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
  </p:notesMasterIdLst>
  <p:handoutMasterIdLst>
    <p:handoutMasterId r:id="rId17"/>
  </p:handoutMasterIdLst>
  <p:sldIdLst>
    <p:sldId id="260" r:id="rId3"/>
    <p:sldId id="259" r:id="rId4"/>
    <p:sldId id="281" r:id="rId5"/>
    <p:sldId id="270" r:id="rId6"/>
    <p:sldId id="271" r:id="rId7"/>
    <p:sldId id="276" r:id="rId8"/>
    <p:sldId id="274" r:id="rId9"/>
    <p:sldId id="275" r:id="rId10"/>
    <p:sldId id="277" r:id="rId11"/>
    <p:sldId id="273" r:id="rId12"/>
    <p:sldId id="267" r:id="rId13"/>
    <p:sldId id="283" r:id="rId14"/>
    <p:sldId id="272" r:id="rId1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99FF"/>
    <a:srgbClr val="DEE4EE"/>
    <a:srgbClr val="99CCFF"/>
    <a:srgbClr val="FFFF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46" autoAdjust="0"/>
  </p:normalViewPr>
  <p:slideViewPr>
    <p:cSldViewPr snapToGrid="0">
      <p:cViewPr varScale="1">
        <p:scale>
          <a:sx n="71" d="100"/>
          <a:sy n="71" d="100"/>
        </p:scale>
        <p:origin x="1146" y="-6"/>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26" cy="466963"/>
          </a:xfrm>
          <a:prstGeom prst="rect">
            <a:avLst/>
          </a:prstGeom>
        </p:spPr>
        <p:txBody>
          <a:bodyPr vert="horz" lIns="51334" tIns="25667" rIns="51334" bIns="25667" rtlCol="0"/>
          <a:lstStyle>
            <a:lvl1pPr algn="l">
              <a:defRPr sz="700"/>
            </a:lvl1pPr>
          </a:lstStyle>
          <a:p>
            <a:endParaRPr lang="en-US" dirty="0"/>
          </a:p>
        </p:txBody>
      </p:sp>
      <p:sp>
        <p:nvSpPr>
          <p:cNvPr id="3" name="Date Placeholder 2"/>
          <p:cNvSpPr>
            <a:spLocks noGrp="1"/>
          </p:cNvSpPr>
          <p:nvPr>
            <p:ph type="dt" sz="quarter" idx="1"/>
          </p:nvPr>
        </p:nvSpPr>
        <p:spPr>
          <a:xfrm>
            <a:off x="3884632" y="0"/>
            <a:ext cx="2971625" cy="466963"/>
          </a:xfrm>
          <a:prstGeom prst="rect">
            <a:avLst/>
          </a:prstGeom>
        </p:spPr>
        <p:txBody>
          <a:bodyPr vert="horz" lIns="51334" tIns="25667" rIns="51334" bIns="25667" rtlCol="0"/>
          <a:lstStyle>
            <a:lvl1pPr algn="r">
              <a:defRPr sz="700"/>
            </a:lvl1pPr>
          </a:lstStyle>
          <a:p>
            <a:fld id="{14B822D5-CBD5-4B2A-9664-5BD096DDDA3E}" type="datetimeFigureOut">
              <a:rPr lang="en-US" smtClean="0"/>
              <a:t>6/7/2022</a:t>
            </a:fld>
            <a:endParaRPr lang="en-US" dirty="0"/>
          </a:p>
        </p:txBody>
      </p:sp>
      <p:sp>
        <p:nvSpPr>
          <p:cNvPr id="4" name="Footer Placeholder 3"/>
          <p:cNvSpPr>
            <a:spLocks noGrp="1"/>
          </p:cNvSpPr>
          <p:nvPr>
            <p:ph type="ftr" sz="quarter" idx="2"/>
          </p:nvPr>
        </p:nvSpPr>
        <p:spPr>
          <a:xfrm>
            <a:off x="0" y="8846901"/>
            <a:ext cx="2971626" cy="466962"/>
          </a:xfrm>
          <a:prstGeom prst="rect">
            <a:avLst/>
          </a:prstGeom>
        </p:spPr>
        <p:txBody>
          <a:bodyPr vert="horz" lIns="51334" tIns="25667" rIns="51334" bIns="25667" rtlCol="0" anchor="b"/>
          <a:lstStyle>
            <a:lvl1pPr algn="l">
              <a:defRPr sz="700"/>
            </a:lvl1pPr>
          </a:lstStyle>
          <a:p>
            <a:endParaRPr lang="en-US" dirty="0"/>
          </a:p>
        </p:txBody>
      </p:sp>
      <p:sp>
        <p:nvSpPr>
          <p:cNvPr id="5" name="Slide Number Placeholder 4"/>
          <p:cNvSpPr>
            <a:spLocks noGrp="1"/>
          </p:cNvSpPr>
          <p:nvPr>
            <p:ph type="sldNum" sz="quarter" idx="3"/>
          </p:nvPr>
        </p:nvSpPr>
        <p:spPr>
          <a:xfrm>
            <a:off x="3884632" y="8846901"/>
            <a:ext cx="2971625" cy="466962"/>
          </a:xfrm>
          <a:prstGeom prst="rect">
            <a:avLst/>
          </a:prstGeom>
        </p:spPr>
        <p:txBody>
          <a:bodyPr vert="horz" lIns="51334" tIns="25667" rIns="51334" bIns="25667" rtlCol="0" anchor="b"/>
          <a:lstStyle>
            <a:lvl1pPr algn="r">
              <a:defRPr sz="700"/>
            </a:lvl1pPr>
          </a:lstStyle>
          <a:p>
            <a:fld id="{37EAA8B7-1818-4149-9BF0-5D3E82661934}" type="slidenum">
              <a:rPr lang="en-US" smtClean="0"/>
              <a:t>‹#›</a:t>
            </a:fld>
            <a:endParaRPr lang="en-US" dirty="0"/>
          </a:p>
        </p:txBody>
      </p:sp>
    </p:spTree>
    <p:extLst>
      <p:ext uri="{BB962C8B-B14F-4D97-AF65-F5344CB8AC3E}">
        <p14:creationId xmlns:p14="http://schemas.microsoft.com/office/powerpoint/2010/main" val="25664008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1" cy="467310"/>
          </a:xfrm>
          <a:prstGeom prst="rect">
            <a:avLst/>
          </a:prstGeom>
        </p:spPr>
        <p:txBody>
          <a:bodyPr vert="horz" lIns="92392" tIns="46196" rIns="92392" bIns="46196" rtlCol="0"/>
          <a:lstStyle>
            <a:lvl1pPr algn="l">
              <a:defRPr sz="1200"/>
            </a:lvl1pPr>
          </a:lstStyle>
          <a:p>
            <a:endParaRPr lang="en-US" dirty="0"/>
          </a:p>
        </p:txBody>
      </p:sp>
      <p:sp>
        <p:nvSpPr>
          <p:cNvPr id="3" name="Date Placeholder 2"/>
          <p:cNvSpPr>
            <a:spLocks noGrp="1"/>
          </p:cNvSpPr>
          <p:nvPr>
            <p:ph type="dt" idx="1"/>
          </p:nvPr>
        </p:nvSpPr>
        <p:spPr>
          <a:xfrm>
            <a:off x="3884614" y="1"/>
            <a:ext cx="2971801" cy="467310"/>
          </a:xfrm>
          <a:prstGeom prst="rect">
            <a:avLst/>
          </a:prstGeom>
        </p:spPr>
        <p:txBody>
          <a:bodyPr vert="horz" lIns="92392" tIns="46196" rIns="92392" bIns="46196" rtlCol="0"/>
          <a:lstStyle>
            <a:lvl1pPr algn="r">
              <a:defRPr sz="1200"/>
            </a:lvl1pPr>
          </a:lstStyle>
          <a:p>
            <a:fld id="{5FFA0BA4-7D2A-4FC0-852F-4A74431513F5}" type="datetimeFigureOut">
              <a:rPr lang="en-US" smtClean="0"/>
              <a:t>6/7/2022</a:t>
            </a:fld>
            <a:endParaRPr lang="en-US" dirty="0"/>
          </a:p>
        </p:txBody>
      </p:sp>
      <p:sp>
        <p:nvSpPr>
          <p:cNvPr id="4" name="Slide Image Placeholder 3"/>
          <p:cNvSpPr>
            <a:spLocks noGrp="1" noRot="1" noChangeAspect="1"/>
          </p:cNvSpPr>
          <p:nvPr>
            <p:ph type="sldImg" idx="2"/>
          </p:nvPr>
        </p:nvSpPr>
        <p:spPr>
          <a:xfrm>
            <a:off x="635000" y="1163638"/>
            <a:ext cx="5588000" cy="3144837"/>
          </a:xfrm>
          <a:prstGeom prst="rect">
            <a:avLst/>
          </a:prstGeom>
          <a:noFill/>
          <a:ln w="12700">
            <a:solidFill>
              <a:prstClr val="black"/>
            </a:solidFill>
          </a:ln>
        </p:spPr>
        <p:txBody>
          <a:bodyPr vert="horz" lIns="92392" tIns="46196" rIns="92392" bIns="46196" rtlCol="0" anchor="ctr"/>
          <a:lstStyle/>
          <a:p>
            <a:endParaRPr lang="en-US" dirty="0"/>
          </a:p>
        </p:txBody>
      </p:sp>
      <p:sp>
        <p:nvSpPr>
          <p:cNvPr id="5" name="Notes Placeholder 4"/>
          <p:cNvSpPr>
            <a:spLocks noGrp="1"/>
          </p:cNvSpPr>
          <p:nvPr>
            <p:ph type="body" sz="quarter" idx="3"/>
          </p:nvPr>
        </p:nvSpPr>
        <p:spPr>
          <a:xfrm>
            <a:off x="685800" y="4482297"/>
            <a:ext cx="5486400" cy="3667335"/>
          </a:xfrm>
          <a:prstGeom prst="rect">
            <a:avLst/>
          </a:prstGeom>
        </p:spPr>
        <p:txBody>
          <a:bodyPr vert="horz" lIns="92392" tIns="46196" rIns="92392" bIns="461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6553"/>
            <a:ext cx="2971801" cy="467310"/>
          </a:xfrm>
          <a:prstGeom prst="rect">
            <a:avLst/>
          </a:prstGeom>
        </p:spPr>
        <p:txBody>
          <a:bodyPr vert="horz" lIns="92392" tIns="46196" rIns="92392" bIns="461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46553"/>
            <a:ext cx="2971801" cy="467310"/>
          </a:xfrm>
          <a:prstGeom prst="rect">
            <a:avLst/>
          </a:prstGeom>
        </p:spPr>
        <p:txBody>
          <a:bodyPr vert="horz" lIns="92392" tIns="46196" rIns="92392" bIns="46196" rtlCol="0" anchor="b"/>
          <a:lstStyle>
            <a:lvl1pPr algn="r">
              <a:defRPr sz="1200"/>
            </a:lvl1pPr>
          </a:lstStyle>
          <a:p>
            <a:fld id="{8DD6148D-9812-451F-B349-B6CC4F51F405}" type="slidenum">
              <a:rPr lang="en-US" smtClean="0"/>
              <a:t>‹#›</a:t>
            </a:fld>
            <a:endParaRPr lang="en-US" dirty="0"/>
          </a:p>
        </p:txBody>
      </p:sp>
    </p:spTree>
    <p:extLst>
      <p:ext uri="{BB962C8B-B14F-4D97-AF65-F5344CB8AC3E}">
        <p14:creationId xmlns:p14="http://schemas.microsoft.com/office/powerpoint/2010/main" val="17355369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Conditional_dependenc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Statistical_hypothesis_testing" TargetMode="External"/><Relationship Id="rId4" Type="http://schemas.openxmlformats.org/officeDocument/2006/relationships/hyperlink" Target="https://en.wikipedia.org/wiki/Chi-squared_tes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208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672" lvl="1" defTabSz="513344">
              <a:defRPr/>
            </a:pPr>
            <a:r>
              <a:rPr lang="en-US" sz="700" dirty="0"/>
              <a:t>Go to LINKS!!! If NASA or ask for a peer review copy (Peer review to close 7/15/2022 – but contributions can continue indefinitely)</a:t>
            </a:r>
          </a:p>
          <a:p>
            <a:pPr marL="256672" lvl="1" defTabSz="513344">
              <a:defRPr/>
            </a:pPr>
            <a:endParaRPr lang="en-US" sz="700" dirty="0"/>
          </a:p>
          <a:p>
            <a:pPr marL="256672" lvl="1" defTabSz="513344">
              <a:defRPr/>
            </a:pPr>
            <a:r>
              <a:rPr lang="en-US" sz="700" dirty="0"/>
              <a:t>SHARE To Advance  - Therefore we have - Enable virtual access to solicit addition content and case studies. Living Document!!</a:t>
            </a:r>
          </a:p>
          <a:p>
            <a:pPr marL="256672" lvl="1" defTabSz="513344">
              <a:defRPr/>
            </a:pPr>
            <a:r>
              <a:rPr lang="en-US" sz="700" dirty="0"/>
              <a:t>Community of Practice? Community Sourcing?</a:t>
            </a:r>
          </a:p>
          <a:p>
            <a:pPr marL="256672" lvl="1" defTabSz="513344">
              <a:defRPr/>
            </a:pPr>
            <a:r>
              <a:rPr lang="en-US" sz="700" dirty="0"/>
              <a:t>Research opportunities?</a:t>
            </a:r>
          </a:p>
          <a:p>
            <a:pPr lvl="1"/>
            <a:endParaRPr lang="en-US" sz="1600" dirty="0"/>
          </a:p>
        </p:txBody>
      </p:sp>
    </p:spTree>
    <p:extLst>
      <p:ext uri="{BB962C8B-B14F-4D97-AF65-F5344CB8AC3E}">
        <p14:creationId xmlns:p14="http://schemas.microsoft.com/office/powerpoint/2010/main" val="17277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408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2021</a:t>
            </a:r>
          </a:p>
        </p:txBody>
      </p:sp>
    </p:spTree>
    <p:extLst>
      <p:ext uri="{BB962C8B-B14F-4D97-AF65-F5344CB8AC3E}">
        <p14:creationId xmlns:p14="http://schemas.microsoft.com/office/powerpoint/2010/main" val="394654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68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225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2">
              <a:defRPr/>
            </a:pPr>
            <a:endParaRPr lang="en-US" sz="700" dirty="0">
              <a:latin typeface="Times New Roman" panose="02020603050405020304" pitchFamily="18" charset="0"/>
              <a:ea typeface="Calibri" panose="020F0502020204030204" pitchFamily="34" charset="0"/>
            </a:endParaRPr>
          </a:p>
          <a:p>
            <a:pPr defTabSz="923922">
              <a:defRPr/>
            </a:pPr>
            <a:r>
              <a:rPr lang="en-US" sz="700" dirty="0">
                <a:latin typeface="Times New Roman"/>
                <a:ea typeface="Calibri" panose="020F0502020204030204" pitchFamily="34" charset="0"/>
                <a:cs typeface="Times New Roman"/>
              </a:rPr>
              <a:t>Emphasize the importance of reliability engineering's role in developing the likelihood of success/failure in assessing risk.  with that, the focus our PoF efforts has been bridge the interconnective between Probability estimates and PoF analysis.  </a:t>
            </a:r>
            <a:endParaRPr lang="en-US" sz="700" dirty="0">
              <a:latin typeface="Times New Roman" panose="02020603050405020304" pitchFamily="18" charset="0"/>
              <a:ea typeface="Calibri" panose="020F0502020204030204" pitchFamily="34" charset="0"/>
            </a:endParaRPr>
          </a:p>
          <a:p>
            <a:pPr defTabSz="923922">
              <a:defRPr/>
            </a:pPr>
            <a:endParaRPr lang="en-US" sz="700" dirty="0">
              <a:latin typeface="Times New Roman"/>
              <a:ea typeface="Calibri" panose="020F0502020204030204" pitchFamily="34" charset="0"/>
              <a:cs typeface="Times New Roman"/>
            </a:endParaRPr>
          </a:p>
          <a:p>
            <a:pPr defTabSz="923922">
              <a:defRPr/>
            </a:pPr>
            <a:r>
              <a:rPr lang="en-US" sz="700" dirty="0">
                <a:latin typeface="Times New Roman" panose="02020603050405020304" pitchFamily="18" charset="0"/>
                <a:ea typeface="Calibri" panose="020F0502020204030204" pitchFamily="34" charset="0"/>
              </a:rPr>
              <a:t>In the past, much of our reliability and PoF activities have been adhoc in nature, whether doing empirical Strength vs Stress statistical analysis, deterministic fatigue analysis, or doing PoF related simulations through an engineering tool/platform.  </a:t>
            </a:r>
          </a:p>
          <a:p>
            <a:pPr defTabSz="923922">
              <a:defRPr/>
            </a:pPr>
            <a:endParaRPr lang="en-US" sz="7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700" dirty="0">
                <a:latin typeface="Times New Roman" panose="02020603050405020304" pitchFamily="18" charset="0"/>
                <a:ea typeface="Calibri" panose="020F0502020204030204" pitchFamily="34" charset="0"/>
              </a:rPr>
              <a:t>Today, from a Reliability perspective, we are moving the ball forward with developing an integrated body of knowledge and application frameworks to support advanced and consistent Reliability support of mission throughout their life cycle. For example, we have developed an RMA knowledge portal and we are continually expanding our training and method advancement knowledge sharing via frameworks (PMD, PoF. Maintainability). </a:t>
            </a:r>
            <a:r>
              <a:rPr lang="en-US" altLang="en-US" sz="700" dirty="0">
                <a:latin typeface="Times New Roman" panose="02020603050405020304" pitchFamily="18" charset="0"/>
                <a:ea typeface="Times New Roman" panose="02020603050405020304" pitchFamily="18" charset="0"/>
                <a:sym typeface="Wingdings" panose="05000000000000000000" pitchFamily="2" charset="2"/>
              </a:rPr>
              <a:t>This is allowing Reliability to raise the knowledge curve and push it to the left .</a:t>
            </a:r>
          </a:p>
          <a:p>
            <a:pPr defTabSz="923922">
              <a:defRPr/>
            </a:pPr>
            <a:endParaRPr lang="en-US" sz="7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700" dirty="0">
                <a:latin typeface="Times New Roman" panose="02020603050405020304" pitchFamily="18" charset="0"/>
                <a:ea typeface="Calibri" panose="020F0502020204030204" pitchFamily="34" charset="0"/>
              </a:rPr>
              <a:t>Tomorrow, our evolutionary vision is that of Full Digital Utilization!!!   Many of you have probably heard about the evolving DT principles and applications being applied across associated with making our DATA/Knowledge F.A.I.R and linking necessary requirements, processes, data, and products together using Model-Based tools and methods, it is with these DT activities that we can begin building digital threads between PoF analysis describing and predicting how items can fail and corresponding analysis products such as FTA or FMEA/FMECA/CILs, which provide decision makers with necessary information when decided whether to accept or continue mitigating failure risks to Mission Success or Safety.  Furthermore, with FULL digital utilization,  whether it is access to Orders of Magnitude more data than ever before through use of sensor or other means, or Order of Magnitude improvements to our computing power and speed (including High End Computing (HEC)), we have real opportunities to utilize Model-based engineering and  AI/ML and other advancements as part of our day-to-day applications. </a:t>
            </a:r>
            <a:r>
              <a:rPr lang="en-US" altLang="en-US" sz="700" dirty="0">
                <a:latin typeface="Times New Roman" panose="02020603050405020304" pitchFamily="18" charset="0"/>
                <a:ea typeface="Times New Roman" panose="02020603050405020304" pitchFamily="18" charset="0"/>
                <a:sym typeface="Wingdings" panose="05000000000000000000" pitchFamily="2" charset="2"/>
              </a:rPr>
              <a:t>This will allow Reliability and SMA to raise the knowledge curve and further to the left .</a:t>
            </a:r>
          </a:p>
          <a:p>
            <a:pPr defTabSz="923922">
              <a:defRPr/>
            </a:pPr>
            <a:endParaRPr lang="en-US" sz="7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700" dirty="0">
                <a:latin typeface="Times New Roman" panose="02020603050405020304" pitchFamily="18" charset="0"/>
                <a:ea typeface="Calibri" panose="020F0502020204030204" pitchFamily="34" charset="0"/>
              </a:rPr>
              <a:t>Reliability is not waiting for full digital transformation begin transforming. We are already creating and providing Digital Handbooks and Guidance (emboldened text)  to practitioners and stakeholders. One of these efforts has been the conversion of the PoF body of knowledge into a NASA handbook, which is available digitally and provides a potential common window/portal to access needed information for particular PoF applications.  It is this Digital window that provides the basis for a new NASA framework to continually build our PoF body of knowledge complete with actual use-case examples across the NASA life cycle. At this time, I just want to emphasize how excited we are share this work with both the SMA and Engineering communities as part of today’s meeting.  Collectively, we have a tremendous opportunity to bring both best practices and evolving PoF tools/applications/methods together to match Needs across all of NASA’s lifecycle applications.  I know myself, Nancy, and her team are very excited to work with you and others on this effort.</a:t>
            </a:r>
          </a:p>
          <a:p>
            <a:pPr marL="0" marR="0" lvl="0" indent="0" algn="l" defTabSz="923922" rtl="0" eaLnBrk="1" fontAlgn="auto" latinLnBrk="0" hangingPunct="1">
              <a:lnSpc>
                <a:spcPct val="100000"/>
              </a:lnSpc>
              <a:spcBef>
                <a:spcPts val="0"/>
              </a:spcBef>
              <a:spcAft>
                <a:spcPts val="0"/>
              </a:spcAft>
              <a:buClrTx/>
              <a:buSzTx/>
              <a:buFontTx/>
              <a:buNone/>
              <a:tabLst/>
              <a:defRPr/>
            </a:pPr>
            <a:endParaRPr lang="en-US" sz="700" dirty="0">
              <a:latin typeface="Times New Roman" panose="02020603050405020304" pitchFamily="18" charset="0"/>
              <a:ea typeface="Calibri" panose="020F0502020204030204" pitchFamily="34" charset="0"/>
            </a:endParaRPr>
          </a:p>
          <a:p>
            <a:pPr defTabSz="923922">
              <a:defRPr/>
            </a:pPr>
            <a:endParaRPr lang="en-US" sz="700" dirty="0">
              <a:latin typeface="Times New Roman" panose="02020603050405020304" pitchFamily="18" charset="0"/>
              <a:ea typeface="Calibri" panose="020F0502020204030204" pitchFamily="34" charset="0"/>
            </a:endParaRPr>
          </a:p>
          <a:p>
            <a:pPr defTabSz="923922">
              <a:defRPr/>
            </a:pPr>
            <a:r>
              <a:rPr lang="en-US" sz="700" dirty="0">
                <a:latin typeface="Times New Roman" panose="02020603050405020304" pitchFamily="18" charset="0"/>
                <a:ea typeface="Calibri" panose="020F0502020204030204" pitchFamily="34" charset="0"/>
              </a:rPr>
              <a:t>Keeping these opportunities in mind, I am excited to turn the mic over to Nancy who will share the work done by there team in developing the PoF Handbook and basis for our evolving NASA PoF application framework……</a:t>
            </a:r>
          </a:p>
          <a:p>
            <a:pPr defTabSz="923922">
              <a:defRPr/>
            </a:pPr>
            <a:endParaRPr lang="en-US" sz="700" dirty="0">
              <a:latin typeface="Times New Roman" panose="02020603050405020304" pitchFamily="18" charset="0"/>
              <a:ea typeface="Calibri" panose="020F0502020204030204" pitchFamily="34" charset="0"/>
            </a:endParaRPr>
          </a:p>
          <a:p>
            <a:pPr defTabSz="923922">
              <a:defRPr/>
            </a:pPr>
            <a:endParaRPr lang="en-US" sz="700" dirty="0">
              <a:latin typeface="Times New Roman" panose="02020603050405020304" pitchFamily="18" charset="0"/>
              <a:ea typeface="Calibri" panose="020F0502020204030204" pitchFamily="34" charset="0"/>
            </a:endParaRPr>
          </a:p>
          <a:p>
            <a:pPr defTabSz="923922">
              <a:defRPr/>
            </a:pPr>
            <a:r>
              <a:rPr lang="en-US" sz="200" dirty="0">
                <a:latin typeface="Times New Roman" panose="02020603050405020304" pitchFamily="18" charset="0"/>
                <a:ea typeface="Calibri" panose="020F0502020204030204" pitchFamily="34" charset="0"/>
              </a:rPr>
              <a:t>References:</a:t>
            </a:r>
          </a:p>
          <a:p>
            <a:pPr defTabSz="923922">
              <a:defRPr/>
            </a:pPr>
            <a:endParaRPr lang="en-US" sz="200" dirty="0">
              <a:latin typeface="Times New Roman" panose="02020603050405020304" pitchFamily="18" charset="0"/>
              <a:ea typeface="Calibri" panose="020F0502020204030204" pitchFamily="34" charset="0"/>
            </a:endParaRPr>
          </a:p>
          <a:p>
            <a:pPr marL="0" marR="0" lvl="0" indent="0" algn="l" defTabSz="923922" rtl="0" eaLnBrk="1" fontAlgn="auto" latinLnBrk="0" hangingPunct="1">
              <a:lnSpc>
                <a:spcPct val="100000"/>
              </a:lnSpc>
              <a:spcBef>
                <a:spcPts val="0"/>
              </a:spcBef>
              <a:spcAft>
                <a:spcPts val="0"/>
              </a:spcAft>
              <a:buClrTx/>
              <a:buSzTx/>
              <a:buFontTx/>
              <a:buNone/>
              <a:tabLst/>
              <a:defRPr/>
            </a:pPr>
            <a:r>
              <a:rPr lang="en-US" sz="200" dirty="0">
                <a:latin typeface="Times New Roman" panose="02020603050405020304" pitchFamily="18" charset="0"/>
                <a:ea typeface="Calibri" panose="020F0502020204030204" pitchFamily="34" charset="0"/>
              </a:rPr>
              <a:t>[1] </a:t>
            </a:r>
            <a:r>
              <a:rPr lang="en-US" sz="800" kern="1200" dirty="0">
                <a:solidFill>
                  <a:schemeClr val="tx1"/>
                </a:solidFill>
                <a:effectLst/>
                <a:latin typeface="+mn-lt"/>
                <a:ea typeface="+mn-ea"/>
                <a:cs typeface="+mn-cs"/>
              </a:rPr>
              <a:t>Infusing Big Data as part of a NEW Physics of Failure (PoF) Framework, Anthony DiVenti, Bhanu Sood PhD, &amp; Prince Kalia, NASA, </a:t>
            </a:r>
            <a:r>
              <a:rPr lang="fr-FR" sz="800" kern="1200" dirty="0">
                <a:solidFill>
                  <a:schemeClr val="tx1"/>
                </a:solidFill>
                <a:effectLst/>
                <a:latin typeface="+mn-lt"/>
                <a:ea typeface="+mn-ea"/>
                <a:cs typeface="+mn-cs"/>
              </a:rPr>
              <a:t>Doug Sheldon PhD, NASA JPL, California Institute of Technology</a:t>
            </a:r>
            <a:endParaRPr lang="en-US" sz="800" kern="1200" dirty="0">
              <a:solidFill>
                <a:schemeClr val="tx1"/>
              </a:solidFill>
              <a:effectLst/>
              <a:latin typeface="+mn-lt"/>
              <a:ea typeface="+mn-ea"/>
              <a:cs typeface="+mn-cs"/>
            </a:endParaRPr>
          </a:p>
          <a:p>
            <a:pPr defTabSz="923922">
              <a:defRPr/>
            </a:pPr>
            <a:endParaRPr lang="en-US" sz="700" dirty="0">
              <a:cs typeface="Calibri" panose="020F0502020204030204"/>
            </a:endParaRPr>
          </a:p>
        </p:txBody>
      </p:sp>
    </p:spTree>
    <p:extLst>
      <p:ext uri="{BB962C8B-B14F-4D97-AF65-F5344CB8AC3E}">
        <p14:creationId xmlns:p14="http://schemas.microsoft.com/office/powerpoint/2010/main" val="326098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Bathtub or constant failure rates assumption have issues.  Excess redundancy costs or failure risk assessment. For example one NASA mission was predicted to have </a:t>
            </a:r>
            <a:r>
              <a:rPr lang="en-GB" sz="1200" kern="1200" dirty="0">
                <a:solidFill>
                  <a:schemeClr val="tx1"/>
                </a:solidFill>
                <a:effectLst/>
                <a:latin typeface="+mn-lt"/>
                <a:ea typeface="+mn-ea"/>
                <a:cs typeface="+mn-cs"/>
              </a:rPr>
              <a:t>13-14% chance of making its 6 year design-life, and its  now 20 years into its mission and still on the primary side of redundant systems; Another had a probability of success value of 0.96 for the minimum mission duration of 2 years and 0.44 for the full mission duration of 5 years and is now 12 years into  successful science mission.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dirty="0"/>
              <a:t>&lt;click&gt;</a:t>
            </a:r>
          </a:p>
          <a:p>
            <a:endParaRPr lang="en-US" dirty="0"/>
          </a:p>
          <a:p>
            <a:r>
              <a:rPr lang="en-US" dirty="0"/>
              <a:t>PoF is a scientific discipline that determines the root causes of failure for systems, electrical, electronic or electromechanical (EEE)</a:t>
            </a:r>
            <a:r>
              <a:rPr lang="en-US" baseline="0" dirty="0"/>
              <a:t> </a:t>
            </a:r>
            <a:r>
              <a:rPr lang="en-US" dirty="0"/>
              <a:t>items, or mechanical systems. Using</a:t>
            </a:r>
            <a:r>
              <a:rPr lang="en-US" baseline="0" dirty="0"/>
              <a:t> the postulate root causes </a:t>
            </a:r>
            <a:r>
              <a:rPr lang="pl-PL" baseline="0" dirty="0"/>
              <a:t>or the systenm’s repsonses to the laws of physics that when they </a:t>
            </a:r>
            <a:r>
              <a:rPr lang="en-US" baseline="0" dirty="0"/>
              <a:t>are mathematically modeled </a:t>
            </a:r>
            <a:r>
              <a:rPr lang="pl-PL" baseline="0" dirty="0"/>
              <a:t>they can</a:t>
            </a:r>
            <a:r>
              <a:rPr lang="en-US" baseline="0" dirty="0"/>
              <a:t> identify </a:t>
            </a:r>
            <a:r>
              <a:rPr lang="pl-PL" baseline="0" dirty="0"/>
              <a:t>how </a:t>
            </a:r>
            <a:r>
              <a:rPr lang="en-US" baseline="0" dirty="0"/>
              <a:t>likely </a:t>
            </a:r>
            <a:r>
              <a:rPr lang="pl-PL" baseline="0" dirty="0"/>
              <a:t>a failure is </a:t>
            </a:r>
            <a:r>
              <a:rPr lang="en-US" baseline="0" dirty="0"/>
              <a:t>to occur.</a:t>
            </a:r>
            <a:r>
              <a:rPr lang="pl-PL" baseline="0" dirty="0"/>
              <a:t> </a:t>
            </a:r>
            <a:endParaRPr lang="en-US" sz="700" dirty="0"/>
          </a:p>
          <a:p>
            <a:r>
              <a:rPr lang="en-US" sz="700" dirty="0"/>
              <a:t>Physics of failure methodologies generally contribute to: </a:t>
            </a:r>
          </a:p>
          <a:p>
            <a:r>
              <a:rPr lang="en-US" sz="700" dirty="0"/>
              <a:t> </a:t>
            </a:r>
          </a:p>
          <a:p>
            <a:pPr marL="96252" indent="-96252">
              <a:buFont typeface="Arial" panose="020B0604020202020204" pitchFamily="34" charset="0"/>
              <a:buChar char="•"/>
            </a:pPr>
            <a:r>
              <a:rPr lang="en-US" sz="600" dirty="0"/>
              <a:t>Defining the environmental conditions that components or assemblies will experience, by simulating the actual hardware operation in its assumed stress states. </a:t>
            </a:r>
          </a:p>
          <a:p>
            <a:pPr marL="96252" indent="-96252">
              <a:buFont typeface="Arial" panose="020B0604020202020204" pitchFamily="34" charset="0"/>
              <a:buChar char="•"/>
            </a:pPr>
            <a:r>
              <a:rPr lang="en-US" sz="600" dirty="0"/>
              <a:t>Predicting hardware life by simulating stress conditions and utilizing failure models. </a:t>
            </a:r>
          </a:p>
          <a:p>
            <a:pPr marL="96252" indent="-96252">
              <a:buFont typeface="Arial" panose="020B0604020202020204" pitchFamily="34" charset="0"/>
              <a:buChar char="•"/>
            </a:pPr>
            <a:r>
              <a:rPr lang="en-US" sz="600" dirty="0"/>
              <a:t>Enabling better design trade and sensitivity studies, where design parameters such as materials, geometries, configurations, and stresses may be easily manipulated in computational models. </a:t>
            </a:r>
          </a:p>
          <a:p>
            <a:pPr marL="96252" indent="-96252">
              <a:buFont typeface="Arial" panose="020B0604020202020204" pitchFamily="34" charset="0"/>
              <a:buChar char="•"/>
            </a:pPr>
            <a:r>
              <a:rPr lang="en-US" sz="600" dirty="0"/>
              <a:t>Enhancing reliability and risk assessment activities.</a:t>
            </a:r>
          </a:p>
          <a:p>
            <a:pPr marL="96252" indent="-96252">
              <a:buFont typeface="Arial" panose="020B0604020202020204" pitchFamily="34" charset="0"/>
              <a:buChar char="•"/>
            </a:pPr>
            <a:r>
              <a:rPr lang="en-US" sz="600" dirty="0"/>
              <a:t>Reliability estimation </a:t>
            </a:r>
          </a:p>
          <a:p>
            <a:pPr marL="96252" indent="-96252">
              <a:buFont typeface="Arial" panose="020B0604020202020204" pitchFamily="34" charset="0"/>
              <a:buChar char="•"/>
            </a:pPr>
            <a:r>
              <a:rPr lang="en-US" sz="600" dirty="0"/>
              <a:t>Helps assess new versus obsolete parts </a:t>
            </a:r>
            <a:r>
              <a:rPr lang="pl-PL" sz="600" dirty="0"/>
              <a:t>in lieu of or based</a:t>
            </a:r>
            <a:r>
              <a:rPr lang="en-US" sz="600" dirty="0"/>
              <a:t> testing.</a:t>
            </a:r>
            <a:endParaRPr lang="pl-PL" sz="600" dirty="0"/>
          </a:p>
          <a:p>
            <a:pPr lvl="0"/>
            <a:endParaRPr lang="pl-PL" sz="700" dirty="0"/>
          </a:p>
          <a:p>
            <a:pPr defTabSz="513344">
              <a:defRPr/>
            </a:pPr>
            <a:r>
              <a:rPr lang="pl-PL" baseline="0" dirty="0"/>
              <a:t>Note one cause or the combination of causes needs to be verified as capturing the entirity of the system’s volunarablities before the overall failure risk can be known.</a:t>
            </a:r>
          </a:p>
          <a:p>
            <a:pPr lvl="0"/>
            <a:endParaRPr lang="pl-PL" sz="700" dirty="0"/>
          </a:p>
          <a:p>
            <a:pPr lvl="0"/>
            <a:endParaRPr lang="en-US" sz="700" dirty="0"/>
          </a:p>
          <a:p>
            <a:pPr defTabSz="513344">
              <a:defRPr/>
            </a:pPr>
            <a:r>
              <a:rPr lang="en-US" sz="700" dirty="0"/>
              <a:t>This doesn’t eliminate testing </a:t>
            </a:r>
            <a:r>
              <a:rPr lang="pl-PL" sz="700" dirty="0"/>
              <a:t>(custom or legacy, such as handbook sources or previous/simliar systems/items - If testing is possible/pratical.) </a:t>
            </a:r>
            <a:r>
              <a:rPr lang="en-US" sz="700" dirty="0"/>
              <a:t>or performance data use.</a:t>
            </a:r>
            <a:r>
              <a:rPr lang="pl-PL" sz="700" dirty="0"/>
              <a:t> But modeling (third graphic)</a:t>
            </a:r>
            <a:r>
              <a:rPr lang="en-US" sz="700" dirty="0"/>
              <a:t> … </a:t>
            </a:r>
            <a:r>
              <a:rPr lang="pl-PL" sz="700" dirty="0"/>
              <a:t>could </a:t>
            </a:r>
            <a:r>
              <a:rPr lang="en-US" sz="700" dirty="0"/>
              <a:t>eliminate "overtest as you don't fly“ which may not be the optimal</a:t>
            </a:r>
            <a:r>
              <a:rPr lang="pl-PL" sz="700" dirty="0"/>
              <a:t> or subsititute testing. </a:t>
            </a:r>
            <a:r>
              <a:rPr lang="en-US" sz="700" dirty="0"/>
              <a:t>…</a:t>
            </a:r>
            <a:r>
              <a:rPr lang="pl-PL" sz="700" dirty="0"/>
              <a:t>leading to </a:t>
            </a:r>
            <a:r>
              <a:rPr lang="en-US" sz="700" dirty="0"/>
              <a:t>tailored/justified</a:t>
            </a:r>
            <a:r>
              <a:rPr lang="pl-PL" sz="700" dirty="0"/>
              <a:t> testing</a:t>
            </a:r>
            <a:r>
              <a:rPr lang="en-US" sz="700" dirty="0"/>
              <a:t>.</a:t>
            </a:r>
          </a:p>
          <a:p>
            <a:pPr marL="0" marR="0" lvl="0" indent="0" algn="l" defTabSz="513344" rtl="0" eaLnBrk="1" fontAlgn="auto" latinLnBrk="0" hangingPunct="1">
              <a:lnSpc>
                <a:spcPct val="100000"/>
              </a:lnSpc>
              <a:spcBef>
                <a:spcPts val="0"/>
              </a:spcBef>
              <a:spcAft>
                <a:spcPts val="0"/>
              </a:spcAft>
              <a:buClrTx/>
              <a:buSzTx/>
              <a:buFontTx/>
              <a:buNone/>
              <a:tabLst/>
              <a:defRPr/>
            </a:pPr>
            <a:r>
              <a:rPr lang="pl-PL" sz="800" baseline="0" dirty="0"/>
              <a:t>&lt;click&gt;</a:t>
            </a:r>
            <a:endParaRPr lang="en-US" sz="800" baseline="0" dirty="0"/>
          </a:p>
          <a:p>
            <a:pPr defTabSz="513344">
              <a:defRPr/>
            </a:pPr>
            <a:endParaRPr lang="pl-PL" sz="700" dirty="0"/>
          </a:p>
          <a:p>
            <a:pPr defTabSz="513344">
              <a:defRPr/>
            </a:pPr>
            <a:endParaRPr lang="en-US" sz="700" dirty="0"/>
          </a:p>
          <a:p>
            <a:pPr lvl="0"/>
            <a:r>
              <a:rPr lang="pl-PL" sz="700" dirty="0"/>
              <a:t>In terms of Reliability and this handbook PoF is the development of all root cause likelihoods/models that can be combined using sound reasoning and statistics.  Conditional probability, baysiean networks (relational </a:t>
            </a:r>
            <a:r>
              <a:rPr lang="en-US" sz="700" dirty="0"/>
              <a:t>probabilistic </a:t>
            </a:r>
            <a:r>
              <a:rPr lang="pl-PL" sz="700" dirty="0"/>
              <a:t>models </a:t>
            </a:r>
            <a:r>
              <a:rPr lang="en-US" sz="700" dirty="0"/>
              <a:t>that represents a set of variables</a:t>
            </a:r>
            <a:r>
              <a:rPr lang="pl-PL" sz="700" dirty="0"/>
              <a:t> (failure likelihoods)</a:t>
            </a:r>
            <a:r>
              <a:rPr lang="en-US" sz="700" dirty="0"/>
              <a:t> and their </a:t>
            </a:r>
            <a:r>
              <a:rPr lang="en-US" sz="700" dirty="0">
                <a:hlinkClick r:id="rId3"/>
              </a:rPr>
              <a:t>conditional dependencies</a:t>
            </a:r>
            <a:r>
              <a:rPr lang="en-US" sz="700" dirty="0"/>
              <a:t> </a:t>
            </a:r>
            <a:r>
              <a:rPr lang="pl-PL" sz="700" dirty="0"/>
              <a:t>that can be solved for overall hypothesis=Failure likelihood), Fault Trees/Bolean logic</a:t>
            </a:r>
            <a:r>
              <a:rPr lang="en-US" sz="700" dirty="0"/>
              <a:t>. In its basic form, it is used to combine the results from several </a:t>
            </a:r>
            <a:r>
              <a:rPr lang="en-US" sz="700" dirty="0">
                <a:hlinkClick r:id="rId4" tooltip="Chi-squared test"/>
              </a:rPr>
              <a:t>independence tests</a:t>
            </a:r>
            <a:r>
              <a:rPr lang="pl-PL" sz="700" dirty="0"/>
              <a:t>/Failure cause liklihoods</a:t>
            </a:r>
            <a:r>
              <a:rPr lang="en-US" sz="700" dirty="0"/>
              <a:t> bearing upon the same overall </a:t>
            </a:r>
            <a:r>
              <a:rPr lang="en-US" sz="700" dirty="0">
                <a:hlinkClick r:id="rId5" tooltip="Statistical hypothesis testing"/>
              </a:rPr>
              <a:t>hypothesis</a:t>
            </a:r>
            <a:r>
              <a:rPr lang="pl-PL" sz="700" dirty="0"/>
              <a:t>/failure</a:t>
            </a:r>
            <a:r>
              <a:rPr lang="pl-PL" sz="700" baseline="0" dirty="0"/>
              <a:t> likelihood.</a:t>
            </a:r>
            <a:endParaRPr lang="en-US" sz="700" dirty="0"/>
          </a:p>
          <a:p>
            <a:pPr lvl="0"/>
            <a:endParaRPr lang="en-US" sz="700" dirty="0"/>
          </a:p>
          <a:p>
            <a:pPr lvl="0"/>
            <a:r>
              <a:rPr lang="en-US" sz="700" dirty="0"/>
              <a:t>Graphics References:</a:t>
            </a:r>
          </a:p>
          <a:p>
            <a:pPr lvl="0"/>
            <a:endParaRPr lang="en-US" sz="700" dirty="0"/>
          </a:p>
          <a:p>
            <a:pPr lvl="0"/>
            <a:r>
              <a:rPr lang="en-US" sz="700" dirty="0"/>
              <a:t>[1] DFR Graphics - Introduction to Physics of Failure Reliability Methods, James  McLeish, 2011 ASQ Presentation, ”https://www.slideshare.net/ASQwebinars/introdution-to-pof-reliability-methods.</a:t>
            </a:r>
          </a:p>
          <a:p>
            <a:pPr lvl="0"/>
            <a:endParaRPr lang="en-US" sz="700" dirty="0"/>
          </a:p>
          <a:p>
            <a:pPr lvl="0"/>
            <a:r>
              <a:rPr lang="en-US" sz="700" dirty="0"/>
              <a:t>[2] Handbook - https://blog.richmond.edu/heroes/files/2014/10/handbooks.jpg</a:t>
            </a:r>
          </a:p>
          <a:p>
            <a:pPr lvl="0"/>
            <a:endParaRPr lang="en-US" sz="700" dirty="0"/>
          </a:p>
          <a:p>
            <a:pPr lvl="0"/>
            <a:r>
              <a:rPr lang="en-US" sz="700" dirty="0"/>
              <a:t>[3] Monitoring - https://www.eginnovations.com/blog/how-can-i-use-microsoft-scom-for-end-to-end-performance-monitoring/</a:t>
            </a:r>
          </a:p>
          <a:p>
            <a:pPr lvl="0"/>
            <a:endParaRPr lang="en-US" sz="700" dirty="0"/>
          </a:p>
          <a:p>
            <a:pPr lvl="0"/>
            <a:r>
              <a:rPr lang="en-US" sz="700" dirty="0"/>
              <a:t>[4] Simulation - https://www.featool.com/multiphysics/ </a:t>
            </a:r>
          </a:p>
          <a:p>
            <a:pPr lvl="0"/>
            <a:endParaRPr lang="en-US" sz="700" dirty="0"/>
          </a:p>
          <a:p>
            <a:pPr lvl="0"/>
            <a:r>
              <a:rPr lang="en-US" sz="700" dirty="0"/>
              <a:t>[5] Statistical images – From Draft PoF Handbook not publish but authored by PoF Team.</a:t>
            </a:r>
          </a:p>
          <a:p>
            <a:pPr lvl="0"/>
            <a:r>
              <a:rPr lang="en-US" sz="700" dirty="0"/>
              <a:t>Fischer’s Method, Bayesian Nets, Conditional Probability, Fault Trees.</a:t>
            </a:r>
          </a:p>
          <a:p>
            <a:pPr lvl="0"/>
            <a:endParaRPr lang="en-US" sz="700" dirty="0"/>
          </a:p>
          <a:p>
            <a:pPr lvl="0"/>
            <a:r>
              <a:rPr lang="en-US" sz="700" dirty="0"/>
              <a:t>See Backup Image from paper if needed.</a:t>
            </a:r>
          </a:p>
        </p:txBody>
      </p:sp>
    </p:spTree>
    <p:extLst>
      <p:ext uri="{BB962C8B-B14F-4D97-AF65-F5344CB8AC3E}">
        <p14:creationId xmlns:p14="http://schemas.microsoft.com/office/powerpoint/2010/main" val="341478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700" dirty="0"/>
              <a:t>The handbook is intended to be an overview of PoF methods and techniques as well as including examples and pointers for further information on each topic (see Table of Contents (TOC) on the left). </a:t>
            </a:r>
          </a:p>
          <a:p>
            <a:pPr lvl="1"/>
            <a:endParaRPr lang="en-US" sz="1600" dirty="0"/>
          </a:p>
          <a:p>
            <a:pPr lvl="1"/>
            <a:r>
              <a:rPr lang="en-US" sz="700" dirty="0"/>
              <a:t>Aggregation: The objective is to calculate the actual probability of a space asset’s planned or current components and to more closely predict actual performance. This may mean that a single method or multiple methods would be utilized or should be used concurrently with or in lieu of reference rates (e.g., handbook data). Considering this, it is important for the analyst to evaluate the magnitude, independence, and dependence of each likelihood given by each physics of failure methodology on a case-by-case basis. </a:t>
            </a:r>
          </a:p>
          <a:p>
            <a:pPr lvl="1"/>
            <a:endParaRPr lang="en-US" sz="700" dirty="0"/>
          </a:p>
          <a:p>
            <a:pPr lvl="1"/>
            <a:r>
              <a:rPr lang="en-US" sz="700" dirty="0"/>
              <a:t>Empirical: Failure rate empirical estimation methods used in science and engineering are often based on past data. Using component failure data from field studies, warranty claims, and lab tests, reliability engineers have developed techniques to predict the reliability of systems.</a:t>
            </a:r>
            <a:r>
              <a:rPr lang="pl-PL" sz="700" dirty="0"/>
              <a:t> Or in PoF terms based on past physical mechanisms esperienced (or Physics experienced). </a:t>
            </a:r>
            <a:endParaRPr lang="en-US" sz="700" dirty="0"/>
          </a:p>
          <a:p>
            <a:pPr lvl="1"/>
            <a:endParaRPr lang="en-US" sz="700" dirty="0"/>
          </a:p>
          <a:p>
            <a:pPr marL="256672" lvl="1" defTabSz="513344">
              <a:defRPr/>
            </a:pPr>
            <a:r>
              <a:rPr lang="en-US" sz="700" dirty="0"/>
              <a:t>Deterministic: Deterministic Models analyze the dominate failure mechanisms behind a failure and how they limit the functional capability of the component (Varde, 2010). Failure mechanisms described by Deterministic Models include degradation (due to accumulated damage from stress), erosion, diffusion, and corrosion phenomenon leading to sudden or eventual failure (Schenkelberg, 2020). The model incorporates the component load profiles, material specifications, and environmental stresses to recreate the life condition a component or system experiences as a means to predict the reliability. Often this approach is based on the utilization of software applications which has advantages such a predefined or tailorable load profile and the ability to define geometric and electrical properties of the component under analysis. Over the years modeling precision and accuracy has increased, which has led to a deeper understanding of failure mechanisms and more realistic predictions (Zoran and Vlado, 2008). </a:t>
            </a:r>
          </a:p>
          <a:p>
            <a:pPr marL="256672" lvl="1" defTabSz="513344">
              <a:defRPr/>
            </a:pPr>
            <a:endParaRPr lang="en-US" sz="700" dirty="0"/>
          </a:p>
          <a:p>
            <a:pPr marL="256672" lvl="1" defTabSz="513344">
              <a:defRPr/>
            </a:pPr>
            <a:endParaRPr lang="en-US" sz="700" dirty="0"/>
          </a:p>
          <a:p>
            <a:pPr marL="256672" lvl="1" defTabSz="513344">
              <a:defRPr/>
            </a:pPr>
            <a:r>
              <a:rPr lang="en-US" sz="700" dirty="0"/>
              <a:t>SHARE To Advance &gt; Enable virtual access to solicit addition content and case studies. Living Document!!</a:t>
            </a:r>
          </a:p>
          <a:p>
            <a:pPr lvl="1"/>
            <a:endParaRPr lang="en-US" sz="1600" dirty="0"/>
          </a:p>
        </p:txBody>
      </p:sp>
    </p:spTree>
    <p:extLst>
      <p:ext uri="{BB962C8B-B14F-4D97-AF65-F5344CB8AC3E}">
        <p14:creationId xmlns:p14="http://schemas.microsoft.com/office/powerpoint/2010/main" val="71517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800" dirty="0"/>
              <a:t>Empirical: Failure rate empirical estimation methods used in science and engineering are often based on past data. Using component failure data from field studies, warranty claims, and lab tests, reliability engineers have developed techniques to predict the reliability of systems.</a:t>
            </a:r>
            <a:r>
              <a:rPr lang="pl-PL" sz="800" dirty="0"/>
              <a:t> Or in PoF terms based on past physical mechanisms esperienced (or Physics experienced</a:t>
            </a:r>
            <a:r>
              <a:rPr lang="en-US" sz="800" dirty="0"/>
              <a:t> or experimental physics</a:t>
            </a:r>
            <a:r>
              <a:rPr lang="pl-PL" sz="800" dirty="0"/>
              <a:t>). </a:t>
            </a:r>
            <a:endParaRPr lang="en-US" sz="800" dirty="0"/>
          </a:p>
          <a:p>
            <a:pPr marL="256672" lvl="1" defTabSz="513344">
              <a:defRPr/>
            </a:pPr>
            <a:endParaRPr lang="en-US" sz="800" dirty="0"/>
          </a:p>
          <a:p>
            <a:pPr marL="256672" lvl="1" defTabSz="513344">
              <a:defRPr/>
            </a:pPr>
            <a:r>
              <a:rPr lang="en-US" sz="800" dirty="0"/>
              <a:t>Methods is this part of the handbook focus on </a:t>
            </a:r>
            <a:r>
              <a:rPr lang="en-US" sz="800" b="0" i="0" u="none" strike="noStrike" kern="1200" baseline="0" dirty="0">
                <a:solidFill>
                  <a:schemeClr val="tx1"/>
                </a:solidFill>
                <a:latin typeface="+mn-lt"/>
                <a:ea typeface="+mn-ea"/>
                <a:cs typeface="+mn-cs"/>
              </a:rPr>
              <a:t>using statistical models to describe the physical behavior of components and systems. Such as The exponential distribution has a constant failure rate over time; as time increases, the probability of failure during a given time interval increases.; A Weibull analysis distribution estimate (when there is sufficient relevant failure data available) for an item that might have an increasing failure rate (wear out) or a decreasing failure rate (infant mortality); the lognormal distribution is used for components whose failure is due to stresses over time; </a:t>
            </a:r>
          </a:p>
          <a:p>
            <a:pPr marL="256672" lvl="1" defTabSz="513344">
              <a:defRPr/>
            </a:pPr>
            <a:endParaRPr lang="en-US" sz="800" b="0" i="0" u="none" strike="noStrike" kern="1200" baseline="0" dirty="0">
              <a:solidFill>
                <a:schemeClr val="tx1"/>
              </a:solidFill>
              <a:latin typeface="+mn-lt"/>
              <a:ea typeface="+mn-ea"/>
              <a:cs typeface="+mn-cs"/>
            </a:endParaRPr>
          </a:p>
          <a:p>
            <a:pPr marL="256672" lvl="1" defTabSz="513344">
              <a:defRPr/>
            </a:pPr>
            <a:r>
              <a:rPr lang="en-US" sz="800" b="0" i="0" u="none" strike="noStrike" kern="1200" baseline="0" dirty="0">
                <a:solidFill>
                  <a:schemeClr val="tx1"/>
                </a:solidFill>
                <a:latin typeface="+mn-lt"/>
                <a:ea typeface="+mn-ea"/>
                <a:cs typeface="+mn-cs"/>
              </a:rPr>
              <a:t>Bayesian inference which is a method of continual statistical inference in which Bayes' Theorem where experience is used to update the original  probability a hypothesis or failure rate estimate, as more evidence or information about the system’s responses to operational physical stresses become available. This process can be considered an applied physics method that takes a prior distribution and evidence to statistically infer a new probability distribution, known as the posterior distribution. </a:t>
            </a:r>
          </a:p>
          <a:p>
            <a:pPr marL="256672" lvl="1" defTabSz="513344">
              <a:defRPr/>
            </a:pPr>
            <a:endParaRPr lang="en-US" sz="800" b="0" i="0" u="none" strike="noStrike" kern="1200" baseline="0" dirty="0">
              <a:solidFill>
                <a:schemeClr val="tx1"/>
              </a:solidFill>
              <a:latin typeface="+mn-lt"/>
              <a:ea typeface="+mn-ea"/>
              <a:cs typeface="+mn-cs"/>
            </a:endParaRPr>
          </a:p>
          <a:p>
            <a:pPr marL="256672" lvl="1" defTabSz="513344">
              <a:defRPr/>
            </a:pPr>
            <a:r>
              <a:rPr lang="en-US" sz="800" b="0" i="0" u="none" strike="noStrike" kern="1200" baseline="0" dirty="0">
                <a:solidFill>
                  <a:schemeClr val="tx1"/>
                </a:solidFill>
                <a:latin typeface="+mn-lt"/>
                <a:ea typeface="+mn-ea"/>
                <a:cs typeface="+mn-cs"/>
              </a:rPr>
              <a:t>Thermal/Electrical characteristics demonstrated in test and using Peck’s temperature-humidity model, based on test data, can be used to predict electronic semiconductor life or the potential for electromigration (metal ions movement observed) induced failure potentials </a:t>
            </a:r>
            <a:endParaRPr lang="en-US" sz="800" dirty="0"/>
          </a:p>
          <a:p>
            <a:pPr marL="256672" lvl="1" defTabSz="513344">
              <a:defRPr/>
            </a:pPr>
            <a:endParaRPr lang="en-US" sz="800" dirty="0"/>
          </a:p>
          <a:p>
            <a:pPr marL="256672" lvl="1" defTabSz="513344">
              <a:defRPr/>
            </a:pPr>
            <a:r>
              <a:rPr lang="en-US" sz="800" dirty="0"/>
              <a:t>SHARE To Advance &gt; Enable virtual access to solicit addition content and case studies. Living Document!!</a:t>
            </a:r>
          </a:p>
          <a:p>
            <a:pPr lvl="1"/>
            <a:endParaRPr lang="en-US" sz="1600" dirty="0"/>
          </a:p>
        </p:txBody>
      </p:sp>
    </p:spTree>
    <p:extLst>
      <p:ext uri="{BB962C8B-B14F-4D97-AF65-F5344CB8AC3E}">
        <p14:creationId xmlns:p14="http://schemas.microsoft.com/office/powerpoint/2010/main" val="373087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672" lvl="1" defTabSz="513344">
              <a:defRPr/>
            </a:pPr>
            <a:r>
              <a:rPr lang="en-US" sz="800" dirty="0"/>
              <a:t>Deterministic: Deterministic Models analyze the dominate failure mechanisms behind a failure and how they limit the functional capability of the component (Varde, 2010). Failure mechanisms described by Deterministic Models include degradation (due to accumulated damage from stress), erosion, diffusion, and corrosion phenomenon leading to sudden or eventual failure (Schenkelberg, 2020). The model incorporates the component load profiles, material specifications, and environmental stresses to recreate the life condition a component or system experiences as a means to predict the reliability. Often this approach is based on the utilization of software applications which has advantages such a predefined or tailorable load profile and the ability to define geometric and electrical properties of the component under analysis. Over the years modeling precision and accuracy has increased, which has led to a deeper understanding of failure mechanisms and more realistic predictions (Zoran and Vlado, 2008). </a:t>
            </a:r>
          </a:p>
          <a:p>
            <a:pPr marL="256672" lvl="1" defTabSz="513344">
              <a:defRPr/>
            </a:pPr>
            <a:endParaRPr lang="en-US" sz="800" dirty="0"/>
          </a:p>
          <a:p>
            <a:pPr marL="1257300" marR="0" lvl="2" indent="-342900" algn="l">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Thermodynamics– Arrhenius, Inverse Power, and Coffin-Mason Analysis</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Thermofluctuation – Zhurkov Analysis</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Mechanics - Palmgren Modeling</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Multiphysics (voltage, humidity, or mechanical stress) – Eyring Modeling, </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Thermal Physics– Temperature and Heat Transfer Analysis </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Fluids Modeling – Fluid Flow/Forces Analyses</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Electromagnetics – Performance Interference/Disruptions, Failure, and Aging Analyses </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Mechanics/Dynamics – Fatigue and Fracture Analysis </a:t>
            </a:r>
          </a:p>
          <a:p>
            <a:pPr marL="1257300" marR="0" lvl="2"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Acoustics - Harmonics and Vibration Modeling </a:t>
            </a:r>
          </a:p>
          <a:p>
            <a:pPr marL="1257300" marR="0" lvl="2" indent="-342900" algn="l">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PMingLiU" panose="020B0604030504040204" pitchFamily="18" charset="-120"/>
              </a:rPr>
              <a:t>Chemical Physics (atomic, molecular, and thermodynamics</a:t>
            </a:r>
            <a:r>
              <a:rPr lang="en-US" sz="1800" b="1" dirty="0">
                <a:effectLst/>
                <a:latin typeface="Times New Roman" panose="02020603050405020304" pitchFamily="18" charset="0"/>
                <a:ea typeface="PMingLiU" panose="020B0604030504040204" pitchFamily="18" charset="-120"/>
              </a:rPr>
              <a:t>)</a:t>
            </a:r>
            <a:r>
              <a:rPr lang="en-US" sz="1800" dirty="0">
                <a:effectLst/>
                <a:latin typeface="Times New Roman" panose="02020603050405020304" pitchFamily="18" charset="0"/>
                <a:ea typeface="PMingLiU" panose="020B0604030504040204" pitchFamily="18" charset="-120"/>
              </a:rPr>
              <a:t> – Chemical/Material Life/Decomposition Analysis </a:t>
            </a:r>
          </a:p>
          <a:p>
            <a:pPr marL="1257300" marR="0" lvl="2" indent="-342900" algn="just">
              <a:spcBef>
                <a:spcPts val="0"/>
              </a:spcBef>
              <a:spcAft>
                <a:spcPts val="0"/>
              </a:spcAft>
              <a:buFont typeface="Symbol" panose="05050102010706020507" pitchFamily="18" charset="2"/>
              <a:buChar char=""/>
            </a:pPr>
            <a:r>
              <a:rPr lang="en-GB" sz="1800" dirty="0">
                <a:effectLst/>
                <a:latin typeface="Times New Roman" panose="02020603050405020304" pitchFamily="18" charset="0"/>
                <a:ea typeface="PMingLiU" panose="020B0604030504040204" pitchFamily="18" charset="-120"/>
              </a:rPr>
              <a:t>Radiation - Susceptibility Analysis (single event and cumulative)</a:t>
            </a:r>
            <a:endParaRPr lang="en-US" sz="1800" dirty="0">
              <a:effectLst/>
              <a:latin typeface="Times New Roman" panose="02020603050405020304" pitchFamily="18" charset="0"/>
              <a:ea typeface="PMingLiU" panose="020B0604030504040204" pitchFamily="18" charset="-120"/>
            </a:endParaRPr>
          </a:p>
          <a:p>
            <a:pPr marL="513344" lvl="2" indent="0" defTabSz="513344">
              <a:buFont typeface="Arial" panose="020B0604020202020204" pitchFamily="34" charset="0"/>
              <a:buNone/>
              <a:defRPr/>
            </a:pPr>
            <a:endParaRPr lang="en-US" sz="800" dirty="0"/>
          </a:p>
          <a:p>
            <a:pPr marL="513344" lvl="2" indent="0" defTabSz="513344">
              <a:buFont typeface="Arial" panose="020B0604020202020204" pitchFamily="34" charset="0"/>
              <a:buNone/>
              <a:defRPr/>
            </a:pPr>
            <a:r>
              <a:rPr lang="en-US" sz="800" dirty="0"/>
              <a:t>True fully inclusive models of theoretical stresses of all kinds are still TBD.</a:t>
            </a:r>
          </a:p>
          <a:p>
            <a:pPr marL="256672" lvl="1" defTabSz="513344">
              <a:defRPr/>
            </a:pPr>
            <a:endParaRPr lang="en-US" sz="800" dirty="0"/>
          </a:p>
          <a:p>
            <a:pPr marL="256672" lvl="1" defTabSz="513344">
              <a:defRPr/>
            </a:pPr>
            <a:r>
              <a:rPr lang="en-US" sz="800" dirty="0"/>
              <a:t>SHARE To Advance &gt; Enable virtual access to solicit addition content and case studies. Living Document!!</a:t>
            </a:r>
          </a:p>
          <a:p>
            <a:pPr lvl="1"/>
            <a:endParaRPr lang="en-US" sz="1600" dirty="0"/>
          </a:p>
        </p:txBody>
      </p:sp>
    </p:spTree>
    <p:extLst>
      <p:ext uri="{BB962C8B-B14F-4D97-AF65-F5344CB8AC3E}">
        <p14:creationId xmlns:p14="http://schemas.microsoft.com/office/powerpoint/2010/main" val="815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700" dirty="0"/>
              <a:t>Aggregation: The objective is to calculate the actual probability of a space asset’s planned or current components and to more closely predict actual performance. This may mean that a single method or multiple methods would be utilized or should be used concurrently with or in lieu of reference rates (e.g., handbook data). Considering this, it is important for the analyst to evaluate the magnitude, independence, and dependence of each likelihood given by each physics of failure methodology on a case-by-case basis. </a:t>
            </a:r>
            <a:r>
              <a:rPr lang="en-GB" sz="1200" kern="1200" dirty="0">
                <a:solidFill>
                  <a:schemeClr val="tx1"/>
                </a:solidFill>
                <a:effectLst/>
                <a:latin typeface="+mn-lt"/>
                <a:ea typeface="+mn-ea"/>
                <a:cs typeface="+mn-cs"/>
              </a:rPr>
              <a:t>(1)encompassed (when any likelihood covers the same failure scenarios or is part of another likelihood or the working aggregated likelihood (see .A)), (2) complementary (when two or more likelihoods (individual or aggregated) do not cover the same failure scenarios (see B)), or (3) interrelated (when any of the likelihoods to be combined have intersecting failure scenarios (see C)).</a:t>
            </a:r>
            <a:endParaRPr lang="en-US" sz="700" dirty="0"/>
          </a:p>
          <a:p>
            <a:pPr lvl="1"/>
            <a:endParaRPr lang="en-US" sz="700" dirty="0"/>
          </a:p>
          <a:p>
            <a:pPr marL="352924" lvl="1" indent="-96252">
              <a:buFont typeface="Arial" panose="020B0604020202020204" pitchFamily="34" charset="0"/>
              <a:buChar char="•"/>
            </a:pPr>
            <a:r>
              <a:rPr lang="en-US" sz="700" dirty="0"/>
              <a:t>Fault trees are used to combine independent probabilities AND and OR gates would be used, while conditional probability finds the probability of successive pairs of cause probabilities;</a:t>
            </a:r>
          </a:p>
          <a:p>
            <a:pPr marL="352924" lvl="1" indent="-96252">
              <a:buFont typeface="Arial" panose="020B0604020202020204" pitchFamily="34" charset="0"/>
              <a:buChar char="•"/>
            </a:pPr>
            <a:r>
              <a:rPr lang="en-US" sz="700" dirty="0"/>
              <a:t>Conditional probability finds the probability of successive pairs of cause probabilities (probability of event A occurring given the occurrence of event B (P(A|B) by dividing the probability of two events (A &amp; B) occurring by the probability of the given event (B)) or evaluating the likelihood of all events occurring simultaneously (e.g., P(A and B and C) = P(A)P(B|A)P(C|A and B) for three probabilities);</a:t>
            </a:r>
          </a:p>
          <a:p>
            <a:pPr marL="352924" lvl="1" indent="-96252">
              <a:buFont typeface="Arial" panose="020B0604020202020204" pitchFamily="34" charset="0"/>
              <a:buChar char="•"/>
            </a:pPr>
            <a:r>
              <a:rPr lang="en-US" sz="700" dirty="0"/>
              <a:t>Bayesian network of independent cause probabilities would be evaluated by multiplying the probabilities of each independent cause initiating the failure event (P(A|B)) with the probability of the cause in existence (P(B)) and the probability of the non-existence causes (1-P</a:t>
            </a:r>
            <a:r>
              <a:rPr lang="en-US" sz="700" baseline="-25000" dirty="0"/>
              <a:t>c,d,e,f </a:t>
            </a:r>
            <a:r>
              <a:rPr lang="en-US" sz="700" dirty="0"/>
              <a:t>…) and summing the results of each permutation.</a:t>
            </a:r>
          </a:p>
          <a:p>
            <a:pPr marL="256672" lvl="1" defTabSz="513344">
              <a:defRPr/>
            </a:pPr>
            <a:endParaRPr lang="en-US" sz="700" dirty="0"/>
          </a:p>
          <a:p>
            <a:pPr marL="256672" lvl="1" defTabSz="513344">
              <a:defRPr/>
            </a:pPr>
            <a:r>
              <a:rPr lang="en-US" sz="700" dirty="0"/>
              <a:t>SHARE To Advance &gt; Enable virtual access to solicit addition content and case studies. Living Document!!</a:t>
            </a:r>
          </a:p>
          <a:p>
            <a:pPr lvl="1"/>
            <a:endParaRPr lang="en-US" sz="1600" dirty="0"/>
          </a:p>
        </p:txBody>
      </p:sp>
    </p:spTree>
    <p:extLst>
      <p:ext uri="{BB962C8B-B14F-4D97-AF65-F5344CB8AC3E}">
        <p14:creationId xmlns:p14="http://schemas.microsoft.com/office/powerpoint/2010/main" val="353816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3344">
              <a:defRPr/>
            </a:pPr>
            <a:r>
              <a:rPr lang="en-US" sz="700" dirty="0"/>
              <a:t>The handbook is intended to be an overview of PoF methods and techniques as well as including examples (case Studies) and pointers for further information on each topic (see Table of Contents (TOC) on the left) and be a living resource so it must be informed by and inspire research into failures, physics, and modeling (AI/ML). This is why we have enabled virtual sharing (links on the next page ).</a:t>
            </a:r>
          </a:p>
          <a:p>
            <a:pPr defTabSz="513344">
              <a:defRPr/>
            </a:pPr>
            <a:endParaRPr lang="en-US" sz="700" dirty="0"/>
          </a:p>
          <a:p>
            <a:pPr defTabSz="513344">
              <a:defRPr/>
            </a:pPr>
            <a:r>
              <a:rPr lang="en-US" sz="700" dirty="0"/>
              <a:t>Currently, PoF  modeling tools are Multiphysics modeling tools: COMSOL, MATLAB, Windchill, Ansys Sherlock, Cadence, </a:t>
            </a:r>
            <a:r>
              <a:rPr lang="en-US" dirty="0"/>
              <a:t>Altair, </a:t>
            </a:r>
            <a:r>
              <a:rPr lang="en-US" sz="700" dirty="0"/>
              <a:t>etc. (more programmed than AI/ML and may only provide insight or prediction of specific or multiple (fatigue, thermal, RF , Fluids, etc.) contributions not all) and are based on combinations of solving systems of differential equations, that are first principals based, along with a mixture of well-established empirically driven relationships. </a:t>
            </a:r>
          </a:p>
          <a:p>
            <a:pPr defTabSz="513344">
              <a:defRPr/>
            </a:pPr>
            <a:endParaRPr lang="en-US" sz="700" dirty="0"/>
          </a:p>
          <a:p>
            <a:pPr defTabSz="513344">
              <a:defRPr/>
            </a:pPr>
            <a:r>
              <a:rPr lang="en-US" sz="700" dirty="0"/>
              <a:t>Since the underlying physical theories and related law expressions are in many cases mathematical approximations for the ease of computation, therefore AI/ML approaches are now being introduced into PoF in both the academia and industry at the conceptual level to mitigate reliance on approximations.</a:t>
            </a:r>
          </a:p>
          <a:p>
            <a:pPr defTabSz="513344">
              <a:defRPr/>
            </a:pPr>
            <a:endParaRPr lang="en-US" sz="700" dirty="0"/>
          </a:p>
          <a:p>
            <a:pPr lvl="1"/>
            <a:r>
              <a:rPr lang="en-US" sz="700" dirty="0"/>
              <a:t>Artificial Intelligence (AI) is the overarching concept of trying to create intelligent machines that can mimic human thinking processes and behaviors or exhibit intelligence unique to computers. </a:t>
            </a:r>
          </a:p>
          <a:p>
            <a:pPr lvl="1"/>
            <a:endParaRPr lang="en-US" sz="700" dirty="0"/>
          </a:p>
          <a:p>
            <a:pPr lvl="1"/>
            <a:r>
              <a:rPr lang="en-US" sz="700" dirty="0"/>
              <a:t>Machine learning (ML) on the other hand is usually defined as a subset of AI focusing on training machines to learn from various data sources without specific and explicit software instructions. ML systems that learn and predict outcomes without manually programming a computer are also known as predictive analytics or statistical learning can further the efforts of PoF assessment. </a:t>
            </a:r>
          </a:p>
          <a:p>
            <a:pPr lvl="1"/>
            <a:endParaRPr lang="en-US" sz="700" dirty="0"/>
          </a:p>
          <a:p>
            <a:pPr lvl="0"/>
            <a:r>
              <a:rPr lang="en-US" sz="700" dirty="0"/>
              <a:t>These predictive and statistical learning techniques can be based on pattern recognition concepts and include supervised and unsupervised learning methods or for Physics of Failure - prognostics and fault detection and modeling (OR – “Physics-Based Modeling with Machine Learning“). Continued ML modeling advancement will provide a new direction in modeling both physical processes that are not completely described by current mathematics or understood, as well as exploring areas of incomplete knowledge very effectively to ensure design are as robust (failure detection and recovery, failure avoidance, improved architectures, etc.) as possible. </a:t>
            </a:r>
          </a:p>
          <a:p>
            <a:pPr lvl="0"/>
            <a:endParaRPr lang="en-US" sz="700" dirty="0"/>
          </a:p>
          <a:p>
            <a:pPr lvl="0"/>
            <a:r>
              <a:rPr lang="en-US" sz="700" dirty="0"/>
              <a:t>Since PoF not just for components, but for assemblies and eventually systems as well, as intractable as that may seem now; and current tools and methods have limitations; and  AI/ML offers promise for future developments, a near-term approach might be to hybridize current prediction techniques with PoF is possible to use to capture the causal relationships between inter-dependent and interacting failure mechanisms as the system evolves over time. And this handbook is ready to assist  with those efforts (and future ones).</a:t>
            </a:r>
          </a:p>
          <a:p>
            <a:pPr lvl="0"/>
            <a:endParaRPr lang="en-US" sz="700" dirty="0"/>
          </a:p>
          <a:p>
            <a:pPr lvl="0"/>
            <a:r>
              <a:rPr lang="en-US" dirty="0"/>
              <a:t>For  AI/ML and full PoF solutions to be possible research and data are needed from the community.</a:t>
            </a:r>
          </a:p>
          <a:p>
            <a:pPr marL="256672" lvl="1" defTabSz="513344">
              <a:defRPr/>
            </a:pPr>
            <a:r>
              <a:rPr lang="en-US" dirty="0"/>
              <a:t>Research/Testing  of AI/ML, materials, systems, life expectancies, environments, effects, physics, etc.</a:t>
            </a:r>
          </a:p>
          <a:p>
            <a:pPr marL="256672" lvl="1" defTabSz="513344">
              <a:defRPr/>
            </a:pPr>
            <a:r>
              <a:rPr lang="en-US" dirty="0"/>
              <a:t>	</a:t>
            </a:r>
            <a:r>
              <a:rPr lang="en-US" sz="700" dirty="0"/>
              <a:t>Example: AI/ML tools like distributed artificial intelligence based agent autonomy have been developed. </a:t>
            </a:r>
            <a:endParaRPr lang="en-US" dirty="0"/>
          </a:p>
          <a:p>
            <a:pPr marL="256672" lvl="1" defTabSz="513344">
              <a:defRPr/>
            </a:pPr>
            <a:r>
              <a:rPr lang="en-US" dirty="0"/>
              <a:t>Lessons learned (data, patterns, susceptibilities) from observations, testing</a:t>
            </a:r>
          </a:p>
          <a:p>
            <a:pPr marL="256672" lvl="1" defTabSz="513344">
              <a:defRPr/>
            </a:pPr>
            <a:endParaRPr lang="en-US" dirty="0"/>
          </a:p>
          <a:p>
            <a:pPr defTabSz="513344">
              <a:defRPr/>
            </a:pPr>
            <a:r>
              <a:rPr lang="en-US" sz="700" dirty="0"/>
              <a:t>We have Enable virtual access to the handbook to solicit addition content, research, and case studies. This is a Living Document that needs your involvement!!</a:t>
            </a:r>
          </a:p>
          <a:p>
            <a:pPr lvl="1"/>
            <a:endParaRPr lang="en-US" sz="1600" dirty="0"/>
          </a:p>
        </p:txBody>
      </p:sp>
    </p:spTree>
    <p:extLst>
      <p:ext uri="{BB962C8B-B14F-4D97-AF65-F5344CB8AC3E}">
        <p14:creationId xmlns:p14="http://schemas.microsoft.com/office/powerpoint/2010/main" val="400970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7235F3-909E-4195-9E00-8D119BC38673}" type="datetime1">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0705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CE945-1277-48AD-BD83-EA83F73BCCE7}" type="datetime1">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55134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1E4D-9CD6-42BB-8477-0EF602299650}" type="datetime1">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14704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50" name="Rectangle 62"/>
          <p:cNvSpPr>
            <a:spLocks noGrp="1" noChangeArrowheads="1"/>
          </p:cNvSpPr>
          <p:nvPr>
            <p:ph type="subTitle" sz="quarter" idx="1"/>
          </p:nvPr>
        </p:nvSpPr>
        <p:spPr>
          <a:xfrm>
            <a:off x="299948" y="5259665"/>
            <a:ext cx="10109793" cy="708144"/>
          </a:xfrm>
        </p:spPr>
        <p:txBody>
          <a:bodyPr/>
          <a:lstStyle>
            <a:lvl1pPr marL="0" indent="0" algn="r">
              <a:lnSpc>
                <a:spcPct val="90000"/>
              </a:lnSpc>
              <a:buFontTx/>
              <a:buNone/>
              <a:defRPr sz="1800" spc="0">
                <a:solidFill>
                  <a:srgbClr val="FFFFFF"/>
                </a:solidFill>
                <a:effectLst/>
              </a:defRPr>
            </a:lvl1pPr>
          </a:lstStyle>
          <a:p>
            <a:r>
              <a:rPr lang="en-US"/>
              <a:t>Click to edit Master subtitle style</a:t>
            </a:r>
          </a:p>
        </p:txBody>
      </p:sp>
      <p:sp>
        <p:nvSpPr>
          <p:cNvPr id="7" name="TextBox 6"/>
          <p:cNvSpPr txBox="1"/>
          <p:nvPr userDrawn="1"/>
        </p:nvSpPr>
        <p:spPr>
          <a:xfrm rot="16200000">
            <a:off x="9556396" y="2824582"/>
            <a:ext cx="3762169" cy="1107996"/>
          </a:xfrm>
          <a:prstGeom prst="rect">
            <a:avLst/>
          </a:prstGeom>
          <a:solidFill>
            <a:schemeClr val="tx1"/>
          </a:solidFill>
        </p:spPr>
        <p:txBody>
          <a:bodyPr wrap="square" rtlCol="0">
            <a:spAutoFit/>
          </a:bodyPr>
          <a:lstStyle/>
          <a:p>
            <a:r>
              <a:rPr lang="en-US" sz="6600" dirty="0">
                <a:solidFill>
                  <a:schemeClr val="bg1"/>
                </a:solidFill>
                <a:latin typeface="Arial Black" panose="020B0A04020102020204" pitchFamily="34" charset="0"/>
              </a:rPr>
              <a:t>MBSMA</a:t>
            </a:r>
          </a:p>
        </p:txBody>
      </p:sp>
      <p:pic>
        <p:nvPicPr>
          <p:cNvPr id="9" name="Picture 8"/>
          <p:cNvPicPr>
            <a:picLocks noChangeAspect="1"/>
          </p:cNvPicPr>
          <p:nvPr userDrawn="1"/>
        </p:nvPicPr>
        <p:blipFill>
          <a:blip r:embed="rId3"/>
          <a:stretch>
            <a:fillRect/>
          </a:stretch>
        </p:blipFill>
        <p:spPr>
          <a:xfrm>
            <a:off x="5757495" y="114222"/>
            <a:ext cx="2670888" cy="4699222"/>
          </a:xfrm>
          <a:prstGeom prst="rect">
            <a:avLst/>
          </a:prstGeom>
        </p:spPr>
      </p:pic>
      <p:pic>
        <p:nvPicPr>
          <p:cNvPr id="13" name="Picture 12"/>
          <p:cNvPicPr>
            <a:picLocks noChangeAspect="1"/>
          </p:cNvPicPr>
          <p:nvPr userDrawn="1"/>
        </p:nvPicPr>
        <p:blipFill>
          <a:blip r:embed="rId3"/>
          <a:stretch>
            <a:fillRect/>
          </a:stretch>
        </p:blipFill>
        <p:spPr>
          <a:xfrm>
            <a:off x="1676580" y="722915"/>
            <a:ext cx="2536605" cy="3928058"/>
          </a:xfrm>
          <a:prstGeom prst="rect">
            <a:avLst/>
          </a:prstGeom>
        </p:spPr>
      </p:pic>
      <p:pic>
        <p:nvPicPr>
          <p:cNvPr id="14" name="Picture 13"/>
          <p:cNvPicPr>
            <a:picLocks noChangeAspect="1"/>
          </p:cNvPicPr>
          <p:nvPr userDrawn="1"/>
        </p:nvPicPr>
        <p:blipFill>
          <a:blip r:embed="rId3"/>
          <a:stretch>
            <a:fillRect/>
          </a:stretch>
        </p:blipFill>
        <p:spPr>
          <a:xfrm>
            <a:off x="46659" y="722915"/>
            <a:ext cx="2314575" cy="3928058"/>
          </a:xfrm>
          <a:prstGeom prst="rect">
            <a:avLst/>
          </a:prstGeom>
        </p:spPr>
      </p:pic>
      <p:pic>
        <p:nvPicPr>
          <p:cNvPr id="15" name="Picture 14"/>
          <p:cNvPicPr>
            <a:picLocks noChangeAspect="1"/>
          </p:cNvPicPr>
          <p:nvPr userDrawn="1"/>
        </p:nvPicPr>
        <p:blipFill>
          <a:blip r:embed="rId3"/>
          <a:stretch>
            <a:fillRect/>
          </a:stretch>
        </p:blipFill>
        <p:spPr>
          <a:xfrm>
            <a:off x="3130368" y="-16118"/>
            <a:ext cx="4061120" cy="4934856"/>
          </a:xfrm>
          <a:prstGeom prst="rect">
            <a:avLst/>
          </a:prstGeom>
        </p:spPr>
      </p:pic>
      <p:pic>
        <p:nvPicPr>
          <p:cNvPr id="16" name="Picture 15"/>
          <p:cNvPicPr>
            <a:picLocks noChangeAspect="1"/>
          </p:cNvPicPr>
          <p:nvPr userDrawn="1"/>
        </p:nvPicPr>
        <p:blipFill>
          <a:blip r:embed="rId3"/>
          <a:stretch>
            <a:fillRect/>
          </a:stretch>
        </p:blipFill>
        <p:spPr>
          <a:xfrm>
            <a:off x="7228390" y="114222"/>
            <a:ext cx="3269848" cy="4804516"/>
          </a:xfrm>
          <a:prstGeom prst="rect">
            <a:avLst/>
          </a:prstGeom>
        </p:spPr>
      </p:pic>
      <p:pic>
        <p:nvPicPr>
          <p:cNvPr id="10" name="Picture 9"/>
          <p:cNvPicPr>
            <a:picLocks noChangeAspect="1"/>
          </p:cNvPicPr>
          <p:nvPr userDrawn="1"/>
        </p:nvPicPr>
        <p:blipFill>
          <a:blip r:embed="rId4"/>
          <a:stretch>
            <a:fillRect/>
          </a:stretch>
        </p:blipFill>
        <p:spPr>
          <a:xfrm>
            <a:off x="2680941" y="3645442"/>
            <a:ext cx="5537084" cy="1508929"/>
          </a:xfrm>
          <a:prstGeom prst="rect">
            <a:avLst/>
          </a:prstGeom>
        </p:spPr>
      </p:pic>
      <p:pic>
        <p:nvPicPr>
          <p:cNvPr id="11" name="Picture 10"/>
          <p:cNvPicPr>
            <a:picLocks noChangeAspect="1"/>
          </p:cNvPicPr>
          <p:nvPr userDrawn="1"/>
        </p:nvPicPr>
        <p:blipFill>
          <a:blip r:embed="rId5"/>
          <a:stretch>
            <a:fillRect/>
          </a:stretch>
        </p:blipFill>
        <p:spPr>
          <a:xfrm>
            <a:off x="1" y="2017653"/>
            <a:ext cx="3887716" cy="1755694"/>
          </a:xfrm>
          <a:prstGeom prst="rect">
            <a:avLst/>
          </a:prstGeom>
        </p:spPr>
      </p:pic>
    </p:spTree>
    <p:extLst>
      <p:ext uri="{BB962C8B-B14F-4D97-AF65-F5344CB8AC3E}">
        <p14:creationId xmlns:p14="http://schemas.microsoft.com/office/powerpoint/2010/main" val="228495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347451" y="5972176"/>
            <a:ext cx="844549" cy="442912"/>
          </a:xfrm>
          <a:solidFill>
            <a:schemeClr val="bg1"/>
          </a:solidFill>
          <a:ln/>
        </p:spPr>
        <p:txBody>
          <a:bodyPr/>
          <a:lstStyle>
            <a:lvl1pPr algn="ctr">
              <a:defRPr sz="1000">
                <a:solidFill>
                  <a:schemeClr val="accent1">
                    <a:lumMod val="90000"/>
                  </a:schemeClr>
                </a:solidFill>
              </a:defRPr>
            </a:lvl1pPr>
          </a:lstStyle>
          <a:p>
            <a:fld id="{23919FE6-CD3F-45D0-988A-ECB72163E789}" type="slidenum">
              <a:rPr lang="en-US" altLang="en-US" smtClean="0"/>
              <a:pPr/>
              <a:t>‹#›</a:t>
            </a:fld>
            <a:endParaRPr lang="en-US" altLang="en-US" dirty="0"/>
          </a:p>
        </p:txBody>
      </p:sp>
      <p:pic>
        <p:nvPicPr>
          <p:cNvPr id="5" name="Picture 4"/>
          <p:cNvPicPr>
            <a:picLocks noChangeAspect="1"/>
          </p:cNvPicPr>
          <p:nvPr userDrawn="1"/>
        </p:nvPicPr>
        <p:blipFill>
          <a:blip r:embed="rId2"/>
          <a:stretch>
            <a:fillRect/>
          </a:stretch>
        </p:blipFill>
        <p:spPr>
          <a:xfrm>
            <a:off x="9853913" y="6415088"/>
            <a:ext cx="2338087" cy="442912"/>
          </a:xfrm>
          <a:prstGeom prst="rect">
            <a:avLst/>
          </a:prstGeom>
          <a:ln>
            <a:solidFill>
              <a:schemeClr val="bg1"/>
            </a:solidFill>
          </a:ln>
        </p:spPr>
      </p:pic>
    </p:spTree>
    <p:extLst>
      <p:ext uri="{BB962C8B-B14F-4D97-AF65-F5344CB8AC3E}">
        <p14:creationId xmlns:p14="http://schemas.microsoft.com/office/powerpoint/2010/main" val="271439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2167C8D4-1F6D-42C2-8CB6-7652095DF1C8}" type="slidenum">
              <a:rPr lang="en-US" altLang="en-US"/>
              <a:pPr/>
              <a:t>‹#›</a:t>
            </a:fld>
            <a:endParaRPr lang="en-US" altLang="en-US" dirty="0"/>
          </a:p>
        </p:txBody>
      </p:sp>
    </p:spTree>
    <p:extLst>
      <p:ext uri="{BB962C8B-B14F-4D97-AF65-F5344CB8AC3E}">
        <p14:creationId xmlns:p14="http://schemas.microsoft.com/office/powerpoint/2010/main" val="367232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2384"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4718"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EB36FCB5-36CC-4024-9199-5ABD32303C6B}" type="slidenum">
              <a:rPr lang="en-US" altLang="en-US"/>
              <a:pPr/>
              <a:t>‹#›</a:t>
            </a:fld>
            <a:endParaRPr lang="en-US" altLang="en-US" dirty="0"/>
          </a:p>
        </p:txBody>
      </p:sp>
    </p:spTree>
    <p:extLst>
      <p:ext uri="{BB962C8B-B14F-4D97-AF65-F5344CB8AC3E}">
        <p14:creationId xmlns:p14="http://schemas.microsoft.com/office/powerpoint/2010/main" val="2247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B03D202E-7CED-4E90-9546-F911BB2A2609}" type="slidenum">
              <a:rPr lang="en-US" altLang="en-US"/>
              <a:pPr/>
              <a:t>‹#›</a:t>
            </a:fld>
            <a:endParaRPr lang="en-US" altLang="en-US" dirty="0"/>
          </a:p>
        </p:txBody>
      </p:sp>
    </p:spTree>
    <p:extLst>
      <p:ext uri="{BB962C8B-B14F-4D97-AF65-F5344CB8AC3E}">
        <p14:creationId xmlns:p14="http://schemas.microsoft.com/office/powerpoint/2010/main" val="300017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87F1773E-A90E-4ED7-B1FA-DE4D3C1E57AF}" type="slidenum">
              <a:rPr lang="en-US" altLang="en-US"/>
              <a:pPr/>
              <a:t>‹#›</a:t>
            </a:fld>
            <a:endParaRPr lang="en-US" altLang="en-US" dirty="0"/>
          </a:p>
        </p:txBody>
      </p:sp>
    </p:spTree>
    <p:extLst>
      <p:ext uri="{BB962C8B-B14F-4D97-AF65-F5344CB8AC3E}">
        <p14:creationId xmlns:p14="http://schemas.microsoft.com/office/powerpoint/2010/main" val="322967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630CD37D-DFF1-42B0-AA4E-5CBC6F2C9E21}" type="slidenum">
              <a:rPr lang="en-US" altLang="en-US"/>
              <a:pPr/>
              <a:t>‹#›</a:t>
            </a:fld>
            <a:endParaRPr lang="en-US" altLang="en-US" dirty="0"/>
          </a:p>
        </p:txBody>
      </p:sp>
    </p:spTree>
    <p:extLst>
      <p:ext uri="{BB962C8B-B14F-4D97-AF65-F5344CB8AC3E}">
        <p14:creationId xmlns:p14="http://schemas.microsoft.com/office/powerpoint/2010/main" val="27343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4E9C1B2D-54EC-4A5E-B6CF-5EEA55A9D039}" type="slidenum">
              <a:rPr lang="en-US" altLang="en-US"/>
              <a:pPr/>
              <a:t>‹#›</a:t>
            </a:fld>
            <a:endParaRPr lang="en-US" altLang="en-US" dirty="0"/>
          </a:p>
        </p:txBody>
      </p:sp>
    </p:spTree>
    <p:extLst>
      <p:ext uri="{BB962C8B-B14F-4D97-AF65-F5344CB8AC3E}">
        <p14:creationId xmlns:p14="http://schemas.microsoft.com/office/powerpoint/2010/main" val="211937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31BCE-3E27-4EB9-AF88-6C96D61C4E32}" type="datetime1">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766469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8D6E14C-E7F4-44BC-BD04-A2A0C93F024D}" type="slidenum">
              <a:rPr lang="en-US" altLang="en-US"/>
              <a:pPr/>
              <a:t>‹#›</a:t>
            </a:fld>
            <a:endParaRPr lang="en-US" altLang="en-US" dirty="0"/>
          </a:p>
        </p:txBody>
      </p:sp>
    </p:spTree>
    <p:extLst>
      <p:ext uri="{BB962C8B-B14F-4D97-AF65-F5344CB8AC3E}">
        <p14:creationId xmlns:p14="http://schemas.microsoft.com/office/powerpoint/2010/main" val="2473941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A7FCD448-3AD7-4597-A929-38B0B14F8CC9}" type="slidenum">
              <a:rPr lang="en-US" altLang="en-US"/>
              <a:pPr/>
              <a:t>‹#›</a:t>
            </a:fld>
            <a:endParaRPr lang="en-US" altLang="en-US" dirty="0"/>
          </a:p>
        </p:txBody>
      </p:sp>
    </p:spTree>
    <p:extLst>
      <p:ext uri="{BB962C8B-B14F-4D97-AF65-F5344CB8AC3E}">
        <p14:creationId xmlns:p14="http://schemas.microsoft.com/office/powerpoint/2010/main" val="369541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3501" y="517526"/>
            <a:ext cx="2849033" cy="5605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1" y="517526"/>
            <a:ext cx="8343900" cy="5605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D75ED00F-5A48-467B-8E16-78BE0DE7BAAC}" type="slidenum">
              <a:rPr lang="en-US" altLang="en-US"/>
              <a:pPr/>
              <a:t>‹#›</a:t>
            </a:fld>
            <a:endParaRPr lang="en-US" altLang="en-US" dirty="0"/>
          </a:p>
        </p:txBody>
      </p:sp>
    </p:spTree>
    <p:extLst>
      <p:ext uri="{BB962C8B-B14F-4D97-AF65-F5344CB8AC3E}">
        <p14:creationId xmlns:p14="http://schemas.microsoft.com/office/powerpoint/2010/main" val="340795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446F20-1F61-427F-AAC0-D7BFCDFFC3E5}" type="datetime1">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6387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FEAD2-F574-448A-A1BD-7DA1425D351F}" type="datetime1">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09507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44044F-D4BE-497E-BA31-41FFFD8C7DE8}" type="datetime1">
              <a:rPr lang="en-US" smtClean="0"/>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0574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12708-43FF-46DB-8983-52701463F295}" type="datetime1">
              <a:rPr lang="en-US" smtClean="0"/>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18892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36A68-7FDA-4EDA-8D10-C9AD9F5C452F}" type="datetime1">
              <a:rPr lang="en-US" smtClean="0"/>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82345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40E9AD-BB0E-47D8-8DA4-255CBFCEA0ED}" type="datetime1">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47387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96E15F-47C0-4846-B852-E8BC4A87C721}" type="datetime1">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413073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29692-9E2D-40A5-9B7C-A482F617DB81}" type="datetime1">
              <a:rPr lang="en-US" smtClean="0"/>
              <a:t>6/7/2022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67D0C-D133-4E0D-B977-185831707AC6}" type="slidenum">
              <a:rPr lang="en-US" smtClean="0"/>
              <a:t>‹#›</a:t>
            </a:fld>
            <a:endParaRPr lang="en-US" dirty="0"/>
          </a:p>
        </p:txBody>
      </p:sp>
    </p:spTree>
    <p:extLst>
      <p:ext uri="{BB962C8B-B14F-4D97-AF65-F5344CB8AC3E}">
        <p14:creationId xmlns:p14="http://schemas.microsoft.com/office/powerpoint/2010/main" val="171256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64067" y="1431925"/>
            <a:ext cx="11451167"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27" name="Rectangle 2"/>
          <p:cNvSpPr>
            <a:spLocks noGrp="1" noChangeArrowheads="1"/>
          </p:cNvSpPr>
          <p:nvPr>
            <p:ph type="title"/>
          </p:nvPr>
        </p:nvSpPr>
        <p:spPr bwMode="auto">
          <a:xfrm>
            <a:off x="336551" y="379413"/>
            <a:ext cx="1148926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37" name="Rectangle 13"/>
          <p:cNvSpPr>
            <a:spLocks noGrp="1" noChangeArrowheads="1"/>
          </p:cNvSpPr>
          <p:nvPr>
            <p:ph type="sldNum" sz="quarter" idx="4"/>
          </p:nvPr>
        </p:nvSpPr>
        <p:spPr bwMode="auto">
          <a:xfrm>
            <a:off x="11347451" y="6511925"/>
            <a:ext cx="47836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FED915"/>
                </a:solidFill>
              </a:defRPr>
            </a:lvl1pPr>
          </a:lstStyle>
          <a:p>
            <a:pPr fontAlgn="base">
              <a:spcBef>
                <a:spcPct val="0"/>
              </a:spcBef>
              <a:spcAft>
                <a:spcPct val="0"/>
              </a:spcAft>
            </a:pPr>
            <a:fld id="{A42EB3CA-2BFF-45F6-B352-168F392DBFE4}" type="slidenum">
              <a:rPr lang="en-US" altLang="en-US"/>
              <a:pPr fontAlgn="base">
                <a:spcBef>
                  <a:spcPct val="0"/>
                </a:spcBef>
                <a:spcAft>
                  <a:spcPct val="0"/>
                </a:spcAft>
              </a:pPr>
              <a:t>‹#›</a:t>
            </a:fld>
            <a:endParaRPr lang="en-US" altLang="en-US" dirty="0"/>
          </a:p>
        </p:txBody>
      </p:sp>
      <p:sp>
        <p:nvSpPr>
          <p:cNvPr id="8" name="TextBox 7"/>
          <p:cNvSpPr txBox="1"/>
          <p:nvPr/>
        </p:nvSpPr>
        <p:spPr>
          <a:xfrm>
            <a:off x="0" y="6487725"/>
            <a:ext cx="8068734" cy="276999"/>
          </a:xfrm>
          <a:prstGeom prst="rect">
            <a:avLst/>
          </a:prstGeom>
          <a:noFill/>
        </p:spPr>
        <p:txBody>
          <a:bodyPr wrap="square">
            <a:spAutoFit/>
          </a:bodyPr>
          <a:lstStyle/>
          <a:p>
            <a:pPr fontAlgn="base">
              <a:spcBef>
                <a:spcPct val="0"/>
              </a:spcBef>
              <a:spcAft>
                <a:spcPct val="0"/>
              </a:spcAft>
              <a:defRPr/>
            </a:pPr>
            <a:r>
              <a:rPr lang="en-US" sz="1200" spc="500" dirty="0">
                <a:solidFill>
                  <a:srgbClr val="FFFFFF"/>
                </a:solidFill>
              </a:rPr>
              <a:t>NASA </a:t>
            </a:r>
            <a:r>
              <a:rPr lang="en-US" sz="1200" b="1" spc="500" dirty="0">
                <a:solidFill>
                  <a:srgbClr val="FFFFFF"/>
                </a:solidFill>
              </a:rPr>
              <a:t>MODEL BASED Safety and Mission Assurance</a:t>
            </a:r>
          </a:p>
        </p:txBody>
      </p:sp>
    </p:spTree>
    <p:extLst>
      <p:ext uri="{BB962C8B-B14F-4D97-AF65-F5344CB8AC3E}">
        <p14:creationId xmlns:p14="http://schemas.microsoft.com/office/powerpoint/2010/main" val="250639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90000"/>
        </a:lnSpc>
        <a:spcBef>
          <a:spcPct val="0"/>
        </a:spcBef>
        <a:spcAft>
          <a:spcPct val="0"/>
        </a:spcAft>
        <a:defRPr sz="2800" b="1">
          <a:solidFill>
            <a:srgbClr val="FED915"/>
          </a:solidFill>
          <a:latin typeface="+mj-lt"/>
          <a:ea typeface="+mj-ea"/>
          <a:cs typeface="+mj-cs"/>
        </a:defRPr>
      </a:lvl1pPr>
      <a:lvl2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2pPr>
      <a:lvl3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3pPr>
      <a:lvl4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4pPr>
      <a:lvl5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5pPr>
      <a:lvl6pPr marL="4572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115888" indent="-115888" algn="l" rtl="0" eaLnBrk="1" fontAlgn="base" hangingPunct="1">
        <a:spcBef>
          <a:spcPct val="20000"/>
        </a:spcBef>
        <a:spcAft>
          <a:spcPct val="0"/>
        </a:spcAft>
        <a:buClr>
          <a:srgbClr val="F08022"/>
        </a:buClr>
        <a:buChar char="•"/>
        <a:defRPr>
          <a:solidFill>
            <a:srgbClr val="13327B"/>
          </a:solidFill>
          <a:latin typeface="+mn-lt"/>
          <a:ea typeface="+mn-ea"/>
          <a:cs typeface="+mn-cs"/>
        </a:defRPr>
      </a:lvl1pPr>
      <a:lvl2pPr marL="401638" indent="-171450" algn="l" rtl="0" eaLnBrk="1" fontAlgn="base" hangingPunct="1">
        <a:spcBef>
          <a:spcPct val="20000"/>
        </a:spcBef>
        <a:spcAft>
          <a:spcPct val="0"/>
        </a:spcAft>
        <a:buClr>
          <a:srgbClr val="F08022"/>
        </a:buClr>
        <a:buChar char="–"/>
        <a:defRPr>
          <a:solidFill>
            <a:srgbClr val="13327B"/>
          </a:solidFill>
          <a:latin typeface="+mn-lt"/>
          <a:ea typeface="+mn-ea"/>
        </a:defRPr>
      </a:lvl2pPr>
      <a:lvl3pPr marL="625475" indent="-109538" algn="l" rtl="0" eaLnBrk="1" fontAlgn="base" hangingPunct="1">
        <a:spcBef>
          <a:spcPct val="20000"/>
        </a:spcBef>
        <a:spcAft>
          <a:spcPct val="0"/>
        </a:spcAft>
        <a:buClr>
          <a:srgbClr val="F08022"/>
        </a:buClr>
        <a:buChar char="•"/>
        <a:defRPr>
          <a:solidFill>
            <a:srgbClr val="13327B"/>
          </a:solidFill>
          <a:latin typeface="+mn-lt"/>
          <a:ea typeface="+mn-ea"/>
        </a:defRPr>
      </a:lvl3pPr>
      <a:lvl4pPr marL="911225" indent="-168275" algn="l" rtl="0" eaLnBrk="1" fontAlgn="base" hangingPunct="1">
        <a:spcBef>
          <a:spcPct val="20000"/>
        </a:spcBef>
        <a:spcAft>
          <a:spcPct val="0"/>
        </a:spcAft>
        <a:buClr>
          <a:srgbClr val="F08022"/>
        </a:buClr>
        <a:buChar char="–"/>
        <a:defRPr>
          <a:solidFill>
            <a:srgbClr val="13327B"/>
          </a:solidFill>
          <a:latin typeface="+mn-lt"/>
          <a:ea typeface="+mn-ea"/>
        </a:defRPr>
      </a:lvl4pPr>
      <a:lvl5pPr marL="1201738" indent="-176213" algn="l" rtl="0" eaLnBrk="1" fontAlgn="base" hangingPunct="1">
        <a:spcBef>
          <a:spcPct val="20000"/>
        </a:spcBef>
        <a:spcAft>
          <a:spcPct val="0"/>
        </a:spcAft>
        <a:buClr>
          <a:srgbClr val="F08022"/>
        </a:buClr>
        <a:buChar char="»"/>
        <a:defRPr>
          <a:solidFill>
            <a:srgbClr val="13327B"/>
          </a:solidFill>
          <a:latin typeface="+mn-lt"/>
          <a:ea typeface="+mn-ea"/>
        </a:defRPr>
      </a:lvl5pPr>
      <a:lvl6pPr marL="1658938" indent="-176213" algn="l" rtl="0" eaLnBrk="1" fontAlgn="base" hangingPunct="1">
        <a:spcBef>
          <a:spcPct val="20000"/>
        </a:spcBef>
        <a:spcAft>
          <a:spcPct val="0"/>
        </a:spcAft>
        <a:buClr>
          <a:srgbClr val="45ADE3"/>
        </a:buClr>
        <a:buChar char="»"/>
        <a:defRPr>
          <a:solidFill>
            <a:schemeClr val="tx1"/>
          </a:solidFill>
          <a:latin typeface="+mn-lt"/>
          <a:ea typeface="+mn-ea"/>
        </a:defRPr>
      </a:lvl6pPr>
      <a:lvl7pPr marL="2116138" indent="-176213" algn="l" rtl="0" eaLnBrk="1" fontAlgn="base" hangingPunct="1">
        <a:spcBef>
          <a:spcPct val="20000"/>
        </a:spcBef>
        <a:spcAft>
          <a:spcPct val="0"/>
        </a:spcAft>
        <a:buClr>
          <a:srgbClr val="45ADE3"/>
        </a:buClr>
        <a:buChar char="»"/>
        <a:defRPr>
          <a:solidFill>
            <a:schemeClr val="tx1"/>
          </a:solidFill>
          <a:latin typeface="+mn-lt"/>
          <a:ea typeface="+mn-ea"/>
        </a:defRPr>
      </a:lvl7pPr>
      <a:lvl8pPr marL="2573338" indent="-176213" algn="l" rtl="0" eaLnBrk="1" fontAlgn="base" hangingPunct="1">
        <a:spcBef>
          <a:spcPct val="20000"/>
        </a:spcBef>
        <a:spcAft>
          <a:spcPct val="0"/>
        </a:spcAft>
        <a:buClr>
          <a:srgbClr val="45ADE3"/>
        </a:buClr>
        <a:buChar char="»"/>
        <a:defRPr>
          <a:solidFill>
            <a:schemeClr val="tx1"/>
          </a:solidFill>
          <a:latin typeface="+mn-lt"/>
          <a:ea typeface="+mn-ea"/>
        </a:defRPr>
      </a:lvl8pPr>
      <a:lvl9pPr marL="3030538" indent="-176213" algn="l" rtl="0" eaLnBrk="1" fontAlgn="base" hangingPunct="1">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hyperlink" Target="https://teams.microsoft.com/l/channel/19%3a9eb98aa16e7b45229a46e81dfb830af3%40thread.skype/Physics%2520of%2520Failure%2520Handbook?groupId=19fe22f8-e5cf-42f4-bf07-cb948663b19c&amp;tenantId=7005d458-45be-48ae-8140-d43da96dd17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11" Type="http://schemas.openxmlformats.org/officeDocument/2006/relationships/hyperlink" Target="https://swehb-staging-pri.msfc.nasa.gov/display/RMAKP/5.+Specialty+Topics" TargetMode="External"/><Relationship Id="rId5" Type="http://schemas.openxmlformats.org/officeDocument/2006/relationships/image" Target="../media/image9.gif"/><Relationship Id="rId1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7.png"/><Relationship Id="rId9" Type="http://schemas.openxmlformats.org/officeDocument/2006/relationships/image" Target="../media/image31.pn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swehb-staging-pri.msfc.nasa.gov/display/RMAKP/5.+Specialty+Topics" TargetMode="External"/><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 Id="rId9" Type="http://schemas.openxmlformats.org/officeDocument/2006/relationships/hyperlink" Target="https://demo.nsc.nasa.gov/pof-handboo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11" Type="http://schemas.openxmlformats.org/officeDocument/2006/relationships/image" Target="../media/image14.jpeg"/><Relationship Id="rId5" Type="http://schemas.openxmlformats.org/officeDocument/2006/relationships/image" Target="../media/image9.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notesSlide" Target="../notesSlides/notesSlide4.xml"/><Relationship Id="rId21" Type="http://schemas.openxmlformats.org/officeDocument/2006/relationships/image" Target="../media/image8.png"/><Relationship Id="rId7" Type="http://schemas.openxmlformats.org/officeDocument/2006/relationships/image" Target="file://localhost/Users/kgammage/Documents/CustomerWork/Meatballs/NASA.gif" TargetMode="External"/><Relationship Id="rId12" Type="http://schemas.openxmlformats.org/officeDocument/2006/relationships/image" Target="../media/image19.png"/><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9.gif"/><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png"/><Relationship Id="rId23" Type="http://schemas.openxmlformats.org/officeDocument/2006/relationships/image" Target="../media/image27.png"/><Relationship Id="rId10" Type="http://schemas.openxmlformats.org/officeDocument/2006/relationships/image" Target="../media/image210.png"/><Relationship Id="rId19" Type="http://schemas.openxmlformats.org/officeDocument/2006/relationships/image" Target="../media/image24.png"/><Relationship Id="rId4"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file://localhost/Users/kgammage/Documents/CustomerWork/Meatballs/NASA.gif" TargetMode="External"/><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32.png"/><Relationship Id="rId5" Type="http://schemas.openxmlformats.org/officeDocument/2006/relationships/image" Target="../media/image7.png"/><Relationship Id="rId10" Type="http://schemas.openxmlformats.org/officeDocument/2006/relationships/image" Target="../media/image31.png"/><Relationship Id="rId4" Type="http://schemas.openxmlformats.org/officeDocument/2006/relationships/image" Target="../media/image8.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emf"/><Relationship Id="rId3" Type="http://schemas.openxmlformats.org/officeDocument/2006/relationships/image" Target="../media/image28.png"/><Relationship Id="rId7" Type="http://schemas.openxmlformats.org/officeDocument/2006/relationships/image" Target="file://localhost/Users/kgammage/Documents/CustomerWork/Meatballs/NASA.gif" TargetMode="External"/><Relationship Id="rId12"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36.emf"/><Relationship Id="rId5" Type="http://schemas.openxmlformats.org/officeDocument/2006/relationships/image" Target="../media/image7.png"/><Relationship Id="rId10" Type="http://schemas.openxmlformats.org/officeDocument/2006/relationships/image" Target="../media/image35.emf"/><Relationship Id="rId4" Type="http://schemas.openxmlformats.org/officeDocument/2006/relationships/image" Target="../media/image8.png"/><Relationship Id="rId9" Type="http://schemas.openxmlformats.org/officeDocument/2006/relationships/image" Target="../media/image34.emf"/><Relationship Id="rId14" Type="http://schemas.openxmlformats.org/officeDocument/2006/relationships/image" Target="../media/image39.em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file://localhost/Users/kgammage/Documents/CustomerWork/Meatballs/NASA.gif" TargetMode="External"/><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42.emf"/><Relationship Id="rId5" Type="http://schemas.openxmlformats.org/officeDocument/2006/relationships/image" Target="../media/image7.png"/><Relationship Id="rId10" Type="http://schemas.openxmlformats.org/officeDocument/2006/relationships/image" Target="../media/image41.emf"/><Relationship Id="rId4" Type="http://schemas.openxmlformats.org/officeDocument/2006/relationships/image" Target="../media/image8.png"/><Relationship Id="rId9" Type="http://schemas.openxmlformats.org/officeDocument/2006/relationships/image" Target="../media/image40.emf"/></Relationships>
</file>

<file path=ppt/slides/_rels/slide8.xml.rels><?xml version="1.0" encoding="UTF-8" standalone="yes"?>
<Relationships xmlns="http://schemas.openxmlformats.org/package/2006/relationships"><Relationship Id="rId8" Type="http://schemas.openxmlformats.org/officeDocument/2006/relationships/image" Target="file://localhost/Users/kgammage/Documents/CustomerWork/Meatballs/NASA.gif" TargetMode="External"/><Relationship Id="rId3" Type="http://schemas.openxmlformats.org/officeDocument/2006/relationships/image" Target="../media/image28.png"/><Relationship Id="rId7"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7.png"/><Relationship Id="rId10" Type="http://schemas.openxmlformats.org/officeDocument/2006/relationships/image" Target="../media/image45.emf"/><Relationship Id="rId4" Type="http://schemas.openxmlformats.org/officeDocument/2006/relationships/image" Target="../media/image8.png"/><Relationship Id="rId9" Type="http://schemas.openxmlformats.org/officeDocument/2006/relationships/image" Target="../media/image44.emf"/></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file://localhost/Users/kgammage/Documents/CustomerWork/Meatballs/NASA.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2392762" y="5560893"/>
            <a:ext cx="5839968" cy="708144"/>
          </a:xfrm>
        </p:spPr>
        <p:txBody>
          <a:bodyPr>
            <a:normAutofit/>
          </a:bodyPr>
          <a:lstStyle/>
          <a:p>
            <a:pPr algn="l">
              <a:tabLst>
                <a:tab pos="231775" algn="l"/>
                <a:tab pos="973138" algn="l"/>
                <a:tab pos="4059238" algn="l"/>
              </a:tabLst>
            </a:pPr>
            <a:r>
              <a:rPr lang="en-US" sz="1400" dirty="0"/>
              <a:t>			 		                                </a:t>
            </a:r>
          </a:p>
        </p:txBody>
      </p:sp>
      <p:sp>
        <p:nvSpPr>
          <p:cNvPr id="2" name="Title 1"/>
          <p:cNvSpPr>
            <a:spLocks noGrp="1"/>
          </p:cNvSpPr>
          <p:nvPr>
            <p:ph type="ctrTitle" sz="quarter" idx="4294967295"/>
          </p:nvPr>
        </p:nvSpPr>
        <p:spPr>
          <a:xfrm>
            <a:off x="1083647" y="1491341"/>
            <a:ext cx="8458200" cy="1752600"/>
          </a:xfrm>
          <a:effectLst/>
        </p:spPr>
        <p:txBody>
          <a:bodyPr>
            <a:noAutofit/>
          </a:bodyPr>
          <a:lstStyle/>
          <a:p>
            <a:pPr algn="ctr"/>
            <a:r>
              <a:rPr lang="en-US" dirty="0">
                <a:solidFill>
                  <a:schemeClr val="accent3"/>
                </a:solidFill>
              </a:rPr>
              <a:t>OSMA Digital Evolution: R&amp;M </a:t>
            </a:r>
            <a:br>
              <a:rPr lang="en-US" dirty="0">
                <a:solidFill>
                  <a:schemeClr val="accent3"/>
                </a:solidFill>
              </a:rPr>
            </a:br>
            <a:r>
              <a:rPr lang="en-US" dirty="0">
                <a:solidFill>
                  <a:schemeClr val="accent3"/>
                </a:solidFill>
              </a:rPr>
              <a:t>Physics of Failure (PoF) Handbook</a:t>
            </a:r>
            <a:endParaRPr lang="en-US" dirty="0">
              <a:solidFill>
                <a:schemeClr val="accent3"/>
              </a:solidFill>
              <a:effectLst/>
            </a:endParaRPr>
          </a:p>
        </p:txBody>
      </p:sp>
      <p:sp>
        <p:nvSpPr>
          <p:cNvPr id="11" name="Subtitle 2"/>
          <p:cNvSpPr txBox="1">
            <a:spLocks/>
          </p:cNvSpPr>
          <p:nvPr/>
        </p:nvSpPr>
        <p:spPr>
          <a:xfrm>
            <a:off x="738225" y="3384254"/>
            <a:ext cx="9207441" cy="1907073"/>
          </a:xfrm>
          <a:prstGeom prst="rect">
            <a:avLst/>
          </a:prstGeom>
        </p:spPr>
        <p:txBody>
          <a:bodyPr vert="horz" lIns="91440" tIns="45720" rIns="91440" bIns="45720"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buClr>
                <a:srgbClr val="BBE0E3"/>
              </a:buClr>
              <a:defRPr/>
            </a:pPr>
            <a:r>
              <a:rPr lang="en-US" sz="1600" dirty="0">
                <a:solidFill>
                  <a:srgbClr val="FFFFFF"/>
                </a:solidFill>
              </a:rPr>
              <a:t>Anthony DiVenti, Reliability &amp; Maintainability Technical Fellow	                  NASA HQ    </a:t>
            </a:r>
          </a:p>
          <a:p>
            <a:pPr lvl="0" algn="ctr">
              <a:buClr>
                <a:srgbClr val="BBE0E3"/>
              </a:buClr>
              <a:defRPr/>
            </a:pPr>
            <a:r>
              <a:rPr lang="en-US" sz="1600" dirty="0">
                <a:solidFill>
                  <a:srgbClr val="FFFFFF"/>
                </a:solidFill>
              </a:rPr>
              <a:t>Nancy J. Lindsey, Reliability &amp; Maintainability Deputy Technical Fellow	                  NASA HQ/GSFC </a:t>
            </a:r>
            <a:r>
              <a:rPr kumimoji="0" lang="en-US" sz="1600" b="0" i="0" u="none" strike="noStrike" kern="1200" cap="none" spc="0" normalizeH="0" baseline="0" noProof="0" dirty="0">
                <a:ln>
                  <a:noFill/>
                </a:ln>
                <a:solidFill>
                  <a:srgbClr val="FFFFFF"/>
                </a:solidFill>
                <a:effectLst/>
                <a:uLnTx/>
                <a:uFillTx/>
                <a:latin typeface="Arial"/>
                <a:ea typeface="ＭＳ Ｐゴシック"/>
              </a:rPr>
              <a:t>		           	                        </a:t>
            </a:r>
          </a:p>
          <a:p>
            <a:pPr lvl="0" algn="ctr">
              <a:buClr>
                <a:srgbClr val="BBE0E3"/>
              </a:buClr>
            </a:pPr>
            <a:r>
              <a:rPr lang="en-US" sz="1600" dirty="0">
                <a:solidFill>
                  <a:srgbClr val="FFFFFF"/>
                </a:solidFill>
                <a:latin typeface="Arial"/>
                <a:ea typeface="ＭＳ Ｐゴシック"/>
              </a:rPr>
              <a:t>For the PoF Handbook Development Team: Jeff Dawson (GSFC), Nobel Sindjui (GSFC), Doug Sheldon (JPL), </a:t>
            </a:r>
            <a:r>
              <a:rPr lang="en-US" sz="1600" dirty="0">
                <a:solidFill>
                  <a:srgbClr val="FFFFFF"/>
                </a:solidFill>
              </a:rPr>
              <a:t>Nancy Lindsey (HQ/GSFC), Anthony </a:t>
            </a:r>
            <a:r>
              <a:rPr lang="en-US" sz="1600" dirty="0">
                <a:solidFill>
                  <a:srgbClr val="FFFFFF"/>
                </a:solidFill>
                <a:latin typeface="Arial"/>
                <a:ea typeface="ＭＳ Ｐゴシック"/>
              </a:rPr>
              <a:t>DiVenti (NASA R&amp;M Technical Fellow), and many NASA contributing authors</a:t>
            </a:r>
            <a:endParaRPr kumimoji="0" lang="en-US" sz="1600" b="0" i="0" u="none" strike="noStrike" kern="1200" cap="none" spc="0" normalizeH="0" baseline="0" noProof="0" dirty="0">
              <a:ln>
                <a:noFill/>
              </a:ln>
              <a:solidFill>
                <a:srgbClr val="FFFFFF"/>
              </a:solidFill>
              <a:effectLst/>
              <a:uLnTx/>
              <a:uFillTx/>
              <a:latin typeface="Arial"/>
              <a:ea typeface="ＭＳ Ｐゴシック"/>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701249" y="2955095"/>
            <a:ext cx="3494749" cy="852786"/>
          </a:xfrm>
          <a:prstGeom prst="rect">
            <a:avLst/>
          </a:prstGeom>
          <a:solidFill>
            <a:schemeClr val="tx1"/>
          </a:solidFill>
        </p:spPr>
      </p:pic>
      <p:grpSp>
        <p:nvGrpSpPr>
          <p:cNvPr id="7" name="Group 6"/>
          <p:cNvGrpSpPr/>
          <p:nvPr/>
        </p:nvGrpSpPr>
        <p:grpSpPr>
          <a:xfrm>
            <a:off x="10849231" y="5517755"/>
            <a:ext cx="1169770" cy="1149179"/>
            <a:chOff x="10911016" y="5517755"/>
            <a:chExt cx="1169770" cy="1149179"/>
          </a:xfrm>
        </p:grpSpPr>
        <p:pic>
          <p:nvPicPr>
            <p:cNvPr id="6" name="Picture 5"/>
            <p:cNvPicPr>
              <a:picLocks noChangeAspect="1"/>
            </p:cNvPicPr>
            <p:nvPr/>
          </p:nvPicPr>
          <p:blipFill>
            <a:blip r:embed="rId4"/>
            <a:stretch>
              <a:fillRect/>
            </a:stretch>
          </p:blipFill>
          <p:spPr>
            <a:xfrm>
              <a:off x="11022230" y="5622357"/>
              <a:ext cx="951467" cy="946710"/>
            </a:xfrm>
            <a:prstGeom prst="rect">
              <a:avLst/>
            </a:prstGeom>
            <a:solidFill>
              <a:schemeClr val="tx1"/>
            </a:solidFill>
          </p:spPr>
        </p:pic>
        <p:sp>
          <p:nvSpPr>
            <p:cNvPr id="4" name="Oval 3"/>
            <p:cNvSpPr/>
            <p:nvPr/>
          </p:nvSpPr>
          <p:spPr>
            <a:xfrm>
              <a:off x="10911016" y="5517755"/>
              <a:ext cx="1169770" cy="1149179"/>
            </a:xfrm>
            <a:prstGeom prst="ellipse">
              <a:avLst/>
            </a:prstGeom>
            <a:noFill/>
            <a:ln w="212725" cmpd="sng">
              <a:solidFill>
                <a:schemeClr val="tx1"/>
              </a:solidFill>
            </a:ln>
          </p:spPr>
          <p:txBody>
            <a:bodyPr wrap="square" rtlCol="0" anchor="ctr">
              <a:spAutoFit/>
            </a:bodyPr>
            <a:lstStyle/>
            <a:p>
              <a:pPr algn="ctr"/>
              <a:endPar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9" name="NASA.gif" descr="/Users/kgammage/Documents/CustomerWork/Meatballs/NASA.gif"/>
          <p:cNvPicPr>
            <a:picLocks noChangeAspect="1"/>
          </p:cNvPicPr>
          <p:nvPr/>
        </p:nvPicPr>
        <p:blipFill>
          <a:blip r:embed="rId5" r:link="rId6"/>
          <a:stretch>
            <a:fillRect/>
          </a:stretch>
        </p:blipFill>
        <p:spPr>
          <a:xfrm>
            <a:off x="10844150" y="135504"/>
            <a:ext cx="1178689" cy="1013673"/>
          </a:xfrm>
          <a:prstGeom prst="rect">
            <a:avLst/>
          </a:prstGeom>
        </p:spPr>
      </p:pic>
    </p:spTree>
    <p:extLst>
      <p:ext uri="{BB962C8B-B14F-4D97-AF65-F5344CB8AC3E}">
        <p14:creationId xmlns:p14="http://schemas.microsoft.com/office/powerpoint/2010/main" val="416663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E3BE99E5-8F11-4D46-8B27-FC02D164DEA2}" type="slidenum">
              <a:rPr lang="en-US" smtClean="0"/>
              <a:pPr/>
              <a:t>10</a:t>
            </a:fld>
            <a:endParaRPr lang="en-US" dirty="0"/>
          </a:p>
        </p:txBody>
      </p:sp>
      <p:grpSp>
        <p:nvGrpSpPr>
          <p:cNvPr id="5" name="Group 4"/>
          <p:cNvGrpSpPr/>
          <p:nvPr/>
        </p:nvGrpSpPr>
        <p:grpSpPr>
          <a:xfrm>
            <a:off x="0" y="-8467"/>
            <a:ext cx="12192000" cy="6866467"/>
            <a:chOff x="0" y="-8467"/>
            <a:chExt cx="12192000" cy="6866467"/>
          </a:xfrm>
        </p:grpSpPr>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8" name="TextBox 27"/>
          <p:cNvSpPr txBox="1"/>
          <p:nvPr/>
        </p:nvSpPr>
        <p:spPr>
          <a:xfrm>
            <a:off x="4577241" y="4182390"/>
            <a:ext cx="6972696" cy="461665"/>
          </a:xfrm>
          <a:prstGeom prst="rect">
            <a:avLst/>
          </a:prstGeom>
          <a:solidFill>
            <a:srgbClr val="DEE4EE"/>
          </a:solidFill>
        </p:spPr>
        <p:txBody>
          <a:bodyPr wrap="square" rtlCol="0">
            <a:spAutoFit/>
          </a:bodyPr>
          <a:lstStyle/>
          <a:p>
            <a:r>
              <a:rPr lang="en-US" sz="1200" dirty="0"/>
              <a:t>NASA: Share on other virtual/collaboration platforms. Release handbook as a formal NASA handbook. Add to STEP/SATERN. Gather data/Case Studies </a:t>
            </a:r>
          </a:p>
        </p:txBody>
      </p:sp>
      <p:sp>
        <p:nvSpPr>
          <p:cNvPr id="29" name="TextBox 28"/>
          <p:cNvSpPr txBox="1"/>
          <p:nvPr/>
        </p:nvSpPr>
        <p:spPr>
          <a:xfrm>
            <a:off x="4529692" y="3448773"/>
            <a:ext cx="7020245" cy="646331"/>
          </a:xfrm>
          <a:prstGeom prst="rect">
            <a:avLst/>
          </a:prstGeom>
          <a:solidFill>
            <a:srgbClr val="DEE4EE"/>
          </a:solidFill>
        </p:spPr>
        <p:txBody>
          <a:bodyPr wrap="square" rtlCol="0">
            <a:spAutoFit/>
          </a:bodyPr>
          <a:lstStyle/>
          <a:p>
            <a:r>
              <a:rPr lang="en-US" sz="1200" dirty="0"/>
              <a:t>Engineering: Use roadshows to share existence and solicit feedback/participation in a community of practice. Establish a formal Community of Practice or become a branch from another one like NSET? Or NESC? Gather data/Case Studies </a:t>
            </a:r>
          </a:p>
        </p:txBody>
      </p:sp>
      <p:grpSp>
        <p:nvGrpSpPr>
          <p:cNvPr id="2" name="Group 1"/>
          <p:cNvGrpSpPr/>
          <p:nvPr/>
        </p:nvGrpSpPr>
        <p:grpSpPr>
          <a:xfrm>
            <a:off x="468086" y="1221124"/>
            <a:ext cx="3753629" cy="4750194"/>
            <a:chOff x="7793790" y="793750"/>
            <a:chExt cx="4123831" cy="5224422"/>
          </a:xfrm>
        </p:grpSpPr>
        <p:pic>
          <p:nvPicPr>
            <p:cNvPr id="30" name="Picture 29"/>
            <p:cNvPicPr>
              <a:picLocks noChangeAspect="1"/>
            </p:cNvPicPr>
            <p:nvPr/>
          </p:nvPicPr>
          <p:blipFill>
            <a:blip r:embed="rId7"/>
            <a:stretch>
              <a:fillRect/>
            </a:stretch>
          </p:blipFill>
          <p:spPr>
            <a:xfrm>
              <a:off x="7793790" y="793750"/>
              <a:ext cx="2948652" cy="3231818"/>
            </a:xfrm>
            <a:prstGeom prst="rect">
              <a:avLst/>
            </a:prstGeom>
          </p:spPr>
        </p:pic>
        <p:pic>
          <p:nvPicPr>
            <p:cNvPr id="31" name="Picture 30"/>
            <p:cNvPicPr>
              <a:picLocks noChangeAspect="1"/>
            </p:cNvPicPr>
            <p:nvPr/>
          </p:nvPicPr>
          <p:blipFill rotWithShape="1">
            <a:blip r:embed="rId8"/>
            <a:srcRect b="30058"/>
            <a:stretch/>
          </p:blipFill>
          <p:spPr>
            <a:xfrm>
              <a:off x="8881774" y="3529001"/>
              <a:ext cx="2652732" cy="2489171"/>
            </a:xfrm>
            <a:prstGeom prst="rect">
              <a:avLst/>
            </a:prstGeom>
          </p:spPr>
        </p:pic>
        <p:sp>
          <p:nvSpPr>
            <p:cNvPr id="32" name="Rectangle 31"/>
            <p:cNvSpPr/>
            <p:nvPr/>
          </p:nvSpPr>
          <p:spPr>
            <a:xfrm>
              <a:off x="8328630" y="4397130"/>
              <a:ext cx="184730" cy="553998"/>
            </a:xfrm>
            <a:prstGeom prst="rect">
              <a:avLst/>
            </a:prstGeom>
            <a:solidFill>
              <a:srgbClr val="FFFFFF"/>
            </a:solidFill>
          </p:spPr>
          <p:txBody>
            <a:bodyPr wrap="none" lIns="91440" tIns="45720" rIns="91440" bIns="45720">
              <a:spAutoFit/>
            </a:bodyPr>
            <a:lstStyle/>
            <a:p>
              <a:pPr algn="ctr"/>
              <a:endParaRPr lang="en-US"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4" name="Picture 33" descr="File:Wikipedia-logo-simple.svg - Simple English Wikipedia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08140" y="1871931"/>
              <a:ext cx="1468078" cy="1408915"/>
            </a:xfrm>
            <a:prstGeom prst="rect">
              <a:avLst/>
            </a:prstGeom>
          </p:spPr>
        </p:pic>
        <p:sp>
          <p:nvSpPr>
            <p:cNvPr id="35" name="TextBox 34"/>
            <p:cNvSpPr txBox="1"/>
            <p:nvPr/>
          </p:nvSpPr>
          <p:spPr>
            <a:xfrm>
              <a:off x="10572413" y="2409659"/>
              <a:ext cx="764697" cy="400110"/>
            </a:xfrm>
            <a:prstGeom prst="rect">
              <a:avLst/>
            </a:prstGeom>
            <a:noFill/>
          </p:spPr>
          <p:txBody>
            <a:bodyPr wrap="none" rtlCol="0">
              <a:spAutoFit/>
            </a:bodyPr>
            <a:lstStyle/>
            <a:p>
              <a:r>
                <a:rPr lang="en-US" sz="2000" dirty="0">
                  <a:solidFill>
                    <a:schemeClr val="bg1"/>
                  </a:solidFill>
                </a:rPr>
                <a:t>NASA</a:t>
              </a:r>
            </a:p>
          </p:txBody>
        </p:sp>
        <p:pic>
          <p:nvPicPr>
            <p:cNvPr id="37" name="Picture 36" descr="Sharepoint CSOM Socket Exception"/>
            <p:cNvPicPr>
              <a:picLocks noChangeAspect="1"/>
            </p:cNvPicPr>
            <p:nvPr/>
          </p:nvPicPr>
          <p:blipFill rotWithShape="1">
            <a:blip r:embed="rId10" cstate="print">
              <a:extLst>
                <a:ext uri="{28A0092B-C50C-407E-A947-70E740481C1C}">
                  <a14:useLocalDpi xmlns:a14="http://schemas.microsoft.com/office/drawing/2010/main" val="0"/>
                </a:ext>
              </a:extLst>
            </a:blip>
            <a:srcRect l="25237" t="9751" r="27024" b="10892"/>
            <a:stretch/>
          </p:blipFill>
          <p:spPr>
            <a:xfrm>
              <a:off x="11106019" y="3291835"/>
              <a:ext cx="811602" cy="663225"/>
            </a:xfrm>
            <a:prstGeom prst="rect">
              <a:avLst/>
            </a:prstGeom>
          </p:spPr>
        </p:pic>
      </p:gr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6" name="TextBox 25"/>
          <p:cNvSpPr txBox="1"/>
          <p:nvPr/>
        </p:nvSpPr>
        <p:spPr>
          <a:xfrm>
            <a:off x="4517988" y="1530504"/>
            <a:ext cx="7020245" cy="1015663"/>
          </a:xfrm>
          <a:prstGeom prst="rect">
            <a:avLst/>
          </a:prstGeom>
          <a:solidFill>
            <a:srgbClr val="DEE4EE"/>
          </a:solidFill>
        </p:spPr>
        <p:txBody>
          <a:bodyPr wrap="square" rtlCol="0">
            <a:spAutoFit/>
          </a:bodyPr>
          <a:lstStyle/>
          <a:p>
            <a:r>
              <a:rPr lang="en-US" sz="1200" dirty="0"/>
              <a:t>RMA: PoF Handbook on NASA RMA Knowledge Portal (</a:t>
            </a:r>
            <a:r>
              <a:rPr lang="en-US" sz="1200" dirty="0">
                <a:hlinkClick r:id="rId11"/>
              </a:rPr>
              <a:t>https://swehb-staging-pri.msfc.nasa.gov/display/RMAKP/5.+Specialty+Topics</a:t>
            </a:r>
            <a:r>
              <a:rPr lang="en-US" sz="1200" dirty="0"/>
              <a:t>) and TEAMS (</a:t>
            </a:r>
            <a:r>
              <a:rPr lang="en-US" sz="1200" dirty="0">
                <a:hlinkClick r:id="rId12"/>
              </a:rPr>
              <a:t>https://teams.microsoft.com/l/channel/19%3a9eb98aa16e7b45229a46e81dfb830af3%40thread.skype/Physics%2520of%2520Failure%2520Handbook?groupId=19fe22f8-e5cf-42f4-bf07-cb948663b19c&amp;tenantId=7005d458-45be-48ae-8140-d43da96dd17b</a:t>
            </a:r>
            <a:r>
              <a:rPr lang="en-US" sz="1200" dirty="0"/>
              <a:t>  </a:t>
            </a:r>
            <a:endParaRPr lang="en-US" sz="1050" dirty="0"/>
          </a:p>
        </p:txBody>
      </p:sp>
      <p:sp>
        <p:nvSpPr>
          <p:cNvPr id="27" name="TextBox 26"/>
          <p:cNvSpPr txBox="1"/>
          <p:nvPr/>
        </p:nvSpPr>
        <p:spPr>
          <a:xfrm>
            <a:off x="4529692" y="2795013"/>
            <a:ext cx="7020245" cy="461665"/>
          </a:xfrm>
          <a:prstGeom prst="rect">
            <a:avLst/>
          </a:prstGeom>
          <a:solidFill>
            <a:srgbClr val="DEE4EE"/>
          </a:solidFill>
        </p:spPr>
        <p:txBody>
          <a:bodyPr wrap="square" rtlCol="0">
            <a:spAutoFit/>
          </a:bodyPr>
          <a:lstStyle/>
          <a:p>
            <a:r>
              <a:rPr lang="en-US" sz="1200" dirty="0"/>
              <a:t>SMA: Continue to share existence and solicit feedback/participation in the community of practice via conferences and discipline peers. Gather data/Case Studies </a:t>
            </a:r>
          </a:p>
        </p:txBody>
      </p:sp>
      <p:sp>
        <p:nvSpPr>
          <p:cNvPr id="19" name="TextBox 18"/>
          <p:cNvSpPr txBox="1"/>
          <p:nvPr/>
        </p:nvSpPr>
        <p:spPr>
          <a:xfrm>
            <a:off x="1741118" y="27437"/>
            <a:ext cx="7862324" cy="954107"/>
          </a:xfrm>
          <a:prstGeom prst="rect">
            <a:avLst/>
          </a:prstGeom>
          <a:noFill/>
        </p:spPr>
        <p:txBody>
          <a:bodyPr wrap="square" rtlCol="0">
            <a:spAutoFit/>
          </a:bodyPr>
          <a:lstStyle/>
          <a:p>
            <a:pPr algn="ctr"/>
            <a:r>
              <a:rPr lang="en-US" sz="2800" dirty="0"/>
              <a:t>Community Engagement for R&amp;M Physics of Failure (PoF) Handbook Advancement/Continued Evolution</a:t>
            </a:r>
          </a:p>
        </p:txBody>
      </p:sp>
      <p:sp>
        <p:nvSpPr>
          <p:cNvPr id="33" name="TextBox 32">
            <a:extLst>
              <a:ext uri="{FF2B5EF4-FFF2-40B4-BE49-F238E27FC236}">
                <a16:creationId xmlns:a16="http://schemas.microsoft.com/office/drawing/2014/main" id="{C7CEF939-1180-4177-A8C9-0D23B31A1BA7}"/>
              </a:ext>
            </a:extLst>
          </p:cNvPr>
          <p:cNvSpPr txBox="1"/>
          <p:nvPr/>
        </p:nvSpPr>
        <p:spPr>
          <a:xfrm>
            <a:off x="4569047" y="4853530"/>
            <a:ext cx="6972695" cy="276999"/>
          </a:xfrm>
          <a:prstGeom prst="rect">
            <a:avLst/>
          </a:prstGeom>
          <a:solidFill>
            <a:srgbClr val="DEE4EE"/>
          </a:solidFill>
        </p:spPr>
        <p:txBody>
          <a:bodyPr wrap="square" rtlCol="0">
            <a:spAutoFit/>
          </a:bodyPr>
          <a:lstStyle/>
          <a:p>
            <a:r>
              <a:rPr lang="en-US" sz="1200" dirty="0"/>
              <a:t>Industry/Academia/Partners: Share with and gather data/Case Studies at Conferences. </a:t>
            </a:r>
          </a:p>
        </p:txBody>
      </p:sp>
      <p:pic>
        <p:nvPicPr>
          <p:cNvPr id="22" name="Picture 21">
            <a:extLst>
              <a:ext uri="{FF2B5EF4-FFF2-40B4-BE49-F238E27FC236}">
                <a16:creationId xmlns:a16="http://schemas.microsoft.com/office/drawing/2014/main" id="{C28A5229-872B-4A75-A6AA-1CCD46613143}"/>
              </a:ext>
            </a:extLst>
          </p:cNvPr>
          <p:cNvPicPr>
            <a:picLocks noChangeAspect="1"/>
          </p:cNvPicPr>
          <p:nvPr/>
        </p:nvPicPr>
        <p:blipFill rotWithShape="1">
          <a:blip r:embed="rId13"/>
          <a:srcRect l="24800" t="15187" r="26024"/>
          <a:stretch/>
        </p:blipFill>
        <p:spPr>
          <a:xfrm>
            <a:off x="450326" y="1228136"/>
            <a:ext cx="2701707" cy="2822939"/>
          </a:xfrm>
          <a:prstGeom prst="rect">
            <a:avLst/>
          </a:prstGeom>
        </p:spPr>
      </p:pic>
      <p:pic>
        <p:nvPicPr>
          <p:cNvPr id="23" name="Picture 22">
            <a:extLst>
              <a:ext uri="{FF2B5EF4-FFF2-40B4-BE49-F238E27FC236}">
                <a16:creationId xmlns:a16="http://schemas.microsoft.com/office/drawing/2014/main" id="{66FDBAFA-D0A2-4F1F-BD15-1BE00DAA5C8C}"/>
              </a:ext>
            </a:extLst>
          </p:cNvPr>
          <p:cNvPicPr>
            <a:picLocks noChangeAspect="1"/>
          </p:cNvPicPr>
          <p:nvPr/>
        </p:nvPicPr>
        <p:blipFill rotWithShape="1">
          <a:blip r:embed="rId14"/>
          <a:srcRect b="32125"/>
          <a:stretch/>
        </p:blipFill>
        <p:spPr>
          <a:xfrm>
            <a:off x="296993" y="4928538"/>
            <a:ext cx="2884724" cy="1156995"/>
          </a:xfrm>
          <a:prstGeom prst="rect">
            <a:avLst/>
          </a:prstGeom>
        </p:spPr>
      </p:pic>
      <p:sp>
        <p:nvSpPr>
          <p:cNvPr id="24" name="TextBox 23">
            <a:extLst>
              <a:ext uri="{FF2B5EF4-FFF2-40B4-BE49-F238E27FC236}">
                <a16:creationId xmlns:a16="http://schemas.microsoft.com/office/drawing/2014/main" id="{9E27ECF5-EAE2-47BB-934F-D84E3788132B}"/>
              </a:ext>
            </a:extLst>
          </p:cNvPr>
          <p:cNvSpPr txBox="1"/>
          <p:nvPr/>
        </p:nvSpPr>
        <p:spPr>
          <a:xfrm>
            <a:off x="4141935" y="5395890"/>
            <a:ext cx="7715139" cy="646331"/>
          </a:xfrm>
          <a:prstGeom prst="rect">
            <a:avLst/>
          </a:prstGeom>
          <a:solidFill>
            <a:srgbClr val="FFFF00"/>
          </a:solidFill>
        </p:spPr>
        <p:txBody>
          <a:bodyPr wrap="square" rtlCol="0">
            <a:spAutoFit/>
          </a:bodyPr>
          <a:lstStyle/>
          <a:p>
            <a:pPr algn="ctr"/>
            <a:r>
              <a:rPr lang="en-US" dirty="0"/>
              <a:t>We are counting on All of NASA and beyond to participate/support in the current peer review and in the future with continued research and data sharing!</a:t>
            </a:r>
          </a:p>
        </p:txBody>
      </p:sp>
      <p:pic>
        <p:nvPicPr>
          <p:cNvPr id="36" name="Picture 35">
            <a:extLst>
              <a:ext uri="{FF2B5EF4-FFF2-40B4-BE49-F238E27FC236}">
                <a16:creationId xmlns:a16="http://schemas.microsoft.com/office/drawing/2014/main" id="{026DD19E-C5AF-413E-AD26-D71F3CFD6D24}"/>
              </a:ext>
            </a:extLst>
          </p:cNvPr>
          <p:cNvPicPr>
            <a:picLocks noChangeAspect="1"/>
          </p:cNvPicPr>
          <p:nvPr/>
        </p:nvPicPr>
        <p:blipFill rotWithShape="1">
          <a:blip r:embed="rId15"/>
          <a:srcRect t="17856"/>
          <a:stretch/>
        </p:blipFill>
        <p:spPr>
          <a:xfrm>
            <a:off x="293819" y="4910016"/>
            <a:ext cx="2896586" cy="1175517"/>
          </a:xfrm>
          <a:prstGeom prst="rect">
            <a:avLst/>
          </a:prstGeom>
        </p:spPr>
      </p:pic>
    </p:spTree>
    <p:extLst>
      <p:ext uri="{BB962C8B-B14F-4D97-AF65-F5344CB8AC3E}">
        <p14:creationId xmlns:p14="http://schemas.microsoft.com/office/powerpoint/2010/main" val="42662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11</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1660369" y="2666401"/>
            <a:ext cx="73121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mj-lt"/>
                <a:ea typeface="+mn-ea"/>
                <a:cs typeface="+mn-cs"/>
              </a:rPr>
              <a:t>Questions</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103930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12</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2" name="Picture 21">
            <a:extLst>
              <a:ext uri="{FF2B5EF4-FFF2-40B4-BE49-F238E27FC236}">
                <a16:creationId xmlns:a16="http://schemas.microsoft.com/office/drawing/2014/main" id="{119C07CB-FB06-422E-8B59-77D370A96A19}"/>
              </a:ext>
            </a:extLst>
          </p:cNvPr>
          <p:cNvPicPr/>
          <p:nvPr/>
        </p:nvPicPr>
        <p:blipFill rotWithShape="1">
          <a:blip r:embed="rId7">
            <a:extLst>
              <a:ext uri="{28A0092B-C50C-407E-A947-70E740481C1C}">
                <a14:useLocalDpi xmlns:a14="http://schemas.microsoft.com/office/drawing/2010/main" val="0"/>
              </a:ext>
            </a:extLst>
          </a:blip>
          <a:srcRect t="2250" r="723"/>
          <a:stretch/>
        </p:blipFill>
        <p:spPr bwMode="auto">
          <a:xfrm>
            <a:off x="391857" y="1636585"/>
            <a:ext cx="11187113" cy="4005829"/>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083209E-9A6D-4EC1-8466-5C01D63AFE29}"/>
              </a:ext>
            </a:extLst>
          </p:cNvPr>
          <p:cNvSpPr txBox="1"/>
          <p:nvPr/>
        </p:nvSpPr>
        <p:spPr>
          <a:xfrm>
            <a:off x="1741118" y="27437"/>
            <a:ext cx="7862324" cy="523220"/>
          </a:xfrm>
          <a:prstGeom prst="rect">
            <a:avLst/>
          </a:prstGeom>
          <a:noFill/>
        </p:spPr>
        <p:txBody>
          <a:bodyPr wrap="square" rtlCol="0">
            <a:spAutoFit/>
          </a:bodyPr>
          <a:lstStyle/>
          <a:p>
            <a:pPr algn="ctr"/>
            <a:r>
              <a:rPr lang="en-US" sz="2800" dirty="0"/>
              <a:t>Backup Transition Motivation</a:t>
            </a:r>
          </a:p>
        </p:txBody>
      </p:sp>
    </p:spTree>
    <p:extLst>
      <p:ext uri="{BB962C8B-B14F-4D97-AF65-F5344CB8AC3E}">
        <p14:creationId xmlns:p14="http://schemas.microsoft.com/office/powerpoint/2010/main" val="338725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13</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18" name="Picture 17">
            <a:extLst>
              <a:ext uri="{FF2B5EF4-FFF2-40B4-BE49-F238E27FC236}">
                <a16:creationId xmlns:a16="http://schemas.microsoft.com/office/drawing/2014/main" id="{420C20BD-7217-4B88-9BFF-653EE0757685}"/>
              </a:ext>
            </a:extLst>
          </p:cNvPr>
          <p:cNvPicPr>
            <a:picLocks noChangeAspect="1"/>
          </p:cNvPicPr>
          <p:nvPr/>
        </p:nvPicPr>
        <p:blipFill rotWithShape="1">
          <a:blip r:embed="rId7"/>
          <a:srcRect t="17856"/>
          <a:stretch/>
        </p:blipFill>
        <p:spPr>
          <a:xfrm>
            <a:off x="853777" y="874038"/>
            <a:ext cx="8746491" cy="4352727"/>
          </a:xfrm>
          <a:prstGeom prst="rect">
            <a:avLst/>
          </a:prstGeom>
        </p:spPr>
      </p:pic>
      <p:sp>
        <p:nvSpPr>
          <p:cNvPr id="22" name="Rectangle 21">
            <a:extLst>
              <a:ext uri="{FF2B5EF4-FFF2-40B4-BE49-F238E27FC236}">
                <a16:creationId xmlns:a16="http://schemas.microsoft.com/office/drawing/2014/main" id="{A297CC11-B1B6-4A97-82F2-57801B23B337}"/>
              </a:ext>
            </a:extLst>
          </p:cNvPr>
          <p:cNvSpPr/>
          <p:nvPr/>
        </p:nvSpPr>
        <p:spPr>
          <a:xfrm>
            <a:off x="644476" y="5056238"/>
            <a:ext cx="8746491" cy="1477328"/>
          </a:xfrm>
          <a:prstGeom prst="rect">
            <a:avLst/>
          </a:prstGeom>
        </p:spPr>
        <p:txBody>
          <a:bodyPr wrap="square">
            <a:spAutoFit/>
          </a:bodyPr>
          <a:lstStyle/>
          <a:p>
            <a:pPr algn="ctr"/>
            <a:endParaRPr lang="en-US" dirty="0"/>
          </a:p>
          <a:p>
            <a:pPr algn="ctr"/>
            <a:r>
              <a:rPr lang="en-US" dirty="0">
                <a:hlinkClick r:id="rId8"/>
              </a:rPr>
              <a:t>https://swehb-staging-pri.msfc.nasa.gov/display/RMAKP/5.+Specialty+Topics</a:t>
            </a:r>
            <a:r>
              <a:rPr lang="en-US" dirty="0"/>
              <a:t> </a:t>
            </a:r>
          </a:p>
          <a:p>
            <a:pPr algn="ctr"/>
            <a:endParaRPr lang="en-US" dirty="0">
              <a:hlinkClick r:id="rId9" tooltip="https://demo.nsc.nasa.gov/pof-handbook/"/>
            </a:endParaRPr>
          </a:p>
          <a:p>
            <a:pPr algn="ctr"/>
            <a:r>
              <a:rPr lang="en-US" dirty="0">
                <a:hlinkClick r:id="rId9" tooltip="https://demo.nsc.nasa.gov/pof-handbook/"/>
              </a:rPr>
              <a:t>https://demo.nsc.nasa.gov/pof-handbook/</a:t>
            </a:r>
            <a:endParaRPr lang="en-US" dirty="0"/>
          </a:p>
          <a:p>
            <a:pPr algn="ctr"/>
            <a:endParaRPr lang="en-US" dirty="0"/>
          </a:p>
        </p:txBody>
      </p:sp>
    </p:spTree>
    <p:extLst>
      <p:ext uri="{BB962C8B-B14F-4D97-AF65-F5344CB8AC3E}">
        <p14:creationId xmlns:p14="http://schemas.microsoft.com/office/powerpoint/2010/main" val="278046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85" y="1257127"/>
            <a:ext cx="10515600" cy="4351338"/>
          </a:xfrm>
        </p:spPr>
        <p:txBody>
          <a:bodyPr vert="horz" lIns="91440" tIns="45720" rIns="91440" bIns="45720" rtlCol="0" anchor="t">
            <a:normAutofit/>
          </a:bodyPr>
          <a:lstStyle/>
          <a:p>
            <a:pPr lvl="1"/>
            <a:r>
              <a:rPr lang="en-US" sz="2800" dirty="0">
                <a:cs typeface="Calibri"/>
              </a:rPr>
              <a:t>Evolutionary Vision</a:t>
            </a:r>
          </a:p>
          <a:p>
            <a:pPr lvl="1"/>
            <a:r>
              <a:rPr lang="en-US" sz="2800" dirty="0"/>
              <a:t>Why Physics of Failure ?</a:t>
            </a:r>
          </a:p>
          <a:p>
            <a:pPr lvl="1"/>
            <a:r>
              <a:rPr lang="en-US" sz="2800" dirty="0"/>
              <a:t>Physics of Failure (PoF) Handbook</a:t>
            </a:r>
          </a:p>
          <a:p>
            <a:pPr lvl="1"/>
            <a:r>
              <a:rPr lang="en-US" sz="2800" dirty="0">
                <a:latin typeface="+mn-lt"/>
              </a:rPr>
              <a:t>How </a:t>
            </a:r>
            <a:r>
              <a:rPr lang="en-US" sz="2800" dirty="0"/>
              <a:t>can </a:t>
            </a:r>
            <a:r>
              <a:rPr lang="en-US" sz="2800" dirty="0">
                <a:latin typeface="+mn-lt"/>
              </a:rPr>
              <a:t>the Community be engaged?</a:t>
            </a:r>
          </a:p>
          <a:p>
            <a:pPr lvl="1"/>
            <a:r>
              <a:rPr lang="en-US" sz="2800" dirty="0"/>
              <a:t>Questions</a:t>
            </a:r>
            <a:endParaRPr lang="en-US" dirty="0">
              <a:latin typeface="+mn-lt"/>
            </a:endParaRPr>
          </a:p>
        </p:txBody>
      </p:sp>
      <p:sp>
        <p:nvSpPr>
          <p:cNvPr id="2" name="Title 1"/>
          <p:cNvSpPr>
            <a:spLocks noGrp="1"/>
          </p:cNvSpPr>
          <p:nvPr>
            <p:ph type="title"/>
          </p:nvPr>
        </p:nvSpPr>
        <p:spPr>
          <a:xfrm>
            <a:off x="2219879" y="143658"/>
            <a:ext cx="6885085" cy="381008"/>
          </a:xfrm>
        </p:spPr>
        <p:txBody>
          <a:bodyPr>
            <a:normAutofit fontScale="90000"/>
          </a:bodyPr>
          <a:lstStyle/>
          <a:p>
            <a:pPr algn="ctr"/>
            <a:r>
              <a:rPr lang="en-US" b="1" dirty="0"/>
              <a:t>Outline</a:t>
            </a:r>
          </a:p>
        </p:txBody>
      </p:sp>
      <p:sp>
        <p:nvSpPr>
          <p:cNvPr id="4" name="Slide Number Placeholder 3"/>
          <p:cNvSpPr>
            <a:spLocks noGrp="1"/>
          </p:cNvSpPr>
          <p:nvPr>
            <p:ph type="sldNum" sz="quarter" idx="4294967295"/>
          </p:nvPr>
        </p:nvSpPr>
        <p:spPr>
          <a:xfrm>
            <a:off x="8610600" y="6378122"/>
            <a:ext cx="2743200" cy="365125"/>
          </a:xfrm>
        </p:spPr>
        <p:txBody>
          <a:bodyPr/>
          <a:lstStyle/>
          <a:p>
            <a:fld id="{E3BE99E5-8F11-4D46-8B27-FC02D164DEA2}" type="slidenum">
              <a:rPr lang="en-US" smtClean="0"/>
              <a:pPr/>
              <a:t>2</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226554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7049"/>
            <a:ext cx="10515600" cy="4351338"/>
          </a:xfrm>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3</a:t>
            </a:fld>
            <a:endParaRPr lang="en-US" dirty="0"/>
          </a:p>
        </p:txBody>
      </p:sp>
      <p:grpSp>
        <p:nvGrpSpPr>
          <p:cNvPr id="5" name="Group 4"/>
          <p:cNvGrpSpPr/>
          <p:nvPr/>
        </p:nvGrpSpPr>
        <p:grpSpPr>
          <a:xfrm>
            <a:off x="4985" y="-6918"/>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791315" y="6279655"/>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67049"/>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1672775" y="-60898"/>
            <a:ext cx="73121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Evolutionary Vision</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 name="Oval 1">
            <a:extLst>
              <a:ext uri="{FF2B5EF4-FFF2-40B4-BE49-F238E27FC236}">
                <a16:creationId xmlns:a16="http://schemas.microsoft.com/office/drawing/2014/main" id="{56B90021-CBA0-4F73-A5B6-EF228B4714A6}"/>
              </a:ext>
            </a:extLst>
          </p:cNvPr>
          <p:cNvSpPr/>
          <p:nvPr/>
        </p:nvSpPr>
        <p:spPr>
          <a:xfrm>
            <a:off x="2069788" y="4532330"/>
            <a:ext cx="1554438" cy="645734"/>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Integrated Body of Knowledge</a:t>
            </a:r>
          </a:p>
        </p:txBody>
      </p:sp>
      <p:sp>
        <p:nvSpPr>
          <p:cNvPr id="30" name="Oval 29">
            <a:extLst>
              <a:ext uri="{FF2B5EF4-FFF2-40B4-BE49-F238E27FC236}">
                <a16:creationId xmlns:a16="http://schemas.microsoft.com/office/drawing/2014/main" id="{EB53083B-CAF7-488A-8C23-5381CABAC907}"/>
              </a:ext>
            </a:extLst>
          </p:cNvPr>
          <p:cNvSpPr/>
          <p:nvPr/>
        </p:nvSpPr>
        <p:spPr>
          <a:xfrm>
            <a:off x="837308" y="2287300"/>
            <a:ext cx="1244683" cy="482041"/>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Adhoc</a:t>
            </a:r>
          </a:p>
        </p:txBody>
      </p:sp>
      <p:sp>
        <p:nvSpPr>
          <p:cNvPr id="31" name="Oval 30">
            <a:extLst>
              <a:ext uri="{FF2B5EF4-FFF2-40B4-BE49-F238E27FC236}">
                <a16:creationId xmlns:a16="http://schemas.microsoft.com/office/drawing/2014/main" id="{EB8F3B41-D23A-4CEA-898F-55FD6B1B9579}"/>
              </a:ext>
            </a:extLst>
          </p:cNvPr>
          <p:cNvSpPr/>
          <p:nvPr/>
        </p:nvSpPr>
        <p:spPr>
          <a:xfrm>
            <a:off x="3615130" y="4132816"/>
            <a:ext cx="1554438" cy="500996"/>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Application Framework(s)</a:t>
            </a:r>
          </a:p>
        </p:txBody>
      </p:sp>
      <p:sp>
        <p:nvSpPr>
          <p:cNvPr id="32" name="Oval 31">
            <a:extLst>
              <a:ext uri="{FF2B5EF4-FFF2-40B4-BE49-F238E27FC236}">
                <a16:creationId xmlns:a16="http://schemas.microsoft.com/office/drawing/2014/main" id="{A567D71F-F0F7-49C9-A37C-F7D3FD8685FF}"/>
              </a:ext>
            </a:extLst>
          </p:cNvPr>
          <p:cNvSpPr/>
          <p:nvPr/>
        </p:nvSpPr>
        <p:spPr>
          <a:xfrm>
            <a:off x="5608862" y="1881356"/>
            <a:ext cx="1426485" cy="500996"/>
          </a:xfrm>
          <a:prstGeom prst="ellipse">
            <a:avLst/>
          </a:prstGeom>
          <a:solidFill>
            <a:srgbClr val="DE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Full Digital Utilization</a:t>
            </a:r>
          </a:p>
        </p:txBody>
      </p:sp>
      <p:cxnSp>
        <p:nvCxnSpPr>
          <p:cNvPr id="22" name="Straight Arrow Connector 21">
            <a:extLst>
              <a:ext uri="{FF2B5EF4-FFF2-40B4-BE49-F238E27FC236}">
                <a16:creationId xmlns:a16="http://schemas.microsoft.com/office/drawing/2014/main" id="{B76ED481-B46A-4AAE-BF8F-F883FCF26A53}"/>
              </a:ext>
            </a:extLst>
          </p:cNvPr>
          <p:cNvCxnSpPr>
            <a:cxnSpLocks/>
            <a:stCxn id="32" idx="1"/>
          </p:cNvCxnSpPr>
          <p:nvPr/>
        </p:nvCxnSpPr>
        <p:spPr>
          <a:xfrm flipH="1" flipV="1">
            <a:off x="5429896" y="1605085"/>
            <a:ext cx="387870" cy="349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6236F4-EE5A-41E4-A917-88370BF0C29F}"/>
              </a:ext>
            </a:extLst>
          </p:cNvPr>
          <p:cNvSpPr txBox="1"/>
          <p:nvPr/>
        </p:nvSpPr>
        <p:spPr>
          <a:xfrm>
            <a:off x="5276948" y="942435"/>
            <a:ext cx="1311860" cy="246221"/>
          </a:xfrm>
          <a:prstGeom prst="rect">
            <a:avLst/>
          </a:prstGeom>
          <a:noFill/>
        </p:spPr>
        <p:txBody>
          <a:bodyPr wrap="square" rtlCol="0">
            <a:spAutoFit/>
          </a:bodyPr>
          <a:lstStyle/>
          <a:p>
            <a:r>
              <a:rPr lang="en-US" sz="1000" b="1" dirty="0"/>
              <a:t>Data Access</a:t>
            </a:r>
          </a:p>
        </p:txBody>
      </p:sp>
      <p:sp>
        <p:nvSpPr>
          <p:cNvPr id="34" name="TextBox 33">
            <a:extLst>
              <a:ext uri="{FF2B5EF4-FFF2-40B4-BE49-F238E27FC236}">
                <a16:creationId xmlns:a16="http://schemas.microsoft.com/office/drawing/2014/main" id="{6F9EC330-5D56-4068-8055-6763B7627F2E}"/>
              </a:ext>
            </a:extLst>
          </p:cNvPr>
          <p:cNvSpPr txBox="1"/>
          <p:nvPr/>
        </p:nvSpPr>
        <p:spPr>
          <a:xfrm>
            <a:off x="4723830" y="1410277"/>
            <a:ext cx="1311860" cy="400110"/>
          </a:xfrm>
          <a:prstGeom prst="rect">
            <a:avLst/>
          </a:prstGeom>
          <a:noFill/>
        </p:spPr>
        <p:txBody>
          <a:bodyPr wrap="square" rtlCol="0">
            <a:spAutoFit/>
          </a:bodyPr>
          <a:lstStyle/>
          <a:p>
            <a:r>
              <a:rPr lang="en-US" sz="1000" b="1" dirty="0"/>
              <a:t>Computing Power (HEC)</a:t>
            </a:r>
          </a:p>
        </p:txBody>
      </p:sp>
      <p:cxnSp>
        <p:nvCxnSpPr>
          <p:cNvPr id="35" name="Straight Arrow Connector 34">
            <a:extLst>
              <a:ext uri="{FF2B5EF4-FFF2-40B4-BE49-F238E27FC236}">
                <a16:creationId xmlns:a16="http://schemas.microsoft.com/office/drawing/2014/main" id="{4553DF87-C612-4644-A477-24691850F908}"/>
              </a:ext>
            </a:extLst>
          </p:cNvPr>
          <p:cNvCxnSpPr>
            <a:cxnSpLocks/>
            <a:stCxn id="32" idx="7"/>
          </p:cNvCxnSpPr>
          <p:nvPr/>
        </p:nvCxnSpPr>
        <p:spPr>
          <a:xfrm flipV="1">
            <a:off x="6826443" y="1576851"/>
            <a:ext cx="305429" cy="37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2D9B0F8-4128-4A80-B4A4-2B07B1EA937C}"/>
              </a:ext>
            </a:extLst>
          </p:cNvPr>
          <p:cNvCxnSpPr>
            <a:cxnSpLocks/>
            <a:stCxn id="32" idx="0"/>
          </p:cNvCxnSpPr>
          <p:nvPr/>
        </p:nvCxnSpPr>
        <p:spPr>
          <a:xfrm flipH="1" flipV="1">
            <a:off x="6170161" y="1137810"/>
            <a:ext cx="151944" cy="743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7F100B6-FC0C-4692-9CBF-41562B68C5C0}"/>
              </a:ext>
            </a:extLst>
          </p:cNvPr>
          <p:cNvSpPr txBox="1"/>
          <p:nvPr/>
        </p:nvSpPr>
        <p:spPr>
          <a:xfrm>
            <a:off x="6719791" y="1051594"/>
            <a:ext cx="1798161" cy="553998"/>
          </a:xfrm>
          <a:prstGeom prst="rect">
            <a:avLst/>
          </a:prstGeom>
          <a:noFill/>
        </p:spPr>
        <p:txBody>
          <a:bodyPr wrap="square" rtlCol="0">
            <a:spAutoFit/>
          </a:bodyPr>
          <a:lstStyle/>
          <a:p>
            <a:r>
              <a:rPr lang="en-US" sz="1000" b="1" dirty="0"/>
              <a:t>AI/ML Infusion</a:t>
            </a:r>
          </a:p>
          <a:p>
            <a:r>
              <a:rPr lang="en-US" sz="1000" b="1" dirty="0"/>
              <a:t>Advanced Multi-Physics</a:t>
            </a:r>
          </a:p>
          <a:p>
            <a:r>
              <a:rPr lang="en-US" sz="1000" b="1" dirty="0"/>
              <a:t>QMU</a:t>
            </a:r>
          </a:p>
        </p:txBody>
      </p:sp>
      <p:sp>
        <p:nvSpPr>
          <p:cNvPr id="43" name="TextBox 42">
            <a:extLst>
              <a:ext uri="{FF2B5EF4-FFF2-40B4-BE49-F238E27FC236}">
                <a16:creationId xmlns:a16="http://schemas.microsoft.com/office/drawing/2014/main" id="{5AA7999F-7223-42FF-9DEF-053C4F36DDC8}"/>
              </a:ext>
            </a:extLst>
          </p:cNvPr>
          <p:cNvSpPr txBox="1"/>
          <p:nvPr/>
        </p:nvSpPr>
        <p:spPr>
          <a:xfrm>
            <a:off x="7618872" y="2527330"/>
            <a:ext cx="2234715" cy="553998"/>
          </a:xfrm>
          <a:prstGeom prst="rect">
            <a:avLst/>
          </a:prstGeom>
          <a:noFill/>
        </p:spPr>
        <p:txBody>
          <a:bodyPr wrap="square" rtlCol="0">
            <a:spAutoFit/>
          </a:bodyPr>
          <a:lstStyle/>
          <a:p>
            <a:r>
              <a:rPr lang="en-US" sz="1000" b="1" dirty="0"/>
              <a:t>Digital Enabled Analysis/Performance  Interoperable Environments/Models</a:t>
            </a:r>
          </a:p>
          <a:p>
            <a:endParaRPr lang="en-US" sz="1000" b="1" dirty="0"/>
          </a:p>
        </p:txBody>
      </p:sp>
      <p:cxnSp>
        <p:nvCxnSpPr>
          <p:cNvPr id="47" name="Straight Arrow Connector 46">
            <a:extLst>
              <a:ext uri="{FF2B5EF4-FFF2-40B4-BE49-F238E27FC236}">
                <a16:creationId xmlns:a16="http://schemas.microsoft.com/office/drawing/2014/main" id="{EB5DAB4A-44A3-4B8F-ABA8-C782273DF7C1}"/>
              </a:ext>
            </a:extLst>
          </p:cNvPr>
          <p:cNvCxnSpPr>
            <a:cxnSpLocks/>
            <a:stCxn id="32" idx="5"/>
            <a:endCxn id="43" idx="1"/>
          </p:cNvCxnSpPr>
          <p:nvPr/>
        </p:nvCxnSpPr>
        <p:spPr>
          <a:xfrm>
            <a:off x="6826443" y="2308983"/>
            <a:ext cx="792429" cy="495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The Stress-Strength Concept in Practice">
            <a:extLst>
              <a:ext uri="{FF2B5EF4-FFF2-40B4-BE49-F238E27FC236}">
                <a16:creationId xmlns:a16="http://schemas.microsoft.com/office/drawing/2014/main" id="{A2FFDE7B-A85B-4E93-A0D9-8FC89588F6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341" y="893088"/>
            <a:ext cx="1418017" cy="880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ess–strain curve - Wikipedia">
            <a:extLst>
              <a:ext uri="{FF2B5EF4-FFF2-40B4-BE49-F238E27FC236}">
                <a16:creationId xmlns:a16="http://schemas.microsoft.com/office/drawing/2014/main" id="{25795712-1372-4848-B099-7C1AE350B2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7234" y="1354234"/>
            <a:ext cx="1255822" cy="81763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D72A77E6-1759-4E6D-812D-9FC2CB8A8CA3}"/>
              </a:ext>
            </a:extLst>
          </p:cNvPr>
          <p:cNvPicPr>
            <a:picLocks noChangeAspect="1"/>
          </p:cNvPicPr>
          <p:nvPr/>
        </p:nvPicPr>
        <p:blipFill>
          <a:blip r:embed="rId9"/>
          <a:stretch>
            <a:fillRect/>
          </a:stretch>
        </p:blipFill>
        <p:spPr>
          <a:xfrm>
            <a:off x="2525793" y="2482563"/>
            <a:ext cx="1346573" cy="894439"/>
          </a:xfrm>
          <a:prstGeom prst="rect">
            <a:avLst/>
          </a:prstGeom>
        </p:spPr>
      </p:pic>
      <p:cxnSp>
        <p:nvCxnSpPr>
          <p:cNvPr id="54" name="Straight Arrow Connector 53">
            <a:extLst>
              <a:ext uri="{FF2B5EF4-FFF2-40B4-BE49-F238E27FC236}">
                <a16:creationId xmlns:a16="http://schemas.microsoft.com/office/drawing/2014/main" id="{FDDFC7D3-DDA4-437D-9175-E00B556DDE22}"/>
              </a:ext>
            </a:extLst>
          </p:cNvPr>
          <p:cNvCxnSpPr>
            <a:cxnSpLocks/>
            <a:stCxn id="30" idx="0"/>
            <a:endCxn id="1026" idx="2"/>
          </p:cNvCxnSpPr>
          <p:nvPr/>
        </p:nvCxnSpPr>
        <p:spPr>
          <a:xfrm flipV="1">
            <a:off x="1459650" y="1773751"/>
            <a:ext cx="47700" cy="51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0CBDF7A-9C80-4C0C-A6B6-BDE59E8AD415}"/>
              </a:ext>
            </a:extLst>
          </p:cNvPr>
          <p:cNvCxnSpPr>
            <a:cxnSpLocks/>
            <a:stCxn id="30" idx="7"/>
          </p:cNvCxnSpPr>
          <p:nvPr/>
        </p:nvCxnSpPr>
        <p:spPr>
          <a:xfrm flipV="1">
            <a:off x="1899711" y="2140920"/>
            <a:ext cx="245911" cy="21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7C25170-856F-472B-AC53-84C4AC2F4A67}"/>
              </a:ext>
            </a:extLst>
          </p:cNvPr>
          <p:cNvCxnSpPr>
            <a:cxnSpLocks/>
            <a:endCxn id="52" idx="1"/>
          </p:cNvCxnSpPr>
          <p:nvPr/>
        </p:nvCxnSpPr>
        <p:spPr>
          <a:xfrm>
            <a:off x="1602321" y="2807486"/>
            <a:ext cx="923472" cy="122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Arrow: Bent 59">
            <a:extLst>
              <a:ext uri="{FF2B5EF4-FFF2-40B4-BE49-F238E27FC236}">
                <a16:creationId xmlns:a16="http://schemas.microsoft.com/office/drawing/2014/main" id="{AA3346B7-3B25-486C-8FA2-4F37ED442530}"/>
              </a:ext>
            </a:extLst>
          </p:cNvPr>
          <p:cNvSpPr/>
          <p:nvPr/>
        </p:nvSpPr>
        <p:spPr>
          <a:xfrm rot="10800000">
            <a:off x="1549922" y="3132921"/>
            <a:ext cx="241393" cy="1234466"/>
          </a:xfrm>
          <a:prstGeom prst="bent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extBox 64">
            <a:extLst>
              <a:ext uri="{FF2B5EF4-FFF2-40B4-BE49-F238E27FC236}">
                <a16:creationId xmlns:a16="http://schemas.microsoft.com/office/drawing/2014/main" id="{C3B8774A-011F-4DD7-A406-C28C1FCEC3DB}"/>
              </a:ext>
            </a:extLst>
          </p:cNvPr>
          <p:cNvSpPr txBox="1"/>
          <p:nvPr/>
        </p:nvSpPr>
        <p:spPr>
          <a:xfrm>
            <a:off x="3009463" y="6312555"/>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69" name="Arrow: Bent 68">
            <a:extLst>
              <a:ext uri="{FF2B5EF4-FFF2-40B4-BE49-F238E27FC236}">
                <a16:creationId xmlns:a16="http://schemas.microsoft.com/office/drawing/2014/main" id="{069C7E74-AAAF-40D1-9E1B-39B29762FCB3}"/>
              </a:ext>
            </a:extLst>
          </p:cNvPr>
          <p:cNvSpPr/>
          <p:nvPr/>
        </p:nvSpPr>
        <p:spPr>
          <a:xfrm rot="5400000">
            <a:off x="3975627" y="4505866"/>
            <a:ext cx="165658" cy="698745"/>
          </a:xfrm>
          <a:prstGeom prst="bent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TextBox 79">
            <a:extLst>
              <a:ext uri="{FF2B5EF4-FFF2-40B4-BE49-F238E27FC236}">
                <a16:creationId xmlns:a16="http://schemas.microsoft.com/office/drawing/2014/main" id="{644FC1EE-69AD-426B-8B8A-BEEDD24C62D6}"/>
              </a:ext>
            </a:extLst>
          </p:cNvPr>
          <p:cNvSpPr txBox="1"/>
          <p:nvPr/>
        </p:nvSpPr>
        <p:spPr>
          <a:xfrm>
            <a:off x="8792925" y="3271542"/>
            <a:ext cx="1032138" cy="553998"/>
          </a:xfrm>
          <a:prstGeom prst="rect">
            <a:avLst/>
          </a:prstGeom>
          <a:noFill/>
        </p:spPr>
        <p:txBody>
          <a:bodyPr wrap="square" lIns="91440" tIns="45720" rIns="91440" bIns="45720" rtlCol="0" anchor="t">
            <a:spAutoFit/>
          </a:bodyPr>
          <a:lstStyle/>
          <a:p>
            <a:r>
              <a:rPr lang="en-US" sz="1000" b="1" dirty="0"/>
              <a:t>R&amp;M Analyses (FTA, FMECA, PRA &amp; CILs)</a:t>
            </a:r>
          </a:p>
        </p:txBody>
      </p:sp>
      <p:sp>
        <p:nvSpPr>
          <p:cNvPr id="81" name="TextBox 80">
            <a:extLst>
              <a:ext uri="{FF2B5EF4-FFF2-40B4-BE49-F238E27FC236}">
                <a16:creationId xmlns:a16="http://schemas.microsoft.com/office/drawing/2014/main" id="{B8176671-AE19-42F7-B895-74B3B3A97E24}"/>
              </a:ext>
            </a:extLst>
          </p:cNvPr>
          <p:cNvSpPr txBox="1"/>
          <p:nvPr/>
        </p:nvSpPr>
        <p:spPr>
          <a:xfrm>
            <a:off x="7965757" y="3322296"/>
            <a:ext cx="718381" cy="400110"/>
          </a:xfrm>
          <a:prstGeom prst="rect">
            <a:avLst/>
          </a:prstGeom>
          <a:noFill/>
        </p:spPr>
        <p:txBody>
          <a:bodyPr wrap="square" rtlCol="0">
            <a:spAutoFit/>
          </a:bodyPr>
          <a:lstStyle/>
          <a:p>
            <a:r>
              <a:rPr lang="en-US" sz="1000" b="1" dirty="0"/>
              <a:t>Hazard </a:t>
            </a:r>
          </a:p>
          <a:p>
            <a:r>
              <a:rPr lang="en-US" sz="1000" b="1" dirty="0"/>
              <a:t>Analyses</a:t>
            </a:r>
          </a:p>
        </p:txBody>
      </p:sp>
      <p:cxnSp>
        <p:nvCxnSpPr>
          <p:cNvPr id="88" name="Straight Connector 87">
            <a:extLst>
              <a:ext uri="{FF2B5EF4-FFF2-40B4-BE49-F238E27FC236}">
                <a16:creationId xmlns:a16="http://schemas.microsoft.com/office/drawing/2014/main" id="{17B5CDC0-893D-4370-9B2D-90BEF84553C5}"/>
              </a:ext>
            </a:extLst>
          </p:cNvPr>
          <p:cNvCxnSpPr>
            <a:cxnSpLocks/>
          </p:cNvCxnSpPr>
          <p:nvPr/>
        </p:nvCxnSpPr>
        <p:spPr>
          <a:xfrm flipV="1">
            <a:off x="8284185" y="3138228"/>
            <a:ext cx="202418" cy="13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E5A2CDE-20E6-40FC-B9E1-03087DDA8ACE}"/>
              </a:ext>
            </a:extLst>
          </p:cNvPr>
          <p:cNvCxnSpPr>
            <a:cxnSpLocks/>
          </p:cNvCxnSpPr>
          <p:nvPr/>
        </p:nvCxnSpPr>
        <p:spPr>
          <a:xfrm>
            <a:off x="8769792" y="3141577"/>
            <a:ext cx="257234" cy="164931"/>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B59772C9-C1E7-4818-B592-488120533C24}"/>
              </a:ext>
            </a:extLst>
          </p:cNvPr>
          <p:cNvSpPr/>
          <p:nvPr/>
        </p:nvSpPr>
        <p:spPr>
          <a:xfrm>
            <a:off x="1853991" y="4031359"/>
            <a:ext cx="3477420" cy="2185329"/>
          </a:xfrm>
          <a:prstGeom prst="roundRect">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8805A70-2CF0-444F-86CE-F6710CC8ACCD}"/>
              </a:ext>
            </a:extLst>
          </p:cNvPr>
          <p:cNvSpPr txBox="1"/>
          <p:nvPr/>
        </p:nvSpPr>
        <p:spPr>
          <a:xfrm>
            <a:off x="9685086" y="3038014"/>
            <a:ext cx="1032138" cy="400110"/>
          </a:xfrm>
          <a:prstGeom prst="rect">
            <a:avLst/>
          </a:prstGeom>
          <a:noFill/>
        </p:spPr>
        <p:txBody>
          <a:bodyPr wrap="square" lIns="91440" tIns="45720" rIns="91440" bIns="45720" rtlCol="0" anchor="t">
            <a:spAutoFit/>
          </a:bodyPr>
          <a:lstStyle/>
          <a:p>
            <a:r>
              <a:rPr lang="en-US" sz="1000" b="1" dirty="0"/>
              <a:t>QA Inspection Criteria </a:t>
            </a:r>
            <a:endParaRPr lang="en-US" dirty="0"/>
          </a:p>
        </p:txBody>
      </p:sp>
      <p:pic>
        <p:nvPicPr>
          <p:cNvPr id="61" name="Picture 55">
            <a:extLst>
              <a:ext uri="{FF2B5EF4-FFF2-40B4-BE49-F238E27FC236}">
                <a16:creationId xmlns:a16="http://schemas.microsoft.com/office/drawing/2014/main" id="{A6A90742-E725-4851-8948-1F4D0B6F5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2779" y="4126868"/>
            <a:ext cx="5314205" cy="2137175"/>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BC944C2E-4190-4747-997D-CBB5AA389FA4}"/>
              </a:ext>
            </a:extLst>
          </p:cNvPr>
          <p:cNvSpPr txBox="1"/>
          <p:nvPr/>
        </p:nvSpPr>
        <p:spPr>
          <a:xfrm>
            <a:off x="4845967" y="2798406"/>
            <a:ext cx="2066810" cy="1015663"/>
          </a:xfrm>
          <a:prstGeom prst="rect">
            <a:avLst/>
          </a:prstGeom>
          <a:noFill/>
        </p:spPr>
        <p:txBody>
          <a:bodyPr wrap="square" rtlCol="0">
            <a:spAutoFit/>
          </a:bodyPr>
          <a:lstStyle/>
          <a:p>
            <a:r>
              <a:rPr lang="en-US" sz="2000" b="1" dirty="0"/>
              <a:t>Digital Handbooks/</a:t>
            </a:r>
          </a:p>
          <a:p>
            <a:r>
              <a:rPr lang="en-US" sz="2000" b="1" dirty="0"/>
              <a:t>Guidance</a:t>
            </a:r>
          </a:p>
        </p:txBody>
      </p:sp>
      <p:cxnSp>
        <p:nvCxnSpPr>
          <p:cNvPr id="74" name="Straight Connector 73">
            <a:extLst>
              <a:ext uri="{FF2B5EF4-FFF2-40B4-BE49-F238E27FC236}">
                <a16:creationId xmlns:a16="http://schemas.microsoft.com/office/drawing/2014/main" id="{5A3372E4-C6E6-4A85-BA32-EDF7A72D82FB}"/>
              </a:ext>
            </a:extLst>
          </p:cNvPr>
          <p:cNvCxnSpPr>
            <a:cxnSpLocks/>
          </p:cNvCxnSpPr>
          <p:nvPr/>
        </p:nvCxnSpPr>
        <p:spPr>
          <a:xfrm>
            <a:off x="9284086" y="2900789"/>
            <a:ext cx="381986" cy="239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66A8906-7619-45C8-85C8-D66D12BD12A0}"/>
              </a:ext>
            </a:extLst>
          </p:cNvPr>
          <p:cNvCxnSpPr>
            <a:cxnSpLocks/>
            <a:stCxn id="32" idx="3"/>
          </p:cNvCxnSpPr>
          <p:nvPr/>
        </p:nvCxnSpPr>
        <p:spPr>
          <a:xfrm flipH="1">
            <a:off x="5501519" y="2308983"/>
            <a:ext cx="316247" cy="500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Arrow: Bent 54">
            <a:extLst>
              <a:ext uri="{FF2B5EF4-FFF2-40B4-BE49-F238E27FC236}">
                <a16:creationId xmlns:a16="http://schemas.microsoft.com/office/drawing/2014/main" id="{FA0729FA-FE66-470D-97F4-6C51D183BE8C}"/>
              </a:ext>
            </a:extLst>
          </p:cNvPr>
          <p:cNvSpPr/>
          <p:nvPr/>
        </p:nvSpPr>
        <p:spPr>
          <a:xfrm flipV="1">
            <a:off x="4580044" y="2274549"/>
            <a:ext cx="634963" cy="1580590"/>
          </a:xfrm>
          <a:prstGeom prst="bentArrow">
            <a:avLst>
              <a:gd name="adj1" fmla="val 19947"/>
              <a:gd name="adj2" fmla="val 23737"/>
              <a:gd name="adj3" fmla="val 50000"/>
              <a:gd name="adj4" fmla="val 46276"/>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6" name="Straight Arrow Connector 65">
            <a:extLst>
              <a:ext uri="{FF2B5EF4-FFF2-40B4-BE49-F238E27FC236}">
                <a16:creationId xmlns:a16="http://schemas.microsoft.com/office/drawing/2014/main" id="{129A54B5-911A-456D-9F60-91529D963B74}"/>
              </a:ext>
            </a:extLst>
          </p:cNvPr>
          <p:cNvCxnSpPr>
            <a:cxnSpLocks/>
            <a:stCxn id="32" idx="4"/>
          </p:cNvCxnSpPr>
          <p:nvPr/>
        </p:nvCxnSpPr>
        <p:spPr>
          <a:xfrm>
            <a:off x="6322105" y="2382352"/>
            <a:ext cx="689081" cy="175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37309DF-6BEF-4757-BC05-1A2B2B125834}"/>
              </a:ext>
            </a:extLst>
          </p:cNvPr>
          <p:cNvSpPr txBox="1"/>
          <p:nvPr/>
        </p:nvSpPr>
        <p:spPr>
          <a:xfrm>
            <a:off x="6883977" y="3007042"/>
            <a:ext cx="946214" cy="553998"/>
          </a:xfrm>
          <a:prstGeom prst="rect">
            <a:avLst/>
          </a:prstGeom>
          <a:noFill/>
        </p:spPr>
        <p:txBody>
          <a:bodyPr wrap="square" rtlCol="0">
            <a:spAutoFit/>
          </a:bodyPr>
          <a:lstStyle/>
          <a:p>
            <a:r>
              <a:rPr lang="en-US" sz="1000" b="1" dirty="0"/>
              <a:t>SMA Requirements and Plans</a:t>
            </a:r>
          </a:p>
        </p:txBody>
      </p:sp>
      <p:cxnSp>
        <p:nvCxnSpPr>
          <p:cNvPr id="71" name="Straight Connector 70">
            <a:extLst>
              <a:ext uri="{FF2B5EF4-FFF2-40B4-BE49-F238E27FC236}">
                <a16:creationId xmlns:a16="http://schemas.microsoft.com/office/drawing/2014/main" id="{5D7991D2-2A83-45EF-AAF0-A64B74241DBD}"/>
              </a:ext>
            </a:extLst>
          </p:cNvPr>
          <p:cNvCxnSpPr>
            <a:cxnSpLocks/>
          </p:cNvCxnSpPr>
          <p:nvPr/>
        </p:nvCxnSpPr>
        <p:spPr>
          <a:xfrm flipV="1">
            <a:off x="7632739" y="2975618"/>
            <a:ext cx="202418" cy="13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D76ABD4-B662-4C65-8A93-767CBAC326B1}"/>
              </a:ext>
            </a:extLst>
          </p:cNvPr>
          <p:cNvCxnSpPr>
            <a:cxnSpLocks/>
          </p:cNvCxnSpPr>
          <p:nvPr/>
        </p:nvCxnSpPr>
        <p:spPr>
          <a:xfrm>
            <a:off x="5817766" y="3825540"/>
            <a:ext cx="504339" cy="328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2101EB06-EE0F-484A-92F5-31AA3EE0E9B0}"/>
              </a:ext>
            </a:extLst>
          </p:cNvPr>
          <p:cNvPicPr/>
          <p:nvPr/>
        </p:nvPicPr>
        <p:blipFill rotWithShape="1">
          <a:blip r:embed="rId11" cstate="print">
            <a:extLst>
              <a:ext uri="{28A0092B-C50C-407E-A947-70E740481C1C}">
                <a14:useLocalDpi xmlns:a14="http://schemas.microsoft.com/office/drawing/2010/main" val="0"/>
              </a:ext>
            </a:extLst>
          </a:blip>
          <a:srcRect t="73226"/>
          <a:stretch/>
        </p:blipFill>
        <p:spPr bwMode="auto">
          <a:xfrm>
            <a:off x="1990551" y="5419141"/>
            <a:ext cx="3222800" cy="587265"/>
          </a:xfrm>
          <a:prstGeom prst="rect">
            <a:avLst/>
          </a:prstGeom>
          <a:noFill/>
        </p:spPr>
      </p:pic>
      <p:sp>
        <p:nvSpPr>
          <p:cNvPr id="57" name="TextBox 56">
            <a:extLst>
              <a:ext uri="{FF2B5EF4-FFF2-40B4-BE49-F238E27FC236}">
                <a16:creationId xmlns:a16="http://schemas.microsoft.com/office/drawing/2014/main" id="{72D76263-B9AB-4765-B845-BF96757B57B7}"/>
              </a:ext>
            </a:extLst>
          </p:cNvPr>
          <p:cNvSpPr txBox="1"/>
          <p:nvPr/>
        </p:nvSpPr>
        <p:spPr>
          <a:xfrm>
            <a:off x="1677691" y="621238"/>
            <a:ext cx="2066810" cy="400110"/>
          </a:xfrm>
          <a:prstGeom prst="rect">
            <a:avLst/>
          </a:prstGeom>
          <a:noFill/>
        </p:spPr>
        <p:txBody>
          <a:bodyPr wrap="square" rtlCol="0">
            <a:spAutoFit/>
          </a:bodyPr>
          <a:lstStyle/>
          <a:p>
            <a:r>
              <a:rPr lang="en-US" sz="2000" b="1" i="1" dirty="0"/>
              <a:t>Past</a:t>
            </a:r>
          </a:p>
        </p:txBody>
      </p:sp>
      <p:sp>
        <p:nvSpPr>
          <p:cNvPr id="59" name="TextBox 58">
            <a:extLst>
              <a:ext uri="{FF2B5EF4-FFF2-40B4-BE49-F238E27FC236}">
                <a16:creationId xmlns:a16="http://schemas.microsoft.com/office/drawing/2014/main" id="{EE9BBFBD-401B-4EE1-A5CD-4F6DC4713119}"/>
              </a:ext>
            </a:extLst>
          </p:cNvPr>
          <p:cNvSpPr txBox="1"/>
          <p:nvPr/>
        </p:nvSpPr>
        <p:spPr>
          <a:xfrm>
            <a:off x="3193089" y="3517732"/>
            <a:ext cx="2066810" cy="400110"/>
          </a:xfrm>
          <a:prstGeom prst="rect">
            <a:avLst/>
          </a:prstGeom>
          <a:noFill/>
        </p:spPr>
        <p:txBody>
          <a:bodyPr wrap="square" rtlCol="0">
            <a:spAutoFit/>
          </a:bodyPr>
          <a:lstStyle/>
          <a:p>
            <a:r>
              <a:rPr lang="en-US" sz="2000" b="1" i="1" dirty="0"/>
              <a:t>Today</a:t>
            </a:r>
          </a:p>
        </p:txBody>
      </p:sp>
      <p:sp>
        <p:nvSpPr>
          <p:cNvPr id="62" name="TextBox 61">
            <a:extLst>
              <a:ext uri="{FF2B5EF4-FFF2-40B4-BE49-F238E27FC236}">
                <a16:creationId xmlns:a16="http://schemas.microsoft.com/office/drawing/2014/main" id="{FFC481E9-ED40-41DC-8258-42B6CE162E6F}"/>
              </a:ext>
            </a:extLst>
          </p:cNvPr>
          <p:cNvSpPr txBox="1"/>
          <p:nvPr/>
        </p:nvSpPr>
        <p:spPr>
          <a:xfrm>
            <a:off x="8194674" y="1795806"/>
            <a:ext cx="2066810" cy="400110"/>
          </a:xfrm>
          <a:prstGeom prst="rect">
            <a:avLst/>
          </a:prstGeom>
          <a:noFill/>
        </p:spPr>
        <p:txBody>
          <a:bodyPr wrap="square" rtlCol="0">
            <a:spAutoFit/>
          </a:bodyPr>
          <a:lstStyle/>
          <a:p>
            <a:r>
              <a:rPr lang="en-US" sz="2000" b="1" i="1" dirty="0"/>
              <a:t>Future</a:t>
            </a:r>
          </a:p>
        </p:txBody>
      </p:sp>
    </p:spTree>
    <p:extLst>
      <p:ext uri="{BB962C8B-B14F-4D97-AF65-F5344CB8AC3E}">
        <p14:creationId xmlns:p14="http://schemas.microsoft.com/office/powerpoint/2010/main" val="8359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33" grpId="0"/>
      <p:bldP spid="34" grpId="0"/>
      <p:bldP spid="42" grpId="0"/>
      <p:bldP spid="43" grpId="0"/>
      <p:bldP spid="60" grpId="0" animBg="1"/>
      <p:bldP spid="69" grpId="0" animBg="1"/>
      <p:bldP spid="80" grpId="0"/>
      <p:bldP spid="81" grpId="0"/>
      <p:bldP spid="89" grpId="0" animBg="1"/>
      <p:bldP spid="18" grpId="0"/>
      <p:bldP spid="67" grpId="0"/>
      <p:bldP spid="55" grpId="0" animBg="1"/>
      <p:bldP spid="70" grpId="0"/>
      <p:bldP spid="57" grpId="0"/>
      <p:bldP spid="59"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344531" y="1858567"/>
            <a:ext cx="4962525" cy="2626315"/>
          </a:xfrm>
          <a:prstGeom prst="rect">
            <a:avLst/>
          </a:prstGeom>
        </p:spPr>
      </p:pic>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9" name="TextBox 18"/>
          <p:cNvSpPr txBox="1"/>
          <p:nvPr/>
        </p:nvSpPr>
        <p:spPr>
          <a:xfrm>
            <a:off x="1366874" y="26807"/>
            <a:ext cx="8014142" cy="707886"/>
          </a:xfrm>
          <a:prstGeom prst="rect">
            <a:avLst/>
          </a:prstGeom>
          <a:noFill/>
        </p:spPr>
        <p:txBody>
          <a:bodyPr wrap="square" rtlCol="0">
            <a:spAutoFit/>
          </a:bodyPr>
          <a:lstStyle/>
          <a:p>
            <a:pPr marL="169863" lvl="1" algn="ctr"/>
            <a:r>
              <a:rPr lang="en-US" sz="4000" dirty="0"/>
              <a:t>Why Physics of Failure (PoF)?</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34723" y="6359375"/>
            <a:ext cx="11167669"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2" name="Content Placeholder 2"/>
          <p:cNvSpPr txBox="1">
            <a:spLocks/>
          </p:cNvSpPr>
          <p:nvPr/>
        </p:nvSpPr>
        <p:spPr>
          <a:xfrm>
            <a:off x="307481" y="756428"/>
            <a:ext cx="10231784" cy="4622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dirty="0"/>
          </a:p>
        </p:txBody>
      </p:sp>
      <p:pic>
        <p:nvPicPr>
          <p:cNvPr id="23" name="Picture 22"/>
          <p:cNvPicPr>
            <a:picLocks noChangeAspect="1"/>
          </p:cNvPicPr>
          <p:nvPr/>
        </p:nvPicPr>
        <p:blipFill rotWithShape="1">
          <a:blip r:embed="rId8"/>
          <a:srcRect b="9023"/>
          <a:stretch/>
        </p:blipFill>
        <p:spPr>
          <a:xfrm>
            <a:off x="591957" y="1884562"/>
            <a:ext cx="4612211" cy="2477416"/>
          </a:xfrm>
          <a:prstGeom prst="rect">
            <a:avLst/>
          </a:prstGeom>
        </p:spPr>
      </p:pic>
      <p:sp>
        <p:nvSpPr>
          <p:cNvPr id="27" name="TextBox 26"/>
          <p:cNvSpPr txBox="1"/>
          <p:nvPr/>
        </p:nvSpPr>
        <p:spPr>
          <a:xfrm rot="16200000">
            <a:off x="4166064" y="2864863"/>
            <a:ext cx="1845377" cy="230832"/>
          </a:xfrm>
          <a:prstGeom prst="rect">
            <a:avLst/>
          </a:prstGeom>
          <a:noFill/>
        </p:spPr>
        <p:txBody>
          <a:bodyPr wrap="none" rtlCol="0">
            <a:spAutoFit/>
          </a:bodyPr>
          <a:lstStyle/>
          <a:p>
            <a:r>
              <a:rPr lang="en-US" sz="900" dirty="0"/>
              <a:t>Image Courtesy of DfR Solutions [1]</a:t>
            </a:r>
          </a:p>
        </p:txBody>
      </p:sp>
      <p:sp>
        <p:nvSpPr>
          <p:cNvPr id="39" name="Content Placeholder 2"/>
          <p:cNvSpPr txBox="1">
            <a:spLocks/>
          </p:cNvSpPr>
          <p:nvPr/>
        </p:nvSpPr>
        <p:spPr>
          <a:xfrm>
            <a:off x="1510796" y="706452"/>
            <a:ext cx="7593483" cy="113038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dirty="0"/>
              <a:t>Transition from bathtub curve assumptions </a:t>
            </a:r>
          </a:p>
          <a:p>
            <a:pPr marL="0" lvl="1" indent="0" algn="ctr">
              <a:buNone/>
            </a:pPr>
            <a:r>
              <a:rPr lang="en-US" sz="2000" dirty="0"/>
              <a:t>to Root Cause Models for more </a:t>
            </a:r>
            <a:r>
              <a:rPr lang="en-US" sz="2000" u="sng" dirty="0"/>
              <a:t>realistic </a:t>
            </a:r>
            <a:r>
              <a:rPr lang="en-US" sz="2000" dirty="0"/>
              <a:t>risk assessments</a:t>
            </a:r>
            <a:r>
              <a:rPr lang="en-US" dirty="0"/>
              <a:t>. </a:t>
            </a:r>
          </a:p>
          <a:p>
            <a:pPr marL="914400" lvl="2" indent="0">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34" name="TextBox 33"/>
              <p:cNvSpPr txBox="1"/>
              <p:nvPr/>
            </p:nvSpPr>
            <p:spPr>
              <a:xfrm>
                <a:off x="567680" y="4561248"/>
                <a:ext cx="598603" cy="1639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4400" i="1" smtClean="0">
                              <a:solidFill>
                                <a:schemeClr val="bg1">
                                  <a:lumMod val="65000"/>
                                </a:schemeClr>
                              </a:solidFill>
                              <a:latin typeface="Cambria Math" panose="02040503050406030204" pitchFamily="18" charset="0"/>
                            </a:rPr>
                          </m:ctrlPr>
                        </m:naryPr>
                        <m:sub/>
                        <m:sup/>
                        <m:e>
                          <m:r>
                            <a:rPr lang="en-US" sz="4400" b="0" i="1" smtClean="0">
                              <a:solidFill>
                                <a:schemeClr val="bg1">
                                  <a:lumMod val="65000"/>
                                </a:schemeClr>
                              </a:solidFill>
                              <a:latin typeface="Cambria Math" panose="02040503050406030204" pitchFamily="18" charset="0"/>
                            </a:rPr>
                            <m:t>                                         … </m:t>
                          </m:r>
                        </m:e>
                      </m:nary>
                    </m:oMath>
                  </m:oMathPara>
                </a14:m>
                <a:endParaRPr lang="en-US" sz="4400" dirty="0">
                  <a:solidFill>
                    <a:schemeClr val="bg1">
                      <a:lumMod val="65000"/>
                    </a:schemeClr>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67680" y="4561248"/>
                <a:ext cx="598603" cy="1639551"/>
              </a:xfrm>
              <a:prstGeom prst="rect">
                <a:avLst/>
              </a:prstGeom>
              <a:blipFill>
                <a:blip r:embed="rId10"/>
                <a:stretch>
                  <a:fillRect r="-956122"/>
                </a:stretch>
              </a:blipFill>
            </p:spPr>
            <p:txBody>
              <a:bodyPr/>
              <a:lstStyle/>
              <a:p>
                <a:r>
                  <a:rPr lang="en-US">
                    <a:noFill/>
                  </a:rPr>
                  <a:t> </a:t>
                </a:r>
              </a:p>
            </p:txBody>
          </p:sp>
        </mc:Fallback>
      </mc:AlternateContent>
      <p:pic>
        <p:nvPicPr>
          <p:cNvPr id="29" name="Picture 28"/>
          <p:cNvPicPr>
            <a:picLocks noChangeAspect="1"/>
          </p:cNvPicPr>
          <p:nvPr/>
        </p:nvPicPr>
        <p:blipFill>
          <a:blip r:embed="rId11"/>
          <a:stretch>
            <a:fillRect/>
          </a:stretch>
        </p:blipFill>
        <p:spPr>
          <a:xfrm>
            <a:off x="2733063" y="4723378"/>
            <a:ext cx="1675418" cy="1241947"/>
          </a:xfrm>
          <a:prstGeom prst="rect">
            <a:avLst/>
          </a:prstGeom>
        </p:spPr>
      </p:pic>
      <p:pic>
        <p:nvPicPr>
          <p:cNvPr id="31" name="Picture 30"/>
          <p:cNvPicPr>
            <a:picLocks noChangeAspect="1"/>
          </p:cNvPicPr>
          <p:nvPr/>
        </p:nvPicPr>
        <p:blipFill rotWithShape="1">
          <a:blip r:embed="rId12"/>
          <a:srcRect t="9117"/>
          <a:stretch/>
        </p:blipFill>
        <p:spPr>
          <a:xfrm>
            <a:off x="1309985" y="4798903"/>
            <a:ext cx="1345084" cy="1051452"/>
          </a:xfrm>
          <a:prstGeom prst="rect">
            <a:avLst/>
          </a:prstGeom>
        </p:spPr>
      </p:pic>
      <p:pic>
        <p:nvPicPr>
          <p:cNvPr id="33" name="Picture 32"/>
          <p:cNvPicPr>
            <a:picLocks noChangeAspect="1"/>
          </p:cNvPicPr>
          <p:nvPr/>
        </p:nvPicPr>
        <p:blipFill>
          <a:blip r:embed="rId13"/>
          <a:stretch>
            <a:fillRect/>
          </a:stretch>
        </p:blipFill>
        <p:spPr>
          <a:xfrm>
            <a:off x="4518839" y="4565621"/>
            <a:ext cx="1840804" cy="1429330"/>
          </a:xfrm>
          <a:prstGeom prst="rect">
            <a:avLst/>
          </a:prstGeom>
        </p:spPr>
      </p:pic>
      <p:sp>
        <p:nvSpPr>
          <p:cNvPr id="35" name="TextBox 34"/>
          <p:cNvSpPr txBox="1"/>
          <p:nvPr/>
        </p:nvSpPr>
        <p:spPr>
          <a:xfrm>
            <a:off x="693145" y="4508726"/>
            <a:ext cx="514885" cy="1631216"/>
          </a:xfrm>
          <a:prstGeom prst="rect">
            <a:avLst/>
          </a:prstGeom>
          <a:noFill/>
        </p:spPr>
        <p:txBody>
          <a:bodyPr wrap="none" rtlCol="0">
            <a:spAutoFit/>
          </a:bodyPr>
          <a:lstStyle/>
          <a:p>
            <a:r>
              <a:rPr lang="en-US" dirty="0"/>
              <a:t>All</a:t>
            </a:r>
          </a:p>
          <a:p>
            <a:endParaRPr lang="en-US" dirty="0"/>
          </a:p>
          <a:p>
            <a:endParaRPr lang="en-US" dirty="0"/>
          </a:p>
          <a:p>
            <a:endParaRPr lang="en-US" dirty="0"/>
          </a:p>
          <a:p>
            <a:pPr>
              <a:spcBef>
                <a:spcPts val="1200"/>
              </a:spcBef>
            </a:pPr>
            <a:r>
              <a:rPr lang="en-US" dirty="0"/>
              <a:t>L=1</a:t>
            </a:r>
          </a:p>
        </p:txBody>
      </p:sp>
      <p:sp>
        <p:nvSpPr>
          <p:cNvPr id="36" name="TextBox 35"/>
          <p:cNvSpPr txBox="1"/>
          <p:nvPr/>
        </p:nvSpPr>
        <p:spPr>
          <a:xfrm>
            <a:off x="1526280" y="5960541"/>
            <a:ext cx="4985660" cy="246221"/>
          </a:xfrm>
          <a:prstGeom prst="rect">
            <a:avLst/>
          </a:prstGeom>
          <a:noFill/>
        </p:spPr>
        <p:txBody>
          <a:bodyPr wrap="none" rtlCol="0">
            <a:spAutoFit/>
          </a:bodyPr>
          <a:lstStyle/>
          <a:p>
            <a:r>
              <a:rPr lang="en-US" sz="1000" dirty="0"/>
              <a:t>(……………………………………………………..……. Data/Models………………………..………………………..………)</a:t>
            </a:r>
          </a:p>
        </p:txBody>
      </p:sp>
      <p:sp>
        <p:nvSpPr>
          <p:cNvPr id="24" name="TextBox 23"/>
          <p:cNvSpPr txBox="1"/>
          <p:nvPr/>
        </p:nvSpPr>
        <p:spPr>
          <a:xfrm>
            <a:off x="2327205" y="5547887"/>
            <a:ext cx="8728672" cy="369332"/>
          </a:xfrm>
          <a:prstGeom prst="rect">
            <a:avLst/>
          </a:prstGeom>
          <a:noFill/>
        </p:spPr>
        <p:txBody>
          <a:bodyPr wrap="none" rtlCol="0">
            <a:spAutoFit/>
          </a:bodyPr>
          <a:lstStyle/>
          <a:p>
            <a:r>
              <a:rPr lang="en-US" dirty="0">
                <a:solidFill>
                  <a:schemeClr val="bg1">
                    <a:lumMod val="75000"/>
                  </a:schemeClr>
                </a:solidFill>
              </a:rPr>
              <a:t>[2]                                 [3]                                [4]                                                                            [5]</a:t>
            </a:r>
          </a:p>
        </p:txBody>
      </p:sp>
      <p:grpSp>
        <p:nvGrpSpPr>
          <p:cNvPr id="58" name="Group 57">
            <a:extLst>
              <a:ext uri="{FF2B5EF4-FFF2-40B4-BE49-F238E27FC236}">
                <a16:creationId xmlns:a16="http://schemas.microsoft.com/office/drawing/2014/main" id="{7254902A-BCF7-4D82-81EF-224464A1C526}"/>
              </a:ext>
            </a:extLst>
          </p:cNvPr>
          <p:cNvGrpSpPr/>
          <p:nvPr/>
        </p:nvGrpSpPr>
        <p:grpSpPr>
          <a:xfrm>
            <a:off x="5884826" y="1931451"/>
            <a:ext cx="4422542" cy="2234378"/>
            <a:chOff x="5884826" y="1931451"/>
            <a:chExt cx="4422542" cy="2234378"/>
          </a:xfrm>
        </p:grpSpPr>
        <p:sp>
          <p:nvSpPr>
            <p:cNvPr id="25" name="TextBox 24"/>
            <p:cNvSpPr txBox="1"/>
            <p:nvPr/>
          </p:nvSpPr>
          <p:spPr>
            <a:xfrm rot="16200000">
              <a:off x="9269263" y="2965015"/>
              <a:ext cx="1845377" cy="230832"/>
            </a:xfrm>
            <a:prstGeom prst="rect">
              <a:avLst/>
            </a:prstGeom>
            <a:noFill/>
          </p:spPr>
          <p:txBody>
            <a:bodyPr wrap="none" rtlCol="0">
              <a:spAutoFit/>
            </a:bodyPr>
            <a:lstStyle/>
            <a:p>
              <a:r>
                <a:rPr lang="en-US" sz="900" dirty="0"/>
                <a:t>Image Courtesy of DfR Solutions [1]</a:t>
              </a:r>
            </a:p>
          </p:txBody>
        </p:sp>
        <p:sp>
          <p:nvSpPr>
            <p:cNvPr id="30" name="TextBox 29"/>
            <p:cNvSpPr txBox="1"/>
            <p:nvPr/>
          </p:nvSpPr>
          <p:spPr>
            <a:xfrm>
              <a:off x="8972507" y="2219262"/>
              <a:ext cx="801117" cy="276999"/>
            </a:xfrm>
            <a:prstGeom prst="rect">
              <a:avLst/>
            </a:prstGeom>
            <a:noFill/>
          </p:spPr>
          <p:txBody>
            <a:bodyPr wrap="none" rtlCol="0">
              <a:spAutoFit/>
            </a:bodyPr>
            <a:lstStyle/>
            <a:p>
              <a:r>
                <a:rPr lang="en-US" sz="1200" b="1" dirty="0">
                  <a:solidFill>
                    <a:schemeClr val="accent5">
                      <a:lumMod val="75000"/>
                    </a:schemeClr>
                  </a:solidFill>
                </a:rPr>
                <a:t>Wear Out</a:t>
              </a:r>
            </a:p>
          </p:txBody>
        </p:sp>
        <p:pic>
          <p:nvPicPr>
            <p:cNvPr id="26" name="Picture 25">
              <a:extLst>
                <a:ext uri="{FF2B5EF4-FFF2-40B4-BE49-F238E27FC236}">
                  <a16:creationId xmlns:a16="http://schemas.microsoft.com/office/drawing/2014/main" id="{AACD7403-1380-422D-9BDE-6B27F67F40DD}"/>
                </a:ext>
              </a:extLst>
            </p:cNvPr>
            <p:cNvPicPr>
              <a:picLocks noChangeAspect="1"/>
            </p:cNvPicPr>
            <p:nvPr/>
          </p:nvPicPr>
          <p:blipFill>
            <a:blip r:embed="rId14"/>
            <a:stretch>
              <a:fillRect/>
            </a:stretch>
          </p:blipFill>
          <p:spPr>
            <a:xfrm>
              <a:off x="5884826" y="2009427"/>
              <a:ext cx="1049353" cy="591740"/>
            </a:xfrm>
            <a:prstGeom prst="rect">
              <a:avLst/>
            </a:prstGeom>
          </p:spPr>
        </p:pic>
        <p:pic>
          <p:nvPicPr>
            <p:cNvPr id="32" name="Picture 31">
              <a:extLst>
                <a:ext uri="{FF2B5EF4-FFF2-40B4-BE49-F238E27FC236}">
                  <a16:creationId xmlns:a16="http://schemas.microsoft.com/office/drawing/2014/main" id="{29789429-CECD-4192-87F8-2BB234B8B280}"/>
                </a:ext>
              </a:extLst>
            </p:cNvPr>
            <p:cNvPicPr>
              <a:picLocks noChangeAspect="1"/>
            </p:cNvPicPr>
            <p:nvPr/>
          </p:nvPicPr>
          <p:blipFill>
            <a:blip r:embed="rId15"/>
            <a:stretch>
              <a:fillRect/>
            </a:stretch>
          </p:blipFill>
          <p:spPr>
            <a:xfrm>
              <a:off x="6901610" y="1933668"/>
              <a:ext cx="801118" cy="304800"/>
            </a:xfrm>
            <a:prstGeom prst="rect">
              <a:avLst/>
            </a:prstGeom>
          </p:spPr>
        </p:pic>
        <p:pic>
          <p:nvPicPr>
            <p:cNvPr id="40" name="Picture 39">
              <a:extLst>
                <a:ext uri="{FF2B5EF4-FFF2-40B4-BE49-F238E27FC236}">
                  <a16:creationId xmlns:a16="http://schemas.microsoft.com/office/drawing/2014/main" id="{C2784ECC-B2CE-48F9-A790-6E8BC9CF78D1}"/>
                </a:ext>
              </a:extLst>
            </p:cNvPr>
            <p:cNvPicPr>
              <a:picLocks noChangeAspect="1"/>
            </p:cNvPicPr>
            <p:nvPr/>
          </p:nvPicPr>
          <p:blipFill>
            <a:blip r:embed="rId15"/>
            <a:stretch>
              <a:fillRect/>
            </a:stretch>
          </p:blipFill>
          <p:spPr>
            <a:xfrm>
              <a:off x="6824673" y="2132595"/>
              <a:ext cx="801118" cy="304800"/>
            </a:xfrm>
            <a:prstGeom prst="rect">
              <a:avLst/>
            </a:prstGeom>
          </p:spPr>
        </p:pic>
        <p:pic>
          <p:nvPicPr>
            <p:cNvPr id="41" name="Picture 40">
              <a:extLst>
                <a:ext uri="{FF2B5EF4-FFF2-40B4-BE49-F238E27FC236}">
                  <a16:creationId xmlns:a16="http://schemas.microsoft.com/office/drawing/2014/main" id="{F6FEB4DB-45D7-46E4-BC07-534B3B2C5C6A}"/>
                </a:ext>
              </a:extLst>
            </p:cNvPr>
            <p:cNvPicPr>
              <a:picLocks noChangeAspect="1"/>
            </p:cNvPicPr>
            <p:nvPr/>
          </p:nvPicPr>
          <p:blipFill rotWithShape="1">
            <a:blip r:embed="rId15"/>
            <a:srcRect b="16700"/>
            <a:stretch/>
          </p:blipFill>
          <p:spPr>
            <a:xfrm>
              <a:off x="6793885" y="2320992"/>
              <a:ext cx="801118" cy="251491"/>
            </a:xfrm>
            <a:prstGeom prst="rect">
              <a:avLst/>
            </a:prstGeom>
          </p:spPr>
        </p:pic>
        <p:graphicFrame>
          <p:nvGraphicFramePr>
            <p:cNvPr id="42" name="Object 41">
              <a:extLst>
                <a:ext uri="{FF2B5EF4-FFF2-40B4-BE49-F238E27FC236}">
                  <a16:creationId xmlns:a16="http://schemas.microsoft.com/office/drawing/2014/main" id="{E40D3788-DC52-491F-8CAE-F7E2E7DF562E}"/>
                </a:ext>
              </a:extLst>
            </p:cNvPr>
            <p:cNvGraphicFramePr>
              <a:graphicFrameLocks noChangeAspect="1"/>
            </p:cNvGraphicFramePr>
            <p:nvPr>
              <p:extLst>
                <p:ext uri="{D42A27DB-BD31-4B8C-83A1-F6EECF244321}">
                  <p14:modId xmlns:p14="http://schemas.microsoft.com/office/powerpoint/2010/main" val="157813437"/>
                </p:ext>
              </p:extLst>
            </p:nvPr>
          </p:nvGraphicFramePr>
          <p:xfrm>
            <a:off x="7593514" y="1931451"/>
            <a:ext cx="686819" cy="641031"/>
          </p:xfrm>
          <a:graphic>
            <a:graphicData uri="http://schemas.openxmlformats.org/presentationml/2006/ole">
              <mc:AlternateContent xmlns:mc="http://schemas.openxmlformats.org/markup-compatibility/2006">
                <mc:Choice xmlns:v="urn:schemas-microsoft-com:vml" Requires="v">
                  <p:oleObj spid="_x0000_s1050" name="Bitmap Image" r:id="rId16" imgW="571680" imgH="533520" progId="Paint.Picture">
                    <p:embed/>
                  </p:oleObj>
                </mc:Choice>
                <mc:Fallback>
                  <p:oleObj name="Bitmap Image" r:id="rId16" imgW="571680" imgH="533520" progId="Paint.Picture">
                    <p:embed/>
                    <p:pic>
                      <p:nvPicPr>
                        <p:cNvPr id="0" name=""/>
                        <p:cNvPicPr/>
                        <p:nvPr/>
                      </p:nvPicPr>
                      <p:blipFill>
                        <a:blip r:embed="rId17"/>
                        <a:stretch>
                          <a:fillRect/>
                        </a:stretch>
                      </p:blipFill>
                      <p:spPr>
                        <a:xfrm>
                          <a:off x="7593514" y="1931451"/>
                          <a:ext cx="686819" cy="641031"/>
                        </a:xfrm>
                        <a:prstGeom prst="rect">
                          <a:avLst/>
                        </a:prstGeom>
                      </p:spPr>
                    </p:pic>
                  </p:oleObj>
                </mc:Fallback>
              </mc:AlternateContent>
            </a:graphicData>
          </a:graphic>
        </p:graphicFrame>
        <p:pic>
          <p:nvPicPr>
            <p:cNvPr id="48" name="Picture 47">
              <a:extLst>
                <a:ext uri="{FF2B5EF4-FFF2-40B4-BE49-F238E27FC236}">
                  <a16:creationId xmlns:a16="http://schemas.microsoft.com/office/drawing/2014/main" id="{E9143C66-D31B-4BD4-B32C-9AF1FE431ACA}"/>
                </a:ext>
              </a:extLst>
            </p:cNvPr>
            <p:cNvPicPr>
              <a:picLocks noChangeAspect="1"/>
            </p:cNvPicPr>
            <p:nvPr/>
          </p:nvPicPr>
          <p:blipFill>
            <a:blip r:embed="rId18"/>
            <a:stretch>
              <a:fillRect/>
            </a:stretch>
          </p:blipFill>
          <p:spPr>
            <a:xfrm>
              <a:off x="6824673" y="2609664"/>
              <a:ext cx="2314130" cy="352091"/>
            </a:xfrm>
            <a:prstGeom prst="rect">
              <a:avLst/>
            </a:prstGeom>
          </p:spPr>
        </p:pic>
        <p:sp>
          <p:nvSpPr>
            <p:cNvPr id="49" name="TextBox 48">
              <a:extLst>
                <a:ext uri="{FF2B5EF4-FFF2-40B4-BE49-F238E27FC236}">
                  <a16:creationId xmlns:a16="http://schemas.microsoft.com/office/drawing/2014/main" id="{3C99479F-1E21-4743-9F4E-4F3853551800}"/>
                </a:ext>
              </a:extLst>
            </p:cNvPr>
            <p:cNvSpPr txBox="1"/>
            <p:nvPr/>
          </p:nvSpPr>
          <p:spPr>
            <a:xfrm>
              <a:off x="6710992" y="2502184"/>
              <a:ext cx="2506842" cy="430887"/>
            </a:xfrm>
            <a:prstGeom prst="rect">
              <a:avLst/>
            </a:prstGeom>
            <a:noFill/>
          </p:spPr>
          <p:txBody>
            <a:bodyPr wrap="square" rtlCol="0">
              <a:spAutoFit/>
            </a:bodyPr>
            <a:lstStyle/>
            <a:p>
              <a:pPr algn="ctr"/>
              <a:r>
                <a:rPr lang="en-US" sz="1100" b="1" dirty="0">
                  <a:solidFill>
                    <a:schemeClr val="tx1">
                      <a:lumMod val="85000"/>
                      <a:lumOff val="15000"/>
                    </a:schemeClr>
                  </a:solidFill>
                </a:rPr>
                <a:t>Failure “Cause &amp; Effect” Characteristics can be estimated using Physics</a:t>
              </a:r>
            </a:p>
          </p:txBody>
        </p:sp>
        <p:pic>
          <p:nvPicPr>
            <p:cNvPr id="51" name="Picture 50">
              <a:extLst>
                <a:ext uri="{FF2B5EF4-FFF2-40B4-BE49-F238E27FC236}">
                  <a16:creationId xmlns:a16="http://schemas.microsoft.com/office/drawing/2014/main" id="{E938006B-5C9D-4052-9C8F-67FAC708D4AC}"/>
                </a:ext>
              </a:extLst>
            </p:cNvPr>
            <p:cNvPicPr>
              <a:picLocks noChangeAspect="1"/>
            </p:cNvPicPr>
            <p:nvPr/>
          </p:nvPicPr>
          <p:blipFill>
            <a:blip r:embed="rId19"/>
            <a:stretch>
              <a:fillRect/>
            </a:stretch>
          </p:blipFill>
          <p:spPr>
            <a:xfrm>
              <a:off x="9348633" y="3360573"/>
              <a:ext cx="688974" cy="729216"/>
            </a:xfrm>
            <a:prstGeom prst="rect">
              <a:avLst/>
            </a:prstGeom>
          </p:spPr>
        </p:pic>
        <p:pic>
          <p:nvPicPr>
            <p:cNvPr id="53" name="Picture 52">
              <a:extLst>
                <a:ext uri="{FF2B5EF4-FFF2-40B4-BE49-F238E27FC236}">
                  <a16:creationId xmlns:a16="http://schemas.microsoft.com/office/drawing/2014/main" id="{C0B45121-0F6E-4C41-A46C-7054E7BBC065}"/>
                </a:ext>
              </a:extLst>
            </p:cNvPr>
            <p:cNvPicPr>
              <a:picLocks noChangeAspect="1"/>
            </p:cNvPicPr>
            <p:nvPr/>
          </p:nvPicPr>
          <p:blipFill>
            <a:blip r:embed="rId20"/>
            <a:stretch>
              <a:fillRect/>
            </a:stretch>
          </p:blipFill>
          <p:spPr>
            <a:xfrm>
              <a:off x="9718005" y="4072417"/>
              <a:ext cx="293579" cy="93412"/>
            </a:xfrm>
            <a:prstGeom prst="rect">
              <a:avLst/>
            </a:prstGeom>
          </p:spPr>
        </p:pic>
        <p:pic>
          <p:nvPicPr>
            <p:cNvPr id="54" name="Picture 53">
              <a:extLst>
                <a:ext uri="{FF2B5EF4-FFF2-40B4-BE49-F238E27FC236}">
                  <a16:creationId xmlns:a16="http://schemas.microsoft.com/office/drawing/2014/main" id="{7A6F94C7-55FE-4B4A-8976-15FF9D4BC73A}"/>
                </a:ext>
              </a:extLst>
            </p:cNvPr>
            <p:cNvPicPr>
              <a:picLocks noChangeAspect="1"/>
            </p:cNvPicPr>
            <p:nvPr/>
          </p:nvPicPr>
          <p:blipFill>
            <a:blip r:embed="rId19"/>
            <a:stretch>
              <a:fillRect/>
            </a:stretch>
          </p:blipFill>
          <p:spPr>
            <a:xfrm>
              <a:off x="9322366" y="3889478"/>
              <a:ext cx="216972" cy="182939"/>
            </a:xfrm>
            <a:prstGeom prst="rect">
              <a:avLst/>
            </a:prstGeom>
          </p:spPr>
        </p:pic>
        <p:sp>
          <p:nvSpPr>
            <p:cNvPr id="55" name="TextBox 54">
              <a:extLst>
                <a:ext uri="{FF2B5EF4-FFF2-40B4-BE49-F238E27FC236}">
                  <a16:creationId xmlns:a16="http://schemas.microsoft.com/office/drawing/2014/main" id="{7666A261-0A2E-49D5-9FBF-7ED2DF2922CD}"/>
                </a:ext>
              </a:extLst>
            </p:cNvPr>
            <p:cNvSpPr txBox="1"/>
            <p:nvPr/>
          </p:nvSpPr>
          <p:spPr>
            <a:xfrm>
              <a:off x="5988972" y="2144392"/>
              <a:ext cx="1070688" cy="507831"/>
            </a:xfrm>
            <a:prstGeom prst="rect">
              <a:avLst/>
            </a:prstGeom>
            <a:noFill/>
          </p:spPr>
          <p:txBody>
            <a:bodyPr wrap="square" rtlCol="0">
              <a:spAutoFit/>
            </a:bodyPr>
            <a:lstStyle/>
            <a:p>
              <a:r>
                <a:rPr lang="en-US" sz="900" dirty="0">
                  <a:solidFill>
                    <a:srgbClr val="FF33CC"/>
                  </a:solidFill>
                </a:rPr>
                <a:t>Hypothetical Experimental Physics Result</a:t>
              </a:r>
            </a:p>
          </p:txBody>
        </p:sp>
        <p:sp>
          <p:nvSpPr>
            <p:cNvPr id="56" name="TextBox 55">
              <a:extLst>
                <a:ext uri="{FF2B5EF4-FFF2-40B4-BE49-F238E27FC236}">
                  <a16:creationId xmlns:a16="http://schemas.microsoft.com/office/drawing/2014/main" id="{C9440002-0133-4D9E-B3B4-28A4EEF04404}"/>
                </a:ext>
              </a:extLst>
            </p:cNvPr>
            <p:cNvSpPr txBox="1"/>
            <p:nvPr/>
          </p:nvSpPr>
          <p:spPr>
            <a:xfrm>
              <a:off x="9234938" y="3321248"/>
              <a:ext cx="1070688" cy="507831"/>
            </a:xfrm>
            <a:prstGeom prst="rect">
              <a:avLst/>
            </a:prstGeom>
            <a:noFill/>
          </p:spPr>
          <p:txBody>
            <a:bodyPr wrap="square" rtlCol="0">
              <a:spAutoFit/>
            </a:bodyPr>
            <a:lstStyle/>
            <a:p>
              <a:r>
                <a:rPr lang="en-US" sz="900" dirty="0">
                  <a:solidFill>
                    <a:srgbClr val="00B050"/>
                  </a:solidFill>
                </a:rPr>
                <a:t>Hypothetical Radiation </a:t>
              </a:r>
            </a:p>
            <a:p>
              <a:r>
                <a:rPr lang="en-US" sz="900" dirty="0">
                  <a:solidFill>
                    <a:srgbClr val="00B050"/>
                  </a:solidFill>
                </a:rPr>
                <a:t>Theory Result</a:t>
              </a:r>
            </a:p>
          </p:txBody>
        </p:sp>
      </p:grpSp>
      <p:grpSp>
        <p:nvGrpSpPr>
          <p:cNvPr id="2" name="Group 1">
            <a:extLst>
              <a:ext uri="{FF2B5EF4-FFF2-40B4-BE49-F238E27FC236}">
                <a16:creationId xmlns:a16="http://schemas.microsoft.com/office/drawing/2014/main" id="{00D88743-F9F0-4537-987C-C5D7F926B9B6}"/>
              </a:ext>
            </a:extLst>
          </p:cNvPr>
          <p:cNvGrpSpPr/>
          <p:nvPr/>
        </p:nvGrpSpPr>
        <p:grpSpPr>
          <a:xfrm>
            <a:off x="0" y="-1424"/>
            <a:ext cx="12202465" cy="6859424"/>
            <a:chOff x="0" y="-1424"/>
            <a:chExt cx="12202465" cy="6859424"/>
          </a:xfrm>
        </p:grpSpPr>
        <p:sp>
          <p:nvSpPr>
            <p:cNvPr id="6" name="Freeform 5"/>
            <p:cNvSpPr/>
            <p:nvPr/>
          </p:nvSpPr>
          <p:spPr>
            <a:xfrm>
              <a:off x="0" y="-820"/>
              <a:ext cx="864341" cy="5692222"/>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H="1">
              <a:off x="7431640" y="3684671"/>
              <a:ext cx="4767647" cy="3173329"/>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9357" y="-1424"/>
              <a:ext cx="3009930" cy="685942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11685" y="-1424"/>
              <a:ext cx="2590780" cy="685942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40000" y="3051908"/>
              <a:ext cx="3262465" cy="3806092"/>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42512" y="-1424"/>
              <a:ext cx="2856776" cy="685942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80569" y="3593219"/>
              <a:ext cx="1818719" cy="3264781"/>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Slide Number Placeholder 3"/>
          <p:cNvSpPr>
            <a:spLocks noGrp="1"/>
          </p:cNvSpPr>
          <p:nvPr>
            <p:ph type="sldNum" sz="quarter" idx="4294967295"/>
          </p:nvPr>
        </p:nvSpPr>
        <p:spPr/>
        <p:txBody>
          <a:bodyPr/>
          <a:lstStyle/>
          <a:p>
            <a:fld id="{E3BE99E5-8F11-4D46-8B27-FC02D164DEA2}" type="slidenum">
              <a:rPr lang="en-US" smtClean="0"/>
              <a:pPr/>
              <a:t>4</a:t>
            </a:fld>
            <a:endParaRPr lang="en-US" dirty="0"/>
          </a:p>
        </p:txBody>
      </p:sp>
      <p:pic>
        <p:nvPicPr>
          <p:cNvPr id="15" name="Picture 14"/>
          <p:cNvPicPr>
            <a:picLocks noChangeAspect="1"/>
          </p:cNvPicPr>
          <p:nvPr/>
        </p:nvPicPr>
        <p:blipFill>
          <a:blip r:embed="rId21"/>
          <a:stretch>
            <a:fillRect/>
          </a:stretch>
        </p:blipFill>
        <p:spPr>
          <a:xfrm>
            <a:off x="11578970" y="6253602"/>
            <a:ext cx="595211" cy="592235"/>
          </a:xfrm>
          <a:prstGeom prst="rect">
            <a:avLst/>
          </a:prstGeom>
        </p:spPr>
      </p:pic>
      <p:sp>
        <p:nvSpPr>
          <p:cNvPr id="38" name="TextBox 37"/>
          <p:cNvSpPr txBox="1"/>
          <p:nvPr/>
        </p:nvSpPr>
        <p:spPr>
          <a:xfrm>
            <a:off x="6800271" y="5958383"/>
            <a:ext cx="4063933" cy="246221"/>
          </a:xfrm>
          <a:prstGeom prst="rect">
            <a:avLst/>
          </a:prstGeom>
          <a:noFill/>
        </p:spPr>
        <p:txBody>
          <a:bodyPr wrap="none" rtlCol="0">
            <a:spAutoFit/>
          </a:bodyPr>
          <a:lstStyle/>
          <a:p>
            <a:r>
              <a:rPr lang="en-US" sz="1000" dirty="0"/>
              <a:t>(…………. Likelihood Relationships and Statistical Fusion Processes……….……)</a:t>
            </a:r>
          </a:p>
        </p:txBody>
      </p:sp>
      <p:pic>
        <p:nvPicPr>
          <p:cNvPr id="37" name="Picture 36"/>
          <p:cNvPicPr>
            <a:picLocks noChangeAspect="1"/>
          </p:cNvPicPr>
          <p:nvPr/>
        </p:nvPicPr>
        <p:blipFill rotWithShape="1">
          <a:blip r:embed="rId22"/>
          <a:srcRect l="35240" t="37550" r="33091" b="16702"/>
          <a:stretch/>
        </p:blipFill>
        <p:spPr>
          <a:xfrm>
            <a:off x="8396527" y="4561248"/>
            <a:ext cx="2128108" cy="1304803"/>
          </a:xfrm>
          <a:prstGeom prst="rect">
            <a:avLst/>
          </a:prstGeom>
          <a:ln>
            <a:solidFill>
              <a:schemeClr val="bg1">
                <a:lumMod val="85000"/>
              </a:schemeClr>
            </a:solidFill>
          </a:ln>
        </p:spPr>
      </p:pic>
      <p:pic>
        <p:nvPicPr>
          <p:cNvPr id="57" name="Picture 56">
            <a:extLst>
              <a:ext uri="{FF2B5EF4-FFF2-40B4-BE49-F238E27FC236}">
                <a16:creationId xmlns:a16="http://schemas.microsoft.com/office/drawing/2014/main" id="{BB0A2BB6-D308-4D0D-8EA5-FCA17BE16838}"/>
              </a:ext>
            </a:extLst>
          </p:cNvPr>
          <p:cNvPicPr>
            <a:picLocks noChangeAspect="1"/>
          </p:cNvPicPr>
          <p:nvPr/>
        </p:nvPicPr>
        <p:blipFill rotWithShape="1">
          <a:blip r:embed="rId23"/>
          <a:srcRect l="41719" t="24091" r="31965" b="39649"/>
          <a:stretch/>
        </p:blipFill>
        <p:spPr>
          <a:xfrm>
            <a:off x="7050471" y="4571492"/>
            <a:ext cx="1292503" cy="1256860"/>
          </a:xfrm>
          <a:prstGeom prst="rect">
            <a:avLst/>
          </a:prstGeom>
        </p:spPr>
      </p:pic>
    </p:spTree>
    <p:extLst>
      <p:ext uri="{BB962C8B-B14F-4D97-AF65-F5344CB8AC3E}">
        <p14:creationId xmlns:p14="http://schemas.microsoft.com/office/powerpoint/2010/main" val="129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24"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B974CFE-B214-4BC7-9AF6-6FDF685E5BEC}"/>
              </a:ext>
            </a:extLst>
          </p:cNvPr>
          <p:cNvPicPr>
            <a:picLocks noChangeAspect="1"/>
          </p:cNvPicPr>
          <p:nvPr/>
        </p:nvPicPr>
        <p:blipFill rotWithShape="1">
          <a:blip r:embed="rId3">
            <a:grayscl/>
          </a:blip>
          <a:srcRect l="37579" t="29694" r="24185" b="6542"/>
          <a:stretch/>
        </p:blipFill>
        <p:spPr>
          <a:xfrm>
            <a:off x="713449" y="3630227"/>
            <a:ext cx="3590730" cy="3365466"/>
          </a:xfrm>
          <a:prstGeom prst="rect">
            <a:avLst/>
          </a:prstGeom>
        </p:spPr>
      </p:pic>
      <p:sp>
        <p:nvSpPr>
          <p:cNvPr id="4" name="Slide Number Placeholder 3"/>
          <p:cNvSpPr>
            <a:spLocks noGrp="1"/>
          </p:cNvSpPr>
          <p:nvPr>
            <p:ph type="sldNum" sz="quarter" idx="4294967295"/>
          </p:nvPr>
        </p:nvSpPr>
        <p:spPr/>
        <p:txBody>
          <a:bodyPr/>
          <a:lstStyle/>
          <a:p>
            <a:fld id="{E3BE99E5-8F11-4D46-8B27-FC02D164DEA2}" type="slidenum">
              <a:rPr lang="en-US" smtClean="0"/>
              <a:pPr/>
              <a:t>5</a:t>
            </a:fld>
            <a:endParaRPr lang="en-US" dirty="0"/>
          </a:p>
        </p:txBody>
      </p:sp>
      <p:grpSp>
        <p:nvGrpSpPr>
          <p:cNvPr id="5" name="Group 4"/>
          <p:cNvGrpSpPr/>
          <p:nvPr/>
        </p:nvGrpSpPr>
        <p:grpSpPr>
          <a:xfrm>
            <a:off x="0" y="-8467"/>
            <a:ext cx="12192000" cy="6866467"/>
            <a:chOff x="0" y="-8467"/>
            <a:chExt cx="12192000" cy="6866467"/>
          </a:xfrm>
        </p:grpSpPr>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9" name="TextBox 18"/>
          <p:cNvSpPr txBox="1"/>
          <p:nvPr/>
        </p:nvSpPr>
        <p:spPr>
          <a:xfrm>
            <a:off x="1096030" y="27437"/>
            <a:ext cx="8616681" cy="646331"/>
          </a:xfrm>
          <a:prstGeom prst="rect">
            <a:avLst/>
          </a:prstGeom>
          <a:noFill/>
        </p:spPr>
        <p:txBody>
          <a:bodyPr wrap="square" rtlCol="0">
            <a:spAutoFit/>
          </a:bodyPr>
          <a:lstStyle/>
          <a:p>
            <a:pPr lvl="1" algn="ctr"/>
            <a:r>
              <a:rPr lang="en-US" sz="3600" dirty="0"/>
              <a:t>R&amp;M Physics of Failure (PoF) Handbook</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8" name="TextBox 27"/>
          <p:cNvSpPr txBox="1"/>
          <p:nvPr/>
        </p:nvSpPr>
        <p:spPr>
          <a:xfrm>
            <a:off x="2671543" y="5320510"/>
            <a:ext cx="4763558" cy="461665"/>
          </a:xfrm>
          <a:prstGeom prst="rect">
            <a:avLst/>
          </a:prstGeom>
          <a:solidFill>
            <a:srgbClr val="DEE4EE"/>
          </a:solidFill>
        </p:spPr>
        <p:txBody>
          <a:bodyPr wrap="square" rtlCol="0">
            <a:spAutoFit/>
          </a:bodyPr>
          <a:lstStyle/>
          <a:p>
            <a:r>
              <a:rPr lang="en-US" sz="1200" dirty="0"/>
              <a:t>Case Studies: NASA examples of application (separate and controllable); Ever increasing set – Community sourcing! </a:t>
            </a:r>
          </a:p>
        </p:txBody>
      </p:sp>
      <p:grpSp>
        <p:nvGrpSpPr>
          <p:cNvPr id="2" name="Group 1"/>
          <p:cNvGrpSpPr/>
          <p:nvPr/>
        </p:nvGrpSpPr>
        <p:grpSpPr>
          <a:xfrm>
            <a:off x="7544761" y="806279"/>
            <a:ext cx="4428387" cy="5224422"/>
            <a:chOff x="7489234" y="793750"/>
            <a:chExt cx="4428387" cy="5224422"/>
          </a:xfrm>
        </p:grpSpPr>
        <p:pic>
          <p:nvPicPr>
            <p:cNvPr id="30" name="Picture 29"/>
            <p:cNvPicPr>
              <a:picLocks noChangeAspect="1"/>
            </p:cNvPicPr>
            <p:nvPr/>
          </p:nvPicPr>
          <p:blipFill>
            <a:blip r:embed="rId8"/>
            <a:stretch>
              <a:fillRect/>
            </a:stretch>
          </p:blipFill>
          <p:spPr>
            <a:xfrm>
              <a:off x="7793790" y="793750"/>
              <a:ext cx="2948652" cy="3231818"/>
            </a:xfrm>
            <a:prstGeom prst="rect">
              <a:avLst/>
            </a:prstGeom>
          </p:spPr>
        </p:pic>
        <p:pic>
          <p:nvPicPr>
            <p:cNvPr id="31" name="Picture 30"/>
            <p:cNvPicPr>
              <a:picLocks noChangeAspect="1"/>
            </p:cNvPicPr>
            <p:nvPr/>
          </p:nvPicPr>
          <p:blipFill rotWithShape="1">
            <a:blip r:embed="rId9"/>
            <a:srcRect b="30058"/>
            <a:stretch/>
          </p:blipFill>
          <p:spPr>
            <a:xfrm>
              <a:off x="8881774" y="3529001"/>
              <a:ext cx="2652732" cy="2489171"/>
            </a:xfrm>
            <a:prstGeom prst="rect">
              <a:avLst/>
            </a:prstGeom>
          </p:spPr>
        </p:pic>
        <p:sp>
          <p:nvSpPr>
            <p:cNvPr id="32" name="Rectangle 31"/>
            <p:cNvSpPr/>
            <p:nvPr/>
          </p:nvSpPr>
          <p:spPr>
            <a:xfrm>
              <a:off x="7489234" y="4397130"/>
              <a:ext cx="1863522" cy="1015663"/>
            </a:xfrm>
            <a:prstGeom prst="rect">
              <a:avLst/>
            </a:prstGeom>
            <a:solidFill>
              <a:srgbClr val="FFFFFF"/>
            </a:solidFill>
          </p:spPr>
          <p:txBody>
            <a:bodyPr wrap="none" lIns="91440" tIns="45720" rIns="91440" bIns="45720">
              <a:spAutoFit/>
            </a:bodyPr>
            <a:lstStyle/>
            <a:p>
              <a:pPr algn="ctr"/>
              <a:r>
                <a:rPr lang="en-US"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 and </a:t>
              </a:r>
            </a:p>
            <a:p>
              <a:pPr algn="ctr"/>
              <a:r>
                <a:rPr lang="en-US"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Advance!</a:t>
              </a:r>
            </a:p>
          </p:txBody>
        </p:sp>
        <p:pic>
          <p:nvPicPr>
            <p:cNvPr id="34" name="Picture 33" descr="File:Wikipedia-logo-simple.svg - Simple English Wikipedia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8140" y="1871931"/>
              <a:ext cx="1468078" cy="1408915"/>
            </a:xfrm>
            <a:prstGeom prst="rect">
              <a:avLst/>
            </a:prstGeom>
          </p:spPr>
        </p:pic>
        <p:sp>
          <p:nvSpPr>
            <p:cNvPr id="35" name="TextBox 34"/>
            <p:cNvSpPr txBox="1"/>
            <p:nvPr/>
          </p:nvSpPr>
          <p:spPr>
            <a:xfrm>
              <a:off x="10572413" y="2409659"/>
              <a:ext cx="764697" cy="400110"/>
            </a:xfrm>
            <a:prstGeom prst="rect">
              <a:avLst/>
            </a:prstGeom>
            <a:noFill/>
          </p:spPr>
          <p:txBody>
            <a:bodyPr wrap="none" rtlCol="0">
              <a:spAutoFit/>
            </a:bodyPr>
            <a:lstStyle/>
            <a:p>
              <a:r>
                <a:rPr lang="en-US" sz="2000" dirty="0">
                  <a:solidFill>
                    <a:schemeClr val="bg1"/>
                  </a:solidFill>
                </a:rPr>
                <a:t>NASA</a:t>
              </a:r>
            </a:p>
          </p:txBody>
        </p:sp>
        <p:pic>
          <p:nvPicPr>
            <p:cNvPr id="37" name="Picture 36" descr="Sharepoint CSOM Socket Exception"/>
            <p:cNvPicPr>
              <a:picLocks noChangeAspect="1"/>
            </p:cNvPicPr>
            <p:nvPr/>
          </p:nvPicPr>
          <p:blipFill rotWithShape="1">
            <a:blip r:embed="rId11" cstate="print">
              <a:extLst>
                <a:ext uri="{28A0092B-C50C-407E-A947-70E740481C1C}">
                  <a14:useLocalDpi xmlns:a14="http://schemas.microsoft.com/office/drawing/2010/main" val="0"/>
                </a:ext>
              </a:extLst>
            </a:blip>
            <a:srcRect l="25237" t="9751" r="27024" b="10892"/>
            <a:stretch/>
          </p:blipFill>
          <p:spPr>
            <a:xfrm>
              <a:off x="11106019" y="3291835"/>
              <a:ext cx="811602" cy="663225"/>
            </a:xfrm>
            <a:prstGeom prst="rect">
              <a:avLst/>
            </a:prstGeom>
          </p:spPr>
        </p:pic>
      </p:grpSp>
      <p:pic>
        <p:nvPicPr>
          <p:cNvPr id="3" name="Picture 2">
            <a:extLst>
              <a:ext uri="{FF2B5EF4-FFF2-40B4-BE49-F238E27FC236}">
                <a16:creationId xmlns:a16="http://schemas.microsoft.com/office/drawing/2014/main" id="{F2E3E163-7DB6-4124-8201-12FD632FEE37}"/>
              </a:ext>
            </a:extLst>
          </p:cNvPr>
          <p:cNvPicPr>
            <a:picLocks noChangeAspect="1"/>
          </p:cNvPicPr>
          <p:nvPr/>
        </p:nvPicPr>
        <p:blipFill rotWithShape="1">
          <a:blip r:embed="rId12"/>
          <a:srcRect l="38257" t="19470" r="25391" b="7315"/>
          <a:stretch/>
        </p:blipFill>
        <p:spPr>
          <a:xfrm>
            <a:off x="758264" y="552746"/>
            <a:ext cx="3423696" cy="3365466"/>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6" name="TextBox 25"/>
          <p:cNvSpPr txBox="1"/>
          <p:nvPr/>
        </p:nvSpPr>
        <p:spPr>
          <a:xfrm>
            <a:off x="2671543" y="1213930"/>
            <a:ext cx="4723742" cy="600164"/>
          </a:xfrm>
          <a:prstGeom prst="rect">
            <a:avLst/>
          </a:prstGeom>
          <a:solidFill>
            <a:srgbClr val="DEE4EE"/>
          </a:solidFill>
        </p:spPr>
        <p:txBody>
          <a:bodyPr wrap="square" rtlCol="0">
            <a:spAutoFit/>
          </a:bodyPr>
          <a:lstStyle/>
          <a:p>
            <a:r>
              <a:rPr lang="en-US" sz="1200" dirty="0"/>
              <a:t>Empirical: </a:t>
            </a:r>
            <a:r>
              <a:rPr lang="en-US" sz="1050" dirty="0"/>
              <a:t>Analysis methods that study the failure history of parts under given conditions, then fits the failure data to a probability distribution. Responsive to new concepts.</a:t>
            </a:r>
          </a:p>
        </p:txBody>
      </p:sp>
      <p:sp>
        <p:nvSpPr>
          <p:cNvPr id="27" name="TextBox 26"/>
          <p:cNvSpPr txBox="1"/>
          <p:nvPr/>
        </p:nvSpPr>
        <p:spPr>
          <a:xfrm>
            <a:off x="2683394" y="2148607"/>
            <a:ext cx="4723743" cy="761747"/>
          </a:xfrm>
          <a:prstGeom prst="rect">
            <a:avLst/>
          </a:prstGeom>
          <a:solidFill>
            <a:srgbClr val="DEE4EE"/>
          </a:solidFill>
        </p:spPr>
        <p:txBody>
          <a:bodyPr wrap="square" rtlCol="0">
            <a:spAutoFit/>
          </a:bodyPr>
          <a:lstStyle/>
          <a:p>
            <a:r>
              <a:rPr lang="en-US" sz="1200" dirty="0"/>
              <a:t>Deterministic: </a:t>
            </a:r>
            <a:r>
              <a:rPr lang="en-US" sz="1050" dirty="0"/>
              <a:t>Analysis methods that involve the study of the predicted underlying physical processes/causes that could cause failure and results in a mathematical relationship describing the failure potential. Responsive to new concepts.</a:t>
            </a:r>
          </a:p>
        </p:txBody>
      </p:sp>
      <p:sp>
        <p:nvSpPr>
          <p:cNvPr id="36" name="TextBox 35">
            <a:extLst>
              <a:ext uri="{FF2B5EF4-FFF2-40B4-BE49-F238E27FC236}">
                <a16:creationId xmlns:a16="http://schemas.microsoft.com/office/drawing/2014/main" id="{1467602A-BB43-4757-89B8-D8AC483ACECD}"/>
              </a:ext>
            </a:extLst>
          </p:cNvPr>
          <p:cNvSpPr txBox="1"/>
          <p:nvPr/>
        </p:nvSpPr>
        <p:spPr>
          <a:xfrm>
            <a:off x="2673929" y="4409659"/>
            <a:ext cx="4763558" cy="461665"/>
          </a:xfrm>
          <a:prstGeom prst="rect">
            <a:avLst/>
          </a:prstGeom>
          <a:solidFill>
            <a:srgbClr val="DEE4EE"/>
          </a:solidFill>
        </p:spPr>
        <p:txBody>
          <a:bodyPr wrap="square" rtlCol="0">
            <a:spAutoFit/>
          </a:bodyPr>
          <a:lstStyle/>
          <a:p>
            <a:r>
              <a:rPr lang="en-US" sz="1200" dirty="0"/>
              <a:t>Future: Technology advancement infusion of Multiphysics tools, Artificial Intelligence, and Machine Learning.</a:t>
            </a:r>
          </a:p>
        </p:txBody>
      </p:sp>
      <p:sp>
        <p:nvSpPr>
          <p:cNvPr id="29" name="TextBox 28"/>
          <p:cNvSpPr txBox="1"/>
          <p:nvPr/>
        </p:nvSpPr>
        <p:spPr>
          <a:xfrm>
            <a:off x="2633831" y="3304364"/>
            <a:ext cx="4763558" cy="761747"/>
          </a:xfrm>
          <a:prstGeom prst="rect">
            <a:avLst/>
          </a:prstGeom>
          <a:solidFill>
            <a:srgbClr val="DEE4EE"/>
          </a:solidFill>
        </p:spPr>
        <p:txBody>
          <a:bodyPr wrap="square" rtlCol="0">
            <a:spAutoFit/>
          </a:bodyPr>
          <a:lstStyle/>
          <a:p>
            <a:r>
              <a:rPr lang="en-US" sz="1200" dirty="0"/>
              <a:t>Aggregation: </a:t>
            </a:r>
            <a:r>
              <a:rPr lang="en-US" sz="1050" dirty="0"/>
              <a:t>Using a single method or multiple methods concurrently with or in lieu of reference rates (e.g., handbook data) to develop system failure likelihood using statistical techniques and considering dependencies of individual findings. . Responsive to capability/concept advancement uncertainties, model-based, etc.</a:t>
            </a:r>
          </a:p>
        </p:txBody>
      </p:sp>
    </p:spTree>
    <p:extLst>
      <p:ext uri="{BB962C8B-B14F-4D97-AF65-F5344CB8AC3E}">
        <p14:creationId xmlns:p14="http://schemas.microsoft.com/office/powerpoint/2010/main" val="36611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8467"/>
            <a:ext cx="12192000" cy="6866467"/>
            <a:chOff x="0" y="-8467"/>
            <a:chExt cx="12192000" cy="6866467"/>
          </a:xfrm>
        </p:grpSpPr>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TextBox 23">
            <a:extLst>
              <a:ext uri="{FF2B5EF4-FFF2-40B4-BE49-F238E27FC236}">
                <a16:creationId xmlns:a16="http://schemas.microsoft.com/office/drawing/2014/main" id="{2BEC0D5F-104D-4010-B39F-09FA0A6D443E}"/>
              </a:ext>
            </a:extLst>
          </p:cNvPr>
          <p:cNvSpPr txBox="1"/>
          <p:nvPr/>
        </p:nvSpPr>
        <p:spPr>
          <a:xfrm>
            <a:off x="9289068" y="4786656"/>
            <a:ext cx="2470715" cy="1384995"/>
          </a:xfrm>
          <a:prstGeom prst="rect">
            <a:avLst/>
          </a:prstGeom>
          <a:solidFill>
            <a:schemeClr val="bg1"/>
          </a:solidFill>
          <a:ln>
            <a:solidFill>
              <a:schemeClr val="tx1"/>
            </a:solidFill>
          </a:ln>
        </p:spPr>
        <p:txBody>
          <a:bodyPr wrap="square" rtlCol="0">
            <a:spAutoFit/>
          </a:bodyPr>
          <a:lstStyle/>
          <a:p>
            <a:pPr algn="r"/>
            <a:r>
              <a:rPr lang="en-US" sz="1400" dirty="0"/>
              <a:t>Bayesian</a:t>
            </a:r>
          </a:p>
          <a:p>
            <a:endParaRPr lang="en-US" sz="1400" dirty="0"/>
          </a:p>
          <a:p>
            <a:endParaRPr lang="en-US" sz="1400" dirty="0"/>
          </a:p>
          <a:p>
            <a:endParaRPr lang="en-US" sz="1400" dirty="0"/>
          </a:p>
          <a:p>
            <a:endParaRPr lang="en-US" sz="1400" dirty="0"/>
          </a:p>
          <a:p>
            <a:endParaRPr lang="en-US" sz="1400" dirty="0"/>
          </a:p>
        </p:txBody>
      </p:sp>
      <p:pic>
        <p:nvPicPr>
          <p:cNvPr id="18" name="Picture 17">
            <a:extLst>
              <a:ext uri="{FF2B5EF4-FFF2-40B4-BE49-F238E27FC236}">
                <a16:creationId xmlns:a16="http://schemas.microsoft.com/office/drawing/2014/main" id="{BB974CFE-B214-4BC7-9AF6-6FDF685E5BEC}"/>
              </a:ext>
            </a:extLst>
          </p:cNvPr>
          <p:cNvPicPr>
            <a:picLocks noChangeAspect="1"/>
          </p:cNvPicPr>
          <p:nvPr/>
        </p:nvPicPr>
        <p:blipFill rotWithShape="1">
          <a:blip r:embed="rId3">
            <a:grayscl/>
          </a:blip>
          <a:srcRect l="37579" t="29694" r="24185" b="6542"/>
          <a:stretch/>
        </p:blipFill>
        <p:spPr>
          <a:xfrm>
            <a:off x="713449" y="3630227"/>
            <a:ext cx="3590730" cy="3365466"/>
          </a:xfrm>
          <a:prstGeom prst="rect">
            <a:avLst/>
          </a:prstGeom>
        </p:spPr>
      </p:pic>
      <p:sp>
        <p:nvSpPr>
          <p:cNvPr id="4" name="Slide Number Placeholder 3"/>
          <p:cNvSpPr>
            <a:spLocks noGrp="1"/>
          </p:cNvSpPr>
          <p:nvPr>
            <p:ph type="sldNum" sz="quarter" idx="4294967295"/>
          </p:nvPr>
        </p:nvSpPr>
        <p:spPr/>
        <p:txBody>
          <a:bodyPr/>
          <a:lstStyle/>
          <a:p>
            <a:fld id="{E3BE99E5-8F11-4D46-8B27-FC02D164DEA2}" type="slidenum">
              <a:rPr lang="en-US" smtClean="0"/>
              <a:pPr/>
              <a:t>6</a:t>
            </a:fld>
            <a:endParaRPr lang="en-US" dirty="0"/>
          </a:p>
        </p:txBody>
      </p:sp>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9" name="TextBox 18"/>
          <p:cNvSpPr txBox="1"/>
          <p:nvPr/>
        </p:nvSpPr>
        <p:spPr>
          <a:xfrm>
            <a:off x="1096030" y="27437"/>
            <a:ext cx="8616681" cy="646331"/>
          </a:xfrm>
          <a:prstGeom prst="rect">
            <a:avLst/>
          </a:prstGeom>
          <a:noFill/>
        </p:spPr>
        <p:txBody>
          <a:bodyPr wrap="square" rtlCol="0">
            <a:spAutoFit/>
          </a:bodyPr>
          <a:lstStyle/>
          <a:p>
            <a:pPr lvl="1" algn="ctr"/>
            <a:r>
              <a:rPr lang="en-US" sz="3600" dirty="0"/>
              <a:t>R&amp;M Physics of Failure (PoF) Handbook</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8" name="TextBox 27"/>
          <p:cNvSpPr txBox="1"/>
          <p:nvPr/>
        </p:nvSpPr>
        <p:spPr>
          <a:xfrm>
            <a:off x="522013" y="5154148"/>
            <a:ext cx="2770098" cy="830997"/>
          </a:xfrm>
          <a:prstGeom prst="rect">
            <a:avLst/>
          </a:prstGeom>
          <a:solidFill>
            <a:srgbClr val="DEE4EE"/>
          </a:solidFill>
        </p:spPr>
        <p:txBody>
          <a:bodyPr wrap="square" rtlCol="0">
            <a:spAutoFit/>
          </a:bodyPr>
          <a:lstStyle/>
          <a:p>
            <a:r>
              <a:rPr lang="en-US" sz="1200" dirty="0"/>
              <a:t>Case Studies: NASA examples of application (separate and controllable); Ever increasing set – Community sourcing! </a:t>
            </a:r>
          </a:p>
        </p:txBody>
      </p:sp>
      <p:pic>
        <p:nvPicPr>
          <p:cNvPr id="3" name="Picture 2">
            <a:extLst>
              <a:ext uri="{FF2B5EF4-FFF2-40B4-BE49-F238E27FC236}">
                <a16:creationId xmlns:a16="http://schemas.microsoft.com/office/drawing/2014/main" id="{F2E3E163-7DB6-4124-8201-12FD632FEE37}"/>
              </a:ext>
            </a:extLst>
          </p:cNvPr>
          <p:cNvPicPr>
            <a:picLocks noChangeAspect="1"/>
          </p:cNvPicPr>
          <p:nvPr/>
        </p:nvPicPr>
        <p:blipFill rotWithShape="1">
          <a:blip r:embed="rId8"/>
          <a:srcRect l="38257" t="19470" r="25391" b="7315"/>
          <a:stretch/>
        </p:blipFill>
        <p:spPr>
          <a:xfrm>
            <a:off x="758264" y="552746"/>
            <a:ext cx="3423696" cy="3365466"/>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6" name="TextBox 25"/>
          <p:cNvSpPr txBox="1"/>
          <p:nvPr/>
        </p:nvSpPr>
        <p:spPr>
          <a:xfrm>
            <a:off x="522013" y="1276021"/>
            <a:ext cx="2770098" cy="761747"/>
          </a:xfrm>
          <a:prstGeom prst="rect">
            <a:avLst/>
          </a:prstGeom>
          <a:solidFill>
            <a:srgbClr val="DEE4EE"/>
          </a:solidFill>
        </p:spPr>
        <p:txBody>
          <a:bodyPr wrap="square" rtlCol="0">
            <a:spAutoFit/>
          </a:bodyPr>
          <a:lstStyle/>
          <a:p>
            <a:r>
              <a:rPr lang="en-US" sz="1200" dirty="0"/>
              <a:t>Empirical: </a:t>
            </a:r>
            <a:r>
              <a:rPr lang="en-US" sz="1050" dirty="0"/>
              <a:t>Analysis methods that study the failure history of parts under given conditions, then fits the failure data to a probability distribution. Responsive to new concepts.</a:t>
            </a:r>
          </a:p>
        </p:txBody>
      </p:sp>
      <p:pic>
        <p:nvPicPr>
          <p:cNvPr id="23" name="Picture 22">
            <a:extLst>
              <a:ext uri="{FF2B5EF4-FFF2-40B4-BE49-F238E27FC236}">
                <a16:creationId xmlns:a16="http://schemas.microsoft.com/office/drawing/2014/main" id="{E8125666-7A8C-491C-B2F1-9EF3E295C115}"/>
              </a:ext>
            </a:extLst>
          </p:cNvPr>
          <p:cNvPicPr>
            <a:picLocks noChangeAspect="1"/>
          </p:cNvPicPr>
          <p:nvPr/>
        </p:nvPicPr>
        <p:blipFill>
          <a:blip r:embed="rId9"/>
          <a:stretch>
            <a:fillRect/>
          </a:stretch>
        </p:blipFill>
        <p:spPr>
          <a:xfrm>
            <a:off x="9331326" y="5105565"/>
            <a:ext cx="2185792" cy="1071347"/>
          </a:xfrm>
          <a:prstGeom prst="rect">
            <a:avLst/>
          </a:prstGeom>
        </p:spPr>
      </p:pic>
      <p:sp>
        <p:nvSpPr>
          <p:cNvPr id="27" name="TextBox 26">
            <a:extLst>
              <a:ext uri="{FF2B5EF4-FFF2-40B4-BE49-F238E27FC236}">
                <a16:creationId xmlns:a16="http://schemas.microsoft.com/office/drawing/2014/main" id="{98048C1C-F502-402D-832D-A9ABA7A086C4}"/>
              </a:ext>
            </a:extLst>
          </p:cNvPr>
          <p:cNvSpPr txBox="1"/>
          <p:nvPr/>
        </p:nvSpPr>
        <p:spPr>
          <a:xfrm>
            <a:off x="7598010" y="3521568"/>
            <a:ext cx="2533217" cy="1384995"/>
          </a:xfrm>
          <a:prstGeom prst="rect">
            <a:avLst/>
          </a:prstGeom>
          <a:solidFill>
            <a:schemeClr val="bg1"/>
          </a:solidFill>
          <a:ln>
            <a:solidFill>
              <a:schemeClr val="tx1"/>
            </a:solidFill>
          </a:ln>
        </p:spPr>
        <p:txBody>
          <a:bodyPr wrap="square" rtlCol="0">
            <a:spAutoFit/>
          </a:bodyPr>
          <a:lstStyle/>
          <a:p>
            <a:r>
              <a:rPr lang="en-US" sz="1400" dirty="0"/>
              <a:t>Thermal/Electrical</a:t>
            </a:r>
          </a:p>
          <a:p>
            <a:endParaRPr lang="en-US" sz="1400" dirty="0"/>
          </a:p>
          <a:p>
            <a:endParaRPr lang="en-US" sz="1400" dirty="0"/>
          </a:p>
          <a:p>
            <a:endParaRPr lang="en-US" sz="1400" dirty="0"/>
          </a:p>
          <a:p>
            <a:endParaRPr lang="en-US" sz="1400" dirty="0"/>
          </a:p>
          <a:p>
            <a:endParaRPr lang="en-US" sz="1400" dirty="0"/>
          </a:p>
        </p:txBody>
      </p:sp>
      <p:sp>
        <p:nvSpPr>
          <p:cNvPr id="30" name="TextBox 29">
            <a:extLst>
              <a:ext uri="{FF2B5EF4-FFF2-40B4-BE49-F238E27FC236}">
                <a16:creationId xmlns:a16="http://schemas.microsoft.com/office/drawing/2014/main" id="{5041B3ED-D107-4776-8E66-6BE63F77AB59}"/>
              </a:ext>
            </a:extLst>
          </p:cNvPr>
          <p:cNvSpPr txBox="1"/>
          <p:nvPr/>
        </p:nvSpPr>
        <p:spPr>
          <a:xfrm>
            <a:off x="4411771" y="732864"/>
            <a:ext cx="2781022" cy="5355312"/>
          </a:xfrm>
          <a:prstGeom prst="rect">
            <a:avLst/>
          </a:prstGeom>
          <a:solidFill>
            <a:schemeClr val="accent5">
              <a:lumMod val="20000"/>
              <a:lumOff val="80000"/>
            </a:schemeClr>
          </a:solidFill>
          <a:ln>
            <a:noFill/>
          </a:ln>
        </p:spPr>
        <p:txBody>
          <a:bodyPr wrap="square" rtlCol="0">
            <a:spAutoFit/>
          </a:bodyPr>
          <a:lstStyle/>
          <a:p>
            <a:pPr algn="ctr"/>
            <a:r>
              <a:rPr lang="en-US" dirty="0"/>
              <a:t>Empirical analysis uses and experimentation that exposes a system to multiple branches of physics (e.g., Thermodynamics, Kinematic/Static Mechanics, Acoustics, Fluids, Optics, Electrical) and the exhibited performance can be used to formulate the likelihood of failure of like systems under similar exposures using statistical approximations (e.g., Normal, Lognormal, Weibull, Thermal, Bayesian, Electromigration).</a:t>
            </a:r>
            <a:endParaRPr lang="en-US" sz="800" dirty="0"/>
          </a:p>
        </p:txBody>
      </p:sp>
      <p:pic>
        <p:nvPicPr>
          <p:cNvPr id="31" name="Picture 30">
            <a:extLst>
              <a:ext uri="{FF2B5EF4-FFF2-40B4-BE49-F238E27FC236}">
                <a16:creationId xmlns:a16="http://schemas.microsoft.com/office/drawing/2014/main" id="{A53B2944-9742-4FF8-9D03-36C575A49945}"/>
              </a:ext>
            </a:extLst>
          </p:cNvPr>
          <p:cNvPicPr>
            <a:picLocks noChangeAspect="1"/>
          </p:cNvPicPr>
          <p:nvPr/>
        </p:nvPicPr>
        <p:blipFill rotWithShape="1">
          <a:blip r:embed="rId10"/>
          <a:srcRect t="25216" b="14832"/>
          <a:stretch/>
        </p:blipFill>
        <p:spPr>
          <a:xfrm>
            <a:off x="7759873" y="4382374"/>
            <a:ext cx="2274081" cy="461651"/>
          </a:xfrm>
          <a:prstGeom prst="rect">
            <a:avLst/>
          </a:prstGeom>
        </p:spPr>
      </p:pic>
      <p:pic>
        <p:nvPicPr>
          <p:cNvPr id="2" name="Picture 1">
            <a:extLst>
              <a:ext uri="{FF2B5EF4-FFF2-40B4-BE49-F238E27FC236}">
                <a16:creationId xmlns:a16="http://schemas.microsoft.com/office/drawing/2014/main" id="{59B498CB-9779-43FA-B969-2E81BA8F8B4E}"/>
              </a:ext>
            </a:extLst>
          </p:cNvPr>
          <p:cNvPicPr>
            <a:picLocks noChangeAspect="1"/>
          </p:cNvPicPr>
          <p:nvPr/>
        </p:nvPicPr>
        <p:blipFill>
          <a:blip r:embed="rId11"/>
          <a:stretch>
            <a:fillRect/>
          </a:stretch>
        </p:blipFill>
        <p:spPr>
          <a:xfrm>
            <a:off x="9289068" y="1870505"/>
            <a:ext cx="2553635" cy="1783553"/>
          </a:xfrm>
          <a:prstGeom prst="rect">
            <a:avLst/>
          </a:prstGeom>
          <a:ln>
            <a:solidFill>
              <a:schemeClr val="tx1"/>
            </a:solidFill>
          </a:ln>
        </p:spPr>
      </p:pic>
      <p:pic>
        <p:nvPicPr>
          <p:cNvPr id="22" name="Picture 21">
            <a:extLst>
              <a:ext uri="{FF2B5EF4-FFF2-40B4-BE49-F238E27FC236}">
                <a16:creationId xmlns:a16="http://schemas.microsoft.com/office/drawing/2014/main" id="{D938E026-D787-491D-8B12-3267DF5B720D}"/>
              </a:ext>
            </a:extLst>
          </p:cNvPr>
          <p:cNvPicPr>
            <a:picLocks noChangeAspect="1"/>
          </p:cNvPicPr>
          <p:nvPr/>
        </p:nvPicPr>
        <p:blipFill>
          <a:blip r:embed="rId12"/>
          <a:stretch>
            <a:fillRect/>
          </a:stretch>
        </p:blipFill>
        <p:spPr>
          <a:xfrm>
            <a:off x="9807046" y="2568937"/>
            <a:ext cx="1250066" cy="379562"/>
          </a:xfrm>
          <a:prstGeom prst="rect">
            <a:avLst/>
          </a:prstGeom>
        </p:spPr>
      </p:pic>
      <p:pic>
        <p:nvPicPr>
          <p:cNvPr id="25" name="Picture 24">
            <a:extLst>
              <a:ext uri="{FF2B5EF4-FFF2-40B4-BE49-F238E27FC236}">
                <a16:creationId xmlns:a16="http://schemas.microsoft.com/office/drawing/2014/main" id="{62E14556-2DD2-4060-8359-CB982B344537}"/>
              </a:ext>
            </a:extLst>
          </p:cNvPr>
          <p:cNvPicPr>
            <a:picLocks noChangeAspect="1"/>
          </p:cNvPicPr>
          <p:nvPr/>
        </p:nvPicPr>
        <p:blipFill>
          <a:blip r:embed="rId13"/>
          <a:stretch>
            <a:fillRect/>
          </a:stretch>
        </p:blipFill>
        <p:spPr>
          <a:xfrm>
            <a:off x="7552919" y="724973"/>
            <a:ext cx="2378076" cy="1778129"/>
          </a:xfrm>
          <a:prstGeom prst="rect">
            <a:avLst/>
          </a:prstGeom>
          <a:ln>
            <a:solidFill>
              <a:schemeClr val="tx1"/>
            </a:solidFill>
          </a:ln>
        </p:spPr>
      </p:pic>
      <p:sp>
        <p:nvSpPr>
          <p:cNvPr id="32" name="Rectangle 31">
            <a:extLst>
              <a:ext uri="{FF2B5EF4-FFF2-40B4-BE49-F238E27FC236}">
                <a16:creationId xmlns:a16="http://schemas.microsoft.com/office/drawing/2014/main" id="{E79C9FE3-A3D1-4DDA-9A8F-C870C3B03201}"/>
              </a:ext>
            </a:extLst>
          </p:cNvPr>
          <p:cNvSpPr/>
          <p:nvPr/>
        </p:nvSpPr>
        <p:spPr>
          <a:xfrm>
            <a:off x="8601012" y="1503459"/>
            <a:ext cx="962123" cy="307777"/>
          </a:xfrm>
          <a:prstGeom prst="rect">
            <a:avLst/>
          </a:prstGeom>
        </p:spPr>
        <p:txBody>
          <a:bodyPr wrap="none">
            <a:spAutoFit/>
          </a:bodyPr>
          <a:lstStyle/>
          <a:p>
            <a:r>
              <a:rPr lang="en-US" sz="1400" dirty="0"/>
              <a:t>Lognormal</a:t>
            </a:r>
          </a:p>
        </p:txBody>
      </p:sp>
      <p:pic>
        <p:nvPicPr>
          <p:cNvPr id="33" name="Picture 32">
            <a:extLst>
              <a:ext uri="{FF2B5EF4-FFF2-40B4-BE49-F238E27FC236}">
                <a16:creationId xmlns:a16="http://schemas.microsoft.com/office/drawing/2014/main" id="{DBB4C3BB-EC69-460F-B157-6A063AFE3F9B}"/>
              </a:ext>
            </a:extLst>
          </p:cNvPr>
          <p:cNvPicPr>
            <a:picLocks noChangeAspect="1"/>
          </p:cNvPicPr>
          <p:nvPr/>
        </p:nvPicPr>
        <p:blipFill rotWithShape="1">
          <a:blip r:embed="rId14"/>
          <a:srcRect t="15553" b="17973"/>
          <a:stretch/>
        </p:blipFill>
        <p:spPr>
          <a:xfrm>
            <a:off x="7828209" y="3906321"/>
            <a:ext cx="2162571" cy="431744"/>
          </a:xfrm>
          <a:prstGeom prst="rect">
            <a:avLst/>
          </a:prstGeom>
        </p:spPr>
      </p:pic>
      <p:sp>
        <p:nvSpPr>
          <p:cNvPr id="34" name="Rectangle 33">
            <a:extLst>
              <a:ext uri="{FF2B5EF4-FFF2-40B4-BE49-F238E27FC236}">
                <a16:creationId xmlns:a16="http://schemas.microsoft.com/office/drawing/2014/main" id="{E166D28C-928B-41CA-A42C-5C55F3649F1A}"/>
              </a:ext>
            </a:extLst>
          </p:cNvPr>
          <p:cNvSpPr/>
          <p:nvPr/>
        </p:nvSpPr>
        <p:spPr>
          <a:xfrm>
            <a:off x="10780617" y="2931489"/>
            <a:ext cx="658322" cy="276999"/>
          </a:xfrm>
          <a:prstGeom prst="rect">
            <a:avLst/>
          </a:prstGeom>
        </p:spPr>
        <p:txBody>
          <a:bodyPr wrap="none">
            <a:spAutoFit/>
          </a:bodyPr>
          <a:lstStyle/>
          <a:p>
            <a:r>
              <a:rPr lang="en-US" sz="1200" dirty="0"/>
              <a:t>Weibull</a:t>
            </a:r>
          </a:p>
        </p:txBody>
      </p:sp>
    </p:spTree>
    <p:extLst>
      <p:ext uri="{BB962C8B-B14F-4D97-AF65-F5344CB8AC3E}">
        <p14:creationId xmlns:p14="http://schemas.microsoft.com/office/powerpoint/2010/main" val="132732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B974CFE-B214-4BC7-9AF6-6FDF685E5BEC}"/>
              </a:ext>
            </a:extLst>
          </p:cNvPr>
          <p:cNvPicPr>
            <a:picLocks noChangeAspect="1"/>
          </p:cNvPicPr>
          <p:nvPr/>
        </p:nvPicPr>
        <p:blipFill rotWithShape="1">
          <a:blip r:embed="rId3">
            <a:grayscl/>
          </a:blip>
          <a:srcRect l="37579" t="29694" r="24185" b="6542"/>
          <a:stretch/>
        </p:blipFill>
        <p:spPr>
          <a:xfrm>
            <a:off x="713449" y="3630227"/>
            <a:ext cx="3590730" cy="3365466"/>
          </a:xfrm>
          <a:prstGeom prst="rect">
            <a:avLst/>
          </a:prstGeom>
        </p:spPr>
      </p:pic>
      <p:sp>
        <p:nvSpPr>
          <p:cNvPr id="4" name="Slide Number Placeholder 3"/>
          <p:cNvSpPr>
            <a:spLocks noGrp="1"/>
          </p:cNvSpPr>
          <p:nvPr>
            <p:ph type="sldNum" sz="quarter" idx="4294967295"/>
          </p:nvPr>
        </p:nvSpPr>
        <p:spPr/>
        <p:txBody>
          <a:bodyPr/>
          <a:lstStyle/>
          <a:p>
            <a:fld id="{E3BE99E5-8F11-4D46-8B27-FC02D164DEA2}" type="slidenum">
              <a:rPr lang="en-US" smtClean="0"/>
              <a:pPr/>
              <a:t>7</a:t>
            </a:fld>
            <a:endParaRPr lang="en-US" dirty="0"/>
          </a:p>
        </p:txBody>
      </p:sp>
      <p:grpSp>
        <p:nvGrpSpPr>
          <p:cNvPr id="5" name="Group 4"/>
          <p:cNvGrpSpPr/>
          <p:nvPr/>
        </p:nvGrpSpPr>
        <p:grpSpPr>
          <a:xfrm>
            <a:off x="0" y="-8467"/>
            <a:ext cx="12192000" cy="6866467"/>
            <a:chOff x="0" y="-8467"/>
            <a:chExt cx="12192000" cy="6866467"/>
          </a:xfrm>
        </p:grpSpPr>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9" name="TextBox 18"/>
          <p:cNvSpPr txBox="1"/>
          <p:nvPr/>
        </p:nvSpPr>
        <p:spPr>
          <a:xfrm>
            <a:off x="1096030" y="27437"/>
            <a:ext cx="8616681" cy="646331"/>
          </a:xfrm>
          <a:prstGeom prst="rect">
            <a:avLst/>
          </a:prstGeom>
          <a:noFill/>
        </p:spPr>
        <p:txBody>
          <a:bodyPr wrap="square" rtlCol="0">
            <a:spAutoFit/>
          </a:bodyPr>
          <a:lstStyle/>
          <a:p>
            <a:pPr lvl="1" algn="ctr"/>
            <a:r>
              <a:rPr lang="en-US" sz="3600" dirty="0"/>
              <a:t>R&amp;M Physics of Failure (PoF) Handbook</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8" name="TextBox 27"/>
          <p:cNvSpPr txBox="1"/>
          <p:nvPr/>
        </p:nvSpPr>
        <p:spPr>
          <a:xfrm>
            <a:off x="216447" y="5320510"/>
            <a:ext cx="3115476" cy="646331"/>
          </a:xfrm>
          <a:prstGeom prst="rect">
            <a:avLst/>
          </a:prstGeom>
          <a:solidFill>
            <a:srgbClr val="DEE4EE"/>
          </a:solidFill>
        </p:spPr>
        <p:txBody>
          <a:bodyPr wrap="square" rtlCol="0">
            <a:spAutoFit/>
          </a:bodyPr>
          <a:lstStyle/>
          <a:p>
            <a:r>
              <a:rPr lang="en-US" sz="1200" dirty="0"/>
              <a:t>Case Studies: NASA examples of application (separate and controllable); Ever increasing set – Community sourcing! </a:t>
            </a:r>
          </a:p>
        </p:txBody>
      </p:sp>
      <p:pic>
        <p:nvPicPr>
          <p:cNvPr id="3" name="Picture 2">
            <a:extLst>
              <a:ext uri="{FF2B5EF4-FFF2-40B4-BE49-F238E27FC236}">
                <a16:creationId xmlns:a16="http://schemas.microsoft.com/office/drawing/2014/main" id="{F2E3E163-7DB6-4124-8201-12FD632FEE37}"/>
              </a:ext>
            </a:extLst>
          </p:cNvPr>
          <p:cNvPicPr>
            <a:picLocks noChangeAspect="1"/>
          </p:cNvPicPr>
          <p:nvPr/>
        </p:nvPicPr>
        <p:blipFill rotWithShape="1">
          <a:blip r:embed="rId8"/>
          <a:srcRect l="38257" t="19470" r="25391" b="7315"/>
          <a:stretch/>
        </p:blipFill>
        <p:spPr>
          <a:xfrm>
            <a:off x="758264" y="552746"/>
            <a:ext cx="3423696" cy="3365466"/>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7" name="TextBox 26"/>
          <p:cNvSpPr txBox="1"/>
          <p:nvPr/>
        </p:nvSpPr>
        <p:spPr>
          <a:xfrm>
            <a:off x="228299" y="2148607"/>
            <a:ext cx="3089436" cy="923330"/>
          </a:xfrm>
          <a:prstGeom prst="rect">
            <a:avLst/>
          </a:prstGeom>
          <a:solidFill>
            <a:srgbClr val="DEE4EE"/>
          </a:solidFill>
        </p:spPr>
        <p:txBody>
          <a:bodyPr wrap="square" rtlCol="0">
            <a:spAutoFit/>
          </a:bodyPr>
          <a:lstStyle/>
          <a:p>
            <a:r>
              <a:rPr lang="en-US" sz="1200" dirty="0"/>
              <a:t>Deterministic: </a:t>
            </a:r>
            <a:r>
              <a:rPr lang="en-US" sz="1050" dirty="0"/>
              <a:t>Analysis methods that involve the study of the predicted underlying physical processes/causes that could cause failure and results in a mathematical relationship describing the failure potential. Responsive to new concepts.</a:t>
            </a:r>
          </a:p>
        </p:txBody>
      </p:sp>
      <p:sp>
        <p:nvSpPr>
          <p:cNvPr id="23" name="TextBox 22">
            <a:extLst>
              <a:ext uri="{FF2B5EF4-FFF2-40B4-BE49-F238E27FC236}">
                <a16:creationId xmlns:a16="http://schemas.microsoft.com/office/drawing/2014/main" id="{BAD8E7A2-3DEE-4F97-B15C-BA3B8475BC7D}"/>
              </a:ext>
            </a:extLst>
          </p:cNvPr>
          <p:cNvSpPr txBox="1"/>
          <p:nvPr/>
        </p:nvSpPr>
        <p:spPr>
          <a:xfrm>
            <a:off x="4473289" y="840776"/>
            <a:ext cx="2781022" cy="5078313"/>
          </a:xfrm>
          <a:prstGeom prst="rect">
            <a:avLst/>
          </a:prstGeom>
          <a:solidFill>
            <a:schemeClr val="accent5">
              <a:lumMod val="20000"/>
              <a:lumOff val="80000"/>
            </a:schemeClr>
          </a:solidFill>
          <a:ln>
            <a:noFill/>
          </a:ln>
        </p:spPr>
        <p:txBody>
          <a:bodyPr wrap="square" rtlCol="0">
            <a:spAutoFit/>
          </a:bodyPr>
          <a:lstStyle/>
          <a:p>
            <a:pPr algn="ctr"/>
            <a:r>
              <a:rPr lang="en-US" dirty="0"/>
              <a:t>Deterministic analysis uses the theories of physics (e.g., Thermodynamics, Kinematic/Static Mechanics, Acoustics, Fluids, Optics, Electrical) to formulate the likelihood of failure based on hypothetical or non-use-case (accelerated performance) exposures. These analysis depend on detailed system models and an understanding of the   phenomenon that contribute to eventual or sudden failure of a system to formulate a prediction.</a:t>
            </a:r>
            <a:endParaRPr lang="en-US" sz="800" dirty="0"/>
          </a:p>
        </p:txBody>
      </p:sp>
      <p:pic>
        <p:nvPicPr>
          <p:cNvPr id="24" name="Picture 23">
            <a:extLst>
              <a:ext uri="{FF2B5EF4-FFF2-40B4-BE49-F238E27FC236}">
                <a16:creationId xmlns:a16="http://schemas.microsoft.com/office/drawing/2014/main" id="{91386B48-5F80-42A3-92C0-5F6A71E6CBC6}"/>
              </a:ext>
            </a:extLst>
          </p:cNvPr>
          <p:cNvPicPr>
            <a:picLocks noChangeAspect="1"/>
          </p:cNvPicPr>
          <p:nvPr/>
        </p:nvPicPr>
        <p:blipFill>
          <a:blip r:embed="rId9"/>
          <a:stretch>
            <a:fillRect/>
          </a:stretch>
        </p:blipFill>
        <p:spPr>
          <a:xfrm>
            <a:off x="7834507" y="654494"/>
            <a:ext cx="2755705" cy="1988498"/>
          </a:xfrm>
          <a:prstGeom prst="rect">
            <a:avLst/>
          </a:prstGeom>
          <a:ln>
            <a:solidFill>
              <a:schemeClr val="tx1"/>
            </a:solidFill>
          </a:ln>
        </p:spPr>
      </p:pic>
      <p:pic>
        <p:nvPicPr>
          <p:cNvPr id="2" name="Picture 1">
            <a:extLst>
              <a:ext uri="{FF2B5EF4-FFF2-40B4-BE49-F238E27FC236}">
                <a16:creationId xmlns:a16="http://schemas.microsoft.com/office/drawing/2014/main" id="{241C1A79-8C3E-480A-9C0E-D6E7935EF40C}"/>
              </a:ext>
            </a:extLst>
          </p:cNvPr>
          <p:cNvPicPr>
            <a:picLocks noChangeAspect="1"/>
          </p:cNvPicPr>
          <p:nvPr/>
        </p:nvPicPr>
        <p:blipFill>
          <a:blip r:embed="rId10"/>
          <a:stretch>
            <a:fillRect/>
          </a:stretch>
        </p:blipFill>
        <p:spPr>
          <a:xfrm>
            <a:off x="9469808" y="2462311"/>
            <a:ext cx="2430684" cy="1259457"/>
          </a:xfrm>
          <a:prstGeom prst="rect">
            <a:avLst/>
          </a:prstGeom>
          <a:ln>
            <a:solidFill>
              <a:schemeClr val="tx1"/>
            </a:solidFill>
          </a:ln>
        </p:spPr>
      </p:pic>
      <p:sp>
        <p:nvSpPr>
          <p:cNvPr id="26" name="Rectangle 25">
            <a:extLst>
              <a:ext uri="{FF2B5EF4-FFF2-40B4-BE49-F238E27FC236}">
                <a16:creationId xmlns:a16="http://schemas.microsoft.com/office/drawing/2014/main" id="{2FA0546E-E2AF-4577-ABB0-019C2A325D80}"/>
              </a:ext>
            </a:extLst>
          </p:cNvPr>
          <p:cNvSpPr/>
          <p:nvPr/>
        </p:nvSpPr>
        <p:spPr>
          <a:xfrm>
            <a:off x="10626724" y="2641032"/>
            <a:ext cx="1065869" cy="276999"/>
          </a:xfrm>
          <a:prstGeom prst="rect">
            <a:avLst/>
          </a:prstGeom>
        </p:spPr>
        <p:txBody>
          <a:bodyPr wrap="none">
            <a:spAutoFit/>
          </a:bodyPr>
          <a:lstStyle/>
          <a:p>
            <a:r>
              <a:rPr lang="en-US" sz="1200" dirty="0"/>
              <a:t>Inverse Power</a:t>
            </a:r>
          </a:p>
        </p:txBody>
      </p:sp>
      <p:pic>
        <p:nvPicPr>
          <p:cNvPr id="22" name="Picture 21">
            <a:extLst>
              <a:ext uri="{FF2B5EF4-FFF2-40B4-BE49-F238E27FC236}">
                <a16:creationId xmlns:a16="http://schemas.microsoft.com/office/drawing/2014/main" id="{ACC4DCE4-99A3-437C-B536-46B3053DCE13}"/>
              </a:ext>
            </a:extLst>
          </p:cNvPr>
          <p:cNvPicPr>
            <a:picLocks noChangeAspect="1"/>
          </p:cNvPicPr>
          <p:nvPr/>
        </p:nvPicPr>
        <p:blipFill>
          <a:blip r:embed="rId11"/>
          <a:stretch>
            <a:fillRect/>
          </a:stretch>
        </p:blipFill>
        <p:spPr>
          <a:xfrm>
            <a:off x="7816200" y="3286208"/>
            <a:ext cx="1990846" cy="1288211"/>
          </a:xfrm>
          <a:prstGeom prst="rect">
            <a:avLst/>
          </a:prstGeom>
          <a:ln>
            <a:solidFill>
              <a:schemeClr val="tx1"/>
            </a:solidFill>
          </a:ln>
        </p:spPr>
      </p:pic>
      <p:sp>
        <p:nvSpPr>
          <p:cNvPr id="29" name="Rectangle 28">
            <a:extLst>
              <a:ext uri="{FF2B5EF4-FFF2-40B4-BE49-F238E27FC236}">
                <a16:creationId xmlns:a16="http://schemas.microsoft.com/office/drawing/2014/main" id="{6EACB2C5-F4B2-413E-86DB-ED0960125773}"/>
              </a:ext>
            </a:extLst>
          </p:cNvPr>
          <p:cNvSpPr/>
          <p:nvPr/>
        </p:nvSpPr>
        <p:spPr>
          <a:xfrm>
            <a:off x="8677211" y="3306693"/>
            <a:ext cx="773994" cy="276999"/>
          </a:xfrm>
          <a:prstGeom prst="rect">
            <a:avLst/>
          </a:prstGeom>
        </p:spPr>
        <p:txBody>
          <a:bodyPr wrap="none">
            <a:spAutoFit/>
          </a:bodyPr>
          <a:lstStyle/>
          <a:p>
            <a:r>
              <a:rPr lang="en-US" sz="1200" dirty="0"/>
              <a:t>Palmgren</a:t>
            </a:r>
          </a:p>
        </p:txBody>
      </p:sp>
      <p:pic>
        <p:nvPicPr>
          <p:cNvPr id="25" name="Picture 24">
            <a:extLst>
              <a:ext uri="{FF2B5EF4-FFF2-40B4-BE49-F238E27FC236}">
                <a16:creationId xmlns:a16="http://schemas.microsoft.com/office/drawing/2014/main" id="{57E72237-6932-42F1-A547-9A446B4CAA04}"/>
              </a:ext>
            </a:extLst>
          </p:cNvPr>
          <p:cNvPicPr>
            <a:picLocks noChangeAspect="1"/>
          </p:cNvPicPr>
          <p:nvPr/>
        </p:nvPicPr>
        <p:blipFill>
          <a:blip r:embed="rId12"/>
          <a:stretch>
            <a:fillRect/>
          </a:stretch>
        </p:blipFill>
        <p:spPr>
          <a:xfrm>
            <a:off x="9371012" y="4276083"/>
            <a:ext cx="2424717" cy="1878754"/>
          </a:xfrm>
          <a:prstGeom prst="rect">
            <a:avLst/>
          </a:prstGeom>
        </p:spPr>
      </p:pic>
    </p:spTree>
    <p:extLst>
      <p:ext uri="{BB962C8B-B14F-4D97-AF65-F5344CB8AC3E}">
        <p14:creationId xmlns:p14="http://schemas.microsoft.com/office/powerpoint/2010/main" val="5709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B974CFE-B214-4BC7-9AF6-6FDF685E5BEC}"/>
              </a:ext>
            </a:extLst>
          </p:cNvPr>
          <p:cNvPicPr>
            <a:picLocks noChangeAspect="1"/>
          </p:cNvPicPr>
          <p:nvPr/>
        </p:nvPicPr>
        <p:blipFill rotWithShape="1">
          <a:blip r:embed="rId3">
            <a:grayscl/>
          </a:blip>
          <a:srcRect l="37579" t="29694" r="24185" b="6542"/>
          <a:stretch/>
        </p:blipFill>
        <p:spPr>
          <a:xfrm>
            <a:off x="713449" y="3630227"/>
            <a:ext cx="3590730" cy="3365466"/>
          </a:xfrm>
          <a:prstGeom prst="rect">
            <a:avLst/>
          </a:prstGeom>
        </p:spPr>
      </p:pic>
      <p:sp>
        <p:nvSpPr>
          <p:cNvPr id="4" name="Slide Number Placeholder 3"/>
          <p:cNvSpPr>
            <a:spLocks noGrp="1"/>
          </p:cNvSpPr>
          <p:nvPr>
            <p:ph type="sldNum" sz="quarter" idx="4294967295"/>
          </p:nvPr>
        </p:nvSpPr>
        <p:spPr/>
        <p:txBody>
          <a:bodyPr/>
          <a:lstStyle/>
          <a:p>
            <a:fld id="{E3BE99E5-8F11-4D46-8B27-FC02D164DEA2}" type="slidenum">
              <a:rPr lang="en-US" smtClean="0"/>
              <a:pPr/>
              <a:t>8</a:t>
            </a:fld>
            <a:endParaRPr lang="en-US" dirty="0"/>
          </a:p>
        </p:txBody>
      </p:sp>
      <p:grpSp>
        <p:nvGrpSpPr>
          <p:cNvPr id="5" name="Group 4"/>
          <p:cNvGrpSpPr/>
          <p:nvPr/>
        </p:nvGrpSpPr>
        <p:grpSpPr>
          <a:xfrm>
            <a:off x="0" y="-8467"/>
            <a:ext cx="12192000" cy="6866467"/>
            <a:chOff x="0" y="-8467"/>
            <a:chExt cx="12192000" cy="6866467"/>
          </a:xfrm>
        </p:grpSpPr>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sp>
        <p:nvSpPr>
          <p:cNvPr id="19" name="TextBox 18"/>
          <p:cNvSpPr txBox="1"/>
          <p:nvPr/>
        </p:nvSpPr>
        <p:spPr>
          <a:xfrm>
            <a:off x="1096030" y="27437"/>
            <a:ext cx="8616681" cy="646331"/>
          </a:xfrm>
          <a:prstGeom prst="rect">
            <a:avLst/>
          </a:prstGeom>
          <a:noFill/>
        </p:spPr>
        <p:txBody>
          <a:bodyPr wrap="square" rtlCol="0">
            <a:spAutoFit/>
          </a:bodyPr>
          <a:lstStyle/>
          <a:p>
            <a:pPr lvl="1" algn="ctr"/>
            <a:r>
              <a:rPr lang="en-US" sz="3600" dirty="0"/>
              <a:t>R&amp;M Physics of Failure (PoF) Handbook</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8" name="TextBox 27"/>
          <p:cNvSpPr txBox="1"/>
          <p:nvPr/>
        </p:nvSpPr>
        <p:spPr>
          <a:xfrm>
            <a:off x="404721" y="5359189"/>
            <a:ext cx="2902149" cy="646331"/>
          </a:xfrm>
          <a:prstGeom prst="rect">
            <a:avLst/>
          </a:prstGeom>
          <a:solidFill>
            <a:srgbClr val="DEE4EE"/>
          </a:solidFill>
        </p:spPr>
        <p:txBody>
          <a:bodyPr wrap="square" rtlCol="0">
            <a:spAutoFit/>
          </a:bodyPr>
          <a:lstStyle/>
          <a:p>
            <a:r>
              <a:rPr lang="en-US" sz="1200" dirty="0"/>
              <a:t>Case Studies: NASA examples of application (separate and controllable); Ever increasing set – Community sourcing! </a:t>
            </a:r>
          </a:p>
        </p:txBody>
      </p:sp>
      <p:pic>
        <p:nvPicPr>
          <p:cNvPr id="3" name="Picture 2">
            <a:extLst>
              <a:ext uri="{FF2B5EF4-FFF2-40B4-BE49-F238E27FC236}">
                <a16:creationId xmlns:a16="http://schemas.microsoft.com/office/drawing/2014/main" id="{F2E3E163-7DB6-4124-8201-12FD632FEE37}"/>
              </a:ext>
            </a:extLst>
          </p:cNvPr>
          <p:cNvPicPr>
            <a:picLocks noChangeAspect="1"/>
          </p:cNvPicPr>
          <p:nvPr/>
        </p:nvPicPr>
        <p:blipFill rotWithShape="1">
          <a:blip r:embed="rId6"/>
          <a:srcRect l="38257" t="19470" r="25391" b="7315"/>
          <a:stretch/>
        </p:blipFill>
        <p:spPr>
          <a:xfrm>
            <a:off x="758264" y="552746"/>
            <a:ext cx="3423696" cy="3365466"/>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9" name="TextBox 28"/>
          <p:cNvSpPr txBox="1"/>
          <p:nvPr/>
        </p:nvSpPr>
        <p:spPr>
          <a:xfrm>
            <a:off x="367009" y="3343043"/>
            <a:ext cx="2902149" cy="1246495"/>
          </a:xfrm>
          <a:prstGeom prst="rect">
            <a:avLst/>
          </a:prstGeom>
          <a:solidFill>
            <a:srgbClr val="DEE4EE"/>
          </a:solidFill>
        </p:spPr>
        <p:txBody>
          <a:bodyPr wrap="square" rtlCol="0">
            <a:spAutoFit/>
          </a:bodyPr>
          <a:lstStyle/>
          <a:p>
            <a:r>
              <a:rPr lang="en-US" sz="1200" dirty="0"/>
              <a:t>Aggregation: </a:t>
            </a:r>
            <a:r>
              <a:rPr lang="en-US" sz="1050" dirty="0"/>
              <a:t>Using a single method or multiple methods concurrently with or in lieu of reference rates (e.g., handbook data) to develop system failure likelihood using statistical techniques and considering dependencies of individual findings.  Responsive to capability/concept advancement uncertainties, model-based, etc.</a:t>
            </a:r>
          </a:p>
        </p:txBody>
      </p:sp>
      <p:sp>
        <p:nvSpPr>
          <p:cNvPr id="23" name="TextBox 22">
            <a:extLst>
              <a:ext uri="{FF2B5EF4-FFF2-40B4-BE49-F238E27FC236}">
                <a16:creationId xmlns:a16="http://schemas.microsoft.com/office/drawing/2014/main" id="{4546C469-8213-4675-AC41-3C9B6C327A6D}"/>
              </a:ext>
            </a:extLst>
          </p:cNvPr>
          <p:cNvSpPr txBox="1"/>
          <p:nvPr/>
        </p:nvSpPr>
        <p:spPr>
          <a:xfrm>
            <a:off x="4280212" y="621291"/>
            <a:ext cx="3170093" cy="5632311"/>
          </a:xfrm>
          <a:prstGeom prst="rect">
            <a:avLst/>
          </a:prstGeom>
          <a:solidFill>
            <a:schemeClr val="accent5">
              <a:lumMod val="20000"/>
              <a:lumOff val="80000"/>
            </a:schemeClr>
          </a:solidFill>
          <a:ln>
            <a:noFill/>
          </a:ln>
        </p:spPr>
        <p:txBody>
          <a:bodyPr wrap="square" rtlCol="0">
            <a:spAutoFit/>
          </a:bodyPr>
          <a:lstStyle/>
          <a:p>
            <a:pPr algn="ctr"/>
            <a:r>
              <a:rPr lang="en-US" dirty="0"/>
              <a:t>Empirical and Deterministic analyses are not necessarily mutually exclusive and can either independently or in combination inform the final likelihood of failure assumed for a system. Considering this, it is important for the analyst to evaluate the magnitude, independence, and dependence of each likelihood given by each physics of failure methodology on a case-by-case basis, so that statistical techniques, such as Fault Trees, Bayesian Networks, or Conditional Probability can be applied once or multiple times until all likelihoods are combined or considered. </a:t>
            </a:r>
          </a:p>
        </p:txBody>
      </p:sp>
      <p:pic>
        <p:nvPicPr>
          <p:cNvPr id="17" name="NASA.gif" descr="/Users/kgammage/Documents/CustomerWork/Meatballs/NASA.gif"/>
          <p:cNvPicPr>
            <a:picLocks noChangeAspect="1"/>
          </p:cNvPicPr>
          <p:nvPr/>
        </p:nvPicPr>
        <p:blipFill>
          <a:blip r:embed="rId7" r:link="rId8"/>
          <a:stretch>
            <a:fillRect/>
          </a:stretch>
        </p:blipFill>
        <p:spPr>
          <a:xfrm>
            <a:off x="10988717" y="135505"/>
            <a:ext cx="972337" cy="836210"/>
          </a:xfrm>
          <a:prstGeom prst="rect">
            <a:avLst/>
          </a:prstGeom>
        </p:spPr>
      </p:pic>
      <p:grpSp>
        <p:nvGrpSpPr>
          <p:cNvPr id="2" name="Group 1">
            <a:extLst>
              <a:ext uri="{FF2B5EF4-FFF2-40B4-BE49-F238E27FC236}">
                <a16:creationId xmlns:a16="http://schemas.microsoft.com/office/drawing/2014/main" id="{C013F302-C949-46E1-9865-B5073BECE9A7}"/>
              </a:ext>
            </a:extLst>
          </p:cNvPr>
          <p:cNvGrpSpPr/>
          <p:nvPr/>
        </p:nvGrpSpPr>
        <p:grpSpPr>
          <a:xfrm>
            <a:off x="7720791" y="631294"/>
            <a:ext cx="3813751" cy="2992711"/>
            <a:chOff x="7720791" y="631294"/>
            <a:chExt cx="3813751" cy="2992711"/>
          </a:xfrm>
        </p:grpSpPr>
        <p:pic>
          <p:nvPicPr>
            <p:cNvPr id="22" name="Picture 21">
              <a:extLst>
                <a:ext uri="{FF2B5EF4-FFF2-40B4-BE49-F238E27FC236}">
                  <a16:creationId xmlns:a16="http://schemas.microsoft.com/office/drawing/2014/main" id="{6DD63533-7BCA-4443-B6CD-C795F6373066}"/>
                </a:ext>
              </a:extLst>
            </p:cNvPr>
            <p:cNvPicPr>
              <a:picLocks noChangeAspect="1"/>
            </p:cNvPicPr>
            <p:nvPr/>
          </p:nvPicPr>
          <p:blipFill>
            <a:blip r:embed="rId9"/>
            <a:stretch>
              <a:fillRect/>
            </a:stretch>
          </p:blipFill>
          <p:spPr>
            <a:xfrm>
              <a:off x="7720791" y="631294"/>
              <a:ext cx="3813751" cy="2992711"/>
            </a:xfrm>
            <a:prstGeom prst="rect">
              <a:avLst/>
            </a:prstGeom>
          </p:spPr>
        </p:pic>
        <p:sp>
          <p:nvSpPr>
            <p:cNvPr id="26" name="Text Box 2">
              <a:extLst>
                <a:ext uri="{FF2B5EF4-FFF2-40B4-BE49-F238E27FC236}">
                  <a16:creationId xmlns:a16="http://schemas.microsoft.com/office/drawing/2014/main" id="{D6528213-0D4B-4FDB-B3A3-7D7E224CA75D}"/>
                </a:ext>
              </a:extLst>
            </p:cNvPr>
            <p:cNvSpPr txBox="1">
              <a:spLocks noChangeArrowheads="1"/>
            </p:cNvSpPr>
            <p:nvPr/>
          </p:nvSpPr>
          <p:spPr bwMode="auto">
            <a:xfrm>
              <a:off x="7939696" y="981454"/>
              <a:ext cx="961390" cy="450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68275" marR="0" lvl="0" indent="-168275">
                <a:lnSpc>
                  <a:spcPct val="107000"/>
                </a:lnSpc>
                <a:spcBef>
                  <a:spcPts val="0"/>
                </a:spcBef>
                <a:spcAft>
                  <a:spcPts val="800"/>
                </a:spcAft>
                <a:buFont typeface="+mj-lt"/>
                <a:buAutoNum type="alphaUcPeriod"/>
              </a:pPr>
              <a:r>
                <a:rPr lang="en-US" sz="800" dirty="0">
                  <a:effectLst/>
                  <a:latin typeface="Calibri" panose="020F0502020204030204" pitchFamily="34" charset="0"/>
                  <a:ea typeface="Calibri" panose="020F0502020204030204" pitchFamily="34" charset="0"/>
                  <a:cs typeface="Times New Roman" panose="02020603050405020304" pitchFamily="18" charset="0"/>
                </a:rPr>
                <a:t>Encompassed States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55CE285B-3FFF-42C5-82BA-67CD237BD42C}"/>
                </a:ext>
              </a:extLst>
            </p:cNvPr>
            <p:cNvSpPr txBox="1">
              <a:spLocks noChangeArrowheads="1"/>
            </p:cNvSpPr>
            <p:nvPr/>
          </p:nvSpPr>
          <p:spPr bwMode="auto">
            <a:xfrm>
              <a:off x="7958550" y="1752979"/>
              <a:ext cx="961390" cy="450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12713" marR="0" lvl="0" indent="-112713">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B.  Complimentary States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AB89C2FB-3556-4701-9935-695CF6665F48}"/>
                </a:ext>
              </a:extLst>
            </p:cNvPr>
            <p:cNvSpPr txBox="1">
              <a:spLocks noChangeArrowheads="1"/>
            </p:cNvSpPr>
            <p:nvPr/>
          </p:nvSpPr>
          <p:spPr bwMode="auto">
            <a:xfrm>
              <a:off x="7958550" y="2513854"/>
              <a:ext cx="961390" cy="450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12713" marR="0" lvl="0" indent="-112713">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  Interrelated States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4" name="Picture 23">
            <a:extLst>
              <a:ext uri="{FF2B5EF4-FFF2-40B4-BE49-F238E27FC236}">
                <a16:creationId xmlns:a16="http://schemas.microsoft.com/office/drawing/2014/main" id="{6B20DB42-4131-48D1-B059-D6CFD405C688}"/>
              </a:ext>
            </a:extLst>
          </p:cNvPr>
          <p:cNvPicPr>
            <a:picLocks noChangeAspect="1"/>
          </p:cNvPicPr>
          <p:nvPr/>
        </p:nvPicPr>
        <p:blipFill>
          <a:blip r:embed="rId10"/>
          <a:stretch>
            <a:fillRect/>
          </a:stretch>
        </p:blipFill>
        <p:spPr>
          <a:xfrm>
            <a:off x="7829201" y="3578521"/>
            <a:ext cx="3701969" cy="2701207"/>
          </a:xfrm>
          <a:prstGeom prst="rect">
            <a:avLst/>
          </a:prstGeom>
        </p:spPr>
      </p:pic>
    </p:spTree>
    <p:extLst>
      <p:ext uri="{BB962C8B-B14F-4D97-AF65-F5344CB8AC3E}">
        <p14:creationId xmlns:p14="http://schemas.microsoft.com/office/powerpoint/2010/main" val="76867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B974CFE-B214-4BC7-9AF6-6FDF685E5BEC}"/>
              </a:ext>
            </a:extLst>
          </p:cNvPr>
          <p:cNvPicPr>
            <a:picLocks noChangeAspect="1"/>
          </p:cNvPicPr>
          <p:nvPr/>
        </p:nvPicPr>
        <p:blipFill rotWithShape="1">
          <a:blip r:embed="rId3">
            <a:grayscl/>
          </a:blip>
          <a:srcRect l="37579" t="29694" r="24185" b="6542"/>
          <a:stretch/>
        </p:blipFill>
        <p:spPr>
          <a:xfrm>
            <a:off x="713449" y="3630227"/>
            <a:ext cx="3590730" cy="3365466"/>
          </a:xfrm>
          <a:prstGeom prst="rect">
            <a:avLst/>
          </a:prstGeom>
        </p:spPr>
      </p:pic>
      <p:sp>
        <p:nvSpPr>
          <p:cNvPr id="4" name="Slide Number Placeholder 3"/>
          <p:cNvSpPr>
            <a:spLocks noGrp="1"/>
          </p:cNvSpPr>
          <p:nvPr>
            <p:ph type="sldNum" sz="quarter" idx="4294967295"/>
          </p:nvPr>
        </p:nvSpPr>
        <p:spPr/>
        <p:txBody>
          <a:bodyPr/>
          <a:lstStyle/>
          <a:p>
            <a:fld id="{E3BE99E5-8F11-4D46-8B27-FC02D164DEA2}" type="slidenum">
              <a:rPr lang="en-US" smtClean="0"/>
              <a:pPr/>
              <a:t>9</a:t>
            </a:fld>
            <a:endParaRPr lang="en-US" dirty="0"/>
          </a:p>
        </p:txBody>
      </p:sp>
      <p:grpSp>
        <p:nvGrpSpPr>
          <p:cNvPr id="5" name="Group 4"/>
          <p:cNvGrpSpPr/>
          <p:nvPr/>
        </p:nvGrpSpPr>
        <p:grpSpPr>
          <a:xfrm>
            <a:off x="0" y="-8467"/>
            <a:ext cx="12192000" cy="6866467"/>
            <a:chOff x="0" y="-8467"/>
            <a:chExt cx="12192000" cy="6866467"/>
          </a:xfrm>
        </p:grpSpPr>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7808"/>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11578970" y="6253602"/>
            <a:ext cx="595211" cy="59223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6" r:link="rId7"/>
          <a:stretch>
            <a:fillRect/>
          </a:stretch>
        </p:blipFill>
        <p:spPr>
          <a:xfrm>
            <a:off x="10988717" y="135505"/>
            <a:ext cx="972337" cy="836210"/>
          </a:xfrm>
          <a:prstGeom prst="rect">
            <a:avLst/>
          </a:prstGeom>
        </p:spPr>
      </p:pic>
      <p:sp>
        <p:nvSpPr>
          <p:cNvPr id="19" name="TextBox 18"/>
          <p:cNvSpPr txBox="1"/>
          <p:nvPr/>
        </p:nvSpPr>
        <p:spPr>
          <a:xfrm>
            <a:off x="1096030" y="27437"/>
            <a:ext cx="8616681" cy="646331"/>
          </a:xfrm>
          <a:prstGeom prst="rect">
            <a:avLst/>
          </a:prstGeom>
          <a:noFill/>
        </p:spPr>
        <p:txBody>
          <a:bodyPr wrap="square" rtlCol="0">
            <a:spAutoFit/>
          </a:bodyPr>
          <a:lstStyle/>
          <a:p>
            <a:pPr lvl="1" algn="ctr"/>
            <a:r>
              <a:rPr lang="en-US" sz="3600" dirty="0"/>
              <a:t>R&amp;M Physics of Failure (PoF) Handbook</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8" name="TextBox 27"/>
          <p:cNvSpPr txBox="1"/>
          <p:nvPr/>
        </p:nvSpPr>
        <p:spPr>
          <a:xfrm>
            <a:off x="312558" y="5411676"/>
            <a:ext cx="2994313" cy="646331"/>
          </a:xfrm>
          <a:prstGeom prst="rect">
            <a:avLst/>
          </a:prstGeom>
          <a:solidFill>
            <a:srgbClr val="DEE4EE"/>
          </a:solidFill>
        </p:spPr>
        <p:txBody>
          <a:bodyPr wrap="square" rtlCol="0">
            <a:spAutoFit/>
          </a:bodyPr>
          <a:lstStyle/>
          <a:p>
            <a:r>
              <a:rPr lang="en-US" sz="1200" dirty="0"/>
              <a:t>Case Studies: NASA examples of application (separate and controllable); Ever increasing set – Community sourcing! </a:t>
            </a:r>
          </a:p>
        </p:txBody>
      </p:sp>
      <p:pic>
        <p:nvPicPr>
          <p:cNvPr id="3" name="Picture 2">
            <a:extLst>
              <a:ext uri="{FF2B5EF4-FFF2-40B4-BE49-F238E27FC236}">
                <a16:creationId xmlns:a16="http://schemas.microsoft.com/office/drawing/2014/main" id="{F2E3E163-7DB6-4124-8201-12FD632FEE37}"/>
              </a:ext>
            </a:extLst>
          </p:cNvPr>
          <p:cNvPicPr>
            <a:picLocks noChangeAspect="1"/>
          </p:cNvPicPr>
          <p:nvPr/>
        </p:nvPicPr>
        <p:blipFill rotWithShape="1">
          <a:blip r:embed="rId8"/>
          <a:srcRect l="38257" t="19470" r="25391" b="7315"/>
          <a:stretch/>
        </p:blipFill>
        <p:spPr>
          <a:xfrm>
            <a:off x="758264" y="552746"/>
            <a:ext cx="3423696" cy="3365466"/>
          </a:xfrm>
          <a:prstGeom prst="rect">
            <a:avLst/>
          </a:prstGeom>
        </p:spPr>
      </p:pic>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36" name="TextBox 35">
            <a:extLst>
              <a:ext uri="{FF2B5EF4-FFF2-40B4-BE49-F238E27FC236}">
                <a16:creationId xmlns:a16="http://schemas.microsoft.com/office/drawing/2014/main" id="{1467602A-BB43-4757-89B8-D8AC483ACECD}"/>
              </a:ext>
            </a:extLst>
          </p:cNvPr>
          <p:cNvSpPr txBox="1"/>
          <p:nvPr/>
        </p:nvSpPr>
        <p:spPr>
          <a:xfrm>
            <a:off x="314944" y="4500825"/>
            <a:ext cx="2994313" cy="646331"/>
          </a:xfrm>
          <a:prstGeom prst="rect">
            <a:avLst/>
          </a:prstGeom>
          <a:solidFill>
            <a:srgbClr val="DEE4EE"/>
          </a:solidFill>
        </p:spPr>
        <p:txBody>
          <a:bodyPr wrap="square" rtlCol="0">
            <a:spAutoFit/>
          </a:bodyPr>
          <a:lstStyle/>
          <a:p>
            <a:r>
              <a:rPr lang="en-US" sz="1200" dirty="0"/>
              <a:t>Future: Technology advancement infusion of Multiphysics tools, Artificial Intelligence, and Machine Learning.</a:t>
            </a:r>
          </a:p>
        </p:txBody>
      </p:sp>
      <p:sp>
        <p:nvSpPr>
          <p:cNvPr id="24" name="TextBox 23">
            <a:extLst>
              <a:ext uri="{FF2B5EF4-FFF2-40B4-BE49-F238E27FC236}">
                <a16:creationId xmlns:a16="http://schemas.microsoft.com/office/drawing/2014/main" id="{494DAFF8-D68F-47A7-8921-D1575EBC6CE7}"/>
              </a:ext>
            </a:extLst>
          </p:cNvPr>
          <p:cNvSpPr txBox="1"/>
          <p:nvPr/>
        </p:nvSpPr>
        <p:spPr>
          <a:xfrm>
            <a:off x="8897890" y="603556"/>
            <a:ext cx="3007349" cy="5616269"/>
          </a:xfrm>
          <a:prstGeom prst="rect">
            <a:avLst/>
          </a:prstGeom>
          <a:solidFill>
            <a:schemeClr val="accent5">
              <a:lumMod val="20000"/>
              <a:lumOff val="80000"/>
            </a:schemeClr>
          </a:solidFill>
          <a:ln>
            <a:noFill/>
          </a:ln>
        </p:spPr>
        <p:txBody>
          <a:bodyPr wrap="square" bIns="0" rtlCol="0">
            <a:noAutofit/>
          </a:bodyPr>
          <a:lstStyle/>
          <a:p>
            <a:pPr algn="ctr"/>
            <a:r>
              <a:rPr lang="en-US" sz="1700" dirty="0"/>
              <a:t>Today we have Multiphysics tools (e.g., COMSOL, MATLAB, Windchill, Ansys Sherlock, Cadence, Altair, etc.) to assist in the assessment of failure likelihood but these have limitations.</a:t>
            </a:r>
          </a:p>
          <a:p>
            <a:pPr algn="ctr"/>
            <a:endParaRPr lang="en-US" sz="1700" dirty="0"/>
          </a:p>
          <a:p>
            <a:pPr algn="ctr"/>
            <a:r>
              <a:rPr lang="en-US" sz="1700" dirty="0"/>
              <a:t>Based on the ongoing research, in the future PoF modeling will likely Include Artificial Intelligence and Machine Learning to enable a more complete evaluation with the application of predictive and statistical learning techniques.</a:t>
            </a:r>
          </a:p>
          <a:p>
            <a:pPr algn="ctr"/>
            <a:endParaRPr lang="en-US" sz="1700" dirty="0"/>
          </a:p>
          <a:p>
            <a:pPr algn="ctr"/>
            <a:r>
              <a:rPr lang="en-US" sz="1700" dirty="0"/>
              <a:t>For this to be possible research and data are needed from the community and must be  share with the community.</a:t>
            </a:r>
          </a:p>
        </p:txBody>
      </p:sp>
      <p:sp>
        <p:nvSpPr>
          <p:cNvPr id="27" name="TextBox 26">
            <a:extLst>
              <a:ext uri="{FF2B5EF4-FFF2-40B4-BE49-F238E27FC236}">
                <a16:creationId xmlns:a16="http://schemas.microsoft.com/office/drawing/2014/main" id="{C0CEAD81-C963-4F68-A8B2-075316F3E2A2}"/>
              </a:ext>
            </a:extLst>
          </p:cNvPr>
          <p:cNvSpPr txBox="1"/>
          <p:nvPr/>
        </p:nvSpPr>
        <p:spPr>
          <a:xfrm>
            <a:off x="4213307" y="615113"/>
            <a:ext cx="4569664" cy="5621119"/>
          </a:xfrm>
          <a:prstGeom prst="rect">
            <a:avLst/>
          </a:prstGeom>
          <a:solidFill>
            <a:schemeClr val="accent5">
              <a:lumMod val="20000"/>
              <a:lumOff val="80000"/>
            </a:schemeClr>
          </a:solidFill>
          <a:ln>
            <a:noFill/>
          </a:ln>
        </p:spPr>
        <p:txBody>
          <a:bodyPr wrap="square" rtlCol="0">
            <a:noAutofit/>
          </a:bodyPr>
          <a:lstStyle/>
          <a:p>
            <a:pPr algn="ctr"/>
            <a:r>
              <a:rPr lang="en-US" sz="1700" dirty="0"/>
              <a:t>Case Studies are included for clarity and as part of the living nature of the document : </a:t>
            </a:r>
          </a:p>
          <a:p>
            <a:pPr marL="171450" indent="-171450">
              <a:buFont typeface="Arial" panose="020B0604020202020204" pitchFamily="34" charset="0"/>
              <a:buChar char="•"/>
            </a:pPr>
            <a:endParaRPr lang="en-US" sz="1000" dirty="0"/>
          </a:p>
          <a:p>
            <a:pPr marL="336550" indent="-160338">
              <a:buFont typeface="Arial" panose="020B0604020202020204" pitchFamily="34" charset="0"/>
              <a:buChar char="•"/>
            </a:pPr>
            <a:r>
              <a:rPr lang="en-US" sz="1000" dirty="0"/>
              <a:t>Model-Based Failure Assessment of Sounding Rocket Mission Printed </a:t>
            </a:r>
            <a:br>
              <a:rPr lang="en-US" sz="1000" dirty="0"/>
            </a:br>
            <a:r>
              <a:rPr lang="en-US" sz="1000" dirty="0"/>
              <a:t>Wiring Assemblies</a:t>
            </a:r>
          </a:p>
          <a:p>
            <a:pPr marL="336550" indent="-160338">
              <a:buFont typeface="Arial" panose="020B0604020202020204" pitchFamily="34" charset="0"/>
              <a:buChar char="•"/>
            </a:pPr>
            <a:r>
              <a:rPr lang="en-US" sz="1000" dirty="0"/>
              <a:t>GEDI RTA Fracture Analysis</a:t>
            </a:r>
          </a:p>
          <a:p>
            <a:pPr marL="336550" indent="-160338">
              <a:buFont typeface="Arial" panose="020B0604020202020204" pitchFamily="34" charset="0"/>
              <a:buChar char="•"/>
            </a:pPr>
            <a:r>
              <a:rPr lang="en-US" sz="1000" dirty="0"/>
              <a:t>NESC Bellow Material Compatibility</a:t>
            </a:r>
          </a:p>
          <a:p>
            <a:pPr marL="336550" indent="-160338">
              <a:buFont typeface="Arial" panose="020B0604020202020204" pitchFamily="34" charset="0"/>
              <a:buChar char="•"/>
            </a:pPr>
            <a:r>
              <a:rPr lang="en-US" sz="1000" dirty="0"/>
              <a:t>GOES-T GSFC Magnetometer Reliability Model</a:t>
            </a:r>
          </a:p>
          <a:p>
            <a:pPr marL="336550" indent="-160338">
              <a:buFont typeface="Arial" panose="020B0604020202020204" pitchFamily="34" charset="0"/>
              <a:buChar char="•"/>
            </a:pPr>
            <a:r>
              <a:rPr lang="en-US" sz="1000" dirty="0"/>
              <a:t>Analysis of Space Shuttle Flight Hardware Crack or Crack-Like Defect Data</a:t>
            </a:r>
          </a:p>
          <a:p>
            <a:pPr marL="336550" indent="-160338">
              <a:buFont typeface="Arial" panose="020B0604020202020204" pitchFamily="34" charset="0"/>
              <a:buChar char="•"/>
            </a:pPr>
            <a:r>
              <a:rPr lang="en-US" sz="1000" dirty="0"/>
              <a:t>Analysis and Life Testing for Design of Cryogenic Bearing Assemblies on the James Webb Space Telescope Optical Telescope Element</a:t>
            </a:r>
          </a:p>
          <a:p>
            <a:pPr marL="336550" indent="-160338">
              <a:buFont typeface="Arial" panose="020B0604020202020204" pitchFamily="34" charset="0"/>
              <a:buChar char="•"/>
            </a:pPr>
            <a:r>
              <a:rPr lang="en-US" sz="1000" dirty="0"/>
              <a:t>Single-Event Transient Case Study for System Level Radiation Effects Analysis</a:t>
            </a:r>
          </a:p>
          <a:p>
            <a:pPr marL="336550" indent="-160338">
              <a:buFont typeface="Arial" panose="020B0604020202020204" pitchFamily="34" charset="0"/>
              <a:buChar char="•"/>
            </a:pPr>
            <a:r>
              <a:rPr lang="en-US" sz="1000" dirty="0"/>
              <a:t>A General Reliability Model for Ni-BaTiO3-Based Multilayer Ceramic Capacitors</a:t>
            </a:r>
          </a:p>
          <a:p>
            <a:pPr marL="336550" indent="-160338">
              <a:buFont typeface="Arial" panose="020B0604020202020204" pitchFamily="34" charset="0"/>
              <a:buChar char="•"/>
            </a:pPr>
            <a:r>
              <a:rPr lang="en-US" sz="1000" dirty="0"/>
              <a:t>EOS Aqua Extended Mission Reliability Study Report, Revision C</a:t>
            </a:r>
          </a:p>
          <a:p>
            <a:pPr marL="336550" indent="-160338">
              <a:buFont typeface="Arial" panose="020B0604020202020204" pitchFamily="34" charset="0"/>
              <a:buChar char="•"/>
            </a:pPr>
            <a:r>
              <a:rPr lang="en-US" sz="1000" dirty="0"/>
              <a:t>New Approach to Total Dose Specification for Spacecraft Electronics </a:t>
            </a:r>
          </a:p>
          <a:p>
            <a:pPr marL="336550" indent="-160338">
              <a:buFont typeface="Arial" panose="020B0604020202020204" pitchFamily="34" charset="0"/>
              <a:buChar char="•"/>
            </a:pPr>
            <a:r>
              <a:rPr lang="en-US" sz="1000" dirty="0"/>
              <a:t>"Improving Reliability of High-Power Quasi-CW Laser Diode Arrays Operating in Long Pulse Mode"</a:t>
            </a:r>
          </a:p>
          <a:p>
            <a:pPr marL="336550" indent="-160338">
              <a:buFont typeface="Arial" panose="020B0604020202020204" pitchFamily="34" charset="0"/>
              <a:buChar char="•"/>
            </a:pPr>
            <a:r>
              <a:rPr lang="en-US" sz="1000" dirty="0"/>
              <a:t>Damage Propagation Modeling for Aircraft Engine </a:t>
            </a:r>
          </a:p>
          <a:p>
            <a:pPr marL="336550" indent="-160338">
              <a:buFont typeface="Arial" panose="020B0604020202020204" pitchFamily="34" charset="0"/>
              <a:buChar char="•"/>
            </a:pPr>
            <a:r>
              <a:rPr lang="en-US" sz="1000" dirty="0"/>
              <a:t>Degradation of Leakage Currents and Reliability Prediction for Tantalum Capacitors</a:t>
            </a:r>
          </a:p>
          <a:p>
            <a:pPr marL="336550" indent="-160338">
              <a:buFont typeface="Arial" panose="020B0604020202020204" pitchFamily="34" charset="0"/>
              <a:buChar char="•"/>
            </a:pPr>
            <a:r>
              <a:rPr lang="en-US" sz="1000" dirty="0"/>
              <a:t>Evaporative Heat Transfer Mechanisms within a Heat Melt Compactor </a:t>
            </a:r>
          </a:p>
          <a:p>
            <a:pPr marL="336550" indent="-160338">
              <a:buFont typeface="Arial" panose="020B0604020202020204" pitchFamily="34" charset="0"/>
              <a:buChar char="•"/>
            </a:pPr>
            <a:r>
              <a:rPr lang="en-US" sz="1000" dirty="0"/>
              <a:t>X-43A Rudder Spindle Fatigue Life Estimate and Testing </a:t>
            </a:r>
          </a:p>
          <a:p>
            <a:pPr marL="336550" indent="-160338">
              <a:buFont typeface="Arial" panose="020B0604020202020204" pitchFamily="34" charset="0"/>
              <a:buChar char="•"/>
            </a:pPr>
            <a:r>
              <a:rPr lang="en-US" sz="1000" dirty="0"/>
              <a:t>A Thermal Runaway Failure Model for Low Voltage BME Ceramic Capacitors with Defects</a:t>
            </a:r>
          </a:p>
          <a:p>
            <a:pPr marL="336550" indent="-160338">
              <a:buFont typeface="Arial" panose="020B0604020202020204" pitchFamily="34" charset="0"/>
              <a:buChar char="•"/>
            </a:pPr>
            <a:r>
              <a:rPr lang="en-US" sz="1000" dirty="0"/>
              <a:t>Analysis  of  Thermomechanical Fatigue of Unidirectional Titanium Metal Matrix Composites</a:t>
            </a:r>
          </a:p>
          <a:p>
            <a:pPr marL="336550" indent="-160338">
              <a:buFont typeface="Arial" panose="020B0604020202020204" pitchFamily="34" charset="0"/>
              <a:buChar char="•"/>
            </a:pPr>
            <a:r>
              <a:rPr lang="en-US" sz="1000" dirty="0"/>
              <a:t>Comparison of Experimental and Theoretical Thermal Fatigue Lives for Five Nickel Base Alloys</a:t>
            </a:r>
          </a:p>
          <a:p>
            <a:pPr marL="336550" indent="-160338">
              <a:buFont typeface="Arial" panose="020B0604020202020204" pitchFamily="34" charset="0"/>
              <a:buChar char="•"/>
            </a:pPr>
            <a:r>
              <a:rPr lang="en-US" sz="1000" dirty="0"/>
              <a:t>And More</a:t>
            </a:r>
          </a:p>
          <a:p>
            <a:pPr marL="336550" indent="-160338">
              <a:buFont typeface="Arial" panose="020B0604020202020204" pitchFamily="34" charset="0"/>
              <a:buChar char="•"/>
            </a:pPr>
            <a:endParaRPr lang="en-US" sz="1000" dirty="0"/>
          </a:p>
          <a:p>
            <a:r>
              <a:rPr lang="en-US" sz="1700" dirty="0"/>
              <a:t>Additional case studies are need, please shared what you may have or may produce in the future.</a:t>
            </a:r>
          </a:p>
          <a:p>
            <a:endParaRPr lang="en-US" sz="1000" dirty="0"/>
          </a:p>
          <a:p>
            <a:endParaRPr lang="en-US" sz="1000" dirty="0"/>
          </a:p>
        </p:txBody>
      </p:sp>
    </p:spTree>
    <p:extLst>
      <p:ext uri="{BB962C8B-B14F-4D97-AF65-F5344CB8AC3E}">
        <p14:creationId xmlns:p14="http://schemas.microsoft.com/office/powerpoint/2010/main" val="28086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BSE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90000"/>
          </a:schemeClr>
        </a:solidFill>
      </a:spPr>
      <a:bodyPr wrap="square">
        <a:spAutoFit/>
      </a:bodyPr>
      <a:lstStyle>
        <a:defPPr algn="ctr">
          <a:defRPr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SE Theme" id="{46A71DFE-3CFC-4394-90AA-3FF3BF4C58D3}" vid="{CBD7DA84-E49F-4A98-80B1-E1BE2189F2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9010</TotalTime>
  <Words>4996</Words>
  <Application>Microsoft Office PowerPoint</Application>
  <PresentationFormat>Widescreen</PresentationFormat>
  <Paragraphs>329</Paragraphs>
  <Slides>13</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4" baseType="lpstr">
      <vt:lpstr>Arial</vt:lpstr>
      <vt:lpstr>Arial Black</vt:lpstr>
      <vt:lpstr>Calibri</vt:lpstr>
      <vt:lpstr>Calibri Light</vt:lpstr>
      <vt:lpstr>Cambria Math</vt:lpstr>
      <vt:lpstr>Symbol</vt:lpstr>
      <vt:lpstr>Times New Roman</vt:lpstr>
      <vt:lpstr>Wingdings 2</vt:lpstr>
      <vt:lpstr>Office Theme</vt:lpstr>
      <vt:lpstr>2_MBSE Theme</vt:lpstr>
      <vt:lpstr>Bitmap Image</vt:lpstr>
      <vt:lpstr>OSMA Digital Evolution: R&amp;M  Physics of Failure (PoF) Handbook</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Reliability Analysis of Complex NASA Systems with Model Based Engineering</dc:title>
  <dc:creator>Lindsey, Nancy J. (GSFC-3710)</dc:creator>
  <cp:lastModifiedBy>Lindsey, Nancy J (GSFC-3700)</cp:lastModifiedBy>
  <cp:revision>58</cp:revision>
  <cp:lastPrinted>2022-01-10T17:02:48Z</cp:lastPrinted>
  <dcterms:created xsi:type="dcterms:W3CDTF">2021-02-16T18:54:58Z</dcterms:created>
  <dcterms:modified xsi:type="dcterms:W3CDTF">2022-06-07T20:43:14Z</dcterms:modified>
</cp:coreProperties>
</file>