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1"/>
  </p:sldMasterIdLst>
  <p:notesMasterIdLst>
    <p:notesMasterId r:id="rId19"/>
  </p:notesMasterIdLst>
  <p:handoutMasterIdLst>
    <p:handoutMasterId r:id="rId20"/>
  </p:handoutMasterIdLst>
  <p:sldIdLst>
    <p:sldId id="1184" r:id="rId2"/>
    <p:sldId id="1185" r:id="rId3"/>
    <p:sldId id="1195" r:id="rId4"/>
    <p:sldId id="1239" r:id="rId5"/>
    <p:sldId id="1242" r:id="rId6"/>
    <p:sldId id="1202" r:id="rId7"/>
    <p:sldId id="1204" r:id="rId8"/>
    <p:sldId id="1240" r:id="rId9"/>
    <p:sldId id="1235" r:id="rId10"/>
    <p:sldId id="1237" r:id="rId11"/>
    <p:sldId id="1243" r:id="rId12"/>
    <p:sldId id="1222" r:id="rId13"/>
    <p:sldId id="1203" r:id="rId14"/>
    <p:sldId id="1241" r:id="rId15"/>
    <p:sldId id="1245" r:id="rId16"/>
    <p:sldId id="1246" r:id="rId17"/>
    <p:sldId id="1236" r:id="rId18"/>
  </p:sldIdLst>
  <p:sldSz cx="9144000" cy="5143500" type="screen16x9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celo Martins" initials="MRM" lastIdx="16" clrIdx="0"/>
  <p:cmAuthor id="1" name="Danilo Taverna Martins Pereira de Abreu" initials="DTMPd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3399FF"/>
    <a:srgbClr val="0066CC"/>
    <a:srgbClr val="CCECFF"/>
    <a:srgbClr val="0099CC"/>
    <a:srgbClr val="33CCFF"/>
    <a:srgbClr val="D2E2FA"/>
    <a:srgbClr val="D1D9FB"/>
    <a:srgbClr val="E3F0F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6" autoAdjust="0"/>
    <p:restoredTop sz="94434" autoAdjust="0"/>
  </p:normalViewPr>
  <p:slideViewPr>
    <p:cSldViewPr>
      <p:cViewPr>
        <p:scale>
          <a:sx n="100" d="100"/>
          <a:sy n="100" d="100"/>
        </p:scale>
        <p:origin x="72" y="72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86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A460E2-87B5-4CFF-83BE-CB8AFFB279B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8DD522EF-B8DF-4660-BB23-A3203AE9DA59}">
      <dgm:prSet phldrT="[Texto]" custT="1"/>
      <dgm:spPr>
        <a:solidFill>
          <a:schemeClr val="accent1"/>
        </a:solidFill>
      </dgm:spPr>
      <dgm:t>
        <a:bodyPr/>
        <a:lstStyle/>
        <a:p>
          <a:r>
            <a:rPr lang="pt-BR" sz="16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Introduction</a:t>
          </a:r>
          <a:r>
            <a:rPr lang="pt-B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 </a:t>
          </a:r>
          <a:r>
            <a:rPr lang="pt-BR" sz="16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and</a:t>
          </a:r>
          <a:r>
            <a:rPr lang="pt-BR" sz="16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 objetive</a:t>
          </a:r>
          <a:endParaRPr lang="pt-BR" sz="1600" dirty="0">
            <a:solidFill>
              <a:schemeClr val="tx1">
                <a:lumMod val="50000"/>
                <a:lumOff val="50000"/>
              </a:schemeClr>
            </a:solidFill>
            <a:latin typeface="Gill Sans MT" panose="020B0502020104020203" pitchFamily="34" charset="0"/>
          </a:endParaRPr>
        </a:p>
      </dgm:t>
    </dgm:pt>
    <dgm:pt modelId="{DCF20C74-C3B3-48CB-A3C6-27D29A725E85}" type="parTrans" cxnId="{F569D57F-504C-415F-BE38-2DFF39160B81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250E77F8-EA7D-4796-AF0A-939A456B6FD1}" type="sibTrans" cxnId="{F569D57F-504C-415F-BE38-2DFF39160B81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57B0F5D0-CC91-460D-B12B-BA420411878F}">
      <dgm:prSet phldrT="[Texto]" custT="1"/>
      <dgm:spPr/>
      <dgm:t>
        <a:bodyPr/>
        <a:lstStyle/>
        <a:p>
          <a:r>
            <a:rPr lang="pt-BR" sz="1600" dirty="0" err="1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Methodology</a:t>
          </a:r>
          <a:endParaRPr lang="pt-BR" sz="1600" dirty="0">
            <a:solidFill>
              <a:schemeClr val="tx1">
                <a:lumMod val="50000"/>
                <a:lumOff val="50000"/>
              </a:schemeClr>
            </a:solidFill>
            <a:latin typeface="Gill Sans MT" panose="020B0502020104020203" pitchFamily="34" charset="0"/>
          </a:endParaRPr>
        </a:p>
      </dgm:t>
    </dgm:pt>
    <dgm:pt modelId="{1FE062E5-E1ED-424E-AF45-12644094DE5D}" type="parTrans" cxnId="{F3ED88F0-1C2C-4C27-BBB3-D1E3D72E7A8A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B3F2D8E2-E361-481D-9050-A04AD8AF9DDE}" type="sibTrans" cxnId="{F3ED88F0-1C2C-4C27-BBB3-D1E3D72E7A8A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23215613-22D8-49BD-93A1-C3BB1C1FAE38}">
      <dgm:prSet phldrT="[Texto]" custT="1"/>
      <dgm:spPr/>
      <dgm:t>
        <a:bodyPr/>
        <a:lstStyle/>
        <a:p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Identification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of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severe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accident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scenario</a:t>
          </a:r>
          <a:endParaRPr lang="pt-BR" sz="1600" dirty="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5F1E3D4D-8A5E-4C1D-B4E2-FF888A0FC655}" type="parTrans" cxnId="{CAB32433-EDA9-4ACD-AD0B-B3C7AE9DFCF7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BA3D654F-5F96-4817-99A3-9434138FE0B5}" type="sibTrans" cxnId="{CAB32433-EDA9-4ACD-AD0B-B3C7AE9DFCF7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86B10B93-51F1-464D-B187-46F3E9DD93ED}">
      <dgm:prSet phldrT="[Texto]" custT="1"/>
      <dgm:spPr/>
      <dgm:t>
        <a:bodyPr/>
        <a:lstStyle/>
        <a:p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Nuclear systems</a:t>
          </a:r>
        </a:p>
      </dgm:t>
    </dgm:pt>
    <dgm:pt modelId="{4590F389-0B3A-435B-82DC-9B118D3446C2}" type="parTrans" cxnId="{1965FEF8-58EB-4CBE-8F46-2CA9A80DFC77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05AD8BE0-B753-4BD0-A9A8-2ECEE73F01E9}" type="sibTrans" cxnId="{1965FEF8-58EB-4CBE-8F46-2CA9A80DFC77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6A2C8451-75C6-41A3-A81E-D36F12590168}">
      <dgm:prSet custT="1"/>
      <dgm:spPr/>
      <dgm:t>
        <a:bodyPr/>
        <a:lstStyle/>
        <a:p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Results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-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event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tree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and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fault</a:t>
          </a:r>
          <a:r>
            <a:rPr lang="pt-BR" sz="16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dirty="0" err="1">
              <a:solidFill>
                <a:schemeClr val="bg1"/>
              </a:solidFill>
              <a:latin typeface="Gill Sans MT" panose="020B0502020104020203" pitchFamily="34" charset="0"/>
            </a:rPr>
            <a:t>tree</a:t>
          </a:r>
          <a:endParaRPr lang="pt-BR" sz="1600" b="0" dirty="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65F2AFAF-DF94-46E3-9321-F46019A7E0EF}" type="parTrans" cxnId="{8F0F63AB-3049-41B3-8CB1-4F1985FEE31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FE94626B-2E35-4447-A6F3-87BF5D3C164D}" type="sibTrans" cxnId="{8F0F63AB-3049-41B3-8CB1-4F1985FEE314}">
      <dgm:prSet/>
      <dgm:spPr/>
      <dgm:t>
        <a:bodyPr/>
        <a:lstStyle/>
        <a:p>
          <a:endParaRPr lang="pt-BR" sz="160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D7504114-A7BF-4D85-8644-8C33AE7F51E5}">
      <dgm:prSet custT="1"/>
      <dgm:spPr/>
      <dgm:t>
        <a:bodyPr/>
        <a:lstStyle/>
        <a:p>
          <a:r>
            <a:rPr lang="pt-BR" sz="1600" b="0" dirty="0" smtClean="0">
              <a:solidFill>
                <a:schemeClr val="bg1"/>
              </a:solidFill>
              <a:latin typeface="Gill Sans MT" panose="020B0502020104020203" pitchFamily="34" charset="0"/>
            </a:rPr>
            <a:t>Final </a:t>
          </a:r>
          <a:r>
            <a:rPr lang="pt-BR" sz="1600" b="0" dirty="0" err="1" smtClean="0">
              <a:solidFill>
                <a:schemeClr val="bg1"/>
              </a:solidFill>
              <a:latin typeface="Gill Sans MT" panose="020B0502020104020203" pitchFamily="34" charset="0"/>
            </a:rPr>
            <a:t>remarks</a:t>
          </a:r>
          <a:endParaRPr lang="pt-BR" sz="1600" b="0" dirty="0">
            <a:solidFill>
              <a:schemeClr val="bg1"/>
            </a:solidFill>
            <a:latin typeface="Gill Sans MT" panose="020B0502020104020203" pitchFamily="34" charset="0"/>
          </a:endParaRPr>
        </a:p>
      </dgm:t>
    </dgm:pt>
    <dgm:pt modelId="{E9CE1450-24AD-42F2-8767-53072D800AFF}" type="parTrans" cxnId="{A49FD809-6605-4754-9AD6-1073E024206E}">
      <dgm:prSet/>
      <dgm:spPr/>
      <dgm:t>
        <a:bodyPr/>
        <a:lstStyle/>
        <a:p>
          <a:endParaRPr lang="pt-BR"/>
        </a:p>
      </dgm:t>
    </dgm:pt>
    <dgm:pt modelId="{0E9BA7C0-1A84-4A7C-B7FE-0D8981C6CC27}" type="sibTrans" cxnId="{A49FD809-6605-4754-9AD6-1073E024206E}">
      <dgm:prSet/>
      <dgm:spPr/>
      <dgm:t>
        <a:bodyPr/>
        <a:lstStyle/>
        <a:p>
          <a:endParaRPr lang="pt-BR"/>
        </a:p>
      </dgm:t>
    </dgm:pt>
    <dgm:pt modelId="{E28A50DB-D37C-478C-9A17-B8A6F1D1A486}" type="pres">
      <dgm:prSet presAssocID="{65A460E2-87B5-4CFF-83BE-CB8AFFB279B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t-BR"/>
        </a:p>
      </dgm:t>
    </dgm:pt>
    <dgm:pt modelId="{237948CD-B156-4E73-B6CE-BCB8BB9AA260}" type="pres">
      <dgm:prSet presAssocID="{65A460E2-87B5-4CFF-83BE-CB8AFFB279B9}" presName="Name1" presStyleCnt="0"/>
      <dgm:spPr/>
    </dgm:pt>
    <dgm:pt modelId="{5D413D6F-AB8D-4D05-9E5D-86F52757DA07}" type="pres">
      <dgm:prSet presAssocID="{65A460E2-87B5-4CFF-83BE-CB8AFFB279B9}" presName="cycle" presStyleCnt="0"/>
      <dgm:spPr/>
    </dgm:pt>
    <dgm:pt modelId="{F45F7218-EED3-44FB-8E4C-E4E74B29EF7D}" type="pres">
      <dgm:prSet presAssocID="{65A460E2-87B5-4CFF-83BE-CB8AFFB279B9}" presName="srcNode" presStyleLbl="node1" presStyleIdx="0" presStyleCnt="6"/>
      <dgm:spPr/>
    </dgm:pt>
    <dgm:pt modelId="{39B90B8F-F8C7-423A-9196-6690950B0121}" type="pres">
      <dgm:prSet presAssocID="{65A460E2-87B5-4CFF-83BE-CB8AFFB279B9}" presName="conn" presStyleLbl="parChTrans1D2" presStyleIdx="0" presStyleCnt="1"/>
      <dgm:spPr/>
      <dgm:t>
        <a:bodyPr/>
        <a:lstStyle/>
        <a:p>
          <a:endParaRPr lang="pt-BR"/>
        </a:p>
      </dgm:t>
    </dgm:pt>
    <dgm:pt modelId="{D31A1F4C-EF87-487A-921E-CEA03367E55D}" type="pres">
      <dgm:prSet presAssocID="{65A460E2-87B5-4CFF-83BE-CB8AFFB279B9}" presName="extraNode" presStyleLbl="node1" presStyleIdx="0" presStyleCnt="6"/>
      <dgm:spPr/>
    </dgm:pt>
    <dgm:pt modelId="{4C938EA9-22E7-46BA-86C2-CAB5512369D9}" type="pres">
      <dgm:prSet presAssocID="{65A460E2-87B5-4CFF-83BE-CB8AFFB279B9}" presName="dstNode" presStyleLbl="node1" presStyleIdx="0" presStyleCnt="6"/>
      <dgm:spPr/>
    </dgm:pt>
    <dgm:pt modelId="{B02B9318-BCCB-42D1-A572-FB3168980290}" type="pres">
      <dgm:prSet presAssocID="{8DD522EF-B8DF-4660-BB23-A3203AE9DA59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F06118-A0D6-42DB-82AB-43C027721560}" type="pres">
      <dgm:prSet presAssocID="{8DD522EF-B8DF-4660-BB23-A3203AE9DA59}" presName="accent_1" presStyleCnt="0"/>
      <dgm:spPr/>
    </dgm:pt>
    <dgm:pt modelId="{FE380E7D-A8EB-4D71-BB00-52181B469A5A}" type="pres">
      <dgm:prSet presAssocID="{8DD522EF-B8DF-4660-BB23-A3203AE9DA59}" presName="accentRepeatNode" presStyleLbl="solidFgAcc1" presStyleIdx="0" presStyleCnt="6"/>
      <dgm:spPr/>
    </dgm:pt>
    <dgm:pt modelId="{F1A1F751-0CAB-4633-8AEC-A58ECFECC8F2}" type="pres">
      <dgm:prSet presAssocID="{57B0F5D0-CC91-460D-B12B-BA420411878F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7075B5-AA07-4589-95F9-37515823A22E}" type="pres">
      <dgm:prSet presAssocID="{57B0F5D0-CC91-460D-B12B-BA420411878F}" presName="accent_2" presStyleCnt="0"/>
      <dgm:spPr/>
    </dgm:pt>
    <dgm:pt modelId="{C2BCD28E-6AB9-4B98-B360-985760039A3F}" type="pres">
      <dgm:prSet presAssocID="{57B0F5D0-CC91-460D-B12B-BA420411878F}" presName="accentRepeatNode" presStyleLbl="solidFgAcc1" presStyleIdx="1" presStyleCnt="6"/>
      <dgm:spPr/>
    </dgm:pt>
    <dgm:pt modelId="{50A1DAD0-9786-4118-AFE2-E694E461042E}" type="pres">
      <dgm:prSet presAssocID="{23215613-22D8-49BD-93A1-C3BB1C1FAE38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15EAE7-55E9-400D-BC6D-CB186254536F}" type="pres">
      <dgm:prSet presAssocID="{23215613-22D8-49BD-93A1-C3BB1C1FAE38}" presName="accent_3" presStyleCnt="0"/>
      <dgm:spPr/>
    </dgm:pt>
    <dgm:pt modelId="{E49BB3CD-4143-4601-BA9D-D264CFC0D639}" type="pres">
      <dgm:prSet presAssocID="{23215613-22D8-49BD-93A1-C3BB1C1FAE38}" presName="accentRepeatNode" presStyleLbl="solidFgAcc1" presStyleIdx="2" presStyleCnt="6"/>
      <dgm:spPr/>
    </dgm:pt>
    <dgm:pt modelId="{A96E3790-8C7B-4D81-8569-1A4799BFB298}" type="pres">
      <dgm:prSet presAssocID="{86B10B93-51F1-464D-B187-46F3E9DD93ED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59A959-115D-418B-BD47-FA54B87A85C7}" type="pres">
      <dgm:prSet presAssocID="{86B10B93-51F1-464D-B187-46F3E9DD93ED}" presName="accent_4" presStyleCnt="0"/>
      <dgm:spPr/>
    </dgm:pt>
    <dgm:pt modelId="{2CCF8D26-7142-40BA-BE79-E4FE1DBD9B6F}" type="pres">
      <dgm:prSet presAssocID="{86B10B93-51F1-464D-B187-46F3E9DD93ED}" presName="accentRepeatNode" presStyleLbl="solidFgAcc1" presStyleIdx="3" presStyleCnt="6"/>
      <dgm:spPr/>
    </dgm:pt>
    <dgm:pt modelId="{638B69DE-A858-425F-9E5C-4042854BEC92}" type="pres">
      <dgm:prSet presAssocID="{6A2C8451-75C6-41A3-A81E-D36F12590168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A9A2697-66D5-4827-9C1A-659E33BB035A}" type="pres">
      <dgm:prSet presAssocID="{6A2C8451-75C6-41A3-A81E-D36F12590168}" presName="accent_5" presStyleCnt="0"/>
      <dgm:spPr/>
    </dgm:pt>
    <dgm:pt modelId="{C8063E44-4CFD-4729-B67C-9665D2D96BEB}" type="pres">
      <dgm:prSet presAssocID="{6A2C8451-75C6-41A3-A81E-D36F12590168}" presName="accentRepeatNode" presStyleLbl="solidFgAcc1" presStyleIdx="4" presStyleCnt="6"/>
      <dgm:spPr/>
    </dgm:pt>
    <dgm:pt modelId="{71D9DFED-7F5B-4284-B22F-0CEC590D9C3C}" type="pres">
      <dgm:prSet presAssocID="{D7504114-A7BF-4D85-8644-8C33AE7F51E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6A5AC2-ED63-47F6-BADB-E8AF251EF14A}" type="pres">
      <dgm:prSet presAssocID="{D7504114-A7BF-4D85-8644-8C33AE7F51E5}" presName="accent_6" presStyleCnt="0"/>
      <dgm:spPr/>
    </dgm:pt>
    <dgm:pt modelId="{7A98FB5B-3560-4A10-B860-5F2B9812EE19}" type="pres">
      <dgm:prSet presAssocID="{D7504114-A7BF-4D85-8644-8C33AE7F51E5}" presName="accentRepeatNode" presStyleLbl="solidFgAcc1" presStyleIdx="5" presStyleCnt="6"/>
      <dgm:spPr/>
    </dgm:pt>
  </dgm:ptLst>
  <dgm:cxnLst>
    <dgm:cxn modelId="{C237D3AC-2FED-4A0B-A774-F9EB95092CCC}" type="presOf" srcId="{86B10B93-51F1-464D-B187-46F3E9DD93ED}" destId="{A96E3790-8C7B-4D81-8569-1A4799BFB298}" srcOrd="0" destOrd="0" presId="urn:microsoft.com/office/officeart/2008/layout/VerticalCurvedList"/>
    <dgm:cxn modelId="{1965FEF8-58EB-4CBE-8F46-2CA9A80DFC77}" srcId="{65A460E2-87B5-4CFF-83BE-CB8AFFB279B9}" destId="{86B10B93-51F1-464D-B187-46F3E9DD93ED}" srcOrd="3" destOrd="0" parTransId="{4590F389-0B3A-435B-82DC-9B118D3446C2}" sibTransId="{05AD8BE0-B753-4BD0-A9A8-2ECEE73F01E9}"/>
    <dgm:cxn modelId="{02D12627-DB3C-4392-BD17-D0B0669C8C45}" type="presOf" srcId="{57B0F5D0-CC91-460D-B12B-BA420411878F}" destId="{F1A1F751-0CAB-4633-8AEC-A58ECFECC8F2}" srcOrd="0" destOrd="0" presId="urn:microsoft.com/office/officeart/2008/layout/VerticalCurvedList"/>
    <dgm:cxn modelId="{F22EF16A-F1E3-4CF4-85EE-D0337C96C204}" type="presOf" srcId="{250E77F8-EA7D-4796-AF0A-939A456B6FD1}" destId="{39B90B8F-F8C7-423A-9196-6690950B0121}" srcOrd="0" destOrd="0" presId="urn:microsoft.com/office/officeart/2008/layout/VerticalCurvedList"/>
    <dgm:cxn modelId="{CAB32433-EDA9-4ACD-AD0B-B3C7AE9DFCF7}" srcId="{65A460E2-87B5-4CFF-83BE-CB8AFFB279B9}" destId="{23215613-22D8-49BD-93A1-C3BB1C1FAE38}" srcOrd="2" destOrd="0" parTransId="{5F1E3D4D-8A5E-4C1D-B4E2-FF888A0FC655}" sibTransId="{BA3D654F-5F96-4817-99A3-9434138FE0B5}"/>
    <dgm:cxn modelId="{F3ED88F0-1C2C-4C27-BBB3-D1E3D72E7A8A}" srcId="{65A460E2-87B5-4CFF-83BE-CB8AFFB279B9}" destId="{57B0F5D0-CC91-460D-B12B-BA420411878F}" srcOrd="1" destOrd="0" parTransId="{1FE062E5-E1ED-424E-AF45-12644094DE5D}" sibTransId="{B3F2D8E2-E361-481D-9050-A04AD8AF9DDE}"/>
    <dgm:cxn modelId="{4486AF99-6349-437D-9BDE-3DD79100E16E}" type="presOf" srcId="{23215613-22D8-49BD-93A1-C3BB1C1FAE38}" destId="{50A1DAD0-9786-4118-AFE2-E694E461042E}" srcOrd="0" destOrd="0" presId="urn:microsoft.com/office/officeart/2008/layout/VerticalCurvedList"/>
    <dgm:cxn modelId="{F569D57F-504C-415F-BE38-2DFF39160B81}" srcId="{65A460E2-87B5-4CFF-83BE-CB8AFFB279B9}" destId="{8DD522EF-B8DF-4660-BB23-A3203AE9DA59}" srcOrd="0" destOrd="0" parTransId="{DCF20C74-C3B3-48CB-A3C6-27D29A725E85}" sibTransId="{250E77F8-EA7D-4796-AF0A-939A456B6FD1}"/>
    <dgm:cxn modelId="{A49FD809-6605-4754-9AD6-1073E024206E}" srcId="{65A460E2-87B5-4CFF-83BE-CB8AFFB279B9}" destId="{D7504114-A7BF-4D85-8644-8C33AE7F51E5}" srcOrd="5" destOrd="0" parTransId="{E9CE1450-24AD-42F2-8767-53072D800AFF}" sibTransId="{0E9BA7C0-1A84-4A7C-B7FE-0D8981C6CC27}"/>
    <dgm:cxn modelId="{D4D64765-665A-42B2-8E2B-6B5F05C7428D}" type="presOf" srcId="{8DD522EF-B8DF-4660-BB23-A3203AE9DA59}" destId="{B02B9318-BCCB-42D1-A572-FB3168980290}" srcOrd="0" destOrd="0" presId="urn:microsoft.com/office/officeart/2008/layout/VerticalCurvedList"/>
    <dgm:cxn modelId="{CCCBBC74-61F3-486C-A0D6-69FA4A52E2BC}" type="presOf" srcId="{D7504114-A7BF-4D85-8644-8C33AE7F51E5}" destId="{71D9DFED-7F5B-4284-B22F-0CEC590D9C3C}" srcOrd="0" destOrd="0" presId="urn:microsoft.com/office/officeart/2008/layout/VerticalCurvedList"/>
    <dgm:cxn modelId="{4695B83C-42A0-44CB-BC1C-0FC0DCC71C52}" type="presOf" srcId="{65A460E2-87B5-4CFF-83BE-CB8AFFB279B9}" destId="{E28A50DB-D37C-478C-9A17-B8A6F1D1A486}" srcOrd="0" destOrd="0" presId="urn:microsoft.com/office/officeart/2008/layout/VerticalCurvedList"/>
    <dgm:cxn modelId="{8F0F63AB-3049-41B3-8CB1-4F1985FEE314}" srcId="{65A460E2-87B5-4CFF-83BE-CB8AFFB279B9}" destId="{6A2C8451-75C6-41A3-A81E-D36F12590168}" srcOrd="4" destOrd="0" parTransId="{65F2AFAF-DF94-46E3-9321-F46019A7E0EF}" sibTransId="{FE94626B-2E35-4447-A6F3-87BF5D3C164D}"/>
    <dgm:cxn modelId="{2E52F568-E0E2-4879-A65D-35D8E825BF3E}" type="presOf" srcId="{6A2C8451-75C6-41A3-A81E-D36F12590168}" destId="{638B69DE-A858-425F-9E5C-4042854BEC92}" srcOrd="0" destOrd="0" presId="urn:microsoft.com/office/officeart/2008/layout/VerticalCurvedList"/>
    <dgm:cxn modelId="{EDC13949-9B4A-40FD-8273-608ED6EA6AE5}" type="presParOf" srcId="{E28A50DB-D37C-478C-9A17-B8A6F1D1A486}" destId="{237948CD-B156-4E73-B6CE-BCB8BB9AA260}" srcOrd="0" destOrd="0" presId="urn:microsoft.com/office/officeart/2008/layout/VerticalCurvedList"/>
    <dgm:cxn modelId="{3B8695DC-6E1E-49E6-B085-790120FE6851}" type="presParOf" srcId="{237948CD-B156-4E73-B6CE-BCB8BB9AA260}" destId="{5D413D6F-AB8D-4D05-9E5D-86F52757DA07}" srcOrd="0" destOrd="0" presId="urn:microsoft.com/office/officeart/2008/layout/VerticalCurvedList"/>
    <dgm:cxn modelId="{ADE9D3F5-DE51-4E4D-B9D1-221D9CAFA1DD}" type="presParOf" srcId="{5D413D6F-AB8D-4D05-9E5D-86F52757DA07}" destId="{F45F7218-EED3-44FB-8E4C-E4E74B29EF7D}" srcOrd="0" destOrd="0" presId="urn:microsoft.com/office/officeart/2008/layout/VerticalCurvedList"/>
    <dgm:cxn modelId="{02235AC6-D68C-4434-82FD-E3580AB4FED2}" type="presParOf" srcId="{5D413D6F-AB8D-4D05-9E5D-86F52757DA07}" destId="{39B90B8F-F8C7-423A-9196-6690950B0121}" srcOrd="1" destOrd="0" presId="urn:microsoft.com/office/officeart/2008/layout/VerticalCurvedList"/>
    <dgm:cxn modelId="{0C490C27-D7B8-427B-A0E1-77D3693B9EDC}" type="presParOf" srcId="{5D413D6F-AB8D-4D05-9E5D-86F52757DA07}" destId="{D31A1F4C-EF87-487A-921E-CEA03367E55D}" srcOrd="2" destOrd="0" presId="urn:microsoft.com/office/officeart/2008/layout/VerticalCurvedList"/>
    <dgm:cxn modelId="{E26CF861-6F4B-48D6-8B28-7773B545F5E6}" type="presParOf" srcId="{5D413D6F-AB8D-4D05-9E5D-86F52757DA07}" destId="{4C938EA9-22E7-46BA-86C2-CAB5512369D9}" srcOrd="3" destOrd="0" presId="urn:microsoft.com/office/officeart/2008/layout/VerticalCurvedList"/>
    <dgm:cxn modelId="{94FA0F74-0FE5-4B3C-B5EE-AAF211F55F24}" type="presParOf" srcId="{237948CD-B156-4E73-B6CE-BCB8BB9AA260}" destId="{B02B9318-BCCB-42D1-A572-FB3168980290}" srcOrd="1" destOrd="0" presId="urn:microsoft.com/office/officeart/2008/layout/VerticalCurvedList"/>
    <dgm:cxn modelId="{62C45AEC-8735-4EDA-B582-5F669BFB7D4A}" type="presParOf" srcId="{237948CD-B156-4E73-B6CE-BCB8BB9AA260}" destId="{0CF06118-A0D6-42DB-82AB-43C027721560}" srcOrd="2" destOrd="0" presId="urn:microsoft.com/office/officeart/2008/layout/VerticalCurvedList"/>
    <dgm:cxn modelId="{BE218771-CC93-4C0F-847E-9644DAFE1DC0}" type="presParOf" srcId="{0CF06118-A0D6-42DB-82AB-43C027721560}" destId="{FE380E7D-A8EB-4D71-BB00-52181B469A5A}" srcOrd="0" destOrd="0" presId="urn:microsoft.com/office/officeart/2008/layout/VerticalCurvedList"/>
    <dgm:cxn modelId="{6A5D0070-A949-4A06-86A0-811C36F197A3}" type="presParOf" srcId="{237948CD-B156-4E73-B6CE-BCB8BB9AA260}" destId="{F1A1F751-0CAB-4633-8AEC-A58ECFECC8F2}" srcOrd="3" destOrd="0" presId="urn:microsoft.com/office/officeart/2008/layout/VerticalCurvedList"/>
    <dgm:cxn modelId="{E1BEAF25-3338-48F5-BB4C-B45CCA7DBCE3}" type="presParOf" srcId="{237948CD-B156-4E73-B6CE-BCB8BB9AA260}" destId="{FC7075B5-AA07-4589-95F9-37515823A22E}" srcOrd="4" destOrd="0" presId="urn:microsoft.com/office/officeart/2008/layout/VerticalCurvedList"/>
    <dgm:cxn modelId="{13E0EE33-076F-49BD-9D30-1DC938F5A331}" type="presParOf" srcId="{FC7075B5-AA07-4589-95F9-37515823A22E}" destId="{C2BCD28E-6AB9-4B98-B360-985760039A3F}" srcOrd="0" destOrd="0" presId="urn:microsoft.com/office/officeart/2008/layout/VerticalCurvedList"/>
    <dgm:cxn modelId="{DCA4431B-2212-4A94-AB88-96BDD005ABC5}" type="presParOf" srcId="{237948CD-B156-4E73-B6CE-BCB8BB9AA260}" destId="{50A1DAD0-9786-4118-AFE2-E694E461042E}" srcOrd="5" destOrd="0" presId="urn:microsoft.com/office/officeart/2008/layout/VerticalCurvedList"/>
    <dgm:cxn modelId="{FCF67A7C-5121-4FD9-8A77-5EC31C29971E}" type="presParOf" srcId="{237948CD-B156-4E73-B6CE-BCB8BB9AA260}" destId="{E415EAE7-55E9-400D-BC6D-CB186254536F}" srcOrd="6" destOrd="0" presId="urn:microsoft.com/office/officeart/2008/layout/VerticalCurvedList"/>
    <dgm:cxn modelId="{3611B4A5-14D7-4F36-8D45-0650293F857F}" type="presParOf" srcId="{E415EAE7-55E9-400D-BC6D-CB186254536F}" destId="{E49BB3CD-4143-4601-BA9D-D264CFC0D639}" srcOrd="0" destOrd="0" presId="urn:microsoft.com/office/officeart/2008/layout/VerticalCurvedList"/>
    <dgm:cxn modelId="{76895A20-FCB6-490E-B6C6-82707E19BC5B}" type="presParOf" srcId="{237948CD-B156-4E73-B6CE-BCB8BB9AA260}" destId="{A96E3790-8C7B-4D81-8569-1A4799BFB298}" srcOrd="7" destOrd="0" presId="urn:microsoft.com/office/officeart/2008/layout/VerticalCurvedList"/>
    <dgm:cxn modelId="{C00A664C-1ED4-445F-A8D5-C7A75DFDD0CA}" type="presParOf" srcId="{237948CD-B156-4E73-B6CE-BCB8BB9AA260}" destId="{BC59A959-115D-418B-BD47-FA54B87A85C7}" srcOrd="8" destOrd="0" presId="urn:microsoft.com/office/officeart/2008/layout/VerticalCurvedList"/>
    <dgm:cxn modelId="{0C331E45-462D-468C-BE60-5D62888C095B}" type="presParOf" srcId="{BC59A959-115D-418B-BD47-FA54B87A85C7}" destId="{2CCF8D26-7142-40BA-BE79-E4FE1DBD9B6F}" srcOrd="0" destOrd="0" presId="urn:microsoft.com/office/officeart/2008/layout/VerticalCurvedList"/>
    <dgm:cxn modelId="{CA548910-277F-4A7A-9EA1-5A9E096CF5A0}" type="presParOf" srcId="{237948CD-B156-4E73-B6CE-BCB8BB9AA260}" destId="{638B69DE-A858-425F-9E5C-4042854BEC92}" srcOrd="9" destOrd="0" presId="urn:microsoft.com/office/officeart/2008/layout/VerticalCurvedList"/>
    <dgm:cxn modelId="{30CADC4B-521B-4767-B8BB-00DF6EA7A570}" type="presParOf" srcId="{237948CD-B156-4E73-B6CE-BCB8BB9AA260}" destId="{0A9A2697-66D5-4827-9C1A-659E33BB035A}" srcOrd="10" destOrd="0" presId="urn:microsoft.com/office/officeart/2008/layout/VerticalCurvedList"/>
    <dgm:cxn modelId="{36EBEFC7-71F9-48A1-99EC-80000A00A45F}" type="presParOf" srcId="{0A9A2697-66D5-4827-9C1A-659E33BB035A}" destId="{C8063E44-4CFD-4729-B67C-9665D2D96BEB}" srcOrd="0" destOrd="0" presId="urn:microsoft.com/office/officeart/2008/layout/VerticalCurvedList"/>
    <dgm:cxn modelId="{F1C8EDE1-070F-4874-8E9C-08390DA1B11C}" type="presParOf" srcId="{237948CD-B156-4E73-B6CE-BCB8BB9AA260}" destId="{71D9DFED-7F5B-4284-B22F-0CEC590D9C3C}" srcOrd="11" destOrd="0" presId="urn:microsoft.com/office/officeart/2008/layout/VerticalCurvedList"/>
    <dgm:cxn modelId="{5E4B042B-DD73-4F0A-BDDB-50D5814E781D}" type="presParOf" srcId="{237948CD-B156-4E73-B6CE-BCB8BB9AA260}" destId="{6A6A5AC2-ED63-47F6-BADB-E8AF251EF14A}" srcOrd="12" destOrd="0" presId="urn:microsoft.com/office/officeart/2008/layout/VerticalCurvedList"/>
    <dgm:cxn modelId="{F5A8D90F-B2B3-4059-AAE0-E06B33A016A7}" type="presParOf" srcId="{6A6A5AC2-ED63-47F6-BADB-E8AF251EF14A}" destId="{7A98FB5B-3560-4A10-B860-5F2B9812EE1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90B8F-F8C7-423A-9196-6690950B0121}">
      <dsp:nvSpPr>
        <dsp:cNvPr id="0" name=""/>
        <dsp:cNvSpPr/>
      </dsp:nvSpPr>
      <dsp:spPr>
        <a:xfrm>
          <a:off x="-4130989" y="-633967"/>
          <a:ext cx="4922394" cy="4922394"/>
        </a:xfrm>
        <a:prstGeom prst="blockArc">
          <a:avLst>
            <a:gd name="adj1" fmla="val 18900000"/>
            <a:gd name="adj2" fmla="val 2700000"/>
            <a:gd name="adj3" fmla="val 439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B9318-BCCB-42D1-A572-FB3168980290}">
      <dsp:nvSpPr>
        <dsp:cNvPr id="0" name=""/>
        <dsp:cNvSpPr/>
      </dsp:nvSpPr>
      <dsp:spPr>
        <a:xfrm>
          <a:off x="295897" y="192443"/>
          <a:ext cx="8139340" cy="38474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Introduction</a:t>
          </a:r>
          <a:r>
            <a:rPr lang="pt-B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and</a:t>
          </a:r>
          <a:r>
            <a:rPr lang="pt-BR" sz="1600" kern="12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 objetive</a:t>
          </a:r>
          <a:endParaRPr lang="pt-BR" sz="1600" kern="1200" dirty="0">
            <a:solidFill>
              <a:schemeClr val="tx1">
                <a:lumMod val="50000"/>
                <a:lumOff val="50000"/>
              </a:schemeClr>
            </a:solidFill>
            <a:latin typeface="Gill Sans MT" panose="020B0502020104020203" pitchFamily="34" charset="0"/>
          </a:endParaRPr>
        </a:p>
      </dsp:txBody>
      <dsp:txXfrm>
        <a:off x="295897" y="192443"/>
        <a:ext cx="8139340" cy="384741"/>
      </dsp:txXfrm>
    </dsp:sp>
    <dsp:sp modelId="{FE380E7D-A8EB-4D71-BB00-52181B469A5A}">
      <dsp:nvSpPr>
        <dsp:cNvPr id="0" name=""/>
        <dsp:cNvSpPr/>
      </dsp:nvSpPr>
      <dsp:spPr>
        <a:xfrm>
          <a:off x="55433" y="144351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1F751-0CAB-4633-8AEC-A58ECFECC8F2}">
      <dsp:nvSpPr>
        <dsp:cNvPr id="0" name=""/>
        <dsp:cNvSpPr/>
      </dsp:nvSpPr>
      <dsp:spPr>
        <a:xfrm>
          <a:off x="612373" y="769483"/>
          <a:ext cx="7822864" cy="384741"/>
        </a:xfrm>
        <a:prstGeom prst="rect">
          <a:avLst/>
        </a:prstGeom>
        <a:solidFill>
          <a:schemeClr val="accent5">
            <a:hueOff val="651405"/>
            <a:satOff val="2239"/>
            <a:lumOff val="-10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rPr>
            <a:t>Methodology</a:t>
          </a:r>
          <a:endParaRPr lang="pt-BR" sz="1600" kern="1200" dirty="0">
            <a:solidFill>
              <a:schemeClr val="tx1">
                <a:lumMod val="50000"/>
                <a:lumOff val="50000"/>
              </a:schemeClr>
            </a:solidFill>
            <a:latin typeface="Gill Sans MT" panose="020B0502020104020203" pitchFamily="34" charset="0"/>
          </a:endParaRPr>
        </a:p>
      </dsp:txBody>
      <dsp:txXfrm>
        <a:off x="612373" y="769483"/>
        <a:ext cx="7822864" cy="384741"/>
      </dsp:txXfrm>
    </dsp:sp>
    <dsp:sp modelId="{C2BCD28E-6AB9-4B98-B360-985760039A3F}">
      <dsp:nvSpPr>
        <dsp:cNvPr id="0" name=""/>
        <dsp:cNvSpPr/>
      </dsp:nvSpPr>
      <dsp:spPr>
        <a:xfrm>
          <a:off x="371910" y="721390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651405"/>
              <a:satOff val="2239"/>
              <a:lumOff val="-10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A1DAD0-9786-4118-AFE2-E694E461042E}">
      <dsp:nvSpPr>
        <dsp:cNvPr id="0" name=""/>
        <dsp:cNvSpPr/>
      </dsp:nvSpPr>
      <dsp:spPr>
        <a:xfrm>
          <a:off x="757090" y="1346522"/>
          <a:ext cx="7678147" cy="384741"/>
        </a:xfrm>
        <a:prstGeom prst="rect">
          <a:avLst/>
        </a:prstGeom>
        <a:solidFill>
          <a:schemeClr val="accent5">
            <a:hueOff val="1302810"/>
            <a:satOff val="4478"/>
            <a:lumOff val="-214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Identification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of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severe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accident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scenario</a:t>
          </a:r>
          <a:endParaRPr lang="pt-BR" sz="1600" kern="1200" dirty="0">
            <a:solidFill>
              <a:schemeClr val="bg1"/>
            </a:solidFill>
            <a:latin typeface="Gill Sans MT" panose="020B0502020104020203" pitchFamily="34" charset="0"/>
          </a:endParaRPr>
        </a:p>
      </dsp:txBody>
      <dsp:txXfrm>
        <a:off x="757090" y="1346522"/>
        <a:ext cx="7678147" cy="384741"/>
      </dsp:txXfrm>
    </dsp:sp>
    <dsp:sp modelId="{E49BB3CD-4143-4601-BA9D-D264CFC0D639}">
      <dsp:nvSpPr>
        <dsp:cNvPr id="0" name=""/>
        <dsp:cNvSpPr/>
      </dsp:nvSpPr>
      <dsp:spPr>
        <a:xfrm>
          <a:off x="516626" y="1298429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302810"/>
              <a:satOff val="4478"/>
              <a:lumOff val="-21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6E3790-8C7B-4D81-8569-1A4799BFB298}">
      <dsp:nvSpPr>
        <dsp:cNvPr id="0" name=""/>
        <dsp:cNvSpPr/>
      </dsp:nvSpPr>
      <dsp:spPr>
        <a:xfrm>
          <a:off x="757090" y="1923196"/>
          <a:ext cx="7678147" cy="384741"/>
        </a:xfrm>
        <a:prstGeom prst="rect">
          <a:avLst/>
        </a:prstGeom>
        <a:solidFill>
          <a:schemeClr val="accent5">
            <a:hueOff val="1954216"/>
            <a:satOff val="6718"/>
            <a:lumOff val="-3223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Nuclear systems</a:t>
          </a:r>
        </a:p>
      </dsp:txBody>
      <dsp:txXfrm>
        <a:off x="757090" y="1923196"/>
        <a:ext cx="7678147" cy="384741"/>
      </dsp:txXfrm>
    </dsp:sp>
    <dsp:sp modelId="{2CCF8D26-7142-40BA-BE79-E4FE1DBD9B6F}">
      <dsp:nvSpPr>
        <dsp:cNvPr id="0" name=""/>
        <dsp:cNvSpPr/>
      </dsp:nvSpPr>
      <dsp:spPr>
        <a:xfrm>
          <a:off x="516626" y="1875103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954216"/>
              <a:satOff val="6718"/>
              <a:lumOff val="-32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8B69DE-A858-425F-9E5C-4042854BEC92}">
      <dsp:nvSpPr>
        <dsp:cNvPr id="0" name=""/>
        <dsp:cNvSpPr/>
      </dsp:nvSpPr>
      <dsp:spPr>
        <a:xfrm>
          <a:off x="612373" y="2500235"/>
          <a:ext cx="7822864" cy="384741"/>
        </a:xfrm>
        <a:prstGeom prst="rect">
          <a:avLst/>
        </a:prstGeom>
        <a:solidFill>
          <a:schemeClr val="accent5">
            <a:hueOff val="2605621"/>
            <a:satOff val="8957"/>
            <a:lumOff val="-429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Results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-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event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tree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and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fault</a:t>
          </a:r>
          <a:r>
            <a:rPr lang="pt-BR" sz="1600" kern="1200" dirty="0">
              <a:solidFill>
                <a:schemeClr val="bg1"/>
              </a:solidFill>
              <a:latin typeface="Gill Sans MT" panose="020B0502020104020203" pitchFamily="34" charset="0"/>
            </a:rPr>
            <a:t> </a:t>
          </a:r>
          <a:r>
            <a:rPr lang="pt-BR" sz="1600" kern="1200" dirty="0" err="1">
              <a:solidFill>
                <a:schemeClr val="bg1"/>
              </a:solidFill>
              <a:latin typeface="Gill Sans MT" panose="020B0502020104020203" pitchFamily="34" charset="0"/>
            </a:rPr>
            <a:t>tree</a:t>
          </a:r>
          <a:endParaRPr lang="pt-BR" sz="1600" b="0" kern="1200" dirty="0">
            <a:solidFill>
              <a:schemeClr val="bg1"/>
            </a:solidFill>
            <a:latin typeface="Gill Sans MT" panose="020B0502020104020203" pitchFamily="34" charset="0"/>
          </a:endParaRPr>
        </a:p>
      </dsp:txBody>
      <dsp:txXfrm>
        <a:off x="612373" y="2500235"/>
        <a:ext cx="7822864" cy="384741"/>
      </dsp:txXfrm>
    </dsp:sp>
    <dsp:sp modelId="{C8063E44-4CFD-4729-B67C-9665D2D96BEB}">
      <dsp:nvSpPr>
        <dsp:cNvPr id="0" name=""/>
        <dsp:cNvSpPr/>
      </dsp:nvSpPr>
      <dsp:spPr>
        <a:xfrm>
          <a:off x="371910" y="2452142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2605621"/>
              <a:satOff val="8957"/>
              <a:lumOff val="-429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9DFED-7F5B-4284-B22F-0CEC590D9C3C}">
      <dsp:nvSpPr>
        <dsp:cNvPr id="0" name=""/>
        <dsp:cNvSpPr/>
      </dsp:nvSpPr>
      <dsp:spPr>
        <a:xfrm>
          <a:off x="295897" y="3077274"/>
          <a:ext cx="8139340" cy="384741"/>
        </a:xfrm>
        <a:prstGeom prst="rect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389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0" kern="1200" dirty="0" smtClean="0">
              <a:solidFill>
                <a:schemeClr val="bg1"/>
              </a:solidFill>
              <a:latin typeface="Gill Sans MT" panose="020B0502020104020203" pitchFamily="34" charset="0"/>
            </a:rPr>
            <a:t>Final </a:t>
          </a:r>
          <a:r>
            <a:rPr lang="pt-BR" sz="1600" b="0" kern="1200" dirty="0" err="1" smtClean="0">
              <a:solidFill>
                <a:schemeClr val="bg1"/>
              </a:solidFill>
              <a:latin typeface="Gill Sans MT" panose="020B0502020104020203" pitchFamily="34" charset="0"/>
            </a:rPr>
            <a:t>remarks</a:t>
          </a:r>
          <a:endParaRPr lang="pt-BR" sz="1600" b="0" kern="1200" dirty="0">
            <a:solidFill>
              <a:schemeClr val="bg1"/>
            </a:solidFill>
            <a:latin typeface="Gill Sans MT" panose="020B0502020104020203" pitchFamily="34" charset="0"/>
          </a:endParaRPr>
        </a:p>
      </dsp:txBody>
      <dsp:txXfrm>
        <a:off x="295897" y="3077274"/>
        <a:ext cx="8139340" cy="384741"/>
      </dsp:txXfrm>
    </dsp:sp>
    <dsp:sp modelId="{7A98FB5B-3560-4A10-B860-5F2B9812EE19}">
      <dsp:nvSpPr>
        <dsp:cNvPr id="0" name=""/>
        <dsp:cNvSpPr/>
      </dsp:nvSpPr>
      <dsp:spPr>
        <a:xfrm>
          <a:off x="55433" y="3029181"/>
          <a:ext cx="480926" cy="4809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defTabSz="989917" eaLnBrk="0" hangingPunct="0">
              <a:defRPr sz="13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91" y="0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917" eaLnBrk="0" hangingPunct="0">
              <a:defRPr sz="1300" smtClean="0"/>
            </a:lvl1pPr>
          </a:lstStyle>
          <a:p>
            <a:pPr>
              <a:defRPr/>
            </a:pPr>
            <a:fld id="{43935CFE-5BA6-4A82-B91A-3161484B0764}" type="datetimeFigureOut">
              <a:rPr lang="pt-BR"/>
              <a:pPr>
                <a:defRPr/>
              </a:pPr>
              <a:t>26/06/2022</a:t>
            </a:fld>
            <a:endParaRPr lang="pt-BR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1243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defTabSz="989917" eaLnBrk="0" hangingPunct="0">
              <a:defRPr sz="13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91" y="9721243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917" eaLnBrk="0" hangingPunct="0">
              <a:defRPr sz="1300" smtClean="0"/>
            </a:lvl1pPr>
          </a:lstStyle>
          <a:p>
            <a:pPr>
              <a:defRPr/>
            </a:pPr>
            <a:fld id="{FAF9A0CA-A062-4564-BEC0-E13333DAC95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852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defTabSz="989917">
              <a:defRPr sz="13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4021191" y="0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>
            <a:lvl1pPr algn="r" defTabSz="989917">
              <a:defRPr sz="1300" smtClean="0"/>
            </a:lvl1pPr>
          </a:lstStyle>
          <a:p>
            <a:pPr>
              <a:defRPr/>
            </a:pPr>
            <a:fld id="{69EF25B8-90BD-485F-AF55-BF5BFF650BAC}" type="datetimeFigureOut">
              <a:rPr lang="pt-BR"/>
              <a:pPr>
                <a:defRPr/>
              </a:pPr>
              <a:t>26/06/2022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03" tIns="47201" rIns="94403" bIns="47201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710585" y="4861441"/>
            <a:ext cx="567813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1" y="9721243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defTabSz="989917">
              <a:defRPr sz="13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4021191" y="9721243"/>
            <a:ext cx="307647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7" tIns="49523" rIns="99047" bIns="49523" numCol="1" anchor="b" anchorCtr="0" compatLnSpc="1">
            <a:prstTxWarp prst="textNoShape">
              <a:avLst/>
            </a:prstTxWarp>
          </a:bodyPr>
          <a:lstStyle>
            <a:lvl1pPr algn="r" defTabSz="989917">
              <a:defRPr sz="1300" smtClean="0"/>
            </a:lvl1pPr>
          </a:lstStyle>
          <a:p>
            <a:pPr>
              <a:defRPr/>
            </a:pPr>
            <a:fld id="{3A011781-035A-407B-B1DB-757428B1AA1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6197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292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7451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6401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789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85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86139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103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300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300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462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5857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565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565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532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011781-035A-407B-B1DB-757428B1AA16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231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</p:cSld>
  <p:clrMapOvr>
    <a:masterClrMapping/>
  </p:clrMapOvr>
  <p:transition advTm="242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  <p:transition advTm="242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360131"/>
      </p:ext>
    </p:extLst>
  </p:cSld>
  <p:clrMapOvr>
    <a:masterClrMapping/>
  </p:clrMapOvr>
  <p:transition advTm="242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t-BR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83619"/>
            <a:ext cx="8229600" cy="3211004"/>
          </a:xfr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lang="pt-B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pt-BR" sz="2000" dirty="0" smtClean="0">
                <a:solidFill>
                  <a:schemeClr val="tx1"/>
                </a:solidFill>
                <a:latin typeface="+mn-lt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marL="742950" lvl="1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</a:pPr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250826" y="1113588"/>
            <a:ext cx="8893175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ransition advTm="242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  <p:transition advTm="242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  <p:transition advTm="242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3" name="Line 7"/>
          <p:cNvSpPr>
            <a:spLocks noChangeShapeType="1"/>
          </p:cNvSpPr>
          <p:nvPr userDrawn="1"/>
        </p:nvSpPr>
        <p:spPr bwMode="auto">
          <a:xfrm>
            <a:off x="250826" y="1113588"/>
            <a:ext cx="8893175" cy="0"/>
          </a:xfrm>
          <a:prstGeom prst="line">
            <a:avLst/>
          </a:prstGeom>
          <a:noFill/>
          <a:ln w="57150">
            <a:solidFill>
              <a:srgbClr val="003399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ransition advTm="242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  <p:transition advTm="242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  <p:transition advTm="242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</p:cSld>
  <p:clrMapOvr>
    <a:masterClrMapping/>
  </p:clrMapOvr>
  <p:transition advTm="242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</p:cSld>
  <p:clrMapOvr>
    <a:masterClrMapping/>
  </p:clrMapOvr>
  <p:transition advTm="242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 userDrawn="1"/>
        </p:nvGrpSpPr>
        <p:grpSpPr>
          <a:xfrm>
            <a:off x="0" y="4790894"/>
            <a:ext cx="9144000" cy="352606"/>
            <a:chOff x="0" y="4790894"/>
            <a:chExt cx="9144000" cy="352606"/>
          </a:xfrm>
        </p:grpSpPr>
        <p:pic>
          <p:nvPicPr>
            <p:cNvPr id="9" name="Picture 2" descr="LabRisco"/>
            <p:cNvPicPr>
              <a:picLocks noChangeAspect="1" noChangeArrowheads="1"/>
            </p:cNvPicPr>
            <p:nvPr userDrawn="1"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7187"/>
            <a:stretch/>
          </p:blipFill>
          <p:spPr bwMode="auto">
            <a:xfrm>
              <a:off x="1612342" y="4790894"/>
              <a:ext cx="7531658" cy="352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LabRisco"/>
            <p:cNvPicPr>
              <a:picLocks noChangeAspect="1" noChangeArrowheads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790894"/>
              <a:ext cx="1625228" cy="3526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Rectangle 6"/>
          <p:cNvSpPr txBox="1">
            <a:spLocks noChangeArrowheads="1"/>
          </p:cNvSpPr>
          <p:nvPr userDrawn="1"/>
        </p:nvSpPr>
        <p:spPr>
          <a:xfrm>
            <a:off x="8244408" y="4828499"/>
            <a:ext cx="648072" cy="277396"/>
          </a:xfrm>
          <a:prstGeom prst="rect">
            <a:avLst/>
          </a:prstGeom>
          <a:ln/>
        </p:spPr>
        <p:txBody>
          <a:bodyPr anchor="ctr"/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39E8FBC5-231B-44C2-96A5-393394E9D71E}" type="slidenum">
              <a:rPr lang="es-ES" sz="1200" b="1" smtClean="0">
                <a:solidFill>
                  <a:schemeClr val="bg1"/>
                </a:solidFill>
                <a:latin typeface="Cambria" panose="02040503050406030204" pitchFamily="18" charset="0"/>
              </a:rPr>
              <a:pPr algn="ctr">
                <a:defRPr/>
              </a:pPr>
              <a:t>‹#›</a:t>
            </a:fld>
            <a:endParaRPr lang="es-ES" sz="12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98" r:id="rId2"/>
    <p:sldLayoutId id="2147483797" r:id="rId3"/>
    <p:sldLayoutId id="2147483796" r:id="rId4"/>
    <p:sldLayoutId id="2147483795" r:id="rId5"/>
    <p:sldLayoutId id="2147483794" r:id="rId6"/>
    <p:sldLayoutId id="2147483792" r:id="rId7"/>
    <p:sldLayoutId id="2147483791" r:id="rId8"/>
    <p:sldLayoutId id="2147483790" r:id="rId9"/>
    <p:sldLayoutId id="2147483789" r:id="rId10"/>
    <p:sldLayoutId id="2147483800" r:id="rId11"/>
  </p:sldLayoutIdLst>
  <p:transition advTm="242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rmartin@usp.br" TargetMode="External"/><Relationship Id="rId3" Type="http://schemas.openxmlformats.org/officeDocument/2006/relationships/image" Target="../media/image3.jpeg"/><Relationship Id="rId7" Type="http://schemas.openxmlformats.org/officeDocument/2006/relationships/hyperlink" Target="mailto:marcos@labrisco.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ritza.gual@labrisco.usp.br" TargetMode="External"/><Relationship Id="rId5" Type="http://schemas.openxmlformats.org/officeDocument/2006/relationships/hyperlink" Target="mailto:nathalia.nunes@labrisco.usp.br" TargetMode="Externa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/>
        </p:nvSpPr>
        <p:spPr>
          <a:xfrm>
            <a:off x="0" y="1"/>
            <a:ext cx="9144000" cy="2787773"/>
          </a:xfrm>
          <a:prstGeom prst="rect">
            <a:avLst/>
          </a:prstGeom>
          <a:solidFill>
            <a:srgbClr val="336699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4" tIns="45712" rIns="91424" bIns="45712"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endParaRPr lang="en-GB" b="1" kern="0" dirty="0">
              <a:solidFill>
                <a:schemeClr val="bg1"/>
              </a:solidFill>
              <a:latin typeface="Tw Cen MT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4824" y="123478"/>
            <a:ext cx="8241632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Development and Primary Application of a Level 2 </a:t>
            </a:r>
            <a:r>
              <a:rPr lang="en-US" sz="2800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PSA</a:t>
            </a:r>
            <a:endParaRPr lang="en-US" sz="28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Bookman Old Style" panose="02050604050505020204" pitchFamily="18" charset="0"/>
              </a:rPr>
              <a:t>Methodology in a Small Nuclear Plant design</a:t>
            </a:r>
          </a:p>
          <a:p>
            <a:pPr algn="ctr"/>
            <a:endParaRPr lang="pt-BR" sz="11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17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Analysis, Evaluation and Risk Management Laboratory (LabRisco)</a:t>
            </a:r>
          </a:p>
          <a:p>
            <a:pPr algn="ctr">
              <a:spcBef>
                <a:spcPct val="20000"/>
              </a:spcBef>
              <a:defRPr/>
            </a:pPr>
            <a:r>
              <a:rPr lang="pt-BR" sz="17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University</a:t>
            </a:r>
            <a:r>
              <a:rPr lang="pt-BR" sz="17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</a:t>
            </a:r>
            <a:r>
              <a:rPr lang="pt-BR" sz="17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of</a:t>
            </a:r>
            <a:r>
              <a:rPr lang="pt-BR" sz="1700" i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 São Paulo - </a:t>
            </a:r>
            <a:r>
              <a:rPr lang="pt-BR" sz="1700" i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</a:rPr>
              <a:t>Brazil</a:t>
            </a:r>
            <a:endParaRPr kumimoji="0" lang="pt-BR" sz="1700" b="1" u="none" strike="noStrike" kern="0" cap="none" spc="0" normalizeH="0" dirty="0">
              <a:ln>
                <a:noFill/>
              </a:ln>
              <a:solidFill>
                <a:schemeClr val="bg1"/>
              </a:solidFill>
              <a:uLnTx/>
              <a:uFillTx/>
              <a:latin typeface="Shonar Bangla" panose="020B0502040204020203" pitchFamily="34" charset="0"/>
              <a:cs typeface="Shonar Bangla" panose="020B0502040204020203" pitchFamily="34" charset="0"/>
            </a:endParaRPr>
          </a:p>
        </p:txBody>
      </p:sp>
      <p:sp>
        <p:nvSpPr>
          <p:cNvPr id="10" name="Rectangle 10"/>
          <p:cNvSpPr/>
          <p:nvPr/>
        </p:nvSpPr>
        <p:spPr>
          <a:xfrm>
            <a:off x="0" y="2766339"/>
            <a:ext cx="9144000" cy="108105"/>
          </a:xfrm>
          <a:prstGeom prst="rect">
            <a:avLst/>
          </a:prstGeom>
          <a:solidFill>
            <a:srgbClr val="204162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1424" tIns="45712" rIns="91424" bIns="4571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2" name="Picture 1" descr="C:\Users\Assi\Pictures\logo_USP (2)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1184" y="4041897"/>
            <a:ext cx="1320299" cy="54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285" y="3006388"/>
            <a:ext cx="864096" cy="86409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339752" y="3285708"/>
            <a:ext cx="6120680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1400" dirty="0">
                <a:latin typeface="Bookman Old Style" pitchFamily="18" charset="0"/>
              </a:rPr>
              <a:t>Nathália N. Araújo, </a:t>
            </a:r>
            <a:r>
              <a:rPr lang="pt-BR" sz="1400" dirty="0" err="1">
                <a:latin typeface="Bookman Old Style" pitchFamily="18" charset="0"/>
                <a:hlinkClick r:id="rId5"/>
              </a:rPr>
              <a:t>nathalia.nunes@labrisco.usp.br</a:t>
            </a:r>
            <a:r>
              <a:rPr lang="pt-BR" sz="1400" dirty="0">
                <a:latin typeface="Bookman Old Style" pitchFamily="18" charset="0"/>
              </a:rPr>
              <a:t> </a:t>
            </a:r>
          </a:p>
          <a:p>
            <a:r>
              <a:rPr lang="pt-BR" sz="1400" dirty="0">
                <a:latin typeface="Bookman Old Style" pitchFamily="18" charset="0"/>
              </a:rPr>
              <a:t>Maritza R. </a:t>
            </a:r>
            <a:r>
              <a:rPr lang="pt-BR" sz="1400" dirty="0" err="1">
                <a:latin typeface="Bookman Old Style" pitchFamily="18" charset="0"/>
              </a:rPr>
              <a:t>Gual</a:t>
            </a:r>
            <a:r>
              <a:rPr lang="pt-BR" sz="1400" dirty="0">
                <a:latin typeface="Bookman Old Style" pitchFamily="18" charset="0"/>
              </a:rPr>
              <a:t>, </a:t>
            </a:r>
            <a:r>
              <a:rPr lang="pt-BR" sz="1400" dirty="0" err="1">
                <a:latin typeface="Bookman Old Style" pitchFamily="18" charset="0"/>
                <a:hlinkClick r:id="rId6"/>
              </a:rPr>
              <a:t>maritza.gual@labrisco.usp.br</a:t>
            </a:r>
            <a:endParaRPr lang="pt-BR" sz="1400" dirty="0">
              <a:latin typeface="Bookman Old Style" pitchFamily="18" charset="0"/>
            </a:endParaRPr>
          </a:p>
          <a:p>
            <a:r>
              <a:rPr lang="pt-BR" sz="1400" dirty="0">
                <a:latin typeface="Bookman Old Style" pitchFamily="18" charset="0"/>
              </a:rPr>
              <a:t>Ulisses A. M. Neto, </a:t>
            </a:r>
            <a:r>
              <a:rPr lang="pt-BR" sz="1400" dirty="0" err="1">
                <a:latin typeface="Bookman Old Style" pitchFamily="18" charset="0"/>
              </a:rPr>
              <a:t>ulisses</a:t>
            </a:r>
            <a:r>
              <a:rPr lang="pt-BR" sz="1400" dirty="0" err="1">
                <a:latin typeface="Bookman Old Style" pitchFamily="18" charset="0"/>
                <a:hlinkClick r:id="rId6"/>
              </a:rPr>
              <a:t>.neto@labrisco.usp.br</a:t>
            </a:r>
            <a:r>
              <a:rPr lang="pt-BR" sz="1400" dirty="0">
                <a:latin typeface="Bookman Old Style" pitchFamily="18" charset="0"/>
              </a:rPr>
              <a:t> </a:t>
            </a:r>
          </a:p>
          <a:p>
            <a:r>
              <a:rPr lang="pt-BR" sz="1400" dirty="0">
                <a:latin typeface="Bookman Old Style" pitchFamily="18" charset="0"/>
              </a:rPr>
              <a:t>Marcos C. Maturana,</a:t>
            </a:r>
            <a:r>
              <a:rPr lang="pt-BR" sz="1400" dirty="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pt-BR" sz="1400" dirty="0" err="1">
                <a:latin typeface="Bookman Old Style" pitchFamily="18" charset="0"/>
                <a:hlinkClick r:id="rId7"/>
              </a:rPr>
              <a:t>marcos@labrisco.usp.br</a:t>
            </a:r>
            <a:endParaRPr lang="pt-BR" sz="1400" dirty="0">
              <a:latin typeface="Bookman Old Style" pitchFamily="18" charset="0"/>
            </a:endParaRPr>
          </a:p>
          <a:p>
            <a:r>
              <a:rPr lang="pt-BR" sz="1400" dirty="0">
                <a:latin typeface="Bookman Old Style" pitchFamily="18" charset="0"/>
              </a:rPr>
              <a:t>Marcelo R. Martins, </a:t>
            </a:r>
            <a:r>
              <a:rPr lang="pt-BR" sz="1400" dirty="0" err="1">
                <a:latin typeface="Bookman Old Style" pitchFamily="18" charset="0"/>
                <a:hlinkClick r:id="rId8"/>
              </a:rPr>
              <a:t>mrmartin@usp.br</a:t>
            </a:r>
            <a:endParaRPr lang="pt-BR" sz="1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727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2500" y="147727"/>
            <a:ext cx="3555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Nuclear systems</a:t>
            </a:r>
          </a:p>
          <a:p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7" name="image1.jpeg">
            <a:extLst>
              <a:ext uri="{FF2B5EF4-FFF2-40B4-BE49-F238E27FC236}">
                <a16:creationId xmlns="" xmlns:a16="http://schemas.microsoft.com/office/drawing/2014/main" id="{AF39C8A5-3891-EFA2-D8FD-8F678F1CB1A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1286" y="1059582"/>
            <a:ext cx="4194810" cy="3528695"/>
          </a:xfrm>
          <a:prstGeom prst="rect">
            <a:avLst/>
          </a:prstGeom>
        </p:spPr>
      </p:pic>
      <p:pic>
        <p:nvPicPr>
          <p:cNvPr id="10" name="Picture 2" descr="IAPSAM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E62FA653-B393-A4B9-8570-5DCD96705F2F}"/>
              </a:ext>
            </a:extLst>
          </p:cNvPr>
          <p:cNvSpPr txBox="1"/>
          <p:nvPr/>
        </p:nvSpPr>
        <p:spPr>
          <a:xfrm>
            <a:off x="5868144" y="3315637"/>
            <a:ext cx="320435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>
                <a:latin typeface="Bookman Old Style" panose="02050604050505020204" pitchFamily="18" charset="0"/>
              </a:rPr>
              <a:t>AD </a:t>
            </a:r>
            <a:r>
              <a:rPr lang="pt-BR" sz="1050" dirty="0">
                <a:latin typeface="Bookman Old Style" panose="02050604050505020204" pitchFamily="18" charset="0"/>
              </a:rPr>
              <a:t>–  </a:t>
            </a:r>
            <a:r>
              <a:rPr lang="pt-BR" sz="1050" dirty="0" err="1">
                <a:latin typeface="Bookman Old Style" panose="02050604050505020204" pitchFamily="18" charset="0"/>
              </a:rPr>
              <a:t>Automatic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Depressurization</a:t>
            </a:r>
            <a:r>
              <a:rPr lang="pt-BR" sz="1050" dirty="0">
                <a:latin typeface="Bookman Old Style" panose="02050604050505020204" pitchFamily="18" charset="0"/>
              </a:rPr>
              <a:t> System </a:t>
            </a:r>
          </a:p>
          <a:p>
            <a:r>
              <a:rPr lang="pt-BR" sz="1050" dirty="0">
                <a:latin typeface="Bookman Old Style" panose="02050604050505020204" pitchFamily="18" charset="0"/>
              </a:rPr>
              <a:t>B –  </a:t>
            </a:r>
            <a:r>
              <a:rPr lang="pt-BR" sz="1050" dirty="0" err="1">
                <a:latin typeface="Bookman Old Style" panose="02050604050505020204" pitchFamily="18" charset="0"/>
              </a:rPr>
              <a:t>Pump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CIS – </a:t>
            </a:r>
            <a:r>
              <a:rPr lang="pt-BR" sz="1050" dirty="0" err="1">
                <a:latin typeface="Bookman Old Style" panose="02050604050505020204" pitchFamily="18" charset="0"/>
              </a:rPr>
              <a:t>Coolant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Injection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Subsystem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HIS –  H2 </a:t>
            </a:r>
            <a:r>
              <a:rPr lang="pt-BR" sz="1050" dirty="0" err="1">
                <a:latin typeface="Bookman Old Style" panose="02050604050505020204" pitchFamily="18" charset="0"/>
              </a:rPr>
              <a:t>Inertization</a:t>
            </a:r>
            <a:r>
              <a:rPr lang="pt-BR" sz="1050" dirty="0">
                <a:latin typeface="Bookman Old Style" panose="02050604050505020204" pitchFamily="18" charset="0"/>
              </a:rPr>
              <a:t> System</a:t>
            </a:r>
          </a:p>
          <a:p>
            <a:r>
              <a:rPr lang="pt-BR" sz="1050" dirty="0">
                <a:latin typeface="Bookman Old Style" panose="02050604050505020204" pitchFamily="18" charset="0"/>
              </a:rPr>
              <a:t>V – </a:t>
            </a:r>
            <a:r>
              <a:rPr lang="pt-BR" sz="1050" dirty="0" err="1">
                <a:latin typeface="Bookman Old Style" panose="02050604050505020204" pitchFamily="18" charset="0"/>
              </a:rPr>
              <a:t>Valve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PZR – </a:t>
            </a:r>
            <a:r>
              <a:rPr lang="pt-BR" sz="1050" dirty="0" err="1">
                <a:latin typeface="Bookman Old Style" panose="02050604050505020204" pitchFamily="18" charset="0"/>
              </a:rPr>
              <a:t>Pressurizer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TC – Heat </a:t>
            </a:r>
            <a:r>
              <a:rPr lang="pt-BR" sz="1050" dirty="0" err="1">
                <a:latin typeface="Bookman Old Style" panose="02050604050505020204" pitchFamily="18" charset="0"/>
              </a:rPr>
              <a:t>Exchanger</a:t>
            </a:r>
            <a:endParaRPr lang="pt-BR" sz="105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340071"/>
      </p:ext>
    </p:extLst>
  </p:cSld>
  <p:clrMapOvr>
    <a:masterClrMapping/>
  </p:clrMapOvr>
  <p:transition advTm="242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8007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 smtClean="0">
                <a:solidFill>
                  <a:srgbClr val="002060"/>
                </a:solidFill>
                <a:latin typeface="Rockwell" panose="02060603020205020403" pitchFamily="18" charset="0"/>
              </a:rPr>
              <a:t>Assumptions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ixaDeTexto 34"/>
          <p:cNvSpPr txBox="1"/>
          <p:nvPr/>
        </p:nvSpPr>
        <p:spPr>
          <a:xfrm>
            <a:off x="503548" y="1131590"/>
            <a:ext cx="788487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Due to a lack of operational experience, some data used for failure rates were obtained from generic industry data, published probabilistic risk assessment data from similar nuclear power plants, and </a:t>
            </a:r>
            <a:r>
              <a:rPr lang="en-US" sz="1300" dirty="0" err="1">
                <a:latin typeface="Bookman Old Style" pitchFamily="18" charset="0"/>
              </a:rPr>
              <a:t>NUREG</a:t>
            </a:r>
            <a:r>
              <a:rPr lang="en-US" sz="1300" dirty="0">
                <a:latin typeface="Bookman Old Style" pitchFamily="18" charset="0"/>
              </a:rPr>
              <a:t>/CR-6928</a:t>
            </a:r>
            <a:r>
              <a:rPr lang="en-US" sz="1300" dirty="0" smtClean="0">
                <a:latin typeface="Bookman Old Style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300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Bookman Old Style" pitchFamily="18" charset="0"/>
              </a:rPr>
              <a:t>All </a:t>
            </a:r>
            <a:r>
              <a:rPr lang="en-US" sz="1300" dirty="0">
                <a:latin typeface="Bookman Old Style" pitchFamily="18" charset="0"/>
              </a:rPr>
              <a:t>component failures are considered repairable. </a:t>
            </a:r>
            <a:endParaRPr lang="en-US" sz="1300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Steam generators are not available for emergency cooling. </a:t>
            </a:r>
            <a:endParaRPr lang="pt-BR" sz="1300" dirty="0">
              <a:latin typeface="Bookman Old Style" pitchFamily="18" charset="0"/>
            </a:endParaRPr>
          </a:p>
          <a:p>
            <a:pPr algn="just"/>
            <a:endParaRPr lang="en-US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The </a:t>
            </a:r>
            <a:r>
              <a:rPr lang="en-US" sz="1300" dirty="0" err="1">
                <a:latin typeface="Bookman Old Style" pitchFamily="18" charset="0"/>
              </a:rPr>
              <a:t>RHRS</a:t>
            </a:r>
            <a:r>
              <a:rPr lang="en-US" sz="1300" dirty="0">
                <a:latin typeface="Bookman Old Style" pitchFamily="18" charset="0"/>
              </a:rPr>
              <a:t> is identified as the second-highest contributor with respect to core damage from </a:t>
            </a:r>
            <a:r>
              <a:rPr lang="en-US" sz="1300" dirty="0" smtClean="0">
                <a:latin typeface="Bookman Old Style" pitchFamily="18" charset="0"/>
              </a:rPr>
              <a:t> the system </a:t>
            </a:r>
            <a:r>
              <a:rPr lang="en-US" sz="1300" dirty="0">
                <a:latin typeface="Bookman Old Style" pitchFamily="18" charset="0"/>
              </a:rPr>
              <a:t>in the </a:t>
            </a:r>
            <a:r>
              <a:rPr lang="en-US" sz="1300" dirty="0" err="1">
                <a:latin typeface="Bookman Old Style" pitchFamily="18" charset="0"/>
              </a:rPr>
              <a:t>LPSD</a:t>
            </a:r>
            <a:r>
              <a:rPr lang="en-US" sz="1300" dirty="0">
                <a:latin typeface="Bookman Old Style" pitchFamily="18" charset="0"/>
              </a:rPr>
              <a:t> (for the reference design). The top common cause of failure (</a:t>
            </a:r>
            <a:r>
              <a:rPr lang="en-US" sz="1300" dirty="0" err="1">
                <a:latin typeface="Bookman Old Style" pitchFamily="18" charset="0"/>
              </a:rPr>
              <a:t>CCF</a:t>
            </a:r>
            <a:r>
              <a:rPr lang="en-US" sz="1300" dirty="0">
                <a:latin typeface="Bookman Old Style" pitchFamily="18" charset="0"/>
              </a:rPr>
              <a:t>) is the </a:t>
            </a:r>
            <a:r>
              <a:rPr lang="en-US" sz="1300" dirty="0" err="1" smtClean="0">
                <a:latin typeface="Bookman Old Style" pitchFamily="18" charset="0"/>
              </a:rPr>
              <a:t>RHRS</a:t>
            </a:r>
            <a:r>
              <a:rPr lang="en-US" sz="1300" dirty="0" smtClean="0">
                <a:latin typeface="Bookman Old Style" pitchFamily="18" charset="0"/>
              </a:rPr>
              <a:t> pumps </a:t>
            </a:r>
            <a:r>
              <a:rPr lang="en-US" sz="1300" dirty="0" err="1">
                <a:latin typeface="Bookman Old Style" pitchFamily="18" charset="0"/>
              </a:rPr>
              <a:t>B01</a:t>
            </a:r>
            <a:r>
              <a:rPr lang="en-US" sz="1300" dirty="0">
                <a:latin typeface="Bookman Old Style" pitchFamily="18" charset="0"/>
              </a:rPr>
              <a:t> and </a:t>
            </a:r>
            <a:r>
              <a:rPr lang="en-US" sz="1300" dirty="0" err="1">
                <a:latin typeface="Bookman Old Style" pitchFamily="18" charset="0"/>
              </a:rPr>
              <a:t>B02</a:t>
            </a:r>
            <a:r>
              <a:rPr lang="en-US" sz="1300" dirty="0">
                <a:latin typeface="Bookman Old Style" pitchFamily="18" charset="0"/>
              </a:rPr>
              <a:t> failing to </a:t>
            </a:r>
            <a:r>
              <a:rPr lang="en-US" sz="1300" dirty="0" smtClean="0">
                <a:latin typeface="Bookman Old Style" pitchFamily="18" charset="0"/>
              </a:rPr>
              <a:t>run.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95517"/>
      </p:ext>
    </p:extLst>
  </p:cSld>
  <p:clrMapOvr>
    <a:masterClrMapping/>
  </p:clrMapOvr>
  <p:transition advTm="242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2500" y="147727"/>
            <a:ext cx="51149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Initial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event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progression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8" name="image2.png">
            <a:extLst>
              <a:ext uri="{FF2B5EF4-FFF2-40B4-BE49-F238E27FC236}">
                <a16:creationId xmlns="" xmlns:a16="http://schemas.microsoft.com/office/drawing/2014/main" id="{628A86EE-CBD8-CD9F-8822-2D91BECABA2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3" y="1059582"/>
            <a:ext cx="2827578" cy="1637252"/>
          </a:xfrm>
          <a:prstGeom prst="rect">
            <a:avLst/>
          </a:prstGeom>
        </p:spPr>
      </p:pic>
      <p:pic>
        <p:nvPicPr>
          <p:cNvPr id="10" name="image3.png">
            <a:extLst>
              <a:ext uri="{FF2B5EF4-FFF2-40B4-BE49-F238E27FC236}">
                <a16:creationId xmlns="" xmlns:a16="http://schemas.microsoft.com/office/drawing/2014/main" id="{7F17AE96-E210-3779-7731-6164D72C9E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29465" y="1192799"/>
            <a:ext cx="3033832" cy="1524747"/>
          </a:xfrm>
          <a:prstGeom prst="rect">
            <a:avLst/>
          </a:prstGeom>
        </p:spPr>
      </p:pic>
      <p:pic>
        <p:nvPicPr>
          <p:cNvPr id="11" name="image4.png">
            <a:extLst>
              <a:ext uri="{FF2B5EF4-FFF2-40B4-BE49-F238E27FC236}">
                <a16:creationId xmlns="" xmlns:a16="http://schemas.microsoft.com/office/drawing/2014/main" id="{8DC169AA-9DF3-A6A1-EE92-A63A73EFCE8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31641" y="2859781"/>
            <a:ext cx="2952328" cy="1552723"/>
          </a:xfrm>
          <a:prstGeom prst="rect">
            <a:avLst/>
          </a:prstGeom>
        </p:spPr>
      </p:pic>
      <p:pic>
        <p:nvPicPr>
          <p:cNvPr id="12" name="image5.png">
            <a:extLst>
              <a:ext uri="{FF2B5EF4-FFF2-40B4-BE49-F238E27FC236}">
                <a16:creationId xmlns="" xmlns:a16="http://schemas.microsoft.com/office/drawing/2014/main" id="{44B74A6B-39C6-74A4-69F7-3B3B65F1F09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6015" y="2838584"/>
            <a:ext cx="2589065" cy="1533365"/>
          </a:xfrm>
          <a:prstGeom prst="rect">
            <a:avLst/>
          </a:prstGeom>
        </p:spPr>
      </p:pic>
      <p:pic>
        <p:nvPicPr>
          <p:cNvPr id="13" name="Picture 2" descr="IAPSAM 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268897"/>
      </p:ext>
    </p:extLst>
  </p:cSld>
  <p:clrMapOvr>
    <a:masterClrMapping/>
  </p:clrMapOvr>
  <p:transition advTm="242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195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Fault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Tree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sp>
        <p:nvSpPr>
          <p:cNvPr id="6" name="Retângulo de cantos arredondados 339">
            <a:extLst>
              <a:ext uri="{FF2B5EF4-FFF2-40B4-BE49-F238E27FC236}">
                <a16:creationId xmlns="" xmlns:a16="http://schemas.microsoft.com/office/drawing/2014/main" id="{5695F406-E868-048C-67B9-CA1B4E975787}"/>
              </a:ext>
            </a:extLst>
          </p:cNvPr>
          <p:cNvSpPr/>
          <p:nvPr/>
        </p:nvSpPr>
        <p:spPr>
          <a:xfrm>
            <a:off x="179512" y="1203598"/>
            <a:ext cx="5688632" cy="3312368"/>
          </a:xfrm>
          <a:prstGeom prst="roundRect">
            <a:avLst/>
          </a:prstGeom>
          <a:solidFill>
            <a:srgbClr val="D6ECEE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248" name="Rectangle 122"/>
          <p:cNvSpPr>
            <a:spLocks noChangeArrowheads="1"/>
          </p:cNvSpPr>
          <p:nvPr/>
        </p:nvSpPr>
        <p:spPr bwMode="auto">
          <a:xfrm>
            <a:off x="0" y="463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291" name="Picture 12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32" y="1418667"/>
            <a:ext cx="5249596" cy="288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" name="Retângulo de cantos arredondados 339">
            <a:extLst>
              <a:ext uri="{FF2B5EF4-FFF2-40B4-BE49-F238E27FC236}">
                <a16:creationId xmlns="" xmlns:a16="http://schemas.microsoft.com/office/drawing/2014/main" id="{5695F406-E868-048C-67B9-CA1B4E975787}"/>
              </a:ext>
            </a:extLst>
          </p:cNvPr>
          <p:cNvSpPr/>
          <p:nvPr/>
        </p:nvSpPr>
        <p:spPr>
          <a:xfrm>
            <a:off x="6062613" y="1491630"/>
            <a:ext cx="3011537" cy="2781920"/>
          </a:xfrm>
          <a:prstGeom prst="roundRect">
            <a:avLst/>
          </a:prstGeom>
          <a:solidFill>
            <a:srgbClr val="D6ECEE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292" name="Picture 1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859" y="1706088"/>
            <a:ext cx="2613843" cy="2377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34241"/>
      </p:ext>
    </p:extLst>
  </p:cSld>
  <p:clrMapOvr>
    <a:masterClrMapping/>
  </p:clrMapOvr>
  <p:transition advTm="242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216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Event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tree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sp>
        <p:nvSpPr>
          <p:cNvPr id="8" name="Retângulo de cantos arredondados 52">
            <a:extLst>
              <a:ext uri="{FF2B5EF4-FFF2-40B4-BE49-F238E27FC236}">
                <a16:creationId xmlns="" xmlns:a16="http://schemas.microsoft.com/office/drawing/2014/main" id="{5012D08D-B53B-C21A-ECEB-42F580AA76DE}"/>
              </a:ext>
            </a:extLst>
          </p:cNvPr>
          <p:cNvSpPr/>
          <p:nvPr/>
        </p:nvSpPr>
        <p:spPr>
          <a:xfrm>
            <a:off x="955632" y="951860"/>
            <a:ext cx="7648816" cy="3456384"/>
          </a:xfrm>
          <a:prstGeom prst="roundRect">
            <a:avLst/>
          </a:prstGeom>
          <a:solidFill>
            <a:srgbClr val="D6ECEE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5" name="Agrupar 74">
            <a:extLst>
              <a:ext uri="{FF2B5EF4-FFF2-40B4-BE49-F238E27FC236}">
                <a16:creationId xmlns="" xmlns:a16="http://schemas.microsoft.com/office/drawing/2014/main" id="{ED03B315-DBB3-8011-16CE-696208D2B05F}"/>
              </a:ext>
            </a:extLst>
          </p:cNvPr>
          <p:cNvGrpSpPr/>
          <p:nvPr/>
        </p:nvGrpSpPr>
        <p:grpSpPr>
          <a:xfrm>
            <a:off x="1259632" y="1339990"/>
            <a:ext cx="5360528" cy="2686728"/>
            <a:chOff x="1891736" y="1484006"/>
            <a:chExt cx="5360528" cy="2686728"/>
          </a:xfrm>
        </p:grpSpPr>
        <p:cxnSp>
          <p:nvCxnSpPr>
            <p:cNvPr id="31" name="Conector reto 30">
              <a:extLst>
                <a:ext uri="{FF2B5EF4-FFF2-40B4-BE49-F238E27FC236}">
                  <a16:creationId xmlns="" xmlns:a16="http://schemas.microsoft.com/office/drawing/2014/main" id="{69B34C5C-F254-2B0C-F213-2FB4BA3F13AA}"/>
                </a:ext>
              </a:extLst>
            </p:cNvPr>
            <p:cNvCxnSpPr/>
            <p:nvPr/>
          </p:nvCxnSpPr>
          <p:spPr>
            <a:xfrm>
              <a:off x="2339752" y="329183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ector reto 31">
              <a:extLst>
                <a:ext uri="{FF2B5EF4-FFF2-40B4-BE49-F238E27FC236}">
                  <a16:creationId xmlns="" xmlns:a16="http://schemas.microsoft.com/office/drawing/2014/main" id="{E5CBF4CD-42D6-53F5-9CA8-3DA46E7EC731}"/>
                </a:ext>
              </a:extLst>
            </p:cNvPr>
            <p:cNvCxnSpPr>
              <a:cxnSpLocks/>
            </p:cNvCxnSpPr>
            <p:nvPr/>
          </p:nvCxnSpPr>
          <p:spPr>
            <a:xfrm>
              <a:off x="3059832" y="2694382"/>
              <a:ext cx="862119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ector reto 32">
              <a:extLst>
                <a:ext uri="{FF2B5EF4-FFF2-40B4-BE49-F238E27FC236}">
                  <a16:creationId xmlns="" xmlns:a16="http://schemas.microsoft.com/office/drawing/2014/main" id="{D42B891C-18EB-6F7A-FC0B-817051EA8791}"/>
                </a:ext>
              </a:extLst>
            </p:cNvPr>
            <p:cNvCxnSpPr>
              <a:cxnSpLocks/>
            </p:cNvCxnSpPr>
            <p:nvPr/>
          </p:nvCxnSpPr>
          <p:spPr>
            <a:xfrm>
              <a:off x="3057856" y="4060266"/>
              <a:ext cx="3468512" cy="1511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ector reto 33">
              <a:extLst>
                <a:ext uri="{FF2B5EF4-FFF2-40B4-BE49-F238E27FC236}">
                  <a16:creationId xmlns="" xmlns:a16="http://schemas.microsoft.com/office/drawing/2014/main" id="{49EF27D9-1EEE-E05A-89F0-98224341806B}"/>
                </a:ext>
              </a:extLst>
            </p:cNvPr>
            <p:cNvCxnSpPr>
              <a:cxnSpLocks/>
            </p:cNvCxnSpPr>
            <p:nvPr/>
          </p:nvCxnSpPr>
          <p:spPr>
            <a:xfrm>
              <a:off x="3921951" y="2334342"/>
              <a:ext cx="2514154" cy="22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ector reto 34">
              <a:extLst>
                <a:ext uri="{FF2B5EF4-FFF2-40B4-BE49-F238E27FC236}">
                  <a16:creationId xmlns="" xmlns:a16="http://schemas.microsoft.com/office/drawing/2014/main" id="{9E45FD53-E924-2F79-6F6C-B179B21B1B1F}"/>
                </a:ext>
              </a:extLst>
            </p:cNvPr>
            <p:cNvCxnSpPr/>
            <p:nvPr/>
          </p:nvCxnSpPr>
          <p:spPr>
            <a:xfrm>
              <a:off x="3921951" y="312643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ector reto 36">
              <a:extLst>
                <a:ext uri="{FF2B5EF4-FFF2-40B4-BE49-F238E27FC236}">
                  <a16:creationId xmlns="" xmlns:a16="http://schemas.microsoft.com/office/drawing/2014/main" id="{0955E1D3-87CD-2CBE-05A9-2F1E11E164C0}"/>
                </a:ext>
              </a:extLst>
            </p:cNvPr>
            <p:cNvCxnSpPr>
              <a:cxnSpLocks/>
            </p:cNvCxnSpPr>
            <p:nvPr/>
          </p:nvCxnSpPr>
          <p:spPr>
            <a:xfrm>
              <a:off x="4940052" y="3435846"/>
              <a:ext cx="78395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ector reto 40">
              <a:extLst>
                <a:ext uri="{FF2B5EF4-FFF2-40B4-BE49-F238E27FC236}">
                  <a16:creationId xmlns="" xmlns:a16="http://schemas.microsoft.com/office/drawing/2014/main" id="{CC83DAF2-26CB-DEC5-8A31-12EC4E292501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2856729"/>
              <a:ext cx="150406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ector reto 41">
              <a:extLst>
                <a:ext uri="{FF2B5EF4-FFF2-40B4-BE49-F238E27FC236}">
                  <a16:creationId xmlns="" xmlns:a16="http://schemas.microsoft.com/office/drawing/2014/main" id="{9F836961-2293-FE2B-B6FC-FAD230B90F37}"/>
                </a:ext>
              </a:extLst>
            </p:cNvPr>
            <p:cNvCxnSpPr>
              <a:cxnSpLocks/>
            </p:cNvCxnSpPr>
            <p:nvPr/>
          </p:nvCxnSpPr>
          <p:spPr>
            <a:xfrm>
              <a:off x="4279894" y="3126430"/>
              <a:ext cx="65214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ector reto 42">
              <a:extLst>
                <a:ext uri="{FF2B5EF4-FFF2-40B4-BE49-F238E27FC236}">
                  <a16:creationId xmlns="" xmlns:a16="http://schemas.microsoft.com/office/drawing/2014/main" id="{F1BFF5BF-F85D-4AF1-C7BA-6007C75A6278}"/>
                </a:ext>
              </a:extLst>
            </p:cNvPr>
            <p:cNvCxnSpPr/>
            <p:nvPr/>
          </p:nvCxnSpPr>
          <p:spPr>
            <a:xfrm>
              <a:off x="3059832" y="2694382"/>
              <a:ext cx="0" cy="13681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ector reto 43">
              <a:extLst>
                <a:ext uri="{FF2B5EF4-FFF2-40B4-BE49-F238E27FC236}">
                  <a16:creationId xmlns="" xmlns:a16="http://schemas.microsoft.com/office/drawing/2014/main" id="{5B0DD2F4-77EF-4726-DBFF-50385B3E8A51}"/>
                </a:ext>
              </a:extLst>
            </p:cNvPr>
            <p:cNvCxnSpPr/>
            <p:nvPr/>
          </p:nvCxnSpPr>
          <p:spPr>
            <a:xfrm>
              <a:off x="3921951" y="2334342"/>
              <a:ext cx="0" cy="7920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ector reto 46">
              <a:extLst>
                <a:ext uri="{FF2B5EF4-FFF2-40B4-BE49-F238E27FC236}">
                  <a16:creationId xmlns="" xmlns:a16="http://schemas.microsoft.com/office/drawing/2014/main" id="{6A173355-E901-6386-8C91-793A0D03FA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2856729"/>
              <a:ext cx="8012" cy="57911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ector reto 53">
              <a:extLst>
                <a:ext uri="{FF2B5EF4-FFF2-40B4-BE49-F238E27FC236}">
                  <a16:creationId xmlns="" xmlns:a16="http://schemas.microsoft.com/office/drawing/2014/main" id="{948C0C2F-BB5E-DEB7-D0EB-23ECC6B4E686}"/>
                </a:ext>
              </a:extLst>
            </p:cNvPr>
            <p:cNvCxnSpPr/>
            <p:nvPr/>
          </p:nvCxnSpPr>
          <p:spPr>
            <a:xfrm>
              <a:off x="5730079" y="365187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ector reto 54">
              <a:extLst>
                <a:ext uri="{FF2B5EF4-FFF2-40B4-BE49-F238E27FC236}">
                  <a16:creationId xmlns="" xmlns:a16="http://schemas.microsoft.com/office/drawing/2014/main" id="{ECE47510-A36C-11AB-75CA-DF4542F9D22C}"/>
                </a:ext>
              </a:extLst>
            </p:cNvPr>
            <p:cNvCxnSpPr/>
            <p:nvPr/>
          </p:nvCxnSpPr>
          <p:spPr>
            <a:xfrm>
              <a:off x="5730079" y="3270446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ector reto 55">
              <a:extLst>
                <a:ext uri="{FF2B5EF4-FFF2-40B4-BE49-F238E27FC236}">
                  <a16:creationId xmlns="" xmlns:a16="http://schemas.microsoft.com/office/drawing/2014/main" id="{AFB1E0CB-C7AE-8184-6E49-934A6DF634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0079" y="3270446"/>
              <a:ext cx="6006" cy="38142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CaixaDeTexto 10">
              <a:extLst>
                <a:ext uri="{FF2B5EF4-FFF2-40B4-BE49-F238E27FC236}">
                  <a16:creationId xmlns="" xmlns:a16="http://schemas.microsoft.com/office/drawing/2014/main" id="{4BB47B9F-B6A8-81A9-0009-13654AC43C1B}"/>
                </a:ext>
              </a:extLst>
            </p:cNvPr>
            <p:cNvSpPr txBox="1"/>
            <p:nvPr/>
          </p:nvSpPr>
          <p:spPr>
            <a:xfrm>
              <a:off x="1891736" y="1486440"/>
              <a:ext cx="936104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Loss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of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Coolant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Circulation</a:t>
              </a:r>
              <a:r>
                <a:rPr lang="pt-BR" sz="900" dirty="0">
                  <a:latin typeface="Gill Sans MT" panose="020B0502020104020203" pitchFamily="34" charset="0"/>
                </a:rPr>
                <a:t> in </a:t>
              </a:r>
              <a:r>
                <a:rPr lang="pt-BR" sz="900" dirty="0" err="1">
                  <a:latin typeface="Gill Sans MT" panose="020B0502020104020203" pitchFamily="34" charset="0"/>
                </a:rPr>
                <a:t>the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reactor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="" xmlns:a16="http://schemas.microsoft.com/office/drawing/2014/main" id="{48FF98DB-2D30-F7D6-CE2A-A3A127B8A31C}"/>
                </a:ext>
              </a:extLst>
            </p:cNvPr>
            <p:cNvSpPr txBox="1"/>
            <p:nvPr/>
          </p:nvSpPr>
          <p:spPr>
            <a:xfrm>
              <a:off x="2962812" y="1487855"/>
              <a:ext cx="939649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Reactor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Cooling</a:t>
              </a:r>
              <a:r>
                <a:rPr lang="pt-BR" sz="900" dirty="0">
                  <a:latin typeface="Gill Sans MT" panose="020B0502020104020203" pitchFamily="34" charset="0"/>
                </a:rPr>
                <a:t> System – AD </a:t>
              </a:r>
              <a:r>
                <a:rPr lang="pt-BR" sz="900" dirty="0" err="1">
                  <a:latin typeface="Gill Sans MT" panose="020B0502020104020203" pitchFamily="34" charset="0"/>
                </a:rPr>
                <a:t>Valves</a:t>
              </a:r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="" xmlns:a16="http://schemas.microsoft.com/office/drawing/2014/main" id="{A8BD2BC0-9B63-CF82-47D4-6065B7070CBD}"/>
                </a:ext>
              </a:extLst>
            </p:cNvPr>
            <p:cNvSpPr txBox="1"/>
            <p:nvPr/>
          </p:nvSpPr>
          <p:spPr>
            <a:xfrm>
              <a:off x="3982001" y="1484006"/>
              <a:ext cx="768246" cy="500137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>
                  <a:latin typeface="Gill Sans MT" panose="020B0502020104020203" pitchFamily="34" charset="0"/>
                </a:rPr>
                <a:t>Recovery </a:t>
              </a:r>
              <a:r>
                <a:rPr lang="pt-BR" sz="900" dirty="0" err="1">
                  <a:latin typeface="Gill Sans MT" panose="020B0502020104020203" pitchFamily="34" charset="0"/>
                </a:rPr>
                <a:t>of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 smtClean="0">
                  <a:latin typeface="Gill Sans MT" panose="020B0502020104020203" pitchFamily="34" charset="0"/>
                </a:rPr>
                <a:t>RHRS</a:t>
              </a:r>
              <a:endParaRPr lang="pt-BR" sz="900" dirty="0" smtClean="0">
                <a:latin typeface="Gill Sans MT" panose="020B0502020104020203" pitchFamily="34" charset="0"/>
              </a:endParaRPr>
            </a:p>
            <a:p>
              <a:pPr algn="ctr"/>
              <a:endParaRPr lang="pt-BR" sz="850" dirty="0">
                <a:latin typeface="Gill Sans MT" panose="020B0502020104020203" pitchFamily="34" charset="0"/>
              </a:endParaRP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="" xmlns:a16="http://schemas.microsoft.com/office/drawing/2014/main" id="{5534F75E-3D64-00A0-0914-1DB51CCDCD57}"/>
                </a:ext>
              </a:extLst>
            </p:cNvPr>
            <p:cNvSpPr txBox="1"/>
            <p:nvPr/>
          </p:nvSpPr>
          <p:spPr>
            <a:xfrm>
              <a:off x="4860032" y="1484006"/>
              <a:ext cx="864096" cy="500137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>
                  <a:latin typeface="Gill Sans MT" panose="020B0502020104020203" pitchFamily="34" charset="0"/>
                </a:rPr>
                <a:t>H2 </a:t>
              </a:r>
              <a:r>
                <a:rPr lang="pt-BR" sz="900" dirty="0" err="1">
                  <a:latin typeface="Gill Sans MT" panose="020B0502020104020203" pitchFamily="34" charset="0"/>
                </a:rPr>
                <a:t>control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and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 smtClean="0">
                  <a:latin typeface="Gill Sans MT" panose="020B0502020104020203" pitchFamily="34" charset="0"/>
                </a:rPr>
                <a:t>mitigation</a:t>
              </a:r>
              <a:endParaRPr lang="pt-BR" sz="900" dirty="0" smtClean="0">
                <a:latin typeface="Gill Sans MT" panose="020B0502020104020203" pitchFamily="34" charset="0"/>
              </a:endParaRPr>
            </a:p>
            <a:p>
              <a:pPr algn="ctr"/>
              <a:endParaRPr lang="pt-BR" sz="850" dirty="0">
                <a:latin typeface="Gill Sans MT" panose="020B0502020104020203" pitchFamily="34" charset="0"/>
              </a:endParaRP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="" xmlns:a16="http://schemas.microsoft.com/office/drawing/2014/main" id="{E0552151-0DD0-3197-D01C-3196F17802FA}"/>
                </a:ext>
              </a:extLst>
            </p:cNvPr>
            <p:cNvSpPr txBox="1"/>
            <p:nvPr/>
          </p:nvSpPr>
          <p:spPr>
            <a:xfrm>
              <a:off x="5819977" y="1484006"/>
              <a:ext cx="799621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Contaiment</a:t>
              </a:r>
              <a:endParaRPr lang="pt-BR" sz="900" dirty="0">
                <a:latin typeface="Gill Sans MT" panose="020B0502020104020203" pitchFamily="34" charset="0"/>
              </a:endParaRPr>
            </a:p>
            <a:p>
              <a:pPr algn="ctr"/>
              <a:r>
                <a:rPr lang="pt-BR" sz="900" dirty="0" err="1" smtClean="0">
                  <a:latin typeface="Gill Sans MT" panose="020B0502020104020203" pitchFamily="34" charset="0"/>
                </a:rPr>
                <a:t>Integrity</a:t>
              </a:r>
              <a:endParaRPr lang="pt-BR" sz="900" dirty="0">
                <a:latin typeface="Gill Sans MT" panose="020B0502020104020203" pitchFamily="34" charset="0"/>
              </a:endParaRPr>
            </a:p>
            <a:p>
              <a:pPr algn="ctr"/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="" xmlns:a16="http://schemas.microsoft.com/office/drawing/2014/main" id="{773230F7-81AF-FA25-2AEE-BCB4EA4AFF76}"/>
                </a:ext>
              </a:extLst>
            </p:cNvPr>
            <p:cNvSpPr txBox="1"/>
            <p:nvPr/>
          </p:nvSpPr>
          <p:spPr>
            <a:xfrm>
              <a:off x="6532182" y="2212290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smtClean="0">
                  <a:latin typeface="Gill Sans MT" panose="020B0502020104020203" pitchFamily="34" charset="0"/>
                </a:rPr>
                <a:t>1</a:t>
              </a:r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="" xmlns:a16="http://schemas.microsoft.com/office/drawing/2014/main" id="{0152F41D-6D3B-CFBD-F0F6-1B232DA8BCA0}"/>
                </a:ext>
              </a:extLst>
            </p:cNvPr>
            <p:cNvSpPr txBox="1"/>
            <p:nvPr/>
          </p:nvSpPr>
          <p:spPr>
            <a:xfrm>
              <a:off x="6532182" y="2716346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2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="" xmlns:a16="http://schemas.microsoft.com/office/drawing/2014/main" id="{B121AA69-5546-CC65-BE28-6F2901037FD4}"/>
                </a:ext>
              </a:extLst>
            </p:cNvPr>
            <p:cNvSpPr txBox="1"/>
            <p:nvPr/>
          </p:nvSpPr>
          <p:spPr>
            <a:xfrm>
              <a:off x="6532183" y="3096363"/>
              <a:ext cx="720080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3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="" xmlns:a16="http://schemas.microsoft.com/office/drawing/2014/main" id="{2A7613EB-9C2A-EDC0-CE65-89F677B35ACF}"/>
                </a:ext>
              </a:extLst>
            </p:cNvPr>
            <p:cNvSpPr txBox="1"/>
            <p:nvPr/>
          </p:nvSpPr>
          <p:spPr>
            <a:xfrm>
              <a:off x="6532183" y="3508434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4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="" xmlns:a16="http://schemas.microsoft.com/office/drawing/2014/main" id="{A2823EDD-EF6F-733C-3C25-F02B91CC1C74}"/>
                </a:ext>
              </a:extLst>
            </p:cNvPr>
            <p:cNvSpPr txBox="1"/>
            <p:nvPr/>
          </p:nvSpPr>
          <p:spPr>
            <a:xfrm>
              <a:off x="6526368" y="3939902"/>
              <a:ext cx="725896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5</a:t>
              </a:r>
            </a:p>
          </p:txBody>
        </p:sp>
      </p:grpSp>
      <p:sp>
        <p:nvSpPr>
          <p:cNvPr id="63" name="Retângulo 62">
            <a:extLst>
              <a:ext uri="{FF2B5EF4-FFF2-40B4-BE49-F238E27FC236}">
                <a16:creationId xmlns="" xmlns:a16="http://schemas.microsoft.com/office/drawing/2014/main" id="{B715C1A0-733C-E374-0BD3-7931DF44CC33}"/>
              </a:ext>
            </a:extLst>
          </p:cNvPr>
          <p:cNvSpPr/>
          <p:nvPr/>
        </p:nvSpPr>
        <p:spPr>
          <a:xfrm>
            <a:off x="3973863" y="4069110"/>
            <a:ext cx="28286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Bookman Old Style" pitchFamily="18" charset="0"/>
              </a:rPr>
              <a:t>Computer Aided Fault Tree Analysis (CAFTA</a:t>
            </a:r>
            <a:r>
              <a:rPr lang="en-US" sz="900" dirty="0">
                <a:latin typeface="Bookman Old Style" pitchFamily="18" charset="0"/>
              </a:rPr>
              <a:t>)</a:t>
            </a:r>
            <a:endParaRPr lang="pt-BR" sz="9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428946"/>
      </p:ext>
    </p:extLst>
  </p:cSld>
  <p:clrMapOvr>
    <a:masterClrMapping/>
  </p:clrMapOvr>
  <p:transition advTm="242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2166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Event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tree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sp>
        <p:nvSpPr>
          <p:cNvPr id="8" name="Retângulo de cantos arredondados 52">
            <a:extLst>
              <a:ext uri="{FF2B5EF4-FFF2-40B4-BE49-F238E27FC236}">
                <a16:creationId xmlns="" xmlns:a16="http://schemas.microsoft.com/office/drawing/2014/main" id="{5012D08D-B53B-C21A-ECEB-42F580AA76DE}"/>
              </a:ext>
            </a:extLst>
          </p:cNvPr>
          <p:cNvSpPr/>
          <p:nvPr/>
        </p:nvSpPr>
        <p:spPr>
          <a:xfrm>
            <a:off x="955632" y="951860"/>
            <a:ext cx="7648816" cy="3456384"/>
          </a:xfrm>
          <a:prstGeom prst="roundRect">
            <a:avLst/>
          </a:prstGeom>
          <a:solidFill>
            <a:srgbClr val="D6ECEE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5" name="Agrupar 74">
            <a:extLst>
              <a:ext uri="{FF2B5EF4-FFF2-40B4-BE49-F238E27FC236}">
                <a16:creationId xmlns="" xmlns:a16="http://schemas.microsoft.com/office/drawing/2014/main" id="{ED03B315-DBB3-8011-16CE-696208D2B05F}"/>
              </a:ext>
            </a:extLst>
          </p:cNvPr>
          <p:cNvGrpSpPr/>
          <p:nvPr/>
        </p:nvGrpSpPr>
        <p:grpSpPr>
          <a:xfrm>
            <a:off x="1259632" y="1339990"/>
            <a:ext cx="5360528" cy="2686728"/>
            <a:chOff x="1891736" y="1484006"/>
            <a:chExt cx="5360528" cy="2686728"/>
          </a:xfrm>
        </p:grpSpPr>
        <p:cxnSp>
          <p:nvCxnSpPr>
            <p:cNvPr id="31" name="Conector reto 30">
              <a:extLst>
                <a:ext uri="{FF2B5EF4-FFF2-40B4-BE49-F238E27FC236}">
                  <a16:creationId xmlns="" xmlns:a16="http://schemas.microsoft.com/office/drawing/2014/main" id="{69B34C5C-F254-2B0C-F213-2FB4BA3F13AA}"/>
                </a:ext>
              </a:extLst>
            </p:cNvPr>
            <p:cNvCxnSpPr/>
            <p:nvPr/>
          </p:nvCxnSpPr>
          <p:spPr>
            <a:xfrm>
              <a:off x="2339752" y="329183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ector reto 31">
              <a:extLst>
                <a:ext uri="{FF2B5EF4-FFF2-40B4-BE49-F238E27FC236}">
                  <a16:creationId xmlns="" xmlns:a16="http://schemas.microsoft.com/office/drawing/2014/main" id="{E5CBF4CD-42D6-53F5-9CA8-3DA46E7EC731}"/>
                </a:ext>
              </a:extLst>
            </p:cNvPr>
            <p:cNvCxnSpPr>
              <a:cxnSpLocks/>
            </p:cNvCxnSpPr>
            <p:nvPr/>
          </p:nvCxnSpPr>
          <p:spPr>
            <a:xfrm>
              <a:off x="3059832" y="2694382"/>
              <a:ext cx="862119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ector reto 32">
              <a:extLst>
                <a:ext uri="{FF2B5EF4-FFF2-40B4-BE49-F238E27FC236}">
                  <a16:creationId xmlns="" xmlns:a16="http://schemas.microsoft.com/office/drawing/2014/main" id="{D42B891C-18EB-6F7A-FC0B-817051EA8791}"/>
                </a:ext>
              </a:extLst>
            </p:cNvPr>
            <p:cNvCxnSpPr>
              <a:cxnSpLocks/>
            </p:cNvCxnSpPr>
            <p:nvPr/>
          </p:nvCxnSpPr>
          <p:spPr>
            <a:xfrm>
              <a:off x="3057856" y="4060266"/>
              <a:ext cx="3468512" cy="1511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ector reto 33">
              <a:extLst>
                <a:ext uri="{FF2B5EF4-FFF2-40B4-BE49-F238E27FC236}">
                  <a16:creationId xmlns="" xmlns:a16="http://schemas.microsoft.com/office/drawing/2014/main" id="{49EF27D9-1EEE-E05A-89F0-98224341806B}"/>
                </a:ext>
              </a:extLst>
            </p:cNvPr>
            <p:cNvCxnSpPr>
              <a:cxnSpLocks/>
            </p:cNvCxnSpPr>
            <p:nvPr/>
          </p:nvCxnSpPr>
          <p:spPr>
            <a:xfrm>
              <a:off x="3921951" y="2334342"/>
              <a:ext cx="2514154" cy="226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ector reto 34">
              <a:extLst>
                <a:ext uri="{FF2B5EF4-FFF2-40B4-BE49-F238E27FC236}">
                  <a16:creationId xmlns="" xmlns:a16="http://schemas.microsoft.com/office/drawing/2014/main" id="{9E45FD53-E924-2F79-6F6C-B179B21B1B1F}"/>
                </a:ext>
              </a:extLst>
            </p:cNvPr>
            <p:cNvCxnSpPr/>
            <p:nvPr/>
          </p:nvCxnSpPr>
          <p:spPr>
            <a:xfrm>
              <a:off x="3921951" y="312643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ector reto 36">
              <a:extLst>
                <a:ext uri="{FF2B5EF4-FFF2-40B4-BE49-F238E27FC236}">
                  <a16:creationId xmlns="" xmlns:a16="http://schemas.microsoft.com/office/drawing/2014/main" id="{0955E1D3-87CD-2CBE-05A9-2F1E11E164C0}"/>
                </a:ext>
              </a:extLst>
            </p:cNvPr>
            <p:cNvCxnSpPr>
              <a:cxnSpLocks/>
            </p:cNvCxnSpPr>
            <p:nvPr/>
          </p:nvCxnSpPr>
          <p:spPr>
            <a:xfrm>
              <a:off x="4940052" y="3435846"/>
              <a:ext cx="78395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ector reto 40">
              <a:extLst>
                <a:ext uri="{FF2B5EF4-FFF2-40B4-BE49-F238E27FC236}">
                  <a16:creationId xmlns="" xmlns:a16="http://schemas.microsoft.com/office/drawing/2014/main" id="{CC83DAF2-26CB-DEC5-8A31-12EC4E292501}"/>
                </a:ext>
              </a:extLst>
            </p:cNvPr>
            <p:cNvCxnSpPr>
              <a:cxnSpLocks/>
            </p:cNvCxnSpPr>
            <p:nvPr/>
          </p:nvCxnSpPr>
          <p:spPr>
            <a:xfrm>
              <a:off x="4932040" y="2856729"/>
              <a:ext cx="1504065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ector reto 41">
              <a:extLst>
                <a:ext uri="{FF2B5EF4-FFF2-40B4-BE49-F238E27FC236}">
                  <a16:creationId xmlns="" xmlns:a16="http://schemas.microsoft.com/office/drawing/2014/main" id="{9F836961-2293-FE2B-B6FC-FAD230B90F37}"/>
                </a:ext>
              </a:extLst>
            </p:cNvPr>
            <p:cNvCxnSpPr>
              <a:cxnSpLocks/>
            </p:cNvCxnSpPr>
            <p:nvPr/>
          </p:nvCxnSpPr>
          <p:spPr>
            <a:xfrm>
              <a:off x="4279894" y="3126430"/>
              <a:ext cx="65214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ector reto 42">
              <a:extLst>
                <a:ext uri="{FF2B5EF4-FFF2-40B4-BE49-F238E27FC236}">
                  <a16:creationId xmlns="" xmlns:a16="http://schemas.microsoft.com/office/drawing/2014/main" id="{F1BFF5BF-F85D-4AF1-C7BA-6007C75A6278}"/>
                </a:ext>
              </a:extLst>
            </p:cNvPr>
            <p:cNvCxnSpPr/>
            <p:nvPr/>
          </p:nvCxnSpPr>
          <p:spPr>
            <a:xfrm>
              <a:off x="3059832" y="2694382"/>
              <a:ext cx="0" cy="136815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ector reto 43">
              <a:extLst>
                <a:ext uri="{FF2B5EF4-FFF2-40B4-BE49-F238E27FC236}">
                  <a16:creationId xmlns="" xmlns:a16="http://schemas.microsoft.com/office/drawing/2014/main" id="{5B0DD2F4-77EF-4726-DBFF-50385B3E8A51}"/>
                </a:ext>
              </a:extLst>
            </p:cNvPr>
            <p:cNvCxnSpPr/>
            <p:nvPr/>
          </p:nvCxnSpPr>
          <p:spPr>
            <a:xfrm>
              <a:off x="3921951" y="2334342"/>
              <a:ext cx="0" cy="7920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ector reto 46">
              <a:extLst>
                <a:ext uri="{FF2B5EF4-FFF2-40B4-BE49-F238E27FC236}">
                  <a16:creationId xmlns="" xmlns:a16="http://schemas.microsoft.com/office/drawing/2014/main" id="{6A173355-E901-6386-8C91-793A0D03FA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32040" y="2856729"/>
              <a:ext cx="8012" cy="579117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ector reto 53">
              <a:extLst>
                <a:ext uri="{FF2B5EF4-FFF2-40B4-BE49-F238E27FC236}">
                  <a16:creationId xmlns="" xmlns:a16="http://schemas.microsoft.com/office/drawing/2014/main" id="{948C0C2F-BB5E-DEB7-D0EB-23ECC6B4E686}"/>
                </a:ext>
              </a:extLst>
            </p:cNvPr>
            <p:cNvCxnSpPr/>
            <p:nvPr/>
          </p:nvCxnSpPr>
          <p:spPr>
            <a:xfrm>
              <a:off x="5730079" y="3651870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ector reto 54">
              <a:extLst>
                <a:ext uri="{FF2B5EF4-FFF2-40B4-BE49-F238E27FC236}">
                  <a16:creationId xmlns="" xmlns:a16="http://schemas.microsoft.com/office/drawing/2014/main" id="{ECE47510-A36C-11AB-75CA-DF4542F9D22C}"/>
                </a:ext>
              </a:extLst>
            </p:cNvPr>
            <p:cNvCxnSpPr/>
            <p:nvPr/>
          </p:nvCxnSpPr>
          <p:spPr>
            <a:xfrm>
              <a:off x="5730079" y="3270446"/>
              <a:ext cx="722057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ector reto 55">
              <a:extLst>
                <a:ext uri="{FF2B5EF4-FFF2-40B4-BE49-F238E27FC236}">
                  <a16:creationId xmlns="" xmlns:a16="http://schemas.microsoft.com/office/drawing/2014/main" id="{AFB1E0CB-C7AE-8184-6E49-934A6DF634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0079" y="3270446"/>
              <a:ext cx="6006" cy="381424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CaixaDeTexto 10">
              <a:extLst>
                <a:ext uri="{FF2B5EF4-FFF2-40B4-BE49-F238E27FC236}">
                  <a16:creationId xmlns="" xmlns:a16="http://schemas.microsoft.com/office/drawing/2014/main" id="{4BB47B9F-B6A8-81A9-0009-13654AC43C1B}"/>
                </a:ext>
              </a:extLst>
            </p:cNvPr>
            <p:cNvSpPr txBox="1"/>
            <p:nvPr/>
          </p:nvSpPr>
          <p:spPr>
            <a:xfrm>
              <a:off x="1891736" y="1486440"/>
              <a:ext cx="936104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Loss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of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Coolant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Circulation</a:t>
              </a:r>
              <a:r>
                <a:rPr lang="pt-BR" sz="900" dirty="0">
                  <a:latin typeface="Gill Sans MT" panose="020B0502020104020203" pitchFamily="34" charset="0"/>
                </a:rPr>
                <a:t> in </a:t>
              </a:r>
              <a:r>
                <a:rPr lang="pt-BR" sz="900" dirty="0" err="1">
                  <a:latin typeface="Gill Sans MT" panose="020B0502020104020203" pitchFamily="34" charset="0"/>
                </a:rPr>
                <a:t>the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reactor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</a:p>
          </p:txBody>
        </p:sp>
        <p:sp>
          <p:nvSpPr>
            <p:cNvPr id="12" name="CaixaDeTexto 11">
              <a:extLst>
                <a:ext uri="{FF2B5EF4-FFF2-40B4-BE49-F238E27FC236}">
                  <a16:creationId xmlns="" xmlns:a16="http://schemas.microsoft.com/office/drawing/2014/main" id="{48FF98DB-2D30-F7D6-CE2A-A3A127B8A31C}"/>
                </a:ext>
              </a:extLst>
            </p:cNvPr>
            <p:cNvSpPr txBox="1"/>
            <p:nvPr/>
          </p:nvSpPr>
          <p:spPr>
            <a:xfrm>
              <a:off x="2962812" y="1487855"/>
              <a:ext cx="939649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Reactor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Cooling</a:t>
              </a:r>
              <a:r>
                <a:rPr lang="pt-BR" sz="900" dirty="0">
                  <a:latin typeface="Gill Sans MT" panose="020B0502020104020203" pitchFamily="34" charset="0"/>
                </a:rPr>
                <a:t> System – AD </a:t>
              </a:r>
              <a:r>
                <a:rPr lang="pt-BR" sz="900" dirty="0" err="1">
                  <a:latin typeface="Gill Sans MT" panose="020B0502020104020203" pitchFamily="34" charset="0"/>
                </a:rPr>
                <a:t>Valves</a:t>
              </a:r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="" xmlns:a16="http://schemas.microsoft.com/office/drawing/2014/main" id="{A8BD2BC0-9B63-CF82-47D4-6065B7070CBD}"/>
                </a:ext>
              </a:extLst>
            </p:cNvPr>
            <p:cNvSpPr txBox="1"/>
            <p:nvPr/>
          </p:nvSpPr>
          <p:spPr>
            <a:xfrm>
              <a:off x="3982001" y="1484006"/>
              <a:ext cx="768246" cy="500137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>
                  <a:latin typeface="Gill Sans MT" panose="020B0502020104020203" pitchFamily="34" charset="0"/>
                </a:rPr>
                <a:t>Recovery </a:t>
              </a:r>
              <a:r>
                <a:rPr lang="pt-BR" sz="900" dirty="0" err="1">
                  <a:latin typeface="Gill Sans MT" panose="020B0502020104020203" pitchFamily="34" charset="0"/>
                </a:rPr>
                <a:t>of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 smtClean="0">
                  <a:latin typeface="Gill Sans MT" panose="020B0502020104020203" pitchFamily="34" charset="0"/>
                </a:rPr>
                <a:t>RHRS</a:t>
              </a:r>
              <a:endParaRPr lang="pt-BR" sz="900" dirty="0" smtClean="0">
                <a:latin typeface="Gill Sans MT" panose="020B0502020104020203" pitchFamily="34" charset="0"/>
              </a:endParaRPr>
            </a:p>
            <a:p>
              <a:pPr algn="ctr"/>
              <a:endParaRPr lang="pt-BR" sz="850" dirty="0">
                <a:latin typeface="Gill Sans MT" panose="020B0502020104020203" pitchFamily="34" charset="0"/>
              </a:endParaRPr>
            </a:p>
          </p:txBody>
        </p:sp>
        <p:sp>
          <p:nvSpPr>
            <p:cNvPr id="14" name="CaixaDeTexto 13">
              <a:extLst>
                <a:ext uri="{FF2B5EF4-FFF2-40B4-BE49-F238E27FC236}">
                  <a16:creationId xmlns="" xmlns:a16="http://schemas.microsoft.com/office/drawing/2014/main" id="{5534F75E-3D64-00A0-0914-1DB51CCDCD57}"/>
                </a:ext>
              </a:extLst>
            </p:cNvPr>
            <p:cNvSpPr txBox="1"/>
            <p:nvPr/>
          </p:nvSpPr>
          <p:spPr>
            <a:xfrm>
              <a:off x="4860032" y="1484006"/>
              <a:ext cx="864096" cy="500137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>
                  <a:latin typeface="Gill Sans MT" panose="020B0502020104020203" pitchFamily="34" charset="0"/>
                </a:rPr>
                <a:t>H2 </a:t>
              </a:r>
              <a:r>
                <a:rPr lang="pt-BR" sz="900" dirty="0" err="1">
                  <a:latin typeface="Gill Sans MT" panose="020B0502020104020203" pitchFamily="34" charset="0"/>
                </a:rPr>
                <a:t>control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>
                  <a:latin typeface="Gill Sans MT" panose="020B0502020104020203" pitchFamily="34" charset="0"/>
                </a:rPr>
                <a:t>and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err="1" smtClean="0">
                  <a:latin typeface="Gill Sans MT" panose="020B0502020104020203" pitchFamily="34" charset="0"/>
                </a:rPr>
                <a:t>mitigation</a:t>
              </a:r>
              <a:endParaRPr lang="pt-BR" sz="900" dirty="0" smtClean="0">
                <a:latin typeface="Gill Sans MT" panose="020B0502020104020203" pitchFamily="34" charset="0"/>
              </a:endParaRPr>
            </a:p>
            <a:p>
              <a:pPr algn="ctr"/>
              <a:endParaRPr lang="pt-BR" sz="850" dirty="0">
                <a:latin typeface="Gill Sans MT" panose="020B0502020104020203" pitchFamily="34" charset="0"/>
              </a:endParaRPr>
            </a:p>
          </p:txBody>
        </p:sp>
        <p:sp>
          <p:nvSpPr>
            <p:cNvPr id="16" name="CaixaDeTexto 15">
              <a:extLst>
                <a:ext uri="{FF2B5EF4-FFF2-40B4-BE49-F238E27FC236}">
                  <a16:creationId xmlns="" xmlns:a16="http://schemas.microsoft.com/office/drawing/2014/main" id="{E0552151-0DD0-3197-D01C-3196F17802FA}"/>
                </a:ext>
              </a:extLst>
            </p:cNvPr>
            <p:cNvSpPr txBox="1"/>
            <p:nvPr/>
          </p:nvSpPr>
          <p:spPr>
            <a:xfrm>
              <a:off x="5819977" y="1484006"/>
              <a:ext cx="799621" cy="507831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Contaiment</a:t>
              </a:r>
              <a:endParaRPr lang="pt-BR" sz="900" dirty="0">
                <a:latin typeface="Gill Sans MT" panose="020B0502020104020203" pitchFamily="34" charset="0"/>
              </a:endParaRPr>
            </a:p>
            <a:p>
              <a:pPr algn="ctr"/>
              <a:r>
                <a:rPr lang="pt-BR" sz="900" dirty="0" err="1" smtClean="0">
                  <a:latin typeface="Gill Sans MT" panose="020B0502020104020203" pitchFamily="34" charset="0"/>
                </a:rPr>
                <a:t>Integrity</a:t>
              </a:r>
              <a:endParaRPr lang="pt-BR" sz="900" dirty="0">
                <a:latin typeface="Gill Sans MT" panose="020B0502020104020203" pitchFamily="34" charset="0"/>
              </a:endParaRPr>
            </a:p>
            <a:p>
              <a:pPr algn="ctr"/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21" name="CaixaDeTexto 20">
              <a:extLst>
                <a:ext uri="{FF2B5EF4-FFF2-40B4-BE49-F238E27FC236}">
                  <a16:creationId xmlns="" xmlns:a16="http://schemas.microsoft.com/office/drawing/2014/main" id="{773230F7-81AF-FA25-2AEE-BCB4EA4AFF76}"/>
                </a:ext>
              </a:extLst>
            </p:cNvPr>
            <p:cNvSpPr txBox="1"/>
            <p:nvPr/>
          </p:nvSpPr>
          <p:spPr>
            <a:xfrm>
              <a:off x="6532182" y="2212290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</a:t>
              </a:r>
              <a:r>
                <a:rPr lang="pt-BR" sz="900" dirty="0" smtClean="0">
                  <a:latin typeface="Gill Sans MT" panose="020B0502020104020203" pitchFamily="34" charset="0"/>
                </a:rPr>
                <a:t>1</a:t>
              </a:r>
              <a:endParaRPr lang="pt-BR" sz="900" dirty="0">
                <a:latin typeface="Gill Sans MT" panose="020B0502020104020203" pitchFamily="34" charset="0"/>
              </a:endParaRPr>
            </a:p>
          </p:txBody>
        </p:sp>
        <p:sp>
          <p:nvSpPr>
            <p:cNvPr id="23" name="CaixaDeTexto 22">
              <a:extLst>
                <a:ext uri="{FF2B5EF4-FFF2-40B4-BE49-F238E27FC236}">
                  <a16:creationId xmlns="" xmlns:a16="http://schemas.microsoft.com/office/drawing/2014/main" id="{0152F41D-6D3B-CFBD-F0F6-1B232DA8BCA0}"/>
                </a:ext>
              </a:extLst>
            </p:cNvPr>
            <p:cNvSpPr txBox="1"/>
            <p:nvPr/>
          </p:nvSpPr>
          <p:spPr>
            <a:xfrm>
              <a:off x="6532182" y="2716346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2</a:t>
              </a: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="" xmlns:a16="http://schemas.microsoft.com/office/drawing/2014/main" id="{B121AA69-5546-CC65-BE28-6F2901037FD4}"/>
                </a:ext>
              </a:extLst>
            </p:cNvPr>
            <p:cNvSpPr txBox="1"/>
            <p:nvPr/>
          </p:nvSpPr>
          <p:spPr>
            <a:xfrm>
              <a:off x="6532183" y="3096363"/>
              <a:ext cx="720080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3</a:t>
              </a: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="" xmlns:a16="http://schemas.microsoft.com/office/drawing/2014/main" id="{2A7613EB-9C2A-EDC0-CE65-89F677B35ACF}"/>
                </a:ext>
              </a:extLst>
            </p:cNvPr>
            <p:cNvSpPr txBox="1"/>
            <p:nvPr/>
          </p:nvSpPr>
          <p:spPr>
            <a:xfrm>
              <a:off x="6532183" y="3508434"/>
              <a:ext cx="720081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4</a:t>
              </a:r>
            </a:p>
          </p:txBody>
        </p:sp>
        <p:sp>
          <p:nvSpPr>
            <p:cNvPr id="29" name="CaixaDeTexto 28">
              <a:extLst>
                <a:ext uri="{FF2B5EF4-FFF2-40B4-BE49-F238E27FC236}">
                  <a16:creationId xmlns="" xmlns:a16="http://schemas.microsoft.com/office/drawing/2014/main" id="{A2823EDD-EF6F-733C-3C25-F02B91CC1C74}"/>
                </a:ext>
              </a:extLst>
            </p:cNvPr>
            <p:cNvSpPr txBox="1"/>
            <p:nvPr/>
          </p:nvSpPr>
          <p:spPr>
            <a:xfrm>
              <a:off x="6526368" y="3939902"/>
              <a:ext cx="725896" cy="230832"/>
            </a:xfrm>
            <a:prstGeom prst="rect">
              <a:avLst/>
            </a:prstGeom>
            <a:ln w="3175">
              <a:prstDash val="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BR" sz="900" dirty="0" err="1">
                  <a:latin typeface="Gill Sans MT" panose="020B0502020104020203" pitchFamily="34" charset="0"/>
                </a:rPr>
                <a:t>Sequence</a:t>
              </a:r>
              <a:r>
                <a:rPr lang="pt-BR" sz="900" dirty="0">
                  <a:latin typeface="Gill Sans MT" panose="020B0502020104020203" pitchFamily="34" charset="0"/>
                </a:rPr>
                <a:t> 5</a:t>
              </a:r>
            </a:p>
          </p:txBody>
        </p:sp>
      </p:grpSp>
      <p:sp>
        <p:nvSpPr>
          <p:cNvPr id="63" name="Retângulo 62">
            <a:extLst>
              <a:ext uri="{FF2B5EF4-FFF2-40B4-BE49-F238E27FC236}">
                <a16:creationId xmlns="" xmlns:a16="http://schemas.microsoft.com/office/drawing/2014/main" id="{B715C1A0-733C-E374-0BD3-7931DF44CC33}"/>
              </a:ext>
            </a:extLst>
          </p:cNvPr>
          <p:cNvSpPr/>
          <p:nvPr/>
        </p:nvSpPr>
        <p:spPr>
          <a:xfrm>
            <a:off x="3973863" y="4069110"/>
            <a:ext cx="282864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latin typeface="Bookman Old Style" pitchFamily="18" charset="0"/>
              </a:rPr>
              <a:t>Computer Aided Fault Tree Analysis (CAFTA</a:t>
            </a:r>
            <a:r>
              <a:rPr lang="en-US" sz="900" dirty="0">
                <a:latin typeface="Bookman Old Style" pitchFamily="18" charset="0"/>
              </a:rPr>
              <a:t>)</a:t>
            </a:r>
            <a:endParaRPr lang="pt-BR" sz="900" dirty="0">
              <a:latin typeface="Bookman Old Style" pitchFamily="18" charset="0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1259632" y="1075551"/>
            <a:ext cx="936103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err="1" smtClean="0">
                <a:latin typeface="Gill Sans MT" panose="020B0502020104020203" pitchFamily="34" charset="0"/>
              </a:rPr>
              <a:t>1.46E</a:t>
            </a:r>
            <a:r>
              <a:rPr lang="pt-BR" sz="900" dirty="0" smtClean="0">
                <a:latin typeface="Gill Sans MT" panose="020B0502020104020203" pitchFamily="34" charset="0"/>
              </a:rPr>
              <a:t>-05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38" name="CaixaDeTexto 37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2330709" y="1076335"/>
            <a:ext cx="939648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err="1" smtClean="0">
                <a:latin typeface="Gill Sans MT" panose="020B0502020104020203" pitchFamily="34" charset="0"/>
              </a:rPr>
              <a:t>6.54E</a:t>
            </a:r>
            <a:r>
              <a:rPr lang="pt-BR" sz="900" dirty="0" smtClean="0">
                <a:latin typeface="Gill Sans MT" panose="020B0502020104020203" pitchFamily="34" charset="0"/>
              </a:rPr>
              <a:t>-05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39" name="CaixaDeTexto 38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3383678" y="1069463"/>
            <a:ext cx="720081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err="1" smtClean="0">
                <a:latin typeface="Gill Sans MT" panose="020B0502020104020203" pitchFamily="34" charset="0"/>
              </a:rPr>
              <a:t>8.27E</a:t>
            </a:r>
            <a:r>
              <a:rPr lang="pt-BR" sz="900" dirty="0" smtClean="0">
                <a:latin typeface="Gill Sans MT" panose="020B0502020104020203" pitchFamily="34" charset="0"/>
              </a:rPr>
              <a:t>-04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4247956" y="1089863"/>
            <a:ext cx="824040" cy="215444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800" dirty="0" err="1" smtClean="0">
                <a:latin typeface="Gill Sans MT" panose="020B0502020104020203" pitchFamily="34" charset="0"/>
              </a:rPr>
              <a:t>To</a:t>
            </a:r>
            <a:r>
              <a:rPr lang="pt-BR" sz="800" dirty="0" smtClean="0">
                <a:latin typeface="Gill Sans MT" panose="020B0502020104020203" pitchFamily="34" charset="0"/>
              </a:rPr>
              <a:t> </a:t>
            </a:r>
            <a:r>
              <a:rPr lang="pt-BR" sz="800" dirty="0" err="1" smtClean="0">
                <a:latin typeface="Gill Sans MT" panose="020B0502020104020203" pitchFamily="34" charset="0"/>
              </a:rPr>
              <a:t>be</a:t>
            </a:r>
            <a:r>
              <a:rPr lang="pt-BR" sz="800" dirty="0" smtClean="0">
                <a:latin typeface="Gill Sans MT" panose="020B0502020104020203" pitchFamily="34" charset="0"/>
              </a:rPr>
              <a:t> </a:t>
            </a:r>
            <a:r>
              <a:rPr lang="pt-BR" sz="800" dirty="0" err="1" smtClean="0">
                <a:latin typeface="Gill Sans MT" panose="020B0502020104020203" pitchFamily="34" charset="0"/>
              </a:rPr>
              <a:t>defined</a:t>
            </a:r>
            <a:endParaRPr lang="pt-BR" sz="800" dirty="0">
              <a:latin typeface="Gill Sans MT" panose="020B0502020104020203" pitchFamily="34" charset="0"/>
            </a:endParaRPr>
          </a:p>
        </p:txBody>
      </p:sp>
      <p:sp>
        <p:nvSpPr>
          <p:cNvPr id="45" name="CaixaDeTexto 44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5220071" y="1089863"/>
            <a:ext cx="767424" cy="215444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800" dirty="0" err="1" smtClean="0">
                <a:latin typeface="Gill Sans MT" panose="020B0502020104020203" pitchFamily="34" charset="0"/>
              </a:rPr>
              <a:t>To</a:t>
            </a:r>
            <a:r>
              <a:rPr lang="pt-BR" sz="800" dirty="0" smtClean="0">
                <a:latin typeface="Gill Sans MT" panose="020B0502020104020203" pitchFamily="34" charset="0"/>
              </a:rPr>
              <a:t> </a:t>
            </a:r>
            <a:r>
              <a:rPr lang="pt-BR" sz="800" dirty="0" err="1" smtClean="0">
                <a:latin typeface="Gill Sans MT" panose="020B0502020104020203" pitchFamily="34" charset="0"/>
              </a:rPr>
              <a:t>be</a:t>
            </a:r>
            <a:r>
              <a:rPr lang="pt-BR" sz="800" dirty="0" smtClean="0">
                <a:latin typeface="Gill Sans MT" panose="020B0502020104020203" pitchFamily="34" charset="0"/>
              </a:rPr>
              <a:t> </a:t>
            </a:r>
            <a:r>
              <a:rPr lang="pt-BR" sz="800" dirty="0" err="1" smtClean="0">
                <a:latin typeface="Gill Sans MT" panose="020B0502020104020203" pitchFamily="34" charset="0"/>
              </a:rPr>
              <a:t>defined</a:t>
            </a:r>
            <a:endParaRPr lang="pt-BR" sz="800" dirty="0">
              <a:latin typeface="Gill Sans MT" panose="020B0502020104020203" pitchFamily="34" charset="0"/>
            </a:endParaRPr>
          </a:p>
        </p:txBody>
      </p:sp>
      <p:sp>
        <p:nvSpPr>
          <p:cNvPr id="46" name="CaixaDeTexto 20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6748946" y="2058215"/>
            <a:ext cx="1665285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latin typeface="Gill Sans MT" panose="020B0502020104020203" pitchFamily="34" charset="0"/>
              </a:rPr>
              <a:t>OK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48" name="CaixaDeTexto 20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6748946" y="2550366"/>
            <a:ext cx="1665285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latin typeface="Gill Sans MT" panose="020B0502020104020203" pitchFamily="34" charset="0"/>
              </a:rPr>
              <a:t>No release </a:t>
            </a:r>
            <a:r>
              <a:rPr lang="pt-BR" sz="900" dirty="0" err="1" smtClean="0">
                <a:latin typeface="Gill Sans MT" panose="020B0502020104020203" pitchFamily="34" charset="0"/>
              </a:rPr>
              <a:t>of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FP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to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enviroment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49" name="CaixaDeTexto 20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6748945" y="2934218"/>
            <a:ext cx="1665285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 smtClean="0">
                <a:latin typeface="Gill Sans MT" panose="020B0502020104020203" pitchFamily="34" charset="0"/>
              </a:rPr>
              <a:t>No release </a:t>
            </a:r>
            <a:r>
              <a:rPr lang="pt-BR" sz="900" dirty="0" err="1" smtClean="0">
                <a:latin typeface="Gill Sans MT" panose="020B0502020104020203" pitchFamily="34" charset="0"/>
              </a:rPr>
              <a:t>of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FP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to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enviroment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50" name="CaixaDeTexto 20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6802509" y="3363889"/>
            <a:ext cx="1665285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>
                <a:latin typeface="Gill Sans MT" panose="020B0502020104020203" pitchFamily="34" charset="0"/>
              </a:rPr>
              <a:t>R</a:t>
            </a:r>
            <a:r>
              <a:rPr lang="pt-BR" sz="900" dirty="0" smtClean="0">
                <a:latin typeface="Gill Sans MT" panose="020B0502020104020203" pitchFamily="34" charset="0"/>
              </a:rPr>
              <a:t>elease </a:t>
            </a:r>
            <a:r>
              <a:rPr lang="pt-BR" sz="900" dirty="0" err="1" smtClean="0">
                <a:latin typeface="Gill Sans MT" panose="020B0502020104020203" pitchFamily="34" charset="0"/>
              </a:rPr>
              <a:t>of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FP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to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enviroment</a:t>
            </a:r>
            <a:endParaRPr lang="pt-BR" sz="900" dirty="0">
              <a:latin typeface="Gill Sans MT" panose="020B0502020104020203" pitchFamily="34" charset="0"/>
            </a:endParaRPr>
          </a:p>
        </p:txBody>
      </p:sp>
      <p:sp>
        <p:nvSpPr>
          <p:cNvPr id="51" name="CaixaDeTexto 20">
            <a:extLst>
              <a:ext uri="{FF2B5EF4-FFF2-40B4-BE49-F238E27FC236}">
                <a16:creationId xmlns="" xmlns:a16="http://schemas.microsoft.com/office/drawing/2014/main" id="{773230F7-81AF-FA25-2AEE-BCB4EA4AFF76}"/>
              </a:ext>
            </a:extLst>
          </p:cNvPr>
          <p:cNvSpPr txBox="1"/>
          <p:nvPr/>
        </p:nvSpPr>
        <p:spPr>
          <a:xfrm>
            <a:off x="6779661" y="3803104"/>
            <a:ext cx="1665285" cy="230832"/>
          </a:xfrm>
          <a:prstGeom prst="rect">
            <a:avLst/>
          </a:prstGeom>
          <a:ln w="317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900" dirty="0">
                <a:latin typeface="Gill Sans MT" panose="020B0502020104020203" pitchFamily="34" charset="0"/>
              </a:rPr>
              <a:t>R</a:t>
            </a:r>
            <a:r>
              <a:rPr lang="pt-BR" sz="900" dirty="0" smtClean="0">
                <a:latin typeface="Gill Sans MT" panose="020B0502020104020203" pitchFamily="34" charset="0"/>
              </a:rPr>
              <a:t>elease </a:t>
            </a:r>
            <a:r>
              <a:rPr lang="pt-BR" sz="900" dirty="0" err="1" smtClean="0">
                <a:latin typeface="Gill Sans MT" panose="020B0502020104020203" pitchFamily="34" charset="0"/>
              </a:rPr>
              <a:t>of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FP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to</a:t>
            </a:r>
            <a:r>
              <a:rPr lang="pt-BR" sz="900" dirty="0" smtClean="0">
                <a:latin typeface="Gill Sans MT" panose="020B0502020104020203" pitchFamily="34" charset="0"/>
              </a:rPr>
              <a:t> </a:t>
            </a:r>
            <a:r>
              <a:rPr lang="pt-BR" sz="900" dirty="0" err="1" smtClean="0">
                <a:latin typeface="Gill Sans MT" panose="020B0502020104020203" pitchFamily="34" charset="0"/>
              </a:rPr>
              <a:t>enviroment</a:t>
            </a:r>
            <a:endParaRPr lang="pt-BR" sz="9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480757"/>
      </p:ext>
    </p:extLst>
  </p:cSld>
  <p:clrMapOvr>
    <a:masterClrMapping/>
  </p:clrMapOvr>
  <p:transition advTm="242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3063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>
                <a:solidFill>
                  <a:srgbClr val="002060"/>
                </a:solidFill>
                <a:latin typeface="Rockwell" panose="02060603020205020403" pitchFamily="18" charset="0"/>
              </a:rPr>
              <a:t>Final </a:t>
            </a:r>
            <a:r>
              <a:rPr lang="pt-BR" sz="3200" b="1" dirty="0" err="1" smtClean="0">
                <a:solidFill>
                  <a:srgbClr val="002060"/>
                </a:solidFill>
                <a:latin typeface="Rockwell" panose="02060603020205020403" pitchFamily="18" charset="0"/>
              </a:rPr>
              <a:t>remarks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ixaDeTexto 34"/>
          <p:cNvSpPr txBox="1"/>
          <p:nvPr/>
        </p:nvSpPr>
        <p:spPr>
          <a:xfrm>
            <a:off x="503548" y="1131590"/>
            <a:ext cx="6012668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The data obtained in this paper allowed the preliminary calculation </a:t>
            </a:r>
            <a:r>
              <a:rPr lang="en-US" sz="1300" dirty="0" smtClean="0">
                <a:latin typeface="Bookman Old Style" pitchFamily="18" charset="0"/>
              </a:rPr>
              <a:t>of the </a:t>
            </a:r>
            <a:r>
              <a:rPr lang="en-US" sz="1300" dirty="0">
                <a:latin typeface="Bookman Old Style" pitchFamily="18" charset="0"/>
              </a:rPr>
              <a:t>frequency of sequence 1, </a:t>
            </a:r>
            <a:r>
              <a:rPr lang="en-US" sz="1300" dirty="0" err="1">
                <a:latin typeface="Bookman Old Style" pitchFamily="18" charset="0"/>
              </a:rPr>
              <a:t>1.30E</a:t>
            </a:r>
            <a:r>
              <a:rPr lang="en-US" sz="1300" dirty="0">
                <a:latin typeface="Bookman Old Style" pitchFamily="18" charset="0"/>
              </a:rPr>
              <a:t>-05 /yr. From this data, it is possible to determine that the sum </a:t>
            </a:r>
            <a:r>
              <a:rPr lang="en-US" sz="1300" dirty="0" smtClean="0">
                <a:latin typeface="Bookman Old Style" pitchFamily="18" charset="0"/>
              </a:rPr>
              <a:t>of the </a:t>
            </a:r>
            <a:r>
              <a:rPr lang="en-US" sz="1300" dirty="0">
                <a:latin typeface="Bookman Old Style" pitchFamily="18" charset="0"/>
              </a:rPr>
              <a:t>frequency of the other sequences is less than </a:t>
            </a:r>
            <a:r>
              <a:rPr lang="en-US" sz="1300" dirty="0" err="1">
                <a:latin typeface="Bookman Old Style" pitchFamily="18" charset="0"/>
              </a:rPr>
              <a:t>1.56E</a:t>
            </a:r>
            <a:r>
              <a:rPr lang="en-US" sz="1300" dirty="0">
                <a:latin typeface="Bookman Old Style" pitchFamily="18" charset="0"/>
              </a:rPr>
              <a:t>-06/</a:t>
            </a:r>
            <a:r>
              <a:rPr lang="en-US" sz="1300" dirty="0" err="1">
                <a:latin typeface="Bookman Old Style" pitchFamily="18" charset="0"/>
              </a:rPr>
              <a:t>yr</a:t>
            </a:r>
            <a:r>
              <a:rPr lang="en-US" sz="1300" dirty="0">
                <a:latin typeface="Bookman Old Style" pitchFamily="18" charset="0"/>
              </a:rPr>
              <a:t>, which represents important </a:t>
            </a:r>
            <a:r>
              <a:rPr lang="en-US" sz="1300" dirty="0" smtClean="0">
                <a:latin typeface="Bookman Old Style" pitchFamily="18" charset="0"/>
              </a:rPr>
              <a:t>information to </a:t>
            </a:r>
            <a:r>
              <a:rPr lang="en-US" sz="1300" dirty="0">
                <a:latin typeface="Bookman Old Style" pitchFamily="18" charset="0"/>
              </a:rPr>
              <a:t>the large early frequency release (</a:t>
            </a:r>
            <a:r>
              <a:rPr lang="en-US" sz="1300" dirty="0" err="1">
                <a:latin typeface="Bookman Old Style" pitchFamily="18" charset="0"/>
              </a:rPr>
              <a:t>LERF</a:t>
            </a:r>
            <a:r>
              <a:rPr lang="en-US" sz="1300" dirty="0" smtClean="0">
                <a:latin typeface="Bookman Old Style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These results are preliminary, considering the methodology is </a:t>
            </a:r>
            <a:r>
              <a:rPr lang="en-US" sz="1300" dirty="0" smtClean="0">
                <a:latin typeface="Bookman Old Style" pitchFamily="18" charset="0"/>
              </a:rPr>
              <a:t>under development</a:t>
            </a:r>
            <a:r>
              <a:rPr lang="en-US" sz="1300" dirty="0">
                <a:latin typeface="Bookman Old Style" pitchFamily="18" charset="0"/>
              </a:rPr>
              <a:t>, and for future studies, the event and fault trees will be improved to generate </a:t>
            </a:r>
            <a:r>
              <a:rPr lang="en-US" sz="1300" dirty="0" smtClean="0">
                <a:latin typeface="Bookman Old Style" pitchFamily="18" charset="0"/>
              </a:rPr>
              <a:t>more results </a:t>
            </a:r>
            <a:r>
              <a:rPr lang="en-US" sz="1300" dirty="0">
                <a:latin typeface="Bookman Old Style" pitchFamily="18" charset="0"/>
              </a:rPr>
              <a:t>and expand the research</a:t>
            </a:r>
            <a:r>
              <a:rPr lang="en-US" sz="1300" dirty="0" smtClean="0">
                <a:latin typeface="Bookman Old Style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Bookman Old Style" pitchFamily="18" charset="0"/>
              </a:rPr>
              <a:t>The </a:t>
            </a:r>
            <a:r>
              <a:rPr lang="en-US" sz="1300" dirty="0">
                <a:latin typeface="Bookman Old Style" pitchFamily="18" charset="0"/>
              </a:rPr>
              <a:t>analysis of the loss of coolant circulation in the reactor </a:t>
            </a:r>
            <a:r>
              <a:rPr lang="en-US" sz="1300" dirty="0" smtClean="0">
                <a:latin typeface="Bookman Old Style" pitchFamily="18" charset="0"/>
              </a:rPr>
              <a:t>core due </a:t>
            </a:r>
            <a:r>
              <a:rPr lang="en-US" sz="1300" dirty="0">
                <a:latin typeface="Bookman Old Style" pitchFamily="18" charset="0"/>
              </a:rPr>
              <a:t>to the failure of the </a:t>
            </a:r>
            <a:r>
              <a:rPr lang="en-US" sz="1300" dirty="0" err="1">
                <a:latin typeface="Bookman Old Style" pitchFamily="18" charset="0"/>
              </a:rPr>
              <a:t>RHRS</a:t>
            </a:r>
            <a:r>
              <a:rPr lang="en-US" sz="1300" dirty="0">
                <a:latin typeface="Bookman Old Style" pitchFamily="18" charset="0"/>
              </a:rPr>
              <a:t> with all the fuel in the reactor core and in the closed reactor </a:t>
            </a:r>
            <a:r>
              <a:rPr lang="en-US" sz="1300" dirty="0" smtClean="0">
                <a:latin typeface="Bookman Old Style" pitchFamily="18" charset="0"/>
              </a:rPr>
              <a:t>vessel head </a:t>
            </a:r>
            <a:r>
              <a:rPr lang="en-US" sz="1300" dirty="0">
                <a:latin typeface="Bookman Old Style" pitchFamily="18" charset="0"/>
              </a:rPr>
              <a:t>in an </a:t>
            </a:r>
            <a:r>
              <a:rPr lang="en-US" sz="1300" dirty="0" err="1">
                <a:latin typeface="Bookman Old Style" pitchFamily="18" charset="0"/>
              </a:rPr>
              <a:t>SMR</a:t>
            </a:r>
            <a:r>
              <a:rPr lang="en-US" sz="1300" dirty="0">
                <a:latin typeface="Bookman Old Style" pitchFamily="18" charset="0"/>
              </a:rPr>
              <a:t> project demonstrated the need for further investigation in the study of </a:t>
            </a:r>
            <a:r>
              <a:rPr lang="en-US" sz="1300" dirty="0" smtClean="0">
                <a:latin typeface="Bookman Old Style" pitchFamily="18" charset="0"/>
              </a:rPr>
              <a:t>safety </a:t>
            </a:r>
            <a:r>
              <a:rPr lang="en-US" sz="1300" dirty="0">
                <a:latin typeface="Bookman Old Style" pitchFamily="18" charset="0"/>
              </a:rPr>
              <a:t>and emergency systems</a:t>
            </a:r>
            <a:endParaRPr lang="pt-BR" sz="1300" dirty="0">
              <a:latin typeface="Bookman Old Style" pitchFamily="18" charset="0"/>
            </a:endParaRPr>
          </a:p>
        </p:txBody>
      </p:sp>
      <p:pic>
        <p:nvPicPr>
          <p:cNvPr id="7" name="Picture 2" descr="Resultado de imagem para to do">
            <a:extLst>
              <a:ext uri="{FF2B5EF4-FFF2-40B4-BE49-F238E27FC236}">
                <a16:creationId xmlns="" xmlns:a16="http://schemas.microsoft.com/office/drawing/2014/main" id="{DE7500F0-711E-A0FC-D9E2-A19E349E9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19622"/>
            <a:ext cx="1862336" cy="186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632258"/>
      </p:ext>
    </p:extLst>
  </p:cSld>
  <p:clrMapOvr>
    <a:masterClrMapping/>
  </p:clrMapOvr>
  <p:transition advTm="242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5771F407-6F7C-01F1-7904-32B77C85B707}"/>
              </a:ext>
            </a:extLst>
          </p:cNvPr>
          <p:cNvSpPr txBox="1"/>
          <p:nvPr/>
        </p:nvSpPr>
        <p:spPr>
          <a:xfrm>
            <a:off x="2135422" y="1059582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>
                <a:solidFill>
                  <a:srgbClr val="002060"/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THANK</a:t>
            </a:r>
            <a:r>
              <a:rPr lang="pt-BR" b="1" dirty="0">
                <a:solidFill>
                  <a:srgbClr val="002060"/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 </a:t>
            </a:r>
            <a:r>
              <a:rPr lang="pt-BR" b="1" dirty="0" err="1">
                <a:solidFill>
                  <a:srgbClr val="002060"/>
                </a:solidFill>
                <a:latin typeface="Elephant" panose="02020904090505020303" pitchFamily="18" charset="0"/>
                <a:cs typeface="Aharoni" panose="02010803020104030203" pitchFamily="2" charset="-79"/>
              </a:rPr>
              <a:t>YOU</a:t>
            </a:r>
            <a:r>
              <a:rPr lang="pt-B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ephant" panose="02020904090505020303" pitchFamily="18" charset="0"/>
                <a:cs typeface="Aharoni" panose="02010803020104030203" pitchFamily="2" charset="-79"/>
              </a:rPr>
              <a:t>!</a:t>
            </a: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  <a:cs typeface="Aharoni" panose="02010803020104030203" pitchFamily="2" charset="-79"/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  <a:cs typeface="Aharoni" panose="02010803020104030203" pitchFamily="2" charset="-79"/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  <a:cs typeface="Aharoni" panose="02010803020104030203" pitchFamily="2" charset="-79"/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  <a:cs typeface="Aharoni" panose="02010803020104030203" pitchFamily="2" charset="-79"/>
            </a:endParaRPr>
          </a:p>
          <a:p>
            <a:pPr algn="ctr"/>
            <a:endParaRPr lang="pt-B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ephant" panose="0202090409050502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066900"/>
      </p:ext>
    </p:extLst>
  </p:cSld>
  <p:clrMapOvr>
    <a:masterClrMapping/>
  </p:clrMapOvr>
  <p:transition advTm="242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164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Summary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graphicFrame>
        <p:nvGraphicFramePr>
          <p:cNvPr id="21" name="Diagrama 20"/>
          <p:cNvGraphicFramePr/>
          <p:nvPr>
            <p:extLst>
              <p:ext uri="{D42A27DB-BD31-4B8C-83A1-F6EECF244321}">
                <p14:modId xmlns:p14="http://schemas.microsoft.com/office/powerpoint/2010/main" val="2619514699"/>
              </p:ext>
            </p:extLst>
          </p:nvPr>
        </p:nvGraphicFramePr>
        <p:xfrm>
          <a:off x="192500" y="1059582"/>
          <a:ext cx="8483956" cy="3654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0511606"/>
      </p:ext>
    </p:extLst>
  </p:cSld>
  <p:clrMapOvr>
    <a:masterClrMapping/>
  </p:clrMapOvr>
  <p:transition advTm="242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699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Introduction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ixaDeTexto 34"/>
          <p:cNvSpPr txBox="1"/>
          <p:nvPr/>
        </p:nvSpPr>
        <p:spPr>
          <a:xfrm>
            <a:off x="503548" y="1131590"/>
            <a:ext cx="78848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Bookman Old Style" pitchFamily="18" charset="0"/>
              </a:rPr>
              <a:t>The Probabilistic Safety Assessment (PSA) consist of a comprehensive and structured method of quantitative safety and risk assessment.</a:t>
            </a:r>
            <a:endParaRPr lang="en-US" sz="1300" dirty="0" smtClean="0">
              <a:latin typeface="Bookman Old Style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 smtClean="0">
              <a:latin typeface="Bookman Old Style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Bookman Old Style" pitchFamily="18" charset="0"/>
              </a:rPr>
              <a:t>In </a:t>
            </a:r>
            <a:r>
              <a:rPr lang="en-US" sz="1300" dirty="0">
                <a:latin typeface="Bookman Old Style" pitchFamily="18" charset="0"/>
              </a:rPr>
              <a:t>nuclear industry, the PSA are performed for three different levels, from fuel damage to possible radiological </a:t>
            </a:r>
            <a:r>
              <a:rPr lang="en-US" sz="1300" dirty="0" smtClean="0">
                <a:latin typeface="Bookman Old Style" pitchFamily="18" charset="0"/>
              </a:rPr>
              <a:t>release.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300" dirty="0" smtClean="0">
              <a:latin typeface="Bookman Old Style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956909" y="2499742"/>
            <a:ext cx="5544616" cy="2071476"/>
            <a:chOff x="1956909" y="2499742"/>
            <a:chExt cx="5544616" cy="2071476"/>
          </a:xfrm>
        </p:grpSpPr>
        <p:grpSp>
          <p:nvGrpSpPr>
            <p:cNvPr id="36" name="Grupo 35"/>
            <p:cNvGrpSpPr/>
            <p:nvPr/>
          </p:nvGrpSpPr>
          <p:grpSpPr>
            <a:xfrm>
              <a:off x="1956909" y="2499742"/>
              <a:ext cx="5544616" cy="2071476"/>
              <a:chOff x="1979712" y="2499742"/>
              <a:chExt cx="5544616" cy="2071476"/>
            </a:xfrm>
          </p:grpSpPr>
          <p:pic>
            <p:nvPicPr>
              <p:cNvPr id="37" name="Imagem 6"/>
              <p:cNvPicPr/>
              <p:nvPr/>
            </p:nvPicPr>
            <p:blipFill>
              <a:blip r:embed="rId4"/>
              <a:stretch/>
            </p:blipFill>
            <p:spPr>
              <a:xfrm>
                <a:off x="1979712" y="2499742"/>
                <a:ext cx="2664296" cy="1642760"/>
              </a:xfrm>
              <a:prstGeom prst="rect">
                <a:avLst/>
              </a:prstGeom>
              <a:ln w="9360">
                <a:noFill/>
              </a:ln>
            </p:spPr>
          </p:pic>
          <p:sp>
            <p:nvSpPr>
              <p:cNvPr id="38" name="CustomShape 3"/>
              <p:cNvSpPr/>
              <p:nvPr/>
            </p:nvSpPr>
            <p:spPr>
              <a:xfrm>
                <a:off x="5788578" y="2859782"/>
                <a:ext cx="1735750" cy="1711436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pt-BR" sz="1200" b="1" u="sng" strike="noStrike" spc="-1" dirty="0" err="1" smtClean="0">
                    <a:solidFill>
                      <a:srgbClr val="000000"/>
                    </a:solidFill>
                    <a:uFillTx/>
                    <a:latin typeface="Bookman Old Style" pitchFamily="18" charset="0"/>
                  </a:rPr>
                  <a:t>PSA</a:t>
                </a:r>
                <a:r>
                  <a:rPr lang="pt-BR" sz="1200" b="1" u="sng" strike="noStrike" spc="-1" dirty="0" smtClean="0">
                    <a:solidFill>
                      <a:srgbClr val="000000"/>
                    </a:solidFill>
                    <a:uFillTx/>
                    <a:latin typeface="Bookman Old Style" pitchFamily="18" charset="0"/>
                  </a:rPr>
                  <a:t> </a:t>
                </a:r>
                <a:r>
                  <a:rPr lang="pt-BR" sz="1200" b="1" u="sng" strike="noStrike" spc="-1" dirty="0" err="1" smtClean="0">
                    <a:solidFill>
                      <a:srgbClr val="000000"/>
                    </a:solidFill>
                    <a:uFillTx/>
                    <a:latin typeface="Bookman Old Style" pitchFamily="18" charset="0"/>
                  </a:rPr>
                  <a:t>Levels</a:t>
                </a:r>
                <a:endParaRPr lang="pt-BR" sz="1200" b="1" u="sng" strike="noStrike" spc="-1" dirty="0" smtClean="0">
                  <a:solidFill>
                    <a:srgbClr val="000000"/>
                  </a:solidFill>
                  <a:uFillTx/>
                  <a:latin typeface="Bookman Old Style" pitchFamily="18" charset="0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n-US" sz="1200" i="1" spc="-1" dirty="0" smtClean="0">
                    <a:solidFill>
                      <a:srgbClr val="000000"/>
                    </a:solidFill>
                    <a:latin typeface="Bookman Old Style" pitchFamily="18" charset="0"/>
                  </a:rPr>
                  <a:t>At </a:t>
                </a:r>
                <a:r>
                  <a:rPr lang="en-US" sz="1200" i="1" spc="-1" dirty="0">
                    <a:solidFill>
                      <a:srgbClr val="000000"/>
                    </a:solidFill>
                    <a:latin typeface="Bookman Old Style" pitchFamily="18" charset="0"/>
                  </a:rPr>
                  <a:t>each level, the risk associated with the indicated event is analyzed</a:t>
                </a:r>
                <a:endParaRPr lang="pt-BR" sz="1200" b="0" strike="noStrike" spc="-1" dirty="0">
                  <a:latin typeface="Bookman Old Style" pitchFamily="18" charset="0"/>
                </a:endParaRPr>
              </a:p>
            </p:txBody>
          </p:sp>
          <p:sp>
            <p:nvSpPr>
              <p:cNvPr id="39" name="CustomShape 4"/>
              <p:cNvSpPr/>
              <p:nvPr/>
            </p:nvSpPr>
            <p:spPr>
              <a:xfrm>
                <a:off x="2357386" y="4357018"/>
                <a:ext cx="4230838" cy="2138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0" name="CustomShape 5"/>
              <p:cNvSpPr/>
              <p:nvPr/>
            </p:nvSpPr>
            <p:spPr>
              <a:xfrm>
                <a:off x="2357386" y="4142818"/>
                <a:ext cx="418680" cy="22356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1" name="CustomShape 6"/>
              <p:cNvSpPr/>
              <p:nvPr/>
            </p:nvSpPr>
            <p:spPr>
              <a:xfrm>
                <a:off x="3214678" y="4142818"/>
                <a:ext cx="418680" cy="22356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2" name="CustomShape 7"/>
              <p:cNvSpPr/>
              <p:nvPr/>
            </p:nvSpPr>
            <p:spPr>
              <a:xfrm>
                <a:off x="4000496" y="4142818"/>
                <a:ext cx="418680" cy="22356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43" name="CaixaDeTexto 42"/>
              <p:cNvSpPr txBox="1"/>
              <p:nvPr/>
            </p:nvSpPr>
            <p:spPr>
              <a:xfrm>
                <a:off x="2269200" y="3641411"/>
                <a:ext cx="714001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>
                    <a:latin typeface="Bookman Old Style" pitchFamily="18" charset="0"/>
                  </a:rPr>
                  <a:t>1 : Core </a:t>
                </a:r>
              </a:p>
              <a:p>
                <a:r>
                  <a:rPr lang="pt-BR" sz="1000" dirty="0" err="1" smtClean="0">
                    <a:latin typeface="Bookman Old Style" pitchFamily="18" charset="0"/>
                  </a:rPr>
                  <a:t>Damage</a:t>
                </a:r>
                <a:endParaRPr lang="pt-BR" sz="800" dirty="0">
                  <a:latin typeface="Bookman Old Style" pitchFamily="18" charset="0"/>
                </a:endParaRPr>
              </a:p>
            </p:txBody>
          </p:sp>
          <p:sp>
            <p:nvSpPr>
              <p:cNvPr id="44" name="CaixaDeTexto 43"/>
              <p:cNvSpPr txBox="1"/>
              <p:nvPr/>
            </p:nvSpPr>
            <p:spPr>
              <a:xfrm>
                <a:off x="3155708" y="3651870"/>
                <a:ext cx="761629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endParaRPr lang="pt-BR" sz="800" dirty="0" smtClean="0"/>
              </a:p>
              <a:p>
                <a:endParaRPr lang="pt-BR" sz="800" dirty="0"/>
              </a:p>
            </p:txBody>
          </p:sp>
          <p:sp>
            <p:nvSpPr>
              <p:cNvPr id="46" name="CaixaDeTexto 45"/>
              <p:cNvSpPr txBox="1"/>
              <p:nvPr/>
            </p:nvSpPr>
            <p:spPr>
              <a:xfrm>
                <a:off x="3155212" y="3579862"/>
                <a:ext cx="91907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000" dirty="0" smtClean="0">
                    <a:latin typeface="Bookman Old Style" pitchFamily="18" charset="0"/>
                  </a:rPr>
                  <a:t>2 : </a:t>
                </a:r>
                <a:r>
                  <a:rPr lang="pt-BR" sz="1000" dirty="0" err="1" smtClean="0">
                    <a:latin typeface="Bookman Old Style" pitchFamily="18" charset="0"/>
                  </a:rPr>
                  <a:t>Radioative</a:t>
                </a:r>
                <a:endParaRPr lang="pt-BR" sz="1000" dirty="0" smtClean="0">
                  <a:latin typeface="Bookman Old Style" pitchFamily="18" charset="0"/>
                </a:endParaRPr>
              </a:p>
              <a:p>
                <a:r>
                  <a:rPr lang="pt-BR" sz="1000" dirty="0" err="1" smtClean="0">
                    <a:latin typeface="Bookman Old Style" pitchFamily="18" charset="0"/>
                  </a:rPr>
                  <a:t>Leak</a:t>
                </a:r>
                <a:endParaRPr lang="pt-BR" sz="1000" dirty="0">
                  <a:latin typeface="Bookman Old Style" pitchFamily="18" charset="0"/>
                </a:endParaRPr>
              </a:p>
            </p:txBody>
          </p:sp>
          <p:sp>
            <p:nvSpPr>
              <p:cNvPr id="47" name="CaixaDeTexto 46"/>
              <p:cNvSpPr txBox="1"/>
              <p:nvPr/>
            </p:nvSpPr>
            <p:spPr>
              <a:xfrm>
                <a:off x="3917338" y="3641411"/>
                <a:ext cx="699230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pt-BR" sz="1000" dirty="0" smtClean="0">
                    <a:latin typeface="Bookman Old Style" pitchFamily="18" charset="0"/>
                  </a:rPr>
                  <a:t>3 : Dose</a:t>
                </a:r>
                <a:endParaRPr lang="pt-BR" sz="1000" dirty="0">
                  <a:latin typeface="Bookman Old Style" pitchFamily="18" charset="0"/>
                </a:endParaRPr>
              </a:p>
            </p:txBody>
          </p:sp>
        </p:grpSp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2632" y="3000955"/>
              <a:ext cx="452656" cy="7025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0926439"/>
      </p:ext>
    </p:extLst>
  </p:cSld>
  <p:clrMapOvr>
    <a:masterClrMapping/>
  </p:clrMapOvr>
  <p:transition advTm="242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699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Introduction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ixaDeTexto 34"/>
          <p:cNvSpPr txBox="1"/>
          <p:nvPr/>
        </p:nvSpPr>
        <p:spPr>
          <a:xfrm>
            <a:off x="503548" y="1131590"/>
            <a:ext cx="78848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Small </a:t>
            </a:r>
            <a:r>
              <a:rPr lang="en-US" sz="1300" dirty="0" smtClean="0">
                <a:latin typeface="Bookman Old Style" pitchFamily="18" charset="0"/>
              </a:rPr>
              <a:t>and medium-sized </a:t>
            </a:r>
            <a:r>
              <a:rPr lang="en-US" sz="1300" dirty="0">
                <a:latin typeface="Bookman Old Style" pitchFamily="18" charset="0"/>
              </a:rPr>
              <a:t>reactors (SMR) are smaller than conventional reactors and are designed to produce up to 300 </a:t>
            </a:r>
            <a:r>
              <a:rPr lang="en-US" sz="1300" dirty="0" err="1">
                <a:latin typeface="Bookman Old Style" pitchFamily="18" charset="0"/>
              </a:rPr>
              <a:t>MWe</a:t>
            </a:r>
            <a:r>
              <a:rPr lang="en-US" sz="1300" dirty="0">
                <a:latin typeface="Bookman Old Style" pitchFamily="18" charset="0"/>
              </a:rPr>
              <a:t>. </a:t>
            </a:r>
            <a:endParaRPr lang="en-US" sz="1300" dirty="0" smtClean="0">
              <a:latin typeface="Bookman Old Style" pitchFamily="18" charset="0"/>
            </a:endParaRPr>
          </a:p>
          <a:p>
            <a:pPr algn="just"/>
            <a:endParaRPr lang="en-US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A nuclear plant has two main operating states: full power and low power and shutdown (</a:t>
            </a:r>
            <a:r>
              <a:rPr lang="en-US" sz="1300" dirty="0" err="1">
                <a:latin typeface="Bookman Old Style" pitchFamily="18" charset="0"/>
              </a:rPr>
              <a:t>LPSD</a:t>
            </a:r>
            <a:r>
              <a:rPr lang="en-US" sz="1300" dirty="0" smtClean="0">
                <a:latin typeface="Bookman Old Style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In Brazil, the Nuclear Regulatory Commission does not have specific </a:t>
            </a:r>
            <a:r>
              <a:rPr lang="en-US" sz="1300" dirty="0" smtClean="0">
                <a:latin typeface="Bookman Old Style" pitchFamily="18" charset="0"/>
              </a:rPr>
              <a:t>PSA standards or recommendations </a:t>
            </a:r>
            <a:r>
              <a:rPr lang="en-US" sz="1300" dirty="0">
                <a:latin typeface="Bookman Old Style" pitchFamily="18" charset="0"/>
              </a:rPr>
              <a:t>for </a:t>
            </a:r>
            <a:r>
              <a:rPr lang="en-US" sz="1300" dirty="0" err="1" smtClean="0">
                <a:latin typeface="Bookman Old Style" pitchFamily="18" charset="0"/>
              </a:rPr>
              <a:t>SMR</a:t>
            </a:r>
            <a:r>
              <a:rPr lang="en-US" sz="1300" dirty="0" smtClean="0">
                <a:latin typeface="Bookman Old Style" pitchFamily="18" charset="0"/>
              </a:rPr>
              <a:t>.</a:t>
            </a:r>
            <a:endParaRPr lang="pt-BR" sz="1300" dirty="0">
              <a:latin typeface="Bookman Old Style" pitchFamily="18" charset="0"/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5652120" y="4170012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smtClean="0">
                <a:latin typeface="Bookman Old Style" pitchFamily="18" charset="0"/>
              </a:rPr>
              <a:t> </a:t>
            </a:r>
            <a:r>
              <a:rPr lang="pt-BR" sz="1100" dirty="0" err="1" smtClean="0">
                <a:latin typeface="Bookman Old Style" pitchFamily="18" charset="0"/>
              </a:rPr>
              <a:t>SMRs</a:t>
            </a:r>
            <a:r>
              <a:rPr lang="pt-BR" sz="1100" dirty="0" smtClean="0">
                <a:latin typeface="Bookman Old Style" pitchFamily="18" charset="0"/>
              </a:rPr>
              <a:t> </a:t>
            </a:r>
            <a:endParaRPr lang="pt-BR" sz="1100" dirty="0">
              <a:latin typeface="Bookman Old Style" pitchFamily="18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348172" y="4245984"/>
            <a:ext cx="12448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dirty="0" err="1" smtClean="0">
                <a:latin typeface="Bookman Old Style" pitchFamily="18" charset="0"/>
              </a:rPr>
              <a:t>Typical</a:t>
            </a:r>
            <a:r>
              <a:rPr lang="pt-BR" sz="1100" dirty="0" smtClean="0">
                <a:latin typeface="Bookman Old Style" pitchFamily="18" charset="0"/>
              </a:rPr>
              <a:t> </a:t>
            </a:r>
            <a:r>
              <a:rPr lang="pt-BR" sz="1100" dirty="0" err="1" smtClean="0">
                <a:latin typeface="Bookman Old Style" pitchFamily="18" charset="0"/>
              </a:rPr>
              <a:t>Reactor</a:t>
            </a:r>
            <a:endParaRPr lang="pt-BR" sz="1100" dirty="0">
              <a:latin typeface="Bookman Old Style" pitchFamily="18" charset="0"/>
            </a:endParaRPr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850990"/>
            <a:ext cx="1368152" cy="132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188" y="2809107"/>
            <a:ext cx="1057700" cy="15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Seta para a direita 39"/>
          <p:cNvSpPr/>
          <p:nvPr/>
        </p:nvSpPr>
        <p:spPr>
          <a:xfrm>
            <a:off x="4192420" y="3291829"/>
            <a:ext cx="739620" cy="462687"/>
          </a:xfrm>
          <a:prstGeom prst="rightArrow">
            <a:avLst/>
          </a:prstGeom>
          <a:solidFill>
            <a:schemeClr val="accent5"/>
          </a:solidFill>
          <a:ln w="19050">
            <a:solidFill>
              <a:srgbClr val="588684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723403"/>
      </p:ext>
    </p:extLst>
  </p:cSld>
  <p:clrMapOvr>
    <a:masterClrMapping/>
  </p:clrMapOvr>
  <p:transition advTm="242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21525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O</a:t>
            </a:r>
            <a:r>
              <a:rPr lang="pt-BR" sz="3200" b="1" dirty="0" err="1" smtClean="0">
                <a:solidFill>
                  <a:srgbClr val="002060"/>
                </a:solidFill>
                <a:latin typeface="Rockwell" panose="02060603020205020403" pitchFamily="18" charset="0"/>
              </a:rPr>
              <a:t>bjective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pic>
        <p:nvPicPr>
          <p:cNvPr id="102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CaixaDeTexto 34"/>
          <p:cNvSpPr txBox="1"/>
          <p:nvPr/>
        </p:nvSpPr>
        <p:spPr>
          <a:xfrm>
            <a:off x="503548" y="1131590"/>
            <a:ext cx="788487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 smtClean="0">
                <a:latin typeface="Bookman Old Style" pitchFamily="18" charset="0"/>
              </a:rPr>
              <a:t>The </a:t>
            </a:r>
            <a:r>
              <a:rPr lang="en-US" sz="1300" dirty="0">
                <a:latin typeface="Bookman Old Style" pitchFamily="18" charset="0"/>
              </a:rPr>
              <a:t>main objective of the work is to define the scope of the modelling of a Level 2 PSA in the </a:t>
            </a:r>
            <a:r>
              <a:rPr lang="en-US" sz="1300" dirty="0" smtClean="0">
                <a:latin typeface="Bookman Old Style" pitchFamily="18" charset="0"/>
              </a:rPr>
              <a:t>study of </a:t>
            </a:r>
            <a:r>
              <a:rPr lang="en-US" sz="1300" dirty="0">
                <a:latin typeface="Bookman Old Style" pitchFamily="18" charset="0"/>
              </a:rPr>
              <a:t>a loss of coolant circulation accident in the </a:t>
            </a:r>
            <a:r>
              <a:rPr lang="en-US" sz="1300" dirty="0" err="1">
                <a:latin typeface="Bookman Old Style" pitchFamily="18" charset="0"/>
              </a:rPr>
              <a:t>LPSD</a:t>
            </a:r>
            <a:r>
              <a:rPr lang="en-US" sz="1300" dirty="0">
                <a:latin typeface="Bookman Old Style" pitchFamily="18" charset="0"/>
              </a:rPr>
              <a:t> in an </a:t>
            </a:r>
            <a:r>
              <a:rPr lang="en-US" sz="1300" dirty="0" err="1" smtClean="0">
                <a:latin typeface="Bookman Old Style" pitchFamily="18" charset="0"/>
              </a:rPr>
              <a:t>SMR</a:t>
            </a:r>
            <a:r>
              <a:rPr lang="en-US" sz="1300" dirty="0" smtClean="0">
                <a:latin typeface="Bookman Old Style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300" dirty="0">
                <a:latin typeface="Bookman Old Style" pitchFamily="18" charset="0"/>
              </a:rPr>
              <a:t>The reference </a:t>
            </a:r>
            <a:r>
              <a:rPr lang="en-US" sz="1300" dirty="0" err="1">
                <a:latin typeface="Bookman Old Style" pitchFamily="18" charset="0"/>
              </a:rPr>
              <a:t>SMR</a:t>
            </a:r>
            <a:r>
              <a:rPr lang="en-US" sz="1300" dirty="0">
                <a:latin typeface="Bookman Old Style" pitchFamily="18" charset="0"/>
              </a:rPr>
              <a:t> is a two-loop pressurized water reactor (</a:t>
            </a:r>
            <a:r>
              <a:rPr lang="en-US" sz="1300" dirty="0" err="1">
                <a:latin typeface="Bookman Old Style" pitchFamily="18" charset="0"/>
              </a:rPr>
              <a:t>PWR</a:t>
            </a:r>
            <a:r>
              <a:rPr lang="en-US" sz="1300" dirty="0">
                <a:latin typeface="Bookman Old Style" pitchFamily="18" charset="0"/>
              </a:rPr>
              <a:t>) with an electrical capacity of 10 </a:t>
            </a:r>
            <a:r>
              <a:rPr lang="en-US" sz="1300" dirty="0" err="1" smtClean="0">
                <a:latin typeface="Bookman Old Style" pitchFamily="18" charset="0"/>
              </a:rPr>
              <a:t>MWe</a:t>
            </a:r>
            <a:r>
              <a:rPr lang="en-US" sz="1300" dirty="0">
                <a:latin typeface="Bookman Old Style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300" dirty="0" smtClean="0">
              <a:latin typeface="Bookman Old Style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3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665432"/>
      </p:ext>
    </p:extLst>
  </p:cSld>
  <p:clrMapOvr>
    <a:masterClrMapping/>
  </p:clrMapOvr>
  <p:transition advTm="242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92500" y="147727"/>
            <a:ext cx="4488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err="1">
                <a:solidFill>
                  <a:srgbClr val="002060"/>
                </a:solidFill>
                <a:latin typeface="Bookman Old Style" pitchFamily="18" charset="0"/>
              </a:rPr>
              <a:t>Methodology</a:t>
            </a:r>
            <a:r>
              <a:rPr lang="pt-BR" sz="2400" b="1" dirty="0">
                <a:solidFill>
                  <a:srgbClr val="002060"/>
                </a:solidFill>
                <a:latin typeface="Bookman Old Style" pitchFamily="18" charset="0"/>
              </a:rPr>
              <a:t> –</a:t>
            </a:r>
            <a:r>
              <a:rPr lang="pt-BR" sz="2400" b="1" dirty="0" err="1">
                <a:solidFill>
                  <a:srgbClr val="002060"/>
                </a:solidFill>
                <a:latin typeface="Bookman Old Style" pitchFamily="18" charset="0"/>
              </a:rPr>
              <a:t>Level</a:t>
            </a:r>
            <a:r>
              <a:rPr lang="pt-BR" sz="2400" b="1" dirty="0">
                <a:solidFill>
                  <a:srgbClr val="002060"/>
                </a:solidFill>
                <a:latin typeface="Bookman Old Style" pitchFamily="18" charset="0"/>
              </a:rPr>
              <a:t> 2 PSA </a:t>
            </a:r>
          </a:p>
        </p:txBody>
      </p:sp>
      <p:sp>
        <p:nvSpPr>
          <p:cNvPr id="62" name="Retângulo de cantos arredondados 9">
            <a:extLst>
              <a:ext uri="{FF2B5EF4-FFF2-40B4-BE49-F238E27FC236}">
                <a16:creationId xmlns="" xmlns:a16="http://schemas.microsoft.com/office/drawing/2014/main" id="{1DF4B869-1FE7-6B46-61F4-11C498AE3E3A}"/>
              </a:ext>
            </a:extLst>
          </p:cNvPr>
          <p:cNvSpPr/>
          <p:nvPr/>
        </p:nvSpPr>
        <p:spPr>
          <a:xfrm>
            <a:off x="192500" y="1048928"/>
            <a:ext cx="8766541" cy="3528391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63" name="Retângulo 62">
            <a:extLst>
              <a:ext uri="{FF2B5EF4-FFF2-40B4-BE49-F238E27FC236}">
                <a16:creationId xmlns="" xmlns:a16="http://schemas.microsoft.com/office/drawing/2014/main" id="{43098BAF-BBE5-4039-3031-D5AF926CFE8F}"/>
              </a:ext>
            </a:extLst>
          </p:cNvPr>
          <p:cNvSpPr/>
          <p:nvPr/>
        </p:nvSpPr>
        <p:spPr>
          <a:xfrm>
            <a:off x="395536" y="1528197"/>
            <a:ext cx="633884" cy="2771745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64" name="Retângulo 63">
            <a:extLst>
              <a:ext uri="{FF2B5EF4-FFF2-40B4-BE49-F238E27FC236}">
                <a16:creationId xmlns="" xmlns:a16="http://schemas.microsoft.com/office/drawing/2014/main" id="{934CB16A-41DB-F6E5-5896-AA968582F18D}"/>
              </a:ext>
            </a:extLst>
          </p:cNvPr>
          <p:cNvSpPr/>
          <p:nvPr/>
        </p:nvSpPr>
        <p:spPr>
          <a:xfrm>
            <a:off x="1115616" y="1528198"/>
            <a:ext cx="2942034" cy="2771743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65" name="Retângulo 64">
            <a:extLst>
              <a:ext uri="{FF2B5EF4-FFF2-40B4-BE49-F238E27FC236}">
                <a16:creationId xmlns="" xmlns:a16="http://schemas.microsoft.com/office/drawing/2014/main" id="{E6FFD2F9-4BF8-0085-2E72-63ED0BF2E65E}"/>
              </a:ext>
            </a:extLst>
          </p:cNvPr>
          <p:cNvSpPr/>
          <p:nvPr/>
        </p:nvSpPr>
        <p:spPr>
          <a:xfrm>
            <a:off x="4145010" y="1528198"/>
            <a:ext cx="1867150" cy="2771744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66" name="Retângulo 65">
            <a:extLst>
              <a:ext uri="{FF2B5EF4-FFF2-40B4-BE49-F238E27FC236}">
                <a16:creationId xmlns="" xmlns:a16="http://schemas.microsoft.com/office/drawing/2014/main" id="{E43A2BC0-E707-6A2E-AB62-674979893DD5}"/>
              </a:ext>
            </a:extLst>
          </p:cNvPr>
          <p:cNvSpPr/>
          <p:nvPr/>
        </p:nvSpPr>
        <p:spPr>
          <a:xfrm>
            <a:off x="6092999" y="1512118"/>
            <a:ext cx="782091" cy="2771744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67" name="Retângulo 66">
            <a:extLst>
              <a:ext uri="{FF2B5EF4-FFF2-40B4-BE49-F238E27FC236}">
                <a16:creationId xmlns="" xmlns:a16="http://schemas.microsoft.com/office/drawing/2014/main" id="{4010D5D6-AF53-413D-E96D-B2571163C1E0}"/>
              </a:ext>
            </a:extLst>
          </p:cNvPr>
          <p:cNvSpPr/>
          <p:nvPr/>
        </p:nvSpPr>
        <p:spPr>
          <a:xfrm>
            <a:off x="6969695" y="1512118"/>
            <a:ext cx="724976" cy="2787824"/>
          </a:xfrm>
          <a:prstGeom prst="rect">
            <a:avLst/>
          </a:prstGeom>
          <a:solidFill>
            <a:schemeClr val="bg1"/>
          </a:solidFill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grpSp>
        <p:nvGrpSpPr>
          <p:cNvPr id="68" name="Grupo 24">
            <a:extLst>
              <a:ext uri="{FF2B5EF4-FFF2-40B4-BE49-F238E27FC236}">
                <a16:creationId xmlns="" xmlns:a16="http://schemas.microsoft.com/office/drawing/2014/main" id="{390D3CFE-CAF8-D901-CEBF-001EC18BC842}"/>
              </a:ext>
            </a:extLst>
          </p:cNvPr>
          <p:cNvGrpSpPr/>
          <p:nvPr/>
        </p:nvGrpSpPr>
        <p:grpSpPr>
          <a:xfrm>
            <a:off x="388395" y="1666089"/>
            <a:ext cx="710240" cy="2476169"/>
            <a:chOff x="388395" y="1817634"/>
            <a:chExt cx="710240" cy="2476169"/>
          </a:xfrm>
        </p:grpSpPr>
        <p:pic>
          <p:nvPicPr>
            <p:cNvPr id="69" name="Picture 8">
              <a:extLst>
                <a:ext uri="{FF2B5EF4-FFF2-40B4-BE49-F238E27FC236}">
                  <a16:creationId xmlns="" xmlns:a16="http://schemas.microsoft.com/office/drawing/2014/main" id="{14F071AB-B63D-FE09-B03D-241C959F28A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930" b="9445"/>
            <a:stretch/>
          </p:blipFill>
          <p:spPr bwMode="auto">
            <a:xfrm>
              <a:off x="484404" y="2283718"/>
              <a:ext cx="456147" cy="20100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0" name="CaixaDeTexto 69">
              <a:extLst>
                <a:ext uri="{FF2B5EF4-FFF2-40B4-BE49-F238E27FC236}">
                  <a16:creationId xmlns="" xmlns:a16="http://schemas.microsoft.com/office/drawing/2014/main" id="{A79D71BE-0F11-B289-205B-9ACE92BAFAC5}"/>
                </a:ext>
              </a:extLst>
            </p:cNvPr>
            <p:cNvSpPr txBox="1"/>
            <p:nvPr/>
          </p:nvSpPr>
          <p:spPr>
            <a:xfrm>
              <a:off x="388395" y="1817634"/>
              <a:ext cx="71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 err="1">
                  <a:latin typeface="Bookman Old Style" pitchFamily="18" charset="0"/>
                </a:rPr>
                <a:t>Accidents</a:t>
              </a:r>
              <a:endParaRPr lang="pt-BR" sz="700" dirty="0">
                <a:latin typeface="Bookman Old Style" pitchFamily="18" charset="0"/>
              </a:endParaRPr>
            </a:p>
            <a:p>
              <a:r>
                <a:rPr lang="pt-BR" sz="700" dirty="0" err="1">
                  <a:latin typeface="Bookman Old Style" pitchFamily="18" charset="0"/>
                </a:rPr>
                <a:t>Sequence</a:t>
              </a:r>
              <a:endParaRPr lang="pt-BR" sz="700" dirty="0">
                <a:latin typeface="Bookman Old Style" pitchFamily="18" charset="0"/>
              </a:endParaRPr>
            </a:p>
          </p:txBody>
        </p:sp>
      </p:grpSp>
      <p:pic>
        <p:nvPicPr>
          <p:cNvPr id="71" name="Picture 17">
            <a:extLst>
              <a:ext uri="{FF2B5EF4-FFF2-40B4-BE49-F238E27FC236}">
                <a16:creationId xmlns="" xmlns:a16="http://schemas.microsoft.com/office/drawing/2014/main" id="{4119DCFE-22B4-D530-58EA-65214BB97B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98" y="1949741"/>
            <a:ext cx="2708022" cy="2270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" name="CaixaDeTexto 71">
            <a:extLst>
              <a:ext uri="{FF2B5EF4-FFF2-40B4-BE49-F238E27FC236}">
                <a16:creationId xmlns="" xmlns:a16="http://schemas.microsoft.com/office/drawing/2014/main" id="{B1F9617E-D179-7426-D4C0-E10BF33D82D4}"/>
              </a:ext>
            </a:extLst>
          </p:cNvPr>
          <p:cNvSpPr txBox="1"/>
          <p:nvPr/>
        </p:nvSpPr>
        <p:spPr>
          <a:xfrm>
            <a:off x="1187624" y="2392284"/>
            <a:ext cx="6480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err="1">
                <a:latin typeface="Bookman Old Style" pitchFamily="18" charset="0"/>
              </a:rPr>
              <a:t>Accident</a:t>
            </a:r>
            <a:endParaRPr lang="pt-BR" sz="700" dirty="0">
              <a:latin typeface="Bookman Old Style" pitchFamily="18" charset="0"/>
            </a:endParaRPr>
          </a:p>
          <a:p>
            <a:pPr algn="ctr"/>
            <a:r>
              <a:rPr lang="pt-BR" sz="700" dirty="0" err="1">
                <a:latin typeface="Bookman Old Style" pitchFamily="18" charset="0"/>
              </a:rPr>
              <a:t>grouping</a:t>
            </a:r>
            <a:r>
              <a:rPr lang="pt-BR" sz="700" dirty="0">
                <a:latin typeface="Bookman Old Style" pitchFamily="18" charset="0"/>
              </a:rPr>
              <a:t> </a:t>
            </a:r>
          </a:p>
          <a:p>
            <a:pPr algn="ctr"/>
            <a:r>
              <a:rPr lang="pt-BR" sz="700" dirty="0" err="1">
                <a:latin typeface="Bookman Old Style" pitchFamily="18" charset="0"/>
              </a:rPr>
              <a:t>process</a:t>
            </a:r>
            <a:endParaRPr lang="pt-BR" sz="700" dirty="0">
              <a:latin typeface="Bookman Old Style" pitchFamily="18" charset="0"/>
            </a:endParaRPr>
          </a:p>
        </p:txBody>
      </p:sp>
      <p:sp>
        <p:nvSpPr>
          <p:cNvPr id="73" name="CaixaDeTexto 72">
            <a:extLst>
              <a:ext uri="{FF2B5EF4-FFF2-40B4-BE49-F238E27FC236}">
                <a16:creationId xmlns="" xmlns:a16="http://schemas.microsoft.com/office/drawing/2014/main" id="{527AC2B9-DB04-CA17-01C0-6ADA663A9291}"/>
              </a:ext>
            </a:extLst>
          </p:cNvPr>
          <p:cNvSpPr txBox="1"/>
          <p:nvPr/>
        </p:nvSpPr>
        <p:spPr>
          <a:xfrm>
            <a:off x="2264548" y="2428449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err="1">
                <a:latin typeface="Bookman Old Style" pitchFamily="18" charset="0"/>
              </a:rPr>
              <a:t>Filtering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of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low</a:t>
            </a:r>
            <a:endParaRPr lang="pt-BR" sz="700" dirty="0">
              <a:latin typeface="Bookman Old Style" pitchFamily="18" charset="0"/>
            </a:endParaRPr>
          </a:p>
          <a:p>
            <a:pPr algn="ctr"/>
            <a:r>
              <a:rPr lang="pt-BR" sz="700" dirty="0" err="1">
                <a:latin typeface="Bookman Old Style" pitchFamily="18" charset="0"/>
              </a:rPr>
              <a:t>Frequency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PDSs</a:t>
            </a:r>
            <a:endParaRPr lang="pt-BR" sz="700" dirty="0">
              <a:latin typeface="Bookman Old Style" pitchFamily="18" charset="0"/>
            </a:endParaRPr>
          </a:p>
        </p:txBody>
      </p:sp>
      <p:sp>
        <p:nvSpPr>
          <p:cNvPr id="74" name="CaixaDeTexto 73">
            <a:extLst>
              <a:ext uri="{FF2B5EF4-FFF2-40B4-BE49-F238E27FC236}">
                <a16:creationId xmlns="" xmlns:a16="http://schemas.microsoft.com/office/drawing/2014/main" id="{5FEB0266-4527-8843-E030-E85A7C77D010}"/>
              </a:ext>
            </a:extLst>
          </p:cNvPr>
          <p:cNvSpPr txBox="1"/>
          <p:nvPr/>
        </p:nvSpPr>
        <p:spPr>
          <a:xfrm>
            <a:off x="3136898" y="2461663"/>
            <a:ext cx="100811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err="1">
                <a:latin typeface="Bookman Old Style" pitchFamily="18" charset="0"/>
              </a:rPr>
              <a:t>Selected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PDSs</a:t>
            </a:r>
            <a:endParaRPr lang="pt-BR" sz="700" dirty="0">
              <a:latin typeface="Bookman Old Style" pitchFamily="18" charset="0"/>
            </a:endParaRPr>
          </a:p>
        </p:txBody>
      </p:sp>
      <p:sp>
        <p:nvSpPr>
          <p:cNvPr id="75" name="CaixaDeTexto 74">
            <a:extLst>
              <a:ext uri="{FF2B5EF4-FFF2-40B4-BE49-F238E27FC236}">
                <a16:creationId xmlns="" xmlns:a16="http://schemas.microsoft.com/office/drawing/2014/main" id="{62A7F1AB-9893-8319-BCF8-F553DD00D1D1}"/>
              </a:ext>
            </a:extLst>
          </p:cNvPr>
          <p:cNvSpPr txBox="1"/>
          <p:nvPr/>
        </p:nvSpPr>
        <p:spPr>
          <a:xfrm>
            <a:off x="1400452" y="1765075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err="1">
                <a:latin typeface="Bookman Old Style" pitchFamily="18" charset="0"/>
              </a:rPr>
              <a:t>Sub-PDS</a:t>
            </a:r>
            <a:endParaRPr lang="pt-BR" sz="700" dirty="0">
              <a:latin typeface="Bookman Old Style" pitchFamily="18" charset="0"/>
            </a:endParaRPr>
          </a:p>
          <a:p>
            <a:pPr algn="ctr"/>
            <a:r>
              <a:rPr lang="pt-BR" sz="700" dirty="0">
                <a:latin typeface="Bookman Old Style" pitchFamily="18" charset="0"/>
              </a:rPr>
              <a:t>(</a:t>
            </a:r>
            <a:r>
              <a:rPr lang="pt-BR" sz="700" dirty="0" err="1">
                <a:latin typeface="Bookman Old Style" pitchFamily="18" charset="0"/>
              </a:rPr>
              <a:t>Plant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Damage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States</a:t>
            </a:r>
            <a:r>
              <a:rPr lang="pt-BR" sz="700" dirty="0">
                <a:latin typeface="Bookman Old Style" pitchFamily="18" charset="0"/>
              </a:rPr>
              <a:t>)</a:t>
            </a:r>
          </a:p>
        </p:txBody>
      </p:sp>
      <p:pic>
        <p:nvPicPr>
          <p:cNvPr id="76" name="Picture 21">
            <a:extLst>
              <a:ext uri="{FF2B5EF4-FFF2-40B4-BE49-F238E27FC236}">
                <a16:creationId xmlns="" xmlns:a16="http://schemas.microsoft.com/office/drawing/2014/main" id="{5D374FA6-3E6A-BE25-D3B8-ADCD63DF7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102597"/>
            <a:ext cx="1296144" cy="217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CaixaDeTexto 76">
            <a:extLst>
              <a:ext uri="{FF2B5EF4-FFF2-40B4-BE49-F238E27FC236}">
                <a16:creationId xmlns="" xmlns:a16="http://schemas.microsoft.com/office/drawing/2014/main" id="{B4B4BB39-8014-C419-7095-9F170EA78A80}"/>
              </a:ext>
            </a:extLst>
          </p:cNvPr>
          <p:cNvSpPr txBox="1"/>
          <p:nvPr/>
        </p:nvSpPr>
        <p:spPr>
          <a:xfrm>
            <a:off x="4073002" y="1988157"/>
            <a:ext cx="1075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err="1">
                <a:latin typeface="Bookman Old Style" pitchFamily="18" charset="0"/>
              </a:rPr>
              <a:t>Accident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progression</a:t>
            </a:r>
            <a:r>
              <a:rPr lang="pt-BR" sz="700" dirty="0">
                <a:latin typeface="Bookman Old Style" pitchFamily="18" charset="0"/>
              </a:rPr>
              <a:t>-</a:t>
            </a:r>
          </a:p>
          <a:p>
            <a:pPr algn="ctr"/>
            <a:r>
              <a:rPr lang="pt-BR" sz="700" dirty="0" err="1">
                <a:latin typeface="Bookman Old Style" pitchFamily="18" charset="0"/>
              </a:rPr>
              <a:t>Containment</a:t>
            </a:r>
            <a:r>
              <a:rPr lang="pt-BR" sz="700" dirty="0">
                <a:latin typeface="Bookman Old Style" pitchFamily="18" charset="0"/>
              </a:rPr>
              <a:t> </a:t>
            </a:r>
            <a:endParaRPr lang="pt-BR" sz="700" dirty="0" smtClean="0">
              <a:latin typeface="Bookman Old Style" pitchFamily="18" charset="0"/>
            </a:endParaRPr>
          </a:p>
          <a:p>
            <a:pPr algn="ctr"/>
            <a:r>
              <a:rPr lang="pt-BR" sz="700" dirty="0" err="1" smtClean="0">
                <a:latin typeface="Bookman Old Style" pitchFamily="18" charset="0"/>
              </a:rPr>
              <a:t>event</a:t>
            </a:r>
            <a:r>
              <a:rPr lang="pt-BR" sz="700" dirty="0" smtClean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trees</a:t>
            </a:r>
            <a:endParaRPr lang="pt-BR" sz="700" dirty="0">
              <a:latin typeface="Bookman Old Style" pitchFamily="18" charset="0"/>
            </a:endParaRPr>
          </a:p>
        </p:txBody>
      </p:sp>
      <p:sp>
        <p:nvSpPr>
          <p:cNvPr id="78" name="CaixaDeTexto 77">
            <a:extLst>
              <a:ext uri="{FF2B5EF4-FFF2-40B4-BE49-F238E27FC236}">
                <a16:creationId xmlns="" xmlns:a16="http://schemas.microsoft.com/office/drawing/2014/main" id="{66067821-AB40-D4C1-AC42-C5D00A50D9C4}"/>
              </a:ext>
            </a:extLst>
          </p:cNvPr>
          <p:cNvSpPr txBox="1"/>
          <p:nvPr/>
        </p:nvSpPr>
        <p:spPr>
          <a:xfrm>
            <a:off x="4860032" y="1545968"/>
            <a:ext cx="123296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>
                <a:latin typeface="Bookman Old Style" pitchFamily="18" charset="0"/>
              </a:rPr>
              <a:t>Final </a:t>
            </a:r>
            <a:r>
              <a:rPr lang="pt-BR" sz="700" dirty="0" err="1">
                <a:latin typeface="Bookman Old Style" pitchFamily="18" charset="0"/>
              </a:rPr>
              <a:t>states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of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accident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sequences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and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related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occurrence</a:t>
            </a:r>
            <a:r>
              <a:rPr lang="pt-BR" sz="700" dirty="0">
                <a:latin typeface="Bookman Old Style" pitchFamily="18" charset="0"/>
              </a:rPr>
              <a:t> </a:t>
            </a:r>
            <a:r>
              <a:rPr lang="pt-BR" sz="700" dirty="0" err="1">
                <a:latin typeface="Bookman Old Style" pitchFamily="18" charset="0"/>
              </a:rPr>
              <a:t>frequences</a:t>
            </a:r>
            <a:endParaRPr lang="pt-BR" sz="700" dirty="0">
              <a:latin typeface="Bookman Old Style" pitchFamily="18" charset="0"/>
            </a:endParaRPr>
          </a:p>
        </p:txBody>
      </p:sp>
      <p:grpSp>
        <p:nvGrpSpPr>
          <p:cNvPr id="79" name="Grupo 22">
            <a:extLst>
              <a:ext uri="{FF2B5EF4-FFF2-40B4-BE49-F238E27FC236}">
                <a16:creationId xmlns="" xmlns:a16="http://schemas.microsoft.com/office/drawing/2014/main" id="{D014E645-D9CE-43B9-C9EC-8CCD21FA4003}"/>
              </a:ext>
            </a:extLst>
          </p:cNvPr>
          <p:cNvGrpSpPr/>
          <p:nvPr/>
        </p:nvGrpSpPr>
        <p:grpSpPr>
          <a:xfrm>
            <a:off x="6875090" y="1961961"/>
            <a:ext cx="953793" cy="1889678"/>
            <a:chOff x="6875090" y="2113506"/>
            <a:chExt cx="953793" cy="1889678"/>
          </a:xfrm>
        </p:grpSpPr>
        <p:pic>
          <p:nvPicPr>
            <p:cNvPr id="80" name="Picture 12">
              <a:extLst>
                <a:ext uri="{FF2B5EF4-FFF2-40B4-BE49-F238E27FC236}">
                  <a16:creationId xmlns="" xmlns:a16="http://schemas.microsoft.com/office/drawing/2014/main" id="{9513EF74-A1B8-D72F-E243-5924EDEF2E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9814" y="2485350"/>
              <a:ext cx="264738" cy="15178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1" name="CaixaDeTexto 80">
              <a:extLst>
                <a:ext uri="{FF2B5EF4-FFF2-40B4-BE49-F238E27FC236}">
                  <a16:creationId xmlns="" xmlns:a16="http://schemas.microsoft.com/office/drawing/2014/main" id="{925D1CD3-6909-D5AD-69C3-943B3B69CEFC}"/>
                </a:ext>
              </a:extLst>
            </p:cNvPr>
            <p:cNvSpPr txBox="1"/>
            <p:nvPr/>
          </p:nvSpPr>
          <p:spPr>
            <a:xfrm>
              <a:off x="6875090" y="2113506"/>
              <a:ext cx="9537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00" dirty="0" err="1">
                  <a:latin typeface="Bookman Old Style" pitchFamily="18" charset="0"/>
                </a:rPr>
                <a:t>Source</a:t>
              </a:r>
              <a:r>
                <a:rPr lang="pt-BR" sz="700" dirty="0">
                  <a:latin typeface="Bookman Old Style" pitchFamily="18" charset="0"/>
                </a:rPr>
                <a:t> </a:t>
              </a:r>
              <a:r>
                <a:rPr lang="pt-BR" sz="700" dirty="0" err="1">
                  <a:latin typeface="Bookman Old Style" pitchFamily="18" charset="0"/>
                </a:rPr>
                <a:t>Terms</a:t>
              </a:r>
              <a:endParaRPr lang="pt-BR" sz="700" dirty="0">
                <a:latin typeface="Bookman Old Style" pitchFamily="18" charset="0"/>
              </a:endParaRPr>
            </a:p>
            <a:p>
              <a:pPr algn="ctr"/>
              <a:r>
                <a:rPr lang="pt-BR" sz="700" dirty="0" err="1">
                  <a:latin typeface="Bookman Old Style" pitchFamily="18" charset="0"/>
                </a:rPr>
                <a:t>analyses</a:t>
              </a:r>
              <a:endParaRPr lang="pt-BR" sz="700" dirty="0">
                <a:latin typeface="Bookman Old Style" pitchFamily="18" charset="0"/>
              </a:endParaRPr>
            </a:p>
          </p:txBody>
        </p:sp>
      </p:grpSp>
      <p:grpSp>
        <p:nvGrpSpPr>
          <p:cNvPr id="82" name="Grupo 13">
            <a:extLst>
              <a:ext uri="{FF2B5EF4-FFF2-40B4-BE49-F238E27FC236}">
                <a16:creationId xmlns="" xmlns:a16="http://schemas.microsoft.com/office/drawing/2014/main" id="{177F7234-0E8B-985D-C933-A95A86E725F7}"/>
              </a:ext>
            </a:extLst>
          </p:cNvPr>
          <p:cNvGrpSpPr/>
          <p:nvPr/>
        </p:nvGrpSpPr>
        <p:grpSpPr>
          <a:xfrm>
            <a:off x="6077988" y="2249443"/>
            <a:ext cx="797101" cy="770089"/>
            <a:chOff x="6077988" y="2400988"/>
            <a:chExt cx="797101" cy="770089"/>
          </a:xfrm>
        </p:grpSpPr>
        <p:pic>
          <p:nvPicPr>
            <p:cNvPr id="83" name="Picture 23">
              <a:extLst>
                <a:ext uri="{FF2B5EF4-FFF2-40B4-BE49-F238E27FC236}">
                  <a16:creationId xmlns="" xmlns:a16="http://schemas.microsoft.com/office/drawing/2014/main" id="{BF5942F8-2FC5-576A-AFA8-6A847C0874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1059" y="2400988"/>
              <a:ext cx="764030" cy="770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4" name="CaixaDeTexto 83">
              <a:extLst>
                <a:ext uri="{FF2B5EF4-FFF2-40B4-BE49-F238E27FC236}">
                  <a16:creationId xmlns="" xmlns:a16="http://schemas.microsoft.com/office/drawing/2014/main" id="{3B7F75C2-C231-325E-2866-68D4DB1D0E51}"/>
                </a:ext>
              </a:extLst>
            </p:cNvPr>
            <p:cNvSpPr txBox="1"/>
            <p:nvPr/>
          </p:nvSpPr>
          <p:spPr>
            <a:xfrm>
              <a:off x="6077988" y="2528846"/>
              <a:ext cx="797101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00" dirty="0">
                  <a:latin typeface="Bookman Old Style" pitchFamily="18" charset="0"/>
                </a:rPr>
                <a:t>Release </a:t>
              </a:r>
              <a:r>
                <a:rPr lang="pt-BR" sz="700" dirty="0" err="1">
                  <a:latin typeface="Bookman Old Style" pitchFamily="18" charset="0"/>
                </a:rPr>
                <a:t>category</a:t>
              </a:r>
              <a:r>
                <a:rPr lang="pt-BR" sz="700" dirty="0">
                  <a:latin typeface="Bookman Old Style" pitchFamily="18" charset="0"/>
                </a:rPr>
                <a:t> </a:t>
              </a:r>
              <a:r>
                <a:rPr lang="pt-BR" sz="700" dirty="0" err="1">
                  <a:latin typeface="Bookman Old Style" pitchFamily="18" charset="0"/>
                </a:rPr>
                <a:t>identification</a:t>
              </a:r>
              <a:endParaRPr lang="pt-BR" sz="700" dirty="0">
                <a:latin typeface="Bookman Old Style" pitchFamily="18" charset="0"/>
              </a:endParaRPr>
            </a:p>
          </p:txBody>
        </p:sp>
      </p:grpSp>
      <p:grpSp>
        <p:nvGrpSpPr>
          <p:cNvPr id="85" name="Grupo 12">
            <a:extLst>
              <a:ext uri="{FF2B5EF4-FFF2-40B4-BE49-F238E27FC236}">
                <a16:creationId xmlns="" xmlns:a16="http://schemas.microsoft.com/office/drawing/2014/main" id="{4D483915-8CED-524A-ADBA-BA42236BBE13}"/>
              </a:ext>
            </a:extLst>
          </p:cNvPr>
          <p:cNvGrpSpPr/>
          <p:nvPr/>
        </p:nvGrpSpPr>
        <p:grpSpPr>
          <a:xfrm>
            <a:off x="7764429" y="1512118"/>
            <a:ext cx="953793" cy="2787824"/>
            <a:chOff x="7764429" y="1663663"/>
            <a:chExt cx="953793" cy="2787824"/>
          </a:xfrm>
        </p:grpSpPr>
        <p:sp>
          <p:nvSpPr>
            <p:cNvPr id="86" name="Retângulo 85">
              <a:extLst>
                <a:ext uri="{FF2B5EF4-FFF2-40B4-BE49-F238E27FC236}">
                  <a16:creationId xmlns="" xmlns:a16="http://schemas.microsoft.com/office/drawing/2014/main" id="{2885B944-3DD8-E8F0-FC73-9C035566C606}"/>
                </a:ext>
              </a:extLst>
            </p:cNvPr>
            <p:cNvSpPr/>
            <p:nvPr/>
          </p:nvSpPr>
          <p:spPr>
            <a:xfrm>
              <a:off x="7806197" y="1663663"/>
              <a:ext cx="870259" cy="2787824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>
                <a:latin typeface="Bookman Old Style" pitchFamily="18" charset="0"/>
              </a:endParaRPr>
            </a:p>
          </p:txBody>
        </p:sp>
        <p:pic>
          <p:nvPicPr>
            <p:cNvPr id="87" name="Picture 26">
              <a:extLst>
                <a:ext uri="{FF2B5EF4-FFF2-40B4-BE49-F238E27FC236}">
                  <a16:creationId xmlns="" xmlns:a16="http://schemas.microsoft.com/office/drawing/2014/main" id="{9B4E12D2-5974-69F8-4289-AD3B42EC6A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0680" y="2282035"/>
              <a:ext cx="801291" cy="9456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8" name="CaixaDeTexto 87">
              <a:extLst>
                <a:ext uri="{FF2B5EF4-FFF2-40B4-BE49-F238E27FC236}">
                  <a16:creationId xmlns="" xmlns:a16="http://schemas.microsoft.com/office/drawing/2014/main" id="{759086DB-CFBB-D8F5-D213-299D87CF45AD}"/>
                </a:ext>
              </a:extLst>
            </p:cNvPr>
            <p:cNvSpPr txBox="1"/>
            <p:nvPr/>
          </p:nvSpPr>
          <p:spPr>
            <a:xfrm>
              <a:off x="7764429" y="2353596"/>
              <a:ext cx="953793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00" dirty="0" err="1">
                  <a:latin typeface="Bookman Old Style" pitchFamily="18" charset="0"/>
                </a:rPr>
                <a:t>Calculation</a:t>
              </a:r>
              <a:r>
                <a:rPr lang="pt-BR" sz="700" dirty="0">
                  <a:latin typeface="Bookman Old Style" pitchFamily="18" charset="0"/>
                </a:rPr>
                <a:t> </a:t>
              </a:r>
              <a:r>
                <a:rPr lang="pt-BR" sz="700" dirty="0" err="1">
                  <a:latin typeface="Bookman Old Style" pitchFamily="18" charset="0"/>
                </a:rPr>
                <a:t>of</a:t>
              </a:r>
              <a:r>
                <a:rPr lang="pt-BR" sz="700" dirty="0">
                  <a:latin typeface="Bookman Old Style" pitchFamily="18" charset="0"/>
                </a:rPr>
                <a:t> </a:t>
              </a:r>
              <a:r>
                <a:rPr lang="pt-BR" sz="700" dirty="0" err="1">
                  <a:latin typeface="Bookman Old Style" pitchFamily="18" charset="0"/>
                </a:rPr>
                <a:t>the</a:t>
              </a:r>
              <a:r>
                <a:rPr lang="pt-BR" sz="700" dirty="0">
                  <a:latin typeface="Bookman Old Style" pitchFamily="18" charset="0"/>
                </a:rPr>
                <a:t> LERF </a:t>
              </a:r>
            </a:p>
            <a:p>
              <a:pPr algn="ctr"/>
              <a:r>
                <a:rPr lang="pt-BR" sz="700" dirty="0">
                  <a:latin typeface="Bookman Old Style" pitchFamily="18" charset="0"/>
                </a:rPr>
                <a:t>(</a:t>
              </a:r>
              <a:r>
                <a:rPr lang="pt-BR" sz="700" dirty="0" err="1">
                  <a:latin typeface="Bookman Old Style" pitchFamily="18" charset="0"/>
                </a:rPr>
                <a:t>Large</a:t>
              </a:r>
              <a:r>
                <a:rPr lang="pt-BR" sz="700" dirty="0">
                  <a:latin typeface="Bookman Old Style" pitchFamily="18" charset="0"/>
                </a:rPr>
                <a:t> </a:t>
              </a:r>
              <a:r>
                <a:rPr lang="pt-BR" sz="700" dirty="0" err="1">
                  <a:latin typeface="Bookman Old Style" pitchFamily="18" charset="0"/>
                </a:rPr>
                <a:t>Early</a:t>
              </a:r>
              <a:r>
                <a:rPr lang="pt-BR" sz="700" dirty="0">
                  <a:latin typeface="Bookman Old Style" pitchFamily="18" charset="0"/>
                </a:rPr>
                <a:t> Release </a:t>
              </a:r>
              <a:r>
                <a:rPr lang="pt-BR" sz="700" dirty="0" err="1">
                  <a:latin typeface="Bookman Old Style" pitchFamily="18" charset="0"/>
                </a:rPr>
                <a:t>Frequency</a:t>
              </a:r>
              <a:r>
                <a:rPr lang="pt-BR" sz="700" dirty="0">
                  <a:latin typeface="Bookman Old Style" pitchFamily="18" charset="0"/>
                </a:rPr>
                <a:t>)</a:t>
              </a:r>
            </a:p>
          </p:txBody>
        </p:sp>
      </p:grpSp>
      <p:sp>
        <p:nvSpPr>
          <p:cNvPr id="89" name="Seta para a direita 53">
            <a:extLst>
              <a:ext uri="{FF2B5EF4-FFF2-40B4-BE49-F238E27FC236}">
                <a16:creationId xmlns="" xmlns:a16="http://schemas.microsoft.com/office/drawing/2014/main" id="{8FACA877-319D-3B65-1820-13506CEA9E2A}"/>
              </a:ext>
            </a:extLst>
          </p:cNvPr>
          <p:cNvSpPr/>
          <p:nvPr/>
        </p:nvSpPr>
        <p:spPr>
          <a:xfrm>
            <a:off x="985467" y="3190196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0" name="Seta para a direita 58">
            <a:extLst>
              <a:ext uri="{FF2B5EF4-FFF2-40B4-BE49-F238E27FC236}">
                <a16:creationId xmlns="" xmlns:a16="http://schemas.microsoft.com/office/drawing/2014/main" id="{BA9ADC89-B608-F980-2FD6-624AF3BDD686}"/>
              </a:ext>
            </a:extLst>
          </p:cNvPr>
          <p:cNvSpPr/>
          <p:nvPr/>
        </p:nvSpPr>
        <p:spPr>
          <a:xfrm>
            <a:off x="1691680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1" name="Seta para a direita 59">
            <a:extLst>
              <a:ext uri="{FF2B5EF4-FFF2-40B4-BE49-F238E27FC236}">
                <a16:creationId xmlns="" xmlns:a16="http://schemas.microsoft.com/office/drawing/2014/main" id="{2A65BB7A-E582-3D0E-2C1C-838C4538B274}"/>
              </a:ext>
            </a:extLst>
          </p:cNvPr>
          <p:cNvSpPr/>
          <p:nvPr/>
        </p:nvSpPr>
        <p:spPr>
          <a:xfrm>
            <a:off x="2264548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2" name="Seta para a direita 60">
            <a:extLst>
              <a:ext uri="{FF2B5EF4-FFF2-40B4-BE49-F238E27FC236}">
                <a16:creationId xmlns="" xmlns:a16="http://schemas.microsoft.com/office/drawing/2014/main" id="{8F508AF9-E0DC-CCD5-D924-CB74A0B2CA7D}"/>
              </a:ext>
            </a:extLst>
          </p:cNvPr>
          <p:cNvSpPr/>
          <p:nvPr/>
        </p:nvSpPr>
        <p:spPr>
          <a:xfrm>
            <a:off x="3136898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3" name="Seta para a direita 61">
            <a:extLst>
              <a:ext uri="{FF2B5EF4-FFF2-40B4-BE49-F238E27FC236}">
                <a16:creationId xmlns="" xmlns:a16="http://schemas.microsoft.com/office/drawing/2014/main" id="{930AF88D-F62A-1C25-1F63-DF2924A0BE7B}"/>
              </a:ext>
            </a:extLst>
          </p:cNvPr>
          <p:cNvSpPr/>
          <p:nvPr/>
        </p:nvSpPr>
        <p:spPr>
          <a:xfrm>
            <a:off x="3995936" y="3198709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4" name="Seta para a direita 62">
            <a:extLst>
              <a:ext uri="{FF2B5EF4-FFF2-40B4-BE49-F238E27FC236}">
                <a16:creationId xmlns="" xmlns:a16="http://schemas.microsoft.com/office/drawing/2014/main" id="{43DE5A75-D12F-4170-B026-7E5C0ED5F015}"/>
              </a:ext>
            </a:extLst>
          </p:cNvPr>
          <p:cNvSpPr/>
          <p:nvPr/>
        </p:nvSpPr>
        <p:spPr>
          <a:xfrm>
            <a:off x="4932040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5" name="Seta para a direita 63">
            <a:extLst>
              <a:ext uri="{FF2B5EF4-FFF2-40B4-BE49-F238E27FC236}">
                <a16:creationId xmlns="" xmlns:a16="http://schemas.microsoft.com/office/drawing/2014/main" id="{DE53DCF2-2AE6-FE18-6FFB-2416A3F5799E}"/>
              </a:ext>
            </a:extLst>
          </p:cNvPr>
          <p:cNvSpPr/>
          <p:nvPr/>
        </p:nvSpPr>
        <p:spPr>
          <a:xfrm>
            <a:off x="5964820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6" name="Seta para a direita 64">
            <a:extLst>
              <a:ext uri="{FF2B5EF4-FFF2-40B4-BE49-F238E27FC236}">
                <a16:creationId xmlns="" xmlns:a16="http://schemas.microsoft.com/office/drawing/2014/main" id="{19C46486-50A0-0D9F-5AD5-D28AA5E839AC}"/>
              </a:ext>
            </a:extLst>
          </p:cNvPr>
          <p:cNvSpPr/>
          <p:nvPr/>
        </p:nvSpPr>
        <p:spPr>
          <a:xfrm>
            <a:off x="6795073" y="3198710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sp>
        <p:nvSpPr>
          <p:cNvPr id="97" name="Seta para a direita 65">
            <a:extLst>
              <a:ext uri="{FF2B5EF4-FFF2-40B4-BE49-F238E27FC236}">
                <a16:creationId xmlns="" xmlns:a16="http://schemas.microsoft.com/office/drawing/2014/main" id="{8848C91A-1FD9-5D73-3F8F-7DE4784DE8D4}"/>
              </a:ext>
            </a:extLst>
          </p:cNvPr>
          <p:cNvSpPr/>
          <p:nvPr/>
        </p:nvSpPr>
        <p:spPr>
          <a:xfrm>
            <a:off x="7651261" y="3198054"/>
            <a:ext cx="226336" cy="102647"/>
          </a:xfrm>
          <a:prstGeom prst="rightArrow">
            <a:avLst/>
          </a:prstGeom>
          <a:solidFill>
            <a:schemeClr val="accent5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400">
              <a:latin typeface="Bookman Old Style" pitchFamily="18" charset="0"/>
            </a:endParaRPr>
          </a:p>
        </p:txBody>
      </p:sp>
      <p:grpSp>
        <p:nvGrpSpPr>
          <p:cNvPr id="98" name="Grupo 4">
            <a:extLst>
              <a:ext uri="{FF2B5EF4-FFF2-40B4-BE49-F238E27FC236}">
                <a16:creationId xmlns="" xmlns:a16="http://schemas.microsoft.com/office/drawing/2014/main" id="{F538BB16-D91E-712D-70EB-A8FD6609D4BC}"/>
              </a:ext>
            </a:extLst>
          </p:cNvPr>
          <p:cNvGrpSpPr/>
          <p:nvPr/>
        </p:nvGrpSpPr>
        <p:grpSpPr>
          <a:xfrm>
            <a:off x="408165" y="1296757"/>
            <a:ext cx="707451" cy="200055"/>
            <a:chOff x="408165" y="1448302"/>
            <a:chExt cx="707451" cy="200055"/>
          </a:xfrm>
        </p:grpSpPr>
        <p:sp>
          <p:nvSpPr>
            <p:cNvPr id="99" name="Retângulo 98">
              <a:extLst>
                <a:ext uri="{FF2B5EF4-FFF2-40B4-BE49-F238E27FC236}">
                  <a16:creationId xmlns="" xmlns:a16="http://schemas.microsoft.com/office/drawing/2014/main" id="{DBEBA728-2A01-7283-1C23-B7CDDC14D2CC}"/>
                </a:ext>
              </a:extLst>
            </p:cNvPr>
            <p:cNvSpPr/>
            <p:nvPr/>
          </p:nvSpPr>
          <p:spPr>
            <a:xfrm>
              <a:off x="408165" y="1476859"/>
              <a:ext cx="633884" cy="17015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 dirty="0">
                <a:latin typeface="Bookman Old Style" pitchFamily="18" charset="0"/>
              </a:endParaRPr>
            </a:p>
          </p:txBody>
        </p:sp>
        <p:sp>
          <p:nvSpPr>
            <p:cNvPr id="100" name="CaixaDeTexto 99">
              <a:extLst>
                <a:ext uri="{FF2B5EF4-FFF2-40B4-BE49-F238E27FC236}">
                  <a16:creationId xmlns="" xmlns:a16="http://schemas.microsoft.com/office/drawing/2014/main" id="{0CCFBEBE-C2D8-B4EA-38BC-E9007FD02AF1}"/>
                </a:ext>
              </a:extLst>
            </p:cNvPr>
            <p:cNvSpPr txBox="1"/>
            <p:nvPr/>
          </p:nvSpPr>
          <p:spPr>
            <a:xfrm>
              <a:off x="477384" y="1448302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1</a:t>
              </a:r>
            </a:p>
          </p:txBody>
        </p:sp>
      </p:grpSp>
      <p:grpSp>
        <p:nvGrpSpPr>
          <p:cNvPr id="101" name="Grupo 5">
            <a:extLst>
              <a:ext uri="{FF2B5EF4-FFF2-40B4-BE49-F238E27FC236}">
                <a16:creationId xmlns="" xmlns:a16="http://schemas.microsoft.com/office/drawing/2014/main" id="{521B53D8-D6BC-27C6-27E7-267C51AADAFB}"/>
              </a:ext>
            </a:extLst>
          </p:cNvPr>
          <p:cNvGrpSpPr/>
          <p:nvPr/>
        </p:nvGrpSpPr>
        <p:grpSpPr>
          <a:xfrm>
            <a:off x="1115616" y="1283606"/>
            <a:ext cx="2942034" cy="200055"/>
            <a:chOff x="1115616" y="1435151"/>
            <a:chExt cx="2942034" cy="200055"/>
          </a:xfrm>
        </p:grpSpPr>
        <p:sp>
          <p:nvSpPr>
            <p:cNvPr id="102" name="Retângulo 101">
              <a:extLst>
                <a:ext uri="{FF2B5EF4-FFF2-40B4-BE49-F238E27FC236}">
                  <a16:creationId xmlns="" xmlns:a16="http://schemas.microsoft.com/office/drawing/2014/main" id="{21DDAF8E-5787-598C-B1B9-61599639AB58}"/>
                </a:ext>
              </a:extLst>
            </p:cNvPr>
            <p:cNvSpPr/>
            <p:nvPr/>
          </p:nvSpPr>
          <p:spPr>
            <a:xfrm>
              <a:off x="1115616" y="1459101"/>
              <a:ext cx="2942034" cy="17015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 dirty="0">
                <a:latin typeface="Bookman Old Style" pitchFamily="18" charset="0"/>
              </a:endParaRPr>
            </a:p>
          </p:txBody>
        </p:sp>
        <p:sp>
          <p:nvSpPr>
            <p:cNvPr id="103" name="CaixaDeTexto 102">
              <a:extLst>
                <a:ext uri="{FF2B5EF4-FFF2-40B4-BE49-F238E27FC236}">
                  <a16:creationId xmlns="" xmlns:a16="http://schemas.microsoft.com/office/drawing/2014/main" id="{9652390D-A331-1B72-1DC2-5E165D162036}"/>
                </a:ext>
              </a:extLst>
            </p:cNvPr>
            <p:cNvSpPr txBox="1"/>
            <p:nvPr/>
          </p:nvSpPr>
          <p:spPr>
            <a:xfrm>
              <a:off x="2277422" y="1435151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2</a:t>
              </a:r>
            </a:p>
          </p:txBody>
        </p:sp>
      </p:grpSp>
      <p:grpSp>
        <p:nvGrpSpPr>
          <p:cNvPr id="104" name="Grupo 6">
            <a:extLst>
              <a:ext uri="{FF2B5EF4-FFF2-40B4-BE49-F238E27FC236}">
                <a16:creationId xmlns="" xmlns:a16="http://schemas.microsoft.com/office/drawing/2014/main" id="{5F6681F1-1EC0-CA2C-5C37-DFD21EB2FE9A}"/>
              </a:ext>
            </a:extLst>
          </p:cNvPr>
          <p:cNvGrpSpPr/>
          <p:nvPr/>
        </p:nvGrpSpPr>
        <p:grpSpPr>
          <a:xfrm>
            <a:off x="4145010" y="1280476"/>
            <a:ext cx="1867150" cy="200055"/>
            <a:chOff x="4145010" y="1432021"/>
            <a:chExt cx="1867150" cy="200055"/>
          </a:xfrm>
        </p:grpSpPr>
        <p:sp>
          <p:nvSpPr>
            <p:cNvPr id="105" name="Retângulo 104">
              <a:extLst>
                <a:ext uri="{FF2B5EF4-FFF2-40B4-BE49-F238E27FC236}">
                  <a16:creationId xmlns="" xmlns:a16="http://schemas.microsoft.com/office/drawing/2014/main" id="{4D47D545-67E4-D700-3715-8CD10E69C7E2}"/>
                </a:ext>
              </a:extLst>
            </p:cNvPr>
            <p:cNvSpPr/>
            <p:nvPr/>
          </p:nvSpPr>
          <p:spPr>
            <a:xfrm>
              <a:off x="4145010" y="1459101"/>
              <a:ext cx="1867150" cy="17015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>
                <a:latin typeface="Bookman Old Style" pitchFamily="18" charset="0"/>
              </a:endParaRPr>
            </a:p>
          </p:txBody>
        </p:sp>
        <p:sp>
          <p:nvSpPr>
            <p:cNvPr id="106" name="CaixaDeTexto 105">
              <a:extLst>
                <a:ext uri="{FF2B5EF4-FFF2-40B4-BE49-F238E27FC236}">
                  <a16:creationId xmlns="" xmlns:a16="http://schemas.microsoft.com/office/drawing/2014/main" id="{8F3CA275-AD0B-64A8-FBB7-6087357353C5}"/>
                </a:ext>
              </a:extLst>
            </p:cNvPr>
            <p:cNvSpPr txBox="1"/>
            <p:nvPr/>
          </p:nvSpPr>
          <p:spPr>
            <a:xfrm>
              <a:off x="4860032" y="1432021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3</a:t>
              </a:r>
            </a:p>
          </p:txBody>
        </p:sp>
      </p:grpSp>
      <p:grpSp>
        <p:nvGrpSpPr>
          <p:cNvPr id="107" name="Grupo 7">
            <a:extLst>
              <a:ext uri="{FF2B5EF4-FFF2-40B4-BE49-F238E27FC236}">
                <a16:creationId xmlns="" xmlns:a16="http://schemas.microsoft.com/office/drawing/2014/main" id="{D3FFBADD-09B0-4297-2840-AFD1437C001A}"/>
              </a:ext>
            </a:extLst>
          </p:cNvPr>
          <p:cNvGrpSpPr/>
          <p:nvPr/>
        </p:nvGrpSpPr>
        <p:grpSpPr>
          <a:xfrm>
            <a:off x="6092999" y="1280411"/>
            <a:ext cx="782091" cy="200055"/>
            <a:chOff x="6092999" y="1431956"/>
            <a:chExt cx="782091" cy="200055"/>
          </a:xfrm>
        </p:grpSpPr>
        <p:sp>
          <p:nvSpPr>
            <p:cNvPr id="108" name="Retângulo 107">
              <a:extLst>
                <a:ext uri="{FF2B5EF4-FFF2-40B4-BE49-F238E27FC236}">
                  <a16:creationId xmlns="" xmlns:a16="http://schemas.microsoft.com/office/drawing/2014/main" id="{EF810FAD-BD71-6477-DA80-80B73B476A69}"/>
                </a:ext>
              </a:extLst>
            </p:cNvPr>
            <p:cNvSpPr/>
            <p:nvPr/>
          </p:nvSpPr>
          <p:spPr>
            <a:xfrm>
              <a:off x="6092999" y="1459101"/>
              <a:ext cx="782091" cy="17015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>
                <a:latin typeface="Bookman Old Style" pitchFamily="18" charset="0"/>
              </a:endParaRPr>
            </a:p>
          </p:txBody>
        </p:sp>
        <p:sp>
          <p:nvSpPr>
            <p:cNvPr id="109" name="CaixaDeTexto 108">
              <a:extLst>
                <a:ext uri="{FF2B5EF4-FFF2-40B4-BE49-F238E27FC236}">
                  <a16:creationId xmlns="" xmlns:a16="http://schemas.microsoft.com/office/drawing/2014/main" id="{7136ABB4-387B-3CF5-59DA-D2C3223FFC49}"/>
                </a:ext>
              </a:extLst>
            </p:cNvPr>
            <p:cNvSpPr txBox="1"/>
            <p:nvPr/>
          </p:nvSpPr>
          <p:spPr>
            <a:xfrm>
              <a:off x="6219047" y="1431956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4</a:t>
              </a:r>
            </a:p>
          </p:txBody>
        </p:sp>
      </p:grpSp>
      <p:grpSp>
        <p:nvGrpSpPr>
          <p:cNvPr id="110" name="Grupo 8">
            <a:extLst>
              <a:ext uri="{FF2B5EF4-FFF2-40B4-BE49-F238E27FC236}">
                <a16:creationId xmlns="" xmlns:a16="http://schemas.microsoft.com/office/drawing/2014/main" id="{B05B3DD0-04A3-C89D-EEA6-876CBDD2EFB9}"/>
              </a:ext>
            </a:extLst>
          </p:cNvPr>
          <p:cNvGrpSpPr/>
          <p:nvPr/>
        </p:nvGrpSpPr>
        <p:grpSpPr>
          <a:xfrm>
            <a:off x="6969696" y="1296757"/>
            <a:ext cx="724976" cy="200055"/>
            <a:chOff x="6969696" y="1448302"/>
            <a:chExt cx="724976" cy="200055"/>
          </a:xfrm>
        </p:grpSpPr>
        <p:sp>
          <p:nvSpPr>
            <p:cNvPr id="111" name="Retângulo 110">
              <a:extLst>
                <a:ext uri="{FF2B5EF4-FFF2-40B4-BE49-F238E27FC236}">
                  <a16:creationId xmlns="" xmlns:a16="http://schemas.microsoft.com/office/drawing/2014/main" id="{A20F9B9B-F6CE-44C6-69E4-B82749955B73}"/>
                </a:ext>
              </a:extLst>
            </p:cNvPr>
            <p:cNvSpPr/>
            <p:nvPr/>
          </p:nvSpPr>
          <p:spPr>
            <a:xfrm>
              <a:off x="6969696" y="1465488"/>
              <a:ext cx="724976" cy="170158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>
                <a:latin typeface="Bookman Old Style" pitchFamily="18" charset="0"/>
              </a:endParaRPr>
            </a:p>
          </p:txBody>
        </p:sp>
        <p:sp>
          <p:nvSpPr>
            <p:cNvPr id="112" name="CaixaDeTexto 111">
              <a:extLst>
                <a:ext uri="{FF2B5EF4-FFF2-40B4-BE49-F238E27FC236}">
                  <a16:creationId xmlns="" xmlns:a16="http://schemas.microsoft.com/office/drawing/2014/main" id="{2FC41724-E1E4-3B93-B35D-C695FF581E39}"/>
                </a:ext>
              </a:extLst>
            </p:cNvPr>
            <p:cNvSpPr txBox="1"/>
            <p:nvPr/>
          </p:nvSpPr>
          <p:spPr>
            <a:xfrm>
              <a:off x="7056439" y="1448302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5</a:t>
              </a:r>
            </a:p>
          </p:txBody>
        </p:sp>
      </p:grpSp>
      <p:grpSp>
        <p:nvGrpSpPr>
          <p:cNvPr id="113" name="Grupo 11">
            <a:extLst>
              <a:ext uri="{FF2B5EF4-FFF2-40B4-BE49-F238E27FC236}">
                <a16:creationId xmlns="" xmlns:a16="http://schemas.microsoft.com/office/drawing/2014/main" id="{2F7A2223-1E9A-7E32-6FE1-41A72156CAD2}"/>
              </a:ext>
            </a:extLst>
          </p:cNvPr>
          <p:cNvGrpSpPr/>
          <p:nvPr/>
        </p:nvGrpSpPr>
        <p:grpSpPr>
          <a:xfrm>
            <a:off x="7806196" y="1289970"/>
            <a:ext cx="870259" cy="200055"/>
            <a:chOff x="7806196" y="1441515"/>
            <a:chExt cx="870259" cy="200055"/>
          </a:xfrm>
        </p:grpSpPr>
        <p:sp>
          <p:nvSpPr>
            <p:cNvPr id="114" name="Retângulo 113">
              <a:extLst>
                <a:ext uri="{FF2B5EF4-FFF2-40B4-BE49-F238E27FC236}">
                  <a16:creationId xmlns="" xmlns:a16="http://schemas.microsoft.com/office/drawing/2014/main" id="{B057C6ED-1564-80E1-F5B8-0EE21B5238AC}"/>
                </a:ext>
              </a:extLst>
            </p:cNvPr>
            <p:cNvSpPr/>
            <p:nvPr/>
          </p:nvSpPr>
          <p:spPr>
            <a:xfrm>
              <a:off x="7806196" y="1465487"/>
              <a:ext cx="870259" cy="163771"/>
            </a:xfrm>
            <a:prstGeom prst="rect">
              <a:avLst/>
            </a:prstGeom>
            <a:solidFill>
              <a:schemeClr val="bg1"/>
            </a:solidFill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sz="1400">
                <a:latin typeface="Bookman Old Style" pitchFamily="18" charset="0"/>
              </a:endParaRPr>
            </a:p>
          </p:txBody>
        </p:sp>
        <p:sp>
          <p:nvSpPr>
            <p:cNvPr id="115" name="CaixaDeTexto 114">
              <a:extLst>
                <a:ext uri="{FF2B5EF4-FFF2-40B4-BE49-F238E27FC236}">
                  <a16:creationId xmlns="" xmlns:a16="http://schemas.microsoft.com/office/drawing/2014/main" id="{ED486458-B551-8A14-22CF-E1EE970C3773}"/>
                </a:ext>
              </a:extLst>
            </p:cNvPr>
            <p:cNvSpPr txBox="1"/>
            <p:nvPr/>
          </p:nvSpPr>
          <p:spPr>
            <a:xfrm>
              <a:off x="7941160" y="1441515"/>
              <a:ext cx="63823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700" dirty="0">
                  <a:solidFill>
                    <a:schemeClr val="accent1">
                      <a:lumMod val="25000"/>
                    </a:schemeClr>
                  </a:solidFill>
                  <a:latin typeface="Bookman Old Style" pitchFamily="18" charset="0"/>
                </a:rPr>
                <a:t>STEP 6</a:t>
              </a:r>
            </a:p>
          </p:txBody>
        </p:sp>
      </p:grpSp>
      <p:pic>
        <p:nvPicPr>
          <p:cNvPr id="59" name="Picture 2" descr="IAPSAM Logo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434105"/>
      </p:ext>
    </p:extLst>
  </p:cSld>
  <p:clrMapOvr>
    <a:masterClrMapping/>
  </p:clrMapOvr>
  <p:transition advTm="242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2500" y="147727"/>
            <a:ext cx="5256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Severe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Accident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scenario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="" xmlns:a16="http://schemas.microsoft.com/office/drawing/2014/main" id="{38AFCE08-A880-7077-8FD7-524B5C722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818804"/>
              </p:ext>
            </p:extLst>
          </p:nvPr>
        </p:nvGraphicFramePr>
        <p:xfrm>
          <a:off x="647564" y="1275606"/>
          <a:ext cx="7740860" cy="26926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1044116">
                  <a:extLst>
                    <a:ext uri="{9D8B030D-6E8A-4147-A177-3AD203B41FA5}">
                      <a16:colId xmlns="" xmlns:a16="http://schemas.microsoft.com/office/drawing/2014/main" val="443974226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1172828683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3059388973"/>
                    </a:ext>
                  </a:extLst>
                </a:gridCol>
                <a:gridCol w="1476163">
                  <a:extLst>
                    <a:ext uri="{9D8B030D-6E8A-4147-A177-3AD203B41FA5}">
                      <a16:colId xmlns="" xmlns:a16="http://schemas.microsoft.com/office/drawing/2014/main" val="2476549200"/>
                    </a:ext>
                  </a:extLst>
                </a:gridCol>
                <a:gridCol w="1476165">
                  <a:extLst>
                    <a:ext uri="{9D8B030D-6E8A-4147-A177-3AD203B41FA5}">
                      <a16:colId xmlns="" xmlns:a16="http://schemas.microsoft.com/office/drawing/2014/main" val="2348220306"/>
                    </a:ext>
                  </a:extLst>
                </a:gridCol>
              </a:tblGrid>
              <a:tr h="353383">
                <a:tc>
                  <a:txBody>
                    <a:bodyPr/>
                    <a:lstStyle/>
                    <a:p>
                      <a:pPr marL="127000" marR="120650" indent="36195" algn="ctr"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Group</a:t>
                      </a:r>
                      <a:r>
                        <a:rPr lang="en-US" sz="120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Bookman Old Style" panose="02050604050505020204" pitchFamily="18" charset="0"/>
                        </a:rPr>
                        <a:t>number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 Event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 Main</a:t>
                      </a:r>
                      <a:r>
                        <a:rPr lang="en-US" sz="1200" spc="-1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characteristics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655" marR="173355" indent="-106680" algn="ctr"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  <a:latin typeface="Bookman Old Style" panose="02050604050505020204" pitchFamily="18" charset="0"/>
                        </a:rPr>
                        <a:t>Frequency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of</a:t>
                      </a:r>
                      <a:r>
                        <a:rPr lang="en-US" sz="120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CDF(/</a:t>
                      </a:r>
                      <a:r>
                        <a:rPr lang="en-US" sz="1200" dirty="0" err="1">
                          <a:effectLst/>
                          <a:latin typeface="Bookman Old Style" panose="02050604050505020204" pitchFamily="18" charset="0"/>
                        </a:rPr>
                        <a:t>yr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9545" marR="16065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Percentage of</a:t>
                      </a:r>
                      <a:r>
                        <a:rPr lang="en-US" sz="120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CDF in the</a:t>
                      </a:r>
                      <a:r>
                        <a:rPr lang="en-US" sz="120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LPSD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1375541"/>
                  </a:ext>
                </a:extLst>
              </a:tr>
              <a:tr h="323087"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8590" indent="-1270" algn="ctr">
                        <a:lnSpc>
                          <a:spcPts val="11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42240" marR="137795" algn="ctr">
                        <a:lnSpc>
                          <a:spcPct val="105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 transfer, part of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pt-BR" sz="1200" b="0" dirty="0">
                          <a:effectLst/>
                          <a:latin typeface="Bookman Old Style" panose="02050604050505020204" pitchFamily="18" charset="0"/>
                        </a:rPr>
                        <a:t> f</a:t>
                      </a:r>
                      <a:r>
                        <a:rPr lang="en-US" sz="1200" b="0" dirty="0" err="1">
                          <a:effectLst/>
                          <a:latin typeface="Bookman Old Style" panose="02050604050505020204" pitchFamily="18" charset="0"/>
                        </a:rPr>
                        <a:t>uel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 smtClean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15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2.54E-06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640" marR="160655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5.60%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9617618"/>
                  </a:ext>
                </a:extLst>
              </a:tr>
              <a:tr h="422301"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8590" indent="-127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66065" marR="262890" algn="ctr">
                        <a:lnSpc>
                          <a:spcPts val="1085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All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2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2.54E-05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005" marR="160655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55.98%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864012"/>
                  </a:ext>
                </a:extLst>
              </a:tr>
              <a:tr h="438707"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7320" indent="-127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70510" marR="262890" algn="ctr">
                        <a:lnSpc>
                          <a:spcPts val="1085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reactor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9017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All </a:t>
                      </a:r>
                      <a:r>
                        <a:rPr lang="en-US" sz="1200" b="0" dirty="0" smtClean="0">
                          <a:effectLst/>
                          <a:latin typeface="Bookman Old Style" panose="02050604050505020204" pitchFamily="18" charset="0"/>
                        </a:rPr>
                        <a:t>fuel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 the reactor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core. Reactor vessel head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closed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1.46E-05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005" marR="160655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32.14%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1537175"/>
                  </a:ext>
                </a:extLst>
              </a:tr>
              <a:tr h="617002">
                <a:tc>
                  <a:txBody>
                    <a:bodyPr/>
                    <a:lstStyle/>
                    <a:p>
                      <a:pPr marL="309880" algn="ctr"/>
                      <a:r>
                        <a:rPr lang="pt-BR" sz="1200" b="0" dirty="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270510" marR="262890" lvl="0" indent="0" algn="ctr" defTabSz="914400" rtl="0" eaLnBrk="1" fontAlgn="auto" latinLnBrk="0" hangingPunct="1">
                        <a:lnSpc>
                          <a:spcPts val="1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reactor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92075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</a:t>
                      </a:r>
                      <a:r>
                        <a:rPr lang="en-US" sz="1200" b="0" spc="-2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transfer,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part</a:t>
                      </a:r>
                      <a:r>
                        <a:rPr lang="en-US" sz="1200" b="0" spc="-2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of</a:t>
                      </a:r>
                      <a:r>
                        <a:rPr lang="en-US" sz="1200" b="0" spc="-3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 fuel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 reactor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core. Reactor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vessel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head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open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2.85E-06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1606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6.28%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07030"/>
                  </a:ext>
                </a:extLst>
              </a:tr>
            </a:tbl>
          </a:graphicData>
        </a:graphic>
      </p:graphicFrame>
      <p:pic>
        <p:nvPicPr>
          <p:cNvPr id="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163751"/>
      </p:ext>
    </p:extLst>
  </p:cSld>
  <p:clrMapOvr>
    <a:masterClrMapping/>
  </p:clrMapOvr>
  <p:transition advTm="242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2500" y="147727"/>
            <a:ext cx="5256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Severe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Accident</a:t>
            </a:r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 </a:t>
            </a:r>
            <a:r>
              <a:rPr lang="pt-BR" sz="3200" b="1" dirty="0" err="1">
                <a:solidFill>
                  <a:srgbClr val="002060"/>
                </a:solidFill>
                <a:latin typeface="Rockwell" panose="02060603020205020403" pitchFamily="18" charset="0"/>
              </a:rPr>
              <a:t>scenario</a:t>
            </a:r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="" xmlns:a16="http://schemas.microsoft.com/office/drawing/2014/main" id="{38AFCE08-A880-7077-8FD7-524B5C722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753406"/>
              </p:ext>
            </p:extLst>
          </p:nvPr>
        </p:nvGraphicFramePr>
        <p:xfrm>
          <a:off x="647564" y="1275606"/>
          <a:ext cx="7740860" cy="26926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{22838BEF-8BB2-4498-84A7-C5851F593DF1}</a:tableStyleId>
              </a:tblPr>
              <a:tblGrid>
                <a:gridCol w="1044116">
                  <a:extLst>
                    <a:ext uri="{9D8B030D-6E8A-4147-A177-3AD203B41FA5}">
                      <a16:colId xmlns="" xmlns:a16="http://schemas.microsoft.com/office/drawing/2014/main" val="443974226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val="1172828683"/>
                    </a:ext>
                  </a:extLst>
                </a:gridCol>
                <a:gridCol w="2016224">
                  <a:extLst>
                    <a:ext uri="{9D8B030D-6E8A-4147-A177-3AD203B41FA5}">
                      <a16:colId xmlns="" xmlns:a16="http://schemas.microsoft.com/office/drawing/2014/main" val="3059388973"/>
                    </a:ext>
                  </a:extLst>
                </a:gridCol>
                <a:gridCol w="1476163">
                  <a:extLst>
                    <a:ext uri="{9D8B030D-6E8A-4147-A177-3AD203B41FA5}">
                      <a16:colId xmlns="" xmlns:a16="http://schemas.microsoft.com/office/drawing/2014/main" val="2476549200"/>
                    </a:ext>
                  </a:extLst>
                </a:gridCol>
                <a:gridCol w="1476165">
                  <a:extLst>
                    <a:ext uri="{9D8B030D-6E8A-4147-A177-3AD203B41FA5}">
                      <a16:colId xmlns="" xmlns:a16="http://schemas.microsoft.com/office/drawing/2014/main" val="2348220306"/>
                    </a:ext>
                  </a:extLst>
                </a:gridCol>
              </a:tblGrid>
              <a:tr h="353383">
                <a:tc>
                  <a:txBody>
                    <a:bodyPr/>
                    <a:lstStyle/>
                    <a:p>
                      <a:pPr marL="127000" marR="120650" indent="36195" algn="ctr"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Group</a:t>
                      </a:r>
                      <a:r>
                        <a:rPr lang="en-US" sz="120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spc="-5" dirty="0">
                          <a:effectLst/>
                          <a:latin typeface="Bookman Old Style" panose="02050604050505020204" pitchFamily="18" charset="0"/>
                        </a:rPr>
                        <a:t>number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 Event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 Main</a:t>
                      </a:r>
                      <a:r>
                        <a:rPr lang="en-US" sz="1200" spc="-1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characteristics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287655" marR="173355" indent="-106680" algn="ctr">
                        <a:spcBef>
                          <a:spcPts val="575"/>
                        </a:spcBef>
                        <a:spcAft>
                          <a:spcPts val="0"/>
                        </a:spcAft>
                      </a:pPr>
                      <a:r>
                        <a:rPr lang="en-US" sz="1200" spc="-5" dirty="0">
                          <a:effectLst/>
                          <a:latin typeface="Bookman Old Style" panose="02050604050505020204" pitchFamily="18" charset="0"/>
                        </a:rPr>
                        <a:t>Frequency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of</a:t>
                      </a:r>
                      <a:r>
                        <a:rPr lang="en-US" sz="120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CDF(/</a:t>
                      </a:r>
                      <a:r>
                        <a:rPr lang="en-US" sz="1200" dirty="0" err="1">
                          <a:effectLst/>
                          <a:latin typeface="Bookman Old Style" panose="02050604050505020204" pitchFamily="18" charset="0"/>
                        </a:rPr>
                        <a:t>yr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)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69545" marR="16065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Percentage of</a:t>
                      </a:r>
                      <a:r>
                        <a:rPr lang="en-US" sz="120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CDF in the</a:t>
                      </a:r>
                      <a:r>
                        <a:rPr lang="en-US" sz="120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Bookman Old Style" panose="02050604050505020204" pitchFamily="18" charset="0"/>
                        </a:rPr>
                        <a:t>LPSD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1375541"/>
                  </a:ext>
                </a:extLst>
              </a:tr>
              <a:tr h="323087"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1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8590" indent="-1270" algn="ctr">
                        <a:lnSpc>
                          <a:spcPts val="115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42240" marR="137795" algn="ctr">
                        <a:lnSpc>
                          <a:spcPct val="1050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 transfer, part of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pt-BR" sz="1200" b="0" dirty="0">
                          <a:effectLst/>
                          <a:latin typeface="Bookman Old Style" panose="02050604050505020204" pitchFamily="18" charset="0"/>
                        </a:rPr>
                        <a:t> f</a:t>
                      </a:r>
                      <a:r>
                        <a:rPr lang="en-US" sz="1200" b="0" dirty="0" err="1">
                          <a:effectLst/>
                          <a:latin typeface="Bookman Old Style" panose="02050604050505020204" pitchFamily="18" charset="0"/>
                        </a:rPr>
                        <a:t>uel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 smtClean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15" dirty="0" smtClean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2.54E-06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640" marR="160655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5.60%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9617618"/>
                  </a:ext>
                </a:extLst>
              </a:tr>
              <a:tr h="422301"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2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8590" indent="-1270" algn="ctr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66065" marR="262890" algn="ctr">
                        <a:lnSpc>
                          <a:spcPts val="1085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All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2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SFP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2.54E-05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005" marR="160655" algn="ctr">
                        <a:spcAft>
                          <a:spcPts val="0"/>
                        </a:spcAft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55.98%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3864012"/>
                  </a:ext>
                </a:extLst>
              </a:tr>
              <a:tr h="438707"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309880" algn="ctr"/>
                      <a:r>
                        <a:rPr lang="en-US" sz="1200" b="0">
                          <a:effectLst/>
                          <a:latin typeface="Bookman Old Style" panose="02050604050505020204" pitchFamily="18" charset="0"/>
                        </a:rPr>
                        <a:t>3</a:t>
                      </a:r>
                      <a:endParaRPr lang="pt-BR" sz="1200" b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54940" marR="147320" indent="-127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70510" marR="262890" algn="ctr">
                        <a:lnSpc>
                          <a:spcPts val="1085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reactor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9017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All </a:t>
                      </a:r>
                      <a:r>
                        <a:rPr lang="en-US" sz="1200" b="0" dirty="0" smtClean="0">
                          <a:effectLst/>
                          <a:latin typeface="Bookman Old Style" panose="02050604050505020204" pitchFamily="18" charset="0"/>
                        </a:rPr>
                        <a:t>fuel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 the reactor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core. Reactor vessel head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closed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1.46E-05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167005" marR="160655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32.14%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1537175"/>
                  </a:ext>
                </a:extLst>
              </a:tr>
              <a:tr h="617002">
                <a:tc>
                  <a:txBody>
                    <a:bodyPr/>
                    <a:lstStyle/>
                    <a:p>
                      <a:pPr marL="309880" algn="ctr"/>
                      <a:r>
                        <a:rPr lang="pt-BR" sz="1200" b="0" dirty="0">
                          <a:effectLst/>
                          <a:latin typeface="Bookman Old Style" panose="02050604050505020204" pitchFamily="18" charset="0"/>
                        </a:rPr>
                        <a:t>4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270510" marR="262890" lvl="0" indent="0" algn="ctr" defTabSz="914400" rtl="0" eaLnBrk="1" fontAlgn="auto" latinLnBrk="0" hangingPunct="1">
                        <a:lnSpc>
                          <a:spcPts val="108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Loss of coolant</a:t>
                      </a:r>
                      <a:r>
                        <a:rPr lang="en-US" sz="1200" b="0" spc="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circulation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reactor</a:t>
                      </a:r>
                      <a:r>
                        <a:rPr lang="en-US" sz="1200" b="0" spc="-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94615" marR="92075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Fuel</a:t>
                      </a:r>
                      <a:r>
                        <a:rPr lang="en-US" sz="1200" b="0" spc="-2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transfer,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part</a:t>
                      </a:r>
                      <a:r>
                        <a:rPr lang="en-US" sz="1200" b="0" spc="-2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of</a:t>
                      </a:r>
                      <a:r>
                        <a:rPr lang="en-US" sz="1200" b="0" spc="-3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 fuel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in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the reactor</a:t>
                      </a:r>
                      <a:r>
                        <a:rPr lang="en-US" sz="1200" b="0" spc="-1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core. Reactor</a:t>
                      </a:r>
                      <a:r>
                        <a:rPr lang="en-US" sz="1200" b="0" spc="-4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vessel</a:t>
                      </a:r>
                      <a:r>
                        <a:rPr lang="en-US" sz="1200" b="0" spc="-4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head</a:t>
                      </a:r>
                      <a:r>
                        <a:rPr lang="en-US" sz="1200" b="0" spc="-235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open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"/>
                        </a:spcBef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2.85E-06</a:t>
                      </a:r>
                      <a:endParaRPr lang="pt-BR" sz="1200" b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292735" marR="289560" algn="ctr">
                        <a:spcAft>
                          <a:spcPts val="0"/>
                        </a:spcAft>
                      </a:pP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tc>
                  <a:txBody>
                    <a:bodyPr/>
                    <a:lstStyle/>
                    <a:p>
                      <a:pPr marL="167005" marR="160655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Bookman Old Style" panose="02050604050505020204" pitchFamily="18" charset="0"/>
                        </a:rPr>
                        <a:t>6.28%</a:t>
                      </a:r>
                      <a:endParaRPr lang="pt-BR" sz="1200" b="0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EDF6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207030"/>
                  </a:ext>
                </a:extLst>
              </a:tr>
            </a:tbl>
          </a:graphicData>
        </a:graphic>
      </p:graphicFrame>
      <p:pic>
        <p:nvPicPr>
          <p:cNvPr id="6" name="Picture 2" descr="IAPSAM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539552" y="2715766"/>
            <a:ext cx="8064896" cy="50405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405071"/>
      </p:ext>
    </p:extLst>
  </p:cSld>
  <p:clrMapOvr>
    <a:masterClrMapping/>
  </p:clrMapOvr>
  <p:transition advTm="242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to 17"/>
          <p:cNvCxnSpPr/>
          <p:nvPr/>
        </p:nvCxnSpPr>
        <p:spPr>
          <a:xfrm>
            <a:off x="107504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/>
        </p:nvCxnSpPr>
        <p:spPr>
          <a:xfrm>
            <a:off x="71500" y="843558"/>
            <a:ext cx="9001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92500" y="147727"/>
            <a:ext cx="35559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rgbClr val="002060"/>
                </a:solidFill>
                <a:latin typeface="Rockwell" panose="02060603020205020403" pitchFamily="18" charset="0"/>
              </a:rPr>
              <a:t>Nuclear systems</a:t>
            </a:r>
          </a:p>
          <a:p>
            <a:endParaRPr lang="pt-BR" sz="3200" b="1" dirty="0">
              <a:solidFill>
                <a:srgbClr val="002060"/>
              </a:solidFill>
              <a:latin typeface="Rockwell" panose="02060603020205020403" pitchFamily="18" charset="0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="" xmlns:a16="http://schemas.microsoft.com/office/drawing/2014/main" id="{6346F171-41D4-9373-9135-766C01455EFC}"/>
              </a:ext>
            </a:extLst>
          </p:cNvPr>
          <p:cNvGrpSpPr/>
          <p:nvPr/>
        </p:nvGrpSpPr>
        <p:grpSpPr>
          <a:xfrm>
            <a:off x="1241286" y="987574"/>
            <a:ext cx="4194810" cy="3600703"/>
            <a:chOff x="1259632" y="987574"/>
            <a:chExt cx="4194810" cy="3600703"/>
          </a:xfrm>
        </p:grpSpPr>
        <p:pic>
          <p:nvPicPr>
            <p:cNvPr id="10" name="image1.jpeg">
              <a:extLst>
                <a:ext uri="{FF2B5EF4-FFF2-40B4-BE49-F238E27FC236}">
                  <a16:creationId xmlns="" xmlns:a16="http://schemas.microsoft.com/office/drawing/2014/main" id="{C4449949-9243-09E8-19B1-026228DA0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9632" y="1059582"/>
              <a:ext cx="4194810" cy="3528695"/>
            </a:xfrm>
            <a:prstGeom prst="rect">
              <a:avLst/>
            </a:prstGeom>
          </p:spPr>
        </p:pic>
        <p:sp>
          <p:nvSpPr>
            <p:cNvPr id="11" name="Retângulo 10">
              <a:extLst>
                <a:ext uri="{FF2B5EF4-FFF2-40B4-BE49-F238E27FC236}">
                  <a16:creationId xmlns="" xmlns:a16="http://schemas.microsoft.com/office/drawing/2014/main" id="{5C1397B7-9F93-3C55-7076-6704E52B1F85}"/>
                </a:ext>
              </a:extLst>
            </p:cNvPr>
            <p:cNvSpPr/>
            <p:nvPr/>
          </p:nvSpPr>
          <p:spPr>
            <a:xfrm>
              <a:off x="3347864" y="1503077"/>
              <a:ext cx="380939" cy="7042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" name="Retângulo 1">
              <a:extLst>
                <a:ext uri="{FF2B5EF4-FFF2-40B4-BE49-F238E27FC236}">
                  <a16:creationId xmlns="" xmlns:a16="http://schemas.microsoft.com/office/drawing/2014/main" id="{02B6094F-71CB-87BD-0C9B-2E7833D45A99}"/>
                </a:ext>
              </a:extLst>
            </p:cNvPr>
            <p:cNvSpPr/>
            <p:nvPr/>
          </p:nvSpPr>
          <p:spPr>
            <a:xfrm>
              <a:off x="1403648" y="987574"/>
              <a:ext cx="3888432" cy="933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="" xmlns:a16="http://schemas.microsoft.com/office/drawing/2014/main" id="{383CB7B3-6251-BFDE-F83C-7E28296450F1}"/>
                </a:ext>
              </a:extLst>
            </p:cNvPr>
            <p:cNvSpPr/>
            <p:nvPr/>
          </p:nvSpPr>
          <p:spPr>
            <a:xfrm>
              <a:off x="3254957" y="1681955"/>
              <a:ext cx="380939" cy="7042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E62FA653-B393-A4B9-8570-5DCD96705F2F}"/>
              </a:ext>
            </a:extLst>
          </p:cNvPr>
          <p:cNvSpPr txBox="1"/>
          <p:nvPr/>
        </p:nvSpPr>
        <p:spPr>
          <a:xfrm>
            <a:off x="5868144" y="3315637"/>
            <a:ext cx="3204356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>
                <a:latin typeface="Bookman Old Style" panose="02050604050505020204" pitchFamily="18" charset="0"/>
              </a:rPr>
              <a:t>ADS –  </a:t>
            </a:r>
            <a:r>
              <a:rPr lang="pt-BR" sz="1050" dirty="0" err="1">
                <a:latin typeface="Bookman Old Style" panose="02050604050505020204" pitchFamily="18" charset="0"/>
              </a:rPr>
              <a:t>Automatic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Depressurization</a:t>
            </a:r>
            <a:r>
              <a:rPr lang="pt-BR" sz="1050" dirty="0">
                <a:latin typeface="Bookman Old Style" panose="02050604050505020204" pitchFamily="18" charset="0"/>
              </a:rPr>
              <a:t> System </a:t>
            </a:r>
          </a:p>
          <a:p>
            <a:r>
              <a:rPr lang="pt-BR" sz="1050" dirty="0">
                <a:latin typeface="Bookman Old Style" panose="02050604050505020204" pitchFamily="18" charset="0"/>
              </a:rPr>
              <a:t>B –  </a:t>
            </a:r>
            <a:r>
              <a:rPr lang="pt-BR" sz="1050" dirty="0" err="1">
                <a:latin typeface="Bookman Old Style" panose="02050604050505020204" pitchFamily="18" charset="0"/>
              </a:rPr>
              <a:t>Pump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CIS – </a:t>
            </a:r>
            <a:r>
              <a:rPr lang="pt-BR" sz="1050" dirty="0" err="1">
                <a:latin typeface="Bookman Old Style" panose="02050604050505020204" pitchFamily="18" charset="0"/>
              </a:rPr>
              <a:t>Coolant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Injection</a:t>
            </a:r>
            <a:r>
              <a:rPr lang="pt-BR" sz="1050" dirty="0">
                <a:latin typeface="Bookman Old Style" panose="02050604050505020204" pitchFamily="18" charset="0"/>
              </a:rPr>
              <a:t> </a:t>
            </a:r>
            <a:r>
              <a:rPr lang="pt-BR" sz="1050" dirty="0" err="1">
                <a:latin typeface="Bookman Old Style" panose="02050604050505020204" pitchFamily="18" charset="0"/>
              </a:rPr>
              <a:t>Subsystem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HIS –  H2 </a:t>
            </a:r>
            <a:r>
              <a:rPr lang="pt-BR" sz="1050" dirty="0" err="1">
                <a:latin typeface="Bookman Old Style" panose="02050604050505020204" pitchFamily="18" charset="0"/>
              </a:rPr>
              <a:t>Inertization</a:t>
            </a:r>
            <a:r>
              <a:rPr lang="pt-BR" sz="1050" dirty="0">
                <a:latin typeface="Bookman Old Style" panose="02050604050505020204" pitchFamily="18" charset="0"/>
              </a:rPr>
              <a:t> System</a:t>
            </a:r>
          </a:p>
          <a:p>
            <a:r>
              <a:rPr lang="pt-BR" sz="1050" dirty="0">
                <a:latin typeface="Bookman Old Style" panose="02050604050505020204" pitchFamily="18" charset="0"/>
              </a:rPr>
              <a:t>V – </a:t>
            </a:r>
            <a:r>
              <a:rPr lang="pt-BR" sz="1050" dirty="0" err="1">
                <a:latin typeface="Bookman Old Style" panose="02050604050505020204" pitchFamily="18" charset="0"/>
              </a:rPr>
              <a:t>Valve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PZR – </a:t>
            </a:r>
            <a:r>
              <a:rPr lang="pt-BR" sz="1050" dirty="0" err="1">
                <a:latin typeface="Bookman Old Style" panose="02050604050505020204" pitchFamily="18" charset="0"/>
              </a:rPr>
              <a:t>Pressurizer</a:t>
            </a:r>
            <a:endParaRPr lang="pt-BR" sz="1050" dirty="0">
              <a:latin typeface="Bookman Old Style" panose="02050604050505020204" pitchFamily="18" charset="0"/>
            </a:endParaRPr>
          </a:p>
          <a:p>
            <a:r>
              <a:rPr lang="pt-BR" sz="1050" dirty="0">
                <a:latin typeface="Bookman Old Style" panose="02050604050505020204" pitchFamily="18" charset="0"/>
              </a:rPr>
              <a:t>TC – Heat </a:t>
            </a:r>
            <a:r>
              <a:rPr lang="pt-BR" sz="1050" dirty="0" err="1">
                <a:latin typeface="Bookman Old Style" panose="02050604050505020204" pitchFamily="18" charset="0"/>
              </a:rPr>
              <a:t>Exchanger</a:t>
            </a:r>
            <a:endParaRPr lang="pt-BR" sz="1050" dirty="0">
              <a:latin typeface="Bookman Old Style" panose="02050604050505020204" pitchFamily="18" charset="0"/>
            </a:endParaRPr>
          </a:p>
        </p:txBody>
      </p:sp>
      <p:pic>
        <p:nvPicPr>
          <p:cNvPr id="13" name="Picture 2" descr="IAPSAM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8675"/>
            <a:ext cx="1619250" cy="65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398406"/>
      </p:ext>
    </p:extLst>
  </p:cSld>
  <p:clrMapOvr>
    <a:masterClrMapping/>
  </p:clrMapOvr>
  <p:transition advTm="24200"/>
</p:sld>
</file>

<file path=ppt/theme/theme1.xml><?xml version="1.0" encoding="utf-8"?>
<a:theme xmlns:a="http://schemas.openxmlformats.org/drawingml/2006/main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56503</TotalTime>
  <Words>958</Words>
  <Application>Microsoft Office PowerPoint</Application>
  <PresentationFormat>On-screen Show (16:9)</PresentationFormat>
  <Paragraphs>231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9" baseType="lpstr">
      <vt:lpstr>Aharoni</vt:lpstr>
      <vt:lpstr>Shonar Bangla</vt:lpstr>
      <vt:lpstr>Arial</vt:lpstr>
      <vt:lpstr>Bookman Old Style</vt:lpstr>
      <vt:lpstr>Calibri</vt:lpstr>
      <vt:lpstr>Cambria</vt:lpstr>
      <vt:lpstr>Elephant</vt:lpstr>
      <vt:lpstr>Gill Sans MT</vt:lpstr>
      <vt:lpstr>Rockwell</vt:lpstr>
      <vt:lpstr>Times New Roman</vt:lpstr>
      <vt:lpstr>Tw Cen MT</vt:lpstr>
      <vt:lpstr>1_Diseño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PNV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ERAS</dc:title>
  <dc:creator>Danilo</dc:creator>
  <cp:lastModifiedBy>Nathália Nunes Araújo</cp:lastModifiedBy>
  <cp:revision>1188</cp:revision>
  <cp:lastPrinted>2014-06-24T11:49:20Z</cp:lastPrinted>
  <dcterms:created xsi:type="dcterms:W3CDTF">2008-04-15T13:48:20Z</dcterms:created>
  <dcterms:modified xsi:type="dcterms:W3CDTF">2022-06-26T19:53:47Z</dcterms:modified>
</cp:coreProperties>
</file>