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9"/>
  </p:notesMasterIdLst>
  <p:sldIdLst>
    <p:sldId id="282" r:id="rId2"/>
    <p:sldId id="257" r:id="rId3"/>
    <p:sldId id="260" r:id="rId4"/>
    <p:sldId id="263" r:id="rId5"/>
    <p:sldId id="259" r:id="rId6"/>
    <p:sldId id="261" r:id="rId7"/>
    <p:sldId id="266" r:id="rId8"/>
    <p:sldId id="262" r:id="rId9"/>
    <p:sldId id="268" r:id="rId10"/>
    <p:sldId id="264" r:id="rId11"/>
    <p:sldId id="292" r:id="rId12"/>
    <p:sldId id="293" r:id="rId13"/>
    <p:sldId id="265" r:id="rId14"/>
    <p:sldId id="291" r:id="rId15"/>
    <p:sldId id="258" r:id="rId16"/>
    <p:sldId id="283" r:id="rId17"/>
    <p:sldId id="28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C37E5-7B2D-4EDD-96C6-7F9AF3ECA8BF}" v="6" dt="2022-06-07T19:21:41.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40" autoAdjust="0"/>
  </p:normalViewPr>
  <p:slideViewPr>
    <p:cSldViewPr snapToGrid="0" snapToObjects="1">
      <p:cViewPr varScale="1">
        <p:scale>
          <a:sx n="69" d="100"/>
          <a:sy n="69" d="100"/>
        </p:scale>
        <p:origin x="1234" y="5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D000F-2542-40E1-A190-A8FC111243A5}" type="datetimeFigureOut">
              <a:rPr lang="en-US" smtClean="0"/>
              <a:t>6/7/2022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60A2A-4ABB-4609-96B7-E491C37840E9}" type="slidenum">
              <a:rPr lang="en-US" smtClean="0"/>
              <a:t>‹#›</a:t>
            </a:fld>
            <a:endParaRPr lang="en-US"/>
          </a:p>
        </p:txBody>
      </p:sp>
    </p:spTree>
    <p:extLst>
      <p:ext uri="{BB962C8B-B14F-4D97-AF65-F5344CB8AC3E}">
        <p14:creationId xmlns:p14="http://schemas.microsoft.com/office/powerpoint/2010/main" val="104732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3425"/>
            <a:ext cx="6508750" cy="3660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F6D62-27C8-F042-87E0-C3A8D94C3C48}" type="slidenum">
              <a:rPr lang="en-US" smtClean="0"/>
              <a:t>1</a:t>
            </a:fld>
            <a:endParaRPr lang="en-US" dirty="0"/>
          </a:p>
        </p:txBody>
      </p:sp>
    </p:spTree>
    <p:extLst>
      <p:ext uri="{BB962C8B-B14F-4D97-AF65-F5344CB8AC3E}">
        <p14:creationId xmlns:p14="http://schemas.microsoft.com/office/powerpoint/2010/main" val="1062851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1F60A2A-4ABB-4609-96B7-E491C37840E9}" type="slidenum">
              <a:rPr lang="en-US" smtClean="0"/>
              <a:t>10</a:t>
            </a:fld>
            <a:endParaRPr lang="en-US"/>
          </a:p>
        </p:txBody>
      </p:sp>
    </p:spTree>
    <p:extLst>
      <p:ext uri="{BB962C8B-B14F-4D97-AF65-F5344CB8AC3E}">
        <p14:creationId xmlns:p14="http://schemas.microsoft.com/office/powerpoint/2010/main" val="48493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F60A2A-4ABB-4609-96B7-E491C37840E9}" type="slidenum">
              <a:rPr lang="en-US" smtClean="0"/>
              <a:t>13</a:t>
            </a:fld>
            <a:endParaRPr lang="en-US"/>
          </a:p>
        </p:txBody>
      </p:sp>
    </p:spTree>
    <p:extLst>
      <p:ext uri="{BB962C8B-B14F-4D97-AF65-F5344CB8AC3E}">
        <p14:creationId xmlns:p14="http://schemas.microsoft.com/office/powerpoint/2010/main" val="2200726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F60A2A-4ABB-4609-96B7-E491C37840E9}" type="slidenum">
              <a:rPr lang="en-US" smtClean="0"/>
              <a:t>14</a:t>
            </a:fld>
            <a:endParaRPr lang="en-US"/>
          </a:p>
        </p:txBody>
      </p:sp>
    </p:spTree>
    <p:extLst>
      <p:ext uri="{BB962C8B-B14F-4D97-AF65-F5344CB8AC3E}">
        <p14:creationId xmlns:p14="http://schemas.microsoft.com/office/powerpoint/2010/main" val="272487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F60A2A-4ABB-4609-96B7-E491C37840E9}" type="slidenum">
              <a:rPr lang="en-US" smtClean="0"/>
              <a:t>2</a:t>
            </a:fld>
            <a:endParaRPr lang="en-US"/>
          </a:p>
        </p:txBody>
      </p:sp>
    </p:spTree>
    <p:extLst>
      <p:ext uri="{BB962C8B-B14F-4D97-AF65-F5344CB8AC3E}">
        <p14:creationId xmlns:p14="http://schemas.microsoft.com/office/powerpoint/2010/main" val="124977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F60A2A-4ABB-4609-96B7-E491C37840E9}" type="slidenum">
              <a:rPr lang="en-US" smtClean="0"/>
              <a:t>3</a:t>
            </a:fld>
            <a:endParaRPr lang="en-US"/>
          </a:p>
        </p:txBody>
      </p:sp>
    </p:spTree>
    <p:extLst>
      <p:ext uri="{BB962C8B-B14F-4D97-AF65-F5344CB8AC3E}">
        <p14:creationId xmlns:p14="http://schemas.microsoft.com/office/powerpoint/2010/main" val="170991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F60A2A-4ABB-4609-96B7-E491C37840E9}" type="slidenum">
              <a:rPr lang="en-US" smtClean="0"/>
              <a:t>4</a:t>
            </a:fld>
            <a:endParaRPr lang="en-US"/>
          </a:p>
        </p:txBody>
      </p:sp>
    </p:spTree>
    <p:extLst>
      <p:ext uri="{BB962C8B-B14F-4D97-AF65-F5344CB8AC3E}">
        <p14:creationId xmlns:p14="http://schemas.microsoft.com/office/powerpoint/2010/main" val="321620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F60A2A-4ABB-4609-96B7-E491C37840E9}" type="slidenum">
              <a:rPr lang="en-US" smtClean="0"/>
              <a:t>5</a:t>
            </a:fld>
            <a:endParaRPr lang="en-US"/>
          </a:p>
        </p:txBody>
      </p:sp>
    </p:spTree>
    <p:extLst>
      <p:ext uri="{BB962C8B-B14F-4D97-AF65-F5344CB8AC3E}">
        <p14:creationId xmlns:p14="http://schemas.microsoft.com/office/powerpoint/2010/main" val="244405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F60A2A-4ABB-4609-96B7-E491C37840E9}" type="slidenum">
              <a:rPr lang="en-US" smtClean="0"/>
              <a:t>6</a:t>
            </a:fld>
            <a:endParaRPr lang="en-US"/>
          </a:p>
        </p:txBody>
      </p:sp>
    </p:spTree>
    <p:extLst>
      <p:ext uri="{BB962C8B-B14F-4D97-AF65-F5344CB8AC3E}">
        <p14:creationId xmlns:p14="http://schemas.microsoft.com/office/powerpoint/2010/main" val="46870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1F60A2A-4ABB-4609-96B7-E491C37840E9}" type="slidenum">
              <a:rPr lang="en-US" smtClean="0"/>
              <a:t>7</a:t>
            </a:fld>
            <a:endParaRPr lang="en-US"/>
          </a:p>
        </p:txBody>
      </p:sp>
    </p:spTree>
    <p:extLst>
      <p:ext uri="{BB962C8B-B14F-4D97-AF65-F5344CB8AC3E}">
        <p14:creationId xmlns:p14="http://schemas.microsoft.com/office/powerpoint/2010/main" val="2491099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F60A2A-4ABB-4609-96B7-E491C37840E9}" type="slidenum">
              <a:rPr lang="en-US" smtClean="0"/>
              <a:t>8</a:t>
            </a:fld>
            <a:endParaRPr lang="en-US"/>
          </a:p>
        </p:txBody>
      </p:sp>
    </p:spTree>
    <p:extLst>
      <p:ext uri="{BB962C8B-B14F-4D97-AF65-F5344CB8AC3E}">
        <p14:creationId xmlns:p14="http://schemas.microsoft.com/office/powerpoint/2010/main" val="1526222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F60A2A-4ABB-4609-96B7-E491C37840E9}" type="slidenum">
              <a:rPr lang="en-US" smtClean="0"/>
              <a:t>9</a:t>
            </a:fld>
            <a:endParaRPr lang="en-US"/>
          </a:p>
        </p:txBody>
      </p:sp>
    </p:spTree>
    <p:extLst>
      <p:ext uri="{BB962C8B-B14F-4D97-AF65-F5344CB8AC3E}">
        <p14:creationId xmlns:p14="http://schemas.microsoft.com/office/powerpoint/2010/main" val="502946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48EEE54E-779C-4971-9380-71BCE8580A03}" type="slidenum">
              <a:rPr lang="en-US" smtClean="0"/>
              <a:pPr/>
              <a:t>‹#›</a:t>
            </a:fld>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t>
            </a:r>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t>
            </a:r>
          </a:p>
        </p:txBody>
      </p:sp>
      <p:sp>
        <p:nvSpPr>
          <p:cNvPr id="8" name="Footer Placeholder 7"/>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t>
            </a:r>
          </a:p>
        </p:txBody>
      </p:sp>
      <p:sp>
        <p:nvSpPr>
          <p:cNvPr id="3" name="Footer Placeholder 2"/>
          <p:cNvSpPr>
            <a:spLocks noGrp="1"/>
          </p:cNvSpPr>
          <p:nvPr>
            <p:ph type="ftr" sz="quarter" idx="11"/>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0B012-4B4C-0D4B-9961-39BAA1B684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9384" y="4846320"/>
            <a:ext cx="4244251" cy="1947672"/>
          </a:xfrm>
          <a:prstGeom prst="rect">
            <a:avLst/>
          </a:prstGeom>
        </p:spPr>
      </p:pic>
      <p:pic>
        <p:nvPicPr>
          <p:cNvPr id="10" name="Picture 9" descr="color-block-blu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1675" y="4846320"/>
            <a:ext cx="70456" cy="1971355"/>
          </a:xfrm>
          <a:prstGeom prst="rect">
            <a:avLst/>
          </a:prstGeom>
        </p:spPr>
      </p:pic>
      <p:pic>
        <p:nvPicPr>
          <p:cNvPr id="11" name="Picture 10" descr="color-block-blu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627" y="4846320"/>
            <a:ext cx="99933" cy="195018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1524" y="277693"/>
            <a:ext cx="2930836" cy="1111764"/>
          </a:xfrm>
          <a:prstGeom prst="rect">
            <a:avLst/>
          </a:prstGeom>
        </p:spPr>
      </p:pic>
      <p:sp>
        <p:nvSpPr>
          <p:cNvPr id="12" name="Subtitle 2"/>
          <p:cNvSpPr txBox="1">
            <a:spLocks/>
          </p:cNvSpPr>
          <p:nvPr/>
        </p:nvSpPr>
        <p:spPr>
          <a:xfrm>
            <a:off x="802640" y="1688123"/>
            <a:ext cx="10881360" cy="3257798"/>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5400" b="1" dirty="0"/>
              <a:t>Dependency Analysis Using the </a:t>
            </a:r>
          </a:p>
          <a:p>
            <a:pPr marL="0" indent="0" algn="ctr">
              <a:spcBef>
                <a:spcPts val="0"/>
              </a:spcBef>
              <a:buNone/>
            </a:pPr>
            <a:r>
              <a:rPr lang="en-US" sz="5400" b="1" dirty="0"/>
              <a:t>Integrated Human Event Analysis System Human Reliability Analysis Methodology</a:t>
            </a:r>
            <a:endParaRPr lang="en-US" sz="2800" b="1" dirty="0">
              <a:latin typeface="Century Gothic" panose="020B0502020202020204" pitchFamily="34" charset="0"/>
              <a:cs typeface="Century Gothic"/>
            </a:endParaRPr>
          </a:p>
          <a:p>
            <a:pPr marL="0" indent="0" algn="ctr">
              <a:buNone/>
            </a:pPr>
            <a:endParaRPr lang="en-US" sz="2800" dirty="0">
              <a:latin typeface="Century Gothic" panose="020B0502020202020204" pitchFamily="34" charset="0"/>
            </a:endParaRPr>
          </a:p>
          <a:p>
            <a:pPr marL="0" indent="0" algn="ctr">
              <a:lnSpc>
                <a:spcPct val="110000"/>
              </a:lnSpc>
              <a:spcBef>
                <a:spcPts val="0"/>
              </a:spcBef>
              <a:buNone/>
            </a:pPr>
            <a:r>
              <a:rPr lang="en-US" sz="2800" dirty="0">
                <a:latin typeface="Century Gothic" panose="020B0502020202020204" pitchFamily="34" charset="0"/>
                <a:cs typeface="Century Gothic"/>
              </a:rPr>
              <a:t>Michelle Kichline</a:t>
            </a:r>
          </a:p>
          <a:p>
            <a:pPr marL="0" indent="0" algn="ctr">
              <a:lnSpc>
                <a:spcPct val="110000"/>
              </a:lnSpc>
              <a:spcBef>
                <a:spcPts val="0"/>
              </a:spcBef>
              <a:buNone/>
            </a:pPr>
            <a:r>
              <a:rPr lang="en-US" sz="2800" dirty="0">
                <a:latin typeface="Century Gothic" panose="020B0502020202020204" pitchFamily="34" charset="0"/>
                <a:cs typeface="Century Gothic"/>
              </a:rPr>
              <a:t>Senior Reliability and Risk Analyst</a:t>
            </a:r>
          </a:p>
          <a:p>
            <a:pPr marL="0" indent="0" algn="ctr">
              <a:lnSpc>
                <a:spcPct val="110000"/>
              </a:lnSpc>
              <a:spcBef>
                <a:spcPts val="0"/>
              </a:spcBef>
              <a:buNone/>
            </a:pPr>
            <a:r>
              <a:rPr lang="en-US" sz="2800" dirty="0">
                <a:latin typeface="Century Gothic" panose="020B0502020202020204" pitchFamily="34" charset="0"/>
                <a:cs typeface="Century Gothic"/>
              </a:rPr>
              <a:t>U.S. Nuclear Regulatory Commission</a:t>
            </a:r>
          </a:p>
        </p:txBody>
      </p:sp>
      <p:pic>
        <p:nvPicPr>
          <p:cNvPr id="1036" name="Picture 12" descr="https://upload.wikimedia.org/wikipedia/commons/0/08/Trojan_Nuclear_Power_Plant.jpg">
            <a:extLst>
              <a:ext uri="{FF2B5EF4-FFF2-40B4-BE49-F238E27FC236}">
                <a16:creationId xmlns:a16="http://schemas.microsoft.com/office/drawing/2014/main" id="{5F3E9E41-16F0-4924-9631-A24C4691A5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0325" y="4846320"/>
            <a:ext cx="3931675" cy="194594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he first lead test assembly containing ATF rods being loaded in a U.S. commercial power reactor at Southern Nuclear's Edwin I. Hatch Nuclear Plant in Baxley, GA, in February 2018 (photo courtesy of Southern Nuclear)">
            <a:extLst>
              <a:ext uri="{FF2B5EF4-FFF2-40B4-BE49-F238E27FC236}">
                <a16:creationId xmlns:a16="http://schemas.microsoft.com/office/drawing/2014/main" id="{E24B831F-017C-4D8D-A58D-0D97DCC0349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46320"/>
            <a:ext cx="3931920" cy="194767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B48EB2CD-E67B-41F0-BD47-AF920483F93F}"/>
              </a:ext>
            </a:extLst>
          </p:cNvPr>
          <p:cNvSpPr>
            <a:spLocks noGrp="1"/>
          </p:cNvSpPr>
          <p:nvPr>
            <p:ph type="dt" sz="half" idx="10"/>
          </p:nvPr>
        </p:nvSpPr>
        <p:spPr/>
        <p:txBody>
          <a:bodyPr/>
          <a:lstStyle/>
          <a:p>
            <a:r>
              <a:rPr lang="en-US"/>
              <a:t>‹#›</a:t>
            </a:r>
          </a:p>
        </p:txBody>
      </p:sp>
    </p:spTree>
    <p:extLst>
      <p:ext uri="{BB962C8B-B14F-4D97-AF65-F5344CB8AC3E}">
        <p14:creationId xmlns:p14="http://schemas.microsoft.com/office/powerpoint/2010/main" val="49374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2E73-3619-4923-A393-223A2CCB45D3}"/>
              </a:ext>
            </a:extLst>
          </p:cNvPr>
          <p:cNvSpPr>
            <a:spLocks noGrp="1"/>
          </p:cNvSpPr>
          <p:nvPr>
            <p:ph type="title"/>
          </p:nvPr>
        </p:nvSpPr>
        <p:spPr>
          <a:xfrm>
            <a:off x="1981200" y="274637"/>
            <a:ext cx="8229600" cy="987987"/>
          </a:xfrm>
        </p:spPr>
        <p:txBody>
          <a:bodyPr>
            <a:normAutofit/>
          </a:bodyPr>
          <a:lstStyle/>
          <a:p>
            <a:r>
              <a:rPr lang="en-US" dirty="0"/>
              <a:t>Screening Analysis</a:t>
            </a:r>
          </a:p>
        </p:txBody>
      </p:sp>
      <p:graphicFrame>
        <p:nvGraphicFramePr>
          <p:cNvPr id="5" name="Content Placeholder 4">
            <a:extLst>
              <a:ext uri="{FF2B5EF4-FFF2-40B4-BE49-F238E27FC236}">
                <a16:creationId xmlns:a16="http://schemas.microsoft.com/office/drawing/2014/main" id="{8853E09B-A95A-488B-A785-F064205CC973}"/>
              </a:ext>
            </a:extLst>
          </p:cNvPr>
          <p:cNvGraphicFramePr>
            <a:graphicFrameLocks noGrp="1"/>
          </p:cNvGraphicFramePr>
          <p:nvPr>
            <p:ph idx="1"/>
            <p:extLst>
              <p:ext uri="{D42A27DB-BD31-4B8C-83A1-F6EECF244321}">
                <p14:modId xmlns:p14="http://schemas.microsoft.com/office/powerpoint/2010/main" val="3146195028"/>
              </p:ext>
            </p:extLst>
          </p:nvPr>
        </p:nvGraphicFramePr>
        <p:xfrm>
          <a:off x="291549" y="1262624"/>
          <a:ext cx="11663705" cy="5416471"/>
        </p:xfrm>
        <a:graphic>
          <a:graphicData uri="http://schemas.openxmlformats.org/drawingml/2006/table">
            <a:tbl>
              <a:tblPr firstRow="1" firstCol="1" bandRow="1">
                <a:tableStyleId>{5C22544A-7EE6-4342-B048-85BDC9FD1C3A}</a:tableStyleId>
              </a:tblPr>
              <a:tblGrid>
                <a:gridCol w="2857995">
                  <a:extLst>
                    <a:ext uri="{9D8B030D-6E8A-4147-A177-3AD203B41FA5}">
                      <a16:colId xmlns:a16="http://schemas.microsoft.com/office/drawing/2014/main" val="3646336469"/>
                    </a:ext>
                  </a:extLst>
                </a:gridCol>
                <a:gridCol w="3529673">
                  <a:extLst>
                    <a:ext uri="{9D8B030D-6E8A-4147-A177-3AD203B41FA5}">
                      <a16:colId xmlns:a16="http://schemas.microsoft.com/office/drawing/2014/main" val="2343562933"/>
                    </a:ext>
                  </a:extLst>
                </a:gridCol>
                <a:gridCol w="5276037">
                  <a:extLst>
                    <a:ext uri="{9D8B030D-6E8A-4147-A177-3AD203B41FA5}">
                      <a16:colId xmlns:a16="http://schemas.microsoft.com/office/drawing/2014/main" val="1025377064"/>
                    </a:ext>
                  </a:extLst>
                </a:gridCol>
              </a:tblGrid>
              <a:tr h="512154">
                <a:tc>
                  <a:txBody>
                    <a:bodyPr/>
                    <a:lstStyle/>
                    <a:p>
                      <a:pPr marL="0" marR="0" algn="ctr">
                        <a:spcBef>
                          <a:spcPts val="0"/>
                        </a:spcBef>
                        <a:spcAft>
                          <a:spcPts val="0"/>
                        </a:spcAft>
                      </a:pPr>
                      <a:r>
                        <a:rPr lang="en-US" sz="1600" dirty="0">
                          <a:effectLst/>
                        </a:rPr>
                        <a:t>Potential Dependency Factors</a:t>
                      </a:r>
                      <a:endParaRPr lang="en-US" sz="1600" dirty="0">
                        <a:effectLst/>
                        <a:latin typeface="Arial" panose="020B0604020202020204" pitchFamily="34" charset="0"/>
                        <a:ea typeface="Calibri" panose="020F0502020204030204" pitchFamily="34" charset="0"/>
                      </a:endParaRPr>
                    </a:p>
                  </a:txBody>
                  <a:tcPr marL="45862" marR="45862" marT="0" marB="0" anchor="ctr"/>
                </a:tc>
                <a:tc>
                  <a:txBody>
                    <a:bodyPr/>
                    <a:lstStyle/>
                    <a:p>
                      <a:pPr marL="0" marR="0" algn="ctr">
                        <a:spcBef>
                          <a:spcPts val="0"/>
                        </a:spcBef>
                        <a:spcAft>
                          <a:spcPts val="0"/>
                        </a:spcAft>
                      </a:pPr>
                      <a:r>
                        <a:rPr lang="en-US" sz="1600" dirty="0">
                          <a:effectLst/>
                        </a:rPr>
                        <a:t>Basis for Discounting the Potential Dependency Factor</a:t>
                      </a:r>
                      <a:endParaRPr lang="en-US" sz="1600" dirty="0">
                        <a:effectLst/>
                        <a:latin typeface="Arial" panose="020B0604020202020204" pitchFamily="34" charset="0"/>
                        <a:ea typeface="Calibri" panose="020F0502020204030204" pitchFamily="34" charset="0"/>
                      </a:endParaRPr>
                    </a:p>
                  </a:txBody>
                  <a:tcPr marL="45862" marR="45862" marT="0" marB="0" anchor="ctr"/>
                </a:tc>
                <a:tc>
                  <a:txBody>
                    <a:bodyPr/>
                    <a:lstStyle/>
                    <a:p>
                      <a:pPr marL="0" marR="0" algn="ctr">
                        <a:spcBef>
                          <a:spcPts val="0"/>
                        </a:spcBef>
                        <a:spcAft>
                          <a:spcPts val="0"/>
                        </a:spcAft>
                      </a:pPr>
                      <a:r>
                        <a:rPr lang="en-US" sz="1600">
                          <a:effectLst/>
                        </a:rPr>
                        <a:t>Dependency Impact</a:t>
                      </a:r>
                      <a:endParaRPr lang="en-US" sz="1600">
                        <a:effectLst/>
                        <a:latin typeface="Arial" panose="020B0604020202020204" pitchFamily="34" charset="0"/>
                        <a:ea typeface="Calibri" panose="020F0502020204030204" pitchFamily="34" charset="0"/>
                      </a:endParaRPr>
                    </a:p>
                  </a:txBody>
                  <a:tcPr marL="45862" marR="45862" marT="0" marB="0" anchor="ctr"/>
                </a:tc>
                <a:extLst>
                  <a:ext uri="{0D108BD9-81ED-4DB2-BD59-A6C34878D82A}">
                    <a16:rowId xmlns:a16="http://schemas.microsoft.com/office/drawing/2014/main" val="3160254845"/>
                  </a:ext>
                </a:extLst>
              </a:tr>
              <a:tr h="1280386">
                <a:tc rowSpan="4">
                  <a:txBody>
                    <a:bodyPr/>
                    <a:lstStyle/>
                    <a:p>
                      <a:pPr marL="0" marR="0">
                        <a:spcBef>
                          <a:spcPts val="0"/>
                        </a:spcBef>
                        <a:spcAft>
                          <a:spcPts val="0"/>
                        </a:spcAft>
                      </a:pPr>
                      <a:r>
                        <a:rPr lang="en-US" sz="1600" b="0" dirty="0">
                          <a:solidFill>
                            <a:schemeClr val="tx1"/>
                          </a:solidFill>
                          <a:effectLst/>
                        </a:rPr>
                        <a:t>R1.1 Same functions or systems leads to cognitive dependency</a:t>
                      </a:r>
                    </a:p>
                    <a:p>
                      <a:pPr marL="0" marR="0">
                        <a:spcBef>
                          <a:spcPts val="0"/>
                        </a:spcBef>
                        <a:spcAft>
                          <a:spcPts val="0"/>
                        </a:spcAft>
                      </a:pPr>
                      <a:r>
                        <a:rPr lang="en-US" sz="1600" b="0" dirty="0">
                          <a:solidFill>
                            <a:schemeClr val="tx1"/>
                          </a:solidFill>
                          <a:effectLst/>
                        </a:rPr>
                        <a:t> </a:t>
                      </a:r>
                    </a:p>
                    <a:p>
                      <a:pPr marL="342900" marR="0" lvl="0" indent="-342900">
                        <a:spcBef>
                          <a:spcPts val="0"/>
                        </a:spcBef>
                        <a:spcAft>
                          <a:spcPts val="0"/>
                        </a:spcAft>
                        <a:buFont typeface="+mj-lt"/>
                        <a:buAutoNum type="alphaUcPeriod"/>
                      </a:pPr>
                      <a:r>
                        <a:rPr lang="en-US" sz="1600" b="0" dirty="0">
                          <a:solidFill>
                            <a:schemeClr val="tx1"/>
                          </a:solidFill>
                          <a:effectLst/>
                        </a:rPr>
                        <a:t>Occurrence of HFE1 leads to the scenario or parts of the scenario being different from what was typically trained; thus, the scenario associated with HFE2 becomes less familiar. (Note: Occurrence of HFE1 alters the scenario for HFE2; thus, HFE1 causes some level of unfamiliarity with HFE2) </a:t>
                      </a:r>
                    </a:p>
                    <a:p>
                      <a:pPr marL="342900" marR="0" lvl="0" indent="-342900">
                        <a:spcBef>
                          <a:spcPts val="0"/>
                        </a:spcBef>
                        <a:spcAft>
                          <a:spcPts val="0"/>
                        </a:spcAft>
                        <a:buFont typeface="+mj-lt"/>
                        <a:buAutoNum type="alphaUcPeriod"/>
                      </a:pPr>
                      <a:r>
                        <a:rPr lang="en-US" sz="1600" b="0" dirty="0">
                          <a:solidFill>
                            <a:schemeClr val="tx1"/>
                          </a:solidFill>
                          <a:effectLst/>
                        </a:rPr>
                        <a:t>Occurrence of HFE1 leads to an incorrect or biased mental model of the situation associated with HFE2.</a:t>
                      </a:r>
                      <a:endParaRPr lang="en-US" sz="1600" b="0" dirty="0">
                        <a:solidFill>
                          <a:schemeClr val="tx1"/>
                        </a:solidFill>
                        <a:effectLst/>
                        <a:latin typeface="Arial" panose="020B0604020202020204" pitchFamily="34" charset="0"/>
                        <a:ea typeface="Calibri" panose="020F0502020204030204" pitchFamily="34" charset="0"/>
                      </a:endParaRPr>
                    </a:p>
                  </a:txBody>
                  <a:tcPr marL="45862" marR="45862" marT="0" marB="0">
                    <a:solidFill>
                      <a:schemeClr val="accent1">
                        <a:lumMod val="40000"/>
                        <a:lumOff val="60000"/>
                      </a:schemeClr>
                    </a:solidFill>
                  </a:tcPr>
                </a:tc>
                <a:tc rowSpan="4">
                  <a:txBody>
                    <a:bodyPr/>
                    <a:lstStyle/>
                    <a:p>
                      <a:pPr marL="342900" marR="0" lvl="0" indent="-342900">
                        <a:spcBef>
                          <a:spcPts val="0"/>
                        </a:spcBef>
                        <a:spcAft>
                          <a:spcPts val="0"/>
                        </a:spcAft>
                        <a:buSzPts val="900"/>
                        <a:buFont typeface="Courier New" panose="02070309020205020404" pitchFamily="49" charset="0"/>
                        <a:buChar char="□"/>
                      </a:pPr>
                      <a:r>
                        <a:rPr lang="en-US" sz="1600" dirty="0">
                          <a:effectLst/>
                        </a:rPr>
                        <a:t>A - HFE2 was trained in the scenarios that HFE1 occurs (e.g., Feed &amp; Bleed is the last action after others fail) so there is no unfamiliarity due to HFE1.</a:t>
                      </a:r>
                    </a:p>
                    <a:p>
                      <a:pPr marL="342900" marR="0" lvl="0" indent="-342900">
                        <a:spcBef>
                          <a:spcPts val="0"/>
                        </a:spcBef>
                        <a:spcAft>
                          <a:spcPts val="0"/>
                        </a:spcAft>
                        <a:buSzPts val="900"/>
                        <a:buFont typeface="Courier New" panose="02070309020205020404" pitchFamily="49" charset="0"/>
                        <a:buChar char="□"/>
                      </a:pPr>
                      <a:r>
                        <a:rPr lang="en-US" sz="1600" dirty="0">
                          <a:effectLst/>
                        </a:rPr>
                        <a:t>B - HFE2 is well trained on in various scenarios such that personnel are unlikely to develop a wrong mental model due to occurrence of HFE1.</a:t>
                      </a:r>
                    </a:p>
                    <a:p>
                      <a:pPr marL="342900" marR="0" lvl="0" indent="-342900">
                        <a:spcBef>
                          <a:spcPts val="0"/>
                        </a:spcBef>
                        <a:spcAft>
                          <a:spcPts val="0"/>
                        </a:spcAft>
                        <a:buSzPts val="900"/>
                        <a:buFont typeface="Courier New" panose="02070309020205020404" pitchFamily="49" charset="0"/>
                        <a:buChar char="□"/>
                      </a:pPr>
                      <a:r>
                        <a:rPr lang="en-US" sz="1600" dirty="0">
                          <a:effectLst/>
                        </a:rPr>
                        <a:t>A/B - There is no cognitive link (similar thought process) between the two HFEs; thus, occurrence of HFE1 has no impact on scenario familiarity or mental model associated with HFE2.</a:t>
                      </a:r>
                    </a:p>
                    <a:p>
                      <a:pPr marL="342900" marR="0" lvl="0" indent="-342900">
                        <a:spcBef>
                          <a:spcPts val="0"/>
                        </a:spcBef>
                        <a:spcAft>
                          <a:spcPts val="0"/>
                        </a:spcAft>
                        <a:buSzPts val="900"/>
                        <a:buFont typeface="Courier New" panose="02070309020205020404" pitchFamily="49" charset="0"/>
                        <a:buChar char="□"/>
                      </a:pPr>
                      <a:r>
                        <a:rPr lang="en-US" sz="1600" dirty="0">
                          <a:effectLst/>
                        </a:rPr>
                        <a:t>B - There are opportunities between the HFEs to break the incorrect mental model, such as multiple crews or diverse cues. </a:t>
                      </a:r>
                      <a:endParaRPr lang="en-US" sz="1600" dirty="0">
                        <a:effectLst/>
                        <a:latin typeface="Arial" panose="020B0604020202020204" pitchFamily="34" charset="0"/>
                        <a:ea typeface="Calibri" panose="020F0502020204030204" pitchFamily="34" charset="0"/>
                      </a:endParaRPr>
                    </a:p>
                  </a:txBody>
                  <a:tcPr marL="45862" marR="45862" marT="0" marB="0">
                    <a:solidFill>
                      <a:schemeClr val="accent1">
                        <a:lumMod val="20000"/>
                        <a:lumOff val="80000"/>
                      </a:schemeClr>
                    </a:solidFill>
                  </a:tcPr>
                </a:tc>
                <a:tc>
                  <a:txBody>
                    <a:bodyPr/>
                    <a:lstStyle/>
                    <a:p>
                      <a:pPr marL="0" marR="0">
                        <a:spcBef>
                          <a:spcPts val="0"/>
                        </a:spcBef>
                        <a:spcAft>
                          <a:spcPts val="0"/>
                        </a:spcAft>
                      </a:pPr>
                      <a:r>
                        <a:rPr lang="en-US" sz="1600" dirty="0">
                          <a:effectLst/>
                        </a:rPr>
                        <a:t>This cognitive dependency affects the PIF for scenario familiarity, which addresses the mental model. Scenario familiarity is applicable when there is something wrong with the mental model and there is no diverse method available to correct the wrong mental model. </a:t>
                      </a:r>
                      <a:endParaRPr lang="en-US" sz="1600" dirty="0">
                        <a:effectLst/>
                        <a:latin typeface="Arial" panose="020B0604020202020204" pitchFamily="34" charset="0"/>
                        <a:ea typeface="Calibri" panose="020F0502020204030204" pitchFamily="34" charset="0"/>
                      </a:endParaRPr>
                    </a:p>
                  </a:txBody>
                  <a:tcPr marL="45862" marR="45862" marT="0" marB="0"/>
                </a:tc>
                <a:extLst>
                  <a:ext uri="{0D108BD9-81ED-4DB2-BD59-A6C34878D82A}">
                    <a16:rowId xmlns:a16="http://schemas.microsoft.com/office/drawing/2014/main" val="4285557221"/>
                  </a:ext>
                </a:extLst>
              </a:tr>
              <a:tr h="1280386">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600" dirty="0">
                          <a:effectLst/>
                        </a:rPr>
                        <a:t>Low: P</a:t>
                      </a:r>
                      <a:r>
                        <a:rPr lang="en-US" sz="1600" baseline="-25000" dirty="0">
                          <a:effectLst/>
                        </a:rPr>
                        <a:t>d</a:t>
                      </a:r>
                      <a:r>
                        <a:rPr lang="en-US" sz="1600" dirty="0">
                          <a:effectLst/>
                        </a:rPr>
                        <a:t> = 5E-2</a:t>
                      </a:r>
                    </a:p>
                    <a:p>
                      <a:pPr marL="342900" marR="0" lvl="0" indent="-342900">
                        <a:spcBef>
                          <a:spcPts val="0"/>
                        </a:spcBef>
                        <a:spcAft>
                          <a:spcPts val="0"/>
                        </a:spcAft>
                        <a:buFont typeface="Arial" panose="020B0604020202020204" pitchFamily="34" charset="0"/>
                        <a:buChar char="□"/>
                      </a:pPr>
                      <a:r>
                        <a:rPr lang="en-US" sz="1600" dirty="0">
                          <a:effectLst/>
                        </a:rPr>
                        <a:t>Parts of scenario become unfamiliar (e.g., different from what was trained on), </a:t>
                      </a:r>
                      <a:r>
                        <a:rPr lang="en-US" sz="1600" i="1" dirty="0">
                          <a:effectLst/>
                        </a:rPr>
                        <a:t>OR</a:t>
                      </a:r>
                      <a:r>
                        <a:rPr lang="en-US" sz="1600" dirty="0">
                          <a:effectLst/>
                        </a:rPr>
                        <a:t> </a:t>
                      </a:r>
                    </a:p>
                    <a:p>
                      <a:pPr marL="342900" marR="0" lvl="0" indent="-342900">
                        <a:spcBef>
                          <a:spcPts val="0"/>
                        </a:spcBef>
                        <a:spcAft>
                          <a:spcPts val="0"/>
                        </a:spcAft>
                        <a:buFont typeface="Arial" panose="020B0604020202020204" pitchFamily="34" charset="0"/>
                        <a:buChar char="□"/>
                      </a:pPr>
                      <a:r>
                        <a:rPr lang="en-US" sz="1600" dirty="0">
                          <a:effectLst/>
                        </a:rPr>
                        <a:t>HFE1 creates a biased mental model or preference for wrong strategies. </a:t>
                      </a:r>
                      <a:endParaRPr lang="en-US" sz="1600" dirty="0">
                        <a:effectLst/>
                        <a:latin typeface="Arial" panose="020B0604020202020204" pitchFamily="34" charset="0"/>
                        <a:ea typeface="Calibri" panose="020F0502020204030204" pitchFamily="34" charset="0"/>
                      </a:endParaRPr>
                    </a:p>
                  </a:txBody>
                  <a:tcPr marL="45862" marR="45862" marT="0" marB="0"/>
                </a:tc>
                <a:extLst>
                  <a:ext uri="{0D108BD9-81ED-4DB2-BD59-A6C34878D82A}">
                    <a16:rowId xmlns:a16="http://schemas.microsoft.com/office/drawing/2014/main" val="2113439967"/>
                  </a:ext>
                </a:extLst>
              </a:tr>
              <a:tr h="1280386">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600" dirty="0">
                          <a:effectLst/>
                        </a:rPr>
                        <a:t>Medium: P</a:t>
                      </a:r>
                      <a:r>
                        <a:rPr lang="en-US" sz="1600" baseline="-25000" dirty="0">
                          <a:effectLst/>
                        </a:rPr>
                        <a:t>d</a:t>
                      </a:r>
                      <a:r>
                        <a:rPr lang="en-US" sz="1600" dirty="0">
                          <a:effectLst/>
                        </a:rPr>
                        <a:t> = 1E-1</a:t>
                      </a:r>
                    </a:p>
                    <a:p>
                      <a:pPr marL="342900" marR="0" lvl="0" indent="-342900">
                        <a:spcBef>
                          <a:spcPts val="0"/>
                        </a:spcBef>
                        <a:spcAft>
                          <a:spcPts val="0"/>
                        </a:spcAft>
                        <a:buFont typeface="Arial" panose="020B0604020202020204" pitchFamily="34" charset="0"/>
                        <a:buChar char="□"/>
                      </a:pPr>
                      <a:r>
                        <a:rPr lang="en-US" sz="1600" dirty="0">
                          <a:effectLst/>
                        </a:rPr>
                        <a:t>Parts of scenario become unfamiliar (e.g., different from what was trained on),  </a:t>
                      </a:r>
                      <a:r>
                        <a:rPr lang="en-US" sz="1600" i="1" dirty="0">
                          <a:effectLst/>
                        </a:rPr>
                        <a:t>AND</a:t>
                      </a:r>
                      <a:r>
                        <a:rPr lang="en-US" sz="1600" dirty="0">
                          <a:effectLst/>
                        </a:rPr>
                        <a:t> </a:t>
                      </a:r>
                    </a:p>
                    <a:p>
                      <a:pPr marL="342900" marR="0" lvl="0" indent="-342900">
                        <a:spcBef>
                          <a:spcPts val="0"/>
                        </a:spcBef>
                        <a:spcAft>
                          <a:spcPts val="0"/>
                        </a:spcAft>
                        <a:buFont typeface="Arial" panose="020B0604020202020204" pitchFamily="34" charset="0"/>
                        <a:buChar char="□"/>
                      </a:pPr>
                      <a:r>
                        <a:rPr lang="en-US" sz="1600" dirty="0">
                          <a:effectLst/>
                        </a:rPr>
                        <a:t>HFE1 creates a biased mental model or preference for wrong strategies.  </a:t>
                      </a:r>
                      <a:endParaRPr lang="en-US" sz="1600" dirty="0">
                        <a:effectLst/>
                        <a:latin typeface="Arial" panose="020B0604020202020204" pitchFamily="34" charset="0"/>
                        <a:ea typeface="Calibri" panose="020F0502020204030204" pitchFamily="34" charset="0"/>
                      </a:endParaRPr>
                    </a:p>
                  </a:txBody>
                  <a:tcPr marL="45862" marR="45862" marT="0" marB="0"/>
                </a:tc>
                <a:extLst>
                  <a:ext uri="{0D108BD9-81ED-4DB2-BD59-A6C34878D82A}">
                    <a16:rowId xmlns:a16="http://schemas.microsoft.com/office/drawing/2014/main" val="262118328"/>
                  </a:ext>
                </a:extLst>
              </a:tr>
              <a:tr h="1063159">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600" dirty="0">
                          <a:effectLst/>
                        </a:rPr>
                        <a:t>High: P</a:t>
                      </a:r>
                      <a:r>
                        <a:rPr lang="en-US" sz="1600" baseline="-25000" dirty="0">
                          <a:effectLst/>
                        </a:rPr>
                        <a:t>d</a:t>
                      </a:r>
                      <a:r>
                        <a:rPr lang="en-US" sz="1600" dirty="0">
                          <a:effectLst/>
                        </a:rPr>
                        <a:t> = 3E-1</a:t>
                      </a:r>
                    </a:p>
                    <a:p>
                      <a:pPr marL="342900" marR="0" lvl="0" indent="-342900">
                        <a:spcBef>
                          <a:spcPts val="0"/>
                        </a:spcBef>
                        <a:spcAft>
                          <a:spcPts val="0"/>
                        </a:spcAft>
                        <a:buFont typeface="Arial" panose="020B0604020202020204" pitchFamily="34" charset="0"/>
                        <a:buChar char="□"/>
                      </a:pPr>
                      <a:r>
                        <a:rPr lang="en-US" sz="1600" dirty="0">
                          <a:effectLst/>
                        </a:rPr>
                        <a:t>HFE1 creates a mismatched or wrong mental model for HFE2 due to close cognitive links between HFE1 and HFE2  (e.g., thought process). </a:t>
                      </a:r>
                      <a:endParaRPr lang="en-US" sz="1600" dirty="0">
                        <a:effectLst/>
                        <a:latin typeface="Arial" panose="020B0604020202020204" pitchFamily="34" charset="0"/>
                        <a:ea typeface="Calibri" panose="020F0502020204030204" pitchFamily="34" charset="0"/>
                      </a:endParaRPr>
                    </a:p>
                  </a:txBody>
                  <a:tcPr marL="45862" marR="45862" marT="0" marB="0"/>
                </a:tc>
                <a:extLst>
                  <a:ext uri="{0D108BD9-81ED-4DB2-BD59-A6C34878D82A}">
                    <a16:rowId xmlns:a16="http://schemas.microsoft.com/office/drawing/2014/main" val="604849486"/>
                  </a:ext>
                </a:extLst>
              </a:tr>
            </a:tbl>
          </a:graphicData>
        </a:graphic>
      </p:graphicFrame>
      <p:sp>
        <p:nvSpPr>
          <p:cNvPr id="6" name="Date Placeholder 5">
            <a:extLst>
              <a:ext uri="{FF2B5EF4-FFF2-40B4-BE49-F238E27FC236}">
                <a16:creationId xmlns:a16="http://schemas.microsoft.com/office/drawing/2014/main" id="{7C6BEF44-97CE-4BE2-BC7E-86A0030D721A}"/>
              </a:ext>
            </a:extLst>
          </p:cNvPr>
          <p:cNvSpPr>
            <a:spLocks noGrp="1"/>
          </p:cNvSpPr>
          <p:nvPr>
            <p:ph type="dt" sz="half" idx="10"/>
          </p:nvPr>
        </p:nvSpPr>
        <p:spPr/>
        <p:txBody>
          <a:bodyPr/>
          <a:lstStyle/>
          <a:p>
            <a:fld id="{DD9277B7-DEA0-4B2D-90BE-0FE8786B9263}" type="slidenum">
              <a:rPr lang="en-US" smtClean="0"/>
              <a:t>10</a:t>
            </a:fld>
            <a:endParaRPr lang="en-US" dirty="0"/>
          </a:p>
        </p:txBody>
      </p:sp>
    </p:spTree>
    <p:extLst>
      <p:ext uri="{BB962C8B-B14F-4D97-AF65-F5344CB8AC3E}">
        <p14:creationId xmlns:p14="http://schemas.microsoft.com/office/powerpoint/2010/main" val="421444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8B03-33BF-4065-91A7-4C16CC066CD9}"/>
              </a:ext>
            </a:extLst>
          </p:cNvPr>
          <p:cNvSpPr>
            <a:spLocks noGrp="1"/>
          </p:cNvSpPr>
          <p:nvPr>
            <p:ph type="title"/>
          </p:nvPr>
        </p:nvSpPr>
        <p:spPr/>
        <p:txBody>
          <a:bodyPr/>
          <a:lstStyle/>
          <a:p>
            <a:r>
              <a:rPr lang="en-US" dirty="0"/>
              <a:t>Screening Dependency Impact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E101CC-4FDA-4A78-8758-A770899465FB}"/>
                  </a:ext>
                </a:extLst>
              </p:cNvPr>
              <p:cNvSpPr>
                <a:spLocks noGrp="1"/>
              </p:cNvSpPr>
              <p:nvPr>
                <p:ph idx="1"/>
              </p:nvPr>
            </p:nvSpPr>
            <p:spPr>
              <a:xfrm>
                <a:off x="609600" y="1417639"/>
                <a:ext cx="10972800" cy="4708526"/>
              </a:xfrm>
            </p:spPr>
            <p:txBody>
              <a:bodyPr>
                <a:normAutofit/>
              </a:bodyPr>
              <a:lstStyle/>
              <a:p>
                <a:pPr marL="0" marR="0" lvl="0" indent="0">
                  <a:spcBef>
                    <a:spcPts val="0"/>
                  </a:spcBef>
                  <a:spcAft>
                    <a:spcPts val="0"/>
                  </a:spcAft>
                  <a:buNone/>
                </a:pPr>
                <a:r>
                  <a:rPr lang="en-US" sz="2800" dirty="0">
                    <a:effectLst/>
                    <a:ea typeface="PMingLiU" panose="02020500000000000000" pitchFamily="18" charset="-120"/>
                  </a:rPr>
                  <a:t>Calculate the screening dependent HEP of HFE2 by taking the probabilistic sum of the individual HEP of HFE2 (P</a:t>
                </a:r>
                <a:r>
                  <a:rPr lang="en-US" sz="2800" baseline="-25000" dirty="0">
                    <a:effectLst/>
                    <a:ea typeface="PMingLiU" panose="02020500000000000000" pitchFamily="18" charset="-120"/>
                  </a:rPr>
                  <a:t>2</a:t>
                </a:r>
                <a:r>
                  <a:rPr lang="en-US" sz="2800" dirty="0">
                    <a:effectLst/>
                    <a:ea typeface="PMingLiU" panose="02020500000000000000" pitchFamily="18" charset="-120"/>
                  </a:rPr>
                  <a:t>) and each of the undiscounted dependency impact values (P</a:t>
                </a:r>
                <a:r>
                  <a:rPr lang="en-US" sz="2800" baseline="-25000" dirty="0">
                    <a:effectLst/>
                    <a:ea typeface="PMingLiU" panose="02020500000000000000" pitchFamily="18" charset="-120"/>
                  </a:rPr>
                  <a:t>d</a:t>
                </a:r>
                <a:r>
                  <a:rPr lang="en-US" sz="2800" dirty="0">
                    <a:effectLst/>
                    <a:ea typeface="PMingLiU" panose="02020500000000000000" pitchFamily="18" charset="-120"/>
                  </a:rPr>
                  <a:t>), as follows:</a:t>
                </a:r>
              </a:p>
              <a:p>
                <a:pPr marL="114300" marR="0" indent="0" algn="just">
                  <a:spcBef>
                    <a:spcPts val="0"/>
                  </a:spcBef>
                  <a:spcAft>
                    <a:spcPts val="0"/>
                  </a:spcAft>
                  <a:buNone/>
                </a:pPr>
                <a:r>
                  <a:rPr lang="en-US" sz="1800" dirty="0">
                    <a:effectLst/>
                    <a:latin typeface="Times New Roman" panose="02020603050405020304" pitchFamily="18" charset="0"/>
                    <a:ea typeface="PMingLiU" panose="02020500000000000000" pitchFamily="18" charset="-120"/>
                  </a:rPr>
                  <a:t> </a:t>
                </a:r>
              </a:p>
              <a:p>
                <a:pPr marL="114300" marR="0" indent="0" algn="ctr">
                  <a:spcBef>
                    <a:spcPts val="0"/>
                  </a:spcBef>
                  <a:spcAft>
                    <a:spcPts val="0"/>
                  </a:spcAft>
                  <a:buNone/>
                </a:pPr>
                <a14:m>
                  <m:oMathPara xmlns:m="http://schemas.openxmlformats.org/officeDocument/2006/math">
                    <m:oMathParaPr>
                      <m:jc m:val="centerGroup"/>
                    </m:oMathParaPr>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Dependent</m:t>
                      </m:r>
                      <m:r>
                        <a:rPr lang="en-US" sz="2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HEP</m:t>
                      </m:r>
                      <m:r>
                        <a:rPr lang="en-US" sz="2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of</m:t>
                      </m:r>
                      <m:r>
                        <a:rPr lang="en-US" sz="2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2000">
                          <a:effectLst/>
                          <a:latin typeface="Cambria Math" panose="02040503050406030204" pitchFamily="18" charset="0"/>
                          <a:ea typeface="Calibri" panose="020F0502020204030204" pitchFamily="34" charset="0"/>
                          <a:cs typeface="Arial" panose="020B0604020202020204" pitchFamily="34" charset="0"/>
                        </a:rPr>
                        <m:t>HFE</m:t>
                      </m:r>
                      <m:r>
                        <a:rPr lang="en-US" sz="2000">
                          <a:effectLst/>
                          <a:latin typeface="Cambria Math" panose="02040503050406030204" pitchFamily="18" charset="0"/>
                          <a:ea typeface="Calibri" panose="020F0502020204030204" pitchFamily="34" charset="0"/>
                          <a:cs typeface="Arial" panose="020B0604020202020204" pitchFamily="34" charset="0"/>
                        </a:rPr>
                        <m:t>2 </m:t>
                      </m:r>
                      <m:r>
                        <a:rPr lang="en-US" sz="2000" i="1">
                          <a:effectLst/>
                          <a:latin typeface="Cambria Math" panose="02040503050406030204" pitchFamily="18" charset="0"/>
                          <a:ea typeface="Calibri" panose="020F0502020204030204" pitchFamily="34" charset="0"/>
                          <a:cs typeface="Arial" panose="020B0604020202020204" pitchFamily="34" charset="0"/>
                        </a:rPr>
                        <m:t>=1−</m:t>
                      </m:r>
                      <m:d>
                        <m:dPr>
                          <m:ctrlPr>
                            <a:rPr lang="en-US" sz="2000" i="1">
                              <a:effectLst/>
                              <a:latin typeface="Cambria Math" panose="02040503050406030204" pitchFamily="18" charset="0"/>
                              <a:ea typeface="Calibri" panose="020F0502020204030204" pitchFamily="34" charset="0"/>
                              <a:cs typeface="Arial" panose="020B0604020202020204" pitchFamily="34" charset="0"/>
                            </a:rPr>
                          </m:ctrlPr>
                        </m:dPr>
                        <m:e>
                          <m:r>
                            <a:rPr lang="en-US" sz="2000" i="1">
                              <a:effectLst/>
                              <a:latin typeface="Cambria Math" panose="02040503050406030204" pitchFamily="18" charset="0"/>
                              <a:ea typeface="Calibri" panose="020F0502020204030204" pitchFamily="34" charset="0"/>
                              <a:cs typeface="Arial" panose="020B0604020202020204" pitchFamily="34" charset="0"/>
                            </a:rPr>
                            <m:t>1−</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𝑃</m:t>
                              </m:r>
                            </m:e>
                            <m:sub>
                              <m:r>
                                <a:rPr lang="en-US" sz="2000" i="1">
                                  <a:effectLst/>
                                  <a:latin typeface="Cambria Math" panose="02040503050406030204" pitchFamily="18" charset="0"/>
                                  <a:ea typeface="Calibri" panose="020F0502020204030204" pitchFamily="34" charset="0"/>
                                  <a:cs typeface="Arial" panose="020B0604020202020204" pitchFamily="34" charset="0"/>
                                </a:rPr>
                                <m:t>2</m:t>
                              </m:r>
                            </m:sub>
                          </m:sSub>
                        </m:e>
                      </m:d>
                      <m:nary>
                        <m:naryPr>
                          <m:chr m:val="∏"/>
                          <m:limLoc m:val="undOvr"/>
                          <m:ctrlPr>
                            <a:rPr lang="en-US" sz="2000" i="1">
                              <a:effectLst/>
                              <a:latin typeface="Cambria Math" panose="02040503050406030204" pitchFamily="18" charset="0"/>
                              <a:ea typeface="Calibri" panose="020F0502020204030204" pitchFamily="34" charset="0"/>
                              <a:cs typeface="Arial" panose="020B0604020202020204" pitchFamily="34" charset="0"/>
                            </a:rPr>
                          </m:ctrlPr>
                        </m:naryPr>
                        <m:sub>
                          <m:r>
                            <a:rPr lang="en-US" sz="2000" i="1">
                              <a:effectLst/>
                              <a:latin typeface="Cambria Math" panose="02040503050406030204" pitchFamily="18" charset="0"/>
                              <a:ea typeface="Calibri" panose="020F0502020204030204" pitchFamily="34" charset="0"/>
                              <a:cs typeface="Arial" panose="020B0604020202020204" pitchFamily="34" charset="0"/>
                            </a:rPr>
                            <m:t>𝑖</m:t>
                          </m:r>
                          <m:r>
                            <a:rPr lang="en-US" sz="2000" i="1">
                              <a:effectLst/>
                              <a:latin typeface="Cambria Math" panose="02040503050406030204" pitchFamily="18" charset="0"/>
                              <a:ea typeface="Calibri" panose="020F0502020204030204" pitchFamily="34" charset="0"/>
                              <a:cs typeface="Arial" panose="020B0604020202020204" pitchFamily="34" charset="0"/>
                            </a:rPr>
                            <m:t>=1</m:t>
                          </m:r>
                        </m:sub>
                        <m:sup>
                          <m:r>
                            <a:rPr lang="en-US" sz="2000" i="1">
                              <a:effectLst/>
                              <a:latin typeface="Cambria Math" panose="02040503050406030204" pitchFamily="18" charset="0"/>
                              <a:ea typeface="Calibri" panose="020F0502020204030204" pitchFamily="34" charset="0"/>
                              <a:cs typeface="Arial" panose="020B0604020202020204" pitchFamily="34" charset="0"/>
                            </a:rPr>
                            <m:t>𝑚</m:t>
                          </m:r>
                        </m:sup>
                        <m:e>
                          <m:d>
                            <m:dPr>
                              <m:ctrlPr>
                                <a:rPr lang="en-US" sz="2000" i="1">
                                  <a:effectLst/>
                                  <a:latin typeface="Cambria Math" panose="02040503050406030204" pitchFamily="18" charset="0"/>
                                  <a:ea typeface="Calibri" panose="020F0502020204030204" pitchFamily="34" charset="0"/>
                                  <a:cs typeface="Arial" panose="020B0604020202020204" pitchFamily="34" charset="0"/>
                                </a:rPr>
                              </m:ctrlPr>
                            </m:dPr>
                            <m:e>
                              <m:r>
                                <a:rPr lang="en-US" sz="2000" i="1">
                                  <a:effectLst/>
                                  <a:latin typeface="Cambria Math" panose="02040503050406030204" pitchFamily="18" charset="0"/>
                                  <a:ea typeface="Calibri" panose="020F0502020204030204" pitchFamily="34" charset="0"/>
                                  <a:cs typeface="Arial" panose="020B0604020202020204" pitchFamily="34" charset="0"/>
                                </a:rPr>
                                <m:t>1−</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𝑃</m:t>
                                  </m:r>
                                </m:e>
                                <m:sub>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𝑑</m:t>
                                      </m:r>
                                    </m:e>
                                    <m:sub>
                                      <m:r>
                                        <a:rPr lang="en-US" sz="2000" i="1">
                                          <a:effectLst/>
                                          <a:latin typeface="Cambria Math" panose="02040503050406030204" pitchFamily="18" charset="0"/>
                                          <a:ea typeface="Calibri" panose="020F0502020204030204" pitchFamily="34" charset="0"/>
                                          <a:cs typeface="Arial" panose="020B0604020202020204" pitchFamily="34" charset="0"/>
                                        </a:rPr>
                                        <m:t>𝑖</m:t>
                                      </m:r>
                                    </m:sub>
                                  </m:sSub>
                                </m:sub>
                              </m:sSub>
                            </m:e>
                          </m:d>
                        </m:e>
                      </m:nary>
                      <m:r>
                        <a:rPr lang="en-US" sz="2000" i="1">
                          <a:effectLst/>
                          <a:latin typeface="Cambria Math" panose="02040503050406030204" pitchFamily="18" charset="0"/>
                          <a:ea typeface="Calibri" panose="020F0502020204030204" pitchFamily="34" charset="0"/>
                          <a:cs typeface="Arial" panose="020B0604020202020204" pitchFamily="34" charset="0"/>
                        </a:rPr>
                        <m:t>=1−</m:t>
                      </m:r>
                      <m:d>
                        <m:dPr>
                          <m:ctrlPr>
                            <a:rPr lang="en-US" sz="2000" i="1">
                              <a:effectLst/>
                              <a:latin typeface="Cambria Math" panose="02040503050406030204" pitchFamily="18" charset="0"/>
                              <a:ea typeface="Calibri" panose="020F0502020204030204" pitchFamily="34" charset="0"/>
                              <a:cs typeface="Arial" panose="020B0604020202020204" pitchFamily="34" charset="0"/>
                            </a:rPr>
                          </m:ctrlPr>
                        </m:dPr>
                        <m:e>
                          <m:r>
                            <a:rPr lang="en-US" sz="2000" i="1">
                              <a:effectLst/>
                              <a:latin typeface="Cambria Math" panose="02040503050406030204" pitchFamily="18" charset="0"/>
                              <a:ea typeface="Calibri" panose="020F0502020204030204" pitchFamily="34" charset="0"/>
                              <a:cs typeface="Arial" panose="020B0604020202020204" pitchFamily="34" charset="0"/>
                            </a:rPr>
                            <m:t>1−</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𝑃</m:t>
                              </m:r>
                            </m:e>
                            <m:sub>
                              <m:r>
                                <a:rPr lang="en-US" sz="2000" i="1">
                                  <a:effectLst/>
                                  <a:latin typeface="Cambria Math" panose="02040503050406030204" pitchFamily="18" charset="0"/>
                                  <a:ea typeface="Calibri" panose="020F0502020204030204" pitchFamily="34" charset="0"/>
                                  <a:cs typeface="Arial" panose="020B0604020202020204" pitchFamily="34" charset="0"/>
                                </a:rPr>
                                <m:t>2</m:t>
                              </m:r>
                            </m:sub>
                          </m:sSub>
                        </m:e>
                      </m:d>
                      <m:d>
                        <m:dPr>
                          <m:ctrlPr>
                            <a:rPr lang="en-US" sz="2000" i="1">
                              <a:effectLst/>
                              <a:latin typeface="Cambria Math" panose="02040503050406030204" pitchFamily="18" charset="0"/>
                              <a:ea typeface="Calibri" panose="020F0502020204030204" pitchFamily="34" charset="0"/>
                              <a:cs typeface="Arial" panose="020B0604020202020204" pitchFamily="34" charset="0"/>
                            </a:rPr>
                          </m:ctrlPr>
                        </m:dPr>
                        <m:e>
                          <m:r>
                            <a:rPr lang="en-US" sz="2000" i="1">
                              <a:effectLst/>
                              <a:latin typeface="Cambria Math" panose="02040503050406030204" pitchFamily="18" charset="0"/>
                              <a:ea typeface="Calibri" panose="020F0502020204030204" pitchFamily="34" charset="0"/>
                              <a:cs typeface="Arial" panose="020B0604020202020204" pitchFamily="34" charset="0"/>
                            </a:rPr>
                            <m:t>1−</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𝑃</m:t>
                              </m:r>
                            </m:e>
                            <m:sub>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𝑑</m:t>
                                  </m:r>
                                </m:e>
                                <m:sub>
                                  <m:r>
                                    <a:rPr lang="en-US" sz="2000" i="1">
                                      <a:effectLst/>
                                      <a:latin typeface="Cambria Math" panose="02040503050406030204" pitchFamily="18" charset="0"/>
                                      <a:ea typeface="Calibri" panose="020F0502020204030204" pitchFamily="34" charset="0"/>
                                      <a:cs typeface="Arial" panose="020B0604020202020204" pitchFamily="34" charset="0"/>
                                    </a:rPr>
                                    <m:t>1</m:t>
                                  </m:r>
                                </m:sub>
                              </m:sSub>
                            </m:sub>
                          </m:sSub>
                        </m:e>
                      </m:d>
                      <m:r>
                        <a:rPr lang="en-US" sz="2000" i="1">
                          <a:effectLst/>
                          <a:latin typeface="Cambria Math" panose="02040503050406030204" pitchFamily="18" charset="0"/>
                          <a:ea typeface="Calibri" panose="020F0502020204030204" pitchFamily="34" charset="0"/>
                          <a:cs typeface="Arial" panose="020B0604020202020204" pitchFamily="34" charset="0"/>
                        </a:rPr>
                        <m:t>…</m:t>
                      </m:r>
                      <m:d>
                        <m:dPr>
                          <m:ctrlPr>
                            <a:rPr lang="en-US" sz="2000" i="1">
                              <a:effectLst/>
                              <a:latin typeface="Cambria Math" panose="02040503050406030204" pitchFamily="18" charset="0"/>
                              <a:ea typeface="Calibri" panose="020F0502020204030204" pitchFamily="34" charset="0"/>
                              <a:cs typeface="Arial" panose="020B0604020202020204" pitchFamily="34" charset="0"/>
                            </a:rPr>
                          </m:ctrlPr>
                        </m:dPr>
                        <m:e>
                          <m:r>
                            <a:rPr lang="en-US" sz="2000" i="1">
                              <a:effectLst/>
                              <a:latin typeface="Cambria Math" panose="02040503050406030204" pitchFamily="18" charset="0"/>
                              <a:ea typeface="Calibri" panose="020F0502020204030204" pitchFamily="34" charset="0"/>
                              <a:cs typeface="Arial" panose="020B0604020202020204" pitchFamily="34" charset="0"/>
                            </a:rPr>
                            <m:t>1−</m:t>
                          </m:r>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𝑃</m:t>
                              </m:r>
                            </m:e>
                            <m:sub>
                              <m:sSub>
                                <m:sSubPr>
                                  <m:ctrlPr>
                                    <a:rPr lang="en-US" sz="2000" i="1">
                                      <a:effectLst/>
                                      <a:latin typeface="Cambria Math" panose="02040503050406030204" pitchFamily="18" charset="0"/>
                                      <a:ea typeface="Calibri" panose="020F0502020204030204" pitchFamily="34" charset="0"/>
                                      <a:cs typeface="Arial" panose="020B0604020202020204" pitchFamily="34" charset="0"/>
                                    </a:rPr>
                                  </m:ctrlPr>
                                </m:sSubPr>
                                <m:e>
                                  <m:r>
                                    <a:rPr lang="en-US" sz="2000" i="1">
                                      <a:effectLst/>
                                      <a:latin typeface="Cambria Math" panose="02040503050406030204" pitchFamily="18" charset="0"/>
                                      <a:ea typeface="Calibri" panose="020F0502020204030204" pitchFamily="34" charset="0"/>
                                      <a:cs typeface="Arial" panose="020B0604020202020204" pitchFamily="34" charset="0"/>
                                    </a:rPr>
                                    <m:t>𝑑</m:t>
                                  </m:r>
                                </m:e>
                                <m:sub>
                                  <m:r>
                                    <a:rPr lang="en-US" sz="2000" i="1">
                                      <a:effectLst/>
                                      <a:latin typeface="Cambria Math" panose="02040503050406030204" pitchFamily="18" charset="0"/>
                                      <a:ea typeface="Calibri" panose="020F0502020204030204" pitchFamily="34" charset="0"/>
                                      <a:cs typeface="Arial" panose="020B0604020202020204" pitchFamily="34" charset="0"/>
                                    </a:rPr>
                                    <m:t>𝑚</m:t>
                                  </m:r>
                                </m:sub>
                              </m:sSub>
                            </m:sub>
                          </m:sSub>
                        </m:e>
                      </m:d>
                    </m:oMath>
                  </m:oMathPara>
                </a14:m>
                <a:endParaRPr lang="en-US" sz="1800" dirty="0">
                  <a:effectLst/>
                  <a:latin typeface="Times New Roman" panose="02020603050405020304" pitchFamily="18" charset="0"/>
                  <a:ea typeface="PMingLiU" panose="02020500000000000000" pitchFamily="18" charset="-120"/>
                </a:endParaRPr>
              </a:p>
              <a:p>
                <a:pPr marL="0" marR="0" indent="0" algn="just">
                  <a:spcBef>
                    <a:spcPts val="0"/>
                  </a:spcBef>
                  <a:spcAft>
                    <a:spcPts val="0"/>
                  </a:spcAft>
                  <a:buNone/>
                </a:pPr>
                <a:r>
                  <a:rPr lang="en-US" sz="1800" dirty="0">
                    <a:effectLst/>
                    <a:latin typeface="Times New Roman" panose="02020603050405020304" pitchFamily="18" charset="0"/>
                    <a:ea typeface="PMingLiU" panose="02020500000000000000" pitchFamily="18" charset="-120"/>
                  </a:rPr>
                  <a:t> </a:t>
                </a:r>
              </a:p>
              <a:p>
                <a:pPr marL="0" marR="0" indent="0">
                  <a:spcBef>
                    <a:spcPts val="0"/>
                  </a:spcBef>
                  <a:spcAft>
                    <a:spcPts val="0"/>
                  </a:spcAft>
                  <a:buNone/>
                </a:pPr>
                <a:r>
                  <a:rPr lang="en-US" sz="2800" dirty="0">
                    <a:effectLst/>
                    <a:ea typeface="PMingLiU" panose="02020500000000000000" pitchFamily="18" charset="-120"/>
                  </a:rPr>
                  <a:t>NOTE: When the dependency impact values are small, the screening dependent HEP can be approximated by summing the dependency impact values and the individual HEP of HFE2.  This approximation should not be used when any “High” dependency impact values are applicable.</a:t>
                </a:r>
              </a:p>
              <a:p>
                <a:endParaRPr lang="en-US" dirty="0"/>
              </a:p>
            </p:txBody>
          </p:sp>
        </mc:Choice>
        <mc:Fallback xmlns="">
          <p:sp>
            <p:nvSpPr>
              <p:cNvPr id="3" name="Content Placeholder 2">
                <a:extLst>
                  <a:ext uri="{FF2B5EF4-FFF2-40B4-BE49-F238E27FC236}">
                    <a16:creationId xmlns:a16="http://schemas.microsoft.com/office/drawing/2014/main" id="{C0E101CC-4FDA-4A78-8758-A770899465FB}"/>
                  </a:ext>
                </a:extLst>
              </p:cNvPr>
              <p:cNvSpPr>
                <a:spLocks noGrp="1" noRot="1" noChangeAspect="1" noMove="1" noResize="1" noEditPoints="1" noAdjustHandles="1" noChangeArrowheads="1" noChangeShapeType="1" noTextEdit="1"/>
              </p:cNvSpPr>
              <p:nvPr>
                <p:ph idx="1"/>
              </p:nvPr>
            </p:nvSpPr>
            <p:spPr>
              <a:xfrm>
                <a:off x="609600" y="1417639"/>
                <a:ext cx="10972800" cy="4708526"/>
              </a:xfrm>
              <a:blipFill>
                <a:blip r:embed="rId2"/>
                <a:stretch>
                  <a:fillRect l="-1111" t="-1295" r="-94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B7E86C6C-C9B8-4DBF-AD97-2058AEF96257}"/>
              </a:ext>
            </a:extLst>
          </p:cNvPr>
          <p:cNvSpPr>
            <a:spLocks noGrp="1"/>
          </p:cNvSpPr>
          <p:nvPr>
            <p:ph type="dt" sz="half" idx="10"/>
          </p:nvPr>
        </p:nvSpPr>
        <p:spPr/>
        <p:txBody>
          <a:bodyPr/>
          <a:lstStyle/>
          <a:p>
            <a:fld id="{48EEE54E-779C-4971-9380-71BCE8580A03}" type="slidenum">
              <a:rPr lang="en-US" smtClean="0"/>
              <a:pPr/>
              <a:t>11</a:t>
            </a:fld>
            <a:endParaRPr lang="en-US" dirty="0"/>
          </a:p>
        </p:txBody>
      </p:sp>
    </p:spTree>
    <p:extLst>
      <p:ext uri="{BB962C8B-B14F-4D97-AF65-F5344CB8AC3E}">
        <p14:creationId xmlns:p14="http://schemas.microsoft.com/office/powerpoint/2010/main" val="3729814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0CF7-8A3A-43B3-8B29-9ADF87DE1BE6}"/>
              </a:ext>
            </a:extLst>
          </p:cNvPr>
          <p:cNvSpPr>
            <a:spLocks noGrp="1"/>
          </p:cNvSpPr>
          <p:nvPr>
            <p:ph type="title"/>
          </p:nvPr>
        </p:nvSpPr>
        <p:spPr>
          <a:xfrm>
            <a:off x="8629974" y="318887"/>
            <a:ext cx="3231205" cy="2881158"/>
          </a:xfrm>
        </p:spPr>
        <p:txBody>
          <a:bodyPr/>
          <a:lstStyle/>
          <a:p>
            <a:pPr algn="r"/>
            <a:r>
              <a:rPr lang="en-US" dirty="0"/>
              <a:t>Potential Dependency Factors</a:t>
            </a:r>
          </a:p>
        </p:txBody>
      </p:sp>
      <p:graphicFrame>
        <p:nvGraphicFramePr>
          <p:cNvPr id="5" name="Content Placeholder 4">
            <a:extLst>
              <a:ext uri="{FF2B5EF4-FFF2-40B4-BE49-F238E27FC236}">
                <a16:creationId xmlns:a16="http://schemas.microsoft.com/office/drawing/2014/main" id="{852DD574-598F-4ACA-84AA-7CF8FFD07537}"/>
              </a:ext>
            </a:extLst>
          </p:cNvPr>
          <p:cNvGraphicFramePr>
            <a:graphicFrameLocks noGrp="1"/>
          </p:cNvGraphicFramePr>
          <p:nvPr>
            <p:ph idx="1"/>
            <p:extLst>
              <p:ext uri="{D42A27DB-BD31-4B8C-83A1-F6EECF244321}">
                <p14:modId xmlns:p14="http://schemas.microsoft.com/office/powerpoint/2010/main" val="3606178662"/>
              </p:ext>
            </p:extLst>
          </p:nvPr>
        </p:nvGraphicFramePr>
        <p:xfrm>
          <a:off x="637478" y="269063"/>
          <a:ext cx="7713717" cy="6004064"/>
        </p:xfrm>
        <a:graphic>
          <a:graphicData uri="http://schemas.openxmlformats.org/drawingml/2006/table">
            <a:tbl>
              <a:tblPr firstRow="1" firstCol="1" bandRow="1"/>
              <a:tblGrid>
                <a:gridCol w="1157868">
                  <a:extLst>
                    <a:ext uri="{9D8B030D-6E8A-4147-A177-3AD203B41FA5}">
                      <a16:colId xmlns:a16="http://schemas.microsoft.com/office/drawing/2014/main" val="665770878"/>
                    </a:ext>
                  </a:extLst>
                </a:gridCol>
                <a:gridCol w="2861506">
                  <a:extLst>
                    <a:ext uri="{9D8B030D-6E8A-4147-A177-3AD203B41FA5}">
                      <a16:colId xmlns:a16="http://schemas.microsoft.com/office/drawing/2014/main" val="3816293938"/>
                    </a:ext>
                  </a:extLst>
                </a:gridCol>
                <a:gridCol w="997071">
                  <a:extLst>
                    <a:ext uri="{9D8B030D-6E8A-4147-A177-3AD203B41FA5}">
                      <a16:colId xmlns:a16="http://schemas.microsoft.com/office/drawing/2014/main" val="783977574"/>
                    </a:ext>
                  </a:extLst>
                </a:gridCol>
                <a:gridCol w="1004088">
                  <a:extLst>
                    <a:ext uri="{9D8B030D-6E8A-4147-A177-3AD203B41FA5}">
                      <a16:colId xmlns:a16="http://schemas.microsoft.com/office/drawing/2014/main" val="3051496335"/>
                    </a:ext>
                  </a:extLst>
                </a:gridCol>
                <a:gridCol w="846592">
                  <a:extLst>
                    <a:ext uri="{9D8B030D-6E8A-4147-A177-3AD203B41FA5}">
                      <a16:colId xmlns:a16="http://schemas.microsoft.com/office/drawing/2014/main" val="3680015337"/>
                    </a:ext>
                  </a:extLst>
                </a:gridCol>
                <a:gridCol w="846592">
                  <a:extLst>
                    <a:ext uri="{9D8B030D-6E8A-4147-A177-3AD203B41FA5}">
                      <a16:colId xmlns:a16="http://schemas.microsoft.com/office/drawing/2014/main" val="4042077859"/>
                    </a:ext>
                  </a:extLst>
                </a:gridCol>
              </a:tblGrid>
              <a:tr h="177443">
                <a:tc rowSpan="2">
                  <a:txBody>
                    <a:bodyPr/>
                    <a:lstStyle/>
                    <a:p>
                      <a:pPr marL="0" marR="0" algn="ctr">
                        <a:spcBef>
                          <a:spcPts val="0"/>
                        </a:spcBef>
                        <a:spcAft>
                          <a:spcPts val="0"/>
                        </a:spcAft>
                      </a:pPr>
                      <a:r>
                        <a:rPr lang="en-US" sz="1400" b="1" dirty="0">
                          <a:effectLst/>
                          <a:latin typeface="Times New Roman" panose="02020603050405020304" pitchFamily="18" charset="0"/>
                          <a:ea typeface="Calibri" panose="020F0502020204030204" pitchFamily="34" charset="0"/>
                        </a:rPr>
                        <a:t>HFE Relationship</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400" b="1" dirty="0">
                          <a:effectLst/>
                          <a:latin typeface="Times New Roman" panose="02020603050405020304" pitchFamily="18" charset="0"/>
                          <a:ea typeface="Calibri" panose="020F0502020204030204" pitchFamily="34" charset="0"/>
                        </a:rPr>
                        <a:t>Potential Dependency Factors</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spcBef>
                          <a:spcPts val="0"/>
                        </a:spcBef>
                        <a:spcAft>
                          <a:spcPts val="0"/>
                        </a:spcAft>
                      </a:pPr>
                      <a:r>
                        <a:rPr lang="en-US" sz="1200" b="1">
                          <a:effectLst/>
                          <a:latin typeface="Times New Roman" panose="02020603050405020304" pitchFamily="18" charset="0"/>
                          <a:ea typeface="Calibri" panose="020F0502020204030204" pitchFamily="34" charset="0"/>
                        </a:rPr>
                        <a:t>Dependency Impact</a:t>
                      </a:r>
                      <a:endParaRPr lang="en-US" sz="14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468539200"/>
                  </a:ext>
                </a:extLst>
              </a:tr>
              <a:tr h="31545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b="1" dirty="0">
                          <a:effectLst/>
                          <a:latin typeface="Times New Roman" panose="02020603050405020304" pitchFamily="18" charset="0"/>
                          <a:ea typeface="Calibri" panose="020F0502020204030204" pitchFamily="34" charset="0"/>
                        </a:rPr>
                        <a:t>No Impact</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panose="02020603050405020304" pitchFamily="18" charset="0"/>
                          <a:ea typeface="Calibri" panose="020F0502020204030204" pitchFamily="34" charset="0"/>
                        </a:rPr>
                        <a:t>Low</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panose="02020603050405020304" pitchFamily="18" charset="0"/>
                          <a:ea typeface="Calibri" panose="020F0502020204030204" pitchFamily="34" charset="0"/>
                        </a:rPr>
                        <a:t>Medium</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panose="02020603050405020304" pitchFamily="18" charset="0"/>
                          <a:ea typeface="Calibri" panose="020F0502020204030204" pitchFamily="34" charset="0"/>
                        </a:rPr>
                        <a:t>High</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300800"/>
                  </a:ext>
                </a:extLst>
              </a:tr>
              <a:tr h="473178">
                <a:tc rowSpan="3">
                  <a:txBody>
                    <a:bodyPr/>
                    <a:lstStyle/>
                    <a:p>
                      <a:pPr marL="0" marR="0" algn="l">
                        <a:spcBef>
                          <a:spcPts val="0"/>
                        </a:spcBef>
                        <a:spcAft>
                          <a:spcPts val="0"/>
                        </a:spcAft>
                      </a:pPr>
                      <a:r>
                        <a:rPr lang="en-US" sz="1400" dirty="0">
                          <a:effectLst/>
                          <a:latin typeface="Times New Roman" panose="02020603050405020304" pitchFamily="18" charset="0"/>
                          <a:ea typeface="Calibri" panose="020F0502020204030204" pitchFamily="34" charset="0"/>
                        </a:rPr>
                        <a:t>R1 —</a:t>
                      </a:r>
                      <a:endParaRPr lang="en-US" sz="1400" dirty="0">
                        <a:effectLst/>
                        <a:latin typeface="Times New Roman" panose="02020603050405020304" pitchFamily="18" charset="0"/>
                        <a:ea typeface="PMingLiU" panose="02020500000000000000" pitchFamily="18" charset="-120"/>
                      </a:endParaRPr>
                    </a:p>
                    <a:p>
                      <a:pPr marL="0" marR="0" algn="l">
                        <a:spcBef>
                          <a:spcPts val="0"/>
                        </a:spcBef>
                        <a:spcAft>
                          <a:spcPts val="0"/>
                        </a:spcAft>
                      </a:pPr>
                      <a:r>
                        <a:rPr lang="en-US" sz="1400" dirty="0">
                          <a:effectLst/>
                          <a:latin typeface="Times New Roman" panose="02020603050405020304" pitchFamily="18" charset="0"/>
                          <a:ea typeface="Calibri" panose="020F0502020204030204" pitchFamily="34" charset="0"/>
                        </a:rPr>
                        <a:t>Functions or systems</a:t>
                      </a:r>
                      <a:endParaRPr lang="en-US" sz="1400" dirty="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dirty="0">
                          <a:effectLst/>
                          <a:latin typeface="Times New Roman" panose="02020603050405020304" pitchFamily="18" charset="0"/>
                          <a:ea typeface="Calibri" panose="020F0502020204030204" pitchFamily="34" charset="0"/>
                        </a:rPr>
                        <a:t>R1.1</a:t>
                      </a:r>
                      <a:r>
                        <a:rPr lang="en-US" sz="1200" dirty="0">
                          <a:effectLst/>
                          <a:latin typeface="Times New Roman" panose="02020603050405020304" pitchFamily="18" charset="0"/>
                          <a:ea typeface="Calibri" panose="020F0502020204030204" pitchFamily="34" charset="0"/>
                        </a:rPr>
                        <a:t> Same functions or systems leads to cognitive dependency</a:t>
                      </a:r>
                      <a:endParaRPr lang="en-US" sz="1400" dirty="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0.0</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5E-2</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rPr>
                        <a:t>1E-1</a:t>
                      </a:r>
                      <a:endParaRPr lang="en-US" sz="16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3E-1</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028808"/>
                  </a:ext>
                </a:extLst>
              </a:tr>
              <a:tr h="473178">
                <a:tc vMerge="1">
                  <a:txBody>
                    <a:bodyPr/>
                    <a:lstStyle/>
                    <a:p>
                      <a:endParaRPr lang="en-US"/>
                    </a:p>
                  </a:txBody>
                  <a:tcPr/>
                </a:tc>
                <a:tc>
                  <a:txBody>
                    <a:bodyPr/>
                    <a:lstStyle/>
                    <a:p>
                      <a:pPr marL="0" marR="0" algn="l">
                        <a:spcBef>
                          <a:spcPts val="0"/>
                        </a:spcBef>
                        <a:spcAft>
                          <a:spcPts val="0"/>
                        </a:spcAft>
                      </a:pPr>
                      <a:r>
                        <a:rPr lang="en-US" sz="1200" b="1" dirty="0">
                          <a:effectLst/>
                          <a:latin typeface="Times New Roman" panose="02020603050405020304" pitchFamily="18" charset="0"/>
                          <a:ea typeface="Calibri" panose="020F0502020204030204" pitchFamily="34" charset="0"/>
                        </a:rPr>
                        <a:t>R1.2</a:t>
                      </a:r>
                      <a:r>
                        <a:rPr lang="en-US" sz="1200" dirty="0">
                          <a:effectLst/>
                          <a:latin typeface="Times New Roman" panose="02020603050405020304" pitchFamily="18" charset="0"/>
                          <a:ea typeface="Calibri" panose="020F0502020204030204" pitchFamily="34" charset="0"/>
                        </a:rPr>
                        <a:t> Same functions or systems leads to consequential dependency </a:t>
                      </a:r>
                      <a:endParaRPr lang="en-US" sz="1400" dirty="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rPr>
                        <a:t>0.0</a:t>
                      </a:r>
                      <a:endParaRPr lang="en-US" sz="16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1E-2</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5E-2</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2E-1</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237506"/>
                  </a:ext>
                </a:extLst>
              </a:tr>
              <a:tr h="473178">
                <a:tc vMerge="1">
                  <a:txBody>
                    <a:bodyPr/>
                    <a:lstStyle/>
                    <a:p>
                      <a:endParaRPr lang="en-US"/>
                    </a:p>
                  </a:txBody>
                  <a:tcPr/>
                </a:tc>
                <a:tc>
                  <a:txBody>
                    <a:bodyPr/>
                    <a:lstStyle/>
                    <a:p>
                      <a:pPr marL="0" marR="0" algn="l">
                        <a:spcBef>
                          <a:spcPts val="0"/>
                        </a:spcBef>
                        <a:spcAft>
                          <a:spcPts val="0"/>
                        </a:spcAft>
                      </a:pPr>
                      <a:r>
                        <a:rPr lang="en-US" sz="1200" b="1">
                          <a:effectLst/>
                          <a:latin typeface="Times New Roman" panose="02020603050405020304" pitchFamily="18" charset="0"/>
                          <a:ea typeface="Calibri" panose="020F0502020204030204" pitchFamily="34" charset="0"/>
                        </a:rPr>
                        <a:t>R1.3</a:t>
                      </a:r>
                      <a:r>
                        <a:rPr lang="en-US" sz="1200">
                          <a:effectLst/>
                          <a:latin typeface="Times New Roman" panose="02020603050405020304" pitchFamily="18" charset="0"/>
                          <a:ea typeface="Calibri" panose="020F0502020204030204" pitchFamily="34" charset="0"/>
                        </a:rPr>
                        <a:t> Same functions or systems leads to resource-sharing dependency </a:t>
                      </a:r>
                      <a:endParaRPr lang="en-US" sz="140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0.0</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2E-3</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rPr>
                        <a:t>1E-2</a:t>
                      </a:r>
                      <a:endParaRPr lang="en-US" sz="16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5E-2</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147934"/>
                  </a:ext>
                </a:extLst>
              </a:tr>
              <a:tr h="354886">
                <a:tc rowSpan="3">
                  <a:txBody>
                    <a:bodyPr/>
                    <a:lstStyle/>
                    <a:p>
                      <a:pPr marL="0" marR="0" algn="l">
                        <a:spcBef>
                          <a:spcPts val="0"/>
                        </a:spcBef>
                        <a:spcAft>
                          <a:spcPts val="0"/>
                        </a:spcAft>
                      </a:pPr>
                      <a:r>
                        <a:rPr lang="en-US" sz="1400" dirty="0">
                          <a:effectLst/>
                          <a:latin typeface="Times New Roman" panose="02020603050405020304" pitchFamily="18" charset="0"/>
                          <a:ea typeface="Calibri" panose="020F0502020204030204" pitchFamily="34" charset="0"/>
                        </a:rPr>
                        <a:t>R2 — </a:t>
                      </a:r>
                      <a:endParaRPr lang="en-US" sz="1400" dirty="0">
                        <a:effectLst/>
                        <a:latin typeface="Times New Roman" panose="02020603050405020304" pitchFamily="18" charset="0"/>
                        <a:ea typeface="PMingLiU" panose="02020500000000000000" pitchFamily="18" charset="-120"/>
                      </a:endParaRPr>
                    </a:p>
                    <a:p>
                      <a:pPr marL="0" marR="0" algn="l">
                        <a:spcBef>
                          <a:spcPts val="0"/>
                        </a:spcBef>
                        <a:spcAft>
                          <a:spcPts val="0"/>
                        </a:spcAft>
                      </a:pPr>
                      <a:r>
                        <a:rPr lang="en-US" sz="1400" dirty="0">
                          <a:effectLst/>
                          <a:latin typeface="Times New Roman" panose="02020603050405020304" pitchFamily="18" charset="0"/>
                          <a:ea typeface="Calibri" panose="020F0502020204030204" pitchFamily="34" charset="0"/>
                        </a:rPr>
                        <a:t>Time proximity</a:t>
                      </a:r>
                      <a:endParaRPr lang="en-US" sz="1400" dirty="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spcBef>
                          <a:spcPts val="0"/>
                        </a:spcBef>
                        <a:spcAft>
                          <a:spcPts val="0"/>
                        </a:spcAft>
                      </a:pPr>
                      <a:r>
                        <a:rPr lang="en-US" sz="1200" b="1" dirty="0">
                          <a:effectLst/>
                          <a:latin typeface="Times New Roman" panose="02020603050405020304" pitchFamily="18" charset="0"/>
                          <a:ea typeface="Calibri" panose="020F0502020204030204" pitchFamily="34" charset="0"/>
                        </a:rPr>
                        <a:t>R2.1</a:t>
                      </a:r>
                      <a:r>
                        <a:rPr lang="en-US" sz="1200" dirty="0">
                          <a:effectLst/>
                          <a:latin typeface="Times New Roman" panose="02020603050405020304" pitchFamily="18" charset="0"/>
                          <a:ea typeface="Calibri" panose="020F0502020204030204" pitchFamily="34" charset="0"/>
                        </a:rPr>
                        <a:t> Close time proximity in performing HFE1 and HFE2 leads to consequential dependency</a:t>
                      </a:r>
                      <a:endParaRPr lang="en-US" sz="1400" dirty="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spcBef>
                          <a:spcPts val="0"/>
                        </a:spcBef>
                        <a:spcAft>
                          <a:spcPts val="0"/>
                        </a:spcAft>
                      </a:pPr>
                      <a:r>
                        <a:rPr lang="en-US" sz="1200" dirty="0">
                          <a:effectLst/>
                          <a:latin typeface="Times New Roman" panose="02020603050405020304" pitchFamily="18" charset="0"/>
                          <a:ea typeface="Calibri" panose="020F0502020204030204" pitchFamily="34" charset="0"/>
                        </a:rPr>
                        <a:t>Varies depending on the ratio of time available to time required (T</a:t>
                      </a:r>
                      <a:r>
                        <a:rPr lang="en-US" sz="1200" baseline="-25000" dirty="0">
                          <a:effectLst/>
                          <a:latin typeface="Times New Roman" panose="02020603050405020304" pitchFamily="18" charset="0"/>
                          <a:ea typeface="Calibri" panose="020F0502020204030204" pitchFamily="34" charset="0"/>
                        </a:rPr>
                        <a:t>a</a:t>
                      </a:r>
                      <a:r>
                        <a:rPr lang="en-US" sz="1200" dirty="0">
                          <a:effectLst/>
                          <a:latin typeface="Times New Roman" panose="02020603050405020304" pitchFamily="18" charset="0"/>
                          <a:ea typeface="Calibri" panose="020F0502020204030204" pitchFamily="34" charset="0"/>
                        </a:rPr>
                        <a:t>/T</a:t>
                      </a:r>
                      <a:r>
                        <a:rPr lang="en-US" sz="1200" baseline="-25000" dirty="0">
                          <a:effectLst/>
                          <a:latin typeface="Times New Roman" panose="02020603050405020304" pitchFamily="18" charset="0"/>
                          <a:ea typeface="Calibri" panose="020F0502020204030204" pitchFamily="34" charset="0"/>
                        </a:rPr>
                        <a:t>r</a:t>
                      </a:r>
                      <a:r>
                        <a:rPr lang="en-US" sz="1200" dirty="0">
                          <a:effectLst/>
                          <a:latin typeface="Times New Roman" panose="02020603050405020304" pitchFamily="18" charset="0"/>
                          <a:ea typeface="Calibri" panose="020F0502020204030204" pitchFamily="34" charset="0"/>
                        </a:rPr>
                        <a:t>) for performing HFE2</a:t>
                      </a:r>
                      <a:endParaRPr lang="en-US" sz="14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331454391"/>
                  </a:ext>
                </a:extLst>
              </a:tr>
              <a:tr h="51176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dirty="0">
                          <a:effectLst/>
                          <a:latin typeface="Times New Roman" panose="02020603050405020304" pitchFamily="18" charset="0"/>
                          <a:ea typeface="Calibri" panose="020F0502020204030204" pitchFamily="34" charset="0"/>
                        </a:rPr>
                        <a:t>&gt; 4</a:t>
                      </a:r>
                      <a:endParaRPr lang="en-US" sz="1400" dirty="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200" dirty="0">
                          <a:effectLst/>
                          <a:latin typeface="Times New Roman" panose="02020603050405020304" pitchFamily="18" charset="0"/>
                          <a:ea typeface="Calibri" panose="020F0502020204030204" pitchFamily="34" charset="0"/>
                        </a:rPr>
                        <a:t>0.0</a:t>
                      </a:r>
                      <a:endParaRPr lang="en-US" sz="14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Calibri" panose="020F0502020204030204" pitchFamily="34" charset="0"/>
                        </a:rPr>
                        <a:t>≥ 3 and ≤ 4</a:t>
                      </a:r>
                      <a:endParaRPr lang="en-US" sz="1400" dirty="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200" dirty="0">
                          <a:effectLst/>
                          <a:latin typeface="Times New Roman" panose="02020603050405020304" pitchFamily="18" charset="0"/>
                          <a:ea typeface="Calibri" panose="020F0502020204030204" pitchFamily="34" charset="0"/>
                        </a:rPr>
                        <a:t>1E-3</a:t>
                      </a:r>
                      <a:endParaRPr lang="en-US" sz="14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Calibri" panose="020F0502020204030204" pitchFamily="34" charset="0"/>
                        </a:rPr>
                        <a:t>≥ 2 and &lt; 3</a:t>
                      </a:r>
                      <a:endParaRPr lang="en-US" sz="1400" dirty="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200" dirty="0">
                          <a:effectLst/>
                          <a:latin typeface="Times New Roman" panose="02020603050405020304" pitchFamily="18" charset="0"/>
                          <a:ea typeface="Calibri" panose="020F0502020204030204" pitchFamily="34" charset="0"/>
                        </a:rPr>
                        <a:t>1E-2</a:t>
                      </a:r>
                      <a:endParaRPr lang="en-US" sz="14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Calibri" panose="020F0502020204030204" pitchFamily="34" charset="0"/>
                        </a:rPr>
                        <a:t>≥ 1 and &lt; 2</a:t>
                      </a:r>
                      <a:endParaRPr lang="en-US" sz="1400" dirty="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200" dirty="0">
                          <a:effectLst/>
                          <a:latin typeface="Times New Roman" panose="02020603050405020304" pitchFamily="18" charset="0"/>
                          <a:ea typeface="Calibri" panose="020F0502020204030204" pitchFamily="34" charset="0"/>
                        </a:rPr>
                        <a:t>1E-1</a:t>
                      </a:r>
                      <a:endParaRPr lang="en-US" sz="14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881923"/>
                  </a:ext>
                </a:extLst>
              </a:tr>
              <a:tr h="630903">
                <a:tc vMerge="1">
                  <a:txBody>
                    <a:bodyPr/>
                    <a:lstStyle/>
                    <a:p>
                      <a:endParaRPr lang="en-US"/>
                    </a:p>
                  </a:txBody>
                  <a:tcPr/>
                </a:tc>
                <a:tc>
                  <a:txBody>
                    <a:bodyPr/>
                    <a:lstStyle/>
                    <a:p>
                      <a:pPr marL="0" marR="0" algn="l">
                        <a:spcBef>
                          <a:spcPts val="0"/>
                        </a:spcBef>
                        <a:spcAft>
                          <a:spcPts val="0"/>
                        </a:spcAft>
                      </a:pPr>
                      <a:r>
                        <a:rPr lang="en-US" sz="1200" b="1" dirty="0">
                          <a:effectLst/>
                          <a:latin typeface="Times New Roman" panose="02020603050405020304" pitchFamily="18" charset="0"/>
                          <a:ea typeface="Calibri" panose="020F0502020204030204" pitchFamily="34" charset="0"/>
                        </a:rPr>
                        <a:t>R2.2</a:t>
                      </a:r>
                      <a:r>
                        <a:rPr lang="en-US" sz="1200" dirty="0">
                          <a:effectLst/>
                          <a:latin typeface="Times New Roman" panose="02020603050405020304" pitchFamily="18" charset="0"/>
                          <a:ea typeface="Calibri" panose="020F0502020204030204" pitchFamily="34" charset="0"/>
                        </a:rPr>
                        <a:t> Close time proximity in receiving the cues for HFE1 and HFE2 leads to consequential dependency</a:t>
                      </a:r>
                      <a:endParaRPr lang="en-US" sz="1400" dirty="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0.0</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5E-3</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rPr>
                        <a:t>5E-2</a:t>
                      </a:r>
                      <a:endParaRPr lang="en-US" sz="16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rPr>
                        <a:t>1E-1</a:t>
                      </a:r>
                      <a:endParaRPr lang="en-US" sz="16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842142"/>
                  </a:ext>
                </a:extLst>
              </a:tr>
              <a:tr h="354886">
                <a:tc rowSpan="3">
                  <a:txBody>
                    <a:bodyPr/>
                    <a:lstStyle/>
                    <a:p>
                      <a:pPr marL="0" marR="0" algn="l">
                        <a:spcBef>
                          <a:spcPts val="0"/>
                        </a:spcBef>
                        <a:spcAft>
                          <a:spcPts val="0"/>
                        </a:spcAft>
                      </a:pPr>
                      <a:r>
                        <a:rPr lang="en-US" sz="1400" dirty="0">
                          <a:effectLst/>
                          <a:latin typeface="Times New Roman" panose="02020603050405020304" pitchFamily="18" charset="0"/>
                          <a:ea typeface="Calibri" panose="020F0502020204030204" pitchFamily="34" charset="0"/>
                        </a:rPr>
                        <a:t>R3 — </a:t>
                      </a:r>
                      <a:endParaRPr lang="en-US" sz="1400" dirty="0">
                        <a:effectLst/>
                        <a:latin typeface="Times New Roman" panose="02020603050405020304" pitchFamily="18" charset="0"/>
                        <a:ea typeface="PMingLiU" panose="02020500000000000000" pitchFamily="18" charset="-120"/>
                      </a:endParaRPr>
                    </a:p>
                    <a:p>
                      <a:pPr marL="0" marR="0" algn="l">
                        <a:spcBef>
                          <a:spcPts val="0"/>
                        </a:spcBef>
                        <a:spcAft>
                          <a:spcPts val="0"/>
                        </a:spcAft>
                      </a:pPr>
                      <a:r>
                        <a:rPr lang="en-US" sz="1400" dirty="0">
                          <a:effectLst/>
                          <a:latin typeface="Times New Roman" panose="02020603050405020304" pitchFamily="18" charset="0"/>
                          <a:ea typeface="Calibri" panose="020F0502020204030204" pitchFamily="34" charset="0"/>
                        </a:rPr>
                        <a:t>Personnel</a:t>
                      </a:r>
                      <a:endParaRPr lang="en-US" sz="1400" dirty="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dirty="0">
                          <a:effectLst/>
                          <a:latin typeface="Times New Roman" panose="02020603050405020304" pitchFamily="18" charset="0"/>
                          <a:ea typeface="Calibri" panose="020F0502020204030204" pitchFamily="34" charset="0"/>
                        </a:rPr>
                        <a:t>R3.1</a:t>
                      </a:r>
                      <a:r>
                        <a:rPr lang="en-US" sz="1200" dirty="0">
                          <a:effectLst/>
                          <a:latin typeface="Times New Roman" panose="02020603050405020304" pitchFamily="18" charset="0"/>
                          <a:ea typeface="Calibri" panose="020F0502020204030204" pitchFamily="34" charset="0"/>
                        </a:rPr>
                        <a:t> Same personnel leads to cognitive dependency</a:t>
                      </a:r>
                      <a:endParaRPr lang="en-US" sz="1400" dirty="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rPr>
                        <a:t>0.0</a:t>
                      </a:r>
                      <a:endParaRPr lang="en-US" sz="16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5E-2</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1E-1</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rPr>
                        <a:t>3E-1</a:t>
                      </a:r>
                      <a:endParaRPr lang="en-US" sz="16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587483"/>
                  </a:ext>
                </a:extLst>
              </a:tr>
              <a:tr h="473178">
                <a:tc vMerge="1">
                  <a:txBody>
                    <a:bodyPr/>
                    <a:lstStyle/>
                    <a:p>
                      <a:endParaRPr lang="en-US"/>
                    </a:p>
                  </a:txBody>
                  <a:tcPr/>
                </a:tc>
                <a:tc>
                  <a:txBody>
                    <a:bodyPr/>
                    <a:lstStyle/>
                    <a:p>
                      <a:pPr marL="0" marR="0" algn="l">
                        <a:spcBef>
                          <a:spcPts val="0"/>
                        </a:spcBef>
                        <a:spcAft>
                          <a:spcPts val="0"/>
                        </a:spcAft>
                      </a:pPr>
                      <a:r>
                        <a:rPr lang="en-US" sz="1200" b="1">
                          <a:effectLst/>
                          <a:latin typeface="Times New Roman" panose="02020603050405020304" pitchFamily="18" charset="0"/>
                          <a:ea typeface="Calibri" panose="020F0502020204030204" pitchFamily="34" charset="0"/>
                        </a:rPr>
                        <a:t>R3.2</a:t>
                      </a:r>
                      <a:r>
                        <a:rPr lang="en-US" sz="1200">
                          <a:effectLst/>
                          <a:latin typeface="Times New Roman" panose="02020603050405020304" pitchFamily="18" charset="0"/>
                          <a:ea typeface="Calibri" panose="020F0502020204030204" pitchFamily="34" charset="0"/>
                        </a:rPr>
                        <a:t> Same personnel leads to consequential dependency </a:t>
                      </a:r>
                      <a:endParaRPr lang="en-US" sz="140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0.0</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2E-3</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1E-2</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rPr>
                        <a:t>3E-2</a:t>
                      </a:r>
                      <a:endParaRPr lang="en-US" sz="16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11554"/>
                  </a:ext>
                </a:extLst>
              </a:tr>
              <a:tr h="473178">
                <a:tc vMerge="1">
                  <a:txBody>
                    <a:bodyPr/>
                    <a:lstStyle/>
                    <a:p>
                      <a:endParaRPr lang="en-US"/>
                    </a:p>
                  </a:txBody>
                  <a:tcPr/>
                </a:tc>
                <a:tc>
                  <a:txBody>
                    <a:bodyPr/>
                    <a:lstStyle/>
                    <a:p>
                      <a:pPr marL="0" marR="0" algn="l">
                        <a:spcBef>
                          <a:spcPts val="0"/>
                        </a:spcBef>
                        <a:spcAft>
                          <a:spcPts val="0"/>
                        </a:spcAft>
                      </a:pPr>
                      <a:r>
                        <a:rPr lang="en-US" sz="1200" b="1">
                          <a:effectLst/>
                          <a:latin typeface="Times New Roman" panose="02020603050405020304" pitchFamily="18" charset="0"/>
                          <a:ea typeface="Calibri" panose="020F0502020204030204" pitchFamily="34" charset="0"/>
                        </a:rPr>
                        <a:t>R3.3</a:t>
                      </a:r>
                      <a:r>
                        <a:rPr lang="en-US" sz="1200">
                          <a:effectLst/>
                          <a:latin typeface="Times New Roman" panose="02020603050405020304" pitchFamily="18" charset="0"/>
                          <a:ea typeface="Calibri" panose="020F0502020204030204" pitchFamily="34" charset="0"/>
                        </a:rPr>
                        <a:t> Same personnel leads to resource-sharing dependency</a:t>
                      </a:r>
                      <a:endParaRPr lang="en-US" sz="140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0.0</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rPr>
                        <a:t>2E-3</a:t>
                      </a:r>
                      <a:endParaRPr lang="en-US" sz="16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rPr>
                        <a:t>1E-2</a:t>
                      </a:r>
                      <a:endParaRPr lang="en-US" sz="16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5E-2</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423543"/>
                  </a:ext>
                </a:extLst>
              </a:tr>
              <a:tr h="354886">
                <a:tc rowSpan="2">
                  <a:txBody>
                    <a:bodyPr/>
                    <a:lstStyle/>
                    <a:p>
                      <a:pPr marL="0" marR="0" algn="l">
                        <a:spcBef>
                          <a:spcPts val="0"/>
                        </a:spcBef>
                        <a:spcAft>
                          <a:spcPts val="0"/>
                        </a:spcAft>
                      </a:pPr>
                      <a:r>
                        <a:rPr lang="en-US" sz="1400" dirty="0">
                          <a:effectLst/>
                          <a:latin typeface="Times New Roman" panose="02020603050405020304" pitchFamily="18" charset="0"/>
                          <a:ea typeface="Calibri" panose="020F0502020204030204" pitchFamily="34" charset="0"/>
                        </a:rPr>
                        <a:t>R4 —</a:t>
                      </a:r>
                      <a:endParaRPr lang="en-US" sz="1400" dirty="0">
                        <a:effectLst/>
                        <a:latin typeface="Times New Roman" panose="02020603050405020304" pitchFamily="18" charset="0"/>
                        <a:ea typeface="PMingLiU" panose="02020500000000000000" pitchFamily="18" charset="-120"/>
                      </a:endParaRPr>
                    </a:p>
                    <a:p>
                      <a:pPr marL="0" marR="0" algn="l">
                        <a:spcBef>
                          <a:spcPts val="0"/>
                        </a:spcBef>
                        <a:spcAft>
                          <a:spcPts val="0"/>
                        </a:spcAft>
                      </a:pPr>
                      <a:r>
                        <a:rPr lang="en-US" sz="1400" dirty="0">
                          <a:effectLst/>
                          <a:latin typeface="Times New Roman" panose="02020603050405020304" pitchFamily="18" charset="0"/>
                          <a:ea typeface="Calibri" panose="020F0502020204030204" pitchFamily="34" charset="0"/>
                        </a:rPr>
                        <a:t>Location</a:t>
                      </a:r>
                      <a:endParaRPr lang="en-US" sz="1400" dirty="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dirty="0">
                          <a:effectLst/>
                          <a:latin typeface="Times New Roman" panose="02020603050405020304" pitchFamily="18" charset="0"/>
                          <a:ea typeface="Calibri" panose="020F0502020204030204" pitchFamily="34" charset="0"/>
                        </a:rPr>
                        <a:t>R4.1 </a:t>
                      </a:r>
                      <a:r>
                        <a:rPr lang="en-US" sz="1200" dirty="0">
                          <a:effectLst/>
                          <a:latin typeface="Times New Roman" panose="02020603050405020304" pitchFamily="18" charset="0"/>
                          <a:ea typeface="Calibri" panose="020F0502020204030204" pitchFamily="34" charset="0"/>
                        </a:rPr>
                        <a:t>Same location leads to consequential dependency</a:t>
                      </a:r>
                      <a:endParaRPr lang="en-US" sz="1400" dirty="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rPr>
                        <a:t>0.0</a:t>
                      </a:r>
                      <a:endParaRPr lang="en-US" sz="16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rPr>
                        <a:t>2E-3</a:t>
                      </a:r>
                      <a:endParaRPr lang="en-US" sz="16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5E-3</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2E-2</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1996"/>
                  </a:ext>
                </a:extLst>
              </a:tr>
              <a:tr h="473178">
                <a:tc vMerge="1">
                  <a:txBody>
                    <a:bodyPr/>
                    <a:lstStyle/>
                    <a:p>
                      <a:endParaRPr lang="en-US"/>
                    </a:p>
                  </a:txBody>
                  <a:tcPr/>
                </a:tc>
                <a:tc>
                  <a:txBody>
                    <a:bodyPr/>
                    <a:lstStyle/>
                    <a:p>
                      <a:pPr marL="0" marR="0" algn="l">
                        <a:spcBef>
                          <a:spcPts val="0"/>
                        </a:spcBef>
                        <a:spcAft>
                          <a:spcPts val="0"/>
                        </a:spcAft>
                      </a:pPr>
                      <a:r>
                        <a:rPr lang="en-US" sz="1200" b="1">
                          <a:effectLst/>
                          <a:latin typeface="Times New Roman" panose="02020603050405020304" pitchFamily="18" charset="0"/>
                          <a:ea typeface="Calibri" panose="020F0502020204030204" pitchFamily="34" charset="0"/>
                        </a:rPr>
                        <a:t>R4.2</a:t>
                      </a:r>
                      <a:r>
                        <a:rPr lang="en-US" sz="1200">
                          <a:effectLst/>
                          <a:latin typeface="Times New Roman" panose="02020603050405020304" pitchFamily="18" charset="0"/>
                          <a:ea typeface="Calibri" panose="020F0502020204030204" pitchFamily="34" charset="0"/>
                        </a:rPr>
                        <a:t> Same location and time leads to consequential dependency</a:t>
                      </a:r>
                      <a:endParaRPr lang="en-US" sz="140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rPr>
                        <a:t>0.0</a:t>
                      </a:r>
                      <a:endParaRPr lang="en-US" sz="16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rPr>
                        <a:t>2E-3</a:t>
                      </a:r>
                      <a:endParaRPr lang="en-US" sz="16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5E-3</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7E-3</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006818"/>
                  </a:ext>
                </a:extLst>
              </a:tr>
              <a:tr h="414034">
                <a:tc>
                  <a:txBody>
                    <a:bodyPr/>
                    <a:lstStyle/>
                    <a:p>
                      <a:pPr marL="0" marR="0" algn="l">
                        <a:spcBef>
                          <a:spcPts val="0"/>
                        </a:spcBef>
                        <a:spcAft>
                          <a:spcPts val="0"/>
                        </a:spcAft>
                      </a:pPr>
                      <a:r>
                        <a:rPr lang="en-US" sz="1400" dirty="0">
                          <a:effectLst/>
                          <a:latin typeface="Times New Roman" panose="02020603050405020304" pitchFamily="18" charset="0"/>
                          <a:ea typeface="Calibri" panose="020F0502020204030204" pitchFamily="34" charset="0"/>
                        </a:rPr>
                        <a:t>R5 — </a:t>
                      </a:r>
                      <a:endParaRPr lang="en-US" sz="1400" dirty="0">
                        <a:effectLst/>
                        <a:latin typeface="Times New Roman" panose="02020603050405020304" pitchFamily="18" charset="0"/>
                        <a:ea typeface="PMingLiU" panose="02020500000000000000" pitchFamily="18" charset="-120"/>
                      </a:endParaRPr>
                    </a:p>
                    <a:p>
                      <a:pPr marL="0" marR="0" algn="l">
                        <a:spcBef>
                          <a:spcPts val="0"/>
                        </a:spcBef>
                        <a:spcAft>
                          <a:spcPts val="0"/>
                        </a:spcAft>
                      </a:pPr>
                      <a:r>
                        <a:rPr lang="en-US" sz="1400" dirty="0">
                          <a:effectLst/>
                          <a:latin typeface="Times New Roman" panose="02020603050405020304" pitchFamily="18" charset="0"/>
                          <a:ea typeface="Calibri" panose="020F0502020204030204" pitchFamily="34" charset="0"/>
                        </a:rPr>
                        <a:t>Procedure </a:t>
                      </a:r>
                      <a:endParaRPr lang="en-US" sz="1400" dirty="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b="1">
                          <a:effectLst/>
                          <a:latin typeface="Times New Roman" panose="02020603050405020304" pitchFamily="18" charset="0"/>
                          <a:ea typeface="Calibri" panose="020F0502020204030204" pitchFamily="34" charset="0"/>
                        </a:rPr>
                        <a:t>R5.1</a:t>
                      </a:r>
                      <a:r>
                        <a:rPr lang="en-US" sz="1200">
                          <a:effectLst/>
                          <a:latin typeface="Times New Roman" panose="02020603050405020304" pitchFamily="18" charset="0"/>
                          <a:ea typeface="Calibri" panose="020F0502020204030204" pitchFamily="34" charset="0"/>
                        </a:rPr>
                        <a:t> Same procedure leads to cognitive dependency</a:t>
                      </a:r>
                      <a:endParaRPr lang="en-US" sz="1400">
                        <a:effectLst/>
                        <a:latin typeface="Times New Roman" panose="02020603050405020304" pitchFamily="18" charset="0"/>
                        <a:ea typeface="PMingLiU" panose="02020500000000000000" pitchFamily="18" charset="-12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rPr>
                        <a:t>0.0</a:t>
                      </a:r>
                      <a:endParaRPr lang="en-US" sz="160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5E-3</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5E-2</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Calibri" panose="020F0502020204030204" pitchFamily="34" charset="0"/>
                        </a:rPr>
                        <a:t>3.5E-1</a:t>
                      </a:r>
                      <a:endParaRPr lang="en-US" sz="1600" dirty="0">
                        <a:effectLst/>
                        <a:latin typeface="Times New Roman" panose="02020603050405020304" pitchFamily="18" charset="0"/>
                        <a:ea typeface="PMingLiU" panose="02020500000000000000" pitchFamily="18" charset="-120"/>
                      </a:endParaRPr>
                    </a:p>
                  </a:txBody>
                  <a:tcPr marL="56575" marR="56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9902553"/>
                  </a:ext>
                </a:extLst>
              </a:tr>
            </a:tbl>
          </a:graphicData>
        </a:graphic>
      </p:graphicFrame>
      <p:sp>
        <p:nvSpPr>
          <p:cNvPr id="4" name="Date Placeholder 3">
            <a:extLst>
              <a:ext uri="{FF2B5EF4-FFF2-40B4-BE49-F238E27FC236}">
                <a16:creationId xmlns:a16="http://schemas.microsoft.com/office/drawing/2014/main" id="{5D46EE15-64E2-40F2-94C3-B02287E6EF20}"/>
              </a:ext>
            </a:extLst>
          </p:cNvPr>
          <p:cNvSpPr>
            <a:spLocks noGrp="1"/>
          </p:cNvSpPr>
          <p:nvPr>
            <p:ph type="dt" sz="half" idx="10"/>
          </p:nvPr>
        </p:nvSpPr>
        <p:spPr/>
        <p:txBody>
          <a:bodyPr/>
          <a:lstStyle/>
          <a:p>
            <a:fld id="{48EEE54E-779C-4971-9380-71BCE8580A03}" type="slidenum">
              <a:rPr lang="en-US" smtClean="0"/>
              <a:pPr/>
              <a:t>12</a:t>
            </a:fld>
            <a:endParaRPr lang="en-US" dirty="0"/>
          </a:p>
        </p:txBody>
      </p:sp>
    </p:spTree>
    <p:extLst>
      <p:ext uri="{BB962C8B-B14F-4D97-AF65-F5344CB8AC3E}">
        <p14:creationId xmlns:p14="http://schemas.microsoft.com/office/powerpoint/2010/main" val="226644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5E0F-B304-4770-9F1B-D543E788EA9B}"/>
              </a:ext>
            </a:extLst>
          </p:cNvPr>
          <p:cNvSpPr>
            <a:spLocks noGrp="1"/>
          </p:cNvSpPr>
          <p:nvPr>
            <p:ph type="title"/>
          </p:nvPr>
        </p:nvSpPr>
        <p:spPr/>
        <p:txBody>
          <a:bodyPr/>
          <a:lstStyle/>
          <a:p>
            <a:r>
              <a:rPr lang="en-US" dirty="0"/>
              <a:t>Detailed Analysis</a:t>
            </a:r>
          </a:p>
        </p:txBody>
      </p:sp>
      <p:graphicFrame>
        <p:nvGraphicFramePr>
          <p:cNvPr id="4" name="Content Placeholder 3">
            <a:extLst>
              <a:ext uri="{FF2B5EF4-FFF2-40B4-BE49-F238E27FC236}">
                <a16:creationId xmlns:a16="http://schemas.microsoft.com/office/drawing/2014/main" id="{1332A7B0-ED24-4744-A1B5-1AEE3C02D918}"/>
              </a:ext>
            </a:extLst>
          </p:cNvPr>
          <p:cNvGraphicFramePr>
            <a:graphicFrameLocks noGrp="1"/>
          </p:cNvGraphicFramePr>
          <p:nvPr>
            <p:ph idx="1"/>
            <p:extLst>
              <p:ext uri="{D42A27DB-BD31-4B8C-83A1-F6EECF244321}">
                <p14:modId xmlns:p14="http://schemas.microsoft.com/office/powerpoint/2010/main" val="3570375931"/>
              </p:ext>
            </p:extLst>
          </p:nvPr>
        </p:nvGraphicFramePr>
        <p:xfrm>
          <a:off x="609599" y="1394289"/>
          <a:ext cx="10972801" cy="4697878"/>
        </p:xfrm>
        <a:graphic>
          <a:graphicData uri="http://schemas.openxmlformats.org/drawingml/2006/table">
            <a:tbl>
              <a:tblPr firstRow="1" firstCol="1" bandRow="1">
                <a:tableStyleId>{5C22544A-7EE6-4342-B048-85BDC9FD1C3A}</a:tableStyleId>
              </a:tblPr>
              <a:tblGrid>
                <a:gridCol w="3379304">
                  <a:extLst>
                    <a:ext uri="{9D8B030D-6E8A-4147-A177-3AD203B41FA5}">
                      <a16:colId xmlns:a16="http://schemas.microsoft.com/office/drawing/2014/main" val="1253971013"/>
                    </a:ext>
                  </a:extLst>
                </a:gridCol>
                <a:gridCol w="3816626">
                  <a:extLst>
                    <a:ext uri="{9D8B030D-6E8A-4147-A177-3AD203B41FA5}">
                      <a16:colId xmlns:a16="http://schemas.microsoft.com/office/drawing/2014/main" val="1916194991"/>
                    </a:ext>
                  </a:extLst>
                </a:gridCol>
                <a:gridCol w="3776871">
                  <a:extLst>
                    <a:ext uri="{9D8B030D-6E8A-4147-A177-3AD203B41FA5}">
                      <a16:colId xmlns:a16="http://schemas.microsoft.com/office/drawing/2014/main" val="3058056487"/>
                    </a:ext>
                  </a:extLst>
                </a:gridCol>
              </a:tblGrid>
              <a:tr h="315765">
                <a:tc>
                  <a:txBody>
                    <a:bodyPr/>
                    <a:lstStyle/>
                    <a:p>
                      <a:pPr marL="0" marR="0" algn="ctr">
                        <a:spcBef>
                          <a:spcPts val="0"/>
                        </a:spcBef>
                        <a:spcAft>
                          <a:spcPts val="0"/>
                        </a:spcAft>
                      </a:pPr>
                      <a:r>
                        <a:rPr lang="en-US" sz="1600">
                          <a:effectLst/>
                        </a:rPr>
                        <a:t>Potential Dependency Factors</a:t>
                      </a:r>
                      <a:endParaRPr lang="en-US" sz="1600">
                        <a:effectLst/>
                        <a:latin typeface="Arial" panose="020B0604020202020204" pitchFamily="34" charset="0"/>
                        <a:ea typeface="Calibri" panose="020F0502020204030204" pitchFamily="34" charset="0"/>
                      </a:endParaRPr>
                    </a:p>
                  </a:txBody>
                  <a:tcPr marL="43059" marR="43059" marT="0" marB="0" anchor="ctr"/>
                </a:tc>
                <a:tc>
                  <a:txBody>
                    <a:bodyPr/>
                    <a:lstStyle/>
                    <a:p>
                      <a:pPr marL="0" marR="0" algn="ctr">
                        <a:spcBef>
                          <a:spcPts val="0"/>
                        </a:spcBef>
                        <a:spcAft>
                          <a:spcPts val="0"/>
                        </a:spcAft>
                      </a:pPr>
                      <a:r>
                        <a:rPr lang="en-US" sz="1600">
                          <a:effectLst/>
                        </a:rPr>
                        <a:t>Basis for Discounting the Potential Dependency Factor</a:t>
                      </a:r>
                      <a:endParaRPr lang="en-US" sz="1600">
                        <a:effectLst/>
                        <a:latin typeface="Arial" panose="020B0604020202020204" pitchFamily="34" charset="0"/>
                        <a:ea typeface="Calibri" panose="020F0502020204030204" pitchFamily="34" charset="0"/>
                      </a:endParaRPr>
                    </a:p>
                  </a:txBody>
                  <a:tcPr marL="43059" marR="43059" marT="0" marB="0" anchor="ctr"/>
                </a:tc>
                <a:tc>
                  <a:txBody>
                    <a:bodyPr/>
                    <a:lstStyle/>
                    <a:p>
                      <a:pPr marL="0" marR="0" algn="ctr">
                        <a:spcBef>
                          <a:spcPts val="0"/>
                        </a:spcBef>
                        <a:spcAft>
                          <a:spcPts val="0"/>
                        </a:spcAft>
                      </a:pPr>
                      <a:r>
                        <a:rPr lang="en-US" sz="1600">
                          <a:effectLst/>
                        </a:rPr>
                        <a:t>Dependency Impact </a:t>
                      </a:r>
                      <a:endParaRPr lang="en-US" sz="1600">
                        <a:effectLst/>
                        <a:latin typeface="Arial" panose="020B0604020202020204" pitchFamily="34" charset="0"/>
                        <a:ea typeface="Calibri" panose="020F0502020204030204" pitchFamily="34" charset="0"/>
                      </a:endParaRPr>
                    </a:p>
                  </a:txBody>
                  <a:tcPr marL="43059" marR="43059" marT="0" marB="0" anchor="ctr"/>
                </a:tc>
                <a:extLst>
                  <a:ext uri="{0D108BD9-81ED-4DB2-BD59-A6C34878D82A}">
                    <a16:rowId xmlns:a16="http://schemas.microsoft.com/office/drawing/2014/main" val="2985758597"/>
                  </a:ext>
                </a:extLst>
              </a:tr>
              <a:tr h="4210198">
                <a:tc>
                  <a:txBody>
                    <a:bodyPr/>
                    <a:lstStyle/>
                    <a:p>
                      <a:pPr marL="0" marR="0">
                        <a:spcBef>
                          <a:spcPts val="0"/>
                        </a:spcBef>
                        <a:spcAft>
                          <a:spcPts val="0"/>
                        </a:spcAft>
                      </a:pPr>
                      <a:r>
                        <a:rPr lang="en-US" sz="1600" b="0" dirty="0">
                          <a:solidFill>
                            <a:schemeClr val="tx1"/>
                          </a:solidFill>
                          <a:effectLst/>
                        </a:rPr>
                        <a:t>R1.1 Same functions or systems leads to cognitive dependency</a:t>
                      </a:r>
                    </a:p>
                    <a:p>
                      <a:pPr marL="0" marR="0">
                        <a:spcBef>
                          <a:spcPts val="0"/>
                        </a:spcBef>
                        <a:spcAft>
                          <a:spcPts val="0"/>
                        </a:spcAft>
                      </a:pPr>
                      <a:r>
                        <a:rPr lang="en-US" sz="1600" b="0" dirty="0">
                          <a:solidFill>
                            <a:schemeClr val="tx1"/>
                          </a:solidFill>
                          <a:effectLst/>
                        </a:rPr>
                        <a:t> </a:t>
                      </a:r>
                    </a:p>
                    <a:p>
                      <a:pPr marL="342900" marR="0" lvl="0" indent="-342900">
                        <a:spcBef>
                          <a:spcPts val="0"/>
                        </a:spcBef>
                        <a:spcAft>
                          <a:spcPts val="0"/>
                        </a:spcAft>
                        <a:buFont typeface="+mj-lt"/>
                        <a:buAutoNum type="alphaUcPeriod"/>
                      </a:pPr>
                      <a:r>
                        <a:rPr lang="en-US" sz="1600" b="0" dirty="0">
                          <a:solidFill>
                            <a:schemeClr val="tx1"/>
                          </a:solidFill>
                          <a:effectLst/>
                        </a:rPr>
                        <a:t>Occurrence of HFE1 leads to the scenario or parts of the scenario being different from what was typically trained; thus, the scenario associated with HFE2 becomes less familiar. (Note: Occurrence of HFE1 alters the scenario for HFE2; thus, HFE1 causes some level of unfamiliarity with HFE2) </a:t>
                      </a:r>
                    </a:p>
                    <a:p>
                      <a:pPr marL="342900" marR="0" lvl="0" indent="-342900">
                        <a:spcBef>
                          <a:spcPts val="0"/>
                        </a:spcBef>
                        <a:spcAft>
                          <a:spcPts val="0"/>
                        </a:spcAft>
                        <a:buFont typeface="+mj-lt"/>
                        <a:buAutoNum type="alphaUcPeriod"/>
                      </a:pPr>
                      <a:r>
                        <a:rPr lang="en-US" sz="1600" b="0" dirty="0">
                          <a:solidFill>
                            <a:schemeClr val="tx1"/>
                          </a:solidFill>
                          <a:effectLst/>
                        </a:rPr>
                        <a:t>Occurrence of HFE1 leads to an incorrect or biased mental model of the situation associated with HFE2.</a:t>
                      </a:r>
                      <a:endParaRPr lang="en-US" sz="1600" b="0" dirty="0">
                        <a:solidFill>
                          <a:schemeClr val="tx1"/>
                        </a:solidFill>
                        <a:effectLst/>
                        <a:latin typeface="Arial" panose="020B0604020202020204" pitchFamily="34" charset="0"/>
                        <a:ea typeface="Calibri" panose="020F0502020204030204" pitchFamily="34" charset="0"/>
                      </a:endParaRPr>
                    </a:p>
                  </a:txBody>
                  <a:tcPr marL="43059" marR="43059" marT="0" marB="0">
                    <a:solidFill>
                      <a:schemeClr val="accent1">
                        <a:lumMod val="40000"/>
                        <a:lumOff val="60000"/>
                      </a:schemeClr>
                    </a:solidFill>
                  </a:tcPr>
                </a:tc>
                <a:tc>
                  <a:txBody>
                    <a:bodyPr/>
                    <a:lstStyle/>
                    <a:p>
                      <a:pPr marL="342900" marR="0" lvl="0" indent="-342900">
                        <a:spcBef>
                          <a:spcPts val="0"/>
                        </a:spcBef>
                        <a:spcAft>
                          <a:spcPts val="0"/>
                        </a:spcAft>
                        <a:buSzPts val="900"/>
                        <a:buFont typeface="Courier New" panose="02070309020205020404" pitchFamily="49" charset="0"/>
                        <a:buChar char="□"/>
                      </a:pPr>
                      <a:r>
                        <a:rPr lang="en-US" sz="1600" dirty="0">
                          <a:effectLst/>
                        </a:rPr>
                        <a:t>A - HFE2 was trained in the scenarios that HFE1 occurs (e.g., Feed &amp; Bleed is the last action after others fail) so there is no unfamiliarity due to HFE1.</a:t>
                      </a:r>
                    </a:p>
                    <a:p>
                      <a:pPr marL="342900" marR="0" lvl="0" indent="-342900">
                        <a:spcBef>
                          <a:spcPts val="0"/>
                        </a:spcBef>
                        <a:spcAft>
                          <a:spcPts val="0"/>
                        </a:spcAft>
                        <a:buSzPts val="900"/>
                        <a:buFont typeface="Courier New" panose="02070309020205020404" pitchFamily="49" charset="0"/>
                        <a:buChar char="□"/>
                      </a:pPr>
                      <a:r>
                        <a:rPr lang="en-US" sz="1600" dirty="0">
                          <a:effectLst/>
                        </a:rPr>
                        <a:t>B - HFE2 is well trained on in various scenarios such that personnel are unlikely to develop a wrong mental model due to occurrence of HFE1.</a:t>
                      </a:r>
                    </a:p>
                    <a:p>
                      <a:pPr marL="342900" marR="0" lvl="0" indent="-342900">
                        <a:spcBef>
                          <a:spcPts val="0"/>
                        </a:spcBef>
                        <a:spcAft>
                          <a:spcPts val="0"/>
                        </a:spcAft>
                        <a:buSzPts val="900"/>
                        <a:buFont typeface="Courier New" panose="02070309020205020404" pitchFamily="49" charset="0"/>
                        <a:buChar char="□"/>
                      </a:pPr>
                      <a:r>
                        <a:rPr lang="en-US" sz="1600" dirty="0">
                          <a:effectLst/>
                        </a:rPr>
                        <a:t>A/B - There is no cognitive link (similar thought process) between the two HFEs; thus, occurrence of HFE1 has no impact on scenario familiarity or mental model associated with HFE2.</a:t>
                      </a:r>
                    </a:p>
                    <a:p>
                      <a:pPr marL="342900" marR="0" lvl="0" indent="-342900">
                        <a:spcBef>
                          <a:spcPts val="0"/>
                        </a:spcBef>
                        <a:spcAft>
                          <a:spcPts val="0"/>
                        </a:spcAft>
                        <a:buSzPts val="900"/>
                        <a:buFont typeface="Courier New" panose="02070309020205020404" pitchFamily="49" charset="0"/>
                        <a:buChar char="□"/>
                      </a:pPr>
                      <a:r>
                        <a:rPr lang="en-US" sz="1600" dirty="0">
                          <a:effectLst/>
                        </a:rPr>
                        <a:t>B - There are opportunities between the HFEs to break the incorrect mental model, such as multiple crews or diverse cues.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43059" marR="43059" marT="0" marB="0">
                    <a:solidFill>
                      <a:schemeClr val="accent1">
                        <a:lumMod val="20000"/>
                        <a:lumOff val="80000"/>
                      </a:schemeClr>
                    </a:solidFill>
                  </a:tcPr>
                </a:tc>
                <a:tc>
                  <a:txBody>
                    <a:bodyPr/>
                    <a:lstStyle/>
                    <a:p>
                      <a:pPr marL="0" marR="0">
                        <a:spcBef>
                          <a:spcPts val="0"/>
                        </a:spcBef>
                        <a:spcAft>
                          <a:spcPts val="0"/>
                        </a:spcAft>
                      </a:pPr>
                      <a:r>
                        <a:rPr lang="en-US" sz="1600" u="sng" dirty="0">
                          <a:effectLst/>
                        </a:rPr>
                        <a:t>Potentially affected CFMs</a:t>
                      </a:r>
                      <a:r>
                        <a:rPr lang="en-US" sz="1600" dirty="0">
                          <a:effectLst/>
                        </a:rPr>
                        <a:t>: </a:t>
                      </a:r>
                    </a:p>
                    <a:p>
                      <a:pPr marL="0" marR="0">
                        <a:spcBef>
                          <a:spcPts val="0"/>
                        </a:spcBef>
                        <a:spcAft>
                          <a:spcPts val="0"/>
                        </a:spcAft>
                      </a:pPr>
                      <a:r>
                        <a:rPr lang="en-US" sz="1600" dirty="0">
                          <a:effectLst/>
                        </a:rPr>
                        <a:t>All CFMs</a:t>
                      </a:r>
                    </a:p>
                    <a:p>
                      <a:pPr marL="0" marR="0">
                        <a:spcBef>
                          <a:spcPts val="0"/>
                        </a:spcBef>
                        <a:spcAft>
                          <a:spcPts val="0"/>
                        </a:spcAft>
                      </a:pPr>
                      <a:r>
                        <a:rPr lang="en-US" sz="1600" dirty="0">
                          <a:effectLst/>
                        </a:rPr>
                        <a:t> </a:t>
                      </a:r>
                    </a:p>
                    <a:p>
                      <a:pPr marL="0" marR="0">
                        <a:spcBef>
                          <a:spcPts val="0"/>
                        </a:spcBef>
                        <a:spcAft>
                          <a:spcPts val="0"/>
                        </a:spcAft>
                      </a:pPr>
                      <a:r>
                        <a:rPr lang="en-US" sz="1600" u="sng" dirty="0">
                          <a:effectLst/>
                        </a:rPr>
                        <a:t>Potentially impacted PIFs</a:t>
                      </a:r>
                      <a:r>
                        <a:rPr lang="en-US" sz="1600" dirty="0">
                          <a:effectLst/>
                        </a:rPr>
                        <a:t>:</a:t>
                      </a:r>
                      <a:r>
                        <a:rPr lang="en-US" sz="1600" u="sng" dirty="0">
                          <a:effectLst/>
                        </a:rPr>
                        <a:t> </a:t>
                      </a:r>
                      <a:endParaRPr lang="en-US" sz="1600" dirty="0">
                        <a:effectLst/>
                      </a:endParaRPr>
                    </a:p>
                    <a:p>
                      <a:pPr marL="0" marR="0">
                        <a:spcBef>
                          <a:spcPts val="0"/>
                        </a:spcBef>
                        <a:spcAft>
                          <a:spcPts val="0"/>
                        </a:spcAft>
                      </a:pPr>
                      <a:r>
                        <a:rPr lang="en-US" sz="1600" dirty="0">
                          <a:effectLst/>
                        </a:rPr>
                        <a:t>SF - Scenario Familiarity</a:t>
                      </a:r>
                    </a:p>
                    <a:p>
                      <a:pPr marL="0" marR="0">
                        <a:spcBef>
                          <a:spcPts val="0"/>
                        </a:spcBef>
                        <a:spcAft>
                          <a:spcPts val="0"/>
                        </a:spcAft>
                      </a:pPr>
                      <a:r>
                        <a:rPr lang="en-US" sz="1600" dirty="0">
                          <a:effectLst/>
                        </a:rPr>
                        <a:t> </a:t>
                      </a:r>
                    </a:p>
                    <a:p>
                      <a:pPr marL="0" marR="0">
                        <a:spcBef>
                          <a:spcPts val="0"/>
                        </a:spcBef>
                        <a:spcAft>
                          <a:spcPts val="0"/>
                        </a:spcAft>
                      </a:pPr>
                      <a:r>
                        <a:rPr lang="en-US" sz="1600" u="sng" dirty="0">
                          <a:effectLst/>
                        </a:rPr>
                        <a:t>PIF attributes that are most likely impacted by the dependency factor</a:t>
                      </a:r>
                      <a:r>
                        <a:rPr lang="en-US" sz="1600" dirty="0">
                          <a:effectLst/>
                        </a:rPr>
                        <a:t>:</a:t>
                      </a:r>
                    </a:p>
                    <a:p>
                      <a:pPr marL="342900" marR="0" lvl="0" indent="-342900" fontAlgn="base">
                        <a:spcBef>
                          <a:spcPts val="0"/>
                        </a:spcBef>
                        <a:spcAft>
                          <a:spcPts val="0"/>
                        </a:spcAft>
                        <a:buFont typeface="Arial" panose="020B0604020202020204" pitchFamily="34" charset="0"/>
                        <a:buChar char="□"/>
                      </a:pPr>
                      <a:r>
                        <a:rPr lang="en-US" sz="1600" dirty="0">
                          <a:effectLst/>
                        </a:rPr>
                        <a:t>SF1 - Unpredictable dynamics in known scenarios</a:t>
                      </a:r>
                    </a:p>
                    <a:p>
                      <a:pPr marL="342900" marR="0" lvl="0" indent="-342900" fontAlgn="base">
                        <a:spcBef>
                          <a:spcPts val="0"/>
                        </a:spcBef>
                        <a:spcAft>
                          <a:spcPts val="0"/>
                        </a:spcAft>
                        <a:buFont typeface="Arial" panose="020B0604020202020204" pitchFamily="34" charset="0"/>
                        <a:buChar char="□"/>
                      </a:pPr>
                      <a:r>
                        <a:rPr lang="en-US" sz="1600" dirty="0">
                          <a:effectLst/>
                        </a:rPr>
                        <a:t>SF2 - Unfamiliar elements in the scenario</a:t>
                      </a:r>
                    </a:p>
                    <a:p>
                      <a:pPr marL="342900" marR="0" lvl="0" indent="-342900" fontAlgn="base">
                        <a:spcBef>
                          <a:spcPts val="0"/>
                        </a:spcBef>
                        <a:spcAft>
                          <a:spcPts val="0"/>
                        </a:spcAft>
                        <a:buFont typeface="Arial" panose="020B0604020202020204" pitchFamily="34" charset="0"/>
                        <a:buChar char="□"/>
                      </a:pPr>
                      <a:r>
                        <a:rPr lang="en-US" sz="1600" dirty="0">
                          <a:effectLst/>
                        </a:rPr>
                        <a:t>SF3 - Scenarios trained on but infrequently performed</a:t>
                      </a:r>
                    </a:p>
                    <a:p>
                      <a:pPr marL="342900" marR="0" lvl="0" indent="-342900">
                        <a:spcBef>
                          <a:spcPts val="0"/>
                        </a:spcBef>
                        <a:spcAft>
                          <a:spcPts val="0"/>
                        </a:spcAft>
                        <a:buFont typeface="Arial" panose="020B0604020202020204" pitchFamily="34" charset="0"/>
                        <a:buChar char="□"/>
                      </a:pPr>
                      <a:r>
                        <a:rPr lang="en-US" sz="1600" dirty="0">
                          <a:effectLst/>
                        </a:rPr>
                        <a:t>SF4 - Bias or preference for wrong strategies exists, mismatched mental models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43059" marR="43059" marT="0" marB="0"/>
                </a:tc>
                <a:extLst>
                  <a:ext uri="{0D108BD9-81ED-4DB2-BD59-A6C34878D82A}">
                    <a16:rowId xmlns:a16="http://schemas.microsoft.com/office/drawing/2014/main" val="1079248390"/>
                  </a:ext>
                </a:extLst>
              </a:tr>
            </a:tbl>
          </a:graphicData>
        </a:graphic>
      </p:graphicFrame>
      <p:sp>
        <p:nvSpPr>
          <p:cNvPr id="6" name="Date Placeholder 5">
            <a:extLst>
              <a:ext uri="{FF2B5EF4-FFF2-40B4-BE49-F238E27FC236}">
                <a16:creationId xmlns:a16="http://schemas.microsoft.com/office/drawing/2014/main" id="{2076A0E3-AB39-464B-A0CB-1A0436234C88}"/>
              </a:ext>
            </a:extLst>
          </p:cNvPr>
          <p:cNvSpPr>
            <a:spLocks noGrp="1"/>
          </p:cNvSpPr>
          <p:nvPr>
            <p:ph type="dt" sz="half" idx="10"/>
          </p:nvPr>
        </p:nvSpPr>
        <p:spPr/>
        <p:txBody>
          <a:bodyPr/>
          <a:lstStyle/>
          <a:p>
            <a:fld id="{FC35D247-4F3F-4193-9F8E-0FA93D21471A}" type="slidenum">
              <a:rPr lang="en-US" smtClean="0"/>
              <a:t>13</a:t>
            </a:fld>
            <a:endParaRPr lang="en-US" dirty="0"/>
          </a:p>
        </p:txBody>
      </p:sp>
    </p:spTree>
    <p:extLst>
      <p:ext uri="{BB962C8B-B14F-4D97-AF65-F5344CB8AC3E}">
        <p14:creationId xmlns:p14="http://schemas.microsoft.com/office/powerpoint/2010/main" val="2217716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E9EF-350F-4BAE-BB1E-E1F0F26F643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59FAA5B-CF9D-48FB-8E7D-060C6E6B9585}"/>
              </a:ext>
            </a:extLst>
          </p:cNvPr>
          <p:cNvSpPr>
            <a:spLocks noGrp="1"/>
          </p:cNvSpPr>
          <p:nvPr>
            <p:ph idx="1"/>
          </p:nvPr>
        </p:nvSpPr>
        <p:spPr>
          <a:xfrm>
            <a:off x="609600" y="1600201"/>
            <a:ext cx="11054576" cy="4525963"/>
          </a:xfrm>
        </p:spPr>
        <p:txBody>
          <a:bodyPr>
            <a:normAutofit fontScale="92500" lnSpcReduction="20000"/>
          </a:bodyPr>
          <a:lstStyle/>
          <a:p>
            <a:r>
              <a:rPr lang="en-US" dirty="0"/>
              <a:t>IDHEAS-DEP leverages the IDHEAS-ECA quantification method to develop screening dependency values that can be applied to HEPs for HFEs modeled using any HRA method.</a:t>
            </a:r>
          </a:p>
          <a:p>
            <a:r>
              <a:rPr lang="en-US" dirty="0"/>
              <a:t>Both the screening analysis and detailed analysis provide a dependent HEP for HFE2 and identify the dependency relationships, dependency factors, and PIFs impacted by the occurrence of HFE1</a:t>
            </a:r>
          </a:p>
          <a:p>
            <a:r>
              <a:rPr lang="en-US" dirty="0"/>
              <a:t>In general</a:t>
            </a:r>
            <a:r>
              <a:rPr lang="en-US"/>
              <a:t>, the </a:t>
            </a:r>
            <a:r>
              <a:rPr lang="en-US" dirty="0"/>
              <a:t>dependent HEPs calculated using IDHEAS-DEP are lower than those calculated using THERP.</a:t>
            </a:r>
          </a:p>
          <a:p>
            <a:r>
              <a:rPr lang="en-US" dirty="0"/>
              <a:t>In some cases, the independent HEP may already account for the dependency impacts (such as for feed and bleed or initiating high pressure recirculation).</a:t>
            </a:r>
          </a:p>
        </p:txBody>
      </p:sp>
      <p:sp>
        <p:nvSpPr>
          <p:cNvPr id="4" name="Date Placeholder 3">
            <a:extLst>
              <a:ext uri="{FF2B5EF4-FFF2-40B4-BE49-F238E27FC236}">
                <a16:creationId xmlns:a16="http://schemas.microsoft.com/office/drawing/2014/main" id="{8668D748-A409-465C-ACAD-3BF0066342D9}"/>
              </a:ext>
            </a:extLst>
          </p:cNvPr>
          <p:cNvSpPr>
            <a:spLocks noGrp="1"/>
          </p:cNvSpPr>
          <p:nvPr>
            <p:ph type="dt" sz="half" idx="10"/>
          </p:nvPr>
        </p:nvSpPr>
        <p:spPr/>
        <p:txBody>
          <a:bodyPr/>
          <a:lstStyle/>
          <a:p>
            <a:fld id="{48EEE54E-779C-4971-9380-71BCE8580A03}" type="slidenum">
              <a:rPr lang="en-US" smtClean="0"/>
              <a:pPr/>
              <a:t>14</a:t>
            </a:fld>
            <a:endParaRPr lang="en-US" dirty="0"/>
          </a:p>
        </p:txBody>
      </p:sp>
    </p:spTree>
    <p:extLst>
      <p:ext uri="{BB962C8B-B14F-4D97-AF65-F5344CB8AC3E}">
        <p14:creationId xmlns:p14="http://schemas.microsoft.com/office/powerpoint/2010/main" val="287134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899"/>
            <a:ext cx="10363200" cy="1470025"/>
          </a:xfrm>
        </p:spPr>
        <p:txBody>
          <a:bodyPr/>
          <a:lstStyle/>
          <a:p>
            <a:r>
              <a:rPr lang="en-US" dirty="0"/>
              <a:t>Questions?</a:t>
            </a:r>
          </a:p>
        </p:txBody>
      </p:sp>
      <p:pic>
        <p:nvPicPr>
          <p:cNvPr id="1026" name="Picture 2" descr="Free Question Clipart Transparent, Download Free Question Clipart  Transparent png images, Free ClipArts on Clipart Library">
            <a:extLst>
              <a:ext uri="{FF2B5EF4-FFF2-40B4-BE49-F238E27FC236}">
                <a16:creationId xmlns:a16="http://schemas.microsoft.com/office/drawing/2014/main" id="{BCE4234C-C368-4AAE-8FF3-C4E24C762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127" y="1696347"/>
            <a:ext cx="6709746" cy="4025848"/>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9">
            <a:extLst>
              <a:ext uri="{FF2B5EF4-FFF2-40B4-BE49-F238E27FC236}">
                <a16:creationId xmlns:a16="http://schemas.microsoft.com/office/drawing/2014/main" id="{BEABBC8A-B997-4598-BAD7-F1CAFF1B29F7}"/>
              </a:ext>
            </a:extLst>
          </p:cNvPr>
          <p:cNvSpPr>
            <a:spLocks noGrp="1"/>
          </p:cNvSpPr>
          <p:nvPr>
            <p:ph type="dt" sz="half" idx="10"/>
          </p:nvPr>
        </p:nvSpPr>
        <p:spPr>
          <a:xfrm>
            <a:off x="609600" y="6356351"/>
            <a:ext cx="2844800" cy="365125"/>
          </a:xfrm>
        </p:spPr>
        <p:txBody>
          <a:bodyPr/>
          <a:lstStyle/>
          <a:p>
            <a:fld id="{EEFB5253-575D-4AA0-8F09-A1275099D6FF}" type="slidenum">
              <a:rPr lang="en-US" smtClean="0"/>
              <a:t>15</a:t>
            </a:fld>
            <a:endParaRPr lang="en-US" dirty="0"/>
          </a:p>
        </p:txBody>
      </p:sp>
    </p:spTree>
    <p:extLst>
      <p:ext uri="{BB962C8B-B14F-4D97-AF65-F5344CB8AC3E}">
        <p14:creationId xmlns:p14="http://schemas.microsoft.com/office/powerpoint/2010/main" val="3780374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652B-44A0-43CD-8163-2BE008373A91}"/>
              </a:ext>
            </a:extLst>
          </p:cNvPr>
          <p:cNvSpPr>
            <a:spLocks noGrp="1"/>
          </p:cNvSpPr>
          <p:nvPr>
            <p:ph type="title"/>
          </p:nvPr>
        </p:nvSpPr>
        <p:spPr/>
        <p:txBody>
          <a:bodyPr/>
          <a:lstStyle/>
          <a:p>
            <a:r>
              <a:rPr lang="en-US" dirty="0"/>
              <a:t>Acronyms</a:t>
            </a:r>
          </a:p>
        </p:txBody>
      </p:sp>
      <p:sp>
        <p:nvSpPr>
          <p:cNvPr id="5" name="Content Placeholder 4">
            <a:extLst>
              <a:ext uri="{FF2B5EF4-FFF2-40B4-BE49-F238E27FC236}">
                <a16:creationId xmlns:a16="http://schemas.microsoft.com/office/drawing/2014/main" id="{246B6FD9-A0CD-41F3-AD1C-BE5323D3C0F7}"/>
              </a:ext>
            </a:extLst>
          </p:cNvPr>
          <p:cNvSpPr>
            <a:spLocks noGrp="1"/>
          </p:cNvSpPr>
          <p:nvPr>
            <p:ph sz="half" idx="2"/>
          </p:nvPr>
        </p:nvSpPr>
        <p:spPr>
          <a:xfrm>
            <a:off x="609600" y="1535113"/>
            <a:ext cx="5386917" cy="4821238"/>
          </a:xfrm>
        </p:spPr>
        <p:txBody>
          <a:bodyPr>
            <a:normAutofit lnSpcReduction="10000"/>
          </a:bodyPr>
          <a:lstStyle/>
          <a:p>
            <a:r>
              <a:rPr lang="en-US" dirty="0"/>
              <a:t>CFM – Cognitive Failure Mode</a:t>
            </a:r>
          </a:p>
          <a:p>
            <a:r>
              <a:rPr lang="en-US" dirty="0"/>
              <a:t>EPRI – Electric Power Research Institute</a:t>
            </a:r>
          </a:p>
          <a:p>
            <a:r>
              <a:rPr lang="en-US" dirty="0"/>
              <a:t>HEP – Human Error Probability</a:t>
            </a:r>
          </a:p>
          <a:p>
            <a:r>
              <a:rPr lang="en-US" dirty="0"/>
              <a:t>HFE – Human Failure Event</a:t>
            </a:r>
          </a:p>
          <a:p>
            <a:r>
              <a:rPr lang="en-US" dirty="0"/>
              <a:t>HRA – Human Reliability Analysis</a:t>
            </a:r>
          </a:p>
          <a:p>
            <a:r>
              <a:rPr lang="en-US" dirty="0"/>
              <a:t>IDHEAS – Integrated Human Event Analysis System</a:t>
            </a:r>
          </a:p>
          <a:p>
            <a:r>
              <a:rPr lang="en-US" dirty="0"/>
              <a:t>IDHEAS-DEP – IDHEAS Dependency Analysis</a:t>
            </a:r>
          </a:p>
          <a:p>
            <a:r>
              <a:rPr lang="en-US" dirty="0"/>
              <a:t>IDHEAS-ECA – IDHEAS for Event and Condition Assessment</a:t>
            </a:r>
          </a:p>
          <a:p>
            <a:endParaRPr lang="en-US" dirty="0"/>
          </a:p>
        </p:txBody>
      </p:sp>
      <p:sp>
        <p:nvSpPr>
          <p:cNvPr id="7" name="Content Placeholder 6">
            <a:extLst>
              <a:ext uri="{FF2B5EF4-FFF2-40B4-BE49-F238E27FC236}">
                <a16:creationId xmlns:a16="http://schemas.microsoft.com/office/drawing/2014/main" id="{A68DED18-7AEB-4D4B-B64E-5944E2DEF5E4}"/>
              </a:ext>
            </a:extLst>
          </p:cNvPr>
          <p:cNvSpPr>
            <a:spLocks noGrp="1"/>
          </p:cNvSpPr>
          <p:nvPr>
            <p:ph sz="quarter" idx="4"/>
          </p:nvPr>
        </p:nvSpPr>
        <p:spPr>
          <a:xfrm>
            <a:off x="6193368" y="1535113"/>
            <a:ext cx="5389033" cy="4821238"/>
          </a:xfrm>
        </p:spPr>
        <p:txBody>
          <a:bodyPr>
            <a:normAutofit lnSpcReduction="10000"/>
          </a:bodyPr>
          <a:lstStyle/>
          <a:p>
            <a:r>
              <a:rPr lang="en-US" dirty="0"/>
              <a:t>IDHEAS-G – IDHEAS General Methodology</a:t>
            </a:r>
          </a:p>
          <a:p>
            <a:r>
              <a:rPr lang="en-US" dirty="0"/>
              <a:t>NRC – Nuclear Regulatory Commission</a:t>
            </a:r>
          </a:p>
          <a:p>
            <a:r>
              <a:rPr lang="en-US" dirty="0"/>
              <a:t>NRR – Office of Nuclear Reactor Regulation</a:t>
            </a:r>
          </a:p>
          <a:p>
            <a:r>
              <a:rPr lang="en-US" dirty="0"/>
              <a:t>PIF – Performance Influencing Factor</a:t>
            </a:r>
          </a:p>
          <a:p>
            <a:r>
              <a:rPr lang="en-US" dirty="0"/>
              <a:t>PRA – Probabilistic Risk Analysis</a:t>
            </a:r>
          </a:p>
          <a:p>
            <a:r>
              <a:rPr lang="en-US" dirty="0"/>
              <a:t>RES – Office of Nuclear Regulatory Research</a:t>
            </a:r>
          </a:p>
          <a:p>
            <a:r>
              <a:rPr lang="en-US" dirty="0"/>
              <a:t>WG – Working Group</a:t>
            </a:r>
          </a:p>
          <a:p>
            <a:endParaRPr lang="en-US" dirty="0"/>
          </a:p>
          <a:p>
            <a:endParaRPr lang="en-US" dirty="0"/>
          </a:p>
          <a:p>
            <a:endParaRPr lang="en-US" dirty="0"/>
          </a:p>
        </p:txBody>
      </p:sp>
      <p:sp>
        <p:nvSpPr>
          <p:cNvPr id="10" name="Date Placeholder 9">
            <a:extLst>
              <a:ext uri="{FF2B5EF4-FFF2-40B4-BE49-F238E27FC236}">
                <a16:creationId xmlns:a16="http://schemas.microsoft.com/office/drawing/2014/main" id="{71B02616-23D9-4CD3-BA79-03AC06C5E446}"/>
              </a:ext>
            </a:extLst>
          </p:cNvPr>
          <p:cNvSpPr>
            <a:spLocks noGrp="1"/>
          </p:cNvSpPr>
          <p:nvPr>
            <p:ph type="dt" sz="half" idx="10"/>
          </p:nvPr>
        </p:nvSpPr>
        <p:spPr/>
        <p:txBody>
          <a:bodyPr/>
          <a:lstStyle/>
          <a:p>
            <a:fld id="{EEFB5253-575D-4AA0-8F09-A1275099D6FF}" type="slidenum">
              <a:rPr lang="en-US" smtClean="0"/>
              <a:t>16</a:t>
            </a:fld>
            <a:endParaRPr lang="en-US" dirty="0"/>
          </a:p>
        </p:txBody>
      </p:sp>
    </p:spTree>
    <p:extLst>
      <p:ext uri="{BB962C8B-B14F-4D97-AF65-F5344CB8AC3E}">
        <p14:creationId xmlns:p14="http://schemas.microsoft.com/office/powerpoint/2010/main" val="35810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75E8-3A32-4C96-B20C-2A2D733AF598}"/>
              </a:ext>
            </a:extLst>
          </p:cNvPr>
          <p:cNvSpPr>
            <a:spLocks noGrp="1"/>
          </p:cNvSpPr>
          <p:nvPr>
            <p:ph type="title"/>
          </p:nvPr>
        </p:nvSpPr>
        <p:spPr/>
        <p:txBody>
          <a:bodyPr/>
          <a:lstStyle/>
          <a:p>
            <a:r>
              <a:rPr lang="en-US" dirty="0"/>
              <a:t>References </a:t>
            </a:r>
          </a:p>
        </p:txBody>
      </p:sp>
      <p:sp>
        <p:nvSpPr>
          <p:cNvPr id="7" name="Content Placeholder 6">
            <a:extLst>
              <a:ext uri="{FF2B5EF4-FFF2-40B4-BE49-F238E27FC236}">
                <a16:creationId xmlns:a16="http://schemas.microsoft.com/office/drawing/2014/main" id="{0EB2E87E-6A1C-4FC3-9419-38EE5ACE00E7}"/>
              </a:ext>
            </a:extLst>
          </p:cNvPr>
          <p:cNvSpPr>
            <a:spLocks noGrp="1"/>
          </p:cNvSpPr>
          <p:nvPr>
            <p:ph idx="1"/>
          </p:nvPr>
        </p:nvSpPr>
        <p:spPr/>
        <p:txBody>
          <a:bodyPr>
            <a:normAutofit fontScale="77500" lnSpcReduction="20000"/>
          </a:bodyPr>
          <a:lstStyle/>
          <a:p>
            <a:pPr marL="514350" indent="-514350">
              <a:buFont typeface="+mj-lt"/>
              <a:buAutoNum type="arabicPeriod"/>
            </a:pPr>
            <a:r>
              <a:rPr lang="en-US" dirty="0"/>
              <a:t>U.S. Nuclear Regulatory Commission, NUREG-2198, “The General Methodology of an Integrated Human Event Analysis System (IDHEAS-G),” May 2021, ADAMS Accession No. ML21127A272.</a:t>
            </a:r>
          </a:p>
          <a:p>
            <a:pPr marL="514350" indent="-514350">
              <a:buFont typeface="+mj-lt"/>
              <a:buAutoNum type="arabicPeriod"/>
            </a:pPr>
            <a:endParaRPr lang="en-US" dirty="0"/>
          </a:p>
          <a:p>
            <a:pPr marL="514350" indent="-514350">
              <a:buFont typeface="+mj-lt"/>
              <a:buAutoNum type="arabicPeriod"/>
            </a:pPr>
            <a:r>
              <a:rPr lang="en-US" dirty="0"/>
              <a:t>U.S. Nuclear Regulatory Commission, Research Information Letter 2020‑02, “Integrated Human Event Analysis System for Event and Condition Assessment (IDHEAS-ECA),” February 2020, ADAMS Accession No. ML20016A481. </a:t>
            </a:r>
          </a:p>
          <a:p>
            <a:pPr marL="514350" indent="-514350">
              <a:buFont typeface="+mj-lt"/>
              <a:buAutoNum type="arabicPeriod"/>
            </a:pPr>
            <a:endParaRPr lang="en-US" dirty="0"/>
          </a:p>
          <a:p>
            <a:pPr marL="514350" indent="-514350">
              <a:buFont typeface="+mj-lt"/>
              <a:buAutoNum type="arabicPeriod"/>
            </a:pPr>
            <a:r>
              <a:rPr lang="en-US" dirty="0"/>
              <a:t>U.S. Nuclear Regulatory Commission, Research Information Letter 2021‑14, “Integrated Human Event Analysis System Dependency Analysis Guidance (IDHEAS-DEP),” November 2021, ADAMS Accession No. ML21316A107.</a:t>
            </a:r>
          </a:p>
          <a:p>
            <a:endParaRPr lang="en-US" dirty="0"/>
          </a:p>
        </p:txBody>
      </p:sp>
      <p:sp>
        <p:nvSpPr>
          <p:cNvPr id="10" name="Date Placeholder 9">
            <a:extLst>
              <a:ext uri="{FF2B5EF4-FFF2-40B4-BE49-F238E27FC236}">
                <a16:creationId xmlns:a16="http://schemas.microsoft.com/office/drawing/2014/main" id="{1DCCD21D-506B-40E4-9E03-411C2E839CE1}"/>
              </a:ext>
            </a:extLst>
          </p:cNvPr>
          <p:cNvSpPr>
            <a:spLocks noGrp="1"/>
          </p:cNvSpPr>
          <p:nvPr>
            <p:ph type="dt" sz="half" idx="10"/>
          </p:nvPr>
        </p:nvSpPr>
        <p:spPr/>
        <p:txBody>
          <a:bodyPr/>
          <a:lstStyle/>
          <a:p>
            <a:fld id="{855B3068-F6C6-461B-B7D2-E131615F82A6}" type="slidenum">
              <a:rPr lang="en-US" smtClean="0"/>
              <a:t>17</a:t>
            </a:fld>
            <a:endParaRPr lang="en-US" dirty="0"/>
          </a:p>
        </p:txBody>
      </p:sp>
    </p:spTree>
    <p:extLst>
      <p:ext uri="{BB962C8B-B14F-4D97-AF65-F5344CB8AC3E}">
        <p14:creationId xmlns:p14="http://schemas.microsoft.com/office/powerpoint/2010/main" val="215184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609600" y="1600201"/>
            <a:ext cx="10972800" cy="4746811"/>
          </a:xfrm>
        </p:spPr>
        <p:txBody>
          <a:bodyPr>
            <a:normAutofit fontScale="85000" lnSpcReduction="10000"/>
          </a:bodyPr>
          <a:lstStyle/>
          <a:p>
            <a:r>
              <a:rPr lang="en-US" dirty="0"/>
              <a:t>The NRC developed the IDHEAS General Methodology (IDHEAS-G) [1] as a general framework that can be used to create application-specific HRA methods.</a:t>
            </a:r>
          </a:p>
          <a:p>
            <a:r>
              <a:rPr lang="en-US" dirty="0"/>
              <a:t>IDHEAS-G includes a new dependency framework that analyzes the dependency between two HFEs by identifying and evaluating how failure of the first human action effects the context of subsequent human actions. </a:t>
            </a:r>
          </a:p>
          <a:p>
            <a:r>
              <a:rPr lang="en-US" dirty="0"/>
              <a:t>IDHEAS for Event and Condition Assessment (IDHEAS-ECA) [1] was created for quantifying the HEPs for nuclear power plant PRAs.</a:t>
            </a:r>
          </a:p>
          <a:p>
            <a:r>
              <a:rPr lang="en-US" dirty="0"/>
              <a:t>IDHEAS Dependency Model (IDHEAS-DEP) [3] was developed using the new dependency framework in IDHEAS-G and the quantification methodology in IDHEAS-ECA [2].</a:t>
            </a:r>
          </a:p>
        </p:txBody>
      </p:sp>
      <p:sp>
        <p:nvSpPr>
          <p:cNvPr id="6" name="Date Placeholder 5">
            <a:extLst>
              <a:ext uri="{FF2B5EF4-FFF2-40B4-BE49-F238E27FC236}">
                <a16:creationId xmlns:a16="http://schemas.microsoft.com/office/drawing/2014/main" id="{935109D2-8051-4670-972E-62F1C1D620E3}"/>
              </a:ext>
            </a:extLst>
          </p:cNvPr>
          <p:cNvSpPr>
            <a:spLocks noGrp="1"/>
          </p:cNvSpPr>
          <p:nvPr>
            <p:ph type="dt" sz="half" idx="10"/>
          </p:nvPr>
        </p:nvSpPr>
        <p:spPr/>
        <p:txBody>
          <a:bodyPr/>
          <a:lstStyle/>
          <a:p>
            <a:fld id="{CF59D454-193D-4B85-8E2A-CD4CCC79AFDC}" type="slidenum">
              <a:rPr lang="en-US" smtClean="0"/>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84D18-6287-4BB2-B03A-065D1029F75C}"/>
              </a:ext>
            </a:extLst>
          </p:cNvPr>
          <p:cNvSpPr>
            <a:spLocks noGrp="1"/>
          </p:cNvSpPr>
          <p:nvPr>
            <p:ph type="title"/>
          </p:nvPr>
        </p:nvSpPr>
        <p:spPr/>
        <p:txBody>
          <a:bodyPr/>
          <a:lstStyle/>
          <a:p>
            <a:r>
              <a:rPr lang="en-US" dirty="0"/>
              <a:t>Development of IDHEAS-DEP</a:t>
            </a:r>
          </a:p>
        </p:txBody>
      </p:sp>
      <p:sp>
        <p:nvSpPr>
          <p:cNvPr id="3" name="Content Placeholder 2">
            <a:extLst>
              <a:ext uri="{FF2B5EF4-FFF2-40B4-BE49-F238E27FC236}">
                <a16:creationId xmlns:a16="http://schemas.microsoft.com/office/drawing/2014/main" id="{FD2A7106-6531-48EC-A412-957EC7127E18}"/>
              </a:ext>
            </a:extLst>
          </p:cNvPr>
          <p:cNvSpPr>
            <a:spLocks noGrp="1"/>
          </p:cNvSpPr>
          <p:nvPr>
            <p:ph idx="1"/>
          </p:nvPr>
        </p:nvSpPr>
        <p:spPr/>
        <p:txBody>
          <a:bodyPr>
            <a:normAutofit fontScale="92500" lnSpcReduction="20000"/>
          </a:bodyPr>
          <a:lstStyle/>
          <a:p>
            <a:r>
              <a:rPr lang="en-US" dirty="0"/>
              <a:t>NRC created a working group (WG) with members from RES, NRR, Region 2, and EPRI.</a:t>
            </a:r>
          </a:p>
          <a:p>
            <a:r>
              <a:rPr lang="en-US" dirty="0"/>
              <a:t>RES developed a set of dependency relationships and factors and presented them to the WG.  </a:t>
            </a:r>
          </a:p>
          <a:p>
            <a:r>
              <a:rPr lang="en-US" dirty="0"/>
              <a:t>6 WG members analyzed an HFE pair for dependency using IDHEAS-ECA and presented their results to the WG.</a:t>
            </a:r>
          </a:p>
          <a:p>
            <a:r>
              <a:rPr lang="en-US" dirty="0"/>
              <a:t>The WG discussed each example and how the dependency impacts could be evaluated using IDHEAS-ECA.  </a:t>
            </a:r>
          </a:p>
          <a:p>
            <a:r>
              <a:rPr lang="en-US" dirty="0"/>
              <a:t>The WG reviewed the dependency factors created by the project team and the draft guidance document.</a:t>
            </a:r>
          </a:p>
        </p:txBody>
      </p:sp>
      <p:sp>
        <p:nvSpPr>
          <p:cNvPr id="6" name="Date Placeholder 5">
            <a:extLst>
              <a:ext uri="{FF2B5EF4-FFF2-40B4-BE49-F238E27FC236}">
                <a16:creationId xmlns:a16="http://schemas.microsoft.com/office/drawing/2014/main" id="{3EDD576D-35F3-462D-B89B-23CBDB64C496}"/>
              </a:ext>
            </a:extLst>
          </p:cNvPr>
          <p:cNvSpPr>
            <a:spLocks noGrp="1"/>
          </p:cNvSpPr>
          <p:nvPr>
            <p:ph type="dt" sz="half" idx="10"/>
          </p:nvPr>
        </p:nvSpPr>
        <p:spPr/>
        <p:txBody>
          <a:bodyPr/>
          <a:lstStyle/>
          <a:p>
            <a:fld id="{BFE4A6D7-C3E0-4EC6-B20F-245A4E5B6C8A}" type="slidenum">
              <a:rPr lang="en-US" smtClean="0"/>
              <a:t>3</a:t>
            </a:fld>
            <a:endParaRPr lang="en-US" dirty="0"/>
          </a:p>
        </p:txBody>
      </p:sp>
    </p:spTree>
    <p:extLst>
      <p:ext uri="{BB962C8B-B14F-4D97-AF65-F5344CB8AC3E}">
        <p14:creationId xmlns:p14="http://schemas.microsoft.com/office/powerpoint/2010/main" val="3989205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8FC8-79A9-4EAF-A4D7-B9D87EF85796}"/>
              </a:ext>
            </a:extLst>
          </p:cNvPr>
          <p:cNvSpPr>
            <a:spLocks noGrp="1"/>
          </p:cNvSpPr>
          <p:nvPr>
            <p:ph type="title"/>
          </p:nvPr>
        </p:nvSpPr>
        <p:spPr>
          <a:xfrm>
            <a:off x="7850659" y="465112"/>
            <a:ext cx="2803161" cy="1489387"/>
          </a:xfrm>
        </p:spPr>
        <p:txBody>
          <a:bodyPr>
            <a:normAutofit/>
          </a:bodyPr>
          <a:lstStyle/>
          <a:p>
            <a:r>
              <a:rPr lang="en-US" dirty="0"/>
              <a:t>Process Overview</a:t>
            </a:r>
          </a:p>
        </p:txBody>
      </p:sp>
      <p:pic>
        <p:nvPicPr>
          <p:cNvPr id="6" name="Content Placeholder 5">
            <a:extLst>
              <a:ext uri="{FF2B5EF4-FFF2-40B4-BE49-F238E27FC236}">
                <a16:creationId xmlns:a16="http://schemas.microsoft.com/office/drawing/2014/main" id="{3EB6B90B-F32C-4CF3-81BF-A8DD314505F4}"/>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3444" y="381346"/>
            <a:ext cx="6722970" cy="5750513"/>
          </a:xfrm>
          <a:prstGeom prst="rect">
            <a:avLst/>
          </a:prstGeom>
          <a:noFill/>
          <a:ln>
            <a:noFill/>
          </a:ln>
        </p:spPr>
      </p:pic>
      <p:sp>
        <p:nvSpPr>
          <p:cNvPr id="9" name="Date Placeholder 8">
            <a:extLst>
              <a:ext uri="{FF2B5EF4-FFF2-40B4-BE49-F238E27FC236}">
                <a16:creationId xmlns:a16="http://schemas.microsoft.com/office/drawing/2014/main" id="{E531104B-00DF-489D-9672-5E5F01D83474}"/>
              </a:ext>
            </a:extLst>
          </p:cNvPr>
          <p:cNvSpPr>
            <a:spLocks noGrp="1"/>
          </p:cNvSpPr>
          <p:nvPr>
            <p:ph type="dt" sz="half" idx="10"/>
          </p:nvPr>
        </p:nvSpPr>
        <p:spPr/>
        <p:txBody>
          <a:bodyPr/>
          <a:lstStyle/>
          <a:p>
            <a:fld id="{DA0D6E5E-D831-4B2F-B103-A939B42FFC8D}" type="slidenum">
              <a:rPr lang="en-US" smtClean="0"/>
              <a:t>4</a:t>
            </a:fld>
            <a:endParaRPr lang="en-US" dirty="0"/>
          </a:p>
        </p:txBody>
      </p:sp>
    </p:spTree>
    <p:extLst>
      <p:ext uri="{BB962C8B-B14F-4D97-AF65-F5344CB8AC3E}">
        <p14:creationId xmlns:p14="http://schemas.microsoft.com/office/powerpoint/2010/main" val="566759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2F5BE-240A-4A34-B224-EFF36834459B}"/>
              </a:ext>
            </a:extLst>
          </p:cNvPr>
          <p:cNvSpPr>
            <a:spLocks noGrp="1"/>
          </p:cNvSpPr>
          <p:nvPr>
            <p:ph type="title"/>
          </p:nvPr>
        </p:nvSpPr>
        <p:spPr/>
        <p:txBody>
          <a:bodyPr/>
          <a:lstStyle/>
          <a:p>
            <a:r>
              <a:rPr lang="en-US" dirty="0"/>
              <a:t>IDHEAS Dependency Types</a:t>
            </a:r>
          </a:p>
        </p:txBody>
      </p:sp>
      <p:sp>
        <p:nvSpPr>
          <p:cNvPr id="3" name="Content Placeholder 2">
            <a:extLst>
              <a:ext uri="{FF2B5EF4-FFF2-40B4-BE49-F238E27FC236}">
                <a16:creationId xmlns:a16="http://schemas.microsoft.com/office/drawing/2014/main" id="{D8E95CAE-77EE-46DB-87D7-E1D835CDA303}"/>
              </a:ext>
            </a:extLst>
          </p:cNvPr>
          <p:cNvSpPr>
            <a:spLocks noGrp="1"/>
          </p:cNvSpPr>
          <p:nvPr>
            <p:ph idx="1"/>
          </p:nvPr>
        </p:nvSpPr>
        <p:spPr>
          <a:xfrm>
            <a:off x="609600" y="1600201"/>
            <a:ext cx="7118195" cy="4900960"/>
          </a:xfrm>
        </p:spPr>
        <p:txBody>
          <a:bodyPr>
            <a:normAutofit fontScale="92500" lnSpcReduction="10000"/>
          </a:bodyPr>
          <a:lstStyle/>
          <a:p>
            <a:pPr>
              <a:spcBef>
                <a:spcPts val="0"/>
              </a:spcBef>
            </a:pPr>
            <a:r>
              <a:rPr lang="en-US" b="1" dirty="0">
                <a:ea typeface="Calibri" panose="020F0502020204030204" pitchFamily="34" charset="0"/>
              </a:rPr>
              <a:t>Consequential </a:t>
            </a:r>
            <a:r>
              <a:rPr lang="en-US" dirty="0">
                <a:ea typeface="Calibri" panose="020F0502020204030204" pitchFamily="34" charset="0"/>
              </a:rPr>
              <a:t>– </a:t>
            </a:r>
            <a:r>
              <a:rPr lang="en-US" dirty="0">
                <a:solidFill>
                  <a:srgbClr val="000000"/>
                </a:solidFill>
                <a:ea typeface="Calibri" panose="020F0502020204030204" pitchFamily="34" charset="0"/>
                <a:cs typeface="Times New Roman" panose="02020603050405020304" pitchFamily="18" charset="0"/>
              </a:rPr>
              <a:t>Occurrence of the preceding HFE (HFE1) changes the context for performing the subsequent HFE (HFE2) from the context that was assumed when the HFE was analyzed without dependency. </a:t>
            </a:r>
          </a:p>
          <a:p>
            <a:pPr>
              <a:spcBef>
                <a:spcPts val="0"/>
              </a:spcBef>
            </a:pPr>
            <a:r>
              <a:rPr lang="en-US" b="1" dirty="0">
                <a:ea typeface="Calibri" panose="020F0502020204030204" pitchFamily="34" charset="0"/>
              </a:rPr>
              <a:t>Cognitive </a:t>
            </a:r>
            <a:r>
              <a:rPr lang="en-US" dirty="0">
                <a:ea typeface="Calibri" panose="020F0502020204030204" pitchFamily="34" charset="0"/>
              </a:rPr>
              <a:t>– D</a:t>
            </a:r>
            <a:r>
              <a:rPr lang="en-US" dirty="0">
                <a:solidFill>
                  <a:srgbClr val="000000"/>
                </a:solidFill>
                <a:ea typeface="Calibri" panose="020F0502020204030204" pitchFamily="34" charset="0"/>
                <a:cs typeface="Times New Roman" panose="02020603050405020304" pitchFamily="18" charset="0"/>
              </a:rPr>
              <a:t>ependency in the cognitive information for two consecutive HFEs.</a:t>
            </a:r>
          </a:p>
          <a:p>
            <a:pPr>
              <a:spcBef>
                <a:spcPts val="0"/>
              </a:spcBef>
            </a:pPr>
            <a:r>
              <a:rPr lang="en-US" b="1" dirty="0">
                <a:ea typeface="Calibri" panose="020F0502020204030204" pitchFamily="34" charset="0"/>
              </a:rPr>
              <a:t>Resource-sharing </a:t>
            </a:r>
            <a:r>
              <a:rPr lang="en-US" dirty="0">
                <a:ea typeface="Calibri" panose="020F0502020204030204" pitchFamily="34" charset="0"/>
              </a:rPr>
              <a:t>– </a:t>
            </a:r>
            <a:r>
              <a:rPr lang="en-US" dirty="0">
                <a:solidFill>
                  <a:srgbClr val="000000"/>
                </a:solidFill>
                <a:ea typeface="Calibri" panose="020F0502020204030204" pitchFamily="34" charset="0"/>
                <a:cs typeface="Times New Roman" panose="02020603050405020304" pitchFamily="18" charset="0"/>
              </a:rPr>
              <a:t>The two HFEs share limited resources such as critical tools, staffing, water, or electricity.</a:t>
            </a:r>
            <a:endParaRPr lang="en-US" dirty="0">
              <a:ea typeface="Calibri" panose="020F0502020204030204" pitchFamily="34" charset="0"/>
            </a:endParaRPr>
          </a:p>
        </p:txBody>
      </p:sp>
      <p:sp>
        <p:nvSpPr>
          <p:cNvPr id="6" name="Date Placeholder 5">
            <a:extLst>
              <a:ext uri="{FF2B5EF4-FFF2-40B4-BE49-F238E27FC236}">
                <a16:creationId xmlns:a16="http://schemas.microsoft.com/office/drawing/2014/main" id="{26C58057-FED9-45B3-A6A2-01BAEB4A7EAC}"/>
              </a:ext>
            </a:extLst>
          </p:cNvPr>
          <p:cNvSpPr>
            <a:spLocks noGrp="1"/>
          </p:cNvSpPr>
          <p:nvPr>
            <p:ph type="dt" sz="half" idx="10"/>
          </p:nvPr>
        </p:nvSpPr>
        <p:spPr/>
        <p:txBody>
          <a:bodyPr/>
          <a:lstStyle/>
          <a:p>
            <a:fld id="{62B71D37-166D-49DA-A804-8C8A4F830A65}" type="slidenum">
              <a:rPr lang="en-US" smtClean="0"/>
              <a:t>5</a:t>
            </a:fld>
            <a:endParaRPr lang="en-US" dirty="0"/>
          </a:p>
        </p:txBody>
      </p:sp>
      <p:pic>
        <p:nvPicPr>
          <p:cNvPr id="4" name="Picture 3">
            <a:extLst>
              <a:ext uri="{FF2B5EF4-FFF2-40B4-BE49-F238E27FC236}">
                <a16:creationId xmlns:a16="http://schemas.microsoft.com/office/drawing/2014/main" id="{5777B637-2EEF-4C64-A1E0-8FC07238158B}"/>
              </a:ext>
            </a:extLst>
          </p:cNvPr>
          <p:cNvPicPr>
            <a:picLocks noChangeAspect="1"/>
          </p:cNvPicPr>
          <p:nvPr/>
        </p:nvPicPr>
        <p:blipFill>
          <a:blip r:embed="rId3"/>
          <a:stretch>
            <a:fillRect/>
          </a:stretch>
        </p:blipFill>
        <p:spPr>
          <a:xfrm>
            <a:off x="7935253" y="1769172"/>
            <a:ext cx="3963097" cy="2580290"/>
          </a:xfrm>
          <a:prstGeom prst="rect">
            <a:avLst/>
          </a:prstGeom>
        </p:spPr>
      </p:pic>
    </p:spTree>
    <p:extLst>
      <p:ext uri="{BB962C8B-B14F-4D97-AF65-F5344CB8AC3E}">
        <p14:creationId xmlns:p14="http://schemas.microsoft.com/office/powerpoint/2010/main" val="270894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AB54-46B1-4558-8C85-0C85C1FBF445}"/>
              </a:ext>
            </a:extLst>
          </p:cNvPr>
          <p:cNvSpPr>
            <a:spLocks noGrp="1"/>
          </p:cNvSpPr>
          <p:nvPr>
            <p:ph type="title"/>
          </p:nvPr>
        </p:nvSpPr>
        <p:spPr/>
        <p:txBody>
          <a:bodyPr/>
          <a:lstStyle/>
          <a:p>
            <a:r>
              <a:rPr lang="en-US" dirty="0"/>
              <a:t>Dependency Relationships</a:t>
            </a:r>
          </a:p>
        </p:txBody>
      </p:sp>
      <p:sp>
        <p:nvSpPr>
          <p:cNvPr id="3" name="Content Placeholder 2">
            <a:extLst>
              <a:ext uri="{FF2B5EF4-FFF2-40B4-BE49-F238E27FC236}">
                <a16:creationId xmlns:a16="http://schemas.microsoft.com/office/drawing/2014/main" id="{9CDB860B-934D-418D-AE61-7DE3CC5443C1}"/>
              </a:ext>
            </a:extLst>
          </p:cNvPr>
          <p:cNvSpPr>
            <a:spLocks noGrp="1"/>
          </p:cNvSpPr>
          <p:nvPr>
            <p:ph idx="1"/>
          </p:nvPr>
        </p:nvSpPr>
        <p:spPr>
          <a:xfrm>
            <a:off x="609599" y="1600201"/>
            <a:ext cx="5802351" cy="4525963"/>
          </a:xfrm>
        </p:spPr>
        <p:txBody>
          <a:bodyPr>
            <a:normAutofit/>
          </a:bodyPr>
          <a:lstStyle/>
          <a:p>
            <a:pPr marL="0" indent="0">
              <a:buNone/>
            </a:pPr>
            <a:r>
              <a:rPr lang="en-US" dirty="0"/>
              <a:t>IDHEAS-DEP defines five different dependency relationships:</a:t>
            </a:r>
          </a:p>
          <a:p>
            <a:pPr marL="857250" lvl="2" indent="0">
              <a:buNone/>
            </a:pPr>
            <a:r>
              <a:rPr lang="en-US" sz="3200" b="1" dirty="0"/>
              <a:t>R1</a:t>
            </a:r>
            <a:r>
              <a:rPr lang="en-US" sz="3200" dirty="0"/>
              <a:t> – Functions or Systems </a:t>
            </a:r>
          </a:p>
          <a:p>
            <a:pPr marL="857250" lvl="2" indent="0">
              <a:buNone/>
            </a:pPr>
            <a:r>
              <a:rPr lang="en-US" sz="3200" b="1" dirty="0"/>
              <a:t>R2</a:t>
            </a:r>
            <a:r>
              <a:rPr lang="en-US" sz="3200" dirty="0"/>
              <a:t> – Time Proximity </a:t>
            </a:r>
          </a:p>
          <a:p>
            <a:pPr marL="857250" lvl="2" indent="0">
              <a:buNone/>
            </a:pPr>
            <a:r>
              <a:rPr lang="en-US" sz="3200" b="1" dirty="0"/>
              <a:t>R3</a:t>
            </a:r>
            <a:r>
              <a:rPr lang="en-US" sz="3200" dirty="0"/>
              <a:t> – Personnel</a:t>
            </a:r>
          </a:p>
          <a:p>
            <a:pPr marL="857250" lvl="2" indent="0">
              <a:buNone/>
            </a:pPr>
            <a:r>
              <a:rPr lang="en-US" sz="3200" b="1" dirty="0"/>
              <a:t>R4</a:t>
            </a:r>
            <a:r>
              <a:rPr lang="en-US" sz="3200" dirty="0"/>
              <a:t> – Location</a:t>
            </a:r>
          </a:p>
          <a:p>
            <a:pPr marL="857250" lvl="2" indent="0">
              <a:buNone/>
            </a:pPr>
            <a:r>
              <a:rPr lang="en-US" sz="3200" b="1" dirty="0"/>
              <a:t>R5</a:t>
            </a:r>
            <a:r>
              <a:rPr lang="en-US" sz="3200" dirty="0"/>
              <a:t> – Procedure</a:t>
            </a:r>
          </a:p>
          <a:p>
            <a:endParaRPr lang="en-US" dirty="0"/>
          </a:p>
        </p:txBody>
      </p:sp>
      <p:sp>
        <p:nvSpPr>
          <p:cNvPr id="6" name="Date Placeholder 5">
            <a:extLst>
              <a:ext uri="{FF2B5EF4-FFF2-40B4-BE49-F238E27FC236}">
                <a16:creationId xmlns:a16="http://schemas.microsoft.com/office/drawing/2014/main" id="{8B62846E-E06D-4813-B148-5FCEF3CF6BCA}"/>
              </a:ext>
            </a:extLst>
          </p:cNvPr>
          <p:cNvSpPr>
            <a:spLocks noGrp="1"/>
          </p:cNvSpPr>
          <p:nvPr>
            <p:ph type="dt" sz="half" idx="10"/>
          </p:nvPr>
        </p:nvSpPr>
        <p:spPr/>
        <p:txBody>
          <a:bodyPr/>
          <a:lstStyle/>
          <a:p>
            <a:fld id="{323D76E7-B3D5-4284-A705-F3DBB89D0ABD}" type="slidenum">
              <a:rPr lang="en-US" smtClean="0"/>
              <a:t>6</a:t>
            </a:fld>
            <a:endParaRPr lang="en-US" dirty="0"/>
          </a:p>
        </p:txBody>
      </p:sp>
      <p:pic>
        <p:nvPicPr>
          <p:cNvPr id="4" name="Picture 3">
            <a:extLst>
              <a:ext uri="{FF2B5EF4-FFF2-40B4-BE49-F238E27FC236}">
                <a16:creationId xmlns:a16="http://schemas.microsoft.com/office/drawing/2014/main" id="{53FECD98-7E3C-4206-B6AF-CCA5265BB844}"/>
              </a:ext>
            </a:extLst>
          </p:cNvPr>
          <p:cNvPicPr>
            <a:picLocks noChangeAspect="1"/>
          </p:cNvPicPr>
          <p:nvPr/>
        </p:nvPicPr>
        <p:blipFill rotWithShape="1">
          <a:blip r:embed="rId3"/>
          <a:srcRect b="10020"/>
          <a:stretch/>
        </p:blipFill>
        <p:spPr>
          <a:xfrm>
            <a:off x="6730400" y="1417638"/>
            <a:ext cx="4967229" cy="3631463"/>
          </a:xfrm>
          <a:prstGeom prst="rect">
            <a:avLst/>
          </a:prstGeom>
        </p:spPr>
      </p:pic>
    </p:spTree>
    <p:extLst>
      <p:ext uri="{BB962C8B-B14F-4D97-AF65-F5344CB8AC3E}">
        <p14:creationId xmlns:p14="http://schemas.microsoft.com/office/powerpoint/2010/main" val="415224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CCE1-A181-4C9F-8B1E-F8994707B462}"/>
              </a:ext>
            </a:extLst>
          </p:cNvPr>
          <p:cNvSpPr>
            <a:spLocks noGrp="1"/>
          </p:cNvSpPr>
          <p:nvPr>
            <p:ph type="title"/>
          </p:nvPr>
        </p:nvSpPr>
        <p:spPr/>
        <p:txBody>
          <a:bodyPr/>
          <a:lstStyle/>
          <a:p>
            <a:pPr algn="l"/>
            <a:r>
              <a:rPr lang="en-US" dirty="0"/>
              <a:t>Entry Conditions</a:t>
            </a:r>
          </a:p>
        </p:txBody>
      </p:sp>
      <p:sp>
        <p:nvSpPr>
          <p:cNvPr id="11" name="TextBox 10">
            <a:extLst>
              <a:ext uri="{FF2B5EF4-FFF2-40B4-BE49-F238E27FC236}">
                <a16:creationId xmlns:a16="http://schemas.microsoft.com/office/drawing/2014/main" id="{1E3F6C33-58A4-4B02-81AE-F8429CB05F71}"/>
              </a:ext>
            </a:extLst>
          </p:cNvPr>
          <p:cNvSpPr txBox="1"/>
          <p:nvPr/>
        </p:nvSpPr>
        <p:spPr>
          <a:xfrm>
            <a:off x="6046532" y="2718995"/>
            <a:ext cx="756938" cy="646331"/>
          </a:xfrm>
          <a:prstGeom prst="rect">
            <a:avLst/>
          </a:prstGeom>
          <a:noFill/>
        </p:spPr>
        <p:txBody>
          <a:bodyPr wrap="none" rtlCol="0">
            <a:spAutoFit/>
          </a:bodyPr>
          <a:lstStyle/>
          <a:p>
            <a:r>
              <a:rPr lang="en-US" sz="3600" b="1" i="1" dirty="0">
                <a:solidFill>
                  <a:schemeClr val="accent1"/>
                </a:solidFill>
                <a:latin typeface="+mj-lt"/>
              </a:rPr>
              <a:t>OR</a:t>
            </a:r>
          </a:p>
        </p:txBody>
      </p:sp>
      <p:grpSp>
        <p:nvGrpSpPr>
          <p:cNvPr id="13" name="Group 12">
            <a:extLst>
              <a:ext uri="{FF2B5EF4-FFF2-40B4-BE49-F238E27FC236}">
                <a16:creationId xmlns:a16="http://schemas.microsoft.com/office/drawing/2014/main" id="{47FFFD10-A48B-4C88-B389-47604E5ECF6A}"/>
              </a:ext>
            </a:extLst>
          </p:cNvPr>
          <p:cNvGrpSpPr/>
          <p:nvPr/>
        </p:nvGrpSpPr>
        <p:grpSpPr>
          <a:xfrm>
            <a:off x="2714826" y="1414035"/>
            <a:ext cx="7485431" cy="4854393"/>
            <a:chOff x="2714826" y="1414035"/>
            <a:chExt cx="7485431" cy="4854393"/>
          </a:xfrm>
        </p:grpSpPr>
        <p:grpSp>
          <p:nvGrpSpPr>
            <p:cNvPr id="5" name="Group 4">
              <a:extLst>
                <a:ext uri="{FF2B5EF4-FFF2-40B4-BE49-F238E27FC236}">
                  <a16:creationId xmlns:a16="http://schemas.microsoft.com/office/drawing/2014/main" id="{CDAB3F62-3252-4EAC-B052-7D6D5EDED91C}"/>
                </a:ext>
              </a:extLst>
            </p:cNvPr>
            <p:cNvGrpSpPr/>
            <p:nvPr/>
          </p:nvGrpSpPr>
          <p:grpSpPr>
            <a:xfrm>
              <a:off x="2714826" y="1414035"/>
              <a:ext cx="7485431" cy="4203555"/>
              <a:chOff x="2714826" y="1531545"/>
              <a:chExt cx="7485431" cy="4203555"/>
            </a:xfrm>
          </p:grpSpPr>
          <p:sp>
            <p:nvSpPr>
              <p:cNvPr id="6" name="Freeform: Shape 5">
                <a:extLst>
                  <a:ext uri="{FF2B5EF4-FFF2-40B4-BE49-F238E27FC236}">
                    <a16:creationId xmlns:a16="http://schemas.microsoft.com/office/drawing/2014/main" id="{7D6CD343-D4A8-4801-B890-C0F17BC51993}"/>
                  </a:ext>
                </a:extLst>
              </p:cNvPr>
              <p:cNvSpPr/>
              <p:nvPr/>
            </p:nvSpPr>
            <p:spPr>
              <a:xfrm>
                <a:off x="2714826" y="1531545"/>
                <a:ext cx="3200400" cy="1097280"/>
              </a:xfrm>
              <a:custGeom>
                <a:avLst/>
                <a:gdLst>
                  <a:gd name="connsiteX0" fmla="*/ 0 w 2201810"/>
                  <a:gd name="connsiteY0" fmla="*/ 245893 h 1475358"/>
                  <a:gd name="connsiteX1" fmla="*/ 245893 w 2201810"/>
                  <a:gd name="connsiteY1" fmla="*/ 0 h 1475358"/>
                  <a:gd name="connsiteX2" fmla="*/ 1955917 w 2201810"/>
                  <a:gd name="connsiteY2" fmla="*/ 0 h 1475358"/>
                  <a:gd name="connsiteX3" fmla="*/ 2201810 w 2201810"/>
                  <a:gd name="connsiteY3" fmla="*/ 245893 h 1475358"/>
                  <a:gd name="connsiteX4" fmla="*/ 2201810 w 2201810"/>
                  <a:gd name="connsiteY4" fmla="*/ 1229465 h 1475358"/>
                  <a:gd name="connsiteX5" fmla="*/ 1955917 w 2201810"/>
                  <a:gd name="connsiteY5" fmla="*/ 1475358 h 1475358"/>
                  <a:gd name="connsiteX6" fmla="*/ 245893 w 2201810"/>
                  <a:gd name="connsiteY6" fmla="*/ 1475358 h 1475358"/>
                  <a:gd name="connsiteX7" fmla="*/ 0 w 2201810"/>
                  <a:gd name="connsiteY7" fmla="*/ 1229465 h 1475358"/>
                  <a:gd name="connsiteX8" fmla="*/ 0 w 2201810"/>
                  <a:gd name="connsiteY8" fmla="*/ 245893 h 147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810" h="1475358">
                    <a:moveTo>
                      <a:pt x="0" y="245893"/>
                    </a:moveTo>
                    <a:cubicBezTo>
                      <a:pt x="0" y="110090"/>
                      <a:pt x="110090" y="0"/>
                      <a:pt x="245893" y="0"/>
                    </a:cubicBezTo>
                    <a:lnTo>
                      <a:pt x="1955917" y="0"/>
                    </a:lnTo>
                    <a:cubicBezTo>
                      <a:pt x="2091720" y="0"/>
                      <a:pt x="2201810" y="110090"/>
                      <a:pt x="2201810" y="245893"/>
                    </a:cubicBezTo>
                    <a:lnTo>
                      <a:pt x="2201810" y="1229465"/>
                    </a:lnTo>
                    <a:cubicBezTo>
                      <a:pt x="2201810" y="1365268"/>
                      <a:pt x="2091720" y="1475358"/>
                      <a:pt x="1955917" y="1475358"/>
                    </a:cubicBezTo>
                    <a:lnTo>
                      <a:pt x="245893" y="1475358"/>
                    </a:lnTo>
                    <a:cubicBezTo>
                      <a:pt x="110090" y="1475358"/>
                      <a:pt x="0" y="1365268"/>
                      <a:pt x="0" y="1229465"/>
                    </a:cubicBezTo>
                    <a:lnTo>
                      <a:pt x="0" y="24589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94880" tIns="94880" rIns="94880" bIns="94880" numCol="1" spcCol="1270" anchor="ctr" anchorCtr="0">
                <a:noAutofit/>
              </a:bodyPr>
              <a:lstStyle/>
              <a:p>
                <a:pPr marL="0" lvl="0" indent="0" algn="ctr" defTabSz="800100">
                  <a:lnSpc>
                    <a:spcPct val="90000"/>
                  </a:lnSpc>
                  <a:spcBef>
                    <a:spcPct val="0"/>
                  </a:spcBef>
                  <a:spcAft>
                    <a:spcPct val="35000"/>
                  </a:spcAft>
                  <a:buNone/>
                </a:pPr>
                <a:r>
                  <a:rPr lang="en-US" sz="1800" kern="1200" dirty="0"/>
                  <a:t>HFE1 and HFE2 are in the same PRA event sequence or minimal cutset</a:t>
                </a:r>
              </a:p>
            </p:txBody>
          </p:sp>
          <p:sp>
            <p:nvSpPr>
              <p:cNvPr id="7" name="Freeform: Shape 6">
                <a:extLst>
                  <a:ext uri="{FF2B5EF4-FFF2-40B4-BE49-F238E27FC236}">
                    <a16:creationId xmlns:a16="http://schemas.microsoft.com/office/drawing/2014/main" id="{718028DB-5DA0-41FC-A365-CCC82D18626F}"/>
                  </a:ext>
                </a:extLst>
              </p:cNvPr>
              <p:cNvSpPr/>
              <p:nvPr/>
            </p:nvSpPr>
            <p:spPr>
              <a:xfrm>
                <a:off x="6164262" y="1767101"/>
                <a:ext cx="626167" cy="626167"/>
              </a:xfrm>
              <a:custGeom>
                <a:avLst/>
                <a:gdLst>
                  <a:gd name="connsiteX0" fmla="*/ 82998 w 626167"/>
                  <a:gd name="connsiteY0" fmla="*/ 239446 h 626167"/>
                  <a:gd name="connsiteX1" fmla="*/ 239446 w 626167"/>
                  <a:gd name="connsiteY1" fmla="*/ 239446 h 626167"/>
                  <a:gd name="connsiteX2" fmla="*/ 239446 w 626167"/>
                  <a:gd name="connsiteY2" fmla="*/ 82998 h 626167"/>
                  <a:gd name="connsiteX3" fmla="*/ 386721 w 626167"/>
                  <a:gd name="connsiteY3" fmla="*/ 82998 h 626167"/>
                  <a:gd name="connsiteX4" fmla="*/ 386721 w 626167"/>
                  <a:gd name="connsiteY4" fmla="*/ 239446 h 626167"/>
                  <a:gd name="connsiteX5" fmla="*/ 543169 w 626167"/>
                  <a:gd name="connsiteY5" fmla="*/ 239446 h 626167"/>
                  <a:gd name="connsiteX6" fmla="*/ 543169 w 626167"/>
                  <a:gd name="connsiteY6" fmla="*/ 386721 h 626167"/>
                  <a:gd name="connsiteX7" fmla="*/ 386721 w 626167"/>
                  <a:gd name="connsiteY7" fmla="*/ 386721 h 626167"/>
                  <a:gd name="connsiteX8" fmla="*/ 386721 w 626167"/>
                  <a:gd name="connsiteY8" fmla="*/ 543169 h 626167"/>
                  <a:gd name="connsiteX9" fmla="*/ 239446 w 626167"/>
                  <a:gd name="connsiteY9" fmla="*/ 543169 h 626167"/>
                  <a:gd name="connsiteX10" fmla="*/ 239446 w 626167"/>
                  <a:gd name="connsiteY10" fmla="*/ 386721 h 626167"/>
                  <a:gd name="connsiteX11" fmla="*/ 82998 w 626167"/>
                  <a:gd name="connsiteY11" fmla="*/ 386721 h 626167"/>
                  <a:gd name="connsiteX12" fmla="*/ 82998 w 626167"/>
                  <a:gd name="connsiteY12" fmla="*/ 239446 h 62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167" h="626167">
                    <a:moveTo>
                      <a:pt x="82998" y="239446"/>
                    </a:moveTo>
                    <a:lnTo>
                      <a:pt x="239446" y="239446"/>
                    </a:lnTo>
                    <a:lnTo>
                      <a:pt x="239446" y="82998"/>
                    </a:lnTo>
                    <a:lnTo>
                      <a:pt x="386721" y="82998"/>
                    </a:lnTo>
                    <a:lnTo>
                      <a:pt x="386721" y="239446"/>
                    </a:lnTo>
                    <a:lnTo>
                      <a:pt x="543169" y="239446"/>
                    </a:lnTo>
                    <a:lnTo>
                      <a:pt x="543169" y="386721"/>
                    </a:lnTo>
                    <a:lnTo>
                      <a:pt x="386721" y="386721"/>
                    </a:lnTo>
                    <a:lnTo>
                      <a:pt x="386721" y="543169"/>
                    </a:lnTo>
                    <a:lnTo>
                      <a:pt x="239446" y="543169"/>
                    </a:lnTo>
                    <a:lnTo>
                      <a:pt x="239446" y="386721"/>
                    </a:lnTo>
                    <a:lnTo>
                      <a:pt x="82998" y="386721"/>
                    </a:lnTo>
                    <a:lnTo>
                      <a:pt x="82998" y="239446"/>
                    </a:lnTo>
                    <a:close/>
                  </a:path>
                </a:pathLst>
              </a:cu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spcFirstLastPara="0" vert="horz" wrap="square" lIns="82998" tIns="239446" rIns="82998" bIns="239446" numCol="1" spcCol="1270" anchor="ctr" anchorCtr="0">
                <a:noAutofit/>
              </a:bodyPr>
              <a:lstStyle/>
              <a:p>
                <a:pPr marL="0" lvl="0" indent="0" algn="ctr" defTabSz="444500">
                  <a:lnSpc>
                    <a:spcPct val="90000"/>
                  </a:lnSpc>
                  <a:spcBef>
                    <a:spcPct val="0"/>
                  </a:spcBef>
                  <a:spcAft>
                    <a:spcPct val="35000"/>
                  </a:spcAft>
                  <a:buNone/>
                </a:pPr>
                <a:endParaRPr lang="en-US" sz="1000" kern="1200"/>
              </a:p>
            </p:txBody>
          </p:sp>
          <p:sp>
            <p:nvSpPr>
              <p:cNvPr id="8" name="Freeform: Shape 7">
                <a:extLst>
                  <a:ext uri="{FF2B5EF4-FFF2-40B4-BE49-F238E27FC236}">
                    <a16:creationId xmlns:a16="http://schemas.microsoft.com/office/drawing/2014/main" id="{7E97EA9C-8E48-4C3A-847F-EC08769E86B8}"/>
                  </a:ext>
                </a:extLst>
              </p:cNvPr>
              <p:cNvSpPr/>
              <p:nvPr/>
            </p:nvSpPr>
            <p:spPr>
              <a:xfrm>
                <a:off x="6999857" y="1531545"/>
                <a:ext cx="3200400" cy="1097280"/>
              </a:xfrm>
              <a:custGeom>
                <a:avLst/>
                <a:gdLst>
                  <a:gd name="connsiteX0" fmla="*/ 0 w 2746554"/>
                  <a:gd name="connsiteY0" fmla="*/ 284908 h 1709448"/>
                  <a:gd name="connsiteX1" fmla="*/ 284908 w 2746554"/>
                  <a:gd name="connsiteY1" fmla="*/ 0 h 1709448"/>
                  <a:gd name="connsiteX2" fmla="*/ 2461646 w 2746554"/>
                  <a:gd name="connsiteY2" fmla="*/ 0 h 1709448"/>
                  <a:gd name="connsiteX3" fmla="*/ 2746554 w 2746554"/>
                  <a:gd name="connsiteY3" fmla="*/ 284908 h 1709448"/>
                  <a:gd name="connsiteX4" fmla="*/ 2746554 w 2746554"/>
                  <a:gd name="connsiteY4" fmla="*/ 1424540 h 1709448"/>
                  <a:gd name="connsiteX5" fmla="*/ 2461646 w 2746554"/>
                  <a:gd name="connsiteY5" fmla="*/ 1709448 h 1709448"/>
                  <a:gd name="connsiteX6" fmla="*/ 284908 w 2746554"/>
                  <a:gd name="connsiteY6" fmla="*/ 1709448 h 1709448"/>
                  <a:gd name="connsiteX7" fmla="*/ 0 w 2746554"/>
                  <a:gd name="connsiteY7" fmla="*/ 1424540 h 1709448"/>
                  <a:gd name="connsiteX8" fmla="*/ 0 w 2746554"/>
                  <a:gd name="connsiteY8" fmla="*/ 284908 h 17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6554" h="1709448">
                    <a:moveTo>
                      <a:pt x="0" y="284908"/>
                    </a:moveTo>
                    <a:cubicBezTo>
                      <a:pt x="0" y="127558"/>
                      <a:pt x="127558" y="0"/>
                      <a:pt x="284908" y="0"/>
                    </a:cubicBezTo>
                    <a:lnTo>
                      <a:pt x="2461646" y="0"/>
                    </a:lnTo>
                    <a:cubicBezTo>
                      <a:pt x="2618996" y="0"/>
                      <a:pt x="2746554" y="127558"/>
                      <a:pt x="2746554" y="284908"/>
                    </a:cubicBezTo>
                    <a:lnTo>
                      <a:pt x="2746554" y="1424540"/>
                    </a:lnTo>
                    <a:cubicBezTo>
                      <a:pt x="2746554" y="1581890"/>
                      <a:pt x="2618996" y="1709448"/>
                      <a:pt x="2461646" y="1709448"/>
                    </a:cubicBezTo>
                    <a:lnTo>
                      <a:pt x="284908" y="1709448"/>
                    </a:lnTo>
                    <a:cubicBezTo>
                      <a:pt x="127558" y="1709448"/>
                      <a:pt x="0" y="1581890"/>
                      <a:pt x="0" y="1424540"/>
                    </a:cubicBezTo>
                    <a:lnTo>
                      <a:pt x="0" y="28490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6307" tIns="106307" rIns="106307" bIns="106307" numCol="1" spcCol="1270" anchor="ctr" anchorCtr="0">
                <a:noAutofit/>
              </a:bodyPr>
              <a:lstStyle/>
              <a:p>
                <a:pPr marL="0" lvl="0" indent="0" algn="ctr" defTabSz="800100">
                  <a:lnSpc>
                    <a:spcPct val="90000"/>
                  </a:lnSpc>
                  <a:spcBef>
                    <a:spcPct val="0"/>
                  </a:spcBef>
                  <a:spcAft>
                    <a:spcPct val="35000"/>
                  </a:spcAft>
                  <a:buNone/>
                </a:pPr>
                <a:r>
                  <a:rPr lang="en-US" sz="1800" kern="1200" dirty="0"/>
                  <a:t>There are no relevant human action success events between HFE1 and HFE2. </a:t>
                </a:r>
              </a:p>
            </p:txBody>
          </p:sp>
          <p:sp>
            <p:nvSpPr>
              <p:cNvPr id="9" name="Freeform: Shape 8">
                <a:extLst>
                  <a:ext uri="{FF2B5EF4-FFF2-40B4-BE49-F238E27FC236}">
                    <a16:creationId xmlns:a16="http://schemas.microsoft.com/office/drawing/2014/main" id="{ADCD0385-64EC-4FFE-B3A5-128F1F3166AA}"/>
                  </a:ext>
                </a:extLst>
              </p:cNvPr>
              <p:cNvSpPr/>
              <p:nvPr/>
            </p:nvSpPr>
            <p:spPr>
              <a:xfrm rot="5400000">
                <a:off x="6164261" y="5108933"/>
                <a:ext cx="626167" cy="626167"/>
              </a:xfrm>
              <a:custGeom>
                <a:avLst/>
                <a:gdLst>
                  <a:gd name="connsiteX0" fmla="*/ 0 w 626167"/>
                  <a:gd name="connsiteY0" fmla="*/ 156542 h 626167"/>
                  <a:gd name="connsiteX1" fmla="*/ 313084 w 626167"/>
                  <a:gd name="connsiteY1" fmla="*/ 156542 h 626167"/>
                  <a:gd name="connsiteX2" fmla="*/ 313084 w 626167"/>
                  <a:gd name="connsiteY2" fmla="*/ 0 h 626167"/>
                  <a:gd name="connsiteX3" fmla="*/ 626167 w 626167"/>
                  <a:gd name="connsiteY3" fmla="*/ 313084 h 626167"/>
                  <a:gd name="connsiteX4" fmla="*/ 313084 w 626167"/>
                  <a:gd name="connsiteY4" fmla="*/ 626167 h 626167"/>
                  <a:gd name="connsiteX5" fmla="*/ 313084 w 626167"/>
                  <a:gd name="connsiteY5" fmla="*/ 469625 h 626167"/>
                  <a:gd name="connsiteX6" fmla="*/ 0 w 626167"/>
                  <a:gd name="connsiteY6" fmla="*/ 469625 h 626167"/>
                  <a:gd name="connsiteX7" fmla="*/ 0 w 626167"/>
                  <a:gd name="connsiteY7" fmla="*/ 156542 h 62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167" h="626167">
                    <a:moveTo>
                      <a:pt x="0" y="156542"/>
                    </a:moveTo>
                    <a:lnTo>
                      <a:pt x="313084" y="156542"/>
                    </a:lnTo>
                    <a:lnTo>
                      <a:pt x="313084" y="0"/>
                    </a:lnTo>
                    <a:lnTo>
                      <a:pt x="626167" y="313084"/>
                    </a:lnTo>
                    <a:lnTo>
                      <a:pt x="313084" y="626167"/>
                    </a:lnTo>
                    <a:lnTo>
                      <a:pt x="313084" y="469625"/>
                    </a:lnTo>
                    <a:lnTo>
                      <a:pt x="0" y="469625"/>
                    </a:lnTo>
                    <a:lnTo>
                      <a:pt x="0" y="156542"/>
                    </a:lnTo>
                    <a:close/>
                  </a:path>
                </a:pathLst>
              </a:cu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spcFirstLastPara="0" vert="horz" wrap="square" lIns="0" tIns="156541" rIns="156542" bIns="156543" numCol="1" spcCol="1270" anchor="ctr" anchorCtr="0">
                <a:noAutofit/>
              </a:bodyPr>
              <a:lstStyle/>
              <a:p>
                <a:pPr marL="0" lvl="0" indent="0" algn="ctr" defTabSz="977900">
                  <a:lnSpc>
                    <a:spcPct val="90000"/>
                  </a:lnSpc>
                  <a:spcBef>
                    <a:spcPct val="0"/>
                  </a:spcBef>
                  <a:spcAft>
                    <a:spcPct val="35000"/>
                  </a:spcAft>
                  <a:buNone/>
                </a:pPr>
                <a:endParaRPr lang="en-US" sz="2200" kern="1200"/>
              </a:p>
            </p:txBody>
          </p:sp>
          <p:sp>
            <p:nvSpPr>
              <p:cNvPr id="10" name="Freeform: Shape 9">
                <a:extLst>
                  <a:ext uri="{FF2B5EF4-FFF2-40B4-BE49-F238E27FC236}">
                    <a16:creationId xmlns:a16="http://schemas.microsoft.com/office/drawing/2014/main" id="{E6FD16E1-B9DD-4588-AABE-0F128A51DD37}"/>
                  </a:ext>
                </a:extLst>
              </p:cNvPr>
              <p:cNvSpPr/>
              <p:nvPr/>
            </p:nvSpPr>
            <p:spPr>
              <a:xfrm>
                <a:off x="4139000" y="3593388"/>
                <a:ext cx="4572000" cy="1188720"/>
              </a:xfrm>
              <a:custGeom>
                <a:avLst/>
                <a:gdLst>
                  <a:gd name="connsiteX0" fmla="*/ 0 w 4420969"/>
                  <a:gd name="connsiteY0" fmla="*/ 179933 h 1079599"/>
                  <a:gd name="connsiteX1" fmla="*/ 179933 w 4420969"/>
                  <a:gd name="connsiteY1" fmla="*/ 0 h 1079599"/>
                  <a:gd name="connsiteX2" fmla="*/ 4241036 w 4420969"/>
                  <a:gd name="connsiteY2" fmla="*/ 0 h 1079599"/>
                  <a:gd name="connsiteX3" fmla="*/ 4420969 w 4420969"/>
                  <a:gd name="connsiteY3" fmla="*/ 179933 h 1079599"/>
                  <a:gd name="connsiteX4" fmla="*/ 4420969 w 4420969"/>
                  <a:gd name="connsiteY4" fmla="*/ 899666 h 1079599"/>
                  <a:gd name="connsiteX5" fmla="*/ 4241036 w 4420969"/>
                  <a:gd name="connsiteY5" fmla="*/ 1079599 h 1079599"/>
                  <a:gd name="connsiteX6" fmla="*/ 179933 w 4420969"/>
                  <a:gd name="connsiteY6" fmla="*/ 1079599 h 1079599"/>
                  <a:gd name="connsiteX7" fmla="*/ 0 w 4420969"/>
                  <a:gd name="connsiteY7" fmla="*/ 899666 h 1079599"/>
                  <a:gd name="connsiteX8" fmla="*/ 0 w 4420969"/>
                  <a:gd name="connsiteY8" fmla="*/ 179933 h 107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0969" h="1079599">
                    <a:moveTo>
                      <a:pt x="0" y="179933"/>
                    </a:moveTo>
                    <a:cubicBezTo>
                      <a:pt x="0" y="80559"/>
                      <a:pt x="80559" y="0"/>
                      <a:pt x="179933" y="0"/>
                    </a:cubicBezTo>
                    <a:lnTo>
                      <a:pt x="4241036" y="0"/>
                    </a:lnTo>
                    <a:cubicBezTo>
                      <a:pt x="4340410" y="0"/>
                      <a:pt x="4420969" y="80559"/>
                      <a:pt x="4420969" y="179933"/>
                    </a:cubicBezTo>
                    <a:lnTo>
                      <a:pt x="4420969" y="899666"/>
                    </a:lnTo>
                    <a:cubicBezTo>
                      <a:pt x="4420969" y="999040"/>
                      <a:pt x="4340410" y="1079599"/>
                      <a:pt x="4241036" y="1079599"/>
                    </a:cubicBezTo>
                    <a:lnTo>
                      <a:pt x="179933" y="1079599"/>
                    </a:lnTo>
                    <a:cubicBezTo>
                      <a:pt x="80559" y="1079599"/>
                      <a:pt x="0" y="999040"/>
                      <a:pt x="0" y="899666"/>
                    </a:cubicBezTo>
                    <a:lnTo>
                      <a:pt x="0" y="17993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1751" tIns="71751" rIns="71751" bIns="71751" numCol="1" spcCol="1270" anchor="ctr" anchorCtr="0">
                <a:noAutofit/>
              </a:bodyPr>
              <a:lstStyle/>
              <a:p>
                <a:pPr marL="0" lvl="0" indent="0" algn="ctr" defTabSz="666750">
                  <a:lnSpc>
                    <a:spcPct val="90000"/>
                  </a:lnSpc>
                  <a:spcBef>
                    <a:spcPct val="0"/>
                  </a:spcBef>
                  <a:spcAft>
                    <a:spcPct val="35000"/>
                  </a:spcAft>
                  <a:buNone/>
                </a:pPr>
                <a:r>
                  <a:rPr lang="en-US" kern="1200" dirty="0"/>
                  <a:t>The initiating event is caused by human actions and is analyzed as the first HFE, such that the subsequent HFEs need to be assessed for dependency. </a:t>
                </a:r>
              </a:p>
            </p:txBody>
          </p:sp>
        </p:grpSp>
        <p:sp>
          <p:nvSpPr>
            <p:cNvPr id="12" name="Freeform: Shape 11">
              <a:extLst>
                <a:ext uri="{FF2B5EF4-FFF2-40B4-BE49-F238E27FC236}">
                  <a16:creationId xmlns:a16="http://schemas.microsoft.com/office/drawing/2014/main" id="{8D4E1D3B-02F0-4553-9F9C-5952C58A0A62}"/>
                </a:ext>
              </a:extLst>
            </p:cNvPr>
            <p:cNvSpPr/>
            <p:nvPr/>
          </p:nvSpPr>
          <p:spPr>
            <a:xfrm>
              <a:off x="4274989" y="5837535"/>
              <a:ext cx="4300023" cy="430893"/>
            </a:xfrm>
            <a:custGeom>
              <a:avLst/>
              <a:gdLst>
                <a:gd name="connsiteX0" fmla="*/ 0 w 4420969"/>
                <a:gd name="connsiteY0" fmla="*/ 179933 h 1079599"/>
                <a:gd name="connsiteX1" fmla="*/ 179933 w 4420969"/>
                <a:gd name="connsiteY1" fmla="*/ 0 h 1079599"/>
                <a:gd name="connsiteX2" fmla="*/ 4241036 w 4420969"/>
                <a:gd name="connsiteY2" fmla="*/ 0 h 1079599"/>
                <a:gd name="connsiteX3" fmla="*/ 4420969 w 4420969"/>
                <a:gd name="connsiteY3" fmla="*/ 179933 h 1079599"/>
                <a:gd name="connsiteX4" fmla="*/ 4420969 w 4420969"/>
                <a:gd name="connsiteY4" fmla="*/ 899666 h 1079599"/>
                <a:gd name="connsiteX5" fmla="*/ 4241036 w 4420969"/>
                <a:gd name="connsiteY5" fmla="*/ 1079599 h 1079599"/>
                <a:gd name="connsiteX6" fmla="*/ 179933 w 4420969"/>
                <a:gd name="connsiteY6" fmla="*/ 1079599 h 1079599"/>
                <a:gd name="connsiteX7" fmla="*/ 0 w 4420969"/>
                <a:gd name="connsiteY7" fmla="*/ 899666 h 1079599"/>
                <a:gd name="connsiteX8" fmla="*/ 0 w 4420969"/>
                <a:gd name="connsiteY8" fmla="*/ 179933 h 107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0969" h="1079599">
                  <a:moveTo>
                    <a:pt x="0" y="179933"/>
                  </a:moveTo>
                  <a:cubicBezTo>
                    <a:pt x="0" y="80559"/>
                    <a:pt x="80559" y="0"/>
                    <a:pt x="179933" y="0"/>
                  </a:cubicBezTo>
                  <a:lnTo>
                    <a:pt x="4241036" y="0"/>
                  </a:lnTo>
                  <a:cubicBezTo>
                    <a:pt x="4340410" y="0"/>
                    <a:pt x="4420969" y="80559"/>
                    <a:pt x="4420969" y="179933"/>
                  </a:cubicBezTo>
                  <a:lnTo>
                    <a:pt x="4420969" y="899666"/>
                  </a:lnTo>
                  <a:cubicBezTo>
                    <a:pt x="4420969" y="999040"/>
                    <a:pt x="4340410" y="1079599"/>
                    <a:pt x="4241036" y="1079599"/>
                  </a:cubicBezTo>
                  <a:lnTo>
                    <a:pt x="179933" y="1079599"/>
                  </a:lnTo>
                  <a:cubicBezTo>
                    <a:pt x="80559" y="1079599"/>
                    <a:pt x="0" y="999040"/>
                    <a:pt x="0" y="899666"/>
                  </a:cubicBezTo>
                  <a:lnTo>
                    <a:pt x="0" y="17993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1751" tIns="71751" rIns="71751" bIns="71751" numCol="1" spcCol="1270" anchor="ctr" anchorCtr="0">
              <a:noAutofit/>
            </a:bodyPr>
            <a:lstStyle/>
            <a:p>
              <a:pPr marL="0" lvl="0" indent="0" algn="ctr" defTabSz="666750">
                <a:lnSpc>
                  <a:spcPct val="90000"/>
                </a:lnSpc>
                <a:spcBef>
                  <a:spcPct val="0"/>
                </a:spcBef>
                <a:spcAft>
                  <a:spcPct val="35000"/>
                </a:spcAft>
                <a:buNone/>
              </a:pPr>
              <a:r>
                <a:rPr lang="en-US" kern="1200" dirty="0"/>
                <a:t>Proceed to Predetermination (Step 1)</a:t>
              </a:r>
            </a:p>
          </p:txBody>
        </p:sp>
      </p:grpSp>
      <p:sp>
        <p:nvSpPr>
          <p:cNvPr id="16" name="Date Placeholder 15">
            <a:extLst>
              <a:ext uri="{FF2B5EF4-FFF2-40B4-BE49-F238E27FC236}">
                <a16:creationId xmlns:a16="http://schemas.microsoft.com/office/drawing/2014/main" id="{8F390DCB-305B-423B-A028-FB2709E8C634}"/>
              </a:ext>
            </a:extLst>
          </p:cNvPr>
          <p:cNvSpPr>
            <a:spLocks noGrp="1"/>
          </p:cNvSpPr>
          <p:nvPr>
            <p:ph type="dt" sz="half" idx="10"/>
          </p:nvPr>
        </p:nvSpPr>
        <p:spPr/>
        <p:txBody>
          <a:bodyPr/>
          <a:lstStyle/>
          <a:p>
            <a:fld id="{C8C74E62-7695-4709-B39F-6F64B29C3287}" type="slidenum">
              <a:rPr lang="en-US" smtClean="0"/>
              <a:t>7</a:t>
            </a:fld>
            <a:endParaRPr lang="en-US" dirty="0"/>
          </a:p>
        </p:txBody>
      </p:sp>
    </p:spTree>
    <p:extLst>
      <p:ext uri="{BB962C8B-B14F-4D97-AF65-F5344CB8AC3E}">
        <p14:creationId xmlns:p14="http://schemas.microsoft.com/office/powerpoint/2010/main" val="1588769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00C2-E23F-45EA-AF91-D4E37188D6E7}"/>
              </a:ext>
            </a:extLst>
          </p:cNvPr>
          <p:cNvSpPr>
            <a:spLocks noGrp="1"/>
          </p:cNvSpPr>
          <p:nvPr>
            <p:ph type="title"/>
          </p:nvPr>
        </p:nvSpPr>
        <p:spPr>
          <a:xfrm>
            <a:off x="1981200" y="274638"/>
            <a:ext cx="8229600" cy="957814"/>
          </a:xfrm>
        </p:spPr>
        <p:txBody>
          <a:bodyPr>
            <a:normAutofit/>
          </a:bodyPr>
          <a:lstStyle/>
          <a:p>
            <a:r>
              <a:rPr lang="en-US" dirty="0"/>
              <a:t>Predetermination Analysis</a:t>
            </a:r>
          </a:p>
        </p:txBody>
      </p:sp>
      <p:graphicFrame>
        <p:nvGraphicFramePr>
          <p:cNvPr id="4" name="Content Placeholder 3">
            <a:extLst>
              <a:ext uri="{FF2B5EF4-FFF2-40B4-BE49-F238E27FC236}">
                <a16:creationId xmlns:a16="http://schemas.microsoft.com/office/drawing/2014/main" id="{AE1FBFAB-3B8B-41B7-AC94-5F5B210A7404}"/>
              </a:ext>
            </a:extLst>
          </p:cNvPr>
          <p:cNvGraphicFramePr>
            <a:graphicFrameLocks noGrp="1"/>
          </p:cNvGraphicFramePr>
          <p:nvPr>
            <p:ph idx="1"/>
            <p:extLst>
              <p:ext uri="{D42A27DB-BD31-4B8C-83A1-F6EECF244321}">
                <p14:modId xmlns:p14="http://schemas.microsoft.com/office/powerpoint/2010/main" val="3023395909"/>
              </p:ext>
            </p:extLst>
          </p:nvPr>
        </p:nvGraphicFramePr>
        <p:xfrm>
          <a:off x="1421027" y="1232452"/>
          <a:ext cx="9749481" cy="5445598"/>
        </p:xfrm>
        <a:graphic>
          <a:graphicData uri="http://schemas.openxmlformats.org/drawingml/2006/table">
            <a:tbl>
              <a:tblPr firstRow="1" firstCol="1" bandRow="1">
                <a:tableStyleId>{5C22544A-7EE6-4342-B048-85BDC9FD1C3A}</a:tableStyleId>
              </a:tblPr>
              <a:tblGrid>
                <a:gridCol w="1526890">
                  <a:extLst>
                    <a:ext uri="{9D8B030D-6E8A-4147-A177-3AD203B41FA5}">
                      <a16:colId xmlns:a16="http://schemas.microsoft.com/office/drawing/2014/main" val="1421006749"/>
                    </a:ext>
                  </a:extLst>
                </a:gridCol>
                <a:gridCol w="7455040">
                  <a:extLst>
                    <a:ext uri="{9D8B030D-6E8A-4147-A177-3AD203B41FA5}">
                      <a16:colId xmlns:a16="http://schemas.microsoft.com/office/drawing/2014/main" val="1927155694"/>
                    </a:ext>
                  </a:extLst>
                </a:gridCol>
                <a:gridCol w="767551">
                  <a:extLst>
                    <a:ext uri="{9D8B030D-6E8A-4147-A177-3AD203B41FA5}">
                      <a16:colId xmlns:a16="http://schemas.microsoft.com/office/drawing/2014/main" val="4260671637"/>
                    </a:ext>
                  </a:extLst>
                </a:gridCol>
              </a:tblGrid>
              <a:tr h="413120">
                <a:tc>
                  <a:txBody>
                    <a:bodyPr/>
                    <a:lstStyle/>
                    <a:p>
                      <a:pPr marL="0" marR="0" algn="ctr">
                        <a:spcBef>
                          <a:spcPts val="0"/>
                        </a:spcBef>
                        <a:spcAft>
                          <a:spcPts val="0"/>
                        </a:spcAft>
                      </a:pPr>
                      <a:r>
                        <a:rPr lang="en-US" sz="1600" dirty="0">
                          <a:effectLst/>
                        </a:rPr>
                        <a:t>Dependency Relationship</a:t>
                      </a:r>
                      <a:endParaRPr lang="en-US" sz="1600" dirty="0">
                        <a:effectLst/>
                        <a:latin typeface="Arial" panose="020B0604020202020204" pitchFamily="34" charset="0"/>
                        <a:ea typeface="Calibri" panose="020F0502020204030204" pitchFamily="34" charset="0"/>
                      </a:endParaRPr>
                    </a:p>
                  </a:txBody>
                  <a:tcPr marL="61718" marR="61718" marT="0" marB="0"/>
                </a:tc>
                <a:tc>
                  <a:txBody>
                    <a:bodyPr/>
                    <a:lstStyle/>
                    <a:p>
                      <a:pPr marL="0" marR="0" algn="ctr">
                        <a:spcBef>
                          <a:spcPts val="0"/>
                        </a:spcBef>
                        <a:spcAft>
                          <a:spcPts val="0"/>
                        </a:spcAft>
                      </a:pPr>
                      <a:r>
                        <a:rPr lang="en-US" sz="1600" dirty="0">
                          <a:effectLst/>
                        </a:rPr>
                        <a:t>Assessment Guidelines</a:t>
                      </a:r>
                      <a:endParaRPr lang="en-US" sz="1600" dirty="0">
                        <a:effectLst/>
                        <a:latin typeface="Arial" panose="020B0604020202020204" pitchFamily="34" charset="0"/>
                        <a:ea typeface="Calibri" panose="020F0502020204030204" pitchFamily="34" charset="0"/>
                      </a:endParaRPr>
                    </a:p>
                  </a:txBody>
                  <a:tcPr marL="61718" marR="61718" marT="0" marB="0" anchor="ctr" anchorCtr="1"/>
                </a:tc>
                <a:tc>
                  <a:txBody>
                    <a:bodyPr/>
                    <a:lstStyle/>
                    <a:p>
                      <a:pPr marL="0" marR="0">
                        <a:spcBef>
                          <a:spcPts val="0"/>
                        </a:spcBef>
                        <a:spcAft>
                          <a:spcPts val="0"/>
                        </a:spcAft>
                      </a:pPr>
                      <a:r>
                        <a:rPr lang="en-US" sz="1400">
                          <a:effectLst/>
                        </a:rPr>
                        <a:t> </a:t>
                      </a:r>
                      <a:endParaRPr lang="en-US" sz="1400">
                        <a:effectLst/>
                        <a:latin typeface="Arial" panose="020B0604020202020204" pitchFamily="34" charset="0"/>
                        <a:ea typeface="Calibri" panose="020F0502020204030204" pitchFamily="34" charset="0"/>
                      </a:endParaRPr>
                    </a:p>
                  </a:txBody>
                  <a:tcPr marL="61718" marR="61718" marT="0" marB="0"/>
                </a:tc>
                <a:extLst>
                  <a:ext uri="{0D108BD9-81ED-4DB2-BD59-A6C34878D82A}">
                    <a16:rowId xmlns:a16="http://schemas.microsoft.com/office/drawing/2014/main" val="177784276"/>
                  </a:ext>
                </a:extLst>
              </a:tr>
              <a:tr h="1652478">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Complete Dependency</a:t>
                      </a:r>
                      <a:endParaRPr lang="en-US" sz="1600" dirty="0">
                        <a:effectLst/>
                        <a:latin typeface="Arial" panose="020B0604020202020204" pitchFamily="34" charset="0"/>
                        <a:ea typeface="Calibri" panose="020F0502020204030204" pitchFamily="34" charset="0"/>
                      </a:endParaRPr>
                    </a:p>
                  </a:txBody>
                  <a:tcPr marL="61718" marR="61718" marT="0" marB="0"/>
                </a:tc>
                <a:tc>
                  <a:txBody>
                    <a:bodyPr/>
                    <a:lstStyle/>
                    <a:p>
                      <a:pPr marL="342900" marR="0" lvl="0" indent="-342900">
                        <a:spcBef>
                          <a:spcPts val="0"/>
                        </a:spcBef>
                        <a:spcAft>
                          <a:spcPts val="0"/>
                        </a:spcAft>
                        <a:buFont typeface="+mj-lt"/>
                        <a:buAutoNum type="romanLcParenR"/>
                      </a:pPr>
                      <a:r>
                        <a:rPr lang="en-US" sz="1400" dirty="0">
                          <a:effectLst/>
                        </a:rPr>
                        <a:t>HFE1 and HFE2 use the same procedure, AND</a:t>
                      </a:r>
                    </a:p>
                    <a:p>
                      <a:pPr marL="342900" marR="0" lvl="0" indent="-342900">
                        <a:spcBef>
                          <a:spcPts val="0"/>
                        </a:spcBef>
                        <a:spcAft>
                          <a:spcPts val="0"/>
                        </a:spcAft>
                        <a:buFont typeface="+mj-lt"/>
                        <a:buAutoNum type="romanLcParenR"/>
                      </a:pPr>
                      <a:r>
                        <a:rPr lang="en-US" sz="1400" dirty="0">
                          <a:effectLst/>
                        </a:rPr>
                        <a:t>HFE1 is likely to occur because of issues associated with the common procedure (such as having an ambiguous or incorrect procedure), AND</a:t>
                      </a:r>
                    </a:p>
                    <a:p>
                      <a:pPr marL="342900" marR="0" lvl="0" indent="-342900">
                        <a:spcBef>
                          <a:spcPts val="0"/>
                        </a:spcBef>
                        <a:spcAft>
                          <a:spcPts val="0"/>
                        </a:spcAft>
                        <a:buFont typeface="+mj-lt"/>
                        <a:buAutoNum type="romanLcParenR"/>
                      </a:pPr>
                      <a:r>
                        <a:rPr lang="en-US" sz="1400" dirty="0">
                          <a:effectLst/>
                        </a:rPr>
                        <a:t>There is no opportunity to recover from the issue with the procedure between HFE1 and HFE2.</a:t>
                      </a:r>
                    </a:p>
                    <a:p>
                      <a:pPr marL="4763" marR="0" indent="-4763">
                        <a:spcBef>
                          <a:spcPts val="0"/>
                        </a:spcBef>
                        <a:spcAft>
                          <a:spcPts val="0"/>
                        </a:spcAft>
                      </a:pPr>
                      <a:endParaRPr lang="en-US" sz="1400" dirty="0">
                        <a:effectLst/>
                      </a:endParaRPr>
                    </a:p>
                    <a:p>
                      <a:pPr marL="4763" marR="0" indent="-4763">
                        <a:spcBef>
                          <a:spcPts val="0"/>
                        </a:spcBef>
                        <a:spcAft>
                          <a:spcPts val="0"/>
                        </a:spcAft>
                      </a:pPr>
                      <a:r>
                        <a:rPr lang="en-US" sz="1400" dirty="0">
                          <a:effectLst/>
                        </a:rPr>
                        <a:t>Note: Opportunity for recovery may exist if there is adequate time to recover, AND steps in the procedure to recover, AND additional personnel outside the crew, such a shift technical advisor (STA), available to identify the need to recover. </a:t>
                      </a:r>
                      <a:endParaRPr lang="en-US" sz="1400" dirty="0">
                        <a:effectLst/>
                        <a:latin typeface="Arial" panose="020B0604020202020204" pitchFamily="34" charset="0"/>
                        <a:ea typeface="Calibri" panose="020F0502020204030204" pitchFamily="34" charset="0"/>
                      </a:endParaRPr>
                    </a:p>
                  </a:txBody>
                  <a:tcPr marL="61718" marR="61718" marT="0" marB="0"/>
                </a:tc>
                <a:tc>
                  <a:txBody>
                    <a:bodyPr/>
                    <a:lstStyle/>
                    <a:p>
                      <a:pPr marL="0" marR="0">
                        <a:spcBef>
                          <a:spcPts val="0"/>
                        </a:spcBef>
                        <a:spcAft>
                          <a:spcPts val="0"/>
                        </a:spcAft>
                      </a:pPr>
                      <a:r>
                        <a:rPr lang="en-US" sz="1400" dirty="0">
                          <a:effectLst/>
                        </a:rPr>
                        <a:t>□ YES</a:t>
                      </a:r>
                    </a:p>
                    <a:p>
                      <a:pPr marL="0" marR="0">
                        <a:spcBef>
                          <a:spcPts val="0"/>
                        </a:spcBef>
                        <a:spcAft>
                          <a:spcPts val="0"/>
                        </a:spcAft>
                      </a:pPr>
                      <a:r>
                        <a:rPr lang="en-US" sz="1400" dirty="0">
                          <a:effectLst/>
                        </a:rPr>
                        <a:t>□ NO</a:t>
                      </a:r>
                      <a:endParaRPr lang="en-US" sz="1400" dirty="0">
                        <a:effectLst/>
                        <a:latin typeface="Arial" panose="020B0604020202020204" pitchFamily="34" charset="0"/>
                        <a:ea typeface="Calibri" panose="020F0502020204030204" pitchFamily="34" charset="0"/>
                      </a:endParaRPr>
                    </a:p>
                  </a:txBody>
                  <a:tcPr marL="61718" marR="61718" marT="0" marB="0"/>
                </a:tc>
                <a:extLst>
                  <a:ext uri="{0D108BD9-81ED-4DB2-BD59-A6C34878D82A}">
                    <a16:rowId xmlns:a16="http://schemas.microsoft.com/office/drawing/2014/main" val="3579730239"/>
                  </a:ext>
                </a:extLst>
              </a:tr>
              <a:tr h="619679">
                <a:tc>
                  <a:txBody>
                    <a:bodyPr/>
                    <a:lstStyle/>
                    <a:p>
                      <a:pPr marL="0" marR="0">
                        <a:spcBef>
                          <a:spcPts val="0"/>
                        </a:spcBef>
                        <a:spcAft>
                          <a:spcPts val="0"/>
                        </a:spcAft>
                      </a:pPr>
                      <a:r>
                        <a:rPr lang="en-US" sz="1600" dirty="0">
                          <a:effectLst/>
                        </a:rPr>
                        <a:t>R1 –</a:t>
                      </a:r>
                    </a:p>
                    <a:p>
                      <a:pPr marL="0" marR="0">
                        <a:spcBef>
                          <a:spcPts val="0"/>
                        </a:spcBef>
                        <a:spcAft>
                          <a:spcPts val="0"/>
                        </a:spcAft>
                      </a:pPr>
                      <a:r>
                        <a:rPr lang="en-US" sz="1600" dirty="0">
                          <a:effectLst/>
                        </a:rPr>
                        <a:t>Functions or Systems</a:t>
                      </a:r>
                      <a:endParaRPr lang="en-US" sz="1600" dirty="0">
                        <a:effectLst/>
                        <a:latin typeface="Arial" panose="020B0604020202020204" pitchFamily="34" charset="0"/>
                        <a:ea typeface="Calibri" panose="020F0502020204030204" pitchFamily="34" charset="0"/>
                      </a:endParaRPr>
                    </a:p>
                  </a:txBody>
                  <a:tcPr marL="61718" marR="61718" marT="0" marB="0"/>
                </a:tc>
                <a:tc>
                  <a:txBody>
                    <a:bodyPr/>
                    <a:lstStyle/>
                    <a:p>
                      <a:pPr marL="342900" marR="0" lvl="0" indent="-342900">
                        <a:spcBef>
                          <a:spcPts val="0"/>
                        </a:spcBef>
                        <a:spcAft>
                          <a:spcPts val="0"/>
                        </a:spcAft>
                        <a:buFont typeface="+mj-lt"/>
                        <a:buAutoNum type="romanLcParenR"/>
                      </a:pPr>
                      <a:r>
                        <a:rPr lang="en-US" sz="1400" dirty="0">
                          <a:effectLst/>
                        </a:rPr>
                        <a:t>HFE1 and HFE2 have the same functions or systems, OR</a:t>
                      </a:r>
                    </a:p>
                    <a:p>
                      <a:pPr marL="342900" marR="0" lvl="0" indent="-342900">
                        <a:spcBef>
                          <a:spcPts val="0"/>
                        </a:spcBef>
                        <a:spcAft>
                          <a:spcPts val="0"/>
                        </a:spcAft>
                        <a:buFont typeface="+mj-lt"/>
                        <a:buAutoNum type="romanLcParenR"/>
                      </a:pPr>
                      <a:r>
                        <a:rPr lang="en-US" sz="1400" dirty="0">
                          <a:effectLst/>
                        </a:rPr>
                        <a:t>HFE1 and HFE2 have coupled systems or processes that are connected due to automatic responses or resources needed. </a:t>
                      </a:r>
                      <a:endParaRPr lang="en-US" sz="1400" dirty="0">
                        <a:effectLst/>
                        <a:latin typeface="Arial" panose="020B0604020202020204" pitchFamily="34" charset="0"/>
                        <a:ea typeface="Calibri" panose="020F0502020204030204" pitchFamily="34" charset="0"/>
                      </a:endParaRPr>
                    </a:p>
                  </a:txBody>
                  <a:tcPr marL="61718" marR="61718" marT="0" marB="0"/>
                </a:tc>
                <a:tc>
                  <a:txBody>
                    <a:bodyPr/>
                    <a:lstStyle/>
                    <a:p>
                      <a:pPr marL="0" marR="0">
                        <a:spcBef>
                          <a:spcPts val="0"/>
                        </a:spcBef>
                        <a:spcAft>
                          <a:spcPts val="0"/>
                        </a:spcAft>
                      </a:pPr>
                      <a:r>
                        <a:rPr lang="en-US" sz="1400">
                          <a:effectLst/>
                        </a:rPr>
                        <a:t>□ YES</a:t>
                      </a:r>
                    </a:p>
                    <a:p>
                      <a:pPr marL="0" marR="0">
                        <a:spcBef>
                          <a:spcPts val="0"/>
                        </a:spcBef>
                        <a:spcAft>
                          <a:spcPts val="0"/>
                        </a:spcAft>
                      </a:pPr>
                      <a:r>
                        <a:rPr lang="en-US" sz="1400">
                          <a:effectLst/>
                        </a:rPr>
                        <a:t>□ NO</a:t>
                      </a:r>
                      <a:endParaRPr lang="en-US" sz="1400">
                        <a:effectLst/>
                        <a:latin typeface="Arial" panose="020B0604020202020204" pitchFamily="34" charset="0"/>
                        <a:ea typeface="Calibri" panose="020F0502020204030204" pitchFamily="34" charset="0"/>
                      </a:endParaRPr>
                    </a:p>
                  </a:txBody>
                  <a:tcPr marL="61718" marR="61718" marT="0" marB="0"/>
                </a:tc>
                <a:extLst>
                  <a:ext uri="{0D108BD9-81ED-4DB2-BD59-A6C34878D82A}">
                    <a16:rowId xmlns:a16="http://schemas.microsoft.com/office/drawing/2014/main" val="889166491"/>
                  </a:ext>
                </a:extLst>
              </a:tr>
              <a:tr h="619679">
                <a:tc>
                  <a:txBody>
                    <a:bodyPr/>
                    <a:lstStyle/>
                    <a:p>
                      <a:pPr marL="0" marR="0">
                        <a:spcBef>
                          <a:spcPts val="0"/>
                        </a:spcBef>
                        <a:spcAft>
                          <a:spcPts val="0"/>
                        </a:spcAft>
                      </a:pPr>
                      <a:r>
                        <a:rPr lang="en-US" sz="1600" dirty="0">
                          <a:effectLst/>
                        </a:rPr>
                        <a:t>R2 – </a:t>
                      </a:r>
                    </a:p>
                    <a:p>
                      <a:pPr marL="0" marR="0">
                        <a:spcBef>
                          <a:spcPts val="0"/>
                        </a:spcBef>
                        <a:spcAft>
                          <a:spcPts val="0"/>
                        </a:spcAft>
                      </a:pPr>
                      <a:r>
                        <a:rPr lang="en-US" sz="1600" dirty="0">
                          <a:effectLst/>
                        </a:rPr>
                        <a:t>Time Proximity</a:t>
                      </a:r>
                      <a:endParaRPr lang="en-US" sz="1600" dirty="0">
                        <a:effectLst/>
                        <a:latin typeface="Arial" panose="020B0604020202020204" pitchFamily="34" charset="0"/>
                        <a:ea typeface="Calibri" panose="020F0502020204030204" pitchFamily="34" charset="0"/>
                      </a:endParaRPr>
                    </a:p>
                  </a:txBody>
                  <a:tcPr marL="61718" marR="61718" marT="0" marB="0"/>
                </a:tc>
                <a:tc>
                  <a:txBody>
                    <a:bodyPr/>
                    <a:lstStyle/>
                    <a:p>
                      <a:pPr marL="342900" marR="0" lvl="0" indent="-342900">
                        <a:spcBef>
                          <a:spcPts val="0"/>
                        </a:spcBef>
                        <a:spcAft>
                          <a:spcPts val="0"/>
                        </a:spcAft>
                        <a:buFont typeface="+mj-lt"/>
                        <a:buAutoNum type="romanLcParenR"/>
                      </a:pPr>
                      <a:r>
                        <a:rPr lang="en-US" sz="1400" dirty="0">
                          <a:effectLst/>
                        </a:rPr>
                        <a:t>HFE1 and HFE2 are performed close in time, OR</a:t>
                      </a:r>
                    </a:p>
                    <a:p>
                      <a:pPr marL="342900" marR="0" lvl="0" indent="-342900">
                        <a:spcBef>
                          <a:spcPts val="0"/>
                        </a:spcBef>
                        <a:spcAft>
                          <a:spcPts val="0"/>
                        </a:spcAft>
                        <a:buFont typeface="+mj-lt"/>
                        <a:buAutoNum type="romanLcParenR"/>
                      </a:pPr>
                      <a:r>
                        <a:rPr lang="en-US" sz="1400" dirty="0">
                          <a:effectLst/>
                        </a:rPr>
                        <a:t>The cues for HFE1 and HFE2 are presented close in time.</a:t>
                      </a:r>
                    </a:p>
                    <a:p>
                      <a:pPr marL="240030" marR="0" indent="-228600">
                        <a:spcBef>
                          <a:spcPts val="0"/>
                        </a:spcBef>
                        <a:spcAft>
                          <a:spcPts val="0"/>
                        </a:spcAft>
                      </a:pPr>
                      <a:r>
                        <a:rPr lang="en-US" sz="1400" dirty="0">
                          <a:effectLst/>
                        </a:rPr>
                        <a:t> </a:t>
                      </a:r>
                      <a:endParaRPr lang="en-US" sz="1400" dirty="0">
                        <a:effectLst/>
                        <a:latin typeface="Arial" panose="020B0604020202020204" pitchFamily="34" charset="0"/>
                        <a:ea typeface="Calibri" panose="020F0502020204030204" pitchFamily="34" charset="0"/>
                      </a:endParaRPr>
                    </a:p>
                  </a:txBody>
                  <a:tcPr marL="61718" marR="61718" marT="0" marB="0"/>
                </a:tc>
                <a:tc>
                  <a:txBody>
                    <a:bodyPr/>
                    <a:lstStyle/>
                    <a:p>
                      <a:pPr marL="0" marR="0">
                        <a:spcBef>
                          <a:spcPts val="0"/>
                        </a:spcBef>
                        <a:spcAft>
                          <a:spcPts val="0"/>
                        </a:spcAft>
                      </a:pPr>
                      <a:r>
                        <a:rPr lang="en-US" sz="1400">
                          <a:effectLst/>
                        </a:rPr>
                        <a:t>□ YES</a:t>
                      </a:r>
                    </a:p>
                    <a:p>
                      <a:pPr marL="0" marR="0">
                        <a:spcBef>
                          <a:spcPts val="0"/>
                        </a:spcBef>
                        <a:spcAft>
                          <a:spcPts val="0"/>
                        </a:spcAft>
                      </a:pPr>
                      <a:r>
                        <a:rPr lang="en-US" sz="1400">
                          <a:effectLst/>
                        </a:rPr>
                        <a:t>□ NO</a:t>
                      </a:r>
                      <a:endParaRPr lang="en-US" sz="1400">
                        <a:effectLst/>
                        <a:latin typeface="Arial" panose="020B0604020202020204" pitchFamily="34" charset="0"/>
                        <a:ea typeface="Calibri" panose="020F0502020204030204" pitchFamily="34" charset="0"/>
                      </a:endParaRPr>
                    </a:p>
                  </a:txBody>
                  <a:tcPr marL="61718" marR="61718" marT="0" marB="0"/>
                </a:tc>
                <a:extLst>
                  <a:ext uri="{0D108BD9-81ED-4DB2-BD59-A6C34878D82A}">
                    <a16:rowId xmlns:a16="http://schemas.microsoft.com/office/drawing/2014/main" val="691835167"/>
                  </a:ext>
                </a:extLst>
              </a:tr>
              <a:tr h="619679">
                <a:tc>
                  <a:txBody>
                    <a:bodyPr/>
                    <a:lstStyle/>
                    <a:p>
                      <a:pPr marL="0" marR="0">
                        <a:spcBef>
                          <a:spcPts val="0"/>
                        </a:spcBef>
                        <a:spcAft>
                          <a:spcPts val="0"/>
                        </a:spcAft>
                      </a:pPr>
                      <a:r>
                        <a:rPr lang="en-US" sz="1600" dirty="0">
                          <a:effectLst/>
                        </a:rPr>
                        <a:t>R3 – </a:t>
                      </a:r>
                    </a:p>
                    <a:p>
                      <a:pPr marL="0" marR="0">
                        <a:spcBef>
                          <a:spcPts val="0"/>
                        </a:spcBef>
                        <a:spcAft>
                          <a:spcPts val="0"/>
                        </a:spcAft>
                      </a:pPr>
                      <a:r>
                        <a:rPr lang="en-US" sz="1600" dirty="0">
                          <a:effectLst/>
                        </a:rPr>
                        <a:t>Personnel</a:t>
                      </a:r>
                      <a:endParaRPr lang="en-US" sz="1600" dirty="0">
                        <a:effectLst/>
                        <a:latin typeface="Arial" panose="020B0604020202020204" pitchFamily="34" charset="0"/>
                        <a:ea typeface="Calibri" panose="020F0502020204030204" pitchFamily="34" charset="0"/>
                      </a:endParaRPr>
                    </a:p>
                  </a:txBody>
                  <a:tcPr marL="61718" marR="61718" marT="0" marB="0"/>
                </a:tc>
                <a:tc>
                  <a:txBody>
                    <a:bodyPr/>
                    <a:lstStyle/>
                    <a:p>
                      <a:pPr marL="342900" marR="0" lvl="0" indent="-342900">
                        <a:spcBef>
                          <a:spcPts val="0"/>
                        </a:spcBef>
                        <a:spcAft>
                          <a:spcPts val="0"/>
                        </a:spcAft>
                        <a:buFont typeface="+mj-lt"/>
                        <a:buAutoNum type="romanLcParenR"/>
                      </a:pPr>
                      <a:r>
                        <a:rPr lang="en-US" sz="1400" dirty="0">
                          <a:effectLst/>
                        </a:rPr>
                        <a:t>HFE1 and HFE2 are performed by the same personnel.</a:t>
                      </a:r>
                      <a:endParaRPr lang="en-US" sz="1400" dirty="0">
                        <a:effectLst/>
                        <a:latin typeface="Arial" panose="020B0604020202020204" pitchFamily="34" charset="0"/>
                        <a:ea typeface="Calibri" panose="020F0502020204030204" pitchFamily="34" charset="0"/>
                      </a:endParaRPr>
                    </a:p>
                  </a:txBody>
                  <a:tcPr marL="61718" marR="61718" marT="0" marB="0"/>
                </a:tc>
                <a:tc>
                  <a:txBody>
                    <a:bodyPr/>
                    <a:lstStyle/>
                    <a:p>
                      <a:pPr marL="0" marR="0">
                        <a:spcBef>
                          <a:spcPts val="0"/>
                        </a:spcBef>
                        <a:spcAft>
                          <a:spcPts val="0"/>
                        </a:spcAft>
                      </a:pPr>
                      <a:r>
                        <a:rPr lang="en-US" sz="1400">
                          <a:effectLst/>
                        </a:rPr>
                        <a:t>□ YES</a:t>
                      </a:r>
                    </a:p>
                    <a:p>
                      <a:pPr marL="0" marR="0">
                        <a:spcBef>
                          <a:spcPts val="0"/>
                        </a:spcBef>
                        <a:spcAft>
                          <a:spcPts val="0"/>
                        </a:spcAft>
                      </a:pPr>
                      <a:r>
                        <a:rPr lang="en-US" sz="1400">
                          <a:effectLst/>
                        </a:rPr>
                        <a:t>□ NO</a:t>
                      </a:r>
                      <a:endParaRPr lang="en-US" sz="1400">
                        <a:effectLst/>
                        <a:latin typeface="Arial" panose="020B0604020202020204" pitchFamily="34" charset="0"/>
                        <a:ea typeface="Calibri" panose="020F0502020204030204" pitchFamily="34" charset="0"/>
                      </a:endParaRPr>
                    </a:p>
                  </a:txBody>
                  <a:tcPr marL="61718" marR="61718" marT="0" marB="0"/>
                </a:tc>
                <a:extLst>
                  <a:ext uri="{0D108BD9-81ED-4DB2-BD59-A6C34878D82A}">
                    <a16:rowId xmlns:a16="http://schemas.microsoft.com/office/drawing/2014/main" val="2057616109"/>
                  </a:ext>
                </a:extLst>
              </a:tr>
              <a:tr h="619679">
                <a:tc>
                  <a:txBody>
                    <a:bodyPr/>
                    <a:lstStyle/>
                    <a:p>
                      <a:pPr marL="0" marR="0">
                        <a:spcBef>
                          <a:spcPts val="0"/>
                        </a:spcBef>
                        <a:spcAft>
                          <a:spcPts val="0"/>
                        </a:spcAft>
                      </a:pPr>
                      <a:r>
                        <a:rPr lang="en-US" sz="1600" dirty="0">
                          <a:effectLst/>
                        </a:rPr>
                        <a:t>R4 – </a:t>
                      </a:r>
                    </a:p>
                    <a:p>
                      <a:pPr marL="0" marR="0">
                        <a:spcBef>
                          <a:spcPts val="0"/>
                        </a:spcBef>
                        <a:spcAft>
                          <a:spcPts val="0"/>
                        </a:spcAft>
                      </a:pPr>
                      <a:r>
                        <a:rPr lang="en-US" sz="1600" dirty="0">
                          <a:effectLst/>
                        </a:rPr>
                        <a:t>Location</a:t>
                      </a:r>
                      <a:endParaRPr lang="en-US" sz="1600" dirty="0">
                        <a:effectLst/>
                        <a:latin typeface="Arial" panose="020B0604020202020204" pitchFamily="34" charset="0"/>
                        <a:ea typeface="Calibri" panose="020F0502020204030204" pitchFamily="34" charset="0"/>
                      </a:endParaRPr>
                    </a:p>
                  </a:txBody>
                  <a:tcPr marL="61718" marR="61718" marT="0" marB="0"/>
                </a:tc>
                <a:tc>
                  <a:txBody>
                    <a:bodyPr/>
                    <a:lstStyle/>
                    <a:p>
                      <a:pPr marL="342900" marR="0" lvl="0" indent="-342900">
                        <a:spcBef>
                          <a:spcPts val="0"/>
                        </a:spcBef>
                        <a:spcAft>
                          <a:spcPts val="0"/>
                        </a:spcAft>
                        <a:buFont typeface="+mj-lt"/>
                        <a:buAutoNum type="romanLcParenR"/>
                      </a:pPr>
                      <a:r>
                        <a:rPr lang="en-US" sz="1400" dirty="0">
                          <a:effectLst/>
                        </a:rPr>
                        <a:t>HFE1 and HFE2 are performed at the same location, OR</a:t>
                      </a:r>
                    </a:p>
                    <a:p>
                      <a:pPr marL="342900" marR="0" lvl="0" indent="-342900">
                        <a:spcBef>
                          <a:spcPts val="0"/>
                        </a:spcBef>
                        <a:spcAft>
                          <a:spcPts val="0"/>
                        </a:spcAft>
                        <a:buFont typeface="+mj-lt"/>
                        <a:buAutoNum type="romanLcParenR"/>
                      </a:pPr>
                      <a:r>
                        <a:rPr lang="en-US" sz="1400" dirty="0">
                          <a:effectLst/>
                        </a:rPr>
                        <a:t>The workplaces for HFE1 and HFE2 are affected by the same condition (such as low visibility, high temperature, low temperature, or high radiation).</a:t>
                      </a:r>
                      <a:endParaRPr lang="en-US" sz="1400" dirty="0">
                        <a:effectLst/>
                        <a:latin typeface="Arial" panose="020B0604020202020204" pitchFamily="34" charset="0"/>
                        <a:ea typeface="Calibri" panose="020F0502020204030204" pitchFamily="34" charset="0"/>
                      </a:endParaRPr>
                    </a:p>
                  </a:txBody>
                  <a:tcPr marL="61718" marR="61718" marT="0" marB="0"/>
                </a:tc>
                <a:tc>
                  <a:txBody>
                    <a:bodyPr/>
                    <a:lstStyle/>
                    <a:p>
                      <a:pPr marL="0" marR="0">
                        <a:spcBef>
                          <a:spcPts val="0"/>
                        </a:spcBef>
                        <a:spcAft>
                          <a:spcPts val="0"/>
                        </a:spcAft>
                      </a:pPr>
                      <a:r>
                        <a:rPr lang="en-US" sz="1400" dirty="0">
                          <a:effectLst/>
                        </a:rPr>
                        <a:t>□ YES</a:t>
                      </a:r>
                    </a:p>
                    <a:p>
                      <a:pPr marL="0" marR="0">
                        <a:spcBef>
                          <a:spcPts val="0"/>
                        </a:spcBef>
                        <a:spcAft>
                          <a:spcPts val="0"/>
                        </a:spcAft>
                      </a:pPr>
                      <a:r>
                        <a:rPr lang="en-US" sz="1400" dirty="0">
                          <a:effectLst/>
                        </a:rPr>
                        <a:t>□ NO</a:t>
                      </a:r>
                      <a:endParaRPr lang="en-US" sz="1400" dirty="0">
                        <a:effectLst/>
                        <a:latin typeface="Arial" panose="020B0604020202020204" pitchFamily="34" charset="0"/>
                        <a:ea typeface="Calibri" panose="020F0502020204030204" pitchFamily="34" charset="0"/>
                      </a:endParaRPr>
                    </a:p>
                  </a:txBody>
                  <a:tcPr marL="61718" marR="61718" marT="0" marB="0"/>
                </a:tc>
                <a:extLst>
                  <a:ext uri="{0D108BD9-81ED-4DB2-BD59-A6C34878D82A}">
                    <a16:rowId xmlns:a16="http://schemas.microsoft.com/office/drawing/2014/main" val="3534055987"/>
                  </a:ext>
                </a:extLst>
              </a:tr>
              <a:tr h="619679">
                <a:tc>
                  <a:txBody>
                    <a:bodyPr/>
                    <a:lstStyle/>
                    <a:p>
                      <a:pPr marL="0" marR="0">
                        <a:spcBef>
                          <a:spcPts val="0"/>
                        </a:spcBef>
                        <a:spcAft>
                          <a:spcPts val="0"/>
                        </a:spcAft>
                      </a:pPr>
                      <a:r>
                        <a:rPr lang="en-US" sz="1600" dirty="0">
                          <a:effectLst/>
                        </a:rPr>
                        <a:t>R5 – </a:t>
                      </a:r>
                    </a:p>
                    <a:p>
                      <a:pPr marL="0" marR="0">
                        <a:spcBef>
                          <a:spcPts val="0"/>
                        </a:spcBef>
                        <a:spcAft>
                          <a:spcPts val="0"/>
                        </a:spcAft>
                      </a:pPr>
                      <a:r>
                        <a:rPr lang="en-US" sz="1600" dirty="0">
                          <a:effectLst/>
                        </a:rPr>
                        <a:t>Procedure </a:t>
                      </a:r>
                      <a:endParaRPr lang="en-US" sz="1600" dirty="0">
                        <a:effectLst/>
                        <a:latin typeface="Arial" panose="020B0604020202020204" pitchFamily="34" charset="0"/>
                        <a:ea typeface="Calibri" panose="020F0502020204030204" pitchFamily="34" charset="0"/>
                      </a:endParaRPr>
                    </a:p>
                  </a:txBody>
                  <a:tcPr marL="61718" marR="61718" marT="0" marB="0"/>
                </a:tc>
                <a:tc>
                  <a:txBody>
                    <a:bodyPr/>
                    <a:lstStyle/>
                    <a:p>
                      <a:pPr marL="342900" marR="0" lvl="0" indent="-342900">
                        <a:spcBef>
                          <a:spcPts val="0"/>
                        </a:spcBef>
                        <a:spcAft>
                          <a:spcPts val="0"/>
                        </a:spcAft>
                        <a:buFont typeface="+mj-lt"/>
                        <a:buAutoNum type="romanLcParenR"/>
                      </a:pPr>
                      <a:r>
                        <a:rPr lang="en-US" sz="1400" dirty="0">
                          <a:effectLst/>
                        </a:rPr>
                        <a:t>HFE1 and HFE2 use the same procedure.</a:t>
                      </a:r>
                    </a:p>
                    <a:p>
                      <a:pPr marL="11430" marR="0">
                        <a:spcBef>
                          <a:spcPts val="0"/>
                        </a:spcBef>
                        <a:spcAft>
                          <a:spcPts val="0"/>
                        </a:spcAft>
                      </a:pPr>
                      <a:r>
                        <a:rPr lang="en-US" sz="1400" dirty="0">
                          <a:effectLst/>
                        </a:rPr>
                        <a:t> </a:t>
                      </a:r>
                      <a:endParaRPr lang="en-US" sz="1400" dirty="0">
                        <a:effectLst/>
                        <a:latin typeface="Arial" panose="020B0604020202020204" pitchFamily="34" charset="0"/>
                        <a:ea typeface="Calibri" panose="020F0502020204030204" pitchFamily="34" charset="0"/>
                      </a:endParaRPr>
                    </a:p>
                  </a:txBody>
                  <a:tcPr marL="61718" marR="61718" marT="0" marB="0"/>
                </a:tc>
                <a:tc>
                  <a:txBody>
                    <a:bodyPr/>
                    <a:lstStyle/>
                    <a:p>
                      <a:pPr marL="0" marR="0">
                        <a:spcBef>
                          <a:spcPts val="0"/>
                        </a:spcBef>
                        <a:spcAft>
                          <a:spcPts val="0"/>
                        </a:spcAft>
                      </a:pPr>
                      <a:r>
                        <a:rPr lang="en-US" sz="1400" dirty="0">
                          <a:effectLst/>
                        </a:rPr>
                        <a:t>□ YES</a:t>
                      </a:r>
                    </a:p>
                    <a:p>
                      <a:pPr marL="0" marR="0">
                        <a:spcBef>
                          <a:spcPts val="0"/>
                        </a:spcBef>
                        <a:spcAft>
                          <a:spcPts val="0"/>
                        </a:spcAft>
                      </a:pPr>
                      <a:r>
                        <a:rPr lang="en-US" sz="1400" dirty="0">
                          <a:effectLst/>
                        </a:rPr>
                        <a:t>□ NO</a:t>
                      </a:r>
                      <a:endParaRPr lang="en-US" sz="1400" dirty="0">
                        <a:effectLst/>
                        <a:latin typeface="Arial" panose="020B0604020202020204" pitchFamily="34" charset="0"/>
                        <a:ea typeface="Calibri" panose="020F0502020204030204" pitchFamily="34" charset="0"/>
                      </a:endParaRPr>
                    </a:p>
                  </a:txBody>
                  <a:tcPr marL="61718" marR="61718" marT="0" marB="0"/>
                </a:tc>
                <a:extLst>
                  <a:ext uri="{0D108BD9-81ED-4DB2-BD59-A6C34878D82A}">
                    <a16:rowId xmlns:a16="http://schemas.microsoft.com/office/drawing/2014/main" val="4088033017"/>
                  </a:ext>
                </a:extLst>
              </a:tr>
            </a:tbl>
          </a:graphicData>
        </a:graphic>
      </p:graphicFrame>
      <p:sp>
        <p:nvSpPr>
          <p:cNvPr id="6" name="Date Placeholder 5">
            <a:extLst>
              <a:ext uri="{FF2B5EF4-FFF2-40B4-BE49-F238E27FC236}">
                <a16:creationId xmlns:a16="http://schemas.microsoft.com/office/drawing/2014/main" id="{D0DA0605-4B0D-44E7-B4CA-FE3E6DE993A9}"/>
              </a:ext>
            </a:extLst>
          </p:cNvPr>
          <p:cNvSpPr>
            <a:spLocks noGrp="1"/>
          </p:cNvSpPr>
          <p:nvPr>
            <p:ph type="dt" sz="half" idx="10"/>
          </p:nvPr>
        </p:nvSpPr>
        <p:spPr/>
        <p:txBody>
          <a:bodyPr/>
          <a:lstStyle/>
          <a:p>
            <a:fld id="{B030E4F1-00E3-4ECD-B5EF-F12300628D75}" type="slidenum">
              <a:rPr lang="en-US" smtClean="0"/>
              <a:t>8</a:t>
            </a:fld>
            <a:endParaRPr lang="en-US" dirty="0"/>
          </a:p>
        </p:txBody>
      </p:sp>
    </p:spTree>
    <p:extLst>
      <p:ext uri="{BB962C8B-B14F-4D97-AF65-F5344CB8AC3E}">
        <p14:creationId xmlns:p14="http://schemas.microsoft.com/office/powerpoint/2010/main" val="216445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00B1-B27C-47ED-8402-0D4626B10328}"/>
              </a:ext>
            </a:extLst>
          </p:cNvPr>
          <p:cNvSpPr>
            <a:spLocks noGrp="1"/>
          </p:cNvSpPr>
          <p:nvPr>
            <p:ph type="title"/>
          </p:nvPr>
        </p:nvSpPr>
        <p:spPr/>
        <p:txBody>
          <a:bodyPr/>
          <a:lstStyle/>
          <a:p>
            <a:r>
              <a:rPr lang="en-US" dirty="0"/>
              <a:t>Basis for Screening Process</a:t>
            </a:r>
          </a:p>
        </p:txBody>
      </p:sp>
      <p:sp>
        <p:nvSpPr>
          <p:cNvPr id="3" name="Content Placeholder 2">
            <a:extLst>
              <a:ext uri="{FF2B5EF4-FFF2-40B4-BE49-F238E27FC236}">
                <a16:creationId xmlns:a16="http://schemas.microsoft.com/office/drawing/2014/main" id="{C5916CFA-3581-4F52-9BA3-AFA27C387416}"/>
              </a:ext>
            </a:extLst>
          </p:cNvPr>
          <p:cNvSpPr>
            <a:spLocks noGrp="1"/>
          </p:cNvSpPr>
          <p:nvPr>
            <p:ph idx="1"/>
          </p:nvPr>
        </p:nvSpPr>
        <p:spPr/>
        <p:txBody>
          <a:bodyPr>
            <a:normAutofit fontScale="25000" lnSpcReduction="20000"/>
          </a:bodyPr>
          <a:lstStyle/>
          <a:p>
            <a:r>
              <a:rPr lang="en-US" sz="8800" dirty="0"/>
              <a:t>Dependency relationships between HFEs can result in one or more dependency factors.</a:t>
            </a:r>
          </a:p>
          <a:p>
            <a:r>
              <a:rPr lang="en-US" sz="8800" dirty="0"/>
              <a:t>Each dependency factor potentially impacts some PIFs associated with HFE2. </a:t>
            </a:r>
          </a:p>
          <a:p>
            <a:pPr lvl="1"/>
            <a:r>
              <a:rPr lang="en-US" sz="8800" dirty="0"/>
              <a:t>The impact of each dependency factor on HFE2 is based on how occurrence of HFE1 changes the context for HFE2. </a:t>
            </a:r>
          </a:p>
          <a:p>
            <a:pPr lvl="1"/>
            <a:r>
              <a:rPr lang="en-US" sz="8800" dirty="0"/>
              <a:t>If occurrence of HFE1 would not result in any changes to the context associated with HFE2, the dependency factor may be discounted. </a:t>
            </a:r>
          </a:p>
          <a:p>
            <a:pPr lvl="1"/>
            <a:r>
              <a:rPr lang="en-US" sz="8800" dirty="0"/>
              <a:t>Each undiscounted dependency factor potentially results in new PIFs, new PIF attributes, or worsening of the PIF attributes that were originally assessed in the individual HEP of HFE2. </a:t>
            </a:r>
          </a:p>
          <a:p>
            <a:r>
              <a:rPr lang="en-US" sz="8800" dirty="0"/>
              <a:t>Some PIF attributes impact HEPs more significantly than others. The screening process focuses on evaluation of the more significant PIF attributes. </a:t>
            </a:r>
          </a:p>
          <a:p>
            <a:r>
              <a:rPr lang="en-US" sz="8800" dirty="0"/>
              <a:t>The screening process groups the impact of the most likely affected PIF attributes for each dependency factor into “Low,” “Medium,” and “High” impact categories. </a:t>
            </a:r>
          </a:p>
          <a:p>
            <a:r>
              <a:rPr lang="en-US" sz="8800" dirty="0"/>
              <a:t>The dependency impact values (P</a:t>
            </a:r>
            <a:r>
              <a:rPr lang="en-US" sz="8800" baseline="-25000" dirty="0"/>
              <a:t>d</a:t>
            </a:r>
            <a:r>
              <a:rPr lang="en-US" sz="8800" dirty="0"/>
              <a:t>) are based on IDHEAS-ECA.</a:t>
            </a:r>
          </a:p>
          <a:p>
            <a:endParaRPr lang="en-US" dirty="0"/>
          </a:p>
        </p:txBody>
      </p:sp>
      <p:sp>
        <p:nvSpPr>
          <p:cNvPr id="6" name="Date Placeholder 5">
            <a:extLst>
              <a:ext uri="{FF2B5EF4-FFF2-40B4-BE49-F238E27FC236}">
                <a16:creationId xmlns:a16="http://schemas.microsoft.com/office/drawing/2014/main" id="{FF6C51BE-A2CF-45D1-9FFB-1DDAF22FF820}"/>
              </a:ext>
            </a:extLst>
          </p:cNvPr>
          <p:cNvSpPr>
            <a:spLocks noGrp="1"/>
          </p:cNvSpPr>
          <p:nvPr>
            <p:ph type="dt" sz="half" idx="10"/>
          </p:nvPr>
        </p:nvSpPr>
        <p:spPr/>
        <p:txBody>
          <a:bodyPr/>
          <a:lstStyle/>
          <a:p>
            <a:fld id="{2B5FD0D8-E66D-43A5-AEC8-1291B413E313}" type="slidenum">
              <a:rPr lang="en-US" smtClean="0"/>
              <a:t>9</a:t>
            </a:fld>
            <a:endParaRPr lang="en-US" dirty="0"/>
          </a:p>
        </p:txBody>
      </p:sp>
    </p:spTree>
    <p:extLst>
      <p:ext uri="{BB962C8B-B14F-4D97-AF65-F5344CB8AC3E}">
        <p14:creationId xmlns:p14="http://schemas.microsoft.com/office/powerpoint/2010/main" val="3824787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Style 1-White Background.pptx" id="{B3EE9B87-3533-4FD8-AD03-D56751979332}" vid="{38DB0D7B-A400-4666-B519-F03AF992CE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Style 1-White Background</Template>
  <TotalTime>0</TotalTime>
  <Words>2107</Words>
  <Application>Microsoft Office PowerPoint</Application>
  <PresentationFormat>Widescreen</PresentationFormat>
  <Paragraphs>275</Paragraphs>
  <Slides>17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 Math</vt:lpstr>
      <vt:lpstr>Century Gothic</vt:lpstr>
      <vt:lpstr>Courier New</vt:lpstr>
      <vt:lpstr>Times New Roman</vt:lpstr>
      <vt:lpstr>Office Theme</vt:lpstr>
      <vt:lpstr>PowerPoint Presentation</vt:lpstr>
      <vt:lpstr>Background</vt:lpstr>
      <vt:lpstr>Development of IDHEAS-DEP</vt:lpstr>
      <vt:lpstr>Process Overview</vt:lpstr>
      <vt:lpstr>IDHEAS Dependency Types</vt:lpstr>
      <vt:lpstr>Dependency Relationships</vt:lpstr>
      <vt:lpstr>Entry Conditions</vt:lpstr>
      <vt:lpstr>Predetermination Analysis</vt:lpstr>
      <vt:lpstr>Basis for Screening Process</vt:lpstr>
      <vt:lpstr>Screening Analysis</vt:lpstr>
      <vt:lpstr>Screening Dependency Impact</vt:lpstr>
      <vt:lpstr>Potential Dependency Factors</vt:lpstr>
      <vt:lpstr>Detailed Analysis</vt:lpstr>
      <vt:lpstr>Conclusion</vt:lpstr>
      <vt:lpstr>Questions?</vt:lpstr>
      <vt:lpstr>Acronyms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2022-06-07T19:21:41Z</dcterms:created>
  <dcterms:modified xsi:type="dcterms:W3CDTF">2022-06-07T19:22:20Z</dcterms:modified>
</cp:coreProperties>
</file>