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23"/>
  </p:notesMasterIdLst>
  <p:sldIdLst>
    <p:sldId id="256" r:id="rId5"/>
    <p:sldId id="521" r:id="rId6"/>
    <p:sldId id="519" r:id="rId7"/>
    <p:sldId id="518" r:id="rId8"/>
    <p:sldId id="501" r:id="rId9"/>
    <p:sldId id="503" r:id="rId10"/>
    <p:sldId id="517" r:id="rId11"/>
    <p:sldId id="509" r:id="rId12"/>
    <p:sldId id="523" r:id="rId13"/>
    <p:sldId id="391" r:id="rId14"/>
    <p:sldId id="504" r:id="rId15"/>
    <p:sldId id="393" r:id="rId16"/>
    <p:sldId id="505" r:id="rId17"/>
    <p:sldId id="267" r:id="rId18"/>
    <p:sldId id="394" r:id="rId19"/>
    <p:sldId id="510" r:id="rId20"/>
    <p:sldId id="269" r:id="rId21"/>
    <p:sldId id="3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976"/>
    <a:srgbClr val="E4E4E4"/>
    <a:srgbClr val="85A4B3"/>
    <a:srgbClr val="9A7AB8"/>
    <a:srgbClr val="8EC423"/>
    <a:srgbClr val="16607E"/>
    <a:srgbClr val="678F17"/>
    <a:srgbClr val="07519E"/>
    <a:srgbClr val="2DA9E1"/>
    <a:srgbClr val="1C3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4694"/>
  </p:normalViewPr>
  <p:slideViewPr>
    <p:cSldViewPr snapToGrid="0" snapToObjects="1">
      <p:cViewPr varScale="1">
        <p:scale>
          <a:sx n="164" d="100"/>
          <a:sy n="164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D868B-E6F8-4CA0-B88F-D01F02099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432543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B832D-E542-5FEF-5CC7-3DF3A0B97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663" y="2864129"/>
            <a:ext cx="2541981" cy="1392236"/>
          </a:xfrm>
        </p:spPr>
        <p:txBody>
          <a:bodyPr tIns="45720" rIns="0" anchor="ctr"/>
          <a:lstStyle>
            <a:lvl1pPr marL="0" indent="0" algn="r"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 algn="r">
              <a:spcBef>
                <a:spcPts val="800"/>
              </a:spcBef>
              <a:buFontTx/>
              <a:buNone/>
              <a:defRPr sz="1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9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448" y="2194560"/>
            <a:ext cx="10802899" cy="4152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9707" y="2216075"/>
            <a:ext cx="5257800" cy="412018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448" y="2216075"/>
            <a:ext cx="5258286" cy="41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4062" y="2216075"/>
            <a:ext cx="5258286" cy="4109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78002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45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50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775474"/>
            <a:ext cx="5257800" cy="3603811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4548" y="2775474"/>
            <a:ext cx="5257800" cy="3603811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60E1C0-B20E-CB06-458B-876257652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2247900"/>
            <a:ext cx="5257800" cy="411480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A44E999-9A14-8D2C-A2C1-076A24CEB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4548" y="2247900"/>
            <a:ext cx="5257800" cy="411480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337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A26BD-CD94-D4A4-0B8D-4D148720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0515D-E218-9BBE-A5BF-A63C1840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C8B4E-844E-BE02-9928-77EA6918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AA88D4E-D160-A6F7-93E6-C84790A2E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327" y="1263534"/>
            <a:ext cx="5921346" cy="2321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255FF-463A-9683-CAE1-535CD938E849}"/>
              </a:ext>
            </a:extLst>
          </p:cNvPr>
          <p:cNvSpPr txBox="1"/>
          <p:nvPr userDrawn="1"/>
        </p:nvSpPr>
        <p:spPr>
          <a:xfrm>
            <a:off x="2442557" y="4305992"/>
            <a:ext cx="7306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Sustaining National Nuclear Assets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DD832-29E3-A578-DC5E-3C790692AB4B}"/>
              </a:ext>
            </a:extLst>
          </p:cNvPr>
          <p:cNvSpPr txBox="1"/>
          <p:nvPr userDrawn="1"/>
        </p:nvSpPr>
        <p:spPr>
          <a:xfrm>
            <a:off x="2442557" y="5677592"/>
            <a:ext cx="730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lwrs.inl.gov</a:t>
            </a:r>
            <a:endParaRPr lang="en-US" sz="2400" b="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1700" y="1437375"/>
            <a:ext cx="11277600" cy="506418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5976"/>
              </a:buClr>
              <a:defRPr sz="2800"/>
            </a:lvl1pPr>
            <a:lvl2pPr>
              <a:buClr>
                <a:srgbClr val="005976"/>
              </a:buClr>
              <a:defRPr sz="2400"/>
            </a:lvl2pPr>
            <a:lvl3pPr>
              <a:buClr>
                <a:srgbClr val="005976"/>
              </a:buClr>
              <a:defRPr sz="1800"/>
            </a:lvl3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D8A74B-F46C-E94D-BE6E-A6BF8718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CE3BA-ED37-8246-9557-684595986869}"/>
              </a:ext>
            </a:extLst>
          </p:cNvPr>
          <p:cNvSpPr/>
          <p:nvPr userDrawn="1"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CE3BA-ED37-8246-9557-684595986869}"/>
              </a:ext>
            </a:extLst>
          </p:cNvPr>
          <p:cNvSpPr/>
          <p:nvPr userDrawn="1"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345CEF-564D-9E51-F0AB-1B54D93B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487" y="6492875"/>
            <a:ext cx="1438726" cy="365125"/>
          </a:xfrm>
        </p:spPr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90FCCD-1C7D-0E52-F230-D9217B84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A945AA-37BC-13F6-010A-0E1DD950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020" y="6492875"/>
            <a:ext cx="434428" cy="365125"/>
          </a:xfrm>
        </p:spPr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B5D6-0629-FDE3-327A-DA962CD39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48" y="586323"/>
            <a:ext cx="10802900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AB579F-679F-115E-CB1B-33B2E63498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7" y="1301471"/>
            <a:ext cx="10802901" cy="467891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378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CE3BA-ED37-8246-9557-684595986869}"/>
              </a:ext>
            </a:extLst>
          </p:cNvPr>
          <p:cNvSpPr/>
          <p:nvPr userDrawn="1"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345CEF-564D-9E51-F0AB-1B54D93B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487" y="6492875"/>
            <a:ext cx="1438726" cy="365125"/>
          </a:xfrm>
        </p:spPr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90FCCD-1C7D-0E52-F230-D9217B84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A945AA-37BC-13F6-010A-0E1DD950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020" y="6492875"/>
            <a:ext cx="434428" cy="365125"/>
          </a:xfrm>
        </p:spPr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9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93CA0-DB6A-9D47-B762-0FD9727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4E59A-2F96-CA46-A26F-210DFBF73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EB57-62D1-6143-8650-426DFDE7A9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1963" y="1487488"/>
            <a:ext cx="11156950" cy="45243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Helvetica" pitchFamily="2" charset="0"/>
              </a:defRPr>
            </a:lvl1pPr>
            <a:lvl2pPr>
              <a:lnSpc>
                <a:spcPct val="100000"/>
              </a:lnSpc>
              <a:defRPr>
                <a:latin typeface="Helvetica" pitchFamily="2" charset="0"/>
              </a:defRPr>
            </a:lvl2pPr>
            <a:lvl3pPr>
              <a:lnSpc>
                <a:spcPct val="100000"/>
              </a:lnSpc>
              <a:defRPr>
                <a:latin typeface="Helvetica" pitchFamily="2" charset="0"/>
              </a:defRPr>
            </a:lvl3pPr>
            <a:lvl4pPr>
              <a:lnSpc>
                <a:spcPct val="100000"/>
              </a:lnSpc>
              <a:defRPr>
                <a:latin typeface="Helvetica" pitchFamily="2" charset="0"/>
              </a:defRPr>
            </a:lvl4pPr>
            <a:lvl5pPr>
              <a:lnSpc>
                <a:spcPct val="100000"/>
              </a:lnSpc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69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rimary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118267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3A50A97-98D0-7BD0-AFDD-E150E4516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663" y="2531624"/>
            <a:ext cx="2541981" cy="1392236"/>
          </a:xfrm>
        </p:spPr>
        <p:txBody>
          <a:bodyPr tIns="45720" rIns="0" anchor="ctr"/>
          <a:lstStyle>
            <a:lvl1pPr marL="0" indent="0" algn="r"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 algn="r">
              <a:spcBef>
                <a:spcPts val="800"/>
              </a:spcBef>
              <a:buFontTx/>
              <a:buNone/>
              <a:defRPr sz="1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7610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93CA0-DB6A-9D47-B762-0FD9727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4E59A-2F96-CA46-A26F-210DFBF73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EB57-62D1-6143-8650-426DFDE7A9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1963" y="1487488"/>
            <a:ext cx="11156950" cy="45243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Helvetica" pitchFamily="2" charset="0"/>
              </a:defRPr>
            </a:lvl1pPr>
            <a:lvl2pPr>
              <a:lnSpc>
                <a:spcPct val="100000"/>
              </a:lnSpc>
              <a:defRPr>
                <a:latin typeface="Helvetica" pitchFamily="2" charset="0"/>
              </a:defRPr>
            </a:lvl2pPr>
            <a:lvl3pPr>
              <a:lnSpc>
                <a:spcPct val="100000"/>
              </a:lnSpc>
              <a:defRPr>
                <a:latin typeface="Helvetica" pitchFamily="2" charset="0"/>
              </a:defRPr>
            </a:lvl3pPr>
            <a:lvl4pPr>
              <a:lnSpc>
                <a:spcPct val="100000"/>
              </a:lnSpc>
              <a:defRPr>
                <a:latin typeface="Helvetica" pitchFamily="2" charset="0"/>
              </a:defRPr>
            </a:lvl4pPr>
            <a:lvl5pPr>
              <a:lnSpc>
                <a:spcPct val="100000"/>
              </a:lnSpc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01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793CA0-DB6A-9D47-B762-0FD9727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4E59A-2F96-CA46-A26F-210DFBF73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EB57-62D1-6143-8650-426DFDE7A9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1963" y="1487488"/>
            <a:ext cx="11156950" cy="45243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Helvetica" pitchFamily="2" charset="0"/>
              </a:defRPr>
            </a:lvl1pPr>
            <a:lvl2pPr>
              <a:lnSpc>
                <a:spcPct val="100000"/>
              </a:lnSpc>
              <a:defRPr>
                <a:latin typeface="Helvetica" pitchFamily="2" charset="0"/>
              </a:defRPr>
            </a:lvl2pPr>
            <a:lvl3pPr>
              <a:lnSpc>
                <a:spcPct val="100000"/>
              </a:lnSpc>
              <a:defRPr>
                <a:latin typeface="Helvetica" pitchFamily="2" charset="0"/>
              </a:defRPr>
            </a:lvl3pPr>
            <a:lvl4pPr>
              <a:lnSpc>
                <a:spcPct val="100000"/>
              </a:lnSpc>
              <a:defRPr>
                <a:latin typeface="Helvetica" pitchFamily="2" charset="0"/>
              </a:defRPr>
            </a:lvl4pPr>
            <a:lvl5pPr>
              <a:lnSpc>
                <a:spcPct val="100000"/>
              </a:lnSpc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54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727" y="1016000"/>
            <a:ext cx="5403273" cy="5015345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30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40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  <a:p>
            <a:pPr lvl="2"/>
            <a:r>
              <a:rPr lang="en-US" dirty="0"/>
              <a:t>Presenter name</a:t>
            </a:r>
          </a:p>
          <a:p>
            <a:pPr lvl="3"/>
            <a:r>
              <a:rPr lang="en-US" dirty="0"/>
              <a:t>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8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432543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683" y="2864128"/>
            <a:ext cx="2541981" cy="1392237"/>
          </a:xfrm>
          <a:effectLst/>
        </p:spPr>
        <p:txBody>
          <a:bodyPr lIns="0" rIns="0" bIns="0" anchor="ctr" anchorCtr="0">
            <a:noAutofit/>
          </a:bodyPr>
          <a:lstStyle>
            <a:lvl1pPr marL="7938" indent="0" algn="r"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 algn="r">
              <a:spcBef>
                <a:spcPts val="800"/>
              </a:spcBef>
              <a:buFontTx/>
              <a:buNone/>
              <a:tabLst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34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727" y="1016000"/>
            <a:ext cx="5403273" cy="5015345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300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+mj-lt"/>
              </a:defRPr>
            </a:lvl3pPr>
            <a:lvl4pPr marL="0" indent="0">
              <a:buFontTx/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  <a:p>
            <a:pPr lvl="2"/>
            <a:r>
              <a:rPr lang="en-US" dirty="0"/>
              <a:t>Presenter name</a:t>
            </a:r>
          </a:p>
          <a:p>
            <a:pPr lvl="3"/>
            <a:r>
              <a:rPr lang="en-US" dirty="0"/>
              <a:t>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20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5976"/>
                </a:solidFill>
              </a:defRPr>
            </a:lvl1pPr>
          </a:lstStyle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7" y="2162286"/>
            <a:ext cx="10802901" cy="4163209"/>
          </a:xfrm>
        </p:spPr>
        <p:txBody>
          <a:bodyPr/>
          <a:lstStyle>
            <a:lvl1pPr>
              <a:buClr>
                <a:srgbClr val="015976"/>
              </a:buClr>
              <a:defRPr/>
            </a:lvl1pPr>
            <a:lvl2pPr>
              <a:buClr>
                <a:srgbClr val="015976"/>
              </a:buClr>
              <a:defRPr/>
            </a:lvl2pPr>
            <a:lvl3pPr>
              <a:buClr>
                <a:srgbClr val="015976"/>
              </a:buClr>
              <a:defRPr sz="1800"/>
            </a:lvl3pPr>
            <a:lvl4pPr>
              <a:buClr>
                <a:srgbClr val="015976"/>
              </a:buClr>
              <a:defRPr sz="1800"/>
            </a:lvl4pPr>
            <a:lvl5pPr>
              <a:buClr>
                <a:srgbClr val="015976"/>
              </a:buCl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nn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6B62C5-0F37-C0EE-C918-68C1AD3D4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48" y="1290516"/>
            <a:ext cx="10802900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7" y="2005664"/>
            <a:ext cx="10802901" cy="417396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nn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6B62C5-0F37-C0EE-C918-68C1AD3D4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402" y="784906"/>
            <a:ext cx="10122945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69402" y="1581375"/>
            <a:ext cx="10122946" cy="42600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0874" y="6492875"/>
            <a:ext cx="1438726" cy="365125"/>
          </a:xfrm>
        </p:spPr>
        <p:txBody>
          <a:bodyPr/>
          <a:lstStyle>
            <a:lvl1pPr algn="l">
              <a:defRPr/>
            </a:lvl1pPr>
          </a:lstStyle>
          <a:p>
            <a:fld id="{27CD4A3B-E186-AB40-96C6-355AF9A6FE76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9402" y="6492875"/>
            <a:ext cx="47288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6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94490C-B860-ABF6-480D-C7295322D466}"/>
              </a:ext>
            </a:extLst>
          </p:cNvPr>
          <p:cNvSpPr/>
          <p:nvPr userDrawn="1"/>
        </p:nvSpPr>
        <p:spPr>
          <a:xfrm>
            <a:off x="0" y="189186"/>
            <a:ext cx="12192000" cy="520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E5B5F1-D494-D09F-AA13-6E06D49A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34487" y="6492875"/>
            <a:ext cx="1438726" cy="365125"/>
          </a:xfrm>
        </p:spPr>
        <p:txBody>
          <a:bodyPr/>
          <a:lstStyle/>
          <a:p>
            <a:fld id="{27CD4A3B-E186-AB40-96C6-355AF9A6FE76}" type="datetimeFigureOut">
              <a:rPr lang="en-US" smtClean="0"/>
              <a:t>6/30/22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4C42D-981C-49A1-9A49-4F835517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C190C0-1F56-921B-F751-D9694028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020" y="6492875"/>
            <a:ext cx="434428" cy="365125"/>
          </a:xfrm>
        </p:spPr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730526-4C2A-C4CE-429C-661986FB5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48" y="586323"/>
            <a:ext cx="10802900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909143-8958-3722-C299-479A105D2D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7" y="1301471"/>
            <a:ext cx="10802901" cy="467891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97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71229F-2137-2D6A-5550-9EBE3E74A18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1419213"/>
            <a:ext cx="10802900" cy="6354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447" y="2162286"/>
            <a:ext cx="10802901" cy="417396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34487" y="6492875"/>
            <a:ext cx="143872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862539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6" r:id="rId2"/>
    <p:sldLayoutId id="2147483716" r:id="rId3"/>
    <p:sldLayoutId id="2147483721" r:id="rId4"/>
    <p:sldLayoutId id="2147483723" r:id="rId5"/>
    <p:sldLayoutId id="2147483694" r:id="rId6"/>
    <p:sldLayoutId id="2147483704" r:id="rId7"/>
    <p:sldLayoutId id="2147483719" r:id="rId8"/>
    <p:sldLayoutId id="2147483729" r:id="rId9"/>
    <p:sldLayoutId id="2147483705" r:id="rId10"/>
    <p:sldLayoutId id="2147483707" r:id="rId11"/>
    <p:sldLayoutId id="2147483717" r:id="rId12"/>
    <p:sldLayoutId id="2147483718" r:id="rId13"/>
    <p:sldLayoutId id="2147483720" r:id="rId14"/>
    <p:sldLayoutId id="2147483725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15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976"/>
        </a:buClr>
        <a:buFont typeface="Arial" panose="020B0604020202020204" pitchFamily="34" charset="0"/>
        <a:buChar char="•"/>
        <a:defRPr sz="2100" b="0" i="0" kern="1200" baseline="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976"/>
        </a:buClr>
        <a:buFont typeface="Arial" panose="020B0604020202020204" pitchFamily="34" charset="0"/>
        <a:buChar char="−"/>
        <a:defRPr sz="2100" b="0" i="0" kern="1200" baseline="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976"/>
        </a:buClr>
        <a:buFont typeface="Arial" panose="020B0604020202020204" pitchFamily="34" charset="0"/>
        <a:buChar char="•"/>
        <a:defRPr sz="1800" b="0" i="0" kern="1200" baseline="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976"/>
        </a:buClr>
        <a:buFont typeface="Arial" panose="020B0604020202020204" pitchFamily="34" charset="0"/>
        <a:buChar char="−"/>
        <a:defRPr sz="2000" b="0" i="0" kern="1200" baseline="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976"/>
        </a:buClr>
        <a:buFont typeface="Arial" panose="020B0604020202020204" pitchFamily="34" charset="0"/>
        <a:buChar char="•"/>
        <a:defRPr sz="1600" b="0" i="0" kern="1200" baseline="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Simulators and Operating Concepts for Hydrogen Production</a:t>
            </a:r>
            <a:br>
              <a:rPr lang="en-US" dirty="0"/>
            </a:br>
            <a:r>
              <a:rPr lang="en-US" sz="2000" i="1" dirty="0"/>
              <a:t>Thomas A. Ulrich, Stephen Hancock, Roger Lew, Ronald L. Boring, Tyler Westover, Richard Boardman</a:t>
            </a:r>
            <a:endParaRPr lang="en-GB" sz="2000" i="1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D3DB38-6776-81B1-483B-E2B8DE1A4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dirty="0"/>
              <a:t>Thomas A. Ulrich</a:t>
            </a:r>
          </a:p>
          <a:p>
            <a:pPr lvl="1"/>
            <a:r>
              <a:rPr lang="en-US" sz="2000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66599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F887FD-E34A-D14F-A711-092CECD5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04" y="284011"/>
            <a:ext cx="10802900" cy="715148"/>
          </a:xfrm>
        </p:spPr>
        <p:txBody>
          <a:bodyPr/>
          <a:lstStyle/>
          <a:p>
            <a:r>
              <a:rPr lang="en-US" dirty="0"/>
              <a:t>Full-scope Prototype Thermal Power Dispatch HMI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AAB3BA-6416-154B-96CA-39041D61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91" y="4767227"/>
            <a:ext cx="5321757" cy="4678915"/>
          </a:xfrm>
        </p:spPr>
        <p:txBody>
          <a:bodyPr>
            <a:normAutofit/>
          </a:bodyPr>
          <a:lstStyle/>
          <a:p>
            <a:r>
              <a:rPr lang="en-US" sz="1400" dirty="0"/>
              <a:t>Sparklines (Trend) and digital values for key parameters</a:t>
            </a:r>
          </a:p>
          <a:p>
            <a:r>
              <a:rPr lang="en-US" sz="1400" dirty="0"/>
              <a:t>Dynamic System piping and instrumentation diagram graphic</a:t>
            </a:r>
          </a:p>
          <a:p>
            <a:pPr lvl="1"/>
            <a:r>
              <a:rPr lang="en-US" sz="1000" dirty="0"/>
              <a:t>Instrument clusters aggregating parameters for key components</a:t>
            </a:r>
          </a:p>
          <a:p>
            <a:r>
              <a:rPr lang="en-US" sz="1400" dirty="0"/>
              <a:t>XSL and DSL Mode indicators</a:t>
            </a:r>
          </a:p>
          <a:p>
            <a:r>
              <a:rPr lang="en-US" sz="1400" dirty="0"/>
              <a:t>Alarms</a:t>
            </a:r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20B21-1C95-D64D-95E5-96086F55A1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91" y="1554515"/>
            <a:ext cx="5541613" cy="307652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8D08AFB-E98A-6A4D-A154-54A3B4F53E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0795" y="1554515"/>
            <a:ext cx="5541613" cy="30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88BF70F2-9C0E-3F4F-866D-16C811DE2F0C}"/>
              </a:ext>
            </a:extLst>
          </p:cNvPr>
          <p:cNvSpPr txBox="1">
            <a:spLocks/>
          </p:cNvSpPr>
          <p:nvPr/>
        </p:nvSpPr>
        <p:spPr bwMode="auto">
          <a:xfrm>
            <a:off x="277192" y="1123522"/>
            <a:ext cx="572640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976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System Display (adapted from microworld design)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8D1C331-5DCC-234D-9ACE-7B0BBA81A0C5}"/>
              </a:ext>
            </a:extLst>
          </p:cNvPr>
          <p:cNvSpPr txBox="1">
            <a:spLocks/>
          </p:cNvSpPr>
          <p:nvPr/>
        </p:nvSpPr>
        <p:spPr bwMode="auto">
          <a:xfrm>
            <a:off x="6280794" y="1118521"/>
            <a:ext cx="55416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976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System Controls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07531B4-1A77-089C-1C46-05CFB59296CE}"/>
              </a:ext>
            </a:extLst>
          </p:cNvPr>
          <p:cNvSpPr txBox="1">
            <a:spLocks/>
          </p:cNvSpPr>
          <p:nvPr/>
        </p:nvSpPr>
        <p:spPr>
          <a:xfrm>
            <a:off x="6280794" y="4767227"/>
            <a:ext cx="5321757" cy="78343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976"/>
              </a:buClr>
              <a:buFont typeface="Arial" panose="020B0604020202020204" pitchFamily="34" charset="0"/>
              <a:buChar char="•"/>
              <a:defRPr sz="21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−"/>
              <a:defRPr sz="21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−"/>
              <a:defRPr sz="20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Controllers with embedded task-based displays to keep operators aware of key parameters</a:t>
            </a:r>
          </a:p>
          <a:p>
            <a:r>
              <a:rPr lang="en-US" sz="1400" dirty="0"/>
              <a:t>Trip buttons for critical system functions</a:t>
            </a:r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BB4E8-E3F1-6B4E-2560-031950595CBE}"/>
              </a:ext>
            </a:extLst>
          </p:cNvPr>
          <p:cNvSpPr txBox="1"/>
          <p:nvPr/>
        </p:nvSpPr>
        <p:spPr>
          <a:xfrm>
            <a:off x="277191" y="814493"/>
            <a:ext cx="1068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Operational issues could then be evaluated with a refined HMI to leverage operator expertise efficiently</a:t>
            </a:r>
          </a:p>
        </p:txBody>
      </p:sp>
    </p:spTree>
    <p:extLst>
      <p:ext uri="{BB962C8B-B14F-4D97-AF65-F5344CB8AC3E}">
        <p14:creationId xmlns:p14="http://schemas.microsoft.com/office/powerpoint/2010/main" val="156339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D1846-2AD8-CC4F-837C-C1FFA95D0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Mock Procedures developed matching existing procedure format</a:t>
            </a:r>
          </a:p>
          <a:p>
            <a:pPr marL="688975" lvl="1" indent="-342900"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Procedures drafted specifically for the thermal power dispatch system operation</a:t>
            </a:r>
          </a:p>
          <a:p>
            <a:pPr marL="688975" lvl="1" indent="-342900"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Existing procedures modified to accommodate responses account for the thermal power dispatch operation</a:t>
            </a:r>
          </a:p>
          <a:p>
            <a:pPr marL="346075" indent="-342900">
              <a:lnSpc>
                <a:spcPct val="120000"/>
              </a:lnSpc>
              <a:spcAft>
                <a:spcPts val="600"/>
              </a:spcAft>
            </a:pPr>
            <a:r>
              <a:rPr lang="en-US" sz="3200" dirty="0"/>
              <a:t>Types</a:t>
            </a:r>
          </a:p>
          <a:p>
            <a:pPr lvl="1"/>
            <a:r>
              <a:rPr lang="en-US" sz="2400" dirty="0"/>
              <a:t>Normal Operations</a:t>
            </a:r>
          </a:p>
          <a:p>
            <a:pPr lvl="2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Shutdown to Hot Standby </a:t>
            </a:r>
          </a:p>
          <a:p>
            <a:pPr lvl="2"/>
            <a:r>
              <a:rPr lang="en-US" sz="1800" dirty="0"/>
              <a:t>Hot Standby to Online</a:t>
            </a:r>
          </a:p>
          <a:p>
            <a:pPr lvl="2"/>
            <a:r>
              <a:rPr lang="en-US" sz="1800" dirty="0"/>
              <a:t>Online to Hot Standby</a:t>
            </a:r>
          </a:p>
          <a:p>
            <a:pPr lvl="2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Hot Standby to Shutdown </a:t>
            </a:r>
          </a:p>
          <a:p>
            <a:pPr lvl="1"/>
            <a:r>
              <a:rPr lang="en-US" sz="2400" dirty="0"/>
              <a:t>Abnormal</a:t>
            </a:r>
          </a:p>
          <a:p>
            <a:pPr lvl="2"/>
            <a:r>
              <a:rPr lang="en-US" sz="1800" dirty="0"/>
              <a:t>Post-trip response rapid shutdown (isolate TDS)</a:t>
            </a:r>
          </a:p>
          <a:p>
            <a:pPr marL="346075" indent="-342900">
              <a:lnSpc>
                <a:spcPct val="120000"/>
              </a:lnSpc>
              <a:spcAft>
                <a:spcPts val="600"/>
              </a:spcAft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7306B-E7BF-1E4F-8B26-315FD6C5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D0158-7E20-C64A-B11E-FD94CA4408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461963" cy="365125"/>
          </a:xfrm>
        </p:spPr>
        <p:txBody>
          <a:bodyPr/>
          <a:lstStyle/>
          <a:p>
            <a:fld id="{15BEEC3B-0EA6-480B-B109-237CC158263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138EC4-67E4-8548-874E-6CF4C9D00C9B}"/>
              </a:ext>
            </a:extLst>
          </p:cNvPr>
          <p:cNvGrpSpPr/>
          <p:nvPr/>
        </p:nvGrpSpPr>
        <p:grpSpPr>
          <a:xfrm>
            <a:off x="6798049" y="3662494"/>
            <a:ext cx="3968080" cy="4865928"/>
            <a:chOff x="6061812" y="3415816"/>
            <a:chExt cx="2624988" cy="32189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8392C36-0E10-AE4F-813F-B8E6EDA00FCC}"/>
                </a:ext>
              </a:extLst>
            </p:cNvPr>
            <p:cNvSpPr/>
            <p:nvPr/>
          </p:nvSpPr>
          <p:spPr>
            <a:xfrm>
              <a:off x="6061812" y="3415816"/>
              <a:ext cx="2624988" cy="3218938"/>
            </a:xfrm>
            <a:prstGeom prst="roundRect">
              <a:avLst>
                <a:gd name="adj" fmla="val 797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B65418-176E-794D-B950-9DA0CB1E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059" y="3553322"/>
              <a:ext cx="2328493" cy="29439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8D8FA0-22B3-5558-4755-759EED1DC608}"/>
              </a:ext>
            </a:extLst>
          </p:cNvPr>
          <p:cNvSpPr txBox="1"/>
          <p:nvPr/>
        </p:nvSpPr>
        <p:spPr>
          <a:xfrm>
            <a:off x="4595325" y="4738104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Thank you Tyler!</a:t>
            </a:r>
          </a:p>
        </p:txBody>
      </p:sp>
    </p:spTree>
    <p:extLst>
      <p:ext uri="{BB962C8B-B14F-4D97-AF65-F5344CB8AC3E}">
        <p14:creationId xmlns:p14="http://schemas.microsoft.com/office/powerpoint/2010/main" val="275233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E509-8895-054F-93C8-076C8988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999665"/>
            <a:ext cx="10802900" cy="635497"/>
          </a:xfrm>
        </p:spPr>
        <p:txBody>
          <a:bodyPr/>
          <a:lstStyle/>
          <a:p>
            <a:r>
              <a:rPr lang="en-US" dirty="0"/>
              <a:t>Study Overview – General Protocol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C8E88-7AA1-174C-96D2-0488966C8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7" y="1584561"/>
            <a:ext cx="10802901" cy="4163209"/>
          </a:xfrm>
        </p:spPr>
        <p:txBody>
          <a:bodyPr/>
          <a:lstStyle/>
          <a:p>
            <a:r>
              <a:rPr lang="en-US" dirty="0"/>
              <a:t>Four Day Study (completed in FY21)</a:t>
            </a:r>
          </a:p>
          <a:p>
            <a:pPr lvl="1"/>
            <a:r>
              <a:rPr lang="en-US" dirty="0"/>
              <a:t>Training</a:t>
            </a:r>
          </a:p>
          <a:p>
            <a:pPr lvl="2"/>
            <a:r>
              <a:rPr lang="en-US" dirty="0"/>
              <a:t>Thermal Power Dispatch System Overview</a:t>
            </a:r>
          </a:p>
          <a:p>
            <a:pPr lvl="2"/>
            <a:r>
              <a:rPr lang="en-US" dirty="0"/>
              <a:t>System Operation – Procedures</a:t>
            </a:r>
          </a:p>
          <a:p>
            <a:pPr lvl="1"/>
            <a:r>
              <a:rPr lang="en-US" dirty="0"/>
              <a:t>Simulator Orientation and Familiarization</a:t>
            </a:r>
          </a:p>
          <a:p>
            <a:pPr lvl="2"/>
            <a:r>
              <a:rPr lang="en-US" dirty="0"/>
              <a:t>Walk the digital boards</a:t>
            </a:r>
          </a:p>
          <a:p>
            <a:pPr lvl="2"/>
            <a:r>
              <a:rPr lang="en-US" dirty="0"/>
              <a:t>Human-system interface discoverability</a:t>
            </a:r>
          </a:p>
          <a:p>
            <a:r>
              <a:rPr lang="en-US" dirty="0"/>
              <a:t>Data driven observation approach</a:t>
            </a:r>
          </a:p>
          <a:p>
            <a:pPr lvl="1"/>
            <a:r>
              <a:rPr lang="en-US" dirty="0"/>
              <a:t>Track plant parameters within the</a:t>
            </a:r>
            <a:br>
              <a:rPr lang="en-US" dirty="0"/>
            </a:br>
            <a:r>
              <a:rPr lang="en-US" dirty="0"/>
              <a:t>context of operator actions</a:t>
            </a:r>
          </a:p>
          <a:p>
            <a:pPr lvl="1"/>
            <a:r>
              <a:rPr lang="en-US" dirty="0"/>
              <a:t>Operator behaviors recorded via</a:t>
            </a:r>
          </a:p>
          <a:p>
            <a:pPr lvl="2"/>
            <a:r>
              <a:rPr lang="en-US" dirty="0"/>
              <a:t>Paper surveys post-trial</a:t>
            </a:r>
          </a:p>
          <a:p>
            <a:pPr lvl="2"/>
            <a:r>
              <a:rPr lang="en-US" dirty="0"/>
              <a:t>Eye Tracking</a:t>
            </a:r>
          </a:p>
          <a:p>
            <a:pPr lvl="2"/>
            <a:r>
              <a:rPr lang="en-US" dirty="0"/>
              <a:t>Expert observer</a:t>
            </a:r>
          </a:p>
          <a:p>
            <a:pPr lvl="2"/>
            <a:r>
              <a:rPr lang="en-US" dirty="0" err="1"/>
              <a:t>TomLogs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F0F987-5ADE-184B-923B-588522AD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A0FDE-86FD-BD47-8672-FDF50073C4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901" y="2681037"/>
            <a:ext cx="5429774" cy="2908926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84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632EC-4BB6-F048-80EB-44BF4139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E6E4D-6EA0-AB42-AA8C-F8030F4F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7" y="1359409"/>
            <a:ext cx="10802900" cy="635497"/>
          </a:xfrm>
        </p:spPr>
        <p:txBody>
          <a:bodyPr/>
          <a:lstStyle/>
          <a:p>
            <a:r>
              <a:rPr lang="en-US" sz="2800" dirty="0"/>
              <a:t>Study scenarios to identify and evaluate operational impacts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A5692-5F2C-2F45-9999-479A3960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7" y="1994906"/>
            <a:ext cx="10802901" cy="4163209"/>
          </a:xfrm>
        </p:spPr>
        <p:txBody>
          <a:bodyPr/>
          <a:lstStyle/>
          <a:p>
            <a:r>
              <a:rPr lang="en-US" dirty="0"/>
              <a:t>15 Scenarios</a:t>
            </a:r>
          </a:p>
          <a:p>
            <a:pPr lvl="1"/>
            <a:r>
              <a:rPr lang="en-US" dirty="0"/>
              <a:t>Steam generator tube rupture (evaluate TD impacts on operator response)</a:t>
            </a:r>
          </a:p>
          <a:p>
            <a:pPr lvl="2"/>
            <a:r>
              <a:rPr lang="en-US" dirty="0"/>
              <a:t>Failed, manual, automatic isolation</a:t>
            </a:r>
          </a:p>
          <a:p>
            <a:pPr lvl="1"/>
            <a:r>
              <a:rPr lang="en-US" dirty="0"/>
              <a:t>Load rejection (evaluate TD impacts on operator response)</a:t>
            </a:r>
          </a:p>
          <a:p>
            <a:pPr lvl="1"/>
            <a:r>
              <a:rPr lang="en-US" dirty="0"/>
              <a:t>Basic operating scenarios (evaluate workload for manual turbine ramp rates)</a:t>
            </a:r>
          </a:p>
          <a:p>
            <a:pPr lvl="2"/>
            <a:r>
              <a:rPr lang="en-US" dirty="0"/>
              <a:t>5, 10, 15, 20 rpm/min ramp rates used for manually controlled evolution</a:t>
            </a:r>
          </a:p>
          <a:p>
            <a:pPr lvl="2"/>
            <a:r>
              <a:rPr lang="en-US" dirty="0"/>
              <a:t>Hot Standby to Online, Online to Hot Standby (critical evolutions for operations and system adoption economics)</a:t>
            </a:r>
          </a:p>
          <a:p>
            <a:pPr lvl="1"/>
            <a:r>
              <a:rPr lang="en-US" dirty="0" err="1"/>
              <a:t>Misc</a:t>
            </a:r>
            <a:r>
              <a:rPr lang="en-US" dirty="0"/>
              <a:t> fault scenarios (evaluate operator response to most challenging plausible failure scenarios)</a:t>
            </a:r>
          </a:p>
          <a:p>
            <a:pPr lvl="2"/>
            <a:r>
              <a:rPr lang="en-US" dirty="0"/>
              <a:t>TD line leak</a:t>
            </a:r>
          </a:p>
          <a:p>
            <a:pPr lvl="2"/>
            <a:r>
              <a:rPr lang="en-US" dirty="0"/>
              <a:t>Hot Standby to Online TD evolution interrupted by load rejection</a:t>
            </a:r>
          </a:p>
          <a:p>
            <a:pPr lvl="2"/>
            <a:r>
              <a:rPr lang="en-US" dirty="0"/>
              <a:t>Failed open CV in TD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4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0327E-4C89-E147-A385-4CFE5FE2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Factors Conclusions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671B4-A025-FF4A-B535-858A55F15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6484" indent="-514350">
              <a:buFont typeface="+mj-lt"/>
              <a:buAutoNum type="arabicPeriod"/>
            </a:pPr>
            <a:r>
              <a:rPr lang="en-US" dirty="0"/>
              <a:t>Operators were able to maintain the plant in a safe and known envelope across all scenarios</a:t>
            </a:r>
          </a:p>
          <a:p>
            <a:pPr lvl="2"/>
            <a:r>
              <a:rPr lang="en-US" dirty="0"/>
              <a:t>A comprehensive, but non-exhaustive, set of 15 scenarios were tested to elicit potentially undesired plant impacts from thermal dispatch operations</a:t>
            </a:r>
          </a:p>
          <a:p>
            <a:pPr lvl="2"/>
            <a:r>
              <a:rPr lang="en-US" dirty="0"/>
              <a:t>Operators reported they could not envision any more challenging fault scenarios to test the system, though additional work is underway to create a fully comprehensive suite of of scenarios to test against possible harmful impacts</a:t>
            </a:r>
          </a:p>
          <a:p>
            <a:pPr lvl="1"/>
            <a:endParaRPr lang="en-US" dirty="0"/>
          </a:p>
          <a:p>
            <a:pPr marL="446484" indent="-514350">
              <a:buFont typeface="+mj-lt"/>
              <a:buAutoNum type="arabicPeriod"/>
            </a:pPr>
            <a:r>
              <a:rPr lang="en-US" dirty="0"/>
              <a:t>The prototype human-machine interface was effective to support the operators in understanding the plant throughout the scenarios</a:t>
            </a:r>
          </a:p>
          <a:p>
            <a:pPr lvl="2"/>
            <a:r>
              <a:rPr lang="en-US" dirty="0"/>
              <a:t>Operators used the prototype extensively and expressed positive opinions towards it</a:t>
            </a:r>
          </a:p>
          <a:p>
            <a:pPr lvl="2"/>
            <a:r>
              <a:rPr lang="en-US" dirty="0"/>
              <a:t>Refinements were identified</a:t>
            </a:r>
          </a:p>
          <a:p>
            <a:pPr lvl="3"/>
            <a:r>
              <a:rPr lang="en-US" dirty="0"/>
              <a:t>Additional key parameters were identified to support fault responses</a:t>
            </a:r>
          </a:p>
          <a:p>
            <a:pPr lvl="2"/>
            <a:r>
              <a:rPr lang="en-US" dirty="0"/>
              <a:t>Integration with a digital turbine control system was suggested</a:t>
            </a:r>
          </a:p>
          <a:p>
            <a:pPr lvl="3"/>
            <a:r>
              <a:rPr lang="en-US" dirty="0"/>
              <a:t>Automatic control capabilities and integration with digital turbine control intended to reduce workload</a:t>
            </a:r>
          </a:p>
        </p:txBody>
      </p:sp>
    </p:spTree>
    <p:extLst>
      <p:ext uri="{BB962C8B-B14F-4D97-AF65-F5344CB8AC3E}">
        <p14:creationId xmlns:p14="http://schemas.microsoft.com/office/powerpoint/2010/main" val="220458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0327E-4C89-E147-A385-4CFE5FE2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Dispatch Concept of Operations Conclusions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671B4-A025-FF4A-B535-858A55F15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6484" indent="-514350">
              <a:buFont typeface="+mj-lt"/>
              <a:buAutoNum type="arabicPeriod"/>
            </a:pPr>
            <a:r>
              <a:rPr lang="en-US" dirty="0"/>
              <a:t>Automatic isolation linked with turbine trip signal required to minimize any thermal dispatch impacts</a:t>
            </a:r>
          </a:p>
          <a:p>
            <a:pPr marL="693738" lvl="1" indent="-238125"/>
            <a:r>
              <a:rPr lang="en-US" dirty="0"/>
              <a:t>Some unacceptable excursions occurred due to the lack of automatic thermal dispatch system isolation valve actuation</a:t>
            </a:r>
          </a:p>
          <a:p>
            <a:pPr marL="922338" lvl="2" indent="-239713"/>
            <a:r>
              <a:rPr lang="en-US" dirty="0"/>
              <a:t>Scenario with failed manual isolation control trip command resulted in main steam isolation valves shutting and rod insertions</a:t>
            </a:r>
          </a:p>
          <a:p>
            <a:pPr marL="922338" lvl="2" indent="-239713"/>
            <a:r>
              <a:rPr lang="en-US" dirty="0"/>
              <a:t>Automatic thermal dispatch trip scenarios were approximate to normal existing operations in terms of MSIVs behavior, pressurizer pressure, and </a:t>
            </a:r>
            <a:r>
              <a:rPr lang="en-US" dirty="0" err="1"/>
              <a:t>Tavg</a:t>
            </a:r>
            <a:endParaRPr lang="en-US" dirty="0"/>
          </a:p>
          <a:p>
            <a:pPr marL="960834" lvl="2" indent="-342900">
              <a:buFont typeface="+mj-lt"/>
              <a:buAutoNum type="arabicPeriod"/>
            </a:pPr>
            <a:endParaRPr lang="en-US" dirty="0"/>
          </a:p>
          <a:p>
            <a:pPr marL="446484" indent="-514350">
              <a:buFont typeface="+mj-lt"/>
              <a:buAutoNum type="arabicPeriod"/>
            </a:pPr>
            <a:r>
              <a:rPr lang="en-US" dirty="0"/>
              <a:t>Manual transfer of steam via turbine load and thermal dispatch load adjustments deemed too workload intensive and time consuming</a:t>
            </a:r>
          </a:p>
          <a:p>
            <a:pPr marL="747713" lvl="1" indent="-238125"/>
            <a:r>
              <a:rPr lang="en-US" dirty="0"/>
              <a:t>Automatic load transfer</a:t>
            </a:r>
          </a:p>
          <a:p>
            <a:pPr marL="747713" lvl="1" indent="-238125"/>
            <a:r>
              <a:rPr lang="en-US" dirty="0"/>
              <a:t>Integrate with digital turbine control such that the thermal dispatch becomes another mode of turbine operations</a:t>
            </a:r>
          </a:p>
          <a:p>
            <a:pPr marL="976313" lvl="2" indent="-239713"/>
            <a:r>
              <a:rPr lang="en-US" dirty="0"/>
              <a:t>Eliminate the need for additional operator during thermal dispatch evolutions</a:t>
            </a:r>
          </a:p>
          <a:p>
            <a:pPr marL="960834" lvl="2" indent="-342900">
              <a:buFont typeface="+mj-lt"/>
              <a:buAutoNum type="arabicPeriod"/>
            </a:pPr>
            <a:endParaRPr lang="en-US" dirty="0"/>
          </a:p>
          <a:p>
            <a:pPr marL="446484" indent="-514350">
              <a:buFont typeface="+mj-lt"/>
              <a:buAutoNum type="arabicPeriod"/>
            </a:pPr>
            <a:r>
              <a:rPr lang="en-US" dirty="0"/>
              <a:t>An isolate upon transient philosophy was observed for the thermal dispatch system (non-safety system)</a:t>
            </a:r>
          </a:p>
          <a:p>
            <a:pPr marL="966788" lvl="1" indent="-457200">
              <a:buFont typeface="+mj-lt"/>
              <a:buAutoNum type="arabicPeriod"/>
            </a:pPr>
            <a:r>
              <a:rPr lang="en-US" dirty="0"/>
              <a:t>There are some situations in which the system could act as a buffer to mitigate issues, such as load rejections </a:t>
            </a:r>
          </a:p>
          <a:p>
            <a:pPr marL="966788" lvl="1" indent="-457200">
              <a:buFont typeface="+mj-lt"/>
              <a:buAutoNum type="arabicPeriod"/>
            </a:pPr>
            <a:r>
              <a:rPr lang="en-US" dirty="0"/>
              <a:t>Additional analysis must be performed to identify when to use the thermal dispatch as an additional asset</a:t>
            </a:r>
          </a:p>
        </p:txBody>
      </p:sp>
    </p:spTree>
    <p:extLst>
      <p:ext uri="{BB962C8B-B14F-4D97-AF65-F5344CB8AC3E}">
        <p14:creationId xmlns:p14="http://schemas.microsoft.com/office/powerpoint/2010/main" val="70186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A95E-73DF-7696-CAF2-A60A9966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5B7A6-8233-3094-068C-A6DF69624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two-year plan describing thermal dispatch implementation issues and the graded simulation-based approach required to provide solutions for these issues to accelerate industry adoption and mitigate implementation risk</a:t>
            </a:r>
          </a:p>
          <a:p>
            <a:r>
              <a:rPr lang="en-US" dirty="0"/>
              <a:t>Perform an integrated human- and hardware-in-the-loop test to evaluate thermal dispatch operations with pertinent scenarios</a:t>
            </a:r>
          </a:p>
          <a:p>
            <a:pPr lvl="1"/>
            <a:r>
              <a:rPr lang="en-US" dirty="0"/>
              <a:t>Using the INL and vendor provided NPP simulators with modified thermal dispatch control system</a:t>
            </a:r>
          </a:p>
          <a:p>
            <a:pPr lvl="1"/>
            <a:r>
              <a:rPr lang="en-US" dirty="0"/>
              <a:t>Develop automatic control systems </a:t>
            </a:r>
          </a:p>
          <a:p>
            <a:pPr lvl="1"/>
            <a:r>
              <a:rPr lang="en-US" dirty="0"/>
              <a:t>Evaluate impacts of increased magnitudes for thermal dispatch</a:t>
            </a:r>
          </a:p>
          <a:p>
            <a:r>
              <a:rPr lang="en-US" dirty="0"/>
              <a:t>Continue to support university led research on thermal dispatch concepts, configurations, and control schemes</a:t>
            </a:r>
          </a:p>
          <a:p>
            <a:r>
              <a:rPr lang="en-US" dirty="0"/>
              <a:t>Begin working with potential industry first of a kind implementer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8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51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1AF8-8932-D88F-F407-F08702E2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Study Scenarios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C7A52A-E42D-A518-6361-04C4274A88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68" y="1148138"/>
            <a:ext cx="10456264" cy="53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8B47A9-5860-A242-99B3-1B4C39B0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1175756"/>
            <a:ext cx="10802900" cy="635497"/>
          </a:xfrm>
        </p:spPr>
        <p:txBody>
          <a:bodyPr/>
          <a:lstStyle/>
          <a:p>
            <a:r>
              <a:rPr lang="en-US" dirty="0"/>
              <a:t>Future Nuclear Power Plant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02B3D-7369-8F4B-9C6D-7E8B8727F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A6D50C-E583-9C46-8512-CE3EEC8451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1963" y="1716088"/>
            <a:ext cx="11156950" cy="4524375"/>
          </a:xfrm>
        </p:spPr>
        <p:txBody>
          <a:bodyPr/>
          <a:lstStyle/>
          <a:p>
            <a:r>
              <a:rPr lang="en-US" sz="1800" dirty="0"/>
              <a:t>Challenging electricity market</a:t>
            </a:r>
          </a:p>
          <a:p>
            <a:pPr lvl="1"/>
            <a:r>
              <a:rPr lang="en-US" sz="1800" dirty="0"/>
              <a:t>Nuclear power plants were designed to produce steady baseload power</a:t>
            </a:r>
          </a:p>
          <a:p>
            <a:pPr lvl="1"/>
            <a:r>
              <a:rPr lang="en-US" sz="1800" dirty="0"/>
              <a:t>Increased grid dynamics with increase in renewables</a:t>
            </a:r>
          </a:p>
          <a:p>
            <a:pPr lvl="1"/>
            <a:r>
              <a:rPr lang="en-US" sz="1800" dirty="0"/>
              <a:t>Inexpensive natural gas competitors</a:t>
            </a:r>
          </a:p>
          <a:p>
            <a:pPr lvl="1"/>
            <a:endParaRPr lang="en-US" sz="1800" dirty="0"/>
          </a:p>
          <a:p>
            <a:r>
              <a:rPr lang="en-US" sz="1800" dirty="0"/>
              <a:t>Plant operational options to address challenges</a:t>
            </a:r>
          </a:p>
          <a:p>
            <a:pPr lvl="1"/>
            <a:r>
              <a:rPr lang="en-US" sz="1800" dirty="0"/>
              <a:t>Required to diversify and increase economic competitiveness</a:t>
            </a:r>
          </a:p>
          <a:p>
            <a:pPr lvl="2"/>
            <a:r>
              <a:rPr lang="en-US" sz="1400" dirty="0"/>
              <a:t>Flexible power operations</a:t>
            </a:r>
          </a:p>
          <a:p>
            <a:pPr lvl="2"/>
            <a:r>
              <a:rPr lang="en-US" sz="1400" dirty="0"/>
              <a:t>Dedicated energy supplier to an industrial process (steam and electric)</a:t>
            </a:r>
          </a:p>
          <a:p>
            <a:pPr lvl="2"/>
            <a:r>
              <a:rPr lang="en-US" sz="1400" dirty="0"/>
              <a:t>Hybrid operations</a:t>
            </a:r>
          </a:p>
          <a:p>
            <a:pPr lvl="3"/>
            <a:r>
              <a:rPr lang="en-US" sz="1600" dirty="0"/>
              <a:t>Dispatch electricity between grid and industry user</a:t>
            </a:r>
          </a:p>
          <a:p>
            <a:pPr lvl="3"/>
            <a:r>
              <a:rPr lang="en-US" sz="1600" dirty="0"/>
              <a:t>Dispatch electricity and steam to industry user</a:t>
            </a:r>
          </a:p>
          <a:p>
            <a:pPr lvl="3"/>
            <a:r>
              <a:rPr lang="en-US" sz="1600" dirty="0"/>
              <a:t>Provide grid services </a:t>
            </a:r>
          </a:p>
          <a:p>
            <a:pPr lvl="5"/>
            <a:r>
              <a:rPr lang="en-US" sz="1400" dirty="0"/>
              <a:t>supply and demand response</a:t>
            </a:r>
          </a:p>
          <a:p>
            <a:pPr lvl="5"/>
            <a:r>
              <a:rPr lang="en-US" sz="1400" dirty="0"/>
              <a:t>grid regulation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6281A0-ABFB-6349-A39F-882090871AF2}"/>
              </a:ext>
            </a:extLst>
          </p:cNvPr>
          <p:cNvGrpSpPr/>
          <p:nvPr/>
        </p:nvGrpSpPr>
        <p:grpSpPr>
          <a:xfrm>
            <a:off x="7464405" y="3938096"/>
            <a:ext cx="4311352" cy="1254434"/>
            <a:chOff x="2952953" y="3895576"/>
            <a:chExt cx="5800892" cy="16878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A142643-1EF0-074A-BD1E-2F542A0C8CAF}"/>
                </a:ext>
              </a:extLst>
            </p:cNvPr>
            <p:cNvSpPr/>
            <p:nvPr/>
          </p:nvSpPr>
          <p:spPr>
            <a:xfrm>
              <a:off x="2952953" y="3895576"/>
              <a:ext cx="5561816" cy="168783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B64A52DB-47AD-A34D-B874-925BE013E83B}"/>
                </a:ext>
              </a:extLst>
            </p:cNvPr>
            <p:cNvSpPr/>
            <p:nvPr/>
          </p:nvSpPr>
          <p:spPr>
            <a:xfrm>
              <a:off x="4998275" y="4503563"/>
              <a:ext cx="1371600" cy="464077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E9AC24-B4B6-B849-A880-137DD7B06F13}"/>
                </a:ext>
              </a:extLst>
            </p:cNvPr>
            <p:cNvGrpSpPr/>
            <p:nvPr/>
          </p:nvGrpSpPr>
          <p:grpSpPr>
            <a:xfrm>
              <a:off x="3231637" y="3942710"/>
              <a:ext cx="1658573" cy="1580572"/>
              <a:chOff x="3218979" y="1833769"/>
              <a:chExt cx="3165926" cy="338369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5DD95F8-B19F-AE45-8138-74EFD3727C4F}"/>
                  </a:ext>
                </a:extLst>
              </p:cNvPr>
              <p:cNvGrpSpPr/>
              <p:nvPr/>
            </p:nvGrpSpPr>
            <p:grpSpPr>
              <a:xfrm>
                <a:off x="5458100" y="2242981"/>
                <a:ext cx="926805" cy="980469"/>
                <a:chOff x="5458100" y="2242981"/>
                <a:chExt cx="926805" cy="980469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3E8D5F19-4FBE-A64C-A62B-22A10E11F3EA}"/>
                    </a:ext>
                  </a:extLst>
                </p:cNvPr>
                <p:cNvSpPr/>
                <p:nvPr/>
              </p:nvSpPr>
              <p:spPr>
                <a:xfrm flipH="1">
                  <a:off x="5613534" y="2242981"/>
                  <a:ext cx="620585" cy="980469"/>
                </a:xfrm>
                <a:custGeom>
                  <a:avLst/>
                  <a:gdLst>
                    <a:gd name="connsiteX0" fmla="*/ 277851 w 1052192"/>
                    <a:gd name="connsiteY0" fmla="*/ 161287 h 1226090"/>
                    <a:gd name="connsiteX1" fmla="*/ 760 w 1052192"/>
                    <a:gd name="connsiteY1" fmla="*/ 582465 h 1226090"/>
                    <a:gd name="connsiteX2" fmla="*/ 372062 w 1052192"/>
                    <a:gd name="connsiteY2" fmla="*/ 881723 h 1226090"/>
                    <a:gd name="connsiteX3" fmla="*/ 532774 w 1052192"/>
                    <a:gd name="connsiteY3" fmla="*/ 931599 h 1226090"/>
                    <a:gd name="connsiteX4" fmla="*/ 566025 w 1052192"/>
                    <a:gd name="connsiteY4" fmla="*/ 1042436 h 1226090"/>
                    <a:gd name="connsiteX5" fmla="*/ 571567 w 1052192"/>
                    <a:gd name="connsiteY5" fmla="*/ 1203148 h 1226090"/>
                    <a:gd name="connsiteX6" fmla="*/ 904076 w 1052192"/>
                    <a:gd name="connsiteY6" fmla="*/ 1203148 h 1226090"/>
                    <a:gd name="connsiteX7" fmla="*/ 887451 w 1052192"/>
                    <a:gd name="connsiteY7" fmla="*/ 998101 h 1226090"/>
                    <a:gd name="connsiteX8" fmla="*/ 948411 w 1052192"/>
                    <a:gd name="connsiteY8" fmla="*/ 865098 h 1226090"/>
                    <a:gd name="connsiteX9" fmla="*/ 1048164 w 1052192"/>
                    <a:gd name="connsiteY9" fmla="*/ 826305 h 1226090"/>
                    <a:gd name="connsiteX10" fmla="*/ 798782 w 1052192"/>
                    <a:gd name="connsiteY10" fmla="*/ 443919 h 1226090"/>
                    <a:gd name="connsiteX11" fmla="*/ 926244 w 1052192"/>
                    <a:gd name="connsiteY11" fmla="*/ 449461 h 1226090"/>
                    <a:gd name="connsiteX12" fmla="*/ 566025 w 1052192"/>
                    <a:gd name="connsiteY12" fmla="*/ 249956 h 1226090"/>
                    <a:gd name="connsiteX13" fmla="*/ 510607 w 1052192"/>
                    <a:gd name="connsiteY13" fmla="*/ 100327 h 1226090"/>
                    <a:gd name="connsiteX14" fmla="*/ 366520 w 1052192"/>
                    <a:gd name="connsiteY14" fmla="*/ 574 h 1226090"/>
                    <a:gd name="connsiteX15" fmla="*/ 277851 w 1052192"/>
                    <a:gd name="connsiteY15" fmla="*/ 161287 h 1226090"/>
                    <a:gd name="connsiteX0" fmla="*/ 277851 w 1052192"/>
                    <a:gd name="connsiteY0" fmla="*/ 161287 h 1226090"/>
                    <a:gd name="connsiteX1" fmla="*/ 760 w 1052192"/>
                    <a:gd name="connsiteY1" fmla="*/ 582465 h 1226090"/>
                    <a:gd name="connsiteX2" fmla="*/ 372062 w 1052192"/>
                    <a:gd name="connsiteY2" fmla="*/ 881723 h 1226090"/>
                    <a:gd name="connsiteX3" fmla="*/ 532774 w 1052192"/>
                    <a:gd name="connsiteY3" fmla="*/ 931599 h 1226090"/>
                    <a:gd name="connsiteX4" fmla="*/ 566025 w 1052192"/>
                    <a:gd name="connsiteY4" fmla="*/ 1042436 h 1226090"/>
                    <a:gd name="connsiteX5" fmla="*/ 571567 w 1052192"/>
                    <a:gd name="connsiteY5" fmla="*/ 1203148 h 1226090"/>
                    <a:gd name="connsiteX6" fmla="*/ 904076 w 1052192"/>
                    <a:gd name="connsiteY6" fmla="*/ 1203148 h 1226090"/>
                    <a:gd name="connsiteX7" fmla="*/ 887451 w 1052192"/>
                    <a:gd name="connsiteY7" fmla="*/ 998101 h 1226090"/>
                    <a:gd name="connsiteX8" fmla="*/ 948411 w 1052192"/>
                    <a:gd name="connsiteY8" fmla="*/ 865098 h 1226090"/>
                    <a:gd name="connsiteX9" fmla="*/ 1048164 w 1052192"/>
                    <a:gd name="connsiteY9" fmla="*/ 826305 h 1226090"/>
                    <a:gd name="connsiteX10" fmla="*/ 798782 w 1052192"/>
                    <a:gd name="connsiteY10" fmla="*/ 443919 h 1226090"/>
                    <a:gd name="connsiteX11" fmla="*/ 953953 w 1052192"/>
                    <a:gd name="connsiteY11" fmla="*/ 421752 h 1226090"/>
                    <a:gd name="connsiteX12" fmla="*/ 566025 w 1052192"/>
                    <a:gd name="connsiteY12" fmla="*/ 249956 h 1226090"/>
                    <a:gd name="connsiteX13" fmla="*/ 510607 w 1052192"/>
                    <a:gd name="connsiteY13" fmla="*/ 100327 h 1226090"/>
                    <a:gd name="connsiteX14" fmla="*/ 366520 w 1052192"/>
                    <a:gd name="connsiteY14" fmla="*/ 574 h 1226090"/>
                    <a:gd name="connsiteX15" fmla="*/ 277851 w 1052192"/>
                    <a:gd name="connsiteY15" fmla="*/ 161287 h 1226090"/>
                    <a:gd name="connsiteX0" fmla="*/ 277851 w 1051483"/>
                    <a:gd name="connsiteY0" fmla="*/ 161287 h 1226090"/>
                    <a:gd name="connsiteX1" fmla="*/ 760 w 1051483"/>
                    <a:gd name="connsiteY1" fmla="*/ 582465 h 1226090"/>
                    <a:gd name="connsiteX2" fmla="*/ 372062 w 1051483"/>
                    <a:gd name="connsiteY2" fmla="*/ 881723 h 1226090"/>
                    <a:gd name="connsiteX3" fmla="*/ 532774 w 1051483"/>
                    <a:gd name="connsiteY3" fmla="*/ 931599 h 1226090"/>
                    <a:gd name="connsiteX4" fmla="*/ 566025 w 1051483"/>
                    <a:gd name="connsiteY4" fmla="*/ 1042436 h 1226090"/>
                    <a:gd name="connsiteX5" fmla="*/ 571567 w 1051483"/>
                    <a:gd name="connsiteY5" fmla="*/ 1203148 h 1226090"/>
                    <a:gd name="connsiteX6" fmla="*/ 904076 w 1051483"/>
                    <a:gd name="connsiteY6" fmla="*/ 1203148 h 1226090"/>
                    <a:gd name="connsiteX7" fmla="*/ 887451 w 1051483"/>
                    <a:gd name="connsiteY7" fmla="*/ 998101 h 1226090"/>
                    <a:gd name="connsiteX8" fmla="*/ 948411 w 1051483"/>
                    <a:gd name="connsiteY8" fmla="*/ 865098 h 1226090"/>
                    <a:gd name="connsiteX9" fmla="*/ 1048164 w 1051483"/>
                    <a:gd name="connsiteY9" fmla="*/ 826305 h 1226090"/>
                    <a:gd name="connsiteX10" fmla="*/ 815407 w 1051483"/>
                    <a:gd name="connsiteY10" fmla="*/ 471628 h 1226090"/>
                    <a:gd name="connsiteX11" fmla="*/ 953953 w 1051483"/>
                    <a:gd name="connsiteY11" fmla="*/ 421752 h 1226090"/>
                    <a:gd name="connsiteX12" fmla="*/ 566025 w 1051483"/>
                    <a:gd name="connsiteY12" fmla="*/ 249956 h 1226090"/>
                    <a:gd name="connsiteX13" fmla="*/ 510607 w 1051483"/>
                    <a:gd name="connsiteY13" fmla="*/ 100327 h 1226090"/>
                    <a:gd name="connsiteX14" fmla="*/ 366520 w 1051483"/>
                    <a:gd name="connsiteY14" fmla="*/ 574 h 1226090"/>
                    <a:gd name="connsiteX15" fmla="*/ 277851 w 1051483"/>
                    <a:gd name="connsiteY15" fmla="*/ 161287 h 1226090"/>
                    <a:gd name="connsiteX0" fmla="*/ 277851 w 1051483"/>
                    <a:gd name="connsiteY0" fmla="*/ 161287 h 1226090"/>
                    <a:gd name="connsiteX1" fmla="*/ 760 w 1051483"/>
                    <a:gd name="connsiteY1" fmla="*/ 582465 h 1226090"/>
                    <a:gd name="connsiteX2" fmla="*/ 372062 w 1051483"/>
                    <a:gd name="connsiteY2" fmla="*/ 881723 h 1226090"/>
                    <a:gd name="connsiteX3" fmla="*/ 532774 w 1051483"/>
                    <a:gd name="connsiteY3" fmla="*/ 931599 h 1226090"/>
                    <a:gd name="connsiteX4" fmla="*/ 566025 w 1051483"/>
                    <a:gd name="connsiteY4" fmla="*/ 1042436 h 1226090"/>
                    <a:gd name="connsiteX5" fmla="*/ 571567 w 1051483"/>
                    <a:gd name="connsiteY5" fmla="*/ 1203148 h 1226090"/>
                    <a:gd name="connsiteX6" fmla="*/ 904076 w 1051483"/>
                    <a:gd name="connsiteY6" fmla="*/ 1203148 h 1226090"/>
                    <a:gd name="connsiteX7" fmla="*/ 887451 w 1051483"/>
                    <a:gd name="connsiteY7" fmla="*/ 998101 h 1226090"/>
                    <a:gd name="connsiteX8" fmla="*/ 948411 w 1051483"/>
                    <a:gd name="connsiteY8" fmla="*/ 865098 h 1226090"/>
                    <a:gd name="connsiteX9" fmla="*/ 1048164 w 1051483"/>
                    <a:gd name="connsiteY9" fmla="*/ 826305 h 1226090"/>
                    <a:gd name="connsiteX10" fmla="*/ 815407 w 1051483"/>
                    <a:gd name="connsiteY10" fmla="*/ 471628 h 1226090"/>
                    <a:gd name="connsiteX11" fmla="*/ 909618 w 1051483"/>
                    <a:gd name="connsiteY11" fmla="*/ 421752 h 1226090"/>
                    <a:gd name="connsiteX12" fmla="*/ 566025 w 1051483"/>
                    <a:gd name="connsiteY12" fmla="*/ 249956 h 1226090"/>
                    <a:gd name="connsiteX13" fmla="*/ 510607 w 1051483"/>
                    <a:gd name="connsiteY13" fmla="*/ 100327 h 1226090"/>
                    <a:gd name="connsiteX14" fmla="*/ 366520 w 1051483"/>
                    <a:gd name="connsiteY14" fmla="*/ 574 h 1226090"/>
                    <a:gd name="connsiteX15" fmla="*/ 277851 w 1051483"/>
                    <a:gd name="connsiteY15" fmla="*/ 161287 h 1226090"/>
                    <a:gd name="connsiteX0" fmla="*/ 277851 w 1049411"/>
                    <a:gd name="connsiteY0" fmla="*/ 161287 h 1226090"/>
                    <a:gd name="connsiteX1" fmla="*/ 760 w 1049411"/>
                    <a:gd name="connsiteY1" fmla="*/ 582465 h 1226090"/>
                    <a:gd name="connsiteX2" fmla="*/ 372062 w 1049411"/>
                    <a:gd name="connsiteY2" fmla="*/ 881723 h 1226090"/>
                    <a:gd name="connsiteX3" fmla="*/ 532774 w 1049411"/>
                    <a:gd name="connsiteY3" fmla="*/ 931599 h 1226090"/>
                    <a:gd name="connsiteX4" fmla="*/ 566025 w 1049411"/>
                    <a:gd name="connsiteY4" fmla="*/ 1042436 h 1226090"/>
                    <a:gd name="connsiteX5" fmla="*/ 571567 w 1049411"/>
                    <a:gd name="connsiteY5" fmla="*/ 1203148 h 1226090"/>
                    <a:gd name="connsiteX6" fmla="*/ 904076 w 1049411"/>
                    <a:gd name="connsiteY6" fmla="*/ 1203148 h 1226090"/>
                    <a:gd name="connsiteX7" fmla="*/ 887451 w 1049411"/>
                    <a:gd name="connsiteY7" fmla="*/ 998101 h 1226090"/>
                    <a:gd name="connsiteX8" fmla="*/ 948411 w 1049411"/>
                    <a:gd name="connsiteY8" fmla="*/ 865098 h 1226090"/>
                    <a:gd name="connsiteX9" fmla="*/ 1048164 w 1049411"/>
                    <a:gd name="connsiteY9" fmla="*/ 826305 h 1226090"/>
                    <a:gd name="connsiteX10" fmla="*/ 998287 w 1049411"/>
                    <a:gd name="connsiteY10" fmla="*/ 549214 h 1226090"/>
                    <a:gd name="connsiteX11" fmla="*/ 909618 w 1049411"/>
                    <a:gd name="connsiteY11" fmla="*/ 421752 h 1226090"/>
                    <a:gd name="connsiteX12" fmla="*/ 566025 w 1049411"/>
                    <a:gd name="connsiteY12" fmla="*/ 249956 h 1226090"/>
                    <a:gd name="connsiteX13" fmla="*/ 510607 w 1049411"/>
                    <a:gd name="connsiteY13" fmla="*/ 100327 h 1226090"/>
                    <a:gd name="connsiteX14" fmla="*/ 366520 w 1049411"/>
                    <a:gd name="connsiteY14" fmla="*/ 574 h 1226090"/>
                    <a:gd name="connsiteX15" fmla="*/ 277851 w 1049411"/>
                    <a:gd name="connsiteY15" fmla="*/ 161287 h 1226090"/>
                    <a:gd name="connsiteX0" fmla="*/ 277851 w 1049411"/>
                    <a:gd name="connsiteY0" fmla="*/ 161287 h 1226090"/>
                    <a:gd name="connsiteX1" fmla="*/ 760 w 1049411"/>
                    <a:gd name="connsiteY1" fmla="*/ 582465 h 1226090"/>
                    <a:gd name="connsiteX2" fmla="*/ 372062 w 1049411"/>
                    <a:gd name="connsiteY2" fmla="*/ 881723 h 1226090"/>
                    <a:gd name="connsiteX3" fmla="*/ 532774 w 1049411"/>
                    <a:gd name="connsiteY3" fmla="*/ 931599 h 1226090"/>
                    <a:gd name="connsiteX4" fmla="*/ 566025 w 1049411"/>
                    <a:gd name="connsiteY4" fmla="*/ 1042436 h 1226090"/>
                    <a:gd name="connsiteX5" fmla="*/ 571567 w 1049411"/>
                    <a:gd name="connsiteY5" fmla="*/ 1203148 h 1226090"/>
                    <a:gd name="connsiteX6" fmla="*/ 904076 w 1049411"/>
                    <a:gd name="connsiteY6" fmla="*/ 1203148 h 1226090"/>
                    <a:gd name="connsiteX7" fmla="*/ 887451 w 1049411"/>
                    <a:gd name="connsiteY7" fmla="*/ 998101 h 1226090"/>
                    <a:gd name="connsiteX8" fmla="*/ 948411 w 1049411"/>
                    <a:gd name="connsiteY8" fmla="*/ 865098 h 1226090"/>
                    <a:gd name="connsiteX9" fmla="*/ 1048164 w 1049411"/>
                    <a:gd name="connsiteY9" fmla="*/ 826305 h 1226090"/>
                    <a:gd name="connsiteX10" fmla="*/ 998287 w 1049411"/>
                    <a:gd name="connsiteY10" fmla="*/ 549214 h 1226090"/>
                    <a:gd name="connsiteX11" fmla="*/ 909618 w 1049411"/>
                    <a:gd name="connsiteY11" fmla="*/ 421752 h 1226090"/>
                    <a:gd name="connsiteX12" fmla="*/ 566025 w 1049411"/>
                    <a:gd name="connsiteY12" fmla="*/ 249956 h 1226090"/>
                    <a:gd name="connsiteX13" fmla="*/ 510607 w 1049411"/>
                    <a:gd name="connsiteY13" fmla="*/ 100327 h 1226090"/>
                    <a:gd name="connsiteX14" fmla="*/ 366520 w 1049411"/>
                    <a:gd name="connsiteY14" fmla="*/ 574 h 1226090"/>
                    <a:gd name="connsiteX15" fmla="*/ 277851 w 1049411"/>
                    <a:gd name="connsiteY15" fmla="*/ 161287 h 1226090"/>
                    <a:gd name="connsiteX0" fmla="*/ 277851 w 1049411"/>
                    <a:gd name="connsiteY0" fmla="*/ 161287 h 1226090"/>
                    <a:gd name="connsiteX1" fmla="*/ 760 w 1049411"/>
                    <a:gd name="connsiteY1" fmla="*/ 582465 h 1226090"/>
                    <a:gd name="connsiteX2" fmla="*/ 372062 w 1049411"/>
                    <a:gd name="connsiteY2" fmla="*/ 881723 h 1226090"/>
                    <a:gd name="connsiteX3" fmla="*/ 532774 w 1049411"/>
                    <a:gd name="connsiteY3" fmla="*/ 931599 h 1226090"/>
                    <a:gd name="connsiteX4" fmla="*/ 566025 w 1049411"/>
                    <a:gd name="connsiteY4" fmla="*/ 1042436 h 1226090"/>
                    <a:gd name="connsiteX5" fmla="*/ 571567 w 1049411"/>
                    <a:gd name="connsiteY5" fmla="*/ 1203148 h 1226090"/>
                    <a:gd name="connsiteX6" fmla="*/ 904076 w 1049411"/>
                    <a:gd name="connsiteY6" fmla="*/ 1203148 h 1226090"/>
                    <a:gd name="connsiteX7" fmla="*/ 887451 w 1049411"/>
                    <a:gd name="connsiteY7" fmla="*/ 998101 h 1226090"/>
                    <a:gd name="connsiteX8" fmla="*/ 948411 w 1049411"/>
                    <a:gd name="connsiteY8" fmla="*/ 865098 h 1226090"/>
                    <a:gd name="connsiteX9" fmla="*/ 1048164 w 1049411"/>
                    <a:gd name="connsiteY9" fmla="*/ 826305 h 1226090"/>
                    <a:gd name="connsiteX10" fmla="*/ 998287 w 1049411"/>
                    <a:gd name="connsiteY10" fmla="*/ 549214 h 1226090"/>
                    <a:gd name="connsiteX11" fmla="*/ 909618 w 1049411"/>
                    <a:gd name="connsiteY11" fmla="*/ 421752 h 1226090"/>
                    <a:gd name="connsiteX12" fmla="*/ 566025 w 1049411"/>
                    <a:gd name="connsiteY12" fmla="*/ 249956 h 1226090"/>
                    <a:gd name="connsiteX13" fmla="*/ 510607 w 1049411"/>
                    <a:gd name="connsiteY13" fmla="*/ 100327 h 1226090"/>
                    <a:gd name="connsiteX14" fmla="*/ 366520 w 1049411"/>
                    <a:gd name="connsiteY14" fmla="*/ 574 h 1226090"/>
                    <a:gd name="connsiteX15" fmla="*/ 277851 w 1049411"/>
                    <a:gd name="connsiteY15" fmla="*/ 161287 h 1226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49411" h="1226090">
                      <a:moveTo>
                        <a:pt x="277851" y="161287"/>
                      </a:moveTo>
                      <a:cubicBezTo>
                        <a:pt x="216891" y="258269"/>
                        <a:pt x="-14942" y="462392"/>
                        <a:pt x="760" y="582465"/>
                      </a:cubicBezTo>
                      <a:cubicBezTo>
                        <a:pt x="16462" y="702538"/>
                        <a:pt x="283393" y="823534"/>
                        <a:pt x="372062" y="881723"/>
                      </a:cubicBezTo>
                      <a:cubicBezTo>
                        <a:pt x="460731" y="939912"/>
                        <a:pt x="500447" y="904814"/>
                        <a:pt x="532774" y="931599"/>
                      </a:cubicBezTo>
                      <a:cubicBezTo>
                        <a:pt x="565101" y="958384"/>
                        <a:pt x="559560" y="997178"/>
                        <a:pt x="566025" y="1042436"/>
                      </a:cubicBezTo>
                      <a:lnTo>
                        <a:pt x="571567" y="1203148"/>
                      </a:lnTo>
                      <a:cubicBezTo>
                        <a:pt x="627909" y="1229933"/>
                        <a:pt x="851429" y="1237322"/>
                        <a:pt x="904076" y="1203148"/>
                      </a:cubicBezTo>
                      <a:lnTo>
                        <a:pt x="887451" y="998101"/>
                      </a:lnTo>
                      <a:cubicBezTo>
                        <a:pt x="894840" y="941759"/>
                        <a:pt x="921626" y="893731"/>
                        <a:pt x="948411" y="865098"/>
                      </a:cubicBezTo>
                      <a:cubicBezTo>
                        <a:pt x="975196" y="836465"/>
                        <a:pt x="1039851" y="878952"/>
                        <a:pt x="1048164" y="826305"/>
                      </a:cubicBezTo>
                      <a:cubicBezTo>
                        <a:pt x="1056477" y="773658"/>
                        <a:pt x="1021378" y="616639"/>
                        <a:pt x="998287" y="549214"/>
                      </a:cubicBezTo>
                      <a:cubicBezTo>
                        <a:pt x="975196" y="481789"/>
                        <a:pt x="981662" y="471628"/>
                        <a:pt x="909618" y="421752"/>
                      </a:cubicBezTo>
                      <a:cubicBezTo>
                        <a:pt x="837574" y="371876"/>
                        <a:pt x="632527" y="303527"/>
                        <a:pt x="566025" y="249956"/>
                      </a:cubicBezTo>
                      <a:cubicBezTo>
                        <a:pt x="499523" y="196385"/>
                        <a:pt x="543858" y="141891"/>
                        <a:pt x="510607" y="100327"/>
                      </a:cubicBezTo>
                      <a:cubicBezTo>
                        <a:pt x="477356" y="58763"/>
                        <a:pt x="400694" y="-6815"/>
                        <a:pt x="366520" y="574"/>
                      </a:cubicBezTo>
                      <a:cubicBezTo>
                        <a:pt x="332346" y="7963"/>
                        <a:pt x="338811" y="64305"/>
                        <a:pt x="277851" y="1612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F3A14779-E6D2-E24E-BC14-F010328A9233}"/>
                    </a:ext>
                  </a:extLst>
                </p:cNvPr>
                <p:cNvSpPr/>
                <p:nvPr/>
              </p:nvSpPr>
              <p:spPr>
                <a:xfrm flipH="1">
                  <a:off x="6061563" y="2375223"/>
                  <a:ext cx="323342" cy="348455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  <a:gd name="connsiteX0" fmla="*/ 546772 w 546772"/>
                    <a:gd name="connsiteY0" fmla="*/ 2089 h 435748"/>
                    <a:gd name="connsiteX1" fmla="*/ 169700 w 546772"/>
                    <a:gd name="connsiteY1" fmla="*/ 2089 h 435748"/>
                    <a:gd name="connsiteX2" fmla="*/ 17 w 546772"/>
                    <a:gd name="connsiteY2" fmla="*/ 228333 h 435748"/>
                    <a:gd name="connsiteX3" fmla="*/ 273395 w 546772"/>
                    <a:gd name="connsiteY3" fmla="*/ 435722 h 43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6772" h="435748">
                      <a:moveTo>
                        <a:pt x="546772" y="2089"/>
                      </a:moveTo>
                      <a:cubicBezTo>
                        <a:pt x="403799" y="2829"/>
                        <a:pt x="260826" y="-2961"/>
                        <a:pt x="169700" y="2089"/>
                      </a:cubicBezTo>
                      <a:cubicBezTo>
                        <a:pt x="78574" y="7139"/>
                        <a:pt x="-1316" y="118847"/>
                        <a:pt x="17" y="228333"/>
                      </a:cubicBezTo>
                      <a:cubicBezTo>
                        <a:pt x="1350" y="337819"/>
                        <a:pt x="10005" y="437607"/>
                        <a:pt x="273395" y="435722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75582116-DDA1-B34C-B9D1-0F2BE1E0C3A4}"/>
                    </a:ext>
                  </a:extLst>
                </p:cNvPr>
                <p:cNvSpPr/>
                <p:nvPr/>
              </p:nvSpPr>
              <p:spPr>
                <a:xfrm>
                  <a:off x="5683620" y="2439397"/>
                  <a:ext cx="229884" cy="159950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  <a:gd name="connsiteX0" fmla="*/ 655750 w 655750"/>
                    <a:gd name="connsiteY0" fmla="*/ 2089 h 422004"/>
                    <a:gd name="connsiteX1" fmla="*/ 278678 w 655750"/>
                    <a:gd name="connsiteY1" fmla="*/ 2089 h 422004"/>
                    <a:gd name="connsiteX2" fmla="*/ 108995 w 655750"/>
                    <a:gd name="connsiteY2" fmla="*/ 228333 h 422004"/>
                    <a:gd name="connsiteX3" fmla="*/ 128570 w 655750"/>
                    <a:gd name="connsiteY3" fmla="*/ 421985 h 422004"/>
                    <a:gd name="connsiteX0" fmla="*/ 554621 w 554621"/>
                    <a:gd name="connsiteY0" fmla="*/ 2089 h 421985"/>
                    <a:gd name="connsiteX1" fmla="*/ 177549 w 554621"/>
                    <a:gd name="connsiteY1" fmla="*/ 2089 h 421985"/>
                    <a:gd name="connsiteX2" fmla="*/ 7866 w 554621"/>
                    <a:gd name="connsiteY2" fmla="*/ 228333 h 421985"/>
                    <a:gd name="connsiteX3" fmla="*/ 27441 w 554621"/>
                    <a:gd name="connsiteY3" fmla="*/ 421985 h 421985"/>
                    <a:gd name="connsiteX0" fmla="*/ 546756 w 546756"/>
                    <a:gd name="connsiteY0" fmla="*/ 2089 h 228334"/>
                    <a:gd name="connsiteX1" fmla="*/ 169684 w 546756"/>
                    <a:gd name="connsiteY1" fmla="*/ 2089 h 228334"/>
                    <a:gd name="connsiteX2" fmla="*/ 1 w 546756"/>
                    <a:gd name="connsiteY2" fmla="*/ 228333 h 228334"/>
                    <a:gd name="connsiteX0" fmla="*/ 531826 w 531826"/>
                    <a:gd name="connsiteY0" fmla="*/ 30330 h 442004"/>
                    <a:gd name="connsiteX1" fmla="*/ 154754 w 531826"/>
                    <a:gd name="connsiteY1" fmla="*/ 30330 h 442004"/>
                    <a:gd name="connsiteX2" fmla="*/ 0 w 531826"/>
                    <a:gd name="connsiteY2" fmla="*/ 442004 h 442004"/>
                    <a:gd name="connsiteX0" fmla="*/ 531839 w 531839"/>
                    <a:gd name="connsiteY0" fmla="*/ 30330 h 442004"/>
                    <a:gd name="connsiteX1" fmla="*/ 154767 w 531839"/>
                    <a:gd name="connsiteY1" fmla="*/ 30330 h 442004"/>
                    <a:gd name="connsiteX2" fmla="*/ 13 w 531839"/>
                    <a:gd name="connsiteY2" fmla="*/ 442004 h 442004"/>
                    <a:gd name="connsiteX0" fmla="*/ 531846 w 531846"/>
                    <a:gd name="connsiteY0" fmla="*/ 8966 h 420640"/>
                    <a:gd name="connsiteX1" fmla="*/ 154774 w 531846"/>
                    <a:gd name="connsiteY1" fmla="*/ 8966 h 420640"/>
                    <a:gd name="connsiteX2" fmla="*/ 20 w 531846"/>
                    <a:gd name="connsiteY2" fmla="*/ 420640 h 42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1846" h="420640">
                      <a:moveTo>
                        <a:pt x="531846" y="8966"/>
                      </a:moveTo>
                      <a:cubicBezTo>
                        <a:pt x="388873" y="9706"/>
                        <a:pt x="265806" y="-11571"/>
                        <a:pt x="154774" y="8966"/>
                      </a:cubicBezTo>
                      <a:cubicBezTo>
                        <a:pt x="43742" y="29503"/>
                        <a:pt x="-1089" y="137757"/>
                        <a:pt x="20" y="42064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57D7C85C-C8CE-9B43-84D8-2E605AED94A6}"/>
                    </a:ext>
                  </a:extLst>
                </p:cNvPr>
                <p:cNvSpPr/>
                <p:nvPr/>
              </p:nvSpPr>
              <p:spPr>
                <a:xfrm rot="10800000">
                  <a:off x="5996478" y="2708982"/>
                  <a:ext cx="232460" cy="256495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  <a:gd name="connsiteX0" fmla="*/ 655750 w 655750"/>
                    <a:gd name="connsiteY0" fmla="*/ 2089 h 422004"/>
                    <a:gd name="connsiteX1" fmla="*/ 278678 w 655750"/>
                    <a:gd name="connsiteY1" fmla="*/ 2089 h 422004"/>
                    <a:gd name="connsiteX2" fmla="*/ 108995 w 655750"/>
                    <a:gd name="connsiteY2" fmla="*/ 228333 h 422004"/>
                    <a:gd name="connsiteX3" fmla="*/ 128570 w 655750"/>
                    <a:gd name="connsiteY3" fmla="*/ 421985 h 422004"/>
                    <a:gd name="connsiteX0" fmla="*/ 554621 w 554621"/>
                    <a:gd name="connsiteY0" fmla="*/ 2089 h 421985"/>
                    <a:gd name="connsiteX1" fmla="*/ 177549 w 554621"/>
                    <a:gd name="connsiteY1" fmla="*/ 2089 h 421985"/>
                    <a:gd name="connsiteX2" fmla="*/ 7866 w 554621"/>
                    <a:gd name="connsiteY2" fmla="*/ 228333 h 421985"/>
                    <a:gd name="connsiteX3" fmla="*/ 27441 w 554621"/>
                    <a:gd name="connsiteY3" fmla="*/ 421985 h 421985"/>
                    <a:gd name="connsiteX0" fmla="*/ 546756 w 546756"/>
                    <a:gd name="connsiteY0" fmla="*/ 2089 h 228334"/>
                    <a:gd name="connsiteX1" fmla="*/ 169684 w 546756"/>
                    <a:gd name="connsiteY1" fmla="*/ 2089 h 228334"/>
                    <a:gd name="connsiteX2" fmla="*/ 1 w 546756"/>
                    <a:gd name="connsiteY2" fmla="*/ 228333 h 228334"/>
                    <a:gd name="connsiteX0" fmla="*/ 531826 w 531826"/>
                    <a:gd name="connsiteY0" fmla="*/ 30330 h 442004"/>
                    <a:gd name="connsiteX1" fmla="*/ 154754 w 531826"/>
                    <a:gd name="connsiteY1" fmla="*/ 30330 h 442004"/>
                    <a:gd name="connsiteX2" fmla="*/ 0 w 531826"/>
                    <a:gd name="connsiteY2" fmla="*/ 442004 h 442004"/>
                    <a:gd name="connsiteX0" fmla="*/ 531839 w 531839"/>
                    <a:gd name="connsiteY0" fmla="*/ 30330 h 442004"/>
                    <a:gd name="connsiteX1" fmla="*/ 154767 w 531839"/>
                    <a:gd name="connsiteY1" fmla="*/ 30330 h 442004"/>
                    <a:gd name="connsiteX2" fmla="*/ 13 w 531839"/>
                    <a:gd name="connsiteY2" fmla="*/ 442004 h 442004"/>
                    <a:gd name="connsiteX0" fmla="*/ 531846 w 531846"/>
                    <a:gd name="connsiteY0" fmla="*/ 8966 h 420640"/>
                    <a:gd name="connsiteX1" fmla="*/ 154774 w 531846"/>
                    <a:gd name="connsiteY1" fmla="*/ 8966 h 420640"/>
                    <a:gd name="connsiteX2" fmla="*/ 20 w 531846"/>
                    <a:gd name="connsiteY2" fmla="*/ 420640 h 42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1846" h="420640">
                      <a:moveTo>
                        <a:pt x="531846" y="8966"/>
                      </a:moveTo>
                      <a:cubicBezTo>
                        <a:pt x="388873" y="9706"/>
                        <a:pt x="265806" y="-11571"/>
                        <a:pt x="154774" y="8966"/>
                      </a:cubicBezTo>
                      <a:cubicBezTo>
                        <a:pt x="43742" y="29503"/>
                        <a:pt x="-1089" y="137757"/>
                        <a:pt x="20" y="420640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61819C9D-B7E1-254F-ABDB-BADBCAD5139D}"/>
                    </a:ext>
                  </a:extLst>
                </p:cNvPr>
                <p:cNvSpPr/>
                <p:nvPr/>
              </p:nvSpPr>
              <p:spPr>
                <a:xfrm flipH="1">
                  <a:off x="5907004" y="2960254"/>
                  <a:ext cx="184876" cy="242871"/>
                </a:xfrm>
                <a:prstGeom prst="arc">
                  <a:avLst/>
                </a:prstGeom>
                <a:noFill/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Arc 51">
                  <a:extLst>
                    <a:ext uri="{FF2B5EF4-FFF2-40B4-BE49-F238E27FC236}">
                      <a16:creationId xmlns:a16="http://schemas.microsoft.com/office/drawing/2014/main" id="{CCB716ED-DED3-C14D-9FB6-95D999A62E78}"/>
                    </a:ext>
                  </a:extLst>
                </p:cNvPr>
                <p:cNvSpPr/>
                <p:nvPr/>
              </p:nvSpPr>
              <p:spPr>
                <a:xfrm rot="5400000" flipH="1">
                  <a:off x="5463932" y="2966817"/>
                  <a:ext cx="293010" cy="179606"/>
                </a:xfrm>
                <a:prstGeom prst="arc">
                  <a:avLst/>
                </a:prstGeom>
                <a:noFill/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79CCF787-EA08-D944-A0C9-14F240057681}"/>
                    </a:ext>
                  </a:extLst>
                </p:cNvPr>
                <p:cNvSpPr/>
                <p:nvPr/>
              </p:nvSpPr>
              <p:spPr>
                <a:xfrm>
                  <a:off x="5458100" y="2605414"/>
                  <a:ext cx="324513" cy="304701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1" h="435741">
                      <a:moveTo>
                        <a:pt x="548791" y="2089"/>
                      </a:moveTo>
                      <a:cubicBezTo>
                        <a:pt x="405818" y="2829"/>
                        <a:pt x="262845" y="-2961"/>
                        <a:pt x="171719" y="2089"/>
                      </a:cubicBezTo>
                      <a:cubicBezTo>
                        <a:pt x="80593" y="7139"/>
                        <a:pt x="-15246" y="156061"/>
                        <a:pt x="2036" y="228333"/>
                      </a:cubicBezTo>
                      <a:cubicBezTo>
                        <a:pt x="19318" y="300605"/>
                        <a:pt x="12024" y="437607"/>
                        <a:pt x="275414" y="435722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6CE907C-AA68-F74A-A75C-943164AD3336}"/>
                  </a:ext>
                </a:extLst>
              </p:cNvPr>
              <p:cNvGrpSpPr/>
              <p:nvPr/>
            </p:nvGrpSpPr>
            <p:grpSpPr>
              <a:xfrm>
                <a:off x="3218979" y="1833769"/>
                <a:ext cx="1567229" cy="1226090"/>
                <a:chOff x="3252231" y="1800517"/>
                <a:chExt cx="1567229" cy="122609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F88442D-62B5-4A4D-A53C-018966898578}"/>
                    </a:ext>
                  </a:extLst>
                </p:cNvPr>
                <p:cNvSpPr/>
                <p:nvPr/>
              </p:nvSpPr>
              <p:spPr>
                <a:xfrm>
                  <a:off x="3507210" y="1800517"/>
                  <a:ext cx="1049411" cy="1226090"/>
                </a:xfrm>
                <a:custGeom>
                  <a:avLst/>
                  <a:gdLst>
                    <a:gd name="connsiteX0" fmla="*/ 277851 w 1052192"/>
                    <a:gd name="connsiteY0" fmla="*/ 161287 h 1226090"/>
                    <a:gd name="connsiteX1" fmla="*/ 760 w 1052192"/>
                    <a:gd name="connsiteY1" fmla="*/ 582465 h 1226090"/>
                    <a:gd name="connsiteX2" fmla="*/ 372062 w 1052192"/>
                    <a:gd name="connsiteY2" fmla="*/ 881723 h 1226090"/>
                    <a:gd name="connsiteX3" fmla="*/ 532774 w 1052192"/>
                    <a:gd name="connsiteY3" fmla="*/ 931599 h 1226090"/>
                    <a:gd name="connsiteX4" fmla="*/ 566025 w 1052192"/>
                    <a:gd name="connsiteY4" fmla="*/ 1042436 h 1226090"/>
                    <a:gd name="connsiteX5" fmla="*/ 571567 w 1052192"/>
                    <a:gd name="connsiteY5" fmla="*/ 1203148 h 1226090"/>
                    <a:gd name="connsiteX6" fmla="*/ 904076 w 1052192"/>
                    <a:gd name="connsiteY6" fmla="*/ 1203148 h 1226090"/>
                    <a:gd name="connsiteX7" fmla="*/ 887451 w 1052192"/>
                    <a:gd name="connsiteY7" fmla="*/ 998101 h 1226090"/>
                    <a:gd name="connsiteX8" fmla="*/ 948411 w 1052192"/>
                    <a:gd name="connsiteY8" fmla="*/ 865098 h 1226090"/>
                    <a:gd name="connsiteX9" fmla="*/ 1048164 w 1052192"/>
                    <a:gd name="connsiteY9" fmla="*/ 826305 h 1226090"/>
                    <a:gd name="connsiteX10" fmla="*/ 798782 w 1052192"/>
                    <a:gd name="connsiteY10" fmla="*/ 443919 h 1226090"/>
                    <a:gd name="connsiteX11" fmla="*/ 926244 w 1052192"/>
                    <a:gd name="connsiteY11" fmla="*/ 449461 h 1226090"/>
                    <a:gd name="connsiteX12" fmla="*/ 566025 w 1052192"/>
                    <a:gd name="connsiteY12" fmla="*/ 249956 h 1226090"/>
                    <a:gd name="connsiteX13" fmla="*/ 510607 w 1052192"/>
                    <a:gd name="connsiteY13" fmla="*/ 100327 h 1226090"/>
                    <a:gd name="connsiteX14" fmla="*/ 366520 w 1052192"/>
                    <a:gd name="connsiteY14" fmla="*/ 574 h 1226090"/>
                    <a:gd name="connsiteX15" fmla="*/ 277851 w 1052192"/>
                    <a:gd name="connsiteY15" fmla="*/ 161287 h 1226090"/>
                    <a:gd name="connsiteX0" fmla="*/ 277851 w 1052192"/>
                    <a:gd name="connsiteY0" fmla="*/ 161287 h 1226090"/>
                    <a:gd name="connsiteX1" fmla="*/ 760 w 1052192"/>
                    <a:gd name="connsiteY1" fmla="*/ 582465 h 1226090"/>
                    <a:gd name="connsiteX2" fmla="*/ 372062 w 1052192"/>
                    <a:gd name="connsiteY2" fmla="*/ 881723 h 1226090"/>
                    <a:gd name="connsiteX3" fmla="*/ 532774 w 1052192"/>
                    <a:gd name="connsiteY3" fmla="*/ 931599 h 1226090"/>
                    <a:gd name="connsiteX4" fmla="*/ 566025 w 1052192"/>
                    <a:gd name="connsiteY4" fmla="*/ 1042436 h 1226090"/>
                    <a:gd name="connsiteX5" fmla="*/ 571567 w 1052192"/>
                    <a:gd name="connsiteY5" fmla="*/ 1203148 h 1226090"/>
                    <a:gd name="connsiteX6" fmla="*/ 904076 w 1052192"/>
                    <a:gd name="connsiteY6" fmla="*/ 1203148 h 1226090"/>
                    <a:gd name="connsiteX7" fmla="*/ 887451 w 1052192"/>
                    <a:gd name="connsiteY7" fmla="*/ 998101 h 1226090"/>
                    <a:gd name="connsiteX8" fmla="*/ 948411 w 1052192"/>
                    <a:gd name="connsiteY8" fmla="*/ 865098 h 1226090"/>
                    <a:gd name="connsiteX9" fmla="*/ 1048164 w 1052192"/>
                    <a:gd name="connsiteY9" fmla="*/ 826305 h 1226090"/>
                    <a:gd name="connsiteX10" fmla="*/ 798782 w 1052192"/>
                    <a:gd name="connsiteY10" fmla="*/ 443919 h 1226090"/>
                    <a:gd name="connsiteX11" fmla="*/ 953953 w 1052192"/>
                    <a:gd name="connsiteY11" fmla="*/ 421752 h 1226090"/>
                    <a:gd name="connsiteX12" fmla="*/ 566025 w 1052192"/>
                    <a:gd name="connsiteY12" fmla="*/ 249956 h 1226090"/>
                    <a:gd name="connsiteX13" fmla="*/ 510607 w 1052192"/>
                    <a:gd name="connsiteY13" fmla="*/ 100327 h 1226090"/>
                    <a:gd name="connsiteX14" fmla="*/ 366520 w 1052192"/>
                    <a:gd name="connsiteY14" fmla="*/ 574 h 1226090"/>
                    <a:gd name="connsiteX15" fmla="*/ 277851 w 1052192"/>
                    <a:gd name="connsiteY15" fmla="*/ 161287 h 1226090"/>
                    <a:gd name="connsiteX0" fmla="*/ 277851 w 1051483"/>
                    <a:gd name="connsiteY0" fmla="*/ 161287 h 1226090"/>
                    <a:gd name="connsiteX1" fmla="*/ 760 w 1051483"/>
                    <a:gd name="connsiteY1" fmla="*/ 582465 h 1226090"/>
                    <a:gd name="connsiteX2" fmla="*/ 372062 w 1051483"/>
                    <a:gd name="connsiteY2" fmla="*/ 881723 h 1226090"/>
                    <a:gd name="connsiteX3" fmla="*/ 532774 w 1051483"/>
                    <a:gd name="connsiteY3" fmla="*/ 931599 h 1226090"/>
                    <a:gd name="connsiteX4" fmla="*/ 566025 w 1051483"/>
                    <a:gd name="connsiteY4" fmla="*/ 1042436 h 1226090"/>
                    <a:gd name="connsiteX5" fmla="*/ 571567 w 1051483"/>
                    <a:gd name="connsiteY5" fmla="*/ 1203148 h 1226090"/>
                    <a:gd name="connsiteX6" fmla="*/ 904076 w 1051483"/>
                    <a:gd name="connsiteY6" fmla="*/ 1203148 h 1226090"/>
                    <a:gd name="connsiteX7" fmla="*/ 887451 w 1051483"/>
                    <a:gd name="connsiteY7" fmla="*/ 998101 h 1226090"/>
                    <a:gd name="connsiteX8" fmla="*/ 948411 w 1051483"/>
                    <a:gd name="connsiteY8" fmla="*/ 865098 h 1226090"/>
                    <a:gd name="connsiteX9" fmla="*/ 1048164 w 1051483"/>
                    <a:gd name="connsiteY9" fmla="*/ 826305 h 1226090"/>
                    <a:gd name="connsiteX10" fmla="*/ 815407 w 1051483"/>
                    <a:gd name="connsiteY10" fmla="*/ 471628 h 1226090"/>
                    <a:gd name="connsiteX11" fmla="*/ 953953 w 1051483"/>
                    <a:gd name="connsiteY11" fmla="*/ 421752 h 1226090"/>
                    <a:gd name="connsiteX12" fmla="*/ 566025 w 1051483"/>
                    <a:gd name="connsiteY12" fmla="*/ 249956 h 1226090"/>
                    <a:gd name="connsiteX13" fmla="*/ 510607 w 1051483"/>
                    <a:gd name="connsiteY13" fmla="*/ 100327 h 1226090"/>
                    <a:gd name="connsiteX14" fmla="*/ 366520 w 1051483"/>
                    <a:gd name="connsiteY14" fmla="*/ 574 h 1226090"/>
                    <a:gd name="connsiteX15" fmla="*/ 277851 w 1051483"/>
                    <a:gd name="connsiteY15" fmla="*/ 161287 h 1226090"/>
                    <a:gd name="connsiteX0" fmla="*/ 277851 w 1051483"/>
                    <a:gd name="connsiteY0" fmla="*/ 161287 h 1226090"/>
                    <a:gd name="connsiteX1" fmla="*/ 760 w 1051483"/>
                    <a:gd name="connsiteY1" fmla="*/ 582465 h 1226090"/>
                    <a:gd name="connsiteX2" fmla="*/ 372062 w 1051483"/>
                    <a:gd name="connsiteY2" fmla="*/ 881723 h 1226090"/>
                    <a:gd name="connsiteX3" fmla="*/ 532774 w 1051483"/>
                    <a:gd name="connsiteY3" fmla="*/ 931599 h 1226090"/>
                    <a:gd name="connsiteX4" fmla="*/ 566025 w 1051483"/>
                    <a:gd name="connsiteY4" fmla="*/ 1042436 h 1226090"/>
                    <a:gd name="connsiteX5" fmla="*/ 571567 w 1051483"/>
                    <a:gd name="connsiteY5" fmla="*/ 1203148 h 1226090"/>
                    <a:gd name="connsiteX6" fmla="*/ 904076 w 1051483"/>
                    <a:gd name="connsiteY6" fmla="*/ 1203148 h 1226090"/>
                    <a:gd name="connsiteX7" fmla="*/ 887451 w 1051483"/>
                    <a:gd name="connsiteY7" fmla="*/ 998101 h 1226090"/>
                    <a:gd name="connsiteX8" fmla="*/ 948411 w 1051483"/>
                    <a:gd name="connsiteY8" fmla="*/ 865098 h 1226090"/>
                    <a:gd name="connsiteX9" fmla="*/ 1048164 w 1051483"/>
                    <a:gd name="connsiteY9" fmla="*/ 826305 h 1226090"/>
                    <a:gd name="connsiteX10" fmla="*/ 815407 w 1051483"/>
                    <a:gd name="connsiteY10" fmla="*/ 471628 h 1226090"/>
                    <a:gd name="connsiteX11" fmla="*/ 909618 w 1051483"/>
                    <a:gd name="connsiteY11" fmla="*/ 421752 h 1226090"/>
                    <a:gd name="connsiteX12" fmla="*/ 566025 w 1051483"/>
                    <a:gd name="connsiteY12" fmla="*/ 249956 h 1226090"/>
                    <a:gd name="connsiteX13" fmla="*/ 510607 w 1051483"/>
                    <a:gd name="connsiteY13" fmla="*/ 100327 h 1226090"/>
                    <a:gd name="connsiteX14" fmla="*/ 366520 w 1051483"/>
                    <a:gd name="connsiteY14" fmla="*/ 574 h 1226090"/>
                    <a:gd name="connsiteX15" fmla="*/ 277851 w 1051483"/>
                    <a:gd name="connsiteY15" fmla="*/ 161287 h 1226090"/>
                    <a:gd name="connsiteX0" fmla="*/ 277851 w 1049411"/>
                    <a:gd name="connsiteY0" fmla="*/ 161287 h 1226090"/>
                    <a:gd name="connsiteX1" fmla="*/ 760 w 1049411"/>
                    <a:gd name="connsiteY1" fmla="*/ 582465 h 1226090"/>
                    <a:gd name="connsiteX2" fmla="*/ 372062 w 1049411"/>
                    <a:gd name="connsiteY2" fmla="*/ 881723 h 1226090"/>
                    <a:gd name="connsiteX3" fmla="*/ 532774 w 1049411"/>
                    <a:gd name="connsiteY3" fmla="*/ 931599 h 1226090"/>
                    <a:gd name="connsiteX4" fmla="*/ 566025 w 1049411"/>
                    <a:gd name="connsiteY4" fmla="*/ 1042436 h 1226090"/>
                    <a:gd name="connsiteX5" fmla="*/ 571567 w 1049411"/>
                    <a:gd name="connsiteY5" fmla="*/ 1203148 h 1226090"/>
                    <a:gd name="connsiteX6" fmla="*/ 904076 w 1049411"/>
                    <a:gd name="connsiteY6" fmla="*/ 1203148 h 1226090"/>
                    <a:gd name="connsiteX7" fmla="*/ 887451 w 1049411"/>
                    <a:gd name="connsiteY7" fmla="*/ 998101 h 1226090"/>
                    <a:gd name="connsiteX8" fmla="*/ 948411 w 1049411"/>
                    <a:gd name="connsiteY8" fmla="*/ 865098 h 1226090"/>
                    <a:gd name="connsiteX9" fmla="*/ 1048164 w 1049411"/>
                    <a:gd name="connsiteY9" fmla="*/ 826305 h 1226090"/>
                    <a:gd name="connsiteX10" fmla="*/ 998287 w 1049411"/>
                    <a:gd name="connsiteY10" fmla="*/ 549214 h 1226090"/>
                    <a:gd name="connsiteX11" fmla="*/ 909618 w 1049411"/>
                    <a:gd name="connsiteY11" fmla="*/ 421752 h 1226090"/>
                    <a:gd name="connsiteX12" fmla="*/ 566025 w 1049411"/>
                    <a:gd name="connsiteY12" fmla="*/ 249956 h 1226090"/>
                    <a:gd name="connsiteX13" fmla="*/ 510607 w 1049411"/>
                    <a:gd name="connsiteY13" fmla="*/ 100327 h 1226090"/>
                    <a:gd name="connsiteX14" fmla="*/ 366520 w 1049411"/>
                    <a:gd name="connsiteY14" fmla="*/ 574 h 1226090"/>
                    <a:gd name="connsiteX15" fmla="*/ 277851 w 1049411"/>
                    <a:gd name="connsiteY15" fmla="*/ 161287 h 1226090"/>
                    <a:gd name="connsiteX0" fmla="*/ 277851 w 1049411"/>
                    <a:gd name="connsiteY0" fmla="*/ 161287 h 1226090"/>
                    <a:gd name="connsiteX1" fmla="*/ 760 w 1049411"/>
                    <a:gd name="connsiteY1" fmla="*/ 582465 h 1226090"/>
                    <a:gd name="connsiteX2" fmla="*/ 372062 w 1049411"/>
                    <a:gd name="connsiteY2" fmla="*/ 881723 h 1226090"/>
                    <a:gd name="connsiteX3" fmla="*/ 532774 w 1049411"/>
                    <a:gd name="connsiteY3" fmla="*/ 931599 h 1226090"/>
                    <a:gd name="connsiteX4" fmla="*/ 566025 w 1049411"/>
                    <a:gd name="connsiteY4" fmla="*/ 1042436 h 1226090"/>
                    <a:gd name="connsiteX5" fmla="*/ 571567 w 1049411"/>
                    <a:gd name="connsiteY5" fmla="*/ 1203148 h 1226090"/>
                    <a:gd name="connsiteX6" fmla="*/ 904076 w 1049411"/>
                    <a:gd name="connsiteY6" fmla="*/ 1203148 h 1226090"/>
                    <a:gd name="connsiteX7" fmla="*/ 887451 w 1049411"/>
                    <a:gd name="connsiteY7" fmla="*/ 998101 h 1226090"/>
                    <a:gd name="connsiteX8" fmla="*/ 948411 w 1049411"/>
                    <a:gd name="connsiteY8" fmla="*/ 865098 h 1226090"/>
                    <a:gd name="connsiteX9" fmla="*/ 1048164 w 1049411"/>
                    <a:gd name="connsiteY9" fmla="*/ 826305 h 1226090"/>
                    <a:gd name="connsiteX10" fmla="*/ 998287 w 1049411"/>
                    <a:gd name="connsiteY10" fmla="*/ 549214 h 1226090"/>
                    <a:gd name="connsiteX11" fmla="*/ 909618 w 1049411"/>
                    <a:gd name="connsiteY11" fmla="*/ 421752 h 1226090"/>
                    <a:gd name="connsiteX12" fmla="*/ 566025 w 1049411"/>
                    <a:gd name="connsiteY12" fmla="*/ 249956 h 1226090"/>
                    <a:gd name="connsiteX13" fmla="*/ 510607 w 1049411"/>
                    <a:gd name="connsiteY13" fmla="*/ 100327 h 1226090"/>
                    <a:gd name="connsiteX14" fmla="*/ 366520 w 1049411"/>
                    <a:gd name="connsiteY14" fmla="*/ 574 h 1226090"/>
                    <a:gd name="connsiteX15" fmla="*/ 277851 w 1049411"/>
                    <a:gd name="connsiteY15" fmla="*/ 161287 h 1226090"/>
                    <a:gd name="connsiteX0" fmla="*/ 277851 w 1049411"/>
                    <a:gd name="connsiteY0" fmla="*/ 161287 h 1226090"/>
                    <a:gd name="connsiteX1" fmla="*/ 760 w 1049411"/>
                    <a:gd name="connsiteY1" fmla="*/ 582465 h 1226090"/>
                    <a:gd name="connsiteX2" fmla="*/ 372062 w 1049411"/>
                    <a:gd name="connsiteY2" fmla="*/ 881723 h 1226090"/>
                    <a:gd name="connsiteX3" fmla="*/ 532774 w 1049411"/>
                    <a:gd name="connsiteY3" fmla="*/ 931599 h 1226090"/>
                    <a:gd name="connsiteX4" fmla="*/ 566025 w 1049411"/>
                    <a:gd name="connsiteY4" fmla="*/ 1042436 h 1226090"/>
                    <a:gd name="connsiteX5" fmla="*/ 571567 w 1049411"/>
                    <a:gd name="connsiteY5" fmla="*/ 1203148 h 1226090"/>
                    <a:gd name="connsiteX6" fmla="*/ 904076 w 1049411"/>
                    <a:gd name="connsiteY6" fmla="*/ 1203148 h 1226090"/>
                    <a:gd name="connsiteX7" fmla="*/ 887451 w 1049411"/>
                    <a:gd name="connsiteY7" fmla="*/ 998101 h 1226090"/>
                    <a:gd name="connsiteX8" fmla="*/ 948411 w 1049411"/>
                    <a:gd name="connsiteY8" fmla="*/ 865098 h 1226090"/>
                    <a:gd name="connsiteX9" fmla="*/ 1048164 w 1049411"/>
                    <a:gd name="connsiteY9" fmla="*/ 826305 h 1226090"/>
                    <a:gd name="connsiteX10" fmla="*/ 998287 w 1049411"/>
                    <a:gd name="connsiteY10" fmla="*/ 549214 h 1226090"/>
                    <a:gd name="connsiteX11" fmla="*/ 909618 w 1049411"/>
                    <a:gd name="connsiteY11" fmla="*/ 421752 h 1226090"/>
                    <a:gd name="connsiteX12" fmla="*/ 566025 w 1049411"/>
                    <a:gd name="connsiteY12" fmla="*/ 249956 h 1226090"/>
                    <a:gd name="connsiteX13" fmla="*/ 510607 w 1049411"/>
                    <a:gd name="connsiteY13" fmla="*/ 100327 h 1226090"/>
                    <a:gd name="connsiteX14" fmla="*/ 366520 w 1049411"/>
                    <a:gd name="connsiteY14" fmla="*/ 574 h 1226090"/>
                    <a:gd name="connsiteX15" fmla="*/ 277851 w 1049411"/>
                    <a:gd name="connsiteY15" fmla="*/ 161287 h 1226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49411" h="1226090">
                      <a:moveTo>
                        <a:pt x="277851" y="161287"/>
                      </a:moveTo>
                      <a:cubicBezTo>
                        <a:pt x="216891" y="258269"/>
                        <a:pt x="-14942" y="462392"/>
                        <a:pt x="760" y="582465"/>
                      </a:cubicBezTo>
                      <a:cubicBezTo>
                        <a:pt x="16462" y="702538"/>
                        <a:pt x="283393" y="823534"/>
                        <a:pt x="372062" y="881723"/>
                      </a:cubicBezTo>
                      <a:cubicBezTo>
                        <a:pt x="460731" y="939912"/>
                        <a:pt x="500447" y="904814"/>
                        <a:pt x="532774" y="931599"/>
                      </a:cubicBezTo>
                      <a:cubicBezTo>
                        <a:pt x="565101" y="958384"/>
                        <a:pt x="559560" y="997178"/>
                        <a:pt x="566025" y="1042436"/>
                      </a:cubicBezTo>
                      <a:lnTo>
                        <a:pt x="571567" y="1203148"/>
                      </a:lnTo>
                      <a:cubicBezTo>
                        <a:pt x="627909" y="1229933"/>
                        <a:pt x="851429" y="1237322"/>
                        <a:pt x="904076" y="1203148"/>
                      </a:cubicBezTo>
                      <a:lnTo>
                        <a:pt x="887451" y="998101"/>
                      </a:lnTo>
                      <a:cubicBezTo>
                        <a:pt x="894840" y="941759"/>
                        <a:pt x="921626" y="893731"/>
                        <a:pt x="948411" y="865098"/>
                      </a:cubicBezTo>
                      <a:cubicBezTo>
                        <a:pt x="975196" y="836465"/>
                        <a:pt x="1039851" y="878952"/>
                        <a:pt x="1048164" y="826305"/>
                      </a:cubicBezTo>
                      <a:cubicBezTo>
                        <a:pt x="1056477" y="773658"/>
                        <a:pt x="1021378" y="616639"/>
                        <a:pt x="998287" y="549214"/>
                      </a:cubicBezTo>
                      <a:cubicBezTo>
                        <a:pt x="975196" y="481789"/>
                        <a:pt x="981662" y="471628"/>
                        <a:pt x="909618" y="421752"/>
                      </a:cubicBezTo>
                      <a:cubicBezTo>
                        <a:pt x="837574" y="371876"/>
                        <a:pt x="632527" y="303527"/>
                        <a:pt x="566025" y="249956"/>
                      </a:cubicBezTo>
                      <a:cubicBezTo>
                        <a:pt x="499523" y="196385"/>
                        <a:pt x="543858" y="141891"/>
                        <a:pt x="510607" y="100327"/>
                      </a:cubicBezTo>
                      <a:cubicBezTo>
                        <a:pt x="477356" y="58763"/>
                        <a:pt x="400694" y="-6815"/>
                        <a:pt x="366520" y="574"/>
                      </a:cubicBezTo>
                      <a:cubicBezTo>
                        <a:pt x="332346" y="7963"/>
                        <a:pt x="338811" y="64305"/>
                        <a:pt x="277851" y="16128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921DC51-7E9B-744A-822F-B273FABFC781}"/>
                    </a:ext>
                  </a:extLst>
                </p:cNvPr>
                <p:cNvSpPr/>
                <p:nvPr/>
              </p:nvSpPr>
              <p:spPr>
                <a:xfrm>
                  <a:off x="3252231" y="1965887"/>
                  <a:ext cx="546772" cy="435748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  <a:gd name="connsiteX0" fmla="*/ 546772 w 546772"/>
                    <a:gd name="connsiteY0" fmla="*/ 2089 h 435748"/>
                    <a:gd name="connsiteX1" fmla="*/ 169700 w 546772"/>
                    <a:gd name="connsiteY1" fmla="*/ 2089 h 435748"/>
                    <a:gd name="connsiteX2" fmla="*/ 17 w 546772"/>
                    <a:gd name="connsiteY2" fmla="*/ 228333 h 435748"/>
                    <a:gd name="connsiteX3" fmla="*/ 273395 w 546772"/>
                    <a:gd name="connsiteY3" fmla="*/ 435722 h 43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6772" h="435748">
                      <a:moveTo>
                        <a:pt x="546772" y="2089"/>
                      </a:moveTo>
                      <a:cubicBezTo>
                        <a:pt x="403799" y="2829"/>
                        <a:pt x="260826" y="-2961"/>
                        <a:pt x="169700" y="2089"/>
                      </a:cubicBezTo>
                      <a:cubicBezTo>
                        <a:pt x="78574" y="7139"/>
                        <a:pt x="-1316" y="118847"/>
                        <a:pt x="17" y="228333"/>
                      </a:cubicBezTo>
                      <a:cubicBezTo>
                        <a:pt x="1350" y="337819"/>
                        <a:pt x="10005" y="437607"/>
                        <a:pt x="273395" y="435722"/>
                      </a:cubicBez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B72528C9-CA24-684D-AC7C-ED5320038A29}"/>
                    </a:ext>
                  </a:extLst>
                </p:cNvPr>
                <p:cNvSpPr/>
                <p:nvPr/>
              </p:nvSpPr>
              <p:spPr>
                <a:xfrm flipH="1">
                  <a:off x="4049370" y="2046138"/>
                  <a:ext cx="388735" cy="200020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  <a:gd name="connsiteX0" fmla="*/ 655750 w 655750"/>
                    <a:gd name="connsiteY0" fmla="*/ 2089 h 422004"/>
                    <a:gd name="connsiteX1" fmla="*/ 278678 w 655750"/>
                    <a:gd name="connsiteY1" fmla="*/ 2089 h 422004"/>
                    <a:gd name="connsiteX2" fmla="*/ 108995 w 655750"/>
                    <a:gd name="connsiteY2" fmla="*/ 228333 h 422004"/>
                    <a:gd name="connsiteX3" fmla="*/ 128570 w 655750"/>
                    <a:gd name="connsiteY3" fmla="*/ 421985 h 422004"/>
                    <a:gd name="connsiteX0" fmla="*/ 554621 w 554621"/>
                    <a:gd name="connsiteY0" fmla="*/ 2089 h 421985"/>
                    <a:gd name="connsiteX1" fmla="*/ 177549 w 554621"/>
                    <a:gd name="connsiteY1" fmla="*/ 2089 h 421985"/>
                    <a:gd name="connsiteX2" fmla="*/ 7866 w 554621"/>
                    <a:gd name="connsiteY2" fmla="*/ 228333 h 421985"/>
                    <a:gd name="connsiteX3" fmla="*/ 27441 w 554621"/>
                    <a:gd name="connsiteY3" fmla="*/ 421985 h 421985"/>
                    <a:gd name="connsiteX0" fmla="*/ 546756 w 546756"/>
                    <a:gd name="connsiteY0" fmla="*/ 2089 h 228334"/>
                    <a:gd name="connsiteX1" fmla="*/ 169684 w 546756"/>
                    <a:gd name="connsiteY1" fmla="*/ 2089 h 228334"/>
                    <a:gd name="connsiteX2" fmla="*/ 1 w 546756"/>
                    <a:gd name="connsiteY2" fmla="*/ 228333 h 228334"/>
                    <a:gd name="connsiteX0" fmla="*/ 531826 w 531826"/>
                    <a:gd name="connsiteY0" fmla="*/ 30330 h 442004"/>
                    <a:gd name="connsiteX1" fmla="*/ 154754 w 531826"/>
                    <a:gd name="connsiteY1" fmla="*/ 30330 h 442004"/>
                    <a:gd name="connsiteX2" fmla="*/ 0 w 531826"/>
                    <a:gd name="connsiteY2" fmla="*/ 442004 h 442004"/>
                    <a:gd name="connsiteX0" fmla="*/ 531839 w 531839"/>
                    <a:gd name="connsiteY0" fmla="*/ 30330 h 442004"/>
                    <a:gd name="connsiteX1" fmla="*/ 154767 w 531839"/>
                    <a:gd name="connsiteY1" fmla="*/ 30330 h 442004"/>
                    <a:gd name="connsiteX2" fmla="*/ 13 w 531839"/>
                    <a:gd name="connsiteY2" fmla="*/ 442004 h 442004"/>
                    <a:gd name="connsiteX0" fmla="*/ 531846 w 531846"/>
                    <a:gd name="connsiteY0" fmla="*/ 8966 h 420640"/>
                    <a:gd name="connsiteX1" fmla="*/ 154774 w 531846"/>
                    <a:gd name="connsiteY1" fmla="*/ 8966 h 420640"/>
                    <a:gd name="connsiteX2" fmla="*/ 20 w 531846"/>
                    <a:gd name="connsiteY2" fmla="*/ 420640 h 42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1846" h="420640">
                      <a:moveTo>
                        <a:pt x="531846" y="8966"/>
                      </a:moveTo>
                      <a:cubicBezTo>
                        <a:pt x="388873" y="9706"/>
                        <a:pt x="265806" y="-11571"/>
                        <a:pt x="154774" y="8966"/>
                      </a:cubicBezTo>
                      <a:cubicBezTo>
                        <a:pt x="43742" y="29503"/>
                        <a:pt x="-1089" y="137757"/>
                        <a:pt x="20" y="420640"/>
                      </a:cubicBez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37BEE7C6-F430-9F4E-9412-722A80E4EF7B}"/>
                    </a:ext>
                  </a:extLst>
                </p:cNvPr>
                <p:cNvSpPr/>
                <p:nvPr/>
              </p:nvSpPr>
              <p:spPr>
                <a:xfrm rot="10800000" flipH="1">
                  <a:off x="3515971" y="2383258"/>
                  <a:ext cx="393090" cy="320751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  <a:gd name="connsiteX0" fmla="*/ 655750 w 655750"/>
                    <a:gd name="connsiteY0" fmla="*/ 2089 h 422004"/>
                    <a:gd name="connsiteX1" fmla="*/ 278678 w 655750"/>
                    <a:gd name="connsiteY1" fmla="*/ 2089 h 422004"/>
                    <a:gd name="connsiteX2" fmla="*/ 108995 w 655750"/>
                    <a:gd name="connsiteY2" fmla="*/ 228333 h 422004"/>
                    <a:gd name="connsiteX3" fmla="*/ 128570 w 655750"/>
                    <a:gd name="connsiteY3" fmla="*/ 421985 h 422004"/>
                    <a:gd name="connsiteX0" fmla="*/ 554621 w 554621"/>
                    <a:gd name="connsiteY0" fmla="*/ 2089 h 421985"/>
                    <a:gd name="connsiteX1" fmla="*/ 177549 w 554621"/>
                    <a:gd name="connsiteY1" fmla="*/ 2089 h 421985"/>
                    <a:gd name="connsiteX2" fmla="*/ 7866 w 554621"/>
                    <a:gd name="connsiteY2" fmla="*/ 228333 h 421985"/>
                    <a:gd name="connsiteX3" fmla="*/ 27441 w 554621"/>
                    <a:gd name="connsiteY3" fmla="*/ 421985 h 421985"/>
                    <a:gd name="connsiteX0" fmla="*/ 546756 w 546756"/>
                    <a:gd name="connsiteY0" fmla="*/ 2089 h 228334"/>
                    <a:gd name="connsiteX1" fmla="*/ 169684 w 546756"/>
                    <a:gd name="connsiteY1" fmla="*/ 2089 h 228334"/>
                    <a:gd name="connsiteX2" fmla="*/ 1 w 546756"/>
                    <a:gd name="connsiteY2" fmla="*/ 228333 h 228334"/>
                    <a:gd name="connsiteX0" fmla="*/ 531826 w 531826"/>
                    <a:gd name="connsiteY0" fmla="*/ 30330 h 442004"/>
                    <a:gd name="connsiteX1" fmla="*/ 154754 w 531826"/>
                    <a:gd name="connsiteY1" fmla="*/ 30330 h 442004"/>
                    <a:gd name="connsiteX2" fmla="*/ 0 w 531826"/>
                    <a:gd name="connsiteY2" fmla="*/ 442004 h 442004"/>
                    <a:gd name="connsiteX0" fmla="*/ 531839 w 531839"/>
                    <a:gd name="connsiteY0" fmla="*/ 30330 h 442004"/>
                    <a:gd name="connsiteX1" fmla="*/ 154767 w 531839"/>
                    <a:gd name="connsiteY1" fmla="*/ 30330 h 442004"/>
                    <a:gd name="connsiteX2" fmla="*/ 13 w 531839"/>
                    <a:gd name="connsiteY2" fmla="*/ 442004 h 442004"/>
                    <a:gd name="connsiteX0" fmla="*/ 531846 w 531846"/>
                    <a:gd name="connsiteY0" fmla="*/ 8966 h 420640"/>
                    <a:gd name="connsiteX1" fmla="*/ 154774 w 531846"/>
                    <a:gd name="connsiteY1" fmla="*/ 8966 h 420640"/>
                    <a:gd name="connsiteX2" fmla="*/ 20 w 531846"/>
                    <a:gd name="connsiteY2" fmla="*/ 420640 h 42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1846" h="420640">
                      <a:moveTo>
                        <a:pt x="531846" y="8966"/>
                      </a:moveTo>
                      <a:cubicBezTo>
                        <a:pt x="388873" y="9706"/>
                        <a:pt x="265806" y="-11571"/>
                        <a:pt x="154774" y="8966"/>
                      </a:cubicBezTo>
                      <a:cubicBezTo>
                        <a:pt x="43742" y="29503"/>
                        <a:pt x="-1089" y="137757"/>
                        <a:pt x="20" y="420640"/>
                      </a:cubicBez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>
                  <a:extLst>
                    <a:ext uri="{FF2B5EF4-FFF2-40B4-BE49-F238E27FC236}">
                      <a16:creationId xmlns:a16="http://schemas.microsoft.com/office/drawing/2014/main" id="{3B44CA36-20BE-7A49-ADAA-922BCD65A2A4}"/>
                    </a:ext>
                  </a:extLst>
                </p:cNvPr>
                <p:cNvSpPr/>
                <p:nvPr/>
              </p:nvSpPr>
              <p:spPr>
                <a:xfrm>
                  <a:off x="3747736" y="2697477"/>
                  <a:ext cx="312626" cy="303714"/>
                </a:xfrm>
                <a:prstGeom prst="arc">
                  <a:avLst/>
                </a:prstGeom>
                <a:noFill/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Arc 44">
                  <a:extLst>
                    <a:ext uri="{FF2B5EF4-FFF2-40B4-BE49-F238E27FC236}">
                      <a16:creationId xmlns:a16="http://schemas.microsoft.com/office/drawing/2014/main" id="{8CFD7E3F-1E70-A845-B7E3-7FB51EC4B3C9}"/>
                    </a:ext>
                  </a:extLst>
                </p:cNvPr>
                <p:cNvSpPr/>
                <p:nvPr/>
              </p:nvSpPr>
              <p:spPr>
                <a:xfrm rot="16200000">
                  <a:off x="4378651" y="2666127"/>
                  <a:ext cx="366413" cy="303714"/>
                </a:xfrm>
                <a:prstGeom prst="arc">
                  <a:avLst/>
                </a:prstGeom>
                <a:noFill/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6A75053-6F23-6240-AC5B-C9713BA59365}"/>
                    </a:ext>
                  </a:extLst>
                </p:cNvPr>
                <p:cNvSpPr/>
                <p:nvPr/>
              </p:nvSpPr>
              <p:spPr>
                <a:xfrm flipH="1">
                  <a:off x="4270708" y="2253745"/>
                  <a:ext cx="548752" cy="381033"/>
                </a:xfrm>
                <a:custGeom>
                  <a:avLst/>
                  <a:gdLst>
                    <a:gd name="connsiteX0" fmla="*/ 548791 w 548791"/>
                    <a:gd name="connsiteY0" fmla="*/ 21770 h 455403"/>
                    <a:gd name="connsiteX1" fmla="*/ 171719 w 548791"/>
                    <a:gd name="connsiteY1" fmla="*/ 21770 h 455403"/>
                    <a:gd name="connsiteX2" fmla="*/ 2036 w 548791"/>
                    <a:gd name="connsiteY2" fmla="*/ 248014 h 455403"/>
                    <a:gd name="connsiteX3" fmla="*/ 275414 w 548791"/>
                    <a:gd name="connsiteY3" fmla="*/ 455403 h 455403"/>
                    <a:gd name="connsiteX0" fmla="*/ 548791 w 548791"/>
                    <a:gd name="connsiteY0" fmla="*/ 21770 h 455422"/>
                    <a:gd name="connsiteX1" fmla="*/ 171719 w 548791"/>
                    <a:gd name="connsiteY1" fmla="*/ 21770 h 455422"/>
                    <a:gd name="connsiteX2" fmla="*/ 2036 w 548791"/>
                    <a:gd name="connsiteY2" fmla="*/ 248014 h 455422"/>
                    <a:gd name="connsiteX3" fmla="*/ 275414 w 548791"/>
                    <a:gd name="connsiteY3" fmla="*/ 455403 h 455422"/>
                    <a:gd name="connsiteX0" fmla="*/ 548791 w 548791"/>
                    <a:gd name="connsiteY0" fmla="*/ 9619 h 443271"/>
                    <a:gd name="connsiteX1" fmla="*/ 171719 w 548791"/>
                    <a:gd name="connsiteY1" fmla="*/ 9619 h 443271"/>
                    <a:gd name="connsiteX2" fmla="*/ 2036 w 548791"/>
                    <a:gd name="connsiteY2" fmla="*/ 235863 h 443271"/>
                    <a:gd name="connsiteX3" fmla="*/ 275414 w 548791"/>
                    <a:gd name="connsiteY3" fmla="*/ 443252 h 443271"/>
                    <a:gd name="connsiteX0" fmla="*/ 548791 w 548791"/>
                    <a:gd name="connsiteY0" fmla="*/ 2089 h 435741"/>
                    <a:gd name="connsiteX1" fmla="*/ 171719 w 548791"/>
                    <a:gd name="connsiteY1" fmla="*/ 2089 h 435741"/>
                    <a:gd name="connsiteX2" fmla="*/ 2036 w 548791"/>
                    <a:gd name="connsiteY2" fmla="*/ 228333 h 435741"/>
                    <a:gd name="connsiteX3" fmla="*/ 275414 w 548791"/>
                    <a:gd name="connsiteY3" fmla="*/ 435722 h 435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8791" h="435741">
                      <a:moveTo>
                        <a:pt x="548791" y="2089"/>
                      </a:moveTo>
                      <a:cubicBezTo>
                        <a:pt x="405818" y="2829"/>
                        <a:pt x="262845" y="-2961"/>
                        <a:pt x="171719" y="2089"/>
                      </a:cubicBezTo>
                      <a:cubicBezTo>
                        <a:pt x="80593" y="7139"/>
                        <a:pt x="-15246" y="156061"/>
                        <a:pt x="2036" y="228333"/>
                      </a:cubicBezTo>
                      <a:cubicBezTo>
                        <a:pt x="19318" y="300605"/>
                        <a:pt x="12024" y="437607"/>
                        <a:pt x="275414" y="435722"/>
                      </a:cubicBez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1396DD63-166B-3043-8419-321DE37FCE50}"/>
                  </a:ext>
                </a:extLst>
              </p:cNvPr>
              <p:cNvSpPr/>
              <p:nvPr/>
            </p:nvSpPr>
            <p:spPr>
              <a:xfrm>
                <a:off x="5597781" y="3147885"/>
                <a:ext cx="404037" cy="951614"/>
              </a:xfrm>
              <a:prstGeom prst="trapezoid">
                <a:avLst>
                  <a:gd name="adj" fmla="val 14474"/>
                </a:avLst>
              </a:prstGeom>
              <a:solidFill>
                <a:schemeClr val="bg1"/>
              </a:solidFill>
              <a:ln w="476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6A850D02-219F-9B4B-96FB-23FA9E04A815}"/>
                  </a:ext>
                </a:extLst>
              </p:cNvPr>
              <p:cNvSpPr/>
              <p:nvPr/>
            </p:nvSpPr>
            <p:spPr>
              <a:xfrm>
                <a:off x="3375837" y="2990559"/>
                <a:ext cx="1454707" cy="231107"/>
              </a:xfrm>
              <a:prstGeom prst="roundRect">
                <a:avLst>
                  <a:gd name="adj" fmla="val 2816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476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098284D-51DD-C94E-B824-59DD38CB670A}"/>
                  </a:ext>
                </a:extLst>
              </p:cNvPr>
              <p:cNvSpPr/>
              <p:nvPr/>
            </p:nvSpPr>
            <p:spPr>
              <a:xfrm>
                <a:off x="3264195" y="3226981"/>
                <a:ext cx="1504507" cy="1866014"/>
              </a:xfrm>
              <a:custGeom>
                <a:avLst/>
                <a:gdLst>
                  <a:gd name="connsiteX0" fmla="*/ 300280 w 1753679"/>
                  <a:gd name="connsiteY0" fmla="*/ 231262 h 2324604"/>
                  <a:gd name="connsiteX1" fmla="*/ 98261 w 1753679"/>
                  <a:gd name="connsiteY1" fmla="*/ 2097276 h 2324604"/>
                  <a:gd name="connsiteX2" fmla="*/ 1602768 w 1753679"/>
                  <a:gd name="connsiteY2" fmla="*/ 2086644 h 2324604"/>
                  <a:gd name="connsiteX3" fmla="*/ 1554922 w 1753679"/>
                  <a:gd name="connsiteY3" fmla="*/ 231262 h 2324604"/>
                  <a:gd name="connsiteX4" fmla="*/ 300280 w 1753679"/>
                  <a:gd name="connsiteY4" fmla="*/ 231262 h 2324604"/>
                  <a:gd name="connsiteX0" fmla="*/ 300280 w 1753679"/>
                  <a:gd name="connsiteY0" fmla="*/ 0 h 2093342"/>
                  <a:gd name="connsiteX1" fmla="*/ 98261 w 1753679"/>
                  <a:gd name="connsiteY1" fmla="*/ 1866014 h 2093342"/>
                  <a:gd name="connsiteX2" fmla="*/ 1602768 w 1753679"/>
                  <a:gd name="connsiteY2" fmla="*/ 1855382 h 2093342"/>
                  <a:gd name="connsiteX3" fmla="*/ 1554922 w 1753679"/>
                  <a:gd name="connsiteY3" fmla="*/ 0 h 2093342"/>
                  <a:gd name="connsiteX4" fmla="*/ 300280 w 1753679"/>
                  <a:gd name="connsiteY4" fmla="*/ 0 h 2093342"/>
                  <a:gd name="connsiteX0" fmla="*/ 300280 w 1602768"/>
                  <a:gd name="connsiteY0" fmla="*/ 0 h 2093342"/>
                  <a:gd name="connsiteX1" fmla="*/ 98261 w 1602768"/>
                  <a:gd name="connsiteY1" fmla="*/ 1866014 h 2093342"/>
                  <a:gd name="connsiteX2" fmla="*/ 1602768 w 1602768"/>
                  <a:gd name="connsiteY2" fmla="*/ 1855382 h 2093342"/>
                  <a:gd name="connsiteX3" fmla="*/ 1554922 w 1602768"/>
                  <a:gd name="connsiteY3" fmla="*/ 0 h 2093342"/>
                  <a:gd name="connsiteX4" fmla="*/ 300280 w 1602768"/>
                  <a:gd name="connsiteY4" fmla="*/ 0 h 2093342"/>
                  <a:gd name="connsiteX0" fmla="*/ 300280 w 1602768"/>
                  <a:gd name="connsiteY0" fmla="*/ 0 h 1866014"/>
                  <a:gd name="connsiteX1" fmla="*/ 98261 w 1602768"/>
                  <a:gd name="connsiteY1" fmla="*/ 1866014 h 1866014"/>
                  <a:gd name="connsiteX2" fmla="*/ 1602768 w 1602768"/>
                  <a:gd name="connsiteY2" fmla="*/ 1855382 h 1866014"/>
                  <a:gd name="connsiteX3" fmla="*/ 1554922 w 1602768"/>
                  <a:gd name="connsiteY3" fmla="*/ 0 h 1866014"/>
                  <a:gd name="connsiteX4" fmla="*/ 300280 w 1602768"/>
                  <a:gd name="connsiteY4" fmla="*/ 0 h 1866014"/>
                  <a:gd name="connsiteX0" fmla="*/ 212882 w 1515370"/>
                  <a:gd name="connsiteY0" fmla="*/ 0 h 2003872"/>
                  <a:gd name="connsiteX1" fmla="*/ 10863 w 1515370"/>
                  <a:gd name="connsiteY1" fmla="*/ 1866014 h 2003872"/>
                  <a:gd name="connsiteX2" fmla="*/ 1515370 w 1515370"/>
                  <a:gd name="connsiteY2" fmla="*/ 1855382 h 2003872"/>
                  <a:gd name="connsiteX3" fmla="*/ 1467524 w 1515370"/>
                  <a:gd name="connsiteY3" fmla="*/ 0 h 2003872"/>
                  <a:gd name="connsiteX4" fmla="*/ 212882 w 1515370"/>
                  <a:gd name="connsiteY4" fmla="*/ 0 h 2003872"/>
                  <a:gd name="connsiteX0" fmla="*/ 212882 w 1515370"/>
                  <a:gd name="connsiteY0" fmla="*/ 164213 h 2168085"/>
                  <a:gd name="connsiteX1" fmla="*/ 10863 w 1515370"/>
                  <a:gd name="connsiteY1" fmla="*/ 2030227 h 2168085"/>
                  <a:gd name="connsiteX2" fmla="*/ 1515370 w 1515370"/>
                  <a:gd name="connsiteY2" fmla="*/ 2019595 h 2168085"/>
                  <a:gd name="connsiteX3" fmla="*/ 1467524 w 1515370"/>
                  <a:gd name="connsiteY3" fmla="*/ 164213 h 2168085"/>
                  <a:gd name="connsiteX4" fmla="*/ 212882 w 1515370"/>
                  <a:gd name="connsiteY4" fmla="*/ 164213 h 2168085"/>
                  <a:gd name="connsiteX0" fmla="*/ 212882 w 1515370"/>
                  <a:gd name="connsiteY0" fmla="*/ 0 h 2003872"/>
                  <a:gd name="connsiteX1" fmla="*/ 10863 w 1515370"/>
                  <a:gd name="connsiteY1" fmla="*/ 1866014 h 2003872"/>
                  <a:gd name="connsiteX2" fmla="*/ 1515370 w 1515370"/>
                  <a:gd name="connsiteY2" fmla="*/ 1855382 h 2003872"/>
                  <a:gd name="connsiteX3" fmla="*/ 1467524 w 1515370"/>
                  <a:gd name="connsiteY3" fmla="*/ 0 h 2003872"/>
                  <a:gd name="connsiteX4" fmla="*/ 212882 w 1515370"/>
                  <a:gd name="connsiteY4" fmla="*/ 0 h 2003872"/>
                  <a:gd name="connsiteX0" fmla="*/ 202019 w 1504507"/>
                  <a:gd name="connsiteY0" fmla="*/ 0 h 1866014"/>
                  <a:gd name="connsiteX1" fmla="*/ 0 w 1504507"/>
                  <a:gd name="connsiteY1" fmla="*/ 1866014 h 1866014"/>
                  <a:gd name="connsiteX2" fmla="*/ 1504507 w 1504507"/>
                  <a:gd name="connsiteY2" fmla="*/ 1855382 h 1866014"/>
                  <a:gd name="connsiteX3" fmla="*/ 1456661 w 1504507"/>
                  <a:gd name="connsiteY3" fmla="*/ 0 h 1866014"/>
                  <a:gd name="connsiteX4" fmla="*/ 202019 w 1504507"/>
                  <a:gd name="connsiteY4" fmla="*/ 0 h 186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507" h="1866014">
                    <a:moveTo>
                      <a:pt x="202019" y="0"/>
                    </a:moveTo>
                    <a:cubicBezTo>
                      <a:pt x="219740" y="369481"/>
                      <a:pt x="133793" y="1551468"/>
                      <a:pt x="0" y="1866014"/>
                    </a:cubicBezTo>
                    <a:lnTo>
                      <a:pt x="1504507" y="1855382"/>
                    </a:lnTo>
                    <a:lnTo>
                      <a:pt x="1456661" y="0"/>
                    </a:lnTo>
                    <a:lnTo>
                      <a:pt x="202019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476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4039BB-B087-AF48-B1AC-768BA017CD82}"/>
                  </a:ext>
                </a:extLst>
              </p:cNvPr>
              <p:cNvCxnSpPr/>
              <p:nvPr/>
            </p:nvCxnSpPr>
            <p:spPr>
              <a:xfrm>
                <a:off x="3391923" y="4676554"/>
                <a:ext cx="1148179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26FA1FC-540B-C84C-8497-11B3D89EE5BA}"/>
                  </a:ext>
                </a:extLst>
              </p:cNvPr>
              <p:cNvGrpSpPr/>
              <p:nvPr/>
            </p:nvGrpSpPr>
            <p:grpSpPr>
              <a:xfrm>
                <a:off x="4534126" y="3822405"/>
                <a:ext cx="1694812" cy="1395054"/>
                <a:chOff x="4534126" y="3822405"/>
                <a:chExt cx="1908510" cy="139505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B292B76-AE5E-8945-9CE0-8440E0A689A6}"/>
                    </a:ext>
                  </a:extLst>
                </p:cNvPr>
                <p:cNvSpPr/>
                <p:nvPr/>
              </p:nvSpPr>
              <p:spPr>
                <a:xfrm>
                  <a:off x="4534126" y="4554071"/>
                  <a:ext cx="1908510" cy="538924"/>
                </a:xfrm>
                <a:prstGeom prst="rect">
                  <a:avLst/>
                </a:prstGeom>
                <a:solidFill>
                  <a:schemeClr val="bg1"/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Chord 34">
                  <a:extLst>
                    <a:ext uri="{FF2B5EF4-FFF2-40B4-BE49-F238E27FC236}">
                      <a16:creationId xmlns:a16="http://schemas.microsoft.com/office/drawing/2014/main" id="{7B9D8CD6-B526-3B45-95FE-6854306CE02E}"/>
                    </a:ext>
                  </a:extLst>
                </p:cNvPr>
                <p:cNvSpPr/>
                <p:nvPr/>
              </p:nvSpPr>
              <p:spPr>
                <a:xfrm>
                  <a:off x="4534126" y="3822405"/>
                  <a:ext cx="1908510" cy="1395054"/>
                </a:xfrm>
                <a:prstGeom prst="chord">
                  <a:avLst>
                    <a:gd name="adj1" fmla="val 10732417"/>
                    <a:gd name="adj2" fmla="val 104972"/>
                  </a:avLst>
                </a:prstGeom>
                <a:solidFill>
                  <a:schemeClr val="bg1">
                    <a:lumMod val="75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hord 35">
                  <a:extLst>
                    <a:ext uri="{FF2B5EF4-FFF2-40B4-BE49-F238E27FC236}">
                      <a16:creationId xmlns:a16="http://schemas.microsoft.com/office/drawing/2014/main" id="{07D015D8-D584-4F49-9D5E-02AD09E9D0D4}"/>
                    </a:ext>
                  </a:extLst>
                </p:cNvPr>
                <p:cNvSpPr/>
                <p:nvPr/>
              </p:nvSpPr>
              <p:spPr>
                <a:xfrm>
                  <a:off x="5014258" y="3822405"/>
                  <a:ext cx="897013" cy="1395054"/>
                </a:xfrm>
                <a:prstGeom prst="chord">
                  <a:avLst>
                    <a:gd name="adj1" fmla="val 10732417"/>
                    <a:gd name="adj2" fmla="val 104972"/>
                  </a:avLst>
                </a:prstGeom>
                <a:solidFill>
                  <a:schemeClr val="bg1">
                    <a:lumMod val="85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D7FEE01-4116-F54F-8D54-B7133C6DCF57}"/>
                    </a:ext>
                  </a:extLst>
                </p:cNvPr>
                <p:cNvSpPr/>
                <p:nvPr/>
              </p:nvSpPr>
              <p:spPr>
                <a:xfrm>
                  <a:off x="5342856" y="4706471"/>
                  <a:ext cx="233191" cy="386524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B836E027-31BB-D145-8822-0B862ED035EC}"/>
                    </a:ext>
                  </a:extLst>
                </p:cNvPr>
                <p:cNvSpPr/>
                <p:nvPr/>
              </p:nvSpPr>
              <p:spPr>
                <a:xfrm>
                  <a:off x="4791667" y="4742327"/>
                  <a:ext cx="288330" cy="187841"/>
                </a:xfrm>
                <a:prstGeom prst="roundRect">
                  <a:avLst>
                    <a:gd name="adj" fmla="val 28169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624ED355-838A-D84B-8412-59DA48FC76B9}"/>
                    </a:ext>
                  </a:extLst>
                </p:cNvPr>
                <p:cNvSpPr/>
                <p:nvPr/>
              </p:nvSpPr>
              <p:spPr>
                <a:xfrm>
                  <a:off x="5825487" y="4742327"/>
                  <a:ext cx="288330" cy="187841"/>
                </a:xfrm>
                <a:prstGeom prst="roundRect">
                  <a:avLst>
                    <a:gd name="adj" fmla="val 28169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476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6DA42B-D976-F24D-8D2F-2EFD79B26C01}"/>
                  </a:ext>
                </a:extLst>
              </p:cNvPr>
              <p:cNvCxnSpPr/>
              <p:nvPr/>
            </p:nvCxnSpPr>
            <p:spPr>
              <a:xfrm>
                <a:off x="5640314" y="3392434"/>
                <a:ext cx="320040" cy="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8CBB34F1-3FE7-7649-8ECE-363D01EFE944}"/>
                </a:ext>
              </a:extLst>
            </p:cNvPr>
            <p:cNvSpPr/>
            <p:nvPr/>
          </p:nvSpPr>
          <p:spPr>
            <a:xfrm>
              <a:off x="4998275" y="5001067"/>
              <a:ext cx="1371600" cy="464077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11D2D3-42DB-5844-9FF1-98433F9E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9901" y="4582358"/>
              <a:ext cx="1541293" cy="920175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F305D1-99DA-CC4D-820E-F605DF8AFD18}"/>
                </a:ext>
              </a:extLst>
            </p:cNvPr>
            <p:cNvSpPr/>
            <p:nvPr/>
          </p:nvSpPr>
          <p:spPr>
            <a:xfrm>
              <a:off x="6771830" y="4341111"/>
              <a:ext cx="182880" cy="1828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0AEA3-DFB7-FD4E-88FE-67F342A99337}"/>
                </a:ext>
              </a:extLst>
            </p:cNvPr>
            <p:cNvSpPr/>
            <p:nvPr/>
          </p:nvSpPr>
          <p:spPr>
            <a:xfrm>
              <a:off x="7743856" y="4445487"/>
              <a:ext cx="91440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E31F7F-548B-F048-8445-DB3D768C8AD9}"/>
                </a:ext>
              </a:extLst>
            </p:cNvPr>
            <p:cNvSpPr/>
            <p:nvPr/>
          </p:nvSpPr>
          <p:spPr>
            <a:xfrm>
              <a:off x="7917687" y="4332406"/>
              <a:ext cx="91440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1DCB31-F7BC-C442-BC44-F252DF4716DA}"/>
                </a:ext>
              </a:extLst>
            </p:cNvPr>
            <p:cNvSpPr/>
            <p:nvPr/>
          </p:nvSpPr>
          <p:spPr>
            <a:xfrm>
              <a:off x="7743856" y="4246947"/>
              <a:ext cx="91440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417250-62D1-3E4B-88D0-CABEB315FC85}"/>
                </a:ext>
              </a:extLst>
            </p:cNvPr>
            <p:cNvSpPr/>
            <p:nvPr/>
          </p:nvSpPr>
          <p:spPr>
            <a:xfrm>
              <a:off x="6569900" y="4080877"/>
              <a:ext cx="182880" cy="1828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6C8F5E-7DB1-844A-9B7D-5AE65044CDC0}"/>
                </a:ext>
              </a:extLst>
            </p:cNvPr>
            <p:cNvSpPr/>
            <p:nvPr/>
          </p:nvSpPr>
          <p:spPr>
            <a:xfrm>
              <a:off x="7896256" y="4112143"/>
              <a:ext cx="91440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61DEEE-839E-3E46-89B2-6BBFC5106E31}"/>
                </a:ext>
              </a:extLst>
            </p:cNvPr>
            <p:cNvSpPr txBox="1"/>
            <p:nvPr/>
          </p:nvSpPr>
          <p:spPr>
            <a:xfrm>
              <a:off x="5071186" y="5041071"/>
              <a:ext cx="1225779" cy="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Electricity</a:t>
              </a:r>
              <a:endParaRPr lang="en-US" baseline="-250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41F5A2-E04C-B546-A393-C3E1359929AA}"/>
                </a:ext>
              </a:extLst>
            </p:cNvPr>
            <p:cNvSpPr txBox="1"/>
            <p:nvPr/>
          </p:nvSpPr>
          <p:spPr>
            <a:xfrm>
              <a:off x="6715072" y="3942710"/>
              <a:ext cx="744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  <a:r>
                <a:rPr lang="en-US" baseline="-2500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633566-D827-D046-8D74-4DBFDCEB19AD}"/>
                </a:ext>
              </a:extLst>
            </p:cNvPr>
            <p:cNvSpPr txBox="1"/>
            <p:nvPr/>
          </p:nvSpPr>
          <p:spPr>
            <a:xfrm>
              <a:off x="8009127" y="4030251"/>
              <a:ext cx="744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28E677-4C04-2D48-82B9-E42BDE668FE7}"/>
                </a:ext>
              </a:extLst>
            </p:cNvPr>
            <p:cNvSpPr txBox="1"/>
            <p:nvPr/>
          </p:nvSpPr>
          <p:spPr>
            <a:xfrm>
              <a:off x="5071186" y="4553141"/>
              <a:ext cx="1225779" cy="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Heat</a:t>
              </a:r>
              <a:endParaRPr lang="en-US" baseline="-250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ADC5F0-A243-ED45-99EE-5A7BCF14EBAC}"/>
              </a:ext>
            </a:extLst>
          </p:cNvPr>
          <p:cNvGrpSpPr/>
          <p:nvPr/>
        </p:nvGrpSpPr>
        <p:grpSpPr>
          <a:xfrm>
            <a:off x="6258826" y="5492607"/>
            <a:ext cx="5516931" cy="1182830"/>
            <a:chOff x="5593984" y="4773253"/>
            <a:chExt cx="5516931" cy="1182830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25E0C131-3556-1645-890C-6277027432B1}"/>
                </a:ext>
              </a:extLst>
            </p:cNvPr>
            <p:cNvSpPr/>
            <p:nvPr/>
          </p:nvSpPr>
          <p:spPr>
            <a:xfrm>
              <a:off x="5593984" y="4773253"/>
              <a:ext cx="5465681" cy="1172309"/>
            </a:xfrm>
            <a:prstGeom prst="roundRect">
              <a:avLst>
                <a:gd name="adj" fmla="val 6234"/>
              </a:avLst>
            </a:prstGeom>
            <a:solidFill>
              <a:srgbClr val="0159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D939189-3AD5-714C-A2E3-2F7260227504}"/>
                </a:ext>
              </a:extLst>
            </p:cNvPr>
            <p:cNvSpPr txBox="1"/>
            <p:nvPr/>
          </p:nvSpPr>
          <p:spPr>
            <a:xfrm>
              <a:off x="5645235" y="4786532"/>
              <a:ext cx="54656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Thermal Dispatch - </a:t>
              </a:r>
              <a:r>
                <a:rPr lang="en-US" sz="1400" dirty="0">
                  <a:solidFill>
                    <a:schemeClr val="bg1"/>
                  </a:solidFill>
                </a:rPr>
                <a:t>The purpose of this activity is to develop efficient electricity and thermal energy delivery systems and </a:t>
              </a:r>
              <a:r>
                <a:rPr lang="en-US" sz="1400" b="1" dirty="0">
                  <a:solidFill>
                    <a:srgbClr val="C00000"/>
                  </a:solidFill>
                </a:rPr>
                <a:t>conduct reactor operator human factors</a:t>
              </a:r>
              <a:r>
                <a:rPr lang="en-US" sz="1400" dirty="0">
                  <a:solidFill>
                    <a:srgbClr val="C00000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and control systems research that is needed to dynamically extract and deliver thermal energy from a nuclear power plant for use by an industrial process.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18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3FA2-117F-FC9B-2843-09BC015C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7" y="1152149"/>
            <a:ext cx="10802900" cy="635497"/>
          </a:xfrm>
        </p:spPr>
        <p:txBody>
          <a:bodyPr/>
          <a:lstStyle/>
          <a:p>
            <a:r>
              <a:rPr lang="en-US" sz="2800" dirty="0"/>
              <a:t>Primary Thermal Dispatch Operator Task (normal operations)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DD8E-638D-0E25-2E3D-2FFCEB4C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7" y="1687807"/>
            <a:ext cx="7118945" cy="4163209"/>
          </a:xfrm>
        </p:spPr>
        <p:txBody>
          <a:bodyPr/>
          <a:lstStyle/>
          <a:p>
            <a:r>
              <a:rPr lang="en-US" b="1" i="1" dirty="0"/>
              <a:t>Expediently</a:t>
            </a:r>
            <a:r>
              <a:rPr lang="en-US" dirty="0"/>
              <a:t> divert steam from turbine through TD while maintaining 100% reactor power</a:t>
            </a:r>
          </a:p>
          <a:p>
            <a:pPr lvl="1"/>
            <a:r>
              <a:rPr lang="en-US" dirty="0"/>
              <a:t>Place turbine in a decreasing ramp program, </a:t>
            </a:r>
            <a:r>
              <a:rPr lang="en-US" i="1" dirty="0"/>
              <a:t>manually</a:t>
            </a:r>
            <a:r>
              <a:rPr lang="en-US" dirty="0"/>
              <a:t> open TD control valves in tandem while monitoring reactivity </a:t>
            </a:r>
            <a:r>
              <a:rPr lang="en-US" dirty="0" err="1"/>
              <a:t>Tref</a:t>
            </a:r>
            <a:r>
              <a:rPr lang="en-US" dirty="0"/>
              <a:t> </a:t>
            </a:r>
            <a:r>
              <a:rPr lang="en-US" dirty="0" err="1"/>
              <a:t>Tavg</a:t>
            </a:r>
            <a:r>
              <a:rPr lang="en-US" dirty="0"/>
              <a:t> mismatch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50AE8B-ED54-EBCD-F3D5-6A304FB97660}"/>
              </a:ext>
            </a:extLst>
          </p:cNvPr>
          <p:cNvGrpSpPr/>
          <p:nvPr/>
        </p:nvGrpSpPr>
        <p:grpSpPr>
          <a:xfrm>
            <a:off x="2144322" y="3552846"/>
            <a:ext cx="3388324" cy="3066583"/>
            <a:chOff x="6638544" y="2153142"/>
            <a:chExt cx="4445978" cy="4023806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EC70EA85-06AD-8AF2-66BA-08D9AC235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28" t="1038" r="202" b="-225"/>
            <a:stretch/>
          </p:blipFill>
          <p:spPr bwMode="auto">
            <a:xfrm>
              <a:off x="6638544" y="2153142"/>
              <a:ext cx="4445978" cy="402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E1676-394F-8D68-4F04-2A3F38FB5AF9}"/>
                </a:ext>
              </a:extLst>
            </p:cNvPr>
            <p:cNvSpPr/>
            <p:nvPr/>
          </p:nvSpPr>
          <p:spPr>
            <a:xfrm>
              <a:off x="6711696" y="2231136"/>
              <a:ext cx="356616" cy="36576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071FB22-A54E-97E6-9BE3-82433EA7A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46" y="4258145"/>
            <a:ext cx="3569706" cy="236128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8A69B-503F-B337-227F-B2E5ABBCA72A}"/>
              </a:ext>
            </a:extLst>
          </p:cNvPr>
          <p:cNvGrpSpPr/>
          <p:nvPr/>
        </p:nvGrpSpPr>
        <p:grpSpPr>
          <a:xfrm>
            <a:off x="7968677" y="1928562"/>
            <a:ext cx="3834545" cy="2455732"/>
            <a:chOff x="6031831" y="1928562"/>
            <a:chExt cx="3834545" cy="2455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FF3D24-E56F-8E03-7C9C-3A0165B88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1831" y="1928562"/>
              <a:ext cx="3698043" cy="24557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B20211-E5C6-BDAE-87CD-B87C18CA1289}"/>
                </a:ext>
              </a:extLst>
            </p:cNvPr>
            <p:cNvSpPr/>
            <p:nvPr/>
          </p:nvSpPr>
          <p:spPr>
            <a:xfrm>
              <a:off x="8906256" y="2825496"/>
              <a:ext cx="685800" cy="39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7AF5A8-5364-FC69-7792-CC4D35BC6420}"/>
                </a:ext>
              </a:extLst>
            </p:cNvPr>
            <p:cNvSpPr txBox="1"/>
            <p:nvPr/>
          </p:nvSpPr>
          <p:spPr>
            <a:xfrm>
              <a:off x="8808173" y="2774795"/>
              <a:ext cx="1058203" cy="465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700" dirty="0"/>
                <a:t>Main </a:t>
              </a:r>
            </a:p>
            <a:p>
              <a:pPr>
                <a:lnSpc>
                  <a:spcPts val="1000"/>
                </a:lnSpc>
              </a:pPr>
              <a:r>
                <a:rPr lang="en-US" sz="700" dirty="0"/>
                <a:t>Turbine</a:t>
              </a:r>
            </a:p>
            <a:p>
              <a:pPr>
                <a:lnSpc>
                  <a:spcPts val="1000"/>
                </a:lnSpc>
              </a:pPr>
              <a:r>
                <a:rPr lang="en-US" sz="700" dirty="0"/>
                <a:t>Thermal Dispatch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08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EC7F14-2D7E-96A5-06F7-EB9187F3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Potential</a:t>
            </a:r>
            <a:r>
              <a:rPr lang="en-US" dirty="0"/>
              <a:t> Operational Impacts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78401-C151-6E42-76C1-8641EDB4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thermal and electrical coupling of the nuclear power plant may require modified existing and additional operations.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Detecting, diagnosing, and mitigating new types of adverse conditions due to the thermal dispatch system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Inter-organization coordination that must be performed with the grid and the industrial user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Additional operations specific to monitoring and controlling the thermal dispatch system, which must be performed in tandem with existing operations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11D8F-5F46-4730-F5FB-936C48F83F68}"/>
              </a:ext>
            </a:extLst>
          </p:cNvPr>
          <p:cNvGrpSpPr/>
          <p:nvPr/>
        </p:nvGrpSpPr>
        <p:grpSpPr>
          <a:xfrm>
            <a:off x="1169532" y="5514457"/>
            <a:ext cx="9852936" cy="1179198"/>
            <a:chOff x="2913516" y="5185529"/>
            <a:chExt cx="8833013" cy="117919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10D04A1-EF43-A4B3-33D2-8057FB1A9784}"/>
                </a:ext>
              </a:extLst>
            </p:cNvPr>
            <p:cNvSpPr/>
            <p:nvPr/>
          </p:nvSpPr>
          <p:spPr>
            <a:xfrm>
              <a:off x="2913516" y="5185529"/>
              <a:ext cx="8833013" cy="1179198"/>
            </a:xfrm>
            <a:prstGeom prst="roundRect">
              <a:avLst/>
            </a:prstGeom>
            <a:solidFill>
              <a:srgbClr val="00597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38535B-2870-7E17-5055-F5EBB949D7B3}"/>
                </a:ext>
              </a:extLst>
            </p:cNvPr>
            <p:cNvSpPr txBox="1"/>
            <p:nvPr/>
          </p:nvSpPr>
          <p:spPr>
            <a:xfrm>
              <a:off x="3071007" y="5451963"/>
              <a:ext cx="851803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Used a simulator-based human-in-the-loop testing approach to perform a study evaluating an initial concept of operations for Thermal Dispatch in our HSSL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4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F17092-A144-20E7-D775-2A0FC3F6B673}"/>
              </a:ext>
            </a:extLst>
          </p:cNvPr>
          <p:cNvSpPr/>
          <p:nvPr/>
        </p:nvSpPr>
        <p:spPr>
          <a:xfrm>
            <a:off x="-8" y="0"/>
            <a:ext cx="12191999" cy="6857999"/>
          </a:xfrm>
          <a:prstGeom prst="rect">
            <a:avLst/>
          </a:prstGeom>
          <a:solidFill>
            <a:srgbClr val="166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C9609-2068-8BB1-FE5B-6BF587343099}"/>
              </a:ext>
            </a:extLst>
          </p:cNvPr>
          <p:cNvSpPr txBox="1"/>
          <p:nvPr/>
        </p:nvSpPr>
        <p:spPr>
          <a:xfrm>
            <a:off x="1884325" y="4439968"/>
            <a:ext cx="842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cs typeface="Arial"/>
              </a:rPr>
              <a:t>a reconfigurable (4k motorized </a:t>
            </a:r>
            <a:r>
              <a:rPr lang="en-US" sz="3600" i="1" dirty="0" err="1">
                <a:solidFill>
                  <a:srgbClr val="FFFFFF"/>
                </a:solidFill>
                <a:cs typeface="Arial"/>
              </a:rPr>
              <a:t>Vpanels</a:t>
            </a:r>
            <a:r>
              <a:rPr lang="en-US" sz="3600" dirty="0">
                <a:solidFill>
                  <a:srgbClr val="FFFFFF"/>
                </a:solidFill>
                <a:cs typeface="Arial"/>
              </a:rPr>
              <a:t>)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  <a:cs typeface="Arial"/>
              </a:rPr>
              <a:t>full-scale,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  <a:cs typeface="Arial"/>
              </a:rPr>
              <a:t>full-scope,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  <a:cs typeface="Arial"/>
              </a:rPr>
              <a:t>research simulator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15D2F3-CAB3-AE91-FECC-781FCBE514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3992" y="978743"/>
            <a:ext cx="9144000" cy="3351518"/>
          </a:xfrm>
          <a:custGeom>
            <a:avLst/>
            <a:gdLst>
              <a:gd name="connsiteX0" fmla="*/ 558598 w 9144000"/>
              <a:gd name="connsiteY0" fmla="*/ 0 h 3351518"/>
              <a:gd name="connsiteX1" fmla="*/ 8585403 w 9144000"/>
              <a:gd name="connsiteY1" fmla="*/ 0 h 3351518"/>
              <a:gd name="connsiteX2" fmla="*/ 9132652 w 9144000"/>
              <a:gd name="connsiteY2" fmla="*/ 446021 h 3351518"/>
              <a:gd name="connsiteX3" fmla="*/ 9144000 w 9144000"/>
              <a:gd name="connsiteY3" fmla="*/ 558589 h 3351518"/>
              <a:gd name="connsiteX4" fmla="*/ 9144000 w 9144000"/>
              <a:gd name="connsiteY4" fmla="*/ 2792930 h 3351518"/>
              <a:gd name="connsiteX5" fmla="*/ 9132652 w 9144000"/>
              <a:gd name="connsiteY5" fmla="*/ 2905497 h 3351518"/>
              <a:gd name="connsiteX6" fmla="*/ 8585403 w 9144000"/>
              <a:gd name="connsiteY6" fmla="*/ 3351518 h 3351518"/>
              <a:gd name="connsiteX7" fmla="*/ 558598 w 9144000"/>
              <a:gd name="connsiteY7" fmla="*/ 3351518 h 3351518"/>
              <a:gd name="connsiteX8" fmla="*/ 0 w 9144000"/>
              <a:gd name="connsiteY8" fmla="*/ 2792920 h 3351518"/>
              <a:gd name="connsiteX9" fmla="*/ 0 w 9144000"/>
              <a:gd name="connsiteY9" fmla="*/ 558598 h 3351518"/>
              <a:gd name="connsiteX10" fmla="*/ 558598 w 9144000"/>
              <a:gd name="connsiteY10" fmla="*/ 0 h 335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1518">
                <a:moveTo>
                  <a:pt x="558598" y="0"/>
                </a:moveTo>
                <a:lnTo>
                  <a:pt x="8585403" y="0"/>
                </a:lnTo>
                <a:cubicBezTo>
                  <a:pt x="8855345" y="0"/>
                  <a:pt x="9080565" y="191478"/>
                  <a:pt x="9132652" y="446021"/>
                </a:cubicBezTo>
                <a:lnTo>
                  <a:pt x="9144000" y="558589"/>
                </a:lnTo>
                <a:lnTo>
                  <a:pt x="9144000" y="2792930"/>
                </a:lnTo>
                <a:lnTo>
                  <a:pt x="9132652" y="2905497"/>
                </a:lnTo>
                <a:cubicBezTo>
                  <a:pt x="9080565" y="3160041"/>
                  <a:pt x="8855345" y="3351518"/>
                  <a:pt x="8585403" y="3351518"/>
                </a:cubicBezTo>
                <a:lnTo>
                  <a:pt x="558598" y="3351518"/>
                </a:lnTo>
                <a:cubicBezTo>
                  <a:pt x="250093" y="3351518"/>
                  <a:pt x="0" y="3101425"/>
                  <a:pt x="0" y="2792920"/>
                </a:cubicBezTo>
                <a:lnTo>
                  <a:pt x="0" y="558598"/>
                </a:lnTo>
                <a:cubicBezTo>
                  <a:pt x="0" y="250093"/>
                  <a:pt x="250093" y="0"/>
                  <a:pt x="558598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4B0AC3-0F04-8E32-7925-71D4880CE86B}"/>
              </a:ext>
            </a:extLst>
          </p:cNvPr>
          <p:cNvSpPr txBox="1"/>
          <p:nvPr/>
        </p:nvSpPr>
        <p:spPr>
          <a:xfrm>
            <a:off x="833291" y="222705"/>
            <a:ext cx="1052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Human System Simulation Laboratory</a:t>
            </a:r>
          </a:p>
        </p:txBody>
      </p:sp>
    </p:spTree>
    <p:extLst>
      <p:ext uri="{BB962C8B-B14F-4D97-AF65-F5344CB8AC3E}">
        <p14:creationId xmlns:p14="http://schemas.microsoft.com/office/powerpoint/2010/main" val="93115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5A86ED-EB99-DB3A-EA90-905BDCE32A63}"/>
              </a:ext>
            </a:extLst>
          </p:cNvPr>
          <p:cNvSpPr/>
          <p:nvPr/>
        </p:nvSpPr>
        <p:spPr>
          <a:xfrm>
            <a:off x="172760" y="2826959"/>
            <a:ext cx="11846480" cy="2202625"/>
          </a:xfrm>
          <a:prstGeom prst="roundRect">
            <a:avLst>
              <a:gd name="adj" fmla="val 8868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9EAF2-239C-9346-B149-4EC3922A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4" y="1129930"/>
            <a:ext cx="10802900" cy="635497"/>
          </a:xfrm>
        </p:spPr>
        <p:txBody>
          <a:bodyPr/>
          <a:lstStyle/>
          <a:p>
            <a:r>
              <a:rPr lang="en-US" dirty="0"/>
              <a:t>Simulator-based Research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84277-C04B-B24A-A573-ED43B1838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65D-1AD5-1246-A978-549DC3460D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2234" y="1651600"/>
            <a:ext cx="11156950" cy="4524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human-in-the-loop simulator approach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entails running representative scenarios with operators to develop and evaluate new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concept of operations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identify operational impacts, and ensure the new concept of operations is safe, efficient, and reliable.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9646FC-8DD1-C94A-A014-BD513D9CD6E0}"/>
              </a:ext>
            </a:extLst>
          </p:cNvPr>
          <p:cNvGrpSpPr/>
          <p:nvPr/>
        </p:nvGrpSpPr>
        <p:grpSpPr>
          <a:xfrm>
            <a:off x="4346990" y="2937706"/>
            <a:ext cx="3498020" cy="1967636"/>
            <a:chOff x="5131447" y="2262358"/>
            <a:chExt cx="3498020" cy="19676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C8F462-4957-6C48-9944-D21B0DAB3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1447" y="2262358"/>
              <a:ext cx="3498020" cy="19676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1AC219-E941-374B-B0DC-9DA7A6915BBD}"/>
                </a:ext>
              </a:extLst>
            </p:cNvPr>
            <p:cNvSpPr txBox="1"/>
            <p:nvPr/>
          </p:nvSpPr>
          <p:spPr>
            <a:xfrm>
              <a:off x="5524585" y="2953789"/>
              <a:ext cx="271174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Human-System Interface</a:t>
              </a:r>
            </a:p>
            <a:p>
              <a:pPr algn="ctr"/>
              <a:r>
                <a:rPr lang="en-US" sz="1400" dirty="0"/>
                <a:t>[simulator model modifications]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F422172-6DA8-1B0A-5B94-9D32AAB63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093" y="3212674"/>
            <a:ext cx="3602866" cy="1358900"/>
          </a:xfrm>
          <a:custGeom>
            <a:avLst/>
            <a:gdLst>
              <a:gd name="connsiteX0" fmla="*/ 0 w 3602866"/>
              <a:gd name="connsiteY0" fmla="*/ 0 h 1358900"/>
              <a:gd name="connsiteX1" fmla="*/ 3602866 w 3602866"/>
              <a:gd name="connsiteY1" fmla="*/ 0 h 1358900"/>
              <a:gd name="connsiteX2" fmla="*/ 3602866 w 3602866"/>
              <a:gd name="connsiteY2" fmla="*/ 1358900 h 1358900"/>
              <a:gd name="connsiteX3" fmla="*/ 0 w 3602866"/>
              <a:gd name="connsiteY3" fmla="*/ 135890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866" h="1358900">
                <a:moveTo>
                  <a:pt x="0" y="0"/>
                </a:moveTo>
                <a:lnTo>
                  <a:pt x="3602866" y="0"/>
                </a:lnTo>
                <a:lnTo>
                  <a:pt x="3602866" y="1358900"/>
                </a:lnTo>
                <a:lnTo>
                  <a:pt x="0" y="1358900"/>
                </a:lnTo>
                <a:close/>
              </a:path>
            </a:pathLst>
          </a:cu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FAB7D-A077-EE48-A531-54C246C516A6}"/>
              </a:ext>
            </a:extLst>
          </p:cNvPr>
          <p:cNvSpPr txBox="1"/>
          <p:nvPr/>
        </p:nvSpPr>
        <p:spPr>
          <a:xfrm>
            <a:off x="9182400" y="3667542"/>
            <a:ext cx="13662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Procedures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86F9AE-C486-6F48-2458-FD282F288ABD}"/>
              </a:ext>
            </a:extLst>
          </p:cNvPr>
          <p:cNvGrpSpPr/>
          <p:nvPr/>
        </p:nvGrpSpPr>
        <p:grpSpPr>
          <a:xfrm>
            <a:off x="1169532" y="5304145"/>
            <a:ext cx="9852936" cy="1179198"/>
            <a:chOff x="2913516" y="5185529"/>
            <a:chExt cx="8833013" cy="117919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3E871C6-C106-B773-54DF-028A5CBDAE7D}"/>
                </a:ext>
              </a:extLst>
            </p:cNvPr>
            <p:cNvSpPr/>
            <p:nvPr/>
          </p:nvSpPr>
          <p:spPr>
            <a:xfrm>
              <a:off x="2913516" y="5185529"/>
              <a:ext cx="8833013" cy="1179198"/>
            </a:xfrm>
            <a:prstGeom prst="roundRect">
              <a:avLst/>
            </a:prstGeom>
            <a:solidFill>
              <a:srgbClr val="00597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9793A4-E1AC-8341-B41A-BD3E832E887A}"/>
                </a:ext>
              </a:extLst>
            </p:cNvPr>
            <p:cNvSpPr txBox="1"/>
            <p:nvPr/>
          </p:nvSpPr>
          <p:spPr>
            <a:xfrm>
              <a:off x="3071006" y="5300510"/>
              <a:ext cx="8518032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Use </a:t>
              </a:r>
              <a:r>
                <a:rPr lang="en-US" b="1" dirty="0"/>
                <a:t>human and system performance data </a:t>
              </a:r>
              <a:r>
                <a:rPr lang="en-US" dirty="0"/>
                <a:t>to</a:t>
              </a:r>
              <a:r>
                <a:rPr lang="en-US" b="1" dirty="0"/>
                <a:t> </a:t>
              </a:r>
              <a:r>
                <a:rPr lang="en-US" dirty="0"/>
                <a:t>evaluate the effectiveness of the engineered system design, HSI, and procedures (empirical evidence for licensing under </a:t>
              </a:r>
              <a:r>
                <a:rPr lang="en-US" b="1" dirty="0"/>
                <a:t>NUREG-0711 Human Factors Engineering Program Review Model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CFB111-AA57-3F8F-E445-8410DE108AF1}"/>
              </a:ext>
            </a:extLst>
          </p:cNvPr>
          <p:cNvGrpSpPr/>
          <p:nvPr/>
        </p:nvGrpSpPr>
        <p:grpSpPr>
          <a:xfrm>
            <a:off x="378919" y="2996359"/>
            <a:ext cx="3748988" cy="1852918"/>
            <a:chOff x="307420" y="2919518"/>
            <a:chExt cx="3748988" cy="185291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2ECE7BE-11B2-2420-E5FE-A141263A0C26}"/>
                </a:ext>
              </a:extLst>
            </p:cNvPr>
            <p:cNvSpPr/>
            <p:nvPr/>
          </p:nvSpPr>
          <p:spPr>
            <a:xfrm>
              <a:off x="307420" y="2919518"/>
              <a:ext cx="3748988" cy="1852918"/>
            </a:xfrm>
            <a:prstGeom prst="roundRect">
              <a:avLst>
                <a:gd name="adj" fmla="val 544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C0C1641A-DCC4-6C3D-3406-4AD8D9CE7B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5912" y="2976547"/>
              <a:ext cx="3612005" cy="173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0" fontAlgn="base" hangingPunct="0">
                <a:lnSpc>
                  <a:spcPct val="85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684213" indent="-227013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Times New Roman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Times New Roman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our team builds prototypes of control room concepts and existing control room upgrades that we then evaluate through operator-in-the-loop studies</a:t>
              </a:r>
            </a:p>
            <a:p>
              <a:pPr marL="0" indent="0" algn="ctr">
                <a:buFontTx/>
                <a:buNone/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~14 studies to 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0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459BB3D2-DEFE-4BB9-2CB2-C525480B49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377" y="780885"/>
            <a:ext cx="7509623" cy="6077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4AD2D-421C-1A69-83BB-6781EF0E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2" y="283443"/>
            <a:ext cx="10122945" cy="715148"/>
          </a:xfrm>
        </p:spPr>
        <p:txBody>
          <a:bodyPr/>
          <a:lstStyle/>
          <a:p>
            <a:r>
              <a:rPr lang="en-US" dirty="0"/>
              <a:t>Full-scope Simulator Thermal Dispatch Modifications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011E4-C79B-ECD6-15C8-8C7001D91EDA}"/>
              </a:ext>
            </a:extLst>
          </p:cNvPr>
          <p:cNvSpPr txBox="1"/>
          <p:nvPr/>
        </p:nvSpPr>
        <p:spPr>
          <a:xfrm>
            <a:off x="7537050" y="6404483"/>
            <a:ext cx="465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Hancock, S.; Westover, T.; Luo, Y. Evaluation of Different Levels of Electric and Thermal Power Dispatch Using a Full-Scope PWR Simulator; Idaho National Laboratory INL/EXT-21-63226: Idaho Falls, ID 2021.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E61E5-0CCF-2905-23FB-0DCF1E66B3BC}"/>
              </a:ext>
            </a:extLst>
          </p:cNvPr>
          <p:cNvSpPr/>
          <p:nvPr/>
        </p:nvSpPr>
        <p:spPr>
          <a:xfrm>
            <a:off x="4686859" y="1533525"/>
            <a:ext cx="954990" cy="438150"/>
          </a:xfrm>
          <a:prstGeom prst="rect">
            <a:avLst/>
          </a:prstGeom>
          <a:noFill/>
          <a:ln w="38100">
            <a:solidFill>
              <a:srgbClr val="85A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2AA36-79FC-11BE-198F-40DEF8A263E2}"/>
              </a:ext>
            </a:extLst>
          </p:cNvPr>
          <p:cNvSpPr/>
          <p:nvPr/>
        </p:nvSpPr>
        <p:spPr>
          <a:xfrm>
            <a:off x="4809743" y="5057774"/>
            <a:ext cx="832105" cy="714375"/>
          </a:xfrm>
          <a:prstGeom prst="rect">
            <a:avLst/>
          </a:prstGeom>
          <a:noFill/>
          <a:ln w="38100">
            <a:solidFill>
              <a:srgbClr val="85A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D8E2B-9C07-C85F-A558-100AEB8DB1E5}"/>
              </a:ext>
            </a:extLst>
          </p:cNvPr>
          <p:cNvCxnSpPr>
            <a:cxnSpLocks/>
          </p:cNvCxnSpPr>
          <p:nvPr/>
        </p:nvCxnSpPr>
        <p:spPr>
          <a:xfrm flipV="1">
            <a:off x="3924301" y="2095500"/>
            <a:ext cx="762557" cy="1983542"/>
          </a:xfrm>
          <a:prstGeom prst="straightConnector1">
            <a:avLst/>
          </a:prstGeom>
          <a:ln w="38100">
            <a:solidFill>
              <a:srgbClr val="85A4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D5FA63-1C37-4FE1-FEA3-769FAAAE4E54}"/>
              </a:ext>
            </a:extLst>
          </p:cNvPr>
          <p:cNvCxnSpPr>
            <a:cxnSpLocks/>
          </p:cNvCxnSpPr>
          <p:nvPr/>
        </p:nvCxnSpPr>
        <p:spPr>
          <a:xfrm>
            <a:off x="3854375" y="6110641"/>
            <a:ext cx="2008205" cy="66686"/>
          </a:xfrm>
          <a:prstGeom prst="straightConnector1">
            <a:avLst/>
          </a:prstGeom>
          <a:ln w="38100">
            <a:solidFill>
              <a:srgbClr val="9A7A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25324-4E71-BA2B-03AF-3F2B93C111E9}"/>
              </a:ext>
            </a:extLst>
          </p:cNvPr>
          <p:cNvSpPr/>
          <p:nvPr/>
        </p:nvSpPr>
        <p:spPr>
          <a:xfrm>
            <a:off x="8810625" y="1276350"/>
            <a:ext cx="1285875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C56017-46F7-CB7E-5E98-D544B9C188D7}"/>
              </a:ext>
            </a:extLst>
          </p:cNvPr>
          <p:cNvSpPr/>
          <p:nvPr/>
        </p:nvSpPr>
        <p:spPr>
          <a:xfrm>
            <a:off x="8267700" y="3000375"/>
            <a:ext cx="1724025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1F3D1-C31E-AFE8-9940-F2AC30B1C50F}"/>
              </a:ext>
            </a:extLst>
          </p:cNvPr>
          <p:cNvSpPr/>
          <p:nvPr/>
        </p:nvSpPr>
        <p:spPr>
          <a:xfrm>
            <a:off x="8537143" y="5143500"/>
            <a:ext cx="1285875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66E3EE6-342E-E428-0400-012E0E32BC7A}"/>
              </a:ext>
            </a:extLst>
          </p:cNvPr>
          <p:cNvCxnSpPr>
            <a:cxnSpLocks/>
          </p:cNvCxnSpPr>
          <p:nvPr/>
        </p:nvCxnSpPr>
        <p:spPr>
          <a:xfrm flipV="1">
            <a:off x="4062253" y="1895248"/>
            <a:ext cx="4611593" cy="3289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F2ECB66-4B9F-AFD1-5B6B-6DDF946A818E}"/>
              </a:ext>
            </a:extLst>
          </p:cNvPr>
          <p:cNvCxnSpPr>
            <a:cxnSpLocks/>
          </p:cNvCxnSpPr>
          <p:nvPr/>
        </p:nvCxnSpPr>
        <p:spPr>
          <a:xfrm flipV="1">
            <a:off x="4062253" y="3403266"/>
            <a:ext cx="4037580" cy="17817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35E03D-324D-349F-B0EB-531FE2D20B36}"/>
              </a:ext>
            </a:extLst>
          </p:cNvPr>
          <p:cNvCxnSpPr>
            <a:cxnSpLocks/>
          </p:cNvCxnSpPr>
          <p:nvPr/>
        </p:nvCxnSpPr>
        <p:spPr>
          <a:xfrm flipV="1">
            <a:off x="3854375" y="5759237"/>
            <a:ext cx="4582813" cy="23262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FB01A443-F562-3A3B-6FE9-79BE4D7E9A76}"/>
              </a:ext>
            </a:extLst>
          </p:cNvPr>
          <p:cNvSpPr txBox="1">
            <a:spLocks/>
          </p:cNvSpPr>
          <p:nvPr/>
        </p:nvSpPr>
        <p:spPr>
          <a:xfrm>
            <a:off x="1155019" y="1377382"/>
            <a:ext cx="3073998" cy="4260027"/>
          </a:xfrm>
          <a:prstGeom prst="rect">
            <a:avLst/>
          </a:prstGeom>
          <a:ln>
            <a:solidFill>
              <a:srgbClr val="85A4B3"/>
            </a:solidFill>
          </a:ln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976"/>
              </a:buClr>
              <a:buFont typeface="Arial" panose="020B0604020202020204" pitchFamily="34" charset="0"/>
              <a:buChar char="•"/>
              <a:defRPr sz="21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−"/>
              <a:defRPr sz="21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−"/>
              <a:defRPr sz="20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976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GSE Systems GPWR BWR and PWR simulators avoid propriety plant design issues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15% main steam flow targeted extraction rate ~ 145 Mw</a:t>
            </a:r>
            <a:r>
              <a:rPr lang="en-US" sz="1400" baseline="-25000" dirty="0"/>
              <a:t>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Thermal-hydraulic two-phase models are generated using a GSE Systems software (JADE, </a:t>
            </a:r>
            <a:r>
              <a:rPr lang="en-US" sz="1400" dirty="0" err="1"/>
              <a:t>Jtopmeret</a:t>
            </a:r>
            <a:r>
              <a:rPr lang="en-US" sz="1400" dirty="0"/>
              <a:t>) which creates the FORTRAN source code from the designed system geometries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Interfaces with the </a:t>
            </a:r>
            <a:r>
              <a:rPr lang="en-US" sz="1400" dirty="0">
                <a:solidFill>
                  <a:srgbClr val="85A4B3"/>
                </a:solidFill>
              </a:rPr>
              <a:t>main steam header</a:t>
            </a:r>
            <a:r>
              <a:rPr lang="en-US" sz="1400" dirty="0"/>
              <a:t> of the nuclear power plant, to extract high pressure steam prior to the high pressure turbine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extracted steam is used to </a:t>
            </a:r>
            <a:r>
              <a:rPr lang="en-US" sz="1400" dirty="0">
                <a:solidFill>
                  <a:srgbClr val="00B050"/>
                </a:solidFill>
              </a:rPr>
              <a:t>generate process steam </a:t>
            </a:r>
            <a:r>
              <a:rPr lang="en-US" sz="1400" dirty="0"/>
              <a:t>for the process plant on-site at the nuclear plant, with a </a:t>
            </a:r>
            <a:r>
              <a:rPr lang="en-US" sz="1400" dirty="0">
                <a:solidFill>
                  <a:srgbClr val="9A7AB8"/>
                </a:solidFill>
              </a:rPr>
              <a:t>transport pipeline to the process plant</a:t>
            </a:r>
          </a:p>
        </p:txBody>
      </p:sp>
    </p:spTree>
    <p:extLst>
      <p:ext uri="{BB962C8B-B14F-4D97-AF65-F5344CB8AC3E}">
        <p14:creationId xmlns:p14="http://schemas.microsoft.com/office/powerpoint/2010/main" val="273574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DD79-5F91-A34C-AB2C-DB6FEA5D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988679"/>
            <a:ext cx="10802900" cy="635497"/>
          </a:xfrm>
        </p:spPr>
        <p:txBody>
          <a:bodyPr/>
          <a:lstStyle/>
          <a:p>
            <a:r>
              <a:rPr lang="en-US" dirty="0"/>
              <a:t>Reduced-Scope iterative design and evaluation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F99AE3B-ECE7-B970-A8CC-5DC760B5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7" y="1503976"/>
            <a:ext cx="10802901" cy="416320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Rancor served as a testbed tool to drive performance based design refinements to the prototype TD HMI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36D2DD-F79D-7B8D-926F-DE4CB5839081}"/>
              </a:ext>
            </a:extLst>
          </p:cNvPr>
          <p:cNvGrpSpPr/>
          <p:nvPr/>
        </p:nvGrpSpPr>
        <p:grpSpPr>
          <a:xfrm>
            <a:off x="589448" y="2226564"/>
            <a:ext cx="10867573" cy="4368800"/>
            <a:chOff x="342037" y="2094276"/>
            <a:chExt cx="11849963" cy="47637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08DB9F-1239-9C25-CAC6-E557057C353F}"/>
                </a:ext>
              </a:extLst>
            </p:cNvPr>
            <p:cNvSpPr txBox="1"/>
            <p:nvPr/>
          </p:nvSpPr>
          <p:spPr>
            <a:xfrm>
              <a:off x="497283" y="6548479"/>
              <a:ext cx="55987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*Reduced-scope required simplifications, but the the same tasks were present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7552CB-D823-7779-152D-9EDD63550AB3}"/>
                </a:ext>
              </a:extLst>
            </p:cNvPr>
            <p:cNvSpPr/>
            <p:nvPr/>
          </p:nvSpPr>
          <p:spPr>
            <a:xfrm>
              <a:off x="342042" y="2094276"/>
              <a:ext cx="2944041" cy="45719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Chart, radar chart&#10;&#10;Description automatically generated">
              <a:extLst>
                <a:ext uri="{FF2B5EF4-FFF2-40B4-BE49-F238E27FC236}">
                  <a16:creationId xmlns:a16="http://schemas.microsoft.com/office/drawing/2014/main" id="{3CCA3350-8F86-269E-4B27-6C87DE255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08" t="-89" r="15710" b="55"/>
            <a:stretch/>
          </p:blipFill>
          <p:spPr>
            <a:xfrm>
              <a:off x="342041" y="2095500"/>
              <a:ext cx="2971800" cy="4756505"/>
            </a:xfrm>
            <a:prstGeom prst="rect">
              <a:avLst/>
            </a:prstGeom>
          </p:spPr>
        </p:pic>
        <p:pic>
          <p:nvPicPr>
            <p:cNvPr id="22" name="Picture 2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8F92FB3-CB21-2782-924B-9984EE91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605" y="4476750"/>
              <a:ext cx="4495800" cy="23812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075480-D17D-BAC1-899E-99725F3B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6200" y="4476750"/>
              <a:ext cx="4495800" cy="2381250"/>
            </a:xfrm>
            <a:prstGeom prst="rect">
              <a:avLst/>
            </a:prstGeom>
          </p:spPr>
        </p:pic>
        <p:pic>
          <p:nvPicPr>
            <p:cNvPr id="24" name="Picture 23" descr="Diagram&#10;&#10;Description automatically generated">
              <a:extLst>
                <a:ext uri="{FF2B5EF4-FFF2-40B4-BE49-F238E27FC236}">
                  <a16:creationId xmlns:a16="http://schemas.microsoft.com/office/drawing/2014/main" id="{10FC81D3-E091-F781-F3D5-3BF8C4AD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605" y="2095500"/>
              <a:ext cx="4495800" cy="238125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A7CCC0-6158-7238-6D0D-1A8EAA34F8A6}"/>
                </a:ext>
              </a:extLst>
            </p:cNvPr>
            <p:cNvSpPr/>
            <p:nvPr/>
          </p:nvSpPr>
          <p:spPr>
            <a:xfrm>
              <a:off x="342040" y="6604084"/>
              <a:ext cx="2954601" cy="253916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Diagram&#10;&#10;Description automatically generated">
              <a:extLst>
                <a:ext uri="{FF2B5EF4-FFF2-40B4-BE49-F238E27FC236}">
                  <a16:creationId xmlns:a16="http://schemas.microsoft.com/office/drawing/2014/main" id="{5A7BCE91-FEBA-0CF0-4581-ECCB99899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6200" y="2095500"/>
              <a:ext cx="4495800" cy="238125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C69258-A40E-3C5E-E1D1-9C07741E91B2}"/>
                </a:ext>
              </a:extLst>
            </p:cNvPr>
            <p:cNvSpPr/>
            <p:nvPr/>
          </p:nvSpPr>
          <p:spPr>
            <a:xfrm>
              <a:off x="342039" y="2094276"/>
              <a:ext cx="102724" cy="4763724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42F89B-954B-3A3E-3F6B-FF54F06E05C6}"/>
                </a:ext>
              </a:extLst>
            </p:cNvPr>
            <p:cNvSpPr/>
            <p:nvPr/>
          </p:nvSpPr>
          <p:spPr>
            <a:xfrm rot="5400000">
              <a:off x="1407453" y="1028860"/>
              <a:ext cx="45719" cy="2176551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781D1B1-F861-D000-DE1A-EB9F2D8337D9}"/>
              </a:ext>
            </a:extLst>
          </p:cNvPr>
          <p:cNvSpPr/>
          <p:nvPr/>
        </p:nvSpPr>
        <p:spPr>
          <a:xfrm>
            <a:off x="7242435" y="2226564"/>
            <a:ext cx="4214586" cy="4368800"/>
          </a:xfrm>
          <a:prstGeom prst="rect">
            <a:avLst/>
          </a:prstGeom>
          <a:noFill/>
          <a:ln w="38100">
            <a:solidFill>
              <a:srgbClr val="01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87C03-DA4F-62E6-ED57-1B76ED9D5F61}"/>
              </a:ext>
            </a:extLst>
          </p:cNvPr>
          <p:cNvSpPr/>
          <p:nvPr/>
        </p:nvSpPr>
        <p:spPr>
          <a:xfrm>
            <a:off x="589447" y="2227685"/>
            <a:ext cx="6662671" cy="4367677"/>
          </a:xfrm>
          <a:prstGeom prst="rect">
            <a:avLst/>
          </a:prstGeom>
          <a:noFill/>
          <a:ln w="38100">
            <a:solidFill>
              <a:srgbClr val="01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980E0F-C521-EFED-5715-9A8B31F42648}"/>
              </a:ext>
            </a:extLst>
          </p:cNvPr>
          <p:cNvSpPr txBox="1"/>
          <p:nvPr/>
        </p:nvSpPr>
        <p:spPr>
          <a:xfrm>
            <a:off x="2875496" y="1836022"/>
            <a:ext cx="209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Nuclear Power Plant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483FE6-D68D-4C1A-AC30-04C0150D7031}"/>
              </a:ext>
            </a:extLst>
          </p:cNvPr>
          <p:cNvSpPr txBox="1"/>
          <p:nvPr/>
        </p:nvSpPr>
        <p:spPr>
          <a:xfrm>
            <a:off x="8077842" y="1856671"/>
            <a:ext cx="254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Dispatch System</a:t>
            </a:r>
          </a:p>
        </p:txBody>
      </p:sp>
    </p:spTree>
    <p:extLst>
      <p:ext uri="{BB962C8B-B14F-4D97-AF65-F5344CB8AC3E}">
        <p14:creationId xmlns:p14="http://schemas.microsoft.com/office/powerpoint/2010/main" val="417959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DD79-5F91-A34C-AB2C-DB6FEA5D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1202856"/>
            <a:ext cx="10802900" cy="635497"/>
          </a:xfrm>
        </p:spPr>
        <p:txBody>
          <a:bodyPr/>
          <a:lstStyle/>
          <a:p>
            <a:r>
              <a:rPr lang="en-US" dirty="0"/>
              <a:t>Reduced-Scope iterative design and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64A07-B629-5F49-8FBF-6B7FECD7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8" y="1684266"/>
            <a:ext cx="11306897" cy="41632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HMI underwent several design/evaluation iterations to address basic human factors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0AFD4-55B1-3140-AB60-10ACCBAC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t>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3F4BC-732E-CD4C-A316-216D3D8F48F2}"/>
              </a:ext>
            </a:extLst>
          </p:cNvPr>
          <p:cNvGrpSpPr/>
          <p:nvPr/>
        </p:nvGrpSpPr>
        <p:grpSpPr>
          <a:xfrm>
            <a:off x="127164" y="2396405"/>
            <a:ext cx="11937672" cy="2381250"/>
            <a:chOff x="127164" y="2559050"/>
            <a:chExt cx="11937672" cy="2381250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1A1B1526-34B5-4E4B-AB4B-E868A1B05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036" y="2559050"/>
              <a:ext cx="4495800" cy="2381250"/>
            </a:xfrm>
            <a:prstGeom prst="rect">
              <a:avLst/>
            </a:prstGeom>
          </p:spPr>
        </p:pic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26341DD3-4CF7-3D4E-9376-8F4D019D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64" y="2559050"/>
              <a:ext cx="4495800" cy="23812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15AFFA-2663-3143-88DA-1F4D4ABCA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3286" y="3059468"/>
              <a:ext cx="2125429" cy="162574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F2B4D6-2B90-0B48-806B-950B8F454FF1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4622964" y="3749675"/>
              <a:ext cx="410322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EF563D-6EE5-EC4D-AF96-333E0CEFD153}"/>
                </a:ext>
              </a:extLst>
            </p:cNvPr>
            <p:cNvCxnSpPr/>
            <p:nvPr/>
          </p:nvCxnSpPr>
          <p:spPr>
            <a:xfrm>
              <a:off x="7158715" y="3749675"/>
              <a:ext cx="410322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BF42B5-CE41-5145-B5DC-20FF1A1A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2625" y="3657600"/>
              <a:ext cx="127000" cy="57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AFEBAA-ABDB-E741-8969-34ACBD6C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1137" y="3683000"/>
              <a:ext cx="127000" cy="5715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AB407D-8835-0C2D-230E-842B7C33BC1C}"/>
              </a:ext>
            </a:extLst>
          </p:cNvPr>
          <p:cNvGrpSpPr/>
          <p:nvPr/>
        </p:nvGrpSpPr>
        <p:grpSpPr>
          <a:xfrm>
            <a:off x="2690883" y="5077025"/>
            <a:ext cx="6810233" cy="1598412"/>
            <a:chOff x="2690883" y="4995957"/>
            <a:chExt cx="6810233" cy="159841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8CBD84A-B462-8849-949C-ACF3E9860C9E}"/>
                </a:ext>
              </a:extLst>
            </p:cNvPr>
            <p:cNvSpPr/>
            <p:nvPr/>
          </p:nvSpPr>
          <p:spPr>
            <a:xfrm>
              <a:off x="2736852" y="4995957"/>
              <a:ext cx="6718294" cy="1598412"/>
            </a:xfrm>
            <a:prstGeom prst="roundRect">
              <a:avLst>
                <a:gd name="adj" fmla="val 5608"/>
              </a:avLst>
            </a:prstGeom>
            <a:solidFill>
              <a:srgbClr val="00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40A6C0-70EE-954B-8C71-32A1C88717E0}"/>
                </a:ext>
              </a:extLst>
            </p:cNvPr>
            <p:cNvSpPr txBox="1"/>
            <p:nvPr/>
          </p:nvSpPr>
          <p:spPr>
            <a:xfrm>
              <a:off x="2690883" y="5056499"/>
              <a:ext cx="681023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1"/>
                  </a:solidFill>
                </a:rPr>
                <a:t>Indication details integrated into P&amp;ID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1"/>
                  </a:solidFill>
                </a:rPr>
                <a:t>Revised numbering system (valves 100s, instruments 1000s)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1"/>
                  </a:solidFill>
                </a:rPr>
                <a:t>Valve value box highlights added to aid discerning “cracked” positions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1"/>
                  </a:solidFill>
                </a:rPr>
                <a:t>Subsystem renaming SXL and DSL (visually distinct)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057494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LWRS">
      <a:dk1>
        <a:srgbClr val="3B3A3C"/>
      </a:dk1>
      <a:lt1>
        <a:srgbClr val="FFFFFF"/>
      </a:lt1>
      <a:dk2>
        <a:srgbClr val="015976"/>
      </a:dk2>
      <a:lt2>
        <a:srgbClr val="0595D3"/>
      </a:lt2>
      <a:accent1>
        <a:srgbClr val="8EC423"/>
      </a:accent1>
      <a:accent2>
        <a:srgbClr val="0595D3"/>
      </a:accent2>
      <a:accent3>
        <a:srgbClr val="07519E"/>
      </a:accent3>
      <a:accent4>
        <a:srgbClr val="B2CDD6"/>
      </a:accent4>
      <a:accent5>
        <a:srgbClr val="D9E6EB"/>
      </a:accent5>
      <a:accent6>
        <a:srgbClr val="58595B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wInCatalog xmlns="b36de9a1-94b9-47c2-a5cf-d886a01cb3a5">false</ShowInCatalog>
    <FormCategory xmlns="b36de9a1-94b9-47c2-a5cf-d886a01cb3a5" xsi:nil="true"/>
    <FormVersion xmlns="b36de9a1-94b9-47c2-a5cf-d886a01cb3a5" xsi:nil="true"/>
    <FormLocale xmlns="b36de9a1-94b9-47c2-a5cf-d886a01cb3a5" xsi:nil="true"/>
    <FormDescription xmlns="b36de9a1-94b9-47c2-a5cf-d886a01cb3a5" xsi:nil="true"/>
    <CustomContentTypeId xmlns="b36de9a1-94b9-47c2-a5cf-d886a01cb3a5" xsi:nil="true"/>
    <FormName xmlns="b36de9a1-94b9-47c2-a5cf-d886a01cb3a5" xsi:nil="true"/>
    <FormId xmlns="b36de9a1-94b9-47c2-a5cf-d886a01cb3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C1E976DF48227640BFCAD9D3CBDA6C5F" ma:contentTypeVersion="0" ma:contentTypeDescription="A Microsoft InfoPath Form Template." ma:contentTypeScope="" ma:versionID="767940d19fd98c95b3511dffced0cb9b">
  <xsd:schema xmlns:xsd="http://www.w3.org/2001/XMLSchema" xmlns:xs="http://www.w3.org/2001/XMLSchema" xmlns:p="http://schemas.microsoft.com/office/2006/metadata/properties" xmlns:ns2="b36de9a1-94b9-47c2-a5cf-d886a01cb3a5" targetNamespace="http://schemas.microsoft.com/office/2006/metadata/properties" ma:root="true" ma:fieldsID="0a7e80852136e102de1b5c5eced2d67a" ns2:_="">
    <xsd:import namespace="b36de9a1-94b9-47c2-a5cf-d886a01cb3a5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de9a1-94b9-47c2-a5cf-d886a01cb3a5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72521-46AD-4BAF-8AA5-1067FA401909}">
  <ds:schemaRefs>
    <ds:schemaRef ds:uri="http://schemas.microsoft.com/office/2006/metadata/properties"/>
    <ds:schemaRef ds:uri="http://schemas.microsoft.com/office/infopath/2007/PartnerControls"/>
    <ds:schemaRef ds:uri="b36de9a1-94b9-47c2-a5cf-d886a01cb3a5"/>
  </ds:schemaRefs>
</ds:datastoreItem>
</file>

<file path=customXml/itemProps2.xml><?xml version="1.0" encoding="utf-8"?>
<ds:datastoreItem xmlns:ds="http://schemas.openxmlformats.org/officeDocument/2006/customXml" ds:itemID="{5B987B27-07C2-425E-9FC8-8EB9D2FCB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DE86B-B072-4E48-9D5A-A97FDB84E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6de9a1-94b9-47c2-a5cf-d886a01cb3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15416</TotalTime>
  <Words>1425</Words>
  <Application>Microsoft Macintosh PowerPoint</Application>
  <PresentationFormat>Widescreen</PresentationFormat>
  <Paragraphs>162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Helvetica</vt:lpstr>
      <vt:lpstr>Myriad Pro Cond</vt:lpstr>
      <vt:lpstr>INL 2020</vt:lpstr>
      <vt:lpstr>PowerPoint Presentation</vt:lpstr>
      <vt:lpstr>Future Nuclear Power Plant Operations</vt:lpstr>
      <vt:lpstr>Primary Thermal Dispatch Operator Task (normal operations)</vt:lpstr>
      <vt:lpstr>Potential Operational Impacts</vt:lpstr>
      <vt:lpstr>PowerPoint Presentation</vt:lpstr>
      <vt:lpstr>Simulator-based Research Approach</vt:lpstr>
      <vt:lpstr>Full-scope Simulator Thermal Dispatch Modifications</vt:lpstr>
      <vt:lpstr>Reduced-Scope iterative design and evaluation</vt:lpstr>
      <vt:lpstr>Reduced-Scope iterative design and evaluation</vt:lpstr>
      <vt:lpstr>Full-scope Prototype Thermal Power Dispatch HMI</vt:lpstr>
      <vt:lpstr>Procedures</vt:lpstr>
      <vt:lpstr>Study Overview – General Protocol</vt:lpstr>
      <vt:lpstr>Study scenarios to identify and evaluate operational impacts</vt:lpstr>
      <vt:lpstr>Human Factors Conclusions</vt:lpstr>
      <vt:lpstr>Thermal Dispatch Concept of Operations Conclusions</vt:lpstr>
      <vt:lpstr>Future Directions </vt:lpstr>
      <vt:lpstr>PowerPoint Presentation</vt:lpstr>
      <vt:lpstr>Operator Study Scenarios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L. Campbell</dc:creator>
  <cp:keywords/>
  <dc:description/>
  <cp:lastModifiedBy>Thomas A. Ulrich</cp:lastModifiedBy>
  <cp:revision>296</cp:revision>
  <dcterms:created xsi:type="dcterms:W3CDTF">2020-04-22T20:22:45Z</dcterms:created>
  <dcterms:modified xsi:type="dcterms:W3CDTF">2022-06-30T21:13:22Z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0x010100F8EF98760CBA4A94994F13BA881038FA00C1E976DF48227640BFCAD9D3CBDA6C5F</vt:lpwstr>
  </property>
</Properties>
</file>