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3" r:id="rId3"/>
    <p:sldId id="278" r:id="rId4"/>
    <p:sldId id="279" r:id="rId5"/>
    <p:sldId id="280" r:id="rId6"/>
    <p:sldId id="257" r:id="rId7"/>
    <p:sldId id="270" r:id="rId8"/>
    <p:sldId id="274" r:id="rId9"/>
    <p:sldId id="271" r:id="rId10"/>
    <p:sldId id="275" r:id="rId11"/>
    <p:sldId id="276" r:id="rId12"/>
    <p:sldId id="277" r:id="rId13"/>
    <p:sldId id="272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2" autoAdjust="0"/>
    <p:restoredTop sz="76429" autoAdjust="0"/>
  </p:normalViewPr>
  <p:slideViewPr>
    <p:cSldViewPr snapToGrid="0">
      <p:cViewPr varScale="1">
        <p:scale>
          <a:sx n="55" d="100"/>
          <a:sy n="55" d="100"/>
        </p:scale>
        <p:origin x="562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DA2F3-BECD-4FB7-B43B-EBC03F61F326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577E8-58A6-4BE2-A6BD-C2A87B88F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64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577E8-58A6-4BE2-A6BD-C2A87B88F0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20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577E8-58A6-4BE2-A6BD-C2A87B88F0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65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309230"/>
            <a:ext cx="12332368" cy="75522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8C3C-8C5A-4A6D-94C7-CFAF7068D196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A875-437B-4292-BFC2-E43E7DDCC08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8" descr="Eye of the Storm Image from Outer Spac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182" y="-597568"/>
            <a:ext cx="5439202" cy="5515572"/>
          </a:xfrm>
          <a:prstGeom prst="rect">
            <a:avLst/>
          </a:prstGeom>
          <a:noFill/>
          <a:effectLst>
            <a:softEdge rad="914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ray Concrete Buildi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13" y="-597568"/>
            <a:ext cx="4085751" cy="6133345"/>
          </a:xfrm>
          <a:prstGeom prst="rect">
            <a:avLst/>
          </a:prstGeom>
          <a:noFill/>
          <a:effectLst>
            <a:softEdge rad="914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Big Waves Under Cloudy Sky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4" y="4429918"/>
            <a:ext cx="5599387" cy="3151145"/>
          </a:xfrm>
          <a:prstGeom prst="rect">
            <a:avLst/>
          </a:prstGeom>
          <a:noFill/>
          <a:effectLst>
            <a:softEdge rad="914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Person Riding a Bicycle during Rainy Day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780" y="-500436"/>
            <a:ext cx="4447721" cy="2957261"/>
          </a:xfrm>
          <a:prstGeom prst="rect">
            <a:avLst/>
          </a:prstGeom>
          <a:noFill/>
          <a:effectLst>
            <a:softEdge rad="914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Green and Brown Tree on Body of Water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545" y="4572000"/>
            <a:ext cx="5343985" cy="3001728"/>
          </a:xfrm>
          <a:prstGeom prst="rect">
            <a:avLst/>
          </a:prstGeom>
          <a:noFill/>
          <a:effectLst>
            <a:softEdge rad="914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664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8C3C-8C5A-4A6D-94C7-CFAF7068D196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A875-437B-4292-BFC2-E43E7DDCC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76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8C3C-8C5A-4A6D-94C7-CFAF7068D196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A875-437B-4292-BFC2-E43E7DDCC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82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8C3C-8C5A-4A6D-94C7-CFAF7068D196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A875-437B-4292-BFC2-E43E7DDCC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88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8C3C-8C5A-4A6D-94C7-CFAF7068D196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A875-437B-4292-BFC2-E43E7DDCC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8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8C3C-8C5A-4A6D-94C7-CFAF7068D196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A875-437B-4292-BFC2-E43E7DDCC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74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8C3C-8C5A-4A6D-94C7-CFAF7068D196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A875-437B-4292-BFC2-E43E7DDCC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81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8C3C-8C5A-4A6D-94C7-CFAF7068D196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A875-437B-4292-BFC2-E43E7DDCC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99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8C3C-8C5A-4A6D-94C7-CFAF7068D196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A875-437B-4292-BFC2-E43E7DDCC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34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8C3C-8C5A-4A6D-94C7-CFAF7068D196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A875-437B-4292-BFC2-E43E7DDCC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79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8C3C-8C5A-4A6D-94C7-CFAF7068D196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A875-437B-4292-BFC2-E43E7DDCC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47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68C3C-8C5A-4A6D-94C7-CFAF7068D196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3A875-437B-4292-BFC2-E43E7DDCC08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42111" y="-88399"/>
            <a:ext cx="12276221" cy="1811004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60948" y="1702720"/>
            <a:ext cx="1135781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89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emf"/><Relationship Id="rId7" Type="http://schemas.openxmlformats.org/officeDocument/2006/relationships/image" Target="../media/image23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9.emf"/><Relationship Id="rId4" Type="http://schemas.openxmlformats.org/officeDocument/2006/relationships/image" Target="../media/image18.png"/><Relationship Id="rId9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5.png"/><Relationship Id="rId7" Type="http://schemas.openxmlformats.org/officeDocument/2006/relationships/image" Target="../media/image29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3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908" y="1074517"/>
            <a:ext cx="11665527" cy="2387600"/>
          </a:xfrm>
          <a:solidFill>
            <a:schemeClr val="bg1">
              <a:alpha val="78000"/>
            </a:schemeClr>
          </a:solidFill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Uncertainty in Predicted Tropical Cyclone Path and Landfall Characteristics for </a:t>
            </a:r>
            <a:r>
              <a:rPr lang="en-US" sz="4000" b="1" dirty="0" err="1">
                <a:solidFill>
                  <a:schemeClr val="accent1"/>
                </a:solidFill>
              </a:rPr>
              <a:t>Landfalling</a:t>
            </a:r>
            <a:r>
              <a:rPr lang="en-US" sz="4000" b="1" dirty="0">
                <a:solidFill>
                  <a:schemeClr val="accent1"/>
                </a:solidFill>
              </a:rPr>
              <a:t> Storms to Support External Hazard Probabilistic Risk Assessments for Critical Infrastructure – A Preliminary Analysis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2894898" y="3826236"/>
            <a:ext cx="6845545" cy="1908544"/>
          </a:xfrm>
          <a:prstGeom prst="rect">
            <a:avLst/>
          </a:prstGeom>
          <a:solidFill>
            <a:schemeClr val="bg1">
              <a:alpha val="78000"/>
            </a:schemeClr>
          </a:solidFill>
          <a:ln w="12700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Somayeh</a:t>
            </a:r>
            <a:r>
              <a:rPr lang="en-US" sz="2400" dirty="0" smtClean="0"/>
              <a:t> </a:t>
            </a:r>
            <a:r>
              <a:rPr lang="en-US" sz="2400" dirty="0" err="1"/>
              <a:t>Mohammadi</a:t>
            </a:r>
            <a:r>
              <a:rPr lang="en-US" sz="2400" dirty="0"/>
              <a:t> (</a:t>
            </a:r>
            <a:r>
              <a:rPr lang="en-US" sz="2400" dirty="0" err="1"/>
              <a:t>UMD</a:t>
            </a:r>
            <a:r>
              <a:rPr lang="en-US" sz="2400" dirty="0" smtClean="0"/>
              <a:t>)</a:t>
            </a:r>
          </a:p>
          <a:p>
            <a:pPr algn="ctr"/>
            <a:r>
              <a:rPr lang="en-US" sz="2400" dirty="0"/>
              <a:t>Michelle Bensi (</a:t>
            </a:r>
            <a:r>
              <a:rPr lang="en-US" sz="2400" dirty="0" err="1"/>
              <a:t>UMD</a:t>
            </a:r>
            <a:r>
              <a:rPr lang="en-US" sz="2400" dirty="0"/>
              <a:t>) </a:t>
            </a:r>
            <a:endParaRPr lang="en-US" sz="2400" dirty="0" smtClean="0"/>
          </a:p>
          <a:p>
            <a:pPr algn="ctr"/>
            <a:r>
              <a:rPr lang="en-US" sz="2400" dirty="0" err="1" smtClean="0"/>
              <a:t>Zhegang</a:t>
            </a:r>
            <a:r>
              <a:rPr lang="en-US" sz="2400" dirty="0" smtClean="0"/>
              <a:t> </a:t>
            </a:r>
            <a:r>
              <a:rPr lang="en-US" sz="2400" dirty="0"/>
              <a:t>Ma (</a:t>
            </a:r>
            <a:r>
              <a:rPr lang="en-US" sz="2400" dirty="0" err="1"/>
              <a:t>INL</a:t>
            </a:r>
            <a:r>
              <a:rPr lang="en-US" sz="2400" dirty="0"/>
              <a:t>) </a:t>
            </a:r>
            <a:endParaRPr lang="en-US" sz="2400" dirty="0" smtClean="0"/>
          </a:p>
          <a:p>
            <a:pPr algn="ctr"/>
            <a:r>
              <a:rPr lang="en-US" sz="2400" dirty="0" err="1" smtClean="0"/>
              <a:t>Kaveh</a:t>
            </a:r>
            <a:r>
              <a:rPr lang="en-US" sz="2400" dirty="0" smtClean="0"/>
              <a:t> </a:t>
            </a:r>
            <a:r>
              <a:rPr lang="en-US" sz="2400" dirty="0" err="1"/>
              <a:t>Faraji</a:t>
            </a:r>
            <a:r>
              <a:rPr lang="en-US" sz="2400" dirty="0"/>
              <a:t> </a:t>
            </a:r>
            <a:r>
              <a:rPr lang="en-US" sz="2400" dirty="0" err="1" smtClean="0"/>
              <a:t>Najarkolaie</a:t>
            </a:r>
            <a:r>
              <a:rPr lang="en-US" sz="2400" dirty="0" smtClean="0"/>
              <a:t> (</a:t>
            </a:r>
            <a:r>
              <a:rPr lang="en-US" sz="2400" dirty="0" err="1" smtClean="0"/>
              <a:t>UMD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249823" y="6007396"/>
            <a:ext cx="2301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PSAM</a:t>
            </a:r>
            <a:r>
              <a:rPr lang="en-US" b="1" dirty="0" smtClean="0"/>
              <a:t> 2022</a:t>
            </a:r>
          </a:p>
          <a:p>
            <a:pPr algn="ctr"/>
            <a:r>
              <a:rPr lang="en-US" b="1" dirty="0" err="1" smtClean="0"/>
              <a:t>Honoulu</a:t>
            </a:r>
            <a:r>
              <a:rPr lang="en-US" b="1" dirty="0"/>
              <a:t>,</a:t>
            </a:r>
            <a:r>
              <a:rPr lang="en-US" b="1" dirty="0" smtClean="0"/>
              <a:t> Hawaii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8011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5898" y="0"/>
            <a:ext cx="11906066" cy="666865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" y="209328"/>
            <a:ext cx="4184027" cy="31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557" y="232200"/>
            <a:ext cx="4091832" cy="306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99" y="3406009"/>
            <a:ext cx="4057664" cy="304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763" y="3406009"/>
            <a:ext cx="3913419" cy="293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623019" y="602411"/>
                <a:ext cx="1657381" cy="71929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R="0" lvl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Time to landfall prediction error</a:t>
                </a:r>
                <a:r>
                  <a:rPr lang="en-US" sz="1200" dirty="0" smtClean="0"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:</a:t>
                </a:r>
              </a:p>
              <a:p>
                <a:pPr marR="0" lvl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 smtClean="0"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𝜀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𝑖𝑗</m:t>
                        </m:r>
                      </m:sub>
                      <m:sup>
                        <m:r>
                          <a:rPr lang="en-US" sz="1200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[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en-US" sz="1200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]</m:t>
                        </m:r>
                      </m:sup>
                    </m:sSubSup>
                    <m:r>
                      <a:rPr lang="en-US" sz="1200">
                        <a:latin typeface="Cambria Math" panose="02040503050406030204" pitchFamily="18" charset="0"/>
                        <a:ea typeface="DengXian"/>
                        <a:cs typeface="Arial" panose="020B0604020202020204" pitchFamily="34" charset="0"/>
                      </a:rPr>
                      <m:t>=</m:t>
                    </m:r>
                    <m:sSubSup>
                      <m:sSubSupPr>
                        <m:ctrlPr>
                          <a:rPr lang="en-US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sz="1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sz="1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</m:d>
                      </m:sup>
                    </m:sSubSup>
                    <m:r>
                      <a:rPr lang="en-US" sz="1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Sup>
                      <m:sSubSupPr>
                        <m:ctrlPr>
                          <a:rPr lang="en-US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sz="1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  <m:sup>
                        <m:r>
                          <a:rPr lang="en-US" sz="1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[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1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]</m:t>
                        </m:r>
                      </m:sup>
                    </m:sSubSup>
                  </m:oMath>
                </a14:m>
                <a:endParaRPr lang="en-US" sz="1400" dirty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019" y="602411"/>
                <a:ext cx="1657381" cy="719299"/>
              </a:xfrm>
              <a:prstGeom prst="rect">
                <a:avLst/>
              </a:prstGeom>
              <a:blipFill>
                <a:blip r:embed="rId6"/>
                <a:stretch>
                  <a:fillRect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816983" y="3749711"/>
                <a:ext cx="1657381" cy="82086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R="0" lvl="0" algn="ctr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dirty="0" smtClean="0"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Landfall </a:t>
                </a:r>
                <a:r>
                  <a:rPr lang="en-US" sz="1200" dirty="0"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wind speed prediction error</a:t>
                </a:r>
                <a:r>
                  <a:rPr lang="en-US" sz="1200" dirty="0" smtClean="0"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:</a:t>
                </a:r>
              </a:p>
              <a:p>
                <a:pPr marR="0" lvl="0" algn="ctr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dirty="0" smtClean="0"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𝜀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𝑖𝑗</m:t>
                        </m:r>
                      </m:sub>
                      <m:sup>
                        <m:r>
                          <a:rPr lang="en-US" sz="1200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[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𝑤</m:t>
                        </m:r>
                        <m:r>
                          <a:rPr lang="en-US" sz="1200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]</m:t>
                        </m:r>
                      </m:sup>
                    </m:sSubSup>
                    <m:r>
                      <a:rPr lang="en-US" sz="1200" i="1">
                        <a:latin typeface="Cambria Math" panose="02040503050406030204" pitchFamily="18" charset="0"/>
                        <a:ea typeface="DengXian"/>
                        <a:cs typeface="Arial" panose="020B0604020202020204" pitchFamily="34" charset="0"/>
                      </a:rPr>
                      <m:t>=</m:t>
                    </m:r>
                    <m:sSubSup>
                      <m:sSubSupPr>
                        <m:ctrlPr>
                          <a:rPr lang="en-US" sz="1200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𝑗</m:t>
                        </m:r>
                      </m:sub>
                      <m:sup>
                        <m:r>
                          <a:rPr lang="en-US" sz="1200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[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]</m:t>
                        </m:r>
                      </m:sup>
                    </m:sSubSup>
                    <m:r>
                      <a:rPr lang="en-US" sz="1200" i="1">
                        <a:latin typeface="Cambria Math" panose="02040503050406030204" pitchFamily="18" charset="0"/>
                        <a:ea typeface="DengXian"/>
                        <a:cs typeface="Arial" panose="020B0604020202020204" pitchFamily="34" charset="0"/>
                      </a:rPr>
                      <m:t>−</m:t>
                    </m:r>
                    <m:sSubSup>
                      <m:sSubSupPr>
                        <m:ctrlPr>
                          <a:rPr lang="en-US" sz="1200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𝑖</m:t>
                        </m:r>
                      </m:sub>
                      <m:sup>
                        <m:r>
                          <a:rPr lang="en-US" sz="1200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[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]</m:t>
                        </m:r>
                      </m:sup>
                    </m:sSubSup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983" y="3749711"/>
                <a:ext cx="1657381" cy="820866"/>
              </a:xfrm>
              <a:prstGeom prst="rect">
                <a:avLst/>
              </a:prstGeom>
              <a:blipFill>
                <a:blip r:embed="rId7"/>
                <a:stretch>
                  <a:fillRect b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8"/>
          <a:stretch>
            <a:fillRect/>
          </a:stretch>
        </p:blipFill>
        <p:spPr>
          <a:xfrm>
            <a:off x="8598763" y="863062"/>
            <a:ext cx="3333156" cy="22332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764" y="3372941"/>
            <a:ext cx="3333156" cy="24856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2523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5898" y="0"/>
            <a:ext cx="8936575" cy="666865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09" y="215664"/>
            <a:ext cx="4131471" cy="309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1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327" y="215664"/>
            <a:ext cx="3923002" cy="294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1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09" y="3507340"/>
            <a:ext cx="4036712" cy="302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491" y="3507340"/>
            <a:ext cx="3923002" cy="294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36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5898" y="0"/>
            <a:ext cx="11656684" cy="666865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09" y="215664"/>
            <a:ext cx="4131471" cy="309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1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327" y="215664"/>
            <a:ext cx="3923002" cy="294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1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09" y="3507340"/>
            <a:ext cx="4036712" cy="302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491" y="3507340"/>
            <a:ext cx="3923002" cy="294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329" y="153120"/>
            <a:ext cx="2728780" cy="204782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116" y="2263491"/>
            <a:ext cx="2718979" cy="203923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116" y="4525185"/>
            <a:ext cx="2737993" cy="204874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43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pic>
        <p:nvPicPr>
          <p:cNvPr id="5123" name="Picture 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3"/>
          <a:stretch>
            <a:fillRect/>
          </a:stretch>
        </p:blipFill>
        <p:spPr bwMode="auto">
          <a:xfrm>
            <a:off x="325582" y="2063833"/>
            <a:ext cx="3734623" cy="324534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7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3"/>
          <a:stretch>
            <a:fillRect/>
          </a:stretch>
        </p:blipFill>
        <p:spPr bwMode="auto">
          <a:xfrm>
            <a:off x="4216883" y="2063834"/>
            <a:ext cx="3741125" cy="329296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7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8"/>
          <a:stretch>
            <a:fillRect/>
          </a:stretch>
        </p:blipFill>
        <p:spPr bwMode="auto">
          <a:xfrm>
            <a:off x="8134927" y="2063833"/>
            <a:ext cx="3867625" cy="329297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88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99730" y="4337001"/>
            <a:ext cx="11509744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This research is supported by a research grant from the </a:t>
            </a:r>
            <a:r>
              <a:rPr lang="en-US" b="1" dirty="0"/>
              <a:t>Department of Energy's Nuclear Energy University Program (</a:t>
            </a:r>
            <a:r>
              <a:rPr lang="en-US" b="1" dirty="0" err="1"/>
              <a:t>NEUP</a:t>
            </a:r>
            <a:r>
              <a:rPr lang="en-US" b="1" dirty="0"/>
              <a:t>)</a:t>
            </a:r>
            <a:r>
              <a:rPr lang="en-US" dirty="0"/>
              <a:t> under grant/cooperative agreement DE-NE0008974. 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Any </a:t>
            </a:r>
            <a:r>
              <a:rPr lang="en-US" dirty="0"/>
              <a:t>opinions, findings, and conclusions expressed in this paper/presentation are those of the authors and do not necessarily reflect the views of the funding agency or any other organization</a:t>
            </a:r>
            <a:r>
              <a:rPr lang="en-US"/>
              <a:t>. 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4523249" y="3077763"/>
            <a:ext cx="375551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accent1"/>
                </a:solidFill>
              </a:rPr>
              <a:t>Questions?</a:t>
            </a:r>
            <a:endParaRPr lang="en-US" sz="6000" dirty="0"/>
          </a:p>
        </p:txBody>
      </p:sp>
      <p:sp>
        <p:nvSpPr>
          <p:cNvPr id="5" name="Rectangle 4"/>
          <p:cNvSpPr/>
          <p:nvPr/>
        </p:nvSpPr>
        <p:spPr>
          <a:xfrm>
            <a:off x="2831829" y="510382"/>
            <a:ext cx="6845545" cy="1908544"/>
          </a:xfrm>
          <a:prstGeom prst="rect">
            <a:avLst/>
          </a:prstGeom>
          <a:solidFill>
            <a:schemeClr val="bg1">
              <a:alpha val="78000"/>
            </a:schemeClr>
          </a:solidFill>
          <a:ln w="12700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Contributors:</a:t>
            </a:r>
          </a:p>
          <a:p>
            <a:pPr algn="ctr"/>
            <a:r>
              <a:rPr lang="en-US" sz="2000" dirty="0" err="1" smtClean="0"/>
              <a:t>Somayeh</a:t>
            </a:r>
            <a:r>
              <a:rPr lang="en-US" sz="2000" dirty="0" smtClean="0"/>
              <a:t> </a:t>
            </a:r>
            <a:r>
              <a:rPr lang="en-US" sz="2000" dirty="0" err="1"/>
              <a:t>Mohammadi</a:t>
            </a:r>
            <a:r>
              <a:rPr lang="en-US" sz="2000" dirty="0"/>
              <a:t> (</a:t>
            </a:r>
            <a:r>
              <a:rPr lang="en-US" sz="2000" dirty="0" err="1"/>
              <a:t>UMD</a:t>
            </a:r>
            <a:r>
              <a:rPr lang="en-US" sz="2000" dirty="0" smtClean="0"/>
              <a:t>)</a:t>
            </a:r>
          </a:p>
          <a:p>
            <a:pPr algn="ctr"/>
            <a:r>
              <a:rPr lang="en-US" sz="2000" dirty="0"/>
              <a:t>Michelle Bensi (</a:t>
            </a:r>
            <a:r>
              <a:rPr lang="en-US" sz="2000" dirty="0" err="1"/>
              <a:t>UMD</a:t>
            </a:r>
            <a:r>
              <a:rPr lang="en-US" sz="2000" dirty="0"/>
              <a:t>) </a:t>
            </a:r>
            <a:endParaRPr lang="en-US" sz="2000" dirty="0" smtClean="0"/>
          </a:p>
          <a:p>
            <a:pPr algn="ctr"/>
            <a:r>
              <a:rPr lang="en-US" sz="2000" dirty="0" err="1" smtClean="0"/>
              <a:t>Zhegang</a:t>
            </a:r>
            <a:r>
              <a:rPr lang="en-US" sz="2000" dirty="0" smtClean="0"/>
              <a:t> </a:t>
            </a:r>
            <a:r>
              <a:rPr lang="en-US" sz="2000" dirty="0"/>
              <a:t>Ma (</a:t>
            </a:r>
            <a:r>
              <a:rPr lang="en-US" sz="2000" dirty="0" err="1"/>
              <a:t>INL</a:t>
            </a:r>
            <a:r>
              <a:rPr lang="en-US" sz="2000" dirty="0"/>
              <a:t>) </a:t>
            </a:r>
            <a:endParaRPr lang="en-US" sz="2000" dirty="0" smtClean="0"/>
          </a:p>
          <a:p>
            <a:pPr algn="ctr"/>
            <a:r>
              <a:rPr lang="en-US" sz="2000" dirty="0" err="1" smtClean="0"/>
              <a:t>Kaveh</a:t>
            </a:r>
            <a:r>
              <a:rPr lang="en-US" sz="2000" dirty="0" smtClean="0"/>
              <a:t> </a:t>
            </a:r>
            <a:r>
              <a:rPr lang="en-US" sz="2000" dirty="0" err="1"/>
              <a:t>Faraji</a:t>
            </a:r>
            <a:r>
              <a:rPr lang="en-US" sz="2000" dirty="0"/>
              <a:t> </a:t>
            </a:r>
            <a:r>
              <a:rPr lang="en-US" sz="2000" dirty="0" err="1" smtClean="0"/>
              <a:t>Najarkolaie</a:t>
            </a:r>
            <a:r>
              <a:rPr lang="en-US" sz="2000" dirty="0" smtClean="0"/>
              <a:t> (</a:t>
            </a:r>
            <a:r>
              <a:rPr lang="en-US" sz="2000" dirty="0" err="1" smtClean="0"/>
              <a:t>UMD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2212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Identifying and Prioritizing Sources of Uncertainty in External Hazard Probabilistic Risk Assessment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581" y="2127506"/>
            <a:ext cx="7500798" cy="37436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ight Arrow 2"/>
          <p:cNvSpPr/>
          <p:nvPr/>
        </p:nvSpPr>
        <p:spPr>
          <a:xfrm rot="10800000">
            <a:off x="11435542" y="3626977"/>
            <a:ext cx="453385" cy="3788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688" y="2689344"/>
            <a:ext cx="3324204" cy="241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88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Eye of the Storm Image from Outer Space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375" b="11890"/>
          <a:stretch/>
        </p:blipFill>
        <p:spPr bwMode="auto">
          <a:xfrm>
            <a:off x="-839497" y="-205409"/>
            <a:ext cx="9983498" cy="7262191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ree Nuclear Power Plant Stock Photo"/>
          <p:cNvPicPr>
            <a:picLocks noChangeAspect="1" noChangeArrowheads="1"/>
          </p:cNvPicPr>
          <p:nvPr/>
        </p:nvPicPr>
        <p:blipFill rotWithShape="1"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54"/>
          <a:stretch/>
        </p:blipFill>
        <p:spPr bwMode="auto">
          <a:xfrm>
            <a:off x="6953844" y="-383777"/>
            <a:ext cx="5436892" cy="7131476"/>
          </a:xfrm>
          <a:prstGeom prst="rect">
            <a:avLst/>
          </a:prstGeom>
          <a:noFill/>
          <a:effectLst>
            <a:softEdge rad="1003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22" y="242787"/>
            <a:ext cx="3702094" cy="28629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22" y="3347728"/>
            <a:ext cx="3731341" cy="305969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2670" y="6424327"/>
            <a:ext cx="56851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https</a:t>
            </a:r>
            <a:r>
              <a:rPr lang="en-US" sz="1400" dirty="0"/>
              <a:t>://www.noaa.gov/news/what-s-new-in-hurricane-forecasting</a:t>
            </a:r>
          </a:p>
        </p:txBody>
      </p:sp>
    </p:spTree>
    <p:extLst>
      <p:ext uri="{BB962C8B-B14F-4D97-AF65-F5344CB8AC3E}">
        <p14:creationId xmlns:p14="http://schemas.microsoft.com/office/powerpoint/2010/main" val="357064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Eye of the Storm Image from Outer Space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375" b="11890"/>
          <a:stretch/>
        </p:blipFill>
        <p:spPr bwMode="auto">
          <a:xfrm>
            <a:off x="-839497" y="-205409"/>
            <a:ext cx="9983498" cy="7262191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ree Nuclear Power Plant Stock Photo"/>
          <p:cNvPicPr>
            <a:picLocks noChangeAspect="1" noChangeArrowheads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54"/>
          <a:stretch/>
        </p:blipFill>
        <p:spPr bwMode="auto">
          <a:xfrm>
            <a:off x="6953844" y="-383777"/>
            <a:ext cx="5436892" cy="7131476"/>
          </a:xfrm>
          <a:prstGeom prst="rect">
            <a:avLst/>
          </a:prstGeom>
          <a:noFill/>
          <a:effectLst>
            <a:softEdge rad="1003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22" y="242787"/>
            <a:ext cx="3702094" cy="28629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22" y="3347728"/>
            <a:ext cx="3731341" cy="305969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2670" y="6424327"/>
            <a:ext cx="56851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https</a:t>
            </a:r>
            <a:r>
              <a:rPr lang="en-US" sz="1400" dirty="0"/>
              <a:t>://www.noaa.gov/news/what-s-new-in-hurricane-forecasting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888607" y="414282"/>
            <a:ext cx="2113722" cy="7354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Storm Forecast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7439870" y="1634117"/>
            <a:ext cx="2113722" cy="7354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Decisions to Implement Actions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8991132" y="2853952"/>
            <a:ext cx="2113722" cy="7354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Execution of Actions</a:t>
            </a:r>
            <a:endParaRPr lang="en-US" dirty="0"/>
          </a:p>
        </p:txBody>
      </p:sp>
      <p:sp>
        <p:nvSpPr>
          <p:cNvPr id="17" name="Bent-Up Arrow 16"/>
          <p:cNvSpPr/>
          <p:nvPr/>
        </p:nvSpPr>
        <p:spPr>
          <a:xfrm rot="5400000">
            <a:off x="6397052" y="1333046"/>
            <a:ext cx="946341" cy="918648"/>
          </a:xfrm>
          <a:prstGeom prst="bent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Bent-Up Arrow 24"/>
          <p:cNvSpPr/>
          <p:nvPr/>
        </p:nvSpPr>
        <p:spPr>
          <a:xfrm rot="5400000">
            <a:off x="7988482" y="2561828"/>
            <a:ext cx="946341" cy="918648"/>
          </a:xfrm>
          <a:prstGeom prst="bent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532783" y="205412"/>
            <a:ext cx="6029739" cy="3597965"/>
          </a:xfrm>
          <a:prstGeom prst="rect">
            <a:avLst/>
          </a:prstGeom>
          <a:solidFill>
            <a:schemeClr val="lt1">
              <a:alpha val="3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243588" y="414282"/>
            <a:ext cx="29723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 smtClean="0">
                <a:solidFill>
                  <a:schemeClr val="accent1"/>
                </a:solidFill>
                <a:latin typeface="Comic Sans MS" panose="030F0702030302020204" pitchFamily="66" charset="0"/>
                <a:ea typeface="PMingLiU"/>
              </a:rPr>
              <a:t>Uncertainty </a:t>
            </a:r>
            <a:r>
              <a:rPr lang="en-GB" sz="1600" dirty="0">
                <a:solidFill>
                  <a:schemeClr val="accent1"/>
                </a:solidFill>
                <a:latin typeface="Comic Sans MS" panose="030F0702030302020204" pitchFamily="66" charset="0"/>
                <a:ea typeface="PMingLiU"/>
              </a:rPr>
              <a:t>associated with the time available to implement actions </a:t>
            </a:r>
            <a:endParaRPr lang="en-US" sz="16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84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Eye of the Storm Image from Outer Space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375" b="11890"/>
          <a:stretch/>
        </p:blipFill>
        <p:spPr bwMode="auto">
          <a:xfrm>
            <a:off x="-839497" y="-205409"/>
            <a:ext cx="9983498" cy="7262191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ree Nuclear Power Plant Stock Photo"/>
          <p:cNvPicPr>
            <a:picLocks noChangeAspect="1" noChangeArrowheads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54"/>
          <a:stretch/>
        </p:blipFill>
        <p:spPr bwMode="auto">
          <a:xfrm>
            <a:off x="6953844" y="-383777"/>
            <a:ext cx="5436892" cy="7131476"/>
          </a:xfrm>
          <a:prstGeom prst="rect">
            <a:avLst/>
          </a:prstGeom>
          <a:noFill/>
          <a:effectLst>
            <a:softEdge rad="1003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22" y="242787"/>
            <a:ext cx="3702094" cy="28629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22" y="3347728"/>
            <a:ext cx="3731341" cy="305969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2670" y="6424327"/>
            <a:ext cx="56851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https</a:t>
            </a:r>
            <a:r>
              <a:rPr lang="en-US" sz="1400" dirty="0"/>
              <a:t>://www.noaa.gov/news/what-s-new-in-hurricane-forecasting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888607" y="414282"/>
            <a:ext cx="2113722" cy="7354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Storm Forecast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7439870" y="1634117"/>
            <a:ext cx="2113722" cy="7354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Decisions to Implement Actions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8991132" y="2853952"/>
            <a:ext cx="2113722" cy="7354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Execution of Actions</a:t>
            </a:r>
            <a:endParaRPr lang="en-US" dirty="0"/>
          </a:p>
        </p:txBody>
      </p:sp>
      <p:sp>
        <p:nvSpPr>
          <p:cNvPr id="17" name="Bent-Up Arrow 16"/>
          <p:cNvSpPr/>
          <p:nvPr/>
        </p:nvSpPr>
        <p:spPr>
          <a:xfrm rot="5400000">
            <a:off x="6397052" y="1333046"/>
            <a:ext cx="946341" cy="918648"/>
          </a:xfrm>
          <a:prstGeom prst="bent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Bent-Up Arrow 24"/>
          <p:cNvSpPr/>
          <p:nvPr/>
        </p:nvSpPr>
        <p:spPr>
          <a:xfrm rot="5400000">
            <a:off x="7988482" y="2561828"/>
            <a:ext cx="946341" cy="918648"/>
          </a:xfrm>
          <a:prstGeom prst="bent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532783" y="205412"/>
            <a:ext cx="6029739" cy="3597965"/>
          </a:xfrm>
          <a:prstGeom prst="rect">
            <a:avLst/>
          </a:prstGeom>
          <a:solidFill>
            <a:schemeClr val="lt1">
              <a:alpha val="3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243588" y="414282"/>
            <a:ext cx="29723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 smtClean="0">
                <a:solidFill>
                  <a:schemeClr val="accent1"/>
                </a:solidFill>
                <a:latin typeface="Comic Sans MS" panose="030F0702030302020204" pitchFamily="66" charset="0"/>
                <a:ea typeface="PMingLiU"/>
              </a:rPr>
              <a:t>Uncertainty </a:t>
            </a:r>
            <a:r>
              <a:rPr lang="en-GB" sz="1600" dirty="0">
                <a:solidFill>
                  <a:schemeClr val="accent1"/>
                </a:solidFill>
                <a:latin typeface="Comic Sans MS" panose="030F0702030302020204" pitchFamily="66" charset="0"/>
                <a:ea typeface="PMingLiU"/>
              </a:rPr>
              <a:t>associated with the time available to implement actions </a:t>
            </a:r>
            <a:endParaRPr lang="en-US" sz="16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511680" y="4173476"/>
            <a:ext cx="6029738" cy="646331"/>
          </a:xfrm>
          <a:prstGeom prst="rect">
            <a:avLst/>
          </a:prstGeom>
          <a:solidFill>
            <a:schemeClr val="bg1">
              <a:lumMod val="95000"/>
              <a:alpha val="76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Seek to understand difference between assumed time available and actual time available</a:t>
            </a:r>
            <a:endParaRPr lang="en-US" dirty="0"/>
          </a:p>
        </p:txBody>
      </p:sp>
      <p:sp>
        <p:nvSpPr>
          <p:cNvPr id="29" name="Chevron 28"/>
          <p:cNvSpPr/>
          <p:nvPr/>
        </p:nvSpPr>
        <p:spPr>
          <a:xfrm rot="5400000">
            <a:off x="8438008" y="3467975"/>
            <a:ext cx="649357" cy="1033670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2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Eye of the Storm Image from Outer Space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375" b="11890"/>
          <a:stretch/>
        </p:blipFill>
        <p:spPr bwMode="auto">
          <a:xfrm>
            <a:off x="-839497" y="-205409"/>
            <a:ext cx="9983498" cy="7262191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ree Nuclear Power Plant Stock Photo"/>
          <p:cNvPicPr>
            <a:picLocks noChangeAspect="1" noChangeArrowheads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54"/>
          <a:stretch/>
        </p:blipFill>
        <p:spPr bwMode="auto">
          <a:xfrm>
            <a:off x="6953844" y="-383777"/>
            <a:ext cx="5436892" cy="7131476"/>
          </a:xfrm>
          <a:prstGeom prst="rect">
            <a:avLst/>
          </a:prstGeom>
          <a:noFill/>
          <a:effectLst>
            <a:softEdge rad="1003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22" y="242787"/>
            <a:ext cx="3702094" cy="28629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22" y="3347728"/>
            <a:ext cx="3731341" cy="305969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2670" y="6424327"/>
            <a:ext cx="56851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https</a:t>
            </a:r>
            <a:r>
              <a:rPr lang="en-US" sz="1400" dirty="0"/>
              <a:t>://www.noaa.gov/news/what-s-new-in-hurricane-forecasting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888607" y="414282"/>
            <a:ext cx="2113722" cy="7354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Storm Forecast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7439870" y="1634117"/>
            <a:ext cx="2113722" cy="7354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Decisions to Implement Actions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8991132" y="2853952"/>
            <a:ext cx="2113722" cy="7354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Execution of Actions</a:t>
            </a:r>
            <a:endParaRPr lang="en-US" dirty="0"/>
          </a:p>
        </p:txBody>
      </p:sp>
      <p:sp>
        <p:nvSpPr>
          <p:cNvPr id="17" name="Bent-Up Arrow 16"/>
          <p:cNvSpPr/>
          <p:nvPr/>
        </p:nvSpPr>
        <p:spPr>
          <a:xfrm rot="5400000">
            <a:off x="6397052" y="1333046"/>
            <a:ext cx="946341" cy="918648"/>
          </a:xfrm>
          <a:prstGeom prst="bent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Bent-Up Arrow 24"/>
          <p:cNvSpPr/>
          <p:nvPr/>
        </p:nvSpPr>
        <p:spPr>
          <a:xfrm rot="5400000">
            <a:off x="7988482" y="2561828"/>
            <a:ext cx="946341" cy="918648"/>
          </a:xfrm>
          <a:prstGeom prst="bent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532783" y="205412"/>
            <a:ext cx="6029739" cy="3597965"/>
          </a:xfrm>
          <a:prstGeom prst="rect">
            <a:avLst/>
          </a:prstGeom>
          <a:solidFill>
            <a:schemeClr val="lt1">
              <a:alpha val="3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243588" y="414282"/>
            <a:ext cx="29723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 smtClean="0">
                <a:solidFill>
                  <a:schemeClr val="accent1"/>
                </a:solidFill>
                <a:latin typeface="Comic Sans MS" panose="030F0702030302020204" pitchFamily="66" charset="0"/>
                <a:ea typeface="PMingLiU"/>
              </a:rPr>
              <a:t>Uncertainty </a:t>
            </a:r>
            <a:r>
              <a:rPr lang="en-GB" sz="1600" dirty="0">
                <a:solidFill>
                  <a:schemeClr val="accent1"/>
                </a:solidFill>
                <a:latin typeface="Comic Sans MS" panose="030F0702030302020204" pitchFamily="66" charset="0"/>
                <a:ea typeface="PMingLiU"/>
              </a:rPr>
              <a:t>associated with the time available to implement actions </a:t>
            </a:r>
            <a:endParaRPr lang="en-US" sz="16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532784" y="5322088"/>
            <a:ext cx="6029738" cy="923330"/>
          </a:xfrm>
          <a:prstGeom prst="rect">
            <a:avLst/>
          </a:prstGeom>
          <a:solidFill>
            <a:schemeClr val="bg1">
              <a:lumMod val="95000"/>
              <a:alpha val="76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ea typeface="PMingLiU"/>
              </a:rPr>
              <a:t>There </a:t>
            </a:r>
            <a:r>
              <a:rPr lang="en-GB" dirty="0">
                <a:ea typeface="PMingLiU"/>
              </a:rPr>
              <a:t>have not been systematic assessments of uncertainties associated with TC forecasts in a manner amenable to characterizing uncertainties required for an </a:t>
            </a:r>
            <a:r>
              <a:rPr lang="en-GB" dirty="0" err="1" smtClean="0">
                <a:ea typeface="PMingLiU"/>
              </a:rPr>
              <a:t>XHPRA</a:t>
            </a:r>
            <a:r>
              <a:rPr lang="en-GB" dirty="0" smtClean="0">
                <a:ea typeface="PMingLiU"/>
              </a:rPr>
              <a:t> for </a:t>
            </a:r>
            <a:r>
              <a:rPr lang="en-GB" dirty="0" err="1" smtClean="0">
                <a:ea typeface="PMingLiU"/>
              </a:rPr>
              <a:t>NPPs</a:t>
            </a:r>
            <a:r>
              <a:rPr lang="en-GB" dirty="0" smtClean="0">
                <a:ea typeface="PMingLiU"/>
              </a:rPr>
              <a:t>.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511680" y="4173476"/>
            <a:ext cx="6029738" cy="646331"/>
          </a:xfrm>
          <a:prstGeom prst="rect">
            <a:avLst/>
          </a:prstGeom>
          <a:solidFill>
            <a:schemeClr val="bg1">
              <a:lumMod val="95000"/>
              <a:alpha val="76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Seek to understand difference between assumed time available and actual time available</a:t>
            </a:r>
            <a:endParaRPr lang="en-US" dirty="0"/>
          </a:p>
        </p:txBody>
      </p:sp>
      <p:sp>
        <p:nvSpPr>
          <p:cNvPr id="32" name="Chevron 31"/>
          <p:cNvSpPr/>
          <p:nvPr/>
        </p:nvSpPr>
        <p:spPr>
          <a:xfrm rot="5400000">
            <a:off x="8438008" y="4570537"/>
            <a:ext cx="649357" cy="1033670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hevron 28"/>
          <p:cNvSpPr/>
          <p:nvPr/>
        </p:nvSpPr>
        <p:spPr>
          <a:xfrm rot="5400000">
            <a:off x="8438008" y="3467975"/>
            <a:ext cx="649357" cy="1033670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Eye of the Storm Image from Outer Space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375" b="11890"/>
          <a:stretch/>
        </p:blipFill>
        <p:spPr bwMode="auto">
          <a:xfrm>
            <a:off x="-839497" y="-205409"/>
            <a:ext cx="9983498" cy="7262191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5275719" y="194144"/>
            <a:ext cx="6366316" cy="28790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95" y="220502"/>
            <a:ext cx="4206558" cy="28527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6"/>
          <p:cNvPicPr/>
          <p:nvPr/>
        </p:nvPicPr>
        <p:blipFill>
          <a:blip r:embed="rId6"/>
          <a:stretch>
            <a:fillRect/>
          </a:stretch>
        </p:blipFill>
        <p:spPr>
          <a:xfrm>
            <a:off x="683495" y="3394209"/>
            <a:ext cx="4206558" cy="31324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173" y="3572186"/>
            <a:ext cx="4222115" cy="255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257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Eye of the Storm Image from Outer Space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375" b="11890"/>
          <a:stretch/>
        </p:blipFill>
        <p:spPr bwMode="auto">
          <a:xfrm>
            <a:off x="-819619" y="338621"/>
            <a:ext cx="9983498" cy="7262191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51" y="233754"/>
            <a:ext cx="4206558" cy="28527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266051" y="3407461"/>
            <a:ext cx="4206558" cy="3132487"/>
          </a:xfrm>
          <a:prstGeom prst="rect">
            <a:avLst/>
          </a:prstGeom>
          <a:ln>
            <a:solidFill>
              <a:schemeClr val="accent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716767" y="500192"/>
                <a:ext cx="7209182" cy="414555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GB" dirty="0">
                    <a:latin typeface="Times New Roman" panose="02020603050405020304" pitchFamily="18" charset="0"/>
                    <a:ea typeface="PMingLiU"/>
                  </a:rPr>
                  <a:t>For each </a:t>
                </a:r>
                <a:r>
                  <a:rPr lang="en-GB" dirty="0" err="1">
                    <a:latin typeface="Times New Roman" panose="02020603050405020304" pitchFamily="18" charset="0"/>
                    <a:ea typeface="PMingLiU"/>
                  </a:rPr>
                  <a:t>landfalling</a:t>
                </a:r>
                <a:r>
                  <a:rPr lang="en-GB" dirty="0">
                    <a:latin typeface="Times New Roman" panose="02020603050405020304" pitchFamily="18" charset="0"/>
                    <a:ea typeface="PMingLiU"/>
                  </a:rPr>
                  <a:t> storm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PMingLiU"/>
                      </a:rPr>
                      <m:t>𝑖</m:t>
                    </m:r>
                  </m:oMath>
                </a14:m>
                <a:r>
                  <a:rPr lang="en-GB" dirty="0">
                    <a:latin typeface="Times New Roman" panose="02020603050405020304" pitchFamily="18" charset="0"/>
                    <a:ea typeface="PMingLiU"/>
                  </a:rPr>
                  <a:t> and each associated storm advisory </a:t>
                </a:r>
                <a:endParaRPr lang="en-GB" dirty="0" smtClean="0">
                  <a:latin typeface="Times New Roman" panose="02020603050405020304" pitchFamily="18" charset="0"/>
                  <a:ea typeface="PMingLiU"/>
                </a:endParaRPr>
              </a:p>
              <a:p>
                <a:pPr marL="285750" indent="-28575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]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time elapsed between the issuance of advisory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𝑗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DengXian"/>
                    <a:cs typeface="Arial" panose="020B0604020202020204" pitchFamily="34" charset="0"/>
                  </a:rPr>
                  <a:t> for storm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DengXian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and the interpolated observed landfall time of storm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DengXian"/>
                    <a:cs typeface="Arial" panose="020B0604020202020204" pitchFamily="34" charset="0"/>
                  </a:rPr>
                  <a:t> (hours)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 algn="just"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</m:d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time elapsed between the issuance of advisory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𝑗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DengXian"/>
                    <a:cs typeface="Arial" panose="020B0604020202020204" pitchFamily="34" charset="0"/>
                  </a:rPr>
                  <a:t> for storm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DengXian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and the interpolated time of landfall (based on the predicted storm track) for storm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DengXian"/>
                    <a:cs typeface="Arial" panose="020B0604020202020204" pitchFamily="34" charset="0"/>
                  </a:rPr>
                  <a:t> and advisory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DengXian"/>
                        <a:cs typeface="Arial" panose="020B0604020202020204" pitchFamily="34" charset="0"/>
                      </a:rPr>
                      <m:t>𝑗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DengXian"/>
                    <a:cs typeface="Arial" panose="020B0604020202020204" pitchFamily="34" charset="0"/>
                  </a:rPr>
                  <a:t> (hours)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 algn="just"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]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DengXian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DengXian"/>
                    <a:cs typeface="Arial" panose="020B0604020202020204" pitchFamily="34" charset="0"/>
                  </a:rPr>
                  <a:t> interpolated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observed wind speed </a:t>
                </a:r>
                <a:r>
                  <a:rPr lang="en-US" dirty="0">
                    <a:latin typeface="Times New Roman" panose="02020603050405020304" pitchFamily="18" charset="0"/>
                    <a:ea typeface="DengXian"/>
                    <a:cs typeface="Arial" panose="020B0604020202020204" pitchFamily="34" charset="0"/>
                  </a:rPr>
                  <a:t>at landfall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for storm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DengXian"/>
                    <a:cs typeface="Arial" panose="020B0604020202020204" pitchFamily="34" charset="0"/>
                  </a:rPr>
                  <a:t> (mph)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 algn="just"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]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DengXian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DengXian"/>
                    <a:cs typeface="Arial" panose="020B0604020202020204" pitchFamily="34" charset="0"/>
                  </a:rPr>
                  <a:t> interpolated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predicted wind speed at landfall from advisory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𝑗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DengXian"/>
                    <a:cs typeface="Arial" panose="020B0604020202020204" pitchFamily="34" charset="0"/>
                  </a:rPr>
                  <a:t> for storm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DengXian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DengXian"/>
                    <a:cs typeface="Arial" panose="020B0604020202020204" pitchFamily="34" charset="0"/>
                  </a:rPr>
                  <a:t> (mph)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 algn="just"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DengXian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DengXian"/>
                    <a:cs typeface="Arial" panose="020B0604020202020204" pitchFamily="34" charset="0"/>
                  </a:rPr>
                  <a:t> distance between the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interpolated observed landfall location of storm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DengXian"/>
                    <a:cs typeface="Arial" panose="020B0604020202020204" pitchFamily="34" charset="0"/>
                  </a:rPr>
                  <a:t> and the interpolated predicted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landfall location of storm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DengXian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from advisory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𝑗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DengXian"/>
                    <a:cs typeface="Arial" panose="020B0604020202020204" pitchFamily="34" charset="0"/>
                  </a:rPr>
                  <a:t> for storm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DengXian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DengXian"/>
                    <a:cs typeface="Arial" panose="020B0604020202020204" pitchFamily="34" charset="0"/>
                  </a:rPr>
                  <a:t> (miles</a:t>
                </a:r>
                <a:r>
                  <a:rPr lang="en-US" dirty="0" smtClean="0">
                    <a:latin typeface="Times New Roman" panose="02020603050405020304" pitchFamily="18" charset="0"/>
                    <a:ea typeface="DengXian"/>
                    <a:cs typeface="Arial" panose="020B0604020202020204" pitchFamily="34" charset="0"/>
                  </a:rPr>
                  <a:t>)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767" y="500192"/>
                <a:ext cx="7209182" cy="4145558"/>
              </a:xfrm>
              <a:prstGeom prst="rect">
                <a:avLst/>
              </a:prstGeom>
              <a:blipFill>
                <a:blip r:embed="rId6"/>
                <a:stretch>
                  <a:fillRect l="-761" t="-734" r="-676" b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174974" y="5056566"/>
                <a:ext cx="6096000" cy="47872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marR="0" lvl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Time to landfall prediction error: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𝑖𝑗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]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  <a:ea typeface="DengXian"/>
                        <a:cs typeface="Arial" panose="020B0604020202020204" pitchFamily="34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</m:d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]</m:t>
                        </m:r>
                      </m:sup>
                    </m:sSubSup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974" y="5056566"/>
                <a:ext cx="6096000" cy="478721"/>
              </a:xfrm>
              <a:prstGeom prst="rect">
                <a:avLst/>
              </a:prstGeom>
              <a:blipFill>
                <a:blip r:embed="rId7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174974" y="5884626"/>
                <a:ext cx="6096000" cy="47731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marR="0" lvl="0" algn="ctr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dirty="0" smtClean="0"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Landfall </a:t>
                </a:r>
                <a:r>
                  <a:rPr lang="en-US" dirty="0"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wind speed prediction error: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𝑖𝑗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𝑤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]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DengXian"/>
                        <a:cs typeface="Arial" panose="020B0604020202020204" pitchFamily="34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]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DengXian"/>
                        <a:cs typeface="Arial" panose="020B0604020202020204" pitchFamily="34" charset="0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]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974" y="5884626"/>
                <a:ext cx="6096000" cy="477310"/>
              </a:xfrm>
              <a:prstGeom prst="rect">
                <a:avLst/>
              </a:prstGeom>
              <a:blipFill>
                <a:blip r:embed="rId8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24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5898" y="0"/>
            <a:ext cx="8391629" cy="666865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" y="209328"/>
            <a:ext cx="4184027" cy="31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557" y="232200"/>
            <a:ext cx="4091832" cy="306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99" y="3406009"/>
            <a:ext cx="4057664" cy="304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763" y="3406009"/>
            <a:ext cx="3913419" cy="293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623019" y="602411"/>
                <a:ext cx="1657381" cy="71929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R="0" lvl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Time to landfall prediction error</a:t>
                </a:r>
                <a:r>
                  <a:rPr lang="en-US" sz="1200" dirty="0" smtClean="0"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:</a:t>
                </a:r>
              </a:p>
              <a:p>
                <a:pPr marR="0" lvl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 smtClean="0"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𝜀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𝑖𝑗</m:t>
                        </m:r>
                      </m:sub>
                      <m:sup>
                        <m:r>
                          <a:rPr lang="en-US" sz="1200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[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en-US" sz="1200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]</m:t>
                        </m:r>
                      </m:sup>
                    </m:sSubSup>
                    <m:r>
                      <a:rPr lang="en-US" sz="1200">
                        <a:latin typeface="Cambria Math" panose="02040503050406030204" pitchFamily="18" charset="0"/>
                        <a:ea typeface="DengXian"/>
                        <a:cs typeface="Arial" panose="020B0604020202020204" pitchFamily="34" charset="0"/>
                      </a:rPr>
                      <m:t>=</m:t>
                    </m:r>
                    <m:sSubSup>
                      <m:sSubSupPr>
                        <m:ctrlPr>
                          <a:rPr lang="en-US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sz="1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sz="1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</m:d>
                      </m:sup>
                    </m:sSubSup>
                    <m:r>
                      <a:rPr lang="en-US" sz="1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Sup>
                      <m:sSubSupPr>
                        <m:ctrlPr>
                          <a:rPr lang="en-US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sz="1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  <m:sup>
                        <m:r>
                          <a:rPr lang="en-US" sz="1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[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1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]</m:t>
                        </m:r>
                      </m:sup>
                    </m:sSubSup>
                  </m:oMath>
                </a14:m>
                <a:endParaRPr lang="en-US" sz="1400" dirty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019" y="602411"/>
                <a:ext cx="1657381" cy="719299"/>
              </a:xfrm>
              <a:prstGeom prst="rect">
                <a:avLst/>
              </a:prstGeom>
              <a:blipFill>
                <a:blip r:embed="rId6"/>
                <a:stretch>
                  <a:fillRect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816983" y="3749711"/>
                <a:ext cx="1657381" cy="82086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R="0" lvl="0" algn="ctr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dirty="0" smtClean="0"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Landfall </a:t>
                </a:r>
                <a:r>
                  <a:rPr lang="en-US" sz="1200" dirty="0"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wind speed prediction error</a:t>
                </a:r>
                <a:r>
                  <a:rPr lang="en-US" sz="1200" dirty="0" smtClean="0"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:</a:t>
                </a:r>
              </a:p>
              <a:p>
                <a:pPr marR="0" lvl="0" algn="ctr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dirty="0" smtClean="0"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𝜀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𝑖𝑗</m:t>
                        </m:r>
                      </m:sub>
                      <m:sup>
                        <m:r>
                          <a:rPr lang="en-US" sz="1200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[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𝑤</m:t>
                        </m:r>
                        <m:r>
                          <a:rPr lang="en-US" sz="1200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]</m:t>
                        </m:r>
                      </m:sup>
                    </m:sSubSup>
                    <m:r>
                      <a:rPr lang="en-US" sz="1200" i="1">
                        <a:latin typeface="Cambria Math" panose="02040503050406030204" pitchFamily="18" charset="0"/>
                        <a:ea typeface="DengXian"/>
                        <a:cs typeface="Arial" panose="020B0604020202020204" pitchFamily="34" charset="0"/>
                      </a:rPr>
                      <m:t>=</m:t>
                    </m:r>
                    <m:sSubSup>
                      <m:sSubSupPr>
                        <m:ctrlPr>
                          <a:rPr lang="en-US" sz="1200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𝑗</m:t>
                        </m:r>
                      </m:sub>
                      <m:sup>
                        <m:r>
                          <a:rPr lang="en-US" sz="1200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[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]</m:t>
                        </m:r>
                      </m:sup>
                    </m:sSubSup>
                    <m:r>
                      <a:rPr lang="en-US" sz="1200" i="1">
                        <a:latin typeface="Cambria Math" panose="02040503050406030204" pitchFamily="18" charset="0"/>
                        <a:ea typeface="DengXian"/>
                        <a:cs typeface="Arial" panose="020B0604020202020204" pitchFamily="34" charset="0"/>
                      </a:rPr>
                      <m:t>−</m:t>
                    </m:r>
                    <m:sSubSup>
                      <m:sSubSupPr>
                        <m:ctrlPr>
                          <a:rPr lang="en-US" sz="1200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𝑖</m:t>
                        </m:r>
                      </m:sub>
                      <m:sup>
                        <m:r>
                          <a:rPr lang="en-US" sz="1200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[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DengXian"/>
                            <a:cs typeface="Arial" panose="020B0604020202020204" pitchFamily="34" charset="0"/>
                          </a:rPr>
                          <m:t>]</m:t>
                        </m:r>
                      </m:sup>
                    </m:sSubSup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983" y="3749711"/>
                <a:ext cx="1657381" cy="820866"/>
              </a:xfrm>
              <a:prstGeom prst="rect">
                <a:avLst/>
              </a:prstGeom>
              <a:blipFill>
                <a:blip r:embed="rId7"/>
                <a:stretch>
                  <a:fillRect b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065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zardTheme">
  <a:themeElements>
    <a:clrScheme name="Custom 1">
      <a:dk1>
        <a:sysClr val="windowText" lastClr="000000"/>
      </a:dk1>
      <a:lt1>
        <a:sysClr val="window" lastClr="FFFFFF"/>
      </a:lt1>
      <a:dk2>
        <a:srgbClr val="D8D8D8"/>
      </a:dk2>
      <a:lt2>
        <a:srgbClr val="EEECE1"/>
      </a:lt2>
      <a:accent1>
        <a:srgbClr val="C0504D"/>
      </a:accent1>
      <a:accent2>
        <a:srgbClr val="D99694"/>
      </a:accent2>
      <a:accent3>
        <a:srgbClr val="7F7F7F"/>
      </a:accent3>
      <a:accent4>
        <a:srgbClr val="A5A5A5"/>
      </a:accent4>
      <a:accent5>
        <a:srgbClr val="BFBFBF"/>
      </a:accent5>
      <a:accent6>
        <a:srgbClr val="D8D8D8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azardTheme" id="{91656C57-8973-45A6-8F6D-6D2BAFF5A1B0}" vid="{2C6AF558-E752-4A90-A4E1-6536651169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HazardTheme</Template>
  <TotalTime>2739</TotalTime>
  <Words>685</Words>
  <Application>Microsoft Office PowerPoint</Application>
  <PresentationFormat>Widescreen</PresentationFormat>
  <Paragraphs>55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DengXian</vt:lpstr>
      <vt:lpstr>PMingLiU</vt:lpstr>
      <vt:lpstr>Arial</vt:lpstr>
      <vt:lpstr>Calibri</vt:lpstr>
      <vt:lpstr>Calibri Light</vt:lpstr>
      <vt:lpstr>Cambria Math</vt:lpstr>
      <vt:lpstr>Comic Sans MS</vt:lpstr>
      <vt:lpstr>Symbol</vt:lpstr>
      <vt:lpstr>Times New Roman</vt:lpstr>
      <vt:lpstr>HazardTheme</vt:lpstr>
      <vt:lpstr>Uncertainty in Predicted Tropical Cyclone Path and Landfall Characteristics for Landfalling Storms to Support External Hazard Probabilistic Risk Assessments for Critical Infrastructure – A Preliminary Analysis</vt:lpstr>
      <vt:lpstr>Identifying and Prioritizing Sources of Uncertainty in External Hazard Probabilistic Risk Assessment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T Bensi</dc:creator>
  <cp:lastModifiedBy>Michelle T Bensi</cp:lastModifiedBy>
  <cp:revision>68</cp:revision>
  <dcterms:created xsi:type="dcterms:W3CDTF">2022-06-26T18:41:33Z</dcterms:created>
  <dcterms:modified xsi:type="dcterms:W3CDTF">2022-06-28T17:07:10Z</dcterms:modified>
</cp:coreProperties>
</file>