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56" r:id="rId3"/>
    <p:sldId id="257" r:id="rId4"/>
    <p:sldId id="264" r:id="rId5"/>
    <p:sldId id="258" r:id="rId6"/>
    <p:sldId id="265" r:id="rId7"/>
    <p:sldId id="268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Raymond E" initials="SRE" lastIdx="4" clrIdx="0">
    <p:extLst>
      <p:ext uri="{19B8F6BF-5375-455C-9EA6-DF929625EA0E}">
        <p15:presenceInfo xmlns:p15="http://schemas.microsoft.com/office/powerpoint/2012/main" userId="S::schneire@westinghouse.com::bec43799-cee7-41ba-8f26-2d098d86d8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>
        <p:scale>
          <a:sx n="68" d="100"/>
          <a:sy n="68" d="100"/>
        </p:scale>
        <p:origin x="3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3:42:42.620" idx="1">
    <p:pos x="10" y="10"/>
    <p:text>May not be using Key anymore, maybe important or significant?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3:42:42.620" idx="1">
    <p:pos x="10" y="10"/>
    <p:text>May not be using Key anymore, maybe important or significant?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1B79-EABA-4790-A8CE-668308D44D0B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EE334-DA9C-4513-862D-2BE3B7B4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F5C-3B4C-4B9C-B0E9-A7E280424A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09230"/>
            <a:ext cx="12332368" cy="7552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8" descr="Eye of the Storm Image from Outer Spa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2" y="-597568"/>
            <a:ext cx="5439202" cy="5515572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y Concrete Build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" y="-597568"/>
            <a:ext cx="4085751" cy="6133345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g Waves Under Cloudy Sk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" y="4429918"/>
            <a:ext cx="5599387" cy="3151145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erson Riding a Bicycle during Rainy D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80" y="-500436"/>
            <a:ext cx="4447721" cy="2957261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reen and Brown Tree on Body of Wate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45" y="4572000"/>
            <a:ext cx="5343985" cy="3001728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5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2111" y="-88399"/>
            <a:ext cx="12276221" cy="181100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0948" y="1702720"/>
            <a:ext cx="1135781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8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0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6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6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7CB9-E920-47B9-B571-8E571E2C212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2B7EE-925A-42EE-B28D-98122F60D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42111" y="-88399"/>
            <a:ext cx="12276221" cy="181100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0948" y="1702720"/>
            <a:ext cx="1135781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1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RhLH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RhLH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xRhLH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636" y="746215"/>
            <a:ext cx="9570720" cy="2826280"/>
          </a:xfrm>
          <a:solidFill>
            <a:schemeClr val="bg1">
              <a:lumMod val="85000"/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Identifying and Prioritizing Sources of Uncertainty in External Hazard Probabilistic Risk Assessment: </a:t>
            </a:r>
            <a:r>
              <a:rPr lang="en-US" sz="4000" b="1" dirty="0" smtClean="0">
                <a:solidFill>
                  <a:schemeClr val="accent1"/>
                </a:solidFill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Project </a:t>
            </a:r>
            <a:r>
              <a:rPr lang="en-US" sz="4000" b="1" dirty="0">
                <a:solidFill>
                  <a:schemeClr val="accent1"/>
                </a:solidFill>
              </a:rPr>
              <a:t>Activities and </a:t>
            </a:r>
            <a:r>
              <a:rPr lang="en-US" sz="4000" b="1" dirty="0" smtClean="0">
                <a:solidFill>
                  <a:schemeClr val="accent1"/>
                </a:solidFill>
              </a:rPr>
              <a:t>Progress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627240" y="3620868"/>
            <a:ext cx="7547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Project funded by: </a:t>
            </a:r>
            <a:br>
              <a:rPr lang="en-US" b="1" dirty="0"/>
            </a:br>
            <a:r>
              <a:rPr lang="en-US" b="1" dirty="0"/>
              <a:t>U.S. Department of Energy, Nuclear Energy University Program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0963" y="4436012"/>
            <a:ext cx="10994066" cy="1402571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Michelle Bensi (</a:t>
            </a:r>
            <a:r>
              <a:rPr lang="en-US" sz="2400" dirty="0" err="1"/>
              <a:t>UMD</a:t>
            </a:r>
            <a:r>
              <a:rPr lang="en-US" sz="2400" dirty="0"/>
              <a:t>) ● Katrina </a:t>
            </a:r>
            <a:r>
              <a:rPr lang="en-US" sz="2400" dirty="0" err="1"/>
              <a:t>Groth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</a:t>
            </a:r>
            <a:r>
              <a:rPr lang="en-US" sz="2400" dirty="0" err="1"/>
              <a:t>Zeyun</a:t>
            </a:r>
            <a:r>
              <a:rPr lang="en-US" sz="2400" dirty="0"/>
              <a:t> Wu (</a:t>
            </a:r>
            <a:r>
              <a:rPr lang="en-US" sz="2400" dirty="0" err="1"/>
              <a:t>VCU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Ray Schneider (</a:t>
            </a:r>
            <a:r>
              <a:rPr lang="en-US" sz="2400" dirty="0" err="1"/>
              <a:t>WEC</a:t>
            </a:r>
            <a:r>
              <a:rPr lang="en-US" sz="2400" dirty="0"/>
              <a:t>) ● </a:t>
            </a:r>
            <a:r>
              <a:rPr lang="en-US" sz="2400" dirty="0" err="1"/>
              <a:t>Zhegang</a:t>
            </a:r>
            <a:r>
              <a:rPr lang="en-US" sz="2400" dirty="0"/>
              <a:t> Ma (</a:t>
            </a:r>
            <a:r>
              <a:rPr lang="en-US" sz="2400" dirty="0" err="1"/>
              <a:t>INL</a:t>
            </a:r>
            <a:r>
              <a:rPr lang="en-US" sz="2400" dirty="0" smtClean="0"/>
              <a:t>)</a:t>
            </a:r>
            <a:r>
              <a:rPr lang="en-US" sz="2400" dirty="0"/>
              <a:t> ● Ahmad Al-</a:t>
            </a:r>
            <a:r>
              <a:rPr lang="en-US" sz="2400" dirty="0" err="1"/>
              <a:t>Douri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 smtClean="0"/>
              <a:t>Somayeh</a:t>
            </a:r>
            <a:r>
              <a:rPr lang="en-US" sz="2400" dirty="0" smtClean="0"/>
              <a:t> </a:t>
            </a:r>
            <a:r>
              <a:rPr lang="en-US" sz="2400" dirty="0" err="1"/>
              <a:t>Mohammadi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Tao Liu (</a:t>
            </a:r>
            <a:r>
              <a:rPr lang="en-US" sz="2400" dirty="0" err="1"/>
              <a:t>VCU</a:t>
            </a:r>
            <a:r>
              <a:rPr lang="en-US" sz="2400" dirty="0"/>
              <a:t>) ● Camille Levine (</a:t>
            </a:r>
            <a:r>
              <a:rPr lang="en-US" sz="2400" dirty="0" err="1"/>
              <a:t>UMD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49823" y="6007396"/>
            <a:ext cx="230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PSAM</a:t>
            </a:r>
            <a:r>
              <a:rPr lang="en-US" b="1" dirty="0" smtClean="0"/>
              <a:t> 2022</a:t>
            </a:r>
          </a:p>
          <a:p>
            <a:pPr algn="ctr"/>
            <a:r>
              <a:rPr lang="en-US" b="1" dirty="0" err="1" smtClean="0"/>
              <a:t>Honoulu</a:t>
            </a:r>
            <a:r>
              <a:rPr lang="en-US" b="1" dirty="0"/>
              <a:t>,</a:t>
            </a:r>
            <a:r>
              <a:rPr lang="en-US" b="1" dirty="0" smtClean="0"/>
              <a:t> Hawaii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0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River valley between green mountains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31"/>
          <a:stretch/>
        </p:blipFill>
        <p:spPr bwMode="auto">
          <a:xfrm>
            <a:off x="6887183" y="1244009"/>
            <a:ext cx="5847077" cy="6119038"/>
          </a:xfrm>
          <a:prstGeom prst="rect">
            <a:avLst/>
          </a:prstGeom>
          <a:noFill/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Hazard Uncertainty </a:t>
            </a:r>
            <a:r>
              <a:rPr lang="en-US" dirty="0" smtClean="0"/>
              <a:t>Characterization </a:t>
            </a:r>
            <a:r>
              <a:rPr lang="en-US" dirty="0"/>
              <a:t>and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231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external flooding hazards</a:t>
            </a:r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key sources of uncertainty related </a:t>
            </a:r>
            <a:r>
              <a:rPr lang="en-US" dirty="0" smtClean="0"/>
              <a:t>to </a:t>
            </a:r>
            <a:r>
              <a:rPr lang="en-US" dirty="0"/>
              <a:t>the probabilistic characterization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hazard </a:t>
            </a:r>
            <a:r>
              <a:rPr lang="en-US" dirty="0" smtClean="0"/>
              <a:t>occurrence</a:t>
            </a:r>
          </a:p>
          <a:p>
            <a:pPr lvl="1"/>
            <a:r>
              <a:rPr lang="en-US" dirty="0" smtClean="0"/>
              <a:t>Severity </a:t>
            </a:r>
            <a:r>
              <a:rPr lang="en-US" dirty="0"/>
              <a:t>(e.g., flood </a:t>
            </a:r>
            <a:r>
              <a:rPr lang="en-US" dirty="0" smtClean="0"/>
              <a:t>depth, elevation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Timing (e.g., warning time, duration)</a:t>
            </a:r>
          </a:p>
          <a:p>
            <a:r>
              <a:rPr lang="en-GB" dirty="0" smtClean="0"/>
              <a:t>Develop </a:t>
            </a:r>
            <a:r>
              <a:rPr lang="en-GB" dirty="0"/>
              <a:t>event scenarios for consideration under Tasks 3 and 4</a:t>
            </a:r>
            <a:endParaRPr lang="en-US" dirty="0"/>
          </a:p>
          <a:p>
            <a:r>
              <a:rPr lang="en-GB" dirty="0" smtClean="0"/>
              <a:t>Understanding </a:t>
            </a:r>
            <a:r>
              <a:rPr lang="en-GB" dirty="0"/>
              <a:t>the potential "value of information" associated with uncertainty reduction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Hazard Uncertainty Characterization and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231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external flooding hazards</a:t>
            </a:r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key sources of uncertainty related </a:t>
            </a:r>
            <a:r>
              <a:rPr lang="en-US" dirty="0" smtClean="0"/>
              <a:t>to </a:t>
            </a:r>
            <a:r>
              <a:rPr lang="en-US" dirty="0"/>
              <a:t>the probabilistic characterization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hazard </a:t>
            </a:r>
            <a:r>
              <a:rPr lang="en-US" dirty="0" smtClean="0"/>
              <a:t>occurrence</a:t>
            </a:r>
          </a:p>
          <a:p>
            <a:pPr lvl="1"/>
            <a:r>
              <a:rPr lang="en-US" dirty="0" smtClean="0"/>
              <a:t>Severity </a:t>
            </a:r>
            <a:r>
              <a:rPr lang="en-US" dirty="0"/>
              <a:t>(e.g., flood </a:t>
            </a:r>
            <a:r>
              <a:rPr lang="en-US" dirty="0" smtClean="0"/>
              <a:t>depth, elevation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Timing (e.g., warning time, duration)</a:t>
            </a:r>
          </a:p>
          <a:p>
            <a:r>
              <a:rPr lang="en-GB" dirty="0" smtClean="0"/>
              <a:t>Develop </a:t>
            </a:r>
            <a:r>
              <a:rPr lang="en-GB" dirty="0"/>
              <a:t>event scenarios for consideration under Tasks 3 and 4</a:t>
            </a:r>
            <a:endParaRPr lang="en-US" dirty="0"/>
          </a:p>
          <a:p>
            <a:r>
              <a:rPr lang="en-GB" dirty="0" smtClean="0"/>
              <a:t>Understanding </a:t>
            </a:r>
            <a:r>
              <a:rPr lang="en-GB" dirty="0"/>
              <a:t>the potential "value of information" associated with uncertainty reduction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308098" y="4716964"/>
            <a:ext cx="2766695" cy="2075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014405" y="3164925"/>
            <a:ext cx="2730500" cy="2047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619364" y="1143868"/>
            <a:ext cx="4778961" cy="1833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52467" y="6241619"/>
            <a:ext cx="279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Additional information in companion paper: MB290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1104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Task 3: Assessment of Uncertainty in Scenario </a:t>
            </a:r>
            <a:r>
              <a:rPr lang="en-US" altLang="en-US" dirty="0" smtClean="0"/>
              <a:t>Development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9246" y="1825625"/>
            <a:ext cx="8433507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29F5-542D-9840-825F-A9A559834D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508" y="582782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smtClean="0">
                <a:latin typeface="+mn-lt"/>
              </a:rPr>
              <a:t>Integrated Risk Assessment Framework</a:t>
            </a:r>
            <a:endParaRPr lang="en-US" sz="24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3" y="6221010"/>
            <a:ext cx="132527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Task 3: Assessment of Uncertainty in Scenario 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5089"/>
            <a:ext cx="10515600" cy="40524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110281-05B7-4E34-A26E-9E74F146E0E6}"/>
              </a:ext>
            </a:extLst>
          </p:cNvPr>
          <p:cNvSpPr txBox="1">
            <a:spLocks/>
          </p:cNvSpPr>
          <p:nvPr/>
        </p:nvSpPr>
        <p:spPr>
          <a:xfrm>
            <a:off x="3218196" y="60274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+mn-lt"/>
              </a:rPr>
              <a:t>Generic </a:t>
            </a:r>
            <a:r>
              <a:rPr lang="en-US" sz="2000" dirty="0" err="1" smtClean="0">
                <a:latin typeface="+mn-lt"/>
              </a:rPr>
              <a:t>PWR</a:t>
            </a:r>
            <a:r>
              <a:rPr lang="en-US" sz="2000" dirty="0" smtClean="0">
                <a:latin typeface="+mn-lt"/>
              </a:rPr>
              <a:t> Model Modification and Improvement</a:t>
            </a:r>
            <a:br>
              <a:rPr lang="en-US" sz="2000" dirty="0" smtClean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" y="6221010"/>
            <a:ext cx="132527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Task 3: Assessment of Uncertainty in Scenario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901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</a:t>
            </a:r>
            <a:r>
              <a:rPr lang="en-US" altLang="zh-CN" b="1" dirty="0" smtClean="0"/>
              <a:t>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Blackout</a:t>
            </a:r>
            <a:r>
              <a:rPr lang="en-US" b="1" dirty="0" smtClean="0"/>
              <a:t> </a:t>
            </a:r>
            <a:r>
              <a:rPr lang="en-US" altLang="zh-CN" b="1" dirty="0" smtClean="0"/>
              <a:t>(</a:t>
            </a:r>
            <a:r>
              <a:rPr lang="en-US" altLang="zh-CN" b="1" dirty="0" err="1" smtClean="0"/>
              <a:t>SBO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Accident</a:t>
            </a:r>
            <a:r>
              <a:rPr lang="en-US" b="1" dirty="0" smtClean="0"/>
              <a:t> Simulation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Using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RELAP5-3D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Long term (LT) </a:t>
            </a:r>
            <a:r>
              <a:rPr lang="en-US" dirty="0" err="1"/>
              <a:t>SBO</a:t>
            </a:r>
            <a:r>
              <a:rPr lang="en-US" dirty="0"/>
              <a:t> and Short term (ST) </a:t>
            </a:r>
            <a:r>
              <a:rPr lang="en-US" dirty="0" err="1"/>
              <a:t>SBO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event sequence </a:t>
            </a:r>
            <a:r>
              <a:rPr lang="en-US" dirty="0"/>
              <a:t>assumptions </a:t>
            </a:r>
            <a:r>
              <a:rPr lang="en-US" dirty="0" smtClean="0"/>
              <a:t>were developed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Thermal-hydraulic simulations </a:t>
            </a:r>
            <a:r>
              <a:rPr lang="en-US" dirty="0"/>
              <a:t>for </a:t>
            </a:r>
            <a:r>
              <a:rPr lang="en-US" dirty="0" err="1"/>
              <a:t>LTSBO</a:t>
            </a:r>
            <a:r>
              <a:rPr lang="en-US" dirty="0"/>
              <a:t> and </a:t>
            </a:r>
            <a:r>
              <a:rPr lang="en-US" dirty="0" err="1"/>
              <a:t>STSBO</a:t>
            </a:r>
            <a:r>
              <a:rPr lang="en-US" dirty="0"/>
              <a:t> scenarios for the generic </a:t>
            </a:r>
            <a:r>
              <a:rPr lang="en-US" dirty="0" err="1"/>
              <a:t>PWR</a:t>
            </a:r>
            <a:r>
              <a:rPr lang="en-US" dirty="0"/>
              <a:t> were performed</a:t>
            </a:r>
          </a:p>
          <a:p>
            <a:r>
              <a:rPr lang="en-US" dirty="0"/>
              <a:t>The</a:t>
            </a:r>
            <a:r>
              <a:rPr lang="en-US" dirty="0">
                <a:solidFill>
                  <a:schemeClr val="accent1"/>
                </a:solidFill>
              </a:rPr>
              <a:t> response </a:t>
            </a:r>
            <a:r>
              <a:rPr lang="en-US" dirty="0"/>
              <a:t>of various </a:t>
            </a:r>
            <a:r>
              <a:rPr lang="en-US" dirty="0">
                <a:solidFill>
                  <a:schemeClr val="accent1"/>
                </a:solidFill>
              </a:rPr>
              <a:t>key parameters </a:t>
            </a:r>
            <a:r>
              <a:rPr lang="en-US" dirty="0"/>
              <a:t>of interest were analyzed</a:t>
            </a:r>
          </a:p>
          <a:p>
            <a:pPr lvl="1"/>
            <a:r>
              <a:rPr lang="en-US" dirty="0"/>
              <a:t>Reactor cooling system (RCS) pressure &amp; temperature, steam generator water level &amp; pressure, core temperature &amp; collapsed level…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timing</a:t>
            </a:r>
            <a:r>
              <a:rPr lang="en-US" dirty="0"/>
              <a:t> of key event sequences parameters of interest were analyzed</a:t>
            </a:r>
          </a:p>
          <a:p>
            <a:pPr lvl="1"/>
            <a:r>
              <a:rPr lang="en-US" dirty="0"/>
              <a:t>the occurrence of steam generator </a:t>
            </a:r>
            <a:r>
              <a:rPr lang="en-US" dirty="0" err="1"/>
              <a:t>dryout</a:t>
            </a:r>
            <a:r>
              <a:rPr lang="en-US" dirty="0"/>
              <a:t>, initiation of core </a:t>
            </a:r>
            <a:r>
              <a:rPr lang="en-US" dirty="0" err="1"/>
              <a:t>uncovery</a:t>
            </a:r>
            <a:r>
              <a:rPr lang="en-US" dirty="0"/>
              <a:t>, and possible core damage, time available for operator to perform mitigation action.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DD56725-6454-CF4E-A4DC-2949DA80B5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42" y="2045020"/>
            <a:ext cx="3610895" cy="3230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1434FE-24CF-9541-8311-AEA366DF8D91}"/>
              </a:ext>
            </a:extLst>
          </p:cNvPr>
          <p:cNvSpPr/>
          <p:nvPr/>
        </p:nvSpPr>
        <p:spPr>
          <a:xfrm>
            <a:off x="7626467" y="5324693"/>
            <a:ext cx="4676949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kern="700" dirty="0">
                <a:ea typeface="DengXian" panose="02010600030101010101" pitchFamily="2" charset="-122"/>
              </a:rPr>
              <a:t>Reactor</a:t>
            </a:r>
            <a:r>
              <a:rPr lang="zh-CN" altLang="en-US" kern="700" dirty="0">
                <a:ea typeface="DengXian" panose="02010600030101010101" pitchFamily="2" charset="-122"/>
              </a:rPr>
              <a:t> </a:t>
            </a:r>
            <a:r>
              <a:rPr lang="en-US" altLang="zh-CN" kern="700" dirty="0">
                <a:ea typeface="DengXian" panose="02010600030101010101" pitchFamily="2" charset="-122"/>
              </a:rPr>
              <a:t>core</a:t>
            </a:r>
            <a:r>
              <a:rPr lang="zh-CN" altLang="en-US" kern="700" dirty="0">
                <a:ea typeface="DengXian" panose="02010600030101010101" pitchFamily="2" charset="-122"/>
              </a:rPr>
              <a:t> </a:t>
            </a:r>
            <a:r>
              <a:rPr lang="en-US" altLang="zh-CN" kern="700" dirty="0">
                <a:ea typeface="DengXian" panose="02010600030101010101" pitchFamily="2" charset="-122"/>
              </a:rPr>
              <a:t>level</a:t>
            </a:r>
            <a:r>
              <a:rPr lang="zh-CN" altLang="en-US" kern="700" dirty="0">
                <a:ea typeface="DengXian" panose="02010600030101010101" pitchFamily="2" charset="-122"/>
              </a:rPr>
              <a:t> </a:t>
            </a:r>
            <a:r>
              <a:rPr lang="en-US" altLang="zh-CN" kern="700" dirty="0">
                <a:ea typeface="DengXian" panose="02010600030101010101" pitchFamily="2" charset="-122"/>
              </a:rPr>
              <a:t>during</a:t>
            </a:r>
            <a:r>
              <a:rPr lang="zh-CN" altLang="en-US" kern="700" dirty="0">
                <a:ea typeface="DengXian" panose="02010600030101010101" pitchFamily="2" charset="-122"/>
              </a:rPr>
              <a:t> </a:t>
            </a:r>
            <a:r>
              <a:rPr lang="en-US" altLang="zh-CN" kern="700" dirty="0">
                <a:ea typeface="DengXian" panose="02010600030101010101" pitchFamily="2" charset="-122"/>
              </a:rPr>
              <a:t>SBO</a:t>
            </a:r>
            <a:endParaRPr lang="en-US" kern="700" dirty="0">
              <a:effectLst/>
              <a:ea typeface="DengXia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" y="6221010"/>
            <a:ext cx="132527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Task 3: Assessment of Uncertainty in Scenario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Simulation of </a:t>
            </a:r>
            <a:r>
              <a:rPr lang="en-US" altLang="zh-CN" dirty="0"/>
              <a:t>S</a:t>
            </a:r>
            <a:r>
              <a:rPr lang="en-US" dirty="0"/>
              <a:t>cenarios with </a:t>
            </a:r>
            <a:r>
              <a:rPr lang="en-US" altLang="zh-CN" dirty="0"/>
              <a:t>D</a:t>
            </a:r>
            <a:r>
              <a:rPr lang="en-US" dirty="0"/>
              <a:t>ifferent </a:t>
            </a:r>
            <a:r>
              <a:rPr lang="en-US" altLang="zh-CN" dirty="0"/>
              <a:t>E</a:t>
            </a:r>
            <a:r>
              <a:rPr lang="en-US" dirty="0"/>
              <a:t>vent </a:t>
            </a:r>
            <a:r>
              <a:rPr lang="en-US" altLang="zh-CN" dirty="0" smtClean="0"/>
              <a:t>T</a:t>
            </a:r>
            <a:r>
              <a:rPr lang="en-US" dirty="0" smtClean="0"/>
              <a:t>iming</a:t>
            </a:r>
          </a:p>
          <a:p>
            <a:r>
              <a:rPr lang="en-US" dirty="0"/>
              <a:t>Event timing constraints are being incorporated and addressed during loss of offsite power and </a:t>
            </a:r>
            <a:r>
              <a:rPr lang="en-US" dirty="0" err="1"/>
              <a:t>SBO</a:t>
            </a:r>
            <a:r>
              <a:rPr lang="en-US" dirty="0"/>
              <a:t> scenarios that happen in an external flooding event at various points including:</a:t>
            </a:r>
          </a:p>
          <a:p>
            <a:pPr lvl="1"/>
            <a:r>
              <a:rPr lang="en-US" dirty="0"/>
              <a:t>Warning time ahead of the event</a:t>
            </a:r>
          </a:p>
          <a:p>
            <a:pPr lvl="1"/>
            <a:r>
              <a:rPr lang="en-US" dirty="0"/>
              <a:t>Reactor operation time before shutdown</a:t>
            </a:r>
          </a:p>
          <a:p>
            <a:pPr lvl="1"/>
            <a:r>
              <a:rPr lang="en-US" dirty="0"/>
              <a:t>The time at which the external flooding event begins to affect the plant </a:t>
            </a:r>
          </a:p>
          <a:p>
            <a:pPr lvl="1"/>
            <a:r>
              <a:rPr lang="en-US" dirty="0"/>
              <a:t>The failure time of the diesel generators and batteries</a:t>
            </a:r>
          </a:p>
          <a:p>
            <a:pPr lvl="1"/>
            <a:r>
              <a:rPr lang="en-US" dirty="0"/>
              <a:t>The recovery time of the diesel generators, batteries, and offsite power grid</a:t>
            </a:r>
          </a:p>
          <a:p>
            <a:pPr lvl="1"/>
            <a:r>
              <a:rPr lang="en-US" dirty="0"/>
              <a:t>And more ……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3" y="6221010"/>
            <a:ext cx="132527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Task 4: Characterization of Uncertainty in Human Response Under Physical </a:t>
            </a:r>
            <a:r>
              <a:rPr lang="en-U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Objective &amp; Approach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90" y="1723514"/>
            <a:ext cx="7485442" cy="5052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2567" y="5144341"/>
            <a:ext cx="279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Additional information in companion paper: AA176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0" y="5956722"/>
            <a:ext cx="794235" cy="831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285"/>
          <a:stretch/>
        </p:blipFill>
        <p:spPr>
          <a:xfrm>
            <a:off x="1069145" y="6232065"/>
            <a:ext cx="1694188" cy="3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Task 4: Characterization of Uncertainty in Human Response Under Physical </a:t>
            </a:r>
            <a:r>
              <a:rPr lang="en-U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96" y="1741219"/>
            <a:ext cx="8288098" cy="4921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4479" y="6241619"/>
            <a:ext cx="279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Additional information in companion paper: AA176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0" y="5956722"/>
            <a:ext cx="794235" cy="83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285"/>
          <a:stretch/>
        </p:blipFill>
        <p:spPr>
          <a:xfrm>
            <a:off x="1069145" y="6232065"/>
            <a:ext cx="1694188" cy="3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Task 4: Characterization of Uncertainty in Human Response Under Physical </a:t>
            </a:r>
            <a:r>
              <a:rPr lang="en-U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Development of CRTs from Hierarchical Task Decomposition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0" y="2343382"/>
            <a:ext cx="6919253" cy="44446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73883" y="6264851"/>
            <a:ext cx="279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Additional information in companion paper: AA176</a:t>
            </a:r>
            <a:endParaRPr lang="en-US" sz="14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0" y="5956722"/>
            <a:ext cx="794235" cy="831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6285"/>
          <a:stretch/>
        </p:blipFill>
        <p:spPr>
          <a:xfrm>
            <a:off x="1069145" y="6232065"/>
            <a:ext cx="1694188" cy="3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Task 4: Characterization of Uncertainty in Human Response Under Physical </a:t>
            </a:r>
            <a:r>
              <a:rPr lang="en-U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2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Contributions &amp; Next </a:t>
            </a:r>
            <a:r>
              <a:rPr lang="en-US" altLang="en-US" b="1" dirty="0" smtClean="0">
                <a:solidFill>
                  <a:schemeClr val="accent1"/>
                </a:solidFill>
              </a:rPr>
              <a:t>Steps</a:t>
            </a:r>
          </a:p>
          <a:p>
            <a:r>
              <a:rPr lang="en-US" sz="2400" dirty="0"/>
              <a:t>Demonstrated applicability of Phoenix method to ex-CR actions</a:t>
            </a:r>
          </a:p>
          <a:p>
            <a:pPr lvl="1"/>
            <a:r>
              <a:rPr lang="en-US" sz="1800" dirty="0"/>
              <a:t>Cognitive-based methods (third-generation </a:t>
            </a:r>
            <a:r>
              <a:rPr lang="en-US" sz="1800" dirty="0" err="1"/>
              <a:t>HRA</a:t>
            </a:r>
            <a:r>
              <a:rPr lang="en-US" sz="1800" dirty="0"/>
              <a:t>) are better suited than older methods (first- and second-generation </a:t>
            </a:r>
            <a:r>
              <a:rPr lang="en-US" sz="1800" dirty="0" err="1"/>
              <a:t>HRA</a:t>
            </a:r>
            <a:r>
              <a:rPr lang="en-US" sz="1800" dirty="0"/>
              <a:t>)</a:t>
            </a:r>
          </a:p>
          <a:p>
            <a:r>
              <a:rPr lang="en-US" sz="2400" dirty="0" err="1"/>
              <a:t>CFMs</a:t>
            </a:r>
            <a:r>
              <a:rPr lang="en-US" sz="2400" dirty="0"/>
              <a:t> provided in method are mostly relevant</a:t>
            </a:r>
          </a:p>
          <a:p>
            <a:pPr lvl="1"/>
            <a:r>
              <a:rPr lang="en-US" sz="1800" dirty="0"/>
              <a:t>Further refinement needed for Action phase </a:t>
            </a:r>
            <a:r>
              <a:rPr lang="en-US" sz="1800" dirty="0" err="1"/>
              <a:t>CFMs</a:t>
            </a:r>
            <a:r>
              <a:rPr lang="en-US" sz="1800" dirty="0"/>
              <a:t>, but Information and Decision </a:t>
            </a:r>
            <a:r>
              <a:rPr lang="en-US" sz="1800" dirty="0" err="1"/>
              <a:t>CFMs</a:t>
            </a:r>
            <a:r>
              <a:rPr lang="en-US" sz="1800" dirty="0"/>
              <a:t> sufficient to describe scenarios</a:t>
            </a:r>
          </a:p>
          <a:p>
            <a:r>
              <a:rPr lang="en-US" sz="2100" dirty="0"/>
              <a:t>Future work: </a:t>
            </a:r>
          </a:p>
          <a:p>
            <a:pPr lvl="1"/>
            <a:r>
              <a:rPr lang="en-US" sz="2100" dirty="0"/>
              <a:t>Validation on two more ex-CR tasks and seeking expert feedback</a:t>
            </a:r>
          </a:p>
          <a:p>
            <a:pPr lvl="1"/>
            <a:r>
              <a:rPr lang="en-US" sz="2100" dirty="0"/>
              <a:t>Mapping of </a:t>
            </a:r>
            <a:r>
              <a:rPr lang="en-US" sz="2100" dirty="0" err="1"/>
              <a:t>PIF</a:t>
            </a:r>
            <a:r>
              <a:rPr lang="en-US" sz="2100" dirty="0"/>
              <a:t> causal chains to identified </a:t>
            </a:r>
            <a:r>
              <a:rPr lang="en-US" sz="2100" dirty="0" err="1"/>
              <a:t>CFMs</a:t>
            </a:r>
            <a:r>
              <a:rPr lang="en-US" sz="2100" dirty="0"/>
              <a:t> (Task 4.2)</a:t>
            </a:r>
          </a:p>
          <a:p>
            <a:pPr lvl="1"/>
            <a:r>
              <a:rPr lang="en-US" sz="2100" dirty="0"/>
              <a:t>Quantification through resultant Bayesian Network (Task 4.3)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258C437-C622-4277-9AB0-690781A669E1}"/>
              </a:ext>
            </a:extLst>
          </p:cNvPr>
          <p:cNvSpPr/>
          <p:nvPr/>
        </p:nvSpPr>
        <p:spPr>
          <a:xfrm>
            <a:off x="2951991" y="5672919"/>
            <a:ext cx="6499034" cy="10215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This work sets the stage for a systematic treatment of human actions in external environments, allowing for the future development of the causal basis of HRA.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3883" y="6264851"/>
            <a:ext cx="279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Additional information in companion paper: AA176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10" y="5956722"/>
            <a:ext cx="794235" cy="83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285"/>
          <a:stretch/>
        </p:blipFill>
        <p:spPr>
          <a:xfrm>
            <a:off x="1069145" y="6232065"/>
            <a:ext cx="1694188" cy="3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6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Research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Motivation: </a:t>
            </a:r>
          </a:p>
          <a:p>
            <a:r>
              <a:rPr lang="en-US" dirty="0"/>
              <a:t>Significant sources of uncertainties in </a:t>
            </a:r>
            <a:r>
              <a:rPr lang="en-US" dirty="0" smtClean="0"/>
              <a:t>XHPRA </a:t>
            </a:r>
            <a:r>
              <a:rPr lang="en-US" dirty="0"/>
              <a:t>are associated with the frequency, severity, and temporal evolution of external hazard events and event impacts on plant response.</a:t>
            </a:r>
          </a:p>
          <a:p>
            <a:pPr marL="0" indent="0">
              <a:buNone/>
            </a:pPr>
            <a:r>
              <a:rPr lang="en-US" b="1" dirty="0"/>
              <a:t>Research </a:t>
            </a:r>
            <a:r>
              <a:rPr lang="en-US" b="1" dirty="0" smtClean="0"/>
              <a:t>Needs: </a:t>
            </a:r>
            <a:endParaRPr lang="en-US" b="1" dirty="0"/>
          </a:p>
          <a:p>
            <a:r>
              <a:rPr lang="en-US" dirty="0" smtClean="0"/>
              <a:t>Develop </a:t>
            </a:r>
            <a:r>
              <a:rPr lang="en-US" dirty="0"/>
              <a:t>a technically sound, risk-informed strategy to:</a:t>
            </a:r>
          </a:p>
          <a:p>
            <a:pPr lvl="1"/>
            <a:r>
              <a:rPr lang="en-US" dirty="0"/>
              <a:t>Identify and characterize drivers of hazard uncertainty </a:t>
            </a:r>
          </a:p>
          <a:p>
            <a:pPr lvl="1"/>
            <a:r>
              <a:rPr lang="en-US" dirty="0"/>
              <a:t>Enable uncertainty reduction activities to be prioritized based on </a:t>
            </a:r>
            <a:r>
              <a:rPr lang="en-US" dirty="0" smtClean="0"/>
              <a:t>risk </a:t>
            </a:r>
            <a:r>
              <a:rPr lang="en-US" dirty="0"/>
              <a:t>significance, risk reduction benefit, and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Risk-informed strategy must account for:</a:t>
            </a:r>
          </a:p>
          <a:p>
            <a:pPr lvl="1"/>
            <a:r>
              <a:rPr lang="en-US" dirty="0"/>
              <a:t>Impacts of hazard events on </a:t>
            </a:r>
            <a:r>
              <a:rPr lang="en-US" dirty="0" smtClean="0"/>
              <a:t>SSCs </a:t>
            </a:r>
            <a:r>
              <a:rPr lang="en-US" dirty="0"/>
              <a:t>and event progressions </a:t>
            </a:r>
          </a:p>
          <a:p>
            <a:pPr lvl="1"/>
            <a:r>
              <a:rPr lang="en-US" dirty="0"/>
              <a:t>Close coupling of the physical aspects of hazard events with plant response and human </a:t>
            </a:r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Goals and Structure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48" y="1987628"/>
            <a:ext cx="8448504" cy="449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2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466" y="53923"/>
            <a:ext cx="11531008" cy="1908544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Contributors:</a:t>
            </a:r>
          </a:p>
          <a:p>
            <a:pPr algn="ctr"/>
            <a:r>
              <a:rPr lang="en-US" sz="2400" dirty="0"/>
              <a:t>Michelle Bensi (</a:t>
            </a:r>
            <a:r>
              <a:rPr lang="en-US" sz="2400" dirty="0" err="1"/>
              <a:t>UMD</a:t>
            </a:r>
            <a:r>
              <a:rPr lang="en-US" sz="2400" dirty="0"/>
              <a:t>) ● Katrina </a:t>
            </a:r>
            <a:r>
              <a:rPr lang="en-US" sz="2400" dirty="0" err="1"/>
              <a:t>Groth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</a:t>
            </a:r>
            <a:r>
              <a:rPr lang="en-US" sz="2400" dirty="0" err="1"/>
              <a:t>Zeyun</a:t>
            </a:r>
            <a:r>
              <a:rPr lang="en-US" sz="2400" dirty="0"/>
              <a:t> Wu (</a:t>
            </a:r>
            <a:r>
              <a:rPr lang="en-US" sz="2400" dirty="0" err="1"/>
              <a:t>VCU</a:t>
            </a:r>
            <a:r>
              <a:rPr lang="en-US" sz="2400" dirty="0"/>
              <a:t>) </a:t>
            </a:r>
          </a:p>
          <a:p>
            <a:pPr algn="ctr"/>
            <a:r>
              <a:rPr lang="en-US" sz="2400" dirty="0"/>
              <a:t>Ray Schneider (</a:t>
            </a:r>
            <a:r>
              <a:rPr lang="en-US" sz="2400" dirty="0" err="1"/>
              <a:t>WEC</a:t>
            </a:r>
            <a:r>
              <a:rPr lang="en-US" sz="2400" dirty="0"/>
              <a:t>) ● </a:t>
            </a:r>
            <a:r>
              <a:rPr lang="en-US" sz="2400" dirty="0" err="1"/>
              <a:t>Zhegang</a:t>
            </a:r>
            <a:r>
              <a:rPr lang="en-US" sz="2400" dirty="0"/>
              <a:t> Ma (</a:t>
            </a:r>
            <a:r>
              <a:rPr lang="en-US" sz="2400" dirty="0" err="1"/>
              <a:t>INL</a:t>
            </a:r>
            <a:r>
              <a:rPr lang="en-US" sz="2400" dirty="0"/>
              <a:t>) ● Ahmad Al-</a:t>
            </a:r>
            <a:r>
              <a:rPr lang="en-US" sz="2400" dirty="0" err="1"/>
              <a:t>Douri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/>
              <a:t>Somayeh</a:t>
            </a:r>
            <a:r>
              <a:rPr lang="en-US" sz="2400" dirty="0"/>
              <a:t> </a:t>
            </a:r>
            <a:r>
              <a:rPr lang="en-US" sz="2400" dirty="0" err="1"/>
              <a:t>Mohammadi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Tao Liu (</a:t>
            </a:r>
            <a:r>
              <a:rPr lang="en-US" sz="2400" dirty="0" err="1"/>
              <a:t>VCU</a:t>
            </a:r>
            <a:r>
              <a:rPr lang="en-US" sz="2400" dirty="0"/>
              <a:t>) ● Camille Levine (</a:t>
            </a:r>
            <a:r>
              <a:rPr lang="en-US" sz="2400" dirty="0" err="1"/>
              <a:t>UMD</a:t>
            </a:r>
            <a:r>
              <a:rPr lang="en-US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730" y="4337001"/>
            <a:ext cx="1150974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research is supported by a research grant from the </a:t>
            </a:r>
            <a:r>
              <a:rPr lang="en-US" b="1" dirty="0"/>
              <a:t>Department of Energy's Nuclear Energy University Program (</a:t>
            </a:r>
            <a:r>
              <a:rPr lang="en-US" b="1" dirty="0" err="1"/>
              <a:t>NEUP</a:t>
            </a:r>
            <a:r>
              <a:rPr lang="en-US" b="1" dirty="0"/>
              <a:t>)</a:t>
            </a:r>
            <a:r>
              <a:rPr lang="en-US" dirty="0"/>
              <a:t> under grant/cooperative agreement DE-NE0008974.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 </a:t>
            </a:r>
            <a:r>
              <a:rPr lang="en-US" dirty="0"/>
              <a:t>opinions, findings, and conclusions expressed in this paper/presentation are those of the authors and do not necessarily reflect the views of the funding agency or any other organization.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authors acknowledge and appreciate the valuable insights provided by subject matter experts who have engaged with the project team over the course of the project to date.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1501" y="2707613"/>
            <a:ext cx="3755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Questions?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879" y="2063854"/>
            <a:ext cx="1763428" cy="1746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12570" y="3880248"/>
            <a:ext cx="241604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https://bit.ly/3xRhLHC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Develop a </a:t>
            </a:r>
            <a:r>
              <a:rPr lang="en-US" b="1" dirty="0">
                <a:solidFill>
                  <a:schemeClr val="accent1"/>
                </a:solidFill>
              </a:rPr>
              <a:t>structured process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identifying, evaluating, categorizing, and assessing the impact of uncertainties on XHPRA modeling elements and </a:t>
            </a:r>
            <a:r>
              <a:rPr lang="en-US" b="1" dirty="0">
                <a:solidFill>
                  <a:schemeClr val="accent1"/>
                </a:solidFill>
              </a:rPr>
              <a:t>create a common taxonomy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communicating these uncertainties across hazard groups</a:t>
            </a:r>
          </a:p>
          <a:p>
            <a:pPr lvl="0"/>
            <a:r>
              <a:rPr lang="en-US" dirty="0"/>
              <a:t>Investigate the spectrum of uncertainties involved in the </a:t>
            </a:r>
            <a:r>
              <a:rPr lang="en-US" b="1" dirty="0">
                <a:solidFill>
                  <a:schemeClr val="accent1"/>
                </a:solidFill>
              </a:rPr>
              <a:t>physical processes </a:t>
            </a:r>
            <a:r>
              <a:rPr lang="en-US" dirty="0"/>
              <a:t>that underlie external hazards and assess the uncertainties associated with </a:t>
            </a:r>
            <a:r>
              <a:rPr lang="en-US" b="1" dirty="0">
                <a:solidFill>
                  <a:schemeClr val="accent1"/>
                </a:solidFill>
              </a:rPr>
              <a:t>estimation of hazard frequencies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parsing of hazard information </a:t>
            </a:r>
            <a:r>
              <a:rPr lang="en-US" dirty="0"/>
              <a:t>into the XHPRA</a:t>
            </a:r>
          </a:p>
          <a:p>
            <a:pPr lvl="0"/>
            <a:r>
              <a:rPr lang="en-US" dirty="0"/>
              <a:t>Investigate how uncertainties in the physical hazard characteristics and associated </a:t>
            </a:r>
            <a:r>
              <a:rPr lang="en-US" b="1" dirty="0">
                <a:solidFill>
                  <a:schemeClr val="accent1"/>
                </a:solidFill>
              </a:rPr>
              <a:t>hazard timing interfaces with plant processes </a:t>
            </a:r>
            <a:r>
              <a:rPr lang="en-US" dirty="0"/>
              <a:t>to prepare for, mitigate, cope, and recover from the external </a:t>
            </a:r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Connect </a:t>
            </a:r>
            <a:r>
              <a:rPr lang="en-US" dirty="0"/>
              <a:t>the </a:t>
            </a:r>
            <a:r>
              <a:rPr lang="en-US" dirty="0" smtClean="0"/>
              <a:t>uncertainties </a:t>
            </a:r>
            <a:r>
              <a:rPr lang="en-US" dirty="0"/>
              <a:t>in the </a:t>
            </a:r>
            <a:r>
              <a:rPr lang="en-US" b="1" dirty="0">
                <a:solidFill>
                  <a:schemeClr val="accent1"/>
                </a:solidFill>
              </a:rPr>
              <a:t>hazard severity/evolution with human response</a:t>
            </a:r>
          </a:p>
          <a:p>
            <a:r>
              <a:rPr lang="en-US" dirty="0" smtClean="0"/>
              <a:t>Integrate insights and develop strategies for </a:t>
            </a:r>
            <a:r>
              <a:rPr lang="en-US" b="1" dirty="0" smtClean="0">
                <a:solidFill>
                  <a:schemeClr val="accent1"/>
                </a:solidFill>
              </a:rPr>
              <a:t>prioritization</a:t>
            </a:r>
            <a:r>
              <a:rPr lang="en-US" dirty="0" smtClean="0"/>
              <a:t> of uncertainty reduction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Develop a </a:t>
            </a:r>
            <a:r>
              <a:rPr lang="en-US" b="1" dirty="0">
                <a:solidFill>
                  <a:schemeClr val="tx2"/>
                </a:solidFill>
              </a:rPr>
              <a:t>structured process</a:t>
            </a:r>
            <a:r>
              <a:rPr lang="en-US" dirty="0">
                <a:solidFill>
                  <a:schemeClr val="tx2"/>
                </a:solidFill>
              </a:rPr>
              <a:t> for identifying, evaluating, categorizing, and assessing the impact of uncertainties on XHPRA modeling elements and </a:t>
            </a:r>
            <a:r>
              <a:rPr lang="en-US" b="1" dirty="0">
                <a:solidFill>
                  <a:schemeClr val="tx2"/>
                </a:solidFill>
              </a:rPr>
              <a:t>create a common taxonomy</a:t>
            </a:r>
            <a:r>
              <a:rPr lang="en-US" dirty="0">
                <a:solidFill>
                  <a:schemeClr val="tx2"/>
                </a:solidFill>
              </a:rPr>
              <a:t> for communicating these uncertainties across hazard groups</a:t>
            </a:r>
          </a:p>
          <a:p>
            <a:pPr lvl="0"/>
            <a:r>
              <a:rPr lang="en-US" dirty="0">
                <a:solidFill>
                  <a:schemeClr val="tx2"/>
                </a:solidFill>
              </a:rPr>
              <a:t>Investigate the spectrum of uncertainties involved in the </a:t>
            </a:r>
            <a:r>
              <a:rPr lang="en-US" b="1" dirty="0">
                <a:solidFill>
                  <a:schemeClr val="tx2"/>
                </a:solidFill>
              </a:rPr>
              <a:t>physical processes </a:t>
            </a:r>
            <a:r>
              <a:rPr lang="en-US" dirty="0">
                <a:solidFill>
                  <a:schemeClr val="tx2"/>
                </a:solidFill>
              </a:rPr>
              <a:t>that underlie external hazards and assess the uncertainties associated with </a:t>
            </a:r>
            <a:r>
              <a:rPr lang="en-US" b="1" dirty="0">
                <a:solidFill>
                  <a:schemeClr val="tx2"/>
                </a:solidFill>
              </a:rPr>
              <a:t>estimation of hazard frequencies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parsing of hazard information </a:t>
            </a:r>
            <a:r>
              <a:rPr lang="en-US" dirty="0">
                <a:solidFill>
                  <a:schemeClr val="tx2"/>
                </a:solidFill>
              </a:rPr>
              <a:t>into the XHPRA</a:t>
            </a:r>
          </a:p>
          <a:p>
            <a:pPr lvl="0"/>
            <a:r>
              <a:rPr lang="en-US" dirty="0">
                <a:solidFill>
                  <a:schemeClr val="tx2"/>
                </a:solidFill>
              </a:rPr>
              <a:t>Investigate how uncertainties in the physical hazard characteristics and associated </a:t>
            </a:r>
            <a:r>
              <a:rPr lang="en-US" b="1" dirty="0">
                <a:solidFill>
                  <a:schemeClr val="tx2"/>
                </a:solidFill>
              </a:rPr>
              <a:t>hazard timing interfaces with plant processes </a:t>
            </a:r>
            <a:r>
              <a:rPr lang="en-US" dirty="0">
                <a:solidFill>
                  <a:schemeClr val="tx2"/>
                </a:solidFill>
              </a:rPr>
              <a:t>to prepare for, mitigate, cope, and recover from the external </a:t>
            </a:r>
            <a:r>
              <a:rPr lang="en-US" dirty="0" smtClean="0">
                <a:solidFill>
                  <a:schemeClr val="tx2"/>
                </a:solidFill>
              </a:rPr>
              <a:t>challenge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Connect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uncertainties </a:t>
            </a:r>
            <a:r>
              <a:rPr lang="en-US" dirty="0">
                <a:solidFill>
                  <a:schemeClr val="tx2"/>
                </a:solidFill>
              </a:rPr>
              <a:t>in the </a:t>
            </a:r>
            <a:r>
              <a:rPr lang="en-US" b="1" dirty="0">
                <a:solidFill>
                  <a:schemeClr val="tx2"/>
                </a:solidFill>
              </a:rPr>
              <a:t>hazard severity/evolution with human response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Integrate insights and develop strategies for </a:t>
            </a:r>
            <a:r>
              <a:rPr lang="en-US" b="1" dirty="0" smtClean="0">
                <a:solidFill>
                  <a:schemeClr val="tx2"/>
                </a:solidFill>
              </a:rPr>
              <a:t>prioritization</a:t>
            </a:r>
            <a:r>
              <a:rPr lang="en-US" dirty="0" smtClean="0">
                <a:solidFill>
                  <a:schemeClr val="tx2"/>
                </a:solidFill>
              </a:rPr>
              <a:t> of uncertainty reduction efforts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1446" y="1968512"/>
            <a:ext cx="5467644" cy="39774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82683" y="2171114"/>
            <a:ext cx="1805354" cy="15160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Hazards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22315" y="4165389"/>
            <a:ext cx="1805354" cy="15160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 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3051" y="4165389"/>
            <a:ext cx="1805354" cy="15160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 rot="18576806">
            <a:off x="4344610" y="3589699"/>
            <a:ext cx="1360462" cy="684628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5056341" y="4596137"/>
            <a:ext cx="1360462" cy="684628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2840824">
            <a:off x="5817786" y="3599760"/>
            <a:ext cx="1360462" cy="684628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Goals and Structure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48" y="1987628"/>
            <a:ext cx="8448504" cy="449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3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5400000">
            <a:off x="1964269" y="3200437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964269" y="5036099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  <a:r>
              <a:rPr lang="en-US" dirty="0"/>
              <a:t>: Stakeholder Outreach and Development of Uncertainty Taxonomy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7321" y="1976634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Stakeholder Outreach</a:t>
            </a:r>
          </a:p>
          <a:p>
            <a:pPr algn="ctr"/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7321" y="3812296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of Existing Uncertainty Taxonomies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7321" y="5647958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of </a:t>
            </a:r>
            <a:r>
              <a:rPr lang="en-US" dirty="0" err="1" smtClean="0"/>
              <a:t>XHPRA</a:t>
            </a:r>
            <a:r>
              <a:rPr lang="en-US" dirty="0" smtClean="0"/>
              <a:t> (for </a:t>
            </a:r>
            <a:r>
              <a:rPr lang="en-US" dirty="0" err="1" smtClean="0"/>
              <a:t>NPPs</a:t>
            </a:r>
            <a:r>
              <a:rPr lang="en-US" dirty="0" smtClean="0"/>
              <a:t>) Uncertainty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5400000">
            <a:off x="1964269" y="3200437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964269" y="5036099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  <a:r>
              <a:rPr lang="en-US" dirty="0"/>
              <a:t>: Stakeholder Outreach and Development of Uncertainty Taxonomy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7321" y="1976634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Stakeholder Outreach</a:t>
            </a:r>
          </a:p>
          <a:p>
            <a:pPr algn="ctr"/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7321" y="3812296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of Existing Uncertainty Taxonomies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7321" y="5647958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of </a:t>
            </a:r>
            <a:r>
              <a:rPr lang="en-US" dirty="0" err="1" smtClean="0"/>
              <a:t>XHPRA</a:t>
            </a:r>
            <a:r>
              <a:rPr lang="en-US" dirty="0" smtClean="0"/>
              <a:t> (for </a:t>
            </a:r>
            <a:r>
              <a:rPr lang="en-US" dirty="0" err="1" smtClean="0"/>
              <a:t>NPPs</a:t>
            </a:r>
            <a:r>
              <a:rPr lang="en-US" dirty="0" smtClean="0"/>
              <a:t>) Uncertainty Taxonomy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10043" y="2644726"/>
            <a:ext cx="1120726" cy="984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043" y="2569698"/>
            <a:ext cx="1273126" cy="2274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973700">
            <a:off x="1973846" y="2675206"/>
            <a:ext cx="260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nk Free" panose="03080402000500000000" pitchFamily="66" charset="0"/>
              </a:rPr>
              <a:t>Virtual Discussions</a:t>
            </a:r>
            <a:endParaRPr lang="en-US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5400000">
            <a:off x="1964269" y="3200437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964269" y="5036099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  <a:r>
              <a:rPr lang="en-US" dirty="0"/>
              <a:t>: Stakeholder Outreach and Development of Uncertainty Taxonomy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7321" y="1976634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Stakeholder Outreach</a:t>
            </a:r>
          </a:p>
          <a:p>
            <a:pPr algn="ctr"/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7321" y="3812296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of Existing Uncertainty Taxonomies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7321" y="5647958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of </a:t>
            </a:r>
            <a:r>
              <a:rPr lang="en-US" dirty="0" err="1" smtClean="0"/>
              <a:t>XHPRA</a:t>
            </a:r>
            <a:r>
              <a:rPr lang="en-US" dirty="0" smtClean="0"/>
              <a:t> (for </a:t>
            </a:r>
            <a:r>
              <a:rPr lang="en-US" dirty="0" err="1" smtClean="0"/>
              <a:t>NPPs</a:t>
            </a:r>
            <a:r>
              <a:rPr lang="en-US" dirty="0" smtClean="0"/>
              <a:t>) Uncertainty Taxonomy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10043" y="2644726"/>
            <a:ext cx="1120726" cy="984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043" y="2569698"/>
            <a:ext cx="1273126" cy="2274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973700">
            <a:off x="1973846" y="2675206"/>
            <a:ext cx="260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nk Free" panose="03080402000500000000" pitchFamily="66" charset="0"/>
              </a:rPr>
              <a:t>Virtual Discussions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9611" y="2487993"/>
            <a:ext cx="6846757" cy="187051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Insights regarding the "most pressing" 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ources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uncertainty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strategies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address drivers of uncertainty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Identification of uncertainties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w/ potential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change risk metrics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Sources of "compounding conservatisms" and "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blindspots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Inconsistencies in practices, conventions, etc. between hazard groups, technical elements, and other aspects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PRAs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>
            <a:stCxn id="13" idx="1"/>
            <a:endCxn id="5" idx="3"/>
          </p:cNvCxnSpPr>
          <p:nvPr/>
        </p:nvCxnSpPr>
        <p:spPr>
          <a:xfrm flipH="1" flipV="1">
            <a:off x="3572952" y="2529964"/>
            <a:ext cx="1106659" cy="893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363" y="4676185"/>
            <a:ext cx="1763428" cy="17468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9611" y="632901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https://bit.ly/3xRhLHC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8239F6-1D30-8499-2C1F-EB2FF52A6024}"/>
                  </a:ext>
                </a:extLst>
              </p:cNvPr>
              <p:cNvSpPr txBox="1"/>
              <p:nvPr/>
            </p:nvSpPr>
            <p:spPr>
              <a:xfrm>
                <a:off x="7028108" y="5179434"/>
                <a:ext cx="3991584" cy="36933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Scan now </a:t>
                </a:r>
                <a:r>
                  <a:rPr lang="en-US" dirty="0">
                    <a:solidFill>
                      <a:schemeClr val="accent1"/>
                    </a:solidFill>
                  </a:rPr>
                  <a:t>to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share </a:t>
                </a:r>
                <a:r>
                  <a:rPr lang="en-US" dirty="0">
                    <a:solidFill>
                      <a:schemeClr val="accent1"/>
                    </a:solidFill>
                  </a:rPr>
                  <a:t>your insights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8239F6-1D30-8499-2C1F-EB2FF52A6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08" y="5179434"/>
                <a:ext cx="3991584" cy="36933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5400000">
            <a:off x="1964269" y="3200437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964269" y="5036099"/>
            <a:ext cx="567471" cy="5720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  <a:r>
              <a:rPr lang="en-US" dirty="0"/>
              <a:t>: Stakeholder Outreach and Development of Uncertainty Taxonomy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7321" y="1976634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Stakeholder Outreach</a:t>
            </a:r>
          </a:p>
          <a:p>
            <a:pPr algn="ctr"/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7321" y="3812296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of Existing Uncertainty Taxonomies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7321" y="5647958"/>
            <a:ext cx="2555631" cy="110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of </a:t>
            </a:r>
            <a:r>
              <a:rPr lang="en-US" dirty="0" err="1" smtClean="0"/>
              <a:t>XHPRA</a:t>
            </a:r>
            <a:r>
              <a:rPr lang="en-US" dirty="0" smtClean="0"/>
              <a:t> (for </a:t>
            </a:r>
            <a:r>
              <a:rPr lang="en-US" dirty="0" err="1" smtClean="0"/>
              <a:t>NPPs</a:t>
            </a:r>
            <a:r>
              <a:rPr lang="en-US" dirty="0" smtClean="0"/>
              <a:t>) Uncertainty Taxonomy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10043" y="2644726"/>
            <a:ext cx="1120726" cy="984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043" y="2569698"/>
            <a:ext cx="1273126" cy="2274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973700">
            <a:off x="1973846" y="2675206"/>
            <a:ext cx="260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nk Free" panose="03080402000500000000" pitchFamily="66" charset="0"/>
              </a:rPr>
              <a:t>Virtual Discussions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0072" y="1856935"/>
            <a:ext cx="3446586" cy="489768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83" y="1996515"/>
            <a:ext cx="2949080" cy="4624679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3" idx="1"/>
            <a:endCxn id="7" idx="3"/>
          </p:cNvCxnSpPr>
          <p:nvPr/>
        </p:nvCxnSpPr>
        <p:spPr>
          <a:xfrm flipH="1">
            <a:off x="3572952" y="4305776"/>
            <a:ext cx="1707120" cy="1895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08122" y="6108286"/>
            <a:ext cx="279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Additional information in companion paper: MB157</a:t>
            </a:r>
            <a:endParaRPr lang="en-US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064" y="2888406"/>
            <a:ext cx="1763428" cy="17468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74312" y="4541235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https://bit.ly/3xRhLHC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sSlideTheme">
  <a:themeElements>
    <a:clrScheme name="Custom 1">
      <a:dk1>
        <a:sysClr val="windowText" lastClr="000000"/>
      </a:dk1>
      <a:lt1>
        <a:sysClr val="window" lastClr="FFFFFF"/>
      </a:lt1>
      <a:dk2>
        <a:srgbClr val="D8D8D8"/>
      </a:dk2>
      <a:lt2>
        <a:srgbClr val="EEECE1"/>
      </a:lt2>
      <a:accent1>
        <a:srgbClr val="C0504D"/>
      </a:accent1>
      <a:accent2>
        <a:srgbClr val="D99694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sSlideTheme" id="{03A2E675-4D18-4794-9789-2D1F023381FF}" vid="{45252395-518F-4FE2-B645-5678FDA13B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CassSlideTheme</Template>
  <TotalTime>2223</TotalTime>
  <Words>1371</Words>
  <Application>Microsoft Office PowerPoint</Application>
  <PresentationFormat>Widescreen</PresentationFormat>
  <Paragraphs>138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DengXian</vt:lpstr>
      <vt:lpstr>DengXian</vt:lpstr>
      <vt:lpstr>等线 Light</vt:lpstr>
      <vt:lpstr>Arial</vt:lpstr>
      <vt:lpstr>Calibri</vt:lpstr>
      <vt:lpstr>Calibri Light</vt:lpstr>
      <vt:lpstr>Cambria Math</vt:lpstr>
      <vt:lpstr>Ink Free</vt:lpstr>
      <vt:lpstr>Symbol</vt:lpstr>
      <vt:lpstr>Times New Roman</vt:lpstr>
      <vt:lpstr>CassSlideTheme</vt:lpstr>
      <vt:lpstr>Identifying and Prioritizing Sources of Uncertainty in External Hazard Probabilistic Risk Assessment:  Project Activities and Progress </vt:lpstr>
      <vt:lpstr>Motivation &amp; Research Needs</vt:lpstr>
      <vt:lpstr>Project Outcomes</vt:lpstr>
      <vt:lpstr>Project Outcomes</vt:lpstr>
      <vt:lpstr>Project Goals and Structure</vt:lpstr>
      <vt:lpstr>Task 1: Stakeholder Outreach and Development of Uncertainty Taxonomy</vt:lpstr>
      <vt:lpstr>Task 1: Stakeholder Outreach and Development of Uncertainty Taxonomy</vt:lpstr>
      <vt:lpstr>Task 1: Stakeholder Outreach and Development of Uncertainty Taxonomy</vt:lpstr>
      <vt:lpstr>Task 1: Stakeholder Outreach and Development of Uncertainty Taxonomy</vt:lpstr>
      <vt:lpstr>Task 2: Hazard Uncertainty Characterization and Data Analysis</vt:lpstr>
      <vt:lpstr>Task 2: Hazard Uncertainty Characterization and Data Analysis</vt:lpstr>
      <vt:lpstr>Task 3: Assessment of Uncertainty in Scenario Development</vt:lpstr>
      <vt:lpstr>Task 3: Assessment of Uncertainty in Scenario Development</vt:lpstr>
      <vt:lpstr>Task 3: Assessment of Uncertainty in Scenario Development</vt:lpstr>
      <vt:lpstr>Task 3: Assessment of Uncertainty in Scenario Development</vt:lpstr>
      <vt:lpstr>Task 4: Characterization of Uncertainty in Human Response Under Physical Effects</vt:lpstr>
      <vt:lpstr>Task 4: Characterization of Uncertainty in Human Response Under Physical Effects</vt:lpstr>
      <vt:lpstr>Task 4: Characterization of Uncertainty in Human Response Under Physical Effects</vt:lpstr>
      <vt:lpstr>Task 4: Characterization of Uncertainty in Human Response Under Physical Effects</vt:lpstr>
      <vt:lpstr>Project Goals and 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Prioritizing Sources of Uncertainty in External Hazard Probabilistic Risk Assessment</dc:title>
  <dc:creator>Michelle Bensi</dc:creator>
  <cp:lastModifiedBy>Michelle T Bensi</cp:lastModifiedBy>
  <cp:revision>107</cp:revision>
  <dcterms:created xsi:type="dcterms:W3CDTF">2020-12-10T13:35:24Z</dcterms:created>
  <dcterms:modified xsi:type="dcterms:W3CDTF">2022-06-28T20:09:40Z</dcterms:modified>
</cp:coreProperties>
</file>