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60" r:id="rId5"/>
    <p:sldId id="258" r:id="rId6"/>
    <p:sldId id="264" r:id="rId7"/>
    <p:sldId id="265" r:id="rId8"/>
    <p:sldId id="266" r:id="rId9"/>
    <p:sldId id="267" r:id="rId10"/>
    <p:sldId id="268" r:id="rId11"/>
    <p:sldId id="269" r:id="rId12"/>
    <p:sldId id="262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2" autoAdjust="0"/>
    <p:restoredTop sz="94660"/>
  </p:normalViewPr>
  <p:slideViewPr>
    <p:cSldViewPr snapToGrid="0">
      <p:cViewPr>
        <p:scale>
          <a:sx n="60" d="100"/>
          <a:sy n="60" d="100"/>
        </p:scale>
        <p:origin x="37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52F823-E486-4105-BE1A-FB62829C31EE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D0EFCFF-83BC-4050-94B2-3AB992A12F0E}">
      <dgm:prSet phldrT="[Text]" custT="1"/>
      <dgm:spPr/>
      <dgm:t>
        <a:bodyPr/>
        <a:lstStyle/>
        <a:p>
          <a:pPr algn="ctr"/>
          <a:r>
            <a:rPr 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Uncertainty</a:t>
          </a:r>
        </a:p>
      </dgm:t>
    </dgm:pt>
    <dgm:pt modelId="{FF95109B-3086-476E-AFD8-AEADE8CE77F9}" type="parTrans" cxnId="{B278118E-0968-40BF-BEC1-E49988673DD0}">
      <dgm:prSet/>
      <dgm:spPr/>
      <dgm:t>
        <a:bodyPr/>
        <a:lstStyle/>
        <a:p>
          <a:pPr algn="ctr"/>
          <a:endParaRPr lang="en-US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9B5FDE-7FDE-453E-8885-FFC03330356C}" type="sibTrans" cxnId="{B278118E-0968-40BF-BEC1-E49988673DD0}">
      <dgm:prSet/>
      <dgm:spPr/>
      <dgm:t>
        <a:bodyPr/>
        <a:lstStyle/>
        <a:p>
          <a:pPr algn="ctr"/>
          <a:endParaRPr lang="en-US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DF2AC1-7B45-4E2D-9F7A-5BD48D9D594A}">
      <dgm:prSet phldrT="[Text]" custT="1"/>
      <dgm:spPr/>
      <dgm:t>
        <a:bodyPr/>
        <a:lstStyle/>
        <a:p>
          <a:pPr algn="ctr"/>
          <a:r>
            <a:rPr 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Epistemic</a:t>
          </a:r>
        </a:p>
      </dgm:t>
    </dgm:pt>
    <dgm:pt modelId="{E7D94E73-57A1-4E22-8DDA-F8EA6BB945B3}" type="parTrans" cxnId="{7890C222-0786-43BB-B643-4E64D728B995}">
      <dgm:prSet/>
      <dgm:spPr/>
      <dgm:t>
        <a:bodyPr/>
        <a:lstStyle/>
        <a:p>
          <a:pPr algn="ctr"/>
          <a:endParaRPr lang="en-US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E43C67-D885-4F6A-A27C-25A05F313666}" type="sibTrans" cxnId="{7890C222-0786-43BB-B643-4E64D728B995}">
      <dgm:prSet/>
      <dgm:spPr/>
      <dgm:t>
        <a:bodyPr/>
        <a:lstStyle/>
        <a:p>
          <a:pPr algn="ctr"/>
          <a:endParaRPr lang="en-US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04C2A0-9710-4F40-BBB8-00BF3AD34E27}">
      <dgm:prSet phldrT="[Text]" custT="1"/>
      <dgm:spPr/>
      <dgm:t>
        <a:bodyPr/>
        <a:lstStyle/>
        <a:p>
          <a:pPr algn="ctr"/>
          <a:r>
            <a:rPr lang="en-U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Completeness</a:t>
          </a:r>
        </a:p>
      </dgm:t>
    </dgm:pt>
    <dgm:pt modelId="{48B46E27-3A04-4BA8-B18A-4452FAA11D67}" type="parTrans" cxnId="{F5B55D51-5911-4348-B769-41A55CD5F6E9}">
      <dgm:prSet/>
      <dgm:spPr/>
      <dgm:t>
        <a:bodyPr/>
        <a:lstStyle/>
        <a:p>
          <a:pPr algn="ctr"/>
          <a:endParaRPr lang="en-US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654446-BB4F-4AAF-BC87-7BF24CC7BE6C}" type="sibTrans" cxnId="{F5B55D51-5911-4348-B769-41A55CD5F6E9}">
      <dgm:prSet/>
      <dgm:spPr/>
      <dgm:t>
        <a:bodyPr/>
        <a:lstStyle/>
        <a:p>
          <a:pPr algn="ctr"/>
          <a:endParaRPr lang="en-US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DFB69F-1780-4ABF-AACC-E4A2F3F17884}">
      <dgm:prSet phldrT="[Text]" custT="1"/>
      <dgm:spPr/>
      <dgm:t>
        <a:bodyPr/>
        <a:lstStyle/>
        <a:p>
          <a:pPr algn="ctr"/>
          <a:r>
            <a:rPr 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Parameter</a:t>
          </a:r>
        </a:p>
      </dgm:t>
    </dgm:pt>
    <dgm:pt modelId="{7877465F-0218-4330-9455-10493E83FBBC}" type="parTrans" cxnId="{AA20D275-9A65-4467-8B49-8B2EF3D48021}">
      <dgm:prSet/>
      <dgm:spPr/>
      <dgm:t>
        <a:bodyPr/>
        <a:lstStyle/>
        <a:p>
          <a:pPr algn="ctr"/>
          <a:endParaRPr lang="en-US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69BE1C-4537-4628-A7DC-5B87DD4B8148}" type="sibTrans" cxnId="{AA20D275-9A65-4467-8B49-8B2EF3D48021}">
      <dgm:prSet/>
      <dgm:spPr/>
      <dgm:t>
        <a:bodyPr/>
        <a:lstStyle/>
        <a:p>
          <a:pPr algn="ctr"/>
          <a:endParaRPr lang="en-US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38B368-0101-439D-ADAF-3508367E07D7}">
      <dgm:prSet phldrT="[Text]" custT="1"/>
      <dgm:spPr/>
      <dgm:t>
        <a:bodyPr/>
        <a:lstStyle/>
        <a:p>
          <a:pPr algn="ctr"/>
          <a:r>
            <a:rPr 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Aleatory</a:t>
          </a:r>
        </a:p>
      </dgm:t>
    </dgm:pt>
    <dgm:pt modelId="{FE65EC38-FDE4-4BF5-96B8-0EFD57480EC5}" type="parTrans" cxnId="{F82C1570-3AF5-4C12-B6F9-0503BA8B1627}">
      <dgm:prSet/>
      <dgm:spPr/>
      <dgm:t>
        <a:bodyPr/>
        <a:lstStyle/>
        <a:p>
          <a:pPr algn="ctr"/>
          <a:endParaRPr lang="en-US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47C521-A190-455B-A851-B95F07A7F878}" type="sibTrans" cxnId="{F82C1570-3AF5-4C12-B6F9-0503BA8B1627}">
      <dgm:prSet/>
      <dgm:spPr/>
      <dgm:t>
        <a:bodyPr/>
        <a:lstStyle/>
        <a:p>
          <a:pPr algn="ctr"/>
          <a:endParaRPr lang="en-US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8526E5-5AEF-47BF-B5A1-56F312FBBE72}">
      <dgm:prSet phldrT="[Text]" custT="1"/>
      <dgm:spPr/>
      <dgm:t>
        <a:bodyPr/>
        <a:lstStyle/>
        <a:p>
          <a:pPr algn="ctr"/>
          <a:r>
            <a:rPr 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Model</a:t>
          </a:r>
        </a:p>
      </dgm:t>
    </dgm:pt>
    <dgm:pt modelId="{C0D6EC13-4430-43B4-B5B9-F564B6CC35F8}" type="parTrans" cxnId="{6692C4C8-437C-483E-B63D-EF28DA71DBF2}">
      <dgm:prSet/>
      <dgm:spPr/>
      <dgm:t>
        <a:bodyPr/>
        <a:lstStyle/>
        <a:p>
          <a:pPr algn="ctr"/>
          <a:endParaRPr lang="en-US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334543-1EAE-48E1-A01E-58EA6F73AC82}" type="sibTrans" cxnId="{6692C4C8-437C-483E-B63D-EF28DA71DBF2}">
      <dgm:prSet/>
      <dgm:spPr/>
      <dgm:t>
        <a:bodyPr/>
        <a:lstStyle/>
        <a:p>
          <a:pPr algn="ctr"/>
          <a:endParaRPr lang="en-US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6717CB-B200-4FA9-B74A-1D043F0218D5}" type="pres">
      <dgm:prSet presAssocID="{DE52F823-E486-4105-BE1A-FB62829C31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B76767D-EFA0-4BFB-9C8F-C9799EF91B40}" type="pres">
      <dgm:prSet presAssocID="{5D0EFCFF-83BC-4050-94B2-3AB992A12F0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F2E1E57-04CA-4400-A4ED-5224E8F45859}" type="pres">
      <dgm:prSet presAssocID="{5D0EFCFF-83BC-4050-94B2-3AB992A12F0E}" presName="rootComposite1" presStyleCnt="0"/>
      <dgm:spPr/>
      <dgm:t>
        <a:bodyPr/>
        <a:lstStyle/>
        <a:p>
          <a:endParaRPr lang="en-US"/>
        </a:p>
      </dgm:t>
    </dgm:pt>
    <dgm:pt modelId="{95CBFAAC-68C3-47FC-81ED-561A45A5A82F}" type="pres">
      <dgm:prSet presAssocID="{5D0EFCFF-83BC-4050-94B2-3AB992A12F0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CB8EF9-0669-4D76-9896-EF52488F9B81}" type="pres">
      <dgm:prSet presAssocID="{5D0EFCFF-83BC-4050-94B2-3AB992A12F0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74B4283-18FA-49F1-A8FA-917EEBE396E9}" type="pres">
      <dgm:prSet presAssocID="{5D0EFCFF-83BC-4050-94B2-3AB992A12F0E}" presName="hierChild2" presStyleCnt="0"/>
      <dgm:spPr/>
      <dgm:t>
        <a:bodyPr/>
        <a:lstStyle/>
        <a:p>
          <a:endParaRPr lang="en-US"/>
        </a:p>
      </dgm:t>
    </dgm:pt>
    <dgm:pt modelId="{A62E853D-9A49-48C2-967F-3ACE6507181D}" type="pres">
      <dgm:prSet presAssocID="{E7D94E73-57A1-4E22-8DDA-F8EA6BB945B3}" presName="Name64" presStyleLbl="parChTrans1D2" presStyleIdx="0" presStyleCnt="2"/>
      <dgm:spPr/>
      <dgm:t>
        <a:bodyPr/>
        <a:lstStyle/>
        <a:p>
          <a:endParaRPr lang="en-US"/>
        </a:p>
      </dgm:t>
    </dgm:pt>
    <dgm:pt modelId="{868236C2-AF03-4C35-B1DF-4D0D08A9D7DD}" type="pres">
      <dgm:prSet presAssocID="{85DF2AC1-7B45-4E2D-9F7A-5BD48D9D594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8050902-F33D-4C94-A095-F1A352D0D3E1}" type="pres">
      <dgm:prSet presAssocID="{85DF2AC1-7B45-4E2D-9F7A-5BD48D9D594A}" presName="rootComposite" presStyleCnt="0"/>
      <dgm:spPr/>
      <dgm:t>
        <a:bodyPr/>
        <a:lstStyle/>
        <a:p>
          <a:endParaRPr lang="en-US"/>
        </a:p>
      </dgm:t>
    </dgm:pt>
    <dgm:pt modelId="{4311D1C3-B748-4A8E-A812-7CF8D1B8D0B9}" type="pres">
      <dgm:prSet presAssocID="{85DF2AC1-7B45-4E2D-9F7A-5BD48D9D594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E27672-A52F-468C-A621-FA54757B9D2C}" type="pres">
      <dgm:prSet presAssocID="{85DF2AC1-7B45-4E2D-9F7A-5BD48D9D594A}" presName="rootConnector" presStyleLbl="node2" presStyleIdx="0" presStyleCnt="2"/>
      <dgm:spPr/>
      <dgm:t>
        <a:bodyPr/>
        <a:lstStyle/>
        <a:p>
          <a:endParaRPr lang="en-US"/>
        </a:p>
      </dgm:t>
    </dgm:pt>
    <dgm:pt modelId="{9D1C3163-5F25-44E6-8486-E4AD21E95BBF}" type="pres">
      <dgm:prSet presAssocID="{85DF2AC1-7B45-4E2D-9F7A-5BD48D9D594A}" presName="hierChild4" presStyleCnt="0"/>
      <dgm:spPr/>
      <dgm:t>
        <a:bodyPr/>
        <a:lstStyle/>
        <a:p>
          <a:endParaRPr lang="en-US"/>
        </a:p>
      </dgm:t>
    </dgm:pt>
    <dgm:pt modelId="{C9D92AFB-F7AF-44D2-B278-7803E7FDB5F2}" type="pres">
      <dgm:prSet presAssocID="{48B46E27-3A04-4BA8-B18A-4452FAA11D67}" presName="Name64" presStyleLbl="parChTrans1D3" presStyleIdx="0" presStyleCnt="3"/>
      <dgm:spPr/>
      <dgm:t>
        <a:bodyPr/>
        <a:lstStyle/>
        <a:p>
          <a:endParaRPr lang="en-US"/>
        </a:p>
      </dgm:t>
    </dgm:pt>
    <dgm:pt modelId="{C544CA01-D647-48F2-99F4-6A7AB269A44D}" type="pres">
      <dgm:prSet presAssocID="{1504C2A0-9710-4F40-BBB8-00BF3AD34E2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7A58742-7962-4170-B7B3-02BE247A89B3}" type="pres">
      <dgm:prSet presAssocID="{1504C2A0-9710-4F40-BBB8-00BF3AD34E27}" presName="rootComposite" presStyleCnt="0"/>
      <dgm:spPr/>
      <dgm:t>
        <a:bodyPr/>
        <a:lstStyle/>
        <a:p>
          <a:endParaRPr lang="en-US"/>
        </a:p>
      </dgm:t>
    </dgm:pt>
    <dgm:pt modelId="{BDADF2F9-3ECB-48A9-813C-27D7E996E3AB}" type="pres">
      <dgm:prSet presAssocID="{1504C2A0-9710-4F40-BBB8-00BF3AD34E27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5C5B68-6481-49D0-858B-5075DA2CB0D8}" type="pres">
      <dgm:prSet presAssocID="{1504C2A0-9710-4F40-BBB8-00BF3AD34E27}" presName="rootConnector" presStyleLbl="node3" presStyleIdx="0" presStyleCnt="3"/>
      <dgm:spPr/>
      <dgm:t>
        <a:bodyPr/>
        <a:lstStyle/>
        <a:p>
          <a:endParaRPr lang="en-US"/>
        </a:p>
      </dgm:t>
    </dgm:pt>
    <dgm:pt modelId="{A9278F1C-E61F-4721-A007-7136FEF5358B}" type="pres">
      <dgm:prSet presAssocID="{1504C2A0-9710-4F40-BBB8-00BF3AD34E27}" presName="hierChild4" presStyleCnt="0"/>
      <dgm:spPr/>
      <dgm:t>
        <a:bodyPr/>
        <a:lstStyle/>
        <a:p>
          <a:endParaRPr lang="en-US"/>
        </a:p>
      </dgm:t>
    </dgm:pt>
    <dgm:pt modelId="{AD951428-C496-4577-82D0-CE32039A0DEB}" type="pres">
      <dgm:prSet presAssocID="{1504C2A0-9710-4F40-BBB8-00BF3AD34E27}" presName="hierChild5" presStyleCnt="0"/>
      <dgm:spPr/>
      <dgm:t>
        <a:bodyPr/>
        <a:lstStyle/>
        <a:p>
          <a:endParaRPr lang="en-US"/>
        </a:p>
      </dgm:t>
    </dgm:pt>
    <dgm:pt modelId="{64D03C70-BBB7-4D6E-B2E6-BB820748287B}" type="pres">
      <dgm:prSet presAssocID="{7877465F-0218-4330-9455-10493E83FBBC}" presName="Name64" presStyleLbl="parChTrans1D3" presStyleIdx="1" presStyleCnt="3"/>
      <dgm:spPr/>
      <dgm:t>
        <a:bodyPr/>
        <a:lstStyle/>
        <a:p>
          <a:endParaRPr lang="en-US"/>
        </a:p>
      </dgm:t>
    </dgm:pt>
    <dgm:pt modelId="{DC793001-6708-4A0C-8AB7-44CA35CB19CC}" type="pres">
      <dgm:prSet presAssocID="{F9DFB69F-1780-4ABF-AACC-E4A2F3F1788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5BFC0B0-D3A2-4D72-8A09-2AAA636E1CBD}" type="pres">
      <dgm:prSet presAssocID="{F9DFB69F-1780-4ABF-AACC-E4A2F3F17884}" presName="rootComposite" presStyleCnt="0"/>
      <dgm:spPr/>
      <dgm:t>
        <a:bodyPr/>
        <a:lstStyle/>
        <a:p>
          <a:endParaRPr lang="en-US"/>
        </a:p>
      </dgm:t>
    </dgm:pt>
    <dgm:pt modelId="{548FF2E8-D2B9-4560-8AC9-BEF31EFC0501}" type="pres">
      <dgm:prSet presAssocID="{F9DFB69F-1780-4ABF-AACC-E4A2F3F17884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604B14-A292-4E30-9F7F-83E3642F511B}" type="pres">
      <dgm:prSet presAssocID="{F9DFB69F-1780-4ABF-AACC-E4A2F3F17884}" presName="rootConnector" presStyleLbl="node3" presStyleIdx="1" presStyleCnt="3"/>
      <dgm:spPr/>
      <dgm:t>
        <a:bodyPr/>
        <a:lstStyle/>
        <a:p>
          <a:endParaRPr lang="en-US"/>
        </a:p>
      </dgm:t>
    </dgm:pt>
    <dgm:pt modelId="{990A3D4D-A3E7-4A7B-9897-C98033000ED1}" type="pres">
      <dgm:prSet presAssocID="{F9DFB69F-1780-4ABF-AACC-E4A2F3F17884}" presName="hierChild4" presStyleCnt="0"/>
      <dgm:spPr/>
      <dgm:t>
        <a:bodyPr/>
        <a:lstStyle/>
        <a:p>
          <a:endParaRPr lang="en-US"/>
        </a:p>
      </dgm:t>
    </dgm:pt>
    <dgm:pt modelId="{C5D6A1EC-B826-427B-9DF3-6012B9507FB2}" type="pres">
      <dgm:prSet presAssocID="{F9DFB69F-1780-4ABF-AACC-E4A2F3F17884}" presName="hierChild5" presStyleCnt="0"/>
      <dgm:spPr/>
      <dgm:t>
        <a:bodyPr/>
        <a:lstStyle/>
        <a:p>
          <a:endParaRPr lang="en-US"/>
        </a:p>
      </dgm:t>
    </dgm:pt>
    <dgm:pt modelId="{6B0C0474-1599-4BEA-8A6E-51748FBA4724}" type="pres">
      <dgm:prSet presAssocID="{C0D6EC13-4430-43B4-B5B9-F564B6CC35F8}" presName="Name64" presStyleLbl="parChTrans1D3" presStyleIdx="2" presStyleCnt="3"/>
      <dgm:spPr/>
      <dgm:t>
        <a:bodyPr/>
        <a:lstStyle/>
        <a:p>
          <a:endParaRPr lang="en-US"/>
        </a:p>
      </dgm:t>
    </dgm:pt>
    <dgm:pt modelId="{B4E3ACCF-F803-4E69-965E-51EDB01865B5}" type="pres">
      <dgm:prSet presAssocID="{4C8526E5-5AEF-47BF-B5A1-56F312FBBE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94981EE-8031-45FA-A8CA-12B5E1BD665D}" type="pres">
      <dgm:prSet presAssocID="{4C8526E5-5AEF-47BF-B5A1-56F312FBBE72}" presName="rootComposite" presStyleCnt="0"/>
      <dgm:spPr/>
      <dgm:t>
        <a:bodyPr/>
        <a:lstStyle/>
        <a:p>
          <a:endParaRPr lang="en-US"/>
        </a:p>
      </dgm:t>
    </dgm:pt>
    <dgm:pt modelId="{81472264-3E05-4657-ADAF-65EB7CDE0CD0}" type="pres">
      <dgm:prSet presAssocID="{4C8526E5-5AEF-47BF-B5A1-56F312FBBE72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F269D5-52F4-4D66-AFF3-BE3671C1722A}" type="pres">
      <dgm:prSet presAssocID="{4C8526E5-5AEF-47BF-B5A1-56F312FBBE72}" presName="rootConnector" presStyleLbl="node3" presStyleIdx="2" presStyleCnt="3"/>
      <dgm:spPr/>
      <dgm:t>
        <a:bodyPr/>
        <a:lstStyle/>
        <a:p>
          <a:endParaRPr lang="en-US"/>
        </a:p>
      </dgm:t>
    </dgm:pt>
    <dgm:pt modelId="{4A1E9449-4C88-49B2-8228-22145A9CA38A}" type="pres">
      <dgm:prSet presAssocID="{4C8526E5-5AEF-47BF-B5A1-56F312FBBE72}" presName="hierChild4" presStyleCnt="0"/>
      <dgm:spPr/>
      <dgm:t>
        <a:bodyPr/>
        <a:lstStyle/>
        <a:p>
          <a:endParaRPr lang="en-US"/>
        </a:p>
      </dgm:t>
    </dgm:pt>
    <dgm:pt modelId="{0A2C9957-831C-4E59-87B2-B3C4FEA9E293}" type="pres">
      <dgm:prSet presAssocID="{4C8526E5-5AEF-47BF-B5A1-56F312FBBE72}" presName="hierChild5" presStyleCnt="0"/>
      <dgm:spPr/>
      <dgm:t>
        <a:bodyPr/>
        <a:lstStyle/>
        <a:p>
          <a:endParaRPr lang="en-US"/>
        </a:p>
      </dgm:t>
    </dgm:pt>
    <dgm:pt modelId="{A79F7591-04BC-4CC4-AF5C-440EC2A52F04}" type="pres">
      <dgm:prSet presAssocID="{85DF2AC1-7B45-4E2D-9F7A-5BD48D9D594A}" presName="hierChild5" presStyleCnt="0"/>
      <dgm:spPr/>
      <dgm:t>
        <a:bodyPr/>
        <a:lstStyle/>
        <a:p>
          <a:endParaRPr lang="en-US"/>
        </a:p>
      </dgm:t>
    </dgm:pt>
    <dgm:pt modelId="{1C711A51-E31C-450B-8F1E-D97E9A6BE64F}" type="pres">
      <dgm:prSet presAssocID="{FE65EC38-FDE4-4BF5-96B8-0EFD57480EC5}" presName="Name64" presStyleLbl="parChTrans1D2" presStyleIdx="1" presStyleCnt="2"/>
      <dgm:spPr/>
      <dgm:t>
        <a:bodyPr/>
        <a:lstStyle/>
        <a:p>
          <a:endParaRPr lang="en-US"/>
        </a:p>
      </dgm:t>
    </dgm:pt>
    <dgm:pt modelId="{3996C243-BC61-417E-A9C4-824B28032005}" type="pres">
      <dgm:prSet presAssocID="{1A38B368-0101-439D-ADAF-3508367E07D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B47A6B2-8692-4FC3-884F-922621327930}" type="pres">
      <dgm:prSet presAssocID="{1A38B368-0101-439D-ADAF-3508367E07D7}" presName="rootComposite" presStyleCnt="0"/>
      <dgm:spPr/>
      <dgm:t>
        <a:bodyPr/>
        <a:lstStyle/>
        <a:p>
          <a:endParaRPr lang="en-US"/>
        </a:p>
      </dgm:t>
    </dgm:pt>
    <dgm:pt modelId="{EFFB2026-7D39-4835-A458-0D14A01EB48E}" type="pres">
      <dgm:prSet presAssocID="{1A38B368-0101-439D-ADAF-3508367E07D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E4CF37-A54E-4C5A-9883-A6F8304FB103}" type="pres">
      <dgm:prSet presAssocID="{1A38B368-0101-439D-ADAF-3508367E07D7}" presName="rootConnector" presStyleLbl="node2" presStyleIdx="1" presStyleCnt="2"/>
      <dgm:spPr/>
      <dgm:t>
        <a:bodyPr/>
        <a:lstStyle/>
        <a:p>
          <a:endParaRPr lang="en-US"/>
        </a:p>
      </dgm:t>
    </dgm:pt>
    <dgm:pt modelId="{800F1AFA-9D65-4979-8CEA-16EFAF2B21E6}" type="pres">
      <dgm:prSet presAssocID="{1A38B368-0101-439D-ADAF-3508367E07D7}" presName="hierChild4" presStyleCnt="0"/>
      <dgm:spPr/>
      <dgm:t>
        <a:bodyPr/>
        <a:lstStyle/>
        <a:p>
          <a:endParaRPr lang="en-US"/>
        </a:p>
      </dgm:t>
    </dgm:pt>
    <dgm:pt modelId="{42FD8CAF-B6F0-4CAC-A736-951521E9E684}" type="pres">
      <dgm:prSet presAssocID="{1A38B368-0101-439D-ADAF-3508367E07D7}" presName="hierChild5" presStyleCnt="0"/>
      <dgm:spPr/>
      <dgm:t>
        <a:bodyPr/>
        <a:lstStyle/>
        <a:p>
          <a:endParaRPr lang="en-US"/>
        </a:p>
      </dgm:t>
    </dgm:pt>
    <dgm:pt modelId="{39255CEA-DF37-4CA8-BAB4-111DB2589F01}" type="pres">
      <dgm:prSet presAssocID="{5D0EFCFF-83BC-4050-94B2-3AB992A12F0E}" presName="hierChild3" presStyleCnt="0"/>
      <dgm:spPr/>
      <dgm:t>
        <a:bodyPr/>
        <a:lstStyle/>
        <a:p>
          <a:endParaRPr lang="en-US"/>
        </a:p>
      </dgm:t>
    </dgm:pt>
  </dgm:ptLst>
  <dgm:cxnLst>
    <dgm:cxn modelId="{6692C4C8-437C-483E-B63D-EF28DA71DBF2}" srcId="{85DF2AC1-7B45-4E2D-9F7A-5BD48D9D594A}" destId="{4C8526E5-5AEF-47BF-B5A1-56F312FBBE72}" srcOrd="2" destOrd="0" parTransId="{C0D6EC13-4430-43B4-B5B9-F564B6CC35F8}" sibTransId="{8B334543-1EAE-48E1-A01E-58EA6F73AC82}"/>
    <dgm:cxn modelId="{D669BB6D-354E-477B-ABB9-14A5EA8BE8EE}" type="presOf" srcId="{4C8526E5-5AEF-47BF-B5A1-56F312FBBE72}" destId="{AFF269D5-52F4-4D66-AFF3-BE3671C1722A}" srcOrd="1" destOrd="0" presId="urn:microsoft.com/office/officeart/2009/3/layout/HorizontalOrganizationChart"/>
    <dgm:cxn modelId="{AA20D275-9A65-4467-8B49-8B2EF3D48021}" srcId="{85DF2AC1-7B45-4E2D-9F7A-5BD48D9D594A}" destId="{F9DFB69F-1780-4ABF-AACC-E4A2F3F17884}" srcOrd="1" destOrd="0" parTransId="{7877465F-0218-4330-9455-10493E83FBBC}" sibTransId="{3769BE1C-4537-4628-A7DC-5B87DD4B8148}"/>
    <dgm:cxn modelId="{7890C222-0786-43BB-B643-4E64D728B995}" srcId="{5D0EFCFF-83BC-4050-94B2-3AB992A12F0E}" destId="{85DF2AC1-7B45-4E2D-9F7A-5BD48D9D594A}" srcOrd="0" destOrd="0" parTransId="{E7D94E73-57A1-4E22-8DDA-F8EA6BB945B3}" sibTransId="{CAE43C67-D885-4F6A-A27C-25A05F313666}"/>
    <dgm:cxn modelId="{032AF2EC-DB7C-4F84-851A-664A7637732F}" type="presOf" srcId="{7877465F-0218-4330-9455-10493E83FBBC}" destId="{64D03C70-BBB7-4D6E-B2E6-BB820748287B}" srcOrd="0" destOrd="0" presId="urn:microsoft.com/office/officeart/2009/3/layout/HorizontalOrganizationChart"/>
    <dgm:cxn modelId="{F5B55D51-5911-4348-B769-41A55CD5F6E9}" srcId="{85DF2AC1-7B45-4E2D-9F7A-5BD48D9D594A}" destId="{1504C2A0-9710-4F40-BBB8-00BF3AD34E27}" srcOrd="0" destOrd="0" parTransId="{48B46E27-3A04-4BA8-B18A-4452FAA11D67}" sibTransId="{3C654446-BB4F-4AAF-BC87-7BF24CC7BE6C}"/>
    <dgm:cxn modelId="{5FFB6FCC-D1F6-42E0-A3D4-DE7AE54F7C26}" type="presOf" srcId="{5D0EFCFF-83BC-4050-94B2-3AB992A12F0E}" destId="{95CBFAAC-68C3-47FC-81ED-561A45A5A82F}" srcOrd="0" destOrd="0" presId="urn:microsoft.com/office/officeart/2009/3/layout/HorizontalOrganizationChart"/>
    <dgm:cxn modelId="{03378D99-EE7D-4033-8C54-B68C05D1EA27}" type="presOf" srcId="{C0D6EC13-4430-43B4-B5B9-F564B6CC35F8}" destId="{6B0C0474-1599-4BEA-8A6E-51748FBA4724}" srcOrd="0" destOrd="0" presId="urn:microsoft.com/office/officeart/2009/3/layout/HorizontalOrganizationChart"/>
    <dgm:cxn modelId="{F85FF8FF-2217-4570-9DB1-64EC595549D9}" type="presOf" srcId="{DE52F823-E486-4105-BE1A-FB62829C31EE}" destId="{206717CB-B200-4FA9-B74A-1D043F0218D5}" srcOrd="0" destOrd="0" presId="urn:microsoft.com/office/officeart/2009/3/layout/HorizontalOrganizationChart"/>
    <dgm:cxn modelId="{84A77B49-22D7-4ACB-90B3-CA23219DF346}" type="presOf" srcId="{48B46E27-3A04-4BA8-B18A-4452FAA11D67}" destId="{C9D92AFB-F7AF-44D2-B278-7803E7FDB5F2}" srcOrd="0" destOrd="0" presId="urn:microsoft.com/office/officeart/2009/3/layout/HorizontalOrganizationChart"/>
    <dgm:cxn modelId="{58734E6A-DF53-415E-9AE4-2EA0649C9546}" type="presOf" srcId="{1A38B368-0101-439D-ADAF-3508367E07D7}" destId="{7EE4CF37-A54E-4C5A-9883-A6F8304FB103}" srcOrd="1" destOrd="0" presId="urn:microsoft.com/office/officeart/2009/3/layout/HorizontalOrganizationChart"/>
    <dgm:cxn modelId="{5FD7E6B2-4449-4F0B-9AD5-5739D7D76BD4}" type="presOf" srcId="{1504C2A0-9710-4F40-BBB8-00BF3AD34E27}" destId="{BDADF2F9-3ECB-48A9-813C-27D7E996E3AB}" srcOrd="0" destOrd="0" presId="urn:microsoft.com/office/officeart/2009/3/layout/HorizontalOrganizationChart"/>
    <dgm:cxn modelId="{D29A9EC4-AEFE-4784-B461-49974A2EB8F5}" type="presOf" srcId="{1504C2A0-9710-4F40-BBB8-00BF3AD34E27}" destId="{A95C5B68-6481-49D0-858B-5075DA2CB0D8}" srcOrd="1" destOrd="0" presId="urn:microsoft.com/office/officeart/2009/3/layout/HorizontalOrganizationChart"/>
    <dgm:cxn modelId="{40E311AA-87FC-4225-A959-D9D4D27F3C07}" type="presOf" srcId="{5D0EFCFF-83BC-4050-94B2-3AB992A12F0E}" destId="{08CB8EF9-0669-4D76-9896-EF52488F9B81}" srcOrd="1" destOrd="0" presId="urn:microsoft.com/office/officeart/2009/3/layout/HorizontalOrganizationChart"/>
    <dgm:cxn modelId="{530BA180-445E-4880-BD5C-AE6DDC46670C}" type="presOf" srcId="{E7D94E73-57A1-4E22-8DDA-F8EA6BB945B3}" destId="{A62E853D-9A49-48C2-967F-3ACE6507181D}" srcOrd="0" destOrd="0" presId="urn:microsoft.com/office/officeart/2009/3/layout/HorizontalOrganizationChart"/>
    <dgm:cxn modelId="{EEAFB362-429B-4B7F-AA1B-640F75140102}" type="presOf" srcId="{4C8526E5-5AEF-47BF-B5A1-56F312FBBE72}" destId="{81472264-3E05-4657-ADAF-65EB7CDE0CD0}" srcOrd="0" destOrd="0" presId="urn:microsoft.com/office/officeart/2009/3/layout/HorizontalOrganizationChart"/>
    <dgm:cxn modelId="{640D0DB5-AC82-4D5B-9081-D4B94CE86D66}" type="presOf" srcId="{F9DFB69F-1780-4ABF-AACC-E4A2F3F17884}" destId="{8F604B14-A292-4E30-9F7F-83E3642F511B}" srcOrd="1" destOrd="0" presId="urn:microsoft.com/office/officeart/2009/3/layout/HorizontalOrganizationChart"/>
    <dgm:cxn modelId="{EFC70DE2-D5A9-4EE1-B97E-3FC3F97E06B2}" type="presOf" srcId="{85DF2AC1-7B45-4E2D-9F7A-5BD48D9D594A}" destId="{93E27672-A52F-468C-A621-FA54757B9D2C}" srcOrd="1" destOrd="0" presId="urn:microsoft.com/office/officeart/2009/3/layout/HorizontalOrganizationChart"/>
    <dgm:cxn modelId="{08805E3E-B0D1-4BF7-A05A-24143566122A}" type="presOf" srcId="{1A38B368-0101-439D-ADAF-3508367E07D7}" destId="{EFFB2026-7D39-4835-A458-0D14A01EB48E}" srcOrd="0" destOrd="0" presId="urn:microsoft.com/office/officeart/2009/3/layout/HorizontalOrganizationChart"/>
    <dgm:cxn modelId="{F82C1570-3AF5-4C12-B6F9-0503BA8B1627}" srcId="{5D0EFCFF-83BC-4050-94B2-3AB992A12F0E}" destId="{1A38B368-0101-439D-ADAF-3508367E07D7}" srcOrd="1" destOrd="0" parTransId="{FE65EC38-FDE4-4BF5-96B8-0EFD57480EC5}" sibTransId="{2747C521-A190-455B-A851-B95F07A7F878}"/>
    <dgm:cxn modelId="{B278118E-0968-40BF-BEC1-E49988673DD0}" srcId="{DE52F823-E486-4105-BE1A-FB62829C31EE}" destId="{5D0EFCFF-83BC-4050-94B2-3AB992A12F0E}" srcOrd="0" destOrd="0" parTransId="{FF95109B-3086-476E-AFD8-AEADE8CE77F9}" sibTransId="{489B5FDE-7FDE-453E-8885-FFC03330356C}"/>
    <dgm:cxn modelId="{5FD657B1-4A41-4B33-AF7E-170C77513FDB}" type="presOf" srcId="{F9DFB69F-1780-4ABF-AACC-E4A2F3F17884}" destId="{548FF2E8-D2B9-4560-8AC9-BEF31EFC0501}" srcOrd="0" destOrd="0" presId="urn:microsoft.com/office/officeart/2009/3/layout/HorizontalOrganizationChart"/>
    <dgm:cxn modelId="{5A4FBDB4-C422-41D9-A33C-7FB16F79D9FB}" type="presOf" srcId="{85DF2AC1-7B45-4E2D-9F7A-5BD48D9D594A}" destId="{4311D1C3-B748-4A8E-A812-7CF8D1B8D0B9}" srcOrd="0" destOrd="0" presId="urn:microsoft.com/office/officeart/2009/3/layout/HorizontalOrganizationChart"/>
    <dgm:cxn modelId="{69220079-D1F2-45E4-820A-652D7FD2D838}" type="presOf" srcId="{FE65EC38-FDE4-4BF5-96B8-0EFD57480EC5}" destId="{1C711A51-E31C-450B-8F1E-D97E9A6BE64F}" srcOrd="0" destOrd="0" presId="urn:microsoft.com/office/officeart/2009/3/layout/HorizontalOrganizationChart"/>
    <dgm:cxn modelId="{8E967181-6107-4142-888A-ACFFD2D0C15E}" type="presParOf" srcId="{206717CB-B200-4FA9-B74A-1D043F0218D5}" destId="{2B76767D-EFA0-4BFB-9C8F-C9799EF91B40}" srcOrd="0" destOrd="0" presId="urn:microsoft.com/office/officeart/2009/3/layout/HorizontalOrganizationChart"/>
    <dgm:cxn modelId="{4B61B064-D936-465C-BB34-D39156000B19}" type="presParOf" srcId="{2B76767D-EFA0-4BFB-9C8F-C9799EF91B40}" destId="{DF2E1E57-04CA-4400-A4ED-5224E8F45859}" srcOrd="0" destOrd="0" presId="urn:microsoft.com/office/officeart/2009/3/layout/HorizontalOrganizationChart"/>
    <dgm:cxn modelId="{831290FB-E27E-4BA2-8038-9E2DF9113F93}" type="presParOf" srcId="{DF2E1E57-04CA-4400-A4ED-5224E8F45859}" destId="{95CBFAAC-68C3-47FC-81ED-561A45A5A82F}" srcOrd="0" destOrd="0" presId="urn:microsoft.com/office/officeart/2009/3/layout/HorizontalOrganizationChart"/>
    <dgm:cxn modelId="{A2DA086A-A975-41F1-9452-98D2B93BD7AF}" type="presParOf" srcId="{DF2E1E57-04CA-4400-A4ED-5224E8F45859}" destId="{08CB8EF9-0669-4D76-9896-EF52488F9B81}" srcOrd="1" destOrd="0" presId="urn:microsoft.com/office/officeart/2009/3/layout/HorizontalOrganizationChart"/>
    <dgm:cxn modelId="{A760A2EF-4CE9-40A1-B3CE-4861558DDC76}" type="presParOf" srcId="{2B76767D-EFA0-4BFB-9C8F-C9799EF91B40}" destId="{D74B4283-18FA-49F1-A8FA-917EEBE396E9}" srcOrd="1" destOrd="0" presId="urn:microsoft.com/office/officeart/2009/3/layout/HorizontalOrganizationChart"/>
    <dgm:cxn modelId="{9B9733A4-5FB5-4135-A36D-E9294073AF26}" type="presParOf" srcId="{D74B4283-18FA-49F1-A8FA-917EEBE396E9}" destId="{A62E853D-9A49-48C2-967F-3ACE6507181D}" srcOrd="0" destOrd="0" presId="urn:microsoft.com/office/officeart/2009/3/layout/HorizontalOrganizationChart"/>
    <dgm:cxn modelId="{0C2EB2EF-2A2F-482B-886B-89D3C843DFE9}" type="presParOf" srcId="{D74B4283-18FA-49F1-A8FA-917EEBE396E9}" destId="{868236C2-AF03-4C35-B1DF-4D0D08A9D7DD}" srcOrd="1" destOrd="0" presId="urn:microsoft.com/office/officeart/2009/3/layout/HorizontalOrganizationChart"/>
    <dgm:cxn modelId="{B90DFB7E-A742-4628-8EB8-917B3A3ADFBD}" type="presParOf" srcId="{868236C2-AF03-4C35-B1DF-4D0D08A9D7DD}" destId="{C8050902-F33D-4C94-A095-F1A352D0D3E1}" srcOrd="0" destOrd="0" presId="urn:microsoft.com/office/officeart/2009/3/layout/HorizontalOrganizationChart"/>
    <dgm:cxn modelId="{26FFECBA-F7DA-4AD2-A926-634B07F0F1BA}" type="presParOf" srcId="{C8050902-F33D-4C94-A095-F1A352D0D3E1}" destId="{4311D1C3-B748-4A8E-A812-7CF8D1B8D0B9}" srcOrd="0" destOrd="0" presId="urn:microsoft.com/office/officeart/2009/3/layout/HorizontalOrganizationChart"/>
    <dgm:cxn modelId="{9293C2C0-A8B7-41DC-A9FC-245AB13B9CD6}" type="presParOf" srcId="{C8050902-F33D-4C94-A095-F1A352D0D3E1}" destId="{93E27672-A52F-468C-A621-FA54757B9D2C}" srcOrd="1" destOrd="0" presId="urn:microsoft.com/office/officeart/2009/3/layout/HorizontalOrganizationChart"/>
    <dgm:cxn modelId="{01B5ED32-6359-4E8D-BFBD-A199507B8682}" type="presParOf" srcId="{868236C2-AF03-4C35-B1DF-4D0D08A9D7DD}" destId="{9D1C3163-5F25-44E6-8486-E4AD21E95BBF}" srcOrd="1" destOrd="0" presId="urn:microsoft.com/office/officeart/2009/3/layout/HorizontalOrganizationChart"/>
    <dgm:cxn modelId="{EE64B385-63F3-4BAB-ACD7-229846B7D76A}" type="presParOf" srcId="{9D1C3163-5F25-44E6-8486-E4AD21E95BBF}" destId="{C9D92AFB-F7AF-44D2-B278-7803E7FDB5F2}" srcOrd="0" destOrd="0" presId="urn:microsoft.com/office/officeart/2009/3/layout/HorizontalOrganizationChart"/>
    <dgm:cxn modelId="{78D05E39-87CA-42E9-8164-9079BDAE374E}" type="presParOf" srcId="{9D1C3163-5F25-44E6-8486-E4AD21E95BBF}" destId="{C544CA01-D647-48F2-99F4-6A7AB269A44D}" srcOrd="1" destOrd="0" presId="urn:microsoft.com/office/officeart/2009/3/layout/HorizontalOrganizationChart"/>
    <dgm:cxn modelId="{984451E0-28B5-4471-A35E-BCA82B2775CA}" type="presParOf" srcId="{C544CA01-D647-48F2-99F4-6A7AB269A44D}" destId="{37A58742-7962-4170-B7B3-02BE247A89B3}" srcOrd="0" destOrd="0" presId="urn:microsoft.com/office/officeart/2009/3/layout/HorizontalOrganizationChart"/>
    <dgm:cxn modelId="{DBD1B3F5-D73A-449D-B10C-BD4D9D16E67B}" type="presParOf" srcId="{37A58742-7962-4170-B7B3-02BE247A89B3}" destId="{BDADF2F9-3ECB-48A9-813C-27D7E996E3AB}" srcOrd="0" destOrd="0" presId="urn:microsoft.com/office/officeart/2009/3/layout/HorizontalOrganizationChart"/>
    <dgm:cxn modelId="{9D61246C-2A0E-4C8B-B048-2F51195BFB83}" type="presParOf" srcId="{37A58742-7962-4170-B7B3-02BE247A89B3}" destId="{A95C5B68-6481-49D0-858B-5075DA2CB0D8}" srcOrd="1" destOrd="0" presId="urn:microsoft.com/office/officeart/2009/3/layout/HorizontalOrganizationChart"/>
    <dgm:cxn modelId="{87768F2D-F60A-41CA-8779-47D527AD07FE}" type="presParOf" srcId="{C544CA01-D647-48F2-99F4-6A7AB269A44D}" destId="{A9278F1C-E61F-4721-A007-7136FEF5358B}" srcOrd="1" destOrd="0" presId="urn:microsoft.com/office/officeart/2009/3/layout/HorizontalOrganizationChart"/>
    <dgm:cxn modelId="{6C296631-76EE-4C79-89DC-0E06C4CC3C73}" type="presParOf" srcId="{C544CA01-D647-48F2-99F4-6A7AB269A44D}" destId="{AD951428-C496-4577-82D0-CE32039A0DEB}" srcOrd="2" destOrd="0" presId="urn:microsoft.com/office/officeart/2009/3/layout/HorizontalOrganizationChart"/>
    <dgm:cxn modelId="{816B8D55-B27C-4755-896E-2826793013FA}" type="presParOf" srcId="{9D1C3163-5F25-44E6-8486-E4AD21E95BBF}" destId="{64D03C70-BBB7-4D6E-B2E6-BB820748287B}" srcOrd="2" destOrd="0" presId="urn:microsoft.com/office/officeart/2009/3/layout/HorizontalOrganizationChart"/>
    <dgm:cxn modelId="{BD626225-F711-414A-BCA1-AA2C4D1D006C}" type="presParOf" srcId="{9D1C3163-5F25-44E6-8486-E4AD21E95BBF}" destId="{DC793001-6708-4A0C-8AB7-44CA35CB19CC}" srcOrd="3" destOrd="0" presId="urn:microsoft.com/office/officeart/2009/3/layout/HorizontalOrganizationChart"/>
    <dgm:cxn modelId="{5E251E56-8A8E-4453-9695-517D52AF0079}" type="presParOf" srcId="{DC793001-6708-4A0C-8AB7-44CA35CB19CC}" destId="{05BFC0B0-D3A2-4D72-8A09-2AAA636E1CBD}" srcOrd="0" destOrd="0" presId="urn:microsoft.com/office/officeart/2009/3/layout/HorizontalOrganizationChart"/>
    <dgm:cxn modelId="{200E08A5-D4DD-498A-8C21-EDBBC64ABA82}" type="presParOf" srcId="{05BFC0B0-D3A2-4D72-8A09-2AAA636E1CBD}" destId="{548FF2E8-D2B9-4560-8AC9-BEF31EFC0501}" srcOrd="0" destOrd="0" presId="urn:microsoft.com/office/officeart/2009/3/layout/HorizontalOrganizationChart"/>
    <dgm:cxn modelId="{2D6409C1-028A-42EB-A63A-A10A89516CC8}" type="presParOf" srcId="{05BFC0B0-D3A2-4D72-8A09-2AAA636E1CBD}" destId="{8F604B14-A292-4E30-9F7F-83E3642F511B}" srcOrd="1" destOrd="0" presId="urn:microsoft.com/office/officeart/2009/3/layout/HorizontalOrganizationChart"/>
    <dgm:cxn modelId="{5CD28E55-D324-4A21-B507-3CF3556D38F1}" type="presParOf" srcId="{DC793001-6708-4A0C-8AB7-44CA35CB19CC}" destId="{990A3D4D-A3E7-4A7B-9897-C98033000ED1}" srcOrd="1" destOrd="0" presId="urn:microsoft.com/office/officeart/2009/3/layout/HorizontalOrganizationChart"/>
    <dgm:cxn modelId="{D02EC83B-AD35-41E7-941E-1D248821DE8A}" type="presParOf" srcId="{DC793001-6708-4A0C-8AB7-44CA35CB19CC}" destId="{C5D6A1EC-B826-427B-9DF3-6012B9507FB2}" srcOrd="2" destOrd="0" presId="urn:microsoft.com/office/officeart/2009/3/layout/HorizontalOrganizationChart"/>
    <dgm:cxn modelId="{BC1C1EBB-EF9D-488D-B4EC-AEC0F858639C}" type="presParOf" srcId="{9D1C3163-5F25-44E6-8486-E4AD21E95BBF}" destId="{6B0C0474-1599-4BEA-8A6E-51748FBA4724}" srcOrd="4" destOrd="0" presId="urn:microsoft.com/office/officeart/2009/3/layout/HorizontalOrganizationChart"/>
    <dgm:cxn modelId="{5BFA0557-E949-494F-A820-9FEA30FB55F5}" type="presParOf" srcId="{9D1C3163-5F25-44E6-8486-E4AD21E95BBF}" destId="{B4E3ACCF-F803-4E69-965E-51EDB01865B5}" srcOrd="5" destOrd="0" presId="urn:microsoft.com/office/officeart/2009/3/layout/HorizontalOrganizationChart"/>
    <dgm:cxn modelId="{8AF08193-FFEB-4BBE-BD9F-80CEA5B171E0}" type="presParOf" srcId="{B4E3ACCF-F803-4E69-965E-51EDB01865B5}" destId="{F94981EE-8031-45FA-A8CA-12B5E1BD665D}" srcOrd="0" destOrd="0" presId="urn:microsoft.com/office/officeart/2009/3/layout/HorizontalOrganizationChart"/>
    <dgm:cxn modelId="{FC139D3D-F63C-49AE-AF32-5BED9C7B2779}" type="presParOf" srcId="{F94981EE-8031-45FA-A8CA-12B5E1BD665D}" destId="{81472264-3E05-4657-ADAF-65EB7CDE0CD0}" srcOrd="0" destOrd="0" presId="urn:microsoft.com/office/officeart/2009/3/layout/HorizontalOrganizationChart"/>
    <dgm:cxn modelId="{A89CED1C-0528-496A-9B8F-EE13B9D80CCD}" type="presParOf" srcId="{F94981EE-8031-45FA-A8CA-12B5E1BD665D}" destId="{AFF269D5-52F4-4D66-AFF3-BE3671C1722A}" srcOrd="1" destOrd="0" presId="urn:microsoft.com/office/officeart/2009/3/layout/HorizontalOrganizationChart"/>
    <dgm:cxn modelId="{EA997B39-1484-4DCA-85FB-09A8ACF6BF3E}" type="presParOf" srcId="{B4E3ACCF-F803-4E69-965E-51EDB01865B5}" destId="{4A1E9449-4C88-49B2-8228-22145A9CA38A}" srcOrd="1" destOrd="0" presId="urn:microsoft.com/office/officeart/2009/3/layout/HorizontalOrganizationChart"/>
    <dgm:cxn modelId="{0D4A087E-47B5-4817-BA58-47040ED3E149}" type="presParOf" srcId="{B4E3ACCF-F803-4E69-965E-51EDB01865B5}" destId="{0A2C9957-831C-4E59-87B2-B3C4FEA9E293}" srcOrd="2" destOrd="0" presId="urn:microsoft.com/office/officeart/2009/3/layout/HorizontalOrganizationChart"/>
    <dgm:cxn modelId="{752566B3-AEE9-4F86-83BA-B0939D16513A}" type="presParOf" srcId="{868236C2-AF03-4C35-B1DF-4D0D08A9D7DD}" destId="{A79F7591-04BC-4CC4-AF5C-440EC2A52F04}" srcOrd="2" destOrd="0" presId="urn:microsoft.com/office/officeart/2009/3/layout/HorizontalOrganizationChart"/>
    <dgm:cxn modelId="{18853190-DD50-4E76-9B65-A85436B54D8C}" type="presParOf" srcId="{D74B4283-18FA-49F1-A8FA-917EEBE396E9}" destId="{1C711A51-E31C-450B-8F1E-D97E9A6BE64F}" srcOrd="2" destOrd="0" presId="urn:microsoft.com/office/officeart/2009/3/layout/HorizontalOrganizationChart"/>
    <dgm:cxn modelId="{CDD0D6BD-B115-4B78-9C2C-59A950285C15}" type="presParOf" srcId="{D74B4283-18FA-49F1-A8FA-917EEBE396E9}" destId="{3996C243-BC61-417E-A9C4-824B28032005}" srcOrd="3" destOrd="0" presId="urn:microsoft.com/office/officeart/2009/3/layout/HorizontalOrganizationChart"/>
    <dgm:cxn modelId="{3AD4EE36-A0B0-44DB-A706-26DE71C30B38}" type="presParOf" srcId="{3996C243-BC61-417E-A9C4-824B28032005}" destId="{6B47A6B2-8692-4FC3-884F-922621327930}" srcOrd="0" destOrd="0" presId="urn:microsoft.com/office/officeart/2009/3/layout/HorizontalOrganizationChart"/>
    <dgm:cxn modelId="{3A315294-3055-4CD9-BC3E-5A625B9643A7}" type="presParOf" srcId="{6B47A6B2-8692-4FC3-884F-922621327930}" destId="{EFFB2026-7D39-4835-A458-0D14A01EB48E}" srcOrd="0" destOrd="0" presId="urn:microsoft.com/office/officeart/2009/3/layout/HorizontalOrganizationChart"/>
    <dgm:cxn modelId="{6CA656E5-45CF-43F1-9861-7F384393CB7F}" type="presParOf" srcId="{6B47A6B2-8692-4FC3-884F-922621327930}" destId="{7EE4CF37-A54E-4C5A-9883-A6F8304FB103}" srcOrd="1" destOrd="0" presId="urn:microsoft.com/office/officeart/2009/3/layout/HorizontalOrganizationChart"/>
    <dgm:cxn modelId="{2F39E936-CACD-4EC6-9368-DF61730E3539}" type="presParOf" srcId="{3996C243-BC61-417E-A9C4-824B28032005}" destId="{800F1AFA-9D65-4979-8CEA-16EFAF2B21E6}" srcOrd="1" destOrd="0" presId="urn:microsoft.com/office/officeart/2009/3/layout/HorizontalOrganizationChart"/>
    <dgm:cxn modelId="{37995CE3-B7BE-4DB0-8ED5-CA2173D2A6C4}" type="presParOf" srcId="{3996C243-BC61-417E-A9C4-824B28032005}" destId="{42FD8CAF-B6F0-4CAC-A736-951521E9E684}" srcOrd="2" destOrd="0" presId="urn:microsoft.com/office/officeart/2009/3/layout/HorizontalOrganizationChart"/>
    <dgm:cxn modelId="{B66201FE-9FC8-4642-A729-A75F3A273CCC}" type="presParOf" srcId="{2B76767D-EFA0-4BFB-9C8F-C9799EF91B40}" destId="{39255CEA-DF37-4CA8-BAB4-111DB2589F0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11A51-E31C-450B-8F1E-D97E9A6BE64F}">
      <dsp:nvSpPr>
        <dsp:cNvPr id="0" name=""/>
        <dsp:cNvSpPr/>
      </dsp:nvSpPr>
      <dsp:spPr>
        <a:xfrm>
          <a:off x="1866553" y="1005032"/>
          <a:ext cx="251960" cy="270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980" y="0"/>
              </a:lnTo>
              <a:lnTo>
                <a:pt x="125980" y="270857"/>
              </a:lnTo>
              <a:lnTo>
                <a:pt x="251960" y="2708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0C0474-1599-4BEA-8A6E-51748FBA4724}">
      <dsp:nvSpPr>
        <dsp:cNvPr id="0" name=""/>
        <dsp:cNvSpPr/>
      </dsp:nvSpPr>
      <dsp:spPr>
        <a:xfrm>
          <a:off x="3378316" y="734175"/>
          <a:ext cx="251960" cy="541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980" y="0"/>
              </a:lnTo>
              <a:lnTo>
                <a:pt x="125980" y="541714"/>
              </a:lnTo>
              <a:lnTo>
                <a:pt x="251960" y="5417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03C70-BBB7-4D6E-B2E6-BB820748287B}">
      <dsp:nvSpPr>
        <dsp:cNvPr id="0" name=""/>
        <dsp:cNvSpPr/>
      </dsp:nvSpPr>
      <dsp:spPr>
        <a:xfrm>
          <a:off x="3378316" y="688455"/>
          <a:ext cx="2519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1960" y="457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D92AFB-F7AF-44D2-B278-7803E7FDB5F2}">
      <dsp:nvSpPr>
        <dsp:cNvPr id="0" name=""/>
        <dsp:cNvSpPr/>
      </dsp:nvSpPr>
      <dsp:spPr>
        <a:xfrm>
          <a:off x="3378316" y="192460"/>
          <a:ext cx="251960" cy="541714"/>
        </a:xfrm>
        <a:custGeom>
          <a:avLst/>
          <a:gdLst/>
          <a:ahLst/>
          <a:cxnLst/>
          <a:rect l="0" t="0" r="0" b="0"/>
          <a:pathLst>
            <a:path>
              <a:moveTo>
                <a:pt x="0" y="541714"/>
              </a:moveTo>
              <a:lnTo>
                <a:pt x="125980" y="541714"/>
              </a:lnTo>
              <a:lnTo>
                <a:pt x="125980" y="0"/>
              </a:lnTo>
              <a:lnTo>
                <a:pt x="251960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2E853D-9A49-48C2-967F-3ACE6507181D}">
      <dsp:nvSpPr>
        <dsp:cNvPr id="0" name=""/>
        <dsp:cNvSpPr/>
      </dsp:nvSpPr>
      <dsp:spPr>
        <a:xfrm>
          <a:off x="1866553" y="734175"/>
          <a:ext cx="251960" cy="270857"/>
        </a:xfrm>
        <a:custGeom>
          <a:avLst/>
          <a:gdLst/>
          <a:ahLst/>
          <a:cxnLst/>
          <a:rect l="0" t="0" r="0" b="0"/>
          <a:pathLst>
            <a:path>
              <a:moveTo>
                <a:pt x="0" y="270857"/>
              </a:moveTo>
              <a:lnTo>
                <a:pt x="125980" y="270857"/>
              </a:lnTo>
              <a:lnTo>
                <a:pt x="125980" y="0"/>
              </a:lnTo>
              <a:lnTo>
                <a:pt x="251960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CBFAAC-68C3-47FC-81ED-561A45A5A82F}">
      <dsp:nvSpPr>
        <dsp:cNvPr id="0" name=""/>
        <dsp:cNvSpPr/>
      </dsp:nvSpPr>
      <dsp:spPr>
        <a:xfrm>
          <a:off x="606751" y="812913"/>
          <a:ext cx="1259802" cy="3842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Uncertainty</a:t>
          </a:r>
        </a:p>
      </dsp:txBody>
      <dsp:txXfrm>
        <a:off x="606751" y="812913"/>
        <a:ext cx="1259802" cy="384239"/>
      </dsp:txXfrm>
    </dsp:sp>
    <dsp:sp modelId="{4311D1C3-B748-4A8E-A812-7CF8D1B8D0B9}">
      <dsp:nvSpPr>
        <dsp:cNvPr id="0" name=""/>
        <dsp:cNvSpPr/>
      </dsp:nvSpPr>
      <dsp:spPr>
        <a:xfrm>
          <a:off x="2118513" y="542055"/>
          <a:ext cx="1259802" cy="3842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Epistemic</a:t>
          </a:r>
        </a:p>
      </dsp:txBody>
      <dsp:txXfrm>
        <a:off x="2118513" y="542055"/>
        <a:ext cx="1259802" cy="384239"/>
      </dsp:txXfrm>
    </dsp:sp>
    <dsp:sp modelId="{BDADF2F9-3ECB-48A9-813C-27D7E996E3AB}">
      <dsp:nvSpPr>
        <dsp:cNvPr id="0" name=""/>
        <dsp:cNvSpPr/>
      </dsp:nvSpPr>
      <dsp:spPr>
        <a:xfrm>
          <a:off x="3630276" y="340"/>
          <a:ext cx="1259802" cy="3842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Completeness</a:t>
          </a:r>
        </a:p>
      </dsp:txBody>
      <dsp:txXfrm>
        <a:off x="3630276" y="340"/>
        <a:ext cx="1259802" cy="384239"/>
      </dsp:txXfrm>
    </dsp:sp>
    <dsp:sp modelId="{548FF2E8-D2B9-4560-8AC9-BEF31EFC0501}">
      <dsp:nvSpPr>
        <dsp:cNvPr id="0" name=""/>
        <dsp:cNvSpPr/>
      </dsp:nvSpPr>
      <dsp:spPr>
        <a:xfrm>
          <a:off x="3630276" y="542055"/>
          <a:ext cx="1259802" cy="3842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Parameter</a:t>
          </a:r>
        </a:p>
      </dsp:txBody>
      <dsp:txXfrm>
        <a:off x="3630276" y="542055"/>
        <a:ext cx="1259802" cy="384239"/>
      </dsp:txXfrm>
    </dsp:sp>
    <dsp:sp modelId="{81472264-3E05-4657-ADAF-65EB7CDE0CD0}">
      <dsp:nvSpPr>
        <dsp:cNvPr id="0" name=""/>
        <dsp:cNvSpPr/>
      </dsp:nvSpPr>
      <dsp:spPr>
        <a:xfrm>
          <a:off x="3630276" y="1083770"/>
          <a:ext cx="1259802" cy="3842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Model</a:t>
          </a:r>
        </a:p>
      </dsp:txBody>
      <dsp:txXfrm>
        <a:off x="3630276" y="1083770"/>
        <a:ext cx="1259802" cy="384239"/>
      </dsp:txXfrm>
    </dsp:sp>
    <dsp:sp modelId="{EFFB2026-7D39-4835-A458-0D14A01EB48E}">
      <dsp:nvSpPr>
        <dsp:cNvPr id="0" name=""/>
        <dsp:cNvSpPr/>
      </dsp:nvSpPr>
      <dsp:spPr>
        <a:xfrm>
          <a:off x="2118513" y="1083770"/>
          <a:ext cx="1259802" cy="3842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Aleatory</a:t>
          </a:r>
        </a:p>
      </dsp:txBody>
      <dsp:txXfrm>
        <a:off x="2118513" y="1083770"/>
        <a:ext cx="1259802" cy="384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309230"/>
            <a:ext cx="12332368" cy="7552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8C3C-8C5A-4A6D-94C7-CFAF7068D19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A875-437B-4292-BFC2-E43E7DDCC08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8" descr="Eye of the Storm Image from Outer Spac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182" y="-597568"/>
            <a:ext cx="5439202" cy="5515572"/>
          </a:xfrm>
          <a:prstGeom prst="rect">
            <a:avLst/>
          </a:prstGeom>
          <a:noFill/>
          <a:effectLst>
            <a:softEdge rad="914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ray Concrete Buildi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13" y="-597568"/>
            <a:ext cx="4085751" cy="6133345"/>
          </a:xfrm>
          <a:prstGeom prst="rect">
            <a:avLst/>
          </a:prstGeom>
          <a:noFill/>
          <a:effectLst>
            <a:softEdge rad="914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ig Waves Under Cloudy Sky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4" y="4429918"/>
            <a:ext cx="5599387" cy="3151145"/>
          </a:xfrm>
          <a:prstGeom prst="rect">
            <a:avLst/>
          </a:prstGeom>
          <a:noFill/>
          <a:effectLst>
            <a:softEdge rad="914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Person Riding a Bicycle during Rainy Day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780" y="-500436"/>
            <a:ext cx="4447721" cy="2957261"/>
          </a:xfrm>
          <a:prstGeom prst="rect">
            <a:avLst/>
          </a:prstGeom>
          <a:noFill/>
          <a:effectLst>
            <a:softEdge rad="914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Green and Brown Tree on Body of Water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545" y="4572000"/>
            <a:ext cx="5343985" cy="3001728"/>
          </a:xfrm>
          <a:prstGeom prst="rect">
            <a:avLst/>
          </a:prstGeom>
          <a:noFill/>
          <a:effectLst>
            <a:softEdge rad="914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66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8C3C-8C5A-4A6D-94C7-CFAF7068D19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A875-437B-4292-BFC2-E43E7DDC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7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8C3C-8C5A-4A6D-94C7-CFAF7068D19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A875-437B-4292-BFC2-E43E7DDC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82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8C3C-8C5A-4A6D-94C7-CFAF7068D19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A875-437B-4292-BFC2-E43E7DDC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8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8C3C-8C5A-4A6D-94C7-CFAF7068D19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A875-437B-4292-BFC2-E43E7DDC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8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8C3C-8C5A-4A6D-94C7-CFAF7068D19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A875-437B-4292-BFC2-E43E7DDC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7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8C3C-8C5A-4A6D-94C7-CFAF7068D19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A875-437B-4292-BFC2-E43E7DDC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8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8C3C-8C5A-4A6D-94C7-CFAF7068D19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A875-437B-4292-BFC2-E43E7DDC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9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8C3C-8C5A-4A6D-94C7-CFAF7068D19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A875-437B-4292-BFC2-E43E7DDC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3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8C3C-8C5A-4A6D-94C7-CFAF7068D19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A875-437B-4292-BFC2-E43E7DDC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7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8C3C-8C5A-4A6D-94C7-CFAF7068D19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A875-437B-4292-BFC2-E43E7DDC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4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68C3C-8C5A-4A6D-94C7-CFAF7068D19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3A875-437B-4292-BFC2-E43E7DDCC08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42111" y="-88399"/>
            <a:ext cx="12276221" cy="1811004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60948" y="1702720"/>
            <a:ext cx="1135781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89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9.jpeg"/><Relationship Id="rId7" Type="http://schemas.microsoft.com/office/2007/relationships/hdphoto" Target="../media/hdphoto6.wdp"/><Relationship Id="rId12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1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0.jpeg"/><Relationship Id="rId9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7.wdp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jpeg"/><Relationship Id="rId7" Type="http://schemas.microsoft.com/office/2007/relationships/hdphoto" Target="../media/hdphoto8.wdp"/><Relationship Id="rId12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20.png"/><Relationship Id="rId5" Type="http://schemas.openxmlformats.org/officeDocument/2006/relationships/image" Target="../media/image13.emf"/><Relationship Id="rId10" Type="http://schemas.openxmlformats.org/officeDocument/2006/relationships/image" Target="../media/image21.png"/><Relationship Id="rId4" Type="http://schemas.openxmlformats.org/officeDocument/2006/relationships/image" Target="../media/image21.jpe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797" y="1074517"/>
            <a:ext cx="9144000" cy="2387600"/>
          </a:xfrm>
          <a:solidFill>
            <a:schemeClr val="bg1">
              <a:alpha val="78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Uncertainty in External Hazard Probabilistic Risk Assessment (PRA): A Structured Taxonomy</a:t>
            </a:r>
          </a:p>
        </p:txBody>
      </p:sp>
      <p:sp>
        <p:nvSpPr>
          <p:cNvPr id="4" name="Rectangle 3"/>
          <p:cNvSpPr/>
          <p:nvPr/>
        </p:nvSpPr>
        <p:spPr>
          <a:xfrm>
            <a:off x="903764" y="3812382"/>
            <a:ext cx="10994066" cy="1908544"/>
          </a:xfrm>
          <a:prstGeom prst="rect">
            <a:avLst/>
          </a:prstGeom>
          <a:solidFill>
            <a:schemeClr val="bg1">
              <a:alpha val="78000"/>
            </a:schemeClr>
          </a:solidFill>
          <a:ln w="127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Michelle Bensi (</a:t>
            </a:r>
            <a:r>
              <a:rPr lang="en-US" sz="2400" dirty="0" err="1"/>
              <a:t>UMD</a:t>
            </a:r>
            <a:r>
              <a:rPr lang="en-US" sz="2400" dirty="0"/>
              <a:t>) ● </a:t>
            </a:r>
            <a:r>
              <a:rPr lang="en-US" sz="2400" dirty="0" err="1"/>
              <a:t>Somayeh</a:t>
            </a:r>
            <a:r>
              <a:rPr lang="en-US" sz="2400" dirty="0"/>
              <a:t> </a:t>
            </a:r>
            <a:r>
              <a:rPr lang="en-US" sz="2400" dirty="0" err="1"/>
              <a:t>Mohammadi</a:t>
            </a:r>
            <a:r>
              <a:rPr lang="en-US" sz="2400" dirty="0"/>
              <a:t> (</a:t>
            </a:r>
            <a:r>
              <a:rPr lang="en-US" sz="2400" dirty="0" err="1"/>
              <a:t>UMD</a:t>
            </a:r>
            <a:r>
              <a:rPr lang="en-US" sz="2400" dirty="0"/>
              <a:t>) ● </a:t>
            </a:r>
            <a:r>
              <a:rPr lang="en-US" sz="2400" dirty="0" err="1"/>
              <a:t>Nilanjana</a:t>
            </a:r>
            <a:r>
              <a:rPr lang="en-US" sz="2400" dirty="0"/>
              <a:t> Ghosh (</a:t>
            </a:r>
            <a:r>
              <a:rPr lang="en-US" sz="2400" dirty="0" err="1"/>
              <a:t>UMD</a:t>
            </a:r>
            <a:r>
              <a:rPr lang="en-US" sz="2400" dirty="0"/>
              <a:t>) </a:t>
            </a:r>
          </a:p>
          <a:p>
            <a:pPr algn="ctr"/>
            <a:r>
              <a:rPr lang="en-US" sz="2400" dirty="0"/>
              <a:t>Tao Liu (</a:t>
            </a:r>
            <a:r>
              <a:rPr lang="en-US" sz="2400" dirty="0" err="1"/>
              <a:t>VCU</a:t>
            </a:r>
            <a:r>
              <a:rPr lang="en-US" sz="2400" dirty="0"/>
              <a:t>) ● Camille Levine (</a:t>
            </a:r>
            <a:r>
              <a:rPr lang="en-US" sz="2400" dirty="0" err="1"/>
              <a:t>UMD</a:t>
            </a:r>
            <a:r>
              <a:rPr lang="en-US" sz="2400" dirty="0"/>
              <a:t>) ● Ahmad Al-</a:t>
            </a:r>
            <a:r>
              <a:rPr lang="en-US" sz="2400" dirty="0" err="1"/>
              <a:t>Douri</a:t>
            </a:r>
            <a:r>
              <a:rPr lang="en-US" sz="2400" dirty="0"/>
              <a:t> (</a:t>
            </a:r>
            <a:r>
              <a:rPr lang="en-US" sz="2400" dirty="0" err="1"/>
              <a:t>UMD</a:t>
            </a:r>
            <a:r>
              <a:rPr lang="en-US" sz="2400" dirty="0"/>
              <a:t>) ● </a:t>
            </a:r>
          </a:p>
          <a:p>
            <a:pPr algn="ctr"/>
            <a:r>
              <a:rPr lang="en-US" sz="2400" dirty="0"/>
              <a:t>Ray Schneider (</a:t>
            </a:r>
            <a:r>
              <a:rPr lang="en-US" sz="2400" dirty="0" err="1"/>
              <a:t>WEC</a:t>
            </a:r>
            <a:r>
              <a:rPr lang="en-US" sz="2400" dirty="0"/>
              <a:t>) ● </a:t>
            </a:r>
            <a:r>
              <a:rPr lang="en-US" sz="2400" dirty="0" err="1"/>
              <a:t>Zeyun</a:t>
            </a:r>
            <a:r>
              <a:rPr lang="en-US" sz="2400" dirty="0"/>
              <a:t> Wu (</a:t>
            </a:r>
            <a:r>
              <a:rPr lang="en-US" sz="2400" dirty="0" err="1"/>
              <a:t>VCU</a:t>
            </a:r>
            <a:r>
              <a:rPr lang="en-US" sz="2400" dirty="0"/>
              <a:t>) ● Katrina </a:t>
            </a:r>
            <a:r>
              <a:rPr lang="en-US" sz="2400" dirty="0" err="1"/>
              <a:t>Groth</a:t>
            </a:r>
            <a:r>
              <a:rPr lang="en-US" sz="2400" dirty="0"/>
              <a:t> (</a:t>
            </a:r>
            <a:r>
              <a:rPr lang="en-US" sz="2400" dirty="0" err="1"/>
              <a:t>UMD</a:t>
            </a:r>
            <a:r>
              <a:rPr lang="en-US" sz="2400" dirty="0"/>
              <a:t>) ● </a:t>
            </a:r>
            <a:r>
              <a:rPr lang="en-US" sz="2400" dirty="0" err="1"/>
              <a:t>Zhegang</a:t>
            </a:r>
            <a:r>
              <a:rPr lang="en-US" sz="2400" dirty="0"/>
              <a:t> Ma (</a:t>
            </a:r>
            <a:r>
              <a:rPr lang="en-US" sz="2400" dirty="0" err="1"/>
              <a:t>INL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49823" y="6007396"/>
            <a:ext cx="2301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PSAM</a:t>
            </a:r>
            <a:r>
              <a:rPr lang="en-US" b="1" dirty="0" smtClean="0"/>
              <a:t> 2022</a:t>
            </a:r>
          </a:p>
          <a:p>
            <a:pPr algn="ctr"/>
            <a:r>
              <a:rPr lang="en-US" b="1" dirty="0" err="1" smtClean="0"/>
              <a:t>Honoulu</a:t>
            </a:r>
            <a:r>
              <a:rPr lang="en-US" b="1" dirty="0"/>
              <a:t>,</a:t>
            </a:r>
            <a:r>
              <a:rPr lang="en-US" b="1" dirty="0" smtClean="0"/>
              <a:t> Hawaii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01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463074" y="4265732"/>
            <a:ext cx="6415314" cy="1041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08000" y="-9236"/>
            <a:ext cx="4442691" cy="6724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45" y="66967"/>
            <a:ext cx="4215676" cy="66109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38865" y="4614308"/>
            <a:ext cx="1863732" cy="3619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Initiating Events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76693" y="4334003"/>
            <a:ext cx="1863732" cy="361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Hazard-Induced Initiating Event Occurrence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76693" y="4864228"/>
            <a:ext cx="1863732" cy="361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Type/Characteristics/Timing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51817" y="4605645"/>
            <a:ext cx="1863732" cy="361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Frequency or Conditional Probability Assessment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8" name="Elbow Connector 7"/>
          <p:cNvCxnSpPr>
            <a:stCxn id="5" idx="3"/>
            <a:endCxn id="4" idx="1"/>
          </p:cNvCxnSpPr>
          <p:nvPr/>
        </p:nvCxnSpPr>
        <p:spPr>
          <a:xfrm>
            <a:off x="7440425" y="4514978"/>
            <a:ext cx="298440" cy="28030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6" idx="3"/>
            <a:endCxn id="4" idx="1"/>
          </p:cNvCxnSpPr>
          <p:nvPr/>
        </p:nvCxnSpPr>
        <p:spPr>
          <a:xfrm flipV="1">
            <a:off x="7440425" y="4795283"/>
            <a:ext cx="298440" cy="24992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3"/>
            <a:endCxn id="7" idx="1"/>
          </p:cNvCxnSpPr>
          <p:nvPr/>
        </p:nvCxnSpPr>
        <p:spPr>
          <a:xfrm flipV="1">
            <a:off x="9602597" y="4786620"/>
            <a:ext cx="149220" cy="86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4780278" y="4470242"/>
            <a:ext cx="726553" cy="65008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588970" y="4872520"/>
            <a:ext cx="6415314" cy="18423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08000" y="-9236"/>
            <a:ext cx="4442691" cy="6724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45" y="66967"/>
            <a:ext cx="4215676" cy="66109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64762" y="5638287"/>
            <a:ext cx="1863732" cy="3619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Plant response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0282" y="5163754"/>
            <a:ext cx="1863732" cy="361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Organizational Response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786" y="5638287"/>
            <a:ext cx="1863732" cy="361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Equipment Response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0282" y="6149888"/>
            <a:ext cx="1863732" cy="361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Human and Human-Equipment Response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8" name="Elbow Connector 7"/>
          <p:cNvCxnSpPr>
            <a:stCxn id="5" idx="3"/>
            <a:endCxn id="4" idx="1"/>
          </p:cNvCxnSpPr>
          <p:nvPr/>
        </p:nvCxnSpPr>
        <p:spPr>
          <a:xfrm>
            <a:off x="7574014" y="5344729"/>
            <a:ext cx="290748" cy="47453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7" idx="3"/>
            <a:endCxn id="4" idx="1"/>
          </p:cNvCxnSpPr>
          <p:nvPr/>
        </p:nvCxnSpPr>
        <p:spPr>
          <a:xfrm flipV="1">
            <a:off x="7574014" y="5819262"/>
            <a:ext cx="290748" cy="51160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026933" y="5638287"/>
            <a:ext cx="1863732" cy="361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Human and Equipment Failure Event Identification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26933" y="6120376"/>
            <a:ext cx="1863732" cy="361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Human Error &amp; Equipment Failure Probability Assessment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26933" y="5168962"/>
            <a:ext cx="1863732" cy="361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Scenario Definition and Modeling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3" name="Elbow Connector 12"/>
          <p:cNvCxnSpPr>
            <a:stCxn id="12" idx="1"/>
            <a:endCxn id="4" idx="3"/>
          </p:cNvCxnSpPr>
          <p:nvPr/>
        </p:nvCxnSpPr>
        <p:spPr>
          <a:xfrm rot="10800000" flipV="1">
            <a:off x="9728495" y="5349936"/>
            <a:ext cx="298439" cy="47672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9728494" y="5819262"/>
            <a:ext cx="29843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1" idx="1"/>
            <a:endCxn id="4" idx="3"/>
          </p:cNvCxnSpPr>
          <p:nvPr/>
        </p:nvCxnSpPr>
        <p:spPr>
          <a:xfrm rot="10800000">
            <a:off x="9728495" y="5826663"/>
            <a:ext cx="298439" cy="47468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7579518" y="5812912"/>
            <a:ext cx="285244" cy="12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>
            <a:off x="4849536" y="5581995"/>
            <a:ext cx="726553" cy="65008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Free Two Man Holding White Paper Stock Photo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r="16700"/>
          <a:stretch/>
        </p:blipFill>
        <p:spPr bwMode="auto">
          <a:xfrm>
            <a:off x="6873272" y="227775"/>
            <a:ext cx="1828800" cy="1828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ree Man Carrying Gray Pipe Stock Photo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 bwMode="auto">
          <a:xfrm>
            <a:off x="8430104" y="227775"/>
            <a:ext cx="1828800" cy="1828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File:Hessian sandbags as flood protection.jp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9986935" y="2412179"/>
            <a:ext cx="1828800" cy="1828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File:NS Savannah control room MD1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8" r="16688"/>
          <a:stretch/>
        </p:blipFill>
        <p:spPr bwMode="auto">
          <a:xfrm>
            <a:off x="6908603" y="2412179"/>
            <a:ext cx="1828800" cy="1828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Free Ageing Plant Stock Photo"/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r="14900"/>
          <a:stretch/>
        </p:blipFill>
        <p:spPr bwMode="auto">
          <a:xfrm>
            <a:off x="8447769" y="2412179"/>
            <a:ext cx="1828800" cy="1828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Free Three People Sitting Beside Table Stock Photo"/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0" r="18700"/>
          <a:stretch/>
        </p:blipFill>
        <p:spPr bwMode="auto">
          <a:xfrm>
            <a:off x="5316440" y="227775"/>
            <a:ext cx="1828800" cy="1828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Free Fireman Illustration Stock Photo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r="16700"/>
          <a:stretch/>
        </p:blipFill>
        <p:spPr bwMode="auto">
          <a:xfrm>
            <a:off x="9986935" y="227775"/>
            <a:ext cx="1828800" cy="1828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File:DIESEL GENERATOR .png - Wikimedia Commons"/>
          <p:cNvPicPr>
            <a:picLocks noChangeAspect="1" noChangeArrowheads="1"/>
          </p:cNvPicPr>
          <p:nvPr/>
        </p:nvPicPr>
        <p:blipFill rotWithShape="1"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" t="186" r="22267" b="-186"/>
          <a:stretch/>
        </p:blipFill>
        <p:spPr bwMode="auto">
          <a:xfrm>
            <a:off x="5316440" y="2385681"/>
            <a:ext cx="1881797" cy="18817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63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stCxn id="16" idx="3"/>
            <a:endCxn id="12" idx="6"/>
          </p:cNvCxnSpPr>
          <p:nvPr/>
        </p:nvCxnSpPr>
        <p:spPr>
          <a:xfrm flipH="1">
            <a:off x="6820089" y="2719497"/>
            <a:ext cx="914142" cy="5190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660281" y="2747466"/>
            <a:ext cx="1501319" cy="16955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4"/>
            <a:endCxn id="15" idx="0"/>
          </p:cNvCxnSpPr>
          <p:nvPr/>
        </p:nvCxnSpPr>
        <p:spPr>
          <a:xfrm>
            <a:off x="8447535" y="2869757"/>
            <a:ext cx="40347" cy="21755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773817" y="2791047"/>
            <a:ext cx="1534448" cy="15576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6" idx="5"/>
          </p:cNvCxnSpPr>
          <p:nvPr/>
        </p:nvCxnSpPr>
        <p:spPr>
          <a:xfrm>
            <a:off x="9160839" y="2719497"/>
            <a:ext cx="1018289" cy="4179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0209" y="365125"/>
            <a:ext cx="6223590" cy="1325563"/>
          </a:xfrm>
        </p:spPr>
        <p:txBody>
          <a:bodyPr/>
          <a:lstStyle/>
          <a:p>
            <a:r>
              <a:rPr lang="en-US" dirty="0" smtClean="0"/>
              <a:t>Assessment of Taxonomy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05130" y="6440077"/>
            <a:ext cx="6586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/>
              <a:t>Leveraging work of Nickerson, et al (2013) and Reilly, et al (2021)</a:t>
            </a:r>
            <a:endParaRPr lang="en-US" sz="1600" i="1" dirty="0"/>
          </a:p>
        </p:txBody>
      </p:sp>
      <p:sp>
        <p:nvSpPr>
          <p:cNvPr id="8" name="Rectangle 7"/>
          <p:cNvSpPr/>
          <p:nvPr/>
        </p:nvSpPr>
        <p:spPr>
          <a:xfrm>
            <a:off x="290032" y="-9236"/>
            <a:ext cx="4442691" cy="6724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77" y="66967"/>
            <a:ext cx="4215676" cy="661092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525390" y="4163524"/>
            <a:ext cx="2017528" cy="102604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Concise</a:t>
            </a:r>
            <a:endParaRPr lang="en-US" sz="1600" b="1" dirty="0"/>
          </a:p>
        </p:txBody>
      </p:sp>
      <p:sp>
        <p:nvSpPr>
          <p:cNvPr id="12" name="Oval 11"/>
          <p:cNvSpPr/>
          <p:nvPr/>
        </p:nvSpPr>
        <p:spPr>
          <a:xfrm>
            <a:off x="4802561" y="2725481"/>
            <a:ext cx="2017528" cy="102604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Robust</a:t>
            </a:r>
            <a:endParaRPr lang="en-US" sz="1600" b="1" dirty="0"/>
          </a:p>
        </p:txBody>
      </p:sp>
      <p:sp>
        <p:nvSpPr>
          <p:cNvPr id="13" name="Oval 12"/>
          <p:cNvSpPr/>
          <p:nvPr/>
        </p:nvSpPr>
        <p:spPr>
          <a:xfrm>
            <a:off x="10074981" y="2661684"/>
            <a:ext cx="2017528" cy="102604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Comprehensive</a:t>
            </a:r>
            <a:endParaRPr lang="en-US" sz="1600" b="1" dirty="0"/>
          </a:p>
        </p:txBody>
      </p:sp>
      <p:sp>
        <p:nvSpPr>
          <p:cNvPr id="14" name="Oval 13"/>
          <p:cNvSpPr/>
          <p:nvPr/>
        </p:nvSpPr>
        <p:spPr>
          <a:xfrm>
            <a:off x="9546269" y="4163524"/>
            <a:ext cx="2017528" cy="102604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Extendible</a:t>
            </a:r>
            <a:endParaRPr lang="en-US" sz="1600" b="1" dirty="0"/>
          </a:p>
        </p:txBody>
      </p:sp>
      <p:sp>
        <p:nvSpPr>
          <p:cNvPr id="15" name="Oval 14"/>
          <p:cNvSpPr/>
          <p:nvPr/>
        </p:nvSpPr>
        <p:spPr>
          <a:xfrm>
            <a:off x="7479118" y="5045290"/>
            <a:ext cx="2017528" cy="102604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/>
              <a:t>Explanatory</a:t>
            </a:r>
            <a:endParaRPr lang="en-US" sz="1600" b="1" dirty="0"/>
          </a:p>
        </p:txBody>
      </p:sp>
      <p:sp>
        <p:nvSpPr>
          <p:cNvPr id="16" name="Oval 15"/>
          <p:cNvSpPr/>
          <p:nvPr/>
        </p:nvSpPr>
        <p:spPr>
          <a:xfrm>
            <a:off x="7438771" y="1843715"/>
            <a:ext cx="2017528" cy="10260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Useful Taxonomy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00862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6944" y="851214"/>
            <a:ext cx="11531008" cy="1908544"/>
          </a:xfrm>
          <a:prstGeom prst="rect">
            <a:avLst/>
          </a:prstGeom>
          <a:solidFill>
            <a:schemeClr val="bg1">
              <a:alpha val="78000"/>
            </a:schemeClr>
          </a:solidFill>
          <a:ln w="127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Contributors:</a:t>
            </a:r>
          </a:p>
          <a:p>
            <a:pPr algn="ctr"/>
            <a:r>
              <a:rPr lang="en-US" sz="2400" smtClean="0"/>
              <a:t>Michelle Bensi (UMD) ● Somayeh Mohammadi (UMD) ● Nilanjana Ghosh (UMD) </a:t>
            </a:r>
          </a:p>
          <a:p>
            <a:pPr algn="ctr"/>
            <a:r>
              <a:rPr lang="en-US" sz="2400" smtClean="0"/>
              <a:t>Tao Liu (VCU) ● Camille Levine (UMD) ● Ahmad Al-Douri (UMD) ● </a:t>
            </a:r>
          </a:p>
          <a:p>
            <a:pPr algn="ctr"/>
            <a:r>
              <a:rPr lang="en-US" sz="2400" smtClean="0"/>
              <a:t>Ray Schneider (WEC) ● Zeyun Wu (VCU) ● Katrina Groth (UMD) ● Zhegang Ma (INL)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99730" y="4337001"/>
            <a:ext cx="11509744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This research is supported by a research grant from the </a:t>
            </a:r>
            <a:r>
              <a:rPr lang="en-US" b="1" dirty="0"/>
              <a:t>Department of Energy's Nuclear Energy University Program (</a:t>
            </a:r>
            <a:r>
              <a:rPr lang="en-US" b="1" dirty="0" err="1"/>
              <a:t>NEUP</a:t>
            </a:r>
            <a:r>
              <a:rPr lang="en-US" b="1" dirty="0"/>
              <a:t>)</a:t>
            </a:r>
            <a:r>
              <a:rPr lang="en-US" dirty="0"/>
              <a:t> under grant/cooperative agreement DE-NE0008974. 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Any </a:t>
            </a:r>
            <a:r>
              <a:rPr lang="en-US" dirty="0"/>
              <a:t>opinions, findings, and conclusions expressed in this paper/presentation are those of the authors and do not necessarily reflect the views of the funding agency or any other organization. 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The </a:t>
            </a:r>
            <a:r>
              <a:rPr lang="en-US" dirty="0"/>
              <a:t>authors acknowledge and appreciate the valuable insights provided by subject matter experts who have engaged with the project team over the course of the project to date.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23249" y="3077763"/>
            <a:ext cx="37555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</a:rPr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221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Identifying and Prioritizing Sources of Uncertainty in External Hazard Probabilistic Risk Assessment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636" y="2027644"/>
            <a:ext cx="8718300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8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Nuclear Power Plant Stock Photo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54"/>
          <a:stretch/>
        </p:blipFill>
        <p:spPr bwMode="auto">
          <a:xfrm>
            <a:off x="7471081" y="-499232"/>
            <a:ext cx="5436892" cy="7131476"/>
          </a:xfrm>
          <a:prstGeom prst="rect">
            <a:avLst/>
          </a:prstGeom>
          <a:noFill/>
          <a:effectLst>
            <a:softEdge rad="1003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and Motivation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78873" y="2265313"/>
            <a:ext cx="1242291" cy="123305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PRA</a:t>
            </a:r>
          </a:p>
          <a:p>
            <a:pPr algn="ctr"/>
            <a:r>
              <a:rPr lang="en-US" dirty="0" smtClean="0"/>
              <a:t>[</a:t>
            </a:r>
            <a:r>
              <a:rPr lang="en-US" dirty="0" err="1" smtClean="0"/>
              <a:t>PSA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70544" y="1855152"/>
            <a:ext cx="7587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Systematic process used to estimate the risks posed to or by a complex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00417" y="2697174"/>
            <a:ext cx="5771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Provides insights that enable risk-informed decision-making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2170544" y="3511972"/>
            <a:ext cx="5795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ea typeface="PMingLiU"/>
              </a:rPr>
              <a:t>Enables focus </a:t>
            </a:r>
            <a:r>
              <a:rPr lang="en-GB" dirty="0">
                <a:solidFill>
                  <a:srgbClr val="000000"/>
                </a:solidFill>
                <a:ea typeface="PMingLiU"/>
              </a:rPr>
              <a:t>on risk-significant </a:t>
            </a:r>
            <a:r>
              <a:rPr lang="en-GB" dirty="0" smtClean="0">
                <a:solidFill>
                  <a:srgbClr val="000000"/>
                </a:solidFill>
                <a:ea typeface="PMingLiU"/>
              </a:rPr>
              <a:t>aspects </a:t>
            </a:r>
            <a:r>
              <a:rPr lang="en-GB" dirty="0">
                <a:solidFill>
                  <a:srgbClr val="000000"/>
                </a:solidFill>
                <a:ea typeface="PMingLiU"/>
              </a:rPr>
              <a:t>of facility operation</a:t>
            </a:r>
            <a:endParaRPr lang="en-US" dirty="0"/>
          </a:p>
        </p:txBody>
      </p:sp>
      <p:cxnSp>
        <p:nvCxnSpPr>
          <p:cNvPr id="10" name="Straight Connector 9"/>
          <p:cNvCxnSpPr>
            <a:stCxn id="5" idx="7"/>
            <a:endCxn id="6" idx="1"/>
          </p:cNvCxnSpPr>
          <p:nvPr/>
        </p:nvCxnSpPr>
        <p:spPr>
          <a:xfrm flipV="1">
            <a:off x="1739235" y="2039818"/>
            <a:ext cx="431309" cy="40607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6"/>
            <a:endCxn id="7" idx="1"/>
          </p:cNvCxnSpPr>
          <p:nvPr/>
        </p:nvCxnSpPr>
        <p:spPr>
          <a:xfrm>
            <a:off x="1921164" y="2881840"/>
            <a:ext cx="6792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5"/>
            <a:endCxn id="8" idx="1"/>
          </p:cNvCxnSpPr>
          <p:nvPr/>
        </p:nvCxnSpPr>
        <p:spPr>
          <a:xfrm>
            <a:off x="1739235" y="3317790"/>
            <a:ext cx="431309" cy="37884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92726" y="4487815"/>
            <a:ext cx="1054330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Uncertainty exists in all aspects of the operations of complex systems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8125" y="5863257"/>
            <a:ext cx="1049251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Understanding and categorizing the sources contributing to that uncertainty enables the characterization, quantification, and (potential) reduction of </a:t>
            </a:r>
            <a:r>
              <a:rPr lang="en-US" dirty="0" smtClean="0"/>
              <a:t>uncertainty</a:t>
            </a:r>
            <a:endParaRPr lang="en-US" dirty="0"/>
          </a:p>
        </p:txBody>
      </p:sp>
      <p:sp>
        <p:nvSpPr>
          <p:cNvPr id="22" name="Down Arrow 21"/>
          <p:cNvSpPr/>
          <p:nvPr/>
        </p:nvSpPr>
        <p:spPr>
          <a:xfrm>
            <a:off x="5763489" y="5181370"/>
            <a:ext cx="401783" cy="5588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4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Green Leafed Plant Stock Photo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195" y="-230052"/>
            <a:ext cx="2925264" cy="3896888"/>
          </a:xfrm>
          <a:prstGeom prst="rect">
            <a:avLst/>
          </a:prstGeom>
          <a:noFill/>
          <a:effectLst>
            <a:softEdge rad="546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White Hospital Beds Stock Photo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384" y="927620"/>
            <a:ext cx="5820667" cy="3853045"/>
          </a:xfrm>
          <a:prstGeom prst="rect">
            <a:avLst/>
          </a:prstGeom>
          <a:noFill/>
          <a:effectLst>
            <a:softEdge rad="546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Space Rocket Launching Stock Photo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323" y="3851612"/>
            <a:ext cx="5606892" cy="3751265"/>
          </a:xfrm>
          <a:prstGeom prst="rect">
            <a:avLst/>
          </a:prstGeom>
          <a:noFill/>
          <a:effectLst>
            <a:softEdge rad="546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Gray-and-black Buildings Stock Photo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044" y="2744132"/>
            <a:ext cx="2742577" cy="4113867"/>
          </a:xfrm>
          <a:prstGeom prst="rect">
            <a:avLst/>
          </a:prstGeom>
          <a:noFill/>
          <a:effectLst>
            <a:softEdge rad="546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ree Nuclear Power Plant Stock Photo"/>
          <p:cNvPicPr>
            <a:picLocks noChangeAspect="1" noChangeArrowheads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54"/>
          <a:stretch/>
        </p:blipFill>
        <p:spPr bwMode="auto">
          <a:xfrm>
            <a:off x="-1584899" y="138076"/>
            <a:ext cx="5436892" cy="7131476"/>
          </a:xfrm>
          <a:prstGeom prst="rect">
            <a:avLst/>
          </a:prstGeom>
          <a:noFill/>
          <a:effectLst>
            <a:softEdge rad="1003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7346" y="2059708"/>
            <a:ext cx="4959927" cy="1805710"/>
          </a:xfrm>
          <a:prstGeom prst="rect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Taxonomies of Uncertainty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86205698"/>
              </p:ext>
            </p:extLst>
          </p:nvPr>
        </p:nvGraphicFramePr>
        <p:xfrm>
          <a:off x="363643" y="2198485"/>
          <a:ext cx="5496830" cy="1468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Oval 7"/>
          <p:cNvSpPr/>
          <p:nvPr/>
        </p:nvSpPr>
        <p:spPr>
          <a:xfrm>
            <a:off x="8507576" y="1901880"/>
            <a:ext cx="1436254" cy="651163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Epistemic</a:t>
            </a:r>
          </a:p>
          <a:p>
            <a:pPr algn="ctr"/>
            <a:r>
              <a:rPr lang="en-US" sz="1400" dirty="0" smtClean="0"/>
              <a:t>Uncertainty</a:t>
            </a:r>
            <a:endParaRPr lang="en-US" sz="1400" dirty="0"/>
          </a:p>
        </p:txBody>
      </p:sp>
      <p:sp>
        <p:nvSpPr>
          <p:cNvPr id="9" name="Oval 8"/>
          <p:cNvSpPr/>
          <p:nvPr/>
        </p:nvSpPr>
        <p:spPr>
          <a:xfrm>
            <a:off x="10415889" y="1909239"/>
            <a:ext cx="1436254" cy="651163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Linguistic</a:t>
            </a:r>
          </a:p>
          <a:p>
            <a:pPr algn="ctr"/>
            <a:r>
              <a:rPr lang="en-US" sz="1400" dirty="0" smtClean="0"/>
              <a:t>Uncertainty</a:t>
            </a:r>
            <a:endParaRPr lang="en-US" sz="1400" dirty="0"/>
          </a:p>
        </p:txBody>
      </p:sp>
      <p:sp>
        <p:nvSpPr>
          <p:cNvPr id="10" name="Oval 9"/>
          <p:cNvSpPr/>
          <p:nvPr/>
        </p:nvSpPr>
        <p:spPr>
          <a:xfrm>
            <a:off x="9403238" y="5010048"/>
            <a:ext cx="1436254" cy="651163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Probability</a:t>
            </a:r>
            <a:endParaRPr lang="en-US" sz="1400" dirty="0"/>
          </a:p>
        </p:txBody>
      </p:sp>
      <p:sp>
        <p:nvSpPr>
          <p:cNvPr id="11" name="Oval 10"/>
          <p:cNvSpPr/>
          <p:nvPr/>
        </p:nvSpPr>
        <p:spPr>
          <a:xfrm>
            <a:off x="10480429" y="5986791"/>
            <a:ext cx="1436254" cy="651163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Complexity</a:t>
            </a:r>
            <a:endParaRPr lang="en-US" sz="1400" dirty="0"/>
          </a:p>
        </p:txBody>
      </p:sp>
      <p:sp>
        <p:nvSpPr>
          <p:cNvPr id="13" name="Oval 12"/>
          <p:cNvSpPr/>
          <p:nvPr/>
        </p:nvSpPr>
        <p:spPr>
          <a:xfrm>
            <a:off x="8326048" y="5986791"/>
            <a:ext cx="1436254" cy="651163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Ambiguity</a:t>
            </a:r>
            <a:endParaRPr lang="en-US" sz="1400" dirty="0"/>
          </a:p>
        </p:txBody>
      </p:sp>
      <p:sp>
        <p:nvSpPr>
          <p:cNvPr id="14" name="Oval 13"/>
          <p:cNvSpPr/>
          <p:nvPr/>
        </p:nvSpPr>
        <p:spPr>
          <a:xfrm>
            <a:off x="10415889" y="3839814"/>
            <a:ext cx="1436254" cy="651163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Model Error</a:t>
            </a:r>
            <a:endParaRPr lang="en-US" sz="1400" dirty="0"/>
          </a:p>
        </p:txBody>
      </p:sp>
      <p:sp>
        <p:nvSpPr>
          <p:cNvPr id="15" name="Oval 14"/>
          <p:cNvSpPr/>
          <p:nvPr/>
        </p:nvSpPr>
        <p:spPr>
          <a:xfrm>
            <a:off x="8436160" y="3839814"/>
            <a:ext cx="1436254" cy="651163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Inherent</a:t>
            </a:r>
          </a:p>
          <a:p>
            <a:pPr algn="ctr"/>
            <a:r>
              <a:rPr lang="en-US" sz="1400" dirty="0" smtClean="0"/>
              <a:t>Uncertainty</a:t>
            </a:r>
            <a:endParaRPr lang="en-US" sz="1400" dirty="0"/>
          </a:p>
        </p:txBody>
      </p:sp>
      <p:sp>
        <p:nvSpPr>
          <p:cNvPr id="16" name="Oval 15"/>
          <p:cNvSpPr/>
          <p:nvPr/>
        </p:nvSpPr>
        <p:spPr>
          <a:xfrm>
            <a:off x="5038322" y="4684467"/>
            <a:ext cx="1436254" cy="651163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Physical  Variability</a:t>
            </a:r>
            <a:endParaRPr lang="en-US" sz="1400" dirty="0"/>
          </a:p>
        </p:txBody>
      </p:sp>
      <p:sp>
        <p:nvSpPr>
          <p:cNvPr id="17" name="Oval 16"/>
          <p:cNvSpPr/>
          <p:nvPr/>
        </p:nvSpPr>
        <p:spPr>
          <a:xfrm>
            <a:off x="6599263" y="2916627"/>
            <a:ext cx="1436254" cy="651163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Ontological</a:t>
            </a:r>
          </a:p>
          <a:p>
            <a:pPr algn="ctr"/>
            <a:r>
              <a:rPr lang="en-US" sz="1400" dirty="0" smtClean="0"/>
              <a:t>Uncertainty</a:t>
            </a:r>
            <a:endParaRPr lang="en-US" sz="1400" dirty="0"/>
          </a:p>
        </p:txBody>
      </p:sp>
      <p:sp>
        <p:nvSpPr>
          <p:cNvPr id="18" name="Oval 17"/>
          <p:cNvSpPr/>
          <p:nvPr/>
        </p:nvSpPr>
        <p:spPr>
          <a:xfrm>
            <a:off x="8507576" y="2916627"/>
            <a:ext cx="1436254" cy="651163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Epistemic</a:t>
            </a:r>
          </a:p>
          <a:p>
            <a:pPr algn="ctr"/>
            <a:r>
              <a:rPr lang="en-US" sz="1400" dirty="0" smtClean="0"/>
              <a:t>Uncertainty</a:t>
            </a:r>
            <a:endParaRPr lang="en-US" sz="1400" dirty="0"/>
          </a:p>
        </p:txBody>
      </p:sp>
      <p:sp>
        <p:nvSpPr>
          <p:cNvPr id="19" name="Oval 18"/>
          <p:cNvSpPr/>
          <p:nvPr/>
        </p:nvSpPr>
        <p:spPr>
          <a:xfrm>
            <a:off x="6979124" y="4684468"/>
            <a:ext cx="1436254" cy="651163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Knowledge </a:t>
            </a:r>
          </a:p>
          <a:p>
            <a:pPr algn="ctr"/>
            <a:r>
              <a:rPr lang="en-US" sz="1400" dirty="0" smtClean="0"/>
              <a:t>Uncertainty</a:t>
            </a:r>
            <a:endParaRPr lang="en-US" sz="1400" dirty="0"/>
          </a:p>
        </p:txBody>
      </p:sp>
      <p:cxnSp>
        <p:nvCxnSpPr>
          <p:cNvPr id="21" name="Straight Connector 20"/>
          <p:cNvCxnSpPr>
            <a:stCxn id="13" idx="0"/>
            <a:endCxn id="10" idx="3"/>
          </p:cNvCxnSpPr>
          <p:nvPr/>
        </p:nvCxnSpPr>
        <p:spPr>
          <a:xfrm flipV="1">
            <a:off x="9044175" y="5565850"/>
            <a:ext cx="569398" cy="4209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6"/>
            <a:endCxn id="11" idx="2"/>
          </p:cNvCxnSpPr>
          <p:nvPr/>
        </p:nvCxnSpPr>
        <p:spPr>
          <a:xfrm>
            <a:off x="9762302" y="6312373"/>
            <a:ext cx="7181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0"/>
            <a:endCxn id="10" idx="5"/>
          </p:cNvCxnSpPr>
          <p:nvPr/>
        </p:nvCxnSpPr>
        <p:spPr>
          <a:xfrm flipH="1" flipV="1">
            <a:off x="10629157" y="5565850"/>
            <a:ext cx="569399" cy="4209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9" idx="2"/>
            <a:endCxn id="8" idx="6"/>
          </p:cNvCxnSpPr>
          <p:nvPr/>
        </p:nvCxnSpPr>
        <p:spPr>
          <a:xfrm flipH="1" flipV="1">
            <a:off x="9943830" y="2227462"/>
            <a:ext cx="472059" cy="73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8" idx="2"/>
            <a:endCxn id="17" idx="6"/>
          </p:cNvCxnSpPr>
          <p:nvPr/>
        </p:nvCxnSpPr>
        <p:spPr>
          <a:xfrm flipH="1">
            <a:off x="8035517" y="3242209"/>
            <a:ext cx="47205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4" idx="2"/>
            <a:endCxn id="15" idx="6"/>
          </p:cNvCxnSpPr>
          <p:nvPr/>
        </p:nvCxnSpPr>
        <p:spPr>
          <a:xfrm flipH="1">
            <a:off x="9872414" y="4165396"/>
            <a:ext cx="5434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9" idx="2"/>
            <a:endCxn id="16" idx="6"/>
          </p:cNvCxnSpPr>
          <p:nvPr/>
        </p:nvCxnSpPr>
        <p:spPr>
          <a:xfrm flipH="1" flipV="1">
            <a:off x="6474576" y="5010049"/>
            <a:ext cx="504548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480429" y="2503967"/>
            <a:ext cx="20771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mtClean="0"/>
              <a:t>Regan, et al [9]</a:t>
            </a:r>
            <a:endParaRPr lang="en-US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6956736" y="2613281"/>
            <a:ext cx="20771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Dequech</a:t>
            </a:r>
            <a:r>
              <a:rPr lang="en-US" sz="1100" dirty="0" smtClean="0"/>
              <a:t> [15]</a:t>
            </a:r>
            <a:endParaRPr lang="en-US" sz="1100" dirty="0"/>
          </a:p>
        </p:txBody>
      </p:sp>
      <p:sp>
        <p:nvSpPr>
          <p:cNvPr id="31" name="TextBox 30"/>
          <p:cNvSpPr txBox="1"/>
          <p:nvPr/>
        </p:nvSpPr>
        <p:spPr>
          <a:xfrm>
            <a:off x="5285986" y="5390634"/>
            <a:ext cx="20771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Vesely</a:t>
            </a:r>
            <a:r>
              <a:rPr lang="en-US" sz="1100" dirty="0" smtClean="0"/>
              <a:t> and </a:t>
            </a:r>
            <a:r>
              <a:rPr lang="en-US" sz="1100" dirty="0" err="1" smtClean="0"/>
              <a:t>Rasmuson</a:t>
            </a:r>
            <a:r>
              <a:rPr lang="en-US" sz="1100" dirty="0" smtClean="0"/>
              <a:t> [10]</a:t>
            </a:r>
            <a:endParaRPr lang="en-US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10890976" y="4498273"/>
            <a:ext cx="20771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NASA [20]</a:t>
            </a:r>
            <a:endParaRPr lang="en-US" sz="1100" dirty="0"/>
          </a:p>
        </p:txBody>
      </p:sp>
      <p:sp>
        <p:nvSpPr>
          <p:cNvPr id="34" name="TextBox 33"/>
          <p:cNvSpPr txBox="1"/>
          <p:nvPr/>
        </p:nvSpPr>
        <p:spPr>
          <a:xfrm>
            <a:off x="8486402" y="6637328"/>
            <a:ext cx="20771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Han, et al [17]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3471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Lightning and Tornado Hitting Village Stock Photo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437"/>
          <a:stretch/>
        </p:blipFill>
        <p:spPr bwMode="auto">
          <a:xfrm>
            <a:off x="1463683" y="-821964"/>
            <a:ext cx="7787063" cy="7799234"/>
          </a:xfrm>
          <a:prstGeom prst="rect">
            <a:avLst/>
          </a:prstGeom>
          <a:noFill/>
          <a:effectLst>
            <a:softEdge rad="1130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Eye of the Storm Image from Outer Space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412" y="-575980"/>
            <a:ext cx="6207140" cy="6294293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Gray Concrete Building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877" y="-575980"/>
            <a:ext cx="4947649" cy="7427187"/>
          </a:xfrm>
          <a:prstGeom prst="rect">
            <a:avLst/>
          </a:prstGeom>
          <a:noFill/>
          <a:effectLst>
            <a:softEdge rad="914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Big Waves Under Cloudy Sky"/>
          <p:cNvPicPr>
            <a:picLocks noChangeAspect="1" noChangeArrowheads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702" y="3549633"/>
            <a:ext cx="7707215" cy="4337359"/>
          </a:xfrm>
          <a:prstGeom prst="rect">
            <a:avLst/>
          </a:prstGeom>
          <a:noFill/>
          <a:effectLst>
            <a:softEdge rad="914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Hazard PRA (</a:t>
            </a:r>
            <a:r>
              <a:rPr lang="en-US" dirty="0" err="1" smtClean="0"/>
              <a:t>XHPRA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572529" y="3090305"/>
            <a:ext cx="2073564" cy="9214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Hazard Analysis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63329" y="3090305"/>
            <a:ext cx="2073564" cy="9214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Fragility Analysis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754129" y="3090305"/>
            <a:ext cx="2073564" cy="9214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Plant Response (Systems) Analysis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4521401" y="3408961"/>
            <a:ext cx="701964" cy="34636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144529" y="3408961"/>
            <a:ext cx="701964" cy="34636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380647" y="1690688"/>
            <a:ext cx="112746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51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508000" y="-9236"/>
            <a:ext cx="4442691" cy="6724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45" y="66967"/>
            <a:ext cx="4215676" cy="661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3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 flipV="1">
            <a:off x="6049617" y="3756992"/>
            <a:ext cx="947531" cy="482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208681" y="4691270"/>
            <a:ext cx="1241821" cy="284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736497" y="4976191"/>
            <a:ext cx="684059" cy="1059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Free Tornado on Body of Water during Golden Hour Stock Photo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8" t="1180" r="31542" b="-1180"/>
          <a:stretch/>
        </p:blipFill>
        <p:spPr bwMode="auto">
          <a:xfrm>
            <a:off x="5826467" y="5419802"/>
            <a:ext cx="1360779" cy="1360779"/>
          </a:xfrm>
          <a:prstGeom prst="ellipse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323929" y="396092"/>
            <a:ext cx="6415314" cy="24665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97188" y="-9236"/>
            <a:ext cx="4442691" cy="6724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33" y="66967"/>
            <a:ext cx="4215676" cy="66109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99723" y="1470772"/>
            <a:ext cx="1863732" cy="3619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External Hazard(s)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7552" y="518272"/>
            <a:ext cx="1863732" cy="361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Hazard Occurrence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(Phenomena/Mechanisms)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37551" y="992141"/>
            <a:ext cx="1863732" cy="361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Severity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7551" y="1470772"/>
            <a:ext cx="1863732" cy="361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Timing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en-US" sz="1200" dirty="0" smtClean="0">
                <a:solidFill>
                  <a:schemeClr val="tx1"/>
                </a:solidFill>
              </a:rPr>
              <a:t>Temporal Progression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37551" y="1939879"/>
            <a:ext cx="1863732" cy="361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Spatial Distribution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37550" y="2413747"/>
            <a:ext cx="1863732" cy="361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Concurrent Conditions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61895" y="977393"/>
            <a:ext cx="1863732" cy="361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External Hazard Assessment (Hazard Frequency)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61895" y="1473878"/>
            <a:ext cx="1863732" cy="361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Site-specific Hazard Impacts Analysis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3" name="Elbow Connector 12"/>
          <p:cNvCxnSpPr>
            <a:stCxn id="6" idx="3"/>
            <a:endCxn id="5" idx="1"/>
          </p:cNvCxnSpPr>
          <p:nvPr/>
        </p:nvCxnSpPr>
        <p:spPr>
          <a:xfrm>
            <a:off x="7301284" y="699247"/>
            <a:ext cx="298439" cy="95250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7" idx="3"/>
            <a:endCxn id="5" idx="1"/>
          </p:cNvCxnSpPr>
          <p:nvPr/>
        </p:nvCxnSpPr>
        <p:spPr>
          <a:xfrm>
            <a:off x="7301283" y="1173116"/>
            <a:ext cx="298440" cy="47863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9" idx="3"/>
            <a:endCxn id="5" idx="1"/>
          </p:cNvCxnSpPr>
          <p:nvPr/>
        </p:nvCxnSpPr>
        <p:spPr>
          <a:xfrm flipV="1">
            <a:off x="7301283" y="1651747"/>
            <a:ext cx="298440" cy="46910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0" idx="3"/>
            <a:endCxn id="5" idx="1"/>
          </p:cNvCxnSpPr>
          <p:nvPr/>
        </p:nvCxnSpPr>
        <p:spPr>
          <a:xfrm flipV="1">
            <a:off x="7301282" y="1651747"/>
            <a:ext cx="298441" cy="9429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1"/>
            <a:endCxn id="8" idx="3"/>
          </p:cNvCxnSpPr>
          <p:nvPr/>
        </p:nvCxnSpPr>
        <p:spPr>
          <a:xfrm flipH="1">
            <a:off x="7301283" y="1651747"/>
            <a:ext cx="2984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1" idx="1"/>
            <a:endCxn id="5" idx="3"/>
          </p:cNvCxnSpPr>
          <p:nvPr/>
        </p:nvCxnSpPr>
        <p:spPr>
          <a:xfrm rot="10800000" flipV="1">
            <a:off x="9463455" y="1173115"/>
            <a:ext cx="298440" cy="47863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5" idx="3"/>
            <a:endCxn id="21" idx="1"/>
          </p:cNvCxnSpPr>
          <p:nvPr/>
        </p:nvCxnSpPr>
        <p:spPr>
          <a:xfrm>
            <a:off x="9463455" y="1651747"/>
            <a:ext cx="298440" cy="499591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761895" y="1970363"/>
            <a:ext cx="1863732" cy="361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Hazard Scenarios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5" idx="3"/>
            <a:endCxn id="12" idx="1"/>
          </p:cNvCxnSpPr>
          <p:nvPr/>
        </p:nvCxnSpPr>
        <p:spPr>
          <a:xfrm>
            <a:off x="9463455" y="1651747"/>
            <a:ext cx="298440" cy="31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>
          <a:xfrm>
            <a:off x="4393099" y="1342031"/>
            <a:ext cx="987641" cy="65008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Free Earth Planet Stock Photo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r="15900"/>
          <a:stretch/>
        </p:blipFill>
        <p:spPr bwMode="auto">
          <a:xfrm>
            <a:off x="4655873" y="3525638"/>
            <a:ext cx="1847314" cy="1847314"/>
          </a:xfrm>
          <a:prstGeom prst="ellipse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Big Waves Under Cloudy Sky Stock Photo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r="21865"/>
          <a:stretch/>
        </p:blipFill>
        <p:spPr bwMode="auto">
          <a:xfrm>
            <a:off x="7162659" y="4368895"/>
            <a:ext cx="1317194" cy="1317194"/>
          </a:xfrm>
          <a:prstGeom prst="ellipse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ree Raindrops Stock Photo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r="21865"/>
          <a:stretch/>
        </p:blipFill>
        <p:spPr bwMode="auto">
          <a:xfrm>
            <a:off x="6510526" y="2928360"/>
            <a:ext cx="1310730" cy="1310730"/>
          </a:xfrm>
          <a:prstGeom prst="ellipse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7"/>
          <a:srcRect l="13917" t="5792" r="9623" b="13124"/>
          <a:stretch/>
        </p:blipFill>
        <p:spPr>
          <a:xfrm>
            <a:off x="9350728" y="3638839"/>
            <a:ext cx="2407951" cy="196169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9685561" y="5600531"/>
            <a:ext cx="18305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Hazard Severity</a:t>
            </a:r>
            <a:endParaRPr lang="en-US" sz="1000" dirty="0"/>
          </a:p>
        </p:txBody>
      </p:sp>
      <p:sp>
        <p:nvSpPr>
          <p:cNvPr id="60" name="TextBox 59"/>
          <p:cNvSpPr txBox="1"/>
          <p:nvPr/>
        </p:nvSpPr>
        <p:spPr>
          <a:xfrm rot="16200000">
            <a:off x="8312329" y="4496574"/>
            <a:ext cx="18305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Annual Exceedance Frequency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0315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Picture 18" descr="https://upload.wikimedia.org/wikipedia/commons/d/d1/2005_Earthquake_damage%2C_Rawalakot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30" r="61175" b="7394"/>
          <a:stretch/>
        </p:blipFill>
        <p:spPr bwMode="auto">
          <a:xfrm>
            <a:off x="3251784" y="-226086"/>
            <a:ext cx="6338322" cy="4698847"/>
          </a:xfrm>
          <a:prstGeom prst="rect">
            <a:avLst/>
          </a:prstGeom>
          <a:noFill/>
          <a:effectLst>
            <a:softEdge rad="482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Free Gray and Red Industrial Machine Stock Photo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25"/>
          <a:stretch/>
        </p:blipFill>
        <p:spPr bwMode="auto">
          <a:xfrm>
            <a:off x="6885491" y="-354778"/>
            <a:ext cx="5636478" cy="5006843"/>
          </a:xfrm>
          <a:prstGeom prst="rect">
            <a:avLst/>
          </a:prstGeom>
          <a:noFill/>
          <a:effectLst>
            <a:softEdge rad="698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Free Orange and White Traffic Pole on Cracked Gray Asphalt Road Stock Photo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987" y="3552997"/>
            <a:ext cx="5420607" cy="3610124"/>
          </a:xfrm>
          <a:prstGeom prst="rect">
            <a:avLst/>
          </a:prstGeom>
          <a:noFill/>
          <a:effectLst>
            <a:softEdge rad="685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509456" y="2148644"/>
            <a:ext cx="6415314" cy="14556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08000" y="-9236"/>
            <a:ext cx="4442691" cy="6724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045" y="66967"/>
            <a:ext cx="4215676" cy="66109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85247" y="2713625"/>
            <a:ext cx="1863732" cy="3619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Structural/Component Performance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21017" y="2687700"/>
            <a:ext cx="1863732" cy="361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Failure Modes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21017" y="2258548"/>
            <a:ext cx="1863732" cy="361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Hazard-Induced Failure Mechanisms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23077" y="3179159"/>
            <a:ext cx="1863732" cy="361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Failure Effects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8" name="Elbow Connector 7"/>
          <p:cNvCxnSpPr>
            <a:stCxn id="6" idx="3"/>
            <a:endCxn id="4" idx="1"/>
          </p:cNvCxnSpPr>
          <p:nvPr/>
        </p:nvCxnSpPr>
        <p:spPr>
          <a:xfrm>
            <a:off x="7486810" y="2894600"/>
            <a:ext cx="298437" cy="12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7" idx="3"/>
            <a:endCxn id="4" idx="1"/>
          </p:cNvCxnSpPr>
          <p:nvPr/>
        </p:nvCxnSpPr>
        <p:spPr>
          <a:xfrm flipV="1">
            <a:off x="7486809" y="2894600"/>
            <a:ext cx="298438" cy="46553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5" idx="3"/>
            <a:endCxn id="4" idx="1"/>
          </p:cNvCxnSpPr>
          <p:nvPr/>
        </p:nvCxnSpPr>
        <p:spPr>
          <a:xfrm>
            <a:off x="7486810" y="2426684"/>
            <a:ext cx="298437" cy="4679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853301" y="2432013"/>
            <a:ext cx="1863732" cy="361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Identification of failure modes/mechanisms/effects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53301" y="2998184"/>
            <a:ext cx="1863732" cy="361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Fragility Representation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3" name="Elbow Connector 12"/>
          <p:cNvCxnSpPr>
            <a:stCxn id="11" idx="1"/>
            <a:endCxn id="4" idx="3"/>
          </p:cNvCxnSpPr>
          <p:nvPr/>
        </p:nvCxnSpPr>
        <p:spPr>
          <a:xfrm rot="10800000" flipV="1">
            <a:off x="9648979" y="2612988"/>
            <a:ext cx="204322" cy="28161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4" idx="3"/>
            <a:endCxn id="12" idx="1"/>
          </p:cNvCxnSpPr>
          <p:nvPr/>
        </p:nvCxnSpPr>
        <p:spPr>
          <a:xfrm>
            <a:off x="9648979" y="2894600"/>
            <a:ext cx="204322" cy="28455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ight Arrow 17"/>
          <p:cNvSpPr/>
          <p:nvPr/>
        </p:nvSpPr>
        <p:spPr>
          <a:xfrm>
            <a:off x="4860721" y="2569559"/>
            <a:ext cx="726553" cy="65008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8781653" y="4620724"/>
            <a:ext cx="2946012" cy="1918297"/>
            <a:chOff x="8900368" y="4263775"/>
            <a:chExt cx="2748293" cy="1610621"/>
          </a:xfrm>
        </p:grpSpPr>
        <p:pic>
          <p:nvPicPr>
            <p:cNvPr id="7172" name="Picture 4" descr="Example of drift-based fragility functions for three damage states. |  Download Scientific Diagram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3" t="7573" r="2369" b="19601"/>
            <a:stretch/>
          </p:blipFill>
          <p:spPr bwMode="auto">
            <a:xfrm>
              <a:off x="9064487" y="4263775"/>
              <a:ext cx="2584174" cy="1451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0636981" y="5352109"/>
                  <a:ext cx="766514" cy="1692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6981" y="5352109"/>
                  <a:ext cx="766514" cy="1692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0636981" y="5158609"/>
                  <a:ext cx="766514" cy="1692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6981" y="5158609"/>
                  <a:ext cx="766514" cy="1692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0636981" y="4999101"/>
                  <a:ext cx="766514" cy="1692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6981" y="4999101"/>
                  <a:ext cx="766514" cy="1692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9441285" y="5628175"/>
                  <a:ext cx="1830577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 smtClean="0"/>
                    <a:t>Hazard Severity (</a:t>
                  </a:r>
                  <a14:m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1000" dirty="0" smtClean="0"/>
                    <a:t>)</a:t>
                  </a:r>
                  <a:endParaRPr lang="en-US" sz="10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1285" y="5628175"/>
                  <a:ext cx="1830577" cy="24622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 rot="16200000">
                  <a:off x="8330589" y="4833554"/>
                  <a:ext cx="138578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8330589" y="4833554"/>
                  <a:ext cx="1385780" cy="24622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0175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ee Low Angle View of Electric Post Stock Photo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3"/>
          <a:stretch/>
        </p:blipFill>
        <p:spPr bwMode="auto">
          <a:xfrm>
            <a:off x="4065481" y="-285835"/>
            <a:ext cx="8650220" cy="5789807"/>
          </a:xfrm>
          <a:prstGeom prst="rect">
            <a:avLst/>
          </a:prstGeom>
          <a:noFill/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ree Aerial view of flooded small town with many residential houses and lush green trees Stock Photo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69" y="2222205"/>
            <a:ext cx="7099583" cy="4728323"/>
          </a:xfrm>
          <a:prstGeom prst="rect">
            <a:avLst/>
          </a:prstGeom>
          <a:noFill/>
          <a:effectLst>
            <a:softEdge rad="444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ree A Red Vehicle on a Flooded Road Stock Photo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913" y="3967930"/>
            <a:ext cx="2252001" cy="3384771"/>
          </a:xfrm>
          <a:prstGeom prst="rect">
            <a:avLst/>
          </a:prstGeom>
          <a:noFill/>
          <a:effectLst>
            <a:softEdge rad="609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Free Blue and White Wooden Houses Beside River Under Blue and White Cloudy Sky Stock Photo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084" y="4548243"/>
            <a:ext cx="3677484" cy="2451656"/>
          </a:xfrm>
          <a:prstGeom prst="rect">
            <a:avLst/>
          </a:prstGeom>
          <a:noFill/>
          <a:effectLst>
            <a:softEdge rad="444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10069" y="3367431"/>
            <a:ext cx="6415314" cy="10026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08000" y="-9236"/>
            <a:ext cx="4442691" cy="6724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045" y="66967"/>
            <a:ext cx="4215676" cy="66109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85860" y="3636394"/>
            <a:ext cx="1863732" cy="3619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Offsite Factors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23689" y="3455251"/>
            <a:ext cx="1863732" cy="361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Offsite Power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Status &amp; Timing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3688" y="3911657"/>
            <a:ext cx="1863732" cy="361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Regional Effects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8" name="Elbow Connector 7"/>
          <p:cNvCxnSpPr>
            <a:stCxn id="5" idx="3"/>
            <a:endCxn id="4" idx="1"/>
          </p:cNvCxnSpPr>
          <p:nvPr/>
        </p:nvCxnSpPr>
        <p:spPr>
          <a:xfrm>
            <a:off x="7387421" y="3636226"/>
            <a:ext cx="298439" cy="18114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6" idx="3"/>
            <a:endCxn id="4" idx="1"/>
          </p:cNvCxnSpPr>
          <p:nvPr/>
        </p:nvCxnSpPr>
        <p:spPr>
          <a:xfrm flipV="1">
            <a:off x="7387420" y="3817369"/>
            <a:ext cx="298440" cy="27526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753914" y="3633559"/>
            <a:ext cx="1863732" cy="361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Conditional Probability Assessment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4" idx="3"/>
            <a:endCxn id="10" idx="1"/>
          </p:cNvCxnSpPr>
          <p:nvPr/>
        </p:nvCxnSpPr>
        <p:spPr>
          <a:xfrm flipV="1">
            <a:off x="9549592" y="3814534"/>
            <a:ext cx="204322" cy="28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4748352" y="3586616"/>
            <a:ext cx="726553" cy="65008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6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zardTheme">
  <a:themeElements>
    <a:clrScheme name="Custom 1">
      <a:dk1>
        <a:sysClr val="windowText" lastClr="000000"/>
      </a:dk1>
      <a:lt1>
        <a:sysClr val="window" lastClr="FFFFFF"/>
      </a:lt1>
      <a:dk2>
        <a:srgbClr val="D8D8D8"/>
      </a:dk2>
      <a:lt2>
        <a:srgbClr val="EEECE1"/>
      </a:lt2>
      <a:accent1>
        <a:srgbClr val="C0504D"/>
      </a:accent1>
      <a:accent2>
        <a:srgbClr val="D99694"/>
      </a:accent2>
      <a:accent3>
        <a:srgbClr val="7F7F7F"/>
      </a:accent3>
      <a:accent4>
        <a:srgbClr val="A5A5A5"/>
      </a:accent4>
      <a:accent5>
        <a:srgbClr val="BFBFBF"/>
      </a:accent5>
      <a:accent6>
        <a:srgbClr val="D8D8D8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zardTheme" id="{91656C57-8973-45A6-8F6D-6D2BAFF5A1B0}" vid="{2C6AF558-E752-4A90-A4E1-6536651169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HazardTheme</Template>
  <TotalTime>264</TotalTime>
  <Words>540</Words>
  <Application>Microsoft Office PowerPoint</Application>
  <PresentationFormat>Widescreen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PMingLiU</vt:lpstr>
      <vt:lpstr>Arial</vt:lpstr>
      <vt:lpstr>Calibri</vt:lpstr>
      <vt:lpstr>Calibri Light</vt:lpstr>
      <vt:lpstr>Cambria Math</vt:lpstr>
      <vt:lpstr>Times New Roman</vt:lpstr>
      <vt:lpstr>HazardTheme</vt:lpstr>
      <vt:lpstr>Uncertainty in External Hazard Probabilistic Risk Assessment (PRA): A Structured Taxonomy</vt:lpstr>
      <vt:lpstr>Identifying and Prioritizing Sources of Uncertainty in External Hazard Probabilistic Risk Assessment</vt:lpstr>
      <vt:lpstr>Context and Motivation</vt:lpstr>
      <vt:lpstr>Taxonomies of Uncertainty</vt:lpstr>
      <vt:lpstr>External Hazard PRA (XHPRA)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Assessment of Taxonomy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T Bensi</dc:creator>
  <cp:lastModifiedBy>Michelle T Bensi</cp:lastModifiedBy>
  <cp:revision>36</cp:revision>
  <dcterms:created xsi:type="dcterms:W3CDTF">2022-06-26T18:41:33Z</dcterms:created>
  <dcterms:modified xsi:type="dcterms:W3CDTF">2022-06-28T18:16:54Z</dcterms:modified>
</cp:coreProperties>
</file>