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4" r:id="rId8"/>
    <p:sldId id="265" r:id="rId9"/>
    <p:sldId id="266" r:id="rId10"/>
    <p:sldId id="267" r:id="rId11"/>
    <p:sldId id="270" r:id="rId12"/>
    <p:sldId id="269" r:id="rId13"/>
    <p:sldId id="268" r:id="rId14"/>
    <p:sldId id="263" r:id="rId15"/>
    <p:sldId id="25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5AB1526-03C4-43D3-8803-364553C56E47}" type="datetimeFigureOut">
              <a:rPr lang="en-GB" smtClean="0"/>
              <a:t>06/06/2022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0775BA-6B8B-45AE-8707-EFA995CC2BF2}" type="slidenum">
              <a:rPr lang="en-GB" smtClean="0"/>
              <a:t>‹#›</a:t>
            </a:fld>
            <a:endParaRPr lang="en-GB"/>
          </a:p>
        </p:txBody>
      </p:sp>
    </p:spTree>
    <p:extLst>
      <p:ext uri="{BB962C8B-B14F-4D97-AF65-F5344CB8AC3E}">
        <p14:creationId xmlns:p14="http://schemas.microsoft.com/office/powerpoint/2010/main" val="2788780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5AB1526-03C4-43D3-8803-364553C56E47}" type="datetimeFigureOut">
              <a:rPr lang="en-GB" smtClean="0"/>
              <a:t>06/06/2022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0775BA-6B8B-45AE-8707-EFA995CC2BF2}" type="slidenum">
              <a:rPr lang="en-GB" smtClean="0"/>
              <a:t>‹#›</a:t>
            </a:fld>
            <a:endParaRPr lang="en-GB"/>
          </a:p>
        </p:txBody>
      </p:sp>
    </p:spTree>
    <p:extLst>
      <p:ext uri="{BB962C8B-B14F-4D97-AF65-F5344CB8AC3E}">
        <p14:creationId xmlns:p14="http://schemas.microsoft.com/office/powerpoint/2010/main" val="2784102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5AB1526-03C4-43D3-8803-364553C56E47}" type="datetimeFigureOut">
              <a:rPr lang="en-GB" smtClean="0"/>
              <a:t>06/06/2022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0775BA-6B8B-45AE-8707-EFA995CC2BF2}" type="slidenum">
              <a:rPr lang="en-GB" smtClean="0"/>
              <a:t>‹#›</a:t>
            </a:fld>
            <a:endParaRPr lang="en-GB"/>
          </a:p>
        </p:txBody>
      </p:sp>
    </p:spTree>
    <p:extLst>
      <p:ext uri="{BB962C8B-B14F-4D97-AF65-F5344CB8AC3E}">
        <p14:creationId xmlns:p14="http://schemas.microsoft.com/office/powerpoint/2010/main" val="1634718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5AB1526-03C4-43D3-8803-364553C56E47}" type="datetimeFigureOut">
              <a:rPr lang="en-GB" smtClean="0"/>
              <a:t>06/06/2022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0775BA-6B8B-45AE-8707-EFA995CC2BF2}" type="slidenum">
              <a:rPr lang="en-GB" smtClean="0"/>
              <a:t>‹#›</a:t>
            </a:fld>
            <a:endParaRPr lang="en-GB"/>
          </a:p>
        </p:txBody>
      </p:sp>
    </p:spTree>
    <p:extLst>
      <p:ext uri="{BB962C8B-B14F-4D97-AF65-F5344CB8AC3E}">
        <p14:creationId xmlns:p14="http://schemas.microsoft.com/office/powerpoint/2010/main" val="910542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5AB1526-03C4-43D3-8803-364553C56E47}" type="datetimeFigureOut">
              <a:rPr lang="en-GB" smtClean="0"/>
              <a:t>06/06/2022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0775BA-6B8B-45AE-8707-EFA995CC2BF2}" type="slidenum">
              <a:rPr lang="en-GB" smtClean="0"/>
              <a:t>‹#›</a:t>
            </a:fld>
            <a:endParaRPr lang="en-GB"/>
          </a:p>
        </p:txBody>
      </p:sp>
    </p:spTree>
    <p:extLst>
      <p:ext uri="{BB962C8B-B14F-4D97-AF65-F5344CB8AC3E}">
        <p14:creationId xmlns:p14="http://schemas.microsoft.com/office/powerpoint/2010/main" val="863217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5AB1526-03C4-43D3-8803-364553C56E47}" type="datetimeFigureOut">
              <a:rPr lang="en-GB" smtClean="0"/>
              <a:t>06/06/2022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D0775BA-6B8B-45AE-8707-EFA995CC2BF2}" type="slidenum">
              <a:rPr lang="en-GB" smtClean="0"/>
              <a:t>‹#›</a:t>
            </a:fld>
            <a:endParaRPr lang="en-GB"/>
          </a:p>
        </p:txBody>
      </p:sp>
    </p:spTree>
    <p:extLst>
      <p:ext uri="{BB962C8B-B14F-4D97-AF65-F5344CB8AC3E}">
        <p14:creationId xmlns:p14="http://schemas.microsoft.com/office/powerpoint/2010/main" val="3699280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5AB1526-03C4-43D3-8803-364553C56E47}" type="datetimeFigureOut">
              <a:rPr lang="en-GB" smtClean="0"/>
              <a:t>06/06/2022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D0775BA-6B8B-45AE-8707-EFA995CC2BF2}" type="slidenum">
              <a:rPr lang="en-GB" smtClean="0"/>
              <a:t>‹#›</a:t>
            </a:fld>
            <a:endParaRPr lang="en-GB"/>
          </a:p>
        </p:txBody>
      </p:sp>
    </p:spTree>
    <p:extLst>
      <p:ext uri="{BB962C8B-B14F-4D97-AF65-F5344CB8AC3E}">
        <p14:creationId xmlns:p14="http://schemas.microsoft.com/office/powerpoint/2010/main" val="3585537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5AB1526-03C4-43D3-8803-364553C56E47}" type="datetimeFigureOut">
              <a:rPr lang="en-GB" smtClean="0"/>
              <a:t>06/06/2022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D0775BA-6B8B-45AE-8707-EFA995CC2BF2}" type="slidenum">
              <a:rPr lang="en-GB" smtClean="0"/>
              <a:t>‹#›</a:t>
            </a:fld>
            <a:endParaRPr lang="en-GB"/>
          </a:p>
        </p:txBody>
      </p:sp>
    </p:spTree>
    <p:extLst>
      <p:ext uri="{BB962C8B-B14F-4D97-AF65-F5344CB8AC3E}">
        <p14:creationId xmlns:p14="http://schemas.microsoft.com/office/powerpoint/2010/main" val="4205103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AB1526-03C4-43D3-8803-364553C56E47}" type="datetimeFigureOut">
              <a:rPr lang="en-GB" smtClean="0"/>
              <a:t>06/06/2022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D0775BA-6B8B-45AE-8707-EFA995CC2BF2}" type="slidenum">
              <a:rPr lang="en-GB" smtClean="0"/>
              <a:t>‹#›</a:t>
            </a:fld>
            <a:endParaRPr lang="en-GB"/>
          </a:p>
        </p:txBody>
      </p:sp>
    </p:spTree>
    <p:extLst>
      <p:ext uri="{BB962C8B-B14F-4D97-AF65-F5344CB8AC3E}">
        <p14:creationId xmlns:p14="http://schemas.microsoft.com/office/powerpoint/2010/main" val="412390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5AB1526-03C4-43D3-8803-364553C56E47}" type="datetimeFigureOut">
              <a:rPr lang="en-GB" smtClean="0"/>
              <a:t>06/06/2022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D0775BA-6B8B-45AE-8707-EFA995CC2BF2}" type="slidenum">
              <a:rPr lang="en-GB" smtClean="0"/>
              <a:t>‹#›</a:t>
            </a:fld>
            <a:endParaRPr lang="en-GB"/>
          </a:p>
        </p:txBody>
      </p:sp>
    </p:spTree>
    <p:extLst>
      <p:ext uri="{BB962C8B-B14F-4D97-AF65-F5344CB8AC3E}">
        <p14:creationId xmlns:p14="http://schemas.microsoft.com/office/powerpoint/2010/main" val="1334197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5AB1526-03C4-43D3-8803-364553C56E47}" type="datetimeFigureOut">
              <a:rPr lang="en-GB" smtClean="0"/>
              <a:t>06/06/2022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D0775BA-6B8B-45AE-8707-EFA995CC2BF2}" type="slidenum">
              <a:rPr lang="en-GB" smtClean="0"/>
              <a:t>‹#›</a:t>
            </a:fld>
            <a:endParaRPr lang="en-GB"/>
          </a:p>
        </p:txBody>
      </p:sp>
    </p:spTree>
    <p:extLst>
      <p:ext uri="{BB962C8B-B14F-4D97-AF65-F5344CB8AC3E}">
        <p14:creationId xmlns:p14="http://schemas.microsoft.com/office/powerpoint/2010/main" val="1866841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AB1526-03C4-43D3-8803-364553C56E47}" type="datetimeFigureOut">
              <a:rPr lang="en-GB" smtClean="0"/>
              <a:t>06/06/2022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0775BA-6B8B-45AE-8707-EFA995CC2BF2}" type="slidenum">
              <a:rPr lang="en-GB" smtClean="0"/>
              <a:t>‹#›</a:t>
            </a:fld>
            <a:endParaRPr lang="en-GB"/>
          </a:p>
        </p:txBody>
      </p:sp>
    </p:spTree>
    <p:extLst>
      <p:ext uri="{BB962C8B-B14F-4D97-AF65-F5344CB8AC3E}">
        <p14:creationId xmlns:p14="http://schemas.microsoft.com/office/powerpoint/2010/main" val="25544524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borisk@hit.ac.il"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link.springer.com/bookseries/558"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931182"/>
            <a:ext cx="11255829" cy="2421617"/>
          </a:xfrm>
        </p:spPr>
        <p:txBody>
          <a:bodyPr>
            <a:normAutofit/>
          </a:bodyPr>
          <a:lstStyle/>
          <a:p>
            <a:pPr algn="ctr"/>
            <a:r>
              <a:rPr lang="en-GB" b="1" dirty="0" smtClean="0">
                <a:latin typeface="Arial Narrow" panose="020B0606020202030204" pitchFamily="34" charset="0"/>
              </a:rPr>
              <a:t>Enabling Reliable Detection of Failed Parts </a:t>
            </a:r>
            <a:br>
              <a:rPr lang="en-GB" b="1" dirty="0" smtClean="0">
                <a:latin typeface="Arial Narrow" panose="020B0606020202030204" pitchFamily="34" charset="0"/>
              </a:rPr>
            </a:br>
            <a:r>
              <a:rPr lang="en-GB" b="1" dirty="0" smtClean="0">
                <a:latin typeface="Arial Narrow" panose="020B0606020202030204" pitchFamily="34" charset="0"/>
              </a:rPr>
              <a:t>in Cyber-Physical Systems </a:t>
            </a:r>
            <a:br>
              <a:rPr lang="en-GB" b="1" dirty="0" smtClean="0">
                <a:latin typeface="Arial Narrow" panose="020B0606020202030204" pitchFamily="34" charset="0"/>
              </a:rPr>
            </a:br>
            <a:r>
              <a:rPr lang="en-GB" b="1" dirty="0" smtClean="0">
                <a:latin typeface="Arial Narrow" panose="020B0606020202030204" pitchFamily="34" charset="0"/>
              </a:rPr>
              <a:t>Using Unreliable Detection Sensors</a:t>
            </a:r>
            <a:endParaRPr lang="en-GB" b="1" dirty="0">
              <a:latin typeface="Arial Narrow" panose="020B0606020202030204" pitchFamily="34" charset="0"/>
            </a:endParaRPr>
          </a:p>
        </p:txBody>
      </p:sp>
      <p:sp>
        <p:nvSpPr>
          <p:cNvPr id="3" name="Content Placeholder 2"/>
          <p:cNvSpPr>
            <a:spLocks noGrp="1"/>
          </p:cNvSpPr>
          <p:nvPr>
            <p:ph idx="1"/>
          </p:nvPr>
        </p:nvSpPr>
        <p:spPr>
          <a:xfrm>
            <a:off x="838200" y="3091543"/>
            <a:ext cx="10515600" cy="3085420"/>
          </a:xfrm>
        </p:spPr>
        <p:txBody>
          <a:bodyPr>
            <a:normAutofit fontScale="85000" lnSpcReduction="20000"/>
          </a:bodyPr>
          <a:lstStyle/>
          <a:p>
            <a:endParaRPr lang="en-GB" dirty="0"/>
          </a:p>
          <a:p>
            <a:pPr marL="0" indent="0" algn="ctr">
              <a:buNone/>
            </a:pPr>
            <a:r>
              <a:rPr lang="en-US" b="1" dirty="0"/>
              <a:t>Boris </a:t>
            </a:r>
            <a:r>
              <a:rPr lang="en-US" b="1" dirty="0" err="1"/>
              <a:t>Kriheli</a:t>
            </a:r>
            <a:r>
              <a:rPr lang="en-US" b="1" baseline="30000" dirty="0" err="1"/>
              <a:t>a,b</a:t>
            </a:r>
            <a:r>
              <a:rPr lang="en-US" b="1" dirty="0"/>
              <a:t> and </a:t>
            </a:r>
            <a:r>
              <a:rPr lang="en-US" b="1" u="sng" dirty="0"/>
              <a:t>Eugene </a:t>
            </a:r>
            <a:r>
              <a:rPr lang="en-US" b="1" u="sng" dirty="0" err="1" smtClean="0"/>
              <a:t>Levner</a:t>
            </a:r>
            <a:r>
              <a:rPr lang="en-US" b="1" baseline="30000" dirty="0" err="1" smtClean="0"/>
              <a:t>a</a:t>
            </a:r>
            <a:r>
              <a:rPr lang="en-GB" baseline="30000" dirty="0" smtClean="0"/>
              <a:t> </a:t>
            </a:r>
          </a:p>
          <a:p>
            <a:pPr marL="0" indent="0" algn="ctr">
              <a:buNone/>
            </a:pPr>
            <a:r>
              <a:rPr lang="en-GB" baseline="30000" dirty="0" err="1" smtClean="0"/>
              <a:t>a</a:t>
            </a:r>
            <a:r>
              <a:rPr lang="en-GB" dirty="0" err="1" smtClean="0"/>
              <a:t>Holon</a:t>
            </a:r>
            <a:r>
              <a:rPr lang="en-GB" dirty="0" smtClean="0"/>
              <a:t> </a:t>
            </a:r>
            <a:r>
              <a:rPr lang="en-GB" dirty="0"/>
              <a:t>Institute of Technology, Holon, </a:t>
            </a:r>
            <a:r>
              <a:rPr lang="en-GB" dirty="0" smtClean="0"/>
              <a:t>Israel</a:t>
            </a:r>
          </a:p>
          <a:p>
            <a:pPr marL="0" indent="0" algn="ctr">
              <a:buNone/>
            </a:pPr>
            <a:r>
              <a:rPr lang="en-US" baseline="30000" dirty="0" err="1" smtClean="0"/>
              <a:t>b</a:t>
            </a:r>
            <a:r>
              <a:rPr lang="en-US" dirty="0" err="1" smtClean="0"/>
              <a:t>Ashkelon</a:t>
            </a:r>
            <a:r>
              <a:rPr lang="en-US" dirty="0" smtClean="0"/>
              <a:t> </a:t>
            </a:r>
            <a:r>
              <a:rPr lang="en-US" dirty="0"/>
              <a:t>Academic College, Ashkelon, </a:t>
            </a:r>
            <a:r>
              <a:rPr lang="en-US" dirty="0" smtClean="0"/>
              <a:t>Israel </a:t>
            </a:r>
          </a:p>
          <a:p>
            <a:pPr marL="0" indent="0" algn="ctr">
              <a:buNone/>
            </a:pPr>
            <a:r>
              <a:rPr lang="en-US" u="sng" dirty="0" smtClean="0">
                <a:solidFill>
                  <a:schemeClr val="accent1"/>
                </a:solidFill>
                <a:hlinkClick r:id="rId2"/>
              </a:rPr>
              <a:t>borisk@hit.ac.il</a:t>
            </a:r>
            <a:r>
              <a:rPr lang="en-US" dirty="0" smtClean="0">
                <a:solidFill>
                  <a:schemeClr val="accent1"/>
                </a:solidFill>
              </a:rPr>
              <a:t>, </a:t>
            </a:r>
            <a:r>
              <a:rPr lang="en-GB" u="sng" dirty="0" smtClean="0">
                <a:solidFill>
                  <a:schemeClr val="accent1"/>
                </a:solidFill>
              </a:rPr>
              <a:t>levner@hit.ac.il</a:t>
            </a:r>
          </a:p>
          <a:p>
            <a:pPr algn="ctr"/>
            <a:endParaRPr lang="en-GB" dirty="0"/>
          </a:p>
          <a:p>
            <a:pPr marL="0" indent="0">
              <a:buNone/>
            </a:pPr>
            <a:endParaRPr lang="en-GB" dirty="0"/>
          </a:p>
          <a:p>
            <a:r>
              <a:rPr lang="en-US" dirty="0"/>
              <a:t> </a:t>
            </a:r>
            <a:endParaRPr lang="en-GB" i="1" dirty="0"/>
          </a:p>
        </p:txBody>
      </p:sp>
      <p:pic>
        <p:nvPicPr>
          <p:cNvPr id="4" name="Picture 3"/>
          <p:cNvPicPr>
            <a:picLocks noChangeAspect="1"/>
          </p:cNvPicPr>
          <p:nvPr/>
        </p:nvPicPr>
        <p:blipFill>
          <a:blip r:embed="rId3"/>
          <a:stretch>
            <a:fillRect/>
          </a:stretch>
        </p:blipFill>
        <p:spPr>
          <a:xfrm>
            <a:off x="9840685" y="5442"/>
            <a:ext cx="2349268" cy="942850"/>
          </a:xfrm>
          <a:prstGeom prst="rect">
            <a:avLst/>
          </a:prstGeom>
        </p:spPr>
      </p:pic>
      <p:sp>
        <p:nvSpPr>
          <p:cNvPr id="5" name="Rectangle 4"/>
          <p:cNvSpPr/>
          <p:nvPr/>
        </p:nvSpPr>
        <p:spPr>
          <a:xfrm>
            <a:off x="185057" y="6324598"/>
            <a:ext cx="2754086" cy="646331"/>
          </a:xfrm>
          <a:prstGeom prst="rect">
            <a:avLst/>
          </a:prstGeom>
        </p:spPr>
        <p:txBody>
          <a:bodyPr wrap="square">
            <a:spAutoFit/>
          </a:bodyPr>
          <a:lstStyle/>
          <a:p>
            <a:r>
              <a:rPr lang="en-GB" dirty="0" smtClean="0"/>
              <a:t>PSAM-16, Honolulu, Hawaii, USA, June 26, 2022</a:t>
            </a:r>
            <a:endParaRPr lang="en-GB" dirty="0"/>
          </a:p>
        </p:txBody>
      </p:sp>
    </p:spTree>
    <p:extLst>
      <p:ext uri="{BB962C8B-B14F-4D97-AF65-F5344CB8AC3E}">
        <p14:creationId xmlns:p14="http://schemas.microsoft.com/office/powerpoint/2010/main" val="712283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Mathematical model</a:t>
            </a:r>
            <a:endParaRPr lang="en-GB" dirty="0"/>
          </a:p>
        </p:txBody>
      </p:sp>
      <p:pic>
        <p:nvPicPr>
          <p:cNvPr id="4" name="Content Placeholder 3"/>
          <p:cNvPicPr>
            <a:picLocks noGrp="1" noChangeAspect="1"/>
          </p:cNvPicPr>
          <p:nvPr>
            <p:ph idx="1"/>
          </p:nvPr>
        </p:nvPicPr>
        <p:blipFill>
          <a:blip r:embed="rId2"/>
          <a:stretch>
            <a:fillRect/>
          </a:stretch>
        </p:blipFill>
        <p:spPr>
          <a:xfrm>
            <a:off x="882822" y="1825624"/>
            <a:ext cx="9183538" cy="5032375"/>
          </a:xfrm>
          <a:prstGeom prst="rect">
            <a:avLst/>
          </a:prstGeom>
        </p:spPr>
      </p:pic>
    </p:spTree>
    <p:extLst>
      <p:ext uri="{BB962C8B-B14F-4D97-AF65-F5344CB8AC3E}">
        <p14:creationId xmlns:p14="http://schemas.microsoft.com/office/powerpoint/2010/main" val="218615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3. ALGORITHM</a:t>
            </a:r>
            <a:endParaRPr lang="en-GB" dirty="0"/>
          </a:p>
        </p:txBody>
      </p:sp>
      <p:pic>
        <p:nvPicPr>
          <p:cNvPr id="4" name="Content Placeholder 3"/>
          <p:cNvPicPr>
            <a:picLocks noGrp="1" noChangeAspect="1"/>
          </p:cNvPicPr>
          <p:nvPr>
            <p:ph idx="1"/>
          </p:nvPr>
        </p:nvPicPr>
        <p:blipFill>
          <a:blip r:embed="rId2"/>
          <a:stretch>
            <a:fillRect/>
          </a:stretch>
        </p:blipFill>
        <p:spPr>
          <a:xfrm>
            <a:off x="1226381" y="1655480"/>
            <a:ext cx="8679619" cy="5344034"/>
          </a:xfrm>
          <a:prstGeom prst="rect">
            <a:avLst/>
          </a:prstGeom>
        </p:spPr>
      </p:pic>
    </p:spTree>
    <p:extLst>
      <p:ext uri="{BB962C8B-B14F-4D97-AF65-F5344CB8AC3E}">
        <p14:creationId xmlns:p14="http://schemas.microsoft.com/office/powerpoint/2010/main" val="915874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850572" y="3552557"/>
            <a:ext cx="9712016" cy="1328325"/>
          </a:xfrm>
          <a:prstGeom prst="rect">
            <a:avLst/>
          </a:prstGeom>
        </p:spPr>
      </p:pic>
    </p:spTree>
    <p:extLst>
      <p:ext uri="{BB962C8B-B14F-4D97-AF65-F5344CB8AC3E}">
        <p14:creationId xmlns:p14="http://schemas.microsoft.com/office/powerpoint/2010/main" val="2922897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Results and Conclusions</a:t>
            </a:r>
            <a:endParaRPr lang="en-GB" dirty="0"/>
          </a:p>
        </p:txBody>
      </p:sp>
      <p:sp>
        <p:nvSpPr>
          <p:cNvPr id="3" name="Content Placeholder 2"/>
          <p:cNvSpPr>
            <a:spLocks noGrp="1"/>
          </p:cNvSpPr>
          <p:nvPr>
            <p:ph idx="1"/>
          </p:nvPr>
        </p:nvSpPr>
        <p:spPr/>
        <p:txBody>
          <a:bodyPr/>
          <a:lstStyle/>
          <a:p>
            <a:endParaRPr lang="en-GB"/>
          </a:p>
        </p:txBody>
      </p:sp>
      <p:sp>
        <p:nvSpPr>
          <p:cNvPr id="4" name="Rectangle 3"/>
          <p:cNvSpPr/>
          <p:nvPr/>
        </p:nvSpPr>
        <p:spPr>
          <a:xfrm>
            <a:off x="3048000" y="2136339"/>
            <a:ext cx="6096000" cy="2585323"/>
          </a:xfrm>
          <a:prstGeom prst="rect">
            <a:avLst/>
          </a:prstGeom>
        </p:spPr>
        <p:txBody>
          <a:bodyPr>
            <a:spAutoFit/>
          </a:bodyPr>
          <a:lstStyle/>
          <a:p>
            <a:r>
              <a:rPr lang="en-GB" dirty="0"/>
              <a:t>Future work on the proposed approach will be to further integrate Industry 4.0 technologies with the ‘teaching factory’. In addition, promising directions for future research are further development and extension of the proposed fast failure-detection algorithm for more general scenarios such as multiple failures, multiple parallel searchers, as well as prevention and mitigation of possible risks caused by failures. Algorithm comparison will be continued and expanded in our future research</a:t>
            </a:r>
          </a:p>
        </p:txBody>
      </p:sp>
    </p:spTree>
    <p:extLst>
      <p:ext uri="{BB962C8B-B14F-4D97-AF65-F5344CB8AC3E}">
        <p14:creationId xmlns:p14="http://schemas.microsoft.com/office/powerpoint/2010/main" val="1276740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Bibliography</a:t>
            </a:r>
            <a:endParaRPr lang="en-GB" dirty="0"/>
          </a:p>
        </p:txBody>
      </p:sp>
      <p:sp>
        <p:nvSpPr>
          <p:cNvPr id="3" name="Content Placeholder 2"/>
          <p:cNvSpPr>
            <a:spLocks noGrp="1"/>
          </p:cNvSpPr>
          <p:nvPr>
            <p:ph idx="1"/>
          </p:nvPr>
        </p:nvSpPr>
        <p:spPr>
          <a:xfrm>
            <a:off x="838200" y="1890940"/>
            <a:ext cx="10515600" cy="4351338"/>
          </a:xfrm>
        </p:spPr>
        <p:txBody>
          <a:bodyPr/>
          <a:lstStyle/>
          <a:p>
            <a:r>
              <a:rPr lang="en-GB" dirty="0" smtClean="0"/>
              <a:t>[1] S</a:t>
            </a:r>
            <a:r>
              <a:rPr lang="en-GB" dirty="0"/>
              <a:t>. </a:t>
            </a:r>
            <a:r>
              <a:rPr lang="en-GB" dirty="0" err="1"/>
              <a:t>Bachir</a:t>
            </a:r>
            <a:r>
              <a:rPr lang="en-GB" dirty="0"/>
              <a:t>, A. </a:t>
            </a:r>
            <a:r>
              <a:rPr lang="en-GB" dirty="0" err="1"/>
              <a:t>Abénia</a:t>
            </a:r>
            <a:r>
              <a:rPr lang="en-GB" dirty="0" smtClean="0"/>
              <a:t>. “</a:t>
            </a:r>
            <a:r>
              <a:rPr lang="en-GB" i="1" dirty="0" smtClean="0"/>
              <a:t>Internet </a:t>
            </a:r>
            <a:r>
              <a:rPr lang="en-GB" i="1" dirty="0"/>
              <a:t>of Everything and Educational </a:t>
            </a:r>
          </a:p>
          <a:p>
            <a:pPr marL="0" indent="0">
              <a:buNone/>
            </a:pPr>
            <a:r>
              <a:rPr lang="en-GB" i="1" dirty="0" smtClean="0"/>
              <a:t>          Cyber </a:t>
            </a:r>
            <a:r>
              <a:rPr lang="en-GB" i="1" dirty="0"/>
              <a:t>Physical Systems for University </a:t>
            </a:r>
            <a:r>
              <a:rPr lang="en-GB" i="1" dirty="0" smtClean="0"/>
              <a:t>4.0”. </a:t>
            </a:r>
            <a:r>
              <a:rPr lang="en-GB" dirty="0"/>
              <a:t>2019. </a:t>
            </a:r>
            <a:r>
              <a:rPr lang="en-GB" dirty="0" smtClean="0"/>
              <a:t>ffhal-02561979f.</a:t>
            </a:r>
          </a:p>
          <a:p>
            <a:pPr marL="0" indent="0">
              <a:buNone/>
            </a:pPr>
            <a:r>
              <a:rPr lang="en-GB" dirty="0" smtClean="0">
                <a:hlinkClick r:id="rId2"/>
              </a:rPr>
              <a:t> </a:t>
            </a:r>
            <a:r>
              <a:rPr lang="en-GB" i="1" dirty="0" smtClean="0">
                <a:hlinkClick r:id="rId2"/>
              </a:rPr>
              <a:t>Lecture </a:t>
            </a:r>
            <a:r>
              <a:rPr lang="en-GB" i="1" dirty="0">
                <a:hlinkClick r:id="rId2"/>
              </a:rPr>
              <a:t>Notes in Computer </a:t>
            </a:r>
            <a:r>
              <a:rPr lang="en-GB" i="1" dirty="0" smtClean="0">
                <a:hlinkClick r:id="rId2"/>
              </a:rPr>
              <a:t>Science</a:t>
            </a:r>
            <a:r>
              <a:rPr lang="en-GB" i="1" dirty="0" smtClean="0"/>
              <a:t>,</a:t>
            </a:r>
            <a:r>
              <a:rPr lang="en-GB" dirty="0" smtClean="0"/>
              <a:t> vol. 11684.</a:t>
            </a:r>
            <a:endParaRPr lang="en-GB" dirty="0"/>
          </a:p>
          <a:p>
            <a:r>
              <a:rPr lang="en-GB" dirty="0" smtClean="0"/>
              <a:t> [2] </a:t>
            </a:r>
            <a:endParaRPr lang="en-GB" dirty="0"/>
          </a:p>
          <a:p>
            <a:pPr marL="0" indent="0">
              <a:buNone/>
            </a:pPr>
            <a:endParaRPr lang="en-GB" dirty="0" smtClean="0"/>
          </a:p>
          <a:p>
            <a:pPr marL="0" indent="0">
              <a:buNone/>
            </a:pPr>
            <a:r>
              <a:rPr lang="en-GB" dirty="0" smtClean="0"/>
              <a:t> </a:t>
            </a:r>
            <a:endParaRPr lang="en-GB" dirty="0"/>
          </a:p>
        </p:txBody>
      </p:sp>
    </p:spTree>
    <p:extLst>
      <p:ext uri="{BB962C8B-B14F-4D97-AF65-F5344CB8AC3E}">
        <p14:creationId xmlns:p14="http://schemas.microsoft.com/office/powerpoint/2010/main" val="2215690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smtClean="0">
                <a:latin typeface="Algerian" panose="04020705040A02060702" pitchFamily="82" charset="0"/>
              </a:rPr>
              <a:t>Thank you!</a:t>
            </a:r>
            <a:endParaRPr lang="en-GB" b="1" dirty="0">
              <a:latin typeface="Algerian" panose="04020705040A02060702" pitchFamily="82" charset="0"/>
            </a:endParaRPr>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533039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Abstract</a:t>
            </a:r>
            <a:endParaRPr lang="en-GB" dirty="0"/>
          </a:p>
        </p:txBody>
      </p:sp>
      <p:sp>
        <p:nvSpPr>
          <p:cNvPr id="3" name="Content Placeholder 2"/>
          <p:cNvSpPr>
            <a:spLocks noGrp="1"/>
          </p:cNvSpPr>
          <p:nvPr>
            <p:ph idx="1"/>
          </p:nvPr>
        </p:nvSpPr>
        <p:spPr>
          <a:xfrm>
            <a:off x="914400" y="1825625"/>
            <a:ext cx="10439400" cy="4934404"/>
          </a:xfrm>
        </p:spPr>
        <p:txBody>
          <a:bodyPr>
            <a:normAutofit/>
          </a:bodyPr>
          <a:lstStyle/>
          <a:p>
            <a:pPr algn="just"/>
            <a:r>
              <a:rPr lang="en-GB" dirty="0"/>
              <a:t>C</a:t>
            </a:r>
            <a:r>
              <a:rPr lang="en-GB" dirty="0" smtClean="0"/>
              <a:t>onsider the </a:t>
            </a:r>
            <a:r>
              <a:rPr lang="en-GB" dirty="0"/>
              <a:t>problem of </a:t>
            </a:r>
            <a:r>
              <a:rPr lang="en-GB" dirty="0" smtClean="0"/>
              <a:t>reliable </a:t>
            </a:r>
            <a:r>
              <a:rPr lang="en-GB" dirty="0"/>
              <a:t>detection of failures in Educational Cyber-Physical Systems (ECPS) consisting </a:t>
            </a:r>
            <a:r>
              <a:rPr lang="en-GB" dirty="0" smtClean="0"/>
              <a:t>of several hundred Internet-connected computers located in an university and at home. </a:t>
            </a:r>
          </a:p>
          <a:p>
            <a:pPr algn="just"/>
            <a:r>
              <a:rPr lang="en-GB" dirty="0" smtClean="0"/>
              <a:t>In the framework of probabilistic </a:t>
            </a:r>
            <a:r>
              <a:rPr lang="en-GB" dirty="0"/>
              <a:t>safety assessment, a mathematical model </a:t>
            </a:r>
            <a:r>
              <a:rPr lang="en-GB" dirty="0" smtClean="0"/>
              <a:t>is derived for </a:t>
            </a:r>
            <a:r>
              <a:rPr lang="en-GB" dirty="0"/>
              <a:t>finding the minimum number of necessary repeated tests </a:t>
            </a:r>
            <a:r>
              <a:rPr lang="en-GB" dirty="0" smtClean="0"/>
              <a:t>required. </a:t>
            </a:r>
          </a:p>
          <a:p>
            <a:pPr algn="just"/>
            <a:r>
              <a:rPr lang="en-GB" dirty="0" smtClean="0"/>
              <a:t>Based </a:t>
            </a:r>
            <a:r>
              <a:rPr lang="en-GB" dirty="0"/>
              <a:t>on the proposed model</a:t>
            </a:r>
            <a:r>
              <a:rPr lang="en-GB" dirty="0" smtClean="0"/>
              <a:t>, we </a:t>
            </a:r>
            <a:r>
              <a:rPr lang="en-GB" dirty="0"/>
              <a:t>develop </a:t>
            </a:r>
            <a:r>
              <a:rPr lang="en-GB" dirty="0" smtClean="0"/>
              <a:t>a </a:t>
            </a:r>
            <a:r>
              <a:rPr lang="en-GB" dirty="0"/>
              <a:t>test scheduling algorithm and compare it with </a:t>
            </a:r>
            <a:r>
              <a:rPr lang="en-GB" dirty="0" smtClean="0"/>
              <a:t>two </a:t>
            </a:r>
            <a:r>
              <a:rPr lang="en-GB" dirty="0"/>
              <a:t>known failure-detection algorithms. </a:t>
            </a:r>
            <a:endParaRPr lang="en-GB" dirty="0" smtClean="0"/>
          </a:p>
          <a:p>
            <a:pPr algn="just"/>
            <a:r>
              <a:rPr lang="en-GB" dirty="0" smtClean="0"/>
              <a:t>The numerical results </a:t>
            </a:r>
            <a:r>
              <a:rPr lang="en-GB" dirty="0"/>
              <a:t>reveal that the introduced algorithm outperforms </a:t>
            </a:r>
            <a:r>
              <a:rPr lang="en-GB" dirty="0" smtClean="0"/>
              <a:t>the two </a:t>
            </a:r>
            <a:r>
              <a:rPr lang="en-GB" dirty="0"/>
              <a:t>rivals.</a:t>
            </a:r>
          </a:p>
        </p:txBody>
      </p:sp>
    </p:spTree>
    <p:extLst>
      <p:ext uri="{BB962C8B-B14F-4D97-AF65-F5344CB8AC3E}">
        <p14:creationId xmlns:p14="http://schemas.microsoft.com/office/powerpoint/2010/main" val="3684335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8859"/>
            <a:ext cx="10515600" cy="1309688"/>
          </a:xfrm>
        </p:spPr>
        <p:txBody>
          <a:bodyPr/>
          <a:lstStyle/>
          <a:p>
            <a:pPr algn="ctr"/>
            <a:r>
              <a:rPr lang="en-GB" dirty="0" smtClean="0"/>
              <a:t> OUTLINE</a:t>
            </a:r>
            <a:endParaRPr lang="en-GB" dirty="0"/>
          </a:p>
        </p:txBody>
      </p:sp>
      <p:sp>
        <p:nvSpPr>
          <p:cNvPr id="3" name="Content Placeholder 2"/>
          <p:cNvSpPr>
            <a:spLocks noGrp="1"/>
          </p:cNvSpPr>
          <p:nvPr>
            <p:ph idx="1"/>
          </p:nvPr>
        </p:nvSpPr>
        <p:spPr>
          <a:xfrm>
            <a:off x="838200" y="1338941"/>
            <a:ext cx="10515600" cy="5159829"/>
          </a:xfrm>
        </p:spPr>
        <p:txBody>
          <a:bodyPr>
            <a:normAutofit fontScale="92500"/>
          </a:bodyPr>
          <a:lstStyle/>
          <a:p>
            <a:r>
              <a:rPr lang="en-GB" dirty="0" smtClean="0"/>
              <a:t>1. </a:t>
            </a:r>
            <a:r>
              <a:rPr lang="en-GB" sz="3400" dirty="0">
                <a:latin typeface="Times New Roman" panose="02020603050405020304" pitchFamily="18" charset="0"/>
                <a:cs typeface="Times New Roman" panose="02020603050405020304" pitchFamily="18" charset="0"/>
              </a:rPr>
              <a:t>Educational Cyber-Physical Systems (ECPS</a:t>
            </a:r>
            <a:r>
              <a:rPr lang="en-GB" sz="3400" dirty="0" smtClean="0">
                <a:latin typeface="Times New Roman" panose="02020603050405020304" pitchFamily="18" charset="0"/>
                <a:cs typeface="Times New Roman" panose="02020603050405020304" pitchFamily="18" charset="0"/>
              </a:rPr>
              <a:t>).</a:t>
            </a:r>
          </a:p>
          <a:p>
            <a:endParaRPr lang="en-GB" sz="3400" dirty="0">
              <a:latin typeface="Times New Roman" panose="02020603050405020304" pitchFamily="18" charset="0"/>
              <a:cs typeface="Times New Roman" panose="02020603050405020304" pitchFamily="18" charset="0"/>
            </a:endParaRPr>
          </a:p>
          <a:p>
            <a:r>
              <a:rPr lang="en-GB" sz="3400" dirty="0" smtClean="0">
                <a:latin typeface="Times New Roman" panose="02020603050405020304" pitchFamily="18" charset="0"/>
                <a:cs typeface="Times New Roman" panose="02020603050405020304" pitchFamily="18" charset="0"/>
              </a:rPr>
              <a:t>2. Failures and their detection in ECPS</a:t>
            </a:r>
            <a:r>
              <a:rPr lang="en-US" sz="3400" b="1" dirty="0" smtClean="0">
                <a:latin typeface="Times New Roman" panose="02020603050405020304" pitchFamily="18" charset="0"/>
                <a:cs typeface="Times New Roman" panose="02020603050405020304" pitchFamily="18" charset="0"/>
              </a:rPr>
              <a:t>. </a:t>
            </a:r>
            <a:r>
              <a:rPr lang="en-US" sz="3400" dirty="0" smtClean="0">
                <a:latin typeface="Times New Roman" panose="02020603050405020304" pitchFamily="18" charset="0"/>
                <a:cs typeface="Times New Roman" panose="02020603050405020304" pitchFamily="18" charset="0"/>
              </a:rPr>
              <a:t>Mathematical model.           </a:t>
            </a:r>
            <a:endParaRPr lang="en-GB" sz="3400" dirty="0">
              <a:latin typeface="Times New Roman" panose="02020603050405020304" pitchFamily="18" charset="0"/>
              <a:cs typeface="Times New Roman" panose="02020603050405020304" pitchFamily="18" charset="0"/>
            </a:endParaRPr>
          </a:p>
          <a:p>
            <a:r>
              <a:rPr lang="en-US" sz="3400" dirty="0">
                <a:latin typeface="Times New Roman" panose="02020603050405020304" pitchFamily="18" charset="0"/>
                <a:cs typeface="Times New Roman" panose="02020603050405020304" pitchFamily="18" charset="0"/>
              </a:rPr>
              <a:t> </a:t>
            </a:r>
            <a:endParaRPr lang="en-GB" sz="3400" dirty="0"/>
          </a:p>
          <a:p>
            <a:r>
              <a:rPr lang="en-GB" sz="3400" b="1" dirty="0" smtClean="0"/>
              <a:t> </a:t>
            </a:r>
            <a:r>
              <a:rPr lang="en-GB" sz="3400" dirty="0" smtClean="0"/>
              <a:t>3. A greedy algorithm</a:t>
            </a:r>
            <a:endParaRPr lang="en-GB" sz="3400" dirty="0"/>
          </a:p>
          <a:p>
            <a:r>
              <a:rPr lang="en-GB" sz="3400" dirty="0" smtClean="0"/>
              <a:t> </a:t>
            </a:r>
          </a:p>
          <a:p>
            <a:r>
              <a:rPr lang="en-GB" sz="3400" dirty="0" smtClean="0"/>
              <a:t>4. Periodicity properties of the obtained schedule</a:t>
            </a:r>
          </a:p>
          <a:p>
            <a:endParaRPr lang="en-GB" sz="3400" dirty="0"/>
          </a:p>
          <a:p>
            <a:pPr lvl="0"/>
            <a:r>
              <a:rPr lang="en-GB" sz="3400" dirty="0" smtClean="0"/>
              <a:t>Results and Conclusions</a:t>
            </a:r>
            <a:endParaRPr lang="en-GB" sz="3400" dirty="0"/>
          </a:p>
          <a:p>
            <a:endParaRPr lang="en-GB" dirty="0"/>
          </a:p>
        </p:txBody>
      </p:sp>
    </p:spTree>
    <p:extLst>
      <p:ext uri="{BB962C8B-B14F-4D97-AF65-F5344CB8AC3E}">
        <p14:creationId xmlns:p14="http://schemas.microsoft.com/office/powerpoint/2010/main" val="3056359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1.Educational </a:t>
            </a:r>
            <a:r>
              <a:rPr lang="en-GB" dirty="0"/>
              <a:t>Cyber-Physical Systems (ECPS) </a:t>
            </a:r>
            <a:r>
              <a:rPr lang="en-GB" dirty="0" smtClean="0"/>
              <a:t> </a:t>
            </a:r>
            <a:endParaRPr lang="en-GB" dirty="0"/>
          </a:p>
        </p:txBody>
      </p:sp>
      <p:sp>
        <p:nvSpPr>
          <p:cNvPr id="3" name="Content Placeholder 2"/>
          <p:cNvSpPr>
            <a:spLocks noGrp="1"/>
          </p:cNvSpPr>
          <p:nvPr>
            <p:ph idx="1"/>
          </p:nvPr>
        </p:nvSpPr>
        <p:spPr>
          <a:xfrm>
            <a:off x="838200" y="1905000"/>
            <a:ext cx="10515600" cy="4844143"/>
          </a:xfrm>
        </p:spPr>
        <p:txBody>
          <a:bodyPr>
            <a:normAutofit/>
          </a:bodyPr>
          <a:lstStyle/>
          <a:p>
            <a:pPr algn="just"/>
            <a:r>
              <a:rPr lang="en-GB" sz="4000" dirty="0" smtClean="0"/>
              <a:t>Educational </a:t>
            </a:r>
            <a:r>
              <a:rPr lang="en-GB" sz="4000" dirty="0"/>
              <a:t>C</a:t>
            </a:r>
            <a:r>
              <a:rPr lang="en-GB" sz="4000" dirty="0" smtClean="0"/>
              <a:t>yber-physical </a:t>
            </a:r>
            <a:r>
              <a:rPr lang="en-GB" sz="4000" dirty="0"/>
              <a:t>systems </a:t>
            </a:r>
            <a:r>
              <a:rPr lang="en-GB" sz="4000" dirty="0" smtClean="0"/>
              <a:t>(ECPS</a:t>
            </a:r>
            <a:r>
              <a:rPr lang="en-GB" sz="4000" dirty="0"/>
              <a:t>) </a:t>
            </a:r>
            <a:r>
              <a:rPr lang="en-GB" sz="3600" dirty="0" smtClean="0"/>
              <a:t>consist </a:t>
            </a:r>
            <a:r>
              <a:rPr lang="en-GB" sz="3600" dirty="0"/>
              <a:t>of several hundred computers, advanced audio and video devices and control mechanisms, which are located at homes and in classrooms at the university, can interact with each other over the Internet, and serve for hybrid teaching and </a:t>
            </a:r>
            <a:r>
              <a:rPr lang="en-GB" sz="3600" dirty="0" smtClean="0"/>
              <a:t>learning, for example, </a:t>
            </a:r>
            <a:r>
              <a:rPr lang="en-GB" sz="3600" dirty="0"/>
              <a:t>during and after the COVID-19 pandemic. </a:t>
            </a:r>
          </a:p>
        </p:txBody>
      </p:sp>
    </p:spTree>
    <p:extLst>
      <p:ext uri="{BB962C8B-B14F-4D97-AF65-F5344CB8AC3E}">
        <p14:creationId xmlns:p14="http://schemas.microsoft.com/office/powerpoint/2010/main" val="1783005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286" y="1"/>
            <a:ext cx="11582400" cy="1690688"/>
          </a:xfrm>
        </p:spPr>
        <p:txBody>
          <a:bodyPr/>
          <a:lstStyle/>
          <a:p>
            <a:pPr algn="ctr"/>
            <a:r>
              <a:rPr lang="en-GB" dirty="0" smtClean="0"/>
              <a:t>Schematic Comparison of Industrial  CPS and ECPS</a:t>
            </a:r>
            <a:endParaRPr lang="en-GB" dirty="0"/>
          </a:p>
        </p:txBody>
      </p:sp>
      <p:pic>
        <p:nvPicPr>
          <p:cNvPr id="4" name="Content Placeholder 3"/>
          <p:cNvPicPr>
            <a:picLocks noGrp="1" noChangeAspect="1"/>
          </p:cNvPicPr>
          <p:nvPr>
            <p:ph idx="1"/>
          </p:nvPr>
        </p:nvPicPr>
        <p:blipFill>
          <a:blip r:embed="rId2"/>
          <a:stretch>
            <a:fillRect/>
          </a:stretch>
        </p:blipFill>
        <p:spPr>
          <a:xfrm>
            <a:off x="914492" y="1491344"/>
            <a:ext cx="11114225" cy="3180652"/>
          </a:xfrm>
          <a:prstGeom prst="rect">
            <a:avLst/>
          </a:prstGeom>
        </p:spPr>
      </p:pic>
      <p:sp>
        <p:nvSpPr>
          <p:cNvPr id="5" name="Rectangle 4"/>
          <p:cNvSpPr/>
          <p:nvPr/>
        </p:nvSpPr>
        <p:spPr>
          <a:xfrm>
            <a:off x="1708621" y="4800990"/>
            <a:ext cx="10570009" cy="861774"/>
          </a:xfrm>
          <a:prstGeom prst="rect">
            <a:avLst/>
          </a:prstGeom>
        </p:spPr>
        <p:txBody>
          <a:bodyPr wrap="none">
            <a:spAutoFit/>
          </a:bodyPr>
          <a:lstStyle/>
          <a:p>
            <a:r>
              <a:rPr lang="en-GB" dirty="0" smtClean="0"/>
              <a:t>Industrial  CPS (Industry 4.0)</a:t>
            </a:r>
            <a:r>
              <a:rPr lang="en-GB" dirty="0"/>
              <a:t> </a:t>
            </a:r>
            <a:r>
              <a:rPr lang="en-GB" dirty="0" smtClean="0"/>
              <a:t>                                                     Educational CPS </a:t>
            </a:r>
            <a:r>
              <a:rPr lang="en-GB" sz="1400" dirty="0" smtClean="0"/>
              <a:t>(</a:t>
            </a:r>
            <a:r>
              <a:rPr lang="en-GB" sz="1400" dirty="0"/>
              <a:t>adopted from </a:t>
            </a:r>
            <a:r>
              <a:rPr lang="en-GB" sz="1400" dirty="0" smtClean="0"/>
              <a:t>S. </a:t>
            </a:r>
            <a:r>
              <a:rPr lang="en-GB" sz="1400" dirty="0" err="1"/>
              <a:t>Bachir</a:t>
            </a:r>
            <a:r>
              <a:rPr lang="en-GB" sz="1400" dirty="0"/>
              <a:t>, </a:t>
            </a:r>
            <a:r>
              <a:rPr lang="en-GB" sz="1400" dirty="0" smtClean="0"/>
              <a:t>A. </a:t>
            </a:r>
            <a:r>
              <a:rPr lang="en-GB" sz="1400" dirty="0" err="1"/>
              <a:t>Abénia</a:t>
            </a:r>
            <a:r>
              <a:rPr lang="en-GB" sz="1400" dirty="0"/>
              <a:t>. </a:t>
            </a:r>
            <a:endParaRPr lang="en-GB" sz="1400" dirty="0" smtClean="0"/>
          </a:p>
          <a:p>
            <a:r>
              <a:rPr lang="en-GB" sz="1400" dirty="0" smtClean="0"/>
              <a:t>                                                                                                                                                                           Internet </a:t>
            </a:r>
            <a:r>
              <a:rPr lang="en-GB" sz="1400" dirty="0"/>
              <a:t>of Everything and Educational </a:t>
            </a:r>
            <a:endParaRPr lang="en-GB" sz="1400" dirty="0" smtClean="0"/>
          </a:p>
          <a:p>
            <a:r>
              <a:rPr lang="en-GB" sz="1400" dirty="0" smtClean="0"/>
              <a:t>                                                                                                                          Cyber </a:t>
            </a:r>
            <a:r>
              <a:rPr lang="en-GB" sz="1400" dirty="0"/>
              <a:t>Physical Systems for University 4.0.. 2019. ffhal-02561979f</a:t>
            </a:r>
            <a:r>
              <a:rPr lang="en-GB" dirty="0"/>
              <a:t> </a:t>
            </a:r>
            <a:r>
              <a:rPr lang="en-GB" dirty="0" smtClean="0"/>
              <a:t>[1]          </a:t>
            </a:r>
            <a:endParaRPr lang="en-GB" dirty="0"/>
          </a:p>
        </p:txBody>
      </p:sp>
    </p:spTree>
    <p:extLst>
      <p:ext uri="{BB962C8B-B14F-4D97-AF65-F5344CB8AC3E}">
        <p14:creationId xmlns:p14="http://schemas.microsoft.com/office/powerpoint/2010/main" val="1458614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Times New Roman" panose="02020603050405020304" pitchFamily="18" charset="0"/>
                <a:cs typeface="Times New Roman" panose="02020603050405020304" pitchFamily="18" charset="0"/>
              </a:rPr>
              <a:t>2.Failure </a:t>
            </a:r>
            <a:r>
              <a:rPr lang="en-GB" dirty="0">
                <a:latin typeface="Times New Roman" panose="02020603050405020304" pitchFamily="18" charset="0"/>
                <a:cs typeface="Times New Roman" panose="02020603050405020304" pitchFamily="18" charset="0"/>
              </a:rPr>
              <a:t>detection in ECPS</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Mathematical model.</a:t>
            </a:r>
            <a:endParaRPr lang="en-GB" dirty="0"/>
          </a:p>
        </p:txBody>
      </p:sp>
      <p:sp>
        <p:nvSpPr>
          <p:cNvPr id="3" name="Content Placeholder 2"/>
          <p:cNvSpPr>
            <a:spLocks noGrp="1"/>
          </p:cNvSpPr>
          <p:nvPr>
            <p:ph idx="1"/>
          </p:nvPr>
        </p:nvSpPr>
        <p:spPr/>
        <p:txBody>
          <a:bodyPr>
            <a:noAutofit/>
          </a:bodyPr>
          <a:lstStyle/>
          <a:p>
            <a:r>
              <a:rPr lang="en-GB" sz="4000" dirty="0"/>
              <a:t>A</a:t>
            </a:r>
            <a:r>
              <a:rPr lang="en-GB" sz="4000" dirty="0" smtClean="0"/>
              <a:t> </a:t>
            </a:r>
            <a:r>
              <a:rPr lang="en-GB" sz="4000" dirty="0"/>
              <a:t>failed part, which we shall refer to as the </a:t>
            </a:r>
            <a:r>
              <a:rPr lang="en-GB" sz="4000" i="1" dirty="0">
                <a:solidFill>
                  <a:schemeClr val="tx2">
                    <a:lumMod val="60000"/>
                    <a:lumOff val="40000"/>
                  </a:schemeClr>
                </a:solidFill>
              </a:rPr>
              <a:t>target</a:t>
            </a:r>
            <a:r>
              <a:rPr lang="en-GB" sz="4000" dirty="0"/>
              <a:t>, is “hidden” in one of a finite set </a:t>
            </a:r>
            <a:r>
              <a:rPr lang="en-GB" sz="4000" i="1" dirty="0"/>
              <a:t>I</a:t>
            </a:r>
            <a:r>
              <a:rPr lang="en-GB" sz="4000" dirty="0"/>
              <a:t> of possible locations (components), with a priori known probability </a:t>
            </a:r>
            <a:r>
              <a:rPr lang="en-GB" sz="4000" i="1" dirty="0"/>
              <a:t>p</a:t>
            </a:r>
            <a:r>
              <a:rPr lang="en-GB" sz="4000" i="1" baseline="-25000" dirty="0"/>
              <a:t>i</a:t>
            </a:r>
            <a:r>
              <a:rPr lang="en-GB" sz="4000" dirty="0"/>
              <a:t> (where </a:t>
            </a:r>
            <a:r>
              <a:rPr lang="en-GB" sz="4000" dirty="0" err="1"/>
              <a:t>Σ</a:t>
            </a:r>
            <a:r>
              <a:rPr lang="en-GB" sz="4000" i="1" baseline="-25000" dirty="0" err="1"/>
              <a:t>i</a:t>
            </a:r>
            <a:r>
              <a:rPr lang="en-GB" sz="4000" baseline="-25000" dirty="0" err="1">
                <a:sym typeface="Symbol" panose="05050102010706020507" pitchFamily="18" charset="2"/>
              </a:rPr>
              <a:t></a:t>
            </a:r>
            <a:r>
              <a:rPr lang="en-GB" sz="4000" i="1" baseline="-25000" dirty="0" err="1"/>
              <a:t>I</a:t>
            </a:r>
            <a:r>
              <a:rPr lang="en-GB" sz="4000" i="1" baseline="-25000" dirty="0"/>
              <a:t>  </a:t>
            </a:r>
            <a:r>
              <a:rPr lang="en-GB" sz="4000" i="1" dirty="0"/>
              <a:t>p</a:t>
            </a:r>
            <a:r>
              <a:rPr lang="en-GB" sz="4000" i="1" baseline="-25000" dirty="0"/>
              <a:t>i</a:t>
            </a:r>
            <a:r>
              <a:rPr lang="en-GB" sz="4000" dirty="0"/>
              <a:t> =1), the total number of all the possible locations being </a:t>
            </a:r>
            <a:r>
              <a:rPr lang="en-GB" sz="4000" i="1" dirty="0" smtClean="0"/>
              <a:t>m</a:t>
            </a:r>
            <a:r>
              <a:rPr lang="en-GB" sz="4000" dirty="0" smtClean="0"/>
              <a:t>. </a:t>
            </a:r>
            <a:r>
              <a:rPr lang="en-GB" sz="4000" dirty="0"/>
              <a:t>The detecting sensors are smart but not totally perfect, and this sensor system is </a:t>
            </a:r>
            <a:r>
              <a:rPr lang="en-GB" sz="4000" dirty="0" smtClean="0"/>
              <a:t>used </a:t>
            </a:r>
            <a:r>
              <a:rPr lang="en-GB" sz="4000" dirty="0"/>
              <a:t>to sequentially inspect each location, </a:t>
            </a:r>
            <a:r>
              <a:rPr lang="en-GB" sz="4000" i="1" dirty="0"/>
              <a:t>possibly more than once</a:t>
            </a:r>
            <a:r>
              <a:rPr lang="en-GB" sz="4000" dirty="0"/>
              <a:t>, in order to find the “hidden target”. </a:t>
            </a:r>
          </a:p>
        </p:txBody>
      </p:sp>
      <p:sp>
        <p:nvSpPr>
          <p:cNvPr id="4" name="Rectangle 3"/>
          <p:cNvSpPr/>
          <p:nvPr/>
        </p:nvSpPr>
        <p:spPr>
          <a:xfrm>
            <a:off x="5722340" y="3244334"/>
            <a:ext cx="747320" cy="369332"/>
          </a:xfrm>
          <a:prstGeom prst="rect">
            <a:avLst/>
          </a:prstGeom>
        </p:spPr>
        <p:txBody>
          <a:bodyPr wrap="none">
            <a:spAutoFit/>
          </a:bodyPr>
          <a:lstStyle/>
          <a:p>
            <a:r>
              <a:rPr lang="en-GB" dirty="0"/>
              <a:t>Holon</a:t>
            </a:r>
          </a:p>
        </p:txBody>
      </p:sp>
    </p:spTree>
    <p:extLst>
      <p:ext uri="{BB962C8B-B14F-4D97-AF65-F5344CB8AC3E}">
        <p14:creationId xmlns:p14="http://schemas.microsoft.com/office/powerpoint/2010/main" val="3756567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457" y="1"/>
            <a:ext cx="11974286" cy="1690688"/>
          </a:xfrm>
        </p:spPr>
        <p:txBody>
          <a:bodyPr/>
          <a:lstStyle/>
          <a:p>
            <a:r>
              <a:rPr lang="en-GB" dirty="0" smtClean="0">
                <a:latin typeface="Times New Roman" panose="02020603050405020304" pitchFamily="18" charset="0"/>
                <a:cs typeface="Times New Roman" panose="02020603050405020304" pitchFamily="18" charset="0"/>
              </a:rPr>
              <a:t>2. Failure </a:t>
            </a:r>
            <a:r>
              <a:rPr lang="en-GB" dirty="0">
                <a:latin typeface="Times New Roman" panose="02020603050405020304" pitchFamily="18" charset="0"/>
                <a:cs typeface="Times New Roman" panose="02020603050405020304" pitchFamily="18" charset="0"/>
              </a:rPr>
              <a:t>D</a:t>
            </a:r>
            <a:r>
              <a:rPr lang="en-GB" dirty="0" smtClean="0">
                <a:latin typeface="Times New Roman" panose="02020603050405020304" pitchFamily="18" charset="0"/>
                <a:cs typeface="Times New Roman" panose="02020603050405020304" pitchFamily="18" charset="0"/>
              </a:rPr>
              <a:t>etection </a:t>
            </a:r>
            <a:r>
              <a:rPr lang="en-GB" dirty="0">
                <a:latin typeface="Times New Roman" panose="02020603050405020304" pitchFamily="18" charset="0"/>
                <a:cs typeface="Times New Roman" panose="02020603050405020304" pitchFamily="18" charset="0"/>
              </a:rPr>
              <a:t>in ECPS</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Mathematical model.</a:t>
            </a:r>
            <a:endParaRPr lang="en-GB" dirty="0"/>
          </a:p>
        </p:txBody>
      </p:sp>
      <p:pic>
        <p:nvPicPr>
          <p:cNvPr id="5" name="Content Placeholder 4"/>
          <p:cNvPicPr>
            <a:picLocks noGrp="1" noChangeAspect="1"/>
          </p:cNvPicPr>
          <p:nvPr>
            <p:ph idx="1"/>
          </p:nvPr>
        </p:nvPicPr>
        <p:blipFill>
          <a:blip r:embed="rId2"/>
          <a:stretch>
            <a:fillRect/>
          </a:stretch>
        </p:blipFill>
        <p:spPr>
          <a:xfrm>
            <a:off x="-126646" y="1143000"/>
            <a:ext cx="11458675" cy="5998029"/>
          </a:xfrm>
          <a:prstGeom prst="rect">
            <a:avLst/>
          </a:prstGeom>
        </p:spPr>
      </p:pic>
    </p:spTree>
    <p:extLst>
      <p:ext uri="{BB962C8B-B14F-4D97-AF65-F5344CB8AC3E}">
        <p14:creationId xmlns:p14="http://schemas.microsoft.com/office/powerpoint/2010/main" val="1603557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1492208" y="-156849"/>
            <a:ext cx="9861592" cy="6829791"/>
          </a:xfrm>
          <a:prstGeom prst="rect">
            <a:avLst/>
          </a:prstGeom>
        </p:spPr>
      </p:pic>
    </p:spTree>
    <p:extLst>
      <p:ext uri="{BB962C8B-B14F-4D97-AF65-F5344CB8AC3E}">
        <p14:creationId xmlns:p14="http://schemas.microsoft.com/office/powerpoint/2010/main" val="1622230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Mathematical model</a:t>
            </a:r>
            <a:endParaRPr lang="en-GB" dirty="0"/>
          </a:p>
        </p:txBody>
      </p:sp>
      <p:pic>
        <p:nvPicPr>
          <p:cNvPr id="4" name="Content Placeholder 3"/>
          <p:cNvPicPr>
            <a:picLocks noGrp="1" noChangeAspect="1"/>
          </p:cNvPicPr>
          <p:nvPr>
            <p:ph idx="1"/>
          </p:nvPr>
        </p:nvPicPr>
        <p:blipFill>
          <a:blip r:embed="rId2"/>
          <a:stretch>
            <a:fillRect/>
          </a:stretch>
        </p:blipFill>
        <p:spPr>
          <a:xfrm>
            <a:off x="1357312" y="2013855"/>
            <a:ext cx="9477375" cy="1602355"/>
          </a:xfrm>
          <a:prstGeom prst="rect">
            <a:avLst/>
          </a:prstGeom>
        </p:spPr>
      </p:pic>
    </p:spTree>
    <p:extLst>
      <p:ext uri="{BB962C8B-B14F-4D97-AF65-F5344CB8AC3E}">
        <p14:creationId xmlns:p14="http://schemas.microsoft.com/office/powerpoint/2010/main" val="36739661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400</TotalTime>
  <Words>509</Words>
  <Application>Microsoft Office PowerPoint</Application>
  <PresentationFormat>Widescreen</PresentationFormat>
  <Paragraphs>48</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Algerian</vt:lpstr>
      <vt:lpstr>Arial</vt:lpstr>
      <vt:lpstr>Arial Narrow</vt:lpstr>
      <vt:lpstr>Calibri</vt:lpstr>
      <vt:lpstr>Calibri Light</vt:lpstr>
      <vt:lpstr>Symbol</vt:lpstr>
      <vt:lpstr>Times New Roman</vt:lpstr>
      <vt:lpstr>Office Theme</vt:lpstr>
      <vt:lpstr>Enabling Reliable Detection of Failed Parts  in Cyber-Physical Systems  Using Unreliable Detection Sensors</vt:lpstr>
      <vt:lpstr>Abstract</vt:lpstr>
      <vt:lpstr> OUTLINE</vt:lpstr>
      <vt:lpstr>1.Educational Cyber-Physical Systems (ECPS)  </vt:lpstr>
      <vt:lpstr>Schematic Comparison of Industrial  CPS and ECPS</vt:lpstr>
      <vt:lpstr>2.Failure detection in ECPS. Mathematical model.</vt:lpstr>
      <vt:lpstr>2. Failure Detection in ECPS. Mathematical model.</vt:lpstr>
      <vt:lpstr>PowerPoint Presentation</vt:lpstr>
      <vt:lpstr>Mathematical model</vt:lpstr>
      <vt:lpstr>Mathematical model</vt:lpstr>
      <vt:lpstr>3. ALGORITHM</vt:lpstr>
      <vt:lpstr>PowerPoint Presentation</vt:lpstr>
      <vt:lpstr>Results and Conclusions</vt:lpstr>
      <vt:lpstr>Bibliography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Enabling Reliable Detection of Failed Parts  in Cyber-Physical Systems  Using Unreliable Detection Sensors</dc:title>
  <dc:creator>Evgeni Levner</dc:creator>
  <cp:lastModifiedBy>Evgeni Levner</cp:lastModifiedBy>
  <cp:revision>32</cp:revision>
  <dcterms:created xsi:type="dcterms:W3CDTF">2022-06-04T19:04:20Z</dcterms:created>
  <dcterms:modified xsi:type="dcterms:W3CDTF">2022-06-06T20:05:35Z</dcterms:modified>
</cp:coreProperties>
</file>