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bookmarkIdSeed="4">
  <p:sldMasterIdLst>
    <p:sldMasterId id="2147483648" r:id="rId1"/>
  </p:sldMasterIdLst>
  <p:notesMasterIdLst>
    <p:notesMasterId r:id="rId15"/>
  </p:notesMasterIdLst>
  <p:handoutMasterIdLst>
    <p:handoutMasterId r:id="rId16"/>
  </p:handoutMasterIdLst>
  <p:sldIdLst>
    <p:sldId id="406" r:id="rId2"/>
    <p:sldId id="408" r:id="rId3"/>
    <p:sldId id="429" r:id="rId4"/>
    <p:sldId id="424" r:id="rId5"/>
    <p:sldId id="420" r:id="rId6"/>
    <p:sldId id="421" r:id="rId7"/>
    <p:sldId id="423" r:id="rId8"/>
    <p:sldId id="425" r:id="rId9"/>
    <p:sldId id="427" r:id="rId10"/>
    <p:sldId id="428" r:id="rId11"/>
    <p:sldId id="426" r:id="rId12"/>
    <p:sldId id="417" r:id="rId13"/>
    <p:sldId id="407" r:id="rId14"/>
  </p:sldIdLst>
  <p:sldSz cx="9144000" cy="6858000" type="screen4x3"/>
  <p:notesSz cx="6858000" cy="9144000"/>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S Gothic" panose="020B0609070205080204" pitchFamily="49" charset="-128"/>
        <a:cs typeface="+mn-cs"/>
      </a:defRPr>
    </a:lvl1pPr>
    <a:lvl2pPr marL="457200" algn="l" defTabSz="449263" rtl="0" eaLnBrk="0" fontAlgn="base" hangingPunct="0">
      <a:spcBef>
        <a:spcPct val="0"/>
      </a:spcBef>
      <a:spcAft>
        <a:spcPct val="0"/>
      </a:spcAft>
      <a:defRPr kern="1200">
        <a:solidFill>
          <a:schemeClr val="bg1"/>
        </a:solidFill>
        <a:latin typeface="Arial" panose="020B0604020202020204" pitchFamily="34" charset="0"/>
        <a:ea typeface="MS Gothic" panose="020B0609070205080204" pitchFamily="49" charset="-128"/>
        <a:cs typeface="+mn-cs"/>
      </a:defRPr>
    </a:lvl2pPr>
    <a:lvl3pPr marL="914400" algn="l" defTabSz="449263" rtl="0" eaLnBrk="0" fontAlgn="base" hangingPunct="0">
      <a:spcBef>
        <a:spcPct val="0"/>
      </a:spcBef>
      <a:spcAft>
        <a:spcPct val="0"/>
      </a:spcAft>
      <a:defRPr kern="1200">
        <a:solidFill>
          <a:schemeClr val="bg1"/>
        </a:solidFill>
        <a:latin typeface="Arial" panose="020B0604020202020204" pitchFamily="34" charset="0"/>
        <a:ea typeface="MS Gothic" panose="020B0609070205080204" pitchFamily="49" charset="-128"/>
        <a:cs typeface="+mn-cs"/>
      </a:defRPr>
    </a:lvl3pPr>
    <a:lvl4pPr marL="1371600" algn="l" defTabSz="449263" rtl="0" eaLnBrk="0" fontAlgn="base" hangingPunct="0">
      <a:spcBef>
        <a:spcPct val="0"/>
      </a:spcBef>
      <a:spcAft>
        <a:spcPct val="0"/>
      </a:spcAft>
      <a:defRPr kern="1200">
        <a:solidFill>
          <a:schemeClr val="bg1"/>
        </a:solidFill>
        <a:latin typeface="Arial" panose="020B0604020202020204" pitchFamily="34" charset="0"/>
        <a:ea typeface="MS Gothic" panose="020B0609070205080204" pitchFamily="49" charset="-128"/>
        <a:cs typeface="+mn-cs"/>
      </a:defRPr>
    </a:lvl4pPr>
    <a:lvl5pPr marL="1828800" algn="l" defTabSz="449263" rtl="0" eaLnBrk="0" fontAlgn="base" hangingPunct="0">
      <a:spcBef>
        <a:spcPct val="0"/>
      </a:spcBef>
      <a:spcAft>
        <a:spcPct val="0"/>
      </a:spcAft>
      <a:defRPr kern="1200">
        <a:solidFill>
          <a:schemeClr val="bg1"/>
        </a:solidFill>
        <a:latin typeface="Arial" panose="020B0604020202020204" pitchFamily="34" charset="0"/>
        <a:ea typeface="MS Gothic" panose="020B0609070205080204" pitchFamily="49" charset="-128"/>
        <a:cs typeface="+mn-cs"/>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mn-cs"/>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mn-cs"/>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mn-cs"/>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mn-cs"/>
      </a:defRPr>
    </a:lvl9pPr>
  </p:defaultTextStyle>
  <p:extLst>
    <p:ext uri="{EFAFB233-063F-42B5-8137-9DF3F51BA10A}">
      <p15:sldGuideLst xmlns:p15="http://schemas.microsoft.com/office/powerpoint/2012/main">
        <p15:guide id="1" orient="horz" pos="2064"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7CF0EE-BEF5-8593-FB32-F045DECD92B1}" name="July" initials="J" userId="7004712552d041f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ucas Matheus" initials="LM" lastIdx="1" clrIdx="0"/>
  <p:cmAuthor id="2" name="Caio Souto Maior" initials="CSM" lastIdx="41" clrIdx="1">
    <p:extLst>
      <p:ext uri="{19B8F6BF-5375-455C-9EA6-DF929625EA0E}">
        <p15:presenceInfo xmlns:p15="http://schemas.microsoft.com/office/powerpoint/2012/main" userId="6e1df26d186cc1f3" providerId="Windows Live"/>
      </p:ext>
    </p:extLst>
  </p:cmAuthor>
  <p:cmAuthor id="3" name="Marcio Moura" initials="MM" lastIdx="4" clrIdx="2">
    <p:extLst>
      <p:ext uri="{19B8F6BF-5375-455C-9EA6-DF929625EA0E}">
        <p15:presenceInfo xmlns:p15="http://schemas.microsoft.com/office/powerpoint/2012/main" userId="119e40e948ff2b45" providerId="Windows Live"/>
      </p:ext>
    </p:extLst>
  </p:cmAuthor>
  <p:cmAuthor id="4" name="July Bias" initials="JB" lastIdx="2" clrIdx="3">
    <p:extLst>
      <p:ext uri="{19B8F6BF-5375-455C-9EA6-DF929625EA0E}">
        <p15:presenceInfo xmlns:p15="http://schemas.microsoft.com/office/powerpoint/2012/main" userId="7004712552d041f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F2FF"/>
    <a:srgbClr val="D9E6FF"/>
    <a:srgbClr val="A7C4FF"/>
    <a:srgbClr val="2929AD"/>
    <a:srgbClr val="FFE33B"/>
    <a:srgbClr val="000000"/>
    <a:srgbClr val="202088"/>
    <a:srgbClr val="DEEAF6"/>
    <a:srgbClr val="BDD6EE"/>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Estilo Médio 4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2" autoAdjust="0"/>
    <p:restoredTop sz="84104" autoAdjust="0"/>
  </p:normalViewPr>
  <p:slideViewPr>
    <p:cSldViewPr>
      <p:cViewPr>
        <p:scale>
          <a:sx n="60" d="100"/>
          <a:sy n="60" d="100"/>
        </p:scale>
        <p:origin x="980" y="44"/>
      </p:cViewPr>
      <p:guideLst>
        <p:guide orient="horz" pos="2064"/>
        <p:guide pos="2880"/>
      </p:guideLst>
    </p:cSldViewPr>
  </p:slideViewPr>
  <p:outlineViewPr>
    <p:cViewPr varScale="1">
      <p:scale>
        <a:sx n="170" d="200"/>
        <a:sy n="170" d="200"/>
      </p:scale>
      <p:origin x="-780" y="-84"/>
    </p:cViewPr>
  </p:outlineViewPr>
  <p:notesTextViewPr>
    <p:cViewPr>
      <p:scale>
        <a:sx n="75" d="100"/>
        <a:sy n="75" d="100"/>
      </p:scale>
      <p:origin x="0" y="0"/>
    </p:cViewPr>
  </p:notesTextViewPr>
  <p:notesViewPr>
    <p:cSldViewPr>
      <p:cViewPr varScale="1">
        <p:scale>
          <a:sx n="51" d="100"/>
          <a:sy n="51" d="100"/>
        </p:scale>
        <p:origin x="262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D7CB4B-6A91-4074-8A86-F721A89AB541}" type="datetimeFigureOut">
              <a:rPr lang="pt-BR" smtClean="0"/>
              <a:t>23/06/2022</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BC94CC-F58A-42F4-A130-A883769C3A47}" type="slidenum">
              <a:rPr lang="pt-BR" smtClean="0"/>
              <a:t>‹#›</a:t>
            </a:fld>
            <a:endParaRPr lang="pt-BR"/>
          </a:p>
        </p:txBody>
      </p:sp>
    </p:spTree>
    <p:extLst>
      <p:ext uri="{BB962C8B-B14F-4D97-AF65-F5344CB8AC3E}">
        <p14:creationId xmlns:p14="http://schemas.microsoft.com/office/powerpoint/2010/main" val="3551837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Rot="1" noChangeAspect="1" noChangeArrowheads="1"/>
          </p:cNvSpPr>
          <p:nvPr>
            <p:ph type="sldImg"/>
          </p:nvPr>
        </p:nvSpPr>
        <p:spPr bwMode="auto">
          <a:xfrm>
            <a:off x="0" y="69532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 name="Rectangle 2"/>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Tree>
    <p:extLst>
      <p:ext uri="{BB962C8B-B14F-4D97-AF65-F5344CB8AC3E}">
        <p14:creationId xmlns:p14="http://schemas.microsoft.com/office/powerpoint/2010/main" val="766683368"/>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lIns="91432" tIns="45716" rIns="91432" bIns="45716"/>
          <a:lstStyle/>
          <a:p>
            <a:fld id="{924329C2-0B0F-4970-9796-98682ABB54D0}" type="slidenum">
              <a:rPr lang="pt-BR" smtClean="0"/>
              <a:t>0</a:t>
            </a:fld>
            <a:endParaRPr lang="pt-BR"/>
          </a:p>
        </p:txBody>
      </p:sp>
    </p:spTree>
    <p:extLst>
      <p:ext uri="{BB962C8B-B14F-4D97-AF65-F5344CB8AC3E}">
        <p14:creationId xmlns:p14="http://schemas.microsoft.com/office/powerpoint/2010/main" val="1424099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lIns="91432" tIns="45716" rIns="91432" bIns="45716"/>
          <a:lstStyle/>
          <a:p>
            <a:fld id="{924329C2-0B0F-4970-9796-98682ABB54D0}" type="slidenum">
              <a:rPr lang="pt-BR" smtClean="0"/>
              <a:t>12</a:t>
            </a:fld>
            <a:endParaRPr lang="pt-BR"/>
          </a:p>
        </p:txBody>
      </p:sp>
    </p:spTree>
    <p:extLst>
      <p:ext uri="{BB962C8B-B14F-4D97-AF65-F5344CB8AC3E}">
        <p14:creationId xmlns:p14="http://schemas.microsoft.com/office/powerpoint/2010/main" val="1422386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spcAft>
                <a:spcPts val="1200"/>
              </a:spcAft>
            </a:pPr>
            <a:r>
              <a:rPr lang="en-US" sz="1800" dirty="0">
                <a:effectLst/>
                <a:latin typeface="Times New Roman" panose="02020603050405020304" pitchFamily="18" charset="0"/>
                <a:ea typeface="PMingLiU" panose="02020500000000000000" pitchFamily="18" charset="-120"/>
              </a:rPr>
              <a:t>A Systematic Literature Review is a useful technique for determining the current state of knowledge in relation to a specific subject. It differs from a traditional review in that it is achieved through a repeatable, scientific, and transparent method, which eliminates the potential of bias and lack of critical examination. Furthermore, determining what might be recognized and unknowable about the specified research question necessitates a methodological approach [20]. Different approaches are used for performing systematic reviews of the literature [26]. They are organized around three primary stages: (1) planning the review, (2) gathering and selecting papers, and (3) reporting.</a:t>
            </a:r>
            <a:endParaRPr lang="pt-BR" sz="1800" dirty="0">
              <a:effectLst/>
              <a:latin typeface="Times New Roman" panose="02020603050405020304" pitchFamily="18" charset="0"/>
              <a:ea typeface="PMingLiU" panose="02020500000000000000" pitchFamily="18" charset="-120"/>
            </a:endParaRPr>
          </a:p>
          <a:p>
            <a:pPr algn="just">
              <a:spcAft>
                <a:spcPts val="1200"/>
              </a:spcAft>
            </a:pPr>
            <a:r>
              <a:rPr lang="en-US" sz="1800" dirty="0">
                <a:effectLst/>
                <a:latin typeface="Times New Roman" panose="02020603050405020304" pitchFamily="18" charset="0"/>
                <a:ea typeface="PMingLiU" panose="02020500000000000000" pitchFamily="18" charset="-120"/>
              </a:rPr>
              <a:t>In the first stage, Web of Science (</a:t>
            </a:r>
            <a:r>
              <a:rPr lang="en-US" sz="1800" dirty="0" err="1">
                <a:effectLst/>
                <a:latin typeface="Times New Roman" panose="02020603050405020304" pitchFamily="18" charset="0"/>
                <a:ea typeface="PMingLiU" panose="02020500000000000000" pitchFamily="18" charset="-120"/>
              </a:rPr>
              <a:t>WoS</a:t>
            </a:r>
            <a:r>
              <a:rPr lang="en-US" sz="1800" dirty="0">
                <a:effectLst/>
                <a:latin typeface="Times New Roman" panose="02020603050405020304" pitchFamily="18" charset="0"/>
                <a:ea typeface="PMingLiU" panose="02020500000000000000" pitchFamily="18" charset="-120"/>
              </a:rPr>
              <a:t>) was the database chosen to be used in this research. It aggregates a variety of databases into a single searching tool [27]. In the second stage, one criterion used for filtering the articles was the language of publication. Only copies published in English were selected. The search interval was 1945 to 2022 (</a:t>
            </a:r>
            <a:r>
              <a:rPr lang="en-US" sz="1800" dirty="0" err="1">
                <a:effectLst/>
                <a:latin typeface="Times New Roman" panose="02020603050405020304" pitchFamily="18" charset="0"/>
                <a:ea typeface="PMingLiU" panose="02020500000000000000" pitchFamily="18" charset="-120"/>
              </a:rPr>
              <a:t>WoS</a:t>
            </a:r>
            <a:r>
              <a:rPr lang="en-US" sz="1800" dirty="0">
                <a:effectLst/>
                <a:latin typeface="Times New Roman" panose="02020603050405020304" pitchFamily="18" charset="0"/>
                <a:ea typeface="PMingLiU" panose="02020500000000000000" pitchFamily="18" charset="-120"/>
              </a:rPr>
              <a:t> default). But publications do not occur until 2004. Quantum optimization is already known to be relatively new [21]. The maximum number of articles per year is 2, in 2021. No article type filtering was used, i.e., journal and conference copies are included. The conference papers can point out this novelty since the quantum approach is new in this reliability context. </a:t>
            </a:r>
            <a:endParaRPr lang="pt-BR" sz="1800" dirty="0">
              <a:effectLst/>
              <a:latin typeface="Times New Roman" panose="02020603050405020304" pitchFamily="18" charset="0"/>
              <a:ea typeface="PMingLiU" panose="02020500000000000000" pitchFamily="18" charset="-120"/>
            </a:endParaRPr>
          </a:p>
          <a:p>
            <a:pPr algn="just">
              <a:spcAft>
                <a:spcPts val="1200"/>
              </a:spcAft>
            </a:pPr>
            <a:r>
              <a:rPr lang="en-US" sz="1800" dirty="0">
                <a:effectLst/>
                <a:latin typeface="Times New Roman" panose="02020603050405020304" pitchFamily="18" charset="0"/>
                <a:ea typeface="PMingLiU" panose="02020500000000000000" pitchFamily="18" charset="-120"/>
              </a:rPr>
              <a:t>Also, in stage (2), the main keywords were also thought to conduct the study. First, keywords were combined, referring to the system reliability problems mentioned in this paper. No papers were found directly related to the keywords “Reliability allocation”, “Reliability-redundancy allocation” or “Reliability-redundancy” with “Quantum”. The only combinations that returned articles were the ones shown in Table 1. In this regard, three phases of article selection were conducted. Phase 1 consists of the general collection of articles; phase 2 deals with filtering from the reading of titles and abstracts; finally, in phase 3 the selection was made from the complete reading of the articles.</a:t>
            </a:r>
            <a:endParaRPr lang="pt-BR" sz="1800" dirty="0">
              <a:effectLst/>
              <a:latin typeface="Times New Roman" panose="02020603050405020304" pitchFamily="18" charset="0"/>
              <a:ea typeface="PMingLiU" panose="02020500000000000000" pitchFamily="18" charset="-120"/>
            </a:endParaRPr>
          </a:p>
          <a:p>
            <a:endParaRPr lang="pt-BR" dirty="0"/>
          </a:p>
        </p:txBody>
      </p:sp>
    </p:spTree>
    <p:extLst>
      <p:ext uri="{BB962C8B-B14F-4D97-AF65-F5344CB8AC3E}">
        <p14:creationId xmlns:p14="http://schemas.microsoft.com/office/powerpoint/2010/main" val="2449387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800" dirty="0">
                <a:effectLst/>
                <a:latin typeface="Times New Roman" panose="02020603050405020304" pitchFamily="18" charset="0"/>
                <a:ea typeface="PMingLiU" panose="02020500000000000000" pitchFamily="18" charset="-120"/>
              </a:rPr>
              <a:t>Based on the survey of what has been studied in the literature regarding quantum applied</a:t>
            </a:r>
            <a:br>
              <a:rPr lang="en-US" sz="1800" dirty="0">
                <a:effectLst/>
                <a:latin typeface="Times New Roman" panose="02020603050405020304" pitchFamily="18" charset="0"/>
                <a:ea typeface="PMingLiU" panose="02020500000000000000" pitchFamily="18" charset="-120"/>
              </a:rPr>
            </a:br>
            <a:r>
              <a:rPr lang="en-US" sz="1800" dirty="0">
                <a:effectLst/>
                <a:latin typeface="Times New Roman" panose="02020603050405020304" pitchFamily="18" charset="0"/>
                <a:ea typeface="PMingLiU" panose="02020500000000000000" pitchFamily="18" charset="-120"/>
              </a:rPr>
              <a:t>to system reliability optimization problems, some interesting aspects can be highlighted. First, it is an area with little exploration so far. Only seven studies address these types of approaches to handle those problems to the best of our knowledge. One is for quantum algorithms run on quantum computers, and six are related to quantum-inspired analysis. </a:t>
            </a:r>
            <a:r>
              <a:rPr lang="en-GB" sz="1800" dirty="0">
                <a:effectLst/>
                <a:latin typeface="Times New Roman" panose="02020603050405020304" pitchFamily="18" charset="0"/>
                <a:ea typeface="PMingLiU" panose="02020500000000000000" pitchFamily="18" charset="-120"/>
              </a:rPr>
              <a:t>Table 2</a:t>
            </a:r>
            <a:r>
              <a:rPr lang="en-US" sz="1800" dirty="0">
                <a:effectLst/>
                <a:latin typeface="Times New Roman" panose="02020603050405020304" pitchFamily="18" charset="0"/>
                <a:ea typeface="PMingLiU" panose="02020500000000000000" pitchFamily="18" charset="-120"/>
              </a:rPr>
              <a:t> below summarizes the methods encountered.</a:t>
            </a:r>
            <a:endParaRPr lang="pt-BR" sz="1800" dirty="0">
              <a:effectLst/>
              <a:latin typeface="Times New Roman" panose="02020603050405020304" pitchFamily="18" charset="0"/>
              <a:ea typeface="PMingLiU" panose="02020500000000000000" pitchFamily="18" charset="-120"/>
            </a:endParaRPr>
          </a:p>
          <a:p>
            <a:pPr algn="just">
              <a:spcBef>
                <a:spcPts val="1200"/>
              </a:spcBef>
              <a:spcAft>
                <a:spcPts val="1200"/>
              </a:spcAft>
            </a:pPr>
            <a:r>
              <a:rPr lang="en-US" sz="1800" dirty="0">
                <a:effectLst/>
                <a:latin typeface="Times New Roman" panose="02020603050405020304" pitchFamily="18" charset="0"/>
                <a:ea typeface="PMingLiU" panose="02020500000000000000" pitchFamily="18" charset="-120"/>
              </a:rPr>
              <a:t>Besides being few, the applications are made only in the mono-objective context. With reliability optimization and cost constraint, or vice-versa. Thus, there is a gap concerning multi-objective applications. Furthermore, all analyses concerns only series-parallel systems.</a:t>
            </a:r>
            <a:endParaRPr lang="pt-BR" sz="1800" dirty="0">
              <a:effectLst/>
              <a:latin typeface="Times New Roman" panose="02020603050405020304" pitchFamily="18" charset="0"/>
              <a:ea typeface="PMingLiU" panose="02020500000000000000" pitchFamily="18" charset="-120"/>
            </a:endParaRPr>
          </a:p>
          <a:p>
            <a:pPr algn="just">
              <a:spcAft>
                <a:spcPts val="1200"/>
              </a:spcAft>
            </a:pPr>
            <a:r>
              <a:rPr lang="en-US" sz="1800" dirty="0">
                <a:effectLst/>
                <a:latin typeface="Times New Roman" panose="02020603050405020304" pitchFamily="18" charset="0"/>
                <a:ea typeface="PMingLiU" panose="02020500000000000000" pitchFamily="18" charset="-120"/>
              </a:rPr>
              <a:t>Broadening the horizon of applications, we observe that there are different possible methodologies to be used in the context, besides the ones that have been applied specifically for the RAP. For example, quantum-inspired, as seen, can be used in different metaheuristics, such as ACO, GA, and tabu search. Nevertheless, among the methodologies that were applied in the RAP, in QEA, different local search techniques can be inserted to refine the solution, signaling that this method can also be further explored.</a:t>
            </a:r>
            <a:endParaRPr lang="pt-BR" sz="1800" dirty="0">
              <a:effectLst/>
              <a:latin typeface="Times New Roman" panose="02020603050405020304" pitchFamily="18" charset="0"/>
              <a:ea typeface="PMingLiU" panose="02020500000000000000" pitchFamily="18" charset="-120"/>
            </a:endParaRPr>
          </a:p>
          <a:p>
            <a:endParaRPr lang="pt-BR" dirty="0"/>
          </a:p>
        </p:txBody>
      </p:sp>
    </p:spTree>
    <p:extLst>
      <p:ext uri="{BB962C8B-B14F-4D97-AF65-F5344CB8AC3E}">
        <p14:creationId xmlns:p14="http://schemas.microsoft.com/office/powerpoint/2010/main" val="1261504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800" dirty="0">
                <a:effectLst/>
                <a:latin typeface="Times New Roman" panose="02020603050405020304" pitchFamily="18" charset="0"/>
                <a:ea typeface="PMingLiU" panose="02020500000000000000" pitchFamily="18" charset="-120"/>
              </a:rPr>
              <a:t>Regarding traditional quantum computing, only one study was found related to RAP of a series-parallel system that applies a quantum algorithm for optimization [14]. The problem was modeled as QUBO. The D-Wave quantum hardware has brought focus to this method [29]. This approach uses quantum annealing for the optimization process, analogous to the classical simulated annealing, but with superior performance. From the computational speed point of view, the quantum version of the method can be eight times faster than the classical one [14].</a:t>
            </a:r>
            <a:endParaRPr lang="pt-BR" sz="1800" dirty="0">
              <a:effectLst/>
              <a:latin typeface="Times New Roman" panose="02020603050405020304" pitchFamily="18" charset="0"/>
              <a:ea typeface="PMingLiU" panose="02020500000000000000" pitchFamily="18" charset="-120"/>
            </a:endParaRPr>
          </a:p>
          <a:p>
            <a:endParaRPr lang="pt-BR" dirty="0"/>
          </a:p>
        </p:txBody>
      </p:sp>
    </p:spTree>
    <p:extLst>
      <p:ext uri="{BB962C8B-B14F-4D97-AF65-F5344CB8AC3E}">
        <p14:creationId xmlns:p14="http://schemas.microsoft.com/office/powerpoint/2010/main" val="791992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800" dirty="0">
                <a:effectLst/>
                <a:latin typeface="Times New Roman" panose="02020603050405020304" pitchFamily="18" charset="0"/>
                <a:ea typeface="PMingLiU" panose="02020500000000000000" pitchFamily="18" charset="-120"/>
              </a:rPr>
              <a:t>Since the classic quantum basis is scarce in the reliability optimization context, we extended our search to identify other such methods that are applied in other combinatorial optimization problems. For analysis purposes, a Web of Science® search was performed with keywords such as “quantum algorithms” and “combinatorial optimization”, excluding the words “quantum-inspired”, “quantum inspired”. A sample of 313 articles was found. Based on it we plotted a network of the main terms of the articles with the help of the </a:t>
            </a:r>
            <a:r>
              <a:rPr lang="en-US" sz="1800" dirty="0" err="1">
                <a:effectLst/>
                <a:latin typeface="Times New Roman" panose="02020603050405020304" pitchFamily="18" charset="0"/>
                <a:ea typeface="PMingLiU" panose="02020500000000000000" pitchFamily="18" charset="-120"/>
              </a:rPr>
              <a:t>VOSviewer</a:t>
            </a:r>
            <a:r>
              <a:rPr lang="en-US" sz="1800" dirty="0">
                <a:effectLst/>
                <a:latin typeface="Times New Roman" panose="02020603050405020304" pitchFamily="18" charset="0"/>
                <a:ea typeface="PMingLiU" panose="02020500000000000000" pitchFamily="18" charset="-120"/>
              </a:rPr>
              <a:t>® software, as shown in </a:t>
            </a:r>
            <a:r>
              <a:rPr lang="en-GB" sz="1800" dirty="0">
                <a:effectLst/>
                <a:latin typeface="Times New Roman" panose="02020603050405020304" pitchFamily="18" charset="0"/>
                <a:ea typeface="PMingLiU" panose="02020500000000000000" pitchFamily="18" charset="-120"/>
              </a:rPr>
              <a:t>Figure 5</a:t>
            </a:r>
            <a:r>
              <a:rPr lang="en-US" sz="1800" dirty="0">
                <a:effectLst/>
                <a:latin typeface="Times New Roman" panose="02020603050405020304" pitchFamily="18" charset="0"/>
                <a:ea typeface="PMingLiU" panose="02020500000000000000" pitchFamily="18" charset="-120"/>
              </a:rPr>
              <a:t>. In the literature, in general, applications of different algorithms in different problems have been found. For example, quantum genetic algorithm for the </a:t>
            </a:r>
            <a:r>
              <a:rPr lang="en-US" sz="1800" dirty="0" err="1">
                <a:effectLst/>
                <a:latin typeface="Times New Roman" panose="02020603050405020304" pitchFamily="18" charset="0"/>
                <a:ea typeface="PMingLiU" panose="02020500000000000000" pitchFamily="18" charset="-120"/>
              </a:rPr>
              <a:t>MaxCut</a:t>
            </a:r>
            <a:r>
              <a:rPr lang="en-US" sz="1800" dirty="0">
                <a:effectLst/>
                <a:latin typeface="Times New Roman" panose="02020603050405020304" pitchFamily="18" charset="0"/>
                <a:ea typeface="PMingLiU" panose="02020500000000000000" pitchFamily="18" charset="-120"/>
              </a:rPr>
              <a:t> problem [30], quantum annealing [31], quantum approximative optimization - QAOA [23] quantum particle swarm optimizer applied to the backpack problem [32]. We can also detect applications in classical problems such as </a:t>
            </a:r>
            <a:r>
              <a:rPr lang="en-US" sz="1800" dirty="0" err="1">
                <a:effectLst/>
                <a:latin typeface="Times New Roman" panose="02020603050405020304" pitchFamily="18" charset="0"/>
                <a:ea typeface="PMingLiU" panose="02020500000000000000" pitchFamily="18" charset="-120"/>
              </a:rPr>
              <a:t>Travelings</a:t>
            </a:r>
            <a:r>
              <a:rPr lang="en-US" sz="1800" dirty="0">
                <a:effectLst/>
                <a:latin typeface="Times New Roman" panose="02020603050405020304" pitchFamily="18" charset="0"/>
                <a:ea typeface="PMingLiU" panose="02020500000000000000" pitchFamily="18" charset="-120"/>
              </a:rPr>
              <a:t> Salesman Problem [33]. It is worth noting that there are also multi-objective applications in the routing problem [34].</a:t>
            </a:r>
            <a:endParaRPr lang="pt-BR" sz="1800" dirty="0">
              <a:effectLst/>
              <a:latin typeface="Times New Roman" panose="02020603050405020304" pitchFamily="18" charset="0"/>
              <a:ea typeface="PMingLiU" panose="02020500000000000000" pitchFamily="18" charset="-120"/>
            </a:endParaRPr>
          </a:p>
          <a:p>
            <a:endParaRPr lang="pt-BR" dirty="0"/>
          </a:p>
        </p:txBody>
      </p:sp>
    </p:spTree>
    <p:extLst>
      <p:ext uri="{BB962C8B-B14F-4D97-AF65-F5344CB8AC3E}">
        <p14:creationId xmlns:p14="http://schemas.microsoft.com/office/powerpoint/2010/main" val="295954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22733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4179785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800" dirty="0">
                <a:effectLst/>
                <a:latin typeface="Times New Roman" panose="02020603050405020304" pitchFamily="18" charset="0"/>
                <a:ea typeface="PMingLiU" panose="02020500000000000000" pitchFamily="18" charset="-120"/>
              </a:rPr>
              <a:t>Similar to what was done with quantum algorithms, we expanded our search to a general context of combinatorial optimization problems. In the </a:t>
            </a:r>
            <a:r>
              <a:rPr lang="en-US" sz="1800" dirty="0" err="1">
                <a:effectLst/>
                <a:latin typeface="Times New Roman" panose="02020603050405020304" pitchFamily="18" charset="0"/>
                <a:ea typeface="PMingLiU" panose="02020500000000000000" pitchFamily="18" charset="-120"/>
              </a:rPr>
              <a:t>WoS</a:t>
            </a:r>
            <a:r>
              <a:rPr lang="en-US" sz="1800" dirty="0">
                <a:effectLst/>
                <a:latin typeface="Times New Roman" panose="02020603050405020304" pitchFamily="18" charset="0"/>
                <a:ea typeface="PMingLiU" panose="02020500000000000000" pitchFamily="18" charset="-120"/>
              </a:rPr>
              <a:t> database, 42 studies addressed the theme “Quantum-Inspired Algorithms” and “Combinatorial Optimization”. With the help of the </a:t>
            </a:r>
            <a:r>
              <a:rPr lang="en-US" sz="1800" dirty="0" err="1">
                <a:effectLst/>
                <a:latin typeface="Times New Roman" panose="02020603050405020304" pitchFamily="18" charset="0"/>
                <a:ea typeface="PMingLiU" panose="02020500000000000000" pitchFamily="18" charset="-120"/>
              </a:rPr>
              <a:t>VOSviewer</a:t>
            </a:r>
            <a:r>
              <a:rPr lang="en-US" sz="1800" dirty="0">
                <a:effectLst/>
                <a:latin typeface="Times New Roman" panose="02020603050405020304" pitchFamily="18" charset="0"/>
                <a:ea typeface="PMingLiU" panose="02020500000000000000" pitchFamily="18" charset="-120"/>
              </a:rPr>
              <a:t>® software, we created a network that relates the main terms of these articles (</a:t>
            </a:r>
            <a:r>
              <a:rPr lang="en-GB" sz="1800" dirty="0">
                <a:effectLst/>
                <a:latin typeface="Times New Roman" panose="02020603050405020304" pitchFamily="18" charset="0"/>
                <a:ea typeface="PMingLiU" panose="02020500000000000000" pitchFamily="18" charset="-120"/>
              </a:rPr>
              <a:t>Figure 6)</a:t>
            </a:r>
            <a:r>
              <a:rPr lang="en-US" sz="1800" dirty="0">
                <a:effectLst/>
                <a:latin typeface="Times New Roman" panose="02020603050405020304" pitchFamily="18" charset="0"/>
                <a:ea typeface="PMingLiU" panose="02020500000000000000" pitchFamily="18" charset="-120"/>
              </a:rPr>
              <a:t>. We observe a strong relationship between combinatorial optimization, QEA, and the knapsack problem. The literature has shown developments in this methodology for different variations of the problem [20, 21]. We can also find other methods for the same problem, such as quantum-inspired differential evolution and quantum-inspired tabu search [25]. In other problems, we can see quantum-inspired ant colony [41] and quantum-inspired genetic algorithm [42].</a:t>
            </a:r>
            <a:endParaRPr lang="pt-BR" sz="1800" dirty="0">
              <a:effectLst/>
              <a:latin typeface="Times New Roman" panose="02020603050405020304" pitchFamily="18" charset="0"/>
              <a:ea typeface="PMingLiU" panose="02020500000000000000" pitchFamily="18" charset="-120"/>
            </a:endParaRPr>
          </a:p>
          <a:p>
            <a:endParaRPr lang="pt-BR" dirty="0"/>
          </a:p>
        </p:txBody>
      </p:sp>
    </p:spTree>
    <p:extLst>
      <p:ext uri="{BB962C8B-B14F-4D97-AF65-F5344CB8AC3E}">
        <p14:creationId xmlns:p14="http://schemas.microsoft.com/office/powerpoint/2010/main" val="3333606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spcAft>
                <a:spcPts val="1200"/>
              </a:spcAft>
            </a:pPr>
            <a:r>
              <a:rPr lang="en-GB" sz="1800" dirty="0">
                <a:effectLst/>
                <a:latin typeface="Times New Roman" panose="02020603050405020304" pitchFamily="18" charset="0"/>
                <a:ea typeface="PMingLiU" panose="02020500000000000000" pitchFamily="18" charset="-120"/>
              </a:rPr>
              <a:t>This paper aimed to perform a literature review to identify the applications of quantum and quantum-inspired optimization in systems reliability optimization problems. Given the discussions and gaps found, it is possible to identify a research agenda to be carried out in a practical way to expand the knowledge of the quantum-based methods on the specific problems. Some of the possibilities of studies seen are the applications of quantum(-inspired) algorithms: </a:t>
            </a:r>
            <a:endParaRPr lang="pt-BR" sz="1800" dirty="0">
              <a:effectLst/>
              <a:latin typeface="Times New Roman" panose="02020603050405020304" pitchFamily="18" charset="0"/>
              <a:ea typeface="PMingLiU" panose="02020500000000000000" pitchFamily="18" charset="-120"/>
            </a:endParaRPr>
          </a:p>
          <a:p>
            <a:pPr marL="342900" lvl="0" indent="-342900" algn="just" fontAlgn="base" hangingPunct="0">
              <a:buFont typeface="Times New Roman" panose="02020603050405020304" pitchFamily="18" charset="0"/>
              <a:buChar char="-"/>
            </a:pPr>
            <a:r>
              <a:rPr lang="en-GB" sz="1800" dirty="0">
                <a:effectLst/>
                <a:latin typeface="Times New Roman" panose="02020603050405020304" pitchFamily="18" charset="0"/>
                <a:ea typeface="Times New Roman" panose="02020603050405020304" pitchFamily="18" charset="0"/>
              </a:rPr>
              <a:t>for experimentation, evaluation, and creation of a benchmarking. Given the difficulty of obtaining quantum computers, there are libraries in Python, such as </a:t>
            </a:r>
            <a:r>
              <a:rPr lang="en-GB" sz="1800" dirty="0" err="1">
                <a:effectLst/>
                <a:latin typeface="Times New Roman" panose="02020603050405020304" pitchFamily="18" charset="0"/>
                <a:ea typeface="Times New Roman" panose="02020603050405020304" pitchFamily="18" charset="0"/>
              </a:rPr>
              <a:t>Qiskit</a:t>
            </a:r>
            <a:r>
              <a:rPr lang="en-GB" sz="1800" dirty="0">
                <a:effectLst/>
                <a:latin typeface="Times New Roman" panose="02020603050405020304" pitchFamily="18" charset="0"/>
                <a:ea typeface="Times New Roman" panose="02020603050405020304" pitchFamily="18" charset="0"/>
              </a:rPr>
              <a:t>, that can run the models for a limited number of qubits;</a:t>
            </a:r>
            <a:endParaRPr lang="pt-BR" sz="1800" dirty="0">
              <a:effectLst/>
              <a:latin typeface="Times New Roman" panose="02020603050405020304" pitchFamily="18" charset="0"/>
              <a:ea typeface="Times New Roman" panose="02020603050405020304" pitchFamily="18" charset="0"/>
            </a:endParaRPr>
          </a:p>
          <a:p>
            <a:pPr marL="342900" lvl="0" indent="-342900" algn="just" fontAlgn="base" hangingPunct="0">
              <a:buFont typeface="Times New Roman" panose="02020603050405020304" pitchFamily="18" charset="0"/>
              <a:buChar char="-"/>
            </a:pPr>
            <a:r>
              <a:rPr lang="en-GB" sz="1800" dirty="0">
                <a:effectLst/>
                <a:latin typeface="Times New Roman" panose="02020603050405020304" pitchFamily="18" charset="0"/>
                <a:ea typeface="Times New Roman" panose="02020603050405020304" pitchFamily="18" charset="0"/>
              </a:rPr>
              <a:t>on RRAP problem;</a:t>
            </a:r>
            <a:endParaRPr lang="pt-BR" sz="1800" dirty="0">
              <a:effectLst/>
              <a:latin typeface="Times New Roman" panose="02020603050405020304" pitchFamily="18" charset="0"/>
              <a:ea typeface="Times New Roman" panose="02020603050405020304" pitchFamily="18" charset="0"/>
            </a:endParaRPr>
          </a:p>
          <a:p>
            <a:pPr marL="342900" lvl="0" indent="-342900" algn="just" fontAlgn="base" hangingPunct="0">
              <a:buFont typeface="Times New Roman" panose="02020603050405020304" pitchFamily="18" charset="0"/>
              <a:buChar char="-"/>
            </a:pPr>
            <a:r>
              <a:rPr lang="en-GB" sz="1800" dirty="0">
                <a:effectLst/>
                <a:latin typeface="Times New Roman" panose="02020603050405020304" pitchFamily="18" charset="0"/>
                <a:ea typeface="Times New Roman" panose="02020603050405020304" pitchFamily="18" charset="0"/>
              </a:rPr>
              <a:t>in multi-objective contexts;</a:t>
            </a:r>
            <a:endParaRPr lang="pt-BR" sz="1800" dirty="0">
              <a:effectLst/>
              <a:latin typeface="Times New Roman" panose="02020603050405020304" pitchFamily="18" charset="0"/>
              <a:ea typeface="Times New Roman" panose="02020603050405020304" pitchFamily="18" charset="0"/>
            </a:endParaRPr>
          </a:p>
          <a:p>
            <a:pPr marL="342900" lvl="0" indent="-342900" algn="just" fontAlgn="base" hangingPunct="0">
              <a:buFont typeface="Times New Roman" panose="02020603050405020304" pitchFamily="18" charset="0"/>
              <a:buChar char="-"/>
            </a:pPr>
            <a:r>
              <a:rPr lang="en-GB" sz="1800" dirty="0">
                <a:effectLst/>
                <a:latin typeface="Times New Roman" panose="02020603050405020304" pitchFamily="18" charset="0"/>
                <a:ea typeface="Times New Roman" panose="02020603050405020304" pitchFamily="18" charset="0"/>
              </a:rPr>
              <a:t>in systems with different reliability models beyond series-parallel, </a:t>
            </a:r>
            <a:endParaRPr lang="pt-BR" sz="1800" dirty="0">
              <a:effectLst/>
              <a:latin typeface="Times New Roman" panose="02020603050405020304" pitchFamily="18" charset="0"/>
              <a:ea typeface="Times New Roman" panose="02020603050405020304" pitchFamily="18" charset="0"/>
            </a:endParaRPr>
          </a:p>
          <a:p>
            <a:pPr marL="342900" lvl="0" indent="-342900" algn="just" fontAlgn="base" hangingPunct="0">
              <a:buFont typeface="Times New Roman" panose="02020603050405020304" pitchFamily="18" charset="0"/>
              <a:buChar char="-"/>
            </a:pPr>
            <a:r>
              <a:rPr lang="en-GB" sz="1800" dirty="0">
                <a:effectLst/>
                <a:latin typeface="Times New Roman" panose="02020603050405020304" pitchFamily="18" charset="0"/>
                <a:ea typeface="Times New Roman" panose="02020603050405020304" pitchFamily="18" charset="0"/>
              </a:rPr>
              <a:t>in BSS and MSS;</a:t>
            </a:r>
            <a:endParaRPr lang="pt-BR" sz="1800" dirty="0">
              <a:effectLst/>
              <a:latin typeface="Times New Roman" panose="02020603050405020304" pitchFamily="18" charset="0"/>
              <a:ea typeface="Times New Roman" panose="02020603050405020304" pitchFamily="18" charset="0"/>
            </a:endParaRPr>
          </a:p>
          <a:p>
            <a:pPr marL="342900" lvl="0" indent="-342900" algn="just" fontAlgn="base" hangingPunct="0">
              <a:spcAft>
                <a:spcPts val="800"/>
              </a:spcAft>
              <a:buFont typeface="Times New Roman" panose="02020603050405020304" pitchFamily="18" charset="0"/>
              <a:buChar char="-"/>
            </a:pPr>
            <a:r>
              <a:rPr lang="en-GB" sz="1800" dirty="0">
                <a:effectLst/>
                <a:latin typeface="Times New Roman" panose="02020603050405020304" pitchFamily="18" charset="0"/>
                <a:ea typeface="Times New Roman" panose="02020603050405020304" pitchFamily="18" charset="0"/>
              </a:rPr>
              <a:t>with other local search engines, like the Hill Climbing [43] and the Iterative Local Search (ILS) [44] techniques.</a:t>
            </a:r>
            <a:endParaRPr lang="pt-BR" sz="1800" dirty="0">
              <a:effectLst/>
              <a:latin typeface="Times New Roman" panose="02020603050405020304" pitchFamily="18" charset="0"/>
              <a:ea typeface="Times New Roman" panose="02020603050405020304" pitchFamily="18" charset="0"/>
            </a:endParaRPr>
          </a:p>
          <a:p>
            <a:pPr algn="just"/>
            <a:r>
              <a:rPr lang="en-GB" sz="1800" dirty="0">
                <a:effectLst/>
                <a:latin typeface="Times New Roman" panose="02020603050405020304" pitchFamily="18" charset="0"/>
                <a:ea typeface="PMingLiU" panose="02020500000000000000" pitchFamily="18" charset="-120"/>
              </a:rPr>
              <a:t>In summary, there are many possibilities for research. Notably, expanding this research field will enable managers, reliability engineers, maintenance professionals, and other decision-makers to use more computationally efficient methods to solve these problems. This is especially true for complex systems involving many subsystems and multiple redundancy possibilities. Applying fundamental models to support the decision-making process in more classical methodologies becomes onerous.</a:t>
            </a:r>
            <a:endParaRPr lang="pt-BR" sz="1800" dirty="0">
              <a:effectLst/>
              <a:latin typeface="Times New Roman" panose="02020603050405020304" pitchFamily="18" charset="0"/>
              <a:ea typeface="PMingLiU" panose="02020500000000000000" pitchFamily="18" charset="-120"/>
            </a:endParaRPr>
          </a:p>
          <a:p>
            <a:pPr algn="just"/>
            <a:r>
              <a:rPr lang="en-GB" sz="1800" dirty="0">
                <a:effectLst/>
                <a:latin typeface="Times New Roman" panose="02020603050405020304" pitchFamily="18" charset="0"/>
                <a:ea typeface="PMingLiU" panose="02020500000000000000" pitchFamily="18" charset="-120"/>
              </a:rPr>
              <a:t> </a:t>
            </a:r>
            <a:endParaRPr lang="pt-BR" sz="1800" dirty="0">
              <a:effectLst/>
              <a:latin typeface="Times New Roman" panose="02020603050405020304" pitchFamily="18" charset="0"/>
              <a:ea typeface="PMingLiU" panose="02020500000000000000" pitchFamily="18" charset="-120"/>
            </a:endParaRPr>
          </a:p>
          <a:p>
            <a:pPr algn="just"/>
            <a:r>
              <a:rPr lang="en-GB" sz="1800" dirty="0">
                <a:effectLst/>
                <a:latin typeface="Times New Roman" panose="02020603050405020304" pitchFamily="18" charset="0"/>
                <a:ea typeface="PMingLiU" panose="02020500000000000000" pitchFamily="18" charset="-120"/>
              </a:rPr>
              <a:t>As a limitation of this study, we emphasize that not all methods found in the literature were detailed. So, to understand more about them, it is necessary to access the references. Furthermore, it is crucial to expand the search to other databases, such as Scopus. Despite these points mentioned above, this study can provide relevant information about the problem, generate insights for new reviews and empirical studies, and fill the previously identified gaps.</a:t>
            </a:r>
            <a:endParaRPr lang="pt-BR" sz="1800" dirty="0">
              <a:effectLst/>
              <a:latin typeface="Times New Roman" panose="02020603050405020304" pitchFamily="18" charset="0"/>
              <a:ea typeface="PMingLiU" panose="02020500000000000000" pitchFamily="18" charset="-120"/>
            </a:endParaRPr>
          </a:p>
          <a:p>
            <a:endParaRPr lang="pt-BR" dirty="0"/>
          </a:p>
        </p:txBody>
      </p:sp>
    </p:spTree>
    <p:extLst>
      <p:ext uri="{BB962C8B-B14F-4D97-AF65-F5344CB8AC3E}">
        <p14:creationId xmlns:p14="http://schemas.microsoft.com/office/powerpoint/2010/main" val="31668188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8001000" y="6502598"/>
            <a:ext cx="1031631" cy="307777"/>
          </a:xfrm>
          <a:prstGeom prst="rect">
            <a:avLst/>
          </a:prstGeom>
          <a:noFill/>
        </p:spPr>
        <p:txBody>
          <a:bodyPr wrap="square" rtlCol="0">
            <a:spAutoFit/>
          </a:bodyPr>
          <a:lstStyle/>
          <a:p>
            <a:pPr algn="r"/>
            <a:fld id="{DB0E432E-C558-4DB5-8A6B-398BF6144B34}" type="slidenum">
              <a:rPr lang="pt-BR" sz="1400" smtClean="0">
                <a:solidFill>
                  <a:schemeClr val="accent6">
                    <a:lumMod val="50000"/>
                  </a:schemeClr>
                </a:solidFill>
              </a:rPr>
              <a:pPr algn="r"/>
              <a:t>‹#›</a:t>
            </a:fld>
            <a:r>
              <a:rPr lang="pt-BR" sz="1400" dirty="0">
                <a:solidFill>
                  <a:schemeClr val="accent6">
                    <a:lumMod val="50000"/>
                  </a:schemeClr>
                </a:solidFill>
              </a:rPr>
              <a:t>/11</a:t>
            </a:r>
          </a:p>
        </p:txBody>
      </p:sp>
      <p:sp>
        <p:nvSpPr>
          <p:cNvPr id="7" name="Título 6"/>
          <p:cNvSpPr>
            <a:spLocks noGrp="1"/>
          </p:cNvSpPr>
          <p:nvPr>
            <p:ph type="title"/>
          </p:nvPr>
        </p:nvSpPr>
        <p:spPr/>
        <p:txBody>
          <a:bodyPr/>
          <a:lstStyle>
            <a:lvl1pPr>
              <a:defRPr>
                <a:latin typeface="Trebuchet MS" panose="020B0603020202020204" pitchFamily="34" charset="0"/>
                <a:cs typeface="Calibri Light" panose="020F0302020204030204" pitchFamily="34" charset="0"/>
              </a:defRPr>
            </a:lvl1pPr>
          </a:lstStyle>
          <a:p>
            <a:r>
              <a:rPr lang="pt-BR" dirty="0"/>
              <a:t>Clique para editar o título mestre</a:t>
            </a:r>
          </a:p>
        </p:txBody>
      </p:sp>
      <p:sp>
        <p:nvSpPr>
          <p:cNvPr id="10" name="Espaço Reservado para Rodapé 9"/>
          <p:cNvSpPr>
            <a:spLocks noGrp="1"/>
          </p:cNvSpPr>
          <p:nvPr>
            <p:ph type="ftr" idx="11"/>
          </p:nvPr>
        </p:nvSpPr>
        <p:spPr>
          <a:xfrm>
            <a:off x="2057400" y="6383337"/>
            <a:ext cx="6324600" cy="474663"/>
          </a:xfrm>
          <a:prstGeom prst="rect">
            <a:avLst/>
          </a:prstGeom>
        </p:spPr>
        <p:txBody>
          <a:bodyPr/>
          <a:lstStyle>
            <a:lvl1pPr>
              <a:defRPr sz="1100" b="1">
                <a:solidFill>
                  <a:schemeClr val="accent6">
                    <a:lumMod val="50000"/>
                  </a:schemeClr>
                </a:solidFill>
              </a:defRPr>
            </a:lvl1pPr>
          </a:lstStyle>
          <a:p>
            <a:pPr>
              <a:defRPr/>
            </a:pPr>
            <a:r>
              <a:rPr lang="en-US" dirty="0"/>
              <a:t>Review of Quantum(-Inspired) Optimization Methods for System Reliability Problems </a:t>
            </a:r>
          </a:p>
          <a:p>
            <a:pPr>
              <a:defRPr/>
            </a:pPr>
            <a:r>
              <a:rPr lang="en-US" dirty="0"/>
              <a:t>Araujo, </a:t>
            </a:r>
            <a:r>
              <a:rPr lang="en-US" dirty="0" err="1"/>
              <a:t>Lins</a:t>
            </a:r>
            <a:r>
              <a:rPr lang="en-US" dirty="0"/>
              <a:t>, </a:t>
            </a:r>
            <a:r>
              <a:rPr lang="en-US" dirty="0" err="1"/>
              <a:t>Figeroa</a:t>
            </a:r>
            <a:r>
              <a:rPr lang="en-US" dirty="0"/>
              <a:t>, Maior, Moura and </a:t>
            </a:r>
            <a:r>
              <a:rPr lang="en-US" dirty="0" err="1"/>
              <a:t>Droguett</a:t>
            </a:r>
            <a:r>
              <a:rPr lang="en-US" dirty="0"/>
              <a:t> (2022) – PSAM, Honolulu</a:t>
            </a:r>
            <a:endParaRPr lang="en-GB" dirty="0"/>
          </a:p>
        </p:txBody>
      </p:sp>
    </p:spTree>
    <p:extLst>
      <p:ext uri="{BB962C8B-B14F-4D97-AF65-F5344CB8AC3E}">
        <p14:creationId xmlns:p14="http://schemas.microsoft.com/office/powerpoint/2010/main" val="386487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idx="10"/>
          </p:nvPr>
        </p:nvSpPr>
        <p:spPr>
          <a:xfrm>
            <a:off x="457200" y="6245225"/>
            <a:ext cx="2132013" cy="474663"/>
          </a:xfrm>
          <a:prstGeom prst="rect">
            <a:avLst/>
          </a:prstGeom>
          <a:ln/>
        </p:spPr>
        <p:txBody>
          <a:bodyPr/>
          <a:lstStyle>
            <a:lvl1pPr>
              <a:defRPr/>
            </a:lvl1pPr>
          </a:lstStyle>
          <a:p>
            <a:pPr>
              <a:defRPr/>
            </a:pPr>
            <a:endParaRPr lang="en-GB"/>
          </a:p>
        </p:txBody>
      </p:sp>
      <p:sp>
        <p:nvSpPr>
          <p:cNvPr id="5" name="Footer Placeholder 4"/>
          <p:cNvSpPr>
            <a:spLocks noGrp="1" noChangeArrowheads="1"/>
          </p:cNvSpPr>
          <p:nvPr>
            <p:ph type="ftr" idx="11"/>
          </p:nvPr>
        </p:nvSpPr>
        <p:spPr>
          <a:xfrm>
            <a:off x="3124200" y="6245225"/>
            <a:ext cx="2894013" cy="474663"/>
          </a:xfrm>
          <a:prstGeom prst="rect">
            <a:avLst/>
          </a:prstGeom>
          <a:ln/>
        </p:spPr>
        <p:txBody>
          <a:bodyPr/>
          <a:lstStyle>
            <a:lvl1pPr>
              <a:defRPr/>
            </a:lvl1pPr>
          </a:lstStyle>
          <a:p>
            <a:pPr>
              <a:defRPr/>
            </a:pPr>
            <a:r>
              <a:rPr lang="en-US"/>
              <a:t>SVM Classification For Drowsiness Detection Using Eye Aspect Ratio  Maior et al. (2018) – PSAM14, Los Angeles</a:t>
            </a:r>
            <a:endParaRPr lang="en-GB"/>
          </a:p>
        </p:txBody>
      </p:sp>
      <p:sp>
        <p:nvSpPr>
          <p:cNvPr id="6" name="Slide Number Placeholder 5"/>
          <p:cNvSpPr>
            <a:spLocks noGrp="1" noChangeArrowheads="1"/>
          </p:cNvSpPr>
          <p:nvPr>
            <p:ph type="sldNum" idx="12"/>
          </p:nvPr>
        </p:nvSpPr>
        <p:spPr>
          <a:xfrm>
            <a:off x="6553200" y="6245225"/>
            <a:ext cx="2132013" cy="474663"/>
          </a:xfrm>
          <a:prstGeom prst="rect">
            <a:avLst/>
          </a:prstGeom>
          <a:ln/>
        </p:spPr>
        <p:txBody>
          <a:bodyPr/>
          <a:lstStyle>
            <a:lvl1pPr>
              <a:defRPr/>
            </a:lvl1pPr>
          </a:lstStyle>
          <a:p>
            <a:fld id="{37148BFC-49BB-4CCC-9417-7758E8141CCC}" type="slidenum">
              <a:rPr lang="en-GB" altLang="pt-BR"/>
              <a:pPr/>
              <a:t>‹#›</a:t>
            </a:fld>
            <a:endParaRPr lang="en-GB" altLang="pt-BR"/>
          </a:p>
        </p:txBody>
      </p:sp>
      <p:sp>
        <p:nvSpPr>
          <p:cNvPr id="7" name="TextBox 6"/>
          <p:cNvSpPr txBox="1"/>
          <p:nvPr userDrawn="1"/>
        </p:nvSpPr>
        <p:spPr>
          <a:xfrm>
            <a:off x="8305800" y="6417597"/>
            <a:ext cx="803031" cy="369332"/>
          </a:xfrm>
          <a:prstGeom prst="rect">
            <a:avLst/>
          </a:prstGeom>
          <a:noFill/>
        </p:spPr>
        <p:txBody>
          <a:bodyPr wrap="square" rtlCol="0">
            <a:spAutoFit/>
          </a:bodyPr>
          <a:lstStyle/>
          <a:p>
            <a:fld id="{DB0E432E-C558-4DB5-8A6B-398BF6144B34}" type="slidenum">
              <a:rPr lang="pt-BR" smtClean="0">
                <a:solidFill>
                  <a:schemeClr val="tx1"/>
                </a:solidFill>
              </a:rPr>
              <a:t>‹#›</a:t>
            </a:fld>
            <a:r>
              <a:rPr lang="pt-BR" dirty="0">
                <a:solidFill>
                  <a:schemeClr val="tx1"/>
                </a:solidFill>
              </a:rPr>
              <a:t>/13</a:t>
            </a:r>
          </a:p>
        </p:txBody>
      </p:sp>
    </p:spTree>
    <p:extLst>
      <p:ext uri="{BB962C8B-B14F-4D97-AF65-F5344CB8AC3E}">
        <p14:creationId xmlns:p14="http://schemas.microsoft.com/office/powerpoint/2010/main" val="168835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5813" cy="5133975"/>
          </a:xfr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457200" y="990600"/>
            <a:ext cx="6019800" cy="5133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idx="10"/>
          </p:nvPr>
        </p:nvSpPr>
        <p:spPr>
          <a:xfrm>
            <a:off x="457200" y="6245225"/>
            <a:ext cx="2132013" cy="474663"/>
          </a:xfrm>
          <a:prstGeom prst="rect">
            <a:avLst/>
          </a:prstGeom>
          <a:ln/>
        </p:spPr>
        <p:txBody>
          <a:bodyPr/>
          <a:lstStyle>
            <a:lvl1pPr>
              <a:defRPr/>
            </a:lvl1pPr>
          </a:lstStyle>
          <a:p>
            <a:pPr>
              <a:defRPr/>
            </a:pPr>
            <a:endParaRPr lang="en-GB"/>
          </a:p>
        </p:txBody>
      </p:sp>
      <p:sp>
        <p:nvSpPr>
          <p:cNvPr id="5" name="Footer Placeholder 4"/>
          <p:cNvSpPr>
            <a:spLocks noGrp="1" noChangeArrowheads="1"/>
          </p:cNvSpPr>
          <p:nvPr>
            <p:ph type="ftr" idx="11"/>
          </p:nvPr>
        </p:nvSpPr>
        <p:spPr>
          <a:xfrm>
            <a:off x="3124200" y="6245225"/>
            <a:ext cx="2894013" cy="474663"/>
          </a:xfrm>
          <a:prstGeom prst="rect">
            <a:avLst/>
          </a:prstGeom>
          <a:ln/>
        </p:spPr>
        <p:txBody>
          <a:bodyPr/>
          <a:lstStyle>
            <a:lvl1pPr>
              <a:defRPr/>
            </a:lvl1pPr>
          </a:lstStyle>
          <a:p>
            <a:pPr>
              <a:defRPr/>
            </a:pPr>
            <a:r>
              <a:rPr lang="en-US"/>
              <a:t>SVM Classification For Drowsiness Detection Using Eye Aspect Ratio  Maior et al. (2018) – PSAM14, Los Angeles</a:t>
            </a:r>
            <a:endParaRPr lang="en-GB"/>
          </a:p>
        </p:txBody>
      </p:sp>
      <p:sp>
        <p:nvSpPr>
          <p:cNvPr id="6" name="Slide Number Placeholder 5"/>
          <p:cNvSpPr>
            <a:spLocks noGrp="1" noChangeArrowheads="1"/>
          </p:cNvSpPr>
          <p:nvPr>
            <p:ph type="sldNum" idx="12"/>
          </p:nvPr>
        </p:nvSpPr>
        <p:spPr>
          <a:xfrm>
            <a:off x="6553200" y="6245225"/>
            <a:ext cx="2132013" cy="474663"/>
          </a:xfrm>
          <a:prstGeom prst="rect">
            <a:avLst/>
          </a:prstGeom>
          <a:ln/>
        </p:spPr>
        <p:txBody>
          <a:bodyPr/>
          <a:lstStyle>
            <a:lvl1pPr>
              <a:defRPr/>
            </a:lvl1pPr>
          </a:lstStyle>
          <a:p>
            <a:fld id="{C1433BD7-B512-48C5-8C36-8C4FA650F6D8}" type="slidenum">
              <a:rPr lang="en-GB" altLang="pt-BR"/>
              <a:pPr/>
              <a:t>‹#›</a:t>
            </a:fld>
            <a:endParaRPr lang="en-GB" altLang="pt-BR"/>
          </a:p>
        </p:txBody>
      </p:sp>
      <p:sp>
        <p:nvSpPr>
          <p:cNvPr id="7" name="TextBox 6"/>
          <p:cNvSpPr txBox="1"/>
          <p:nvPr userDrawn="1"/>
        </p:nvSpPr>
        <p:spPr>
          <a:xfrm>
            <a:off x="8305800" y="6417597"/>
            <a:ext cx="803031" cy="369332"/>
          </a:xfrm>
          <a:prstGeom prst="rect">
            <a:avLst/>
          </a:prstGeom>
          <a:noFill/>
        </p:spPr>
        <p:txBody>
          <a:bodyPr wrap="square" rtlCol="0">
            <a:spAutoFit/>
          </a:bodyPr>
          <a:lstStyle/>
          <a:p>
            <a:fld id="{DB0E432E-C558-4DB5-8A6B-398BF6144B34}" type="slidenum">
              <a:rPr lang="pt-BR" smtClean="0">
                <a:solidFill>
                  <a:schemeClr val="tx1"/>
                </a:solidFill>
              </a:rPr>
              <a:t>‹#›</a:t>
            </a:fld>
            <a:r>
              <a:rPr lang="pt-BR" dirty="0">
                <a:solidFill>
                  <a:schemeClr val="tx1"/>
                </a:solidFill>
              </a:rPr>
              <a:t>/13</a:t>
            </a:r>
          </a:p>
        </p:txBody>
      </p:sp>
    </p:spTree>
    <p:extLst>
      <p:ext uri="{BB962C8B-B14F-4D97-AF65-F5344CB8AC3E}">
        <p14:creationId xmlns:p14="http://schemas.microsoft.com/office/powerpoint/2010/main" val="1348612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1" y="128588"/>
            <a:ext cx="7467599" cy="785812"/>
          </a:xfrm>
        </p:spPr>
        <p:txBody>
          <a:bodyPr/>
          <a:lstStyle/>
          <a:p>
            <a:r>
              <a:rPr lang="en-US"/>
              <a:t>Click to edit Master title style</a:t>
            </a:r>
          </a:p>
        </p:txBody>
      </p:sp>
      <p:sp>
        <p:nvSpPr>
          <p:cNvPr id="3" name="Rectangle 3"/>
          <p:cNvSpPr>
            <a:spLocks noGrp="1" noChangeArrowheads="1"/>
          </p:cNvSpPr>
          <p:nvPr>
            <p:ph type="dt" idx="10"/>
          </p:nvPr>
        </p:nvSpPr>
        <p:spPr>
          <a:xfrm>
            <a:off x="457200" y="6245225"/>
            <a:ext cx="2132013" cy="474663"/>
          </a:xfrm>
          <a:prstGeom prst="rect">
            <a:avLst/>
          </a:prstGeom>
          <a:ln/>
        </p:spPr>
        <p:txBody>
          <a:bodyPr/>
          <a:lstStyle>
            <a:lvl1pPr>
              <a:defRPr/>
            </a:lvl1pPr>
          </a:lstStyle>
          <a:p>
            <a:pPr>
              <a:defRPr/>
            </a:pPr>
            <a:endParaRPr lang="en-GB"/>
          </a:p>
        </p:txBody>
      </p:sp>
      <p:sp>
        <p:nvSpPr>
          <p:cNvPr id="4" name="Rectangle 4"/>
          <p:cNvSpPr>
            <a:spLocks noGrp="1" noChangeArrowheads="1"/>
          </p:cNvSpPr>
          <p:nvPr>
            <p:ph type="ftr" idx="11"/>
          </p:nvPr>
        </p:nvSpPr>
        <p:spPr>
          <a:xfrm>
            <a:off x="3124200" y="6245225"/>
            <a:ext cx="2894013" cy="474663"/>
          </a:xfrm>
          <a:prstGeom prst="rect">
            <a:avLst/>
          </a:prstGeom>
          <a:ln/>
        </p:spPr>
        <p:txBody>
          <a:bodyPr/>
          <a:lstStyle>
            <a:lvl1pPr>
              <a:defRPr/>
            </a:lvl1pPr>
          </a:lstStyle>
          <a:p>
            <a:pPr>
              <a:defRPr/>
            </a:pPr>
            <a:r>
              <a:rPr lang="en-US"/>
              <a:t>SVM Classification For Drowsiness Detection Using Eye Aspect Ratio  Maior et al. (2018) – PSAM14, Los Angeles</a:t>
            </a:r>
            <a:endParaRPr lang="en-GB"/>
          </a:p>
        </p:txBody>
      </p:sp>
      <p:sp>
        <p:nvSpPr>
          <p:cNvPr id="5" name="Rectangle 5"/>
          <p:cNvSpPr>
            <a:spLocks noGrp="1" noChangeArrowheads="1"/>
          </p:cNvSpPr>
          <p:nvPr>
            <p:ph type="sldNum" idx="12"/>
          </p:nvPr>
        </p:nvSpPr>
        <p:spPr>
          <a:xfrm>
            <a:off x="6553200" y="6245225"/>
            <a:ext cx="2132013" cy="474663"/>
          </a:xfrm>
          <a:prstGeom prst="rect">
            <a:avLst/>
          </a:prstGeom>
          <a:ln/>
        </p:spPr>
        <p:txBody>
          <a:bodyPr/>
          <a:lstStyle>
            <a:lvl1pPr>
              <a:defRPr/>
            </a:lvl1pPr>
          </a:lstStyle>
          <a:p>
            <a:fld id="{CF218DB3-5144-4FA8-89DF-BE2BDF2D7DE5}" type="slidenum">
              <a:rPr lang="en-GB" altLang="pt-BR"/>
              <a:pPr/>
              <a:t>‹#›</a:t>
            </a:fld>
            <a:endParaRPr lang="en-GB" altLang="pt-BR"/>
          </a:p>
        </p:txBody>
      </p:sp>
      <p:sp>
        <p:nvSpPr>
          <p:cNvPr id="6" name="TextBox 5"/>
          <p:cNvSpPr txBox="1"/>
          <p:nvPr userDrawn="1"/>
        </p:nvSpPr>
        <p:spPr>
          <a:xfrm>
            <a:off x="8305800" y="6417597"/>
            <a:ext cx="803031" cy="369332"/>
          </a:xfrm>
          <a:prstGeom prst="rect">
            <a:avLst/>
          </a:prstGeom>
          <a:noFill/>
        </p:spPr>
        <p:txBody>
          <a:bodyPr wrap="square" rtlCol="0">
            <a:spAutoFit/>
          </a:bodyPr>
          <a:lstStyle/>
          <a:p>
            <a:fld id="{DB0E432E-C558-4DB5-8A6B-398BF6144B34}" type="slidenum">
              <a:rPr lang="pt-BR" smtClean="0">
                <a:solidFill>
                  <a:schemeClr val="tx1"/>
                </a:solidFill>
              </a:rPr>
              <a:t>‹#›</a:t>
            </a:fld>
            <a:r>
              <a:rPr lang="pt-BR" dirty="0">
                <a:solidFill>
                  <a:schemeClr val="tx1"/>
                </a:solidFill>
              </a:rPr>
              <a:t>/13</a:t>
            </a:r>
          </a:p>
        </p:txBody>
      </p:sp>
    </p:spTree>
    <p:extLst>
      <p:ext uri="{BB962C8B-B14F-4D97-AF65-F5344CB8AC3E}">
        <p14:creationId xmlns:p14="http://schemas.microsoft.com/office/powerpoint/2010/main" val="1644801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ítulo e conteúdo">
    <p:spTree>
      <p:nvGrpSpPr>
        <p:cNvPr id="1" name=""/>
        <p:cNvGrpSpPr/>
        <p:nvPr/>
      </p:nvGrpSpPr>
      <p:grpSpPr>
        <a:xfrm>
          <a:off x="0" y="0"/>
          <a:ext cx="0" cy="0"/>
          <a:chOff x="0" y="0"/>
          <a:chExt cx="0" cy="0"/>
        </a:xfrm>
      </p:grpSpPr>
      <p:pic>
        <p:nvPicPr>
          <p:cNvPr id="4" name="Content Placeholder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341"/>
            <a:ext cx="9156700" cy="6858000"/>
          </a:xfrm>
          <a:prstGeom prst="rect">
            <a:avLst/>
          </a:prstGeom>
          <a:solidFill>
            <a:schemeClr val="bg1"/>
          </a:solidFill>
          <a:ln>
            <a:noFill/>
          </a:ln>
        </p:spPr>
      </p:pic>
      <p:sp>
        <p:nvSpPr>
          <p:cNvPr id="5" name="Espaço Reservado para Data 3"/>
          <p:cNvSpPr>
            <a:spLocks noGrp="1"/>
          </p:cNvSpPr>
          <p:nvPr>
            <p:ph type="dt" sz="half" idx="10"/>
          </p:nvPr>
        </p:nvSpPr>
        <p:spPr/>
        <p:txBody>
          <a:bodyPr/>
          <a:lstStyle>
            <a:lvl1pPr>
              <a:defRPr/>
            </a:lvl1pPr>
          </a:lstStyle>
          <a:p>
            <a:pPr>
              <a:defRPr/>
            </a:pPr>
            <a:fld id="{1565BDF1-63B7-4815-8051-A48C2DF793CA}" type="datetime1">
              <a:rPr lang="pt-BR" smtClean="0"/>
              <a:t>23/06/2022</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en-US"/>
          </a:p>
        </p:txBody>
      </p:sp>
      <p:sp>
        <p:nvSpPr>
          <p:cNvPr id="7" name="Espaço Reservado para Número de Slide 5"/>
          <p:cNvSpPr>
            <a:spLocks noGrp="1"/>
          </p:cNvSpPr>
          <p:nvPr>
            <p:ph type="sldNum" sz="quarter" idx="12"/>
          </p:nvPr>
        </p:nvSpPr>
        <p:spPr/>
        <p:txBody>
          <a:bodyPr/>
          <a:lstStyle>
            <a:lvl1pPr>
              <a:defRPr/>
            </a:lvl1pPr>
          </a:lstStyle>
          <a:p>
            <a:pPr>
              <a:defRPr/>
            </a:pPr>
            <a:fld id="{FBDB48EF-C70A-4D58-844F-2AD3550F5491}" type="slidenum">
              <a:rPr lang="pt-BR" altLang="pt-BR"/>
              <a:pPr>
                <a:defRPr/>
              </a:pPr>
              <a:t>‹#›</a:t>
            </a:fld>
            <a:endParaRPr lang="pt-BR" altLang="pt-BR"/>
          </a:p>
        </p:txBody>
      </p:sp>
      <p:sp>
        <p:nvSpPr>
          <p:cNvPr id="8" name="Retângulo 7"/>
          <p:cNvSpPr/>
          <p:nvPr userDrawn="1"/>
        </p:nvSpPr>
        <p:spPr>
          <a:xfrm>
            <a:off x="7308304" y="188640"/>
            <a:ext cx="165618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userDrawn="1"/>
        </p:nvSpPr>
        <p:spPr>
          <a:xfrm>
            <a:off x="0" y="0"/>
            <a:ext cx="9156700" cy="6859341"/>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Imagem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8008" y="227229"/>
            <a:ext cx="1227960" cy="465467"/>
          </a:xfrm>
          <a:prstGeom prst="rect">
            <a:avLst/>
          </a:prstGeom>
        </p:spPr>
      </p:pic>
    </p:spTree>
    <p:extLst>
      <p:ext uri="{BB962C8B-B14F-4D97-AF65-F5344CB8AC3E}">
        <p14:creationId xmlns:p14="http://schemas.microsoft.com/office/powerpoint/2010/main" val="151177194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Rodapé 2"/>
          <p:cNvSpPr>
            <a:spLocks noGrp="1"/>
          </p:cNvSpPr>
          <p:nvPr>
            <p:ph type="ftr" idx="10"/>
          </p:nvPr>
        </p:nvSpPr>
        <p:spPr/>
        <p:txBody>
          <a:bodyPr/>
          <a:lstStyle/>
          <a:p>
            <a:pPr>
              <a:defRPr/>
            </a:pPr>
            <a:endParaRPr lang="en-GB" dirty="0"/>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771766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713225" y="973300"/>
            <a:ext cx="7722600" cy="428800"/>
          </a:xfrm>
          <a:prstGeom prst="rect">
            <a:avLst/>
          </a:prstGeom>
        </p:spPr>
        <p:txBody>
          <a:bodyPr spcFirstLastPara="1" wrap="square" lIns="91425" tIns="91425" rIns="91425" bIns="91425" anchor="t" anchorCtr="0">
            <a:noAutofit/>
          </a:bodyPr>
          <a:lstStyle>
            <a:lvl1pPr lvl="0">
              <a:spcBef>
                <a:spcPts val="0"/>
              </a:spcBef>
              <a:spcAft>
                <a:spcPts val="0"/>
              </a:spcAft>
              <a:buSzPts val="1100"/>
              <a:buNone/>
              <a:defRPr sz="1100">
                <a:latin typeface="Nunito ExtraBold"/>
                <a:ea typeface="Nunito ExtraBold"/>
                <a:cs typeface="Nunito ExtraBold"/>
                <a:sym typeface="Nunito ExtraBol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 name="Google Shape;15;p4"/>
          <p:cNvSpPr txBox="1">
            <a:spLocks noGrp="1"/>
          </p:cNvSpPr>
          <p:nvPr>
            <p:ph type="body" idx="1"/>
          </p:nvPr>
        </p:nvSpPr>
        <p:spPr>
          <a:xfrm>
            <a:off x="1744575" y="1937033"/>
            <a:ext cx="5677800" cy="3777600"/>
          </a:xfrm>
          <a:prstGeom prst="rect">
            <a:avLst/>
          </a:prstGeom>
        </p:spPr>
        <p:txBody>
          <a:bodyPr spcFirstLastPara="1" wrap="square" lIns="91425" tIns="91425" rIns="91425" bIns="91425" anchor="t" anchorCtr="0">
            <a:noAutofit/>
          </a:bodyPr>
          <a:lstStyle>
            <a:lvl1pPr marL="457189" lvl="0" indent="-304793">
              <a:spcBef>
                <a:spcPts val="0"/>
              </a:spcBef>
              <a:spcAft>
                <a:spcPts val="0"/>
              </a:spcAft>
              <a:buClr>
                <a:srgbClr val="ECB92A"/>
              </a:buClr>
              <a:buSzPts val="1200"/>
              <a:buFont typeface="Oxygen"/>
              <a:buAutoNum type="arabicPeriod"/>
              <a:defRPr sz="1000"/>
            </a:lvl1pPr>
            <a:lvl2pPr marL="914378" lvl="1" indent="-304793">
              <a:spcBef>
                <a:spcPts val="0"/>
              </a:spcBef>
              <a:spcAft>
                <a:spcPts val="0"/>
              </a:spcAft>
              <a:buClr>
                <a:srgbClr val="434343"/>
              </a:buClr>
              <a:buSzPts val="1200"/>
              <a:buFont typeface="Roboto Condensed Light"/>
              <a:buAutoNum type="alphaLcPeriod"/>
              <a:defRPr/>
            </a:lvl2pPr>
            <a:lvl3pPr marL="1371566" lvl="2" indent="-304793">
              <a:spcBef>
                <a:spcPts val="1600"/>
              </a:spcBef>
              <a:spcAft>
                <a:spcPts val="0"/>
              </a:spcAft>
              <a:buClr>
                <a:srgbClr val="434343"/>
              </a:buClr>
              <a:buSzPts val="1200"/>
              <a:buFont typeface="Roboto Condensed Light"/>
              <a:buAutoNum type="romanLcPeriod"/>
              <a:defRPr/>
            </a:lvl3pPr>
            <a:lvl4pPr marL="1828754" lvl="3" indent="-304793">
              <a:spcBef>
                <a:spcPts val="1600"/>
              </a:spcBef>
              <a:spcAft>
                <a:spcPts val="0"/>
              </a:spcAft>
              <a:buClr>
                <a:srgbClr val="434343"/>
              </a:buClr>
              <a:buSzPts val="1200"/>
              <a:buFont typeface="Roboto Condensed Light"/>
              <a:buAutoNum type="arabicPeriod"/>
              <a:defRPr/>
            </a:lvl4pPr>
            <a:lvl5pPr marL="2285943" lvl="4" indent="-304793">
              <a:spcBef>
                <a:spcPts val="1600"/>
              </a:spcBef>
              <a:spcAft>
                <a:spcPts val="0"/>
              </a:spcAft>
              <a:buClr>
                <a:srgbClr val="434343"/>
              </a:buClr>
              <a:buSzPts val="1200"/>
              <a:buFont typeface="Roboto Condensed Light"/>
              <a:buAutoNum type="alphaLcPeriod"/>
              <a:defRPr/>
            </a:lvl5pPr>
            <a:lvl6pPr marL="2743132" lvl="5" indent="-304793">
              <a:spcBef>
                <a:spcPts val="1600"/>
              </a:spcBef>
              <a:spcAft>
                <a:spcPts val="0"/>
              </a:spcAft>
              <a:buClr>
                <a:srgbClr val="434343"/>
              </a:buClr>
              <a:buSzPts val="1200"/>
              <a:buFont typeface="Roboto Condensed Light"/>
              <a:buAutoNum type="romanLcPeriod"/>
              <a:defRPr/>
            </a:lvl6pPr>
            <a:lvl7pPr marL="3200320" lvl="6" indent="-304793">
              <a:spcBef>
                <a:spcPts val="1600"/>
              </a:spcBef>
              <a:spcAft>
                <a:spcPts val="0"/>
              </a:spcAft>
              <a:buClr>
                <a:srgbClr val="434343"/>
              </a:buClr>
              <a:buSzPts val="1200"/>
              <a:buFont typeface="Roboto Condensed Light"/>
              <a:buAutoNum type="arabicPeriod"/>
              <a:defRPr/>
            </a:lvl7pPr>
            <a:lvl8pPr marL="3657509" lvl="7" indent="-304793">
              <a:spcBef>
                <a:spcPts val="1600"/>
              </a:spcBef>
              <a:spcAft>
                <a:spcPts val="0"/>
              </a:spcAft>
              <a:buClr>
                <a:srgbClr val="434343"/>
              </a:buClr>
              <a:buSzPts val="1200"/>
              <a:buFont typeface="Roboto Condensed Light"/>
              <a:buAutoNum type="alphaLcPeriod"/>
              <a:defRPr/>
            </a:lvl8pPr>
            <a:lvl9pPr marL="4114697" lvl="8" indent="-304793">
              <a:spcBef>
                <a:spcPts val="1600"/>
              </a:spcBef>
              <a:spcAft>
                <a:spcPts val="160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1296649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 y="3962400"/>
            <a:ext cx="8991600" cy="914400"/>
          </a:xfrm>
        </p:spPr>
        <p:txBody>
          <a:bodyPr/>
          <a:lstStyle>
            <a:lvl1pPr>
              <a:defRPr sz="2800">
                <a:solidFill>
                  <a:schemeClr val="bg1"/>
                </a:solidFill>
                <a:latin typeface="Trebuchet MS" panose="020B0603020202020204" pitchFamily="34" charset="0"/>
              </a:defRPr>
            </a:lvl1pPr>
          </a:lstStyle>
          <a:p>
            <a:r>
              <a:rPr lang="en-US" dirty="0"/>
              <a:t>Click to edit Master title style</a:t>
            </a:r>
          </a:p>
        </p:txBody>
      </p:sp>
      <p:sp>
        <p:nvSpPr>
          <p:cNvPr id="3" name="Subtitle 2"/>
          <p:cNvSpPr>
            <a:spLocks noGrp="1"/>
          </p:cNvSpPr>
          <p:nvPr>
            <p:ph type="subTitle" idx="1"/>
          </p:nvPr>
        </p:nvSpPr>
        <p:spPr>
          <a:xfrm>
            <a:off x="52754" y="5257800"/>
            <a:ext cx="9015046" cy="762000"/>
          </a:xfrm>
        </p:spPr>
        <p:txBody>
          <a:bodyPr/>
          <a:lstStyle>
            <a:lvl1pPr marL="0" indent="0" algn="ctr">
              <a:buNone/>
              <a:defRPr sz="2000">
                <a:solidFill>
                  <a:schemeClr val="bg1"/>
                </a:solidFill>
                <a:latin typeface="Trebuchet MS" panose="020B0603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noChangeArrowheads="1"/>
          </p:cNvSpPr>
          <p:nvPr>
            <p:ph type="dt" idx="10"/>
          </p:nvPr>
        </p:nvSpPr>
        <p:spPr>
          <a:xfrm>
            <a:off x="457200" y="6245225"/>
            <a:ext cx="2132013" cy="474663"/>
          </a:xfrm>
          <a:prstGeom prst="rect">
            <a:avLst/>
          </a:prstGeom>
          <a:ln/>
        </p:spPr>
        <p:txBody>
          <a:bodyPr/>
          <a:lstStyle>
            <a:lvl1pPr>
              <a:defRPr/>
            </a:lvl1pPr>
          </a:lstStyle>
          <a:p>
            <a:pPr>
              <a:defRPr/>
            </a:pPr>
            <a:endParaRPr lang="en-GB"/>
          </a:p>
        </p:txBody>
      </p:sp>
      <p:sp>
        <p:nvSpPr>
          <p:cNvPr id="5" name="Footer Placeholder 4"/>
          <p:cNvSpPr>
            <a:spLocks noGrp="1" noChangeArrowheads="1"/>
          </p:cNvSpPr>
          <p:nvPr>
            <p:ph type="ftr" idx="11"/>
          </p:nvPr>
        </p:nvSpPr>
        <p:spPr>
          <a:xfrm>
            <a:off x="3124200" y="6245225"/>
            <a:ext cx="2894013" cy="474663"/>
          </a:xfrm>
          <a:prstGeom prst="rect">
            <a:avLst/>
          </a:prstGeom>
          <a:ln/>
        </p:spPr>
        <p:txBody>
          <a:bodyPr/>
          <a:lstStyle>
            <a:lvl1pPr>
              <a:defRPr/>
            </a:lvl1pPr>
          </a:lstStyle>
          <a:p>
            <a:pPr>
              <a:defRPr/>
            </a:pPr>
            <a:r>
              <a:rPr lang="en-US"/>
              <a:t>SVM Classification For Drowsiness Detection Using Eye Aspect Ratio  Maior et al. (2018) – PSAM14, Los Angeles</a:t>
            </a:r>
            <a:endParaRPr lang="en-GB"/>
          </a:p>
        </p:txBody>
      </p:sp>
      <p:sp>
        <p:nvSpPr>
          <p:cNvPr id="6" name="Slide Number Placeholder 5"/>
          <p:cNvSpPr>
            <a:spLocks noGrp="1" noChangeArrowheads="1"/>
          </p:cNvSpPr>
          <p:nvPr>
            <p:ph type="sldNum" idx="12"/>
          </p:nvPr>
        </p:nvSpPr>
        <p:spPr>
          <a:xfrm>
            <a:off x="6553200" y="6245225"/>
            <a:ext cx="2132013" cy="474663"/>
          </a:xfrm>
          <a:prstGeom prst="rect">
            <a:avLst/>
          </a:prstGeom>
          <a:ln/>
        </p:spPr>
        <p:txBody>
          <a:bodyPr/>
          <a:lstStyle>
            <a:lvl1pPr>
              <a:defRPr/>
            </a:lvl1pPr>
          </a:lstStyle>
          <a:p>
            <a:fld id="{A805A6B7-35E7-42F2-914A-841361B41068}" type="slidenum">
              <a:rPr lang="en-GB" altLang="pt-BR"/>
              <a:pPr/>
              <a:t>‹#›</a:t>
            </a:fld>
            <a:endParaRPr lang="en-GB" altLang="pt-BR"/>
          </a:p>
        </p:txBody>
      </p:sp>
    </p:spTree>
    <p:extLst>
      <p:ext uri="{BB962C8B-B14F-4D97-AF65-F5344CB8AC3E}">
        <p14:creationId xmlns:p14="http://schemas.microsoft.com/office/powerpoint/2010/main" val="2885192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noChangeArrowheads="1"/>
          </p:cNvSpPr>
          <p:nvPr>
            <p:ph type="dt" idx="10"/>
          </p:nvPr>
        </p:nvSpPr>
        <p:spPr>
          <a:xfrm>
            <a:off x="457200" y="6245225"/>
            <a:ext cx="2132013" cy="474663"/>
          </a:xfrm>
          <a:prstGeom prst="rect">
            <a:avLst/>
          </a:prstGeom>
          <a:ln/>
        </p:spPr>
        <p:txBody>
          <a:bodyPr/>
          <a:lstStyle>
            <a:lvl1pPr>
              <a:defRPr/>
            </a:lvl1pPr>
          </a:lstStyle>
          <a:p>
            <a:pPr>
              <a:defRPr/>
            </a:pPr>
            <a:endParaRPr lang="en-GB"/>
          </a:p>
        </p:txBody>
      </p:sp>
      <p:sp>
        <p:nvSpPr>
          <p:cNvPr id="5" name="Footer Placeholder 4"/>
          <p:cNvSpPr>
            <a:spLocks noGrp="1" noChangeArrowheads="1"/>
          </p:cNvSpPr>
          <p:nvPr>
            <p:ph type="ftr" idx="11"/>
          </p:nvPr>
        </p:nvSpPr>
        <p:spPr>
          <a:xfrm>
            <a:off x="3124200" y="6245225"/>
            <a:ext cx="2894013" cy="474663"/>
          </a:xfrm>
          <a:prstGeom prst="rect">
            <a:avLst/>
          </a:prstGeom>
          <a:ln/>
        </p:spPr>
        <p:txBody>
          <a:bodyPr/>
          <a:lstStyle>
            <a:lvl1pPr>
              <a:defRPr/>
            </a:lvl1pPr>
          </a:lstStyle>
          <a:p>
            <a:pPr>
              <a:defRPr/>
            </a:pPr>
            <a:r>
              <a:rPr lang="en-GB"/>
              <a:t>SVM Classification For Drowsiness Detection Using Eye Aspect Ratio  Maior et al. (2018) – PSAM14, Los Angeles</a:t>
            </a:r>
            <a:endParaRPr lang="en-GB" dirty="0"/>
          </a:p>
        </p:txBody>
      </p:sp>
      <p:sp>
        <p:nvSpPr>
          <p:cNvPr id="6" name="Slide Number Placeholder 5"/>
          <p:cNvSpPr>
            <a:spLocks noGrp="1" noChangeArrowheads="1"/>
          </p:cNvSpPr>
          <p:nvPr>
            <p:ph type="sldNum" idx="12"/>
          </p:nvPr>
        </p:nvSpPr>
        <p:spPr>
          <a:xfrm>
            <a:off x="6553200" y="6245225"/>
            <a:ext cx="2132013" cy="474663"/>
          </a:xfrm>
          <a:prstGeom prst="rect">
            <a:avLst/>
          </a:prstGeom>
          <a:ln/>
        </p:spPr>
        <p:txBody>
          <a:bodyPr/>
          <a:lstStyle>
            <a:lvl1pPr>
              <a:defRPr/>
            </a:lvl1pPr>
          </a:lstStyle>
          <a:p>
            <a:fld id="{025EDED7-CC18-4C51-A3D5-EFEAB4E506A7}" type="slidenum">
              <a:rPr lang="en-GB" altLang="pt-BR"/>
              <a:pPr/>
              <a:t>‹#›</a:t>
            </a:fld>
            <a:endParaRPr lang="en-GB" altLang="pt-BR"/>
          </a:p>
        </p:txBody>
      </p:sp>
      <p:sp>
        <p:nvSpPr>
          <p:cNvPr id="7" name="Title 1"/>
          <p:cNvSpPr>
            <a:spLocks noGrp="1"/>
          </p:cNvSpPr>
          <p:nvPr>
            <p:ph type="ctrTitle"/>
          </p:nvPr>
        </p:nvSpPr>
        <p:spPr>
          <a:xfrm>
            <a:off x="76200" y="2590800"/>
            <a:ext cx="8991600" cy="914400"/>
          </a:xfrm>
        </p:spPr>
        <p:txBody>
          <a:bodyPr/>
          <a:lstStyle>
            <a:lvl1pPr>
              <a:defRPr sz="2800">
                <a:solidFill>
                  <a:schemeClr val="bg1"/>
                </a:solidFill>
                <a:latin typeface="Trebuchet MS" panose="020B0603020202020204" pitchFamily="34" charset="0"/>
              </a:defRPr>
            </a:lvl1pPr>
          </a:lstStyle>
          <a:p>
            <a:r>
              <a:rPr lang="en-US" dirty="0"/>
              <a:t>Click to edit Master title style</a:t>
            </a:r>
          </a:p>
        </p:txBody>
      </p:sp>
      <p:sp>
        <p:nvSpPr>
          <p:cNvPr id="8" name="Subtitle 2"/>
          <p:cNvSpPr>
            <a:spLocks noGrp="1"/>
          </p:cNvSpPr>
          <p:nvPr>
            <p:ph type="subTitle" idx="1"/>
          </p:nvPr>
        </p:nvSpPr>
        <p:spPr>
          <a:xfrm>
            <a:off x="52754" y="4572000"/>
            <a:ext cx="9015046" cy="762000"/>
          </a:xfrm>
        </p:spPr>
        <p:txBody>
          <a:bodyPr/>
          <a:lstStyle>
            <a:lvl1pPr marL="0" indent="0" algn="ctr">
              <a:buNone/>
              <a:defRPr sz="2000">
                <a:solidFill>
                  <a:schemeClr val="bg1"/>
                </a:solidFill>
                <a:latin typeface="Trebuchet MS" panose="020B0603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28870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1" y="152400"/>
            <a:ext cx="7391400" cy="762000"/>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xfrm>
            <a:off x="457200" y="6245225"/>
            <a:ext cx="2132013" cy="474663"/>
          </a:xfrm>
          <a:prstGeom prst="rect">
            <a:avLst/>
          </a:prstGeom>
          <a:ln/>
        </p:spPr>
        <p:txBody>
          <a:bodyPr/>
          <a:lstStyle>
            <a:lvl1pPr>
              <a:defRPr/>
            </a:lvl1pPr>
          </a:lstStyle>
          <a:p>
            <a:pPr>
              <a:defRPr/>
            </a:pPr>
            <a:endParaRPr lang="en-GB"/>
          </a:p>
        </p:txBody>
      </p:sp>
      <p:sp>
        <p:nvSpPr>
          <p:cNvPr id="6" name="Rectangle 4"/>
          <p:cNvSpPr>
            <a:spLocks noGrp="1" noChangeArrowheads="1"/>
          </p:cNvSpPr>
          <p:nvPr>
            <p:ph type="ftr" idx="11"/>
          </p:nvPr>
        </p:nvSpPr>
        <p:spPr>
          <a:xfrm>
            <a:off x="3124200" y="6245225"/>
            <a:ext cx="2894013" cy="474663"/>
          </a:xfrm>
          <a:prstGeom prst="rect">
            <a:avLst/>
          </a:prstGeom>
          <a:ln/>
        </p:spPr>
        <p:txBody>
          <a:bodyPr/>
          <a:lstStyle>
            <a:lvl1pPr>
              <a:defRPr/>
            </a:lvl1pPr>
          </a:lstStyle>
          <a:p>
            <a:pPr>
              <a:defRPr/>
            </a:pPr>
            <a:r>
              <a:rPr lang="en-US"/>
              <a:t>SVM Classification For Drowsiness Detection Using Eye Aspect Ratio  Maior et al. (2018) – PSAM14, Los Angeles</a:t>
            </a:r>
            <a:endParaRPr lang="en-GB" dirty="0"/>
          </a:p>
        </p:txBody>
      </p:sp>
      <p:sp>
        <p:nvSpPr>
          <p:cNvPr id="7" name="Rectangle 5"/>
          <p:cNvSpPr>
            <a:spLocks noGrp="1" noChangeArrowheads="1"/>
          </p:cNvSpPr>
          <p:nvPr>
            <p:ph type="sldNum" idx="12"/>
          </p:nvPr>
        </p:nvSpPr>
        <p:spPr>
          <a:xfrm>
            <a:off x="6553200" y="6245225"/>
            <a:ext cx="2132013" cy="474663"/>
          </a:xfrm>
          <a:prstGeom prst="rect">
            <a:avLst/>
          </a:prstGeom>
          <a:ln/>
        </p:spPr>
        <p:txBody>
          <a:bodyPr/>
          <a:lstStyle>
            <a:lvl1pPr>
              <a:defRPr/>
            </a:lvl1pPr>
          </a:lstStyle>
          <a:p>
            <a:fld id="{E34FFA46-6B77-4526-AED1-DB5D13F7779D}" type="slidenum">
              <a:rPr lang="en-GB" altLang="pt-BR"/>
              <a:pPr/>
              <a:t>‹#›</a:t>
            </a:fld>
            <a:endParaRPr lang="en-GB" altLang="pt-BR"/>
          </a:p>
        </p:txBody>
      </p:sp>
      <p:sp>
        <p:nvSpPr>
          <p:cNvPr id="8" name="TextBox 7"/>
          <p:cNvSpPr txBox="1"/>
          <p:nvPr userDrawn="1"/>
        </p:nvSpPr>
        <p:spPr>
          <a:xfrm>
            <a:off x="8305800" y="6417597"/>
            <a:ext cx="803031" cy="369332"/>
          </a:xfrm>
          <a:prstGeom prst="rect">
            <a:avLst/>
          </a:prstGeom>
          <a:noFill/>
        </p:spPr>
        <p:txBody>
          <a:bodyPr wrap="square" rtlCol="0">
            <a:spAutoFit/>
          </a:bodyPr>
          <a:lstStyle/>
          <a:p>
            <a:fld id="{DB0E432E-C558-4DB5-8A6B-398BF6144B34}" type="slidenum">
              <a:rPr lang="pt-BR" smtClean="0">
                <a:solidFill>
                  <a:schemeClr val="tx1"/>
                </a:solidFill>
              </a:rPr>
              <a:t>‹#›</a:t>
            </a:fld>
            <a:r>
              <a:rPr lang="pt-BR" dirty="0">
                <a:solidFill>
                  <a:schemeClr val="tx1"/>
                </a:solidFill>
              </a:rPr>
              <a:t>/13</a:t>
            </a:r>
          </a:p>
        </p:txBody>
      </p:sp>
    </p:spTree>
    <p:extLst>
      <p:ext uri="{BB962C8B-B14F-4D97-AF65-F5344CB8AC3E}">
        <p14:creationId xmlns:p14="http://schemas.microsoft.com/office/powerpoint/2010/main" val="4083168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140494"/>
            <a:ext cx="7467600" cy="77390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xfrm>
            <a:off x="457200" y="6245225"/>
            <a:ext cx="2132013" cy="474663"/>
          </a:xfrm>
          <a:prstGeom prst="rect">
            <a:avLst/>
          </a:prstGeom>
          <a:ln/>
        </p:spPr>
        <p:txBody>
          <a:bodyPr/>
          <a:lstStyle>
            <a:lvl1pPr>
              <a:defRPr/>
            </a:lvl1pPr>
          </a:lstStyle>
          <a:p>
            <a:pPr>
              <a:defRPr/>
            </a:pPr>
            <a:endParaRPr lang="en-GB"/>
          </a:p>
        </p:txBody>
      </p:sp>
      <p:sp>
        <p:nvSpPr>
          <p:cNvPr id="8" name="Rectangle 4"/>
          <p:cNvSpPr>
            <a:spLocks noGrp="1" noChangeArrowheads="1"/>
          </p:cNvSpPr>
          <p:nvPr>
            <p:ph type="ftr" idx="11"/>
          </p:nvPr>
        </p:nvSpPr>
        <p:spPr>
          <a:xfrm>
            <a:off x="3124200" y="6245225"/>
            <a:ext cx="2894013" cy="474663"/>
          </a:xfrm>
          <a:prstGeom prst="rect">
            <a:avLst/>
          </a:prstGeom>
          <a:ln/>
        </p:spPr>
        <p:txBody>
          <a:bodyPr/>
          <a:lstStyle>
            <a:lvl1pPr>
              <a:defRPr/>
            </a:lvl1pPr>
          </a:lstStyle>
          <a:p>
            <a:pPr>
              <a:defRPr/>
            </a:pPr>
            <a:r>
              <a:rPr lang="en-US"/>
              <a:t>SVM Classification For Drowsiness Detection Using Eye Aspect Ratio  Maior et al. (2018) – PSAM14, Los Angeles</a:t>
            </a:r>
            <a:endParaRPr lang="en-GB"/>
          </a:p>
        </p:txBody>
      </p:sp>
      <p:sp>
        <p:nvSpPr>
          <p:cNvPr id="9" name="Rectangle 5"/>
          <p:cNvSpPr>
            <a:spLocks noGrp="1" noChangeArrowheads="1"/>
          </p:cNvSpPr>
          <p:nvPr>
            <p:ph type="sldNum" idx="12"/>
          </p:nvPr>
        </p:nvSpPr>
        <p:spPr>
          <a:xfrm>
            <a:off x="6553200" y="6245225"/>
            <a:ext cx="2132013" cy="474663"/>
          </a:xfrm>
          <a:prstGeom prst="rect">
            <a:avLst/>
          </a:prstGeom>
          <a:ln/>
        </p:spPr>
        <p:txBody>
          <a:bodyPr/>
          <a:lstStyle>
            <a:lvl1pPr>
              <a:defRPr/>
            </a:lvl1pPr>
          </a:lstStyle>
          <a:p>
            <a:fld id="{207EA67C-E30E-4223-B62E-2C8FFFADE86A}" type="slidenum">
              <a:rPr lang="en-GB" altLang="pt-BR"/>
              <a:pPr/>
              <a:t>‹#›</a:t>
            </a:fld>
            <a:endParaRPr lang="en-GB" altLang="pt-BR"/>
          </a:p>
        </p:txBody>
      </p:sp>
      <p:sp>
        <p:nvSpPr>
          <p:cNvPr id="10" name="TextBox 9"/>
          <p:cNvSpPr txBox="1"/>
          <p:nvPr userDrawn="1"/>
        </p:nvSpPr>
        <p:spPr>
          <a:xfrm>
            <a:off x="8305800" y="6417597"/>
            <a:ext cx="803031" cy="369332"/>
          </a:xfrm>
          <a:prstGeom prst="rect">
            <a:avLst/>
          </a:prstGeom>
          <a:noFill/>
        </p:spPr>
        <p:txBody>
          <a:bodyPr wrap="square" rtlCol="0">
            <a:spAutoFit/>
          </a:bodyPr>
          <a:lstStyle/>
          <a:p>
            <a:fld id="{DB0E432E-C558-4DB5-8A6B-398BF6144B34}" type="slidenum">
              <a:rPr lang="pt-BR" smtClean="0">
                <a:solidFill>
                  <a:schemeClr val="tx1"/>
                </a:solidFill>
              </a:rPr>
              <a:t>‹#›</a:t>
            </a:fld>
            <a:r>
              <a:rPr lang="pt-BR" dirty="0">
                <a:solidFill>
                  <a:schemeClr val="tx1"/>
                </a:solidFill>
              </a:rPr>
              <a:t>/13</a:t>
            </a:r>
          </a:p>
        </p:txBody>
      </p:sp>
    </p:spTree>
    <p:extLst>
      <p:ext uri="{BB962C8B-B14F-4D97-AF65-F5344CB8AC3E}">
        <p14:creationId xmlns:p14="http://schemas.microsoft.com/office/powerpoint/2010/main" val="2988545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1" y="152400"/>
            <a:ext cx="7391400" cy="762000"/>
          </a:xfrm>
        </p:spPr>
        <p:txBody>
          <a:bodyPr/>
          <a:lstStyle/>
          <a:p>
            <a:r>
              <a:rPr lang="en-US"/>
              <a:t>Click to edit Master title style</a:t>
            </a:r>
          </a:p>
        </p:txBody>
      </p:sp>
      <p:sp>
        <p:nvSpPr>
          <p:cNvPr id="3" name="Rectangle 3"/>
          <p:cNvSpPr>
            <a:spLocks noGrp="1" noChangeArrowheads="1"/>
          </p:cNvSpPr>
          <p:nvPr>
            <p:ph type="dt" idx="10"/>
          </p:nvPr>
        </p:nvSpPr>
        <p:spPr>
          <a:xfrm>
            <a:off x="-1194576" y="6127600"/>
            <a:ext cx="2132013" cy="474663"/>
          </a:xfrm>
          <a:prstGeom prst="rect">
            <a:avLst/>
          </a:prstGeom>
          <a:ln/>
        </p:spPr>
        <p:txBody>
          <a:bodyPr/>
          <a:lstStyle>
            <a:lvl1pPr>
              <a:defRPr/>
            </a:lvl1pPr>
          </a:lstStyle>
          <a:p>
            <a:pPr>
              <a:defRPr/>
            </a:pPr>
            <a:endParaRPr lang="en-GB"/>
          </a:p>
        </p:txBody>
      </p:sp>
      <p:sp>
        <p:nvSpPr>
          <p:cNvPr id="4" name="Rectangle 4"/>
          <p:cNvSpPr>
            <a:spLocks noGrp="1" noChangeArrowheads="1"/>
          </p:cNvSpPr>
          <p:nvPr>
            <p:ph type="ftr" idx="11"/>
          </p:nvPr>
        </p:nvSpPr>
        <p:spPr>
          <a:xfrm>
            <a:off x="3124200" y="6245225"/>
            <a:ext cx="2894013" cy="474663"/>
          </a:xfrm>
          <a:prstGeom prst="rect">
            <a:avLst/>
          </a:prstGeom>
          <a:ln/>
        </p:spPr>
        <p:txBody>
          <a:bodyPr/>
          <a:lstStyle>
            <a:lvl1pPr>
              <a:defRPr/>
            </a:lvl1pPr>
          </a:lstStyle>
          <a:p>
            <a:pPr>
              <a:defRPr/>
            </a:pPr>
            <a:r>
              <a:rPr lang="en-US"/>
              <a:t>SVM Classification For Drowsiness Detection Using Eye Aspect Ratio  Maior et al. (2018) – PSAM14, Los Angeles</a:t>
            </a:r>
            <a:endParaRPr lang="en-GB"/>
          </a:p>
        </p:txBody>
      </p:sp>
      <p:sp>
        <p:nvSpPr>
          <p:cNvPr id="5" name="Rectangle 5"/>
          <p:cNvSpPr>
            <a:spLocks noGrp="1" noChangeArrowheads="1"/>
          </p:cNvSpPr>
          <p:nvPr>
            <p:ph type="sldNum" idx="12"/>
          </p:nvPr>
        </p:nvSpPr>
        <p:spPr>
          <a:xfrm>
            <a:off x="6553200" y="6245225"/>
            <a:ext cx="2132013" cy="474663"/>
          </a:xfrm>
          <a:prstGeom prst="rect">
            <a:avLst/>
          </a:prstGeom>
          <a:ln/>
        </p:spPr>
        <p:txBody>
          <a:bodyPr/>
          <a:lstStyle>
            <a:lvl1pPr>
              <a:defRPr/>
            </a:lvl1pPr>
          </a:lstStyle>
          <a:p>
            <a:fld id="{2E8372C2-0373-440A-A35A-670A45375BD5}" type="slidenum">
              <a:rPr lang="en-GB" altLang="pt-BR"/>
              <a:pPr/>
              <a:t>‹#›</a:t>
            </a:fld>
            <a:endParaRPr lang="en-GB" altLang="pt-BR"/>
          </a:p>
        </p:txBody>
      </p:sp>
      <p:sp>
        <p:nvSpPr>
          <p:cNvPr id="6" name="TextBox 5"/>
          <p:cNvSpPr txBox="1"/>
          <p:nvPr userDrawn="1"/>
        </p:nvSpPr>
        <p:spPr>
          <a:xfrm>
            <a:off x="8305800" y="6417597"/>
            <a:ext cx="803031" cy="369332"/>
          </a:xfrm>
          <a:prstGeom prst="rect">
            <a:avLst/>
          </a:prstGeom>
          <a:noFill/>
        </p:spPr>
        <p:txBody>
          <a:bodyPr wrap="square" rtlCol="0">
            <a:spAutoFit/>
          </a:bodyPr>
          <a:lstStyle/>
          <a:p>
            <a:fld id="{DB0E432E-C558-4DB5-8A6B-398BF6144B34}" type="slidenum">
              <a:rPr lang="pt-BR" smtClean="0">
                <a:solidFill>
                  <a:schemeClr val="tx1"/>
                </a:solidFill>
              </a:rPr>
              <a:t>‹#›</a:t>
            </a:fld>
            <a:r>
              <a:rPr lang="pt-BR" dirty="0">
                <a:solidFill>
                  <a:schemeClr val="tx1"/>
                </a:solidFill>
              </a:rPr>
              <a:t>/13</a:t>
            </a:r>
          </a:p>
        </p:txBody>
      </p:sp>
    </p:spTree>
    <p:extLst>
      <p:ext uri="{BB962C8B-B14F-4D97-AF65-F5344CB8AC3E}">
        <p14:creationId xmlns:p14="http://schemas.microsoft.com/office/powerpoint/2010/main" val="1532159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xfrm>
            <a:off x="457200" y="6245225"/>
            <a:ext cx="2132013" cy="474663"/>
          </a:xfrm>
          <a:prstGeom prst="rect">
            <a:avLst/>
          </a:prstGeom>
          <a:ln/>
        </p:spPr>
        <p:txBody>
          <a:bodyPr/>
          <a:lstStyle>
            <a:lvl1pPr>
              <a:defRPr/>
            </a:lvl1pPr>
          </a:lstStyle>
          <a:p>
            <a:pPr>
              <a:defRPr/>
            </a:pPr>
            <a:endParaRPr lang="en-GB"/>
          </a:p>
        </p:txBody>
      </p:sp>
      <p:sp>
        <p:nvSpPr>
          <p:cNvPr id="3" name="Rectangle 4"/>
          <p:cNvSpPr>
            <a:spLocks noGrp="1" noChangeArrowheads="1"/>
          </p:cNvSpPr>
          <p:nvPr>
            <p:ph type="ftr" idx="11"/>
          </p:nvPr>
        </p:nvSpPr>
        <p:spPr>
          <a:xfrm>
            <a:off x="3124200" y="6245225"/>
            <a:ext cx="2894013" cy="474663"/>
          </a:xfrm>
          <a:prstGeom prst="rect">
            <a:avLst/>
          </a:prstGeom>
          <a:ln/>
        </p:spPr>
        <p:txBody>
          <a:bodyPr/>
          <a:lstStyle>
            <a:lvl1pPr>
              <a:defRPr/>
            </a:lvl1pPr>
          </a:lstStyle>
          <a:p>
            <a:pPr>
              <a:defRPr/>
            </a:pPr>
            <a:r>
              <a:rPr lang="en-US"/>
              <a:t>SVM Classification For Drowsiness Detection Using Eye Aspect Ratio  Maior et al. (2018) – PSAM14, Los Angeles</a:t>
            </a:r>
            <a:endParaRPr lang="en-GB"/>
          </a:p>
        </p:txBody>
      </p:sp>
      <p:sp>
        <p:nvSpPr>
          <p:cNvPr id="4" name="Rectangle 5"/>
          <p:cNvSpPr>
            <a:spLocks noGrp="1" noChangeArrowheads="1"/>
          </p:cNvSpPr>
          <p:nvPr>
            <p:ph type="sldNum" idx="12"/>
          </p:nvPr>
        </p:nvSpPr>
        <p:spPr>
          <a:xfrm>
            <a:off x="6553200" y="6245225"/>
            <a:ext cx="2132013" cy="474663"/>
          </a:xfrm>
          <a:prstGeom prst="rect">
            <a:avLst/>
          </a:prstGeom>
          <a:ln/>
        </p:spPr>
        <p:txBody>
          <a:bodyPr/>
          <a:lstStyle>
            <a:lvl1pPr>
              <a:defRPr/>
            </a:lvl1pPr>
          </a:lstStyle>
          <a:p>
            <a:fld id="{AE122E98-25E7-47B1-BC95-4D13D03DDAAB}" type="slidenum">
              <a:rPr lang="en-GB" altLang="pt-BR"/>
              <a:pPr/>
              <a:t>‹#›</a:t>
            </a:fld>
            <a:endParaRPr lang="en-GB" altLang="pt-BR"/>
          </a:p>
        </p:txBody>
      </p:sp>
      <p:sp>
        <p:nvSpPr>
          <p:cNvPr id="5" name="TextBox 4"/>
          <p:cNvSpPr txBox="1"/>
          <p:nvPr userDrawn="1"/>
        </p:nvSpPr>
        <p:spPr>
          <a:xfrm>
            <a:off x="8305800" y="6417597"/>
            <a:ext cx="803031" cy="369332"/>
          </a:xfrm>
          <a:prstGeom prst="rect">
            <a:avLst/>
          </a:prstGeom>
          <a:noFill/>
        </p:spPr>
        <p:txBody>
          <a:bodyPr wrap="square" rtlCol="0">
            <a:spAutoFit/>
          </a:bodyPr>
          <a:lstStyle/>
          <a:p>
            <a:fld id="{DB0E432E-C558-4DB5-8A6B-398BF6144B34}" type="slidenum">
              <a:rPr lang="pt-BR" smtClean="0">
                <a:solidFill>
                  <a:schemeClr val="tx1"/>
                </a:solidFill>
              </a:rPr>
              <a:t>‹#›</a:t>
            </a:fld>
            <a:r>
              <a:rPr lang="pt-BR" dirty="0">
                <a:solidFill>
                  <a:schemeClr val="tx1"/>
                </a:solidFill>
              </a:rPr>
              <a:t>/13</a:t>
            </a:r>
          </a:p>
        </p:txBody>
      </p:sp>
    </p:spTree>
    <p:extLst>
      <p:ext uri="{BB962C8B-B14F-4D97-AF65-F5344CB8AC3E}">
        <p14:creationId xmlns:p14="http://schemas.microsoft.com/office/powerpoint/2010/main" val="4066393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391400" cy="762000"/>
          </a:xfrm>
        </p:spPr>
        <p:txBody>
          <a:bodyPr anchor="ctr"/>
          <a:lstStyle>
            <a:lvl1pPr algn="ctr">
              <a:defRPr sz="2800" b="1"/>
            </a:lvl1pPr>
          </a:lstStyle>
          <a:p>
            <a:r>
              <a:rPr lang="en-US"/>
              <a:t>Click to edit Master title style</a:t>
            </a:r>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xfrm>
            <a:off x="457200" y="6245225"/>
            <a:ext cx="2132013" cy="474663"/>
          </a:xfrm>
          <a:prstGeom prst="rect">
            <a:avLst/>
          </a:prstGeom>
          <a:ln/>
        </p:spPr>
        <p:txBody>
          <a:bodyPr/>
          <a:lstStyle>
            <a:lvl1pPr>
              <a:defRPr/>
            </a:lvl1pPr>
          </a:lstStyle>
          <a:p>
            <a:pPr>
              <a:defRPr/>
            </a:pPr>
            <a:endParaRPr lang="en-GB"/>
          </a:p>
        </p:txBody>
      </p:sp>
      <p:sp>
        <p:nvSpPr>
          <p:cNvPr id="6" name="Rectangle 4"/>
          <p:cNvSpPr>
            <a:spLocks noGrp="1" noChangeArrowheads="1"/>
          </p:cNvSpPr>
          <p:nvPr>
            <p:ph type="ftr" idx="11"/>
          </p:nvPr>
        </p:nvSpPr>
        <p:spPr>
          <a:xfrm>
            <a:off x="3124200" y="6245225"/>
            <a:ext cx="2894013" cy="474663"/>
          </a:xfrm>
          <a:prstGeom prst="rect">
            <a:avLst/>
          </a:prstGeom>
          <a:ln/>
        </p:spPr>
        <p:txBody>
          <a:bodyPr/>
          <a:lstStyle>
            <a:lvl1pPr>
              <a:defRPr/>
            </a:lvl1pPr>
          </a:lstStyle>
          <a:p>
            <a:pPr>
              <a:defRPr/>
            </a:pPr>
            <a:r>
              <a:rPr lang="en-US"/>
              <a:t>SVM Classification For Drowsiness Detection Using Eye Aspect Ratio  Maior et al. (2018) – PSAM14, Los Angeles</a:t>
            </a:r>
            <a:endParaRPr lang="en-GB"/>
          </a:p>
        </p:txBody>
      </p:sp>
      <p:sp>
        <p:nvSpPr>
          <p:cNvPr id="7" name="Rectangle 5"/>
          <p:cNvSpPr>
            <a:spLocks noGrp="1" noChangeArrowheads="1"/>
          </p:cNvSpPr>
          <p:nvPr>
            <p:ph type="sldNum" idx="12"/>
          </p:nvPr>
        </p:nvSpPr>
        <p:spPr>
          <a:xfrm>
            <a:off x="6553200" y="6245225"/>
            <a:ext cx="2132013" cy="474663"/>
          </a:xfrm>
          <a:prstGeom prst="rect">
            <a:avLst/>
          </a:prstGeom>
          <a:ln/>
        </p:spPr>
        <p:txBody>
          <a:bodyPr/>
          <a:lstStyle>
            <a:lvl1pPr>
              <a:defRPr/>
            </a:lvl1pPr>
          </a:lstStyle>
          <a:p>
            <a:fld id="{F0E091DD-CDF5-4E4F-8B35-A14DE5AFA980}" type="slidenum">
              <a:rPr lang="en-GB" altLang="pt-BR"/>
              <a:pPr/>
              <a:t>‹#›</a:t>
            </a:fld>
            <a:endParaRPr lang="en-GB" altLang="pt-BR"/>
          </a:p>
        </p:txBody>
      </p:sp>
      <p:sp>
        <p:nvSpPr>
          <p:cNvPr id="8" name="TextBox 7"/>
          <p:cNvSpPr txBox="1"/>
          <p:nvPr userDrawn="1"/>
        </p:nvSpPr>
        <p:spPr>
          <a:xfrm>
            <a:off x="8305800" y="6417597"/>
            <a:ext cx="803031" cy="369332"/>
          </a:xfrm>
          <a:prstGeom prst="rect">
            <a:avLst/>
          </a:prstGeom>
          <a:noFill/>
        </p:spPr>
        <p:txBody>
          <a:bodyPr wrap="square" rtlCol="0">
            <a:spAutoFit/>
          </a:bodyPr>
          <a:lstStyle/>
          <a:p>
            <a:fld id="{DB0E432E-C558-4DB5-8A6B-398BF6144B34}" type="slidenum">
              <a:rPr lang="pt-BR" smtClean="0">
                <a:solidFill>
                  <a:schemeClr val="tx1"/>
                </a:solidFill>
              </a:rPr>
              <a:t>‹#›</a:t>
            </a:fld>
            <a:r>
              <a:rPr lang="pt-BR" dirty="0">
                <a:solidFill>
                  <a:schemeClr val="tx1"/>
                </a:solidFill>
              </a:rPr>
              <a:t>/13</a:t>
            </a:r>
          </a:p>
        </p:txBody>
      </p:sp>
    </p:spTree>
    <p:extLst>
      <p:ext uri="{BB962C8B-B14F-4D97-AF65-F5344CB8AC3E}">
        <p14:creationId xmlns:p14="http://schemas.microsoft.com/office/powerpoint/2010/main" val="446506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838200" y="1142999"/>
            <a:ext cx="7315200" cy="3584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3"/>
          <p:cNvSpPr>
            <a:spLocks noGrp="1" noChangeArrowheads="1"/>
          </p:cNvSpPr>
          <p:nvPr>
            <p:ph type="dt" idx="10"/>
          </p:nvPr>
        </p:nvSpPr>
        <p:spPr>
          <a:xfrm>
            <a:off x="457200" y="6245225"/>
            <a:ext cx="2132013" cy="474663"/>
          </a:xfrm>
          <a:prstGeom prst="rect">
            <a:avLst/>
          </a:prstGeom>
          <a:ln/>
        </p:spPr>
        <p:txBody>
          <a:bodyPr/>
          <a:lstStyle>
            <a:lvl1pPr>
              <a:defRPr/>
            </a:lvl1pPr>
          </a:lstStyle>
          <a:p>
            <a:pPr>
              <a:defRPr/>
            </a:pPr>
            <a:endParaRPr lang="en-GB"/>
          </a:p>
        </p:txBody>
      </p:sp>
      <p:sp>
        <p:nvSpPr>
          <p:cNvPr id="6" name="Rectangle 4"/>
          <p:cNvSpPr>
            <a:spLocks noGrp="1" noChangeArrowheads="1"/>
          </p:cNvSpPr>
          <p:nvPr>
            <p:ph type="ftr" idx="11"/>
          </p:nvPr>
        </p:nvSpPr>
        <p:spPr>
          <a:xfrm>
            <a:off x="3124200" y="6245225"/>
            <a:ext cx="2894013" cy="474663"/>
          </a:xfrm>
          <a:prstGeom prst="rect">
            <a:avLst/>
          </a:prstGeom>
          <a:ln/>
        </p:spPr>
        <p:txBody>
          <a:bodyPr/>
          <a:lstStyle>
            <a:lvl1pPr>
              <a:defRPr/>
            </a:lvl1pPr>
          </a:lstStyle>
          <a:p>
            <a:pPr>
              <a:defRPr/>
            </a:pPr>
            <a:r>
              <a:rPr lang="en-US"/>
              <a:t>SVM Classification For Drowsiness Detection Using Eye Aspect Ratio  Maior et al. (2018) – PSAM14, Los Angeles</a:t>
            </a:r>
            <a:endParaRPr lang="en-GB"/>
          </a:p>
        </p:txBody>
      </p:sp>
      <p:sp>
        <p:nvSpPr>
          <p:cNvPr id="7" name="Rectangle 5"/>
          <p:cNvSpPr>
            <a:spLocks noGrp="1" noChangeArrowheads="1"/>
          </p:cNvSpPr>
          <p:nvPr>
            <p:ph type="sldNum" idx="12"/>
          </p:nvPr>
        </p:nvSpPr>
        <p:spPr>
          <a:xfrm>
            <a:off x="6553200" y="6245225"/>
            <a:ext cx="2132013" cy="474663"/>
          </a:xfrm>
          <a:prstGeom prst="rect">
            <a:avLst/>
          </a:prstGeom>
          <a:ln/>
        </p:spPr>
        <p:txBody>
          <a:bodyPr/>
          <a:lstStyle>
            <a:lvl1pPr>
              <a:defRPr/>
            </a:lvl1pPr>
          </a:lstStyle>
          <a:p>
            <a:fld id="{C999E8D0-76F6-420C-A3D2-79DD4AA42249}" type="slidenum">
              <a:rPr lang="en-GB" altLang="pt-BR"/>
              <a:pPr/>
              <a:t>‹#›</a:t>
            </a:fld>
            <a:endParaRPr lang="en-GB" altLang="pt-BR"/>
          </a:p>
        </p:txBody>
      </p:sp>
      <p:sp>
        <p:nvSpPr>
          <p:cNvPr id="8" name="TextBox 7"/>
          <p:cNvSpPr txBox="1"/>
          <p:nvPr userDrawn="1"/>
        </p:nvSpPr>
        <p:spPr>
          <a:xfrm>
            <a:off x="8305800" y="6417597"/>
            <a:ext cx="803031" cy="369332"/>
          </a:xfrm>
          <a:prstGeom prst="rect">
            <a:avLst/>
          </a:prstGeom>
          <a:noFill/>
        </p:spPr>
        <p:txBody>
          <a:bodyPr wrap="square" rtlCol="0">
            <a:spAutoFit/>
          </a:bodyPr>
          <a:lstStyle/>
          <a:p>
            <a:fld id="{DB0E432E-C558-4DB5-8A6B-398BF6144B34}" type="slidenum">
              <a:rPr lang="pt-BR" smtClean="0">
                <a:solidFill>
                  <a:schemeClr val="tx1"/>
                </a:solidFill>
              </a:rPr>
              <a:t>‹#›</a:t>
            </a:fld>
            <a:r>
              <a:rPr lang="pt-BR" dirty="0">
                <a:solidFill>
                  <a:schemeClr val="tx1"/>
                </a:solidFill>
              </a:rPr>
              <a:t>/13</a:t>
            </a:r>
          </a:p>
        </p:txBody>
      </p:sp>
    </p:spTree>
    <p:extLst>
      <p:ext uri="{BB962C8B-B14F-4D97-AF65-F5344CB8AC3E}">
        <p14:creationId xmlns:p14="http://schemas.microsoft.com/office/powerpoint/2010/main" val="1398773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152401" y="128588"/>
            <a:ext cx="739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pt-BR" dirty="0"/>
              <a:t>Clique para </a:t>
            </a:r>
            <a:r>
              <a:rPr lang="en-GB" altLang="pt-BR" dirty="0" err="1"/>
              <a:t>editar</a:t>
            </a:r>
            <a:r>
              <a:rPr lang="en-GB" altLang="pt-BR" dirty="0"/>
              <a:t> o </a:t>
            </a:r>
            <a:r>
              <a:rPr lang="en-GB" altLang="pt-BR" dirty="0" err="1"/>
              <a:t>formato</a:t>
            </a:r>
            <a:r>
              <a:rPr lang="en-GB" altLang="pt-BR" dirty="0"/>
              <a:t> do </a:t>
            </a:r>
            <a:r>
              <a:rPr lang="en-GB" altLang="pt-BR" dirty="0" err="1"/>
              <a:t>título</a:t>
            </a:r>
            <a:r>
              <a:rPr lang="en-GB" altLang="pt-BR" dirty="0"/>
              <a:t> de </a:t>
            </a:r>
            <a:r>
              <a:rPr lang="en-GB" altLang="pt-BR" dirty="0" err="1"/>
              <a:t>texto</a:t>
            </a:r>
            <a:endParaRPr lang="en-GB" altLang="pt-BR" dirty="0"/>
          </a:p>
        </p:txBody>
      </p:sp>
      <p:sp>
        <p:nvSpPr>
          <p:cNvPr id="1027" name="Rectangle 2"/>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pt-BR" dirty="0"/>
              <a:t>Clique para </a:t>
            </a:r>
            <a:r>
              <a:rPr lang="en-GB" altLang="pt-BR" dirty="0" err="1"/>
              <a:t>editar</a:t>
            </a:r>
            <a:r>
              <a:rPr lang="en-GB" altLang="pt-BR" dirty="0"/>
              <a:t> o </a:t>
            </a:r>
            <a:r>
              <a:rPr lang="en-GB" altLang="pt-BR" dirty="0" err="1"/>
              <a:t>formato</a:t>
            </a:r>
            <a:r>
              <a:rPr lang="en-GB" altLang="pt-BR" dirty="0"/>
              <a:t> do </a:t>
            </a:r>
            <a:r>
              <a:rPr lang="en-GB" altLang="pt-BR" dirty="0" err="1"/>
              <a:t>texto</a:t>
            </a:r>
            <a:r>
              <a:rPr lang="en-GB" altLang="pt-BR" dirty="0"/>
              <a:t> </a:t>
            </a:r>
            <a:r>
              <a:rPr lang="en-GB" altLang="pt-BR" dirty="0" err="1"/>
              <a:t>em</a:t>
            </a:r>
            <a:r>
              <a:rPr lang="en-GB" altLang="pt-BR" dirty="0"/>
              <a:t> </a:t>
            </a:r>
            <a:r>
              <a:rPr lang="en-GB" altLang="pt-BR" dirty="0" err="1"/>
              <a:t>estrutura</a:t>
            </a:r>
            <a:r>
              <a:rPr lang="en-GB" altLang="pt-BR" dirty="0"/>
              <a:t> de </a:t>
            </a:r>
            <a:r>
              <a:rPr lang="en-GB" altLang="pt-BR" dirty="0" err="1"/>
              <a:t>tópicos</a:t>
            </a:r>
            <a:endParaRPr lang="en-GB" altLang="pt-BR" dirty="0"/>
          </a:p>
          <a:p>
            <a:pPr lvl="1"/>
            <a:r>
              <a:rPr lang="en-GB" altLang="pt-BR" dirty="0"/>
              <a:t>Segundo </a:t>
            </a:r>
            <a:r>
              <a:rPr lang="en-GB" altLang="pt-BR" dirty="0" err="1"/>
              <a:t>Nível</a:t>
            </a:r>
            <a:r>
              <a:rPr lang="en-GB" altLang="pt-BR" dirty="0"/>
              <a:t> da </a:t>
            </a:r>
            <a:r>
              <a:rPr lang="en-GB" altLang="pt-BR" dirty="0" err="1"/>
              <a:t>Estrutura</a:t>
            </a:r>
            <a:r>
              <a:rPr lang="en-GB" altLang="pt-BR" dirty="0"/>
              <a:t> de </a:t>
            </a:r>
            <a:r>
              <a:rPr lang="en-GB" altLang="pt-BR" dirty="0" err="1"/>
              <a:t>Tópicos</a:t>
            </a:r>
            <a:endParaRPr lang="en-GB" altLang="pt-BR" dirty="0"/>
          </a:p>
          <a:p>
            <a:pPr lvl="2"/>
            <a:r>
              <a:rPr lang="en-GB" altLang="pt-BR" dirty="0" err="1"/>
              <a:t>Terceiro</a:t>
            </a:r>
            <a:r>
              <a:rPr lang="en-GB" altLang="pt-BR" dirty="0"/>
              <a:t> </a:t>
            </a:r>
            <a:r>
              <a:rPr lang="en-GB" altLang="pt-BR" dirty="0" err="1"/>
              <a:t>Nível</a:t>
            </a:r>
            <a:r>
              <a:rPr lang="en-GB" altLang="pt-BR" dirty="0"/>
              <a:t> da </a:t>
            </a:r>
            <a:r>
              <a:rPr lang="en-GB" altLang="pt-BR" dirty="0" err="1"/>
              <a:t>Estrutura</a:t>
            </a:r>
            <a:r>
              <a:rPr lang="en-GB" altLang="pt-BR" dirty="0"/>
              <a:t> de </a:t>
            </a:r>
            <a:r>
              <a:rPr lang="en-GB" altLang="pt-BR" dirty="0" err="1"/>
              <a:t>Tópicos</a:t>
            </a:r>
            <a:endParaRPr lang="en-GB" altLang="pt-BR" dirty="0"/>
          </a:p>
          <a:p>
            <a:pPr lvl="3"/>
            <a:r>
              <a:rPr lang="en-GB" altLang="pt-BR" dirty="0"/>
              <a:t>Quarto </a:t>
            </a:r>
            <a:r>
              <a:rPr lang="en-GB" altLang="pt-BR" dirty="0" err="1"/>
              <a:t>Nível</a:t>
            </a:r>
            <a:r>
              <a:rPr lang="en-GB" altLang="pt-BR" dirty="0"/>
              <a:t> da </a:t>
            </a:r>
            <a:r>
              <a:rPr lang="en-GB" altLang="pt-BR" dirty="0" err="1"/>
              <a:t>Estrutura</a:t>
            </a:r>
            <a:r>
              <a:rPr lang="en-GB" altLang="pt-BR" dirty="0"/>
              <a:t> de </a:t>
            </a:r>
            <a:r>
              <a:rPr lang="en-GB" altLang="pt-BR" dirty="0" err="1"/>
              <a:t>Tópicos</a:t>
            </a:r>
            <a:endParaRPr lang="en-GB" altLang="pt-BR" dirty="0"/>
          </a:p>
          <a:p>
            <a:pPr lvl="4"/>
            <a:r>
              <a:rPr lang="en-GB" altLang="pt-BR" dirty="0"/>
              <a:t>Quinto </a:t>
            </a:r>
            <a:r>
              <a:rPr lang="en-GB" altLang="pt-BR" dirty="0" err="1"/>
              <a:t>Nível</a:t>
            </a:r>
            <a:r>
              <a:rPr lang="en-GB" altLang="pt-BR" dirty="0"/>
              <a:t> da </a:t>
            </a:r>
            <a:r>
              <a:rPr lang="en-GB" altLang="pt-BR" dirty="0" err="1"/>
              <a:t>Estrutura</a:t>
            </a:r>
            <a:r>
              <a:rPr lang="en-GB" altLang="pt-BR" dirty="0"/>
              <a:t> de </a:t>
            </a:r>
            <a:r>
              <a:rPr lang="en-GB" altLang="pt-BR" dirty="0" err="1"/>
              <a:t>Tópicos</a:t>
            </a:r>
            <a:endParaRPr lang="en-GB" altLang="pt-BR" dirty="0"/>
          </a:p>
          <a:p>
            <a:pPr lvl="4"/>
            <a:r>
              <a:rPr lang="en-GB" altLang="pt-BR" dirty="0"/>
              <a:t>Sexto </a:t>
            </a:r>
            <a:r>
              <a:rPr lang="en-GB" altLang="pt-BR" dirty="0" err="1"/>
              <a:t>Nível</a:t>
            </a:r>
            <a:r>
              <a:rPr lang="en-GB" altLang="pt-BR" dirty="0"/>
              <a:t> da </a:t>
            </a:r>
            <a:r>
              <a:rPr lang="en-GB" altLang="pt-BR" dirty="0" err="1"/>
              <a:t>Estrutura</a:t>
            </a:r>
            <a:r>
              <a:rPr lang="en-GB" altLang="pt-BR" dirty="0"/>
              <a:t> de </a:t>
            </a:r>
            <a:r>
              <a:rPr lang="en-GB" altLang="pt-BR" dirty="0" err="1"/>
              <a:t>Tópicos</a:t>
            </a:r>
            <a:endParaRPr lang="en-GB" altLang="pt-BR" dirty="0"/>
          </a:p>
          <a:p>
            <a:pPr lvl="4"/>
            <a:r>
              <a:rPr lang="en-GB" altLang="pt-BR" dirty="0" err="1"/>
              <a:t>Sétimo</a:t>
            </a:r>
            <a:r>
              <a:rPr lang="en-GB" altLang="pt-BR" dirty="0"/>
              <a:t> </a:t>
            </a:r>
            <a:r>
              <a:rPr lang="en-GB" altLang="pt-BR" dirty="0" err="1"/>
              <a:t>Nível</a:t>
            </a:r>
            <a:r>
              <a:rPr lang="en-GB" altLang="pt-BR" dirty="0"/>
              <a:t> da </a:t>
            </a:r>
            <a:r>
              <a:rPr lang="en-GB" altLang="pt-BR" dirty="0" err="1"/>
              <a:t>Estrutura</a:t>
            </a:r>
            <a:r>
              <a:rPr lang="en-GB" altLang="pt-BR" dirty="0"/>
              <a:t> de </a:t>
            </a:r>
            <a:r>
              <a:rPr lang="en-GB" altLang="pt-BR" dirty="0" err="1"/>
              <a:t>Tópicos</a:t>
            </a:r>
            <a:endParaRPr lang="en-GB" altLang="pt-BR" dirty="0"/>
          </a:p>
          <a:p>
            <a:pPr lvl="4"/>
            <a:r>
              <a:rPr lang="en-GB" altLang="pt-BR" dirty="0" err="1"/>
              <a:t>Oitavo</a:t>
            </a:r>
            <a:r>
              <a:rPr lang="en-GB" altLang="pt-BR" dirty="0"/>
              <a:t> </a:t>
            </a:r>
            <a:r>
              <a:rPr lang="en-GB" altLang="pt-BR" dirty="0" err="1"/>
              <a:t>Nível</a:t>
            </a:r>
            <a:r>
              <a:rPr lang="en-GB" altLang="pt-BR" dirty="0"/>
              <a:t> da </a:t>
            </a:r>
            <a:r>
              <a:rPr lang="en-GB" altLang="pt-BR" dirty="0" err="1"/>
              <a:t>Estrutura</a:t>
            </a:r>
            <a:r>
              <a:rPr lang="en-GB" altLang="pt-BR" dirty="0"/>
              <a:t> de </a:t>
            </a:r>
            <a:r>
              <a:rPr lang="en-GB" altLang="pt-BR" dirty="0" err="1"/>
              <a:t>Tópicos</a:t>
            </a:r>
            <a:endParaRPr lang="en-GB" altLang="pt-BR" dirty="0"/>
          </a:p>
          <a:p>
            <a:pPr lvl="4"/>
            <a:r>
              <a:rPr lang="en-GB" altLang="pt-BR" dirty="0" err="1"/>
              <a:t>Nono</a:t>
            </a:r>
            <a:r>
              <a:rPr lang="en-GB" altLang="pt-BR" dirty="0"/>
              <a:t> </a:t>
            </a:r>
            <a:r>
              <a:rPr lang="en-GB" altLang="pt-BR" dirty="0" err="1"/>
              <a:t>Nível</a:t>
            </a:r>
            <a:r>
              <a:rPr lang="en-GB" altLang="pt-BR" dirty="0"/>
              <a:t> da </a:t>
            </a:r>
            <a:r>
              <a:rPr lang="en-GB" altLang="pt-BR" dirty="0" err="1"/>
              <a:t>Estrutura</a:t>
            </a:r>
            <a:r>
              <a:rPr lang="en-GB" altLang="pt-BR" dirty="0"/>
              <a:t> de </a:t>
            </a:r>
            <a:r>
              <a:rPr lang="en-GB" altLang="pt-BR" dirty="0" err="1"/>
              <a:t>Tópicos</a:t>
            </a:r>
            <a:endParaRPr lang="en-GB" altLang="pt-BR" dirty="0"/>
          </a:p>
        </p:txBody>
      </p:sp>
      <p:sp>
        <p:nvSpPr>
          <p:cNvPr id="7" name="Espaço Reservado para Rodapé 3"/>
          <p:cNvSpPr>
            <a:spLocks noGrp="1"/>
          </p:cNvSpPr>
          <p:nvPr>
            <p:ph type="ftr" idx="3"/>
          </p:nvPr>
        </p:nvSpPr>
        <p:spPr>
          <a:xfrm>
            <a:off x="3086986" y="6238506"/>
            <a:ext cx="2894013" cy="474663"/>
          </a:xfrm>
          <a:prstGeom prst="rect">
            <a:avLst/>
          </a:prstGeom>
        </p:spPr>
        <p:txBody>
          <a:bodyPr/>
          <a:lstStyle>
            <a:lvl1pPr algn="ctr">
              <a:defRPr sz="1400">
                <a:solidFill>
                  <a:schemeClr val="tx1"/>
                </a:solidFill>
              </a:defRPr>
            </a:lvl1pPr>
          </a:lstStyle>
          <a:p>
            <a:pPr>
              <a:defRPr/>
            </a:pPr>
            <a:r>
              <a:rPr lang="en-US"/>
              <a:t>SVM Classification For Drowsiness Detection Using Eye Aspect Ratio  Maior et al. (2018) – PSAM14, Los Angeles</a:t>
            </a:r>
            <a:endParaRPr lang="en-GB" dirty="0"/>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 id="2147483665" r:id="rId15"/>
  </p:sldLayoutIdLst>
  <p:hf sldNum="0" hdr="0" dt="0"/>
  <p:txStyles>
    <p:titleStyle>
      <a:lvl1pPr algn="ctr" defTabSz="449263" rtl="0" eaLnBrk="0" fontAlgn="base" hangingPunct="0">
        <a:lnSpc>
          <a:spcPct val="96000"/>
        </a:lnSpc>
        <a:spcBef>
          <a:spcPct val="0"/>
        </a:spcBef>
        <a:spcAft>
          <a:spcPct val="0"/>
        </a:spcAft>
        <a:buClr>
          <a:srgbClr val="000000"/>
        </a:buClr>
        <a:buSzPct val="100000"/>
        <a:buFont typeface="Arial" panose="020B0604020202020204" pitchFamily="34" charset="0"/>
        <a:defRPr sz="2800" b="1" i="1">
          <a:solidFill>
            <a:schemeClr val="bg1"/>
          </a:solidFill>
          <a:latin typeface="Trebuchet MS" panose="020B0603020202020204" pitchFamily="34" charset="0"/>
          <a:ea typeface="+mj-ea"/>
          <a:cs typeface="+mj-cs"/>
        </a:defRPr>
      </a:lvl1pPr>
      <a:lvl2pPr algn="ctr" defTabSz="449263" rtl="0" eaLnBrk="0" fontAlgn="base" hangingPunct="0">
        <a:lnSpc>
          <a:spcPct val="96000"/>
        </a:lnSpc>
        <a:spcBef>
          <a:spcPct val="0"/>
        </a:spcBef>
        <a:spcAft>
          <a:spcPct val="0"/>
        </a:spcAft>
        <a:buClr>
          <a:srgbClr val="000000"/>
        </a:buClr>
        <a:buSzPct val="100000"/>
        <a:buFont typeface="Arial" panose="020B0604020202020204" pitchFamily="34" charset="0"/>
        <a:defRPr sz="4400">
          <a:solidFill>
            <a:srgbClr val="000000"/>
          </a:solidFill>
          <a:latin typeface="Arial" charset="0"/>
          <a:ea typeface="MS Gothic" charset="-128"/>
        </a:defRPr>
      </a:lvl2pPr>
      <a:lvl3pPr algn="ctr" defTabSz="449263" rtl="0" eaLnBrk="0" fontAlgn="base" hangingPunct="0">
        <a:lnSpc>
          <a:spcPct val="96000"/>
        </a:lnSpc>
        <a:spcBef>
          <a:spcPct val="0"/>
        </a:spcBef>
        <a:spcAft>
          <a:spcPct val="0"/>
        </a:spcAft>
        <a:buClr>
          <a:srgbClr val="000000"/>
        </a:buClr>
        <a:buSzPct val="100000"/>
        <a:buFont typeface="Arial" panose="020B0604020202020204" pitchFamily="34" charset="0"/>
        <a:defRPr sz="4400">
          <a:solidFill>
            <a:srgbClr val="000000"/>
          </a:solidFill>
          <a:latin typeface="Arial" charset="0"/>
          <a:ea typeface="MS Gothic" charset="-128"/>
        </a:defRPr>
      </a:lvl3pPr>
      <a:lvl4pPr algn="ctr" defTabSz="449263" rtl="0" eaLnBrk="0" fontAlgn="base" hangingPunct="0">
        <a:lnSpc>
          <a:spcPct val="96000"/>
        </a:lnSpc>
        <a:spcBef>
          <a:spcPct val="0"/>
        </a:spcBef>
        <a:spcAft>
          <a:spcPct val="0"/>
        </a:spcAft>
        <a:buClr>
          <a:srgbClr val="000000"/>
        </a:buClr>
        <a:buSzPct val="100000"/>
        <a:buFont typeface="Arial" panose="020B0604020202020204" pitchFamily="34" charset="0"/>
        <a:defRPr sz="4400">
          <a:solidFill>
            <a:srgbClr val="000000"/>
          </a:solidFill>
          <a:latin typeface="Arial" charset="0"/>
          <a:ea typeface="MS Gothic" charset="-128"/>
        </a:defRPr>
      </a:lvl4pPr>
      <a:lvl5pPr algn="ctr" defTabSz="449263" rtl="0" eaLnBrk="0" fontAlgn="base" hangingPunct="0">
        <a:lnSpc>
          <a:spcPct val="96000"/>
        </a:lnSpc>
        <a:spcBef>
          <a:spcPct val="0"/>
        </a:spcBef>
        <a:spcAft>
          <a:spcPct val="0"/>
        </a:spcAft>
        <a:buClr>
          <a:srgbClr val="000000"/>
        </a:buClr>
        <a:buSzPct val="100000"/>
        <a:buFont typeface="Arial" panose="020B0604020202020204" pitchFamily="34" charset="0"/>
        <a:defRPr sz="4400">
          <a:solidFill>
            <a:srgbClr val="000000"/>
          </a:solidFill>
          <a:latin typeface="Arial" charset="0"/>
          <a:ea typeface="MS Gothic" charset="-128"/>
        </a:defRPr>
      </a:lvl5pPr>
      <a:lvl6pPr marL="457200" algn="ctr" defTabSz="449263" rtl="0" fontAlgn="base">
        <a:lnSpc>
          <a:spcPct val="96000"/>
        </a:lnSpc>
        <a:spcBef>
          <a:spcPct val="0"/>
        </a:spcBef>
        <a:spcAft>
          <a:spcPct val="0"/>
        </a:spcAft>
        <a:buClr>
          <a:srgbClr val="000000"/>
        </a:buClr>
        <a:buSzPct val="100000"/>
        <a:buFont typeface="Arial" charset="0"/>
        <a:defRPr sz="4400">
          <a:solidFill>
            <a:srgbClr val="000000"/>
          </a:solidFill>
          <a:latin typeface="Arial" charset="0"/>
          <a:ea typeface="MS Gothic" charset="-128"/>
        </a:defRPr>
      </a:lvl6pPr>
      <a:lvl7pPr marL="914400" algn="ctr" defTabSz="449263" rtl="0" fontAlgn="base">
        <a:lnSpc>
          <a:spcPct val="96000"/>
        </a:lnSpc>
        <a:spcBef>
          <a:spcPct val="0"/>
        </a:spcBef>
        <a:spcAft>
          <a:spcPct val="0"/>
        </a:spcAft>
        <a:buClr>
          <a:srgbClr val="000000"/>
        </a:buClr>
        <a:buSzPct val="100000"/>
        <a:buFont typeface="Arial" charset="0"/>
        <a:defRPr sz="4400">
          <a:solidFill>
            <a:srgbClr val="000000"/>
          </a:solidFill>
          <a:latin typeface="Arial" charset="0"/>
          <a:ea typeface="MS Gothic" charset="-128"/>
        </a:defRPr>
      </a:lvl7pPr>
      <a:lvl8pPr marL="1371600" algn="ctr" defTabSz="449263" rtl="0" fontAlgn="base">
        <a:lnSpc>
          <a:spcPct val="96000"/>
        </a:lnSpc>
        <a:spcBef>
          <a:spcPct val="0"/>
        </a:spcBef>
        <a:spcAft>
          <a:spcPct val="0"/>
        </a:spcAft>
        <a:buClr>
          <a:srgbClr val="000000"/>
        </a:buClr>
        <a:buSzPct val="100000"/>
        <a:buFont typeface="Arial" charset="0"/>
        <a:defRPr sz="4400">
          <a:solidFill>
            <a:srgbClr val="000000"/>
          </a:solidFill>
          <a:latin typeface="Arial" charset="0"/>
          <a:ea typeface="MS Gothic" charset="-128"/>
        </a:defRPr>
      </a:lvl8pPr>
      <a:lvl9pPr marL="1828800" algn="ctr" defTabSz="449263" rtl="0" fontAlgn="base">
        <a:lnSpc>
          <a:spcPct val="96000"/>
        </a:lnSpc>
        <a:spcBef>
          <a:spcPct val="0"/>
        </a:spcBef>
        <a:spcAft>
          <a:spcPct val="0"/>
        </a:spcAft>
        <a:buClr>
          <a:srgbClr val="000000"/>
        </a:buClr>
        <a:buSzPct val="100000"/>
        <a:buFont typeface="Arial" charset="0"/>
        <a:defRPr sz="4400">
          <a:solidFill>
            <a:srgbClr val="000000"/>
          </a:solidFill>
          <a:latin typeface="Arial" charset="0"/>
          <a:ea typeface="MS Gothic" charset="-128"/>
        </a:defRPr>
      </a:lvl9pPr>
    </p:titleStyle>
    <p:bodyStyle>
      <a:lvl1pPr marL="341313" indent="-341313" algn="l" defTabSz="449263" rtl="0" eaLnBrk="0" fontAlgn="base" hangingPunct="0">
        <a:lnSpc>
          <a:spcPct val="96000"/>
        </a:lnSpc>
        <a:spcBef>
          <a:spcPts val="800"/>
        </a:spcBef>
        <a:spcAft>
          <a:spcPct val="0"/>
        </a:spcAft>
        <a:buClr>
          <a:srgbClr val="000000"/>
        </a:buClr>
        <a:buSzPct val="100000"/>
        <a:buFont typeface="Arial" panose="020B0604020202020204" pitchFamily="34" charset="0"/>
        <a:buChar char="•"/>
        <a:defRPr sz="3200">
          <a:solidFill>
            <a:srgbClr val="000000"/>
          </a:solidFill>
          <a:latin typeface="+mn-lt"/>
          <a:ea typeface="+mn-ea"/>
          <a:cs typeface="+mn-cs"/>
        </a:defRPr>
      </a:lvl1pPr>
      <a:lvl2pPr marL="741363" indent="-284163" algn="l" defTabSz="449263" rtl="0" eaLnBrk="0" fontAlgn="base" hangingPunct="0">
        <a:lnSpc>
          <a:spcPct val="96000"/>
        </a:lnSpc>
        <a:spcBef>
          <a:spcPts val="700"/>
        </a:spcBef>
        <a:spcAft>
          <a:spcPct val="0"/>
        </a:spcAft>
        <a:buClr>
          <a:srgbClr val="000000"/>
        </a:buClr>
        <a:buSzPct val="100000"/>
        <a:buFont typeface="Arial" panose="020B0604020202020204" pitchFamily="34" charset="0"/>
        <a:buChar char="–"/>
        <a:defRPr sz="2800">
          <a:solidFill>
            <a:srgbClr val="000000"/>
          </a:solidFill>
          <a:latin typeface="+mn-lt"/>
          <a:ea typeface="+mn-ea"/>
        </a:defRPr>
      </a:lvl2pPr>
      <a:lvl3pPr marL="1143000" indent="-228600" algn="l" defTabSz="449263" rtl="0" eaLnBrk="0" fontAlgn="base" hangingPunct="0">
        <a:lnSpc>
          <a:spcPct val="96000"/>
        </a:lnSpc>
        <a:spcBef>
          <a:spcPts val="600"/>
        </a:spcBef>
        <a:spcAft>
          <a:spcPct val="0"/>
        </a:spcAft>
        <a:buClr>
          <a:srgbClr val="000000"/>
        </a:buClr>
        <a:buSzPct val="100000"/>
        <a:buFont typeface="Arial" panose="020B0604020202020204" pitchFamily="34" charset="0"/>
        <a:buChar char="•"/>
        <a:defRPr sz="2400">
          <a:solidFill>
            <a:srgbClr val="000000"/>
          </a:solidFill>
          <a:latin typeface="+mn-lt"/>
          <a:ea typeface="+mn-ea"/>
        </a:defRPr>
      </a:lvl3pPr>
      <a:lvl4pPr marL="1600200" indent="-228600" algn="l" defTabSz="449263" rtl="0" eaLnBrk="0" fontAlgn="base" hangingPunct="0">
        <a:lnSpc>
          <a:spcPct val="96000"/>
        </a:lnSpc>
        <a:spcBef>
          <a:spcPts val="500"/>
        </a:spcBef>
        <a:spcAft>
          <a:spcPct val="0"/>
        </a:spcAft>
        <a:buClr>
          <a:srgbClr val="000000"/>
        </a:buClr>
        <a:buSzPct val="100000"/>
        <a:buFont typeface="Arial" panose="020B0604020202020204" pitchFamily="34" charset="0"/>
        <a:buChar char="–"/>
        <a:defRPr sz="2000">
          <a:solidFill>
            <a:srgbClr val="000000"/>
          </a:solidFill>
          <a:latin typeface="+mn-lt"/>
          <a:ea typeface="+mn-ea"/>
        </a:defRPr>
      </a:lvl4pPr>
      <a:lvl5pPr marL="2057400" indent="-228600" algn="l" defTabSz="449263" rtl="0" eaLnBrk="0" fontAlgn="base" hangingPunct="0">
        <a:lnSpc>
          <a:spcPct val="96000"/>
        </a:lnSpc>
        <a:spcBef>
          <a:spcPts val="500"/>
        </a:spcBef>
        <a:spcAft>
          <a:spcPct val="0"/>
        </a:spcAft>
        <a:buClr>
          <a:srgbClr val="000000"/>
        </a:buClr>
        <a:buSzPct val="100000"/>
        <a:buFont typeface="Arial" panose="020B0604020202020204" pitchFamily="34" charset="0"/>
        <a:buChar char="»"/>
        <a:defRPr sz="2000">
          <a:solidFill>
            <a:srgbClr val="000000"/>
          </a:solidFill>
          <a:latin typeface="+mn-lt"/>
          <a:ea typeface="+mn-ea"/>
        </a:defRPr>
      </a:lvl5pPr>
      <a:lvl6pPr marL="2514600" indent="-228600" algn="l" defTabSz="449263" rtl="0" fontAlgn="base">
        <a:lnSpc>
          <a:spcPct val="96000"/>
        </a:lnSpc>
        <a:spcBef>
          <a:spcPts val="500"/>
        </a:spcBef>
        <a:spcAft>
          <a:spcPct val="0"/>
        </a:spcAft>
        <a:buClr>
          <a:srgbClr val="000000"/>
        </a:buClr>
        <a:buSzPct val="100000"/>
        <a:buFont typeface="Arial" charset="0"/>
        <a:buChar char="»"/>
        <a:defRPr sz="2000">
          <a:solidFill>
            <a:srgbClr val="000000"/>
          </a:solidFill>
          <a:latin typeface="+mn-lt"/>
          <a:ea typeface="+mn-ea"/>
        </a:defRPr>
      </a:lvl6pPr>
      <a:lvl7pPr marL="2971800" indent="-228600" algn="l" defTabSz="449263" rtl="0" fontAlgn="base">
        <a:lnSpc>
          <a:spcPct val="96000"/>
        </a:lnSpc>
        <a:spcBef>
          <a:spcPts val="500"/>
        </a:spcBef>
        <a:spcAft>
          <a:spcPct val="0"/>
        </a:spcAft>
        <a:buClr>
          <a:srgbClr val="000000"/>
        </a:buClr>
        <a:buSzPct val="100000"/>
        <a:buFont typeface="Arial" charset="0"/>
        <a:buChar char="»"/>
        <a:defRPr sz="2000">
          <a:solidFill>
            <a:srgbClr val="000000"/>
          </a:solidFill>
          <a:latin typeface="+mn-lt"/>
          <a:ea typeface="+mn-ea"/>
        </a:defRPr>
      </a:lvl7pPr>
      <a:lvl8pPr marL="3429000" indent="-228600" algn="l" defTabSz="449263" rtl="0" fontAlgn="base">
        <a:lnSpc>
          <a:spcPct val="96000"/>
        </a:lnSpc>
        <a:spcBef>
          <a:spcPts val="500"/>
        </a:spcBef>
        <a:spcAft>
          <a:spcPct val="0"/>
        </a:spcAft>
        <a:buClr>
          <a:srgbClr val="000000"/>
        </a:buClr>
        <a:buSzPct val="100000"/>
        <a:buFont typeface="Arial" charset="0"/>
        <a:buChar char="»"/>
        <a:defRPr sz="2000">
          <a:solidFill>
            <a:srgbClr val="000000"/>
          </a:solidFill>
          <a:latin typeface="+mn-lt"/>
          <a:ea typeface="+mn-ea"/>
        </a:defRPr>
      </a:lvl8pPr>
      <a:lvl9pPr marL="3886200" indent="-228600" algn="l" defTabSz="449263" rtl="0" fontAlgn="base">
        <a:lnSpc>
          <a:spcPct val="96000"/>
        </a:lnSpc>
        <a:spcBef>
          <a:spcPts val="500"/>
        </a:spcBef>
        <a:spcAft>
          <a:spcPct val="0"/>
        </a:spcAft>
        <a:buClr>
          <a:srgbClr val="000000"/>
        </a:buClr>
        <a:buSzPct val="100000"/>
        <a:buFont typeface="Arial" charset="0"/>
        <a:buChar char="»"/>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Rodapé 3"/>
          <p:cNvSpPr>
            <a:spLocks noGrp="1"/>
          </p:cNvSpPr>
          <p:nvPr>
            <p:ph type="ftr" idx="4294967295"/>
          </p:nvPr>
        </p:nvSpPr>
        <p:spPr>
          <a:xfrm>
            <a:off x="533400" y="6383337"/>
            <a:ext cx="8077200" cy="474663"/>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lang="en-US" sz="1200" b="1"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PSAM (2022)</a:t>
            </a:r>
            <a:endParaRPr kumimoji="0" lang="en-US" sz="1200" b="1" i="0" u="none" strike="noStrike" kern="1200" cap="none" spc="0" normalizeH="0" baseline="0" noProof="0" dirty="0">
              <a:ln>
                <a:noFill/>
              </a:ln>
              <a:solidFill>
                <a:srgbClr val="000000"/>
              </a:solidFill>
              <a:effectLst/>
              <a:uLnTx/>
              <a:uFillTx/>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4" name="Retângulo 3"/>
          <p:cNvSpPr/>
          <p:nvPr/>
        </p:nvSpPr>
        <p:spPr>
          <a:xfrm>
            <a:off x="526312" y="2790717"/>
            <a:ext cx="8115300" cy="830997"/>
          </a:xfrm>
          <a:prstGeom prst="rect">
            <a:avLst/>
          </a:prstGeom>
        </p:spPr>
        <p:txBody>
          <a:bodyPr wrap="square">
            <a:spAutoFit/>
          </a:bodyPr>
          <a:lstStyle/>
          <a:p>
            <a:pPr lvl="0" algn="ctr"/>
            <a:r>
              <a:rPr lang="en-US" sz="2400" b="1" dirty="0">
                <a:solidFill>
                  <a:schemeClr val="accent6">
                    <a:lumMod val="50000"/>
                  </a:schemeClr>
                </a:solidFill>
                <a:latin typeface="CMU Sans Serif" panose="02000603000000000000" pitchFamily="2" charset="0"/>
                <a:ea typeface="CMU Sans Serif" panose="02000603000000000000" pitchFamily="2" charset="0"/>
                <a:cs typeface="CMU Sans Serif" panose="02000603000000000000" pitchFamily="2" charset="0"/>
              </a:rPr>
              <a:t>Review of Quantum(-Inspired) Optimization Methods for System Reliability Problems </a:t>
            </a:r>
          </a:p>
        </p:txBody>
      </p:sp>
      <p:sp>
        <p:nvSpPr>
          <p:cNvPr id="6" name="Rectangle 5">
            <a:extLst>
              <a:ext uri="{FF2B5EF4-FFF2-40B4-BE49-F238E27FC236}">
                <a16:creationId xmlns:a16="http://schemas.microsoft.com/office/drawing/2014/main" id="{6F7E0CB2-BF53-4F49-9212-5E2BFDF6801B}"/>
              </a:ext>
            </a:extLst>
          </p:cNvPr>
          <p:cNvSpPr/>
          <p:nvPr/>
        </p:nvSpPr>
        <p:spPr>
          <a:xfrm>
            <a:off x="191310" y="4215308"/>
            <a:ext cx="8799479" cy="2575641"/>
          </a:xfrm>
          <a:prstGeom prst="rect">
            <a:avLst/>
          </a:prstGeom>
        </p:spPr>
        <p:txBody>
          <a:bodyPr wrap="square">
            <a:spAutoFit/>
          </a:bodyPr>
          <a:lstStyle/>
          <a:p>
            <a:pPr algn="ctr"/>
            <a:r>
              <a:rPr lang="pt-BR" sz="20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Lavínia M. Araújo¹, Isis D. Lins</a:t>
            </a:r>
            <a:r>
              <a:rPr lang="pt-BR" sz="2000" baseline="300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1</a:t>
            </a:r>
            <a:r>
              <a:rPr lang="pt-BR" sz="20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 </a:t>
            </a:r>
            <a:r>
              <a:rPr lang="pt-BR" sz="2000"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D</a:t>
            </a:r>
            <a:r>
              <a:rPr lang="pt-BR" sz="20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iego A. Figueroa¹, </a:t>
            </a:r>
            <a:r>
              <a:rPr lang="pt-BR" sz="2000" u="sng"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Caio B. Souto Maior</a:t>
            </a:r>
            <a:r>
              <a:rPr lang="pt-BR" sz="2000" baseline="300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1</a:t>
            </a:r>
            <a:r>
              <a:rPr lang="pt-BR" sz="20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 Márcio C. Moura</a:t>
            </a:r>
            <a:r>
              <a:rPr lang="pt-BR" sz="2000" baseline="300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1</a:t>
            </a:r>
            <a:r>
              <a:rPr lang="pt-BR" sz="20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 </a:t>
            </a:r>
            <a:r>
              <a:rPr lang="pt-BR" sz="2000" dirty="0" err="1">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and</a:t>
            </a:r>
            <a:r>
              <a:rPr lang="pt-BR" sz="20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 Enrique L. Droguett</a:t>
            </a:r>
            <a:r>
              <a:rPr lang="pt-BR" sz="2000" baseline="300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2</a:t>
            </a:r>
            <a:endParaRPr lang="pt-BR" sz="20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endParaRPr>
          </a:p>
          <a:p>
            <a:pPr algn="ctr"/>
            <a:endParaRPr lang="pt-BR" sz="2000"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a:p>
            <a:pPr marL="0" marR="0" lvl="0" indent="0" defTabSz="449263" rtl="0" eaLnBrk="0" fontAlgn="base" latinLnBrk="0" hangingPunct="0">
              <a:lnSpc>
                <a:spcPct val="96000"/>
              </a:lnSpc>
              <a:spcBef>
                <a:spcPts val="0"/>
              </a:spcBef>
              <a:spcAft>
                <a:spcPct val="0"/>
              </a:spcAft>
              <a:buClr>
                <a:srgbClr val="000000"/>
              </a:buClr>
              <a:buSzPct val="100000"/>
              <a:buFont typeface="Arial" panose="020B0604020202020204" pitchFamily="34" charset="0"/>
              <a:buNone/>
              <a:tabLst/>
              <a:defRPr/>
            </a:pPr>
            <a:r>
              <a:rPr kumimoji="0" lang="pt-BR" sz="1400" b="0" i="0" u="none" strike="noStrike" kern="0" cap="none" spc="0" normalizeH="0" baseline="0" noProof="0" dirty="0">
                <a:ln>
                  <a:noFill/>
                </a:ln>
                <a:solidFill>
                  <a:schemeClr val="accent6">
                    <a:lumMod val="50000"/>
                  </a:schemeClr>
                </a:solidFill>
                <a:effectLst/>
                <a:uLnTx/>
                <a:uFillTx/>
                <a:latin typeface="CMU Sans Serif" panose="02000603000000000000" pitchFamily="2" charset="0"/>
                <a:ea typeface="CMU Sans Serif" panose="02000603000000000000" pitchFamily="2" charset="0"/>
                <a:cs typeface="CMU Sans Serif" panose="02000603000000000000" pitchFamily="2" charset="0"/>
              </a:rPr>
              <a:t>¹CEERMA - Center for Risk </a:t>
            </a:r>
            <a:r>
              <a:rPr kumimoji="0" lang="pt-BR" sz="1400" b="0" i="0" u="none" strike="noStrike" kern="0" cap="none" spc="0" normalizeH="0" baseline="0" noProof="0" dirty="0" err="1">
                <a:ln>
                  <a:noFill/>
                </a:ln>
                <a:solidFill>
                  <a:schemeClr val="accent6">
                    <a:lumMod val="50000"/>
                  </a:schemeClr>
                </a:solidFill>
                <a:effectLst/>
                <a:uLnTx/>
                <a:uFillTx/>
                <a:latin typeface="CMU Sans Serif" panose="02000603000000000000" pitchFamily="2" charset="0"/>
                <a:ea typeface="CMU Sans Serif" panose="02000603000000000000" pitchFamily="2" charset="0"/>
                <a:cs typeface="CMU Sans Serif" panose="02000603000000000000" pitchFamily="2" charset="0"/>
              </a:rPr>
              <a:t>Analysis</a:t>
            </a:r>
            <a:r>
              <a:rPr kumimoji="0" lang="pt-BR" sz="1400" b="0" i="0" u="none" strike="noStrike" kern="0" cap="none" spc="0" normalizeH="0" baseline="0" noProof="0" dirty="0">
                <a:ln>
                  <a:noFill/>
                </a:ln>
                <a:solidFill>
                  <a:schemeClr val="accent6">
                    <a:lumMod val="50000"/>
                  </a:schemeClr>
                </a:solidFill>
                <a:effectLst/>
                <a:uLnTx/>
                <a:uFillTx/>
                <a:latin typeface="CMU Sans Serif" panose="02000603000000000000" pitchFamily="2" charset="0"/>
                <a:ea typeface="CMU Sans Serif" panose="02000603000000000000" pitchFamily="2" charset="0"/>
                <a:cs typeface="CMU Sans Serif" panose="02000603000000000000" pitchFamily="2" charset="0"/>
              </a:rPr>
              <a:t>, </a:t>
            </a:r>
            <a:r>
              <a:rPr kumimoji="0" lang="pt-BR" sz="1400" b="0" i="0" u="none" strike="noStrike" kern="0" cap="none" spc="0" normalizeH="0" baseline="0" noProof="0" dirty="0" err="1">
                <a:ln>
                  <a:noFill/>
                </a:ln>
                <a:solidFill>
                  <a:schemeClr val="accent6">
                    <a:lumMod val="50000"/>
                  </a:schemeClr>
                </a:solidFill>
                <a:effectLst/>
                <a:uLnTx/>
                <a:uFillTx/>
                <a:latin typeface="CMU Sans Serif" panose="02000603000000000000" pitchFamily="2" charset="0"/>
                <a:ea typeface="CMU Sans Serif" panose="02000603000000000000" pitchFamily="2" charset="0"/>
                <a:cs typeface="CMU Sans Serif" panose="02000603000000000000" pitchFamily="2" charset="0"/>
              </a:rPr>
              <a:t>Reliability</a:t>
            </a:r>
            <a:r>
              <a:rPr kumimoji="0" lang="pt-BR" sz="1400" b="0" i="0" u="none" strike="noStrike" kern="0" cap="none" spc="0" normalizeH="0" baseline="0" noProof="0" dirty="0">
                <a:ln>
                  <a:noFill/>
                </a:ln>
                <a:solidFill>
                  <a:schemeClr val="accent6">
                    <a:lumMod val="50000"/>
                  </a:schemeClr>
                </a:solidFill>
                <a:effectLst/>
                <a:uLnTx/>
                <a:uFillTx/>
                <a:latin typeface="CMU Sans Serif" panose="02000603000000000000" pitchFamily="2" charset="0"/>
                <a:ea typeface="CMU Sans Serif" panose="02000603000000000000" pitchFamily="2" charset="0"/>
                <a:cs typeface="CMU Sans Serif" panose="02000603000000000000" pitchFamily="2" charset="0"/>
              </a:rPr>
              <a:t> </a:t>
            </a:r>
            <a:r>
              <a:rPr kumimoji="0" lang="pt-BR" sz="1400" b="0" i="0" u="none" strike="noStrike" kern="0" cap="none" spc="0" normalizeH="0" baseline="0" noProof="0" dirty="0" err="1">
                <a:ln>
                  <a:noFill/>
                </a:ln>
                <a:solidFill>
                  <a:schemeClr val="accent6">
                    <a:lumMod val="50000"/>
                  </a:schemeClr>
                </a:solidFill>
                <a:effectLst/>
                <a:uLnTx/>
                <a:uFillTx/>
                <a:latin typeface="CMU Sans Serif" panose="02000603000000000000" pitchFamily="2" charset="0"/>
                <a:ea typeface="CMU Sans Serif" panose="02000603000000000000" pitchFamily="2" charset="0"/>
                <a:cs typeface="CMU Sans Serif" panose="02000603000000000000" pitchFamily="2" charset="0"/>
              </a:rPr>
              <a:t>Engineering</a:t>
            </a:r>
            <a:r>
              <a:rPr kumimoji="0" lang="pt-BR" sz="1400" b="0" i="0" u="none" strike="noStrike" kern="0" cap="none" spc="0" normalizeH="0" baseline="0" noProof="0" dirty="0">
                <a:ln>
                  <a:noFill/>
                </a:ln>
                <a:solidFill>
                  <a:schemeClr val="accent6">
                    <a:lumMod val="50000"/>
                  </a:schemeClr>
                </a:solidFill>
                <a:effectLst/>
                <a:uLnTx/>
                <a:uFillTx/>
                <a:latin typeface="CMU Sans Serif" panose="02000603000000000000" pitchFamily="2" charset="0"/>
                <a:ea typeface="CMU Sans Serif" panose="02000603000000000000" pitchFamily="2" charset="0"/>
                <a:cs typeface="CMU Sans Serif" panose="02000603000000000000" pitchFamily="2" charset="0"/>
              </a:rPr>
              <a:t> </a:t>
            </a:r>
            <a:r>
              <a:rPr kumimoji="0" lang="pt-BR" sz="1400" b="0" i="0" u="none" strike="noStrike" kern="0" cap="none" spc="0" normalizeH="0" baseline="0" noProof="0" dirty="0" err="1">
                <a:ln>
                  <a:noFill/>
                </a:ln>
                <a:solidFill>
                  <a:schemeClr val="accent6">
                    <a:lumMod val="50000"/>
                  </a:schemeClr>
                </a:solidFill>
                <a:effectLst/>
                <a:uLnTx/>
                <a:uFillTx/>
                <a:latin typeface="CMU Sans Serif" panose="02000603000000000000" pitchFamily="2" charset="0"/>
                <a:ea typeface="CMU Sans Serif" panose="02000603000000000000" pitchFamily="2" charset="0"/>
                <a:cs typeface="CMU Sans Serif" panose="02000603000000000000" pitchFamily="2" charset="0"/>
              </a:rPr>
              <a:t>and</a:t>
            </a:r>
            <a:r>
              <a:rPr kumimoji="0" lang="pt-BR" sz="1400" b="0" i="0" u="none" strike="noStrike" kern="0" cap="none" spc="0" normalizeH="0" baseline="0" noProof="0" dirty="0">
                <a:ln>
                  <a:noFill/>
                </a:ln>
                <a:solidFill>
                  <a:schemeClr val="accent6">
                    <a:lumMod val="50000"/>
                  </a:schemeClr>
                </a:solidFill>
                <a:effectLst/>
                <a:uLnTx/>
                <a:uFillTx/>
                <a:latin typeface="CMU Sans Serif" panose="02000603000000000000" pitchFamily="2" charset="0"/>
                <a:ea typeface="CMU Sans Serif" panose="02000603000000000000" pitchFamily="2" charset="0"/>
                <a:cs typeface="CMU Sans Serif" panose="02000603000000000000" pitchFamily="2" charset="0"/>
              </a:rPr>
              <a:t> Environmental </a:t>
            </a:r>
            <a:r>
              <a:rPr kumimoji="0" lang="pt-BR" sz="1400" b="0" i="0" u="none" strike="noStrike" kern="0" cap="none" spc="0" normalizeH="0" baseline="0" noProof="0" dirty="0" err="1">
                <a:ln>
                  <a:noFill/>
                </a:ln>
                <a:solidFill>
                  <a:schemeClr val="accent6">
                    <a:lumMod val="50000"/>
                  </a:schemeClr>
                </a:solidFill>
                <a:effectLst/>
                <a:uLnTx/>
                <a:uFillTx/>
                <a:latin typeface="CMU Sans Serif" panose="02000603000000000000" pitchFamily="2" charset="0"/>
                <a:ea typeface="CMU Sans Serif" panose="02000603000000000000" pitchFamily="2" charset="0"/>
                <a:cs typeface="CMU Sans Serif" panose="02000603000000000000" pitchFamily="2" charset="0"/>
              </a:rPr>
              <a:t>Modeling</a:t>
            </a:r>
            <a:endParaRPr kumimoji="0" lang="pt-BR" sz="1400" b="0" i="0" u="none" strike="noStrike" kern="0" cap="none" spc="0" normalizeH="0" baseline="0" noProof="0" dirty="0">
              <a:ln>
                <a:noFill/>
              </a:ln>
              <a:solidFill>
                <a:schemeClr val="accent6">
                  <a:lumMod val="50000"/>
                </a:schemeClr>
              </a:solidFill>
              <a:effectLst/>
              <a:uLnTx/>
              <a:uFillTx/>
              <a:latin typeface="CMU Sans Serif" panose="02000603000000000000" pitchFamily="2" charset="0"/>
              <a:ea typeface="CMU Sans Serif" panose="02000603000000000000" pitchFamily="2" charset="0"/>
              <a:cs typeface="CMU Sans Serif" panose="02000603000000000000" pitchFamily="2" charset="0"/>
            </a:endParaRPr>
          </a:p>
          <a:p>
            <a:pPr marL="0" marR="0" lvl="0" indent="0" defTabSz="449263" rtl="0" eaLnBrk="0" fontAlgn="base" latinLnBrk="0" hangingPunct="0">
              <a:lnSpc>
                <a:spcPct val="96000"/>
              </a:lnSpc>
              <a:spcBef>
                <a:spcPts val="0"/>
              </a:spcBef>
              <a:spcAft>
                <a:spcPct val="0"/>
              </a:spcAft>
              <a:buClr>
                <a:srgbClr val="000000"/>
              </a:buClr>
              <a:buSzPct val="100000"/>
              <a:buFont typeface="Arial" panose="020B0604020202020204" pitchFamily="34" charset="0"/>
              <a:buNone/>
              <a:tabLst/>
              <a:defRPr/>
            </a:pPr>
            <a:r>
              <a:rPr kumimoji="0" lang="pt-BR" sz="1400" b="0" i="0" u="none" strike="noStrike" kern="0" cap="none" spc="0" normalizeH="0" baseline="0" noProof="0" dirty="0">
                <a:ln>
                  <a:noFill/>
                </a:ln>
                <a:solidFill>
                  <a:schemeClr val="accent6">
                    <a:lumMod val="50000"/>
                  </a:schemeClr>
                </a:solidFill>
                <a:effectLst/>
                <a:uLnTx/>
                <a:uFillTx/>
                <a:latin typeface="CMU Sans Serif" panose="02000603000000000000" pitchFamily="2" charset="0"/>
                <a:ea typeface="CMU Sans Serif" panose="02000603000000000000" pitchFamily="2" charset="0"/>
                <a:cs typeface="CMU Sans Serif" panose="02000603000000000000" pitchFamily="2" charset="0"/>
              </a:rPr>
              <a:t>  UFPE - Federal </a:t>
            </a:r>
            <a:r>
              <a:rPr kumimoji="0" lang="pt-BR" sz="1400" b="0" i="0" u="none" strike="noStrike" kern="0" cap="none" spc="0" normalizeH="0" baseline="0" noProof="0" dirty="0" err="1">
                <a:ln>
                  <a:noFill/>
                </a:ln>
                <a:solidFill>
                  <a:schemeClr val="accent6">
                    <a:lumMod val="50000"/>
                  </a:schemeClr>
                </a:solidFill>
                <a:effectLst/>
                <a:uLnTx/>
                <a:uFillTx/>
                <a:latin typeface="CMU Sans Serif" panose="02000603000000000000" pitchFamily="2" charset="0"/>
                <a:ea typeface="CMU Sans Serif" panose="02000603000000000000" pitchFamily="2" charset="0"/>
                <a:cs typeface="CMU Sans Serif" panose="02000603000000000000" pitchFamily="2" charset="0"/>
              </a:rPr>
              <a:t>University</a:t>
            </a:r>
            <a:r>
              <a:rPr kumimoji="0" lang="pt-BR" sz="1400" b="0" i="0" u="none" strike="noStrike" kern="0" cap="none" spc="0" normalizeH="0" baseline="0" noProof="0" dirty="0">
                <a:ln>
                  <a:noFill/>
                </a:ln>
                <a:solidFill>
                  <a:schemeClr val="accent6">
                    <a:lumMod val="50000"/>
                  </a:schemeClr>
                </a:solidFill>
                <a:effectLst/>
                <a:uLnTx/>
                <a:uFillTx/>
                <a:latin typeface="CMU Sans Serif" panose="02000603000000000000" pitchFamily="2" charset="0"/>
                <a:ea typeface="CMU Sans Serif" panose="02000603000000000000" pitchFamily="2" charset="0"/>
                <a:cs typeface="CMU Sans Serif" panose="02000603000000000000" pitchFamily="2" charset="0"/>
              </a:rPr>
              <a:t> </a:t>
            </a:r>
            <a:r>
              <a:rPr kumimoji="0" lang="pt-BR" sz="1400" b="0" i="0" u="none" strike="noStrike" kern="0" cap="none" spc="0" normalizeH="0" baseline="0" noProof="0" dirty="0" err="1">
                <a:ln>
                  <a:noFill/>
                </a:ln>
                <a:solidFill>
                  <a:schemeClr val="accent6">
                    <a:lumMod val="50000"/>
                  </a:schemeClr>
                </a:solidFill>
                <a:effectLst/>
                <a:uLnTx/>
                <a:uFillTx/>
                <a:latin typeface="CMU Sans Serif" panose="02000603000000000000" pitchFamily="2" charset="0"/>
                <a:ea typeface="CMU Sans Serif" panose="02000603000000000000" pitchFamily="2" charset="0"/>
                <a:cs typeface="CMU Sans Serif" panose="02000603000000000000" pitchFamily="2" charset="0"/>
              </a:rPr>
              <a:t>of</a:t>
            </a:r>
            <a:r>
              <a:rPr kumimoji="0" lang="pt-BR" sz="1400" b="0" i="0" u="none" strike="noStrike" kern="0" cap="none" spc="0" normalizeH="0" baseline="0" noProof="0" dirty="0">
                <a:ln>
                  <a:noFill/>
                </a:ln>
                <a:solidFill>
                  <a:schemeClr val="accent6">
                    <a:lumMod val="50000"/>
                  </a:schemeClr>
                </a:solidFill>
                <a:effectLst/>
                <a:uLnTx/>
                <a:uFillTx/>
                <a:latin typeface="CMU Sans Serif" panose="02000603000000000000" pitchFamily="2" charset="0"/>
                <a:ea typeface="CMU Sans Serif" panose="02000603000000000000" pitchFamily="2" charset="0"/>
                <a:cs typeface="CMU Sans Serif" panose="02000603000000000000" pitchFamily="2" charset="0"/>
              </a:rPr>
              <a:t> Pernambuco – </a:t>
            </a:r>
            <a:r>
              <a:rPr kumimoji="0" lang="pt-BR" sz="1400" b="0" i="0" u="none" strike="noStrike" kern="0" cap="none" spc="0" normalizeH="0" baseline="0" noProof="0" dirty="0" err="1">
                <a:ln>
                  <a:noFill/>
                </a:ln>
                <a:solidFill>
                  <a:schemeClr val="accent6">
                    <a:lumMod val="50000"/>
                  </a:schemeClr>
                </a:solidFill>
                <a:effectLst/>
                <a:uLnTx/>
                <a:uFillTx/>
                <a:latin typeface="CMU Sans Serif" panose="02000603000000000000" pitchFamily="2" charset="0"/>
                <a:ea typeface="CMU Sans Serif" panose="02000603000000000000" pitchFamily="2" charset="0"/>
                <a:cs typeface="CMU Sans Serif" panose="02000603000000000000" pitchFamily="2" charset="0"/>
              </a:rPr>
              <a:t>Brazil</a:t>
            </a:r>
            <a:endParaRPr kumimoji="0" lang="pt-BR" sz="1400" b="0" i="0" u="none" strike="noStrike" kern="0" cap="none" spc="0" normalizeH="0" baseline="0" noProof="0" dirty="0">
              <a:ln>
                <a:noFill/>
              </a:ln>
              <a:solidFill>
                <a:schemeClr val="accent6">
                  <a:lumMod val="50000"/>
                </a:schemeClr>
              </a:solidFill>
              <a:effectLst/>
              <a:uLnTx/>
              <a:uFillTx/>
              <a:latin typeface="CMU Sans Serif" panose="02000603000000000000" pitchFamily="2" charset="0"/>
              <a:ea typeface="CMU Sans Serif" panose="02000603000000000000" pitchFamily="2" charset="0"/>
              <a:cs typeface="CMU Sans Serif" panose="02000603000000000000" pitchFamily="2" charset="0"/>
            </a:endParaRPr>
          </a:p>
          <a:p>
            <a:pPr marL="0" marR="0" lvl="0" indent="0" defTabSz="449263" rtl="0" eaLnBrk="0" fontAlgn="base" latinLnBrk="0" hangingPunct="0">
              <a:lnSpc>
                <a:spcPct val="96000"/>
              </a:lnSpc>
              <a:spcBef>
                <a:spcPts val="0"/>
              </a:spcBef>
              <a:spcAft>
                <a:spcPct val="0"/>
              </a:spcAft>
              <a:buClr>
                <a:srgbClr val="000000"/>
              </a:buClr>
              <a:buSzPct val="100000"/>
              <a:buFont typeface="Arial" panose="020B0604020202020204" pitchFamily="34" charset="0"/>
              <a:buNone/>
              <a:tabLst/>
              <a:defRPr/>
            </a:pPr>
            <a:endParaRPr kumimoji="0" lang="pt-BR" sz="700" b="0" i="0" u="none" strike="noStrike" kern="0" cap="none" spc="0" normalizeH="0" baseline="0" noProof="0" dirty="0">
              <a:ln>
                <a:noFill/>
              </a:ln>
              <a:solidFill>
                <a:schemeClr val="accent6">
                  <a:lumMod val="50000"/>
                </a:schemeClr>
              </a:solidFill>
              <a:effectLst/>
              <a:uLnTx/>
              <a:uFillTx/>
              <a:latin typeface="CMU Sans Serif" panose="02000603000000000000" pitchFamily="2" charset="0"/>
              <a:ea typeface="CMU Sans Serif" panose="02000603000000000000" pitchFamily="2" charset="0"/>
              <a:cs typeface="CMU Sans Serif" panose="02000603000000000000" pitchFamily="2" charset="0"/>
            </a:endParaRPr>
          </a:p>
          <a:p>
            <a:pPr marL="0" marR="0" lvl="0" indent="0" defTabSz="449263" rtl="0" eaLnBrk="0" fontAlgn="base" latinLnBrk="0" hangingPunct="0">
              <a:lnSpc>
                <a:spcPct val="96000"/>
              </a:lnSpc>
              <a:spcBef>
                <a:spcPts val="0"/>
              </a:spcBef>
              <a:spcAft>
                <a:spcPct val="0"/>
              </a:spcAft>
              <a:buClr>
                <a:srgbClr val="000000"/>
              </a:buClr>
              <a:buSzPct val="100000"/>
              <a:buFont typeface="Arial" panose="020B0604020202020204" pitchFamily="34" charset="0"/>
              <a:buNone/>
              <a:tabLst/>
              <a:defRPr/>
            </a:pPr>
            <a:r>
              <a:rPr lang="pt-BR" sz="1400" kern="0" baseline="30000" dirty="0">
                <a:solidFill>
                  <a:schemeClr val="accent6">
                    <a:lumMod val="50000"/>
                  </a:schemeClr>
                </a:solidFill>
                <a:latin typeface="CMU Sans Serif" panose="02000603000000000000" pitchFamily="2" charset="0"/>
                <a:ea typeface="CMU Sans Serif" panose="02000603000000000000" pitchFamily="2" charset="0"/>
                <a:cs typeface="CMU Sans Serif" panose="02000603000000000000" pitchFamily="2" charset="0"/>
              </a:rPr>
              <a:t>2</a:t>
            </a:r>
            <a:r>
              <a:rPr kumimoji="0" lang="pt-BR" sz="1400" b="0" i="0" u="none" strike="noStrike" kern="0" cap="none" spc="0" normalizeH="0" baseline="0" noProof="0" dirty="0">
                <a:ln>
                  <a:noFill/>
                </a:ln>
                <a:solidFill>
                  <a:schemeClr val="accent6">
                    <a:lumMod val="50000"/>
                  </a:schemeClr>
                </a:solidFill>
                <a:effectLst/>
                <a:uLnTx/>
                <a:uFillTx/>
                <a:latin typeface="CMU Sans Serif" panose="02000603000000000000" pitchFamily="2" charset="0"/>
                <a:ea typeface="CMU Sans Serif" panose="02000603000000000000" pitchFamily="2" charset="0"/>
                <a:cs typeface="CMU Sans Serif" panose="02000603000000000000" pitchFamily="2" charset="0"/>
              </a:rPr>
              <a:t>GIRS - </a:t>
            </a:r>
            <a:r>
              <a:rPr kumimoji="0" lang="en-US" sz="1400" b="0" i="0" u="none" strike="noStrike" kern="0" cap="none" spc="0" normalizeH="0" baseline="0" noProof="0" dirty="0">
                <a:ln>
                  <a:noFill/>
                </a:ln>
                <a:solidFill>
                  <a:schemeClr val="accent6">
                    <a:lumMod val="50000"/>
                  </a:schemeClr>
                </a:solidFill>
                <a:effectLst/>
                <a:uLnTx/>
                <a:uFillTx/>
                <a:latin typeface="CMU Sans Serif" panose="02000603000000000000" pitchFamily="2" charset="0"/>
                <a:ea typeface="CMU Sans Serif" panose="02000603000000000000" pitchFamily="2" charset="0"/>
                <a:cs typeface="CMU Sans Serif" panose="02000603000000000000" pitchFamily="2" charset="0"/>
              </a:rPr>
              <a:t>The B. John Garrick Institute for the Risk Sciences</a:t>
            </a:r>
            <a:endParaRPr kumimoji="0" lang="pt-BR" sz="1400" b="0" i="0" u="none" strike="noStrike" kern="0" cap="none" spc="0" normalizeH="0" baseline="0" noProof="0" dirty="0">
              <a:ln>
                <a:noFill/>
              </a:ln>
              <a:solidFill>
                <a:schemeClr val="accent6">
                  <a:lumMod val="50000"/>
                </a:schemeClr>
              </a:solidFill>
              <a:effectLst/>
              <a:uLnTx/>
              <a:uFillTx/>
              <a:latin typeface="CMU Sans Serif" panose="02000603000000000000" pitchFamily="2" charset="0"/>
              <a:ea typeface="CMU Sans Serif" panose="02000603000000000000" pitchFamily="2" charset="0"/>
              <a:cs typeface="CMU Sans Serif" panose="02000603000000000000" pitchFamily="2" charset="0"/>
            </a:endParaRPr>
          </a:p>
          <a:p>
            <a:pPr marL="0" marR="0" lvl="0" indent="0" defTabSz="449263" rtl="0" eaLnBrk="0" fontAlgn="base" latinLnBrk="0" hangingPunct="0">
              <a:lnSpc>
                <a:spcPct val="96000"/>
              </a:lnSpc>
              <a:spcBef>
                <a:spcPts val="0"/>
              </a:spcBef>
              <a:spcAft>
                <a:spcPct val="0"/>
              </a:spcAft>
              <a:buClr>
                <a:srgbClr val="000000"/>
              </a:buClr>
              <a:buSzPct val="100000"/>
              <a:buFont typeface="Arial" panose="020B0604020202020204" pitchFamily="34" charset="0"/>
              <a:buNone/>
              <a:tabLst/>
              <a:defRPr/>
            </a:pPr>
            <a:r>
              <a:rPr kumimoji="0" lang="pt-BR" sz="1400" b="0" i="0" u="none" strike="noStrike" kern="0" cap="none" spc="0" normalizeH="0" baseline="0" noProof="0" dirty="0">
                <a:ln>
                  <a:noFill/>
                </a:ln>
                <a:solidFill>
                  <a:schemeClr val="accent6">
                    <a:lumMod val="50000"/>
                  </a:schemeClr>
                </a:solidFill>
                <a:effectLst/>
                <a:uLnTx/>
                <a:uFillTx/>
                <a:latin typeface="CMU Sans Serif" panose="02000603000000000000" pitchFamily="2" charset="0"/>
                <a:ea typeface="CMU Sans Serif" panose="02000603000000000000" pitchFamily="2" charset="0"/>
                <a:cs typeface="CMU Sans Serif" panose="02000603000000000000" pitchFamily="2" charset="0"/>
              </a:rPr>
              <a:t> UCLA - </a:t>
            </a:r>
            <a:r>
              <a:rPr kumimoji="0" lang="pt-BR" sz="1400" b="0" i="0" u="none" strike="noStrike" kern="0" cap="none" spc="0" normalizeH="0" baseline="0" noProof="0" dirty="0" err="1">
                <a:ln>
                  <a:noFill/>
                </a:ln>
                <a:solidFill>
                  <a:schemeClr val="accent6">
                    <a:lumMod val="50000"/>
                  </a:schemeClr>
                </a:solidFill>
                <a:effectLst/>
                <a:uLnTx/>
                <a:uFillTx/>
                <a:latin typeface="CMU Sans Serif" panose="02000603000000000000" pitchFamily="2" charset="0"/>
                <a:ea typeface="CMU Sans Serif" panose="02000603000000000000" pitchFamily="2" charset="0"/>
                <a:cs typeface="CMU Sans Serif" panose="02000603000000000000" pitchFamily="2" charset="0"/>
              </a:rPr>
              <a:t>University</a:t>
            </a:r>
            <a:r>
              <a:rPr kumimoji="0" lang="pt-BR" sz="1400" b="0" i="0" u="none" strike="noStrike" kern="0" cap="none" spc="0" normalizeH="0" baseline="0" noProof="0" dirty="0">
                <a:ln>
                  <a:noFill/>
                </a:ln>
                <a:solidFill>
                  <a:schemeClr val="accent6">
                    <a:lumMod val="50000"/>
                  </a:schemeClr>
                </a:solidFill>
                <a:effectLst/>
                <a:uLnTx/>
                <a:uFillTx/>
                <a:latin typeface="CMU Sans Serif" panose="02000603000000000000" pitchFamily="2" charset="0"/>
                <a:ea typeface="CMU Sans Serif" panose="02000603000000000000" pitchFamily="2" charset="0"/>
                <a:cs typeface="CMU Sans Serif" panose="02000603000000000000" pitchFamily="2" charset="0"/>
              </a:rPr>
              <a:t> </a:t>
            </a:r>
            <a:r>
              <a:rPr kumimoji="0" lang="pt-BR" sz="1400" b="0" i="0" u="none" strike="noStrike" kern="0" cap="none" spc="0" normalizeH="0" baseline="0" noProof="0" dirty="0" err="1">
                <a:ln>
                  <a:noFill/>
                </a:ln>
                <a:solidFill>
                  <a:schemeClr val="accent6">
                    <a:lumMod val="50000"/>
                  </a:schemeClr>
                </a:solidFill>
                <a:effectLst/>
                <a:uLnTx/>
                <a:uFillTx/>
                <a:latin typeface="CMU Sans Serif" panose="02000603000000000000" pitchFamily="2" charset="0"/>
                <a:ea typeface="CMU Sans Serif" panose="02000603000000000000" pitchFamily="2" charset="0"/>
                <a:cs typeface="CMU Sans Serif" panose="02000603000000000000" pitchFamily="2" charset="0"/>
              </a:rPr>
              <a:t>of</a:t>
            </a:r>
            <a:r>
              <a:rPr kumimoji="0" lang="pt-BR" sz="1400" b="0" i="0" u="none" strike="noStrike" kern="0" cap="none" spc="0" normalizeH="0" baseline="0" noProof="0" dirty="0">
                <a:ln>
                  <a:noFill/>
                </a:ln>
                <a:solidFill>
                  <a:schemeClr val="accent6">
                    <a:lumMod val="50000"/>
                  </a:schemeClr>
                </a:solidFill>
                <a:effectLst/>
                <a:uLnTx/>
                <a:uFillTx/>
                <a:latin typeface="CMU Sans Serif" panose="02000603000000000000" pitchFamily="2" charset="0"/>
                <a:ea typeface="CMU Sans Serif" panose="02000603000000000000" pitchFamily="2" charset="0"/>
                <a:cs typeface="CMU Sans Serif" panose="02000603000000000000" pitchFamily="2" charset="0"/>
              </a:rPr>
              <a:t> </a:t>
            </a:r>
            <a:r>
              <a:rPr kumimoji="0" lang="pt-BR" sz="1400" b="0" i="0" u="none" strike="noStrike" kern="0" cap="none" spc="0" normalizeH="0" baseline="0" noProof="0" dirty="0" err="1">
                <a:ln>
                  <a:noFill/>
                </a:ln>
                <a:solidFill>
                  <a:schemeClr val="accent6">
                    <a:lumMod val="50000"/>
                  </a:schemeClr>
                </a:solidFill>
                <a:effectLst/>
                <a:uLnTx/>
                <a:uFillTx/>
                <a:latin typeface="CMU Sans Serif" panose="02000603000000000000" pitchFamily="2" charset="0"/>
                <a:ea typeface="CMU Sans Serif" panose="02000603000000000000" pitchFamily="2" charset="0"/>
                <a:cs typeface="CMU Sans Serif" panose="02000603000000000000" pitchFamily="2" charset="0"/>
              </a:rPr>
              <a:t>Califormia</a:t>
            </a:r>
            <a:r>
              <a:rPr kumimoji="0" lang="pt-BR" sz="1400" b="0" i="0" u="none" strike="noStrike" kern="0" cap="none" spc="0" normalizeH="0" baseline="0" noProof="0" dirty="0">
                <a:ln>
                  <a:noFill/>
                </a:ln>
                <a:solidFill>
                  <a:schemeClr val="accent6">
                    <a:lumMod val="50000"/>
                  </a:schemeClr>
                </a:solidFill>
                <a:effectLst/>
                <a:uLnTx/>
                <a:uFillTx/>
                <a:latin typeface="CMU Sans Serif" panose="02000603000000000000" pitchFamily="2" charset="0"/>
                <a:ea typeface="CMU Sans Serif" panose="02000603000000000000" pitchFamily="2" charset="0"/>
                <a:cs typeface="CMU Sans Serif" panose="02000603000000000000" pitchFamily="2" charset="0"/>
              </a:rPr>
              <a:t> – Los Angeles – USA</a:t>
            </a:r>
          </a:p>
          <a:p>
            <a:pPr marL="0" marR="0" lvl="0" indent="0" defTabSz="449263" rtl="0" eaLnBrk="0" fontAlgn="base" latinLnBrk="0" hangingPunct="0">
              <a:lnSpc>
                <a:spcPct val="96000"/>
              </a:lnSpc>
              <a:spcBef>
                <a:spcPts val="0"/>
              </a:spcBef>
              <a:spcAft>
                <a:spcPct val="0"/>
              </a:spcAft>
              <a:buClr>
                <a:srgbClr val="000000"/>
              </a:buClr>
              <a:buSzPct val="100000"/>
              <a:buFont typeface="Arial" panose="020B0604020202020204" pitchFamily="34" charset="0"/>
              <a:buNone/>
              <a:tabLst/>
              <a:defRPr/>
            </a:pPr>
            <a:endParaRPr kumimoji="0" lang="pt-BR" sz="1400" b="0" i="0" u="none" strike="noStrike" kern="0" cap="none" spc="0" normalizeH="0" baseline="0" noProof="0" dirty="0">
              <a:ln>
                <a:noFill/>
              </a:ln>
              <a:solidFill>
                <a:schemeClr val="accent6">
                  <a:lumMod val="50000"/>
                </a:schemeClr>
              </a:solidFill>
              <a:effectLst/>
              <a:uLnTx/>
              <a:uFillTx/>
              <a:latin typeface="CMU Sans Serif" panose="02000603000000000000" pitchFamily="2" charset="0"/>
              <a:ea typeface="CMU Sans Serif" panose="02000603000000000000" pitchFamily="2" charset="0"/>
              <a:cs typeface="CMU Sans Serif" panose="02000603000000000000" pitchFamily="2" charset="0"/>
            </a:endParaRPr>
          </a:p>
          <a:p>
            <a:pPr marL="0" marR="0" lvl="0" indent="0" defTabSz="449263" rtl="0" eaLnBrk="0" fontAlgn="base" latinLnBrk="0" hangingPunct="0">
              <a:lnSpc>
                <a:spcPct val="96000"/>
              </a:lnSpc>
              <a:spcBef>
                <a:spcPts val="0"/>
              </a:spcBef>
              <a:spcAft>
                <a:spcPct val="0"/>
              </a:spcAft>
              <a:buClr>
                <a:srgbClr val="000000"/>
              </a:buClr>
              <a:buSzPct val="100000"/>
              <a:buFont typeface="Arial" panose="020B0604020202020204" pitchFamily="34" charset="0"/>
              <a:buNone/>
              <a:tabLst/>
              <a:defRPr/>
            </a:pPr>
            <a:endParaRPr kumimoji="0" lang="pt-BR" sz="1400" b="0" i="0" u="none" strike="noStrike" kern="0" cap="none" spc="0" normalizeH="0" baseline="0" noProof="0" dirty="0">
              <a:ln>
                <a:noFill/>
              </a:ln>
              <a:solidFill>
                <a:schemeClr val="accent6">
                  <a:lumMod val="50000"/>
                </a:schemeClr>
              </a:solidFill>
              <a:effectLst/>
              <a:uLnTx/>
              <a:uFillTx/>
              <a:latin typeface="CMU Sans Serif" panose="02000603000000000000" pitchFamily="2" charset="0"/>
              <a:ea typeface="CMU Sans Serif" panose="02000603000000000000" pitchFamily="2" charset="0"/>
              <a:cs typeface="CMU Sans Serif" panose="02000603000000000000" pitchFamily="2" charset="0"/>
            </a:endParaRPr>
          </a:p>
          <a:p>
            <a:pPr algn="ctr"/>
            <a:endParaRPr lang="pt-BR" sz="14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endParaRPr>
          </a:p>
        </p:txBody>
      </p:sp>
      <p:pic>
        <p:nvPicPr>
          <p:cNvPr id="12" name="Picture 2">
            <a:extLst>
              <a:ext uri="{FF2B5EF4-FFF2-40B4-BE49-F238E27FC236}">
                <a16:creationId xmlns:a16="http://schemas.microsoft.com/office/drawing/2014/main" id="{6C1BC988-31CA-4AAE-90F3-5C7D1A8BDB0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16" y="54213"/>
            <a:ext cx="1513936" cy="101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4" descr="PRH 38.1 - YouTube">
            <a:extLst>
              <a:ext uri="{FF2B5EF4-FFF2-40B4-BE49-F238E27FC236}">
                <a16:creationId xmlns:a16="http://schemas.microsoft.com/office/drawing/2014/main" id="{024B7A29-C349-4125-9D0A-67BFB1C7E1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652" y="33068"/>
            <a:ext cx="1190595" cy="119059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a:extLst>
              <a:ext uri="{FF2B5EF4-FFF2-40B4-BE49-F238E27FC236}">
                <a16:creationId xmlns:a16="http://schemas.microsoft.com/office/drawing/2014/main" id="{6B4726F7-385C-0A86-BB2E-36EF5A3A34F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6799052" y="76200"/>
            <a:ext cx="2362200" cy="1059459"/>
          </a:xfrm>
          <a:prstGeom prst="rect">
            <a:avLst/>
          </a:prstGeom>
        </p:spPr>
      </p:pic>
      <p:pic>
        <p:nvPicPr>
          <p:cNvPr id="11266" name="Picture 2">
            <a:extLst>
              <a:ext uri="{FF2B5EF4-FFF2-40B4-BE49-F238E27FC236}">
                <a16:creationId xmlns:a16="http://schemas.microsoft.com/office/drawing/2014/main" id="{3BE76AA1-C928-B41A-6472-B9B6D61D8447}"/>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8" y="1066800"/>
            <a:ext cx="1359116" cy="1387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745276"/>
      </p:ext>
    </p:extLst>
  </p:cSld>
  <p:clrMapOvr>
    <a:masterClrMapping/>
  </p:clrMapOvr>
  <mc:AlternateContent xmlns:mc="http://schemas.openxmlformats.org/markup-compatibility/2006" xmlns:p14="http://schemas.microsoft.com/office/powerpoint/2010/main">
    <mc:Choice Requires="p14">
      <p:transition spd="slow" p14:dur="2000" advTm="31454"/>
    </mc:Choice>
    <mc:Fallback xmlns="">
      <p:transition spd="slow" advTm="3145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17D7518-FD50-41CE-8EB7-2A2AEC9887B5}"/>
              </a:ext>
            </a:extLst>
          </p:cNvPr>
          <p:cNvSpPr>
            <a:spLocks noGrp="1"/>
          </p:cNvSpPr>
          <p:nvPr>
            <p:ph type="title"/>
          </p:nvPr>
        </p:nvSpPr>
        <p:spPr/>
        <p:txBody>
          <a:bodyPr/>
          <a:lstStyle/>
          <a:p>
            <a:r>
              <a:rPr lang="pt-BR" dirty="0" err="1">
                <a:latin typeface="CMU Sans Serif" panose="02000603000000000000" pitchFamily="2" charset="0"/>
                <a:ea typeface="CMU Sans Serif" panose="02000603000000000000" pitchFamily="2" charset="0"/>
                <a:cs typeface="CMU Sans Serif" panose="02000603000000000000" pitchFamily="2" charset="0"/>
              </a:rPr>
              <a:t>Results</a:t>
            </a:r>
            <a:endParaRPr lang="pt-B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6" name="CaixaDeTexto 5">
            <a:extLst>
              <a:ext uri="{FF2B5EF4-FFF2-40B4-BE49-F238E27FC236}">
                <a16:creationId xmlns:a16="http://schemas.microsoft.com/office/drawing/2014/main" id="{BAAD2721-2856-6717-2B35-7166D777DBBD}"/>
              </a:ext>
            </a:extLst>
          </p:cNvPr>
          <p:cNvSpPr txBox="1"/>
          <p:nvPr/>
        </p:nvSpPr>
        <p:spPr>
          <a:xfrm>
            <a:off x="169654" y="1066800"/>
            <a:ext cx="5943600" cy="418576"/>
          </a:xfrm>
          <a:prstGeom prst="rect">
            <a:avLst/>
          </a:prstGeom>
          <a:noFill/>
        </p:spPr>
        <p:txBody>
          <a:bodyPr wrap="square">
            <a:spAutoFit/>
          </a:bodyPr>
          <a:lstStyle/>
          <a:p>
            <a:pPr marL="285750" indent="-285750">
              <a:lnSpc>
                <a:spcPct val="106000"/>
              </a:lnSpc>
              <a:spcAft>
                <a:spcPts val="800"/>
              </a:spcAft>
              <a:buFont typeface="Arial" panose="020B0604020202020204" pitchFamily="34" charset="0"/>
              <a:buChar char="•"/>
            </a:pPr>
            <a:r>
              <a:rPr lang="en-US" sz="2000" b="1" u="sng"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Quantum-inspired Approaches</a:t>
            </a:r>
            <a:endParaRPr lang="pt-BR" b="1" u="sng"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8" name="CaixaDeTexto 7">
            <a:extLst>
              <a:ext uri="{FF2B5EF4-FFF2-40B4-BE49-F238E27FC236}">
                <a16:creationId xmlns:a16="http://schemas.microsoft.com/office/drawing/2014/main" id="{847EFCD9-BD38-587E-BCBE-3FF2E4203434}"/>
              </a:ext>
            </a:extLst>
          </p:cNvPr>
          <p:cNvSpPr txBox="1"/>
          <p:nvPr/>
        </p:nvSpPr>
        <p:spPr>
          <a:xfrm>
            <a:off x="463741" y="1828800"/>
            <a:ext cx="8299259" cy="3797193"/>
          </a:xfrm>
          <a:prstGeom prst="rect">
            <a:avLst/>
          </a:prstGeom>
          <a:noFill/>
        </p:spPr>
        <p:txBody>
          <a:bodyPr wrap="square">
            <a:spAutoFit/>
          </a:bodyPr>
          <a:lstStyle/>
          <a:p>
            <a:pPr marL="285750" indent="-285750" algn="just" hangingPunct="0">
              <a:buClr>
                <a:srgbClr val="2929AD"/>
              </a:buClr>
              <a:buFont typeface="CMU Sans Serif" panose="02000603000000000000" pitchFamily="2" charset="0"/>
              <a:buChar char="‒"/>
            </a:pPr>
            <a:r>
              <a:rPr lang="en-US"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Zhang, Zhou and Yang (2014):</a:t>
            </a:r>
          </a:p>
          <a:p>
            <a:pPr marL="742950" lvl="1" indent="-285750" algn="just">
              <a:buClr>
                <a:srgbClr val="2929AD"/>
              </a:buClr>
              <a:buFont typeface="Courier New" panose="02070309020205020404" pitchFamily="49" charset="0"/>
              <a:buChar char="o"/>
            </a:pPr>
            <a:r>
              <a:rPr lang="en-US"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System Reliability-aware Energy Optimization Problem</a:t>
            </a:r>
            <a:r>
              <a:rPr lang="en-US"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a:t>
            </a:r>
          </a:p>
          <a:p>
            <a:pPr marL="742950" lvl="1" indent="-285750" algn="just">
              <a:buClr>
                <a:srgbClr val="2929AD"/>
              </a:buClr>
              <a:buFont typeface="Courier New" panose="02070309020205020404" pitchFamily="49" charset="0"/>
              <a:buChar char="o"/>
            </a:pPr>
            <a:r>
              <a:rPr lang="en-US" b="1"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QPSO.</a:t>
            </a:r>
          </a:p>
          <a:p>
            <a:pPr marL="285750" indent="-285750" algn="just" hangingPunct="0">
              <a:buClr>
                <a:srgbClr val="2929AD"/>
              </a:buClr>
              <a:buFont typeface="CMU Sans Serif" panose="02000603000000000000" pitchFamily="2" charset="0"/>
              <a:buChar char="‒"/>
            </a:pPr>
            <a:endParaRPr lang="en-US"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endParaRPr>
          </a:p>
          <a:p>
            <a:pPr marL="285750" indent="-285750" algn="just" hangingPunct="0">
              <a:buClr>
                <a:srgbClr val="2929AD"/>
              </a:buClr>
              <a:buFont typeface="CMU Sans Serif" panose="02000603000000000000" pitchFamily="2" charset="0"/>
              <a:buChar char="‒"/>
            </a:pPr>
            <a:r>
              <a:rPr lang="en-US"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Alvarez-Alvarado and Jayaweera (2018): </a:t>
            </a:r>
          </a:p>
          <a:p>
            <a:pPr marL="742950" lvl="1" indent="-285750" algn="just">
              <a:buClr>
                <a:srgbClr val="2929AD"/>
              </a:buClr>
              <a:buFont typeface="Courier New" panose="02070309020205020404" pitchFamily="49" charset="0"/>
              <a:buChar char="o"/>
            </a:pPr>
            <a:r>
              <a:rPr lang="en-US" u="sng"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Maximize reliability</a:t>
            </a:r>
            <a:r>
              <a:rPr lang="en-US"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 for electronic devices</a:t>
            </a:r>
          </a:p>
          <a:p>
            <a:pPr marL="742950" lvl="1" indent="-285750" algn="just">
              <a:buClr>
                <a:srgbClr val="2929AD"/>
              </a:buClr>
              <a:buFont typeface="Courier New" panose="02070309020205020404" pitchFamily="49" charset="0"/>
              <a:buChar char="o"/>
            </a:pPr>
            <a:r>
              <a:rPr lang="en-US" u="sng"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Accelerated Quantum Particle Swarm Optimization </a:t>
            </a:r>
            <a:r>
              <a:rPr lang="en-US"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(AQPSO).</a:t>
            </a:r>
          </a:p>
          <a:p>
            <a:pPr marL="285750" indent="-285750" algn="just" hangingPunct="0">
              <a:buClr>
                <a:srgbClr val="2929AD"/>
              </a:buClr>
              <a:buFont typeface="CMU Sans Serif" panose="02000603000000000000" pitchFamily="2" charset="0"/>
              <a:buChar char="‒"/>
            </a:pPr>
            <a:endParaRPr lang="en-US" b="1"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a:p>
            <a:pPr marL="285750" indent="-285750" algn="just" hangingPunct="0">
              <a:buClr>
                <a:srgbClr val="2929AD"/>
              </a:buClr>
              <a:buFont typeface="CMU Sans Serif" panose="02000603000000000000" pitchFamily="2" charset="0"/>
              <a:buChar char="‒"/>
            </a:pPr>
            <a:r>
              <a:rPr lang="en-US" b="1" dirty="0" err="1">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Dueñas</a:t>
            </a:r>
            <a:r>
              <a:rPr lang="en-US"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-Osorio, </a:t>
            </a:r>
            <a:r>
              <a:rPr lang="en-US" b="1" dirty="0" err="1">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Vardi</a:t>
            </a:r>
            <a:r>
              <a:rPr lang="en-US"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 and Rojo (2018): </a:t>
            </a:r>
          </a:p>
          <a:p>
            <a:pPr marL="742950" lvl="1" indent="-285750" algn="just">
              <a:buClr>
                <a:srgbClr val="2929AD"/>
              </a:buClr>
              <a:buFont typeface="Courier New" panose="02070309020205020404" pitchFamily="49" charset="0"/>
              <a:buChar char="o"/>
            </a:pPr>
            <a:r>
              <a:rPr lang="en-US" u="sng"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Boolean analysis</a:t>
            </a:r>
            <a:r>
              <a:rPr lang="en-US"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 translated from qubits</a:t>
            </a:r>
            <a:endParaRPr lang="en-US"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endParaRPr>
          </a:p>
          <a:p>
            <a:pPr marL="742950" lvl="1" indent="-285750" algn="just">
              <a:buClr>
                <a:srgbClr val="2929AD"/>
              </a:buClr>
              <a:buFont typeface="Courier New" panose="02070309020205020404" pitchFamily="49" charset="0"/>
              <a:buChar char="o"/>
            </a:pPr>
            <a:r>
              <a:rPr lang="en-US"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quantum-inspired computing perspective for </a:t>
            </a:r>
            <a:r>
              <a:rPr lang="en-US" u="sng"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system</a:t>
            </a:r>
            <a:r>
              <a:rPr lang="en-US"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 </a:t>
            </a:r>
            <a:r>
              <a:rPr lang="en-US" u="sng"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reliability</a:t>
            </a:r>
            <a:r>
              <a:rPr lang="en-US"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 bounds as a precursor to more complex applications;</a:t>
            </a:r>
          </a:p>
          <a:p>
            <a:pPr marL="285750" indent="-285750" algn="just" hangingPunct="0">
              <a:lnSpc>
                <a:spcPct val="150000"/>
              </a:lnSpc>
              <a:buClr>
                <a:srgbClr val="2929AD"/>
              </a:buClr>
              <a:buFont typeface="CMU Sans Serif" panose="02000603000000000000" pitchFamily="2" charset="0"/>
              <a:buChar char="‒"/>
            </a:pPr>
            <a:endParaRPr lang="en-US"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9" name="Footer Placeholder 3">
            <a:extLst>
              <a:ext uri="{FF2B5EF4-FFF2-40B4-BE49-F238E27FC236}">
                <a16:creationId xmlns:a16="http://schemas.microsoft.com/office/drawing/2014/main" id="{D99FB134-F945-A122-57D6-5D17C491A672}"/>
              </a:ext>
            </a:extLst>
          </p:cNvPr>
          <p:cNvSpPr>
            <a:spLocks noGrp="1"/>
          </p:cNvSpPr>
          <p:nvPr>
            <p:ph type="ftr" idx="11"/>
          </p:nvPr>
        </p:nvSpPr>
        <p:spPr>
          <a:xfrm>
            <a:off x="2057400" y="6383337"/>
            <a:ext cx="6324600" cy="474663"/>
          </a:xfrm>
        </p:spPr>
        <p:txBody>
          <a:bodyPr/>
          <a:lstStyle/>
          <a:p>
            <a:pPr>
              <a:defRPr/>
            </a:pPr>
            <a:r>
              <a:rPr lang="en-US" dirty="0">
                <a:latin typeface="CMU Sans Serif" panose="02000603000000000000" pitchFamily="2" charset="0"/>
                <a:ea typeface="CMU Sans Serif" panose="02000603000000000000" pitchFamily="2" charset="0"/>
                <a:cs typeface="CMU Sans Serif" panose="02000603000000000000" pitchFamily="2" charset="0"/>
              </a:rPr>
              <a:t>Review of Quantum(-Inspired) Optimization Methods for System Reliability Problems </a:t>
            </a:r>
          </a:p>
          <a:p>
            <a:pPr>
              <a:defRPr/>
            </a:pPr>
            <a:r>
              <a:rPr lang="en-US" dirty="0">
                <a:latin typeface="CMU Sans Serif" panose="02000603000000000000" pitchFamily="2" charset="0"/>
                <a:ea typeface="CMU Sans Serif" panose="02000603000000000000" pitchFamily="2" charset="0"/>
                <a:cs typeface="CMU Sans Serif" panose="02000603000000000000" pitchFamily="2" charset="0"/>
              </a:rPr>
              <a:t>Araujo, </a:t>
            </a:r>
            <a:r>
              <a:rPr lang="en-US" dirty="0" err="1">
                <a:latin typeface="CMU Sans Serif" panose="02000603000000000000" pitchFamily="2" charset="0"/>
                <a:ea typeface="CMU Sans Serif" panose="02000603000000000000" pitchFamily="2" charset="0"/>
                <a:cs typeface="CMU Sans Serif" panose="02000603000000000000" pitchFamily="2" charset="0"/>
              </a:rPr>
              <a:t>Lins</a:t>
            </a:r>
            <a:r>
              <a:rPr lang="en-US" dirty="0">
                <a:latin typeface="CMU Sans Serif" panose="02000603000000000000" pitchFamily="2" charset="0"/>
                <a:ea typeface="CMU Sans Serif" panose="02000603000000000000" pitchFamily="2" charset="0"/>
                <a:cs typeface="CMU Sans Serif" panose="02000603000000000000" pitchFamily="2" charset="0"/>
              </a:rPr>
              <a:t>, </a:t>
            </a:r>
            <a:r>
              <a:rPr lang="en-US" dirty="0" err="1">
                <a:latin typeface="CMU Sans Serif" panose="02000603000000000000" pitchFamily="2" charset="0"/>
                <a:ea typeface="CMU Sans Serif" panose="02000603000000000000" pitchFamily="2" charset="0"/>
                <a:cs typeface="CMU Sans Serif" panose="02000603000000000000" pitchFamily="2" charset="0"/>
              </a:rPr>
              <a:t>Figeroa</a:t>
            </a:r>
            <a:r>
              <a:rPr lang="en-US" dirty="0">
                <a:latin typeface="CMU Sans Serif" panose="02000603000000000000" pitchFamily="2" charset="0"/>
                <a:ea typeface="CMU Sans Serif" panose="02000603000000000000" pitchFamily="2" charset="0"/>
                <a:cs typeface="CMU Sans Serif" panose="02000603000000000000" pitchFamily="2" charset="0"/>
              </a:rPr>
              <a:t>, Maior, Moura and </a:t>
            </a:r>
            <a:r>
              <a:rPr lang="en-US" dirty="0" err="1">
                <a:latin typeface="CMU Sans Serif" panose="02000603000000000000" pitchFamily="2" charset="0"/>
                <a:ea typeface="CMU Sans Serif" panose="02000603000000000000" pitchFamily="2" charset="0"/>
                <a:cs typeface="CMU Sans Serif" panose="02000603000000000000" pitchFamily="2" charset="0"/>
              </a:rPr>
              <a:t>Droguett</a:t>
            </a:r>
            <a:r>
              <a:rPr lang="en-US" dirty="0">
                <a:latin typeface="CMU Sans Serif" panose="02000603000000000000" pitchFamily="2" charset="0"/>
                <a:ea typeface="CMU Sans Serif" panose="02000603000000000000" pitchFamily="2" charset="0"/>
                <a:cs typeface="CMU Sans Serif" panose="02000603000000000000" pitchFamily="2" charset="0"/>
              </a:rPr>
              <a:t> (2022) – PSAM, Honolulu</a:t>
            </a:r>
            <a:endParaRPr lang="en-GB" dirty="0">
              <a:latin typeface="CMU Sans Serif" panose="02000603000000000000" pitchFamily="2" charset="0"/>
              <a:ea typeface="CMU Sans Serif" panose="02000603000000000000" pitchFamily="2" charset="0"/>
              <a:cs typeface="CMU Sans Serif" panose="02000603000000000000" pitchFamily="2" charset="0"/>
            </a:endParaRPr>
          </a:p>
        </p:txBody>
      </p:sp>
    </p:spTree>
    <p:extLst>
      <p:ext uri="{BB962C8B-B14F-4D97-AF65-F5344CB8AC3E}">
        <p14:creationId xmlns:p14="http://schemas.microsoft.com/office/powerpoint/2010/main" val="4170523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17D7518-FD50-41CE-8EB7-2A2AEC9887B5}"/>
              </a:ext>
            </a:extLst>
          </p:cNvPr>
          <p:cNvSpPr>
            <a:spLocks noGrp="1"/>
          </p:cNvSpPr>
          <p:nvPr>
            <p:ph type="title"/>
          </p:nvPr>
        </p:nvSpPr>
        <p:spPr/>
        <p:txBody>
          <a:bodyPr/>
          <a:lstStyle/>
          <a:p>
            <a:r>
              <a:rPr lang="pt-BR" dirty="0" err="1">
                <a:latin typeface="CMU Sans Serif" panose="02000603000000000000" pitchFamily="2" charset="0"/>
                <a:ea typeface="CMU Sans Serif" panose="02000603000000000000" pitchFamily="2" charset="0"/>
                <a:cs typeface="CMU Sans Serif" panose="02000603000000000000" pitchFamily="2" charset="0"/>
              </a:rPr>
              <a:t>Results</a:t>
            </a:r>
            <a:endParaRPr lang="pt-B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6" name="CaixaDeTexto 5">
            <a:extLst>
              <a:ext uri="{FF2B5EF4-FFF2-40B4-BE49-F238E27FC236}">
                <a16:creationId xmlns:a16="http://schemas.microsoft.com/office/drawing/2014/main" id="{BAAD2721-2856-6717-2B35-7166D777DBBD}"/>
              </a:ext>
            </a:extLst>
          </p:cNvPr>
          <p:cNvSpPr txBox="1"/>
          <p:nvPr/>
        </p:nvSpPr>
        <p:spPr>
          <a:xfrm>
            <a:off x="169654" y="1066800"/>
            <a:ext cx="5943600" cy="418576"/>
          </a:xfrm>
          <a:prstGeom prst="rect">
            <a:avLst/>
          </a:prstGeom>
          <a:noFill/>
        </p:spPr>
        <p:txBody>
          <a:bodyPr wrap="square">
            <a:spAutoFit/>
          </a:bodyPr>
          <a:lstStyle/>
          <a:p>
            <a:pPr marL="285750" indent="-285750">
              <a:lnSpc>
                <a:spcPct val="106000"/>
              </a:lnSpc>
              <a:spcAft>
                <a:spcPts val="800"/>
              </a:spcAft>
              <a:buFont typeface="Arial" panose="020B0604020202020204" pitchFamily="34" charset="0"/>
              <a:buChar char="•"/>
            </a:pPr>
            <a:r>
              <a:rPr lang="en-US" sz="2000"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Quantum-inspired Approaches</a:t>
            </a:r>
            <a:endParaRPr lang="pt-BR"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endParaRPr>
          </a:p>
        </p:txBody>
      </p:sp>
      <p:pic>
        <p:nvPicPr>
          <p:cNvPr id="9" name="Imagem 1">
            <a:extLst>
              <a:ext uri="{FF2B5EF4-FFF2-40B4-BE49-F238E27FC236}">
                <a16:creationId xmlns:a16="http://schemas.microsoft.com/office/drawing/2014/main" id="{D3955F6A-D485-7FDD-6A7D-E7EAF73924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666" t="6518" r="8308" b="5722"/>
          <a:stretch/>
        </p:blipFill>
        <p:spPr bwMode="auto">
          <a:xfrm>
            <a:off x="2261243" y="1611195"/>
            <a:ext cx="6879213" cy="4666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ixaDeTexto 12">
            <a:extLst>
              <a:ext uri="{FF2B5EF4-FFF2-40B4-BE49-F238E27FC236}">
                <a16:creationId xmlns:a16="http://schemas.microsoft.com/office/drawing/2014/main" id="{0DBCE601-CCEC-50BC-DDEB-B3A9BD4027FB}"/>
              </a:ext>
            </a:extLst>
          </p:cNvPr>
          <p:cNvSpPr txBox="1"/>
          <p:nvPr/>
        </p:nvSpPr>
        <p:spPr>
          <a:xfrm>
            <a:off x="533400" y="2199864"/>
            <a:ext cx="1937244" cy="461665"/>
          </a:xfrm>
          <a:prstGeom prst="rect">
            <a:avLst/>
          </a:prstGeom>
          <a:solidFill>
            <a:srgbClr val="EBF2FF"/>
          </a:solidFill>
          <a:ln>
            <a:solidFill>
              <a:schemeClr val="accent6">
                <a:lumMod val="50000"/>
              </a:schemeClr>
            </a:solidFill>
          </a:ln>
        </p:spPr>
        <p:txBody>
          <a:bodyPr wrap="square">
            <a:spAutoFit/>
          </a:bodyPr>
          <a:lstStyle/>
          <a:p>
            <a:pPr algn="ctr"/>
            <a:r>
              <a:rPr lang="en-US" b="1" u="sng"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42 papers</a:t>
            </a:r>
            <a:endParaRPr lang="pt-BR" sz="2400" b="1" u="sng"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4" name="CaixaDeTexto 13">
            <a:extLst>
              <a:ext uri="{FF2B5EF4-FFF2-40B4-BE49-F238E27FC236}">
                <a16:creationId xmlns:a16="http://schemas.microsoft.com/office/drawing/2014/main" id="{1FDBF173-3624-0885-2CBB-3F27C601458D}"/>
              </a:ext>
            </a:extLst>
          </p:cNvPr>
          <p:cNvSpPr txBox="1"/>
          <p:nvPr/>
        </p:nvSpPr>
        <p:spPr>
          <a:xfrm>
            <a:off x="169654" y="2832637"/>
            <a:ext cx="3030746" cy="738664"/>
          </a:xfrm>
          <a:prstGeom prst="rect">
            <a:avLst/>
          </a:prstGeom>
          <a:noFill/>
        </p:spPr>
        <p:txBody>
          <a:bodyPr wrap="square">
            <a:spAutoFit/>
          </a:bodyPr>
          <a:lstStyle/>
          <a:p>
            <a:pPr algn="ctr"/>
            <a:r>
              <a:rPr lang="en-US" sz="1400"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Keywords:</a:t>
            </a:r>
            <a:endParaRPr lang="en-US" sz="14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endParaRPr>
          </a:p>
          <a:p>
            <a:pPr algn="ctr"/>
            <a:r>
              <a:rPr lang="en-US" sz="14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a:t>
            </a:r>
            <a:r>
              <a:rPr lang="en-US" sz="1400"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Quantum-Inspired Algorithms</a:t>
            </a:r>
            <a:r>
              <a:rPr lang="en-US" sz="14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 and "</a:t>
            </a:r>
            <a:r>
              <a:rPr lang="en-US" sz="1400"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Combinatorial Optimization</a:t>
            </a:r>
            <a:r>
              <a:rPr lang="en-US" sz="14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a:t>
            </a:r>
            <a:endParaRPr lang="pt-BR"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8" name="Footer Placeholder 3">
            <a:extLst>
              <a:ext uri="{FF2B5EF4-FFF2-40B4-BE49-F238E27FC236}">
                <a16:creationId xmlns:a16="http://schemas.microsoft.com/office/drawing/2014/main" id="{1021911D-8F43-D1B6-937E-AA4C3DE8F42C}"/>
              </a:ext>
            </a:extLst>
          </p:cNvPr>
          <p:cNvSpPr>
            <a:spLocks noGrp="1"/>
          </p:cNvSpPr>
          <p:nvPr>
            <p:ph type="ftr" idx="11"/>
          </p:nvPr>
        </p:nvSpPr>
        <p:spPr>
          <a:xfrm>
            <a:off x="2057400" y="6383337"/>
            <a:ext cx="6324600" cy="474663"/>
          </a:xfrm>
        </p:spPr>
        <p:txBody>
          <a:bodyPr/>
          <a:lstStyle/>
          <a:p>
            <a:pPr>
              <a:defRPr/>
            </a:pPr>
            <a:r>
              <a:rPr lang="en-US" dirty="0">
                <a:latin typeface="CMU Sans Serif" panose="02000603000000000000" pitchFamily="2" charset="0"/>
                <a:ea typeface="CMU Sans Serif" panose="02000603000000000000" pitchFamily="2" charset="0"/>
                <a:cs typeface="CMU Sans Serif" panose="02000603000000000000" pitchFamily="2" charset="0"/>
              </a:rPr>
              <a:t>Review of Quantum(-Inspired) Optimization Methods for System Reliability Problems </a:t>
            </a:r>
          </a:p>
          <a:p>
            <a:pPr>
              <a:defRPr/>
            </a:pPr>
            <a:r>
              <a:rPr lang="en-US" dirty="0">
                <a:latin typeface="CMU Sans Serif" panose="02000603000000000000" pitchFamily="2" charset="0"/>
                <a:ea typeface="CMU Sans Serif" panose="02000603000000000000" pitchFamily="2" charset="0"/>
                <a:cs typeface="CMU Sans Serif" panose="02000603000000000000" pitchFamily="2" charset="0"/>
              </a:rPr>
              <a:t>Araujo, </a:t>
            </a:r>
            <a:r>
              <a:rPr lang="en-US" dirty="0" err="1">
                <a:latin typeface="CMU Sans Serif" panose="02000603000000000000" pitchFamily="2" charset="0"/>
                <a:ea typeface="CMU Sans Serif" panose="02000603000000000000" pitchFamily="2" charset="0"/>
                <a:cs typeface="CMU Sans Serif" panose="02000603000000000000" pitchFamily="2" charset="0"/>
              </a:rPr>
              <a:t>Lins</a:t>
            </a:r>
            <a:r>
              <a:rPr lang="en-US" dirty="0">
                <a:latin typeface="CMU Sans Serif" panose="02000603000000000000" pitchFamily="2" charset="0"/>
                <a:ea typeface="CMU Sans Serif" panose="02000603000000000000" pitchFamily="2" charset="0"/>
                <a:cs typeface="CMU Sans Serif" panose="02000603000000000000" pitchFamily="2" charset="0"/>
              </a:rPr>
              <a:t>, </a:t>
            </a:r>
            <a:r>
              <a:rPr lang="en-US" dirty="0" err="1">
                <a:latin typeface="CMU Sans Serif" panose="02000603000000000000" pitchFamily="2" charset="0"/>
                <a:ea typeface="CMU Sans Serif" panose="02000603000000000000" pitchFamily="2" charset="0"/>
                <a:cs typeface="CMU Sans Serif" panose="02000603000000000000" pitchFamily="2" charset="0"/>
              </a:rPr>
              <a:t>Figeroa</a:t>
            </a:r>
            <a:r>
              <a:rPr lang="en-US" dirty="0">
                <a:latin typeface="CMU Sans Serif" panose="02000603000000000000" pitchFamily="2" charset="0"/>
                <a:ea typeface="CMU Sans Serif" panose="02000603000000000000" pitchFamily="2" charset="0"/>
                <a:cs typeface="CMU Sans Serif" panose="02000603000000000000" pitchFamily="2" charset="0"/>
              </a:rPr>
              <a:t>, Maior, Moura and </a:t>
            </a:r>
            <a:r>
              <a:rPr lang="en-US" dirty="0" err="1">
                <a:latin typeface="CMU Sans Serif" panose="02000603000000000000" pitchFamily="2" charset="0"/>
                <a:ea typeface="CMU Sans Serif" panose="02000603000000000000" pitchFamily="2" charset="0"/>
                <a:cs typeface="CMU Sans Serif" panose="02000603000000000000" pitchFamily="2" charset="0"/>
              </a:rPr>
              <a:t>Droguett</a:t>
            </a:r>
            <a:r>
              <a:rPr lang="en-US" dirty="0">
                <a:latin typeface="CMU Sans Serif" panose="02000603000000000000" pitchFamily="2" charset="0"/>
                <a:ea typeface="CMU Sans Serif" panose="02000603000000000000" pitchFamily="2" charset="0"/>
                <a:cs typeface="CMU Sans Serif" panose="02000603000000000000" pitchFamily="2" charset="0"/>
              </a:rPr>
              <a:t> (2022) – PSAM, Honolulu</a:t>
            </a:r>
            <a:endParaRPr lang="en-GB"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0" name="Arrow: Up 9">
            <a:extLst>
              <a:ext uri="{FF2B5EF4-FFF2-40B4-BE49-F238E27FC236}">
                <a16:creationId xmlns:a16="http://schemas.microsoft.com/office/drawing/2014/main" id="{5B2144D1-AB18-CAF8-943C-90CC015B3B41}"/>
              </a:ext>
            </a:extLst>
          </p:cNvPr>
          <p:cNvSpPr/>
          <p:nvPr/>
        </p:nvSpPr>
        <p:spPr bwMode="auto">
          <a:xfrm rot="1245729">
            <a:off x="4370523" y="4208114"/>
            <a:ext cx="152400" cy="304800"/>
          </a:xfrm>
          <a:prstGeom prst="up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a typeface="MS Gothic" charset="-128"/>
            </a:endParaRPr>
          </a:p>
        </p:txBody>
      </p:sp>
      <p:sp>
        <p:nvSpPr>
          <p:cNvPr id="11" name="Arrow: Up 10">
            <a:extLst>
              <a:ext uri="{FF2B5EF4-FFF2-40B4-BE49-F238E27FC236}">
                <a16:creationId xmlns:a16="http://schemas.microsoft.com/office/drawing/2014/main" id="{4547DF78-59E3-B18A-ACEA-20A5EDDA51AC}"/>
              </a:ext>
            </a:extLst>
          </p:cNvPr>
          <p:cNvSpPr/>
          <p:nvPr/>
        </p:nvSpPr>
        <p:spPr bwMode="auto">
          <a:xfrm rot="6050576">
            <a:off x="4812214" y="5818508"/>
            <a:ext cx="152400" cy="304800"/>
          </a:xfrm>
          <a:prstGeom prst="up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a typeface="MS Gothic" charset="-128"/>
            </a:endParaRPr>
          </a:p>
        </p:txBody>
      </p:sp>
      <p:sp>
        <p:nvSpPr>
          <p:cNvPr id="12" name="Arrow: Up 11">
            <a:extLst>
              <a:ext uri="{FF2B5EF4-FFF2-40B4-BE49-F238E27FC236}">
                <a16:creationId xmlns:a16="http://schemas.microsoft.com/office/drawing/2014/main" id="{5B326B34-9EED-F281-84A7-208322E27849}"/>
              </a:ext>
            </a:extLst>
          </p:cNvPr>
          <p:cNvSpPr/>
          <p:nvPr/>
        </p:nvSpPr>
        <p:spPr bwMode="auto">
          <a:xfrm rot="9501758">
            <a:off x="3771901" y="2443561"/>
            <a:ext cx="152400" cy="304800"/>
          </a:xfrm>
          <a:prstGeom prst="up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a typeface="MS Gothic" charset="-128"/>
            </a:endParaRPr>
          </a:p>
        </p:txBody>
      </p:sp>
      <p:sp>
        <p:nvSpPr>
          <p:cNvPr id="15" name="Arrow: Up 14">
            <a:extLst>
              <a:ext uri="{FF2B5EF4-FFF2-40B4-BE49-F238E27FC236}">
                <a16:creationId xmlns:a16="http://schemas.microsoft.com/office/drawing/2014/main" id="{E7D0FFD0-4D85-29F7-BB85-2B9EE9276C4F}"/>
              </a:ext>
            </a:extLst>
          </p:cNvPr>
          <p:cNvSpPr/>
          <p:nvPr/>
        </p:nvSpPr>
        <p:spPr bwMode="auto">
          <a:xfrm rot="12907179">
            <a:off x="8841598" y="2117507"/>
            <a:ext cx="152400" cy="304800"/>
          </a:xfrm>
          <a:prstGeom prst="up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a typeface="MS Gothic" charset="-128"/>
            </a:endParaRPr>
          </a:p>
        </p:txBody>
      </p:sp>
    </p:spTree>
    <p:extLst>
      <p:ext uri="{BB962C8B-B14F-4D97-AF65-F5344CB8AC3E}">
        <p14:creationId xmlns:p14="http://schemas.microsoft.com/office/powerpoint/2010/main" val="32828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17D7518-FD50-41CE-8EB7-2A2AEC9887B5}"/>
              </a:ext>
            </a:extLst>
          </p:cNvPr>
          <p:cNvSpPr>
            <a:spLocks noGrp="1"/>
          </p:cNvSpPr>
          <p:nvPr>
            <p:ph type="title"/>
          </p:nvPr>
        </p:nvSpPr>
        <p:spPr/>
        <p:txBody>
          <a:bodyPr/>
          <a:lstStyle/>
          <a:p>
            <a:r>
              <a:rPr lang="pt-BR">
                <a:latin typeface="CMU Sans Serif" panose="02000603000000000000" pitchFamily="2" charset="0"/>
                <a:ea typeface="CMU Sans Serif" panose="02000603000000000000" pitchFamily="2" charset="0"/>
                <a:cs typeface="CMU Sans Serif" panose="02000603000000000000" pitchFamily="2" charset="0"/>
              </a:rPr>
              <a:t>Conclusions</a:t>
            </a:r>
            <a:endParaRPr lang="pt-B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6" name="CaixaDeTexto 5">
            <a:extLst>
              <a:ext uri="{FF2B5EF4-FFF2-40B4-BE49-F238E27FC236}">
                <a16:creationId xmlns:a16="http://schemas.microsoft.com/office/drawing/2014/main" id="{BDD14B3D-D902-D370-4E1B-E67A2C9CB271}"/>
              </a:ext>
            </a:extLst>
          </p:cNvPr>
          <p:cNvSpPr txBox="1"/>
          <p:nvPr/>
        </p:nvSpPr>
        <p:spPr>
          <a:xfrm>
            <a:off x="194930" y="1478667"/>
            <a:ext cx="8686800" cy="684803"/>
          </a:xfrm>
          <a:prstGeom prst="rect">
            <a:avLst/>
          </a:prstGeom>
          <a:noFill/>
        </p:spPr>
        <p:txBody>
          <a:bodyPr wrap="square">
            <a:spAutoFit/>
          </a:bodyPr>
          <a:lstStyle/>
          <a:p>
            <a:pPr marL="285750" indent="-285750" algn="just">
              <a:spcAft>
                <a:spcPts val="1200"/>
              </a:spcAft>
              <a:buClr>
                <a:srgbClr val="2929AD"/>
              </a:buClr>
              <a:buFont typeface="CMU Sans Serif" panose="02000603000000000000" pitchFamily="2" charset="0"/>
              <a:buChar char="‒"/>
            </a:pPr>
            <a:r>
              <a:rPr lang="pt-BR" sz="1800"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Future Works </a:t>
            </a:r>
            <a:r>
              <a:rPr lang="pt-BR" sz="18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-&gt; </a:t>
            </a:r>
            <a:r>
              <a:rPr lang="en-GB" sz="18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applications of quantum(-inspired) algorithms</a:t>
            </a:r>
            <a:r>
              <a:rPr lang="pt-BR" sz="18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a:t>
            </a:r>
          </a:p>
          <a:p>
            <a:pPr marL="285750" indent="-285750" algn="just">
              <a:spcAft>
                <a:spcPts val="1200"/>
              </a:spcAft>
              <a:buClr>
                <a:srgbClr val="2929AD"/>
              </a:buClr>
              <a:buFont typeface="CMU Sans Serif" panose="02000603000000000000" pitchFamily="2" charset="0"/>
              <a:buChar char="‒"/>
            </a:pPr>
            <a:endParaRPr lang="pt-BR" sz="105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8" name="Footer Placeholder 3">
            <a:extLst>
              <a:ext uri="{FF2B5EF4-FFF2-40B4-BE49-F238E27FC236}">
                <a16:creationId xmlns:a16="http://schemas.microsoft.com/office/drawing/2014/main" id="{8EDD71EB-0E5B-4119-BAC5-91C28C0CC18B}"/>
              </a:ext>
            </a:extLst>
          </p:cNvPr>
          <p:cNvSpPr>
            <a:spLocks noGrp="1"/>
          </p:cNvSpPr>
          <p:nvPr>
            <p:ph type="ftr" idx="11"/>
          </p:nvPr>
        </p:nvSpPr>
        <p:spPr>
          <a:xfrm>
            <a:off x="2057400" y="6383337"/>
            <a:ext cx="6324600" cy="474663"/>
          </a:xfrm>
        </p:spPr>
        <p:txBody>
          <a:bodyPr/>
          <a:lstStyle/>
          <a:p>
            <a:pPr>
              <a:defRPr/>
            </a:pPr>
            <a:r>
              <a:rPr lang="en-US">
                <a:latin typeface="CMU Sans Serif" panose="02000603000000000000" pitchFamily="2" charset="0"/>
                <a:ea typeface="CMU Sans Serif" panose="02000603000000000000" pitchFamily="2" charset="0"/>
                <a:cs typeface="CMU Sans Serif" panose="02000603000000000000" pitchFamily="2" charset="0"/>
              </a:rPr>
              <a:t>Review of Quantum(-Inspired) Optimization Methods for System Reliability Problems </a:t>
            </a:r>
          </a:p>
          <a:p>
            <a:pPr>
              <a:defRPr/>
            </a:pPr>
            <a:r>
              <a:rPr lang="en-US">
                <a:latin typeface="CMU Sans Serif" panose="02000603000000000000" pitchFamily="2" charset="0"/>
                <a:ea typeface="CMU Sans Serif" panose="02000603000000000000" pitchFamily="2" charset="0"/>
                <a:cs typeface="CMU Sans Serif" panose="02000603000000000000" pitchFamily="2" charset="0"/>
              </a:rPr>
              <a:t>Araujo, Lins, Figeroa, Maior, Moura and Droguett (2022) – PSAM, Honolulu</a:t>
            </a:r>
            <a:endParaRPr lang="en-GB" dirty="0">
              <a:latin typeface="CMU Sans Serif" panose="02000603000000000000" pitchFamily="2" charset="0"/>
              <a:ea typeface="CMU Sans Serif" panose="02000603000000000000" pitchFamily="2" charset="0"/>
              <a:cs typeface="CMU Sans Serif" panose="02000603000000000000" pitchFamily="2" charset="0"/>
            </a:endParaRPr>
          </a:p>
        </p:txBody>
      </p:sp>
      <p:pic>
        <p:nvPicPr>
          <p:cNvPr id="1032" name="Picture 8" descr="Bringing you the quantum future—faster | Beta site for NSF - National  Science Foundation">
            <a:extLst>
              <a:ext uri="{FF2B5EF4-FFF2-40B4-BE49-F238E27FC236}">
                <a16:creationId xmlns:a16="http://schemas.microsoft.com/office/drawing/2014/main" id="{26CC99CB-5F8C-F8A2-667D-7DDC156CA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9713" y="3501767"/>
            <a:ext cx="3790358" cy="22209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5355B45-1699-2017-52DA-32034A24E803}"/>
              </a:ext>
            </a:extLst>
          </p:cNvPr>
          <p:cNvSpPr txBox="1"/>
          <p:nvPr/>
        </p:nvSpPr>
        <p:spPr>
          <a:xfrm>
            <a:off x="161260" y="3429000"/>
            <a:ext cx="4572000" cy="1938992"/>
          </a:xfrm>
          <a:prstGeom prst="rect">
            <a:avLst/>
          </a:prstGeom>
          <a:noFill/>
        </p:spPr>
        <p:txBody>
          <a:bodyPr wrap="square">
            <a:spAutoFit/>
          </a:bodyPr>
          <a:lstStyle/>
          <a:p>
            <a:pPr marL="800100" lvl="1" indent="-342900" algn="just">
              <a:spcAft>
                <a:spcPts val="1200"/>
              </a:spcAft>
              <a:buClr>
                <a:srgbClr val="2929AD"/>
              </a:buClr>
              <a:buFont typeface="+mj-lt"/>
              <a:buAutoNum type="arabicPeriod" startAt="2"/>
            </a:pPr>
            <a:r>
              <a:rPr lang="en-GB"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on </a:t>
            </a:r>
            <a:r>
              <a:rPr lang="en-GB"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RRAP problem</a:t>
            </a:r>
            <a:r>
              <a:rPr lang="en-GB"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a:t>
            </a:r>
            <a:endParaRPr lang="pt-BR"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endParaRPr>
          </a:p>
          <a:p>
            <a:pPr marL="800100" lvl="1" indent="-342900" algn="just">
              <a:spcAft>
                <a:spcPts val="1200"/>
              </a:spcAft>
              <a:buClr>
                <a:srgbClr val="2929AD"/>
              </a:buClr>
              <a:buFont typeface="+mj-lt"/>
              <a:buAutoNum type="arabicPeriod" startAt="2"/>
            </a:pPr>
            <a:r>
              <a:rPr lang="en-GB"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in </a:t>
            </a:r>
            <a:r>
              <a:rPr lang="en-GB"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multi-objective</a:t>
            </a:r>
            <a:r>
              <a:rPr lang="en-GB"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 contexts;</a:t>
            </a:r>
            <a:endParaRPr lang="pt-BR"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endParaRPr>
          </a:p>
          <a:p>
            <a:pPr marL="800100" lvl="1" indent="-342900" algn="just">
              <a:spcAft>
                <a:spcPts val="1200"/>
              </a:spcAft>
              <a:buClr>
                <a:srgbClr val="2929AD"/>
              </a:buClr>
              <a:buFont typeface="+mj-lt"/>
              <a:buAutoNum type="arabicPeriod" startAt="2"/>
            </a:pPr>
            <a:r>
              <a:rPr lang="en-GB"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in </a:t>
            </a:r>
            <a:r>
              <a:rPr lang="en-GB"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Binary Syst. State </a:t>
            </a:r>
            <a:r>
              <a:rPr lang="en-GB"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and</a:t>
            </a:r>
            <a:r>
              <a:rPr lang="en-GB"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 Multi-Syst. State</a:t>
            </a:r>
            <a:r>
              <a:rPr lang="en-GB"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a:t>
            </a:r>
            <a:endParaRPr lang="pt-BR"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endParaRPr>
          </a:p>
          <a:p>
            <a:pPr marL="800100" lvl="1" indent="-342900" algn="just">
              <a:spcAft>
                <a:spcPts val="1200"/>
              </a:spcAft>
              <a:buClr>
                <a:srgbClr val="2929AD"/>
              </a:buClr>
              <a:buFont typeface="+mj-lt"/>
              <a:buAutoNum type="arabicPeriod" startAt="2"/>
            </a:pPr>
            <a:r>
              <a:rPr lang="en-GB"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with other </a:t>
            </a:r>
            <a:r>
              <a:rPr lang="en-GB"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local search </a:t>
            </a:r>
            <a:r>
              <a:rPr lang="en-GB"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engines.</a:t>
            </a:r>
          </a:p>
        </p:txBody>
      </p:sp>
      <p:sp>
        <p:nvSpPr>
          <p:cNvPr id="12" name="TextBox 11">
            <a:extLst>
              <a:ext uri="{FF2B5EF4-FFF2-40B4-BE49-F238E27FC236}">
                <a16:creationId xmlns:a16="http://schemas.microsoft.com/office/drawing/2014/main" id="{5096C1CE-2D22-AF0E-E249-F6F19660DD40}"/>
              </a:ext>
            </a:extLst>
          </p:cNvPr>
          <p:cNvSpPr txBox="1"/>
          <p:nvPr/>
        </p:nvSpPr>
        <p:spPr>
          <a:xfrm>
            <a:off x="159488" y="2334570"/>
            <a:ext cx="8389087" cy="923330"/>
          </a:xfrm>
          <a:prstGeom prst="rect">
            <a:avLst/>
          </a:prstGeom>
          <a:noFill/>
        </p:spPr>
        <p:txBody>
          <a:bodyPr wrap="square">
            <a:spAutoFit/>
          </a:bodyPr>
          <a:lstStyle/>
          <a:p>
            <a:pPr marL="800100" lvl="1" indent="-342900" algn="just">
              <a:spcAft>
                <a:spcPts val="300"/>
              </a:spcAft>
              <a:buClr>
                <a:srgbClr val="2929AD"/>
              </a:buClr>
              <a:buFont typeface="+mj-lt"/>
              <a:buAutoNum type="arabicPeriod"/>
            </a:pPr>
            <a:r>
              <a:rPr lang="en-GB"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for experimentation, evaluation, and creation of a </a:t>
            </a:r>
            <a:r>
              <a:rPr lang="en-GB"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benchmarking</a:t>
            </a:r>
            <a:r>
              <a:rPr lang="en-GB"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 There are </a:t>
            </a:r>
            <a:r>
              <a:rPr lang="en-GB"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libraries in Python</a:t>
            </a:r>
            <a:r>
              <a:rPr lang="en-GB"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 such as </a:t>
            </a:r>
            <a:r>
              <a:rPr lang="en-GB" dirty="0" err="1">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Qiskit</a:t>
            </a:r>
            <a:r>
              <a:rPr lang="en-GB"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 that can run the models for a </a:t>
            </a:r>
            <a:r>
              <a:rPr lang="en-GB"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limited number of qubits</a:t>
            </a:r>
            <a:r>
              <a:rPr lang="en-GB"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a:t>
            </a:r>
            <a:endParaRPr lang="pt-BR"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endParaRPr>
          </a:p>
        </p:txBody>
      </p:sp>
    </p:spTree>
    <p:extLst>
      <p:ext uri="{BB962C8B-B14F-4D97-AF65-F5344CB8AC3E}">
        <p14:creationId xmlns:p14="http://schemas.microsoft.com/office/powerpoint/2010/main" val="1161274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Rodapé 3"/>
          <p:cNvSpPr>
            <a:spLocks noGrp="1"/>
          </p:cNvSpPr>
          <p:nvPr>
            <p:ph type="ftr" idx="4294967295"/>
          </p:nvPr>
        </p:nvSpPr>
        <p:spPr>
          <a:xfrm>
            <a:off x="533400" y="6383337"/>
            <a:ext cx="8077200" cy="474663"/>
          </a:xfrm>
        </p:spPr>
        <p:txBody>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lang="en-US" sz="1200" b="1" dirty="0">
                <a:solidFill>
                  <a:srgbClr val="000000"/>
                </a:solidFill>
                <a:latin typeface="CMU Sans Serif" panose="02000603000000000000" pitchFamily="2" charset="0"/>
                <a:ea typeface="CMU Sans Serif" panose="02000603000000000000" pitchFamily="2" charset="0"/>
                <a:cs typeface="CMU Sans Serif" panose="02000603000000000000" pitchFamily="2" charset="0"/>
              </a:rPr>
              <a:t>June 2022</a:t>
            </a:r>
            <a:endParaRPr kumimoji="0" lang="en-US" sz="1200" b="1" i="0" u="none" strike="noStrike" kern="1200" cap="none" spc="0" normalizeH="0" baseline="0" noProof="0" dirty="0">
              <a:ln>
                <a:noFill/>
              </a:ln>
              <a:solidFill>
                <a:srgbClr val="000000"/>
              </a:solidFill>
              <a:effectLst/>
              <a:uLnTx/>
              <a:uFillTx/>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4" name="Retângulo 3"/>
          <p:cNvSpPr/>
          <p:nvPr/>
        </p:nvSpPr>
        <p:spPr>
          <a:xfrm>
            <a:off x="479351" y="2019142"/>
            <a:ext cx="8115300" cy="830997"/>
          </a:xfrm>
          <a:prstGeom prst="rect">
            <a:avLst/>
          </a:prstGeom>
        </p:spPr>
        <p:txBody>
          <a:bodyPr wrap="square">
            <a:spAutoFit/>
          </a:bodyPr>
          <a:lstStyle/>
          <a:p>
            <a:pPr lvl="0" algn="ctr"/>
            <a:r>
              <a:rPr lang="en-US" sz="2400" b="1" dirty="0">
                <a:solidFill>
                  <a:schemeClr val="accent6">
                    <a:lumMod val="50000"/>
                  </a:schemeClr>
                </a:solidFill>
                <a:latin typeface="CMU Sans Serif" panose="02000603000000000000" pitchFamily="2" charset="0"/>
                <a:ea typeface="CMU Sans Serif" panose="02000603000000000000" pitchFamily="2" charset="0"/>
                <a:cs typeface="CMU Sans Serif" panose="02000603000000000000" pitchFamily="2" charset="0"/>
              </a:rPr>
              <a:t>Thank you!</a:t>
            </a:r>
          </a:p>
          <a:p>
            <a:pPr lvl="0" algn="ctr"/>
            <a:r>
              <a:rPr lang="en-US" sz="2400" b="1" dirty="0">
                <a:solidFill>
                  <a:schemeClr val="accent6">
                    <a:lumMod val="50000"/>
                  </a:schemeClr>
                </a:solidFill>
                <a:latin typeface="CMU Sans Serif" panose="02000603000000000000" pitchFamily="2" charset="0"/>
                <a:ea typeface="CMU Sans Serif" panose="02000603000000000000" pitchFamily="2" charset="0"/>
                <a:cs typeface="CMU Sans Serif" panose="02000603000000000000" pitchFamily="2" charset="0"/>
              </a:rPr>
              <a:t>Do you have any questions?</a:t>
            </a:r>
          </a:p>
        </p:txBody>
      </p:sp>
      <p:pic>
        <p:nvPicPr>
          <p:cNvPr id="7" name="Picture 2">
            <a:extLst>
              <a:ext uri="{FF2B5EF4-FFF2-40B4-BE49-F238E27FC236}">
                <a16:creationId xmlns:a16="http://schemas.microsoft.com/office/drawing/2014/main" id="{CD8F2480-DC8F-0231-157C-B9F7D1E6C50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16" y="54213"/>
            <a:ext cx="1513936" cy="101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 name="Picture 4" descr="PRH 38.1 - YouTube">
            <a:extLst>
              <a:ext uri="{FF2B5EF4-FFF2-40B4-BE49-F238E27FC236}">
                <a16:creationId xmlns:a16="http://schemas.microsoft.com/office/drawing/2014/main" id="{76A71529-A5F0-8B45-8E41-19125FAFD4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652" y="33068"/>
            <a:ext cx="1190595" cy="1190595"/>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m 12">
            <a:extLst>
              <a:ext uri="{FF2B5EF4-FFF2-40B4-BE49-F238E27FC236}">
                <a16:creationId xmlns:a16="http://schemas.microsoft.com/office/drawing/2014/main" id="{DEDDF00C-1409-8AB5-2400-801458C57B0E}"/>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6799052" y="76200"/>
            <a:ext cx="2362200" cy="1059459"/>
          </a:xfrm>
          <a:prstGeom prst="rect">
            <a:avLst/>
          </a:prstGeom>
        </p:spPr>
      </p:pic>
      <p:pic>
        <p:nvPicPr>
          <p:cNvPr id="9" name="Picture 2">
            <a:extLst>
              <a:ext uri="{FF2B5EF4-FFF2-40B4-BE49-F238E27FC236}">
                <a16:creationId xmlns:a16="http://schemas.microsoft.com/office/drawing/2014/main" id="{997064A9-B3F1-BA25-24C3-EB23054CFE45}"/>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8" y="1066800"/>
            <a:ext cx="1359116" cy="138737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5630FB41-32F5-41CD-3068-DECE78866A8C}"/>
              </a:ext>
            </a:extLst>
          </p:cNvPr>
          <p:cNvGrpSpPr/>
          <p:nvPr/>
        </p:nvGrpSpPr>
        <p:grpSpPr>
          <a:xfrm>
            <a:off x="674790" y="4684921"/>
            <a:ext cx="8115300" cy="1786420"/>
            <a:chOff x="464434" y="4537307"/>
            <a:chExt cx="8115300" cy="1786420"/>
          </a:xfrm>
        </p:grpSpPr>
        <p:pic>
          <p:nvPicPr>
            <p:cNvPr id="10" name="Imagem 5">
              <a:extLst>
                <a:ext uri="{FF2B5EF4-FFF2-40B4-BE49-F238E27FC236}">
                  <a16:creationId xmlns:a16="http://schemas.microsoft.com/office/drawing/2014/main" id="{2F42E0C0-A820-9073-111F-33D7CE40BE5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590800" y="5058582"/>
              <a:ext cx="2319955" cy="990600"/>
            </a:xfrm>
            <a:prstGeom prst="rect">
              <a:avLst/>
            </a:prstGeom>
          </p:spPr>
        </p:pic>
        <p:pic>
          <p:nvPicPr>
            <p:cNvPr id="11" name="Picture 4" descr="PRH 38.1 - YouTube">
              <a:extLst>
                <a:ext uri="{FF2B5EF4-FFF2-40B4-BE49-F238E27FC236}">
                  <a16:creationId xmlns:a16="http://schemas.microsoft.com/office/drawing/2014/main" id="{1987332E-DC79-1ADC-7A46-ECF5EC6BD91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42847" y="4871072"/>
              <a:ext cx="1452655" cy="1452655"/>
            </a:xfrm>
            <a:prstGeom prst="rect">
              <a:avLst/>
            </a:prstGeom>
            <a:noFill/>
            <a:extLst>
              <a:ext uri="{909E8E84-426E-40DD-AFC4-6F175D3DCCD1}">
                <a14:hiddenFill xmlns:a14="http://schemas.microsoft.com/office/drawing/2010/main">
                  <a:solidFill>
                    <a:srgbClr val="FFFFFF"/>
                  </a:solidFill>
                </a14:hiddenFill>
              </a:ext>
            </a:extLst>
          </p:spPr>
        </p:pic>
        <p:sp>
          <p:nvSpPr>
            <p:cNvPr id="14" name="Retângulo 3">
              <a:extLst>
                <a:ext uri="{FF2B5EF4-FFF2-40B4-BE49-F238E27FC236}">
                  <a16:creationId xmlns:a16="http://schemas.microsoft.com/office/drawing/2014/main" id="{361882D0-CF67-0DCF-9FB4-FC9D3A09FDA5}"/>
                </a:ext>
              </a:extLst>
            </p:cNvPr>
            <p:cNvSpPr/>
            <p:nvPr/>
          </p:nvSpPr>
          <p:spPr>
            <a:xfrm>
              <a:off x="464434" y="4537307"/>
              <a:ext cx="8115300" cy="461665"/>
            </a:xfrm>
            <a:prstGeom prst="rect">
              <a:avLst/>
            </a:prstGeom>
          </p:spPr>
          <p:txBody>
            <a:bodyPr wrap="square">
              <a:spAutoFit/>
            </a:bodyPr>
            <a:lstStyle/>
            <a:p>
              <a:pPr lvl="0" algn="ctr"/>
              <a:r>
                <a:rPr lang="en-US" b="1"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Acknowledgements</a:t>
              </a:r>
              <a:r>
                <a:rPr lang="en-US" sz="2400" b="1"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 </a:t>
              </a:r>
            </a:p>
          </p:txBody>
        </p:sp>
      </p:grpSp>
      <p:sp>
        <p:nvSpPr>
          <p:cNvPr id="15" name="Retângulo 3">
            <a:extLst>
              <a:ext uri="{FF2B5EF4-FFF2-40B4-BE49-F238E27FC236}">
                <a16:creationId xmlns:a16="http://schemas.microsoft.com/office/drawing/2014/main" id="{B707999C-E290-FAD6-6726-F2630A8056E4}"/>
              </a:ext>
            </a:extLst>
          </p:cNvPr>
          <p:cNvSpPr/>
          <p:nvPr/>
        </p:nvSpPr>
        <p:spPr>
          <a:xfrm>
            <a:off x="479351" y="3457962"/>
            <a:ext cx="8115300" cy="830997"/>
          </a:xfrm>
          <a:prstGeom prst="rect">
            <a:avLst/>
          </a:prstGeom>
        </p:spPr>
        <p:txBody>
          <a:bodyPr wrap="square">
            <a:spAutoFit/>
          </a:bodyPr>
          <a:lstStyle/>
          <a:p>
            <a:pPr lvl="0" algn="ctr"/>
            <a:r>
              <a:rPr lang="en-US" sz="2400" b="1" dirty="0">
                <a:solidFill>
                  <a:schemeClr val="accent6">
                    <a:lumMod val="50000"/>
                  </a:schemeClr>
                </a:solidFill>
                <a:latin typeface="CMU Sans Serif" panose="02000603000000000000" pitchFamily="2" charset="0"/>
                <a:ea typeface="CMU Sans Serif" panose="02000603000000000000" pitchFamily="2" charset="0"/>
                <a:cs typeface="CMU Sans Serif" panose="02000603000000000000" pitchFamily="2" charset="0"/>
              </a:rPr>
              <a:t>Caio Souto Maior</a:t>
            </a:r>
          </a:p>
          <a:p>
            <a:pPr lvl="0" algn="ctr"/>
            <a:r>
              <a:rPr lang="en-US" sz="2400" b="1" dirty="0">
                <a:solidFill>
                  <a:srgbClr val="2929AD"/>
                </a:solidFill>
                <a:latin typeface="CMU Sans Serif" panose="02000603000000000000" pitchFamily="2" charset="0"/>
                <a:ea typeface="CMU Sans Serif" panose="02000603000000000000" pitchFamily="2" charset="0"/>
                <a:cs typeface="CMU Sans Serif" panose="02000603000000000000" pitchFamily="2" charset="0"/>
              </a:rPr>
              <a:t>caio.maior@ceerma.org</a:t>
            </a:r>
          </a:p>
        </p:txBody>
      </p:sp>
    </p:spTree>
    <p:extLst>
      <p:ext uri="{BB962C8B-B14F-4D97-AF65-F5344CB8AC3E}">
        <p14:creationId xmlns:p14="http://schemas.microsoft.com/office/powerpoint/2010/main" val="3566192666"/>
      </p:ext>
    </p:extLst>
  </p:cSld>
  <p:clrMapOvr>
    <a:masterClrMapping/>
  </p:clrMapOvr>
  <mc:AlternateContent xmlns:mc="http://schemas.openxmlformats.org/markup-compatibility/2006" xmlns:p14="http://schemas.microsoft.com/office/powerpoint/2010/main">
    <mc:Choice Requires="p14">
      <p:transition spd="slow" p14:dur="2000" advTm="31454"/>
    </mc:Choice>
    <mc:Fallback xmlns="">
      <p:transition spd="slow" advTm="3145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17D7518-FD50-41CE-8EB7-2A2AEC9887B5}"/>
              </a:ext>
            </a:extLst>
          </p:cNvPr>
          <p:cNvSpPr>
            <a:spLocks noGrp="1"/>
          </p:cNvSpPr>
          <p:nvPr>
            <p:ph type="title"/>
          </p:nvPr>
        </p:nvSpPr>
        <p:spPr/>
        <p:txBody>
          <a:bodyPr/>
          <a:lstStyle/>
          <a:p>
            <a:r>
              <a:rPr lang="en-US" dirty="0">
                <a:latin typeface="CMU Sans Serif" panose="02000603000000000000" pitchFamily="2" charset="0"/>
                <a:ea typeface="CMU Sans Serif" panose="02000603000000000000" pitchFamily="2" charset="0"/>
                <a:cs typeface="CMU Sans Serif" panose="02000603000000000000" pitchFamily="2" charset="0"/>
              </a:rPr>
              <a:t>Introduction</a:t>
            </a:r>
          </a:p>
        </p:txBody>
      </p:sp>
      <p:grpSp>
        <p:nvGrpSpPr>
          <p:cNvPr id="6" name="Google Shape;8930;p102">
            <a:extLst>
              <a:ext uri="{FF2B5EF4-FFF2-40B4-BE49-F238E27FC236}">
                <a16:creationId xmlns:a16="http://schemas.microsoft.com/office/drawing/2014/main" id="{7D6A138D-39A2-9F7E-55D4-3C87EC3BED62}"/>
              </a:ext>
            </a:extLst>
          </p:cNvPr>
          <p:cNvGrpSpPr/>
          <p:nvPr/>
        </p:nvGrpSpPr>
        <p:grpSpPr>
          <a:xfrm>
            <a:off x="304800" y="5052637"/>
            <a:ext cx="820761" cy="785812"/>
            <a:chOff x="2180884" y="2888719"/>
            <a:chExt cx="376753" cy="374468"/>
          </a:xfrm>
          <a:solidFill>
            <a:schemeClr val="bg1"/>
          </a:solidFill>
        </p:grpSpPr>
        <p:sp>
          <p:nvSpPr>
            <p:cNvPr id="7" name="Google Shape;8931;p102">
              <a:extLst>
                <a:ext uri="{FF2B5EF4-FFF2-40B4-BE49-F238E27FC236}">
                  <a16:creationId xmlns:a16="http://schemas.microsoft.com/office/drawing/2014/main" id="{F984E527-7F14-7B9F-9D6C-2AF6E6F9951E}"/>
                </a:ext>
              </a:extLst>
            </p:cNvPr>
            <p:cNvSpPr/>
            <p:nvPr/>
          </p:nvSpPr>
          <p:spPr>
            <a:xfrm>
              <a:off x="2180884" y="2954054"/>
              <a:ext cx="309395" cy="309133"/>
            </a:xfrm>
            <a:custGeom>
              <a:avLst/>
              <a:gdLst/>
              <a:ahLst/>
              <a:cxnLst/>
              <a:rect l="l" t="t" r="r" b="b"/>
              <a:pathLst>
                <a:path w="11782" h="11772" extrusionOk="0">
                  <a:moveTo>
                    <a:pt x="5896" y="0"/>
                  </a:moveTo>
                  <a:cubicBezTo>
                    <a:pt x="2642" y="0"/>
                    <a:pt x="1" y="2632"/>
                    <a:pt x="1" y="5886"/>
                  </a:cubicBezTo>
                  <a:cubicBezTo>
                    <a:pt x="1" y="9140"/>
                    <a:pt x="2642" y="11772"/>
                    <a:pt x="5896" y="11772"/>
                  </a:cubicBezTo>
                  <a:cubicBezTo>
                    <a:pt x="9150" y="11772"/>
                    <a:pt x="11782" y="9140"/>
                    <a:pt x="11782" y="5886"/>
                  </a:cubicBezTo>
                  <a:cubicBezTo>
                    <a:pt x="11782" y="2632"/>
                    <a:pt x="9150" y="0"/>
                    <a:pt x="5896" y="0"/>
                  </a:cubicBezTo>
                  <a:close/>
                </a:path>
              </a:pathLst>
            </a:custGeom>
            <a:grp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9" name="Google Shape;8933;p102">
              <a:extLst>
                <a:ext uri="{FF2B5EF4-FFF2-40B4-BE49-F238E27FC236}">
                  <a16:creationId xmlns:a16="http://schemas.microsoft.com/office/drawing/2014/main" id="{D2CE7AA3-3710-C119-66AF-7ACE6598250E}"/>
                </a:ext>
              </a:extLst>
            </p:cNvPr>
            <p:cNvSpPr/>
            <p:nvPr/>
          </p:nvSpPr>
          <p:spPr>
            <a:xfrm>
              <a:off x="2465648" y="2888719"/>
              <a:ext cx="91989" cy="89993"/>
            </a:xfrm>
            <a:custGeom>
              <a:avLst/>
              <a:gdLst/>
              <a:ahLst/>
              <a:cxnLst/>
              <a:rect l="l" t="t" r="r" b="b"/>
              <a:pathLst>
                <a:path w="3503" h="3427" extrusionOk="0">
                  <a:moveTo>
                    <a:pt x="2115" y="1"/>
                  </a:moveTo>
                  <a:cubicBezTo>
                    <a:pt x="2059" y="1"/>
                    <a:pt x="2001" y="21"/>
                    <a:pt x="1952" y="67"/>
                  </a:cubicBezTo>
                  <a:lnTo>
                    <a:pt x="211" y="1809"/>
                  </a:lnTo>
                  <a:cubicBezTo>
                    <a:pt x="77" y="1943"/>
                    <a:pt x="0" y="2125"/>
                    <a:pt x="0" y="2307"/>
                  </a:cubicBezTo>
                  <a:lnTo>
                    <a:pt x="0" y="3426"/>
                  </a:lnTo>
                  <a:lnTo>
                    <a:pt x="1120" y="3426"/>
                  </a:lnTo>
                  <a:cubicBezTo>
                    <a:pt x="1311" y="3426"/>
                    <a:pt x="1483" y="3350"/>
                    <a:pt x="1617" y="3216"/>
                  </a:cubicBezTo>
                  <a:lnTo>
                    <a:pt x="3369" y="1474"/>
                  </a:lnTo>
                  <a:cubicBezTo>
                    <a:pt x="3503" y="1321"/>
                    <a:pt x="3407" y="1082"/>
                    <a:pt x="3197" y="1072"/>
                  </a:cubicBezTo>
                  <a:lnTo>
                    <a:pt x="2354" y="1072"/>
                  </a:lnTo>
                  <a:lnTo>
                    <a:pt x="2354" y="230"/>
                  </a:lnTo>
                  <a:cubicBezTo>
                    <a:pt x="2348" y="93"/>
                    <a:pt x="2235" y="1"/>
                    <a:pt x="2115" y="1"/>
                  </a:cubicBezTo>
                  <a:close/>
                </a:path>
              </a:pathLst>
            </a:custGeom>
            <a:grp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0" name="Google Shape;8934;p102">
              <a:extLst>
                <a:ext uri="{FF2B5EF4-FFF2-40B4-BE49-F238E27FC236}">
                  <a16:creationId xmlns:a16="http://schemas.microsoft.com/office/drawing/2014/main" id="{EBBD1BF0-6517-8483-C986-D162041693B8}"/>
                </a:ext>
              </a:extLst>
            </p:cNvPr>
            <p:cNvSpPr/>
            <p:nvPr/>
          </p:nvSpPr>
          <p:spPr>
            <a:xfrm>
              <a:off x="2465648" y="2888719"/>
              <a:ext cx="61842" cy="90229"/>
            </a:xfrm>
            <a:custGeom>
              <a:avLst/>
              <a:gdLst/>
              <a:ahLst/>
              <a:cxnLst/>
              <a:rect l="l" t="t" r="r" b="b"/>
              <a:pathLst>
                <a:path w="2355" h="3436" extrusionOk="0">
                  <a:moveTo>
                    <a:pt x="2115" y="1"/>
                  </a:moveTo>
                  <a:cubicBezTo>
                    <a:pt x="2059" y="1"/>
                    <a:pt x="2001" y="21"/>
                    <a:pt x="1952" y="67"/>
                  </a:cubicBezTo>
                  <a:lnTo>
                    <a:pt x="211" y="1809"/>
                  </a:lnTo>
                  <a:cubicBezTo>
                    <a:pt x="77" y="1943"/>
                    <a:pt x="0" y="2125"/>
                    <a:pt x="0" y="2307"/>
                  </a:cubicBezTo>
                  <a:lnTo>
                    <a:pt x="0" y="3436"/>
                  </a:lnTo>
                  <a:lnTo>
                    <a:pt x="2354" y="1072"/>
                  </a:lnTo>
                  <a:lnTo>
                    <a:pt x="2354" y="230"/>
                  </a:lnTo>
                  <a:cubicBezTo>
                    <a:pt x="2348" y="93"/>
                    <a:pt x="2235" y="1"/>
                    <a:pt x="2115" y="1"/>
                  </a:cubicBezTo>
                  <a:close/>
                </a:path>
              </a:pathLst>
            </a:custGeom>
            <a:grp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1" name="Google Shape;8935;p102">
              <a:extLst>
                <a:ext uri="{FF2B5EF4-FFF2-40B4-BE49-F238E27FC236}">
                  <a16:creationId xmlns:a16="http://schemas.microsoft.com/office/drawing/2014/main" id="{A5F181AA-8B56-F6CD-8264-EA91952B2AE7}"/>
                </a:ext>
              </a:extLst>
            </p:cNvPr>
            <p:cNvSpPr/>
            <p:nvPr/>
          </p:nvSpPr>
          <p:spPr>
            <a:xfrm>
              <a:off x="2218094" y="2991002"/>
              <a:ext cx="235263" cy="235263"/>
            </a:xfrm>
            <a:custGeom>
              <a:avLst/>
              <a:gdLst/>
              <a:ahLst/>
              <a:cxnLst/>
              <a:rect l="l" t="t" r="r" b="b"/>
              <a:pathLst>
                <a:path w="8959" h="8959" extrusionOk="0">
                  <a:moveTo>
                    <a:pt x="4479" y="0"/>
                  </a:moveTo>
                  <a:cubicBezTo>
                    <a:pt x="2010" y="0"/>
                    <a:pt x="0" y="2010"/>
                    <a:pt x="0" y="4479"/>
                  </a:cubicBezTo>
                  <a:cubicBezTo>
                    <a:pt x="0" y="6948"/>
                    <a:pt x="2010" y="8958"/>
                    <a:pt x="4479" y="8958"/>
                  </a:cubicBezTo>
                  <a:cubicBezTo>
                    <a:pt x="6948" y="8958"/>
                    <a:pt x="8958" y="6948"/>
                    <a:pt x="8958" y="4479"/>
                  </a:cubicBezTo>
                  <a:cubicBezTo>
                    <a:pt x="8958" y="2010"/>
                    <a:pt x="6948" y="0"/>
                    <a:pt x="4479" y="0"/>
                  </a:cubicBezTo>
                  <a:close/>
                </a:path>
              </a:pathLst>
            </a:custGeom>
            <a:grp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2" name="Google Shape;8936;p102">
              <a:extLst>
                <a:ext uri="{FF2B5EF4-FFF2-40B4-BE49-F238E27FC236}">
                  <a16:creationId xmlns:a16="http://schemas.microsoft.com/office/drawing/2014/main" id="{FCF1C3A9-5C42-7DD0-0918-15BEA2F8046E}"/>
                </a:ext>
              </a:extLst>
            </p:cNvPr>
            <p:cNvSpPr/>
            <p:nvPr/>
          </p:nvSpPr>
          <p:spPr>
            <a:xfrm>
              <a:off x="2335713" y="3102082"/>
              <a:ext cx="117382" cy="12579"/>
            </a:xfrm>
            <a:custGeom>
              <a:avLst/>
              <a:gdLst/>
              <a:ahLst/>
              <a:cxnLst/>
              <a:rect l="l" t="t" r="r" b="b"/>
              <a:pathLst>
                <a:path w="4470" h="479" extrusionOk="0">
                  <a:moveTo>
                    <a:pt x="0" y="0"/>
                  </a:moveTo>
                  <a:lnTo>
                    <a:pt x="0" y="479"/>
                  </a:lnTo>
                  <a:lnTo>
                    <a:pt x="4460" y="479"/>
                  </a:lnTo>
                  <a:cubicBezTo>
                    <a:pt x="4460" y="402"/>
                    <a:pt x="4470" y="326"/>
                    <a:pt x="4470" y="240"/>
                  </a:cubicBezTo>
                  <a:cubicBezTo>
                    <a:pt x="4470" y="153"/>
                    <a:pt x="4460" y="87"/>
                    <a:pt x="4460" y="0"/>
                  </a:cubicBezTo>
                  <a:close/>
                </a:path>
              </a:pathLst>
            </a:custGeom>
            <a:grp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3" name="Google Shape;8937;p102">
              <a:extLst>
                <a:ext uri="{FF2B5EF4-FFF2-40B4-BE49-F238E27FC236}">
                  <a16:creationId xmlns:a16="http://schemas.microsoft.com/office/drawing/2014/main" id="{26693C82-68B0-739D-6099-EF666753D72A}"/>
                </a:ext>
              </a:extLst>
            </p:cNvPr>
            <p:cNvSpPr/>
            <p:nvPr/>
          </p:nvSpPr>
          <p:spPr>
            <a:xfrm>
              <a:off x="2249003" y="3021910"/>
              <a:ext cx="173185" cy="173421"/>
            </a:xfrm>
            <a:custGeom>
              <a:avLst/>
              <a:gdLst/>
              <a:ahLst/>
              <a:cxnLst/>
              <a:rect l="l" t="t" r="r" b="b"/>
              <a:pathLst>
                <a:path w="6595" h="6604" extrusionOk="0">
                  <a:moveTo>
                    <a:pt x="3302" y="0"/>
                  </a:moveTo>
                  <a:cubicBezTo>
                    <a:pt x="1484" y="0"/>
                    <a:pt x="0" y="1484"/>
                    <a:pt x="0" y="3302"/>
                  </a:cubicBezTo>
                  <a:cubicBezTo>
                    <a:pt x="0" y="5121"/>
                    <a:pt x="1484" y="6604"/>
                    <a:pt x="3302" y="6604"/>
                  </a:cubicBezTo>
                  <a:cubicBezTo>
                    <a:pt x="5121" y="6604"/>
                    <a:pt x="6594" y="5121"/>
                    <a:pt x="6594" y="3302"/>
                  </a:cubicBezTo>
                  <a:cubicBezTo>
                    <a:pt x="6594" y="1484"/>
                    <a:pt x="5121" y="0"/>
                    <a:pt x="3302" y="0"/>
                  </a:cubicBezTo>
                  <a:close/>
                </a:path>
              </a:pathLst>
            </a:custGeom>
            <a:grp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4" name="Google Shape;8938;p102">
              <a:extLst>
                <a:ext uri="{FF2B5EF4-FFF2-40B4-BE49-F238E27FC236}">
                  <a16:creationId xmlns:a16="http://schemas.microsoft.com/office/drawing/2014/main" id="{D4339F29-94F1-3FC2-32CA-0C0BEEA2770C}"/>
                </a:ext>
              </a:extLst>
            </p:cNvPr>
            <p:cNvSpPr/>
            <p:nvPr/>
          </p:nvSpPr>
          <p:spPr>
            <a:xfrm>
              <a:off x="2335713" y="3102082"/>
              <a:ext cx="86711" cy="12579"/>
            </a:xfrm>
            <a:custGeom>
              <a:avLst/>
              <a:gdLst/>
              <a:ahLst/>
              <a:cxnLst/>
              <a:rect l="l" t="t" r="r" b="b"/>
              <a:pathLst>
                <a:path w="3302" h="479" extrusionOk="0">
                  <a:moveTo>
                    <a:pt x="0" y="0"/>
                  </a:moveTo>
                  <a:lnTo>
                    <a:pt x="0" y="479"/>
                  </a:lnTo>
                  <a:lnTo>
                    <a:pt x="3283" y="479"/>
                  </a:lnTo>
                  <a:cubicBezTo>
                    <a:pt x="3283" y="402"/>
                    <a:pt x="3302" y="326"/>
                    <a:pt x="3302" y="240"/>
                  </a:cubicBezTo>
                  <a:cubicBezTo>
                    <a:pt x="3302" y="153"/>
                    <a:pt x="3292" y="87"/>
                    <a:pt x="3283" y="0"/>
                  </a:cubicBezTo>
                  <a:close/>
                </a:path>
              </a:pathLst>
            </a:custGeom>
            <a:grp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5" name="Google Shape;8939;p102">
              <a:extLst>
                <a:ext uri="{FF2B5EF4-FFF2-40B4-BE49-F238E27FC236}">
                  <a16:creationId xmlns:a16="http://schemas.microsoft.com/office/drawing/2014/main" id="{51F97354-2E7A-463C-5E7E-4414870104A6}"/>
                </a:ext>
              </a:extLst>
            </p:cNvPr>
            <p:cNvSpPr/>
            <p:nvPr/>
          </p:nvSpPr>
          <p:spPr>
            <a:xfrm>
              <a:off x="2286187" y="3059094"/>
              <a:ext cx="99053" cy="99053"/>
            </a:xfrm>
            <a:custGeom>
              <a:avLst/>
              <a:gdLst/>
              <a:ahLst/>
              <a:cxnLst/>
              <a:rect l="l" t="t" r="r" b="b"/>
              <a:pathLst>
                <a:path w="3772" h="3772" extrusionOk="0">
                  <a:moveTo>
                    <a:pt x="1886" y="1"/>
                  </a:moveTo>
                  <a:cubicBezTo>
                    <a:pt x="843" y="1"/>
                    <a:pt x="1" y="843"/>
                    <a:pt x="1" y="1886"/>
                  </a:cubicBezTo>
                  <a:cubicBezTo>
                    <a:pt x="1" y="2929"/>
                    <a:pt x="843" y="3772"/>
                    <a:pt x="1886" y="3772"/>
                  </a:cubicBezTo>
                  <a:cubicBezTo>
                    <a:pt x="2929" y="3772"/>
                    <a:pt x="3772" y="2929"/>
                    <a:pt x="3772" y="1886"/>
                  </a:cubicBezTo>
                  <a:cubicBezTo>
                    <a:pt x="3772" y="843"/>
                    <a:pt x="2929" y="1"/>
                    <a:pt x="1886" y="1"/>
                  </a:cubicBezTo>
                  <a:close/>
                </a:path>
              </a:pathLst>
            </a:custGeom>
            <a:grp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6" name="Google Shape;8940;p102">
              <a:extLst>
                <a:ext uri="{FF2B5EF4-FFF2-40B4-BE49-F238E27FC236}">
                  <a16:creationId xmlns:a16="http://schemas.microsoft.com/office/drawing/2014/main" id="{17CDCA2C-EA0A-366A-20F1-D2102C08A97B}"/>
                </a:ext>
              </a:extLst>
            </p:cNvPr>
            <p:cNvSpPr/>
            <p:nvPr/>
          </p:nvSpPr>
          <p:spPr>
            <a:xfrm>
              <a:off x="2335713" y="3102318"/>
              <a:ext cx="49526" cy="12342"/>
            </a:xfrm>
            <a:custGeom>
              <a:avLst/>
              <a:gdLst/>
              <a:ahLst/>
              <a:cxnLst/>
              <a:rect l="l" t="t" r="r" b="b"/>
              <a:pathLst>
                <a:path w="1886" h="470" extrusionOk="0">
                  <a:moveTo>
                    <a:pt x="0" y="1"/>
                  </a:moveTo>
                  <a:lnTo>
                    <a:pt x="0" y="470"/>
                  </a:lnTo>
                  <a:lnTo>
                    <a:pt x="1866" y="470"/>
                  </a:lnTo>
                  <a:cubicBezTo>
                    <a:pt x="1886" y="317"/>
                    <a:pt x="1886" y="154"/>
                    <a:pt x="1866" y="1"/>
                  </a:cubicBezTo>
                  <a:close/>
                </a:path>
              </a:pathLst>
            </a:custGeom>
            <a:grp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7" name="Google Shape;8941;p102">
              <a:extLst>
                <a:ext uri="{FF2B5EF4-FFF2-40B4-BE49-F238E27FC236}">
                  <a16:creationId xmlns:a16="http://schemas.microsoft.com/office/drawing/2014/main" id="{135DC8BA-F3BF-B90C-5F34-2AEDC7D122E4}"/>
                </a:ext>
              </a:extLst>
            </p:cNvPr>
            <p:cNvSpPr/>
            <p:nvPr/>
          </p:nvSpPr>
          <p:spPr>
            <a:xfrm>
              <a:off x="2317095" y="3090002"/>
              <a:ext cx="37237" cy="37237"/>
            </a:xfrm>
            <a:custGeom>
              <a:avLst/>
              <a:gdLst/>
              <a:ahLst/>
              <a:cxnLst/>
              <a:rect l="l" t="t" r="r" b="b"/>
              <a:pathLst>
                <a:path w="1418" h="1418" extrusionOk="0">
                  <a:moveTo>
                    <a:pt x="709" y="1"/>
                  </a:moveTo>
                  <a:cubicBezTo>
                    <a:pt x="317" y="1"/>
                    <a:pt x="1" y="317"/>
                    <a:pt x="1" y="709"/>
                  </a:cubicBezTo>
                  <a:cubicBezTo>
                    <a:pt x="1" y="1102"/>
                    <a:pt x="317" y="1417"/>
                    <a:pt x="709" y="1417"/>
                  </a:cubicBezTo>
                  <a:cubicBezTo>
                    <a:pt x="1102" y="1417"/>
                    <a:pt x="1417" y="1102"/>
                    <a:pt x="1417" y="709"/>
                  </a:cubicBezTo>
                  <a:cubicBezTo>
                    <a:pt x="1417" y="317"/>
                    <a:pt x="1102" y="1"/>
                    <a:pt x="709" y="1"/>
                  </a:cubicBezTo>
                  <a:close/>
                </a:path>
              </a:pathLst>
            </a:custGeom>
            <a:grp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8" name="Google Shape;8942;p102">
              <a:extLst>
                <a:ext uri="{FF2B5EF4-FFF2-40B4-BE49-F238E27FC236}">
                  <a16:creationId xmlns:a16="http://schemas.microsoft.com/office/drawing/2014/main" id="{1C0D3868-980B-4406-5506-5B2D98D7578E}"/>
                </a:ext>
              </a:extLst>
            </p:cNvPr>
            <p:cNvSpPr/>
            <p:nvPr/>
          </p:nvSpPr>
          <p:spPr>
            <a:xfrm>
              <a:off x="2335713" y="3102318"/>
              <a:ext cx="18855" cy="12342"/>
            </a:xfrm>
            <a:custGeom>
              <a:avLst/>
              <a:gdLst/>
              <a:ahLst/>
              <a:cxnLst/>
              <a:rect l="l" t="t" r="r" b="b"/>
              <a:pathLst>
                <a:path w="718" h="470" extrusionOk="0">
                  <a:moveTo>
                    <a:pt x="0" y="1"/>
                  </a:moveTo>
                  <a:lnTo>
                    <a:pt x="0" y="470"/>
                  </a:lnTo>
                  <a:lnTo>
                    <a:pt x="661" y="470"/>
                  </a:lnTo>
                  <a:cubicBezTo>
                    <a:pt x="718" y="317"/>
                    <a:pt x="718" y="154"/>
                    <a:pt x="661" y="1"/>
                  </a:cubicBezTo>
                  <a:close/>
                </a:path>
              </a:pathLst>
            </a:custGeom>
            <a:grp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9" name="Google Shape;8943;p102">
              <a:extLst>
                <a:ext uri="{FF2B5EF4-FFF2-40B4-BE49-F238E27FC236}">
                  <a16:creationId xmlns:a16="http://schemas.microsoft.com/office/drawing/2014/main" id="{DB33ADB8-8B61-5C36-AA41-C6013CE06BB1}"/>
                </a:ext>
              </a:extLst>
            </p:cNvPr>
            <p:cNvSpPr/>
            <p:nvPr/>
          </p:nvSpPr>
          <p:spPr>
            <a:xfrm>
              <a:off x="2326496" y="3073169"/>
              <a:ext cx="44668" cy="41570"/>
            </a:xfrm>
            <a:custGeom>
              <a:avLst/>
              <a:gdLst/>
              <a:ahLst/>
              <a:cxnLst/>
              <a:rect l="l" t="t" r="r" b="b"/>
              <a:pathLst>
                <a:path w="1701" h="1583" extrusionOk="0">
                  <a:moveTo>
                    <a:pt x="1366" y="1"/>
                  </a:moveTo>
                  <a:lnTo>
                    <a:pt x="188" y="1178"/>
                  </a:lnTo>
                  <a:cubicBezTo>
                    <a:pt x="0" y="1306"/>
                    <a:pt x="215" y="1582"/>
                    <a:pt x="390" y="1582"/>
                  </a:cubicBezTo>
                  <a:cubicBezTo>
                    <a:pt x="437" y="1582"/>
                    <a:pt x="481" y="1562"/>
                    <a:pt x="514" y="1513"/>
                  </a:cubicBezTo>
                  <a:lnTo>
                    <a:pt x="1701" y="336"/>
                  </a:lnTo>
                  <a:lnTo>
                    <a:pt x="1366" y="1"/>
                  </a:lnTo>
                  <a:close/>
                </a:path>
              </a:pathLst>
            </a:custGeom>
            <a:grp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20" name="Google Shape;8944;p102">
              <a:extLst>
                <a:ext uri="{FF2B5EF4-FFF2-40B4-BE49-F238E27FC236}">
                  <a16:creationId xmlns:a16="http://schemas.microsoft.com/office/drawing/2014/main" id="{82C2FE7B-179F-AB75-8BD9-343D299F3EEB}"/>
                </a:ext>
              </a:extLst>
            </p:cNvPr>
            <p:cNvSpPr/>
            <p:nvPr/>
          </p:nvSpPr>
          <p:spPr>
            <a:xfrm>
              <a:off x="2355566" y="2901954"/>
              <a:ext cx="188704" cy="185080"/>
            </a:xfrm>
            <a:custGeom>
              <a:avLst/>
              <a:gdLst/>
              <a:ahLst/>
              <a:cxnLst/>
              <a:rect l="l" t="t" r="r" b="b"/>
              <a:pathLst>
                <a:path w="7186" h="7048" extrusionOk="0">
                  <a:moveTo>
                    <a:pt x="6868" y="0"/>
                  </a:moveTo>
                  <a:cubicBezTo>
                    <a:pt x="6825" y="0"/>
                    <a:pt x="6780" y="13"/>
                    <a:pt x="6738" y="42"/>
                  </a:cubicBezTo>
                  <a:lnTo>
                    <a:pt x="134" y="6645"/>
                  </a:lnTo>
                  <a:cubicBezTo>
                    <a:pt x="0" y="6789"/>
                    <a:pt x="96" y="7038"/>
                    <a:pt x="306" y="7047"/>
                  </a:cubicBezTo>
                  <a:cubicBezTo>
                    <a:pt x="364" y="7047"/>
                    <a:pt x="421" y="7018"/>
                    <a:pt x="469" y="6980"/>
                  </a:cubicBezTo>
                  <a:lnTo>
                    <a:pt x="7063" y="377"/>
                  </a:lnTo>
                  <a:cubicBezTo>
                    <a:pt x="7186" y="201"/>
                    <a:pt x="7039" y="0"/>
                    <a:pt x="6868" y="0"/>
                  </a:cubicBezTo>
                  <a:close/>
                </a:path>
              </a:pathLst>
            </a:custGeom>
            <a:grp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latin typeface="CMU Sans Serif" panose="02000603000000000000" pitchFamily="2" charset="0"/>
                <a:ea typeface="CMU Sans Serif" panose="02000603000000000000" pitchFamily="2" charset="0"/>
                <a:cs typeface="CMU Sans Serif" panose="02000603000000000000" pitchFamily="2" charset="0"/>
              </a:endParaRPr>
            </a:p>
          </p:txBody>
        </p:sp>
      </p:grpSp>
      <p:sp>
        <p:nvSpPr>
          <p:cNvPr id="21" name="CaixaDeTexto 20">
            <a:extLst>
              <a:ext uri="{FF2B5EF4-FFF2-40B4-BE49-F238E27FC236}">
                <a16:creationId xmlns:a16="http://schemas.microsoft.com/office/drawing/2014/main" id="{AF1DB520-E5A8-7735-A518-A9035577F0CB}"/>
              </a:ext>
            </a:extLst>
          </p:cNvPr>
          <p:cNvSpPr txBox="1"/>
          <p:nvPr/>
        </p:nvSpPr>
        <p:spPr>
          <a:xfrm>
            <a:off x="1359368" y="5147061"/>
            <a:ext cx="7391400" cy="923330"/>
          </a:xfrm>
          <a:prstGeom prst="rect">
            <a:avLst/>
          </a:prstGeom>
          <a:noFill/>
        </p:spPr>
        <p:txBody>
          <a:bodyPr wrap="square">
            <a:spAutoFit/>
          </a:bodyPr>
          <a:lstStyle/>
          <a:p>
            <a:pPr algn="just">
              <a:spcAft>
                <a:spcPts val="1200"/>
              </a:spcAft>
            </a:pPr>
            <a:r>
              <a:rPr lang="en-US" sz="1800" u="sng"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GOAL:</a:t>
            </a:r>
            <a:r>
              <a:rPr lang="en-US" sz="1800"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 review on </a:t>
            </a:r>
            <a:r>
              <a:rPr lang="en-US" b="1"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quantum(-inspired)</a:t>
            </a:r>
            <a:r>
              <a:rPr lang="en-US" sz="1800"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 methods</a:t>
            </a:r>
            <a:r>
              <a:rPr lang="en-US" sz="18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 applied to </a:t>
            </a:r>
            <a:r>
              <a:rPr lang="en-US" sz="1800"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system reliability problems</a:t>
            </a:r>
            <a:r>
              <a:rPr lang="en-US" sz="18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 specifically, RAP, RRAP and reliability-allocation problems.</a:t>
            </a:r>
            <a:endParaRPr lang="en-US" sz="20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23" name="CaixaDeTexto 22">
            <a:extLst>
              <a:ext uri="{FF2B5EF4-FFF2-40B4-BE49-F238E27FC236}">
                <a16:creationId xmlns:a16="http://schemas.microsoft.com/office/drawing/2014/main" id="{E650087D-1FA9-0D11-9C42-B22C83F4EC7D}"/>
              </a:ext>
            </a:extLst>
          </p:cNvPr>
          <p:cNvSpPr txBox="1"/>
          <p:nvPr/>
        </p:nvSpPr>
        <p:spPr>
          <a:xfrm>
            <a:off x="364067" y="1066800"/>
            <a:ext cx="7179734" cy="369332"/>
          </a:xfrm>
          <a:prstGeom prst="rect">
            <a:avLst/>
          </a:prstGeom>
          <a:noFill/>
        </p:spPr>
        <p:txBody>
          <a:bodyPr wrap="square">
            <a:spAutoFit/>
          </a:bodyPr>
          <a:lstStyle/>
          <a:p>
            <a:pPr marL="285750" lvl="1" indent="-285750">
              <a:buClr>
                <a:schemeClr val="accent6"/>
              </a:buClr>
              <a:buFont typeface="Arial" panose="020B0604020202020204" pitchFamily="34" charset="0"/>
              <a:buChar char="‒"/>
            </a:pPr>
            <a:r>
              <a:rPr lang="en-US" sz="1800" dirty="0">
                <a:solidFill>
                  <a:schemeClr val="dk2"/>
                </a:solidFill>
                <a:latin typeface="CMU Sans Serif" panose="02000603000000000000" pitchFamily="2" charset="0"/>
                <a:ea typeface="CMU Sans Serif" panose="02000603000000000000" pitchFamily="2" charset="0"/>
                <a:cs typeface="CMU Sans Serif" panose="02000603000000000000" pitchFamily="2" charset="0"/>
                <a:sym typeface="Nunito"/>
              </a:rPr>
              <a:t>Demand of high levels of reliability</a:t>
            </a:r>
            <a:r>
              <a:rPr lang="en-US" dirty="0">
                <a:solidFill>
                  <a:schemeClr val="dk2"/>
                </a:solidFill>
                <a:latin typeface="CMU Sans Serif" panose="02000603000000000000" pitchFamily="2" charset="0"/>
                <a:ea typeface="CMU Sans Serif" panose="02000603000000000000" pitchFamily="2" charset="0"/>
                <a:cs typeface="CMU Sans Serif" panose="02000603000000000000" pitchFamily="2" charset="0"/>
                <a:sym typeface="Nunito"/>
              </a:rPr>
              <a:t> leads to optimization </a:t>
            </a:r>
            <a:r>
              <a:rPr lang="en-US" sz="1800" dirty="0">
                <a:solidFill>
                  <a:schemeClr val="dk2"/>
                </a:solidFill>
                <a:latin typeface="CMU Sans Serif" panose="02000603000000000000" pitchFamily="2" charset="0"/>
                <a:ea typeface="CMU Sans Serif" panose="02000603000000000000" pitchFamily="2" charset="0"/>
                <a:cs typeface="CMU Sans Serif" panose="02000603000000000000" pitchFamily="2" charset="0"/>
                <a:sym typeface="Nunito"/>
              </a:rPr>
              <a:t>problems:</a:t>
            </a:r>
          </a:p>
        </p:txBody>
      </p:sp>
      <p:sp>
        <p:nvSpPr>
          <p:cNvPr id="26" name="CaixaDeTexto 25">
            <a:extLst>
              <a:ext uri="{FF2B5EF4-FFF2-40B4-BE49-F238E27FC236}">
                <a16:creationId xmlns:a16="http://schemas.microsoft.com/office/drawing/2014/main" id="{63CDDEA2-F432-0C52-5152-F50F2C6E3008}"/>
              </a:ext>
            </a:extLst>
          </p:cNvPr>
          <p:cNvSpPr txBox="1"/>
          <p:nvPr/>
        </p:nvSpPr>
        <p:spPr>
          <a:xfrm>
            <a:off x="826190" y="1392556"/>
            <a:ext cx="5727010" cy="923330"/>
          </a:xfrm>
          <a:prstGeom prst="rect">
            <a:avLst/>
          </a:prstGeom>
          <a:noFill/>
        </p:spPr>
        <p:txBody>
          <a:bodyPr wrap="square">
            <a:spAutoFit/>
          </a:bodyPr>
          <a:lstStyle>
            <a:defPPr>
              <a:defRPr lang="en-GB"/>
            </a:defPPr>
            <a:lvl2pPr marL="285750" lvl="1" indent="-285750">
              <a:buClr>
                <a:schemeClr val="accent6"/>
              </a:buClr>
              <a:buFont typeface="Arial" panose="020B0604020202020204" pitchFamily="34" charset="0"/>
              <a:buChar char="‒"/>
              <a:defRPr sz="1800">
                <a:solidFill>
                  <a:schemeClr val="dk2"/>
                </a:solidFill>
                <a:latin typeface="+mn-lt"/>
              </a:defRPr>
            </a:lvl2pPr>
          </a:lstStyle>
          <a:p>
            <a:pPr lvl="1">
              <a:buFont typeface="Courier New" panose="02070309020205020404" pitchFamily="49" charset="0"/>
              <a:buChar char="o"/>
            </a:pPr>
            <a:r>
              <a:rPr lang="en-US" dirty="0">
                <a:latin typeface="CMU Sans Serif" panose="02000603000000000000" pitchFamily="2" charset="0"/>
                <a:ea typeface="CMU Sans Serif" panose="02000603000000000000" pitchFamily="2" charset="0"/>
                <a:cs typeface="CMU Sans Serif" panose="02000603000000000000" pitchFamily="2" charset="0"/>
              </a:rPr>
              <a:t>The redundancy allocation (RAP);</a:t>
            </a:r>
          </a:p>
          <a:p>
            <a:pPr lvl="1">
              <a:buFont typeface="Courier New" panose="02070309020205020404" pitchFamily="49" charset="0"/>
              <a:buChar char="o"/>
            </a:pPr>
            <a:r>
              <a:rPr lang="en-US" dirty="0">
                <a:latin typeface="CMU Sans Serif" panose="02000603000000000000" pitchFamily="2" charset="0"/>
                <a:ea typeface="CMU Sans Serif" panose="02000603000000000000" pitchFamily="2" charset="0"/>
                <a:cs typeface="CMU Sans Serif" panose="02000603000000000000" pitchFamily="2" charset="0"/>
              </a:rPr>
              <a:t>The reliability allocation;</a:t>
            </a:r>
          </a:p>
          <a:p>
            <a:pPr lvl="1">
              <a:buFont typeface="Courier New" panose="02070309020205020404" pitchFamily="49" charset="0"/>
              <a:buChar char="o"/>
            </a:pPr>
            <a:r>
              <a:rPr lang="en-US" dirty="0">
                <a:latin typeface="CMU Sans Serif" panose="02000603000000000000" pitchFamily="2" charset="0"/>
                <a:ea typeface="CMU Sans Serif" panose="02000603000000000000" pitchFamily="2" charset="0"/>
                <a:cs typeface="CMU Sans Serif" panose="02000603000000000000" pitchFamily="2" charset="0"/>
              </a:rPr>
              <a:t>The reliability-redundancy allocation (RRAP) </a:t>
            </a:r>
          </a:p>
        </p:txBody>
      </p:sp>
      <p:sp>
        <p:nvSpPr>
          <p:cNvPr id="27" name="Espaço Reservado para Texto 2">
            <a:extLst>
              <a:ext uri="{FF2B5EF4-FFF2-40B4-BE49-F238E27FC236}">
                <a16:creationId xmlns:a16="http://schemas.microsoft.com/office/drawing/2014/main" id="{E34B21CC-CFC5-15B2-899D-FB52FEEE4173}"/>
              </a:ext>
            </a:extLst>
          </p:cNvPr>
          <p:cNvSpPr txBox="1">
            <a:spLocks/>
          </p:cNvSpPr>
          <p:nvPr/>
        </p:nvSpPr>
        <p:spPr bwMode="auto">
          <a:xfrm>
            <a:off x="331381" y="2815120"/>
            <a:ext cx="5727010" cy="1754326"/>
          </a:xfrm>
          <a:prstGeom prst="rect">
            <a:avLst/>
          </a:prstGeom>
          <a:noFill/>
        </p:spPr>
        <p:txBody>
          <a:bodyPr wrap="square">
            <a:spAutoFit/>
          </a:bodyPr>
          <a:lstStyle>
            <a:defPPr>
              <a:defRPr lang="en-GB"/>
            </a:defPPr>
            <a:lvl2pPr marL="285750" lvl="1" indent="-285750">
              <a:buClr>
                <a:schemeClr val="accent6"/>
              </a:buClr>
              <a:buFont typeface="Arial" panose="020B0604020202020204" pitchFamily="34" charset="0"/>
              <a:buChar char="‒"/>
              <a:defRPr sz="1800">
                <a:solidFill>
                  <a:schemeClr val="dk2"/>
                </a:solidFill>
                <a:latin typeface="+mn-lt"/>
              </a:defRPr>
            </a:lvl2pPr>
          </a:lstStyle>
          <a:p>
            <a:pPr lvl="1"/>
            <a:r>
              <a:rPr lang="en-US" dirty="0">
                <a:latin typeface="CMU Sans Serif" panose="02000603000000000000" pitchFamily="2" charset="0"/>
                <a:ea typeface="CMU Sans Serif" panose="02000603000000000000" pitchFamily="2" charset="0"/>
                <a:cs typeface="CMU Sans Serif" panose="02000603000000000000" pitchFamily="2" charset="0"/>
                <a:sym typeface="Nunito"/>
              </a:rPr>
              <a:t>NP-hard problems: </a:t>
            </a:r>
          </a:p>
          <a:p>
            <a:pPr marL="571500" lvl="1">
              <a:buFont typeface="Courier New" panose="02070309020205020404" pitchFamily="49" charset="0"/>
              <a:buChar char="o"/>
            </a:pPr>
            <a:r>
              <a:rPr lang="en-US"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Exact methods – small instances;</a:t>
            </a:r>
          </a:p>
          <a:p>
            <a:pPr marL="571500" lvl="1">
              <a:buFont typeface="Courier New" panose="02070309020205020404" pitchFamily="49" charset="0"/>
              <a:buChar char="o"/>
            </a:pPr>
            <a:r>
              <a:rPr lang="en-US"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Metaheuristics:</a:t>
            </a:r>
          </a:p>
          <a:p>
            <a:pPr marL="1200150" lvl="2" indent="-285750">
              <a:buFont typeface="Courier New" panose="02070309020205020404" pitchFamily="49" charset="0"/>
              <a:buChar char="o"/>
            </a:pPr>
            <a:r>
              <a:rPr lang="en-US"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Genetic Algorithms (GA);</a:t>
            </a:r>
          </a:p>
          <a:p>
            <a:pPr marL="1200150" lvl="2" indent="-285750">
              <a:buFont typeface="Courier New" panose="02070309020205020404" pitchFamily="49" charset="0"/>
              <a:buChar char="o"/>
            </a:pPr>
            <a:r>
              <a:rPr lang="en-US"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Ant Colony Optimization (ACO);</a:t>
            </a:r>
          </a:p>
          <a:p>
            <a:pPr marL="1200150" lvl="2" indent="-285750">
              <a:buFont typeface="Courier New" panose="02070309020205020404" pitchFamily="49" charset="0"/>
              <a:buChar char="o"/>
            </a:pPr>
            <a:r>
              <a:rPr lang="en-US"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Particle Swarm Optimization (PSO).</a:t>
            </a:r>
          </a:p>
        </p:txBody>
      </p:sp>
      <p:sp>
        <p:nvSpPr>
          <p:cNvPr id="28" name="CaixaDeTexto 27">
            <a:extLst>
              <a:ext uri="{FF2B5EF4-FFF2-40B4-BE49-F238E27FC236}">
                <a16:creationId xmlns:a16="http://schemas.microsoft.com/office/drawing/2014/main" id="{5DAFAA9F-E63F-106E-E15E-1E58FF23A503}"/>
              </a:ext>
            </a:extLst>
          </p:cNvPr>
          <p:cNvSpPr txBox="1"/>
          <p:nvPr/>
        </p:nvSpPr>
        <p:spPr>
          <a:xfrm>
            <a:off x="5562600" y="2726233"/>
            <a:ext cx="3188168" cy="1815882"/>
          </a:xfrm>
          <a:prstGeom prst="rect">
            <a:avLst/>
          </a:prstGeom>
          <a:noFill/>
          <a:ln w="38100">
            <a:solidFill>
              <a:schemeClr val="accent5"/>
            </a:solidFill>
          </a:ln>
        </p:spPr>
        <p:txBody>
          <a:bodyPr wrap="square">
            <a:spAutoFit/>
          </a:bodyPr>
          <a:lstStyle/>
          <a:p>
            <a:r>
              <a:rPr lang="en-US" sz="1600" b="1"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Quantum algorithms:</a:t>
            </a:r>
          </a:p>
          <a:p>
            <a:r>
              <a:rPr lang="en-US" sz="1600"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       - Quantum annealing;</a:t>
            </a:r>
          </a:p>
          <a:p>
            <a:r>
              <a:rPr lang="en-US" sz="1600"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       - Q-</a:t>
            </a:r>
            <a:r>
              <a:rPr lang="en-US" sz="1600" dirty="0" err="1">
                <a:solidFill>
                  <a:schemeClr val="tx1"/>
                </a:solidFill>
                <a:latin typeface="CMU Sans Serif" panose="02000603000000000000" pitchFamily="2" charset="0"/>
                <a:ea typeface="CMU Sans Serif" panose="02000603000000000000" pitchFamily="2" charset="0"/>
                <a:cs typeface="CMU Sans Serif" panose="02000603000000000000" pitchFamily="2" charset="0"/>
              </a:rPr>
              <a:t>Aprox.Opt.Alg</a:t>
            </a:r>
            <a:r>
              <a:rPr lang="en-US" sz="1600"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 (QAOA)</a:t>
            </a:r>
            <a:endParaRPr lang="en-US" sz="1600"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endParaRPr>
          </a:p>
          <a:p>
            <a:endParaRPr lang="en-US" sz="1600"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endParaRPr>
          </a:p>
          <a:p>
            <a:r>
              <a:rPr lang="en-US" sz="1600"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Quantum-inspired models: </a:t>
            </a:r>
          </a:p>
          <a:p>
            <a:r>
              <a:rPr lang="en-US" sz="1600"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       - Q-Evolutionary Alg.;</a:t>
            </a:r>
          </a:p>
          <a:p>
            <a:r>
              <a:rPr lang="en-US" sz="1600"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       - Q-GA. </a:t>
            </a:r>
          </a:p>
        </p:txBody>
      </p:sp>
      <p:sp>
        <p:nvSpPr>
          <p:cNvPr id="25" name="Footer Placeholder 3">
            <a:extLst>
              <a:ext uri="{FF2B5EF4-FFF2-40B4-BE49-F238E27FC236}">
                <a16:creationId xmlns:a16="http://schemas.microsoft.com/office/drawing/2014/main" id="{3A264A7B-C8C9-A27F-8B0F-CFBD16411F4B}"/>
              </a:ext>
            </a:extLst>
          </p:cNvPr>
          <p:cNvSpPr>
            <a:spLocks noGrp="1"/>
          </p:cNvSpPr>
          <p:nvPr>
            <p:ph type="ftr" idx="11"/>
          </p:nvPr>
        </p:nvSpPr>
        <p:spPr>
          <a:xfrm>
            <a:off x="2057400" y="6383337"/>
            <a:ext cx="6324600" cy="474663"/>
          </a:xfrm>
        </p:spPr>
        <p:txBody>
          <a:bodyPr/>
          <a:lstStyle/>
          <a:p>
            <a:pPr>
              <a:defRPr/>
            </a:pPr>
            <a:r>
              <a:rPr lang="en-US" dirty="0">
                <a:latin typeface="CMU Sans Serif" panose="02000603000000000000" pitchFamily="2" charset="0"/>
                <a:ea typeface="CMU Sans Serif" panose="02000603000000000000" pitchFamily="2" charset="0"/>
                <a:cs typeface="CMU Sans Serif" panose="02000603000000000000" pitchFamily="2" charset="0"/>
              </a:rPr>
              <a:t>Review of Quantum(-Inspired) Optimization Methods for System Reliability Problems </a:t>
            </a:r>
          </a:p>
          <a:p>
            <a:pPr>
              <a:defRPr/>
            </a:pPr>
            <a:r>
              <a:rPr lang="en-US" dirty="0">
                <a:latin typeface="CMU Sans Serif" panose="02000603000000000000" pitchFamily="2" charset="0"/>
                <a:ea typeface="CMU Sans Serif" panose="02000603000000000000" pitchFamily="2" charset="0"/>
                <a:cs typeface="CMU Sans Serif" panose="02000603000000000000" pitchFamily="2" charset="0"/>
              </a:rPr>
              <a:t>Araujo, </a:t>
            </a:r>
            <a:r>
              <a:rPr lang="en-US" dirty="0" err="1">
                <a:latin typeface="CMU Sans Serif" panose="02000603000000000000" pitchFamily="2" charset="0"/>
                <a:ea typeface="CMU Sans Serif" panose="02000603000000000000" pitchFamily="2" charset="0"/>
                <a:cs typeface="CMU Sans Serif" panose="02000603000000000000" pitchFamily="2" charset="0"/>
              </a:rPr>
              <a:t>Lins</a:t>
            </a:r>
            <a:r>
              <a:rPr lang="en-US" dirty="0">
                <a:latin typeface="CMU Sans Serif" panose="02000603000000000000" pitchFamily="2" charset="0"/>
                <a:ea typeface="CMU Sans Serif" panose="02000603000000000000" pitchFamily="2" charset="0"/>
                <a:cs typeface="CMU Sans Serif" panose="02000603000000000000" pitchFamily="2" charset="0"/>
              </a:rPr>
              <a:t>, </a:t>
            </a:r>
            <a:r>
              <a:rPr lang="en-US" dirty="0" err="1">
                <a:latin typeface="CMU Sans Serif" panose="02000603000000000000" pitchFamily="2" charset="0"/>
                <a:ea typeface="CMU Sans Serif" panose="02000603000000000000" pitchFamily="2" charset="0"/>
                <a:cs typeface="CMU Sans Serif" panose="02000603000000000000" pitchFamily="2" charset="0"/>
              </a:rPr>
              <a:t>Figeroa</a:t>
            </a:r>
            <a:r>
              <a:rPr lang="en-US" dirty="0">
                <a:latin typeface="CMU Sans Serif" panose="02000603000000000000" pitchFamily="2" charset="0"/>
                <a:ea typeface="CMU Sans Serif" panose="02000603000000000000" pitchFamily="2" charset="0"/>
                <a:cs typeface="CMU Sans Serif" panose="02000603000000000000" pitchFamily="2" charset="0"/>
              </a:rPr>
              <a:t>, Maior, Moura and </a:t>
            </a:r>
            <a:r>
              <a:rPr lang="en-US" dirty="0" err="1">
                <a:latin typeface="CMU Sans Serif" panose="02000603000000000000" pitchFamily="2" charset="0"/>
                <a:ea typeface="CMU Sans Serif" panose="02000603000000000000" pitchFamily="2" charset="0"/>
                <a:cs typeface="CMU Sans Serif" panose="02000603000000000000" pitchFamily="2" charset="0"/>
              </a:rPr>
              <a:t>Droguett</a:t>
            </a:r>
            <a:r>
              <a:rPr lang="en-US" dirty="0">
                <a:latin typeface="CMU Sans Serif" panose="02000603000000000000" pitchFamily="2" charset="0"/>
                <a:ea typeface="CMU Sans Serif" panose="02000603000000000000" pitchFamily="2" charset="0"/>
                <a:cs typeface="CMU Sans Serif" panose="02000603000000000000" pitchFamily="2" charset="0"/>
              </a:rPr>
              <a:t> (2022) – PSAM, Honolulu</a:t>
            </a:r>
          </a:p>
        </p:txBody>
      </p:sp>
    </p:spTree>
    <p:extLst>
      <p:ext uri="{BB962C8B-B14F-4D97-AF65-F5344CB8AC3E}">
        <p14:creationId xmlns:p14="http://schemas.microsoft.com/office/powerpoint/2010/main" val="177087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17D7518-FD50-41CE-8EB7-2A2AEC9887B5}"/>
              </a:ext>
            </a:extLst>
          </p:cNvPr>
          <p:cNvSpPr>
            <a:spLocks noGrp="1"/>
          </p:cNvSpPr>
          <p:nvPr>
            <p:ph type="title"/>
          </p:nvPr>
        </p:nvSpPr>
        <p:spPr/>
        <p:txBody>
          <a:bodyPr/>
          <a:lstStyle/>
          <a:p>
            <a:r>
              <a:rPr lang="en-US" dirty="0">
                <a:latin typeface="CMU Sans Serif" panose="02000603000000000000" pitchFamily="2" charset="0"/>
                <a:ea typeface="CMU Sans Serif" panose="02000603000000000000" pitchFamily="2" charset="0"/>
                <a:cs typeface="CMU Sans Serif" panose="02000603000000000000" pitchFamily="2" charset="0"/>
              </a:rPr>
              <a:t>Introduction</a:t>
            </a:r>
            <a:endParaRPr lang="pt-B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6" name="CaixaDeTexto 5">
            <a:extLst>
              <a:ext uri="{FF2B5EF4-FFF2-40B4-BE49-F238E27FC236}">
                <a16:creationId xmlns:a16="http://schemas.microsoft.com/office/drawing/2014/main" id="{16DD7029-7765-0D02-F5DB-55A9FB410F7E}"/>
              </a:ext>
            </a:extLst>
          </p:cNvPr>
          <p:cNvSpPr txBox="1"/>
          <p:nvPr/>
        </p:nvSpPr>
        <p:spPr>
          <a:xfrm>
            <a:off x="187570" y="1143000"/>
            <a:ext cx="6324600" cy="400110"/>
          </a:xfrm>
          <a:prstGeom prst="rect">
            <a:avLst/>
          </a:prstGeom>
          <a:noFill/>
        </p:spPr>
        <p:txBody>
          <a:bodyPr wrap="square">
            <a:spAutoFit/>
          </a:bodyPr>
          <a:lstStyle/>
          <a:p>
            <a:pPr marL="342900" indent="-342900">
              <a:buClr>
                <a:srgbClr val="2929AD"/>
              </a:buClr>
              <a:buFont typeface="CMU Sans Serif" panose="02000603000000000000" pitchFamily="2" charset="0"/>
              <a:buChar char="‒"/>
            </a:pPr>
            <a:r>
              <a:rPr lang="en-GB" sz="2000" b="1" dirty="0">
                <a:solidFill>
                  <a:srgbClr val="1C1C1C"/>
                </a:solidFill>
                <a:effectLst/>
                <a:latin typeface="CMU Sans Serif" panose="02000603000000000000" pitchFamily="2" charset="0"/>
                <a:ea typeface="CMU Sans Serif" panose="02000603000000000000" pitchFamily="2" charset="0"/>
                <a:cs typeface="CMU Sans Serif" panose="02000603000000000000" pitchFamily="2" charset="0"/>
              </a:rPr>
              <a:t>Quantu</a:t>
            </a:r>
            <a:r>
              <a:rPr lang="en-GB" sz="2000" b="1" dirty="0">
                <a:solidFill>
                  <a:srgbClr val="1C1C1C"/>
                </a:solidFill>
                <a:latin typeface="CMU Sans Serif" panose="02000603000000000000" pitchFamily="2" charset="0"/>
                <a:ea typeface="CMU Sans Serif" panose="02000603000000000000" pitchFamily="2" charset="0"/>
                <a:cs typeface="CMU Sans Serif" panose="02000603000000000000" pitchFamily="2" charset="0"/>
              </a:rPr>
              <a:t>m Computing</a:t>
            </a:r>
            <a:endParaRPr lang="pt-BR" sz="2000"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1" name="CaixaDeTexto 10">
            <a:extLst>
              <a:ext uri="{FF2B5EF4-FFF2-40B4-BE49-F238E27FC236}">
                <a16:creationId xmlns:a16="http://schemas.microsoft.com/office/drawing/2014/main" id="{CC1C16EE-5F7B-8B54-9129-4A90E51AA01E}"/>
              </a:ext>
            </a:extLst>
          </p:cNvPr>
          <p:cNvSpPr txBox="1"/>
          <p:nvPr/>
        </p:nvSpPr>
        <p:spPr>
          <a:xfrm>
            <a:off x="161261" y="4075369"/>
            <a:ext cx="6324600" cy="400110"/>
          </a:xfrm>
          <a:prstGeom prst="rect">
            <a:avLst/>
          </a:prstGeom>
          <a:noFill/>
        </p:spPr>
        <p:txBody>
          <a:bodyPr wrap="square">
            <a:spAutoFit/>
          </a:bodyPr>
          <a:lstStyle>
            <a:defPPr>
              <a:defRPr lang="en-GB"/>
            </a:defPPr>
            <a:lvl1pPr marL="342900" indent="-342900">
              <a:buClr>
                <a:srgbClr val="2929AD"/>
              </a:buClr>
              <a:buFont typeface="CMU Sans Serif" panose="02000603000000000000" pitchFamily="2" charset="0"/>
              <a:buChar char="‒"/>
              <a:defRPr sz="2000" b="1">
                <a:solidFill>
                  <a:srgbClr val="1C1C1C"/>
                </a:solidFill>
                <a:effectLst/>
                <a:latin typeface="CMU Sans Serif" panose="02000603000000000000" pitchFamily="2" charset="0"/>
                <a:ea typeface="CMU Sans Serif" panose="02000603000000000000" pitchFamily="2" charset="0"/>
                <a:cs typeface="CMU Sans Serif" panose="02000603000000000000" pitchFamily="2" charset="0"/>
              </a:defRPr>
            </a:lvl1pPr>
          </a:lstStyle>
          <a:p>
            <a:r>
              <a:rPr lang="en-GB" dirty="0"/>
              <a:t>Quantum-inspired algorithms</a:t>
            </a:r>
            <a:endParaRPr lang="pt-BR" dirty="0"/>
          </a:p>
        </p:txBody>
      </p:sp>
      <p:sp>
        <p:nvSpPr>
          <p:cNvPr id="16" name="CaixaDeTexto 15">
            <a:extLst>
              <a:ext uri="{FF2B5EF4-FFF2-40B4-BE49-F238E27FC236}">
                <a16:creationId xmlns:a16="http://schemas.microsoft.com/office/drawing/2014/main" id="{47A97E49-FC2D-C36A-BEB6-23128A659DD9}"/>
              </a:ext>
            </a:extLst>
          </p:cNvPr>
          <p:cNvSpPr txBox="1"/>
          <p:nvPr/>
        </p:nvSpPr>
        <p:spPr>
          <a:xfrm>
            <a:off x="552620" y="4475301"/>
            <a:ext cx="8134179" cy="1908215"/>
          </a:xfrm>
          <a:prstGeom prst="rect">
            <a:avLst/>
          </a:prstGeom>
          <a:noFill/>
        </p:spPr>
        <p:txBody>
          <a:bodyPr wrap="square">
            <a:spAutoFit/>
          </a:bodyPr>
          <a:lstStyle/>
          <a:p>
            <a:pPr marL="285750" indent="-285750" algn="just">
              <a:spcAft>
                <a:spcPts val="600"/>
              </a:spcAft>
              <a:buClr>
                <a:srgbClr val="2929AD"/>
              </a:buClr>
              <a:buFont typeface="Courier New" panose="02070309020205020404" pitchFamily="49" charset="0"/>
              <a:buChar char="o"/>
            </a:pPr>
            <a:r>
              <a:rPr lang="en-US" sz="18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Quantum classical algorithms processed by </a:t>
            </a:r>
            <a:r>
              <a:rPr lang="en-US" sz="1800"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quantum computers</a:t>
            </a:r>
            <a:r>
              <a:rPr lang="en-US" sz="18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 </a:t>
            </a:r>
          </a:p>
          <a:p>
            <a:pPr marL="285750" indent="-285750" algn="just">
              <a:spcAft>
                <a:spcPts val="600"/>
              </a:spcAft>
              <a:buClr>
                <a:srgbClr val="2929AD"/>
              </a:buClr>
              <a:buFont typeface="Courier New" panose="02070309020205020404" pitchFamily="49" charset="0"/>
              <a:buChar char="o"/>
            </a:pPr>
            <a:r>
              <a:rPr lang="en-US" b="1"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Q</a:t>
            </a:r>
            <a:r>
              <a:rPr lang="en-US" sz="1800"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uantum-inspired metaheuristics emerge </a:t>
            </a:r>
            <a:r>
              <a:rPr lang="en-US" sz="18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enable running models with better performance on classical computers. </a:t>
            </a:r>
          </a:p>
          <a:p>
            <a:pPr marL="285750" indent="-285750" algn="just">
              <a:spcAft>
                <a:spcPts val="600"/>
              </a:spcAft>
              <a:buClr>
                <a:srgbClr val="2929AD"/>
              </a:buClr>
              <a:buFont typeface="Courier New" panose="02070309020205020404" pitchFamily="49" charset="0"/>
              <a:buChar char="o"/>
            </a:pPr>
            <a:r>
              <a:rPr lang="en-US" sz="18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Quantum physics phenomena (e.g., superposition, entanglement) are simulated to explore quantum programming and predict future behavior and results </a:t>
            </a:r>
            <a:r>
              <a:rPr lang="en-US"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(Han and Kim)</a:t>
            </a:r>
            <a:r>
              <a:rPr lang="en-US" sz="18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[13].  </a:t>
            </a:r>
            <a:endParaRPr lang="pt-BR" sz="20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endParaRPr>
          </a:p>
        </p:txBody>
      </p:sp>
      <p:graphicFrame>
        <p:nvGraphicFramePr>
          <p:cNvPr id="19" name="Objeto 18">
            <a:extLst>
              <a:ext uri="{FF2B5EF4-FFF2-40B4-BE49-F238E27FC236}">
                <a16:creationId xmlns:a16="http://schemas.microsoft.com/office/drawing/2014/main" id="{4BFA1974-67EF-092D-872F-EF4FFBA9D142}"/>
              </a:ext>
            </a:extLst>
          </p:cNvPr>
          <p:cNvGraphicFramePr>
            <a:graphicFrameLocks noChangeAspect="1"/>
          </p:cNvGraphicFramePr>
          <p:nvPr>
            <p:extLst>
              <p:ext uri="{D42A27DB-BD31-4B8C-83A1-F6EECF244321}">
                <p14:modId xmlns:p14="http://schemas.microsoft.com/office/powerpoint/2010/main" val="4101730787"/>
              </p:ext>
            </p:extLst>
          </p:nvPr>
        </p:nvGraphicFramePr>
        <p:xfrm>
          <a:off x="1332295" y="1543110"/>
          <a:ext cx="6574830" cy="2377936"/>
        </p:xfrm>
        <a:graphic>
          <a:graphicData uri="http://schemas.openxmlformats.org/presentationml/2006/ole">
            <mc:AlternateContent xmlns:mc="http://schemas.openxmlformats.org/markup-compatibility/2006">
              <mc:Choice xmlns:v="urn:schemas-microsoft-com:vml" Requires="v">
                <p:oleObj name="Document" r:id="rId2" imgW="5731988" imgH="2074034" progId="Word.Document.12">
                  <p:embed/>
                </p:oleObj>
              </mc:Choice>
              <mc:Fallback>
                <p:oleObj name="Document" r:id="rId2" imgW="5731988" imgH="2074034" progId="Word.Document.12">
                  <p:embed/>
                  <p:pic>
                    <p:nvPicPr>
                      <p:cNvPr id="0" name=""/>
                      <p:cNvPicPr/>
                      <p:nvPr/>
                    </p:nvPicPr>
                    <p:blipFill>
                      <a:blip r:embed="rId3"/>
                      <a:stretch>
                        <a:fillRect/>
                      </a:stretch>
                    </p:blipFill>
                    <p:spPr>
                      <a:xfrm>
                        <a:off x="1332295" y="1543110"/>
                        <a:ext cx="6574830" cy="2377936"/>
                      </a:xfrm>
                      <a:prstGeom prst="rect">
                        <a:avLst/>
                      </a:prstGeom>
                    </p:spPr>
                  </p:pic>
                </p:oleObj>
              </mc:Fallback>
            </mc:AlternateContent>
          </a:graphicData>
        </a:graphic>
      </p:graphicFrame>
      <p:sp>
        <p:nvSpPr>
          <p:cNvPr id="28" name="CaixaDeTexto 27">
            <a:extLst>
              <a:ext uri="{FF2B5EF4-FFF2-40B4-BE49-F238E27FC236}">
                <a16:creationId xmlns:a16="http://schemas.microsoft.com/office/drawing/2014/main" id="{E981BF6A-40FD-76CD-16FA-D44FD4B9DA4E}"/>
              </a:ext>
            </a:extLst>
          </p:cNvPr>
          <p:cNvSpPr txBox="1"/>
          <p:nvPr/>
        </p:nvSpPr>
        <p:spPr>
          <a:xfrm>
            <a:off x="3738777" y="3389421"/>
            <a:ext cx="5546785" cy="415498"/>
          </a:xfrm>
          <a:prstGeom prst="rect">
            <a:avLst/>
          </a:prstGeom>
          <a:noFill/>
        </p:spPr>
        <p:txBody>
          <a:bodyPr wrap="square">
            <a:spAutoFit/>
          </a:bodyPr>
          <a:lstStyle/>
          <a:p>
            <a:pPr algn="ctr">
              <a:spcAft>
                <a:spcPts val="0"/>
              </a:spcAft>
            </a:pPr>
            <a:r>
              <a:rPr lang="en-GB" sz="1050"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Figure 1: </a:t>
            </a:r>
            <a:r>
              <a:rPr lang="en-US" sz="1050"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(a) Bloch Sphere as a graphical representation of a single qubit </a:t>
            </a:r>
            <a:r>
              <a:rPr lang="en-US" sz="1050" b="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[21]</a:t>
            </a:r>
            <a:r>
              <a:rPr lang="en-US" sz="1050"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 </a:t>
            </a:r>
          </a:p>
          <a:p>
            <a:pPr algn="ctr">
              <a:spcAft>
                <a:spcPts val="0"/>
              </a:spcAft>
            </a:pPr>
            <a:r>
              <a:rPr lang="en-US" sz="1050"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(b) A Quantum Circuit example </a:t>
            </a:r>
            <a:r>
              <a:rPr lang="en-US" sz="1050" b="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[22]</a:t>
            </a:r>
            <a:endParaRPr lang="pt-BR" sz="900"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2" name="Footer Placeholder 3">
            <a:extLst>
              <a:ext uri="{FF2B5EF4-FFF2-40B4-BE49-F238E27FC236}">
                <a16:creationId xmlns:a16="http://schemas.microsoft.com/office/drawing/2014/main" id="{ACABABC2-FC0A-0500-C0F6-12583A06D209}"/>
              </a:ext>
            </a:extLst>
          </p:cNvPr>
          <p:cNvSpPr>
            <a:spLocks noGrp="1"/>
          </p:cNvSpPr>
          <p:nvPr>
            <p:ph type="ftr" idx="11"/>
          </p:nvPr>
        </p:nvSpPr>
        <p:spPr>
          <a:xfrm>
            <a:off x="2057400" y="6383337"/>
            <a:ext cx="6324600" cy="474663"/>
          </a:xfrm>
        </p:spPr>
        <p:txBody>
          <a:bodyPr/>
          <a:lstStyle/>
          <a:p>
            <a:pPr>
              <a:defRPr/>
            </a:pPr>
            <a:r>
              <a:rPr lang="en-US" dirty="0">
                <a:latin typeface="CMU Sans Serif" panose="02000603000000000000" pitchFamily="2" charset="0"/>
                <a:ea typeface="CMU Sans Serif" panose="02000603000000000000" pitchFamily="2" charset="0"/>
                <a:cs typeface="CMU Sans Serif" panose="02000603000000000000" pitchFamily="2" charset="0"/>
              </a:rPr>
              <a:t>Review of Quantum(-Inspired) Optimization Methods for System Reliability Problems </a:t>
            </a:r>
          </a:p>
          <a:p>
            <a:pPr>
              <a:defRPr/>
            </a:pPr>
            <a:r>
              <a:rPr lang="en-US" dirty="0">
                <a:latin typeface="CMU Sans Serif" panose="02000603000000000000" pitchFamily="2" charset="0"/>
                <a:ea typeface="CMU Sans Serif" panose="02000603000000000000" pitchFamily="2" charset="0"/>
                <a:cs typeface="CMU Sans Serif" panose="02000603000000000000" pitchFamily="2" charset="0"/>
              </a:rPr>
              <a:t>Araujo, </a:t>
            </a:r>
            <a:r>
              <a:rPr lang="en-US" dirty="0" err="1">
                <a:latin typeface="CMU Sans Serif" panose="02000603000000000000" pitchFamily="2" charset="0"/>
                <a:ea typeface="CMU Sans Serif" panose="02000603000000000000" pitchFamily="2" charset="0"/>
                <a:cs typeface="CMU Sans Serif" panose="02000603000000000000" pitchFamily="2" charset="0"/>
              </a:rPr>
              <a:t>Lins</a:t>
            </a:r>
            <a:r>
              <a:rPr lang="en-US" dirty="0">
                <a:latin typeface="CMU Sans Serif" panose="02000603000000000000" pitchFamily="2" charset="0"/>
                <a:ea typeface="CMU Sans Serif" panose="02000603000000000000" pitchFamily="2" charset="0"/>
                <a:cs typeface="CMU Sans Serif" panose="02000603000000000000" pitchFamily="2" charset="0"/>
              </a:rPr>
              <a:t>, </a:t>
            </a:r>
            <a:r>
              <a:rPr lang="en-US" dirty="0" err="1">
                <a:latin typeface="CMU Sans Serif" panose="02000603000000000000" pitchFamily="2" charset="0"/>
                <a:ea typeface="CMU Sans Serif" panose="02000603000000000000" pitchFamily="2" charset="0"/>
                <a:cs typeface="CMU Sans Serif" panose="02000603000000000000" pitchFamily="2" charset="0"/>
              </a:rPr>
              <a:t>Figeroa</a:t>
            </a:r>
            <a:r>
              <a:rPr lang="en-US" dirty="0">
                <a:latin typeface="CMU Sans Serif" panose="02000603000000000000" pitchFamily="2" charset="0"/>
                <a:ea typeface="CMU Sans Serif" panose="02000603000000000000" pitchFamily="2" charset="0"/>
                <a:cs typeface="CMU Sans Serif" panose="02000603000000000000" pitchFamily="2" charset="0"/>
              </a:rPr>
              <a:t>, Maior, Moura and </a:t>
            </a:r>
            <a:r>
              <a:rPr lang="en-US" dirty="0" err="1">
                <a:latin typeface="CMU Sans Serif" panose="02000603000000000000" pitchFamily="2" charset="0"/>
                <a:ea typeface="CMU Sans Serif" panose="02000603000000000000" pitchFamily="2" charset="0"/>
                <a:cs typeface="CMU Sans Serif" panose="02000603000000000000" pitchFamily="2" charset="0"/>
              </a:rPr>
              <a:t>Droguett</a:t>
            </a:r>
            <a:r>
              <a:rPr lang="en-US" dirty="0">
                <a:latin typeface="CMU Sans Serif" panose="02000603000000000000" pitchFamily="2" charset="0"/>
                <a:ea typeface="CMU Sans Serif" panose="02000603000000000000" pitchFamily="2" charset="0"/>
                <a:cs typeface="CMU Sans Serif" panose="02000603000000000000" pitchFamily="2" charset="0"/>
              </a:rPr>
              <a:t> (2022) – PSAM, Honolulu</a:t>
            </a:r>
            <a:endParaRPr lang="en-GB" dirty="0">
              <a:latin typeface="CMU Sans Serif" panose="02000603000000000000" pitchFamily="2" charset="0"/>
              <a:ea typeface="CMU Sans Serif" panose="02000603000000000000" pitchFamily="2" charset="0"/>
              <a:cs typeface="CMU Sans Serif" panose="02000603000000000000" pitchFamily="2" charset="0"/>
            </a:endParaRPr>
          </a:p>
        </p:txBody>
      </p:sp>
    </p:spTree>
    <p:extLst>
      <p:ext uri="{BB962C8B-B14F-4D97-AF65-F5344CB8AC3E}">
        <p14:creationId xmlns:p14="http://schemas.microsoft.com/office/powerpoint/2010/main" val="3255066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43DAA5-3428-EDE0-3D95-4CB029477CDE}"/>
              </a:ext>
            </a:extLst>
          </p:cNvPr>
          <p:cNvSpPr/>
          <p:nvPr/>
        </p:nvSpPr>
        <p:spPr bwMode="auto">
          <a:xfrm>
            <a:off x="495599" y="5152085"/>
            <a:ext cx="8249600" cy="1074398"/>
          </a:xfrm>
          <a:prstGeom prst="rect">
            <a:avLst/>
          </a:prstGeom>
          <a:solidFill>
            <a:srgbClr val="EBF2FF"/>
          </a:solidFill>
          <a:ln w="9525"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a typeface="MS Gothic" charset="-128"/>
            </a:endParaRPr>
          </a:p>
        </p:txBody>
      </p:sp>
      <p:sp>
        <p:nvSpPr>
          <p:cNvPr id="14" name="Rectangle 13">
            <a:extLst>
              <a:ext uri="{FF2B5EF4-FFF2-40B4-BE49-F238E27FC236}">
                <a16:creationId xmlns:a16="http://schemas.microsoft.com/office/drawing/2014/main" id="{76D284C7-8F2F-8ADC-AB19-F113D74B5743}"/>
              </a:ext>
            </a:extLst>
          </p:cNvPr>
          <p:cNvSpPr/>
          <p:nvPr/>
        </p:nvSpPr>
        <p:spPr bwMode="auto">
          <a:xfrm>
            <a:off x="5064369" y="2006913"/>
            <a:ext cx="3927230" cy="2577397"/>
          </a:xfrm>
          <a:prstGeom prst="rect">
            <a:avLst/>
          </a:prstGeom>
          <a:solidFill>
            <a:srgbClr val="EBF2FF"/>
          </a:solidFill>
          <a:ln w="9525"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a typeface="MS Gothic" charset="-128"/>
            </a:endParaRPr>
          </a:p>
        </p:txBody>
      </p:sp>
      <p:sp>
        <p:nvSpPr>
          <p:cNvPr id="4" name="Rectangle 3">
            <a:extLst>
              <a:ext uri="{FF2B5EF4-FFF2-40B4-BE49-F238E27FC236}">
                <a16:creationId xmlns:a16="http://schemas.microsoft.com/office/drawing/2014/main" id="{5233FFE9-8498-01A4-83B0-426A93BB55DF}"/>
              </a:ext>
            </a:extLst>
          </p:cNvPr>
          <p:cNvSpPr/>
          <p:nvPr/>
        </p:nvSpPr>
        <p:spPr bwMode="auto">
          <a:xfrm>
            <a:off x="152401" y="1578644"/>
            <a:ext cx="4650337" cy="3386461"/>
          </a:xfrm>
          <a:prstGeom prst="rect">
            <a:avLst/>
          </a:prstGeom>
          <a:solidFill>
            <a:srgbClr val="EBF2FF"/>
          </a:solidFill>
          <a:ln w="9525"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a typeface="MS Gothic" charset="-128"/>
            </a:endParaRPr>
          </a:p>
        </p:txBody>
      </p:sp>
      <p:sp>
        <p:nvSpPr>
          <p:cNvPr id="5" name="Título 4">
            <a:extLst>
              <a:ext uri="{FF2B5EF4-FFF2-40B4-BE49-F238E27FC236}">
                <a16:creationId xmlns:a16="http://schemas.microsoft.com/office/drawing/2014/main" id="{717D7518-FD50-41CE-8EB7-2A2AEC9887B5}"/>
              </a:ext>
            </a:extLst>
          </p:cNvPr>
          <p:cNvSpPr>
            <a:spLocks noGrp="1"/>
          </p:cNvSpPr>
          <p:nvPr>
            <p:ph type="title"/>
          </p:nvPr>
        </p:nvSpPr>
        <p:spPr/>
        <p:txBody>
          <a:bodyPr/>
          <a:lstStyle/>
          <a:p>
            <a:r>
              <a:rPr lang="en-US" dirty="0">
                <a:latin typeface="CMU Sans Serif" panose="02000603000000000000" pitchFamily="2" charset="0"/>
                <a:ea typeface="CMU Sans Serif" panose="02000603000000000000" pitchFamily="2" charset="0"/>
                <a:cs typeface="CMU Sans Serif" panose="02000603000000000000" pitchFamily="2" charset="0"/>
              </a:rPr>
              <a:t>Introduction</a:t>
            </a:r>
            <a:endParaRPr lang="pt-B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6" name="CaixaDeTexto 5">
            <a:extLst>
              <a:ext uri="{FF2B5EF4-FFF2-40B4-BE49-F238E27FC236}">
                <a16:creationId xmlns:a16="http://schemas.microsoft.com/office/drawing/2014/main" id="{16DD7029-7765-0D02-F5DB-55A9FB410F7E}"/>
              </a:ext>
            </a:extLst>
          </p:cNvPr>
          <p:cNvSpPr txBox="1"/>
          <p:nvPr/>
        </p:nvSpPr>
        <p:spPr>
          <a:xfrm>
            <a:off x="187570" y="1143000"/>
            <a:ext cx="6324600" cy="400110"/>
          </a:xfrm>
          <a:prstGeom prst="rect">
            <a:avLst/>
          </a:prstGeom>
          <a:noFill/>
        </p:spPr>
        <p:txBody>
          <a:bodyPr wrap="square">
            <a:spAutoFit/>
          </a:bodyPr>
          <a:lstStyle/>
          <a:p>
            <a:pPr marL="342900" indent="-342900">
              <a:buFont typeface="Arial" panose="020B0604020202020204" pitchFamily="34" charset="0"/>
              <a:buChar char="•"/>
            </a:pPr>
            <a:r>
              <a:rPr lang="en-GB" sz="2000" b="1" dirty="0">
                <a:solidFill>
                  <a:srgbClr val="1C1C1C"/>
                </a:solidFill>
                <a:effectLst/>
                <a:latin typeface="CMU Sans Serif" panose="02000603000000000000" pitchFamily="2" charset="0"/>
                <a:ea typeface="CMU Sans Serif" panose="02000603000000000000" pitchFamily="2" charset="0"/>
                <a:cs typeface="CMU Sans Serif" panose="02000603000000000000" pitchFamily="2" charset="0"/>
              </a:rPr>
              <a:t>System Reliability Optimization Problems</a:t>
            </a:r>
            <a:endParaRPr lang="pt-BR" sz="2000"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9" name="CaixaDeTexto 8">
            <a:extLst>
              <a:ext uri="{FF2B5EF4-FFF2-40B4-BE49-F238E27FC236}">
                <a16:creationId xmlns:a16="http://schemas.microsoft.com/office/drawing/2014/main" id="{19328026-C333-F71A-3997-46581420D119}"/>
              </a:ext>
            </a:extLst>
          </p:cNvPr>
          <p:cNvSpPr txBox="1"/>
          <p:nvPr/>
        </p:nvSpPr>
        <p:spPr>
          <a:xfrm>
            <a:off x="187570" y="1579798"/>
            <a:ext cx="4153694" cy="393185"/>
          </a:xfrm>
          <a:prstGeom prst="rect">
            <a:avLst/>
          </a:prstGeom>
          <a:noFill/>
        </p:spPr>
        <p:txBody>
          <a:bodyPr wrap="square">
            <a:spAutoFit/>
          </a:bodyPr>
          <a:lstStyle/>
          <a:p>
            <a:pPr marL="276225" lvl="2" indent="-228600">
              <a:lnSpc>
                <a:spcPct val="115000"/>
              </a:lnSpc>
              <a:spcAft>
                <a:spcPts val="1200"/>
              </a:spcAft>
              <a:buFont typeface="+mj-lt"/>
              <a:buAutoNum type="arabicPeriod"/>
            </a:pPr>
            <a:r>
              <a:rPr lang="en-GB" sz="1700" b="1" dirty="0">
                <a:solidFill>
                  <a:srgbClr val="1C1C1C"/>
                </a:solidFill>
                <a:effectLst/>
                <a:latin typeface="CMU Sans Serif" panose="02000603000000000000" pitchFamily="2" charset="0"/>
                <a:ea typeface="CMU Sans Serif" panose="02000603000000000000" pitchFamily="2" charset="0"/>
                <a:cs typeface="CMU Sans Serif" panose="02000603000000000000" pitchFamily="2" charset="0"/>
              </a:rPr>
              <a:t>Redundancy Allocation Problem</a:t>
            </a:r>
            <a:endParaRPr lang="pt-BR" sz="1700" dirty="0">
              <a:effectLst/>
              <a:latin typeface="CMU Sans Serif" panose="02000603000000000000" pitchFamily="2" charset="0"/>
              <a:ea typeface="CMU Sans Serif" panose="02000603000000000000" pitchFamily="2" charset="0"/>
              <a:cs typeface="CMU Sans Serif" panose="02000603000000000000" pitchFamily="2" charset="0"/>
            </a:endParaRPr>
          </a:p>
        </p:txBody>
      </p:sp>
      <mc:AlternateContent xmlns:mc="http://schemas.openxmlformats.org/markup-compatibility/2006">
        <mc:Choice xmlns:a14="http://schemas.microsoft.com/office/drawing/2010/main" Requires="a14">
          <p:graphicFrame>
            <p:nvGraphicFramePr>
              <p:cNvPr id="12" name="Tabela 11">
                <a:extLst>
                  <a:ext uri="{FF2B5EF4-FFF2-40B4-BE49-F238E27FC236}">
                    <a16:creationId xmlns:a16="http://schemas.microsoft.com/office/drawing/2014/main" id="{7AFFC40F-3F3B-BE07-C704-9C73114AD2D9}"/>
                  </a:ext>
                </a:extLst>
              </p:cNvPr>
              <p:cNvGraphicFramePr>
                <a:graphicFrameLocks noGrp="1"/>
              </p:cNvGraphicFramePr>
              <p:nvPr>
                <p:extLst>
                  <p:ext uri="{D42A27DB-BD31-4B8C-83A1-F6EECF244321}">
                    <p14:modId xmlns:p14="http://schemas.microsoft.com/office/powerpoint/2010/main" val="1771760427"/>
                  </p:ext>
                </p:extLst>
              </p:nvPr>
            </p:nvGraphicFramePr>
            <p:xfrm>
              <a:off x="0" y="2040182"/>
              <a:ext cx="4694312" cy="2734184"/>
            </p:xfrm>
            <a:graphic>
              <a:graphicData uri="http://schemas.openxmlformats.org/drawingml/2006/table">
                <a:tbl>
                  <a:tblPr firstRow="1" firstCol="1" bandRow="1"/>
                  <a:tblGrid>
                    <a:gridCol w="4318802">
                      <a:extLst>
                        <a:ext uri="{9D8B030D-6E8A-4147-A177-3AD203B41FA5}">
                          <a16:colId xmlns:a16="http://schemas.microsoft.com/office/drawing/2014/main" val="2259470716"/>
                        </a:ext>
                      </a:extLst>
                    </a:gridCol>
                    <a:gridCol w="375510">
                      <a:extLst>
                        <a:ext uri="{9D8B030D-6E8A-4147-A177-3AD203B41FA5}">
                          <a16:colId xmlns:a16="http://schemas.microsoft.com/office/drawing/2014/main" val="3756309188"/>
                        </a:ext>
                      </a:extLst>
                    </a:gridCol>
                  </a:tblGrid>
                  <a:tr h="0">
                    <a:tc>
                      <a:txBody>
                        <a:bodyPr/>
                        <a:lstStyle/>
                        <a:p>
                          <a:pPr marL="215900" algn="ctr"/>
                          <a14:m>
                            <m:oMathPara xmlns:m="http://schemas.openxmlformats.org/officeDocument/2006/math">
                              <m:oMathParaPr>
                                <m:jc m:val="centerGroup"/>
                              </m:oMathParaPr>
                              <m:oMath xmlns:m="http://schemas.openxmlformats.org/officeDocument/2006/math">
                                <m:r>
                                  <a:rPr lang="pt-BR" sz="1600" i="1">
                                    <a:effectLst/>
                                    <a:latin typeface="Cambria Math" panose="02040503050406030204" pitchFamily="18" charset="0"/>
                                    <a:ea typeface="Calibri" panose="020F0502020204030204" pitchFamily="34" charset="0"/>
                                    <a:cs typeface="Times New Roman" panose="02020603050405020304" pitchFamily="18" charset="0"/>
                                  </a:rPr>
                                  <m:t>𝑀𝑎𝑥𝑖𝑚𝑖𝑧𝑒</m:t>
                                </m:r>
                                <m:r>
                                  <a:rPr lang="pt-BR" sz="1600" i="1">
                                    <a:effectLst/>
                                    <a:latin typeface="Cambria Math" panose="02040503050406030204" pitchFamily="18" charset="0"/>
                                    <a:ea typeface="Calibri" panose="020F0502020204030204" pitchFamily="34" charset="0"/>
                                    <a:cs typeface="Times New Roman" panose="02020603050405020304" pitchFamily="18" charset="0"/>
                                  </a:rPr>
                                  <m:t> </m:t>
                                </m:r>
                                <m:r>
                                  <a:rPr lang="pt-BR" sz="1600" i="1">
                                    <a:effectLst/>
                                    <a:latin typeface="Cambria Math" panose="02040503050406030204" pitchFamily="18" charset="0"/>
                                    <a:ea typeface="Calibri" panose="020F0502020204030204" pitchFamily="34" charset="0"/>
                                    <a:cs typeface="Times New Roman" panose="02020603050405020304" pitchFamily="18" charset="0"/>
                                  </a:rPr>
                                  <m:t>𝑅</m:t>
                                </m:r>
                                <m:d>
                                  <m:dPr>
                                    <m:ctrlPr>
                                      <a:rPr lang="pt-BR" sz="1600" i="1">
                                        <a:effectLst/>
                                        <a:latin typeface="Cambria Math" panose="02040503050406030204" pitchFamily="18" charset="0"/>
                                        <a:ea typeface="PMingLiU" panose="02020500000000000000" pitchFamily="18" charset="-120"/>
                                        <a:cs typeface="Times New Roman" panose="02020603050405020304" pitchFamily="18" charset="0"/>
                                      </a:rPr>
                                    </m:ctrlPr>
                                  </m:dPr>
                                  <m:e>
                                    <m:r>
                                      <a:rPr lang="pt-BR" sz="1600" i="1">
                                        <a:effectLst/>
                                        <a:latin typeface="Cambria Math" panose="02040503050406030204" pitchFamily="18" charset="0"/>
                                        <a:ea typeface="Calibri" panose="020F0502020204030204" pitchFamily="34" charset="0"/>
                                        <a:cs typeface="Times New Roman" panose="02020603050405020304" pitchFamily="18" charset="0"/>
                                      </a:rPr>
                                      <m:t>𝑥</m:t>
                                    </m:r>
                                  </m:e>
                                </m:d>
                                <m:r>
                                  <a:rPr lang="pt-BR" sz="1600" i="1">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ctrlPr>
                                      <a:rPr lang="pt-BR" sz="1600" i="1">
                                        <a:effectLst/>
                                        <a:latin typeface="Cambria Math" panose="02040503050406030204" pitchFamily="18" charset="0"/>
                                        <a:ea typeface="PMingLiU" panose="02020500000000000000" pitchFamily="18" charset="-120"/>
                                        <a:cs typeface="Times New Roman" panose="02020603050405020304" pitchFamily="18" charset="0"/>
                                      </a:rPr>
                                    </m:ctrlPr>
                                  </m:naryPr>
                                  <m:sub>
                                    <m:r>
                                      <a:rPr lang="pt-BR" sz="1600" i="1">
                                        <a:effectLst/>
                                        <a:latin typeface="Cambria Math" panose="02040503050406030204" pitchFamily="18" charset="0"/>
                                        <a:ea typeface="Calibri" panose="020F0502020204030204" pitchFamily="34" charset="0"/>
                                        <a:cs typeface="Times New Roman" panose="02020603050405020304" pitchFamily="18" charset="0"/>
                                      </a:rPr>
                                      <m:t>𝑗</m:t>
                                    </m:r>
                                    <m:r>
                                      <a:rPr lang="pt-BR" sz="1600" i="1">
                                        <a:effectLst/>
                                        <a:latin typeface="Cambria Math" panose="02040503050406030204" pitchFamily="18" charset="0"/>
                                        <a:ea typeface="Calibri" panose="020F0502020204030204" pitchFamily="34" charset="0"/>
                                        <a:cs typeface="Times New Roman" panose="02020603050405020304" pitchFamily="18" charset="0"/>
                                      </a:rPr>
                                      <m:t>=1</m:t>
                                    </m:r>
                                  </m:sub>
                                  <m:sup>
                                    <m:r>
                                      <a:rPr lang="pt-BR" sz="1600" i="1">
                                        <a:effectLst/>
                                        <a:latin typeface="Cambria Math" panose="02040503050406030204" pitchFamily="18" charset="0"/>
                                        <a:ea typeface="Calibri" panose="020F0502020204030204" pitchFamily="34" charset="0"/>
                                        <a:cs typeface="Times New Roman" panose="02020603050405020304" pitchFamily="18" charset="0"/>
                                      </a:rPr>
                                      <m:t>𝑠</m:t>
                                    </m:r>
                                  </m:sup>
                                  <m:e>
                                    <m:d>
                                      <m:dPr>
                                        <m:begChr m:val="["/>
                                        <m:endChr m:val="]"/>
                                        <m:ctrlPr>
                                          <a:rPr lang="pt-BR" sz="1600" i="1">
                                            <a:effectLst/>
                                            <a:latin typeface="Cambria Math" panose="02040503050406030204" pitchFamily="18" charset="0"/>
                                            <a:ea typeface="PMingLiU" panose="02020500000000000000" pitchFamily="18" charset="-120"/>
                                            <a:cs typeface="Times New Roman" panose="02020603050405020304" pitchFamily="18" charset="0"/>
                                          </a:rPr>
                                        </m:ctrlPr>
                                      </m:dPr>
                                      <m:e>
                                        <m:r>
                                          <a:rPr lang="pt-BR" sz="1600" i="1">
                                            <a:effectLst/>
                                            <a:latin typeface="Cambria Math" panose="02040503050406030204" pitchFamily="18" charset="0"/>
                                            <a:ea typeface="Calibri" panose="020F0502020204030204" pitchFamily="34" charset="0"/>
                                            <a:cs typeface="Times New Roman" panose="02020603050405020304" pitchFamily="18" charset="0"/>
                                          </a:rPr>
                                          <m:t>1−</m:t>
                                        </m:r>
                                        <m:nary>
                                          <m:naryPr>
                                            <m:chr m:val="∏"/>
                                            <m:limLoc m:val="undOvr"/>
                                            <m:ctrlPr>
                                              <a:rPr lang="pt-BR" sz="1600" i="1">
                                                <a:effectLst/>
                                                <a:latin typeface="Cambria Math" panose="02040503050406030204" pitchFamily="18" charset="0"/>
                                                <a:ea typeface="PMingLiU" panose="02020500000000000000" pitchFamily="18" charset="-120"/>
                                                <a:cs typeface="Times New Roman" panose="02020603050405020304" pitchFamily="18" charset="0"/>
                                              </a:rPr>
                                            </m:ctrlPr>
                                          </m:naryPr>
                                          <m:sub>
                                            <m:r>
                                              <a:rPr lang="pt-BR" sz="1600" i="1">
                                                <a:effectLst/>
                                                <a:latin typeface="Cambria Math" panose="02040503050406030204" pitchFamily="18" charset="0"/>
                                                <a:ea typeface="Calibri" panose="020F0502020204030204" pitchFamily="34" charset="0"/>
                                                <a:cs typeface="Times New Roman" panose="02020603050405020304" pitchFamily="18" charset="0"/>
                                              </a:rPr>
                                              <m:t>𝑘</m:t>
                                            </m:r>
                                            <m:r>
                                              <a:rPr lang="pt-BR" sz="1600" i="1">
                                                <a:effectLst/>
                                                <a:latin typeface="Cambria Math" panose="02040503050406030204" pitchFamily="18" charset="0"/>
                                                <a:ea typeface="Calibri" panose="020F0502020204030204" pitchFamily="34" charset="0"/>
                                                <a:cs typeface="Times New Roman" panose="02020603050405020304" pitchFamily="18" charset="0"/>
                                              </a:rPr>
                                              <m:t>=1</m:t>
                                            </m:r>
                                          </m:sub>
                                          <m:sup>
                                            <m:r>
                                              <a:rPr lang="pt-BR" sz="1600" i="1">
                                                <a:effectLst/>
                                                <a:latin typeface="Cambria Math" panose="02040503050406030204" pitchFamily="18" charset="0"/>
                                                <a:ea typeface="Calibri" panose="020F0502020204030204" pitchFamily="34" charset="0"/>
                                                <a:cs typeface="Times New Roman" panose="02020603050405020304" pitchFamily="18" charset="0"/>
                                              </a:rPr>
                                              <m:t>𝑐</m:t>
                                            </m:r>
                                            <m:sSub>
                                              <m:sSubPr>
                                                <m:ctrlPr>
                                                  <a:rPr lang="pt-BR" sz="1600" i="1">
                                                    <a:effectLst/>
                                                    <a:latin typeface="Cambria Math" panose="02040503050406030204" pitchFamily="18" charset="0"/>
                                                    <a:ea typeface="PMingLiU" panose="02020500000000000000" pitchFamily="18" charset="-120"/>
                                                    <a:cs typeface="Times New Roman" panose="02020603050405020304" pitchFamily="18" charset="0"/>
                                                  </a:rPr>
                                                </m:ctrlPr>
                                              </m:sSubPr>
                                              <m:e>
                                                <m:r>
                                                  <a:rPr lang="pt-BR" sz="1600" i="1">
                                                    <a:effectLst/>
                                                    <a:latin typeface="Cambria Math" panose="02040503050406030204" pitchFamily="18" charset="0"/>
                                                    <a:ea typeface="Calibri" panose="020F0502020204030204" pitchFamily="34" charset="0"/>
                                                    <a:cs typeface="Times New Roman" panose="02020603050405020304" pitchFamily="18" charset="0"/>
                                                  </a:rPr>
                                                  <m:t>𝑡</m:t>
                                                </m:r>
                                              </m:e>
                                              <m:sub>
                                                <m:r>
                                                  <a:rPr lang="pt-BR" sz="1600" i="1">
                                                    <a:effectLst/>
                                                    <a:latin typeface="Cambria Math" panose="02040503050406030204" pitchFamily="18" charset="0"/>
                                                    <a:ea typeface="Calibri" panose="020F0502020204030204" pitchFamily="34" charset="0"/>
                                                    <a:cs typeface="Times New Roman" panose="02020603050405020304" pitchFamily="18" charset="0"/>
                                                  </a:rPr>
                                                  <m:t>𝑗</m:t>
                                                </m:r>
                                              </m:sub>
                                            </m:sSub>
                                          </m:sup>
                                          <m:e>
                                            <m:sSup>
                                              <m:sSupPr>
                                                <m:ctrlPr>
                                                  <a:rPr lang="pt-BR" sz="1600" i="1">
                                                    <a:effectLst/>
                                                    <a:latin typeface="Cambria Math" panose="02040503050406030204" pitchFamily="18" charset="0"/>
                                                    <a:ea typeface="PMingLiU" panose="02020500000000000000" pitchFamily="18" charset="-120"/>
                                                    <a:cs typeface="Times New Roman" panose="02020603050405020304" pitchFamily="18" charset="0"/>
                                                  </a:rPr>
                                                </m:ctrlPr>
                                              </m:sSupPr>
                                              <m:e>
                                                <m:d>
                                                  <m:dPr>
                                                    <m:ctrlPr>
                                                      <a:rPr lang="pt-BR" sz="1600" i="1">
                                                        <a:effectLst/>
                                                        <a:latin typeface="Cambria Math" panose="02040503050406030204" pitchFamily="18" charset="0"/>
                                                        <a:ea typeface="PMingLiU" panose="02020500000000000000" pitchFamily="18" charset="-120"/>
                                                        <a:cs typeface="Times New Roman" panose="02020603050405020304" pitchFamily="18" charset="0"/>
                                                      </a:rPr>
                                                    </m:ctrlPr>
                                                  </m:dPr>
                                                  <m:e>
                                                    <m:r>
                                                      <a:rPr lang="pt-BR" sz="1600" i="1">
                                                        <a:effectLst/>
                                                        <a:latin typeface="Cambria Math" panose="02040503050406030204" pitchFamily="18" charset="0"/>
                                                        <a:ea typeface="Calibri" panose="020F0502020204030204" pitchFamily="34" charset="0"/>
                                                        <a:cs typeface="Times New Roman" panose="02020603050405020304" pitchFamily="18" charset="0"/>
                                                      </a:rPr>
                                                      <m:t>1−</m:t>
                                                    </m:r>
                                                    <m:sSub>
                                                      <m:sSubPr>
                                                        <m:ctrlPr>
                                                          <a:rPr lang="pt-BR" sz="1600" i="1">
                                                            <a:effectLst/>
                                                            <a:latin typeface="Cambria Math" panose="02040503050406030204" pitchFamily="18" charset="0"/>
                                                            <a:ea typeface="PMingLiU" panose="02020500000000000000" pitchFamily="18" charset="-120"/>
                                                            <a:cs typeface="Times New Roman" panose="02020603050405020304" pitchFamily="18" charset="0"/>
                                                          </a:rPr>
                                                        </m:ctrlPr>
                                                      </m:sSubPr>
                                                      <m:e>
                                                        <m:r>
                                                          <a:rPr lang="pt-BR" sz="16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pt-BR" sz="1600" i="1">
                                                            <a:effectLst/>
                                                            <a:latin typeface="Cambria Math" panose="02040503050406030204" pitchFamily="18" charset="0"/>
                                                            <a:ea typeface="Calibri" panose="020F0502020204030204" pitchFamily="34" charset="0"/>
                                                            <a:cs typeface="Times New Roman" panose="02020603050405020304" pitchFamily="18" charset="0"/>
                                                          </a:rPr>
                                                          <m:t>𝑗𝑘</m:t>
                                                        </m:r>
                                                      </m:sub>
                                                    </m:sSub>
                                                  </m:e>
                                                </m:d>
                                              </m:e>
                                              <m:sup>
                                                <m:sSub>
                                                  <m:sSubPr>
                                                    <m:ctrlPr>
                                                      <a:rPr lang="pt-BR" sz="1600" i="1">
                                                        <a:effectLst/>
                                                        <a:latin typeface="Cambria Math" panose="02040503050406030204" pitchFamily="18" charset="0"/>
                                                        <a:ea typeface="PMingLiU" panose="02020500000000000000" pitchFamily="18" charset="-120"/>
                                                        <a:cs typeface="Times New Roman" panose="02020603050405020304" pitchFamily="18" charset="0"/>
                                                      </a:rPr>
                                                    </m:ctrlPr>
                                                  </m:sSubPr>
                                                  <m:e>
                                                    <m:r>
                                                      <a:rPr lang="pt-BR" sz="16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pt-BR" sz="1600" i="1">
                                                        <a:effectLst/>
                                                        <a:latin typeface="Cambria Math" panose="02040503050406030204" pitchFamily="18" charset="0"/>
                                                        <a:ea typeface="Calibri" panose="020F0502020204030204" pitchFamily="34" charset="0"/>
                                                        <a:cs typeface="Times New Roman" panose="02020603050405020304" pitchFamily="18" charset="0"/>
                                                      </a:rPr>
                                                      <m:t>𝑗𝑘</m:t>
                                                    </m:r>
                                                  </m:sub>
                                                </m:sSub>
                                              </m:sup>
                                            </m:sSup>
                                          </m:e>
                                        </m:nary>
                                      </m:e>
                                    </m:d>
                                  </m:e>
                                </m:nary>
                              </m:oMath>
                            </m:oMathPara>
                          </a14:m>
                          <a:endParaRPr lang="pt-BR" sz="1600" dirty="0">
                            <a:effectLst/>
                            <a:latin typeface="Times New Roman" panose="02020603050405020304" pitchFamily="18" charset="0"/>
                            <a:ea typeface="PMingLiU" panose="02020500000000000000" pitchFamily="18" charset="-120"/>
                            <a:cs typeface="Times New Roman" panose="02020603050405020304" pitchFamily="18" charset="0"/>
                          </a:endParaRPr>
                        </a:p>
                        <a:p>
                          <a:pPr marL="1193800"/>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s.t.</a:t>
                          </a:r>
                          <a:endParaRPr lang="pt-BR" sz="16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lnL>
                          <a:noFill/>
                        </a:lnL>
                        <a:lnR>
                          <a:noFill/>
                        </a:lnR>
                        <a:lnT>
                          <a:noFill/>
                        </a:lnT>
                        <a:lnB>
                          <a:noFill/>
                        </a:lnB>
                      </a:tcPr>
                    </a:tc>
                    <a:tc>
                      <a:txBody>
                        <a:bodyPr/>
                        <a:lstStyle/>
                        <a:p>
                          <a:pPr algn="r"/>
                          <a:r>
                            <a:rPr lang="en-US" sz="1600" dirty="0">
                              <a:effectLst/>
                              <a:latin typeface="Calibri" panose="020F0502020204030204" pitchFamily="34" charset="0"/>
                              <a:ea typeface="Calibri" panose="020F0502020204030204" pitchFamily="34" charset="0"/>
                              <a:cs typeface="Times New Roman" panose="02020603050405020304" pitchFamily="18" charset="0"/>
                            </a:rPr>
                            <a:t>(1)</a:t>
                          </a:r>
                          <a:endParaRPr lang="pt-BR" sz="16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534183744"/>
                      </a:ext>
                    </a:extLst>
                  </a:tr>
                  <a:tr h="0">
                    <a:tc>
                      <a:txBody>
                        <a:bodyPr/>
                        <a:lstStyle/>
                        <a:p>
                          <a:pPr marL="215900" algn="ctr"/>
                          <a14:m>
                            <m:oMathPara xmlns:m="http://schemas.openxmlformats.org/officeDocument/2006/math">
                              <m:oMathParaPr>
                                <m:jc m:val="centerGroup"/>
                              </m:oMathParaPr>
                              <m:oMath xmlns:m="http://schemas.openxmlformats.org/officeDocument/2006/math">
                                <m:nary>
                                  <m:naryPr>
                                    <m:chr m:val="∑"/>
                                    <m:ctrlPr>
                                      <a:rPr lang="pt-BR" sz="1600" i="1">
                                        <a:effectLst/>
                                        <a:latin typeface="Cambria Math" panose="02040503050406030204" pitchFamily="18" charset="0"/>
                                        <a:ea typeface="PMingLiU" panose="02020500000000000000" pitchFamily="18" charset="-120"/>
                                        <a:cs typeface="Times New Roman" panose="02020603050405020304" pitchFamily="18" charset="0"/>
                                      </a:rPr>
                                    </m:ctrlPr>
                                  </m:naryPr>
                                  <m:sub>
                                    <m:r>
                                      <a:rPr lang="pt-BR" sz="1600" i="1">
                                        <a:effectLst/>
                                        <a:latin typeface="Cambria Math" panose="02040503050406030204" pitchFamily="18" charset="0"/>
                                        <a:ea typeface="Calibri" panose="020F0502020204030204" pitchFamily="34" charset="0"/>
                                        <a:cs typeface="Times New Roman" panose="02020603050405020304" pitchFamily="18" charset="0"/>
                                      </a:rPr>
                                      <m:t>𝑗</m:t>
                                    </m:r>
                                    <m:r>
                                      <a:rPr lang="pt-BR" sz="1600" i="1">
                                        <a:effectLst/>
                                        <a:latin typeface="Cambria Math" panose="02040503050406030204" pitchFamily="18" charset="0"/>
                                        <a:ea typeface="Calibri" panose="020F0502020204030204" pitchFamily="34" charset="0"/>
                                        <a:cs typeface="Times New Roman" panose="02020603050405020304" pitchFamily="18" charset="0"/>
                                      </a:rPr>
                                      <m:t>=1</m:t>
                                    </m:r>
                                  </m:sub>
                                  <m:sup>
                                    <m:r>
                                      <a:rPr lang="pt-BR" sz="1600" i="1">
                                        <a:effectLst/>
                                        <a:latin typeface="Cambria Math" panose="02040503050406030204" pitchFamily="18" charset="0"/>
                                        <a:ea typeface="Calibri" panose="020F0502020204030204" pitchFamily="34" charset="0"/>
                                        <a:cs typeface="Times New Roman" panose="02020603050405020304" pitchFamily="18" charset="0"/>
                                      </a:rPr>
                                      <m:t>𝑠</m:t>
                                    </m:r>
                                  </m:sup>
                                  <m:e>
                                    <m:nary>
                                      <m:naryPr>
                                        <m:chr m:val="∑"/>
                                        <m:ctrlPr>
                                          <a:rPr lang="pt-BR" sz="1600" i="1">
                                            <a:effectLst/>
                                            <a:latin typeface="Cambria Math" panose="02040503050406030204" pitchFamily="18" charset="0"/>
                                            <a:ea typeface="PMingLiU" panose="02020500000000000000" pitchFamily="18" charset="-120"/>
                                            <a:cs typeface="Times New Roman" panose="02020603050405020304" pitchFamily="18" charset="0"/>
                                          </a:rPr>
                                        </m:ctrlPr>
                                      </m:naryPr>
                                      <m:sub>
                                        <m:r>
                                          <a:rPr lang="pt-BR" sz="1600" i="1">
                                            <a:effectLst/>
                                            <a:latin typeface="Cambria Math" panose="02040503050406030204" pitchFamily="18" charset="0"/>
                                            <a:ea typeface="Calibri" panose="020F0502020204030204" pitchFamily="34" charset="0"/>
                                            <a:cs typeface="Times New Roman" panose="02020603050405020304" pitchFamily="18" charset="0"/>
                                          </a:rPr>
                                          <m:t>𝑘</m:t>
                                        </m:r>
                                        <m:r>
                                          <a:rPr lang="pt-BR" sz="1600" i="1">
                                            <a:effectLst/>
                                            <a:latin typeface="Cambria Math" panose="02040503050406030204" pitchFamily="18" charset="0"/>
                                            <a:ea typeface="Calibri" panose="020F0502020204030204" pitchFamily="34" charset="0"/>
                                            <a:cs typeface="Times New Roman" panose="02020603050405020304" pitchFamily="18" charset="0"/>
                                          </a:rPr>
                                          <m:t>=1</m:t>
                                        </m:r>
                                      </m:sub>
                                      <m:sup>
                                        <m:r>
                                          <a:rPr lang="pt-BR" sz="1600" i="1">
                                            <a:effectLst/>
                                            <a:latin typeface="Cambria Math" panose="02040503050406030204" pitchFamily="18" charset="0"/>
                                            <a:ea typeface="Calibri" panose="020F0502020204030204" pitchFamily="34" charset="0"/>
                                            <a:cs typeface="Times New Roman" panose="02020603050405020304" pitchFamily="18" charset="0"/>
                                          </a:rPr>
                                          <m:t>𝑐</m:t>
                                        </m:r>
                                        <m:sSub>
                                          <m:sSubPr>
                                            <m:ctrlPr>
                                              <a:rPr lang="pt-BR" sz="1600" i="1">
                                                <a:effectLst/>
                                                <a:latin typeface="Cambria Math" panose="02040503050406030204" pitchFamily="18" charset="0"/>
                                                <a:ea typeface="PMingLiU" panose="02020500000000000000" pitchFamily="18" charset="-120"/>
                                                <a:cs typeface="Times New Roman" panose="02020603050405020304" pitchFamily="18" charset="0"/>
                                              </a:rPr>
                                            </m:ctrlPr>
                                          </m:sSubPr>
                                          <m:e>
                                            <m:r>
                                              <a:rPr lang="pt-BR" sz="1600" i="1">
                                                <a:effectLst/>
                                                <a:latin typeface="Cambria Math" panose="02040503050406030204" pitchFamily="18" charset="0"/>
                                                <a:ea typeface="Calibri" panose="020F0502020204030204" pitchFamily="34" charset="0"/>
                                                <a:cs typeface="Times New Roman" panose="02020603050405020304" pitchFamily="18" charset="0"/>
                                              </a:rPr>
                                              <m:t>𝑡</m:t>
                                            </m:r>
                                          </m:e>
                                          <m:sub>
                                            <m:r>
                                              <a:rPr lang="pt-BR" sz="1600" i="1">
                                                <a:effectLst/>
                                                <a:latin typeface="Cambria Math" panose="02040503050406030204" pitchFamily="18" charset="0"/>
                                                <a:ea typeface="Calibri" panose="020F0502020204030204" pitchFamily="34" charset="0"/>
                                                <a:cs typeface="Times New Roman" panose="02020603050405020304" pitchFamily="18" charset="0"/>
                                              </a:rPr>
                                              <m:t>𝑗</m:t>
                                            </m:r>
                                          </m:sub>
                                        </m:sSub>
                                      </m:sup>
                                      <m:e>
                                        <m:sSub>
                                          <m:sSubPr>
                                            <m:ctrlPr>
                                              <a:rPr lang="pt-BR" sz="1600" i="1">
                                                <a:effectLst/>
                                                <a:latin typeface="Cambria Math" panose="02040503050406030204" pitchFamily="18" charset="0"/>
                                                <a:ea typeface="PMingLiU" panose="02020500000000000000" pitchFamily="18" charset="-120"/>
                                                <a:cs typeface="Times New Roman" panose="02020603050405020304" pitchFamily="18" charset="0"/>
                                              </a:rPr>
                                            </m:ctrlPr>
                                          </m:sSubPr>
                                          <m:e>
                                            <m:r>
                                              <a:rPr lang="pt-BR" sz="16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pt-BR" sz="1600" i="1">
                                                <a:effectLst/>
                                                <a:latin typeface="Cambria Math" panose="02040503050406030204" pitchFamily="18" charset="0"/>
                                                <a:ea typeface="Calibri" panose="020F0502020204030204" pitchFamily="34" charset="0"/>
                                                <a:cs typeface="Times New Roman" panose="02020603050405020304" pitchFamily="18" charset="0"/>
                                              </a:rPr>
                                              <m:t>𝑗𝑘</m:t>
                                            </m:r>
                                          </m:sub>
                                        </m:sSub>
                                        <m:r>
                                          <a:rPr lang="pt-BR"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t-BR" sz="1600" i="1">
                                                <a:effectLst/>
                                                <a:latin typeface="Cambria Math" panose="02040503050406030204" pitchFamily="18" charset="0"/>
                                                <a:ea typeface="PMingLiU" panose="02020500000000000000" pitchFamily="18" charset="-120"/>
                                                <a:cs typeface="Times New Roman" panose="02020603050405020304" pitchFamily="18" charset="0"/>
                                              </a:rPr>
                                            </m:ctrlPr>
                                          </m:sSubPr>
                                          <m:e>
                                            <m:r>
                                              <a:rPr lang="pt-BR" sz="1600" i="1">
                                                <a:effectLst/>
                                                <a:latin typeface="Cambria Math" panose="02040503050406030204" pitchFamily="18" charset="0"/>
                                                <a:ea typeface="Calibri" panose="020F0502020204030204" pitchFamily="34" charset="0"/>
                                                <a:cs typeface="Times New Roman" panose="02020603050405020304" pitchFamily="18" charset="0"/>
                                              </a:rPr>
                                              <m:t>𝑐</m:t>
                                            </m:r>
                                          </m:e>
                                          <m:sub>
                                            <m:r>
                                              <a:rPr lang="pt-BR" sz="1600" i="1">
                                                <a:effectLst/>
                                                <a:latin typeface="Cambria Math" panose="02040503050406030204" pitchFamily="18" charset="0"/>
                                                <a:ea typeface="Calibri" panose="020F0502020204030204" pitchFamily="34" charset="0"/>
                                                <a:cs typeface="Times New Roman" panose="02020603050405020304" pitchFamily="18" charset="0"/>
                                              </a:rPr>
                                              <m:t>𝑗𝑘</m:t>
                                            </m:r>
                                          </m:sub>
                                        </m:sSub>
                                        <m:r>
                                          <a:rPr lang="pt-BR" sz="1600" i="1">
                                            <a:effectLst/>
                                            <a:latin typeface="Cambria Math" panose="02040503050406030204" pitchFamily="18" charset="0"/>
                                            <a:ea typeface="Calibri" panose="020F0502020204030204" pitchFamily="34" charset="0"/>
                                            <a:cs typeface="Times New Roman" panose="02020603050405020304" pitchFamily="18" charset="0"/>
                                          </a:rPr>
                                          <m:t>≤</m:t>
                                        </m:r>
                                        <m:r>
                                          <a:rPr lang="pt-BR" sz="1600" i="1">
                                            <a:effectLst/>
                                            <a:latin typeface="Cambria Math" panose="02040503050406030204" pitchFamily="18" charset="0"/>
                                            <a:ea typeface="Calibri" panose="020F0502020204030204" pitchFamily="34" charset="0"/>
                                            <a:cs typeface="Times New Roman" panose="02020603050405020304" pitchFamily="18" charset="0"/>
                                          </a:rPr>
                                          <m:t>𝑐</m:t>
                                        </m:r>
                                      </m:e>
                                    </m:nary>
                                  </m:e>
                                </m:nary>
                              </m:oMath>
                            </m:oMathPara>
                          </a14:m>
                          <a:endParaRPr lang="pt-BR" sz="160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n-US" sz="1600">
                              <a:effectLst/>
                              <a:latin typeface="Calibri" panose="020F0502020204030204" pitchFamily="34" charset="0"/>
                              <a:ea typeface="Calibri" panose="020F0502020204030204" pitchFamily="34" charset="0"/>
                              <a:cs typeface="Times New Roman" panose="02020603050405020304" pitchFamily="18" charset="0"/>
                            </a:rPr>
                            <a:t>(2)</a:t>
                          </a:r>
                          <a:endParaRPr lang="pt-BR" sz="160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268988487"/>
                      </a:ext>
                    </a:extLst>
                  </a:tr>
                  <a:tr h="0">
                    <a:tc>
                      <a:txBody>
                        <a:bodyPr/>
                        <a:lstStyle/>
                        <a:p>
                          <a:pPr marL="215900" algn="ctr"/>
                          <a14:m>
                            <m:oMathPara xmlns:m="http://schemas.openxmlformats.org/officeDocument/2006/math">
                              <m:oMathParaPr>
                                <m:jc m:val="centerGroup"/>
                              </m:oMathParaPr>
                              <m:oMath xmlns:m="http://schemas.openxmlformats.org/officeDocument/2006/math">
                                <m:sSub>
                                  <m:sSubPr>
                                    <m:ctrlPr>
                                      <a:rPr lang="pt-BR" sz="1600" i="1">
                                        <a:effectLst/>
                                        <a:latin typeface="Cambria Math" panose="02040503050406030204" pitchFamily="18" charset="0"/>
                                        <a:ea typeface="PMingLiU" panose="02020500000000000000" pitchFamily="18" charset="-120"/>
                                        <a:cs typeface="Times New Roman" panose="02020603050405020304" pitchFamily="18" charset="0"/>
                                      </a:rPr>
                                    </m:ctrlPr>
                                  </m:sSubPr>
                                  <m:e>
                                    <m:r>
                                      <a:rPr lang="pt-BR" sz="1600" i="1">
                                        <a:effectLst/>
                                        <a:latin typeface="Cambria Math" panose="02040503050406030204" pitchFamily="18" charset="0"/>
                                        <a:ea typeface="Calibri" panose="020F0502020204030204" pitchFamily="34" charset="0"/>
                                        <a:cs typeface="Times New Roman" panose="02020603050405020304" pitchFamily="18" charset="0"/>
                                      </a:rPr>
                                      <m:t>𝑛</m:t>
                                    </m:r>
                                  </m:e>
                                  <m:sub>
                                    <m:r>
                                      <a:rPr lang="pt-BR" sz="1600" i="1">
                                        <a:effectLst/>
                                        <a:latin typeface="Cambria Math" panose="02040503050406030204" pitchFamily="18" charset="0"/>
                                        <a:ea typeface="Calibri" panose="020F0502020204030204" pitchFamily="34" charset="0"/>
                                        <a:cs typeface="Times New Roman" panose="02020603050405020304" pitchFamily="18" charset="0"/>
                                      </a:rPr>
                                      <m:t>𝑗</m:t>
                                    </m:r>
                                    <m:r>
                                      <a:rPr lang="pt-BR" sz="1600" i="1">
                                        <a:effectLst/>
                                        <a:latin typeface="Cambria Math" panose="02040503050406030204" pitchFamily="18" charset="0"/>
                                        <a:ea typeface="Calibri" panose="020F0502020204030204" pitchFamily="34" charset="0"/>
                                        <a:cs typeface="Times New Roman" panose="02020603050405020304" pitchFamily="18" charset="0"/>
                                      </a:rPr>
                                      <m:t>,</m:t>
                                    </m:r>
                                    <m:r>
                                      <a:rPr lang="pt-BR" sz="1600" i="1">
                                        <a:effectLst/>
                                        <a:latin typeface="Cambria Math" panose="02040503050406030204" pitchFamily="18" charset="0"/>
                                        <a:ea typeface="Calibri" panose="020F0502020204030204" pitchFamily="34" charset="0"/>
                                        <a:cs typeface="Times New Roman" panose="02020603050405020304" pitchFamily="18" charset="0"/>
                                      </a:rPr>
                                      <m:t>𝑚𝑖𝑛</m:t>
                                    </m:r>
                                  </m:sub>
                                </m:sSub>
                                <m:r>
                                  <a:rPr lang="pt-BR" sz="1600" i="1">
                                    <a:effectLst/>
                                    <a:latin typeface="Cambria Math" panose="02040503050406030204" pitchFamily="18" charset="0"/>
                                    <a:ea typeface="Calibri" panose="020F0502020204030204" pitchFamily="34" charset="0"/>
                                    <a:cs typeface="Times New Roman" panose="02020603050405020304" pitchFamily="18" charset="0"/>
                                  </a:rPr>
                                  <m:t>≤</m:t>
                                </m:r>
                                <m:nary>
                                  <m:naryPr>
                                    <m:chr m:val="∑"/>
                                    <m:ctrlPr>
                                      <a:rPr lang="pt-BR" sz="1600" i="1">
                                        <a:effectLst/>
                                        <a:latin typeface="Cambria Math" panose="02040503050406030204" pitchFamily="18" charset="0"/>
                                        <a:ea typeface="PMingLiU" panose="02020500000000000000" pitchFamily="18" charset="-120"/>
                                        <a:cs typeface="Times New Roman" panose="02020603050405020304" pitchFamily="18" charset="0"/>
                                      </a:rPr>
                                    </m:ctrlPr>
                                  </m:naryPr>
                                  <m:sub>
                                    <m:r>
                                      <a:rPr lang="pt-BR" sz="1600" i="1">
                                        <a:effectLst/>
                                        <a:latin typeface="Cambria Math" panose="02040503050406030204" pitchFamily="18" charset="0"/>
                                        <a:ea typeface="Calibri" panose="020F0502020204030204" pitchFamily="34" charset="0"/>
                                        <a:cs typeface="Times New Roman" panose="02020603050405020304" pitchFamily="18" charset="0"/>
                                      </a:rPr>
                                      <m:t>𝑘</m:t>
                                    </m:r>
                                    <m:r>
                                      <a:rPr lang="pt-BR" sz="1600" i="1">
                                        <a:effectLst/>
                                        <a:latin typeface="Cambria Math" panose="02040503050406030204" pitchFamily="18" charset="0"/>
                                        <a:ea typeface="Calibri" panose="020F0502020204030204" pitchFamily="34" charset="0"/>
                                        <a:cs typeface="Times New Roman" panose="02020603050405020304" pitchFamily="18" charset="0"/>
                                      </a:rPr>
                                      <m:t>=1</m:t>
                                    </m:r>
                                  </m:sub>
                                  <m:sup>
                                    <m:r>
                                      <a:rPr lang="pt-BR" sz="1600" i="1">
                                        <a:effectLst/>
                                        <a:latin typeface="Cambria Math" panose="02040503050406030204" pitchFamily="18" charset="0"/>
                                        <a:ea typeface="Calibri" panose="020F0502020204030204" pitchFamily="34" charset="0"/>
                                        <a:cs typeface="Times New Roman" panose="02020603050405020304" pitchFamily="18" charset="0"/>
                                      </a:rPr>
                                      <m:t>𝑐</m:t>
                                    </m:r>
                                    <m:sSub>
                                      <m:sSubPr>
                                        <m:ctrlPr>
                                          <a:rPr lang="pt-BR" sz="1600" i="1">
                                            <a:effectLst/>
                                            <a:latin typeface="Cambria Math" panose="02040503050406030204" pitchFamily="18" charset="0"/>
                                            <a:ea typeface="PMingLiU" panose="02020500000000000000" pitchFamily="18" charset="-120"/>
                                            <a:cs typeface="Times New Roman" panose="02020603050405020304" pitchFamily="18" charset="0"/>
                                          </a:rPr>
                                        </m:ctrlPr>
                                      </m:sSubPr>
                                      <m:e>
                                        <m:r>
                                          <a:rPr lang="pt-BR" sz="1600" i="1">
                                            <a:effectLst/>
                                            <a:latin typeface="Cambria Math" panose="02040503050406030204" pitchFamily="18" charset="0"/>
                                            <a:ea typeface="Calibri" panose="020F0502020204030204" pitchFamily="34" charset="0"/>
                                            <a:cs typeface="Times New Roman" panose="02020603050405020304" pitchFamily="18" charset="0"/>
                                          </a:rPr>
                                          <m:t>𝑡</m:t>
                                        </m:r>
                                      </m:e>
                                      <m:sub>
                                        <m:r>
                                          <a:rPr lang="pt-BR" sz="1600" i="1">
                                            <a:effectLst/>
                                            <a:latin typeface="Cambria Math" panose="02040503050406030204" pitchFamily="18" charset="0"/>
                                            <a:ea typeface="Calibri" panose="020F0502020204030204" pitchFamily="34" charset="0"/>
                                            <a:cs typeface="Times New Roman" panose="02020603050405020304" pitchFamily="18" charset="0"/>
                                          </a:rPr>
                                          <m:t>𝑗</m:t>
                                        </m:r>
                                      </m:sub>
                                    </m:sSub>
                                  </m:sup>
                                  <m:e>
                                    <m:sSub>
                                      <m:sSubPr>
                                        <m:ctrlPr>
                                          <a:rPr lang="pt-BR" sz="1600" i="1">
                                            <a:effectLst/>
                                            <a:latin typeface="Cambria Math" panose="02040503050406030204" pitchFamily="18" charset="0"/>
                                            <a:ea typeface="PMingLiU" panose="02020500000000000000" pitchFamily="18" charset="-120"/>
                                            <a:cs typeface="Times New Roman" panose="02020603050405020304" pitchFamily="18" charset="0"/>
                                          </a:rPr>
                                        </m:ctrlPr>
                                      </m:sSubPr>
                                      <m:e>
                                        <m:r>
                                          <a:rPr lang="pt-BR" sz="16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pt-BR" sz="1600" i="1">
                                            <a:effectLst/>
                                            <a:latin typeface="Cambria Math" panose="02040503050406030204" pitchFamily="18" charset="0"/>
                                            <a:ea typeface="Calibri" panose="020F0502020204030204" pitchFamily="34" charset="0"/>
                                            <a:cs typeface="Times New Roman" panose="02020603050405020304" pitchFamily="18" charset="0"/>
                                          </a:rPr>
                                          <m:t>𝑗𝑘</m:t>
                                        </m:r>
                                      </m:sub>
                                    </m:sSub>
                                    <m:r>
                                      <a:rPr lang="pt-BR"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t-BR" sz="1600" i="1">
                                            <a:effectLst/>
                                            <a:latin typeface="Cambria Math" panose="02040503050406030204" pitchFamily="18" charset="0"/>
                                            <a:ea typeface="PMingLiU" panose="02020500000000000000" pitchFamily="18" charset="-120"/>
                                            <a:cs typeface="Times New Roman" panose="02020603050405020304" pitchFamily="18" charset="0"/>
                                          </a:rPr>
                                        </m:ctrlPr>
                                      </m:sSubPr>
                                      <m:e>
                                        <m:r>
                                          <a:rPr lang="pt-BR" sz="1600" i="1">
                                            <a:effectLst/>
                                            <a:latin typeface="Cambria Math" panose="02040503050406030204" pitchFamily="18" charset="0"/>
                                            <a:ea typeface="Calibri" panose="020F0502020204030204" pitchFamily="34" charset="0"/>
                                            <a:cs typeface="Times New Roman" panose="02020603050405020304" pitchFamily="18" charset="0"/>
                                          </a:rPr>
                                          <m:t>𝑛</m:t>
                                        </m:r>
                                      </m:e>
                                      <m:sub>
                                        <m:r>
                                          <a:rPr lang="pt-BR" sz="1600" i="1">
                                            <a:effectLst/>
                                            <a:latin typeface="Cambria Math" panose="02040503050406030204" pitchFamily="18" charset="0"/>
                                            <a:ea typeface="Calibri" panose="020F0502020204030204" pitchFamily="34" charset="0"/>
                                            <a:cs typeface="Times New Roman" panose="02020603050405020304" pitchFamily="18" charset="0"/>
                                          </a:rPr>
                                          <m:t>𝑗</m:t>
                                        </m:r>
                                        <m:r>
                                          <a:rPr lang="pt-BR" sz="1600" i="1">
                                            <a:effectLst/>
                                            <a:latin typeface="Cambria Math" panose="02040503050406030204" pitchFamily="18" charset="0"/>
                                            <a:ea typeface="Calibri" panose="020F0502020204030204" pitchFamily="34" charset="0"/>
                                            <a:cs typeface="Times New Roman" panose="02020603050405020304" pitchFamily="18" charset="0"/>
                                          </a:rPr>
                                          <m:t>,</m:t>
                                        </m:r>
                                        <m:r>
                                          <a:rPr lang="pt-BR" sz="1600" i="1">
                                            <a:effectLst/>
                                            <a:latin typeface="Cambria Math" panose="02040503050406030204" pitchFamily="18" charset="0"/>
                                            <a:ea typeface="Calibri" panose="020F0502020204030204" pitchFamily="34" charset="0"/>
                                            <a:cs typeface="Times New Roman" panose="02020603050405020304" pitchFamily="18" charset="0"/>
                                          </a:rPr>
                                          <m:t>𝑚𝑎𝑥</m:t>
                                        </m:r>
                                      </m:sub>
                                    </m:sSub>
                                  </m:e>
                                </m:nary>
                              </m:oMath>
                            </m:oMathPara>
                          </a14:m>
                          <a:endParaRPr lang="pt-BR" sz="160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n-US" sz="1600" dirty="0">
                              <a:effectLst/>
                              <a:latin typeface="Calibri" panose="020F0502020204030204" pitchFamily="34" charset="0"/>
                              <a:ea typeface="Calibri" panose="020F0502020204030204" pitchFamily="34" charset="0"/>
                              <a:cs typeface="Times New Roman" panose="02020603050405020304" pitchFamily="18" charset="0"/>
                            </a:rPr>
                            <a:t>(3)</a:t>
                          </a:r>
                          <a:endParaRPr lang="pt-BR" sz="16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252676041"/>
                      </a:ext>
                    </a:extLst>
                  </a:tr>
                  <a:tr h="0">
                    <a:tc>
                      <a:txBody>
                        <a:bodyPr/>
                        <a:lstStyle/>
                        <a:p>
                          <a:pPr marL="215900" algn="ctr"/>
                          <a14:m>
                            <m:oMathPara xmlns:m="http://schemas.openxmlformats.org/officeDocument/2006/math">
                              <m:oMathParaPr>
                                <m:jc m:val="centerGroup"/>
                              </m:oMathParaPr>
                              <m:oMath xmlns:m="http://schemas.openxmlformats.org/officeDocument/2006/math">
                                <m:sSub>
                                  <m:sSubPr>
                                    <m:ctrlPr>
                                      <a:rPr lang="pt-BR" sz="1600" i="1">
                                        <a:effectLst/>
                                        <a:latin typeface="Cambria Math" panose="02040503050406030204" pitchFamily="18" charset="0"/>
                                        <a:ea typeface="PMingLiU" panose="02020500000000000000" pitchFamily="18" charset="-120"/>
                                        <a:cs typeface="Times New Roman" panose="02020603050405020304" pitchFamily="18" charset="0"/>
                                      </a:rPr>
                                    </m:ctrlPr>
                                  </m:sSubPr>
                                  <m:e>
                                    <m:r>
                                      <a:rPr lang="pt-BR" sz="1600" i="1">
                                        <a:effectLst/>
                                        <a:latin typeface="Cambria Math" panose="02040503050406030204" pitchFamily="18" charset="0"/>
                                        <a:ea typeface="Calibri" panose="020F0502020204030204" pitchFamily="34" charset="0"/>
                                        <a:cs typeface="Times New Roman" panose="02020603050405020304" pitchFamily="18" charset="0"/>
                                      </a:rPr>
                                      <m:t>𝑥</m:t>
                                    </m:r>
                                  </m:e>
                                  <m:sub>
                                    <m:r>
                                      <a:rPr lang="pt-BR" sz="1600" i="1">
                                        <a:effectLst/>
                                        <a:latin typeface="Cambria Math" panose="02040503050406030204" pitchFamily="18" charset="0"/>
                                        <a:ea typeface="Calibri" panose="020F0502020204030204" pitchFamily="34" charset="0"/>
                                        <a:cs typeface="Times New Roman" panose="02020603050405020304" pitchFamily="18" charset="0"/>
                                      </a:rPr>
                                      <m:t>𝑗𝑘</m:t>
                                    </m:r>
                                  </m:sub>
                                </m:sSub>
                                <m:r>
                                  <a:rPr lang="pt-BR" sz="16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pt-BR" sz="1600" i="1">
                                        <a:effectLst/>
                                        <a:latin typeface="Cambria Math" panose="02040503050406030204" pitchFamily="18" charset="0"/>
                                        <a:ea typeface="PMingLiU" panose="02020500000000000000" pitchFamily="18" charset="-120"/>
                                        <a:cs typeface="Times New Roman" panose="02020603050405020304" pitchFamily="18" charset="0"/>
                                      </a:rPr>
                                    </m:ctrlPr>
                                  </m:dPr>
                                  <m:e>
                                    <m:r>
                                      <a:rPr lang="pt-BR" sz="1600" i="1">
                                        <a:effectLst/>
                                        <a:latin typeface="Cambria Math" panose="02040503050406030204" pitchFamily="18" charset="0"/>
                                        <a:ea typeface="Calibri" panose="020F0502020204030204" pitchFamily="34" charset="0"/>
                                        <a:cs typeface="Times New Roman" panose="02020603050405020304" pitchFamily="18" charset="0"/>
                                      </a:rPr>
                                      <m:t>0,1,…,</m:t>
                                    </m:r>
                                    <m:sSub>
                                      <m:sSubPr>
                                        <m:ctrlPr>
                                          <a:rPr lang="pt-BR" sz="1600" i="1">
                                            <a:effectLst/>
                                            <a:latin typeface="Cambria Math" panose="02040503050406030204" pitchFamily="18" charset="0"/>
                                            <a:ea typeface="PMingLiU" panose="02020500000000000000" pitchFamily="18" charset="-120"/>
                                            <a:cs typeface="Times New Roman" panose="02020603050405020304" pitchFamily="18" charset="0"/>
                                          </a:rPr>
                                        </m:ctrlPr>
                                      </m:sSubPr>
                                      <m:e>
                                        <m:r>
                                          <a:rPr lang="pt-BR" sz="1600" i="1">
                                            <a:effectLst/>
                                            <a:latin typeface="Cambria Math" panose="02040503050406030204" pitchFamily="18" charset="0"/>
                                            <a:ea typeface="Calibri" panose="020F0502020204030204" pitchFamily="34" charset="0"/>
                                            <a:cs typeface="Times New Roman" panose="02020603050405020304" pitchFamily="18" charset="0"/>
                                          </a:rPr>
                                          <m:t>𝑛</m:t>
                                        </m:r>
                                      </m:e>
                                      <m:sub>
                                        <m:r>
                                          <a:rPr lang="pt-BR" sz="1600" i="1">
                                            <a:effectLst/>
                                            <a:latin typeface="Cambria Math" panose="02040503050406030204" pitchFamily="18" charset="0"/>
                                            <a:ea typeface="Calibri" panose="020F0502020204030204" pitchFamily="34" charset="0"/>
                                            <a:cs typeface="Times New Roman" panose="02020603050405020304" pitchFamily="18" charset="0"/>
                                          </a:rPr>
                                          <m:t>𝑗</m:t>
                                        </m:r>
                                        <m:r>
                                          <a:rPr lang="pt-BR" sz="1600" i="1">
                                            <a:effectLst/>
                                            <a:latin typeface="Cambria Math" panose="02040503050406030204" pitchFamily="18" charset="0"/>
                                            <a:ea typeface="Calibri" panose="020F0502020204030204" pitchFamily="34" charset="0"/>
                                            <a:cs typeface="Times New Roman" panose="02020603050405020304" pitchFamily="18" charset="0"/>
                                          </a:rPr>
                                          <m:t>,</m:t>
                                        </m:r>
                                        <m:r>
                                          <a:rPr lang="pt-BR" sz="1600" i="1">
                                            <a:effectLst/>
                                            <a:latin typeface="Cambria Math" panose="02040503050406030204" pitchFamily="18" charset="0"/>
                                            <a:ea typeface="Calibri" panose="020F0502020204030204" pitchFamily="34" charset="0"/>
                                            <a:cs typeface="Times New Roman" panose="02020603050405020304" pitchFamily="18" charset="0"/>
                                          </a:rPr>
                                          <m:t>𝑚𝑎𝑥</m:t>
                                        </m:r>
                                      </m:sub>
                                    </m:sSub>
                                  </m:e>
                                </m:d>
                              </m:oMath>
                            </m:oMathPara>
                          </a14:m>
                          <a:endParaRPr lang="pt-BR" sz="16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n-US" sz="1600" dirty="0">
                              <a:effectLst/>
                              <a:latin typeface="Calibri" panose="020F0502020204030204" pitchFamily="34" charset="0"/>
                              <a:ea typeface="Calibri" panose="020F0502020204030204" pitchFamily="34" charset="0"/>
                              <a:cs typeface="Times New Roman" panose="02020603050405020304" pitchFamily="18" charset="0"/>
                            </a:rPr>
                            <a:t>(4)</a:t>
                          </a:r>
                          <a:endParaRPr lang="pt-BR" sz="16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195416756"/>
                      </a:ext>
                    </a:extLst>
                  </a:tr>
                </a:tbl>
              </a:graphicData>
            </a:graphic>
          </p:graphicFrame>
        </mc:Choice>
        <mc:Fallback>
          <p:graphicFrame>
            <p:nvGraphicFramePr>
              <p:cNvPr id="12" name="Tabela 11">
                <a:extLst>
                  <a:ext uri="{FF2B5EF4-FFF2-40B4-BE49-F238E27FC236}">
                    <a16:creationId xmlns:a16="http://schemas.microsoft.com/office/drawing/2014/main" id="{7AFFC40F-3F3B-BE07-C704-9C73114AD2D9}"/>
                  </a:ext>
                </a:extLst>
              </p:cNvPr>
              <p:cNvGraphicFramePr>
                <a:graphicFrameLocks noGrp="1"/>
              </p:cNvGraphicFramePr>
              <p:nvPr>
                <p:extLst>
                  <p:ext uri="{D42A27DB-BD31-4B8C-83A1-F6EECF244321}">
                    <p14:modId xmlns:p14="http://schemas.microsoft.com/office/powerpoint/2010/main" val="1771760427"/>
                  </p:ext>
                </p:extLst>
              </p:nvPr>
            </p:nvGraphicFramePr>
            <p:xfrm>
              <a:off x="0" y="2040182"/>
              <a:ext cx="4694312" cy="2734184"/>
            </p:xfrm>
            <a:graphic>
              <a:graphicData uri="http://schemas.openxmlformats.org/drawingml/2006/table">
                <a:tbl>
                  <a:tblPr firstRow="1" firstCol="1" bandRow="1"/>
                  <a:tblGrid>
                    <a:gridCol w="4318802">
                      <a:extLst>
                        <a:ext uri="{9D8B030D-6E8A-4147-A177-3AD203B41FA5}">
                          <a16:colId xmlns:a16="http://schemas.microsoft.com/office/drawing/2014/main" val="2259470716"/>
                        </a:ext>
                      </a:extLst>
                    </a:gridCol>
                    <a:gridCol w="375510">
                      <a:extLst>
                        <a:ext uri="{9D8B030D-6E8A-4147-A177-3AD203B41FA5}">
                          <a16:colId xmlns:a16="http://schemas.microsoft.com/office/drawing/2014/main" val="3756309188"/>
                        </a:ext>
                      </a:extLst>
                    </a:gridCol>
                  </a:tblGrid>
                  <a:tr h="1018858">
                    <a:tc>
                      <a:txBody>
                        <a:bodyPr/>
                        <a:lstStyle/>
                        <a:p>
                          <a:endParaRPr lang="en-US"/>
                        </a:p>
                      </a:txBody>
                      <a:tcPr marL="68580" marR="68580" marT="0" marB="0">
                        <a:lnL>
                          <a:noFill/>
                        </a:lnL>
                        <a:lnR>
                          <a:noFill/>
                        </a:lnR>
                        <a:lnT>
                          <a:noFill/>
                        </a:lnT>
                        <a:lnB>
                          <a:noFill/>
                        </a:lnB>
                        <a:blipFill>
                          <a:blip r:embed="rId2"/>
                          <a:stretch>
                            <a:fillRect r="-8745" b="-177976"/>
                          </a:stretch>
                        </a:blipFill>
                      </a:tcPr>
                    </a:tc>
                    <a:tc>
                      <a:txBody>
                        <a:bodyPr/>
                        <a:lstStyle/>
                        <a:p>
                          <a:pPr algn="r"/>
                          <a:r>
                            <a:rPr lang="en-US" sz="1600" dirty="0">
                              <a:effectLst/>
                              <a:latin typeface="Calibri" panose="020F0502020204030204" pitchFamily="34" charset="0"/>
                              <a:ea typeface="Calibri" panose="020F0502020204030204" pitchFamily="34" charset="0"/>
                              <a:cs typeface="Times New Roman" panose="02020603050405020304" pitchFamily="18" charset="0"/>
                            </a:rPr>
                            <a:t>(1)</a:t>
                          </a:r>
                          <a:endParaRPr lang="pt-BR" sz="16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534183744"/>
                      </a:ext>
                    </a:extLst>
                  </a:tr>
                  <a:tr h="731330">
                    <a:tc>
                      <a:txBody>
                        <a:bodyPr/>
                        <a:lstStyle/>
                        <a:p>
                          <a:endParaRPr lang="en-US"/>
                        </a:p>
                      </a:txBody>
                      <a:tcPr marL="68580" marR="68580" marT="0" marB="0">
                        <a:lnL>
                          <a:noFill/>
                        </a:lnL>
                        <a:lnR>
                          <a:noFill/>
                        </a:lnR>
                        <a:lnT>
                          <a:noFill/>
                        </a:lnT>
                        <a:lnB>
                          <a:noFill/>
                        </a:lnB>
                        <a:blipFill>
                          <a:blip r:embed="rId2"/>
                          <a:stretch>
                            <a:fillRect t="-140000" r="-8745" b="-149167"/>
                          </a:stretch>
                        </a:blipFill>
                      </a:tcPr>
                    </a:tc>
                    <a:tc>
                      <a:txBody>
                        <a:bodyPr/>
                        <a:lstStyle/>
                        <a:p>
                          <a:pPr algn="ctr"/>
                          <a:r>
                            <a:rPr lang="en-US" sz="1600">
                              <a:effectLst/>
                              <a:latin typeface="Calibri" panose="020F0502020204030204" pitchFamily="34" charset="0"/>
                              <a:ea typeface="Calibri" panose="020F0502020204030204" pitchFamily="34" charset="0"/>
                              <a:cs typeface="Times New Roman" panose="02020603050405020304" pitchFamily="18" charset="0"/>
                            </a:rPr>
                            <a:t>(2)</a:t>
                          </a:r>
                          <a:endParaRPr lang="pt-BR" sz="160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268988487"/>
                      </a:ext>
                    </a:extLst>
                  </a:tr>
                  <a:tr h="703707">
                    <a:tc>
                      <a:txBody>
                        <a:bodyPr/>
                        <a:lstStyle/>
                        <a:p>
                          <a:endParaRPr lang="en-US"/>
                        </a:p>
                      </a:txBody>
                      <a:tcPr marL="68580" marR="68580" marT="0" marB="0">
                        <a:lnL>
                          <a:noFill/>
                        </a:lnL>
                        <a:lnR>
                          <a:noFill/>
                        </a:lnR>
                        <a:lnT>
                          <a:noFill/>
                        </a:lnT>
                        <a:lnB>
                          <a:noFill/>
                        </a:lnB>
                        <a:blipFill>
                          <a:blip r:embed="rId2"/>
                          <a:stretch>
                            <a:fillRect t="-248276" r="-8745" b="-54310"/>
                          </a:stretch>
                        </a:blipFill>
                      </a:tcPr>
                    </a:tc>
                    <a:tc>
                      <a:txBody>
                        <a:bodyPr/>
                        <a:lstStyle/>
                        <a:p>
                          <a:pPr algn="ctr"/>
                          <a:r>
                            <a:rPr lang="en-US" sz="1600" dirty="0">
                              <a:effectLst/>
                              <a:latin typeface="Calibri" panose="020F0502020204030204" pitchFamily="34" charset="0"/>
                              <a:ea typeface="Calibri" panose="020F0502020204030204" pitchFamily="34" charset="0"/>
                              <a:cs typeface="Times New Roman" panose="02020603050405020304" pitchFamily="18" charset="0"/>
                            </a:rPr>
                            <a:t>(3)</a:t>
                          </a:r>
                          <a:endParaRPr lang="pt-BR" sz="16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252676041"/>
                      </a:ext>
                    </a:extLst>
                  </a:tr>
                  <a:tr h="280289">
                    <a:tc>
                      <a:txBody>
                        <a:bodyPr/>
                        <a:lstStyle/>
                        <a:p>
                          <a:endParaRPr lang="en-US"/>
                        </a:p>
                      </a:txBody>
                      <a:tcPr marL="68580" marR="68580" marT="0" marB="0">
                        <a:lnL>
                          <a:noFill/>
                        </a:lnL>
                        <a:lnR>
                          <a:noFill/>
                        </a:lnR>
                        <a:lnT>
                          <a:noFill/>
                        </a:lnT>
                        <a:lnB>
                          <a:noFill/>
                        </a:lnB>
                        <a:blipFill>
                          <a:blip r:embed="rId2"/>
                          <a:stretch>
                            <a:fillRect t="-878261" r="-8745" b="-36957"/>
                          </a:stretch>
                        </a:blipFill>
                      </a:tcPr>
                    </a:tc>
                    <a:tc>
                      <a:txBody>
                        <a:bodyPr/>
                        <a:lstStyle/>
                        <a:p>
                          <a:pPr algn="ctr"/>
                          <a:r>
                            <a:rPr lang="en-US" sz="1600" dirty="0">
                              <a:effectLst/>
                              <a:latin typeface="Calibri" panose="020F0502020204030204" pitchFamily="34" charset="0"/>
                              <a:ea typeface="Calibri" panose="020F0502020204030204" pitchFamily="34" charset="0"/>
                              <a:cs typeface="Times New Roman" panose="02020603050405020304" pitchFamily="18" charset="0"/>
                            </a:rPr>
                            <a:t>(4)</a:t>
                          </a:r>
                          <a:endParaRPr lang="pt-BR" sz="16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195416756"/>
                      </a:ext>
                    </a:extLst>
                  </a:tr>
                </a:tbl>
              </a:graphicData>
            </a:graphic>
          </p:graphicFrame>
        </mc:Fallback>
      </mc:AlternateContent>
      <p:sp>
        <p:nvSpPr>
          <p:cNvPr id="15" name="CaixaDeTexto 14">
            <a:extLst>
              <a:ext uri="{FF2B5EF4-FFF2-40B4-BE49-F238E27FC236}">
                <a16:creationId xmlns:a16="http://schemas.microsoft.com/office/drawing/2014/main" id="{88AC855A-C124-2C2A-86F7-00513BCA52AF}"/>
              </a:ext>
            </a:extLst>
          </p:cNvPr>
          <p:cNvSpPr txBox="1"/>
          <p:nvPr/>
        </p:nvSpPr>
        <p:spPr>
          <a:xfrm>
            <a:off x="5318552" y="2019410"/>
            <a:ext cx="4572000" cy="393185"/>
          </a:xfrm>
          <a:prstGeom prst="rect">
            <a:avLst/>
          </a:prstGeom>
          <a:noFill/>
        </p:spPr>
        <p:txBody>
          <a:bodyPr wrap="square">
            <a:spAutoFit/>
          </a:bodyPr>
          <a:lstStyle>
            <a:defPPr>
              <a:defRPr lang="en-GB"/>
            </a:defPPr>
            <a:lvl3pPr marL="276225" lvl="2" indent="-228600">
              <a:lnSpc>
                <a:spcPct val="115000"/>
              </a:lnSpc>
              <a:spcAft>
                <a:spcPts val="1200"/>
              </a:spcAft>
              <a:buFont typeface="+mj-lt"/>
              <a:buAutoNum type="arabicPeriod"/>
              <a:defRPr sz="1700" b="1">
                <a:solidFill>
                  <a:srgbClr val="1C1C1C"/>
                </a:solidFill>
                <a:effectLst/>
                <a:latin typeface="+mn-lt"/>
                <a:ea typeface="PMingLiU" panose="02020500000000000000" pitchFamily="18" charset="-120"/>
              </a:defRPr>
            </a:lvl3pPr>
          </a:lstStyle>
          <a:p>
            <a:pPr marL="47625" lvl="2" indent="0">
              <a:buNone/>
            </a:pPr>
            <a:r>
              <a:rPr lang="pt-BR" dirty="0">
                <a:latin typeface="CMU Sans Serif" panose="02000603000000000000" pitchFamily="2" charset="0"/>
                <a:ea typeface="CMU Sans Serif" panose="02000603000000000000" pitchFamily="2" charset="0"/>
                <a:cs typeface="CMU Sans Serif" panose="02000603000000000000" pitchFamily="2" charset="0"/>
              </a:rPr>
              <a:t>2. </a:t>
            </a:r>
            <a:r>
              <a:rPr lang="en-GB" dirty="0">
                <a:latin typeface="CMU Sans Serif" panose="02000603000000000000" pitchFamily="2" charset="0"/>
                <a:ea typeface="CMU Sans Serif" panose="02000603000000000000" pitchFamily="2" charset="0"/>
                <a:cs typeface="CMU Sans Serif" panose="02000603000000000000" pitchFamily="2" charset="0"/>
              </a:rPr>
              <a:t>Reliability Allocation Problem</a:t>
            </a:r>
            <a:endParaRPr lang="pt-BR" dirty="0">
              <a:latin typeface="CMU Sans Serif" panose="02000603000000000000" pitchFamily="2" charset="0"/>
              <a:ea typeface="CMU Sans Serif" panose="02000603000000000000" pitchFamily="2" charset="0"/>
              <a:cs typeface="CMU Sans Serif" panose="02000603000000000000" pitchFamily="2" charset="0"/>
            </a:endParaRPr>
          </a:p>
        </p:txBody>
      </p:sp>
      <mc:AlternateContent xmlns:mc="http://schemas.openxmlformats.org/markup-compatibility/2006">
        <mc:Choice xmlns:a14="http://schemas.microsoft.com/office/drawing/2010/main" Requires="a14">
          <p:graphicFrame>
            <p:nvGraphicFramePr>
              <p:cNvPr id="18" name="Tabela 17">
                <a:extLst>
                  <a:ext uri="{FF2B5EF4-FFF2-40B4-BE49-F238E27FC236}">
                    <a16:creationId xmlns:a16="http://schemas.microsoft.com/office/drawing/2014/main" id="{D58E8B65-1013-B723-7450-E3BF35D90679}"/>
                  </a:ext>
                </a:extLst>
              </p:cNvPr>
              <p:cNvGraphicFramePr>
                <a:graphicFrameLocks noGrp="1"/>
              </p:cNvGraphicFramePr>
              <p:nvPr>
                <p:extLst>
                  <p:ext uri="{D42A27DB-BD31-4B8C-83A1-F6EECF244321}">
                    <p14:modId xmlns:p14="http://schemas.microsoft.com/office/powerpoint/2010/main" val="2045267036"/>
                  </p:ext>
                </p:extLst>
              </p:nvPr>
            </p:nvGraphicFramePr>
            <p:xfrm>
              <a:off x="4864434" y="2608435"/>
              <a:ext cx="4050966" cy="1407859"/>
            </p:xfrm>
            <a:graphic>
              <a:graphicData uri="http://schemas.openxmlformats.org/drawingml/2006/table">
                <a:tbl>
                  <a:tblPr firstRow="1" firstCol="1" bandRow="1"/>
                  <a:tblGrid>
                    <a:gridCol w="3552137">
                      <a:extLst>
                        <a:ext uri="{9D8B030D-6E8A-4147-A177-3AD203B41FA5}">
                          <a16:colId xmlns:a16="http://schemas.microsoft.com/office/drawing/2014/main" val="3187822684"/>
                        </a:ext>
                      </a:extLst>
                    </a:gridCol>
                    <a:gridCol w="498829">
                      <a:extLst>
                        <a:ext uri="{9D8B030D-6E8A-4147-A177-3AD203B41FA5}">
                          <a16:colId xmlns:a16="http://schemas.microsoft.com/office/drawing/2014/main" val="3460807732"/>
                        </a:ext>
                      </a:extLst>
                    </a:gridCol>
                  </a:tblGrid>
                  <a:tr h="0">
                    <a:tc>
                      <a:txBody>
                        <a:bodyPr/>
                        <a:lstStyle/>
                        <a:p>
                          <a:pPr marL="215900" algn="ctr"/>
                          <a14:m>
                            <m:oMathPara xmlns:m="http://schemas.openxmlformats.org/officeDocument/2006/math">
                              <m:oMathParaPr>
                                <m:jc m:val="centerGroup"/>
                              </m:oMathParaPr>
                              <m:oMath xmlns:m="http://schemas.openxmlformats.org/officeDocument/2006/math">
                                <m:r>
                                  <a:rPr lang="pt-BR" sz="1600" i="1">
                                    <a:effectLst/>
                                    <a:latin typeface="Cambria Math" panose="02040503050406030204" pitchFamily="18" charset="0"/>
                                    <a:ea typeface="Calibri" panose="020F0502020204030204" pitchFamily="34" charset="0"/>
                                    <a:cs typeface="Times New Roman" panose="02020603050405020304" pitchFamily="18" charset="0"/>
                                  </a:rPr>
                                  <m:t>𝑀𝑖𝑛𝑖𝑚𝑖𝑧𝑒</m:t>
                                </m:r>
                                <m:r>
                                  <a:rPr lang="pt-BR" sz="1600" i="1">
                                    <a:effectLst/>
                                    <a:latin typeface="Cambria Math" panose="02040503050406030204" pitchFamily="18" charset="0"/>
                                    <a:ea typeface="Calibri" panose="020F0502020204030204" pitchFamily="34" charset="0"/>
                                    <a:cs typeface="Times New Roman" panose="02020603050405020304" pitchFamily="18" charset="0"/>
                                  </a:rPr>
                                  <m:t> </m:t>
                                </m:r>
                                <m:r>
                                  <a:rPr lang="pt-BR" sz="1600" i="1">
                                    <a:effectLst/>
                                    <a:latin typeface="Cambria Math" panose="02040503050406030204" pitchFamily="18" charset="0"/>
                                    <a:ea typeface="Calibri" panose="020F0502020204030204" pitchFamily="34" charset="0"/>
                                    <a:cs typeface="Times New Roman" panose="02020603050405020304" pitchFamily="18" charset="0"/>
                                  </a:rPr>
                                  <m:t>𝐶</m:t>
                                </m:r>
                                <m:r>
                                  <a:rPr lang="pt-BR" sz="1600" i="1">
                                    <a:effectLst/>
                                    <a:latin typeface="Cambria Math" panose="02040503050406030204" pitchFamily="18" charset="0"/>
                                    <a:ea typeface="Calibri" panose="020F0502020204030204" pitchFamily="34" charset="0"/>
                                    <a:cs typeface="Times New Roman" panose="02020603050405020304" pitchFamily="18" charset="0"/>
                                  </a:rPr>
                                  <m:t>= </m:t>
                                </m:r>
                                <m:nary>
                                  <m:naryPr>
                                    <m:chr m:val="∑"/>
                                    <m:limLoc m:val="undOvr"/>
                                    <m:ctrlPr>
                                      <a:rPr lang="pt-BR" sz="1600" i="1">
                                        <a:effectLst/>
                                        <a:latin typeface="Cambria Math" panose="02040503050406030204" pitchFamily="18" charset="0"/>
                                        <a:ea typeface="PMingLiU" panose="02020500000000000000" pitchFamily="18" charset="-120"/>
                                        <a:cs typeface="Times New Roman" panose="02020603050405020304" pitchFamily="18" charset="0"/>
                                      </a:rPr>
                                    </m:ctrlPr>
                                  </m:naryPr>
                                  <m:sub>
                                    <m:r>
                                      <a:rPr lang="pt-BR" sz="1600" i="1">
                                        <a:effectLst/>
                                        <a:latin typeface="Cambria Math" panose="02040503050406030204" pitchFamily="18" charset="0"/>
                                        <a:ea typeface="Calibri" panose="020F0502020204030204" pitchFamily="34" charset="0"/>
                                        <a:cs typeface="Times New Roman" panose="02020603050405020304" pitchFamily="18" charset="0"/>
                                      </a:rPr>
                                      <m:t>𝑖</m:t>
                                    </m:r>
                                    <m:r>
                                      <a:rPr lang="pt-BR" sz="1600" i="1">
                                        <a:effectLst/>
                                        <a:latin typeface="Cambria Math" panose="02040503050406030204" pitchFamily="18" charset="0"/>
                                        <a:ea typeface="Calibri" panose="020F0502020204030204" pitchFamily="34" charset="0"/>
                                        <a:cs typeface="Times New Roman" panose="02020603050405020304" pitchFamily="18" charset="0"/>
                                      </a:rPr>
                                      <m:t>=1</m:t>
                                    </m:r>
                                  </m:sub>
                                  <m:sup>
                                    <m:r>
                                      <a:rPr lang="pt-BR" sz="1600" i="1">
                                        <a:effectLst/>
                                        <a:latin typeface="Cambria Math" panose="02040503050406030204" pitchFamily="18" charset="0"/>
                                        <a:ea typeface="Calibri" panose="020F0502020204030204" pitchFamily="34" charset="0"/>
                                        <a:cs typeface="Times New Roman" panose="02020603050405020304" pitchFamily="18" charset="0"/>
                                      </a:rPr>
                                      <m:t>𝑛</m:t>
                                    </m:r>
                                  </m:sup>
                                  <m:e>
                                    <m:sSub>
                                      <m:sSubPr>
                                        <m:ctrlPr>
                                          <a:rPr lang="pt-BR" sz="1600" i="1">
                                            <a:effectLst/>
                                            <a:latin typeface="Cambria Math" panose="02040503050406030204" pitchFamily="18" charset="0"/>
                                            <a:ea typeface="PMingLiU" panose="02020500000000000000" pitchFamily="18" charset="-120"/>
                                            <a:cs typeface="Times New Roman" panose="02020603050405020304" pitchFamily="18" charset="0"/>
                                          </a:rPr>
                                        </m:ctrlPr>
                                      </m:sSubPr>
                                      <m:e>
                                        <m:r>
                                          <a:rPr lang="pt-BR" sz="1600" i="1">
                                            <a:effectLst/>
                                            <a:latin typeface="Cambria Math" panose="02040503050406030204" pitchFamily="18" charset="0"/>
                                            <a:ea typeface="Calibri" panose="020F0502020204030204" pitchFamily="34" charset="0"/>
                                            <a:cs typeface="Times New Roman" panose="02020603050405020304" pitchFamily="18" charset="0"/>
                                          </a:rPr>
                                          <m:t>𝑐</m:t>
                                        </m:r>
                                      </m:e>
                                      <m:sub>
                                        <m:r>
                                          <a:rPr lang="pt-BR" sz="16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pt-BR"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t-BR" sz="1600" i="1">
                                            <a:effectLst/>
                                            <a:latin typeface="Cambria Math" panose="02040503050406030204" pitchFamily="18" charset="0"/>
                                            <a:ea typeface="PMingLiU" panose="02020500000000000000" pitchFamily="18" charset="-120"/>
                                            <a:cs typeface="Times New Roman" panose="02020603050405020304" pitchFamily="18" charset="0"/>
                                          </a:rPr>
                                        </m:ctrlPr>
                                      </m:sSubPr>
                                      <m:e>
                                        <m:r>
                                          <a:rPr lang="pt-BR" sz="16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pt-BR" sz="16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pt-BR" sz="1600" i="1">
                                        <a:effectLst/>
                                        <a:latin typeface="Cambria Math" panose="02040503050406030204" pitchFamily="18" charset="0"/>
                                        <a:ea typeface="Calibri" panose="020F0502020204030204" pitchFamily="34" charset="0"/>
                                        <a:cs typeface="Times New Roman" panose="02020603050405020304" pitchFamily="18" charset="0"/>
                                      </a:rPr>
                                      <m:t>)</m:t>
                                    </m:r>
                                  </m:e>
                                </m:nary>
                              </m:oMath>
                            </m:oMathPara>
                          </a14:m>
                          <a:endParaRPr lang="pt-BR" sz="1600" dirty="0">
                            <a:effectLst/>
                            <a:latin typeface="Times New Roman" panose="02020603050405020304" pitchFamily="18" charset="0"/>
                            <a:ea typeface="PMingLiU" panose="02020500000000000000" pitchFamily="18" charset="-120"/>
                            <a:cs typeface="Times New Roman" panose="02020603050405020304" pitchFamily="18" charset="0"/>
                          </a:endParaRPr>
                        </a:p>
                        <a:p>
                          <a:pPr marL="84138" indent="101600" algn="l"/>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s.t.</a:t>
                          </a:r>
                          <a:endParaRPr lang="pt-BR" sz="16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lnL>
                          <a:noFill/>
                        </a:lnL>
                        <a:lnR>
                          <a:noFill/>
                        </a:lnR>
                        <a:lnT>
                          <a:noFill/>
                        </a:lnT>
                        <a:lnB>
                          <a:noFill/>
                        </a:lnB>
                      </a:tcPr>
                    </a:tc>
                    <a:tc>
                      <a:txBody>
                        <a:bodyPr/>
                        <a:lstStyle/>
                        <a:p>
                          <a:pPr algn="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pt-BR" sz="16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789869519"/>
                      </a:ext>
                    </a:extLst>
                  </a:tr>
                  <a:tr h="0">
                    <a:tc>
                      <a:txBody>
                        <a:bodyPr/>
                        <a:lstStyle/>
                        <a:p>
                          <a:pPr marL="215900" algn="ctr"/>
                          <a14:m>
                            <m:oMathPara xmlns:m="http://schemas.openxmlformats.org/officeDocument/2006/math">
                              <m:oMathParaPr>
                                <m:jc m:val="centerGroup"/>
                              </m:oMathParaPr>
                              <m:oMath xmlns:m="http://schemas.openxmlformats.org/officeDocument/2006/math">
                                <m:sSub>
                                  <m:sSubPr>
                                    <m:ctrlPr>
                                      <a:rPr lang="pt-BR" sz="1600" i="1">
                                        <a:effectLst/>
                                        <a:latin typeface="Cambria Math" panose="02040503050406030204" pitchFamily="18" charset="0"/>
                                        <a:ea typeface="PMingLiU" panose="02020500000000000000" pitchFamily="18" charset="-120"/>
                                        <a:cs typeface="Times New Roman" panose="02020603050405020304" pitchFamily="18" charset="0"/>
                                      </a:rPr>
                                    </m:ctrlPr>
                                  </m:sSubPr>
                                  <m:e>
                                    <m:r>
                                      <a:rPr lang="pt-BR" sz="16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pt-BR" sz="1600" i="1">
                                        <a:effectLst/>
                                        <a:latin typeface="Cambria Math" panose="02040503050406030204" pitchFamily="18" charset="0"/>
                                        <a:ea typeface="Calibri" panose="020F0502020204030204" pitchFamily="34" charset="0"/>
                                        <a:cs typeface="Times New Roman" panose="02020603050405020304" pitchFamily="18" charset="0"/>
                                      </a:rPr>
                                      <m:t>𝑠</m:t>
                                    </m:r>
                                  </m:sub>
                                </m:sSub>
                                <m:r>
                                  <a:rPr lang="pt-BR"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t-BR" sz="1600" i="1">
                                        <a:effectLst/>
                                        <a:latin typeface="Cambria Math" panose="02040503050406030204" pitchFamily="18" charset="0"/>
                                        <a:ea typeface="PMingLiU" panose="02020500000000000000" pitchFamily="18" charset="-120"/>
                                        <a:cs typeface="Times New Roman" panose="02020603050405020304" pitchFamily="18" charset="0"/>
                                      </a:rPr>
                                    </m:ctrlPr>
                                  </m:sSubPr>
                                  <m:e>
                                    <m:r>
                                      <a:rPr lang="pt-BR" sz="16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pt-BR" sz="1600" i="1">
                                        <a:effectLst/>
                                        <a:latin typeface="Cambria Math" panose="02040503050406030204" pitchFamily="18" charset="0"/>
                                        <a:ea typeface="Calibri" panose="020F0502020204030204" pitchFamily="34" charset="0"/>
                                        <a:cs typeface="Times New Roman" panose="02020603050405020304" pitchFamily="18" charset="0"/>
                                      </a:rPr>
                                      <m:t>𝐺</m:t>
                                    </m:r>
                                  </m:sub>
                                </m:sSub>
                              </m:oMath>
                            </m:oMathPara>
                          </a14:m>
                          <a:endParaRPr lang="pt-BR" sz="16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n-US" sz="1600">
                              <a:effectLst/>
                              <a:latin typeface="Times New Roman" panose="02020603050405020304" pitchFamily="18" charset="0"/>
                              <a:ea typeface="Calibri" panose="020F0502020204030204" pitchFamily="34" charset="0"/>
                              <a:cs typeface="Times New Roman" panose="02020603050405020304" pitchFamily="18" charset="0"/>
                            </a:rPr>
                            <a:t>(6)</a:t>
                          </a:r>
                          <a:endParaRPr lang="pt-BR" sz="160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776607510"/>
                      </a:ext>
                    </a:extLst>
                  </a:tr>
                  <a:tr h="0">
                    <a:tc>
                      <a:txBody>
                        <a:bodyPr/>
                        <a:lstStyle/>
                        <a:p>
                          <a:pPr marL="215900" algn="ctr"/>
                          <a14:m>
                            <m:oMathPara xmlns:m="http://schemas.openxmlformats.org/officeDocument/2006/math">
                              <m:oMathParaPr>
                                <m:jc m:val="centerGroup"/>
                              </m:oMathParaPr>
                              <m:oMath xmlns:m="http://schemas.openxmlformats.org/officeDocument/2006/math">
                                <m:sSub>
                                  <m:sSubPr>
                                    <m:ctrlPr>
                                      <a:rPr lang="pt-BR" sz="1600" i="1">
                                        <a:effectLst/>
                                        <a:latin typeface="Cambria Math" panose="02040503050406030204" pitchFamily="18" charset="0"/>
                                        <a:ea typeface="PMingLiU" panose="02020500000000000000" pitchFamily="18" charset="-120"/>
                                        <a:cs typeface="Times New Roman" panose="02020603050405020304" pitchFamily="18" charset="0"/>
                                      </a:rPr>
                                    </m:ctrlPr>
                                  </m:sSubPr>
                                  <m:e>
                                    <m:r>
                                      <a:rPr lang="pt-BR" sz="16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pt-BR" sz="1600" i="1">
                                        <a:effectLst/>
                                        <a:latin typeface="Cambria Math" panose="02040503050406030204" pitchFamily="18" charset="0"/>
                                        <a:ea typeface="Calibri" panose="020F0502020204030204" pitchFamily="34" charset="0"/>
                                        <a:cs typeface="Times New Roman" panose="02020603050405020304" pitchFamily="18" charset="0"/>
                                      </a:rPr>
                                      <m:t>𝑖</m:t>
                                    </m:r>
                                    <m:r>
                                      <a:rPr lang="pt-BR" sz="1600" i="1">
                                        <a:effectLst/>
                                        <a:latin typeface="Cambria Math" panose="02040503050406030204" pitchFamily="18" charset="0"/>
                                        <a:ea typeface="Calibri" panose="020F0502020204030204" pitchFamily="34" charset="0"/>
                                        <a:cs typeface="Times New Roman" panose="02020603050405020304" pitchFamily="18" charset="0"/>
                                      </a:rPr>
                                      <m:t>,</m:t>
                                    </m:r>
                                    <m:r>
                                      <a:rPr lang="pt-BR" sz="1600" i="1">
                                        <a:effectLst/>
                                        <a:latin typeface="Cambria Math" panose="02040503050406030204" pitchFamily="18" charset="0"/>
                                        <a:ea typeface="Calibri" panose="020F0502020204030204" pitchFamily="34" charset="0"/>
                                        <a:cs typeface="Times New Roman" panose="02020603050405020304" pitchFamily="18" charset="0"/>
                                      </a:rPr>
                                      <m:t>𝑚𝑖𝑛</m:t>
                                    </m:r>
                                  </m:sub>
                                </m:sSub>
                                <m:r>
                                  <a:rPr lang="pt-BR"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t-BR" sz="1600" i="1">
                                        <a:effectLst/>
                                        <a:latin typeface="Cambria Math" panose="02040503050406030204" pitchFamily="18" charset="0"/>
                                        <a:ea typeface="PMingLiU" panose="02020500000000000000" pitchFamily="18" charset="-120"/>
                                        <a:cs typeface="Times New Roman" panose="02020603050405020304" pitchFamily="18" charset="0"/>
                                      </a:rPr>
                                    </m:ctrlPr>
                                  </m:sSubPr>
                                  <m:e>
                                    <m:r>
                                      <a:rPr lang="pt-BR" sz="16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pt-BR" sz="16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pt-BR"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t-BR" sz="1600" i="1">
                                        <a:effectLst/>
                                        <a:latin typeface="Cambria Math" panose="02040503050406030204" pitchFamily="18" charset="0"/>
                                        <a:ea typeface="PMingLiU" panose="02020500000000000000" pitchFamily="18" charset="-120"/>
                                        <a:cs typeface="Times New Roman" panose="02020603050405020304" pitchFamily="18" charset="0"/>
                                      </a:rPr>
                                    </m:ctrlPr>
                                  </m:sSubPr>
                                  <m:e>
                                    <m:r>
                                      <a:rPr lang="pt-BR" sz="16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pt-BR" sz="1600" i="1">
                                        <a:effectLst/>
                                        <a:latin typeface="Cambria Math" panose="02040503050406030204" pitchFamily="18" charset="0"/>
                                        <a:ea typeface="Calibri" panose="020F0502020204030204" pitchFamily="34" charset="0"/>
                                        <a:cs typeface="Times New Roman" panose="02020603050405020304" pitchFamily="18" charset="0"/>
                                      </a:rPr>
                                      <m:t>𝑖</m:t>
                                    </m:r>
                                    <m:r>
                                      <a:rPr lang="pt-BR" sz="1600" i="1">
                                        <a:effectLst/>
                                        <a:latin typeface="Cambria Math" panose="02040503050406030204" pitchFamily="18" charset="0"/>
                                        <a:ea typeface="Calibri" panose="020F0502020204030204" pitchFamily="34" charset="0"/>
                                        <a:cs typeface="Times New Roman" panose="02020603050405020304" pitchFamily="18" charset="0"/>
                                      </a:rPr>
                                      <m:t>,</m:t>
                                    </m:r>
                                    <m:r>
                                      <a:rPr lang="pt-BR" sz="1600" i="1">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pt-BR" sz="1600" i="1">
                                    <a:effectLst/>
                                    <a:latin typeface="Cambria Math" panose="02040503050406030204" pitchFamily="18" charset="0"/>
                                    <a:ea typeface="Calibri" panose="020F0502020204030204" pitchFamily="34" charset="0"/>
                                    <a:cs typeface="Times New Roman" panose="02020603050405020304" pitchFamily="18" charset="0"/>
                                  </a:rPr>
                                  <m:t>   , </m:t>
                                </m:r>
                                <m:r>
                                  <a:rPr lang="pt-BR" sz="1600" i="1">
                                    <a:effectLst/>
                                    <a:latin typeface="Cambria Math" panose="02040503050406030204" pitchFamily="18" charset="0"/>
                                    <a:ea typeface="Calibri" panose="020F0502020204030204" pitchFamily="34" charset="0"/>
                                    <a:cs typeface="Times New Roman" panose="02020603050405020304" pitchFamily="18" charset="0"/>
                                  </a:rPr>
                                  <m:t>𝑖</m:t>
                                </m:r>
                                <m:r>
                                  <a:rPr lang="pt-BR" sz="1600" i="1">
                                    <a:effectLst/>
                                    <a:latin typeface="Cambria Math" panose="02040503050406030204" pitchFamily="18" charset="0"/>
                                    <a:ea typeface="Calibri" panose="020F0502020204030204" pitchFamily="34" charset="0"/>
                                    <a:cs typeface="Times New Roman" panose="02020603050405020304" pitchFamily="18" charset="0"/>
                                  </a:rPr>
                                  <m:t>=1, 2,…,</m:t>
                                </m:r>
                                <m:r>
                                  <a:rPr lang="pt-BR" sz="1600" i="1">
                                    <a:effectLst/>
                                    <a:latin typeface="Cambria Math" panose="02040503050406030204" pitchFamily="18" charset="0"/>
                                    <a:ea typeface="Calibri" panose="020F0502020204030204" pitchFamily="34" charset="0"/>
                                    <a:cs typeface="Times New Roman" panose="02020603050405020304" pitchFamily="18" charset="0"/>
                                  </a:rPr>
                                  <m:t>𝑛</m:t>
                                </m:r>
                                <m:r>
                                  <a:rPr lang="pt-BR" sz="16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pt-BR" sz="16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lnL>
                          <a:noFill/>
                        </a:lnL>
                        <a:lnR>
                          <a:noFill/>
                        </a:lnR>
                        <a:lnT>
                          <a:noFill/>
                        </a:lnT>
                        <a:lnB>
                          <a:noFill/>
                        </a:lnB>
                      </a:tcPr>
                    </a:tc>
                    <a:tc>
                      <a:txBody>
                        <a:bodyPr/>
                        <a:lstStyle/>
                        <a:p>
                          <a:pPr algn="ct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pt-BR" sz="16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754952916"/>
                      </a:ext>
                    </a:extLst>
                  </a:tr>
                </a:tbl>
              </a:graphicData>
            </a:graphic>
          </p:graphicFrame>
        </mc:Choice>
        <mc:Fallback>
          <p:graphicFrame>
            <p:nvGraphicFramePr>
              <p:cNvPr id="18" name="Tabela 17">
                <a:extLst>
                  <a:ext uri="{FF2B5EF4-FFF2-40B4-BE49-F238E27FC236}">
                    <a16:creationId xmlns:a16="http://schemas.microsoft.com/office/drawing/2014/main" id="{D58E8B65-1013-B723-7450-E3BF35D90679}"/>
                  </a:ext>
                </a:extLst>
              </p:cNvPr>
              <p:cNvGraphicFramePr>
                <a:graphicFrameLocks noGrp="1"/>
              </p:cNvGraphicFramePr>
              <p:nvPr>
                <p:extLst>
                  <p:ext uri="{D42A27DB-BD31-4B8C-83A1-F6EECF244321}">
                    <p14:modId xmlns:p14="http://schemas.microsoft.com/office/powerpoint/2010/main" val="2045267036"/>
                  </p:ext>
                </p:extLst>
              </p:nvPr>
            </p:nvGraphicFramePr>
            <p:xfrm>
              <a:off x="4864434" y="2608435"/>
              <a:ext cx="4050966" cy="1407859"/>
            </p:xfrm>
            <a:graphic>
              <a:graphicData uri="http://schemas.openxmlformats.org/drawingml/2006/table">
                <a:tbl>
                  <a:tblPr firstRow="1" firstCol="1" bandRow="1"/>
                  <a:tblGrid>
                    <a:gridCol w="3552137">
                      <a:extLst>
                        <a:ext uri="{9D8B030D-6E8A-4147-A177-3AD203B41FA5}">
                          <a16:colId xmlns:a16="http://schemas.microsoft.com/office/drawing/2014/main" val="3187822684"/>
                        </a:ext>
                      </a:extLst>
                    </a:gridCol>
                    <a:gridCol w="498829">
                      <a:extLst>
                        <a:ext uri="{9D8B030D-6E8A-4147-A177-3AD203B41FA5}">
                          <a16:colId xmlns:a16="http://schemas.microsoft.com/office/drawing/2014/main" val="3460807732"/>
                        </a:ext>
                      </a:extLst>
                    </a:gridCol>
                  </a:tblGrid>
                  <a:tr h="909511">
                    <a:tc>
                      <a:txBody>
                        <a:bodyPr/>
                        <a:lstStyle/>
                        <a:p>
                          <a:endParaRPr lang="en-US"/>
                        </a:p>
                      </a:txBody>
                      <a:tcPr marL="68580" marR="68580" marT="0" marB="0">
                        <a:lnL>
                          <a:noFill/>
                        </a:lnL>
                        <a:lnR>
                          <a:noFill/>
                        </a:lnR>
                        <a:lnT>
                          <a:noFill/>
                        </a:lnT>
                        <a:lnB>
                          <a:noFill/>
                        </a:lnB>
                        <a:blipFill>
                          <a:blip r:embed="rId3"/>
                          <a:stretch>
                            <a:fillRect t="-6667" r="-14041" b="-67333"/>
                          </a:stretch>
                        </a:blipFill>
                      </a:tcPr>
                    </a:tc>
                    <a:tc>
                      <a:txBody>
                        <a:bodyPr/>
                        <a:lstStyle/>
                        <a:p>
                          <a:pPr algn="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pt-BR" sz="16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789869519"/>
                      </a:ext>
                    </a:extLst>
                  </a:tr>
                  <a:tr h="243840">
                    <a:tc>
                      <a:txBody>
                        <a:bodyPr/>
                        <a:lstStyle/>
                        <a:p>
                          <a:endParaRPr lang="en-US"/>
                        </a:p>
                      </a:txBody>
                      <a:tcPr marL="68580" marR="68580" marT="0" marB="0">
                        <a:lnL>
                          <a:noFill/>
                        </a:lnL>
                        <a:lnR>
                          <a:noFill/>
                        </a:lnR>
                        <a:lnT>
                          <a:noFill/>
                        </a:lnT>
                        <a:lnB>
                          <a:noFill/>
                        </a:lnB>
                        <a:blipFill>
                          <a:blip r:embed="rId3"/>
                          <a:stretch>
                            <a:fillRect t="-400000" r="-14041" b="-152500"/>
                          </a:stretch>
                        </a:blipFill>
                      </a:tcPr>
                    </a:tc>
                    <a:tc>
                      <a:txBody>
                        <a:bodyPr/>
                        <a:lstStyle/>
                        <a:p>
                          <a:pPr algn="ctr"/>
                          <a:r>
                            <a:rPr lang="en-US" sz="1600">
                              <a:effectLst/>
                              <a:latin typeface="Times New Roman" panose="02020603050405020304" pitchFamily="18" charset="0"/>
                              <a:ea typeface="Calibri" panose="020F0502020204030204" pitchFamily="34" charset="0"/>
                              <a:cs typeface="Times New Roman" panose="02020603050405020304" pitchFamily="18" charset="0"/>
                            </a:rPr>
                            <a:t>(6)</a:t>
                          </a:r>
                          <a:endParaRPr lang="pt-BR" sz="160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776607510"/>
                      </a:ext>
                    </a:extLst>
                  </a:tr>
                  <a:tr h="254508">
                    <a:tc>
                      <a:txBody>
                        <a:bodyPr/>
                        <a:lstStyle/>
                        <a:p>
                          <a:endParaRPr lang="en-US"/>
                        </a:p>
                      </a:txBody>
                      <a:tcPr marL="68580" marR="68580" marT="0" marB="0">
                        <a:lnL>
                          <a:noFill/>
                        </a:lnL>
                        <a:lnR>
                          <a:noFill/>
                        </a:lnR>
                        <a:lnT>
                          <a:noFill/>
                        </a:lnT>
                        <a:lnB>
                          <a:noFill/>
                        </a:lnB>
                        <a:blipFill>
                          <a:blip r:embed="rId3"/>
                          <a:stretch>
                            <a:fillRect t="-476190" r="-14041" b="-45238"/>
                          </a:stretch>
                        </a:blipFill>
                      </a:tcPr>
                    </a:tc>
                    <a:tc>
                      <a:txBody>
                        <a:bodyPr/>
                        <a:lstStyle/>
                        <a:p>
                          <a:pPr algn="ct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(7)</a:t>
                          </a:r>
                          <a:endParaRPr lang="pt-BR" sz="16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754952916"/>
                      </a:ext>
                    </a:extLst>
                  </a:tr>
                </a:tbl>
              </a:graphicData>
            </a:graphic>
          </p:graphicFrame>
        </mc:Fallback>
      </mc:AlternateContent>
      <p:sp>
        <p:nvSpPr>
          <p:cNvPr id="21" name="CaixaDeTexto 20">
            <a:extLst>
              <a:ext uri="{FF2B5EF4-FFF2-40B4-BE49-F238E27FC236}">
                <a16:creationId xmlns:a16="http://schemas.microsoft.com/office/drawing/2014/main" id="{72D42E81-0947-E746-30CC-AD8AAE1407CA}"/>
              </a:ext>
            </a:extLst>
          </p:cNvPr>
          <p:cNvSpPr txBox="1"/>
          <p:nvPr/>
        </p:nvSpPr>
        <p:spPr>
          <a:xfrm>
            <a:off x="2057400" y="5152085"/>
            <a:ext cx="5105400" cy="393185"/>
          </a:xfrm>
          <a:prstGeom prst="rect">
            <a:avLst/>
          </a:prstGeom>
          <a:noFill/>
        </p:spPr>
        <p:txBody>
          <a:bodyPr wrap="square">
            <a:spAutoFit/>
          </a:bodyPr>
          <a:lstStyle/>
          <a:p>
            <a:pPr marL="17463" lvl="2" indent="-17463" algn="just">
              <a:lnSpc>
                <a:spcPct val="115000"/>
              </a:lnSpc>
              <a:spcBef>
                <a:spcPts val="1200"/>
              </a:spcBef>
              <a:spcAft>
                <a:spcPts val="1200"/>
              </a:spcAft>
            </a:pPr>
            <a:r>
              <a:rPr lang="pt-BR" sz="1700" b="1" dirty="0">
                <a:solidFill>
                  <a:srgbClr val="1C1C1C"/>
                </a:solidFill>
                <a:latin typeface="CMU Sans Serif" panose="02000603000000000000" pitchFamily="2" charset="0"/>
                <a:ea typeface="CMU Sans Serif" panose="02000603000000000000" pitchFamily="2" charset="0"/>
                <a:cs typeface="CMU Sans Serif" panose="02000603000000000000" pitchFamily="2" charset="0"/>
              </a:rPr>
              <a:t>3. </a:t>
            </a:r>
            <a:r>
              <a:rPr lang="en-GB" sz="1700" b="1" dirty="0">
                <a:solidFill>
                  <a:srgbClr val="1C1C1C"/>
                </a:solidFill>
                <a:effectLst/>
                <a:latin typeface="CMU Sans Serif" panose="02000603000000000000" pitchFamily="2" charset="0"/>
                <a:ea typeface="CMU Sans Serif" panose="02000603000000000000" pitchFamily="2" charset="0"/>
                <a:cs typeface="CMU Sans Serif" panose="02000603000000000000" pitchFamily="2" charset="0"/>
              </a:rPr>
              <a:t>Reliability-redundancy Allocation Problem</a:t>
            </a:r>
            <a:endParaRPr lang="pt-BR" sz="1700" dirty="0">
              <a:effectLst/>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24" name="CaixaDeTexto 23">
            <a:extLst>
              <a:ext uri="{FF2B5EF4-FFF2-40B4-BE49-F238E27FC236}">
                <a16:creationId xmlns:a16="http://schemas.microsoft.com/office/drawing/2014/main" id="{602C27CE-CED0-2AC8-F6B2-D2A9E8289E65}"/>
              </a:ext>
            </a:extLst>
          </p:cNvPr>
          <p:cNvSpPr txBox="1"/>
          <p:nvPr/>
        </p:nvSpPr>
        <p:spPr>
          <a:xfrm>
            <a:off x="513282" y="5580804"/>
            <a:ext cx="8193636" cy="615553"/>
          </a:xfrm>
          <a:prstGeom prst="rect">
            <a:avLst/>
          </a:prstGeom>
          <a:noFill/>
        </p:spPr>
        <p:txBody>
          <a:bodyPr wrap="square">
            <a:spAutoFit/>
          </a:bodyPr>
          <a:lstStyle/>
          <a:p>
            <a:pPr algn="just"/>
            <a:r>
              <a:rPr lang="en-GB" sz="17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The goal is to </a:t>
            </a:r>
            <a:r>
              <a:rPr lang="en-GB" sz="1700"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maximize overall system reliability </a:t>
            </a:r>
            <a:r>
              <a:rPr lang="en-GB" sz="17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by </a:t>
            </a:r>
            <a:r>
              <a:rPr lang="en-GB" sz="1700"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allocating redundancy and reliability </a:t>
            </a:r>
            <a:r>
              <a:rPr lang="en-GB" sz="17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to the components of each subsystem in the most efficient way possible.</a:t>
            </a:r>
            <a:endParaRPr lang="pt-BR" sz="1700"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1" name="Footer Placeholder 3">
            <a:extLst>
              <a:ext uri="{FF2B5EF4-FFF2-40B4-BE49-F238E27FC236}">
                <a16:creationId xmlns:a16="http://schemas.microsoft.com/office/drawing/2014/main" id="{1A95DD1C-499C-969A-6297-56C3115DB674}"/>
              </a:ext>
            </a:extLst>
          </p:cNvPr>
          <p:cNvSpPr>
            <a:spLocks noGrp="1"/>
          </p:cNvSpPr>
          <p:nvPr>
            <p:ph type="ftr" idx="11"/>
          </p:nvPr>
        </p:nvSpPr>
        <p:spPr>
          <a:xfrm>
            <a:off x="2057400" y="6383337"/>
            <a:ext cx="6324600" cy="474663"/>
          </a:xfrm>
        </p:spPr>
        <p:txBody>
          <a:bodyPr/>
          <a:lstStyle/>
          <a:p>
            <a:pPr>
              <a:defRPr/>
            </a:pPr>
            <a:r>
              <a:rPr lang="en-US" dirty="0">
                <a:latin typeface="CMU Sans Serif" panose="02000603000000000000" pitchFamily="2" charset="0"/>
                <a:ea typeface="CMU Sans Serif" panose="02000603000000000000" pitchFamily="2" charset="0"/>
                <a:cs typeface="CMU Sans Serif" panose="02000603000000000000" pitchFamily="2" charset="0"/>
              </a:rPr>
              <a:t>Review of Quantum(-Inspired) Optimization Methods for System Reliability Problems </a:t>
            </a:r>
          </a:p>
          <a:p>
            <a:pPr>
              <a:defRPr/>
            </a:pPr>
            <a:r>
              <a:rPr lang="en-US" dirty="0">
                <a:latin typeface="CMU Sans Serif" panose="02000603000000000000" pitchFamily="2" charset="0"/>
                <a:ea typeface="CMU Sans Serif" panose="02000603000000000000" pitchFamily="2" charset="0"/>
                <a:cs typeface="CMU Sans Serif" panose="02000603000000000000" pitchFamily="2" charset="0"/>
              </a:rPr>
              <a:t>Araujo, </a:t>
            </a:r>
            <a:r>
              <a:rPr lang="en-US" dirty="0" err="1">
                <a:latin typeface="CMU Sans Serif" panose="02000603000000000000" pitchFamily="2" charset="0"/>
                <a:ea typeface="CMU Sans Serif" panose="02000603000000000000" pitchFamily="2" charset="0"/>
                <a:cs typeface="CMU Sans Serif" panose="02000603000000000000" pitchFamily="2" charset="0"/>
              </a:rPr>
              <a:t>Lins</a:t>
            </a:r>
            <a:r>
              <a:rPr lang="en-US" dirty="0">
                <a:latin typeface="CMU Sans Serif" panose="02000603000000000000" pitchFamily="2" charset="0"/>
                <a:ea typeface="CMU Sans Serif" panose="02000603000000000000" pitchFamily="2" charset="0"/>
                <a:cs typeface="CMU Sans Serif" panose="02000603000000000000" pitchFamily="2" charset="0"/>
              </a:rPr>
              <a:t>, </a:t>
            </a:r>
            <a:r>
              <a:rPr lang="en-US" dirty="0" err="1">
                <a:latin typeface="CMU Sans Serif" panose="02000603000000000000" pitchFamily="2" charset="0"/>
                <a:ea typeface="CMU Sans Serif" panose="02000603000000000000" pitchFamily="2" charset="0"/>
                <a:cs typeface="CMU Sans Serif" panose="02000603000000000000" pitchFamily="2" charset="0"/>
              </a:rPr>
              <a:t>Figeroa</a:t>
            </a:r>
            <a:r>
              <a:rPr lang="en-US" dirty="0">
                <a:latin typeface="CMU Sans Serif" panose="02000603000000000000" pitchFamily="2" charset="0"/>
                <a:ea typeface="CMU Sans Serif" panose="02000603000000000000" pitchFamily="2" charset="0"/>
                <a:cs typeface="CMU Sans Serif" panose="02000603000000000000" pitchFamily="2" charset="0"/>
              </a:rPr>
              <a:t>, Maior, Moura and </a:t>
            </a:r>
            <a:r>
              <a:rPr lang="en-US" dirty="0" err="1">
                <a:latin typeface="CMU Sans Serif" panose="02000603000000000000" pitchFamily="2" charset="0"/>
                <a:ea typeface="CMU Sans Serif" panose="02000603000000000000" pitchFamily="2" charset="0"/>
                <a:cs typeface="CMU Sans Serif" panose="02000603000000000000" pitchFamily="2" charset="0"/>
              </a:rPr>
              <a:t>Droguett</a:t>
            </a:r>
            <a:r>
              <a:rPr lang="en-US" dirty="0">
                <a:latin typeface="CMU Sans Serif" panose="02000603000000000000" pitchFamily="2" charset="0"/>
                <a:ea typeface="CMU Sans Serif" panose="02000603000000000000" pitchFamily="2" charset="0"/>
                <a:cs typeface="CMU Sans Serif" panose="02000603000000000000" pitchFamily="2" charset="0"/>
              </a:rPr>
              <a:t> (2022) – PSAM, Honolulu</a:t>
            </a:r>
            <a:endParaRPr lang="en-GB" dirty="0">
              <a:latin typeface="CMU Sans Serif" panose="02000603000000000000" pitchFamily="2" charset="0"/>
              <a:ea typeface="CMU Sans Serif" panose="02000603000000000000" pitchFamily="2" charset="0"/>
              <a:cs typeface="CMU Sans Serif" panose="02000603000000000000" pitchFamily="2" charset="0"/>
            </a:endParaRPr>
          </a:p>
        </p:txBody>
      </p:sp>
    </p:spTree>
    <p:extLst>
      <p:ext uri="{BB962C8B-B14F-4D97-AF65-F5344CB8AC3E}">
        <p14:creationId xmlns:p14="http://schemas.microsoft.com/office/powerpoint/2010/main" val="1474496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17D7518-FD50-41CE-8EB7-2A2AEC9887B5}"/>
              </a:ext>
            </a:extLst>
          </p:cNvPr>
          <p:cNvSpPr>
            <a:spLocks noGrp="1"/>
          </p:cNvSpPr>
          <p:nvPr>
            <p:ph type="title"/>
          </p:nvPr>
        </p:nvSpPr>
        <p:spPr/>
        <p:txBody>
          <a:bodyPr/>
          <a:lstStyle/>
          <a:p>
            <a:r>
              <a:rPr lang="pt-BR" dirty="0" err="1">
                <a:latin typeface="CMU Sans Serif" panose="02000603000000000000" pitchFamily="2" charset="0"/>
                <a:ea typeface="CMU Sans Serif" panose="02000603000000000000" pitchFamily="2" charset="0"/>
                <a:cs typeface="CMU Sans Serif" panose="02000603000000000000" pitchFamily="2" charset="0"/>
              </a:rPr>
              <a:t>Research</a:t>
            </a:r>
            <a:r>
              <a:rPr lang="pt-BR" dirty="0">
                <a:latin typeface="CMU Sans Serif" panose="02000603000000000000" pitchFamily="2" charset="0"/>
                <a:ea typeface="CMU Sans Serif" panose="02000603000000000000" pitchFamily="2" charset="0"/>
                <a:cs typeface="CMU Sans Serif" panose="02000603000000000000" pitchFamily="2" charset="0"/>
              </a:rPr>
              <a:t> </a:t>
            </a:r>
            <a:r>
              <a:rPr lang="pt-BR" dirty="0" err="1">
                <a:latin typeface="CMU Sans Serif" panose="02000603000000000000" pitchFamily="2" charset="0"/>
                <a:ea typeface="CMU Sans Serif" panose="02000603000000000000" pitchFamily="2" charset="0"/>
                <a:cs typeface="CMU Sans Serif" panose="02000603000000000000" pitchFamily="2" charset="0"/>
              </a:rPr>
              <a:t>materials</a:t>
            </a:r>
            <a:r>
              <a:rPr lang="pt-BR" dirty="0">
                <a:latin typeface="CMU Sans Serif" panose="02000603000000000000" pitchFamily="2" charset="0"/>
                <a:ea typeface="CMU Sans Serif" panose="02000603000000000000" pitchFamily="2" charset="0"/>
                <a:cs typeface="CMU Sans Serif" panose="02000603000000000000" pitchFamily="2" charset="0"/>
              </a:rPr>
              <a:t> </a:t>
            </a:r>
            <a:r>
              <a:rPr lang="pt-BR" dirty="0" err="1">
                <a:latin typeface="CMU Sans Serif" panose="02000603000000000000" pitchFamily="2" charset="0"/>
                <a:ea typeface="CMU Sans Serif" panose="02000603000000000000" pitchFamily="2" charset="0"/>
                <a:cs typeface="CMU Sans Serif" panose="02000603000000000000" pitchFamily="2" charset="0"/>
              </a:rPr>
              <a:t>and</a:t>
            </a:r>
            <a:r>
              <a:rPr lang="pt-BR" dirty="0">
                <a:latin typeface="CMU Sans Serif" panose="02000603000000000000" pitchFamily="2" charset="0"/>
                <a:ea typeface="CMU Sans Serif" panose="02000603000000000000" pitchFamily="2" charset="0"/>
                <a:cs typeface="CMU Sans Serif" panose="02000603000000000000" pitchFamily="2" charset="0"/>
              </a:rPr>
              <a:t> </a:t>
            </a:r>
            <a:r>
              <a:rPr lang="pt-BR" dirty="0" err="1">
                <a:latin typeface="CMU Sans Serif" panose="02000603000000000000" pitchFamily="2" charset="0"/>
                <a:ea typeface="CMU Sans Serif" panose="02000603000000000000" pitchFamily="2" charset="0"/>
                <a:cs typeface="CMU Sans Serif" panose="02000603000000000000" pitchFamily="2" charset="0"/>
              </a:rPr>
              <a:t>methods</a:t>
            </a:r>
            <a:endParaRPr lang="pt-BR" dirty="0">
              <a:latin typeface="CMU Sans Serif" panose="02000603000000000000" pitchFamily="2" charset="0"/>
              <a:ea typeface="CMU Sans Serif" panose="02000603000000000000" pitchFamily="2" charset="0"/>
              <a:cs typeface="CMU Sans Serif" panose="02000603000000000000" pitchFamily="2" charset="0"/>
            </a:endParaRPr>
          </a:p>
        </p:txBody>
      </p:sp>
      <p:grpSp>
        <p:nvGrpSpPr>
          <p:cNvPr id="12" name="Group 141">
            <a:extLst>
              <a:ext uri="{FF2B5EF4-FFF2-40B4-BE49-F238E27FC236}">
                <a16:creationId xmlns:a16="http://schemas.microsoft.com/office/drawing/2014/main" id="{BD7DC250-D61A-4BD1-BD83-32107FF94783}"/>
              </a:ext>
            </a:extLst>
          </p:cNvPr>
          <p:cNvGrpSpPr>
            <a:grpSpLocks/>
          </p:cNvGrpSpPr>
          <p:nvPr/>
        </p:nvGrpSpPr>
        <p:grpSpPr bwMode="auto">
          <a:xfrm>
            <a:off x="7469188" y="1125746"/>
            <a:ext cx="1624012" cy="1308100"/>
            <a:chOff x="1094671" y="4052085"/>
            <a:chExt cx="2165315" cy="1743072"/>
          </a:xfrm>
        </p:grpSpPr>
        <p:sp>
          <p:nvSpPr>
            <p:cNvPr id="13" name="Freeform 5">
              <a:extLst>
                <a:ext uri="{FF2B5EF4-FFF2-40B4-BE49-F238E27FC236}">
                  <a16:creationId xmlns:a16="http://schemas.microsoft.com/office/drawing/2014/main" id="{1086DA49-6CE5-4FE9-92E0-FCE0DF5DC9BA}"/>
                </a:ext>
              </a:extLst>
            </p:cNvPr>
            <p:cNvSpPr>
              <a:spLocks/>
            </p:cNvSpPr>
            <p:nvPr/>
          </p:nvSpPr>
          <p:spPr bwMode="auto">
            <a:xfrm>
              <a:off x="1132770" y="4426508"/>
              <a:ext cx="2127216" cy="1355957"/>
            </a:xfrm>
            <a:custGeom>
              <a:avLst/>
              <a:gdLst>
                <a:gd name="T0" fmla="*/ 973 w 977"/>
                <a:gd name="T1" fmla="*/ 240 h 622"/>
                <a:gd name="T2" fmla="*/ 973 w 977"/>
                <a:gd name="T3" fmla="*/ 228 h 622"/>
                <a:gd name="T4" fmla="*/ 973 w 977"/>
                <a:gd name="T5" fmla="*/ 228 h 622"/>
                <a:gd name="T6" fmla="*/ 945 w 977"/>
                <a:gd name="T7" fmla="*/ 211 h 622"/>
                <a:gd name="T8" fmla="*/ 969 w 977"/>
                <a:gd name="T9" fmla="*/ 147 h 622"/>
                <a:gd name="T10" fmla="*/ 726 w 977"/>
                <a:gd name="T11" fmla="*/ 5 h 622"/>
                <a:gd name="T12" fmla="*/ 474 w 977"/>
                <a:gd name="T13" fmla="*/ 135 h 622"/>
                <a:gd name="T14" fmla="*/ 0 w 977"/>
                <a:gd name="T15" fmla="*/ 408 h 622"/>
                <a:gd name="T16" fmla="*/ 0 w 977"/>
                <a:gd name="T17" fmla="*/ 421 h 622"/>
                <a:gd name="T18" fmla="*/ 337 w 977"/>
                <a:gd name="T19" fmla="*/ 615 h 622"/>
                <a:gd name="T20" fmla="*/ 367 w 977"/>
                <a:gd name="T21" fmla="*/ 617 h 622"/>
                <a:gd name="T22" fmla="*/ 366 w 977"/>
                <a:gd name="T23" fmla="*/ 618 h 622"/>
                <a:gd name="T24" fmla="*/ 582 w 977"/>
                <a:gd name="T25" fmla="*/ 556 h 622"/>
                <a:gd name="T26" fmla="*/ 961 w 977"/>
                <a:gd name="T27" fmla="*/ 336 h 622"/>
                <a:gd name="T28" fmla="*/ 973 w 977"/>
                <a:gd name="T29" fmla="*/ 309 h 622"/>
                <a:gd name="T30" fmla="*/ 973 w 977"/>
                <a:gd name="T31" fmla="*/ 24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7" h="622">
                  <a:moveTo>
                    <a:pt x="973" y="240"/>
                  </a:moveTo>
                  <a:cubicBezTo>
                    <a:pt x="973" y="228"/>
                    <a:pt x="973" y="228"/>
                    <a:pt x="973" y="228"/>
                  </a:cubicBezTo>
                  <a:cubicBezTo>
                    <a:pt x="973" y="228"/>
                    <a:pt x="973" y="228"/>
                    <a:pt x="973" y="228"/>
                  </a:cubicBezTo>
                  <a:cubicBezTo>
                    <a:pt x="945" y="211"/>
                    <a:pt x="945" y="211"/>
                    <a:pt x="945" y="211"/>
                  </a:cubicBezTo>
                  <a:cubicBezTo>
                    <a:pt x="956" y="192"/>
                    <a:pt x="977" y="153"/>
                    <a:pt x="969" y="147"/>
                  </a:cubicBezTo>
                  <a:cubicBezTo>
                    <a:pt x="959" y="140"/>
                    <a:pt x="770" y="24"/>
                    <a:pt x="726" y="5"/>
                  </a:cubicBezTo>
                  <a:cubicBezTo>
                    <a:pt x="715" y="0"/>
                    <a:pt x="474" y="135"/>
                    <a:pt x="474" y="135"/>
                  </a:cubicBezTo>
                  <a:cubicBezTo>
                    <a:pt x="0" y="408"/>
                    <a:pt x="0" y="408"/>
                    <a:pt x="0" y="408"/>
                  </a:cubicBezTo>
                  <a:cubicBezTo>
                    <a:pt x="0" y="421"/>
                    <a:pt x="0" y="421"/>
                    <a:pt x="0" y="421"/>
                  </a:cubicBezTo>
                  <a:cubicBezTo>
                    <a:pt x="337" y="615"/>
                    <a:pt x="337" y="615"/>
                    <a:pt x="337" y="615"/>
                  </a:cubicBezTo>
                  <a:cubicBezTo>
                    <a:pt x="349" y="622"/>
                    <a:pt x="360" y="622"/>
                    <a:pt x="367" y="617"/>
                  </a:cubicBezTo>
                  <a:cubicBezTo>
                    <a:pt x="367" y="617"/>
                    <a:pt x="366" y="618"/>
                    <a:pt x="366" y="618"/>
                  </a:cubicBezTo>
                  <a:cubicBezTo>
                    <a:pt x="582" y="556"/>
                    <a:pt x="582" y="556"/>
                    <a:pt x="582" y="556"/>
                  </a:cubicBezTo>
                  <a:cubicBezTo>
                    <a:pt x="961" y="336"/>
                    <a:pt x="961" y="336"/>
                    <a:pt x="961" y="336"/>
                  </a:cubicBezTo>
                  <a:cubicBezTo>
                    <a:pt x="968" y="331"/>
                    <a:pt x="973" y="322"/>
                    <a:pt x="973" y="309"/>
                  </a:cubicBezTo>
                  <a:cubicBezTo>
                    <a:pt x="973" y="291"/>
                    <a:pt x="973" y="240"/>
                    <a:pt x="973" y="240"/>
                  </a:cubicBezTo>
                  <a:close/>
                </a:path>
              </a:pathLst>
            </a:custGeom>
            <a:solidFill>
              <a:schemeClr val="tx1">
                <a:lumMod val="60000"/>
                <a:lumOff val="40000"/>
                <a:alpha val="10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4" name="Freeform 6">
              <a:extLst>
                <a:ext uri="{FF2B5EF4-FFF2-40B4-BE49-F238E27FC236}">
                  <a16:creationId xmlns:a16="http://schemas.microsoft.com/office/drawing/2014/main" id="{AE6C2FD9-20D8-4830-BADB-F1775ED28BE7}"/>
                </a:ext>
              </a:extLst>
            </p:cNvPr>
            <p:cNvSpPr>
              <a:spLocks/>
            </p:cNvSpPr>
            <p:nvPr/>
          </p:nvSpPr>
          <p:spPr bwMode="auto">
            <a:xfrm>
              <a:off x="1132770" y="4720545"/>
              <a:ext cx="1758921" cy="1019613"/>
            </a:xfrm>
            <a:custGeom>
              <a:avLst/>
              <a:gdLst>
                <a:gd name="T0" fmla="*/ 0 w 1914"/>
                <a:gd name="T1" fmla="*/ 648 h 1110"/>
                <a:gd name="T2" fmla="*/ 1118 w 1914"/>
                <a:gd name="T3" fmla="*/ 0 h 1110"/>
                <a:gd name="T4" fmla="*/ 1914 w 1914"/>
                <a:gd name="T5" fmla="*/ 460 h 1110"/>
                <a:gd name="T6" fmla="*/ 798 w 1914"/>
                <a:gd name="T7" fmla="*/ 1110 h 1110"/>
                <a:gd name="T8" fmla="*/ 0 w 1914"/>
                <a:gd name="T9" fmla="*/ 648 h 1110"/>
              </a:gdLst>
              <a:ahLst/>
              <a:cxnLst>
                <a:cxn ang="0">
                  <a:pos x="T0" y="T1"/>
                </a:cxn>
                <a:cxn ang="0">
                  <a:pos x="T2" y="T3"/>
                </a:cxn>
                <a:cxn ang="0">
                  <a:pos x="T4" y="T5"/>
                </a:cxn>
                <a:cxn ang="0">
                  <a:pos x="T6" y="T7"/>
                </a:cxn>
                <a:cxn ang="0">
                  <a:pos x="T8" y="T9"/>
                </a:cxn>
              </a:cxnLst>
              <a:rect l="0" t="0" r="r" b="b"/>
              <a:pathLst>
                <a:path w="1914" h="1110">
                  <a:moveTo>
                    <a:pt x="0" y="648"/>
                  </a:moveTo>
                  <a:lnTo>
                    <a:pt x="1118" y="0"/>
                  </a:lnTo>
                  <a:lnTo>
                    <a:pt x="1914" y="460"/>
                  </a:lnTo>
                  <a:lnTo>
                    <a:pt x="798" y="1110"/>
                  </a:lnTo>
                  <a:lnTo>
                    <a:pt x="0" y="648"/>
                  </a:lnTo>
                  <a:close/>
                </a:path>
              </a:pathLst>
            </a:custGeom>
            <a:solidFill>
              <a:schemeClr val="accent1">
                <a:lumMod val="75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5" name="Freeform 7">
              <a:extLst>
                <a:ext uri="{FF2B5EF4-FFF2-40B4-BE49-F238E27FC236}">
                  <a16:creationId xmlns:a16="http://schemas.microsoft.com/office/drawing/2014/main" id="{2A241A0E-B7C5-4914-98EB-EDCC4D7E1917}"/>
                </a:ext>
              </a:extLst>
            </p:cNvPr>
            <p:cNvSpPr>
              <a:spLocks/>
            </p:cNvSpPr>
            <p:nvPr/>
          </p:nvSpPr>
          <p:spPr bwMode="auto">
            <a:xfrm>
              <a:off x="1158170" y="5177466"/>
              <a:ext cx="772570" cy="581730"/>
            </a:xfrm>
            <a:custGeom>
              <a:avLst/>
              <a:gdLst>
                <a:gd name="T0" fmla="*/ 325 w 355"/>
                <a:gd name="T1" fmla="*/ 188 h 267"/>
                <a:gd name="T2" fmla="*/ 355 w 355"/>
                <a:gd name="T3" fmla="*/ 240 h 267"/>
                <a:gd name="T4" fmla="*/ 325 w 355"/>
                <a:gd name="T5" fmla="*/ 258 h 267"/>
                <a:gd name="T6" fmla="*/ 1 w 355"/>
                <a:gd name="T7" fmla="*/ 71 h 267"/>
                <a:gd name="T8" fmla="*/ 5 w 355"/>
                <a:gd name="T9" fmla="*/ 41 h 267"/>
                <a:gd name="T10" fmla="*/ 0 w 355"/>
                <a:gd name="T11" fmla="*/ 0 h 267"/>
                <a:gd name="T12" fmla="*/ 325 w 355"/>
                <a:gd name="T13" fmla="*/ 188 h 267"/>
              </a:gdLst>
              <a:ahLst/>
              <a:cxnLst>
                <a:cxn ang="0">
                  <a:pos x="T0" y="T1"/>
                </a:cxn>
                <a:cxn ang="0">
                  <a:pos x="T2" y="T3"/>
                </a:cxn>
                <a:cxn ang="0">
                  <a:pos x="T4" y="T5"/>
                </a:cxn>
                <a:cxn ang="0">
                  <a:pos x="T6" y="T7"/>
                </a:cxn>
                <a:cxn ang="0">
                  <a:pos x="T8" y="T9"/>
                </a:cxn>
                <a:cxn ang="0">
                  <a:pos x="T10" y="T11"/>
                </a:cxn>
                <a:cxn ang="0">
                  <a:pos x="T12" y="T13"/>
                </a:cxn>
              </a:cxnLst>
              <a:rect l="0" t="0" r="r" b="b"/>
              <a:pathLst>
                <a:path w="355" h="267">
                  <a:moveTo>
                    <a:pt x="325" y="188"/>
                  </a:moveTo>
                  <a:cubicBezTo>
                    <a:pt x="342" y="197"/>
                    <a:pt x="355" y="221"/>
                    <a:pt x="355" y="240"/>
                  </a:cubicBezTo>
                  <a:cubicBezTo>
                    <a:pt x="355" y="259"/>
                    <a:pt x="341" y="267"/>
                    <a:pt x="325" y="258"/>
                  </a:cubicBezTo>
                  <a:cubicBezTo>
                    <a:pt x="1" y="71"/>
                    <a:pt x="1" y="71"/>
                    <a:pt x="1" y="71"/>
                  </a:cubicBezTo>
                  <a:cubicBezTo>
                    <a:pt x="4" y="62"/>
                    <a:pt x="5" y="51"/>
                    <a:pt x="5" y="41"/>
                  </a:cubicBezTo>
                  <a:cubicBezTo>
                    <a:pt x="5" y="30"/>
                    <a:pt x="3" y="14"/>
                    <a:pt x="0" y="0"/>
                  </a:cubicBezTo>
                  <a:lnTo>
                    <a:pt x="325" y="188"/>
                  </a:lnTo>
                  <a:close/>
                </a:path>
              </a:pathLst>
            </a:custGeom>
            <a:solidFill>
              <a:schemeClr val="bg2">
                <a:lumMod val="65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6" name="Freeform 8">
              <a:extLst>
                <a:ext uri="{FF2B5EF4-FFF2-40B4-BE49-F238E27FC236}">
                  <a16:creationId xmlns:a16="http://schemas.microsoft.com/office/drawing/2014/main" id="{DE7E17F7-38BE-4665-9A65-94BB28FF8FED}"/>
                </a:ext>
              </a:extLst>
            </p:cNvPr>
            <p:cNvSpPr>
              <a:spLocks/>
            </p:cNvSpPr>
            <p:nvPr/>
          </p:nvSpPr>
          <p:spPr bwMode="auto">
            <a:xfrm>
              <a:off x="1132770" y="5137275"/>
              <a:ext cx="821254" cy="657882"/>
            </a:xfrm>
            <a:custGeom>
              <a:avLst/>
              <a:gdLst>
                <a:gd name="T0" fmla="*/ 337 w 378"/>
                <a:gd name="T1" fmla="*/ 194 h 302"/>
                <a:gd name="T2" fmla="*/ 378 w 378"/>
                <a:gd name="T3" fmla="*/ 265 h 302"/>
                <a:gd name="T4" fmla="*/ 337 w 378"/>
                <a:gd name="T5" fmla="*/ 289 h 302"/>
                <a:gd name="T6" fmla="*/ 0 w 378"/>
                <a:gd name="T7" fmla="*/ 95 h 302"/>
                <a:gd name="T8" fmla="*/ 0 w 378"/>
                <a:gd name="T9" fmla="*/ 82 h 302"/>
                <a:gd name="T10" fmla="*/ 337 w 378"/>
                <a:gd name="T11" fmla="*/ 277 h 302"/>
                <a:gd name="T12" fmla="*/ 367 w 378"/>
                <a:gd name="T13" fmla="*/ 259 h 302"/>
                <a:gd name="T14" fmla="*/ 337 w 378"/>
                <a:gd name="T15" fmla="*/ 207 h 302"/>
                <a:gd name="T16" fmla="*/ 12 w 378"/>
                <a:gd name="T17" fmla="*/ 19 h 302"/>
                <a:gd name="T18" fmla="*/ 1 w 378"/>
                <a:gd name="T19" fmla="*/ 13 h 302"/>
                <a:gd name="T20" fmla="*/ 1 w 378"/>
                <a:gd name="T21" fmla="*/ 0 h 302"/>
                <a:gd name="T22" fmla="*/ 337 w 378"/>
                <a:gd name="T23" fmla="*/ 19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 h="302">
                  <a:moveTo>
                    <a:pt x="337" y="194"/>
                  </a:moveTo>
                  <a:cubicBezTo>
                    <a:pt x="360" y="207"/>
                    <a:pt x="378" y="239"/>
                    <a:pt x="378" y="265"/>
                  </a:cubicBezTo>
                  <a:cubicBezTo>
                    <a:pt x="378" y="292"/>
                    <a:pt x="359" y="302"/>
                    <a:pt x="337" y="289"/>
                  </a:cubicBezTo>
                  <a:cubicBezTo>
                    <a:pt x="0" y="95"/>
                    <a:pt x="0" y="95"/>
                    <a:pt x="0" y="95"/>
                  </a:cubicBezTo>
                  <a:cubicBezTo>
                    <a:pt x="0" y="82"/>
                    <a:pt x="0" y="82"/>
                    <a:pt x="0" y="82"/>
                  </a:cubicBezTo>
                  <a:cubicBezTo>
                    <a:pt x="337" y="277"/>
                    <a:pt x="337" y="277"/>
                    <a:pt x="337" y="277"/>
                  </a:cubicBezTo>
                  <a:cubicBezTo>
                    <a:pt x="353" y="286"/>
                    <a:pt x="367" y="278"/>
                    <a:pt x="367" y="259"/>
                  </a:cubicBezTo>
                  <a:cubicBezTo>
                    <a:pt x="367" y="240"/>
                    <a:pt x="354" y="216"/>
                    <a:pt x="337" y="207"/>
                  </a:cubicBezTo>
                  <a:cubicBezTo>
                    <a:pt x="12" y="19"/>
                    <a:pt x="12" y="19"/>
                    <a:pt x="12" y="19"/>
                  </a:cubicBezTo>
                  <a:cubicBezTo>
                    <a:pt x="1" y="13"/>
                    <a:pt x="1" y="13"/>
                    <a:pt x="1" y="13"/>
                  </a:cubicBezTo>
                  <a:cubicBezTo>
                    <a:pt x="1" y="0"/>
                    <a:pt x="1" y="0"/>
                    <a:pt x="1" y="0"/>
                  </a:cubicBezTo>
                  <a:lnTo>
                    <a:pt x="337" y="194"/>
                  </a:lnTo>
                  <a:close/>
                </a:path>
              </a:pathLst>
            </a:custGeom>
            <a:solidFill>
              <a:schemeClr val="accent1">
                <a:lumMod val="50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7" name="Freeform 9">
              <a:extLst>
                <a:ext uri="{FF2B5EF4-FFF2-40B4-BE49-F238E27FC236}">
                  <a16:creationId xmlns:a16="http://schemas.microsoft.com/office/drawing/2014/main" id="{EA13D6F4-8AB1-42B3-9BDE-0AF12CB0C73A}"/>
                </a:ext>
              </a:extLst>
            </p:cNvPr>
            <p:cNvSpPr>
              <a:spLocks/>
            </p:cNvSpPr>
            <p:nvPr/>
          </p:nvSpPr>
          <p:spPr bwMode="auto">
            <a:xfrm>
              <a:off x="1134886" y="4538622"/>
              <a:ext cx="1756805" cy="1021729"/>
            </a:xfrm>
            <a:custGeom>
              <a:avLst/>
              <a:gdLst>
                <a:gd name="T0" fmla="*/ 0 w 1912"/>
                <a:gd name="T1" fmla="*/ 650 h 1110"/>
                <a:gd name="T2" fmla="*/ 1116 w 1912"/>
                <a:gd name="T3" fmla="*/ 0 h 1110"/>
                <a:gd name="T4" fmla="*/ 1912 w 1912"/>
                <a:gd name="T5" fmla="*/ 460 h 1110"/>
                <a:gd name="T6" fmla="*/ 796 w 1912"/>
                <a:gd name="T7" fmla="*/ 1110 h 1110"/>
                <a:gd name="T8" fmla="*/ 0 w 1912"/>
                <a:gd name="T9" fmla="*/ 650 h 1110"/>
              </a:gdLst>
              <a:ahLst/>
              <a:cxnLst>
                <a:cxn ang="0">
                  <a:pos x="T0" y="T1"/>
                </a:cxn>
                <a:cxn ang="0">
                  <a:pos x="T2" y="T3"/>
                </a:cxn>
                <a:cxn ang="0">
                  <a:pos x="T4" y="T5"/>
                </a:cxn>
                <a:cxn ang="0">
                  <a:pos x="T6" y="T7"/>
                </a:cxn>
                <a:cxn ang="0">
                  <a:pos x="T8" y="T9"/>
                </a:cxn>
              </a:cxnLst>
              <a:rect l="0" t="0" r="r" b="b"/>
              <a:pathLst>
                <a:path w="1912" h="1110">
                  <a:moveTo>
                    <a:pt x="0" y="650"/>
                  </a:moveTo>
                  <a:lnTo>
                    <a:pt x="1116" y="0"/>
                  </a:lnTo>
                  <a:lnTo>
                    <a:pt x="1912" y="460"/>
                  </a:lnTo>
                  <a:lnTo>
                    <a:pt x="796" y="1110"/>
                  </a:lnTo>
                  <a:lnTo>
                    <a:pt x="0" y="650"/>
                  </a:lnTo>
                  <a:close/>
                </a:path>
              </a:pathLst>
            </a:custGeom>
            <a:solidFill>
              <a:schemeClr val="accent1"/>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8" name="Freeform 10">
              <a:extLst>
                <a:ext uri="{FF2B5EF4-FFF2-40B4-BE49-F238E27FC236}">
                  <a16:creationId xmlns:a16="http://schemas.microsoft.com/office/drawing/2014/main" id="{061951B6-F984-47AA-84DC-794F6C3E8B56}"/>
                </a:ext>
              </a:extLst>
            </p:cNvPr>
            <p:cNvSpPr>
              <a:spLocks/>
            </p:cNvSpPr>
            <p:nvPr/>
          </p:nvSpPr>
          <p:spPr bwMode="auto">
            <a:xfrm>
              <a:off x="1865125" y="4961698"/>
              <a:ext cx="1115465" cy="812305"/>
            </a:xfrm>
            <a:custGeom>
              <a:avLst/>
              <a:gdLst>
                <a:gd name="T0" fmla="*/ 500 w 512"/>
                <a:gd name="T1" fmla="*/ 98 h 372"/>
                <a:gd name="T2" fmla="*/ 29 w 512"/>
                <a:gd name="T3" fmla="*/ 372 h 372"/>
                <a:gd name="T4" fmla="*/ 41 w 512"/>
                <a:gd name="T5" fmla="*/ 345 h 372"/>
                <a:gd name="T6" fmla="*/ 0 w 512"/>
                <a:gd name="T7" fmla="*/ 274 h 372"/>
                <a:gd name="T8" fmla="*/ 471 w 512"/>
                <a:gd name="T9" fmla="*/ 0 h 372"/>
                <a:gd name="T10" fmla="*/ 512 w 512"/>
                <a:gd name="T11" fmla="*/ 72 h 372"/>
                <a:gd name="T12" fmla="*/ 500 w 512"/>
                <a:gd name="T13" fmla="*/ 98 h 372"/>
              </a:gdLst>
              <a:ahLst/>
              <a:cxnLst>
                <a:cxn ang="0">
                  <a:pos x="T0" y="T1"/>
                </a:cxn>
                <a:cxn ang="0">
                  <a:pos x="T2" y="T3"/>
                </a:cxn>
                <a:cxn ang="0">
                  <a:pos x="T4" y="T5"/>
                </a:cxn>
                <a:cxn ang="0">
                  <a:pos x="T6" y="T7"/>
                </a:cxn>
                <a:cxn ang="0">
                  <a:pos x="T8" y="T9"/>
                </a:cxn>
                <a:cxn ang="0">
                  <a:pos x="T10" y="T11"/>
                </a:cxn>
                <a:cxn ang="0">
                  <a:pos x="T12" y="T13"/>
                </a:cxn>
              </a:cxnLst>
              <a:rect l="0" t="0" r="r" b="b"/>
              <a:pathLst>
                <a:path w="512" h="372">
                  <a:moveTo>
                    <a:pt x="500" y="98"/>
                  </a:moveTo>
                  <a:cubicBezTo>
                    <a:pt x="29" y="372"/>
                    <a:pt x="29" y="372"/>
                    <a:pt x="29" y="372"/>
                  </a:cubicBezTo>
                  <a:cubicBezTo>
                    <a:pt x="36" y="368"/>
                    <a:pt x="41" y="358"/>
                    <a:pt x="41" y="345"/>
                  </a:cubicBezTo>
                  <a:cubicBezTo>
                    <a:pt x="41" y="319"/>
                    <a:pt x="23" y="287"/>
                    <a:pt x="0" y="274"/>
                  </a:cubicBezTo>
                  <a:cubicBezTo>
                    <a:pt x="471" y="0"/>
                    <a:pt x="471" y="0"/>
                    <a:pt x="471" y="0"/>
                  </a:cubicBezTo>
                  <a:cubicBezTo>
                    <a:pt x="494" y="13"/>
                    <a:pt x="512" y="45"/>
                    <a:pt x="512" y="72"/>
                  </a:cubicBezTo>
                  <a:cubicBezTo>
                    <a:pt x="512" y="85"/>
                    <a:pt x="508" y="94"/>
                    <a:pt x="500" y="98"/>
                  </a:cubicBezTo>
                  <a:close/>
                </a:path>
              </a:pathLst>
            </a:custGeom>
            <a:solidFill>
              <a:schemeClr val="accent1">
                <a:lumMod val="75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9" name="Freeform 11">
              <a:extLst>
                <a:ext uri="{FF2B5EF4-FFF2-40B4-BE49-F238E27FC236}">
                  <a16:creationId xmlns:a16="http://schemas.microsoft.com/office/drawing/2014/main" id="{4DB50266-3A08-488C-B318-AEFB99B809CC}"/>
                </a:ext>
              </a:extLst>
            </p:cNvPr>
            <p:cNvSpPr>
              <a:spLocks/>
            </p:cNvSpPr>
            <p:nvPr/>
          </p:nvSpPr>
          <p:spPr bwMode="auto">
            <a:xfrm>
              <a:off x="1122187" y="4316508"/>
              <a:ext cx="1090067" cy="613460"/>
            </a:xfrm>
            <a:custGeom>
              <a:avLst/>
              <a:gdLst>
                <a:gd name="T0" fmla="*/ 0 w 500"/>
                <a:gd name="T1" fmla="*/ 278 h 281"/>
                <a:gd name="T2" fmla="*/ 471 w 500"/>
                <a:gd name="T3" fmla="*/ 5 h 281"/>
                <a:gd name="T4" fmla="*/ 500 w 500"/>
                <a:gd name="T5" fmla="*/ 7 h 281"/>
                <a:gd name="T6" fmla="*/ 29 w 500"/>
                <a:gd name="T7" fmla="*/ 281 h 281"/>
                <a:gd name="T8" fmla="*/ 0 w 500"/>
                <a:gd name="T9" fmla="*/ 278 h 281"/>
              </a:gdLst>
              <a:ahLst/>
              <a:cxnLst>
                <a:cxn ang="0">
                  <a:pos x="T0" y="T1"/>
                </a:cxn>
                <a:cxn ang="0">
                  <a:pos x="T2" y="T3"/>
                </a:cxn>
                <a:cxn ang="0">
                  <a:pos x="T4" y="T5"/>
                </a:cxn>
                <a:cxn ang="0">
                  <a:pos x="T6" y="T7"/>
                </a:cxn>
                <a:cxn ang="0">
                  <a:pos x="T8" y="T9"/>
                </a:cxn>
              </a:cxnLst>
              <a:rect l="0" t="0" r="r" b="b"/>
              <a:pathLst>
                <a:path w="500" h="281">
                  <a:moveTo>
                    <a:pt x="0" y="278"/>
                  </a:moveTo>
                  <a:cubicBezTo>
                    <a:pt x="471" y="5"/>
                    <a:pt x="471" y="5"/>
                    <a:pt x="471" y="5"/>
                  </a:cubicBezTo>
                  <a:cubicBezTo>
                    <a:pt x="478" y="0"/>
                    <a:pt x="489" y="1"/>
                    <a:pt x="500" y="7"/>
                  </a:cubicBezTo>
                  <a:cubicBezTo>
                    <a:pt x="29" y="281"/>
                    <a:pt x="29" y="281"/>
                    <a:pt x="29" y="281"/>
                  </a:cubicBezTo>
                  <a:cubicBezTo>
                    <a:pt x="18" y="275"/>
                    <a:pt x="7" y="274"/>
                    <a:pt x="0" y="278"/>
                  </a:cubicBezTo>
                  <a:close/>
                </a:path>
              </a:pathLst>
            </a:custGeom>
            <a:solidFill>
              <a:schemeClr val="accent3">
                <a:lumMod val="50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20" name="Freeform 12">
              <a:extLst>
                <a:ext uri="{FF2B5EF4-FFF2-40B4-BE49-F238E27FC236}">
                  <a16:creationId xmlns:a16="http://schemas.microsoft.com/office/drawing/2014/main" id="{79365523-7E5F-4E91-B963-CF31FC8E6919}"/>
                </a:ext>
              </a:extLst>
            </p:cNvPr>
            <p:cNvSpPr>
              <a:spLocks/>
            </p:cNvSpPr>
            <p:nvPr/>
          </p:nvSpPr>
          <p:spPr bwMode="auto">
            <a:xfrm>
              <a:off x="1185686" y="4513238"/>
              <a:ext cx="1756805" cy="1019613"/>
            </a:xfrm>
            <a:custGeom>
              <a:avLst/>
              <a:gdLst>
                <a:gd name="T0" fmla="*/ 0 w 1912"/>
                <a:gd name="T1" fmla="*/ 650 h 1110"/>
                <a:gd name="T2" fmla="*/ 1116 w 1912"/>
                <a:gd name="T3" fmla="*/ 0 h 1110"/>
                <a:gd name="T4" fmla="*/ 1912 w 1912"/>
                <a:gd name="T5" fmla="*/ 461 h 1110"/>
                <a:gd name="T6" fmla="*/ 796 w 1912"/>
                <a:gd name="T7" fmla="*/ 1110 h 1110"/>
                <a:gd name="T8" fmla="*/ 0 w 1912"/>
                <a:gd name="T9" fmla="*/ 650 h 1110"/>
              </a:gdLst>
              <a:ahLst/>
              <a:cxnLst>
                <a:cxn ang="0">
                  <a:pos x="T0" y="T1"/>
                </a:cxn>
                <a:cxn ang="0">
                  <a:pos x="T2" y="T3"/>
                </a:cxn>
                <a:cxn ang="0">
                  <a:pos x="T4" y="T5"/>
                </a:cxn>
                <a:cxn ang="0">
                  <a:pos x="T6" y="T7"/>
                </a:cxn>
                <a:cxn ang="0">
                  <a:pos x="T8" y="T9"/>
                </a:cxn>
              </a:cxnLst>
              <a:rect l="0" t="0" r="r" b="b"/>
              <a:pathLst>
                <a:path w="1912" h="1110">
                  <a:moveTo>
                    <a:pt x="0" y="650"/>
                  </a:moveTo>
                  <a:lnTo>
                    <a:pt x="1116" y="0"/>
                  </a:lnTo>
                  <a:lnTo>
                    <a:pt x="1912" y="461"/>
                  </a:lnTo>
                  <a:lnTo>
                    <a:pt x="796" y="1110"/>
                  </a:lnTo>
                  <a:lnTo>
                    <a:pt x="0" y="650"/>
                  </a:lnTo>
                  <a:close/>
                </a:path>
              </a:pathLst>
            </a:custGeom>
            <a:solidFill>
              <a:schemeClr val="accent3">
                <a:lumMod val="75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21" name="Freeform 13">
              <a:extLst>
                <a:ext uri="{FF2B5EF4-FFF2-40B4-BE49-F238E27FC236}">
                  <a16:creationId xmlns:a16="http://schemas.microsoft.com/office/drawing/2014/main" id="{E64C6C33-A792-4E52-8D86-AC9B1CC35806}"/>
                </a:ext>
              </a:extLst>
            </p:cNvPr>
            <p:cNvSpPr>
              <a:spLocks/>
            </p:cNvSpPr>
            <p:nvPr/>
          </p:nvSpPr>
          <p:spPr bwMode="auto">
            <a:xfrm>
              <a:off x="1879941" y="4769199"/>
              <a:ext cx="1039268" cy="746728"/>
            </a:xfrm>
            <a:custGeom>
              <a:avLst/>
              <a:gdLst>
                <a:gd name="T0" fmla="*/ 5 w 477"/>
                <a:gd name="T1" fmla="*/ 274 h 343"/>
                <a:gd name="T2" fmla="*/ 477 w 477"/>
                <a:gd name="T3" fmla="*/ 0 h 343"/>
                <a:gd name="T4" fmla="*/ 471 w 477"/>
                <a:gd name="T5" fmla="*/ 35 h 343"/>
                <a:gd name="T6" fmla="*/ 475 w 477"/>
                <a:gd name="T7" fmla="*/ 69 h 343"/>
                <a:gd name="T8" fmla="*/ 4 w 477"/>
                <a:gd name="T9" fmla="*/ 343 h 343"/>
                <a:gd name="T10" fmla="*/ 0 w 477"/>
                <a:gd name="T11" fmla="*/ 309 h 343"/>
                <a:gd name="T12" fmla="*/ 5 w 477"/>
                <a:gd name="T13" fmla="*/ 274 h 343"/>
              </a:gdLst>
              <a:ahLst/>
              <a:cxnLst>
                <a:cxn ang="0">
                  <a:pos x="T0" y="T1"/>
                </a:cxn>
                <a:cxn ang="0">
                  <a:pos x="T2" y="T3"/>
                </a:cxn>
                <a:cxn ang="0">
                  <a:pos x="T4" y="T5"/>
                </a:cxn>
                <a:cxn ang="0">
                  <a:pos x="T6" y="T7"/>
                </a:cxn>
                <a:cxn ang="0">
                  <a:pos x="T8" y="T9"/>
                </a:cxn>
                <a:cxn ang="0">
                  <a:pos x="T10" y="T11"/>
                </a:cxn>
                <a:cxn ang="0">
                  <a:pos x="T12" y="T13"/>
                </a:cxn>
              </a:cxnLst>
              <a:rect l="0" t="0" r="r" b="b"/>
              <a:pathLst>
                <a:path w="477" h="343">
                  <a:moveTo>
                    <a:pt x="5" y="274"/>
                  </a:moveTo>
                  <a:cubicBezTo>
                    <a:pt x="477" y="0"/>
                    <a:pt x="477" y="0"/>
                    <a:pt x="477" y="0"/>
                  </a:cubicBezTo>
                  <a:cubicBezTo>
                    <a:pt x="474" y="10"/>
                    <a:pt x="471" y="24"/>
                    <a:pt x="471" y="35"/>
                  </a:cubicBezTo>
                  <a:cubicBezTo>
                    <a:pt x="471" y="45"/>
                    <a:pt x="473" y="58"/>
                    <a:pt x="475" y="69"/>
                  </a:cubicBezTo>
                  <a:cubicBezTo>
                    <a:pt x="4" y="343"/>
                    <a:pt x="4" y="343"/>
                    <a:pt x="4" y="343"/>
                  </a:cubicBezTo>
                  <a:cubicBezTo>
                    <a:pt x="2" y="332"/>
                    <a:pt x="0" y="319"/>
                    <a:pt x="0" y="309"/>
                  </a:cubicBezTo>
                  <a:cubicBezTo>
                    <a:pt x="0" y="297"/>
                    <a:pt x="3" y="284"/>
                    <a:pt x="5" y="274"/>
                  </a:cubicBezTo>
                  <a:close/>
                </a:path>
              </a:pathLst>
            </a:custGeom>
            <a:solidFill>
              <a:schemeClr val="bg2">
                <a:lumMod val="85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22" name="Freeform 14">
              <a:extLst>
                <a:ext uri="{FF2B5EF4-FFF2-40B4-BE49-F238E27FC236}">
                  <a16:creationId xmlns:a16="http://schemas.microsoft.com/office/drawing/2014/main" id="{0A59EB0C-4015-4337-88C7-45D93D303B16}"/>
                </a:ext>
              </a:extLst>
            </p:cNvPr>
            <p:cNvSpPr>
              <a:spLocks/>
            </p:cNvSpPr>
            <p:nvPr/>
          </p:nvSpPr>
          <p:spPr bwMode="auto">
            <a:xfrm>
              <a:off x="1117953" y="4936313"/>
              <a:ext cx="774688" cy="579614"/>
            </a:xfrm>
            <a:custGeom>
              <a:avLst/>
              <a:gdLst>
                <a:gd name="T0" fmla="*/ 355 w 355"/>
                <a:gd name="T1" fmla="*/ 197 h 266"/>
                <a:gd name="T2" fmla="*/ 350 w 355"/>
                <a:gd name="T3" fmla="*/ 232 h 266"/>
                <a:gd name="T4" fmla="*/ 354 w 355"/>
                <a:gd name="T5" fmla="*/ 266 h 266"/>
                <a:gd name="T6" fmla="*/ 31 w 355"/>
                <a:gd name="T7" fmla="*/ 80 h 266"/>
                <a:gd name="T8" fmla="*/ 0 w 355"/>
                <a:gd name="T9" fmla="*/ 27 h 266"/>
                <a:gd name="T10" fmla="*/ 31 w 355"/>
                <a:gd name="T11" fmla="*/ 10 h 266"/>
                <a:gd name="T12" fmla="*/ 355 w 355"/>
                <a:gd name="T13" fmla="*/ 197 h 266"/>
              </a:gdLst>
              <a:ahLst/>
              <a:cxnLst>
                <a:cxn ang="0">
                  <a:pos x="T0" y="T1"/>
                </a:cxn>
                <a:cxn ang="0">
                  <a:pos x="T2" y="T3"/>
                </a:cxn>
                <a:cxn ang="0">
                  <a:pos x="T4" y="T5"/>
                </a:cxn>
                <a:cxn ang="0">
                  <a:pos x="T6" y="T7"/>
                </a:cxn>
                <a:cxn ang="0">
                  <a:pos x="T8" y="T9"/>
                </a:cxn>
                <a:cxn ang="0">
                  <a:pos x="T10" y="T11"/>
                </a:cxn>
                <a:cxn ang="0">
                  <a:pos x="T12" y="T13"/>
                </a:cxn>
              </a:cxnLst>
              <a:rect l="0" t="0" r="r" b="b"/>
              <a:pathLst>
                <a:path w="355" h="266">
                  <a:moveTo>
                    <a:pt x="355" y="197"/>
                  </a:moveTo>
                  <a:cubicBezTo>
                    <a:pt x="353" y="207"/>
                    <a:pt x="350" y="220"/>
                    <a:pt x="350" y="232"/>
                  </a:cubicBezTo>
                  <a:cubicBezTo>
                    <a:pt x="350" y="242"/>
                    <a:pt x="352" y="255"/>
                    <a:pt x="354" y="266"/>
                  </a:cubicBezTo>
                  <a:cubicBezTo>
                    <a:pt x="31" y="80"/>
                    <a:pt x="31" y="80"/>
                    <a:pt x="31" y="80"/>
                  </a:cubicBezTo>
                  <a:cubicBezTo>
                    <a:pt x="14" y="70"/>
                    <a:pt x="0" y="46"/>
                    <a:pt x="0" y="27"/>
                  </a:cubicBezTo>
                  <a:cubicBezTo>
                    <a:pt x="0" y="8"/>
                    <a:pt x="14" y="0"/>
                    <a:pt x="31" y="10"/>
                  </a:cubicBezTo>
                  <a:lnTo>
                    <a:pt x="355" y="197"/>
                  </a:lnTo>
                  <a:close/>
                </a:path>
              </a:pathLst>
            </a:custGeom>
            <a:solidFill>
              <a:schemeClr val="bg2">
                <a:lumMod val="65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23" name="Freeform 15">
              <a:extLst>
                <a:ext uri="{FF2B5EF4-FFF2-40B4-BE49-F238E27FC236}">
                  <a16:creationId xmlns:a16="http://schemas.microsoft.com/office/drawing/2014/main" id="{143EB59D-1E48-4680-9CDC-BF57638EF692}"/>
                </a:ext>
              </a:extLst>
            </p:cNvPr>
            <p:cNvSpPr>
              <a:spLocks noEditPoints="1"/>
            </p:cNvSpPr>
            <p:nvPr/>
          </p:nvSpPr>
          <p:spPr bwMode="auto">
            <a:xfrm>
              <a:off x="1918041" y="4756507"/>
              <a:ext cx="1024450" cy="803844"/>
            </a:xfrm>
            <a:custGeom>
              <a:avLst/>
              <a:gdLst>
                <a:gd name="T0" fmla="*/ 0 w 1116"/>
                <a:gd name="T1" fmla="*/ 846 h 875"/>
                <a:gd name="T2" fmla="*/ 1116 w 1116"/>
                <a:gd name="T3" fmla="*/ 197 h 875"/>
                <a:gd name="T4" fmla="*/ 1116 w 1116"/>
                <a:gd name="T5" fmla="*/ 227 h 875"/>
                <a:gd name="T6" fmla="*/ 0 w 1116"/>
                <a:gd name="T7" fmla="*/ 875 h 875"/>
                <a:gd name="T8" fmla="*/ 0 w 1116"/>
                <a:gd name="T9" fmla="*/ 846 h 875"/>
                <a:gd name="T10" fmla="*/ 0 w 1116"/>
                <a:gd name="T11" fmla="*/ 650 h 875"/>
                <a:gd name="T12" fmla="*/ 0 w 1116"/>
                <a:gd name="T13" fmla="*/ 680 h 875"/>
                <a:gd name="T14" fmla="*/ 1116 w 1116"/>
                <a:gd name="T15" fmla="*/ 31 h 875"/>
                <a:gd name="T16" fmla="*/ 1116 w 1116"/>
                <a:gd name="T17" fmla="*/ 0 h 875"/>
                <a:gd name="T18" fmla="*/ 0 w 1116"/>
                <a:gd name="T19" fmla="*/ 650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6" h="875">
                  <a:moveTo>
                    <a:pt x="0" y="846"/>
                  </a:moveTo>
                  <a:lnTo>
                    <a:pt x="1116" y="197"/>
                  </a:lnTo>
                  <a:lnTo>
                    <a:pt x="1116" y="227"/>
                  </a:lnTo>
                  <a:lnTo>
                    <a:pt x="0" y="875"/>
                  </a:lnTo>
                  <a:lnTo>
                    <a:pt x="0" y="846"/>
                  </a:lnTo>
                  <a:close/>
                  <a:moveTo>
                    <a:pt x="0" y="650"/>
                  </a:moveTo>
                  <a:lnTo>
                    <a:pt x="0" y="680"/>
                  </a:lnTo>
                  <a:lnTo>
                    <a:pt x="1116" y="31"/>
                  </a:lnTo>
                  <a:lnTo>
                    <a:pt x="1116" y="0"/>
                  </a:lnTo>
                  <a:lnTo>
                    <a:pt x="0" y="650"/>
                  </a:lnTo>
                  <a:close/>
                </a:path>
              </a:pathLst>
            </a:custGeom>
            <a:solidFill>
              <a:schemeClr val="accent3">
                <a:lumMod val="50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24" name="Freeform 16">
              <a:extLst>
                <a:ext uri="{FF2B5EF4-FFF2-40B4-BE49-F238E27FC236}">
                  <a16:creationId xmlns:a16="http://schemas.microsoft.com/office/drawing/2014/main" id="{65A3E4EA-31E8-44E6-8B9D-E33A96F4019C}"/>
                </a:ext>
              </a:extLst>
            </p:cNvPr>
            <p:cNvSpPr>
              <a:spLocks/>
            </p:cNvSpPr>
            <p:nvPr/>
          </p:nvSpPr>
          <p:spPr bwMode="auto">
            <a:xfrm>
              <a:off x="1094671" y="4902467"/>
              <a:ext cx="823370" cy="657883"/>
            </a:xfrm>
            <a:custGeom>
              <a:avLst/>
              <a:gdLst>
                <a:gd name="T0" fmla="*/ 378 w 378"/>
                <a:gd name="T1" fmla="*/ 207 h 302"/>
                <a:gd name="T2" fmla="*/ 378 w 378"/>
                <a:gd name="T3" fmla="*/ 220 h 302"/>
                <a:gd name="T4" fmla="*/ 366 w 378"/>
                <a:gd name="T5" fmla="*/ 213 h 302"/>
                <a:gd name="T6" fmla="*/ 42 w 378"/>
                <a:gd name="T7" fmla="*/ 26 h 302"/>
                <a:gd name="T8" fmla="*/ 11 w 378"/>
                <a:gd name="T9" fmla="*/ 43 h 302"/>
                <a:gd name="T10" fmla="*/ 42 w 378"/>
                <a:gd name="T11" fmla="*/ 96 h 302"/>
                <a:gd name="T12" fmla="*/ 378 w 378"/>
                <a:gd name="T13" fmla="*/ 290 h 302"/>
                <a:gd name="T14" fmla="*/ 378 w 378"/>
                <a:gd name="T15" fmla="*/ 302 h 302"/>
                <a:gd name="T16" fmla="*/ 42 w 378"/>
                <a:gd name="T17" fmla="*/ 108 h 302"/>
                <a:gd name="T18" fmla="*/ 0 w 378"/>
                <a:gd name="T19" fmla="*/ 37 h 302"/>
                <a:gd name="T20" fmla="*/ 42 w 378"/>
                <a:gd name="T21" fmla="*/ 13 h 302"/>
                <a:gd name="T22" fmla="*/ 378 w 378"/>
                <a:gd name="T23" fmla="*/ 20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 h="302">
                  <a:moveTo>
                    <a:pt x="378" y="207"/>
                  </a:moveTo>
                  <a:cubicBezTo>
                    <a:pt x="378" y="220"/>
                    <a:pt x="378" y="220"/>
                    <a:pt x="378" y="220"/>
                  </a:cubicBezTo>
                  <a:cubicBezTo>
                    <a:pt x="366" y="213"/>
                    <a:pt x="366" y="213"/>
                    <a:pt x="366" y="213"/>
                  </a:cubicBezTo>
                  <a:cubicBezTo>
                    <a:pt x="42" y="26"/>
                    <a:pt x="42" y="26"/>
                    <a:pt x="42" y="26"/>
                  </a:cubicBezTo>
                  <a:cubicBezTo>
                    <a:pt x="25" y="16"/>
                    <a:pt x="11" y="24"/>
                    <a:pt x="11" y="43"/>
                  </a:cubicBezTo>
                  <a:cubicBezTo>
                    <a:pt x="11" y="62"/>
                    <a:pt x="25" y="86"/>
                    <a:pt x="42" y="96"/>
                  </a:cubicBezTo>
                  <a:cubicBezTo>
                    <a:pt x="378" y="290"/>
                    <a:pt x="378" y="290"/>
                    <a:pt x="378" y="290"/>
                  </a:cubicBezTo>
                  <a:cubicBezTo>
                    <a:pt x="378" y="302"/>
                    <a:pt x="378" y="302"/>
                    <a:pt x="378" y="302"/>
                  </a:cubicBezTo>
                  <a:cubicBezTo>
                    <a:pt x="42" y="108"/>
                    <a:pt x="42" y="108"/>
                    <a:pt x="42" y="108"/>
                  </a:cubicBezTo>
                  <a:cubicBezTo>
                    <a:pt x="19" y="95"/>
                    <a:pt x="0" y="63"/>
                    <a:pt x="0" y="37"/>
                  </a:cubicBezTo>
                  <a:cubicBezTo>
                    <a:pt x="1" y="11"/>
                    <a:pt x="19" y="0"/>
                    <a:pt x="42" y="13"/>
                  </a:cubicBezTo>
                  <a:lnTo>
                    <a:pt x="378" y="207"/>
                  </a:lnTo>
                  <a:close/>
                </a:path>
              </a:pathLst>
            </a:custGeom>
            <a:solidFill>
              <a:schemeClr val="accent3">
                <a:lumMod val="75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25" name="Freeform 17">
              <a:extLst>
                <a:ext uri="{FF2B5EF4-FFF2-40B4-BE49-F238E27FC236}">
                  <a16:creationId xmlns:a16="http://schemas.microsoft.com/office/drawing/2014/main" id="{A34C8E75-C80A-4EA9-A55E-36CC7A4C73B7}"/>
                </a:ext>
              </a:extLst>
            </p:cNvPr>
            <p:cNvSpPr>
              <a:spLocks/>
            </p:cNvSpPr>
            <p:nvPr/>
          </p:nvSpPr>
          <p:spPr bwMode="auto">
            <a:xfrm>
              <a:off x="1185686" y="4333431"/>
              <a:ext cx="1756805" cy="1019613"/>
            </a:xfrm>
            <a:custGeom>
              <a:avLst/>
              <a:gdLst>
                <a:gd name="T0" fmla="*/ 0 w 1912"/>
                <a:gd name="T1" fmla="*/ 649 h 1110"/>
                <a:gd name="T2" fmla="*/ 1116 w 1912"/>
                <a:gd name="T3" fmla="*/ 0 h 1110"/>
                <a:gd name="T4" fmla="*/ 1912 w 1912"/>
                <a:gd name="T5" fmla="*/ 460 h 1110"/>
                <a:gd name="T6" fmla="*/ 796 w 1912"/>
                <a:gd name="T7" fmla="*/ 1110 h 1110"/>
                <a:gd name="T8" fmla="*/ 0 w 1912"/>
                <a:gd name="T9" fmla="*/ 649 h 1110"/>
              </a:gdLst>
              <a:ahLst/>
              <a:cxnLst>
                <a:cxn ang="0">
                  <a:pos x="T0" y="T1"/>
                </a:cxn>
                <a:cxn ang="0">
                  <a:pos x="T2" y="T3"/>
                </a:cxn>
                <a:cxn ang="0">
                  <a:pos x="T4" y="T5"/>
                </a:cxn>
                <a:cxn ang="0">
                  <a:pos x="T6" y="T7"/>
                </a:cxn>
                <a:cxn ang="0">
                  <a:pos x="T8" y="T9"/>
                </a:cxn>
              </a:cxnLst>
              <a:rect l="0" t="0" r="r" b="b"/>
              <a:pathLst>
                <a:path w="1912" h="1110">
                  <a:moveTo>
                    <a:pt x="0" y="649"/>
                  </a:moveTo>
                  <a:lnTo>
                    <a:pt x="1116" y="0"/>
                  </a:lnTo>
                  <a:lnTo>
                    <a:pt x="1912" y="460"/>
                  </a:lnTo>
                  <a:lnTo>
                    <a:pt x="796" y="1110"/>
                  </a:lnTo>
                  <a:lnTo>
                    <a:pt x="0" y="649"/>
                  </a:lnTo>
                  <a:close/>
                </a:path>
              </a:pathLst>
            </a:custGeom>
            <a:solidFill>
              <a:schemeClr val="accent3"/>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26" name="Freeform 18">
              <a:extLst>
                <a:ext uri="{FF2B5EF4-FFF2-40B4-BE49-F238E27FC236}">
                  <a16:creationId xmlns:a16="http://schemas.microsoft.com/office/drawing/2014/main" id="{4696EB54-B9E7-4D56-83E9-5CF4C4841FDD}"/>
                </a:ext>
              </a:extLst>
            </p:cNvPr>
            <p:cNvSpPr>
              <a:spLocks/>
            </p:cNvSpPr>
            <p:nvPr/>
          </p:nvSpPr>
          <p:spPr bwMode="auto">
            <a:xfrm>
              <a:off x="1261884" y="4316508"/>
              <a:ext cx="1680607" cy="911728"/>
            </a:xfrm>
            <a:custGeom>
              <a:avLst/>
              <a:gdLst>
                <a:gd name="T0" fmla="*/ 424 w 772"/>
                <a:gd name="T1" fmla="*/ 404 h 418"/>
                <a:gd name="T2" fmla="*/ 772 w 772"/>
                <a:gd name="T3" fmla="*/ 201 h 418"/>
                <a:gd name="T4" fmla="*/ 436 w 772"/>
                <a:gd name="T5" fmla="*/ 7 h 418"/>
                <a:gd name="T6" fmla="*/ 407 w 772"/>
                <a:gd name="T7" fmla="*/ 5 h 418"/>
                <a:gd name="T8" fmla="*/ 0 w 772"/>
                <a:gd name="T9" fmla="*/ 241 h 418"/>
                <a:gd name="T10" fmla="*/ 35 w 772"/>
                <a:gd name="T11" fmla="*/ 273 h 418"/>
                <a:gd name="T12" fmla="*/ 83 w 772"/>
                <a:gd name="T13" fmla="*/ 277 h 418"/>
                <a:gd name="T14" fmla="*/ 83 w 772"/>
                <a:gd name="T15" fmla="*/ 278 h 418"/>
                <a:gd name="T16" fmla="*/ 186 w 772"/>
                <a:gd name="T17" fmla="*/ 269 h 418"/>
                <a:gd name="T18" fmla="*/ 183 w 772"/>
                <a:gd name="T19" fmla="*/ 290 h 418"/>
                <a:gd name="T20" fmla="*/ 250 w 772"/>
                <a:gd name="T21" fmla="*/ 407 h 418"/>
                <a:gd name="T22" fmla="*/ 298 w 772"/>
                <a:gd name="T23" fmla="*/ 411 h 418"/>
                <a:gd name="T24" fmla="*/ 298 w 772"/>
                <a:gd name="T25" fmla="*/ 411 h 418"/>
                <a:gd name="T26" fmla="*/ 424 w 772"/>
                <a:gd name="T27" fmla="*/ 40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2" h="418">
                  <a:moveTo>
                    <a:pt x="424" y="404"/>
                  </a:moveTo>
                  <a:cubicBezTo>
                    <a:pt x="772" y="201"/>
                    <a:pt x="772" y="201"/>
                    <a:pt x="772" y="201"/>
                  </a:cubicBezTo>
                  <a:cubicBezTo>
                    <a:pt x="436" y="7"/>
                    <a:pt x="436" y="7"/>
                    <a:pt x="436" y="7"/>
                  </a:cubicBezTo>
                  <a:cubicBezTo>
                    <a:pt x="425" y="1"/>
                    <a:pt x="414" y="0"/>
                    <a:pt x="407" y="5"/>
                  </a:cubicBezTo>
                  <a:cubicBezTo>
                    <a:pt x="0" y="241"/>
                    <a:pt x="0" y="241"/>
                    <a:pt x="0" y="241"/>
                  </a:cubicBezTo>
                  <a:cubicBezTo>
                    <a:pt x="10" y="254"/>
                    <a:pt x="22" y="265"/>
                    <a:pt x="35" y="273"/>
                  </a:cubicBezTo>
                  <a:cubicBezTo>
                    <a:pt x="54" y="284"/>
                    <a:pt x="71" y="285"/>
                    <a:pt x="83" y="277"/>
                  </a:cubicBezTo>
                  <a:cubicBezTo>
                    <a:pt x="83" y="278"/>
                    <a:pt x="83" y="278"/>
                    <a:pt x="83" y="278"/>
                  </a:cubicBezTo>
                  <a:cubicBezTo>
                    <a:pt x="186" y="269"/>
                    <a:pt x="186" y="269"/>
                    <a:pt x="186" y="269"/>
                  </a:cubicBezTo>
                  <a:cubicBezTo>
                    <a:pt x="184" y="275"/>
                    <a:pt x="183" y="282"/>
                    <a:pt x="183" y="290"/>
                  </a:cubicBezTo>
                  <a:cubicBezTo>
                    <a:pt x="182" y="333"/>
                    <a:pt x="213" y="385"/>
                    <a:pt x="250" y="407"/>
                  </a:cubicBezTo>
                  <a:cubicBezTo>
                    <a:pt x="269" y="417"/>
                    <a:pt x="286" y="418"/>
                    <a:pt x="298" y="411"/>
                  </a:cubicBezTo>
                  <a:cubicBezTo>
                    <a:pt x="298" y="411"/>
                    <a:pt x="298" y="411"/>
                    <a:pt x="298" y="411"/>
                  </a:cubicBezTo>
                  <a:lnTo>
                    <a:pt x="424" y="404"/>
                  </a:lnTo>
                  <a:close/>
                </a:path>
              </a:pathLst>
            </a:custGeom>
            <a:solidFill>
              <a:schemeClr val="tx1">
                <a:alpha val="20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27" name="Freeform 19">
              <a:extLst>
                <a:ext uri="{FF2B5EF4-FFF2-40B4-BE49-F238E27FC236}">
                  <a16:creationId xmlns:a16="http://schemas.microsoft.com/office/drawing/2014/main" id="{988B124D-485B-46F7-9018-C1E5306C6C90}"/>
                </a:ext>
              </a:extLst>
            </p:cNvPr>
            <p:cNvSpPr>
              <a:spLocks/>
            </p:cNvSpPr>
            <p:nvPr/>
          </p:nvSpPr>
          <p:spPr bwMode="auto">
            <a:xfrm>
              <a:off x="2064089" y="4052085"/>
              <a:ext cx="150280" cy="65577"/>
            </a:xfrm>
            <a:custGeom>
              <a:avLst/>
              <a:gdLst>
                <a:gd name="T0" fmla="*/ 0 w 69"/>
                <a:gd name="T1" fmla="*/ 27 h 30"/>
                <a:gd name="T2" fmla="*/ 39 w 69"/>
                <a:gd name="T3" fmla="*/ 4 h 30"/>
                <a:gd name="T4" fmla="*/ 69 w 69"/>
                <a:gd name="T5" fmla="*/ 7 h 30"/>
                <a:gd name="T6" fmla="*/ 30 w 69"/>
                <a:gd name="T7" fmla="*/ 30 h 30"/>
                <a:gd name="T8" fmla="*/ 0 w 69"/>
                <a:gd name="T9" fmla="*/ 27 h 30"/>
              </a:gdLst>
              <a:ahLst/>
              <a:cxnLst>
                <a:cxn ang="0">
                  <a:pos x="T0" y="T1"/>
                </a:cxn>
                <a:cxn ang="0">
                  <a:pos x="T2" y="T3"/>
                </a:cxn>
                <a:cxn ang="0">
                  <a:pos x="T4" y="T5"/>
                </a:cxn>
                <a:cxn ang="0">
                  <a:pos x="T6" y="T7"/>
                </a:cxn>
                <a:cxn ang="0">
                  <a:pos x="T8" y="T9"/>
                </a:cxn>
              </a:cxnLst>
              <a:rect l="0" t="0" r="r" b="b"/>
              <a:pathLst>
                <a:path w="69" h="30">
                  <a:moveTo>
                    <a:pt x="0" y="27"/>
                  </a:moveTo>
                  <a:cubicBezTo>
                    <a:pt x="39" y="4"/>
                    <a:pt x="39" y="4"/>
                    <a:pt x="39" y="4"/>
                  </a:cubicBezTo>
                  <a:cubicBezTo>
                    <a:pt x="47" y="0"/>
                    <a:pt x="57" y="0"/>
                    <a:pt x="69" y="7"/>
                  </a:cubicBezTo>
                  <a:cubicBezTo>
                    <a:pt x="30" y="30"/>
                    <a:pt x="30" y="30"/>
                    <a:pt x="30" y="30"/>
                  </a:cubicBezTo>
                  <a:cubicBezTo>
                    <a:pt x="18" y="23"/>
                    <a:pt x="7" y="22"/>
                    <a:pt x="0" y="27"/>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28" name="Freeform 20">
              <a:extLst>
                <a:ext uri="{FF2B5EF4-FFF2-40B4-BE49-F238E27FC236}">
                  <a16:creationId xmlns:a16="http://schemas.microsoft.com/office/drawing/2014/main" id="{991A59C1-EAA8-4F69-8ED4-AEE581726794}"/>
                </a:ext>
              </a:extLst>
            </p:cNvPr>
            <p:cNvSpPr>
              <a:spLocks/>
            </p:cNvSpPr>
            <p:nvPr/>
          </p:nvSpPr>
          <p:spPr bwMode="auto">
            <a:xfrm>
              <a:off x="2053505" y="4113432"/>
              <a:ext cx="150282" cy="219999"/>
            </a:xfrm>
            <a:custGeom>
              <a:avLst/>
              <a:gdLst>
                <a:gd name="T0" fmla="*/ 35 w 69"/>
                <a:gd name="T1" fmla="*/ 11 h 101"/>
                <a:gd name="T2" fmla="*/ 69 w 69"/>
                <a:gd name="T3" fmla="*/ 70 h 101"/>
                <a:gd name="T4" fmla="*/ 35 w 69"/>
                <a:gd name="T5" fmla="*/ 90 h 101"/>
                <a:gd name="T6" fmla="*/ 0 w 69"/>
                <a:gd name="T7" fmla="*/ 30 h 101"/>
                <a:gd name="T8" fmla="*/ 35 w 69"/>
                <a:gd name="T9" fmla="*/ 11 h 101"/>
              </a:gdLst>
              <a:ahLst/>
              <a:cxnLst>
                <a:cxn ang="0">
                  <a:pos x="T0" y="T1"/>
                </a:cxn>
                <a:cxn ang="0">
                  <a:pos x="T2" y="T3"/>
                </a:cxn>
                <a:cxn ang="0">
                  <a:pos x="T4" y="T5"/>
                </a:cxn>
                <a:cxn ang="0">
                  <a:pos x="T6" y="T7"/>
                </a:cxn>
                <a:cxn ang="0">
                  <a:pos x="T8" y="T9"/>
                </a:cxn>
              </a:cxnLst>
              <a:rect l="0" t="0" r="r" b="b"/>
              <a:pathLst>
                <a:path w="69" h="101">
                  <a:moveTo>
                    <a:pt x="35" y="11"/>
                  </a:moveTo>
                  <a:cubicBezTo>
                    <a:pt x="54" y="22"/>
                    <a:pt x="69" y="48"/>
                    <a:pt x="69" y="70"/>
                  </a:cubicBezTo>
                  <a:cubicBezTo>
                    <a:pt x="69" y="92"/>
                    <a:pt x="54" y="101"/>
                    <a:pt x="35" y="90"/>
                  </a:cubicBezTo>
                  <a:cubicBezTo>
                    <a:pt x="15" y="79"/>
                    <a:pt x="0" y="52"/>
                    <a:pt x="0" y="30"/>
                  </a:cubicBezTo>
                  <a:cubicBezTo>
                    <a:pt x="0" y="8"/>
                    <a:pt x="16" y="0"/>
                    <a:pt x="35" y="11"/>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29" name="Freeform 21">
              <a:extLst>
                <a:ext uri="{FF2B5EF4-FFF2-40B4-BE49-F238E27FC236}">
                  <a16:creationId xmlns:a16="http://schemas.microsoft.com/office/drawing/2014/main" id="{9EDBE8F8-9A60-4731-B40A-AB557B145032}"/>
                </a:ext>
              </a:extLst>
            </p:cNvPr>
            <p:cNvSpPr>
              <a:spLocks/>
            </p:cNvSpPr>
            <p:nvPr/>
          </p:nvSpPr>
          <p:spPr bwMode="auto">
            <a:xfrm>
              <a:off x="2129704" y="4066893"/>
              <a:ext cx="175681" cy="268652"/>
            </a:xfrm>
            <a:custGeom>
              <a:avLst/>
              <a:gdLst>
                <a:gd name="T0" fmla="*/ 69 w 81"/>
                <a:gd name="T1" fmla="*/ 100 h 123"/>
                <a:gd name="T2" fmla="*/ 30 w 81"/>
                <a:gd name="T3" fmla="*/ 123 h 123"/>
                <a:gd name="T4" fmla="*/ 42 w 81"/>
                <a:gd name="T5" fmla="*/ 96 h 123"/>
                <a:gd name="T6" fmla="*/ 0 w 81"/>
                <a:gd name="T7" fmla="*/ 23 h 123"/>
                <a:gd name="T8" fmla="*/ 39 w 81"/>
                <a:gd name="T9" fmla="*/ 0 h 123"/>
                <a:gd name="T10" fmla="*/ 81 w 81"/>
                <a:gd name="T11" fmla="*/ 73 h 123"/>
                <a:gd name="T12" fmla="*/ 69 w 81"/>
                <a:gd name="T13" fmla="*/ 100 h 123"/>
              </a:gdLst>
              <a:ahLst/>
              <a:cxnLst>
                <a:cxn ang="0">
                  <a:pos x="T0" y="T1"/>
                </a:cxn>
                <a:cxn ang="0">
                  <a:pos x="T2" y="T3"/>
                </a:cxn>
                <a:cxn ang="0">
                  <a:pos x="T4" y="T5"/>
                </a:cxn>
                <a:cxn ang="0">
                  <a:pos x="T6" y="T7"/>
                </a:cxn>
                <a:cxn ang="0">
                  <a:pos x="T8" y="T9"/>
                </a:cxn>
                <a:cxn ang="0">
                  <a:pos x="T10" y="T11"/>
                </a:cxn>
                <a:cxn ang="0">
                  <a:pos x="T12" y="T13"/>
                </a:cxn>
              </a:cxnLst>
              <a:rect l="0" t="0" r="r" b="b"/>
              <a:pathLst>
                <a:path w="81" h="123">
                  <a:moveTo>
                    <a:pt x="69" y="100"/>
                  </a:moveTo>
                  <a:cubicBezTo>
                    <a:pt x="30" y="123"/>
                    <a:pt x="30" y="123"/>
                    <a:pt x="30" y="123"/>
                  </a:cubicBezTo>
                  <a:cubicBezTo>
                    <a:pt x="37" y="118"/>
                    <a:pt x="42" y="109"/>
                    <a:pt x="42" y="96"/>
                  </a:cubicBezTo>
                  <a:cubicBezTo>
                    <a:pt x="42" y="69"/>
                    <a:pt x="23" y="36"/>
                    <a:pt x="0" y="23"/>
                  </a:cubicBezTo>
                  <a:cubicBezTo>
                    <a:pt x="39" y="0"/>
                    <a:pt x="39" y="0"/>
                    <a:pt x="39" y="0"/>
                  </a:cubicBezTo>
                  <a:cubicBezTo>
                    <a:pt x="62" y="13"/>
                    <a:pt x="81" y="46"/>
                    <a:pt x="81" y="73"/>
                  </a:cubicBezTo>
                  <a:cubicBezTo>
                    <a:pt x="81" y="86"/>
                    <a:pt x="76" y="95"/>
                    <a:pt x="69" y="100"/>
                  </a:cubicBezTo>
                  <a:close/>
                </a:path>
              </a:pathLst>
            </a:custGeom>
            <a:solidFill>
              <a:srgbClr val="595A5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30" name="Freeform 22">
              <a:extLst>
                <a:ext uri="{FF2B5EF4-FFF2-40B4-BE49-F238E27FC236}">
                  <a16:creationId xmlns:a16="http://schemas.microsoft.com/office/drawing/2014/main" id="{FF046B67-9FAA-4657-B01B-A77450CF163D}"/>
                </a:ext>
              </a:extLst>
            </p:cNvPr>
            <p:cNvSpPr>
              <a:spLocks noEditPoints="1"/>
            </p:cNvSpPr>
            <p:nvPr/>
          </p:nvSpPr>
          <p:spPr bwMode="auto">
            <a:xfrm>
              <a:off x="2036572" y="4088047"/>
              <a:ext cx="184148" cy="268652"/>
            </a:xfrm>
            <a:custGeom>
              <a:avLst/>
              <a:gdLst>
                <a:gd name="T0" fmla="*/ 43 w 85"/>
                <a:gd name="T1" fmla="*/ 14 h 124"/>
                <a:gd name="T2" fmla="*/ 85 w 85"/>
                <a:gd name="T3" fmla="*/ 87 h 124"/>
                <a:gd name="T4" fmla="*/ 43 w 85"/>
                <a:gd name="T5" fmla="*/ 111 h 124"/>
                <a:gd name="T6" fmla="*/ 0 w 85"/>
                <a:gd name="T7" fmla="*/ 38 h 124"/>
                <a:gd name="T8" fmla="*/ 43 w 85"/>
                <a:gd name="T9" fmla="*/ 14 h 124"/>
                <a:gd name="T10" fmla="*/ 43 w 85"/>
                <a:gd name="T11" fmla="*/ 102 h 124"/>
                <a:gd name="T12" fmla="*/ 77 w 85"/>
                <a:gd name="T13" fmla="*/ 82 h 124"/>
                <a:gd name="T14" fmla="*/ 43 w 85"/>
                <a:gd name="T15" fmla="*/ 23 h 124"/>
                <a:gd name="T16" fmla="*/ 8 w 85"/>
                <a:gd name="T17" fmla="*/ 42 h 124"/>
                <a:gd name="T18" fmla="*/ 43 w 85"/>
                <a:gd name="T19" fmla="*/ 10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24">
                  <a:moveTo>
                    <a:pt x="43" y="14"/>
                  </a:moveTo>
                  <a:cubicBezTo>
                    <a:pt x="66" y="27"/>
                    <a:pt x="85" y="60"/>
                    <a:pt x="85" y="87"/>
                  </a:cubicBezTo>
                  <a:cubicBezTo>
                    <a:pt x="85" y="113"/>
                    <a:pt x="66" y="124"/>
                    <a:pt x="43" y="111"/>
                  </a:cubicBezTo>
                  <a:cubicBezTo>
                    <a:pt x="19" y="97"/>
                    <a:pt x="0" y="65"/>
                    <a:pt x="0" y="38"/>
                  </a:cubicBezTo>
                  <a:cubicBezTo>
                    <a:pt x="1" y="11"/>
                    <a:pt x="19" y="0"/>
                    <a:pt x="43" y="14"/>
                  </a:cubicBezTo>
                  <a:close/>
                  <a:moveTo>
                    <a:pt x="43" y="102"/>
                  </a:moveTo>
                  <a:cubicBezTo>
                    <a:pt x="62" y="113"/>
                    <a:pt x="77" y="104"/>
                    <a:pt x="77" y="82"/>
                  </a:cubicBezTo>
                  <a:cubicBezTo>
                    <a:pt x="77" y="60"/>
                    <a:pt x="62" y="34"/>
                    <a:pt x="43" y="23"/>
                  </a:cubicBezTo>
                  <a:cubicBezTo>
                    <a:pt x="24" y="12"/>
                    <a:pt x="8" y="20"/>
                    <a:pt x="8" y="42"/>
                  </a:cubicBezTo>
                  <a:cubicBezTo>
                    <a:pt x="8" y="64"/>
                    <a:pt x="23" y="91"/>
                    <a:pt x="43" y="102"/>
                  </a:cubicBezTo>
                </a:path>
              </a:pathLst>
            </a:custGeom>
            <a:solidFill>
              <a:srgbClr val="8F919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31" name="Freeform 23">
              <a:extLst>
                <a:ext uri="{FF2B5EF4-FFF2-40B4-BE49-F238E27FC236}">
                  <a16:creationId xmlns:a16="http://schemas.microsoft.com/office/drawing/2014/main" id="{78842070-89CF-488B-996D-863F6665B7E3}"/>
                </a:ext>
              </a:extLst>
            </p:cNvPr>
            <p:cNvSpPr>
              <a:spLocks/>
            </p:cNvSpPr>
            <p:nvPr/>
          </p:nvSpPr>
          <p:spPr bwMode="auto">
            <a:xfrm>
              <a:off x="2536097" y="4344007"/>
              <a:ext cx="150282" cy="65577"/>
            </a:xfrm>
            <a:custGeom>
              <a:avLst/>
              <a:gdLst>
                <a:gd name="T0" fmla="*/ 0 w 69"/>
                <a:gd name="T1" fmla="*/ 27 h 30"/>
                <a:gd name="T2" fmla="*/ 39 w 69"/>
                <a:gd name="T3" fmla="*/ 4 h 30"/>
                <a:gd name="T4" fmla="*/ 69 w 69"/>
                <a:gd name="T5" fmla="*/ 7 h 30"/>
                <a:gd name="T6" fmla="*/ 30 w 69"/>
                <a:gd name="T7" fmla="*/ 30 h 30"/>
                <a:gd name="T8" fmla="*/ 0 w 69"/>
                <a:gd name="T9" fmla="*/ 27 h 30"/>
              </a:gdLst>
              <a:ahLst/>
              <a:cxnLst>
                <a:cxn ang="0">
                  <a:pos x="T0" y="T1"/>
                </a:cxn>
                <a:cxn ang="0">
                  <a:pos x="T2" y="T3"/>
                </a:cxn>
                <a:cxn ang="0">
                  <a:pos x="T4" y="T5"/>
                </a:cxn>
                <a:cxn ang="0">
                  <a:pos x="T6" y="T7"/>
                </a:cxn>
                <a:cxn ang="0">
                  <a:pos x="T8" y="T9"/>
                </a:cxn>
              </a:cxnLst>
              <a:rect l="0" t="0" r="r" b="b"/>
              <a:pathLst>
                <a:path w="69" h="30">
                  <a:moveTo>
                    <a:pt x="0" y="27"/>
                  </a:moveTo>
                  <a:cubicBezTo>
                    <a:pt x="39" y="4"/>
                    <a:pt x="39" y="4"/>
                    <a:pt x="39" y="4"/>
                  </a:cubicBezTo>
                  <a:cubicBezTo>
                    <a:pt x="47" y="0"/>
                    <a:pt x="58" y="0"/>
                    <a:pt x="69" y="7"/>
                  </a:cubicBezTo>
                  <a:cubicBezTo>
                    <a:pt x="30" y="30"/>
                    <a:pt x="30" y="30"/>
                    <a:pt x="30" y="30"/>
                  </a:cubicBezTo>
                  <a:cubicBezTo>
                    <a:pt x="18" y="23"/>
                    <a:pt x="8" y="22"/>
                    <a:pt x="0" y="27"/>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32" name="Freeform 24">
              <a:extLst>
                <a:ext uri="{FF2B5EF4-FFF2-40B4-BE49-F238E27FC236}">
                  <a16:creationId xmlns:a16="http://schemas.microsoft.com/office/drawing/2014/main" id="{1C6358F5-E3CD-4B64-8AE7-D04E6A915849}"/>
                </a:ext>
              </a:extLst>
            </p:cNvPr>
            <p:cNvSpPr>
              <a:spLocks/>
            </p:cNvSpPr>
            <p:nvPr/>
          </p:nvSpPr>
          <p:spPr bwMode="auto">
            <a:xfrm>
              <a:off x="2525515" y="4405354"/>
              <a:ext cx="152398" cy="219999"/>
            </a:xfrm>
            <a:custGeom>
              <a:avLst/>
              <a:gdLst>
                <a:gd name="T0" fmla="*/ 35 w 70"/>
                <a:gd name="T1" fmla="*/ 11 h 101"/>
                <a:gd name="T2" fmla="*/ 70 w 70"/>
                <a:gd name="T3" fmla="*/ 70 h 101"/>
                <a:gd name="T4" fmla="*/ 35 w 70"/>
                <a:gd name="T5" fmla="*/ 90 h 101"/>
                <a:gd name="T6" fmla="*/ 1 w 70"/>
                <a:gd name="T7" fmla="*/ 30 h 101"/>
                <a:gd name="T8" fmla="*/ 35 w 70"/>
                <a:gd name="T9" fmla="*/ 11 h 101"/>
              </a:gdLst>
              <a:ahLst/>
              <a:cxnLst>
                <a:cxn ang="0">
                  <a:pos x="T0" y="T1"/>
                </a:cxn>
                <a:cxn ang="0">
                  <a:pos x="T2" y="T3"/>
                </a:cxn>
                <a:cxn ang="0">
                  <a:pos x="T4" y="T5"/>
                </a:cxn>
                <a:cxn ang="0">
                  <a:pos x="T6" y="T7"/>
                </a:cxn>
                <a:cxn ang="0">
                  <a:pos x="T8" y="T9"/>
                </a:cxn>
              </a:cxnLst>
              <a:rect l="0" t="0" r="r" b="b"/>
              <a:pathLst>
                <a:path w="70" h="101">
                  <a:moveTo>
                    <a:pt x="35" y="11"/>
                  </a:moveTo>
                  <a:cubicBezTo>
                    <a:pt x="54" y="22"/>
                    <a:pt x="70" y="48"/>
                    <a:pt x="70" y="70"/>
                  </a:cubicBezTo>
                  <a:cubicBezTo>
                    <a:pt x="69" y="92"/>
                    <a:pt x="54" y="101"/>
                    <a:pt x="35" y="90"/>
                  </a:cubicBezTo>
                  <a:cubicBezTo>
                    <a:pt x="16" y="79"/>
                    <a:pt x="0" y="52"/>
                    <a:pt x="1" y="30"/>
                  </a:cubicBezTo>
                  <a:cubicBezTo>
                    <a:pt x="1" y="8"/>
                    <a:pt x="16" y="0"/>
                    <a:pt x="35" y="11"/>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33" name="Freeform 25">
              <a:extLst>
                <a:ext uri="{FF2B5EF4-FFF2-40B4-BE49-F238E27FC236}">
                  <a16:creationId xmlns:a16="http://schemas.microsoft.com/office/drawing/2014/main" id="{3DB4FB76-1641-4396-AC42-4E990D6AB138}"/>
                </a:ext>
              </a:extLst>
            </p:cNvPr>
            <p:cNvSpPr>
              <a:spLocks/>
            </p:cNvSpPr>
            <p:nvPr/>
          </p:nvSpPr>
          <p:spPr bwMode="auto">
            <a:xfrm>
              <a:off x="2601714" y="4360930"/>
              <a:ext cx="177797" cy="266538"/>
            </a:xfrm>
            <a:custGeom>
              <a:avLst/>
              <a:gdLst>
                <a:gd name="T0" fmla="*/ 69 w 81"/>
                <a:gd name="T1" fmla="*/ 100 h 123"/>
                <a:gd name="T2" fmla="*/ 30 w 81"/>
                <a:gd name="T3" fmla="*/ 123 h 123"/>
                <a:gd name="T4" fmla="*/ 42 w 81"/>
                <a:gd name="T5" fmla="*/ 96 h 123"/>
                <a:gd name="T6" fmla="*/ 0 w 81"/>
                <a:gd name="T7" fmla="*/ 23 h 123"/>
                <a:gd name="T8" fmla="*/ 39 w 81"/>
                <a:gd name="T9" fmla="*/ 0 h 123"/>
                <a:gd name="T10" fmla="*/ 81 w 81"/>
                <a:gd name="T11" fmla="*/ 73 h 123"/>
                <a:gd name="T12" fmla="*/ 69 w 81"/>
                <a:gd name="T13" fmla="*/ 100 h 123"/>
              </a:gdLst>
              <a:ahLst/>
              <a:cxnLst>
                <a:cxn ang="0">
                  <a:pos x="T0" y="T1"/>
                </a:cxn>
                <a:cxn ang="0">
                  <a:pos x="T2" y="T3"/>
                </a:cxn>
                <a:cxn ang="0">
                  <a:pos x="T4" y="T5"/>
                </a:cxn>
                <a:cxn ang="0">
                  <a:pos x="T6" y="T7"/>
                </a:cxn>
                <a:cxn ang="0">
                  <a:pos x="T8" y="T9"/>
                </a:cxn>
                <a:cxn ang="0">
                  <a:pos x="T10" y="T11"/>
                </a:cxn>
                <a:cxn ang="0">
                  <a:pos x="T12" y="T13"/>
                </a:cxn>
              </a:cxnLst>
              <a:rect l="0" t="0" r="r" b="b"/>
              <a:pathLst>
                <a:path w="81" h="123">
                  <a:moveTo>
                    <a:pt x="69" y="100"/>
                  </a:moveTo>
                  <a:cubicBezTo>
                    <a:pt x="30" y="123"/>
                    <a:pt x="30" y="123"/>
                    <a:pt x="30" y="123"/>
                  </a:cubicBezTo>
                  <a:cubicBezTo>
                    <a:pt x="37" y="118"/>
                    <a:pt x="42" y="109"/>
                    <a:pt x="42" y="96"/>
                  </a:cubicBezTo>
                  <a:cubicBezTo>
                    <a:pt x="42" y="69"/>
                    <a:pt x="23" y="36"/>
                    <a:pt x="0" y="23"/>
                  </a:cubicBezTo>
                  <a:cubicBezTo>
                    <a:pt x="39" y="0"/>
                    <a:pt x="39" y="0"/>
                    <a:pt x="39" y="0"/>
                  </a:cubicBezTo>
                  <a:cubicBezTo>
                    <a:pt x="63" y="13"/>
                    <a:pt x="81" y="46"/>
                    <a:pt x="81" y="73"/>
                  </a:cubicBezTo>
                  <a:cubicBezTo>
                    <a:pt x="81" y="86"/>
                    <a:pt x="77" y="95"/>
                    <a:pt x="69" y="100"/>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34" name="Freeform 26">
              <a:extLst>
                <a:ext uri="{FF2B5EF4-FFF2-40B4-BE49-F238E27FC236}">
                  <a16:creationId xmlns:a16="http://schemas.microsoft.com/office/drawing/2014/main" id="{585292D7-EC68-4473-AE28-32EB9626C142}"/>
                </a:ext>
              </a:extLst>
            </p:cNvPr>
            <p:cNvSpPr>
              <a:spLocks noEditPoints="1"/>
            </p:cNvSpPr>
            <p:nvPr/>
          </p:nvSpPr>
          <p:spPr bwMode="auto">
            <a:xfrm>
              <a:off x="2510698" y="4379969"/>
              <a:ext cx="184148" cy="268652"/>
            </a:xfrm>
            <a:custGeom>
              <a:avLst/>
              <a:gdLst>
                <a:gd name="T0" fmla="*/ 42 w 84"/>
                <a:gd name="T1" fmla="*/ 14 h 124"/>
                <a:gd name="T2" fmla="*/ 84 w 84"/>
                <a:gd name="T3" fmla="*/ 87 h 124"/>
                <a:gd name="T4" fmla="*/ 42 w 84"/>
                <a:gd name="T5" fmla="*/ 111 h 124"/>
                <a:gd name="T6" fmla="*/ 0 w 84"/>
                <a:gd name="T7" fmla="*/ 38 h 124"/>
                <a:gd name="T8" fmla="*/ 42 w 84"/>
                <a:gd name="T9" fmla="*/ 14 h 124"/>
                <a:gd name="T10" fmla="*/ 42 w 84"/>
                <a:gd name="T11" fmla="*/ 102 h 124"/>
                <a:gd name="T12" fmla="*/ 77 w 84"/>
                <a:gd name="T13" fmla="*/ 82 h 124"/>
                <a:gd name="T14" fmla="*/ 42 w 84"/>
                <a:gd name="T15" fmla="*/ 23 h 124"/>
                <a:gd name="T16" fmla="*/ 8 w 84"/>
                <a:gd name="T17" fmla="*/ 42 h 124"/>
                <a:gd name="T18" fmla="*/ 42 w 84"/>
                <a:gd name="T19" fmla="*/ 10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24">
                  <a:moveTo>
                    <a:pt x="42" y="14"/>
                  </a:moveTo>
                  <a:cubicBezTo>
                    <a:pt x="65" y="27"/>
                    <a:pt x="84" y="60"/>
                    <a:pt x="84" y="87"/>
                  </a:cubicBezTo>
                  <a:cubicBezTo>
                    <a:pt x="84" y="113"/>
                    <a:pt x="65" y="124"/>
                    <a:pt x="42" y="111"/>
                  </a:cubicBezTo>
                  <a:cubicBezTo>
                    <a:pt x="19" y="97"/>
                    <a:pt x="0" y="65"/>
                    <a:pt x="0" y="38"/>
                  </a:cubicBezTo>
                  <a:cubicBezTo>
                    <a:pt x="0" y="11"/>
                    <a:pt x="19" y="0"/>
                    <a:pt x="42" y="14"/>
                  </a:cubicBezTo>
                  <a:close/>
                  <a:moveTo>
                    <a:pt x="42" y="102"/>
                  </a:moveTo>
                  <a:cubicBezTo>
                    <a:pt x="61" y="113"/>
                    <a:pt x="76" y="104"/>
                    <a:pt x="77" y="82"/>
                  </a:cubicBezTo>
                  <a:cubicBezTo>
                    <a:pt x="77" y="60"/>
                    <a:pt x="61" y="34"/>
                    <a:pt x="42" y="23"/>
                  </a:cubicBezTo>
                  <a:cubicBezTo>
                    <a:pt x="23" y="12"/>
                    <a:pt x="8" y="20"/>
                    <a:pt x="8" y="42"/>
                  </a:cubicBezTo>
                  <a:cubicBezTo>
                    <a:pt x="7" y="64"/>
                    <a:pt x="23" y="91"/>
                    <a:pt x="42" y="102"/>
                  </a:cubicBezTo>
                </a:path>
              </a:pathLst>
            </a:custGeom>
            <a:solidFill>
              <a:srgbClr val="8F919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35" name="Freeform 27">
              <a:extLst>
                <a:ext uri="{FF2B5EF4-FFF2-40B4-BE49-F238E27FC236}">
                  <a16:creationId xmlns:a16="http://schemas.microsoft.com/office/drawing/2014/main" id="{D49C5501-D829-48A4-A487-1B9458AED28C}"/>
                </a:ext>
              </a:extLst>
            </p:cNvPr>
            <p:cNvSpPr>
              <a:spLocks/>
            </p:cNvSpPr>
            <p:nvPr/>
          </p:nvSpPr>
          <p:spPr bwMode="auto">
            <a:xfrm>
              <a:off x="2485298" y="4439200"/>
              <a:ext cx="171448" cy="198846"/>
            </a:xfrm>
            <a:custGeom>
              <a:avLst/>
              <a:gdLst>
                <a:gd name="T0" fmla="*/ 49 w 79"/>
                <a:gd name="T1" fmla="*/ 5 h 92"/>
                <a:gd name="T2" fmla="*/ 28 w 79"/>
                <a:gd name="T3" fmla="*/ 3 h 92"/>
                <a:gd name="T4" fmla="*/ 0 w 79"/>
                <a:gd name="T5" fmla="*/ 19 h 92"/>
                <a:gd name="T6" fmla="*/ 21 w 79"/>
                <a:gd name="T7" fmla="*/ 22 h 92"/>
                <a:gd name="T8" fmla="*/ 51 w 79"/>
                <a:gd name="T9" fmla="*/ 73 h 92"/>
                <a:gd name="T10" fmla="*/ 43 w 79"/>
                <a:gd name="T11" fmla="*/ 92 h 92"/>
                <a:gd name="T12" fmla="*/ 70 w 79"/>
                <a:gd name="T13" fmla="*/ 76 h 92"/>
                <a:gd name="T14" fmla="*/ 79 w 79"/>
                <a:gd name="T15" fmla="*/ 57 h 92"/>
                <a:gd name="T16" fmla="*/ 49 w 79"/>
                <a:gd name="T17"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92">
                  <a:moveTo>
                    <a:pt x="49" y="5"/>
                  </a:moveTo>
                  <a:cubicBezTo>
                    <a:pt x="41" y="1"/>
                    <a:pt x="33" y="0"/>
                    <a:pt x="28" y="3"/>
                  </a:cubicBezTo>
                  <a:cubicBezTo>
                    <a:pt x="0" y="19"/>
                    <a:pt x="0" y="19"/>
                    <a:pt x="0" y="19"/>
                  </a:cubicBezTo>
                  <a:cubicBezTo>
                    <a:pt x="6" y="16"/>
                    <a:pt x="13" y="17"/>
                    <a:pt x="21" y="22"/>
                  </a:cubicBezTo>
                  <a:cubicBezTo>
                    <a:pt x="38" y="31"/>
                    <a:pt x="51" y="54"/>
                    <a:pt x="51" y="73"/>
                  </a:cubicBezTo>
                  <a:cubicBezTo>
                    <a:pt x="51" y="83"/>
                    <a:pt x="48" y="89"/>
                    <a:pt x="43" y="92"/>
                  </a:cubicBezTo>
                  <a:cubicBezTo>
                    <a:pt x="70" y="76"/>
                    <a:pt x="70" y="76"/>
                    <a:pt x="70" y="76"/>
                  </a:cubicBezTo>
                  <a:cubicBezTo>
                    <a:pt x="76" y="73"/>
                    <a:pt x="79" y="66"/>
                    <a:pt x="79" y="57"/>
                  </a:cubicBezTo>
                  <a:cubicBezTo>
                    <a:pt x="79" y="38"/>
                    <a:pt x="66" y="15"/>
                    <a:pt x="49" y="5"/>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36" name="Freeform 28">
              <a:extLst>
                <a:ext uri="{FF2B5EF4-FFF2-40B4-BE49-F238E27FC236}">
                  <a16:creationId xmlns:a16="http://schemas.microsoft.com/office/drawing/2014/main" id="{A8B333A7-C54B-4D56-BAAA-B3F68CA8FD40}"/>
                </a:ext>
              </a:extLst>
            </p:cNvPr>
            <p:cNvSpPr>
              <a:spLocks/>
            </p:cNvSpPr>
            <p:nvPr/>
          </p:nvSpPr>
          <p:spPr bwMode="auto">
            <a:xfrm>
              <a:off x="2464132" y="4464585"/>
              <a:ext cx="131231" cy="190384"/>
            </a:xfrm>
            <a:custGeom>
              <a:avLst/>
              <a:gdLst>
                <a:gd name="T0" fmla="*/ 30 w 60"/>
                <a:gd name="T1" fmla="*/ 10 h 88"/>
                <a:gd name="T2" fmla="*/ 60 w 60"/>
                <a:gd name="T3" fmla="*/ 61 h 88"/>
                <a:gd name="T4" fmla="*/ 30 w 60"/>
                <a:gd name="T5" fmla="*/ 78 h 88"/>
                <a:gd name="T6" fmla="*/ 0 w 60"/>
                <a:gd name="T7" fmla="*/ 27 h 88"/>
                <a:gd name="T8" fmla="*/ 30 w 60"/>
                <a:gd name="T9" fmla="*/ 10 h 88"/>
              </a:gdLst>
              <a:ahLst/>
              <a:cxnLst>
                <a:cxn ang="0">
                  <a:pos x="T0" y="T1"/>
                </a:cxn>
                <a:cxn ang="0">
                  <a:pos x="T2" y="T3"/>
                </a:cxn>
                <a:cxn ang="0">
                  <a:pos x="T4" y="T5"/>
                </a:cxn>
                <a:cxn ang="0">
                  <a:pos x="T6" y="T7"/>
                </a:cxn>
                <a:cxn ang="0">
                  <a:pos x="T8" y="T9"/>
                </a:cxn>
              </a:cxnLst>
              <a:rect l="0" t="0" r="r" b="b"/>
              <a:pathLst>
                <a:path w="60" h="88">
                  <a:moveTo>
                    <a:pt x="30" y="10"/>
                  </a:moveTo>
                  <a:cubicBezTo>
                    <a:pt x="47" y="19"/>
                    <a:pt x="60" y="42"/>
                    <a:pt x="60" y="61"/>
                  </a:cubicBezTo>
                  <a:cubicBezTo>
                    <a:pt x="60" y="80"/>
                    <a:pt x="47" y="88"/>
                    <a:pt x="30" y="78"/>
                  </a:cubicBezTo>
                  <a:cubicBezTo>
                    <a:pt x="14" y="69"/>
                    <a:pt x="0" y="46"/>
                    <a:pt x="0" y="27"/>
                  </a:cubicBezTo>
                  <a:cubicBezTo>
                    <a:pt x="0" y="8"/>
                    <a:pt x="14" y="0"/>
                    <a:pt x="30" y="10"/>
                  </a:cubicBezTo>
                  <a:close/>
                </a:path>
              </a:pathLst>
            </a:custGeom>
            <a:solidFill>
              <a:srgbClr val="8F919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37" name="Freeform 29">
              <a:extLst>
                <a:ext uri="{FF2B5EF4-FFF2-40B4-BE49-F238E27FC236}">
                  <a16:creationId xmlns:a16="http://schemas.microsoft.com/office/drawing/2014/main" id="{6FBA5F8E-24D2-4668-A3E6-89AC97BEDB9A}"/>
                </a:ext>
              </a:extLst>
            </p:cNvPr>
            <p:cNvSpPr>
              <a:spLocks/>
            </p:cNvSpPr>
            <p:nvPr/>
          </p:nvSpPr>
          <p:spPr bwMode="auto">
            <a:xfrm>
              <a:off x="2011172" y="4155739"/>
              <a:ext cx="173564" cy="198846"/>
            </a:xfrm>
            <a:custGeom>
              <a:avLst/>
              <a:gdLst>
                <a:gd name="T0" fmla="*/ 49 w 79"/>
                <a:gd name="T1" fmla="*/ 5 h 92"/>
                <a:gd name="T2" fmla="*/ 27 w 79"/>
                <a:gd name="T3" fmla="*/ 3 h 92"/>
                <a:gd name="T4" fmla="*/ 0 w 79"/>
                <a:gd name="T5" fmla="*/ 19 h 92"/>
                <a:gd name="T6" fmla="*/ 21 w 79"/>
                <a:gd name="T7" fmla="*/ 21 h 92"/>
                <a:gd name="T8" fmla="*/ 51 w 79"/>
                <a:gd name="T9" fmla="*/ 73 h 92"/>
                <a:gd name="T10" fmla="*/ 42 w 79"/>
                <a:gd name="T11" fmla="*/ 92 h 92"/>
                <a:gd name="T12" fmla="*/ 70 w 79"/>
                <a:gd name="T13" fmla="*/ 76 h 92"/>
                <a:gd name="T14" fmla="*/ 79 w 79"/>
                <a:gd name="T15" fmla="*/ 57 h 92"/>
                <a:gd name="T16" fmla="*/ 49 w 79"/>
                <a:gd name="T17"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92">
                  <a:moveTo>
                    <a:pt x="49" y="5"/>
                  </a:moveTo>
                  <a:cubicBezTo>
                    <a:pt x="40" y="0"/>
                    <a:pt x="33" y="0"/>
                    <a:pt x="27" y="3"/>
                  </a:cubicBezTo>
                  <a:cubicBezTo>
                    <a:pt x="0" y="19"/>
                    <a:pt x="0" y="19"/>
                    <a:pt x="0" y="19"/>
                  </a:cubicBezTo>
                  <a:cubicBezTo>
                    <a:pt x="5" y="16"/>
                    <a:pt x="13" y="17"/>
                    <a:pt x="21" y="21"/>
                  </a:cubicBezTo>
                  <a:cubicBezTo>
                    <a:pt x="37" y="31"/>
                    <a:pt x="51" y="54"/>
                    <a:pt x="51" y="73"/>
                  </a:cubicBezTo>
                  <a:cubicBezTo>
                    <a:pt x="51" y="82"/>
                    <a:pt x="47" y="89"/>
                    <a:pt x="42" y="92"/>
                  </a:cubicBezTo>
                  <a:cubicBezTo>
                    <a:pt x="70" y="76"/>
                    <a:pt x="70" y="76"/>
                    <a:pt x="70" y="76"/>
                  </a:cubicBezTo>
                  <a:cubicBezTo>
                    <a:pt x="75" y="73"/>
                    <a:pt x="79" y="66"/>
                    <a:pt x="79" y="57"/>
                  </a:cubicBezTo>
                  <a:cubicBezTo>
                    <a:pt x="79" y="38"/>
                    <a:pt x="65" y="15"/>
                    <a:pt x="49" y="5"/>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38" name="Freeform 30">
              <a:extLst>
                <a:ext uri="{FF2B5EF4-FFF2-40B4-BE49-F238E27FC236}">
                  <a16:creationId xmlns:a16="http://schemas.microsoft.com/office/drawing/2014/main" id="{7503A7E4-0D8D-4799-9AAB-8FB1C8DBA1DC}"/>
                </a:ext>
              </a:extLst>
            </p:cNvPr>
            <p:cNvSpPr>
              <a:spLocks/>
            </p:cNvSpPr>
            <p:nvPr/>
          </p:nvSpPr>
          <p:spPr bwMode="auto">
            <a:xfrm>
              <a:off x="1992123" y="4181124"/>
              <a:ext cx="131231" cy="192499"/>
            </a:xfrm>
            <a:custGeom>
              <a:avLst/>
              <a:gdLst>
                <a:gd name="T0" fmla="*/ 30 w 60"/>
                <a:gd name="T1" fmla="*/ 9 h 88"/>
                <a:gd name="T2" fmla="*/ 60 w 60"/>
                <a:gd name="T3" fmla="*/ 61 h 88"/>
                <a:gd name="T4" fmla="*/ 30 w 60"/>
                <a:gd name="T5" fmla="*/ 78 h 88"/>
                <a:gd name="T6" fmla="*/ 0 w 60"/>
                <a:gd name="T7" fmla="*/ 26 h 88"/>
                <a:gd name="T8" fmla="*/ 30 w 60"/>
                <a:gd name="T9" fmla="*/ 9 h 88"/>
              </a:gdLst>
              <a:ahLst/>
              <a:cxnLst>
                <a:cxn ang="0">
                  <a:pos x="T0" y="T1"/>
                </a:cxn>
                <a:cxn ang="0">
                  <a:pos x="T2" y="T3"/>
                </a:cxn>
                <a:cxn ang="0">
                  <a:pos x="T4" y="T5"/>
                </a:cxn>
                <a:cxn ang="0">
                  <a:pos x="T6" y="T7"/>
                </a:cxn>
                <a:cxn ang="0">
                  <a:pos x="T8" y="T9"/>
                </a:cxn>
              </a:cxnLst>
              <a:rect l="0" t="0" r="r" b="b"/>
              <a:pathLst>
                <a:path w="60" h="88">
                  <a:moveTo>
                    <a:pt x="30" y="9"/>
                  </a:moveTo>
                  <a:cubicBezTo>
                    <a:pt x="46" y="19"/>
                    <a:pt x="60" y="42"/>
                    <a:pt x="60" y="61"/>
                  </a:cubicBezTo>
                  <a:cubicBezTo>
                    <a:pt x="60" y="80"/>
                    <a:pt x="46" y="88"/>
                    <a:pt x="30" y="78"/>
                  </a:cubicBezTo>
                  <a:cubicBezTo>
                    <a:pt x="13" y="69"/>
                    <a:pt x="0" y="45"/>
                    <a:pt x="0" y="26"/>
                  </a:cubicBezTo>
                  <a:cubicBezTo>
                    <a:pt x="0" y="7"/>
                    <a:pt x="13" y="0"/>
                    <a:pt x="30" y="9"/>
                  </a:cubicBezTo>
                  <a:close/>
                </a:path>
              </a:pathLst>
            </a:custGeom>
            <a:solidFill>
              <a:srgbClr val="8F919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39" name="Freeform 31">
              <a:extLst>
                <a:ext uri="{FF2B5EF4-FFF2-40B4-BE49-F238E27FC236}">
                  <a16:creationId xmlns:a16="http://schemas.microsoft.com/office/drawing/2014/main" id="{A9222B4F-8CBE-49F6-BF0F-88E41B2138A4}"/>
                </a:ext>
              </a:extLst>
            </p:cNvPr>
            <p:cNvSpPr>
              <a:spLocks/>
            </p:cNvSpPr>
            <p:nvPr/>
          </p:nvSpPr>
          <p:spPr bwMode="auto">
            <a:xfrm>
              <a:off x="1782576" y="4261508"/>
              <a:ext cx="476243" cy="283461"/>
            </a:xfrm>
            <a:custGeom>
              <a:avLst/>
              <a:gdLst>
                <a:gd name="T0" fmla="*/ 0 w 517"/>
                <a:gd name="T1" fmla="*/ 301 h 308"/>
                <a:gd name="T2" fmla="*/ 517 w 517"/>
                <a:gd name="T3" fmla="*/ 0 h 308"/>
                <a:gd name="T4" fmla="*/ 517 w 517"/>
                <a:gd name="T5" fmla="*/ 10 h 308"/>
                <a:gd name="T6" fmla="*/ 0 w 517"/>
                <a:gd name="T7" fmla="*/ 308 h 308"/>
                <a:gd name="T8" fmla="*/ 0 w 517"/>
                <a:gd name="T9" fmla="*/ 301 h 308"/>
              </a:gdLst>
              <a:ahLst/>
              <a:cxnLst>
                <a:cxn ang="0">
                  <a:pos x="T0" y="T1"/>
                </a:cxn>
                <a:cxn ang="0">
                  <a:pos x="T2" y="T3"/>
                </a:cxn>
                <a:cxn ang="0">
                  <a:pos x="T4" y="T5"/>
                </a:cxn>
                <a:cxn ang="0">
                  <a:pos x="T6" y="T7"/>
                </a:cxn>
                <a:cxn ang="0">
                  <a:pos x="T8" y="T9"/>
                </a:cxn>
              </a:cxnLst>
              <a:rect l="0" t="0" r="r" b="b"/>
              <a:pathLst>
                <a:path w="517" h="308">
                  <a:moveTo>
                    <a:pt x="0" y="301"/>
                  </a:moveTo>
                  <a:lnTo>
                    <a:pt x="517" y="0"/>
                  </a:lnTo>
                  <a:lnTo>
                    <a:pt x="517" y="10"/>
                  </a:lnTo>
                  <a:lnTo>
                    <a:pt x="0" y="308"/>
                  </a:lnTo>
                  <a:lnTo>
                    <a:pt x="0" y="301"/>
                  </a:lnTo>
                  <a:close/>
                </a:path>
              </a:pathLst>
            </a:custGeom>
            <a:solidFill>
              <a:srgbClr val="DBCF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40" name="Freeform 32">
              <a:extLst>
                <a:ext uri="{FF2B5EF4-FFF2-40B4-BE49-F238E27FC236}">
                  <a16:creationId xmlns:a16="http://schemas.microsoft.com/office/drawing/2014/main" id="{A6506E08-2C45-4D9F-91B0-7B9B0BB8E02A}"/>
                </a:ext>
              </a:extLst>
            </p:cNvPr>
            <p:cNvSpPr>
              <a:spLocks/>
            </p:cNvSpPr>
            <p:nvPr/>
          </p:nvSpPr>
          <p:spPr bwMode="auto">
            <a:xfrm>
              <a:off x="1473548" y="4111316"/>
              <a:ext cx="785272" cy="427306"/>
            </a:xfrm>
            <a:custGeom>
              <a:avLst/>
              <a:gdLst>
                <a:gd name="T0" fmla="*/ 0 w 360"/>
                <a:gd name="T1" fmla="*/ 126 h 196"/>
                <a:gd name="T2" fmla="*/ 218 w 360"/>
                <a:gd name="T3" fmla="*/ 0 h 196"/>
                <a:gd name="T4" fmla="*/ 360 w 360"/>
                <a:gd name="T5" fmla="*/ 69 h 196"/>
                <a:gd name="T6" fmla="*/ 142 w 360"/>
                <a:gd name="T7" fmla="*/ 196 h 196"/>
                <a:gd name="T8" fmla="*/ 0 w 360"/>
                <a:gd name="T9" fmla="*/ 126 h 196"/>
              </a:gdLst>
              <a:ahLst/>
              <a:cxnLst>
                <a:cxn ang="0">
                  <a:pos x="T0" y="T1"/>
                </a:cxn>
                <a:cxn ang="0">
                  <a:pos x="T2" y="T3"/>
                </a:cxn>
                <a:cxn ang="0">
                  <a:pos x="T4" y="T5"/>
                </a:cxn>
                <a:cxn ang="0">
                  <a:pos x="T6" y="T7"/>
                </a:cxn>
                <a:cxn ang="0">
                  <a:pos x="T8" y="T9"/>
                </a:cxn>
              </a:cxnLst>
              <a:rect l="0" t="0" r="r" b="b"/>
              <a:pathLst>
                <a:path w="360" h="196">
                  <a:moveTo>
                    <a:pt x="0" y="126"/>
                  </a:moveTo>
                  <a:cubicBezTo>
                    <a:pt x="218" y="0"/>
                    <a:pt x="218" y="0"/>
                    <a:pt x="218" y="0"/>
                  </a:cubicBezTo>
                  <a:cubicBezTo>
                    <a:pt x="220" y="1"/>
                    <a:pt x="304" y="37"/>
                    <a:pt x="360" y="69"/>
                  </a:cubicBezTo>
                  <a:cubicBezTo>
                    <a:pt x="142" y="196"/>
                    <a:pt x="142" y="196"/>
                    <a:pt x="142" y="196"/>
                  </a:cubicBezTo>
                  <a:cubicBezTo>
                    <a:pt x="86" y="164"/>
                    <a:pt x="3" y="127"/>
                    <a:pt x="0" y="126"/>
                  </a:cubicBezTo>
                  <a:close/>
                </a:path>
              </a:pathLst>
            </a:custGeom>
            <a:solidFill>
              <a:schemeClr val="accent4"/>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41" name="Freeform 33">
              <a:extLst>
                <a:ext uri="{FF2B5EF4-FFF2-40B4-BE49-F238E27FC236}">
                  <a16:creationId xmlns:a16="http://schemas.microsoft.com/office/drawing/2014/main" id="{7855839F-A36B-416D-8046-DEC6CF2E151E}"/>
                </a:ext>
              </a:extLst>
            </p:cNvPr>
            <p:cNvSpPr>
              <a:spLocks noEditPoints="1"/>
            </p:cNvSpPr>
            <p:nvPr/>
          </p:nvSpPr>
          <p:spPr bwMode="auto">
            <a:xfrm>
              <a:off x="1782576" y="4269970"/>
              <a:ext cx="618057" cy="357498"/>
            </a:xfrm>
            <a:custGeom>
              <a:avLst/>
              <a:gdLst>
                <a:gd name="T0" fmla="*/ 555 w 671"/>
                <a:gd name="T1" fmla="*/ 21 h 389"/>
                <a:gd name="T2" fmla="*/ 38 w 671"/>
                <a:gd name="T3" fmla="*/ 320 h 389"/>
                <a:gd name="T4" fmla="*/ 0 w 671"/>
                <a:gd name="T5" fmla="*/ 298 h 389"/>
                <a:gd name="T6" fmla="*/ 517 w 671"/>
                <a:gd name="T7" fmla="*/ 0 h 389"/>
                <a:gd name="T8" fmla="*/ 555 w 671"/>
                <a:gd name="T9" fmla="*/ 21 h 389"/>
                <a:gd name="T10" fmla="*/ 569 w 671"/>
                <a:gd name="T11" fmla="*/ 30 h 389"/>
                <a:gd name="T12" fmla="*/ 52 w 671"/>
                <a:gd name="T13" fmla="*/ 329 h 389"/>
                <a:gd name="T14" fmla="*/ 71 w 671"/>
                <a:gd name="T15" fmla="*/ 339 h 389"/>
                <a:gd name="T16" fmla="*/ 585 w 671"/>
                <a:gd name="T17" fmla="*/ 40 h 389"/>
                <a:gd name="T18" fmla="*/ 569 w 671"/>
                <a:gd name="T19" fmla="*/ 30 h 389"/>
                <a:gd name="T20" fmla="*/ 600 w 671"/>
                <a:gd name="T21" fmla="*/ 47 h 389"/>
                <a:gd name="T22" fmla="*/ 85 w 671"/>
                <a:gd name="T23" fmla="*/ 348 h 389"/>
                <a:gd name="T24" fmla="*/ 102 w 671"/>
                <a:gd name="T25" fmla="*/ 358 h 389"/>
                <a:gd name="T26" fmla="*/ 616 w 671"/>
                <a:gd name="T27" fmla="*/ 56 h 389"/>
                <a:gd name="T28" fmla="*/ 600 w 671"/>
                <a:gd name="T29" fmla="*/ 47 h 389"/>
                <a:gd name="T30" fmla="*/ 630 w 671"/>
                <a:gd name="T31" fmla="*/ 66 h 389"/>
                <a:gd name="T32" fmla="*/ 116 w 671"/>
                <a:gd name="T33" fmla="*/ 365 h 389"/>
                <a:gd name="T34" fmla="*/ 154 w 671"/>
                <a:gd name="T35" fmla="*/ 389 h 389"/>
                <a:gd name="T36" fmla="*/ 671 w 671"/>
                <a:gd name="T37" fmla="*/ 87 h 389"/>
                <a:gd name="T38" fmla="*/ 630 w 671"/>
                <a:gd name="T39" fmla="*/ 66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1" h="389">
                  <a:moveTo>
                    <a:pt x="555" y="21"/>
                  </a:moveTo>
                  <a:lnTo>
                    <a:pt x="38" y="320"/>
                  </a:lnTo>
                  <a:lnTo>
                    <a:pt x="0" y="298"/>
                  </a:lnTo>
                  <a:lnTo>
                    <a:pt x="517" y="0"/>
                  </a:lnTo>
                  <a:lnTo>
                    <a:pt x="555" y="21"/>
                  </a:lnTo>
                  <a:close/>
                  <a:moveTo>
                    <a:pt x="569" y="30"/>
                  </a:moveTo>
                  <a:lnTo>
                    <a:pt x="52" y="329"/>
                  </a:lnTo>
                  <a:lnTo>
                    <a:pt x="71" y="339"/>
                  </a:lnTo>
                  <a:lnTo>
                    <a:pt x="585" y="40"/>
                  </a:lnTo>
                  <a:lnTo>
                    <a:pt x="569" y="30"/>
                  </a:lnTo>
                  <a:close/>
                  <a:moveTo>
                    <a:pt x="600" y="47"/>
                  </a:moveTo>
                  <a:lnTo>
                    <a:pt x="85" y="348"/>
                  </a:lnTo>
                  <a:lnTo>
                    <a:pt x="102" y="358"/>
                  </a:lnTo>
                  <a:lnTo>
                    <a:pt x="616" y="56"/>
                  </a:lnTo>
                  <a:lnTo>
                    <a:pt x="600" y="47"/>
                  </a:lnTo>
                  <a:close/>
                  <a:moveTo>
                    <a:pt x="630" y="66"/>
                  </a:moveTo>
                  <a:lnTo>
                    <a:pt x="116" y="365"/>
                  </a:lnTo>
                  <a:lnTo>
                    <a:pt x="154" y="389"/>
                  </a:lnTo>
                  <a:lnTo>
                    <a:pt x="671" y="87"/>
                  </a:lnTo>
                  <a:lnTo>
                    <a:pt x="630" y="66"/>
                  </a:lnTo>
                  <a:close/>
                </a:path>
              </a:pathLst>
            </a:custGeom>
            <a:solidFill>
              <a:srgbClr val="8F919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42" name="Freeform 34">
              <a:extLst>
                <a:ext uri="{FF2B5EF4-FFF2-40B4-BE49-F238E27FC236}">
                  <a16:creationId xmlns:a16="http://schemas.microsoft.com/office/drawing/2014/main" id="{03649FEB-FF1F-41DB-B4C7-B560D0AA744E}"/>
                </a:ext>
              </a:extLst>
            </p:cNvPr>
            <p:cNvSpPr>
              <a:spLocks noEditPoints="1"/>
            </p:cNvSpPr>
            <p:nvPr/>
          </p:nvSpPr>
          <p:spPr bwMode="auto">
            <a:xfrm>
              <a:off x="1818560" y="4284777"/>
              <a:ext cx="543974" cy="317307"/>
            </a:xfrm>
            <a:custGeom>
              <a:avLst/>
              <a:gdLst>
                <a:gd name="T0" fmla="*/ 531 w 592"/>
                <a:gd name="T1" fmla="*/ 7 h 344"/>
                <a:gd name="T2" fmla="*/ 14 w 592"/>
                <a:gd name="T3" fmla="*/ 309 h 344"/>
                <a:gd name="T4" fmla="*/ 0 w 592"/>
                <a:gd name="T5" fmla="*/ 299 h 344"/>
                <a:gd name="T6" fmla="*/ 517 w 592"/>
                <a:gd name="T7" fmla="*/ 0 h 344"/>
                <a:gd name="T8" fmla="*/ 531 w 592"/>
                <a:gd name="T9" fmla="*/ 7 h 344"/>
                <a:gd name="T10" fmla="*/ 547 w 592"/>
                <a:gd name="T11" fmla="*/ 19 h 344"/>
                <a:gd name="T12" fmla="*/ 33 w 592"/>
                <a:gd name="T13" fmla="*/ 318 h 344"/>
                <a:gd name="T14" fmla="*/ 47 w 592"/>
                <a:gd name="T15" fmla="*/ 327 h 344"/>
                <a:gd name="T16" fmla="*/ 562 w 592"/>
                <a:gd name="T17" fmla="*/ 26 h 344"/>
                <a:gd name="T18" fmla="*/ 547 w 592"/>
                <a:gd name="T19" fmla="*/ 19 h 344"/>
                <a:gd name="T20" fmla="*/ 578 w 592"/>
                <a:gd name="T21" fmla="*/ 36 h 344"/>
                <a:gd name="T22" fmla="*/ 64 w 592"/>
                <a:gd name="T23" fmla="*/ 337 h 344"/>
                <a:gd name="T24" fmla="*/ 78 w 592"/>
                <a:gd name="T25" fmla="*/ 344 h 344"/>
                <a:gd name="T26" fmla="*/ 592 w 592"/>
                <a:gd name="T27" fmla="*/ 45 h 344"/>
                <a:gd name="T28" fmla="*/ 578 w 592"/>
                <a:gd name="T29" fmla="*/ 3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2" h="344">
                  <a:moveTo>
                    <a:pt x="531" y="7"/>
                  </a:moveTo>
                  <a:lnTo>
                    <a:pt x="14" y="309"/>
                  </a:lnTo>
                  <a:lnTo>
                    <a:pt x="0" y="299"/>
                  </a:lnTo>
                  <a:lnTo>
                    <a:pt x="517" y="0"/>
                  </a:lnTo>
                  <a:lnTo>
                    <a:pt x="531" y="7"/>
                  </a:lnTo>
                  <a:close/>
                  <a:moveTo>
                    <a:pt x="547" y="19"/>
                  </a:moveTo>
                  <a:lnTo>
                    <a:pt x="33" y="318"/>
                  </a:lnTo>
                  <a:lnTo>
                    <a:pt x="47" y="327"/>
                  </a:lnTo>
                  <a:lnTo>
                    <a:pt x="562" y="26"/>
                  </a:lnTo>
                  <a:lnTo>
                    <a:pt x="547" y="19"/>
                  </a:lnTo>
                  <a:close/>
                  <a:moveTo>
                    <a:pt x="578" y="36"/>
                  </a:moveTo>
                  <a:lnTo>
                    <a:pt x="64" y="337"/>
                  </a:lnTo>
                  <a:lnTo>
                    <a:pt x="78" y="344"/>
                  </a:lnTo>
                  <a:lnTo>
                    <a:pt x="592" y="45"/>
                  </a:lnTo>
                  <a:lnTo>
                    <a:pt x="578" y="36"/>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43" name="Freeform 35">
              <a:extLst>
                <a:ext uri="{FF2B5EF4-FFF2-40B4-BE49-F238E27FC236}">
                  <a16:creationId xmlns:a16="http://schemas.microsoft.com/office/drawing/2014/main" id="{FDAD5023-A167-4B26-B3E5-564D55156298}"/>
                </a:ext>
              </a:extLst>
            </p:cNvPr>
            <p:cNvSpPr>
              <a:spLocks noEditPoints="1"/>
            </p:cNvSpPr>
            <p:nvPr/>
          </p:nvSpPr>
          <p:spPr bwMode="auto">
            <a:xfrm>
              <a:off x="1818560" y="4559776"/>
              <a:ext cx="71966" cy="52885"/>
            </a:xfrm>
            <a:custGeom>
              <a:avLst/>
              <a:gdLst>
                <a:gd name="T0" fmla="*/ 0 w 78"/>
                <a:gd name="T1" fmla="*/ 0 h 57"/>
                <a:gd name="T2" fmla="*/ 14 w 78"/>
                <a:gd name="T3" fmla="*/ 10 h 57"/>
                <a:gd name="T4" fmla="*/ 14 w 78"/>
                <a:gd name="T5" fmla="*/ 14 h 57"/>
                <a:gd name="T6" fmla="*/ 14 w 78"/>
                <a:gd name="T7" fmla="*/ 21 h 57"/>
                <a:gd name="T8" fmla="*/ 0 w 78"/>
                <a:gd name="T9" fmla="*/ 12 h 57"/>
                <a:gd name="T10" fmla="*/ 0 w 78"/>
                <a:gd name="T11" fmla="*/ 5 h 57"/>
                <a:gd name="T12" fmla="*/ 0 w 78"/>
                <a:gd name="T13" fmla="*/ 0 h 57"/>
                <a:gd name="T14" fmla="*/ 33 w 78"/>
                <a:gd name="T15" fmla="*/ 24 h 57"/>
                <a:gd name="T16" fmla="*/ 33 w 78"/>
                <a:gd name="T17" fmla="*/ 31 h 57"/>
                <a:gd name="T18" fmla="*/ 47 w 78"/>
                <a:gd name="T19" fmla="*/ 38 h 57"/>
                <a:gd name="T20" fmla="*/ 47 w 78"/>
                <a:gd name="T21" fmla="*/ 33 h 57"/>
                <a:gd name="T22" fmla="*/ 47 w 78"/>
                <a:gd name="T23" fmla="*/ 28 h 57"/>
                <a:gd name="T24" fmla="*/ 33 w 78"/>
                <a:gd name="T25" fmla="*/ 19 h 57"/>
                <a:gd name="T26" fmla="*/ 33 w 78"/>
                <a:gd name="T27" fmla="*/ 24 h 57"/>
                <a:gd name="T28" fmla="*/ 64 w 78"/>
                <a:gd name="T29" fmla="*/ 38 h 57"/>
                <a:gd name="T30" fmla="*/ 64 w 78"/>
                <a:gd name="T31" fmla="*/ 43 h 57"/>
                <a:gd name="T32" fmla="*/ 64 w 78"/>
                <a:gd name="T33" fmla="*/ 47 h 57"/>
                <a:gd name="T34" fmla="*/ 78 w 78"/>
                <a:gd name="T35" fmla="*/ 57 h 57"/>
                <a:gd name="T36" fmla="*/ 78 w 78"/>
                <a:gd name="T37" fmla="*/ 50 h 57"/>
                <a:gd name="T38" fmla="*/ 78 w 78"/>
                <a:gd name="T39" fmla="*/ 45 h 57"/>
                <a:gd name="T40" fmla="*/ 64 w 78"/>
                <a:gd name="T41" fmla="*/ 3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57">
                  <a:moveTo>
                    <a:pt x="0" y="0"/>
                  </a:moveTo>
                  <a:lnTo>
                    <a:pt x="14" y="10"/>
                  </a:lnTo>
                  <a:lnTo>
                    <a:pt x="14" y="14"/>
                  </a:lnTo>
                  <a:lnTo>
                    <a:pt x="14" y="21"/>
                  </a:lnTo>
                  <a:lnTo>
                    <a:pt x="0" y="12"/>
                  </a:lnTo>
                  <a:lnTo>
                    <a:pt x="0" y="5"/>
                  </a:lnTo>
                  <a:lnTo>
                    <a:pt x="0" y="0"/>
                  </a:lnTo>
                  <a:close/>
                  <a:moveTo>
                    <a:pt x="33" y="24"/>
                  </a:moveTo>
                  <a:lnTo>
                    <a:pt x="33" y="31"/>
                  </a:lnTo>
                  <a:lnTo>
                    <a:pt x="47" y="38"/>
                  </a:lnTo>
                  <a:lnTo>
                    <a:pt x="47" y="33"/>
                  </a:lnTo>
                  <a:lnTo>
                    <a:pt x="47" y="28"/>
                  </a:lnTo>
                  <a:lnTo>
                    <a:pt x="33" y="19"/>
                  </a:lnTo>
                  <a:lnTo>
                    <a:pt x="33" y="24"/>
                  </a:lnTo>
                  <a:close/>
                  <a:moveTo>
                    <a:pt x="64" y="38"/>
                  </a:moveTo>
                  <a:lnTo>
                    <a:pt x="64" y="43"/>
                  </a:lnTo>
                  <a:lnTo>
                    <a:pt x="64" y="47"/>
                  </a:lnTo>
                  <a:lnTo>
                    <a:pt x="78" y="57"/>
                  </a:lnTo>
                  <a:lnTo>
                    <a:pt x="78" y="50"/>
                  </a:lnTo>
                  <a:lnTo>
                    <a:pt x="78" y="45"/>
                  </a:lnTo>
                  <a:lnTo>
                    <a:pt x="64" y="38"/>
                  </a:lnTo>
                  <a:close/>
                </a:path>
              </a:pathLst>
            </a:custGeom>
            <a:solidFill>
              <a:srgbClr val="22222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44" name="Freeform 36">
              <a:extLst>
                <a:ext uri="{FF2B5EF4-FFF2-40B4-BE49-F238E27FC236}">
                  <a16:creationId xmlns:a16="http://schemas.microsoft.com/office/drawing/2014/main" id="{68B290F4-AE67-4053-94FB-2CF6A3BE95AE}"/>
                </a:ext>
              </a:extLst>
            </p:cNvPr>
            <p:cNvSpPr>
              <a:spLocks noEditPoints="1"/>
            </p:cNvSpPr>
            <p:nvPr/>
          </p:nvSpPr>
          <p:spPr bwMode="auto">
            <a:xfrm>
              <a:off x="1831259" y="4291123"/>
              <a:ext cx="531274" cy="315191"/>
            </a:xfrm>
            <a:custGeom>
              <a:avLst/>
              <a:gdLst>
                <a:gd name="T0" fmla="*/ 517 w 578"/>
                <a:gd name="T1" fmla="*/ 7 h 342"/>
                <a:gd name="T2" fmla="*/ 0 w 578"/>
                <a:gd name="T3" fmla="*/ 306 h 342"/>
                <a:gd name="T4" fmla="*/ 0 w 578"/>
                <a:gd name="T5" fmla="*/ 302 h 342"/>
                <a:gd name="T6" fmla="*/ 517 w 578"/>
                <a:gd name="T7" fmla="*/ 0 h 342"/>
                <a:gd name="T8" fmla="*/ 517 w 578"/>
                <a:gd name="T9" fmla="*/ 7 h 342"/>
                <a:gd name="T10" fmla="*/ 548 w 578"/>
                <a:gd name="T11" fmla="*/ 19 h 342"/>
                <a:gd name="T12" fmla="*/ 33 w 578"/>
                <a:gd name="T13" fmla="*/ 320 h 342"/>
                <a:gd name="T14" fmla="*/ 33 w 578"/>
                <a:gd name="T15" fmla="*/ 325 h 342"/>
                <a:gd name="T16" fmla="*/ 548 w 578"/>
                <a:gd name="T17" fmla="*/ 24 h 342"/>
                <a:gd name="T18" fmla="*/ 548 w 578"/>
                <a:gd name="T19" fmla="*/ 19 h 342"/>
                <a:gd name="T20" fmla="*/ 64 w 578"/>
                <a:gd name="T21" fmla="*/ 337 h 342"/>
                <a:gd name="T22" fmla="*/ 64 w 578"/>
                <a:gd name="T23" fmla="*/ 342 h 342"/>
                <a:gd name="T24" fmla="*/ 578 w 578"/>
                <a:gd name="T25" fmla="*/ 43 h 342"/>
                <a:gd name="T26" fmla="*/ 578 w 578"/>
                <a:gd name="T27" fmla="*/ 38 h 342"/>
                <a:gd name="T28" fmla="*/ 64 w 578"/>
                <a:gd name="T29" fmla="*/ 337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8" h="342">
                  <a:moveTo>
                    <a:pt x="517" y="7"/>
                  </a:moveTo>
                  <a:lnTo>
                    <a:pt x="0" y="306"/>
                  </a:lnTo>
                  <a:lnTo>
                    <a:pt x="0" y="302"/>
                  </a:lnTo>
                  <a:lnTo>
                    <a:pt x="517" y="0"/>
                  </a:lnTo>
                  <a:lnTo>
                    <a:pt x="517" y="7"/>
                  </a:lnTo>
                  <a:close/>
                  <a:moveTo>
                    <a:pt x="548" y="19"/>
                  </a:moveTo>
                  <a:lnTo>
                    <a:pt x="33" y="320"/>
                  </a:lnTo>
                  <a:lnTo>
                    <a:pt x="33" y="325"/>
                  </a:lnTo>
                  <a:lnTo>
                    <a:pt x="548" y="24"/>
                  </a:lnTo>
                  <a:lnTo>
                    <a:pt x="548" y="19"/>
                  </a:lnTo>
                  <a:close/>
                  <a:moveTo>
                    <a:pt x="64" y="337"/>
                  </a:moveTo>
                  <a:lnTo>
                    <a:pt x="64" y="342"/>
                  </a:lnTo>
                  <a:lnTo>
                    <a:pt x="578" y="43"/>
                  </a:lnTo>
                  <a:lnTo>
                    <a:pt x="578" y="38"/>
                  </a:lnTo>
                  <a:lnTo>
                    <a:pt x="64" y="337"/>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45" name="Freeform 37">
              <a:extLst>
                <a:ext uri="{FF2B5EF4-FFF2-40B4-BE49-F238E27FC236}">
                  <a16:creationId xmlns:a16="http://schemas.microsoft.com/office/drawing/2014/main" id="{97CD1FBC-C387-4F88-9AF3-37DDB7A6D96F}"/>
                </a:ext>
              </a:extLst>
            </p:cNvPr>
            <p:cNvSpPr>
              <a:spLocks noEditPoints="1"/>
            </p:cNvSpPr>
            <p:nvPr/>
          </p:nvSpPr>
          <p:spPr bwMode="auto">
            <a:xfrm>
              <a:off x="1473548" y="4386315"/>
              <a:ext cx="770454" cy="683268"/>
            </a:xfrm>
            <a:custGeom>
              <a:avLst/>
              <a:gdLst>
                <a:gd name="T0" fmla="*/ 0 w 354"/>
                <a:gd name="T1" fmla="*/ 0 h 314"/>
                <a:gd name="T2" fmla="*/ 142 w 354"/>
                <a:gd name="T3" fmla="*/ 70 h 314"/>
                <a:gd name="T4" fmla="*/ 142 w 354"/>
                <a:gd name="T5" fmla="*/ 73 h 314"/>
                <a:gd name="T6" fmla="*/ 136 w 354"/>
                <a:gd name="T7" fmla="*/ 70 h 314"/>
                <a:gd name="T8" fmla="*/ 136 w 354"/>
                <a:gd name="T9" fmla="*/ 193 h 314"/>
                <a:gd name="T10" fmla="*/ 142 w 354"/>
                <a:gd name="T11" fmla="*/ 196 h 314"/>
                <a:gd name="T12" fmla="*/ 142 w 354"/>
                <a:gd name="T13" fmla="*/ 199 h 314"/>
                <a:gd name="T14" fmla="*/ 0 w 354"/>
                <a:gd name="T15" fmla="*/ 103 h 314"/>
                <a:gd name="T16" fmla="*/ 0 w 354"/>
                <a:gd name="T17" fmla="*/ 0 h 314"/>
                <a:gd name="T18" fmla="*/ 207 w 354"/>
                <a:gd name="T19" fmla="*/ 107 h 314"/>
                <a:gd name="T20" fmla="*/ 207 w 354"/>
                <a:gd name="T21" fmla="*/ 111 h 314"/>
                <a:gd name="T22" fmla="*/ 213 w 354"/>
                <a:gd name="T23" fmla="*/ 114 h 314"/>
                <a:gd name="T24" fmla="*/ 212 w 354"/>
                <a:gd name="T25" fmla="*/ 237 h 314"/>
                <a:gd name="T26" fmla="*/ 207 w 354"/>
                <a:gd name="T27" fmla="*/ 233 h 314"/>
                <a:gd name="T28" fmla="*/ 207 w 354"/>
                <a:gd name="T29" fmla="*/ 237 h 314"/>
                <a:gd name="T30" fmla="*/ 354 w 354"/>
                <a:gd name="T31" fmla="*/ 314 h 314"/>
                <a:gd name="T32" fmla="*/ 354 w 354"/>
                <a:gd name="T33" fmla="*/ 211 h 314"/>
                <a:gd name="T34" fmla="*/ 207 w 354"/>
                <a:gd name="T35" fmla="*/ 107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314">
                  <a:moveTo>
                    <a:pt x="0" y="0"/>
                  </a:moveTo>
                  <a:cubicBezTo>
                    <a:pt x="3" y="1"/>
                    <a:pt x="86" y="38"/>
                    <a:pt x="142" y="70"/>
                  </a:cubicBezTo>
                  <a:cubicBezTo>
                    <a:pt x="142" y="73"/>
                    <a:pt x="142" y="73"/>
                    <a:pt x="142" y="73"/>
                  </a:cubicBezTo>
                  <a:cubicBezTo>
                    <a:pt x="136" y="70"/>
                    <a:pt x="136" y="70"/>
                    <a:pt x="136" y="70"/>
                  </a:cubicBezTo>
                  <a:cubicBezTo>
                    <a:pt x="136" y="193"/>
                    <a:pt x="136" y="193"/>
                    <a:pt x="136" y="193"/>
                  </a:cubicBezTo>
                  <a:cubicBezTo>
                    <a:pt x="142" y="196"/>
                    <a:pt x="142" y="196"/>
                    <a:pt x="142" y="196"/>
                  </a:cubicBezTo>
                  <a:cubicBezTo>
                    <a:pt x="142" y="199"/>
                    <a:pt x="142" y="199"/>
                    <a:pt x="142" y="199"/>
                  </a:cubicBezTo>
                  <a:cubicBezTo>
                    <a:pt x="88" y="168"/>
                    <a:pt x="3" y="105"/>
                    <a:pt x="0" y="103"/>
                  </a:cubicBezTo>
                  <a:lnTo>
                    <a:pt x="0" y="0"/>
                  </a:lnTo>
                  <a:close/>
                  <a:moveTo>
                    <a:pt x="207" y="107"/>
                  </a:moveTo>
                  <a:cubicBezTo>
                    <a:pt x="207" y="111"/>
                    <a:pt x="207" y="111"/>
                    <a:pt x="207" y="111"/>
                  </a:cubicBezTo>
                  <a:cubicBezTo>
                    <a:pt x="213" y="114"/>
                    <a:pt x="213" y="114"/>
                    <a:pt x="213" y="114"/>
                  </a:cubicBezTo>
                  <a:cubicBezTo>
                    <a:pt x="212" y="237"/>
                    <a:pt x="212" y="237"/>
                    <a:pt x="212" y="237"/>
                  </a:cubicBezTo>
                  <a:cubicBezTo>
                    <a:pt x="207" y="233"/>
                    <a:pt x="207" y="233"/>
                    <a:pt x="207" y="233"/>
                  </a:cubicBezTo>
                  <a:cubicBezTo>
                    <a:pt x="207" y="237"/>
                    <a:pt x="207" y="237"/>
                    <a:pt x="207" y="237"/>
                  </a:cubicBezTo>
                  <a:cubicBezTo>
                    <a:pt x="260" y="268"/>
                    <a:pt x="351" y="313"/>
                    <a:pt x="354" y="314"/>
                  </a:cubicBezTo>
                  <a:cubicBezTo>
                    <a:pt x="354" y="211"/>
                    <a:pt x="354" y="211"/>
                    <a:pt x="354" y="211"/>
                  </a:cubicBezTo>
                  <a:cubicBezTo>
                    <a:pt x="351" y="208"/>
                    <a:pt x="263" y="140"/>
                    <a:pt x="207" y="107"/>
                  </a:cubicBezTo>
                  <a:close/>
                </a:path>
              </a:pathLst>
            </a:custGeom>
            <a:solidFill>
              <a:schemeClr val="accent4">
                <a:lumMod val="50000"/>
              </a:schemeClr>
            </a:solidFill>
            <a:ln>
              <a:noFill/>
            </a:ln>
          </p:spPr>
          <p:txBody>
            <a:bodyPr lIns="68580" tIns="34290" rIns="68580" bIns="34290"/>
            <a:lstStyle/>
            <a:p>
              <a:pPr eaLnBrk="1" fontAlgn="auto" hangingPunct="1">
                <a:spcBef>
                  <a:spcPts val="0"/>
                </a:spcBef>
                <a:spcAft>
                  <a:spcPts val="0"/>
                </a:spcAft>
                <a:defRPr/>
              </a:pPr>
              <a:endParaRPr lang="en-US" sz="1013"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46" name="Freeform 38">
              <a:extLst>
                <a:ext uri="{FF2B5EF4-FFF2-40B4-BE49-F238E27FC236}">
                  <a16:creationId xmlns:a16="http://schemas.microsoft.com/office/drawing/2014/main" id="{E98C3595-BF6E-45A7-A71E-4D4F1CA9E91E}"/>
                </a:ext>
              </a:extLst>
            </p:cNvPr>
            <p:cNvSpPr>
              <a:spLocks/>
            </p:cNvSpPr>
            <p:nvPr/>
          </p:nvSpPr>
          <p:spPr bwMode="auto">
            <a:xfrm>
              <a:off x="1769876" y="4538622"/>
              <a:ext cx="167215" cy="363845"/>
            </a:xfrm>
            <a:custGeom>
              <a:avLst/>
              <a:gdLst>
                <a:gd name="T0" fmla="*/ 182 w 182"/>
                <a:gd name="T1" fmla="*/ 105 h 396"/>
                <a:gd name="T2" fmla="*/ 180 w 182"/>
                <a:gd name="T3" fmla="*/ 396 h 396"/>
                <a:gd name="T4" fmla="*/ 168 w 182"/>
                <a:gd name="T5" fmla="*/ 387 h 396"/>
                <a:gd name="T6" fmla="*/ 14 w 182"/>
                <a:gd name="T7" fmla="*/ 299 h 396"/>
                <a:gd name="T8" fmla="*/ 0 w 182"/>
                <a:gd name="T9" fmla="*/ 292 h 396"/>
                <a:gd name="T10" fmla="*/ 0 w 182"/>
                <a:gd name="T11" fmla="*/ 0 h 396"/>
                <a:gd name="T12" fmla="*/ 14 w 182"/>
                <a:gd name="T13" fmla="*/ 7 h 396"/>
                <a:gd name="T14" fmla="*/ 52 w 182"/>
                <a:gd name="T15" fmla="*/ 29 h 396"/>
                <a:gd name="T16" fmla="*/ 52 w 182"/>
                <a:gd name="T17" fmla="*/ 36 h 396"/>
                <a:gd name="T18" fmla="*/ 66 w 182"/>
                <a:gd name="T19" fmla="*/ 45 h 396"/>
                <a:gd name="T20" fmla="*/ 66 w 182"/>
                <a:gd name="T21" fmla="*/ 38 h 396"/>
                <a:gd name="T22" fmla="*/ 85 w 182"/>
                <a:gd name="T23" fmla="*/ 48 h 396"/>
                <a:gd name="T24" fmla="*/ 85 w 182"/>
                <a:gd name="T25" fmla="*/ 55 h 396"/>
                <a:gd name="T26" fmla="*/ 99 w 182"/>
                <a:gd name="T27" fmla="*/ 62 h 396"/>
                <a:gd name="T28" fmla="*/ 99 w 182"/>
                <a:gd name="T29" fmla="*/ 57 h 396"/>
                <a:gd name="T30" fmla="*/ 116 w 182"/>
                <a:gd name="T31" fmla="*/ 67 h 396"/>
                <a:gd name="T32" fmla="*/ 116 w 182"/>
                <a:gd name="T33" fmla="*/ 71 h 396"/>
                <a:gd name="T34" fmla="*/ 130 w 182"/>
                <a:gd name="T35" fmla="*/ 81 h 396"/>
                <a:gd name="T36" fmla="*/ 130 w 182"/>
                <a:gd name="T37" fmla="*/ 74 h 396"/>
                <a:gd name="T38" fmla="*/ 168 w 182"/>
                <a:gd name="T39" fmla="*/ 98 h 396"/>
                <a:gd name="T40" fmla="*/ 182 w 182"/>
                <a:gd name="T41" fmla="*/ 10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2" h="396">
                  <a:moveTo>
                    <a:pt x="182" y="105"/>
                  </a:moveTo>
                  <a:lnTo>
                    <a:pt x="180" y="396"/>
                  </a:lnTo>
                  <a:lnTo>
                    <a:pt x="168" y="387"/>
                  </a:lnTo>
                  <a:lnTo>
                    <a:pt x="14" y="299"/>
                  </a:lnTo>
                  <a:lnTo>
                    <a:pt x="0" y="292"/>
                  </a:lnTo>
                  <a:lnTo>
                    <a:pt x="0" y="0"/>
                  </a:lnTo>
                  <a:lnTo>
                    <a:pt x="14" y="7"/>
                  </a:lnTo>
                  <a:lnTo>
                    <a:pt x="52" y="29"/>
                  </a:lnTo>
                  <a:lnTo>
                    <a:pt x="52" y="36"/>
                  </a:lnTo>
                  <a:lnTo>
                    <a:pt x="66" y="45"/>
                  </a:lnTo>
                  <a:lnTo>
                    <a:pt x="66" y="38"/>
                  </a:lnTo>
                  <a:lnTo>
                    <a:pt x="85" y="48"/>
                  </a:lnTo>
                  <a:lnTo>
                    <a:pt x="85" y="55"/>
                  </a:lnTo>
                  <a:lnTo>
                    <a:pt x="99" y="62"/>
                  </a:lnTo>
                  <a:lnTo>
                    <a:pt x="99" y="57"/>
                  </a:lnTo>
                  <a:lnTo>
                    <a:pt x="116" y="67"/>
                  </a:lnTo>
                  <a:lnTo>
                    <a:pt x="116" y="71"/>
                  </a:lnTo>
                  <a:lnTo>
                    <a:pt x="130" y="81"/>
                  </a:lnTo>
                  <a:lnTo>
                    <a:pt x="130" y="74"/>
                  </a:lnTo>
                  <a:lnTo>
                    <a:pt x="168" y="98"/>
                  </a:lnTo>
                  <a:lnTo>
                    <a:pt x="182" y="105"/>
                  </a:lnTo>
                  <a:close/>
                </a:path>
              </a:pathLst>
            </a:custGeom>
            <a:solidFill>
              <a:srgbClr val="595A5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47" name="Freeform 39">
              <a:extLst>
                <a:ext uri="{FF2B5EF4-FFF2-40B4-BE49-F238E27FC236}">
                  <a16:creationId xmlns:a16="http://schemas.microsoft.com/office/drawing/2014/main" id="{6A01B078-FC56-4894-B65F-96758862BAE4}"/>
                </a:ext>
              </a:extLst>
            </p:cNvPr>
            <p:cNvSpPr>
              <a:spLocks/>
            </p:cNvSpPr>
            <p:nvPr/>
          </p:nvSpPr>
          <p:spPr bwMode="auto">
            <a:xfrm>
              <a:off x="1924391" y="4344007"/>
              <a:ext cx="793737" cy="501345"/>
            </a:xfrm>
            <a:custGeom>
              <a:avLst/>
              <a:gdLst>
                <a:gd name="T0" fmla="*/ 0 w 364"/>
                <a:gd name="T1" fmla="*/ 126 h 230"/>
                <a:gd name="T2" fmla="*/ 218 w 364"/>
                <a:gd name="T3" fmla="*/ 0 h 230"/>
                <a:gd name="T4" fmla="*/ 364 w 364"/>
                <a:gd name="T5" fmla="*/ 103 h 230"/>
                <a:gd name="T6" fmla="*/ 147 w 364"/>
                <a:gd name="T7" fmla="*/ 230 h 230"/>
                <a:gd name="T8" fmla="*/ 0 w 364"/>
                <a:gd name="T9" fmla="*/ 126 h 230"/>
              </a:gdLst>
              <a:ahLst/>
              <a:cxnLst>
                <a:cxn ang="0">
                  <a:pos x="T0" y="T1"/>
                </a:cxn>
                <a:cxn ang="0">
                  <a:pos x="T2" y="T3"/>
                </a:cxn>
                <a:cxn ang="0">
                  <a:pos x="T4" y="T5"/>
                </a:cxn>
                <a:cxn ang="0">
                  <a:pos x="T6" y="T7"/>
                </a:cxn>
                <a:cxn ang="0">
                  <a:pos x="T8" y="T9"/>
                </a:cxn>
              </a:cxnLst>
              <a:rect l="0" t="0" r="r" b="b"/>
              <a:pathLst>
                <a:path w="364" h="230">
                  <a:moveTo>
                    <a:pt x="0" y="126"/>
                  </a:moveTo>
                  <a:cubicBezTo>
                    <a:pt x="218" y="0"/>
                    <a:pt x="218" y="0"/>
                    <a:pt x="218" y="0"/>
                  </a:cubicBezTo>
                  <a:cubicBezTo>
                    <a:pt x="274" y="32"/>
                    <a:pt x="362" y="101"/>
                    <a:pt x="364" y="103"/>
                  </a:cubicBezTo>
                  <a:cubicBezTo>
                    <a:pt x="147" y="230"/>
                    <a:pt x="147" y="230"/>
                    <a:pt x="147" y="230"/>
                  </a:cubicBezTo>
                  <a:cubicBezTo>
                    <a:pt x="144" y="227"/>
                    <a:pt x="56" y="159"/>
                    <a:pt x="0" y="126"/>
                  </a:cubicBezTo>
                  <a:close/>
                </a:path>
              </a:pathLst>
            </a:custGeom>
            <a:solidFill>
              <a:schemeClr val="accent4"/>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48" name="Freeform 40">
              <a:extLst>
                <a:ext uri="{FF2B5EF4-FFF2-40B4-BE49-F238E27FC236}">
                  <a16:creationId xmlns:a16="http://schemas.microsoft.com/office/drawing/2014/main" id="{5D0946AD-9FD5-4907-ACAC-280B9230039B}"/>
                </a:ext>
              </a:extLst>
            </p:cNvPr>
            <p:cNvSpPr>
              <a:spLocks/>
            </p:cNvSpPr>
            <p:nvPr/>
          </p:nvSpPr>
          <p:spPr bwMode="auto">
            <a:xfrm>
              <a:off x="2244002" y="4570353"/>
              <a:ext cx="474126" cy="499229"/>
            </a:xfrm>
            <a:custGeom>
              <a:avLst/>
              <a:gdLst>
                <a:gd name="T0" fmla="*/ 0 w 515"/>
                <a:gd name="T1" fmla="*/ 301 h 545"/>
                <a:gd name="T2" fmla="*/ 515 w 515"/>
                <a:gd name="T3" fmla="*/ 0 h 545"/>
                <a:gd name="T4" fmla="*/ 515 w 515"/>
                <a:gd name="T5" fmla="*/ 244 h 545"/>
                <a:gd name="T6" fmla="*/ 0 w 515"/>
                <a:gd name="T7" fmla="*/ 545 h 545"/>
                <a:gd name="T8" fmla="*/ 0 w 515"/>
                <a:gd name="T9" fmla="*/ 301 h 545"/>
              </a:gdLst>
              <a:ahLst/>
              <a:cxnLst>
                <a:cxn ang="0">
                  <a:pos x="T0" y="T1"/>
                </a:cxn>
                <a:cxn ang="0">
                  <a:pos x="T2" y="T3"/>
                </a:cxn>
                <a:cxn ang="0">
                  <a:pos x="T4" y="T5"/>
                </a:cxn>
                <a:cxn ang="0">
                  <a:pos x="T6" y="T7"/>
                </a:cxn>
                <a:cxn ang="0">
                  <a:pos x="T8" y="T9"/>
                </a:cxn>
              </a:cxnLst>
              <a:rect l="0" t="0" r="r" b="b"/>
              <a:pathLst>
                <a:path w="515" h="545">
                  <a:moveTo>
                    <a:pt x="0" y="301"/>
                  </a:moveTo>
                  <a:lnTo>
                    <a:pt x="515" y="0"/>
                  </a:lnTo>
                  <a:lnTo>
                    <a:pt x="515" y="244"/>
                  </a:lnTo>
                  <a:lnTo>
                    <a:pt x="0" y="545"/>
                  </a:lnTo>
                  <a:lnTo>
                    <a:pt x="0" y="301"/>
                  </a:lnTo>
                  <a:close/>
                </a:path>
              </a:pathLst>
            </a:custGeom>
            <a:solidFill>
              <a:schemeClr val="accent4">
                <a:lumMod val="75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49" name="Freeform 41">
              <a:extLst>
                <a:ext uri="{FF2B5EF4-FFF2-40B4-BE49-F238E27FC236}">
                  <a16:creationId xmlns:a16="http://schemas.microsoft.com/office/drawing/2014/main" id="{88F6DEFB-7A39-47B5-A5CF-0A038F65C603}"/>
                </a:ext>
              </a:extLst>
            </p:cNvPr>
            <p:cNvSpPr>
              <a:spLocks/>
            </p:cNvSpPr>
            <p:nvPr/>
          </p:nvSpPr>
          <p:spPr bwMode="auto">
            <a:xfrm>
              <a:off x="1913807" y="4760738"/>
              <a:ext cx="277280" cy="323652"/>
            </a:xfrm>
            <a:custGeom>
              <a:avLst/>
              <a:gdLst>
                <a:gd name="T0" fmla="*/ 79 w 127"/>
                <a:gd name="T1" fmla="*/ 8 h 148"/>
                <a:gd name="T2" fmla="*/ 45 w 127"/>
                <a:gd name="T3" fmla="*/ 5 h 148"/>
                <a:gd name="T4" fmla="*/ 0 w 127"/>
                <a:gd name="T5" fmla="*/ 31 h 148"/>
                <a:gd name="T6" fmla="*/ 34 w 127"/>
                <a:gd name="T7" fmla="*/ 34 h 148"/>
                <a:gd name="T8" fmla="*/ 82 w 127"/>
                <a:gd name="T9" fmla="*/ 117 h 148"/>
                <a:gd name="T10" fmla="*/ 68 w 127"/>
                <a:gd name="T11" fmla="*/ 148 h 148"/>
                <a:gd name="T12" fmla="*/ 113 w 127"/>
                <a:gd name="T13" fmla="*/ 122 h 148"/>
                <a:gd name="T14" fmla="*/ 127 w 127"/>
                <a:gd name="T15" fmla="*/ 91 h 148"/>
                <a:gd name="T16" fmla="*/ 79 w 127"/>
                <a:gd name="T17"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48">
                  <a:moveTo>
                    <a:pt x="79" y="8"/>
                  </a:moveTo>
                  <a:cubicBezTo>
                    <a:pt x="66" y="0"/>
                    <a:pt x="53" y="0"/>
                    <a:pt x="45" y="5"/>
                  </a:cubicBezTo>
                  <a:cubicBezTo>
                    <a:pt x="0" y="31"/>
                    <a:pt x="0" y="31"/>
                    <a:pt x="0" y="31"/>
                  </a:cubicBezTo>
                  <a:cubicBezTo>
                    <a:pt x="9" y="26"/>
                    <a:pt x="21" y="26"/>
                    <a:pt x="34" y="34"/>
                  </a:cubicBezTo>
                  <a:cubicBezTo>
                    <a:pt x="61" y="49"/>
                    <a:pt x="82" y="86"/>
                    <a:pt x="82" y="117"/>
                  </a:cubicBezTo>
                  <a:cubicBezTo>
                    <a:pt x="82" y="132"/>
                    <a:pt x="77" y="143"/>
                    <a:pt x="68" y="148"/>
                  </a:cubicBezTo>
                  <a:cubicBezTo>
                    <a:pt x="113" y="122"/>
                    <a:pt x="113" y="122"/>
                    <a:pt x="113" y="122"/>
                  </a:cubicBezTo>
                  <a:cubicBezTo>
                    <a:pt x="121" y="117"/>
                    <a:pt x="127" y="106"/>
                    <a:pt x="127" y="91"/>
                  </a:cubicBezTo>
                  <a:cubicBezTo>
                    <a:pt x="127" y="61"/>
                    <a:pt x="105" y="23"/>
                    <a:pt x="79" y="8"/>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50" name="Freeform 42">
              <a:extLst>
                <a:ext uri="{FF2B5EF4-FFF2-40B4-BE49-F238E27FC236}">
                  <a16:creationId xmlns:a16="http://schemas.microsoft.com/office/drawing/2014/main" id="{33F27F04-8EEF-4A19-8429-2CE8C8E28D59}"/>
                </a:ext>
              </a:extLst>
            </p:cNvPr>
            <p:cNvSpPr>
              <a:spLocks/>
            </p:cNvSpPr>
            <p:nvPr/>
          </p:nvSpPr>
          <p:spPr bwMode="auto">
            <a:xfrm>
              <a:off x="1884174" y="4803045"/>
              <a:ext cx="209547" cy="306729"/>
            </a:xfrm>
            <a:custGeom>
              <a:avLst/>
              <a:gdLst>
                <a:gd name="T0" fmla="*/ 48 w 96"/>
                <a:gd name="T1" fmla="*/ 15 h 141"/>
                <a:gd name="T2" fmla="*/ 96 w 96"/>
                <a:gd name="T3" fmla="*/ 98 h 141"/>
                <a:gd name="T4" fmla="*/ 48 w 96"/>
                <a:gd name="T5" fmla="*/ 125 h 141"/>
                <a:gd name="T6" fmla="*/ 0 w 96"/>
                <a:gd name="T7" fmla="*/ 43 h 141"/>
                <a:gd name="T8" fmla="*/ 48 w 96"/>
                <a:gd name="T9" fmla="*/ 15 h 141"/>
              </a:gdLst>
              <a:ahLst/>
              <a:cxnLst>
                <a:cxn ang="0">
                  <a:pos x="T0" y="T1"/>
                </a:cxn>
                <a:cxn ang="0">
                  <a:pos x="T2" y="T3"/>
                </a:cxn>
                <a:cxn ang="0">
                  <a:pos x="T4" y="T5"/>
                </a:cxn>
                <a:cxn ang="0">
                  <a:pos x="T6" y="T7"/>
                </a:cxn>
                <a:cxn ang="0">
                  <a:pos x="T8" y="T9"/>
                </a:cxn>
              </a:cxnLst>
              <a:rect l="0" t="0" r="r" b="b"/>
              <a:pathLst>
                <a:path w="96" h="141">
                  <a:moveTo>
                    <a:pt x="48" y="15"/>
                  </a:moveTo>
                  <a:cubicBezTo>
                    <a:pt x="75" y="30"/>
                    <a:pt x="96" y="67"/>
                    <a:pt x="96" y="98"/>
                  </a:cubicBezTo>
                  <a:cubicBezTo>
                    <a:pt x="96" y="128"/>
                    <a:pt x="74" y="141"/>
                    <a:pt x="48" y="125"/>
                  </a:cubicBezTo>
                  <a:cubicBezTo>
                    <a:pt x="21" y="110"/>
                    <a:pt x="0" y="73"/>
                    <a:pt x="0" y="43"/>
                  </a:cubicBezTo>
                  <a:cubicBezTo>
                    <a:pt x="0" y="12"/>
                    <a:pt x="22" y="0"/>
                    <a:pt x="48" y="15"/>
                  </a:cubicBezTo>
                  <a:close/>
                </a:path>
              </a:pathLst>
            </a:custGeom>
            <a:solidFill>
              <a:srgbClr val="8F919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51" name="Freeform 43">
              <a:extLst>
                <a:ext uri="{FF2B5EF4-FFF2-40B4-BE49-F238E27FC236}">
                  <a16:creationId xmlns:a16="http://schemas.microsoft.com/office/drawing/2014/main" id="{AAA4F083-7C68-4F19-B8FE-3C414F82D5E4}"/>
                </a:ext>
              </a:extLst>
            </p:cNvPr>
            <p:cNvSpPr>
              <a:spLocks/>
            </p:cNvSpPr>
            <p:nvPr/>
          </p:nvSpPr>
          <p:spPr bwMode="auto">
            <a:xfrm>
              <a:off x="1446032" y="4481508"/>
              <a:ext cx="277278" cy="323652"/>
            </a:xfrm>
            <a:custGeom>
              <a:avLst/>
              <a:gdLst>
                <a:gd name="T0" fmla="*/ 79 w 127"/>
                <a:gd name="T1" fmla="*/ 9 h 148"/>
                <a:gd name="T2" fmla="*/ 45 w 127"/>
                <a:gd name="T3" fmla="*/ 5 h 148"/>
                <a:gd name="T4" fmla="*/ 0 w 127"/>
                <a:gd name="T5" fmla="*/ 31 h 148"/>
                <a:gd name="T6" fmla="*/ 34 w 127"/>
                <a:gd name="T7" fmla="*/ 35 h 148"/>
                <a:gd name="T8" fmla="*/ 82 w 127"/>
                <a:gd name="T9" fmla="*/ 117 h 148"/>
                <a:gd name="T10" fmla="*/ 68 w 127"/>
                <a:gd name="T11" fmla="*/ 148 h 148"/>
                <a:gd name="T12" fmla="*/ 113 w 127"/>
                <a:gd name="T13" fmla="*/ 122 h 148"/>
                <a:gd name="T14" fmla="*/ 127 w 127"/>
                <a:gd name="T15" fmla="*/ 91 h 148"/>
                <a:gd name="T16" fmla="*/ 79 w 127"/>
                <a:gd name="T17" fmla="*/ 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48">
                  <a:moveTo>
                    <a:pt x="79" y="9"/>
                  </a:moveTo>
                  <a:cubicBezTo>
                    <a:pt x="66" y="1"/>
                    <a:pt x="54" y="0"/>
                    <a:pt x="45" y="5"/>
                  </a:cubicBezTo>
                  <a:cubicBezTo>
                    <a:pt x="0" y="31"/>
                    <a:pt x="0" y="31"/>
                    <a:pt x="0" y="31"/>
                  </a:cubicBezTo>
                  <a:cubicBezTo>
                    <a:pt x="9" y="26"/>
                    <a:pt x="21" y="27"/>
                    <a:pt x="34" y="35"/>
                  </a:cubicBezTo>
                  <a:cubicBezTo>
                    <a:pt x="61" y="50"/>
                    <a:pt x="82" y="87"/>
                    <a:pt x="82" y="117"/>
                  </a:cubicBezTo>
                  <a:cubicBezTo>
                    <a:pt x="82" y="132"/>
                    <a:pt x="77" y="143"/>
                    <a:pt x="68" y="148"/>
                  </a:cubicBezTo>
                  <a:cubicBezTo>
                    <a:pt x="113" y="122"/>
                    <a:pt x="113" y="122"/>
                    <a:pt x="113" y="122"/>
                  </a:cubicBezTo>
                  <a:cubicBezTo>
                    <a:pt x="121" y="117"/>
                    <a:pt x="127" y="107"/>
                    <a:pt x="127" y="91"/>
                  </a:cubicBezTo>
                  <a:cubicBezTo>
                    <a:pt x="127" y="61"/>
                    <a:pt x="105" y="24"/>
                    <a:pt x="79" y="9"/>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52" name="Freeform 44">
              <a:extLst>
                <a:ext uri="{FF2B5EF4-FFF2-40B4-BE49-F238E27FC236}">
                  <a16:creationId xmlns:a16="http://schemas.microsoft.com/office/drawing/2014/main" id="{59D5E9B5-3FB3-4C6A-899A-79061A1A9194}"/>
                </a:ext>
              </a:extLst>
            </p:cNvPr>
            <p:cNvSpPr>
              <a:spLocks/>
            </p:cNvSpPr>
            <p:nvPr/>
          </p:nvSpPr>
          <p:spPr bwMode="auto">
            <a:xfrm>
              <a:off x="1416399" y="4523815"/>
              <a:ext cx="207430" cy="306729"/>
            </a:xfrm>
            <a:custGeom>
              <a:avLst/>
              <a:gdLst>
                <a:gd name="T0" fmla="*/ 48 w 96"/>
                <a:gd name="T1" fmla="*/ 16 h 141"/>
                <a:gd name="T2" fmla="*/ 96 w 96"/>
                <a:gd name="T3" fmla="*/ 98 h 141"/>
                <a:gd name="T4" fmla="*/ 48 w 96"/>
                <a:gd name="T5" fmla="*/ 126 h 141"/>
                <a:gd name="T6" fmla="*/ 0 w 96"/>
                <a:gd name="T7" fmla="*/ 43 h 141"/>
                <a:gd name="T8" fmla="*/ 48 w 96"/>
                <a:gd name="T9" fmla="*/ 16 h 141"/>
              </a:gdLst>
              <a:ahLst/>
              <a:cxnLst>
                <a:cxn ang="0">
                  <a:pos x="T0" y="T1"/>
                </a:cxn>
                <a:cxn ang="0">
                  <a:pos x="T2" y="T3"/>
                </a:cxn>
                <a:cxn ang="0">
                  <a:pos x="T4" y="T5"/>
                </a:cxn>
                <a:cxn ang="0">
                  <a:pos x="T6" y="T7"/>
                </a:cxn>
                <a:cxn ang="0">
                  <a:pos x="T8" y="T9"/>
                </a:cxn>
              </a:cxnLst>
              <a:rect l="0" t="0" r="r" b="b"/>
              <a:pathLst>
                <a:path w="96" h="141">
                  <a:moveTo>
                    <a:pt x="48" y="16"/>
                  </a:moveTo>
                  <a:cubicBezTo>
                    <a:pt x="75" y="31"/>
                    <a:pt x="96" y="68"/>
                    <a:pt x="96" y="98"/>
                  </a:cubicBezTo>
                  <a:cubicBezTo>
                    <a:pt x="96" y="129"/>
                    <a:pt x="75" y="141"/>
                    <a:pt x="48" y="126"/>
                  </a:cubicBezTo>
                  <a:cubicBezTo>
                    <a:pt x="22" y="110"/>
                    <a:pt x="0" y="73"/>
                    <a:pt x="0" y="43"/>
                  </a:cubicBezTo>
                  <a:cubicBezTo>
                    <a:pt x="0" y="13"/>
                    <a:pt x="22" y="0"/>
                    <a:pt x="48" y="16"/>
                  </a:cubicBezTo>
                  <a:close/>
                </a:path>
              </a:pathLst>
            </a:custGeom>
            <a:solidFill>
              <a:srgbClr val="8F919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53" name="Freeform 45">
              <a:extLst>
                <a:ext uri="{FF2B5EF4-FFF2-40B4-BE49-F238E27FC236}">
                  <a16:creationId xmlns:a16="http://schemas.microsoft.com/office/drawing/2014/main" id="{E7E284FD-3A0D-4935-BE89-14FAB65D6470}"/>
                </a:ext>
              </a:extLst>
            </p:cNvPr>
            <p:cNvSpPr>
              <a:spLocks/>
            </p:cNvSpPr>
            <p:nvPr/>
          </p:nvSpPr>
          <p:spPr bwMode="auto">
            <a:xfrm>
              <a:off x="1270351" y="4500545"/>
              <a:ext cx="243413" cy="103654"/>
            </a:xfrm>
            <a:custGeom>
              <a:avLst/>
              <a:gdLst>
                <a:gd name="T0" fmla="*/ 0 w 111"/>
                <a:gd name="T1" fmla="*/ 44 h 48"/>
                <a:gd name="T2" fmla="*/ 63 w 111"/>
                <a:gd name="T3" fmla="*/ 7 h 48"/>
                <a:gd name="T4" fmla="*/ 111 w 111"/>
                <a:gd name="T5" fmla="*/ 12 h 48"/>
                <a:gd name="T6" fmla="*/ 49 w 111"/>
                <a:gd name="T7" fmla="*/ 48 h 48"/>
                <a:gd name="T8" fmla="*/ 0 w 111"/>
                <a:gd name="T9" fmla="*/ 44 h 48"/>
              </a:gdLst>
              <a:ahLst/>
              <a:cxnLst>
                <a:cxn ang="0">
                  <a:pos x="T0" y="T1"/>
                </a:cxn>
                <a:cxn ang="0">
                  <a:pos x="T2" y="T3"/>
                </a:cxn>
                <a:cxn ang="0">
                  <a:pos x="T4" y="T5"/>
                </a:cxn>
                <a:cxn ang="0">
                  <a:pos x="T6" y="T7"/>
                </a:cxn>
                <a:cxn ang="0">
                  <a:pos x="T8" y="T9"/>
                </a:cxn>
              </a:cxnLst>
              <a:rect l="0" t="0" r="r" b="b"/>
              <a:pathLst>
                <a:path w="111" h="48">
                  <a:moveTo>
                    <a:pt x="0" y="44"/>
                  </a:moveTo>
                  <a:cubicBezTo>
                    <a:pt x="63" y="7"/>
                    <a:pt x="63" y="7"/>
                    <a:pt x="63" y="7"/>
                  </a:cubicBezTo>
                  <a:cubicBezTo>
                    <a:pt x="76" y="0"/>
                    <a:pt x="93" y="1"/>
                    <a:pt x="111" y="12"/>
                  </a:cubicBezTo>
                  <a:cubicBezTo>
                    <a:pt x="49" y="48"/>
                    <a:pt x="49" y="48"/>
                    <a:pt x="49" y="48"/>
                  </a:cubicBezTo>
                  <a:cubicBezTo>
                    <a:pt x="30" y="38"/>
                    <a:pt x="13" y="37"/>
                    <a:pt x="0" y="44"/>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54" name="Freeform 46">
              <a:extLst>
                <a:ext uri="{FF2B5EF4-FFF2-40B4-BE49-F238E27FC236}">
                  <a16:creationId xmlns:a16="http://schemas.microsoft.com/office/drawing/2014/main" id="{89DE44E8-2E53-4C78-99BD-7A5DF1746DB0}"/>
                </a:ext>
              </a:extLst>
            </p:cNvPr>
            <p:cNvSpPr>
              <a:spLocks/>
            </p:cNvSpPr>
            <p:nvPr/>
          </p:nvSpPr>
          <p:spPr bwMode="auto">
            <a:xfrm>
              <a:off x="1255535" y="4597853"/>
              <a:ext cx="243412" cy="353269"/>
            </a:xfrm>
            <a:custGeom>
              <a:avLst/>
              <a:gdLst>
                <a:gd name="T0" fmla="*/ 56 w 111"/>
                <a:gd name="T1" fmla="*/ 18 h 162"/>
                <a:gd name="T2" fmla="*/ 111 w 111"/>
                <a:gd name="T3" fmla="*/ 113 h 162"/>
                <a:gd name="T4" fmla="*/ 55 w 111"/>
                <a:gd name="T5" fmla="*/ 145 h 162"/>
                <a:gd name="T6" fmla="*/ 0 w 111"/>
                <a:gd name="T7" fmla="*/ 49 h 162"/>
                <a:gd name="T8" fmla="*/ 56 w 111"/>
                <a:gd name="T9" fmla="*/ 18 h 162"/>
              </a:gdLst>
              <a:ahLst/>
              <a:cxnLst>
                <a:cxn ang="0">
                  <a:pos x="T0" y="T1"/>
                </a:cxn>
                <a:cxn ang="0">
                  <a:pos x="T2" y="T3"/>
                </a:cxn>
                <a:cxn ang="0">
                  <a:pos x="T4" y="T5"/>
                </a:cxn>
                <a:cxn ang="0">
                  <a:pos x="T6" y="T7"/>
                </a:cxn>
                <a:cxn ang="0">
                  <a:pos x="T8" y="T9"/>
                </a:cxn>
              </a:cxnLst>
              <a:rect l="0" t="0" r="r" b="b"/>
              <a:pathLst>
                <a:path w="111" h="162">
                  <a:moveTo>
                    <a:pt x="56" y="18"/>
                  </a:moveTo>
                  <a:cubicBezTo>
                    <a:pt x="86" y="35"/>
                    <a:pt x="111" y="78"/>
                    <a:pt x="111" y="113"/>
                  </a:cubicBezTo>
                  <a:cubicBezTo>
                    <a:pt x="111" y="148"/>
                    <a:pt x="86" y="162"/>
                    <a:pt x="55" y="145"/>
                  </a:cubicBezTo>
                  <a:cubicBezTo>
                    <a:pt x="25" y="127"/>
                    <a:pt x="0" y="84"/>
                    <a:pt x="0" y="49"/>
                  </a:cubicBezTo>
                  <a:cubicBezTo>
                    <a:pt x="0" y="14"/>
                    <a:pt x="25" y="0"/>
                    <a:pt x="56" y="18"/>
                  </a:cubicBezTo>
                  <a:close/>
                </a:path>
              </a:pathLst>
            </a:custGeom>
            <a:solidFill>
              <a:schemeClr val="bg2">
                <a:lumMod val="95000"/>
                <a:alpha val="94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55" name="Freeform 47">
              <a:extLst>
                <a:ext uri="{FF2B5EF4-FFF2-40B4-BE49-F238E27FC236}">
                  <a16:creationId xmlns:a16="http://schemas.microsoft.com/office/drawing/2014/main" id="{A4ABF2FF-025A-443B-8D58-00400292831A}"/>
                </a:ext>
              </a:extLst>
            </p:cNvPr>
            <p:cNvSpPr>
              <a:spLocks/>
            </p:cNvSpPr>
            <p:nvPr/>
          </p:nvSpPr>
          <p:spPr bwMode="auto">
            <a:xfrm>
              <a:off x="1378300" y="4525930"/>
              <a:ext cx="281512" cy="429423"/>
            </a:xfrm>
            <a:custGeom>
              <a:avLst/>
              <a:gdLst>
                <a:gd name="T0" fmla="*/ 110 w 130"/>
                <a:gd name="T1" fmla="*/ 160 h 197"/>
                <a:gd name="T2" fmla="*/ 47 w 130"/>
                <a:gd name="T3" fmla="*/ 197 h 197"/>
                <a:gd name="T4" fmla="*/ 67 w 130"/>
                <a:gd name="T5" fmla="*/ 153 h 197"/>
                <a:gd name="T6" fmla="*/ 0 w 130"/>
                <a:gd name="T7" fmla="*/ 36 h 197"/>
                <a:gd name="T8" fmla="*/ 62 w 130"/>
                <a:gd name="T9" fmla="*/ 0 h 197"/>
                <a:gd name="T10" fmla="*/ 130 w 130"/>
                <a:gd name="T11" fmla="*/ 117 h 197"/>
                <a:gd name="T12" fmla="*/ 110 w 130"/>
                <a:gd name="T13" fmla="*/ 160 h 197"/>
              </a:gdLst>
              <a:ahLst/>
              <a:cxnLst>
                <a:cxn ang="0">
                  <a:pos x="T0" y="T1"/>
                </a:cxn>
                <a:cxn ang="0">
                  <a:pos x="T2" y="T3"/>
                </a:cxn>
                <a:cxn ang="0">
                  <a:pos x="T4" y="T5"/>
                </a:cxn>
                <a:cxn ang="0">
                  <a:pos x="T6" y="T7"/>
                </a:cxn>
                <a:cxn ang="0">
                  <a:pos x="T8" y="T9"/>
                </a:cxn>
                <a:cxn ang="0">
                  <a:pos x="T10" y="T11"/>
                </a:cxn>
                <a:cxn ang="0">
                  <a:pos x="T12" y="T13"/>
                </a:cxn>
              </a:cxnLst>
              <a:rect l="0" t="0" r="r" b="b"/>
              <a:pathLst>
                <a:path w="130" h="197">
                  <a:moveTo>
                    <a:pt x="110" y="160"/>
                  </a:moveTo>
                  <a:cubicBezTo>
                    <a:pt x="47" y="197"/>
                    <a:pt x="47" y="197"/>
                    <a:pt x="47" y="197"/>
                  </a:cubicBezTo>
                  <a:cubicBezTo>
                    <a:pt x="59" y="190"/>
                    <a:pt x="67" y="175"/>
                    <a:pt x="67" y="153"/>
                  </a:cubicBezTo>
                  <a:cubicBezTo>
                    <a:pt x="67" y="110"/>
                    <a:pt x="37" y="58"/>
                    <a:pt x="0" y="36"/>
                  </a:cubicBezTo>
                  <a:cubicBezTo>
                    <a:pt x="62" y="0"/>
                    <a:pt x="62" y="0"/>
                    <a:pt x="62" y="0"/>
                  </a:cubicBezTo>
                  <a:cubicBezTo>
                    <a:pt x="100" y="21"/>
                    <a:pt x="130" y="74"/>
                    <a:pt x="130" y="117"/>
                  </a:cubicBezTo>
                  <a:cubicBezTo>
                    <a:pt x="130" y="138"/>
                    <a:pt x="122" y="153"/>
                    <a:pt x="110" y="160"/>
                  </a:cubicBezTo>
                  <a:close/>
                </a:path>
              </a:pathLst>
            </a:custGeom>
            <a:solidFill>
              <a:srgbClr val="595A5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56" name="Freeform 48">
              <a:extLst>
                <a:ext uri="{FF2B5EF4-FFF2-40B4-BE49-F238E27FC236}">
                  <a16:creationId xmlns:a16="http://schemas.microsoft.com/office/drawing/2014/main" id="{300F13D9-4E49-412D-AD66-AF469070E9DD}"/>
                </a:ext>
              </a:extLst>
            </p:cNvPr>
            <p:cNvSpPr>
              <a:spLocks noEditPoints="1"/>
            </p:cNvSpPr>
            <p:nvPr/>
          </p:nvSpPr>
          <p:spPr bwMode="auto">
            <a:xfrm>
              <a:off x="1230136" y="4557661"/>
              <a:ext cx="294211" cy="431537"/>
            </a:xfrm>
            <a:custGeom>
              <a:avLst/>
              <a:gdLst>
                <a:gd name="T0" fmla="*/ 68 w 135"/>
                <a:gd name="T1" fmla="*/ 21 h 198"/>
                <a:gd name="T2" fmla="*/ 135 w 135"/>
                <a:gd name="T3" fmla="*/ 138 h 198"/>
                <a:gd name="T4" fmla="*/ 67 w 135"/>
                <a:gd name="T5" fmla="*/ 177 h 198"/>
                <a:gd name="T6" fmla="*/ 0 w 135"/>
                <a:gd name="T7" fmla="*/ 60 h 198"/>
                <a:gd name="T8" fmla="*/ 68 w 135"/>
                <a:gd name="T9" fmla="*/ 21 h 198"/>
                <a:gd name="T10" fmla="*/ 67 w 135"/>
                <a:gd name="T11" fmla="*/ 163 h 198"/>
                <a:gd name="T12" fmla="*/ 123 w 135"/>
                <a:gd name="T13" fmla="*/ 131 h 198"/>
                <a:gd name="T14" fmla="*/ 68 w 135"/>
                <a:gd name="T15" fmla="*/ 36 h 198"/>
                <a:gd name="T16" fmla="*/ 12 w 135"/>
                <a:gd name="T17" fmla="*/ 67 h 198"/>
                <a:gd name="T18" fmla="*/ 67 w 135"/>
                <a:gd name="T19" fmla="*/ 16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98">
                  <a:moveTo>
                    <a:pt x="68" y="21"/>
                  </a:moveTo>
                  <a:cubicBezTo>
                    <a:pt x="105" y="43"/>
                    <a:pt x="135" y="95"/>
                    <a:pt x="135" y="138"/>
                  </a:cubicBezTo>
                  <a:cubicBezTo>
                    <a:pt x="135" y="181"/>
                    <a:pt x="104" y="198"/>
                    <a:pt x="67" y="177"/>
                  </a:cubicBezTo>
                  <a:cubicBezTo>
                    <a:pt x="30" y="155"/>
                    <a:pt x="0" y="103"/>
                    <a:pt x="0" y="60"/>
                  </a:cubicBezTo>
                  <a:cubicBezTo>
                    <a:pt x="0" y="17"/>
                    <a:pt x="30" y="0"/>
                    <a:pt x="68" y="21"/>
                  </a:cubicBezTo>
                  <a:close/>
                  <a:moveTo>
                    <a:pt x="67" y="163"/>
                  </a:moveTo>
                  <a:cubicBezTo>
                    <a:pt x="98" y="180"/>
                    <a:pt x="123" y="166"/>
                    <a:pt x="123" y="131"/>
                  </a:cubicBezTo>
                  <a:cubicBezTo>
                    <a:pt x="123" y="96"/>
                    <a:pt x="98" y="53"/>
                    <a:pt x="68" y="36"/>
                  </a:cubicBezTo>
                  <a:cubicBezTo>
                    <a:pt x="37" y="18"/>
                    <a:pt x="12" y="32"/>
                    <a:pt x="12" y="67"/>
                  </a:cubicBezTo>
                  <a:cubicBezTo>
                    <a:pt x="12" y="102"/>
                    <a:pt x="37" y="145"/>
                    <a:pt x="67" y="163"/>
                  </a:cubicBezTo>
                </a:path>
              </a:pathLst>
            </a:custGeom>
            <a:solidFill>
              <a:srgbClr val="8F919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57" name="Freeform 49">
              <a:extLst>
                <a:ext uri="{FF2B5EF4-FFF2-40B4-BE49-F238E27FC236}">
                  <a16:creationId xmlns:a16="http://schemas.microsoft.com/office/drawing/2014/main" id="{20D422E6-C96D-4F61-9410-395BE1C13C17}"/>
                </a:ext>
              </a:extLst>
            </p:cNvPr>
            <p:cNvSpPr>
              <a:spLocks/>
            </p:cNvSpPr>
            <p:nvPr/>
          </p:nvSpPr>
          <p:spPr bwMode="auto">
            <a:xfrm>
              <a:off x="1740243" y="4790353"/>
              <a:ext cx="241296" cy="105769"/>
            </a:xfrm>
            <a:custGeom>
              <a:avLst/>
              <a:gdLst>
                <a:gd name="T0" fmla="*/ 0 w 111"/>
                <a:gd name="T1" fmla="*/ 43 h 48"/>
                <a:gd name="T2" fmla="*/ 63 w 111"/>
                <a:gd name="T3" fmla="*/ 7 h 48"/>
                <a:gd name="T4" fmla="*/ 111 w 111"/>
                <a:gd name="T5" fmla="*/ 12 h 48"/>
                <a:gd name="T6" fmla="*/ 48 w 111"/>
                <a:gd name="T7" fmla="*/ 48 h 48"/>
                <a:gd name="T8" fmla="*/ 0 w 111"/>
                <a:gd name="T9" fmla="*/ 43 h 48"/>
              </a:gdLst>
              <a:ahLst/>
              <a:cxnLst>
                <a:cxn ang="0">
                  <a:pos x="T0" y="T1"/>
                </a:cxn>
                <a:cxn ang="0">
                  <a:pos x="T2" y="T3"/>
                </a:cxn>
                <a:cxn ang="0">
                  <a:pos x="T4" y="T5"/>
                </a:cxn>
                <a:cxn ang="0">
                  <a:pos x="T6" y="T7"/>
                </a:cxn>
                <a:cxn ang="0">
                  <a:pos x="T8" y="T9"/>
                </a:cxn>
              </a:cxnLst>
              <a:rect l="0" t="0" r="r" b="b"/>
              <a:pathLst>
                <a:path w="111" h="48">
                  <a:moveTo>
                    <a:pt x="0" y="43"/>
                  </a:moveTo>
                  <a:cubicBezTo>
                    <a:pt x="63" y="7"/>
                    <a:pt x="63" y="7"/>
                    <a:pt x="63" y="7"/>
                  </a:cubicBezTo>
                  <a:cubicBezTo>
                    <a:pt x="75" y="0"/>
                    <a:pt x="92" y="1"/>
                    <a:pt x="111" y="12"/>
                  </a:cubicBezTo>
                  <a:cubicBezTo>
                    <a:pt x="48" y="48"/>
                    <a:pt x="48" y="48"/>
                    <a:pt x="48" y="48"/>
                  </a:cubicBezTo>
                  <a:cubicBezTo>
                    <a:pt x="30" y="37"/>
                    <a:pt x="13" y="36"/>
                    <a:pt x="0" y="43"/>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58" name="Freeform 50">
              <a:extLst>
                <a:ext uri="{FF2B5EF4-FFF2-40B4-BE49-F238E27FC236}">
                  <a16:creationId xmlns:a16="http://schemas.microsoft.com/office/drawing/2014/main" id="{40EE41ED-64D4-42CF-B6FE-C7CC12DF14AB}"/>
                </a:ext>
              </a:extLst>
            </p:cNvPr>
            <p:cNvSpPr>
              <a:spLocks/>
            </p:cNvSpPr>
            <p:nvPr/>
          </p:nvSpPr>
          <p:spPr bwMode="auto">
            <a:xfrm>
              <a:off x="1723310" y="4889775"/>
              <a:ext cx="243413" cy="353269"/>
            </a:xfrm>
            <a:custGeom>
              <a:avLst/>
              <a:gdLst>
                <a:gd name="T0" fmla="*/ 55 w 111"/>
                <a:gd name="T1" fmla="*/ 17 h 162"/>
                <a:gd name="T2" fmla="*/ 110 w 111"/>
                <a:gd name="T3" fmla="*/ 113 h 162"/>
                <a:gd name="T4" fmla="*/ 55 w 111"/>
                <a:gd name="T5" fmla="*/ 144 h 162"/>
                <a:gd name="T6" fmla="*/ 0 w 111"/>
                <a:gd name="T7" fmla="*/ 49 h 162"/>
                <a:gd name="T8" fmla="*/ 55 w 111"/>
                <a:gd name="T9" fmla="*/ 17 h 162"/>
              </a:gdLst>
              <a:ahLst/>
              <a:cxnLst>
                <a:cxn ang="0">
                  <a:pos x="T0" y="T1"/>
                </a:cxn>
                <a:cxn ang="0">
                  <a:pos x="T2" y="T3"/>
                </a:cxn>
                <a:cxn ang="0">
                  <a:pos x="T4" y="T5"/>
                </a:cxn>
                <a:cxn ang="0">
                  <a:pos x="T6" y="T7"/>
                </a:cxn>
                <a:cxn ang="0">
                  <a:pos x="T8" y="T9"/>
                </a:cxn>
              </a:cxnLst>
              <a:rect l="0" t="0" r="r" b="b"/>
              <a:pathLst>
                <a:path w="111" h="162">
                  <a:moveTo>
                    <a:pt x="55" y="17"/>
                  </a:moveTo>
                  <a:cubicBezTo>
                    <a:pt x="86" y="35"/>
                    <a:pt x="111" y="78"/>
                    <a:pt x="110" y="113"/>
                  </a:cubicBezTo>
                  <a:cubicBezTo>
                    <a:pt x="110" y="148"/>
                    <a:pt x="86" y="162"/>
                    <a:pt x="55" y="144"/>
                  </a:cubicBezTo>
                  <a:cubicBezTo>
                    <a:pt x="24" y="127"/>
                    <a:pt x="0" y="84"/>
                    <a:pt x="0" y="49"/>
                  </a:cubicBezTo>
                  <a:cubicBezTo>
                    <a:pt x="0" y="14"/>
                    <a:pt x="25" y="0"/>
                    <a:pt x="55" y="17"/>
                  </a:cubicBezTo>
                  <a:close/>
                </a:path>
              </a:pathLst>
            </a:custGeom>
            <a:solidFill>
              <a:schemeClr val="bg2">
                <a:lumMod val="95000"/>
                <a:alpha val="94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59" name="Freeform 51">
              <a:extLst>
                <a:ext uri="{FF2B5EF4-FFF2-40B4-BE49-F238E27FC236}">
                  <a16:creationId xmlns:a16="http://schemas.microsoft.com/office/drawing/2014/main" id="{B4561A82-B27C-4E17-87A4-C60E0EACCA02}"/>
                </a:ext>
              </a:extLst>
            </p:cNvPr>
            <p:cNvSpPr>
              <a:spLocks/>
            </p:cNvSpPr>
            <p:nvPr/>
          </p:nvSpPr>
          <p:spPr bwMode="auto">
            <a:xfrm>
              <a:off x="1843959" y="4817852"/>
              <a:ext cx="285745" cy="427306"/>
            </a:xfrm>
            <a:custGeom>
              <a:avLst/>
              <a:gdLst>
                <a:gd name="T0" fmla="*/ 111 w 131"/>
                <a:gd name="T1" fmla="*/ 160 h 196"/>
                <a:gd name="T2" fmla="*/ 48 w 131"/>
                <a:gd name="T3" fmla="*/ 196 h 196"/>
                <a:gd name="T4" fmla="*/ 68 w 131"/>
                <a:gd name="T5" fmla="*/ 153 h 196"/>
                <a:gd name="T6" fmla="*/ 0 w 131"/>
                <a:gd name="T7" fmla="*/ 36 h 196"/>
                <a:gd name="T8" fmla="*/ 63 w 131"/>
                <a:gd name="T9" fmla="*/ 0 h 196"/>
                <a:gd name="T10" fmla="*/ 131 w 131"/>
                <a:gd name="T11" fmla="*/ 116 h 196"/>
                <a:gd name="T12" fmla="*/ 111 w 131"/>
                <a:gd name="T13" fmla="*/ 160 h 196"/>
              </a:gdLst>
              <a:ahLst/>
              <a:cxnLst>
                <a:cxn ang="0">
                  <a:pos x="T0" y="T1"/>
                </a:cxn>
                <a:cxn ang="0">
                  <a:pos x="T2" y="T3"/>
                </a:cxn>
                <a:cxn ang="0">
                  <a:pos x="T4" y="T5"/>
                </a:cxn>
                <a:cxn ang="0">
                  <a:pos x="T6" y="T7"/>
                </a:cxn>
                <a:cxn ang="0">
                  <a:pos x="T8" y="T9"/>
                </a:cxn>
                <a:cxn ang="0">
                  <a:pos x="T10" y="T11"/>
                </a:cxn>
                <a:cxn ang="0">
                  <a:pos x="T12" y="T13"/>
                </a:cxn>
              </a:cxnLst>
              <a:rect l="0" t="0" r="r" b="b"/>
              <a:pathLst>
                <a:path w="131" h="196">
                  <a:moveTo>
                    <a:pt x="111" y="160"/>
                  </a:moveTo>
                  <a:cubicBezTo>
                    <a:pt x="48" y="196"/>
                    <a:pt x="48" y="196"/>
                    <a:pt x="48" y="196"/>
                  </a:cubicBezTo>
                  <a:cubicBezTo>
                    <a:pt x="60" y="189"/>
                    <a:pt x="68" y="174"/>
                    <a:pt x="68" y="153"/>
                  </a:cubicBezTo>
                  <a:cubicBezTo>
                    <a:pt x="68" y="110"/>
                    <a:pt x="38" y="58"/>
                    <a:pt x="0" y="36"/>
                  </a:cubicBezTo>
                  <a:cubicBezTo>
                    <a:pt x="63" y="0"/>
                    <a:pt x="63" y="0"/>
                    <a:pt x="63" y="0"/>
                  </a:cubicBezTo>
                  <a:cubicBezTo>
                    <a:pt x="101" y="21"/>
                    <a:pt x="131" y="73"/>
                    <a:pt x="131" y="116"/>
                  </a:cubicBezTo>
                  <a:cubicBezTo>
                    <a:pt x="131" y="138"/>
                    <a:pt x="123" y="153"/>
                    <a:pt x="111" y="160"/>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60" name="Freeform 52">
              <a:extLst>
                <a:ext uri="{FF2B5EF4-FFF2-40B4-BE49-F238E27FC236}">
                  <a16:creationId xmlns:a16="http://schemas.microsoft.com/office/drawing/2014/main" id="{CB85C9EA-F7FB-4799-9E59-B17F5F8844AA}"/>
                </a:ext>
              </a:extLst>
            </p:cNvPr>
            <p:cNvSpPr>
              <a:spLocks noEditPoints="1"/>
            </p:cNvSpPr>
            <p:nvPr/>
          </p:nvSpPr>
          <p:spPr bwMode="auto">
            <a:xfrm>
              <a:off x="1695795" y="4849583"/>
              <a:ext cx="296329" cy="431537"/>
            </a:xfrm>
            <a:custGeom>
              <a:avLst/>
              <a:gdLst>
                <a:gd name="T0" fmla="*/ 68 w 136"/>
                <a:gd name="T1" fmla="*/ 21 h 198"/>
                <a:gd name="T2" fmla="*/ 136 w 136"/>
                <a:gd name="T3" fmla="*/ 138 h 198"/>
                <a:gd name="T4" fmla="*/ 68 w 136"/>
                <a:gd name="T5" fmla="*/ 177 h 198"/>
                <a:gd name="T6" fmla="*/ 1 w 136"/>
                <a:gd name="T7" fmla="*/ 60 h 198"/>
                <a:gd name="T8" fmla="*/ 68 w 136"/>
                <a:gd name="T9" fmla="*/ 21 h 198"/>
                <a:gd name="T10" fmla="*/ 68 w 136"/>
                <a:gd name="T11" fmla="*/ 162 h 198"/>
                <a:gd name="T12" fmla="*/ 123 w 136"/>
                <a:gd name="T13" fmla="*/ 131 h 198"/>
                <a:gd name="T14" fmla="*/ 68 w 136"/>
                <a:gd name="T15" fmla="*/ 35 h 198"/>
                <a:gd name="T16" fmla="*/ 13 w 136"/>
                <a:gd name="T17" fmla="*/ 67 h 198"/>
                <a:gd name="T18" fmla="*/ 68 w 136"/>
                <a:gd name="T19" fmla="*/ 16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98">
                  <a:moveTo>
                    <a:pt x="68" y="21"/>
                  </a:moveTo>
                  <a:cubicBezTo>
                    <a:pt x="106" y="43"/>
                    <a:pt x="136" y="95"/>
                    <a:pt x="136" y="138"/>
                  </a:cubicBezTo>
                  <a:cubicBezTo>
                    <a:pt x="136" y="181"/>
                    <a:pt x="105" y="198"/>
                    <a:pt x="68" y="177"/>
                  </a:cubicBezTo>
                  <a:cubicBezTo>
                    <a:pt x="31" y="155"/>
                    <a:pt x="0" y="103"/>
                    <a:pt x="1" y="60"/>
                  </a:cubicBezTo>
                  <a:cubicBezTo>
                    <a:pt x="1" y="17"/>
                    <a:pt x="31" y="0"/>
                    <a:pt x="68" y="21"/>
                  </a:cubicBezTo>
                  <a:close/>
                  <a:moveTo>
                    <a:pt x="68" y="162"/>
                  </a:moveTo>
                  <a:cubicBezTo>
                    <a:pt x="99" y="180"/>
                    <a:pt x="123" y="166"/>
                    <a:pt x="123" y="131"/>
                  </a:cubicBezTo>
                  <a:cubicBezTo>
                    <a:pt x="124" y="96"/>
                    <a:pt x="99" y="53"/>
                    <a:pt x="68" y="35"/>
                  </a:cubicBezTo>
                  <a:cubicBezTo>
                    <a:pt x="38" y="18"/>
                    <a:pt x="13" y="32"/>
                    <a:pt x="13" y="67"/>
                  </a:cubicBezTo>
                  <a:cubicBezTo>
                    <a:pt x="13" y="102"/>
                    <a:pt x="37" y="145"/>
                    <a:pt x="68" y="162"/>
                  </a:cubicBezTo>
                </a:path>
              </a:pathLst>
            </a:custGeom>
            <a:solidFill>
              <a:srgbClr val="8F919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grpSp>
      <p:grpSp>
        <p:nvGrpSpPr>
          <p:cNvPr id="61" name="Group 143">
            <a:extLst>
              <a:ext uri="{FF2B5EF4-FFF2-40B4-BE49-F238E27FC236}">
                <a16:creationId xmlns:a16="http://schemas.microsoft.com/office/drawing/2014/main" id="{6B48EC81-3D99-4E16-8A0D-015472CA5E97}"/>
              </a:ext>
            </a:extLst>
          </p:cNvPr>
          <p:cNvGrpSpPr>
            <a:grpSpLocks/>
          </p:cNvGrpSpPr>
          <p:nvPr/>
        </p:nvGrpSpPr>
        <p:grpSpPr bwMode="auto">
          <a:xfrm>
            <a:off x="7560469" y="4732337"/>
            <a:ext cx="1641475" cy="1574800"/>
            <a:chOff x="8598350" y="3749079"/>
            <a:chExt cx="2189094" cy="2098504"/>
          </a:xfrm>
        </p:grpSpPr>
        <p:sp>
          <p:nvSpPr>
            <p:cNvPr id="62" name="Freeform 56">
              <a:extLst>
                <a:ext uri="{FF2B5EF4-FFF2-40B4-BE49-F238E27FC236}">
                  <a16:creationId xmlns:a16="http://schemas.microsoft.com/office/drawing/2014/main" id="{C4B15E75-1DA7-4237-A83D-CEC65864CFCB}"/>
                </a:ext>
              </a:extLst>
            </p:cNvPr>
            <p:cNvSpPr>
              <a:spLocks/>
            </p:cNvSpPr>
            <p:nvPr/>
          </p:nvSpPr>
          <p:spPr bwMode="auto">
            <a:xfrm>
              <a:off x="8600468" y="4722176"/>
              <a:ext cx="2186976" cy="1125407"/>
            </a:xfrm>
            <a:custGeom>
              <a:avLst/>
              <a:gdLst>
                <a:gd name="T0" fmla="*/ 0 w 988"/>
                <a:gd name="T1" fmla="*/ 308 h 509"/>
                <a:gd name="T2" fmla="*/ 28 w 988"/>
                <a:gd name="T3" fmla="*/ 324 h 509"/>
                <a:gd name="T4" fmla="*/ 150 w 988"/>
                <a:gd name="T5" fmla="*/ 324 h 509"/>
                <a:gd name="T6" fmla="*/ 418 w 988"/>
                <a:gd name="T7" fmla="*/ 479 h 509"/>
                <a:gd name="T8" fmla="*/ 549 w 988"/>
                <a:gd name="T9" fmla="*/ 476 h 509"/>
                <a:gd name="T10" fmla="*/ 818 w 988"/>
                <a:gd name="T11" fmla="*/ 324 h 509"/>
                <a:gd name="T12" fmla="*/ 950 w 988"/>
                <a:gd name="T13" fmla="*/ 230 h 509"/>
                <a:gd name="T14" fmla="*/ 921 w 988"/>
                <a:gd name="T15" fmla="*/ 172 h 509"/>
                <a:gd name="T16" fmla="*/ 808 w 988"/>
                <a:gd name="T17" fmla="*/ 104 h 509"/>
                <a:gd name="T18" fmla="*/ 988 w 988"/>
                <a:gd name="T19" fmla="*/ 0 h 509"/>
                <a:gd name="T20" fmla="*/ 538 w 988"/>
                <a:gd name="T21" fmla="*/ 0 h 509"/>
                <a:gd name="T22" fmla="*/ 0 w 988"/>
                <a:gd name="T23" fmla="*/ 3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8" h="509">
                  <a:moveTo>
                    <a:pt x="0" y="308"/>
                  </a:moveTo>
                  <a:cubicBezTo>
                    <a:pt x="28" y="324"/>
                    <a:pt x="28" y="324"/>
                    <a:pt x="28" y="324"/>
                  </a:cubicBezTo>
                  <a:cubicBezTo>
                    <a:pt x="150" y="324"/>
                    <a:pt x="150" y="324"/>
                    <a:pt x="150" y="324"/>
                  </a:cubicBezTo>
                  <a:cubicBezTo>
                    <a:pt x="418" y="479"/>
                    <a:pt x="418" y="479"/>
                    <a:pt x="418" y="479"/>
                  </a:cubicBezTo>
                  <a:cubicBezTo>
                    <a:pt x="418" y="479"/>
                    <a:pt x="448" y="509"/>
                    <a:pt x="549" y="476"/>
                  </a:cubicBezTo>
                  <a:cubicBezTo>
                    <a:pt x="818" y="324"/>
                    <a:pt x="818" y="324"/>
                    <a:pt x="818" y="324"/>
                  </a:cubicBezTo>
                  <a:cubicBezTo>
                    <a:pt x="818" y="324"/>
                    <a:pt x="946" y="243"/>
                    <a:pt x="950" y="230"/>
                  </a:cubicBezTo>
                  <a:cubicBezTo>
                    <a:pt x="954" y="217"/>
                    <a:pt x="957" y="197"/>
                    <a:pt x="921" y="172"/>
                  </a:cubicBezTo>
                  <a:cubicBezTo>
                    <a:pt x="885" y="147"/>
                    <a:pt x="808" y="104"/>
                    <a:pt x="808" y="104"/>
                  </a:cubicBezTo>
                  <a:cubicBezTo>
                    <a:pt x="988" y="0"/>
                    <a:pt x="988" y="0"/>
                    <a:pt x="988" y="0"/>
                  </a:cubicBezTo>
                  <a:cubicBezTo>
                    <a:pt x="538" y="0"/>
                    <a:pt x="538" y="0"/>
                    <a:pt x="538" y="0"/>
                  </a:cubicBezTo>
                  <a:lnTo>
                    <a:pt x="0" y="308"/>
                  </a:lnTo>
                  <a:close/>
                </a:path>
              </a:pathLst>
            </a:custGeom>
            <a:solidFill>
              <a:schemeClr val="bg2">
                <a:lumMod val="65000"/>
                <a:alpha val="10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63" name="Freeform 57">
              <a:extLst>
                <a:ext uri="{FF2B5EF4-FFF2-40B4-BE49-F238E27FC236}">
                  <a16:creationId xmlns:a16="http://schemas.microsoft.com/office/drawing/2014/main" id="{5A05E85C-9C8A-4615-9167-13CFB79D9D5E}"/>
                </a:ext>
              </a:extLst>
            </p:cNvPr>
            <p:cNvSpPr>
              <a:spLocks/>
            </p:cNvSpPr>
            <p:nvPr/>
          </p:nvSpPr>
          <p:spPr bwMode="auto">
            <a:xfrm>
              <a:off x="8598350" y="4436592"/>
              <a:ext cx="63513" cy="1002713"/>
            </a:xfrm>
            <a:custGeom>
              <a:avLst/>
              <a:gdLst>
                <a:gd name="T0" fmla="*/ 69 w 69"/>
                <a:gd name="T1" fmla="*/ 1072 h 1072"/>
                <a:gd name="T2" fmla="*/ 3 w 69"/>
                <a:gd name="T3" fmla="*/ 1034 h 1072"/>
                <a:gd name="T4" fmla="*/ 0 w 69"/>
                <a:gd name="T5" fmla="*/ 0 h 1072"/>
                <a:gd name="T6" fmla="*/ 67 w 69"/>
                <a:gd name="T7" fmla="*/ 38 h 1072"/>
                <a:gd name="T8" fmla="*/ 69 w 69"/>
                <a:gd name="T9" fmla="*/ 1072 h 1072"/>
              </a:gdLst>
              <a:ahLst/>
              <a:cxnLst>
                <a:cxn ang="0">
                  <a:pos x="T0" y="T1"/>
                </a:cxn>
                <a:cxn ang="0">
                  <a:pos x="T2" y="T3"/>
                </a:cxn>
                <a:cxn ang="0">
                  <a:pos x="T4" y="T5"/>
                </a:cxn>
                <a:cxn ang="0">
                  <a:pos x="T6" y="T7"/>
                </a:cxn>
                <a:cxn ang="0">
                  <a:pos x="T8" y="T9"/>
                </a:cxn>
              </a:cxnLst>
              <a:rect l="0" t="0" r="r" b="b"/>
              <a:pathLst>
                <a:path w="69" h="1072">
                  <a:moveTo>
                    <a:pt x="69" y="1072"/>
                  </a:moveTo>
                  <a:lnTo>
                    <a:pt x="3" y="1034"/>
                  </a:lnTo>
                  <a:lnTo>
                    <a:pt x="0" y="0"/>
                  </a:lnTo>
                  <a:lnTo>
                    <a:pt x="67" y="38"/>
                  </a:lnTo>
                  <a:lnTo>
                    <a:pt x="69" y="1072"/>
                  </a:lnTo>
                  <a:close/>
                </a:path>
              </a:pathLst>
            </a:custGeom>
            <a:solidFill>
              <a:srgbClr val="212E3C"/>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64" name="Freeform 58">
              <a:extLst>
                <a:ext uri="{FF2B5EF4-FFF2-40B4-BE49-F238E27FC236}">
                  <a16:creationId xmlns:a16="http://schemas.microsoft.com/office/drawing/2014/main" id="{27498145-B775-44E1-BF51-29EBE32E97B1}"/>
                </a:ext>
              </a:extLst>
            </p:cNvPr>
            <p:cNvSpPr>
              <a:spLocks/>
            </p:cNvSpPr>
            <p:nvPr/>
          </p:nvSpPr>
          <p:spPr bwMode="auto">
            <a:xfrm>
              <a:off x="8598350" y="3749079"/>
              <a:ext cx="1253330" cy="723476"/>
            </a:xfrm>
            <a:custGeom>
              <a:avLst/>
              <a:gdLst>
                <a:gd name="T0" fmla="*/ 67 w 1342"/>
                <a:gd name="T1" fmla="*/ 775 h 775"/>
                <a:gd name="T2" fmla="*/ 0 w 1342"/>
                <a:gd name="T3" fmla="*/ 737 h 775"/>
                <a:gd name="T4" fmla="*/ 1275 w 1342"/>
                <a:gd name="T5" fmla="*/ 0 h 775"/>
                <a:gd name="T6" fmla="*/ 1342 w 1342"/>
                <a:gd name="T7" fmla="*/ 41 h 775"/>
                <a:gd name="T8" fmla="*/ 67 w 1342"/>
                <a:gd name="T9" fmla="*/ 775 h 775"/>
              </a:gdLst>
              <a:ahLst/>
              <a:cxnLst>
                <a:cxn ang="0">
                  <a:pos x="T0" y="T1"/>
                </a:cxn>
                <a:cxn ang="0">
                  <a:pos x="T2" y="T3"/>
                </a:cxn>
                <a:cxn ang="0">
                  <a:pos x="T4" y="T5"/>
                </a:cxn>
                <a:cxn ang="0">
                  <a:pos x="T6" y="T7"/>
                </a:cxn>
                <a:cxn ang="0">
                  <a:pos x="T8" y="T9"/>
                </a:cxn>
              </a:cxnLst>
              <a:rect l="0" t="0" r="r" b="b"/>
              <a:pathLst>
                <a:path w="1342" h="775">
                  <a:moveTo>
                    <a:pt x="67" y="775"/>
                  </a:moveTo>
                  <a:lnTo>
                    <a:pt x="0" y="737"/>
                  </a:lnTo>
                  <a:lnTo>
                    <a:pt x="1275" y="0"/>
                  </a:lnTo>
                  <a:lnTo>
                    <a:pt x="1342" y="41"/>
                  </a:lnTo>
                  <a:lnTo>
                    <a:pt x="67" y="775"/>
                  </a:lnTo>
                  <a:close/>
                </a:path>
              </a:pathLst>
            </a:custGeom>
            <a:solidFill>
              <a:srgbClr val="2C3E50"/>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65" name="Freeform 59">
              <a:extLst>
                <a:ext uri="{FF2B5EF4-FFF2-40B4-BE49-F238E27FC236}">
                  <a16:creationId xmlns:a16="http://schemas.microsoft.com/office/drawing/2014/main" id="{140629D2-C84E-40F3-A447-6B1F418DBB70}"/>
                </a:ext>
              </a:extLst>
            </p:cNvPr>
            <p:cNvSpPr>
              <a:spLocks/>
            </p:cNvSpPr>
            <p:nvPr/>
          </p:nvSpPr>
          <p:spPr bwMode="auto">
            <a:xfrm>
              <a:off x="8661863" y="3787157"/>
              <a:ext cx="1191935" cy="1652148"/>
            </a:xfrm>
            <a:custGeom>
              <a:avLst/>
              <a:gdLst>
                <a:gd name="T0" fmla="*/ 1275 w 1277"/>
                <a:gd name="T1" fmla="*/ 0 h 1768"/>
                <a:gd name="T2" fmla="*/ 1277 w 1277"/>
                <a:gd name="T3" fmla="*/ 1033 h 1768"/>
                <a:gd name="T4" fmla="*/ 2 w 1277"/>
                <a:gd name="T5" fmla="*/ 1768 h 1768"/>
                <a:gd name="T6" fmla="*/ 0 w 1277"/>
                <a:gd name="T7" fmla="*/ 734 h 1768"/>
                <a:gd name="T8" fmla="*/ 1275 w 1277"/>
                <a:gd name="T9" fmla="*/ 0 h 1768"/>
              </a:gdLst>
              <a:ahLst/>
              <a:cxnLst>
                <a:cxn ang="0">
                  <a:pos x="T0" y="T1"/>
                </a:cxn>
                <a:cxn ang="0">
                  <a:pos x="T2" y="T3"/>
                </a:cxn>
                <a:cxn ang="0">
                  <a:pos x="T4" y="T5"/>
                </a:cxn>
                <a:cxn ang="0">
                  <a:pos x="T6" y="T7"/>
                </a:cxn>
                <a:cxn ang="0">
                  <a:pos x="T8" y="T9"/>
                </a:cxn>
              </a:cxnLst>
              <a:rect l="0" t="0" r="r" b="b"/>
              <a:pathLst>
                <a:path w="1277" h="1768">
                  <a:moveTo>
                    <a:pt x="1275" y="0"/>
                  </a:moveTo>
                  <a:lnTo>
                    <a:pt x="1277" y="1033"/>
                  </a:lnTo>
                  <a:lnTo>
                    <a:pt x="2" y="1768"/>
                  </a:lnTo>
                  <a:lnTo>
                    <a:pt x="0" y="734"/>
                  </a:lnTo>
                  <a:lnTo>
                    <a:pt x="1275" y="0"/>
                  </a:lnTo>
                  <a:close/>
                </a:path>
              </a:pathLst>
            </a:custGeom>
            <a:solidFill>
              <a:srgbClr val="161F28"/>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66" name="Freeform 60">
              <a:extLst>
                <a:ext uri="{FF2B5EF4-FFF2-40B4-BE49-F238E27FC236}">
                  <a16:creationId xmlns:a16="http://schemas.microsoft.com/office/drawing/2014/main" id="{C4995BD8-77EF-48A1-B533-6ACC1D10E403}"/>
                </a:ext>
              </a:extLst>
            </p:cNvPr>
            <p:cNvSpPr>
              <a:spLocks/>
            </p:cNvSpPr>
            <p:nvPr/>
          </p:nvSpPr>
          <p:spPr bwMode="auto">
            <a:xfrm>
              <a:off x="8697855" y="3837927"/>
              <a:ext cx="1117835" cy="1548493"/>
            </a:xfrm>
            <a:custGeom>
              <a:avLst/>
              <a:gdLst>
                <a:gd name="T0" fmla="*/ 0 w 1197"/>
                <a:gd name="T1" fmla="*/ 690 h 1659"/>
                <a:gd name="T2" fmla="*/ 1194 w 1197"/>
                <a:gd name="T3" fmla="*/ 0 h 1659"/>
                <a:gd name="T4" fmla="*/ 1197 w 1197"/>
                <a:gd name="T5" fmla="*/ 969 h 1659"/>
                <a:gd name="T6" fmla="*/ 2 w 1197"/>
                <a:gd name="T7" fmla="*/ 1659 h 1659"/>
                <a:gd name="T8" fmla="*/ 0 w 1197"/>
                <a:gd name="T9" fmla="*/ 690 h 1659"/>
              </a:gdLst>
              <a:ahLst/>
              <a:cxnLst>
                <a:cxn ang="0">
                  <a:pos x="T0" y="T1"/>
                </a:cxn>
                <a:cxn ang="0">
                  <a:pos x="T2" y="T3"/>
                </a:cxn>
                <a:cxn ang="0">
                  <a:pos x="T4" y="T5"/>
                </a:cxn>
                <a:cxn ang="0">
                  <a:pos x="T6" y="T7"/>
                </a:cxn>
                <a:cxn ang="0">
                  <a:pos x="T8" y="T9"/>
                </a:cxn>
              </a:cxnLst>
              <a:rect l="0" t="0" r="r" b="b"/>
              <a:pathLst>
                <a:path w="1197" h="1659">
                  <a:moveTo>
                    <a:pt x="0" y="690"/>
                  </a:moveTo>
                  <a:lnTo>
                    <a:pt x="1194" y="0"/>
                  </a:lnTo>
                  <a:lnTo>
                    <a:pt x="1197" y="969"/>
                  </a:lnTo>
                  <a:lnTo>
                    <a:pt x="2" y="1659"/>
                  </a:lnTo>
                  <a:lnTo>
                    <a:pt x="0" y="690"/>
                  </a:lnTo>
                  <a:close/>
                </a:path>
              </a:pathLst>
            </a:custGeom>
            <a:solidFill>
              <a:schemeClr val="bg2">
                <a:lumMod val="95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67" name="Freeform 61">
              <a:extLst>
                <a:ext uri="{FF2B5EF4-FFF2-40B4-BE49-F238E27FC236}">
                  <a16:creationId xmlns:a16="http://schemas.microsoft.com/office/drawing/2014/main" id="{F1E17758-D4BA-4A42-B86E-CB0C27A46219}"/>
                </a:ext>
              </a:extLst>
            </p:cNvPr>
            <p:cNvSpPr>
              <a:spLocks noEditPoints="1"/>
            </p:cNvSpPr>
            <p:nvPr/>
          </p:nvSpPr>
          <p:spPr bwMode="auto">
            <a:xfrm>
              <a:off x="9388034" y="4476786"/>
              <a:ext cx="334504" cy="325776"/>
            </a:xfrm>
            <a:custGeom>
              <a:avLst/>
              <a:gdLst>
                <a:gd name="T0" fmla="*/ 358 w 358"/>
                <a:gd name="T1" fmla="*/ 142 h 348"/>
                <a:gd name="T2" fmla="*/ 0 w 358"/>
                <a:gd name="T3" fmla="*/ 348 h 348"/>
                <a:gd name="T4" fmla="*/ 0 w 358"/>
                <a:gd name="T5" fmla="*/ 334 h 348"/>
                <a:gd name="T6" fmla="*/ 358 w 358"/>
                <a:gd name="T7" fmla="*/ 128 h 348"/>
                <a:gd name="T8" fmla="*/ 358 w 358"/>
                <a:gd name="T9" fmla="*/ 142 h 348"/>
                <a:gd name="T10" fmla="*/ 358 w 358"/>
                <a:gd name="T11" fmla="*/ 95 h 348"/>
                <a:gd name="T12" fmla="*/ 0 w 358"/>
                <a:gd name="T13" fmla="*/ 301 h 348"/>
                <a:gd name="T14" fmla="*/ 0 w 358"/>
                <a:gd name="T15" fmla="*/ 315 h 348"/>
                <a:gd name="T16" fmla="*/ 358 w 358"/>
                <a:gd name="T17" fmla="*/ 109 h 348"/>
                <a:gd name="T18" fmla="*/ 358 w 358"/>
                <a:gd name="T19" fmla="*/ 95 h 348"/>
                <a:gd name="T20" fmla="*/ 358 w 358"/>
                <a:gd name="T21" fmla="*/ 64 h 348"/>
                <a:gd name="T22" fmla="*/ 0 w 358"/>
                <a:gd name="T23" fmla="*/ 270 h 348"/>
                <a:gd name="T24" fmla="*/ 0 w 358"/>
                <a:gd name="T25" fmla="*/ 284 h 348"/>
                <a:gd name="T26" fmla="*/ 358 w 358"/>
                <a:gd name="T27" fmla="*/ 78 h 348"/>
                <a:gd name="T28" fmla="*/ 358 w 358"/>
                <a:gd name="T29" fmla="*/ 64 h 348"/>
                <a:gd name="T30" fmla="*/ 358 w 358"/>
                <a:gd name="T31" fmla="*/ 33 h 348"/>
                <a:gd name="T32" fmla="*/ 0 w 358"/>
                <a:gd name="T33" fmla="*/ 239 h 348"/>
                <a:gd name="T34" fmla="*/ 0 w 358"/>
                <a:gd name="T35" fmla="*/ 254 h 348"/>
                <a:gd name="T36" fmla="*/ 358 w 358"/>
                <a:gd name="T37" fmla="*/ 47 h 348"/>
                <a:gd name="T38" fmla="*/ 358 w 358"/>
                <a:gd name="T39" fmla="*/ 33 h 348"/>
                <a:gd name="T40" fmla="*/ 358 w 358"/>
                <a:gd name="T41" fmla="*/ 0 h 348"/>
                <a:gd name="T42" fmla="*/ 0 w 358"/>
                <a:gd name="T43" fmla="*/ 209 h 348"/>
                <a:gd name="T44" fmla="*/ 0 w 358"/>
                <a:gd name="T45" fmla="*/ 220 h 348"/>
                <a:gd name="T46" fmla="*/ 358 w 358"/>
                <a:gd name="T47" fmla="*/ 14 h 348"/>
                <a:gd name="T48" fmla="*/ 358 w 358"/>
                <a:gd name="T49"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8" h="348">
                  <a:moveTo>
                    <a:pt x="358" y="142"/>
                  </a:moveTo>
                  <a:lnTo>
                    <a:pt x="0" y="348"/>
                  </a:lnTo>
                  <a:lnTo>
                    <a:pt x="0" y="334"/>
                  </a:lnTo>
                  <a:lnTo>
                    <a:pt x="358" y="128"/>
                  </a:lnTo>
                  <a:lnTo>
                    <a:pt x="358" y="142"/>
                  </a:lnTo>
                  <a:close/>
                  <a:moveTo>
                    <a:pt x="358" y="95"/>
                  </a:moveTo>
                  <a:lnTo>
                    <a:pt x="0" y="301"/>
                  </a:lnTo>
                  <a:lnTo>
                    <a:pt x="0" y="315"/>
                  </a:lnTo>
                  <a:lnTo>
                    <a:pt x="358" y="109"/>
                  </a:lnTo>
                  <a:lnTo>
                    <a:pt x="358" y="95"/>
                  </a:lnTo>
                  <a:close/>
                  <a:moveTo>
                    <a:pt x="358" y="64"/>
                  </a:moveTo>
                  <a:lnTo>
                    <a:pt x="0" y="270"/>
                  </a:lnTo>
                  <a:lnTo>
                    <a:pt x="0" y="284"/>
                  </a:lnTo>
                  <a:lnTo>
                    <a:pt x="358" y="78"/>
                  </a:lnTo>
                  <a:lnTo>
                    <a:pt x="358" y="64"/>
                  </a:lnTo>
                  <a:close/>
                  <a:moveTo>
                    <a:pt x="358" y="33"/>
                  </a:moveTo>
                  <a:lnTo>
                    <a:pt x="0" y="239"/>
                  </a:lnTo>
                  <a:lnTo>
                    <a:pt x="0" y="254"/>
                  </a:lnTo>
                  <a:lnTo>
                    <a:pt x="358" y="47"/>
                  </a:lnTo>
                  <a:lnTo>
                    <a:pt x="358" y="33"/>
                  </a:lnTo>
                  <a:close/>
                  <a:moveTo>
                    <a:pt x="358" y="0"/>
                  </a:moveTo>
                  <a:lnTo>
                    <a:pt x="0" y="209"/>
                  </a:lnTo>
                  <a:lnTo>
                    <a:pt x="0" y="220"/>
                  </a:lnTo>
                  <a:lnTo>
                    <a:pt x="358" y="14"/>
                  </a:lnTo>
                  <a:lnTo>
                    <a:pt x="358" y="0"/>
                  </a:lnTo>
                  <a:close/>
                </a:path>
              </a:pathLst>
            </a:custGeom>
            <a:solidFill>
              <a:srgbClr val="63646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68" name="Freeform 62">
              <a:extLst>
                <a:ext uri="{FF2B5EF4-FFF2-40B4-BE49-F238E27FC236}">
                  <a16:creationId xmlns:a16="http://schemas.microsoft.com/office/drawing/2014/main" id="{05BA9912-5E06-4A48-A358-A245696EC96E}"/>
                </a:ext>
              </a:extLst>
            </p:cNvPr>
            <p:cNvSpPr>
              <a:spLocks noEditPoints="1"/>
            </p:cNvSpPr>
            <p:nvPr/>
          </p:nvSpPr>
          <p:spPr bwMode="auto">
            <a:xfrm>
              <a:off x="9388034" y="4106586"/>
              <a:ext cx="334504" cy="514050"/>
            </a:xfrm>
            <a:custGeom>
              <a:avLst/>
              <a:gdLst>
                <a:gd name="T0" fmla="*/ 0 w 151"/>
                <a:gd name="T1" fmla="*/ 233 h 233"/>
                <a:gd name="T2" fmla="*/ 151 w 151"/>
                <a:gd name="T3" fmla="*/ 113 h 233"/>
                <a:gd name="T4" fmla="*/ 119 w 151"/>
                <a:gd name="T5" fmla="*/ 19 h 233"/>
                <a:gd name="T6" fmla="*/ 119 w 151"/>
                <a:gd name="T7" fmla="*/ 48 h 233"/>
                <a:gd name="T8" fmla="*/ 119 w 151"/>
                <a:gd name="T9" fmla="*/ 19 h 233"/>
                <a:gd name="T10" fmla="*/ 119 w 151"/>
                <a:gd name="T11" fmla="*/ 42 h 233"/>
                <a:gd name="T12" fmla="*/ 119 w 151"/>
                <a:gd name="T13" fmla="*/ 25 h 233"/>
                <a:gd name="T14" fmla="*/ 95 w 151"/>
                <a:gd name="T15" fmla="*/ 62 h 233"/>
                <a:gd name="T16" fmla="*/ 113 w 151"/>
                <a:gd name="T17" fmla="*/ 3 h 233"/>
                <a:gd name="T18" fmla="*/ 95 w 151"/>
                <a:gd name="T19" fmla="*/ 62 h 233"/>
                <a:gd name="T20" fmla="*/ 25 w 151"/>
                <a:gd name="T21" fmla="*/ 54 h 233"/>
                <a:gd name="T22" fmla="*/ 33 w 151"/>
                <a:gd name="T23" fmla="*/ 91 h 233"/>
                <a:gd name="T24" fmla="*/ 16 w 151"/>
                <a:gd name="T25" fmla="*/ 108 h 233"/>
                <a:gd name="T26" fmla="*/ 13 w 151"/>
                <a:gd name="T27" fmla="*/ 101 h 233"/>
                <a:gd name="T28" fmla="*/ 17 w 151"/>
                <a:gd name="T29" fmla="*/ 98 h 233"/>
                <a:gd name="T30" fmla="*/ 31 w 151"/>
                <a:gd name="T31" fmla="*/ 79 h 233"/>
                <a:gd name="T32" fmla="*/ 22 w 151"/>
                <a:gd name="T33" fmla="*/ 87 h 233"/>
                <a:gd name="T34" fmla="*/ 19 w 151"/>
                <a:gd name="T35" fmla="*/ 74 h 233"/>
                <a:gd name="T36" fmla="*/ 30 w 151"/>
                <a:gd name="T37" fmla="*/ 72 h 233"/>
                <a:gd name="T38" fmla="*/ 25 w 151"/>
                <a:gd name="T39" fmla="*/ 63 h 233"/>
                <a:gd name="T40" fmla="*/ 44 w 151"/>
                <a:gd name="T41" fmla="*/ 78 h 233"/>
                <a:gd name="T42" fmla="*/ 52 w 151"/>
                <a:gd name="T43" fmla="*/ 62 h 233"/>
                <a:gd name="T44" fmla="*/ 60 w 151"/>
                <a:gd name="T45" fmla="*/ 34 h 233"/>
                <a:gd name="T46" fmla="*/ 68 w 151"/>
                <a:gd name="T47" fmla="*/ 52 h 233"/>
                <a:gd name="T48" fmla="*/ 75 w 151"/>
                <a:gd name="T49" fmla="*/ 60 h 233"/>
                <a:gd name="T50" fmla="*/ 44 w 151"/>
                <a:gd name="T51" fmla="*/ 78 h 233"/>
                <a:gd name="T52" fmla="*/ 60 w 151"/>
                <a:gd name="T53" fmla="*/ 53 h 233"/>
                <a:gd name="T54" fmla="*/ 60 w 151"/>
                <a:gd name="T55" fmla="*/ 42 h 233"/>
                <a:gd name="T56" fmla="*/ 54 w 151"/>
                <a:gd name="T57" fmla="*/ 72 h 233"/>
                <a:gd name="T58" fmla="*/ 65 w 151"/>
                <a:gd name="T59" fmla="*/ 66 h 233"/>
                <a:gd name="T60" fmla="*/ 54 w 151"/>
                <a:gd name="T61" fmla="*/ 72 h 233"/>
                <a:gd name="T62" fmla="*/ 90 w 151"/>
                <a:gd name="T63" fmla="*/ 17 h 233"/>
                <a:gd name="T64" fmla="*/ 90 w 151"/>
                <a:gd name="T65" fmla="*/ 46 h 233"/>
                <a:gd name="T66" fmla="*/ 86 w 151"/>
                <a:gd name="T67" fmla="*/ 34 h 233"/>
                <a:gd name="T68" fmla="*/ 94 w 151"/>
                <a:gd name="T69" fmla="*/ 29 h 233"/>
                <a:gd name="T70" fmla="*/ 86 w 151"/>
                <a:gd name="T71" fmla="*/ 3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1" h="233">
                  <a:moveTo>
                    <a:pt x="151" y="146"/>
                  </a:moveTo>
                  <a:cubicBezTo>
                    <a:pt x="0" y="233"/>
                    <a:pt x="0" y="233"/>
                    <a:pt x="0" y="233"/>
                  </a:cubicBezTo>
                  <a:cubicBezTo>
                    <a:pt x="0" y="201"/>
                    <a:pt x="0" y="201"/>
                    <a:pt x="0" y="201"/>
                  </a:cubicBezTo>
                  <a:cubicBezTo>
                    <a:pt x="151" y="113"/>
                    <a:pt x="151" y="113"/>
                    <a:pt x="151" y="113"/>
                  </a:cubicBezTo>
                  <a:lnTo>
                    <a:pt x="151" y="146"/>
                  </a:lnTo>
                  <a:close/>
                  <a:moveTo>
                    <a:pt x="119" y="19"/>
                  </a:moveTo>
                  <a:cubicBezTo>
                    <a:pt x="126" y="15"/>
                    <a:pt x="130" y="19"/>
                    <a:pt x="130" y="27"/>
                  </a:cubicBezTo>
                  <a:cubicBezTo>
                    <a:pt x="130" y="37"/>
                    <a:pt x="125" y="45"/>
                    <a:pt x="119" y="48"/>
                  </a:cubicBezTo>
                  <a:cubicBezTo>
                    <a:pt x="113" y="52"/>
                    <a:pt x="108" y="49"/>
                    <a:pt x="108" y="40"/>
                  </a:cubicBezTo>
                  <a:cubicBezTo>
                    <a:pt x="108" y="32"/>
                    <a:pt x="112" y="23"/>
                    <a:pt x="119" y="19"/>
                  </a:cubicBezTo>
                  <a:close/>
                  <a:moveTo>
                    <a:pt x="115" y="36"/>
                  </a:moveTo>
                  <a:cubicBezTo>
                    <a:pt x="115" y="41"/>
                    <a:pt x="116" y="44"/>
                    <a:pt x="119" y="42"/>
                  </a:cubicBezTo>
                  <a:cubicBezTo>
                    <a:pt x="122" y="41"/>
                    <a:pt x="123" y="37"/>
                    <a:pt x="123" y="31"/>
                  </a:cubicBezTo>
                  <a:cubicBezTo>
                    <a:pt x="123" y="27"/>
                    <a:pt x="122" y="24"/>
                    <a:pt x="119" y="25"/>
                  </a:cubicBezTo>
                  <a:cubicBezTo>
                    <a:pt x="116" y="27"/>
                    <a:pt x="115" y="31"/>
                    <a:pt x="115" y="36"/>
                  </a:cubicBezTo>
                  <a:close/>
                  <a:moveTo>
                    <a:pt x="95" y="62"/>
                  </a:moveTo>
                  <a:cubicBezTo>
                    <a:pt x="119" y="0"/>
                    <a:pt x="119" y="0"/>
                    <a:pt x="119" y="0"/>
                  </a:cubicBezTo>
                  <a:cubicBezTo>
                    <a:pt x="113" y="3"/>
                    <a:pt x="113" y="3"/>
                    <a:pt x="113" y="3"/>
                  </a:cubicBezTo>
                  <a:cubicBezTo>
                    <a:pt x="90" y="65"/>
                    <a:pt x="90" y="65"/>
                    <a:pt x="90" y="65"/>
                  </a:cubicBezTo>
                  <a:lnTo>
                    <a:pt x="95" y="62"/>
                  </a:lnTo>
                  <a:close/>
                  <a:moveTo>
                    <a:pt x="10" y="80"/>
                  </a:moveTo>
                  <a:cubicBezTo>
                    <a:pt x="9" y="71"/>
                    <a:pt x="16" y="60"/>
                    <a:pt x="25" y="54"/>
                  </a:cubicBezTo>
                  <a:cubicBezTo>
                    <a:pt x="35" y="48"/>
                    <a:pt x="40" y="55"/>
                    <a:pt x="40" y="66"/>
                  </a:cubicBezTo>
                  <a:cubicBezTo>
                    <a:pt x="40" y="75"/>
                    <a:pt x="38" y="84"/>
                    <a:pt x="33" y="91"/>
                  </a:cubicBezTo>
                  <a:cubicBezTo>
                    <a:pt x="29" y="97"/>
                    <a:pt x="24" y="103"/>
                    <a:pt x="18" y="107"/>
                  </a:cubicBezTo>
                  <a:cubicBezTo>
                    <a:pt x="17" y="107"/>
                    <a:pt x="16" y="108"/>
                    <a:pt x="16" y="108"/>
                  </a:cubicBezTo>
                  <a:cubicBezTo>
                    <a:pt x="15" y="108"/>
                    <a:pt x="14" y="109"/>
                    <a:pt x="13" y="109"/>
                  </a:cubicBezTo>
                  <a:cubicBezTo>
                    <a:pt x="13" y="101"/>
                    <a:pt x="13" y="101"/>
                    <a:pt x="13" y="101"/>
                  </a:cubicBezTo>
                  <a:cubicBezTo>
                    <a:pt x="14" y="100"/>
                    <a:pt x="14" y="100"/>
                    <a:pt x="15" y="100"/>
                  </a:cubicBezTo>
                  <a:cubicBezTo>
                    <a:pt x="16" y="99"/>
                    <a:pt x="17" y="99"/>
                    <a:pt x="17" y="98"/>
                  </a:cubicBezTo>
                  <a:cubicBezTo>
                    <a:pt x="20" y="96"/>
                    <a:pt x="23" y="94"/>
                    <a:pt x="25" y="91"/>
                  </a:cubicBezTo>
                  <a:cubicBezTo>
                    <a:pt x="28" y="87"/>
                    <a:pt x="30" y="83"/>
                    <a:pt x="31" y="79"/>
                  </a:cubicBezTo>
                  <a:cubicBezTo>
                    <a:pt x="30" y="79"/>
                    <a:pt x="30" y="79"/>
                    <a:pt x="30" y="79"/>
                  </a:cubicBezTo>
                  <a:cubicBezTo>
                    <a:pt x="29" y="82"/>
                    <a:pt x="26" y="85"/>
                    <a:pt x="22" y="87"/>
                  </a:cubicBezTo>
                  <a:cubicBezTo>
                    <a:pt x="15" y="91"/>
                    <a:pt x="10" y="89"/>
                    <a:pt x="10" y="80"/>
                  </a:cubicBezTo>
                  <a:close/>
                  <a:moveTo>
                    <a:pt x="19" y="74"/>
                  </a:moveTo>
                  <a:cubicBezTo>
                    <a:pt x="19" y="78"/>
                    <a:pt x="21" y="80"/>
                    <a:pt x="25" y="78"/>
                  </a:cubicBezTo>
                  <a:cubicBezTo>
                    <a:pt x="27" y="77"/>
                    <a:pt x="29" y="74"/>
                    <a:pt x="30" y="72"/>
                  </a:cubicBezTo>
                  <a:cubicBezTo>
                    <a:pt x="30" y="71"/>
                    <a:pt x="31" y="70"/>
                    <a:pt x="31" y="69"/>
                  </a:cubicBezTo>
                  <a:cubicBezTo>
                    <a:pt x="30" y="64"/>
                    <a:pt x="29" y="60"/>
                    <a:pt x="25" y="63"/>
                  </a:cubicBezTo>
                  <a:cubicBezTo>
                    <a:pt x="21" y="64"/>
                    <a:pt x="19" y="69"/>
                    <a:pt x="19" y="74"/>
                  </a:cubicBezTo>
                  <a:close/>
                  <a:moveTo>
                    <a:pt x="44" y="78"/>
                  </a:moveTo>
                  <a:cubicBezTo>
                    <a:pt x="44" y="73"/>
                    <a:pt x="47" y="67"/>
                    <a:pt x="52" y="63"/>
                  </a:cubicBezTo>
                  <a:cubicBezTo>
                    <a:pt x="52" y="62"/>
                    <a:pt x="52" y="62"/>
                    <a:pt x="52" y="62"/>
                  </a:cubicBezTo>
                  <a:cubicBezTo>
                    <a:pt x="48" y="62"/>
                    <a:pt x="46" y="60"/>
                    <a:pt x="46" y="56"/>
                  </a:cubicBezTo>
                  <a:cubicBezTo>
                    <a:pt x="46" y="48"/>
                    <a:pt x="52" y="39"/>
                    <a:pt x="60" y="34"/>
                  </a:cubicBezTo>
                  <a:cubicBezTo>
                    <a:pt x="69" y="29"/>
                    <a:pt x="73" y="33"/>
                    <a:pt x="73" y="38"/>
                  </a:cubicBezTo>
                  <a:cubicBezTo>
                    <a:pt x="73" y="42"/>
                    <a:pt x="72" y="47"/>
                    <a:pt x="68" y="52"/>
                  </a:cubicBezTo>
                  <a:cubicBezTo>
                    <a:pt x="68" y="52"/>
                    <a:pt x="68" y="52"/>
                    <a:pt x="68" y="52"/>
                  </a:cubicBezTo>
                  <a:cubicBezTo>
                    <a:pt x="71" y="52"/>
                    <a:pt x="75" y="54"/>
                    <a:pt x="75" y="60"/>
                  </a:cubicBezTo>
                  <a:cubicBezTo>
                    <a:pt x="75" y="68"/>
                    <a:pt x="69" y="77"/>
                    <a:pt x="59" y="83"/>
                  </a:cubicBezTo>
                  <a:cubicBezTo>
                    <a:pt x="49" y="89"/>
                    <a:pt x="44" y="85"/>
                    <a:pt x="44" y="78"/>
                  </a:cubicBezTo>
                  <a:close/>
                  <a:moveTo>
                    <a:pt x="55" y="50"/>
                  </a:moveTo>
                  <a:cubicBezTo>
                    <a:pt x="55" y="53"/>
                    <a:pt x="57" y="54"/>
                    <a:pt x="60" y="53"/>
                  </a:cubicBezTo>
                  <a:cubicBezTo>
                    <a:pt x="63" y="51"/>
                    <a:pt x="64" y="48"/>
                    <a:pt x="64" y="45"/>
                  </a:cubicBezTo>
                  <a:cubicBezTo>
                    <a:pt x="64" y="42"/>
                    <a:pt x="63" y="40"/>
                    <a:pt x="60" y="42"/>
                  </a:cubicBezTo>
                  <a:cubicBezTo>
                    <a:pt x="56" y="44"/>
                    <a:pt x="55" y="47"/>
                    <a:pt x="55" y="50"/>
                  </a:cubicBezTo>
                  <a:close/>
                  <a:moveTo>
                    <a:pt x="54" y="72"/>
                  </a:moveTo>
                  <a:cubicBezTo>
                    <a:pt x="54" y="75"/>
                    <a:pt x="56" y="77"/>
                    <a:pt x="60" y="75"/>
                  </a:cubicBezTo>
                  <a:cubicBezTo>
                    <a:pt x="63" y="73"/>
                    <a:pt x="65" y="69"/>
                    <a:pt x="65" y="66"/>
                  </a:cubicBezTo>
                  <a:cubicBezTo>
                    <a:pt x="65" y="62"/>
                    <a:pt x="63" y="61"/>
                    <a:pt x="59" y="62"/>
                  </a:cubicBezTo>
                  <a:cubicBezTo>
                    <a:pt x="56" y="65"/>
                    <a:pt x="54" y="68"/>
                    <a:pt x="54" y="72"/>
                  </a:cubicBezTo>
                  <a:close/>
                  <a:moveTo>
                    <a:pt x="79" y="38"/>
                  </a:moveTo>
                  <a:cubicBezTo>
                    <a:pt x="79" y="30"/>
                    <a:pt x="83" y="21"/>
                    <a:pt x="90" y="17"/>
                  </a:cubicBezTo>
                  <a:cubicBezTo>
                    <a:pt x="97" y="13"/>
                    <a:pt x="101" y="16"/>
                    <a:pt x="101" y="24"/>
                  </a:cubicBezTo>
                  <a:cubicBezTo>
                    <a:pt x="101" y="34"/>
                    <a:pt x="96" y="42"/>
                    <a:pt x="90" y="46"/>
                  </a:cubicBezTo>
                  <a:cubicBezTo>
                    <a:pt x="84" y="49"/>
                    <a:pt x="79" y="47"/>
                    <a:pt x="79" y="38"/>
                  </a:cubicBezTo>
                  <a:close/>
                  <a:moveTo>
                    <a:pt x="86" y="34"/>
                  </a:moveTo>
                  <a:cubicBezTo>
                    <a:pt x="86" y="39"/>
                    <a:pt x="87" y="41"/>
                    <a:pt x="90" y="40"/>
                  </a:cubicBezTo>
                  <a:cubicBezTo>
                    <a:pt x="93" y="38"/>
                    <a:pt x="94" y="34"/>
                    <a:pt x="94" y="29"/>
                  </a:cubicBezTo>
                  <a:cubicBezTo>
                    <a:pt x="94" y="24"/>
                    <a:pt x="93" y="21"/>
                    <a:pt x="90" y="23"/>
                  </a:cubicBezTo>
                  <a:cubicBezTo>
                    <a:pt x="87" y="24"/>
                    <a:pt x="86" y="29"/>
                    <a:pt x="86" y="34"/>
                  </a:cubicBezTo>
                  <a:close/>
                </a:path>
              </a:pathLst>
            </a:custGeom>
            <a:solidFill>
              <a:schemeClr val="accent6"/>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69" name="Freeform 63">
              <a:extLst>
                <a:ext uri="{FF2B5EF4-FFF2-40B4-BE49-F238E27FC236}">
                  <a16:creationId xmlns:a16="http://schemas.microsoft.com/office/drawing/2014/main" id="{F4392258-3D20-4E43-AF9C-08C728106798}"/>
                </a:ext>
              </a:extLst>
            </p:cNvPr>
            <p:cNvSpPr>
              <a:spLocks/>
            </p:cNvSpPr>
            <p:nvPr/>
          </p:nvSpPr>
          <p:spPr bwMode="auto">
            <a:xfrm>
              <a:off x="8812179" y="4842754"/>
              <a:ext cx="491170" cy="315199"/>
            </a:xfrm>
            <a:custGeom>
              <a:avLst/>
              <a:gdLst>
                <a:gd name="T0" fmla="*/ 526 w 526"/>
                <a:gd name="T1" fmla="*/ 0 h 337"/>
                <a:gd name="T2" fmla="*/ 526 w 526"/>
                <a:gd name="T3" fmla="*/ 31 h 337"/>
                <a:gd name="T4" fmla="*/ 0 w 526"/>
                <a:gd name="T5" fmla="*/ 337 h 337"/>
                <a:gd name="T6" fmla="*/ 0 w 526"/>
                <a:gd name="T7" fmla="*/ 306 h 337"/>
                <a:gd name="T8" fmla="*/ 526 w 526"/>
                <a:gd name="T9" fmla="*/ 0 h 337"/>
              </a:gdLst>
              <a:ahLst/>
              <a:cxnLst>
                <a:cxn ang="0">
                  <a:pos x="T0" y="T1"/>
                </a:cxn>
                <a:cxn ang="0">
                  <a:pos x="T2" y="T3"/>
                </a:cxn>
                <a:cxn ang="0">
                  <a:pos x="T4" y="T5"/>
                </a:cxn>
                <a:cxn ang="0">
                  <a:pos x="T6" y="T7"/>
                </a:cxn>
                <a:cxn ang="0">
                  <a:pos x="T8" y="T9"/>
                </a:cxn>
              </a:cxnLst>
              <a:rect l="0" t="0" r="r" b="b"/>
              <a:pathLst>
                <a:path w="526" h="337">
                  <a:moveTo>
                    <a:pt x="526" y="0"/>
                  </a:moveTo>
                  <a:lnTo>
                    <a:pt x="526" y="31"/>
                  </a:lnTo>
                  <a:lnTo>
                    <a:pt x="0" y="337"/>
                  </a:lnTo>
                  <a:lnTo>
                    <a:pt x="0" y="306"/>
                  </a:lnTo>
                  <a:lnTo>
                    <a:pt x="526" y="0"/>
                  </a:lnTo>
                  <a:close/>
                </a:path>
              </a:pathLst>
            </a:custGeom>
            <a:solidFill>
              <a:schemeClr val="accent6"/>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70" name="Freeform 64">
              <a:extLst>
                <a:ext uri="{FF2B5EF4-FFF2-40B4-BE49-F238E27FC236}">
                  <a16:creationId xmlns:a16="http://schemas.microsoft.com/office/drawing/2014/main" id="{0DB7F88C-8912-45DC-845D-A4A7C50F18E7}"/>
                </a:ext>
              </a:extLst>
            </p:cNvPr>
            <p:cNvSpPr>
              <a:spLocks/>
            </p:cNvSpPr>
            <p:nvPr/>
          </p:nvSpPr>
          <p:spPr bwMode="auto">
            <a:xfrm>
              <a:off x="8807945" y="4825831"/>
              <a:ext cx="88919" cy="302507"/>
            </a:xfrm>
            <a:custGeom>
              <a:avLst/>
              <a:gdLst>
                <a:gd name="T0" fmla="*/ 95 w 95"/>
                <a:gd name="T1" fmla="*/ 0 h 323"/>
                <a:gd name="T2" fmla="*/ 95 w 95"/>
                <a:gd name="T3" fmla="*/ 268 h 323"/>
                <a:gd name="T4" fmla="*/ 3 w 95"/>
                <a:gd name="T5" fmla="*/ 323 h 323"/>
                <a:gd name="T6" fmla="*/ 0 w 95"/>
                <a:gd name="T7" fmla="*/ 55 h 323"/>
                <a:gd name="T8" fmla="*/ 95 w 95"/>
                <a:gd name="T9" fmla="*/ 0 h 323"/>
              </a:gdLst>
              <a:ahLst/>
              <a:cxnLst>
                <a:cxn ang="0">
                  <a:pos x="T0" y="T1"/>
                </a:cxn>
                <a:cxn ang="0">
                  <a:pos x="T2" y="T3"/>
                </a:cxn>
                <a:cxn ang="0">
                  <a:pos x="T4" y="T5"/>
                </a:cxn>
                <a:cxn ang="0">
                  <a:pos x="T6" y="T7"/>
                </a:cxn>
                <a:cxn ang="0">
                  <a:pos x="T8" y="T9"/>
                </a:cxn>
              </a:cxnLst>
              <a:rect l="0" t="0" r="r" b="b"/>
              <a:pathLst>
                <a:path w="95" h="323">
                  <a:moveTo>
                    <a:pt x="95" y="0"/>
                  </a:moveTo>
                  <a:lnTo>
                    <a:pt x="95" y="268"/>
                  </a:lnTo>
                  <a:lnTo>
                    <a:pt x="3" y="323"/>
                  </a:lnTo>
                  <a:lnTo>
                    <a:pt x="0" y="55"/>
                  </a:lnTo>
                  <a:lnTo>
                    <a:pt x="95" y="0"/>
                  </a:lnTo>
                  <a:close/>
                </a:path>
              </a:pathLst>
            </a:custGeom>
            <a:solidFill>
              <a:schemeClr val="accent1"/>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71" name="Freeform 65">
              <a:extLst>
                <a:ext uri="{FF2B5EF4-FFF2-40B4-BE49-F238E27FC236}">
                  <a16:creationId xmlns:a16="http://schemas.microsoft.com/office/drawing/2014/main" id="{E69FA383-707B-4016-84EB-62B67FB4DE6E}"/>
                </a:ext>
              </a:extLst>
            </p:cNvPr>
            <p:cNvSpPr>
              <a:spLocks/>
            </p:cNvSpPr>
            <p:nvPr/>
          </p:nvSpPr>
          <p:spPr bwMode="auto">
            <a:xfrm>
              <a:off x="9011188" y="4722176"/>
              <a:ext cx="88919" cy="287698"/>
            </a:xfrm>
            <a:custGeom>
              <a:avLst/>
              <a:gdLst>
                <a:gd name="T0" fmla="*/ 93 w 95"/>
                <a:gd name="T1" fmla="*/ 0 h 310"/>
                <a:gd name="T2" fmla="*/ 95 w 95"/>
                <a:gd name="T3" fmla="*/ 256 h 310"/>
                <a:gd name="T4" fmla="*/ 0 w 95"/>
                <a:gd name="T5" fmla="*/ 310 h 310"/>
                <a:gd name="T6" fmla="*/ 0 w 95"/>
                <a:gd name="T7" fmla="*/ 54 h 310"/>
                <a:gd name="T8" fmla="*/ 93 w 95"/>
                <a:gd name="T9" fmla="*/ 0 h 310"/>
              </a:gdLst>
              <a:ahLst/>
              <a:cxnLst>
                <a:cxn ang="0">
                  <a:pos x="T0" y="T1"/>
                </a:cxn>
                <a:cxn ang="0">
                  <a:pos x="T2" y="T3"/>
                </a:cxn>
                <a:cxn ang="0">
                  <a:pos x="T4" y="T5"/>
                </a:cxn>
                <a:cxn ang="0">
                  <a:pos x="T6" y="T7"/>
                </a:cxn>
                <a:cxn ang="0">
                  <a:pos x="T8" y="T9"/>
                </a:cxn>
              </a:cxnLst>
              <a:rect l="0" t="0" r="r" b="b"/>
              <a:pathLst>
                <a:path w="95" h="310">
                  <a:moveTo>
                    <a:pt x="93" y="0"/>
                  </a:moveTo>
                  <a:lnTo>
                    <a:pt x="95" y="256"/>
                  </a:lnTo>
                  <a:lnTo>
                    <a:pt x="0" y="310"/>
                  </a:lnTo>
                  <a:lnTo>
                    <a:pt x="0" y="54"/>
                  </a:lnTo>
                  <a:lnTo>
                    <a:pt x="93" y="0"/>
                  </a:lnTo>
                  <a:close/>
                </a:path>
              </a:pathLst>
            </a:custGeom>
            <a:solidFill>
              <a:schemeClr val="accent3"/>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72" name="Freeform 66">
              <a:extLst>
                <a:ext uri="{FF2B5EF4-FFF2-40B4-BE49-F238E27FC236}">
                  <a16:creationId xmlns:a16="http://schemas.microsoft.com/office/drawing/2014/main" id="{D98EC5E4-A19B-4D06-94C3-C9881E08D67F}"/>
                </a:ext>
              </a:extLst>
            </p:cNvPr>
            <p:cNvSpPr>
              <a:spLocks/>
            </p:cNvSpPr>
            <p:nvPr/>
          </p:nvSpPr>
          <p:spPr bwMode="auto">
            <a:xfrm>
              <a:off x="8909566" y="4669289"/>
              <a:ext cx="88919" cy="399816"/>
            </a:xfrm>
            <a:custGeom>
              <a:avLst/>
              <a:gdLst>
                <a:gd name="T0" fmla="*/ 95 w 95"/>
                <a:gd name="T1" fmla="*/ 0 h 427"/>
                <a:gd name="T2" fmla="*/ 95 w 95"/>
                <a:gd name="T3" fmla="*/ 372 h 427"/>
                <a:gd name="T4" fmla="*/ 3 w 95"/>
                <a:gd name="T5" fmla="*/ 427 h 427"/>
                <a:gd name="T6" fmla="*/ 0 w 95"/>
                <a:gd name="T7" fmla="*/ 52 h 427"/>
                <a:gd name="T8" fmla="*/ 95 w 95"/>
                <a:gd name="T9" fmla="*/ 0 h 427"/>
              </a:gdLst>
              <a:ahLst/>
              <a:cxnLst>
                <a:cxn ang="0">
                  <a:pos x="T0" y="T1"/>
                </a:cxn>
                <a:cxn ang="0">
                  <a:pos x="T2" y="T3"/>
                </a:cxn>
                <a:cxn ang="0">
                  <a:pos x="T4" y="T5"/>
                </a:cxn>
                <a:cxn ang="0">
                  <a:pos x="T6" y="T7"/>
                </a:cxn>
                <a:cxn ang="0">
                  <a:pos x="T8" y="T9"/>
                </a:cxn>
              </a:cxnLst>
              <a:rect l="0" t="0" r="r" b="b"/>
              <a:pathLst>
                <a:path w="95" h="427">
                  <a:moveTo>
                    <a:pt x="95" y="0"/>
                  </a:moveTo>
                  <a:lnTo>
                    <a:pt x="95" y="372"/>
                  </a:lnTo>
                  <a:lnTo>
                    <a:pt x="3" y="427"/>
                  </a:lnTo>
                  <a:lnTo>
                    <a:pt x="0" y="52"/>
                  </a:lnTo>
                  <a:lnTo>
                    <a:pt x="95" y="0"/>
                  </a:lnTo>
                  <a:close/>
                </a:path>
              </a:pathLst>
            </a:custGeom>
            <a:solidFill>
              <a:schemeClr val="accent2"/>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73" name="Freeform 67">
              <a:extLst>
                <a:ext uri="{FF2B5EF4-FFF2-40B4-BE49-F238E27FC236}">
                  <a16:creationId xmlns:a16="http://schemas.microsoft.com/office/drawing/2014/main" id="{43333F76-D89C-405F-B359-7364928AD972}"/>
                </a:ext>
              </a:extLst>
            </p:cNvPr>
            <p:cNvSpPr>
              <a:spLocks/>
            </p:cNvSpPr>
            <p:nvPr/>
          </p:nvSpPr>
          <p:spPr bwMode="auto">
            <a:xfrm>
              <a:off x="9214430" y="4263127"/>
              <a:ext cx="88919" cy="630397"/>
            </a:xfrm>
            <a:custGeom>
              <a:avLst/>
              <a:gdLst>
                <a:gd name="T0" fmla="*/ 93 w 95"/>
                <a:gd name="T1" fmla="*/ 0 h 676"/>
                <a:gd name="T2" fmla="*/ 95 w 95"/>
                <a:gd name="T3" fmla="*/ 621 h 676"/>
                <a:gd name="T4" fmla="*/ 2 w 95"/>
                <a:gd name="T5" fmla="*/ 676 h 676"/>
                <a:gd name="T6" fmla="*/ 0 w 95"/>
                <a:gd name="T7" fmla="*/ 55 h 676"/>
                <a:gd name="T8" fmla="*/ 93 w 95"/>
                <a:gd name="T9" fmla="*/ 0 h 676"/>
              </a:gdLst>
              <a:ahLst/>
              <a:cxnLst>
                <a:cxn ang="0">
                  <a:pos x="T0" y="T1"/>
                </a:cxn>
                <a:cxn ang="0">
                  <a:pos x="T2" y="T3"/>
                </a:cxn>
                <a:cxn ang="0">
                  <a:pos x="T4" y="T5"/>
                </a:cxn>
                <a:cxn ang="0">
                  <a:pos x="T6" y="T7"/>
                </a:cxn>
                <a:cxn ang="0">
                  <a:pos x="T8" y="T9"/>
                </a:cxn>
              </a:cxnLst>
              <a:rect l="0" t="0" r="r" b="b"/>
              <a:pathLst>
                <a:path w="95" h="676">
                  <a:moveTo>
                    <a:pt x="93" y="0"/>
                  </a:moveTo>
                  <a:lnTo>
                    <a:pt x="95" y="621"/>
                  </a:lnTo>
                  <a:lnTo>
                    <a:pt x="2" y="676"/>
                  </a:lnTo>
                  <a:lnTo>
                    <a:pt x="0" y="55"/>
                  </a:lnTo>
                  <a:lnTo>
                    <a:pt x="93" y="0"/>
                  </a:lnTo>
                  <a:close/>
                </a:path>
              </a:pathLst>
            </a:custGeom>
            <a:solidFill>
              <a:schemeClr val="accent5"/>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74" name="Freeform 68">
              <a:extLst>
                <a:ext uri="{FF2B5EF4-FFF2-40B4-BE49-F238E27FC236}">
                  <a16:creationId xmlns:a16="http://schemas.microsoft.com/office/drawing/2014/main" id="{D7B1D12B-8921-429E-9848-448AF81100CE}"/>
                </a:ext>
              </a:extLst>
            </p:cNvPr>
            <p:cNvSpPr>
              <a:spLocks/>
            </p:cNvSpPr>
            <p:nvPr/>
          </p:nvSpPr>
          <p:spPr bwMode="auto">
            <a:xfrm>
              <a:off x="9114925" y="4542364"/>
              <a:ext cx="86802" cy="408278"/>
            </a:xfrm>
            <a:custGeom>
              <a:avLst/>
              <a:gdLst>
                <a:gd name="T0" fmla="*/ 93 w 95"/>
                <a:gd name="T1" fmla="*/ 0 h 438"/>
                <a:gd name="T2" fmla="*/ 95 w 95"/>
                <a:gd name="T3" fmla="*/ 386 h 438"/>
                <a:gd name="T4" fmla="*/ 0 w 95"/>
                <a:gd name="T5" fmla="*/ 438 h 438"/>
                <a:gd name="T6" fmla="*/ 0 w 95"/>
                <a:gd name="T7" fmla="*/ 52 h 438"/>
                <a:gd name="T8" fmla="*/ 93 w 95"/>
                <a:gd name="T9" fmla="*/ 0 h 438"/>
              </a:gdLst>
              <a:ahLst/>
              <a:cxnLst>
                <a:cxn ang="0">
                  <a:pos x="T0" y="T1"/>
                </a:cxn>
                <a:cxn ang="0">
                  <a:pos x="T2" y="T3"/>
                </a:cxn>
                <a:cxn ang="0">
                  <a:pos x="T4" y="T5"/>
                </a:cxn>
                <a:cxn ang="0">
                  <a:pos x="T6" y="T7"/>
                </a:cxn>
                <a:cxn ang="0">
                  <a:pos x="T8" y="T9"/>
                </a:cxn>
              </a:cxnLst>
              <a:rect l="0" t="0" r="r" b="b"/>
              <a:pathLst>
                <a:path w="95" h="438">
                  <a:moveTo>
                    <a:pt x="93" y="0"/>
                  </a:moveTo>
                  <a:lnTo>
                    <a:pt x="95" y="386"/>
                  </a:lnTo>
                  <a:lnTo>
                    <a:pt x="0" y="438"/>
                  </a:lnTo>
                  <a:lnTo>
                    <a:pt x="0" y="52"/>
                  </a:lnTo>
                  <a:lnTo>
                    <a:pt x="93" y="0"/>
                  </a:lnTo>
                  <a:close/>
                </a:path>
              </a:pathLst>
            </a:custGeom>
            <a:solidFill>
              <a:schemeClr val="accent4"/>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75" name="Freeform 69">
              <a:extLst>
                <a:ext uri="{FF2B5EF4-FFF2-40B4-BE49-F238E27FC236}">
                  <a16:creationId xmlns:a16="http://schemas.microsoft.com/office/drawing/2014/main" id="{3A90D454-F477-4853-871A-CEA0912064D1}"/>
                </a:ext>
              </a:extLst>
            </p:cNvPr>
            <p:cNvSpPr>
              <a:spLocks/>
            </p:cNvSpPr>
            <p:nvPr/>
          </p:nvSpPr>
          <p:spPr bwMode="auto">
            <a:xfrm>
              <a:off x="10289923" y="5073337"/>
              <a:ext cx="234999" cy="338468"/>
            </a:xfrm>
            <a:custGeom>
              <a:avLst/>
              <a:gdLst>
                <a:gd name="T0" fmla="*/ 100 w 107"/>
                <a:gd name="T1" fmla="*/ 12 h 153"/>
                <a:gd name="T2" fmla="*/ 0 w 107"/>
                <a:gd name="T3" fmla="*/ 111 h 153"/>
                <a:gd name="T4" fmla="*/ 0 w 107"/>
                <a:gd name="T5" fmla="*/ 153 h 153"/>
                <a:gd name="T6" fmla="*/ 100 w 107"/>
                <a:gd name="T7" fmla="*/ 55 h 153"/>
                <a:gd name="T8" fmla="*/ 107 w 107"/>
                <a:gd name="T9" fmla="*/ 40 h 153"/>
                <a:gd name="T10" fmla="*/ 107 w 107"/>
                <a:gd name="T11" fmla="*/ 0 h 153"/>
                <a:gd name="T12" fmla="*/ 100 w 107"/>
                <a:gd name="T13" fmla="*/ 12 h 153"/>
              </a:gdLst>
              <a:ahLst/>
              <a:cxnLst>
                <a:cxn ang="0">
                  <a:pos x="T0" y="T1"/>
                </a:cxn>
                <a:cxn ang="0">
                  <a:pos x="T2" y="T3"/>
                </a:cxn>
                <a:cxn ang="0">
                  <a:pos x="T4" y="T5"/>
                </a:cxn>
                <a:cxn ang="0">
                  <a:pos x="T6" y="T7"/>
                </a:cxn>
                <a:cxn ang="0">
                  <a:pos x="T8" y="T9"/>
                </a:cxn>
                <a:cxn ang="0">
                  <a:pos x="T10" y="T11"/>
                </a:cxn>
                <a:cxn ang="0">
                  <a:pos x="T12" y="T13"/>
                </a:cxn>
              </a:cxnLst>
              <a:rect l="0" t="0" r="r" b="b"/>
              <a:pathLst>
                <a:path w="107" h="153">
                  <a:moveTo>
                    <a:pt x="100" y="12"/>
                  </a:moveTo>
                  <a:cubicBezTo>
                    <a:pt x="0" y="111"/>
                    <a:pt x="0" y="111"/>
                    <a:pt x="0" y="111"/>
                  </a:cubicBezTo>
                  <a:cubicBezTo>
                    <a:pt x="0" y="153"/>
                    <a:pt x="0" y="153"/>
                    <a:pt x="0" y="153"/>
                  </a:cubicBezTo>
                  <a:cubicBezTo>
                    <a:pt x="100" y="55"/>
                    <a:pt x="100" y="55"/>
                    <a:pt x="100" y="55"/>
                  </a:cubicBezTo>
                  <a:cubicBezTo>
                    <a:pt x="105" y="50"/>
                    <a:pt x="107" y="44"/>
                    <a:pt x="107" y="40"/>
                  </a:cubicBezTo>
                  <a:cubicBezTo>
                    <a:pt x="107" y="0"/>
                    <a:pt x="107" y="0"/>
                    <a:pt x="107" y="0"/>
                  </a:cubicBezTo>
                  <a:cubicBezTo>
                    <a:pt x="107" y="4"/>
                    <a:pt x="105" y="7"/>
                    <a:pt x="100" y="12"/>
                  </a:cubicBezTo>
                  <a:close/>
                </a:path>
              </a:pathLst>
            </a:custGeom>
            <a:solidFill>
              <a:schemeClr val="accent1">
                <a:lumMod val="75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76" name="Freeform 70">
              <a:extLst>
                <a:ext uri="{FF2B5EF4-FFF2-40B4-BE49-F238E27FC236}">
                  <a16:creationId xmlns:a16="http://schemas.microsoft.com/office/drawing/2014/main" id="{1385DC83-6684-418E-88CB-F6A6E3C7118B}"/>
                </a:ext>
              </a:extLst>
            </p:cNvPr>
            <p:cNvSpPr>
              <a:spLocks/>
            </p:cNvSpPr>
            <p:nvPr/>
          </p:nvSpPr>
          <p:spPr bwMode="auto">
            <a:xfrm>
              <a:off x="8890511" y="4904102"/>
              <a:ext cx="1399412" cy="808093"/>
            </a:xfrm>
            <a:custGeom>
              <a:avLst/>
              <a:gdLst>
                <a:gd name="T0" fmla="*/ 632 w 632"/>
                <a:gd name="T1" fmla="*/ 187 h 365"/>
                <a:gd name="T2" fmla="*/ 334 w 632"/>
                <a:gd name="T3" fmla="*/ 360 h 365"/>
                <a:gd name="T4" fmla="*/ 298 w 632"/>
                <a:gd name="T5" fmla="*/ 360 h 365"/>
                <a:gd name="T6" fmla="*/ 10 w 632"/>
                <a:gd name="T7" fmla="*/ 193 h 365"/>
                <a:gd name="T8" fmla="*/ 10 w 632"/>
                <a:gd name="T9" fmla="*/ 173 h 365"/>
                <a:gd name="T10" fmla="*/ 308 w 632"/>
                <a:gd name="T11" fmla="*/ 0 h 365"/>
                <a:gd name="T12" fmla="*/ 632 w 632"/>
                <a:gd name="T13" fmla="*/ 187 h 365"/>
              </a:gdLst>
              <a:ahLst/>
              <a:cxnLst>
                <a:cxn ang="0">
                  <a:pos x="T0" y="T1"/>
                </a:cxn>
                <a:cxn ang="0">
                  <a:pos x="T2" y="T3"/>
                </a:cxn>
                <a:cxn ang="0">
                  <a:pos x="T4" y="T5"/>
                </a:cxn>
                <a:cxn ang="0">
                  <a:pos x="T6" y="T7"/>
                </a:cxn>
                <a:cxn ang="0">
                  <a:pos x="T8" y="T9"/>
                </a:cxn>
                <a:cxn ang="0">
                  <a:pos x="T10" y="T11"/>
                </a:cxn>
                <a:cxn ang="0">
                  <a:pos x="T12" y="T13"/>
                </a:cxn>
              </a:cxnLst>
              <a:rect l="0" t="0" r="r" b="b"/>
              <a:pathLst>
                <a:path w="632" h="365">
                  <a:moveTo>
                    <a:pt x="632" y="187"/>
                  </a:moveTo>
                  <a:cubicBezTo>
                    <a:pt x="334" y="360"/>
                    <a:pt x="334" y="360"/>
                    <a:pt x="334" y="360"/>
                  </a:cubicBezTo>
                  <a:cubicBezTo>
                    <a:pt x="324" y="365"/>
                    <a:pt x="308" y="365"/>
                    <a:pt x="298" y="360"/>
                  </a:cubicBezTo>
                  <a:cubicBezTo>
                    <a:pt x="10" y="193"/>
                    <a:pt x="10" y="193"/>
                    <a:pt x="10" y="193"/>
                  </a:cubicBezTo>
                  <a:cubicBezTo>
                    <a:pt x="0" y="188"/>
                    <a:pt x="0" y="178"/>
                    <a:pt x="10" y="173"/>
                  </a:cubicBezTo>
                  <a:cubicBezTo>
                    <a:pt x="308" y="0"/>
                    <a:pt x="308" y="0"/>
                    <a:pt x="308" y="0"/>
                  </a:cubicBezTo>
                  <a:lnTo>
                    <a:pt x="632" y="187"/>
                  </a:lnTo>
                  <a:close/>
                </a:path>
              </a:pathLst>
            </a:custGeom>
            <a:solidFill>
              <a:srgbClr val="0095C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77" name="Freeform 71">
              <a:extLst>
                <a:ext uri="{FF2B5EF4-FFF2-40B4-BE49-F238E27FC236}">
                  <a16:creationId xmlns:a16="http://schemas.microsoft.com/office/drawing/2014/main" id="{B7D250AF-5050-4DA8-81A2-45B86E935843}"/>
                </a:ext>
              </a:extLst>
            </p:cNvPr>
            <p:cNvSpPr>
              <a:spLocks/>
            </p:cNvSpPr>
            <p:nvPr/>
          </p:nvSpPr>
          <p:spPr bwMode="auto">
            <a:xfrm>
              <a:off x="8894746" y="5310264"/>
              <a:ext cx="1395178" cy="497125"/>
            </a:xfrm>
            <a:custGeom>
              <a:avLst/>
              <a:gdLst>
                <a:gd name="T0" fmla="*/ 630 w 630"/>
                <a:gd name="T1" fmla="*/ 4 h 225"/>
                <a:gd name="T2" fmla="*/ 630 w 630"/>
                <a:gd name="T3" fmla="*/ 46 h 225"/>
                <a:gd name="T4" fmla="*/ 332 w 630"/>
                <a:gd name="T5" fmla="*/ 219 h 225"/>
                <a:gd name="T6" fmla="*/ 296 w 630"/>
                <a:gd name="T7" fmla="*/ 219 h 225"/>
                <a:gd name="T8" fmla="*/ 8 w 630"/>
                <a:gd name="T9" fmla="*/ 53 h 225"/>
                <a:gd name="T10" fmla="*/ 0 w 630"/>
                <a:gd name="T11" fmla="*/ 42 h 225"/>
                <a:gd name="T12" fmla="*/ 1 w 630"/>
                <a:gd name="T13" fmla="*/ 0 h 225"/>
                <a:gd name="T14" fmla="*/ 8 w 630"/>
                <a:gd name="T15" fmla="*/ 10 h 225"/>
                <a:gd name="T16" fmla="*/ 296 w 630"/>
                <a:gd name="T17" fmla="*/ 177 h 225"/>
                <a:gd name="T18" fmla="*/ 332 w 630"/>
                <a:gd name="T19" fmla="*/ 177 h 225"/>
                <a:gd name="T20" fmla="*/ 630 w 630"/>
                <a:gd name="T21" fmla="*/ 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0" h="225">
                  <a:moveTo>
                    <a:pt x="630" y="4"/>
                  </a:moveTo>
                  <a:cubicBezTo>
                    <a:pt x="630" y="46"/>
                    <a:pt x="630" y="46"/>
                    <a:pt x="630" y="46"/>
                  </a:cubicBezTo>
                  <a:cubicBezTo>
                    <a:pt x="332" y="219"/>
                    <a:pt x="332" y="219"/>
                    <a:pt x="332" y="219"/>
                  </a:cubicBezTo>
                  <a:cubicBezTo>
                    <a:pt x="322" y="225"/>
                    <a:pt x="306" y="225"/>
                    <a:pt x="296" y="219"/>
                  </a:cubicBezTo>
                  <a:cubicBezTo>
                    <a:pt x="8" y="53"/>
                    <a:pt x="8" y="53"/>
                    <a:pt x="8" y="53"/>
                  </a:cubicBezTo>
                  <a:cubicBezTo>
                    <a:pt x="3" y="50"/>
                    <a:pt x="0" y="46"/>
                    <a:pt x="0" y="42"/>
                  </a:cubicBezTo>
                  <a:cubicBezTo>
                    <a:pt x="1" y="0"/>
                    <a:pt x="1" y="0"/>
                    <a:pt x="1" y="0"/>
                  </a:cubicBezTo>
                  <a:cubicBezTo>
                    <a:pt x="1" y="4"/>
                    <a:pt x="3" y="8"/>
                    <a:pt x="8" y="10"/>
                  </a:cubicBezTo>
                  <a:cubicBezTo>
                    <a:pt x="296" y="177"/>
                    <a:pt x="296" y="177"/>
                    <a:pt x="296" y="177"/>
                  </a:cubicBezTo>
                  <a:cubicBezTo>
                    <a:pt x="306" y="182"/>
                    <a:pt x="322" y="182"/>
                    <a:pt x="332" y="177"/>
                  </a:cubicBezTo>
                  <a:lnTo>
                    <a:pt x="630" y="4"/>
                  </a:lnTo>
                  <a:close/>
                </a:path>
              </a:pathLst>
            </a:custGeom>
            <a:solidFill>
              <a:schemeClr val="accent1">
                <a:lumMod val="75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78" name="Freeform 72">
              <a:extLst>
                <a:ext uri="{FF2B5EF4-FFF2-40B4-BE49-F238E27FC236}">
                  <a16:creationId xmlns:a16="http://schemas.microsoft.com/office/drawing/2014/main" id="{F5B00FE0-89AE-455C-A97B-1BC9142316DA}"/>
                </a:ext>
              </a:extLst>
            </p:cNvPr>
            <p:cNvSpPr>
              <a:spLocks/>
            </p:cNvSpPr>
            <p:nvPr/>
          </p:nvSpPr>
          <p:spPr bwMode="auto">
            <a:xfrm>
              <a:off x="8890511" y="4904102"/>
              <a:ext cx="1399412" cy="808093"/>
            </a:xfrm>
            <a:custGeom>
              <a:avLst/>
              <a:gdLst>
                <a:gd name="T0" fmla="*/ 307 w 632"/>
                <a:gd name="T1" fmla="*/ 0 h 365"/>
                <a:gd name="T2" fmla="*/ 632 w 632"/>
                <a:gd name="T3" fmla="*/ 187 h 365"/>
                <a:gd name="T4" fmla="*/ 334 w 632"/>
                <a:gd name="T5" fmla="*/ 360 h 365"/>
                <a:gd name="T6" fmla="*/ 298 w 632"/>
                <a:gd name="T7" fmla="*/ 360 h 365"/>
                <a:gd name="T8" fmla="*/ 10 w 632"/>
                <a:gd name="T9" fmla="*/ 193 h 365"/>
                <a:gd name="T10" fmla="*/ 10 w 632"/>
                <a:gd name="T11" fmla="*/ 173 h 365"/>
                <a:gd name="T12" fmla="*/ 307 w 632"/>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632" h="365">
                  <a:moveTo>
                    <a:pt x="307" y="0"/>
                  </a:moveTo>
                  <a:cubicBezTo>
                    <a:pt x="632" y="187"/>
                    <a:pt x="632" y="187"/>
                    <a:pt x="632" y="187"/>
                  </a:cubicBezTo>
                  <a:cubicBezTo>
                    <a:pt x="334" y="360"/>
                    <a:pt x="334" y="360"/>
                    <a:pt x="334" y="360"/>
                  </a:cubicBezTo>
                  <a:cubicBezTo>
                    <a:pt x="324" y="365"/>
                    <a:pt x="308" y="365"/>
                    <a:pt x="298" y="360"/>
                  </a:cubicBezTo>
                  <a:cubicBezTo>
                    <a:pt x="10" y="193"/>
                    <a:pt x="10" y="193"/>
                    <a:pt x="10" y="193"/>
                  </a:cubicBezTo>
                  <a:cubicBezTo>
                    <a:pt x="0" y="188"/>
                    <a:pt x="0" y="178"/>
                    <a:pt x="10" y="173"/>
                  </a:cubicBezTo>
                  <a:lnTo>
                    <a:pt x="307" y="0"/>
                  </a:lnTo>
                  <a:close/>
                </a:path>
              </a:pathLst>
            </a:custGeom>
            <a:solidFill>
              <a:schemeClr val="accent1"/>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79" name="Freeform 73">
              <a:extLst>
                <a:ext uri="{FF2B5EF4-FFF2-40B4-BE49-F238E27FC236}">
                  <a16:creationId xmlns:a16="http://schemas.microsoft.com/office/drawing/2014/main" id="{5B2AE606-9E4F-4F43-81D2-45F8D6F67903}"/>
                </a:ext>
              </a:extLst>
            </p:cNvPr>
            <p:cNvSpPr>
              <a:spLocks noEditPoints="1"/>
            </p:cNvSpPr>
            <p:nvPr/>
          </p:nvSpPr>
          <p:spPr bwMode="auto">
            <a:xfrm>
              <a:off x="9087404" y="5028912"/>
              <a:ext cx="986574" cy="522511"/>
            </a:xfrm>
            <a:custGeom>
              <a:avLst/>
              <a:gdLst>
                <a:gd name="T0" fmla="*/ 299 w 446"/>
                <a:gd name="T1" fmla="*/ 135 h 236"/>
                <a:gd name="T2" fmla="*/ 307 w 446"/>
                <a:gd name="T3" fmla="*/ 125 h 236"/>
                <a:gd name="T4" fmla="*/ 309 w 446"/>
                <a:gd name="T5" fmla="*/ 124 h 236"/>
                <a:gd name="T6" fmla="*/ 287 w 446"/>
                <a:gd name="T7" fmla="*/ 134 h 236"/>
                <a:gd name="T8" fmla="*/ 377 w 446"/>
                <a:gd name="T9" fmla="*/ 88 h 236"/>
                <a:gd name="T10" fmla="*/ 354 w 446"/>
                <a:gd name="T11" fmla="*/ 94 h 236"/>
                <a:gd name="T12" fmla="*/ 365 w 446"/>
                <a:gd name="T13" fmla="*/ 93 h 236"/>
                <a:gd name="T14" fmla="*/ 366 w 446"/>
                <a:gd name="T15" fmla="*/ 86 h 236"/>
                <a:gd name="T16" fmla="*/ 369 w 446"/>
                <a:gd name="T17" fmla="*/ 79 h 236"/>
                <a:gd name="T18" fmla="*/ 158 w 446"/>
                <a:gd name="T19" fmla="*/ 135 h 236"/>
                <a:gd name="T20" fmla="*/ 167 w 446"/>
                <a:gd name="T21" fmla="*/ 122 h 236"/>
                <a:gd name="T22" fmla="*/ 143 w 446"/>
                <a:gd name="T23" fmla="*/ 127 h 236"/>
                <a:gd name="T24" fmla="*/ 165 w 446"/>
                <a:gd name="T25" fmla="*/ 127 h 236"/>
                <a:gd name="T26" fmla="*/ 155 w 446"/>
                <a:gd name="T27" fmla="*/ 128 h 236"/>
                <a:gd name="T28" fmla="*/ 237 w 446"/>
                <a:gd name="T29" fmla="*/ 163 h 236"/>
                <a:gd name="T30" fmla="*/ 229 w 446"/>
                <a:gd name="T31" fmla="*/ 172 h 236"/>
                <a:gd name="T32" fmla="*/ 212 w 446"/>
                <a:gd name="T33" fmla="*/ 171 h 236"/>
                <a:gd name="T34" fmla="*/ 222 w 446"/>
                <a:gd name="T35" fmla="*/ 176 h 236"/>
                <a:gd name="T36" fmla="*/ 231 w 446"/>
                <a:gd name="T37" fmla="*/ 170 h 236"/>
                <a:gd name="T38" fmla="*/ 233 w 446"/>
                <a:gd name="T39" fmla="*/ 170 h 236"/>
                <a:gd name="T40" fmla="*/ 23 w 446"/>
                <a:gd name="T41" fmla="*/ 132 h 236"/>
                <a:gd name="T42" fmla="*/ 11 w 446"/>
                <a:gd name="T43" fmla="*/ 126 h 236"/>
                <a:gd name="T44" fmla="*/ 104 w 446"/>
                <a:gd name="T45" fmla="*/ 86 h 236"/>
                <a:gd name="T46" fmla="*/ 99 w 446"/>
                <a:gd name="T47" fmla="*/ 86 h 236"/>
                <a:gd name="T48" fmla="*/ 255 w 446"/>
                <a:gd name="T49" fmla="*/ 225 h 236"/>
                <a:gd name="T50" fmla="*/ 255 w 446"/>
                <a:gd name="T51" fmla="*/ 225 h 236"/>
                <a:gd name="T52" fmla="*/ 261 w 446"/>
                <a:gd name="T53" fmla="*/ 221 h 236"/>
                <a:gd name="T54" fmla="*/ 375 w 446"/>
                <a:gd name="T55" fmla="*/ 174 h 236"/>
                <a:gd name="T56" fmla="*/ 356 w 446"/>
                <a:gd name="T57" fmla="*/ 174 h 236"/>
                <a:gd name="T58" fmla="*/ 366 w 446"/>
                <a:gd name="T59" fmla="*/ 168 h 236"/>
                <a:gd name="T60" fmla="*/ 171 w 446"/>
                <a:gd name="T61" fmla="*/ 209 h 236"/>
                <a:gd name="T62" fmla="*/ 154 w 446"/>
                <a:gd name="T63" fmla="*/ 213 h 236"/>
                <a:gd name="T64" fmla="*/ 145 w 446"/>
                <a:gd name="T65" fmla="*/ 212 h 236"/>
                <a:gd name="T66" fmla="*/ 161 w 446"/>
                <a:gd name="T67" fmla="*/ 203 h 236"/>
                <a:gd name="T68" fmla="*/ 163 w 446"/>
                <a:gd name="T69" fmla="*/ 208 h 236"/>
                <a:gd name="T70" fmla="*/ 80 w 446"/>
                <a:gd name="T71" fmla="*/ 172 h 236"/>
                <a:gd name="T72" fmla="*/ 233 w 446"/>
                <a:gd name="T73" fmla="*/ 2 h 236"/>
                <a:gd name="T74" fmla="*/ 236 w 446"/>
                <a:gd name="T75" fmla="*/ 1 h 236"/>
                <a:gd name="T76" fmla="*/ 291 w 446"/>
                <a:gd name="T77" fmla="*/ 57 h 236"/>
                <a:gd name="T78" fmla="*/ 303 w 446"/>
                <a:gd name="T79" fmla="*/ 47 h 236"/>
                <a:gd name="T80" fmla="*/ 306 w 446"/>
                <a:gd name="T81" fmla="*/ 41 h 236"/>
                <a:gd name="T82" fmla="*/ 284 w 446"/>
                <a:gd name="T83" fmla="*/ 50 h 236"/>
                <a:gd name="T84" fmla="*/ 242 w 446"/>
                <a:gd name="T85" fmla="*/ 85 h 236"/>
                <a:gd name="T86" fmla="*/ 227 w 446"/>
                <a:gd name="T87" fmla="*/ 86 h 236"/>
                <a:gd name="T88" fmla="*/ 209 w 446"/>
                <a:gd name="T89" fmla="*/ 90 h 236"/>
                <a:gd name="T90" fmla="*/ 223 w 446"/>
                <a:gd name="T91" fmla="*/ 86 h 236"/>
                <a:gd name="T92" fmla="*/ 444 w 446"/>
                <a:gd name="T93" fmla="*/ 135 h 236"/>
                <a:gd name="T94" fmla="*/ 95 w 446"/>
                <a:gd name="T95" fmla="*/ 168 h 236"/>
                <a:gd name="T96" fmla="*/ 95 w 446"/>
                <a:gd name="T97" fmla="*/ 168 h 236"/>
                <a:gd name="T98" fmla="*/ 157 w 446"/>
                <a:gd name="T99" fmla="*/ 54 h 236"/>
                <a:gd name="T100" fmla="*/ 166 w 446"/>
                <a:gd name="T101" fmla="*/ 41 h 236"/>
                <a:gd name="T102" fmla="*/ 145 w 446"/>
                <a:gd name="T103" fmla="*/ 54 h 236"/>
                <a:gd name="T104" fmla="*/ 164 w 446"/>
                <a:gd name="T105" fmla="*/ 43 h 236"/>
                <a:gd name="T106" fmla="*/ 146 w 446"/>
                <a:gd name="T107" fmla="*/ 4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6" h="236">
                  <a:moveTo>
                    <a:pt x="299" y="122"/>
                  </a:moveTo>
                  <a:cubicBezTo>
                    <a:pt x="295" y="122"/>
                    <a:pt x="291" y="123"/>
                    <a:pt x="286" y="125"/>
                  </a:cubicBezTo>
                  <a:cubicBezTo>
                    <a:pt x="281" y="129"/>
                    <a:pt x="280" y="132"/>
                    <a:pt x="285" y="135"/>
                  </a:cubicBezTo>
                  <a:cubicBezTo>
                    <a:pt x="289" y="138"/>
                    <a:pt x="296" y="137"/>
                    <a:pt x="299" y="135"/>
                  </a:cubicBezTo>
                  <a:cubicBezTo>
                    <a:pt x="304" y="132"/>
                    <a:pt x="304" y="129"/>
                    <a:pt x="300" y="127"/>
                  </a:cubicBezTo>
                  <a:cubicBezTo>
                    <a:pt x="297" y="126"/>
                    <a:pt x="295" y="125"/>
                    <a:pt x="292" y="126"/>
                  </a:cubicBezTo>
                  <a:cubicBezTo>
                    <a:pt x="292" y="126"/>
                    <a:pt x="292" y="126"/>
                    <a:pt x="292" y="126"/>
                  </a:cubicBezTo>
                  <a:cubicBezTo>
                    <a:pt x="296" y="124"/>
                    <a:pt x="302" y="123"/>
                    <a:pt x="307" y="125"/>
                  </a:cubicBezTo>
                  <a:cubicBezTo>
                    <a:pt x="308" y="126"/>
                    <a:pt x="308" y="126"/>
                    <a:pt x="309" y="126"/>
                  </a:cubicBezTo>
                  <a:cubicBezTo>
                    <a:pt x="309" y="126"/>
                    <a:pt x="309" y="127"/>
                    <a:pt x="309" y="127"/>
                  </a:cubicBezTo>
                  <a:cubicBezTo>
                    <a:pt x="312" y="125"/>
                    <a:pt x="312" y="125"/>
                    <a:pt x="312" y="125"/>
                  </a:cubicBezTo>
                  <a:cubicBezTo>
                    <a:pt x="311" y="125"/>
                    <a:pt x="310" y="125"/>
                    <a:pt x="309" y="124"/>
                  </a:cubicBezTo>
                  <a:cubicBezTo>
                    <a:pt x="306" y="123"/>
                    <a:pt x="303" y="122"/>
                    <a:pt x="299" y="122"/>
                  </a:cubicBezTo>
                  <a:close/>
                  <a:moveTo>
                    <a:pt x="297" y="128"/>
                  </a:moveTo>
                  <a:cubicBezTo>
                    <a:pt x="299" y="129"/>
                    <a:pt x="299" y="131"/>
                    <a:pt x="296" y="133"/>
                  </a:cubicBezTo>
                  <a:cubicBezTo>
                    <a:pt x="293" y="135"/>
                    <a:pt x="290" y="135"/>
                    <a:pt x="287" y="134"/>
                  </a:cubicBezTo>
                  <a:cubicBezTo>
                    <a:pt x="284" y="132"/>
                    <a:pt x="285" y="130"/>
                    <a:pt x="288" y="128"/>
                  </a:cubicBezTo>
                  <a:cubicBezTo>
                    <a:pt x="289" y="127"/>
                    <a:pt x="290" y="127"/>
                    <a:pt x="290" y="127"/>
                  </a:cubicBezTo>
                  <a:cubicBezTo>
                    <a:pt x="292" y="127"/>
                    <a:pt x="295" y="127"/>
                    <a:pt x="297" y="128"/>
                  </a:cubicBezTo>
                  <a:close/>
                  <a:moveTo>
                    <a:pt x="377" y="88"/>
                  </a:moveTo>
                  <a:cubicBezTo>
                    <a:pt x="375" y="89"/>
                    <a:pt x="372" y="89"/>
                    <a:pt x="368" y="88"/>
                  </a:cubicBezTo>
                  <a:cubicBezTo>
                    <a:pt x="368" y="88"/>
                    <a:pt x="368" y="88"/>
                    <a:pt x="368" y="88"/>
                  </a:cubicBezTo>
                  <a:cubicBezTo>
                    <a:pt x="370" y="90"/>
                    <a:pt x="371" y="93"/>
                    <a:pt x="368" y="94"/>
                  </a:cubicBezTo>
                  <a:cubicBezTo>
                    <a:pt x="364" y="96"/>
                    <a:pt x="359" y="97"/>
                    <a:pt x="354" y="94"/>
                  </a:cubicBezTo>
                  <a:cubicBezTo>
                    <a:pt x="351" y="92"/>
                    <a:pt x="350" y="91"/>
                    <a:pt x="349" y="90"/>
                  </a:cubicBezTo>
                  <a:cubicBezTo>
                    <a:pt x="352" y="89"/>
                    <a:pt x="352" y="89"/>
                    <a:pt x="352" y="89"/>
                  </a:cubicBezTo>
                  <a:cubicBezTo>
                    <a:pt x="353" y="90"/>
                    <a:pt x="354" y="91"/>
                    <a:pt x="356" y="92"/>
                  </a:cubicBezTo>
                  <a:cubicBezTo>
                    <a:pt x="359" y="94"/>
                    <a:pt x="363" y="94"/>
                    <a:pt x="365" y="93"/>
                  </a:cubicBezTo>
                  <a:cubicBezTo>
                    <a:pt x="368" y="91"/>
                    <a:pt x="366" y="89"/>
                    <a:pt x="363" y="87"/>
                  </a:cubicBezTo>
                  <a:cubicBezTo>
                    <a:pt x="362" y="86"/>
                    <a:pt x="362" y="86"/>
                    <a:pt x="362" y="86"/>
                  </a:cubicBezTo>
                  <a:cubicBezTo>
                    <a:pt x="364" y="85"/>
                    <a:pt x="364" y="85"/>
                    <a:pt x="364" y="85"/>
                  </a:cubicBezTo>
                  <a:cubicBezTo>
                    <a:pt x="366" y="86"/>
                    <a:pt x="366" y="86"/>
                    <a:pt x="366" y="86"/>
                  </a:cubicBezTo>
                  <a:cubicBezTo>
                    <a:pt x="368" y="87"/>
                    <a:pt x="371" y="88"/>
                    <a:pt x="374" y="86"/>
                  </a:cubicBezTo>
                  <a:cubicBezTo>
                    <a:pt x="376" y="85"/>
                    <a:pt x="376" y="84"/>
                    <a:pt x="373" y="82"/>
                  </a:cubicBezTo>
                  <a:cubicBezTo>
                    <a:pt x="372" y="81"/>
                    <a:pt x="369" y="81"/>
                    <a:pt x="368" y="81"/>
                  </a:cubicBezTo>
                  <a:cubicBezTo>
                    <a:pt x="369" y="79"/>
                    <a:pt x="369" y="79"/>
                    <a:pt x="369" y="79"/>
                  </a:cubicBezTo>
                  <a:cubicBezTo>
                    <a:pt x="371" y="79"/>
                    <a:pt x="374" y="80"/>
                    <a:pt x="376" y="81"/>
                  </a:cubicBezTo>
                  <a:cubicBezTo>
                    <a:pt x="380" y="84"/>
                    <a:pt x="380" y="86"/>
                    <a:pt x="377" y="88"/>
                  </a:cubicBezTo>
                  <a:close/>
                  <a:moveTo>
                    <a:pt x="145" y="135"/>
                  </a:moveTo>
                  <a:cubicBezTo>
                    <a:pt x="149" y="137"/>
                    <a:pt x="154" y="137"/>
                    <a:pt x="158" y="135"/>
                  </a:cubicBezTo>
                  <a:cubicBezTo>
                    <a:pt x="160" y="134"/>
                    <a:pt x="161" y="132"/>
                    <a:pt x="159" y="130"/>
                  </a:cubicBezTo>
                  <a:cubicBezTo>
                    <a:pt x="159" y="129"/>
                    <a:pt x="159" y="129"/>
                    <a:pt x="159" y="129"/>
                  </a:cubicBezTo>
                  <a:cubicBezTo>
                    <a:pt x="163" y="130"/>
                    <a:pt x="166" y="130"/>
                    <a:pt x="168" y="129"/>
                  </a:cubicBezTo>
                  <a:cubicBezTo>
                    <a:pt x="170" y="127"/>
                    <a:pt x="171" y="124"/>
                    <a:pt x="167" y="122"/>
                  </a:cubicBezTo>
                  <a:cubicBezTo>
                    <a:pt x="163" y="120"/>
                    <a:pt x="158" y="120"/>
                    <a:pt x="154" y="122"/>
                  </a:cubicBezTo>
                  <a:cubicBezTo>
                    <a:pt x="153" y="123"/>
                    <a:pt x="152" y="124"/>
                    <a:pt x="153" y="126"/>
                  </a:cubicBezTo>
                  <a:cubicBezTo>
                    <a:pt x="153" y="126"/>
                    <a:pt x="153" y="126"/>
                    <a:pt x="153" y="126"/>
                  </a:cubicBezTo>
                  <a:cubicBezTo>
                    <a:pt x="149" y="125"/>
                    <a:pt x="146" y="126"/>
                    <a:pt x="143" y="127"/>
                  </a:cubicBezTo>
                  <a:cubicBezTo>
                    <a:pt x="140" y="129"/>
                    <a:pt x="140" y="132"/>
                    <a:pt x="145" y="135"/>
                  </a:cubicBezTo>
                  <a:close/>
                  <a:moveTo>
                    <a:pt x="157" y="123"/>
                  </a:moveTo>
                  <a:cubicBezTo>
                    <a:pt x="159" y="122"/>
                    <a:pt x="162" y="122"/>
                    <a:pt x="164" y="123"/>
                  </a:cubicBezTo>
                  <a:cubicBezTo>
                    <a:pt x="167" y="125"/>
                    <a:pt x="166" y="126"/>
                    <a:pt x="165" y="127"/>
                  </a:cubicBezTo>
                  <a:cubicBezTo>
                    <a:pt x="163" y="128"/>
                    <a:pt x="160" y="128"/>
                    <a:pt x="158" y="128"/>
                  </a:cubicBezTo>
                  <a:cubicBezTo>
                    <a:pt x="156" y="126"/>
                    <a:pt x="155" y="124"/>
                    <a:pt x="157" y="123"/>
                  </a:cubicBezTo>
                  <a:close/>
                  <a:moveTo>
                    <a:pt x="146" y="129"/>
                  </a:moveTo>
                  <a:cubicBezTo>
                    <a:pt x="149" y="127"/>
                    <a:pt x="151" y="127"/>
                    <a:pt x="155" y="128"/>
                  </a:cubicBezTo>
                  <a:cubicBezTo>
                    <a:pt x="157" y="130"/>
                    <a:pt x="157" y="132"/>
                    <a:pt x="155" y="134"/>
                  </a:cubicBezTo>
                  <a:cubicBezTo>
                    <a:pt x="153" y="135"/>
                    <a:pt x="149" y="135"/>
                    <a:pt x="147" y="133"/>
                  </a:cubicBezTo>
                  <a:cubicBezTo>
                    <a:pt x="144" y="132"/>
                    <a:pt x="144" y="130"/>
                    <a:pt x="146" y="129"/>
                  </a:cubicBezTo>
                  <a:close/>
                  <a:moveTo>
                    <a:pt x="237" y="163"/>
                  </a:moveTo>
                  <a:cubicBezTo>
                    <a:pt x="233" y="160"/>
                    <a:pt x="226" y="161"/>
                    <a:pt x="222" y="163"/>
                  </a:cubicBezTo>
                  <a:cubicBezTo>
                    <a:pt x="219" y="165"/>
                    <a:pt x="218" y="168"/>
                    <a:pt x="222" y="170"/>
                  </a:cubicBezTo>
                  <a:cubicBezTo>
                    <a:pt x="224" y="171"/>
                    <a:pt x="227" y="172"/>
                    <a:pt x="229" y="172"/>
                  </a:cubicBezTo>
                  <a:cubicBezTo>
                    <a:pt x="229" y="172"/>
                    <a:pt x="229" y="172"/>
                    <a:pt x="229" y="172"/>
                  </a:cubicBezTo>
                  <a:cubicBezTo>
                    <a:pt x="227" y="173"/>
                    <a:pt x="224" y="174"/>
                    <a:pt x="221" y="174"/>
                  </a:cubicBezTo>
                  <a:cubicBezTo>
                    <a:pt x="219" y="173"/>
                    <a:pt x="216" y="173"/>
                    <a:pt x="215" y="172"/>
                  </a:cubicBezTo>
                  <a:cubicBezTo>
                    <a:pt x="214" y="172"/>
                    <a:pt x="213" y="171"/>
                    <a:pt x="213" y="171"/>
                  </a:cubicBezTo>
                  <a:cubicBezTo>
                    <a:pt x="212" y="171"/>
                    <a:pt x="212" y="171"/>
                    <a:pt x="212" y="171"/>
                  </a:cubicBezTo>
                  <a:cubicBezTo>
                    <a:pt x="210" y="172"/>
                    <a:pt x="210" y="172"/>
                    <a:pt x="210" y="172"/>
                  </a:cubicBezTo>
                  <a:cubicBezTo>
                    <a:pt x="210" y="172"/>
                    <a:pt x="210" y="172"/>
                    <a:pt x="210" y="173"/>
                  </a:cubicBezTo>
                  <a:cubicBezTo>
                    <a:pt x="211" y="173"/>
                    <a:pt x="212" y="173"/>
                    <a:pt x="213" y="174"/>
                  </a:cubicBezTo>
                  <a:cubicBezTo>
                    <a:pt x="215" y="175"/>
                    <a:pt x="218" y="176"/>
                    <a:pt x="222" y="176"/>
                  </a:cubicBezTo>
                  <a:cubicBezTo>
                    <a:pt x="226" y="176"/>
                    <a:pt x="231" y="175"/>
                    <a:pt x="235" y="172"/>
                  </a:cubicBezTo>
                  <a:cubicBezTo>
                    <a:pt x="241" y="169"/>
                    <a:pt x="241" y="165"/>
                    <a:pt x="237" y="163"/>
                  </a:cubicBezTo>
                  <a:close/>
                  <a:moveTo>
                    <a:pt x="233" y="170"/>
                  </a:moveTo>
                  <a:cubicBezTo>
                    <a:pt x="232" y="170"/>
                    <a:pt x="232" y="170"/>
                    <a:pt x="231" y="170"/>
                  </a:cubicBezTo>
                  <a:cubicBezTo>
                    <a:pt x="229" y="171"/>
                    <a:pt x="227" y="170"/>
                    <a:pt x="225" y="169"/>
                  </a:cubicBezTo>
                  <a:cubicBezTo>
                    <a:pt x="222" y="168"/>
                    <a:pt x="223" y="166"/>
                    <a:pt x="225" y="164"/>
                  </a:cubicBezTo>
                  <a:cubicBezTo>
                    <a:pt x="228" y="163"/>
                    <a:pt x="232" y="162"/>
                    <a:pt x="235" y="164"/>
                  </a:cubicBezTo>
                  <a:cubicBezTo>
                    <a:pt x="238" y="166"/>
                    <a:pt x="236" y="168"/>
                    <a:pt x="233" y="170"/>
                  </a:cubicBezTo>
                  <a:close/>
                  <a:moveTo>
                    <a:pt x="26" y="122"/>
                  </a:moveTo>
                  <a:cubicBezTo>
                    <a:pt x="22" y="119"/>
                    <a:pt x="15" y="120"/>
                    <a:pt x="8" y="124"/>
                  </a:cubicBezTo>
                  <a:cubicBezTo>
                    <a:pt x="1" y="128"/>
                    <a:pt x="0" y="132"/>
                    <a:pt x="4" y="134"/>
                  </a:cubicBezTo>
                  <a:cubicBezTo>
                    <a:pt x="9" y="137"/>
                    <a:pt x="16" y="136"/>
                    <a:pt x="23" y="132"/>
                  </a:cubicBezTo>
                  <a:cubicBezTo>
                    <a:pt x="30" y="128"/>
                    <a:pt x="31" y="124"/>
                    <a:pt x="26" y="122"/>
                  </a:cubicBezTo>
                  <a:close/>
                  <a:moveTo>
                    <a:pt x="20" y="130"/>
                  </a:moveTo>
                  <a:cubicBezTo>
                    <a:pt x="14" y="134"/>
                    <a:pt x="10" y="135"/>
                    <a:pt x="7" y="133"/>
                  </a:cubicBezTo>
                  <a:cubicBezTo>
                    <a:pt x="4" y="132"/>
                    <a:pt x="6" y="129"/>
                    <a:pt x="11" y="126"/>
                  </a:cubicBezTo>
                  <a:cubicBezTo>
                    <a:pt x="17" y="122"/>
                    <a:pt x="22" y="122"/>
                    <a:pt x="24" y="123"/>
                  </a:cubicBezTo>
                  <a:cubicBezTo>
                    <a:pt x="27" y="125"/>
                    <a:pt x="25" y="127"/>
                    <a:pt x="20" y="130"/>
                  </a:cubicBezTo>
                  <a:close/>
                  <a:moveTo>
                    <a:pt x="91" y="79"/>
                  </a:moveTo>
                  <a:cubicBezTo>
                    <a:pt x="104" y="86"/>
                    <a:pt x="104" y="86"/>
                    <a:pt x="104" y="86"/>
                  </a:cubicBezTo>
                  <a:cubicBezTo>
                    <a:pt x="102" y="88"/>
                    <a:pt x="102" y="88"/>
                    <a:pt x="102" y="88"/>
                  </a:cubicBezTo>
                  <a:cubicBezTo>
                    <a:pt x="74" y="93"/>
                    <a:pt x="74" y="93"/>
                    <a:pt x="74" y="93"/>
                  </a:cubicBezTo>
                  <a:cubicBezTo>
                    <a:pt x="71" y="92"/>
                    <a:pt x="71" y="92"/>
                    <a:pt x="71" y="92"/>
                  </a:cubicBezTo>
                  <a:cubicBezTo>
                    <a:pt x="99" y="86"/>
                    <a:pt x="99" y="86"/>
                    <a:pt x="99" y="86"/>
                  </a:cubicBezTo>
                  <a:cubicBezTo>
                    <a:pt x="99" y="86"/>
                    <a:pt x="99" y="86"/>
                    <a:pt x="99" y="86"/>
                  </a:cubicBezTo>
                  <a:cubicBezTo>
                    <a:pt x="88" y="80"/>
                    <a:pt x="88" y="80"/>
                    <a:pt x="88" y="80"/>
                  </a:cubicBezTo>
                  <a:lnTo>
                    <a:pt x="91" y="79"/>
                  </a:lnTo>
                  <a:close/>
                  <a:moveTo>
                    <a:pt x="255" y="225"/>
                  </a:moveTo>
                  <a:cubicBezTo>
                    <a:pt x="272" y="235"/>
                    <a:pt x="272" y="235"/>
                    <a:pt x="272" y="235"/>
                  </a:cubicBezTo>
                  <a:cubicBezTo>
                    <a:pt x="270" y="236"/>
                    <a:pt x="270" y="236"/>
                    <a:pt x="270" y="236"/>
                  </a:cubicBezTo>
                  <a:cubicBezTo>
                    <a:pt x="253" y="226"/>
                    <a:pt x="253" y="226"/>
                    <a:pt x="253" y="226"/>
                  </a:cubicBezTo>
                  <a:lnTo>
                    <a:pt x="255" y="225"/>
                  </a:lnTo>
                  <a:close/>
                  <a:moveTo>
                    <a:pt x="263" y="220"/>
                  </a:moveTo>
                  <a:cubicBezTo>
                    <a:pt x="280" y="230"/>
                    <a:pt x="280" y="230"/>
                    <a:pt x="280" y="230"/>
                  </a:cubicBezTo>
                  <a:cubicBezTo>
                    <a:pt x="278" y="231"/>
                    <a:pt x="278" y="231"/>
                    <a:pt x="278" y="231"/>
                  </a:cubicBezTo>
                  <a:cubicBezTo>
                    <a:pt x="261" y="221"/>
                    <a:pt x="261" y="221"/>
                    <a:pt x="261" y="221"/>
                  </a:cubicBezTo>
                  <a:lnTo>
                    <a:pt x="263" y="220"/>
                  </a:lnTo>
                  <a:close/>
                  <a:moveTo>
                    <a:pt x="376" y="165"/>
                  </a:moveTo>
                  <a:cubicBezTo>
                    <a:pt x="368" y="169"/>
                    <a:pt x="368" y="169"/>
                    <a:pt x="368" y="169"/>
                  </a:cubicBezTo>
                  <a:cubicBezTo>
                    <a:pt x="375" y="174"/>
                    <a:pt x="375" y="174"/>
                    <a:pt x="375" y="174"/>
                  </a:cubicBezTo>
                  <a:cubicBezTo>
                    <a:pt x="374" y="175"/>
                    <a:pt x="374" y="175"/>
                    <a:pt x="374" y="175"/>
                  </a:cubicBezTo>
                  <a:cubicBezTo>
                    <a:pt x="366" y="170"/>
                    <a:pt x="366" y="170"/>
                    <a:pt x="366" y="170"/>
                  </a:cubicBezTo>
                  <a:cubicBezTo>
                    <a:pt x="358" y="175"/>
                    <a:pt x="358" y="175"/>
                    <a:pt x="358" y="175"/>
                  </a:cubicBezTo>
                  <a:cubicBezTo>
                    <a:pt x="356" y="174"/>
                    <a:pt x="356" y="174"/>
                    <a:pt x="356" y="174"/>
                  </a:cubicBezTo>
                  <a:cubicBezTo>
                    <a:pt x="364" y="169"/>
                    <a:pt x="364" y="169"/>
                    <a:pt x="364" y="169"/>
                  </a:cubicBezTo>
                  <a:cubicBezTo>
                    <a:pt x="357" y="165"/>
                    <a:pt x="357" y="165"/>
                    <a:pt x="357" y="165"/>
                  </a:cubicBezTo>
                  <a:cubicBezTo>
                    <a:pt x="359" y="164"/>
                    <a:pt x="359" y="164"/>
                    <a:pt x="359" y="164"/>
                  </a:cubicBezTo>
                  <a:cubicBezTo>
                    <a:pt x="366" y="168"/>
                    <a:pt x="366" y="168"/>
                    <a:pt x="366" y="168"/>
                  </a:cubicBezTo>
                  <a:cubicBezTo>
                    <a:pt x="374" y="164"/>
                    <a:pt x="374" y="164"/>
                    <a:pt x="374" y="164"/>
                  </a:cubicBezTo>
                  <a:lnTo>
                    <a:pt x="376" y="165"/>
                  </a:lnTo>
                  <a:close/>
                  <a:moveTo>
                    <a:pt x="168" y="207"/>
                  </a:moveTo>
                  <a:cubicBezTo>
                    <a:pt x="171" y="209"/>
                    <a:pt x="171" y="209"/>
                    <a:pt x="171" y="209"/>
                  </a:cubicBezTo>
                  <a:cubicBezTo>
                    <a:pt x="158" y="210"/>
                    <a:pt x="158" y="210"/>
                    <a:pt x="158" y="210"/>
                  </a:cubicBezTo>
                  <a:cubicBezTo>
                    <a:pt x="156" y="218"/>
                    <a:pt x="156" y="218"/>
                    <a:pt x="156" y="218"/>
                  </a:cubicBezTo>
                  <a:cubicBezTo>
                    <a:pt x="153" y="216"/>
                    <a:pt x="153" y="216"/>
                    <a:pt x="153" y="216"/>
                  </a:cubicBezTo>
                  <a:cubicBezTo>
                    <a:pt x="154" y="213"/>
                    <a:pt x="154" y="213"/>
                    <a:pt x="154" y="213"/>
                  </a:cubicBezTo>
                  <a:cubicBezTo>
                    <a:pt x="154" y="212"/>
                    <a:pt x="155" y="211"/>
                    <a:pt x="155" y="210"/>
                  </a:cubicBezTo>
                  <a:cubicBezTo>
                    <a:pt x="155" y="210"/>
                    <a:pt x="155" y="210"/>
                    <a:pt x="155" y="210"/>
                  </a:cubicBezTo>
                  <a:cubicBezTo>
                    <a:pt x="153" y="210"/>
                    <a:pt x="152" y="211"/>
                    <a:pt x="150" y="211"/>
                  </a:cubicBezTo>
                  <a:cubicBezTo>
                    <a:pt x="145" y="212"/>
                    <a:pt x="145" y="212"/>
                    <a:pt x="145" y="212"/>
                  </a:cubicBezTo>
                  <a:cubicBezTo>
                    <a:pt x="141" y="210"/>
                    <a:pt x="141" y="210"/>
                    <a:pt x="141" y="210"/>
                  </a:cubicBezTo>
                  <a:cubicBezTo>
                    <a:pt x="155" y="208"/>
                    <a:pt x="155" y="208"/>
                    <a:pt x="155" y="208"/>
                  </a:cubicBezTo>
                  <a:cubicBezTo>
                    <a:pt x="157" y="201"/>
                    <a:pt x="157" y="201"/>
                    <a:pt x="157" y="201"/>
                  </a:cubicBezTo>
                  <a:cubicBezTo>
                    <a:pt x="161" y="203"/>
                    <a:pt x="161" y="203"/>
                    <a:pt x="161" y="203"/>
                  </a:cubicBezTo>
                  <a:cubicBezTo>
                    <a:pt x="160" y="206"/>
                    <a:pt x="160" y="206"/>
                    <a:pt x="160" y="206"/>
                  </a:cubicBezTo>
                  <a:cubicBezTo>
                    <a:pt x="159" y="207"/>
                    <a:pt x="159" y="207"/>
                    <a:pt x="159" y="208"/>
                  </a:cubicBezTo>
                  <a:cubicBezTo>
                    <a:pt x="159" y="208"/>
                    <a:pt x="159" y="208"/>
                    <a:pt x="159" y="208"/>
                  </a:cubicBezTo>
                  <a:cubicBezTo>
                    <a:pt x="160" y="208"/>
                    <a:pt x="161" y="208"/>
                    <a:pt x="163" y="208"/>
                  </a:cubicBezTo>
                  <a:lnTo>
                    <a:pt x="168" y="207"/>
                  </a:lnTo>
                  <a:close/>
                  <a:moveTo>
                    <a:pt x="84" y="174"/>
                  </a:moveTo>
                  <a:cubicBezTo>
                    <a:pt x="83" y="175"/>
                    <a:pt x="81" y="175"/>
                    <a:pt x="80" y="175"/>
                  </a:cubicBezTo>
                  <a:cubicBezTo>
                    <a:pt x="79" y="174"/>
                    <a:pt x="79" y="173"/>
                    <a:pt x="80" y="172"/>
                  </a:cubicBezTo>
                  <a:cubicBezTo>
                    <a:pt x="81" y="172"/>
                    <a:pt x="83" y="172"/>
                    <a:pt x="84" y="172"/>
                  </a:cubicBezTo>
                  <a:cubicBezTo>
                    <a:pt x="85" y="173"/>
                    <a:pt x="85" y="174"/>
                    <a:pt x="84" y="174"/>
                  </a:cubicBezTo>
                  <a:close/>
                  <a:moveTo>
                    <a:pt x="215" y="13"/>
                  </a:moveTo>
                  <a:cubicBezTo>
                    <a:pt x="233" y="2"/>
                    <a:pt x="233" y="2"/>
                    <a:pt x="233" y="2"/>
                  </a:cubicBezTo>
                  <a:cubicBezTo>
                    <a:pt x="233" y="2"/>
                    <a:pt x="233" y="2"/>
                    <a:pt x="233" y="2"/>
                  </a:cubicBezTo>
                  <a:cubicBezTo>
                    <a:pt x="227" y="1"/>
                    <a:pt x="227" y="1"/>
                    <a:pt x="227" y="1"/>
                  </a:cubicBezTo>
                  <a:cubicBezTo>
                    <a:pt x="229" y="0"/>
                    <a:pt x="229" y="0"/>
                    <a:pt x="229" y="0"/>
                  </a:cubicBezTo>
                  <a:cubicBezTo>
                    <a:pt x="236" y="1"/>
                    <a:pt x="236" y="1"/>
                    <a:pt x="236" y="1"/>
                  </a:cubicBezTo>
                  <a:cubicBezTo>
                    <a:pt x="239" y="2"/>
                    <a:pt x="239" y="2"/>
                    <a:pt x="239" y="2"/>
                  </a:cubicBezTo>
                  <a:cubicBezTo>
                    <a:pt x="218" y="15"/>
                    <a:pt x="218" y="15"/>
                    <a:pt x="218" y="15"/>
                  </a:cubicBezTo>
                  <a:lnTo>
                    <a:pt x="215" y="13"/>
                  </a:lnTo>
                  <a:close/>
                  <a:moveTo>
                    <a:pt x="291" y="57"/>
                  </a:moveTo>
                  <a:cubicBezTo>
                    <a:pt x="278" y="50"/>
                    <a:pt x="278" y="50"/>
                    <a:pt x="278" y="50"/>
                  </a:cubicBezTo>
                  <a:cubicBezTo>
                    <a:pt x="279" y="48"/>
                    <a:pt x="279" y="48"/>
                    <a:pt x="279" y="48"/>
                  </a:cubicBezTo>
                  <a:cubicBezTo>
                    <a:pt x="284" y="49"/>
                    <a:pt x="284" y="49"/>
                    <a:pt x="284" y="49"/>
                  </a:cubicBezTo>
                  <a:cubicBezTo>
                    <a:pt x="294" y="49"/>
                    <a:pt x="299" y="49"/>
                    <a:pt x="303" y="47"/>
                  </a:cubicBezTo>
                  <a:cubicBezTo>
                    <a:pt x="305" y="45"/>
                    <a:pt x="306" y="44"/>
                    <a:pt x="303" y="42"/>
                  </a:cubicBezTo>
                  <a:cubicBezTo>
                    <a:pt x="301" y="41"/>
                    <a:pt x="298" y="40"/>
                    <a:pt x="296" y="40"/>
                  </a:cubicBezTo>
                  <a:cubicBezTo>
                    <a:pt x="297" y="39"/>
                    <a:pt x="297" y="39"/>
                    <a:pt x="297" y="39"/>
                  </a:cubicBezTo>
                  <a:cubicBezTo>
                    <a:pt x="300" y="39"/>
                    <a:pt x="303" y="39"/>
                    <a:pt x="306" y="41"/>
                  </a:cubicBezTo>
                  <a:cubicBezTo>
                    <a:pt x="310" y="43"/>
                    <a:pt x="309" y="46"/>
                    <a:pt x="306" y="48"/>
                  </a:cubicBezTo>
                  <a:cubicBezTo>
                    <a:pt x="302" y="50"/>
                    <a:pt x="296" y="51"/>
                    <a:pt x="287" y="50"/>
                  </a:cubicBezTo>
                  <a:cubicBezTo>
                    <a:pt x="284" y="50"/>
                    <a:pt x="284" y="50"/>
                    <a:pt x="284" y="50"/>
                  </a:cubicBezTo>
                  <a:cubicBezTo>
                    <a:pt x="284" y="50"/>
                    <a:pt x="284" y="50"/>
                    <a:pt x="284" y="50"/>
                  </a:cubicBezTo>
                  <a:cubicBezTo>
                    <a:pt x="293" y="56"/>
                    <a:pt x="293" y="56"/>
                    <a:pt x="293" y="56"/>
                  </a:cubicBezTo>
                  <a:lnTo>
                    <a:pt x="291" y="57"/>
                  </a:lnTo>
                  <a:close/>
                  <a:moveTo>
                    <a:pt x="232" y="79"/>
                  </a:moveTo>
                  <a:cubicBezTo>
                    <a:pt x="242" y="85"/>
                    <a:pt x="242" y="85"/>
                    <a:pt x="242" y="85"/>
                  </a:cubicBezTo>
                  <a:cubicBezTo>
                    <a:pt x="240" y="87"/>
                    <a:pt x="240" y="87"/>
                    <a:pt x="240" y="87"/>
                  </a:cubicBezTo>
                  <a:cubicBezTo>
                    <a:pt x="231" y="82"/>
                    <a:pt x="231" y="82"/>
                    <a:pt x="231" y="82"/>
                  </a:cubicBezTo>
                  <a:cubicBezTo>
                    <a:pt x="225" y="85"/>
                    <a:pt x="225" y="85"/>
                    <a:pt x="225" y="85"/>
                  </a:cubicBezTo>
                  <a:cubicBezTo>
                    <a:pt x="226" y="85"/>
                    <a:pt x="226" y="85"/>
                    <a:pt x="227" y="86"/>
                  </a:cubicBezTo>
                  <a:cubicBezTo>
                    <a:pt x="229" y="86"/>
                    <a:pt x="230" y="88"/>
                    <a:pt x="231" y="89"/>
                  </a:cubicBezTo>
                  <a:cubicBezTo>
                    <a:pt x="231" y="90"/>
                    <a:pt x="231" y="92"/>
                    <a:pt x="228" y="94"/>
                  </a:cubicBezTo>
                  <a:cubicBezTo>
                    <a:pt x="224" y="96"/>
                    <a:pt x="218" y="96"/>
                    <a:pt x="213" y="93"/>
                  </a:cubicBezTo>
                  <a:cubicBezTo>
                    <a:pt x="211" y="92"/>
                    <a:pt x="209" y="90"/>
                    <a:pt x="209" y="90"/>
                  </a:cubicBezTo>
                  <a:cubicBezTo>
                    <a:pt x="212" y="89"/>
                    <a:pt x="212" y="89"/>
                    <a:pt x="212" y="89"/>
                  </a:cubicBezTo>
                  <a:cubicBezTo>
                    <a:pt x="212" y="89"/>
                    <a:pt x="213" y="91"/>
                    <a:pt x="215" y="92"/>
                  </a:cubicBezTo>
                  <a:cubicBezTo>
                    <a:pt x="218" y="94"/>
                    <a:pt x="222" y="94"/>
                    <a:pt x="225" y="92"/>
                  </a:cubicBezTo>
                  <a:cubicBezTo>
                    <a:pt x="228" y="91"/>
                    <a:pt x="228" y="88"/>
                    <a:pt x="223" y="86"/>
                  </a:cubicBezTo>
                  <a:cubicBezTo>
                    <a:pt x="222" y="85"/>
                    <a:pt x="221" y="85"/>
                    <a:pt x="220" y="84"/>
                  </a:cubicBezTo>
                  <a:lnTo>
                    <a:pt x="232" y="79"/>
                  </a:lnTo>
                  <a:close/>
                  <a:moveTo>
                    <a:pt x="446" y="133"/>
                  </a:moveTo>
                  <a:cubicBezTo>
                    <a:pt x="444" y="135"/>
                    <a:pt x="444" y="135"/>
                    <a:pt x="444" y="135"/>
                  </a:cubicBezTo>
                  <a:cubicBezTo>
                    <a:pt x="427" y="125"/>
                    <a:pt x="427" y="125"/>
                    <a:pt x="427" y="125"/>
                  </a:cubicBezTo>
                  <a:cubicBezTo>
                    <a:pt x="429" y="123"/>
                    <a:pt x="429" y="123"/>
                    <a:pt x="429" y="123"/>
                  </a:cubicBezTo>
                  <a:lnTo>
                    <a:pt x="446" y="133"/>
                  </a:lnTo>
                  <a:close/>
                  <a:moveTo>
                    <a:pt x="95" y="168"/>
                  </a:moveTo>
                  <a:cubicBezTo>
                    <a:pt x="94" y="168"/>
                    <a:pt x="92" y="169"/>
                    <a:pt x="91" y="168"/>
                  </a:cubicBezTo>
                  <a:cubicBezTo>
                    <a:pt x="90" y="167"/>
                    <a:pt x="90" y="166"/>
                    <a:pt x="91" y="166"/>
                  </a:cubicBezTo>
                  <a:cubicBezTo>
                    <a:pt x="93" y="165"/>
                    <a:pt x="94" y="165"/>
                    <a:pt x="95" y="166"/>
                  </a:cubicBezTo>
                  <a:cubicBezTo>
                    <a:pt x="96" y="166"/>
                    <a:pt x="96" y="167"/>
                    <a:pt x="95" y="168"/>
                  </a:cubicBezTo>
                  <a:close/>
                  <a:moveTo>
                    <a:pt x="145" y="54"/>
                  </a:moveTo>
                  <a:cubicBezTo>
                    <a:pt x="148" y="56"/>
                    <a:pt x="148" y="56"/>
                    <a:pt x="148" y="56"/>
                  </a:cubicBezTo>
                  <a:cubicBezTo>
                    <a:pt x="154" y="52"/>
                    <a:pt x="154" y="52"/>
                    <a:pt x="154" y="52"/>
                  </a:cubicBezTo>
                  <a:cubicBezTo>
                    <a:pt x="157" y="54"/>
                    <a:pt x="157" y="54"/>
                    <a:pt x="157" y="54"/>
                  </a:cubicBezTo>
                  <a:cubicBezTo>
                    <a:pt x="159" y="53"/>
                    <a:pt x="159" y="53"/>
                    <a:pt x="159" y="53"/>
                  </a:cubicBezTo>
                  <a:cubicBezTo>
                    <a:pt x="156" y="51"/>
                    <a:pt x="156" y="51"/>
                    <a:pt x="156" y="51"/>
                  </a:cubicBezTo>
                  <a:cubicBezTo>
                    <a:pt x="169" y="43"/>
                    <a:pt x="169" y="43"/>
                    <a:pt x="169" y="43"/>
                  </a:cubicBezTo>
                  <a:cubicBezTo>
                    <a:pt x="166" y="41"/>
                    <a:pt x="166" y="41"/>
                    <a:pt x="166" y="41"/>
                  </a:cubicBezTo>
                  <a:cubicBezTo>
                    <a:pt x="143" y="44"/>
                    <a:pt x="143" y="44"/>
                    <a:pt x="143" y="44"/>
                  </a:cubicBezTo>
                  <a:cubicBezTo>
                    <a:pt x="141" y="45"/>
                    <a:pt x="141" y="45"/>
                    <a:pt x="141" y="45"/>
                  </a:cubicBezTo>
                  <a:cubicBezTo>
                    <a:pt x="151" y="51"/>
                    <a:pt x="151" y="51"/>
                    <a:pt x="151" y="51"/>
                  </a:cubicBezTo>
                  <a:lnTo>
                    <a:pt x="145" y="54"/>
                  </a:lnTo>
                  <a:close/>
                  <a:moveTo>
                    <a:pt x="146" y="45"/>
                  </a:moveTo>
                  <a:cubicBezTo>
                    <a:pt x="146" y="45"/>
                    <a:pt x="146" y="45"/>
                    <a:pt x="146" y="45"/>
                  </a:cubicBezTo>
                  <a:cubicBezTo>
                    <a:pt x="159" y="44"/>
                    <a:pt x="159" y="44"/>
                    <a:pt x="159" y="44"/>
                  </a:cubicBezTo>
                  <a:cubicBezTo>
                    <a:pt x="160" y="44"/>
                    <a:pt x="162" y="44"/>
                    <a:pt x="164" y="43"/>
                  </a:cubicBezTo>
                  <a:cubicBezTo>
                    <a:pt x="164" y="43"/>
                    <a:pt x="164" y="43"/>
                    <a:pt x="164" y="43"/>
                  </a:cubicBezTo>
                  <a:cubicBezTo>
                    <a:pt x="162" y="44"/>
                    <a:pt x="161" y="45"/>
                    <a:pt x="160" y="45"/>
                  </a:cubicBezTo>
                  <a:cubicBezTo>
                    <a:pt x="153" y="49"/>
                    <a:pt x="153" y="49"/>
                    <a:pt x="153" y="49"/>
                  </a:cubicBezTo>
                  <a:lnTo>
                    <a:pt x="146"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80" name="Freeform 74">
              <a:extLst>
                <a:ext uri="{FF2B5EF4-FFF2-40B4-BE49-F238E27FC236}">
                  <a16:creationId xmlns:a16="http://schemas.microsoft.com/office/drawing/2014/main" id="{2136D94E-74AE-4FB3-809F-6C3B768757E8}"/>
                </a:ext>
              </a:extLst>
            </p:cNvPr>
            <p:cNvSpPr>
              <a:spLocks/>
            </p:cNvSpPr>
            <p:nvPr/>
          </p:nvSpPr>
          <p:spPr bwMode="auto">
            <a:xfrm>
              <a:off x="9570105" y="4662944"/>
              <a:ext cx="963285" cy="655783"/>
            </a:xfrm>
            <a:custGeom>
              <a:avLst/>
              <a:gdLst>
                <a:gd name="T0" fmla="*/ 425 w 435"/>
                <a:gd name="T1" fmla="*/ 197 h 296"/>
                <a:gd name="T2" fmla="*/ 425 w 435"/>
                <a:gd name="T3" fmla="*/ 176 h 296"/>
                <a:gd name="T4" fmla="*/ 137 w 435"/>
                <a:gd name="T5" fmla="*/ 10 h 296"/>
                <a:gd name="T6" fmla="*/ 101 w 435"/>
                <a:gd name="T7" fmla="*/ 10 h 296"/>
                <a:gd name="T8" fmla="*/ 0 w 435"/>
                <a:gd name="T9" fmla="*/ 109 h 296"/>
                <a:gd name="T10" fmla="*/ 325 w 435"/>
                <a:gd name="T11" fmla="*/ 296 h 296"/>
                <a:gd name="T12" fmla="*/ 425 w 435"/>
                <a:gd name="T13" fmla="*/ 197 h 296"/>
              </a:gdLst>
              <a:ahLst/>
              <a:cxnLst>
                <a:cxn ang="0">
                  <a:pos x="T0" y="T1"/>
                </a:cxn>
                <a:cxn ang="0">
                  <a:pos x="T2" y="T3"/>
                </a:cxn>
                <a:cxn ang="0">
                  <a:pos x="T4" y="T5"/>
                </a:cxn>
                <a:cxn ang="0">
                  <a:pos x="T6" y="T7"/>
                </a:cxn>
                <a:cxn ang="0">
                  <a:pos x="T8" y="T9"/>
                </a:cxn>
                <a:cxn ang="0">
                  <a:pos x="T10" y="T11"/>
                </a:cxn>
                <a:cxn ang="0">
                  <a:pos x="T12" y="T13"/>
                </a:cxn>
              </a:cxnLst>
              <a:rect l="0" t="0" r="r" b="b"/>
              <a:pathLst>
                <a:path w="435" h="296">
                  <a:moveTo>
                    <a:pt x="425" y="197"/>
                  </a:moveTo>
                  <a:cubicBezTo>
                    <a:pt x="435" y="187"/>
                    <a:pt x="435" y="182"/>
                    <a:pt x="425" y="176"/>
                  </a:cubicBezTo>
                  <a:cubicBezTo>
                    <a:pt x="137" y="10"/>
                    <a:pt x="137" y="10"/>
                    <a:pt x="137" y="10"/>
                  </a:cubicBezTo>
                  <a:cubicBezTo>
                    <a:pt x="127" y="4"/>
                    <a:pt x="113" y="0"/>
                    <a:pt x="101" y="10"/>
                  </a:cubicBezTo>
                  <a:cubicBezTo>
                    <a:pt x="0" y="109"/>
                    <a:pt x="0" y="109"/>
                    <a:pt x="0" y="109"/>
                  </a:cubicBezTo>
                  <a:cubicBezTo>
                    <a:pt x="325" y="296"/>
                    <a:pt x="325" y="296"/>
                    <a:pt x="325" y="296"/>
                  </a:cubicBezTo>
                  <a:lnTo>
                    <a:pt x="425" y="197"/>
                  </a:lnTo>
                  <a:close/>
                </a:path>
              </a:pathLst>
            </a:custGeom>
            <a:solidFill>
              <a:schemeClr val="accent1"/>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81" name="Freeform 75">
              <a:extLst>
                <a:ext uri="{FF2B5EF4-FFF2-40B4-BE49-F238E27FC236}">
                  <a16:creationId xmlns:a16="http://schemas.microsoft.com/office/drawing/2014/main" id="{0CAC7823-201E-4E60-97EC-545A3BB3ED69}"/>
                </a:ext>
              </a:extLst>
            </p:cNvPr>
            <p:cNvSpPr>
              <a:spLocks/>
            </p:cNvSpPr>
            <p:nvPr/>
          </p:nvSpPr>
          <p:spPr bwMode="auto">
            <a:xfrm>
              <a:off x="9680195" y="4747561"/>
              <a:ext cx="730403" cy="482317"/>
            </a:xfrm>
            <a:custGeom>
              <a:avLst/>
              <a:gdLst>
                <a:gd name="T0" fmla="*/ 623 w 782"/>
                <a:gd name="T1" fmla="*/ 517 h 517"/>
                <a:gd name="T2" fmla="*/ 782 w 782"/>
                <a:gd name="T3" fmla="*/ 358 h 517"/>
                <a:gd name="T4" fmla="*/ 161 w 782"/>
                <a:gd name="T5" fmla="*/ 0 h 517"/>
                <a:gd name="T6" fmla="*/ 0 w 782"/>
                <a:gd name="T7" fmla="*/ 159 h 517"/>
                <a:gd name="T8" fmla="*/ 623 w 782"/>
                <a:gd name="T9" fmla="*/ 517 h 517"/>
              </a:gdLst>
              <a:ahLst/>
              <a:cxnLst>
                <a:cxn ang="0">
                  <a:pos x="T0" y="T1"/>
                </a:cxn>
                <a:cxn ang="0">
                  <a:pos x="T2" y="T3"/>
                </a:cxn>
                <a:cxn ang="0">
                  <a:pos x="T4" y="T5"/>
                </a:cxn>
                <a:cxn ang="0">
                  <a:pos x="T6" y="T7"/>
                </a:cxn>
                <a:cxn ang="0">
                  <a:pos x="T8" y="T9"/>
                </a:cxn>
              </a:cxnLst>
              <a:rect l="0" t="0" r="r" b="b"/>
              <a:pathLst>
                <a:path w="782" h="517">
                  <a:moveTo>
                    <a:pt x="623" y="517"/>
                  </a:moveTo>
                  <a:lnTo>
                    <a:pt x="782" y="358"/>
                  </a:lnTo>
                  <a:lnTo>
                    <a:pt x="161" y="0"/>
                  </a:lnTo>
                  <a:lnTo>
                    <a:pt x="0" y="159"/>
                  </a:lnTo>
                  <a:lnTo>
                    <a:pt x="623" y="517"/>
                  </a:lnTo>
                  <a:close/>
                </a:path>
              </a:pathLst>
            </a:custGeom>
            <a:solidFill>
              <a:schemeClr val="bg2">
                <a:lumMod val="95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82" name="Freeform 76">
              <a:extLst>
                <a:ext uri="{FF2B5EF4-FFF2-40B4-BE49-F238E27FC236}">
                  <a16:creationId xmlns:a16="http://schemas.microsoft.com/office/drawing/2014/main" id="{EBE3B032-55B4-4EB4-8D04-9A2EEE27A53C}"/>
                </a:ext>
              </a:extLst>
            </p:cNvPr>
            <p:cNvSpPr>
              <a:spLocks/>
            </p:cNvSpPr>
            <p:nvPr/>
          </p:nvSpPr>
          <p:spPr bwMode="auto">
            <a:xfrm>
              <a:off x="9680195" y="4747561"/>
              <a:ext cx="730403" cy="482317"/>
            </a:xfrm>
            <a:custGeom>
              <a:avLst/>
              <a:gdLst>
                <a:gd name="T0" fmla="*/ 623 w 782"/>
                <a:gd name="T1" fmla="*/ 517 h 517"/>
                <a:gd name="T2" fmla="*/ 782 w 782"/>
                <a:gd name="T3" fmla="*/ 358 h 517"/>
                <a:gd name="T4" fmla="*/ 161 w 782"/>
                <a:gd name="T5" fmla="*/ 0 h 517"/>
                <a:gd name="T6" fmla="*/ 0 w 782"/>
                <a:gd name="T7" fmla="*/ 159 h 517"/>
                <a:gd name="T8" fmla="*/ 623 w 782"/>
                <a:gd name="T9" fmla="*/ 517 h 517"/>
              </a:gdLst>
              <a:ahLst/>
              <a:cxnLst>
                <a:cxn ang="0">
                  <a:pos x="T0" y="T1"/>
                </a:cxn>
                <a:cxn ang="0">
                  <a:pos x="T2" y="T3"/>
                </a:cxn>
                <a:cxn ang="0">
                  <a:pos x="T4" y="T5"/>
                </a:cxn>
                <a:cxn ang="0">
                  <a:pos x="T6" y="T7"/>
                </a:cxn>
                <a:cxn ang="0">
                  <a:pos x="T8" y="T9"/>
                </a:cxn>
              </a:cxnLst>
              <a:rect l="0" t="0" r="r" b="b"/>
              <a:pathLst>
                <a:path w="782" h="517">
                  <a:moveTo>
                    <a:pt x="623" y="517"/>
                  </a:moveTo>
                  <a:lnTo>
                    <a:pt x="782" y="358"/>
                  </a:lnTo>
                  <a:lnTo>
                    <a:pt x="161" y="0"/>
                  </a:lnTo>
                  <a:lnTo>
                    <a:pt x="0" y="159"/>
                  </a:lnTo>
                  <a:lnTo>
                    <a:pt x="623" y="5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83" name="Freeform 77">
              <a:extLst>
                <a:ext uri="{FF2B5EF4-FFF2-40B4-BE49-F238E27FC236}">
                  <a16:creationId xmlns:a16="http://schemas.microsoft.com/office/drawing/2014/main" id="{E45D7049-2A96-41A0-A269-68F499F08CDF}"/>
                </a:ext>
              </a:extLst>
            </p:cNvPr>
            <p:cNvSpPr>
              <a:spLocks noEditPoints="1"/>
            </p:cNvSpPr>
            <p:nvPr/>
          </p:nvSpPr>
          <p:spPr bwMode="auto">
            <a:xfrm>
              <a:off x="9011188" y="4978142"/>
              <a:ext cx="1153825" cy="670591"/>
            </a:xfrm>
            <a:custGeom>
              <a:avLst/>
              <a:gdLst>
                <a:gd name="T0" fmla="*/ 332 w 522"/>
                <a:gd name="T1" fmla="*/ 151 h 303"/>
                <a:gd name="T2" fmla="*/ 193 w 522"/>
                <a:gd name="T3" fmla="*/ 151 h 303"/>
                <a:gd name="T4" fmla="*/ 190 w 522"/>
                <a:gd name="T5" fmla="*/ 151 h 303"/>
                <a:gd name="T6" fmla="*/ 266 w 522"/>
                <a:gd name="T7" fmla="*/ 193 h 303"/>
                <a:gd name="T8" fmla="*/ 0 w 522"/>
                <a:gd name="T9" fmla="*/ 151 h 303"/>
                <a:gd name="T10" fmla="*/ 39 w 522"/>
                <a:gd name="T11" fmla="*/ 157 h 303"/>
                <a:gd name="T12" fmla="*/ 42 w 522"/>
                <a:gd name="T13" fmla="*/ 156 h 303"/>
                <a:gd name="T14" fmla="*/ 262 w 522"/>
                <a:gd name="T15" fmla="*/ 303 h 303"/>
                <a:gd name="T16" fmla="*/ 288 w 522"/>
                <a:gd name="T17" fmla="*/ 249 h 303"/>
                <a:gd name="T18" fmla="*/ 296 w 522"/>
                <a:gd name="T19" fmla="*/ 244 h 303"/>
                <a:gd name="T20" fmla="*/ 190 w 522"/>
                <a:gd name="T21" fmla="*/ 41 h 303"/>
                <a:gd name="T22" fmla="*/ 194 w 522"/>
                <a:gd name="T23" fmla="*/ 76 h 303"/>
                <a:gd name="T24" fmla="*/ 176 w 522"/>
                <a:gd name="T25" fmla="*/ 68 h 303"/>
                <a:gd name="T26" fmla="*/ 199 w 522"/>
                <a:gd name="T27" fmla="*/ 66 h 303"/>
                <a:gd name="T28" fmla="*/ 188 w 522"/>
                <a:gd name="T29" fmla="*/ 72 h 303"/>
                <a:gd name="T30" fmla="*/ 381 w 522"/>
                <a:gd name="T31" fmla="*/ 70 h 303"/>
                <a:gd name="T32" fmla="*/ 326 w 522"/>
                <a:gd name="T33" fmla="*/ 80 h 303"/>
                <a:gd name="T34" fmla="*/ 341 w 522"/>
                <a:gd name="T35" fmla="*/ 71 h 303"/>
                <a:gd name="T36" fmla="*/ 338 w 522"/>
                <a:gd name="T37" fmla="*/ 70 h 303"/>
                <a:gd name="T38" fmla="*/ 260 w 522"/>
                <a:gd name="T39" fmla="*/ 81 h 303"/>
                <a:gd name="T40" fmla="*/ 262 w 522"/>
                <a:gd name="T41" fmla="*/ 109 h 303"/>
                <a:gd name="T42" fmla="*/ 267 w 522"/>
                <a:gd name="T43" fmla="*/ 102 h 303"/>
                <a:gd name="T44" fmla="*/ 247 w 522"/>
                <a:gd name="T45" fmla="*/ 112 h 303"/>
                <a:gd name="T46" fmla="*/ 69 w 522"/>
                <a:gd name="T47" fmla="*/ 111 h 303"/>
                <a:gd name="T48" fmla="*/ 137 w 522"/>
                <a:gd name="T49" fmla="*/ 111 h 303"/>
                <a:gd name="T50" fmla="*/ 134 w 522"/>
                <a:gd name="T51" fmla="*/ 109 h 303"/>
                <a:gd name="T52" fmla="*/ 471 w 522"/>
                <a:gd name="T53" fmla="*/ 181 h 303"/>
                <a:gd name="T54" fmla="*/ 462 w 522"/>
                <a:gd name="T55" fmla="*/ 148 h 303"/>
                <a:gd name="T56" fmla="*/ 331 w 522"/>
                <a:gd name="T57" fmla="*/ 122 h 303"/>
                <a:gd name="T58" fmla="*/ 327 w 522"/>
                <a:gd name="T59" fmla="*/ 149 h 303"/>
                <a:gd name="T60" fmla="*/ 347 w 522"/>
                <a:gd name="T61" fmla="*/ 148 h 303"/>
                <a:gd name="T62" fmla="*/ 334 w 522"/>
                <a:gd name="T63" fmla="*/ 158 h 303"/>
                <a:gd name="T64" fmla="*/ 191 w 522"/>
                <a:gd name="T65" fmla="*/ 122 h 303"/>
                <a:gd name="T66" fmla="*/ 180 w 522"/>
                <a:gd name="T67" fmla="*/ 158 h 303"/>
                <a:gd name="T68" fmla="*/ 202 w 522"/>
                <a:gd name="T69" fmla="*/ 145 h 303"/>
                <a:gd name="T70" fmla="*/ 121 w 522"/>
                <a:gd name="T71" fmla="*/ 162 h 303"/>
                <a:gd name="T72" fmla="*/ 119 w 522"/>
                <a:gd name="T73" fmla="*/ 197 h 303"/>
                <a:gd name="T74" fmla="*/ 130 w 522"/>
                <a:gd name="T75" fmla="*/ 191 h 303"/>
                <a:gd name="T76" fmla="*/ 350 w 522"/>
                <a:gd name="T77" fmla="*/ 192 h 303"/>
                <a:gd name="T78" fmla="*/ 392 w 522"/>
                <a:gd name="T79" fmla="*/ 188 h 303"/>
                <a:gd name="T80" fmla="*/ 409 w 522"/>
                <a:gd name="T81" fmla="*/ 198 h 303"/>
                <a:gd name="T82" fmla="*/ 261 w 522"/>
                <a:gd name="T83" fmla="*/ 221 h 303"/>
                <a:gd name="T84" fmla="*/ 257 w 522"/>
                <a:gd name="T85" fmla="*/ 199 h 303"/>
                <a:gd name="T86" fmla="*/ 264 w 522"/>
                <a:gd name="T87" fmla="*/ 195 h 303"/>
                <a:gd name="T88" fmla="*/ 247 w 522"/>
                <a:gd name="T89" fmla="*/ 194 h 303"/>
                <a:gd name="T90" fmla="*/ 259 w 522"/>
                <a:gd name="T91" fmla="*/ 59 h 303"/>
                <a:gd name="T92" fmla="*/ 253 w 522"/>
                <a:gd name="T93" fmla="*/ 38 h 303"/>
                <a:gd name="T94" fmla="*/ 268 w 522"/>
                <a:gd name="T95" fmla="*/ 25 h 303"/>
                <a:gd name="T96" fmla="*/ 400 w 522"/>
                <a:gd name="T97" fmla="*/ 82 h 303"/>
                <a:gd name="T98" fmla="*/ 384 w 522"/>
                <a:gd name="T99" fmla="*/ 113 h 303"/>
                <a:gd name="T100" fmla="*/ 412 w 522"/>
                <a:gd name="T101" fmla="*/ 111 h 303"/>
                <a:gd name="T102" fmla="*/ 409 w 522"/>
                <a:gd name="T103" fmla="*/ 109 h 303"/>
                <a:gd name="T104" fmla="*/ 400 w 522"/>
                <a:gd name="T105" fmla="*/ 116 h 303"/>
                <a:gd name="T106" fmla="*/ 141 w 522"/>
                <a:gd name="T107" fmla="*/ 233 h 303"/>
                <a:gd name="T108" fmla="*/ 203 w 522"/>
                <a:gd name="T109" fmla="*/ 230 h 303"/>
                <a:gd name="T110" fmla="*/ 196 w 522"/>
                <a:gd name="T111" fmla="*/ 226 h 303"/>
                <a:gd name="T112" fmla="*/ 185 w 522"/>
                <a:gd name="T113" fmla="*/ 234 h 303"/>
                <a:gd name="T114" fmla="*/ 191 w 522"/>
                <a:gd name="T115" fmla="*/ 24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 h="303">
                  <a:moveTo>
                    <a:pt x="331" y="156"/>
                  </a:moveTo>
                  <a:cubicBezTo>
                    <a:pt x="328" y="158"/>
                    <a:pt x="325" y="158"/>
                    <a:pt x="322" y="157"/>
                  </a:cubicBezTo>
                  <a:cubicBezTo>
                    <a:pt x="319" y="155"/>
                    <a:pt x="320" y="153"/>
                    <a:pt x="323" y="151"/>
                  </a:cubicBezTo>
                  <a:cubicBezTo>
                    <a:pt x="324" y="150"/>
                    <a:pt x="325" y="150"/>
                    <a:pt x="325" y="150"/>
                  </a:cubicBezTo>
                  <a:cubicBezTo>
                    <a:pt x="327" y="150"/>
                    <a:pt x="330" y="150"/>
                    <a:pt x="332" y="151"/>
                  </a:cubicBezTo>
                  <a:cubicBezTo>
                    <a:pt x="334" y="152"/>
                    <a:pt x="334" y="154"/>
                    <a:pt x="331" y="156"/>
                  </a:cubicBezTo>
                  <a:close/>
                  <a:moveTo>
                    <a:pt x="200" y="150"/>
                  </a:moveTo>
                  <a:cubicBezTo>
                    <a:pt x="201" y="149"/>
                    <a:pt x="202" y="148"/>
                    <a:pt x="199" y="146"/>
                  </a:cubicBezTo>
                  <a:cubicBezTo>
                    <a:pt x="197" y="145"/>
                    <a:pt x="194" y="145"/>
                    <a:pt x="192" y="146"/>
                  </a:cubicBezTo>
                  <a:cubicBezTo>
                    <a:pt x="190" y="147"/>
                    <a:pt x="191" y="149"/>
                    <a:pt x="193" y="151"/>
                  </a:cubicBezTo>
                  <a:cubicBezTo>
                    <a:pt x="195" y="151"/>
                    <a:pt x="198" y="151"/>
                    <a:pt x="200" y="150"/>
                  </a:cubicBezTo>
                  <a:close/>
                  <a:moveTo>
                    <a:pt x="181" y="152"/>
                  </a:moveTo>
                  <a:cubicBezTo>
                    <a:pt x="179" y="153"/>
                    <a:pt x="179" y="155"/>
                    <a:pt x="182" y="156"/>
                  </a:cubicBezTo>
                  <a:cubicBezTo>
                    <a:pt x="184" y="158"/>
                    <a:pt x="188" y="158"/>
                    <a:pt x="190" y="157"/>
                  </a:cubicBezTo>
                  <a:cubicBezTo>
                    <a:pt x="192" y="155"/>
                    <a:pt x="192" y="153"/>
                    <a:pt x="190" y="151"/>
                  </a:cubicBezTo>
                  <a:cubicBezTo>
                    <a:pt x="186" y="150"/>
                    <a:pt x="184" y="150"/>
                    <a:pt x="181" y="152"/>
                  </a:cubicBezTo>
                  <a:close/>
                  <a:moveTo>
                    <a:pt x="270" y="187"/>
                  </a:moveTo>
                  <a:cubicBezTo>
                    <a:pt x="267" y="185"/>
                    <a:pt x="263" y="186"/>
                    <a:pt x="260" y="187"/>
                  </a:cubicBezTo>
                  <a:cubicBezTo>
                    <a:pt x="258" y="189"/>
                    <a:pt x="257" y="191"/>
                    <a:pt x="260" y="192"/>
                  </a:cubicBezTo>
                  <a:cubicBezTo>
                    <a:pt x="262" y="193"/>
                    <a:pt x="264" y="194"/>
                    <a:pt x="266" y="193"/>
                  </a:cubicBezTo>
                  <a:cubicBezTo>
                    <a:pt x="267" y="193"/>
                    <a:pt x="267" y="193"/>
                    <a:pt x="268" y="193"/>
                  </a:cubicBezTo>
                  <a:cubicBezTo>
                    <a:pt x="271" y="191"/>
                    <a:pt x="273" y="189"/>
                    <a:pt x="270" y="187"/>
                  </a:cubicBezTo>
                  <a:close/>
                  <a:moveTo>
                    <a:pt x="101" y="151"/>
                  </a:moveTo>
                  <a:cubicBezTo>
                    <a:pt x="50" y="180"/>
                    <a:pt x="50" y="180"/>
                    <a:pt x="50" y="180"/>
                  </a:cubicBezTo>
                  <a:cubicBezTo>
                    <a:pt x="0" y="151"/>
                    <a:pt x="0" y="151"/>
                    <a:pt x="0" y="151"/>
                  </a:cubicBezTo>
                  <a:cubicBezTo>
                    <a:pt x="50" y="122"/>
                    <a:pt x="50" y="122"/>
                    <a:pt x="50" y="122"/>
                  </a:cubicBezTo>
                  <a:lnTo>
                    <a:pt x="101" y="151"/>
                  </a:lnTo>
                  <a:close/>
                  <a:moveTo>
                    <a:pt x="61" y="145"/>
                  </a:moveTo>
                  <a:cubicBezTo>
                    <a:pt x="57" y="142"/>
                    <a:pt x="50" y="143"/>
                    <a:pt x="43" y="147"/>
                  </a:cubicBezTo>
                  <a:cubicBezTo>
                    <a:pt x="36" y="151"/>
                    <a:pt x="35" y="155"/>
                    <a:pt x="39" y="157"/>
                  </a:cubicBezTo>
                  <a:cubicBezTo>
                    <a:pt x="44" y="160"/>
                    <a:pt x="51" y="159"/>
                    <a:pt x="58" y="155"/>
                  </a:cubicBezTo>
                  <a:cubicBezTo>
                    <a:pt x="65" y="151"/>
                    <a:pt x="66" y="147"/>
                    <a:pt x="61" y="145"/>
                  </a:cubicBezTo>
                  <a:close/>
                  <a:moveTo>
                    <a:pt x="59" y="146"/>
                  </a:moveTo>
                  <a:cubicBezTo>
                    <a:pt x="57" y="145"/>
                    <a:pt x="52" y="145"/>
                    <a:pt x="46" y="149"/>
                  </a:cubicBezTo>
                  <a:cubicBezTo>
                    <a:pt x="41" y="152"/>
                    <a:pt x="39" y="155"/>
                    <a:pt x="42" y="156"/>
                  </a:cubicBezTo>
                  <a:cubicBezTo>
                    <a:pt x="45" y="158"/>
                    <a:pt x="49" y="157"/>
                    <a:pt x="55" y="153"/>
                  </a:cubicBezTo>
                  <a:cubicBezTo>
                    <a:pt x="60" y="150"/>
                    <a:pt x="62" y="148"/>
                    <a:pt x="59" y="146"/>
                  </a:cubicBezTo>
                  <a:close/>
                  <a:moveTo>
                    <a:pt x="332" y="203"/>
                  </a:moveTo>
                  <a:cubicBezTo>
                    <a:pt x="382" y="233"/>
                    <a:pt x="382" y="233"/>
                    <a:pt x="382" y="233"/>
                  </a:cubicBezTo>
                  <a:cubicBezTo>
                    <a:pt x="262" y="303"/>
                    <a:pt x="262" y="303"/>
                    <a:pt x="262" y="303"/>
                  </a:cubicBezTo>
                  <a:cubicBezTo>
                    <a:pt x="211" y="273"/>
                    <a:pt x="211" y="273"/>
                    <a:pt x="211" y="273"/>
                  </a:cubicBezTo>
                  <a:lnTo>
                    <a:pt x="332" y="203"/>
                  </a:lnTo>
                  <a:close/>
                  <a:moveTo>
                    <a:pt x="307" y="258"/>
                  </a:moveTo>
                  <a:cubicBezTo>
                    <a:pt x="290" y="248"/>
                    <a:pt x="290" y="248"/>
                    <a:pt x="290" y="248"/>
                  </a:cubicBezTo>
                  <a:cubicBezTo>
                    <a:pt x="288" y="249"/>
                    <a:pt x="288" y="249"/>
                    <a:pt x="288" y="249"/>
                  </a:cubicBezTo>
                  <a:cubicBezTo>
                    <a:pt x="305" y="259"/>
                    <a:pt x="305" y="259"/>
                    <a:pt x="305" y="259"/>
                  </a:cubicBezTo>
                  <a:lnTo>
                    <a:pt x="307" y="258"/>
                  </a:lnTo>
                  <a:close/>
                  <a:moveTo>
                    <a:pt x="315" y="253"/>
                  </a:moveTo>
                  <a:cubicBezTo>
                    <a:pt x="298" y="243"/>
                    <a:pt x="298" y="243"/>
                    <a:pt x="298" y="243"/>
                  </a:cubicBezTo>
                  <a:cubicBezTo>
                    <a:pt x="296" y="244"/>
                    <a:pt x="296" y="244"/>
                    <a:pt x="296" y="244"/>
                  </a:cubicBezTo>
                  <a:cubicBezTo>
                    <a:pt x="313" y="254"/>
                    <a:pt x="313" y="254"/>
                    <a:pt x="313" y="254"/>
                  </a:cubicBezTo>
                  <a:lnTo>
                    <a:pt x="315" y="253"/>
                  </a:lnTo>
                  <a:close/>
                  <a:moveTo>
                    <a:pt x="190" y="100"/>
                  </a:moveTo>
                  <a:cubicBezTo>
                    <a:pt x="139" y="70"/>
                    <a:pt x="139" y="70"/>
                    <a:pt x="139" y="70"/>
                  </a:cubicBezTo>
                  <a:cubicBezTo>
                    <a:pt x="190" y="41"/>
                    <a:pt x="190" y="41"/>
                    <a:pt x="190" y="41"/>
                  </a:cubicBezTo>
                  <a:cubicBezTo>
                    <a:pt x="240" y="70"/>
                    <a:pt x="240" y="70"/>
                    <a:pt x="240" y="70"/>
                  </a:cubicBezTo>
                  <a:lnTo>
                    <a:pt x="190" y="100"/>
                  </a:lnTo>
                  <a:close/>
                  <a:moveTo>
                    <a:pt x="189" y="75"/>
                  </a:moveTo>
                  <a:cubicBezTo>
                    <a:pt x="192" y="77"/>
                    <a:pt x="192" y="77"/>
                    <a:pt x="192" y="77"/>
                  </a:cubicBezTo>
                  <a:cubicBezTo>
                    <a:pt x="194" y="76"/>
                    <a:pt x="194" y="76"/>
                    <a:pt x="194" y="76"/>
                  </a:cubicBezTo>
                  <a:cubicBezTo>
                    <a:pt x="191" y="74"/>
                    <a:pt x="191" y="74"/>
                    <a:pt x="191" y="74"/>
                  </a:cubicBezTo>
                  <a:cubicBezTo>
                    <a:pt x="204" y="66"/>
                    <a:pt x="204" y="66"/>
                    <a:pt x="204" y="66"/>
                  </a:cubicBezTo>
                  <a:cubicBezTo>
                    <a:pt x="201" y="64"/>
                    <a:pt x="201" y="64"/>
                    <a:pt x="201" y="64"/>
                  </a:cubicBezTo>
                  <a:cubicBezTo>
                    <a:pt x="178" y="67"/>
                    <a:pt x="178" y="67"/>
                    <a:pt x="178" y="67"/>
                  </a:cubicBezTo>
                  <a:cubicBezTo>
                    <a:pt x="176" y="68"/>
                    <a:pt x="176" y="68"/>
                    <a:pt x="176" y="68"/>
                  </a:cubicBezTo>
                  <a:cubicBezTo>
                    <a:pt x="186" y="74"/>
                    <a:pt x="186" y="74"/>
                    <a:pt x="186" y="74"/>
                  </a:cubicBezTo>
                  <a:cubicBezTo>
                    <a:pt x="180" y="77"/>
                    <a:pt x="180" y="77"/>
                    <a:pt x="180" y="77"/>
                  </a:cubicBezTo>
                  <a:cubicBezTo>
                    <a:pt x="183" y="79"/>
                    <a:pt x="183" y="79"/>
                    <a:pt x="183" y="79"/>
                  </a:cubicBezTo>
                  <a:lnTo>
                    <a:pt x="189" y="75"/>
                  </a:lnTo>
                  <a:close/>
                  <a:moveTo>
                    <a:pt x="199" y="66"/>
                  </a:moveTo>
                  <a:cubicBezTo>
                    <a:pt x="199" y="66"/>
                    <a:pt x="199" y="66"/>
                    <a:pt x="199" y="66"/>
                  </a:cubicBezTo>
                  <a:cubicBezTo>
                    <a:pt x="197" y="67"/>
                    <a:pt x="195" y="67"/>
                    <a:pt x="194" y="67"/>
                  </a:cubicBezTo>
                  <a:cubicBezTo>
                    <a:pt x="181" y="68"/>
                    <a:pt x="181" y="68"/>
                    <a:pt x="181" y="68"/>
                  </a:cubicBezTo>
                  <a:cubicBezTo>
                    <a:pt x="181" y="68"/>
                    <a:pt x="181" y="68"/>
                    <a:pt x="181" y="68"/>
                  </a:cubicBezTo>
                  <a:cubicBezTo>
                    <a:pt x="188" y="72"/>
                    <a:pt x="188" y="72"/>
                    <a:pt x="188" y="72"/>
                  </a:cubicBezTo>
                  <a:cubicBezTo>
                    <a:pt x="195" y="68"/>
                    <a:pt x="195" y="68"/>
                    <a:pt x="195" y="68"/>
                  </a:cubicBezTo>
                  <a:cubicBezTo>
                    <a:pt x="196" y="68"/>
                    <a:pt x="197" y="67"/>
                    <a:pt x="199" y="66"/>
                  </a:cubicBezTo>
                  <a:close/>
                  <a:moveTo>
                    <a:pt x="279" y="70"/>
                  </a:moveTo>
                  <a:cubicBezTo>
                    <a:pt x="330" y="41"/>
                    <a:pt x="330" y="41"/>
                    <a:pt x="330" y="41"/>
                  </a:cubicBezTo>
                  <a:cubicBezTo>
                    <a:pt x="381" y="70"/>
                    <a:pt x="381" y="70"/>
                    <a:pt x="381" y="70"/>
                  </a:cubicBezTo>
                  <a:cubicBezTo>
                    <a:pt x="330" y="100"/>
                    <a:pt x="330" y="100"/>
                    <a:pt x="330" y="100"/>
                  </a:cubicBezTo>
                  <a:lnTo>
                    <a:pt x="279" y="70"/>
                  </a:lnTo>
                  <a:close/>
                  <a:moveTo>
                    <a:pt x="314" y="71"/>
                  </a:moveTo>
                  <a:cubicBezTo>
                    <a:pt x="313" y="73"/>
                    <a:pt x="313" y="73"/>
                    <a:pt x="313" y="73"/>
                  </a:cubicBezTo>
                  <a:cubicBezTo>
                    <a:pt x="326" y="80"/>
                    <a:pt x="326" y="80"/>
                    <a:pt x="326" y="80"/>
                  </a:cubicBezTo>
                  <a:cubicBezTo>
                    <a:pt x="328" y="79"/>
                    <a:pt x="328" y="79"/>
                    <a:pt x="328" y="79"/>
                  </a:cubicBezTo>
                  <a:cubicBezTo>
                    <a:pt x="319" y="73"/>
                    <a:pt x="319" y="73"/>
                    <a:pt x="319" y="73"/>
                  </a:cubicBezTo>
                  <a:cubicBezTo>
                    <a:pt x="319" y="73"/>
                    <a:pt x="319" y="73"/>
                    <a:pt x="319" y="73"/>
                  </a:cubicBezTo>
                  <a:cubicBezTo>
                    <a:pt x="322" y="73"/>
                    <a:pt x="322" y="73"/>
                    <a:pt x="322" y="73"/>
                  </a:cubicBezTo>
                  <a:cubicBezTo>
                    <a:pt x="331" y="74"/>
                    <a:pt x="337" y="73"/>
                    <a:pt x="341" y="71"/>
                  </a:cubicBezTo>
                  <a:cubicBezTo>
                    <a:pt x="344" y="69"/>
                    <a:pt x="345" y="66"/>
                    <a:pt x="341" y="64"/>
                  </a:cubicBezTo>
                  <a:cubicBezTo>
                    <a:pt x="338" y="62"/>
                    <a:pt x="335" y="62"/>
                    <a:pt x="332" y="62"/>
                  </a:cubicBezTo>
                  <a:cubicBezTo>
                    <a:pt x="331" y="63"/>
                    <a:pt x="331" y="63"/>
                    <a:pt x="331" y="63"/>
                  </a:cubicBezTo>
                  <a:cubicBezTo>
                    <a:pt x="333" y="63"/>
                    <a:pt x="336" y="64"/>
                    <a:pt x="338" y="65"/>
                  </a:cubicBezTo>
                  <a:cubicBezTo>
                    <a:pt x="341" y="67"/>
                    <a:pt x="340" y="68"/>
                    <a:pt x="338" y="70"/>
                  </a:cubicBezTo>
                  <a:cubicBezTo>
                    <a:pt x="334" y="72"/>
                    <a:pt x="329" y="72"/>
                    <a:pt x="319" y="72"/>
                  </a:cubicBezTo>
                  <a:lnTo>
                    <a:pt x="314" y="71"/>
                  </a:lnTo>
                  <a:close/>
                  <a:moveTo>
                    <a:pt x="260" y="140"/>
                  </a:moveTo>
                  <a:cubicBezTo>
                    <a:pt x="209" y="111"/>
                    <a:pt x="209" y="111"/>
                    <a:pt x="209" y="111"/>
                  </a:cubicBezTo>
                  <a:cubicBezTo>
                    <a:pt x="260" y="81"/>
                    <a:pt x="260" y="81"/>
                    <a:pt x="260" y="81"/>
                  </a:cubicBezTo>
                  <a:cubicBezTo>
                    <a:pt x="311" y="111"/>
                    <a:pt x="311" y="111"/>
                    <a:pt x="311" y="111"/>
                  </a:cubicBezTo>
                  <a:lnTo>
                    <a:pt x="260" y="140"/>
                  </a:lnTo>
                  <a:close/>
                  <a:moveTo>
                    <a:pt x="263" y="117"/>
                  </a:moveTo>
                  <a:cubicBezTo>
                    <a:pt x="266" y="115"/>
                    <a:pt x="266" y="113"/>
                    <a:pt x="266" y="112"/>
                  </a:cubicBezTo>
                  <a:cubicBezTo>
                    <a:pt x="265" y="111"/>
                    <a:pt x="264" y="109"/>
                    <a:pt x="262" y="109"/>
                  </a:cubicBezTo>
                  <a:cubicBezTo>
                    <a:pt x="261" y="108"/>
                    <a:pt x="261" y="108"/>
                    <a:pt x="260" y="108"/>
                  </a:cubicBezTo>
                  <a:cubicBezTo>
                    <a:pt x="266" y="105"/>
                    <a:pt x="266" y="105"/>
                    <a:pt x="266" y="105"/>
                  </a:cubicBezTo>
                  <a:cubicBezTo>
                    <a:pt x="275" y="110"/>
                    <a:pt x="275" y="110"/>
                    <a:pt x="275" y="110"/>
                  </a:cubicBezTo>
                  <a:cubicBezTo>
                    <a:pt x="277" y="108"/>
                    <a:pt x="277" y="108"/>
                    <a:pt x="277" y="108"/>
                  </a:cubicBezTo>
                  <a:cubicBezTo>
                    <a:pt x="267" y="102"/>
                    <a:pt x="267" y="102"/>
                    <a:pt x="267" y="102"/>
                  </a:cubicBezTo>
                  <a:cubicBezTo>
                    <a:pt x="255" y="107"/>
                    <a:pt x="255" y="107"/>
                    <a:pt x="255" y="107"/>
                  </a:cubicBezTo>
                  <a:cubicBezTo>
                    <a:pt x="256" y="108"/>
                    <a:pt x="257" y="108"/>
                    <a:pt x="258" y="109"/>
                  </a:cubicBezTo>
                  <a:cubicBezTo>
                    <a:pt x="263" y="111"/>
                    <a:pt x="263" y="114"/>
                    <a:pt x="260" y="115"/>
                  </a:cubicBezTo>
                  <a:cubicBezTo>
                    <a:pt x="257" y="117"/>
                    <a:pt x="253" y="117"/>
                    <a:pt x="250" y="115"/>
                  </a:cubicBezTo>
                  <a:cubicBezTo>
                    <a:pt x="248" y="114"/>
                    <a:pt x="247" y="112"/>
                    <a:pt x="247" y="112"/>
                  </a:cubicBezTo>
                  <a:cubicBezTo>
                    <a:pt x="244" y="113"/>
                    <a:pt x="244" y="113"/>
                    <a:pt x="244" y="113"/>
                  </a:cubicBezTo>
                  <a:cubicBezTo>
                    <a:pt x="244" y="113"/>
                    <a:pt x="246" y="115"/>
                    <a:pt x="248" y="116"/>
                  </a:cubicBezTo>
                  <a:cubicBezTo>
                    <a:pt x="253" y="119"/>
                    <a:pt x="259" y="119"/>
                    <a:pt x="263" y="117"/>
                  </a:cubicBezTo>
                  <a:close/>
                  <a:moveTo>
                    <a:pt x="120" y="140"/>
                  </a:moveTo>
                  <a:cubicBezTo>
                    <a:pt x="69" y="111"/>
                    <a:pt x="69" y="111"/>
                    <a:pt x="69" y="111"/>
                  </a:cubicBezTo>
                  <a:cubicBezTo>
                    <a:pt x="120" y="81"/>
                    <a:pt x="120" y="81"/>
                    <a:pt x="120" y="81"/>
                  </a:cubicBezTo>
                  <a:cubicBezTo>
                    <a:pt x="171" y="110"/>
                    <a:pt x="171" y="110"/>
                    <a:pt x="171" y="110"/>
                  </a:cubicBezTo>
                  <a:lnTo>
                    <a:pt x="120" y="140"/>
                  </a:lnTo>
                  <a:close/>
                  <a:moveTo>
                    <a:pt x="109" y="116"/>
                  </a:moveTo>
                  <a:cubicBezTo>
                    <a:pt x="137" y="111"/>
                    <a:pt x="137" y="111"/>
                    <a:pt x="137" y="111"/>
                  </a:cubicBezTo>
                  <a:cubicBezTo>
                    <a:pt x="139" y="109"/>
                    <a:pt x="139" y="109"/>
                    <a:pt x="139" y="109"/>
                  </a:cubicBezTo>
                  <a:cubicBezTo>
                    <a:pt x="126" y="102"/>
                    <a:pt x="126" y="102"/>
                    <a:pt x="126" y="102"/>
                  </a:cubicBezTo>
                  <a:cubicBezTo>
                    <a:pt x="123" y="103"/>
                    <a:pt x="123" y="103"/>
                    <a:pt x="123" y="103"/>
                  </a:cubicBezTo>
                  <a:cubicBezTo>
                    <a:pt x="134" y="109"/>
                    <a:pt x="134" y="109"/>
                    <a:pt x="134" y="109"/>
                  </a:cubicBezTo>
                  <a:cubicBezTo>
                    <a:pt x="134" y="109"/>
                    <a:pt x="134" y="109"/>
                    <a:pt x="134" y="109"/>
                  </a:cubicBezTo>
                  <a:cubicBezTo>
                    <a:pt x="106" y="115"/>
                    <a:pt x="106" y="115"/>
                    <a:pt x="106" y="115"/>
                  </a:cubicBezTo>
                  <a:lnTo>
                    <a:pt x="109" y="116"/>
                  </a:lnTo>
                  <a:close/>
                  <a:moveTo>
                    <a:pt x="471" y="122"/>
                  </a:moveTo>
                  <a:cubicBezTo>
                    <a:pt x="522" y="152"/>
                    <a:pt x="522" y="152"/>
                    <a:pt x="522" y="152"/>
                  </a:cubicBezTo>
                  <a:cubicBezTo>
                    <a:pt x="471" y="181"/>
                    <a:pt x="471" y="181"/>
                    <a:pt x="471" y="181"/>
                  </a:cubicBezTo>
                  <a:cubicBezTo>
                    <a:pt x="420" y="152"/>
                    <a:pt x="420" y="152"/>
                    <a:pt x="420" y="152"/>
                  </a:cubicBezTo>
                  <a:lnTo>
                    <a:pt x="471" y="122"/>
                  </a:lnTo>
                  <a:close/>
                  <a:moveTo>
                    <a:pt x="481" y="156"/>
                  </a:moveTo>
                  <a:cubicBezTo>
                    <a:pt x="464" y="146"/>
                    <a:pt x="464" y="146"/>
                    <a:pt x="464" y="146"/>
                  </a:cubicBezTo>
                  <a:cubicBezTo>
                    <a:pt x="462" y="148"/>
                    <a:pt x="462" y="148"/>
                    <a:pt x="462" y="148"/>
                  </a:cubicBezTo>
                  <a:cubicBezTo>
                    <a:pt x="479" y="158"/>
                    <a:pt x="479" y="158"/>
                    <a:pt x="479" y="158"/>
                  </a:cubicBezTo>
                  <a:lnTo>
                    <a:pt x="481" y="156"/>
                  </a:lnTo>
                  <a:close/>
                  <a:moveTo>
                    <a:pt x="331" y="181"/>
                  </a:moveTo>
                  <a:cubicBezTo>
                    <a:pt x="280" y="152"/>
                    <a:pt x="280" y="152"/>
                    <a:pt x="280" y="152"/>
                  </a:cubicBezTo>
                  <a:cubicBezTo>
                    <a:pt x="331" y="122"/>
                    <a:pt x="331" y="122"/>
                    <a:pt x="331" y="122"/>
                  </a:cubicBezTo>
                  <a:cubicBezTo>
                    <a:pt x="381" y="151"/>
                    <a:pt x="381" y="151"/>
                    <a:pt x="381" y="151"/>
                  </a:cubicBezTo>
                  <a:lnTo>
                    <a:pt x="331" y="181"/>
                  </a:lnTo>
                  <a:close/>
                  <a:moveTo>
                    <a:pt x="334" y="158"/>
                  </a:moveTo>
                  <a:cubicBezTo>
                    <a:pt x="339" y="155"/>
                    <a:pt x="339" y="152"/>
                    <a:pt x="335" y="150"/>
                  </a:cubicBezTo>
                  <a:cubicBezTo>
                    <a:pt x="332" y="149"/>
                    <a:pt x="330" y="148"/>
                    <a:pt x="327" y="149"/>
                  </a:cubicBezTo>
                  <a:cubicBezTo>
                    <a:pt x="327" y="149"/>
                    <a:pt x="327" y="149"/>
                    <a:pt x="327" y="149"/>
                  </a:cubicBezTo>
                  <a:cubicBezTo>
                    <a:pt x="331" y="147"/>
                    <a:pt x="337" y="146"/>
                    <a:pt x="342" y="148"/>
                  </a:cubicBezTo>
                  <a:cubicBezTo>
                    <a:pt x="343" y="149"/>
                    <a:pt x="343" y="149"/>
                    <a:pt x="344" y="149"/>
                  </a:cubicBezTo>
                  <a:cubicBezTo>
                    <a:pt x="344" y="149"/>
                    <a:pt x="344" y="150"/>
                    <a:pt x="344" y="150"/>
                  </a:cubicBezTo>
                  <a:cubicBezTo>
                    <a:pt x="347" y="148"/>
                    <a:pt x="347" y="148"/>
                    <a:pt x="347" y="148"/>
                  </a:cubicBezTo>
                  <a:cubicBezTo>
                    <a:pt x="346" y="148"/>
                    <a:pt x="345" y="148"/>
                    <a:pt x="344" y="147"/>
                  </a:cubicBezTo>
                  <a:cubicBezTo>
                    <a:pt x="341" y="146"/>
                    <a:pt x="338" y="145"/>
                    <a:pt x="334" y="145"/>
                  </a:cubicBezTo>
                  <a:cubicBezTo>
                    <a:pt x="330" y="145"/>
                    <a:pt x="326" y="146"/>
                    <a:pt x="321" y="148"/>
                  </a:cubicBezTo>
                  <a:cubicBezTo>
                    <a:pt x="316" y="152"/>
                    <a:pt x="315" y="155"/>
                    <a:pt x="320" y="158"/>
                  </a:cubicBezTo>
                  <a:cubicBezTo>
                    <a:pt x="324" y="161"/>
                    <a:pt x="331" y="160"/>
                    <a:pt x="334" y="158"/>
                  </a:cubicBezTo>
                  <a:close/>
                  <a:moveTo>
                    <a:pt x="191" y="122"/>
                  </a:moveTo>
                  <a:cubicBezTo>
                    <a:pt x="241" y="151"/>
                    <a:pt x="241" y="151"/>
                    <a:pt x="241" y="151"/>
                  </a:cubicBezTo>
                  <a:cubicBezTo>
                    <a:pt x="190" y="181"/>
                    <a:pt x="190" y="181"/>
                    <a:pt x="190" y="181"/>
                  </a:cubicBezTo>
                  <a:cubicBezTo>
                    <a:pt x="140" y="151"/>
                    <a:pt x="140" y="151"/>
                    <a:pt x="140" y="151"/>
                  </a:cubicBezTo>
                  <a:lnTo>
                    <a:pt x="191" y="122"/>
                  </a:lnTo>
                  <a:close/>
                  <a:moveTo>
                    <a:pt x="189" y="145"/>
                  </a:moveTo>
                  <a:cubicBezTo>
                    <a:pt x="188" y="146"/>
                    <a:pt x="187" y="147"/>
                    <a:pt x="188" y="149"/>
                  </a:cubicBezTo>
                  <a:cubicBezTo>
                    <a:pt x="188" y="149"/>
                    <a:pt x="188" y="149"/>
                    <a:pt x="188" y="149"/>
                  </a:cubicBezTo>
                  <a:cubicBezTo>
                    <a:pt x="184" y="148"/>
                    <a:pt x="181" y="149"/>
                    <a:pt x="178" y="150"/>
                  </a:cubicBezTo>
                  <a:cubicBezTo>
                    <a:pt x="175" y="152"/>
                    <a:pt x="175" y="155"/>
                    <a:pt x="180" y="158"/>
                  </a:cubicBezTo>
                  <a:cubicBezTo>
                    <a:pt x="184" y="160"/>
                    <a:pt x="189" y="160"/>
                    <a:pt x="193" y="158"/>
                  </a:cubicBezTo>
                  <a:cubicBezTo>
                    <a:pt x="195" y="157"/>
                    <a:pt x="196" y="155"/>
                    <a:pt x="194" y="153"/>
                  </a:cubicBezTo>
                  <a:cubicBezTo>
                    <a:pt x="194" y="152"/>
                    <a:pt x="194" y="152"/>
                    <a:pt x="194" y="152"/>
                  </a:cubicBezTo>
                  <a:cubicBezTo>
                    <a:pt x="198" y="153"/>
                    <a:pt x="201" y="153"/>
                    <a:pt x="203" y="152"/>
                  </a:cubicBezTo>
                  <a:cubicBezTo>
                    <a:pt x="205" y="150"/>
                    <a:pt x="206" y="147"/>
                    <a:pt x="202" y="145"/>
                  </a:cubicBezTo>
                  <a:cubicBezTo>
                    <a:pt x="198" y="143"/>
                    <a:pt x="193" y="143"/>
                    <a:pt x="189" y="145"/>
                  </a:cubicBezTo>
                  <a:close/>
                  <a:moveTo>
                    <a:pt x="172" y="192"/>
                  </a:moveTo>
                  <a:cubicBezTo>
                    <a:pt x="121" y="221"/>
                    <a:pt x="121" y="221"/>
                    <a:pt x="121" y="221"/>
                  </a:cubicBezTo>
                  <a:cubicBezTo>
                    <a:pt x="70" y="192"/>
                    <a:pt x="70" y="192"/>
                    <a:pt x="70" y="192"/>
                  </a:cubicBezTo>
                  <a:cubicBezTo>
                    <a:pt x="121" y="162"/>
                    <a:pt x="121" y="162"/>
                    <a:pt x="121" y="162"/>
                  </a:cubicBezTo>
                  <a:lnTo>
                    <a:pt x="172" y="192"/>
                  </a:lnTo>
                  <a:close/>
                  <a:moveTo>
                    <a:pt x="119" y="195"/>
                  </a:moveTo>
                  <a:cubicBezTo>
                    <a:pt x="118" y="195"/>
                    <a:pt x="116" y="195"/>
                    <a:pt x="115" y="195"/>
                  </a:cubicBezTo>
                  <a:cubicBezTo>
                    <a:pt x="114" y="196"/>
                    <a:pt x="114" y="197"/>
                    <a:pt x="115" y="198"/>
                  </a:cubicBezTo>
                  <a:cubicBezTo>
                    <a:pt x="116" y="198"/>
                    <a:pt x="118" y="198"/>
                    <a:pt x="119" y="197"/>
                  </a:cubicBezTo>
                  <a:cubicBezTo>
                    <a:pt x="120" y="197"/>
                    <a:pt x="120" y="196"/>
                    <a:pt x="119" y="195"/>
                  </a:cubicBezTo>
                  <a:close/>
                  <a:moveTo>
                    <a:pt x="130" y="189"/>
                  </a:moveTo>
                  <a:cubicBezTo>
                    <a:pt x="129" y="188"/>
                    <a:pt x="128" y="188"/>
                    <a:pt x="126" y="189"/>
                  </a:cubicBezTo>
                  <a:cubicBezTo>
                    <a:pt x="125" y="189"/>
                    <a:pt x="125" y="190"/>
                    <a:pt x="126" y="191"/>
                  </a:cubicBezTo>
                  <a:cubicBezTo>
                    <a:pt x="127" y="192"/>
                    <a:pt x="129" y="191"/>
                    <a:pt x="130" y="191"/>
                  </a:cubicBezTo>
                  <a:cubicBezTo>
                    <a:pt x="131" y="190"/>
                    <a:pt x="131" y="189"/>
                    <a:pt x="130" y="189"/>
                  </a:cubicBezTo>
                  <a:close/>
                  <a:moveTo>
                    <a:pt x="401" y="163"/>
                  </a:moveTo>
                  <a:cubicBezTo>
                    <a:pt x="452" y="192"/>
                    <a:pt x="452" y="192"/>
                    <a:pt x="452" y="192"/>
                  </a:cubicBezTo>
                  <a:cubicBezTo>
                    <a:pt x="401" y="222"/>
                    <a:pt x="401" y="222"/>
                    <a:pt x="401" y="222"/>
                  </a:cubicBezTo>
                  <a:cubicBezTo>
                    <a:pt x="350" y="192"/>
                    <a:pt x="350" y="192"/>
                    <a:pt x="350" y="192"/>
                  </a:cubicBezTo>
                  <a:lnTo>
                    <a:pt x="401" y="163"/>
                  </a:lnTo>
                  <a:close/>
                  <a:moveTo>
                    <a:pt x="409" y="187"/>
                  </a:moveTo>
                  <a:cubicBezTo>
                    <a:pt x="401" y="191"/>
                    <a:pt x="401" y="191"/>
                    <a:pt x="401" y="191"/>
                  </a:cubicBezTo>
                  <a:cubicBezTo>
                    <a:pt x="394" y="187"/>
                    <a:pt x="394" y="187"/>
                    <a:pt x="394" y="187"/>
                  </a:cubicBezTo>
                  <a:cubicBezTo>
                    <a:pt x="392" y="188"/>
                    <a:pt x="392" y="188"/>
                    <a:pt x="392" y="188"/>
                  </a:cubicBezTo>
                  <a:cubicBezTo>
                    <a:pt x="399" y="192"/>
                    <a:pt x="399" y="192"/>
                    <a:pt x="399" y="192"/>
                  </a:cubicBezTo>
                  <a:cubicBezTo>
                    <a:pt x="391" y="197"/>
                    <a:pt x="391" y="197"/>
                    <a:pt x="391" y="197"/>
                  </a:cubicBezTo>
                  <a:cubicBezTo>
                    <a:pt x="393" y="198"/>
                    <a:pt x="393" y="198"/>
                    <a:pt x="393" y="198"/>
                  </a:cubicBezTo>
                  <a:cubicBezTo>
                    <a:pt x="401" y="193"/>
                    <a:pt x="401" y="193"/>
                    <a:pt x="401" y="193"/>
                  </a:cubicBezTo>
                  <a:cubicBezTo>
                    <a:pt x="409" y="198"/>
                    <a:pt x="409" y="198"/>
                    <a:pt x="409" y="198"/>
                  </a:cubicBezTo>
                  <a:cubicBezTo>
                    <a:pt x="410" y="197"/>
                    <a:pt x="410" y="197"/>
                    <a:pt x="410" y="197"/>
                  </a:cubicBezTo>
                  <a:cubicBezTo>
                    <a:pt x="403" y="192"/>
                    <a:pt x="403" y="192"/>
                    <a:pt x="403" y="192"/>
                  </a:cubicBezTo>
                  <a:cubicBezTo>
                    <a:pt x="411" y="188"/>
                    <a:pt x="411" y="188"/>
                    <a:pt x="411" y="188"/>
                  </a:cubicBezTo>
                  <a:lnTo>
                    <a:pt x="409" y="187"/>
                  </a:lnTo>
                  <a:close/>
                  <a:moveTo>
                    <a:pt x="261" y="221"/>
                  </a:moveTo>
                  <a:cubicBezTo>
                    <a:pt x="210" y="192"/>
                    <a:pt x="210" y="192"/>
                    <a:pt x="210" y="192"/>
                  </a:cubicBezTo>
                  <a:cubicBezTo>
                    <a:pt x="261" y="163"/>
                    <a:pt x="261" y="163"/>
                    <a:pt x="261" y="163"/>
                  </a:cubicBezTo>
                  <a:cubicBezTo>
                    <a:pt x="312" y="192"/>
                    <a:pt x="312" y="192"/>
                    <a:pt x="312" y="192"/>
                  </a:cubicBezTo>
                  <a:lnTo>
                    <a:pt x="261" y="221"/>
                  </a:lnTo>
                  <a:close/>
                  <a:moveTo>
                    <a:pt x="257" y="199"/>
                  </a:moveTo>
                  <a:cubicBezTo>
                    <a:pt x="261" y="199"/>
                    <a:pt x="266" y="198"/>
                    <a:pt x="270" y="195"/>
                  </a:cubicBezTo>
                  <a:cubicBezTo>
                    <a:pt x="276" y="192"/>
                    <a:pt x="276" y="188"/>
                    <a:pt x="272" y="186"/>
                  </a:cubicBezTo>
                  <a:cubicBezTo>
                    <a:pt x="268" y="183"/>
                    <a:pt x="261" y="184"/>
                    <a:pt x="257" y="186"/>
                  </a:cubicBezTo>
                  <a:cubicBezTo>
                    <a:pt x="254" y="188"/>
                    <a:pt x="253" y="191"/>
                    <a:pt x="257" y="193"/>
                  </a:cubicBezTo>
                  <a:cubicBezTo>
                    <a:pt x="259" y="194"/>
                    <a:pt x="262" y="195"/>
                    <a:pt x="264" y="195"/>
                  </a:cubicBezTo>
                  <a:cubicBezTo>
                    <a:pt x="264" y="195"/>
                    <a:pt x="264" y="195"/>
                    <a:pt x="264" y="195"/>
                  </a:cubicBezTo>
                  <a:cubicBezTo>
                    <a:pt x="262" y="196"/>
                    <a:pt x="259" y="197"/>
                    <a:pt x="256" y="197"/>
                  </a:cubicBezTo>
                  <a:cubicBezTo>
                    <a:pt x="254" y="196"/>
                    <a:pt x="251" y="196"/>
                    <a:pt x="250" y="195"/>
                  </a:cubicBezTo>
                  <a:cubicBezTo>
                    <a:pt x="249" y="195"/>
                    <a:pt x="248" y="194"/>
                    <a:pt x="248" y="194"/>
                  </a:cubicBezTo>
                  <a:cubicBezTo>
                    <a:pt x="247" y="194"/>
                    <a:pt x="247" y="194"/>
                    <a:pt x="247" y="194"/>
                  </a:cubicBezTo>
                  <a:cubicBezTo>
                    <a:pt x="245" y="195"/>
                    <a:pt x="245" y="195"/>
                    <a:pt x="245" y="195"/>
                  </a:cubicBezTo>
                  <a:cubicBezTo>
                    <a:pt x="245" y="195"/>
                    <a:pt x="245" y="195"/>
                    <a:pt x="245" y="196"/>
                  </a:cubicBezTo>
                  <a:cubicBezTo>
                    <a:pt x="246" y="196"/>
                    <a:pt x="247" y="196"/>
                    <a:pt x="248" y="197"/>
                  </a:cubicBezTo>
                  <a:cubicBezTo>
                    <a:pt x="250" y="198"/>
                    <a:pt x="253" y="199"/>
                    <a:pt x="257" y="199"/>
                  </a:cubicBezTo>
                  <a:close/>
                  <a:moveTo>
                    <a:pt x="259" y="59"/>
                  </a:moveTo>
                  <a:cubicBezTo>
                    <a:pt x="208" y="30"/>
                    <a:pt x="208" y="30"/>
                    <a:pt x="208" y="30"/>
                  </a:cubicBezTo>
                  <a:cubicBezTo>
                    <a:pt x="259" y="0"/>
                    <a:pt x="259" y="0"/>
                    <a:pt x="259" y="0"/>
                  </a:cubicBezTo>
                  <a:cubicBezTo>
                    <a:pt x="310" y="30"/>
                    <a:pt x="310" y="30"/>
                    <a:pt x="310" y="30"/>
                  </a:cubicBezTo>
                  <a:lnTo>
                    <a:pt x="259" y="59"/>
                  </a:lnTo>
                  <a:close/>
                  <a:moveTo>
                    <a:pt x="253" y="38"/>
                  </a:moveTo>
                  <a:cubicBezTo>
                    <a:pt x="274" y="25"/>
                    <a:pt x="274" y="25"/>
                    <a:pt x="274" y="25"/>
                  </a:cubicBezTo>
                  <a:cubicBezTo>
                    <a:pt x="271" y="24"/>
                    <a:pt x="271" y="24"/>
                    <a:pt x="271" y="24"/>
                  </a:cubicBezTo>
                  <a:cubicBezTo>
                    <a:pt x="264" y="23"/>
                    <a:pt x="264" y="23"/>
                    <a:pt x="264" y="23"/>
                  </a:cubicBezTo>
                  <a:cubicBezTo>
                    <a:pt x="262" y="24"/>
                    <a:pt x="262" y="24"/>
                    <a:pt x="262" y="24"/>
                  </a:cubicBezTo>
                  <a:cubicBezTo>
                    <a:pt x="268" y="25"/>
                    <a:pt x="268" y="25"/>
                    <a:pt x="268" y="25"/>
                  </a:cubicBezTo>
                  <a:cubicBezTo>
                    <a:pt x="268" y="25"/>
                    <a:pt x="268" y="25"/>
                    <a:pt x="268" y="25"/>
                  </a:cubicBezTo>
                  <a:cubicBezTo>
                    <a:pt x="250" y="36"/>
                    <a:pt x="250" y="36"/>
                    <a:pt x="250" y="36"/>
                  </a:cubicBezTo>
                  <a:lnTo>
                    <a:pt x="253" y="38"/>
                  </a:lnTo>
                  <a:close/>
                  <a:moveTo>
                    <a:pt x="349" y="111"/>
                  </a:moveTo>
                  <a:cubicBezTo>
                    <a:pt x="400" y="82"/>
                    <a:pt x="400" y="82"/>
                    <a:pt x="400" y="82"/>
                  </a:cubicBezTo>
                  <a:cubicBezTo>
                    <a:pt x="451" y="111"/>
                    <a:pt x="451" y="111"/>
                    <a:pt x="451" y="111"/>
                  </a:cubicBezTo>
                  <a:cubicBezTo>
                    <a:pt x="400" y="140"/>
                    <a:pt x="400" y="140"/>
                    <a:pt x="400" y="140"/>
                  </a:cubicBezTo>
                  <a:lnTo>
                    <a:pt x="349" y="111"/>
                  </a:lnTo>
                  <a:close/>
                  <a:moveTo>
                    <a:pt x="387" y="112"/>
                  </a:moveTo>
                  <a:cubicBezTo>
                    <a:pt x="384" y="113"/>
                    <a:pt x="384" y="113"/>
                    <a:pt x="384" y="113"/>
                  </a:cubicBezTo>
                  <a:cubicBezTo>
                    <a:pt x="385" y="114"/>
                    <a:pt x="386" y="115"/>
                    <a:pt x="389" y="117"/>
                  </a:cubicBezTo>
                  <a:cubicBezTo>
                    <a:pt x="394" y="120"/>
                    <a:pt x="399" y="119"/>
                    <a:pt x="403" y="117"/>
                  </a:cubicBezTo>
                  <a:cubicBezTo>
                    <a:pt x="406" y="116"/>
                    <a:pt x="405" y="113"/>
                    <a:pt x="403" y="111"/>
                  </a:cubicBezTo>
                  <a:cubicBezTo>
                    <a:pt x="403" y="111"/>
                    <a:pt x="403" y="111"/>
                    <a:pt x="403" y="111"/>
                  </a:cubicBezTo>
                  <a:cubicBezTo>
                    <a:pt x="407" y="112"/>
                    <a:pt x="410" y="112"/>
                    <a:pt x="412" y="111"/>
                  </a:cubicBezTo>
                  <a:cubicBezTo>
                    <a:pt x="415" y="109"/>
                    <a:pt x="415" y="107"/>
                    <a:pt x="411" y="104"/>
                  </a:cubicBezTo>
                  <a:cubicBezTo>
                    <a:pt x="409" y="103"/>
                    <a:pt x="406" y="102"/>
                    <a:pt x="404" y="102"/>
                  </a:cubicBezTo>
                  <a:cubicBezTo>
                    <a:pt x="403" y="104"/>
                    <a:pt x="403" y="104"/>
                    <a:pt x="403" y="104"/>
                  </a:cubicBezTo>
                  <a:cubicBezTo>
                    <a:pt x="404" y="104"/>
                    <a:pt x="407" y="104"/>
                    <a:pt x="408" y="105"/>
                  </a:cubicBezTo>
                  <a:cubicBezTo>
                    <a:pt x="411" y="107"/>
                    <a:pt x="411" y="108"/>
                    <a:pt x="409" y="109"/>
                  </a:cubicBezTo>
                  <a:cubicBezTo>
                    <a:pt x="406" y="111"/>
                    <a:pt x="403" y="110"/>
                    <a:pt x="401" y="109"/>
                  </a:cubicBezTo>
                  <a:cubicBezTo>
                    <a:pt x="399" y="108"/>
                    <a:pt x="399" y="108"/>
                    <a:pt x="399" y="108"/>
                  </a:cubicBezTo>
                  <a:cubicBezTo>
                    <a:pt x="397" y="109"/>
                    <a:pt x="397" y="109"/>
                    <a:pt x="397" y="109"/>
                  </a:cubicBezTo>
                  <a:cubicBezTo>
                    <a:pt x="398" y="110"/>
                    <a:pt x="398" y="110"/>
                    <a:pt x="398" y="110"/>
                  </a:cubicBezTo>
                  <a:cubicBezTo>
                    <a:pt x="401" y="112"/>
                    <a:pt x="403" y="114"/>
                    <a:pt x="400" y="116"/>
                  </a:cubicBezTo>
                  <a:cubicBezTo>
                    <a:pt x="398" y="117"/>
                    <a:pt x="394" y="117"/>
                    <a:pt x="391" y="115"/>
                  </a:cubicBezTo>
                  <a:cubicBezTo>
                    <a:pt x="389" y="114"/>
                    <a:pt x="388" y="113"/>
                    <a:pt x="387" y="112"/>
                  </a:cubicBezTo>
                  <a:close/>
                  <a:moveTo>
                    <a:pt x="242" y="232"/>
                  </a:moveTo>
                  <a:cubicBezTo>
                    <a:pt x="191" y="262"/>
                    <a:pt x="191" y="262"/>
                    <a:pt x="191" y="262"/>
                  </a:cubicBezTo>
                  <a:cubicBezTo>
                    <a:pt x="141" y="233"/>
                    <a:pt x="141" y="233"/>
                    <a:pt x="141" y="233"/>
                  </a:cubicBezTo>
                  <a:cubicBezTo>
                    <a:pt x="191" y="203"/>
                    <a:pt x="191" y="203"/>
                    <a:pt x="191" y="203"/>
                  </a:cubicBezTo>
                  <a:lnTo>
                    <a:pt x="242" y="232"/>
                  </a:lnTo>
                  <a:close/>
                  <a:moveTo>
                    <a:pt x="193" y="233"/>
                  </a:moveTo>
                  <a:cubicBezTo>
                    <a:pt x="206" y="232"/>
                    <a:pt x="206" y="232"/>
                    <a:pt x="206" y="232"/>
                  </a:cubicBezTo>
                  <a:cubicBezTo>
                    <a:pt x="203" y="230"/>
                    <a:pt x="203" y="230"/>
                    <a:pt x="203" y="230"/>
                  </a:cubicBezTo>
                  <a:cubicBezTo>
                    <a:pt x="198" y="231"/>
                    <a:pt x="198" y="231"/>
                    <a:pt x="198" y="231"/>
                  </a:cubicBezTo>
                  <a:cubicBezTo>
                    <a:pt x="196" y="231"/>
                    <a:pt x="195" y="231"/>
                    <a:pt x="194" y="231"/>
                  </a:cubicBezTo>
                  <a:cubicBezTo>
                    <a:pt x="194" y="231"/>
                    <a:pt x="194" y="231"/>
                    <a:pt x="194" y="231"/>
                  </a:cubicBezTo>
                  <a:cubicBezTo>
                    <a:pt x="194" y="230"/>
                    <a:pt x="194" y="230"/>
                    <a:pt x="195" y="229"/>
                  </a:cubicBezTo>
                  <a:cubicBezTo>
                    <a:pt x="196" y="226"/>
                    <a:pt x="196" y="226"/>
                    <a:pt x="196" y="226"/>
                  </a:cubicBezTo>
                  <a:cubicBezTo>
                    <a:pt x="192" y="224"/>
                    <a:pt x="192" y="224"/>
                    <a:pt x="192" y="224"/>
                  </a:cubicBezTo>
                  <a:cubicBezTo>
                    <a:pt x="190" y="231"/>
                    <a:pt x="190" y="231"/>
                    <a:pt x="190" y="231"/>
                  </a:cubicBezTo>
                  <a:cubicBezTo>
                    <a:pt x="176" y="233"/>
                    <a:pt x="176" y="233"/>
                    <a:pt x="176" y="233"/>
                  </a:cubicBezTo>
                  <a:cubicBezTo>
                    <a:pt x="180" y="235"/>
                    <a:pt x="180" y="235"/>
                    <a:pt x="180" y="235"/>
                  </a:cubicBezTo>
                  <a:cubicBezTo>
                    <a:pt x="185" y="234"/>
                    <a:pt x="185" y="234"/>
                    <a:pt x="185" y="234"/>
                  </a:cubicBezTo>
                  <a:cubicBezTo>
                    <a:pt x="187" y="234"/>
                    <a:pt x="188" y="233"/>
                    <a:pt x="190" y="233"/>
                  </a:cubicBezTo>
                  <a:cubicBezTo>
                    <a:pt x="190" y="233"/>
                    <a:pt x="190" y="233"/>
                    <a:pt x="190" y="233"/>
                  </a:cubicBezTo>
                  <a:cubicBezTo>
                    <a:pt x="190" y="234"/>
                    <a:pt x="189" y="235"/>
                    <a:pt x="189" y="236"/>
                  </a:cubicBezTo>
                  <a:cubicBezTo>
                    <a:pt x="188" y="239"/>
                    <a:pt x="188" y="239"/>
                    <a:pt x="188" y="239"/>
                  </a:cubicBezTo>
                  <a:cubicBezTo>
                    <a:pt x="191" y="241"/>
                    <a:pt x="191" y="241"/>
                    <a:pt x="191" y="241"/>
                  </a:cubicBezTo>
                  <a:lnTo>
                    <a:pt x="193" y="233"/>
                  </a:lnTo>
                  <a:close/>
                </a:path>
              </a:pathLst>
            </a:custGeom>
            <a:solidFill>
              <a:schemeClr val="bg2">
                <a:lumMod val="95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84" name="Freeform 78">
              <a:extLst>
                <a:ext uri="{FF2B5EF4-FFF2-40B4-BE49-F238E27FC236}">
                  <a16:creationId xmlns:a16="http://schemas.microsoft.com/office/drawing/2014/main" id="{835D957E-BFE1-4069-B7AC-212139EA78C6}"/>
                </a:ext>
              </a:extLst>
            </p:cNvPr>
            <p:cNvSpPr>
              <a:spLocks/>
            </p:cNvSpPr>
            <p:nvPr/>
          </p:nvSpPr>
          <p:spPr bwMode="auto">
            <a:xfrm>
              <a:off x="8888395" y="4662944"/>
              <a:ext cx="1642879" cy="723476"/>
            </a:xfrm>
            <a:custGeom>
              <a:avLst/>
              <a:gdLst>
                <a:gd name="T0" fmla="*/ 613 w 742"/>
                <a:gd name="T1" fmla="*/ 307 h 326"/>
                <a:gd name="T2" fmla="*/ 632 w 742"/>
                <a:gd name="T3" fmla="*/ 296 h 326"/>
                <a:gd name="T4" fmla="*/ 632 w 742"/>
                <a:gd name="T5" fmla="*/ 296 h 326"/>
                <a:gd name="T6" fmla="*/ 732 w 742"/>
                <a:gd name="T7" fmla="*/ 197 h 326"/>
                <a:gd name="T8" fmla="*/ 732 w 742"/>
                <a:gd name="T9" fmla="*/ 176 h 326"/>
                <a:gd name="T10" fmla="*/ 444 w 742"/>
                <a:gd name="T11" fmla="*/ 10 h 326"/>
                <a:gd name="T12" fmla="*/ 408 w 742"/>
                <a:gd name="T13" fmla="*/ 10 h 326"/>
                <a:gd name="T14" fmla="*/ 307 w 742"/>
                <a:gd name="T15" fmla="*/ 109 h 326"/>
                <a:gd name="T16" fmla="*/ 307 w 742"/>
                <a:gd name="T17" fmla="*/ 109 h 326"/>
                <a:gd name="T18" fmla="*/ 10 w 742"/>
                <a:gd name="T19" fmla="*/ 282 h 326"/>
                <a:gd name="T20" fmla="*/ 10 w 742"/>
                <a:gd name="T21" fmla="*/ 302 h 326"/>
                <a:gd name="T22" fmla="*/ 51 w 742"/>
                <a:gd name="T23" fmla="*/ 326 h 326"/>
                <a:gd name="T24" fmla="*/ 613 w 742"/>
                <a:gd name="T25" fmla="*/ 307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2" h="326">
                  <a:moveTo>
                    <a:pt x="613" y="307"/>
                  </a:moveTo>
                  <a:cubicBezTo>
                    <a:pt x="632" y="296"/>
                    <a:pt x="632" y="296"/>
                    <a:pt x="632" y="296"/>
                  </a:cubicBezTo>
                  <a:cubicBezTo>
                    <a:pt x="632" y="296"/>
                    <a:pt x="632" y="296"/>
                    <a:pt x="632" y="296"/>
                  </a:cubicBezTo>
                  <a:cubicBezTo>
                    <a:pt x="732" y="197"/>
                    <a:pt x="732" y="197"/>
                    <a:pt x="732" y="197"/>
                  </a:cubicBezTo>
                  <a:cubicBezTo>
                    <a:pt x="742" y="187"/>
                    <a:pt x="742" y="182"/>
                    <a:pt x="732" y="176"/>
                  </a:cubicBezTo>
                  <a:cubicBezTo>
                    <a:pt x="444" y="10"/>
                    <a:pt x="444" y="10"/>
                    <a:pt x="444" y="10"/>
                  </a:cubicBezTo>
                  <a:cubicBezTo>
                    <a:pt x="434" y="4"/>
                    <a:pt x="420" y="0"/>
                    <a:pt x="408" y="10"/>
                  </a:cubicBezTo>
                  <a:cubicBezTo>
                    <a:pt x="307" y="109"/>
                    <a:pt x="307" y="109"/>
                    <a:pt x="307" y="109"/>
                  </a:cubicBezTo>
                  <a:cubicBezTo>
                    <a:pt x="307" y="109"/>
                    <a:pt x="307" y="109"/>
                    <a:pt x="307" y="109"/>
                  </a:cubicBezTo>
                  <a:cubicBezTo>
                    <a:pt x="10" y="282"/>
                    <a:pt x="10" y="282"/>
                    <a:pt x="10" y="282"/>
                  </a:cubicBezTo>
                  <a:cubicBezTo>
                    <a:pt x="0" y="287"/>
                    <a:pt x="0" y="297"/>
                    <a:pt x="10" y="302"/>
                  </a:cubicBezTo>
                  <a:cubicBezTo>
                    <a:pt x="51" y="326"/>
                    <a:pt x="51" y="326"/>
                    <a:pt x="51" y="326"/>
                  </a:cubicBezTo>
                  <a:lnTo>
                    <a:pt x="613" y="307"/>
                  </a:lnTo>
                  <a:close/>
                </a:path>
              </a:pathLst>
            </a:custGeom>
            <a:solidFill>
              <a:schemeClr val="bg2">
                <a:lumMod val="65000"/>
                <a:alpha val="10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grpSp>
      <p:grpSp>
        <p:nvGrpSpPr>
          <p:cNvPr id="85" name="Group 144">
            <a:extLst>
              <a:ext uri="{FF2B5EF4-FFF2-40B4-BE49-F238E27FC236}">
                <a16:creationId xmlns:a16="http://schemas.microsoft.com/office/drawing/2014/main" id="{EA9A7CB3-F687-445B-86F5-BB8E9D7103E4}"/>
              </a:ext>
            </a:extLst>
          </p:cNvPr>
          <p:cNvGrpSpPr>
            <a:grpSpLocks/>
          </p:cNvGrpSpPr>
          <p:nvPr/>
        </p:nvGrpSpPr>
        <p:grpSpPr bwMode="auto">
          <a:xfrm>
            <a:off x="7371556" y="2859088"/>
            <a:ext cx="1830388" cy="1487487"/>
            <a:chOff x="4846232" y="2296241"/>
            <a:chExt cx="2440488" cy="1984341"/>
          </a:xfrm>
        </p:grpSpPr>
        <p:sp>
          <p:nvSpPr>
            <p:cNvPr id="86" name="Freeform 82">
              <a:extLst>
                <a:ext uri="{FF2B5EF4-FFF2-40B4-BE49-F238E27FC236}">
                  <a16:creationId xmlns:a16="http://schemas.microsoft.com/office/drawing/2014/main" id="{2A1B70A3-8CF5-438D-9927-89D61F402400}"/>
                </a:ext>
              </a:extLst>
            </p:cNvPr>
            <p:cNvSpPr>
              <a:spLocks/>
            </p:cNvSpPr>
            <p:nvPr/>
          </p:nvSpPr>
          <p:spPr bwMode="auto">
            <a:xfrm>
              <a:off x="4856816" y="2914627"/>
              <a:ext cx="2429904" cy="1365955"/>
            </a:xfrm>
            <a:custGeom>
              <a:avLst/>
              <a:gdLst>
                <a:gd name="T0" fmla="*/ 1020 w 1021"/>
                <a:gd name="T1" fmla="*/ 269 h 573"/>
                <a:gd name="T2" fmla="*/ 1007 w 1021"/>
                <a:gd name="T3" fmla="*/ 250 h 573"/>
                <a:gd name="T4" fmla="*/ 681 w 1021"/>
                <a:gd name="T5" fmla="*/ 62 h 573"/>
                <a:gd name="T6" fmla="*/ 493 w 1021"/>
                <a:gd name="T7" fmla="*/ 10 h 573"/>
                <a:gd name="T8" fmla="*/ 430 w 1021"/>
                <a:gd name="T9" fmla="*/ 10 h 573"/>
                <a:gd name="T10" fmla="*/ 13 w 1021"/>
                <a:gd name="T11" fmla="*/ 253 h 573"/>
                <a:gd name="T12" fmla="*/ 1 w 1021"/>
                <a:gd name="T13" fmla="*/ 271 h 573"/>
                <a:gd name="T14" fmla="*/ 1 w 1021"/>
                <a:gd name="T15" fmla="*/ 271 h 573"/>
                <a:gd name="T16" fmla="*/ 0 w 1021"/>
                <a:gd name="T17" fmla="*/ 302 h 573"/>
                <a:gd name="T18" fmla="*/ 13 w 1021"/>
                <a:gd name="T19" fmla="*/ 320 h 573"/>
                <a:gd name="T20" fmla="*/ 433 w 1021"/>
                <a:gd name="T21" fmla="*/ 562 h 573"/>
                <a:gd name="T22" fmla="*/ 496 w 1021"/>
                <a:gd name="T23" fmla="*/ 562 h 573"/>
                <a:gd name="T24" fmla="*/ 727 w 1021"/>
                <a:gd name="T25" fmla="*/ 480 h 573"/>
                <a:gd name="T26" fmla="*/ 1007 w 1021"/>
                <a:gd name="T27" fmla="*/ 317 h 573"/>
                <a:gd name="T28" fmla="*/ 1020 w 1021"/>
                <a:gd name="T29" fmla="*/ 299 h 573"/>
                <a:gd name="T30" fmla="*/ 1020 w 1021"/>
                <a:gd name="T31" fmla="*/ 268 h 573"/>
                <a:gd name="T32" fmla="*/ 1020 w 1021"/>
                <a:gd name="T33" fmla="*/ 26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1" h="573">
                  <a:moveTo>
                    <a:pt x="1020" y="269"/>
                  </a:moveTo>
                  <a:cubicBezTo>
                    <a:pt x="1021" y="262"/>
                    <a:pt x="1017" y="255"/>
                    <a:pt x="1007" y="250"/>
                  </a:cubicBezTo>
                  <a:cubicBezTo>
                    <a:pt x="681" y="62"/>
                    <a:pt x="681" y="62"/>
                    <a:pt x="681" y="62"/>
                  </a:cubicBezTo>
                  <a:cubicBezTo>
                    <a:pt x="493" y="10"/>
                    <a:pt x="493" y="10"/>
                    <a:pt x="493" y="10"/>
                  </a:cubicBezTo>
                  <a:cubicBezTo>
                    <a:pt x="476" y="0"/>
                    <a:pt x="448" y="0"/>
                    <a:pt x="430" y="10"/>
                  </a:cubicBezTo>
                  <a:cubicBezTo>
                    <a:pt x="13" y="253"/>
                    <a:pt x="13" y="253"/>
                    <a:pt x="13" y="253"/>
                  </a:cubicBezTo>
                  <a:cubicBezTo>
                    <a:pt x="5" y="258"/>
                    <a:pt x="1" y="264"/>
                    <a:pt x="1" y="271"/>
                  </a:cubicBezTo>
                  <a:cubicBezTo>
                    <a:pt x="1" y="271"/>
                    <a:pt x="1" y="271"/>
                    <a:pt x="1" y="271"/>
                  </a:cubicBezTo>
                  <a:cubicBezTo>
                    <a:pt x="0" y="302"/>
                    <a:pt x="0" y="302"/>
                    <a:pt x="0" y="302"/>
                  </a:cubicBezTo>
                  <a:cubicBezTo>
                    <a:pt x="0" y="308"/>
                    <a:pt x="5" y="315"/>
                    <a:pt x="13" y="320"/>
                  </a:cubicBezTo>
                  <a:cubicBezTo>
                    <a:pt x="433" y="562"/>
                    <a:pt x="433" y="562"/>
                    <a:pt x="433" y="562"/>
                  </a:cubicBezTo>
                  <a:cubicBezTo>
                    <a:pt x="451" y="573"/>
                    <a:pt x="479" y="573"/>
                    <a:pt x="496" y="562"/>
                  </a:cubicBezTo>
                  <a:cubicBezTo>
                    <a:pt x="727" y="480"/>
                    <a:pt x="727" y="480"/>
                    <a:pt x="727" y="480"/>
                  </a:cubicBezTo>
                  <a:cubicBezTo>
                    <a:pt x="1007" y="317"/>
                    <a:pt x="1007" y="317"/>
                    <a:pt x="1007" y="317"/>
                  </a:cubicBezTo>
                  <a:cubicBezTo>
                    <a:pt x="1016" y="312"/>
                    <a:pt x="1020" y="306"/>
                    <a:pt x="1020" y="299"/>
                  </a:cubicBezTo>
                  <a:cubicBezTo>
                    <a:pt x="1020" y="268"/>
                    <a:pt x="1020" y="268"/>
                    <a:pt x="1020" y="268"/>
                  </a:cubicBezTo>
                  <a:cubicBezTo>
                    <a:pt x="1020" y="268"/>
                    <a:pt x="1020" y="269"/>
                    <a:pt x="1020" y="269"/>
                  </a:cubicBezTo>
                  <a:close/>
                </a:path>
              </a:pathLst>
            </a:custGeom>
            <a:solidFill>
              <a:schemeClr val="bg2">
                <a:lumMod val="65000"/>
                <a:alpha val="10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87" name="Freeform 83">
              <a:extLst>
                <a:ext uri="{FF2B5EF4-FFF2-40B4-BE49-F238E27FC236}">
                  <a16:creationId xmlns:a16="http://schemas.microsoft.com/office/drawing/2014/main" id="{FA883867-60F9-4ABA-BEA8-28CED7D2EBD9}"/>
                </a:ext>
              </a:extLst>
            </p:cNvPr>
            <p:cNvSpPr>
              <a:spLocks/>
            </p:cNvSpPr>
            <p:nvPr/>
          </p:nvSpPr>
          <p:spPr bwMode="auto">
            <a:xfrm>
              <a:off x="4856816" y="3560543"/>
              <a:ext cx="2203423" cy="720039"/>
            </a:xfrm>
            <a:custGeom>
              <a:avLst/>
              <a:gdLst>
                <a:gd name="T0" fmla="*/ 926 w 926"/>
                <a:gd name="T1" fmla="*/ 0 h 302"/>
                <a:gd name="T2" fmla="*/ 926 w 926"/>
                <a:gd name="T3" fmla="*/ 31 h 302"/>
                <a:gd name="T4" fmla="*/ 913 w 926"/>
                <a:gd name="T5" fmla="*/ 49 h 302"/>
                <a:gd name="T6" fmla="*/ 496 w 926"/>
                <a:gd name="T7" fmla="*/ 291 h 302"/>
                <a:gd name="T8" fmla="*/ 433 w 926"/>
                <a:gd name="T9" fmla="*/ 291 h 302"/>
                <a:gd name="T10" fmla="*/ 13 w 926"/>
                <a:gd name="T11" fmla="*/ 49 h 302"/>
                <a:gd name="T12" fmla="*/ 0 w 926"/>
                <a:gd name="T13" fmla="*/ 31 h 302"/>
                <a:gd name="T14" fmla="*/ 1 w 926"/>
                <a:gd name="T15" fmla="*/ 0 h 302"/>
                <a:gd name="T16" fmla="*/ 14 w 926"/>
                <a:gd name="T17" fmla="*/ 18 h 302"/>
                <a:gd name="T18" fmla="*/ 433 w 926"/>
                <a:gd name="T19" fmla="*/ 261 h 302"/>
                <a:gd name="T20" fmla="*/ 496 w 926"/>
                <a:gd name="T21" fmla="*/ 261 h 302"/>
                <a:gd name="T22" fmla="*/ 913 w 926"/>
                <a:gd name="T23" fmla="*/ 18 h 302"/>
                <a:gd name="T24" fmla="*/ 926 w 926"/>
                <a:gd name="T25"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6" h="302">
                  <a:moveTo>
                    <a:pt x="926" y="0"/>
                  </a:moveTo>
                  <a:cubicBezTo>
                    <a:pt x="926" y="31"/>
                    <a:pt x="926" y="31"/>
                    <a:pt x="926" y="31"/>
                  </a:cubicBezTo>
                  <a:cubicBezTo>
                    <a:pt x="926" y="38"/>
                    <a:pt x="922" y="44"/>
                    <a:pt x="913" y="49"/>
                  </a:cubicBezTo>
                  <a:cubicBezTo>
                    <a:pt x="496" y="291"/>
                    <a:pt x="496" y="291"/>
                    <a:pt x="496" y="291"/>
                  </a:cubicBezTo>
                  <a:cubicBezTo>
                    <a:pt x="479" y="302"/>
                    <a:pt x="451" y="302"/>
                    <a:pt x="433" y="291"/>
                  </a:cubicBezTo>
                  <a:cubicBezTo>
                    <a:pt x="13" y="49"/>
                    <a:pt x="13" y="49"/>
                    <a:pt x="13" y="49"/>
                  </a:cubicBezTo>
                  <a:cubicBezTo>
                    <a:pt x="5" y="44"/>
                    <a:pt x="0" y="37"/>
                    <a:pt x="0" y="31"/>
                  </a:cubicBezTo>
                  <a:cubicBezTo>
                    <a:pt x="1" y="0"/>
                    <a:pt x="1" y="0"/>
                    <a:pt x="1" y="0"/>
                  </a:cubicBezTo>
                  <a:cubicBezTo>
                    <a:pt x="1" y="6"/>
                    <a:pt x="5" y="13"/>
                    <a:pt x="14" y="18"/>
                  </a:cubicBezTo>
                  <a:cubicBezTo>
                    <a:pt x="433" y="261"/>
                    <a:pt x="433" y="261"/>
                    <a:pt x="433" y="261"/>
                  </a:cubicBezTo>
                  <a:cubicBezTo>
                    <a:pt x="451" y="271"/>
                    <a:pt x="479" y="271"/>
                    <a:pt x="496" y="261"/>
                  </a:cubicBezTo>
                  <a:cubicBezTo>
                    <a:pt x="913" y="18"/>
                    <a:pt x="913" y="18"/>
                    <a:pt x="913" y="18"/>
                  </a:cubicBezTo>
                  <a:cubicBezTo>
                    <a:pt x="922" y="13"/>
                    <a:pt x="926" y="7"/>
                    <a:pt x="926" y="0"/>
                  </a:cubicBezTo>
                  <a:close/>
                </a:path>
              </a:pathLst>
            </a:custGeom>
            <a:solidFill>
              <a:schemeClr val="bg2">
                <a:lumMod val="75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88" name="Freeform 84">
              <a:extLst>
                <a:ext uri="{FF2B5EF4-FFF2-40B4-BE49-F238E27FC236}">
                  <a16:creationId xmlns:a16="http://schemas.microsoft.com/office/drawing/2014/main" id="{C0A2F341-A9E6-4483-806C-3A6A4FCCD885}"/>
                </a:ext>
              </a:extLst>
            </p:cNvPr>
            <p:cNvSpPr>
              <a:spLocks/>
            </p:cNvSpPr>
            <p:nvPr/>
          </p:nvSpPr>
          <p:spPr bwMode="auto">
            <a:xfrm>
              <a:off x="4846232" y="2914627"/>
              <a:ext cx="2226707" cy="1291834"/>
            </a:xfrm>
            <a:custGeom>
              <a:avLst/>
              <a:gdLst>
                <a:gd name="T0" fmla="*/ 917 w 935"/>
                <a:gd name="T1" fmla="*/ 253 h 542"/>
                <a:gd name="T2" fmla="*/ 497 w 935"/>
                <a:gd name="T3" fmla="*/ 10 h 542"/>
                <a:gd name="T4" fmla="*/ 434 w 935"/>
                <a:gd name="T5" fmla="*/ 10 h 542"/>
                <a:gd name="T6" fmla="*/ 17 w 935"/>
                <a:gd name="T7" fmla="*/ 253 h 542"/>
                <a:gd name="T8" fmla="*/ 18 w 935"/>
                <a:gd name="T9" fmla="*/ 289 h 542"/>
                <a:gd name="T10" fmla="*/ 437 w 935"/>
                <a:gd name="T11" fmla="*/ 532 h 542"/>
                <a:gd name="T12" fmla="*/ 500 w 935"/>
                <a:gd name="T13" fmla="*/ 532 h 542"/>
                <a:gd name="T14" fmla="*/ 917 w 935"/>
                <a:gd name="T15" fmla="*/ 289 h 542"/>
                <a:gd name="T16" fmla="*/ 917 w 935"/>
                <a:gd name="T17" fmla="*/ 25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5" h="542">
                  <a:moveTo>
                    <a:pt x="917" y="253"/>
                  </a:moveTo>
                  <a:cubicBezTo>
                    <a:pt x="497" y="10"/>
                    <a:pt x="497" y="10"/>
                    <a:pt x="497" y="10"/>
                  </a:cubicBezTo>
                  <a:cubicBezTo>
                    <a:pt x="480" y="0"/>
                    <a:pt x="452" y="0"/>
                    <a:pt x="434" y="10"/>
                  </a:cubicBezTo>
                  <a:cubicBezTo>
                    <a:pt x="17" y="253"/>
                    <a:pt x="17" y="253"/>
                    <a:pt x="17" y="253"/>
                  </a:cubicBezTo>
                  <a:cubicBezTo>
                    <a:pt x="0" y="263"/>
                    <a:pt x="0" y="279"/>
                    <a:pt x="18" y="289"/>
                  </a:cubicBezTo>
                  <a:cubicBezTo>
                    <a:pt x="437" y="532"/>
                    <a:pt x="437" y="532"/>
                    <a:pt x="437" y="532"/>
                  </a:cubicBezTo>
                  <a:cubicBezTo>
                    <a:pt x="455" y="542"/>
                    <a:pt x="483" y="542"/>
                    <a:pt x="500" y="532"/>
                  </a:cubicBezTo>
                  <a:cubicBezTo>
                    <a:pt x="917" y="289"/>
                    <a:pt x="917" y="289"/>
                    <a:pt x="917" y="289"/>
                  </a:cubicBezTo>
                  <a:cubicBezTo>
                    <a:pt x="935" y="279"/>
                    <a:pt x="935" y="263"/>
                    <a:pt x="917" y="253"/>
                  </a:cubicBezTo>
                  <a:close/>
                </a:path>
              </a:pathLst>
            </a:custGeom>
            <a:solidFill>
              <a:schemeClr val="bg2">
                <a:lumMod val="95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89" name="Freeform 85">
              <a:extLst>
                <a:ext uri="{FF2B5EF4-FFF2-40B4-BE49-F238E27FC236}">
                  <a16:creationId xmlns:a16="http://schemas.microsoft.com/office/drawing/2014/main" id="{92B194F4-5C87-4CB5-94A9-FA10ABF92F5D}"/>
                </a:ext>
              </a:extLst>
            </p:cNvPr>
            <p:cNvSpPr>
              <a:spLocks/>
            </p:cNvSpPr>
            <p:nvPr/>
          </p:nvSpPr>
          <p:spPr bwMode="auto">
            <a:xfrm>
              <a:off x="5400792" y="3179346"/>
              <a:ext cx="1672147" cy="796278"/>
            </a:xfrm>
            <a:custGeom>
              <a:avLst/>
              <a:gdLst>
                <a:gd name="T0" fmla="*/ 684 w 702"/>
                <a:gd name="T1" fmla="*/ 142 h 334"/>
                <a:gd name="T2" fmla="*/ 458 w 702"/>
                <a:gd name="T3" fmla="*/ 11 h 334"/>
                <a:gd name="T4" fmla="*/ 414 w 702"/>
                <a:gd name="T5" fmla="*/ 0 h 334"/>
                <a:gd name="T6" fmla="*/ 0 w 702"/>
                <a:gd name="T7" fmla="*/ 267 h 334"/>
                <a:gd name="T8" fmla="*/ 56 w 702"/>
                <a:gd name="T9" fmla="*/ 300 h 334"/>
                <a:gd name="T10" fmla="*/ 416 w 702"/>
                <a:gd name="T11" fmla="*/ 334 h 334"/>
                <a:gd name="T12" fmla="*/ 684 w 702"/>
                <a:gd name="T13" fmla="*/ 178 h 334"/>
                <a:gd name="T14" fmla="*/ 684 w 702"/>
                <a:gd name="T15" fmla="*/ 142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2" h="334">
                  <a:moveTo>
                    <a:pt x="684" y="142"/>
                  </a:moveTo>
                  <a:cubicBezTo>
                    <a:pt x="458" y="11"/>
                    <a:pt x="458" y="11"/>
                    <a:pt x="458" y="11"/>
                  </a:cubicBezTo>
                  <a:cubicBezTo>
                    <a:pt x="414" y="0"/>
                    <a:pt x="414" y="0"/>
                    <a:pt x="414" y="0"/>
                  </a:cubicBezTo>
                  <a:cubicBezTo>
                    <a:pt x="0" y="267"/>
                    <a:pt x="0" y="267"/>
                    <a:pt x="0" y="267"/>
                  </a:cubicBezTo>
                  <a:cubicBezTo>
                    <a:pt x="56" y="300"/>
                    <a:pt x="56" y="300"/>
                    <a:pt x="56" y="300"/>
                  </a:cubicBezTo>
                  <a:cubicBezTo>
                    <a:pt x="416" y="334"/>
                    <a:pt x="416" y="334"/>
                    <a:pt x="416" y="334"/>
                  </a:cubicBezTo>
                  <a:cubicBezTo>
                    <a:pt x="684" y="178"/>
                    <a:pt x="684" y="178"/>
                    <a:pt x="684" y="178"/>
                  </a:cubicBezTo>
                  <a:cubicBezTo>
                    <a:pt x="702" y="168"/>
                    <a:pt x="702" y="152"/>
                    <a:pt x="684" y="142"/>
                  </a:cubicBezTo>
                  <a:close/>
                </a:path>
              </a:pathLst>
            </a:custGeom>
            <a:solidFill>
              <a:schemeClr val="bg2">
                <a:lumMod val="65000"/>
                <a:alpha val="10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90" name="Freeform 86">
              <a:extLst>
                <a:ext uri="{FF2B5EF4-FFF2-40B4-BE49-F238E27FC236}">
                  <a16:creationId xmlns:a16="http://schemas.microsoft.com/office/drawing/2014/main" id="{E49809E4-C82B-45B1-8AAB-A45C1F4E367D}"/>
                </a:ext>
              </a:extLst>
            </p:cNvPr>
            <p:cNvSpPr>
              <a:spLocks/>
            </p:cNvSpPr>
            <p:nvPr/>
          </p:nvSpPr>
          <p:spPr bwMode="auto">
            <a:xfrm>
              <a:off x="5400792" y="3749025"/>
              <a:ext cx="133349" cy="146125"/>
            </a:xfrm>
            <a:custGeom>
              <a:avLst/>
              <a:gdLst>
                <a:gd name="T0" fmla="*/ 133 w 133"/>
                <a:gd name="T1" fmla="*/ 145 h 145"/>
                <a:gd name="T2" fmla="*/ 0 w 133"/>
                <a:gd name="T3" fmla="*/ 67 h 145"/>
                <a:gd name="T4" fmla="*/ 0 w 133"/>
                <a:gd name="T5" fmla="*/ 0 h 145"/>
                <a:gd name="T6" fmla="*/ 133 w 133"/>
                <a:gd name="T7" fmla="*/ 78 h 145"/>
                <a:gd name="T8" fmla="*/ 133 w 133"/>
                <a:gd name="T9" fmla="*/ 145 h 145"/>
              </a:gdLst>
              <a:ahLst/>
              <a:cxnLst>
                <a:cxn ang="0">
                  <a:pos x="T0" y="T1"/>
                </a:cxn>
                <a:cxn ang="0">
                  <a:pos x="T2" y="T3"/>
                </a:cxn>
                <a:cxn ang="0">
                  <a:pos x="T4" y="T5"/>
                </a:cxn>
                <a:cxn ang="0">
                  <a:pos x="T6" y="T7"/>
                </a:cxn>
                <a:cxn ang="0">
                  <a:pos x="T8" y="T9"/>
                </a:cxn>
              </a:cxnLst>
              <a:rect l="0" t="0" r="r" b="b"/>
              <a:pathLst>
                <a:path w="133" h="145">
                  <a:moveTo>
                    <a:pt x="133" y="145"/>
                  </a:moveTo>
                  <a:lnTo>
                    <a:pt x="0" y="67"/>
                  </a:lnTo>
                  <a:lnTo>
                    <a:pt x="0" y="0"/>
                  </a:lnTo>
                  <a:lnTo>
                    <a:pt x="133" y="78"/>
                  </a:lnTo>
                  <a:lnTo>
                    <a:pt x="133" y="145"/>
                  </a:lnTo>
                  <a:close/>
                </a:path>
              </a:pathLst>
            </a:custGeom>
            <a:solidFill>
              <a:schemeClr val="accent6">
                <a:lumMod val="50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91" name="Freeform 87">
              <a:extLst>
                <a:ext uri="{FF2B5EF4-FFF2-40B4-BE49-F238E27FC236}">
                  <a16:creationId xmlns:a16="http://schemas.microsoft.com/office/drawing/2014/main" id="{5B3C5ACE-464E-4BE8-B9FA-273ECE3B2B70}"/>
                </a:ext>
              </a:extLst>
            </p:cNvPr>
            <p:cNvSpPr>
              <a:spLocks/>
            </p:cNvSpPr>
            <p:nvPr/>
          </p:nvSpPr>
          <p:spPr bwMode="auto">
            <a:xfrm>
              <a:off x="5400792" y="3179346"/>
              <a:ext cx="1119704" cy="648035"/>
            </a:xfrm>
            <a:custGeom>
              <a:avLst/>
              <a:gdLst>
                <a:gd name="T0" fmla="*/ 133 w 1114"/>
                <a:gd name="T1" fmla="*/ 644 h 644"/>
                <a:gd name="T2" fmla="*/ 0 w 1114"/>
                <a:gd name="T3" fmla="*/ 566 h 644"/>
                <a:gd name="T4" fmla="*/ 981 w 1114"/>
                <a:gd name="T5" fmla="*/ 0 h 644"/>
                <a:gd name="T6" fmla="*/ 1114 w 1114"/>
                <a:gd name="T7" fmla="*/ 78 h 644"/>
                <a:gd name="T8" fmla="*/ 133 w 1114"/>
                <a:gd name="T9" fmla="*/ 644 h 644"/>
              </a:gdLst>
              <a:ahLst/>
              <a:cxnLst>
                <a:cxn ang="0">
                  <a:pos x="T0" y="T1"/>
                </a:cxn>
                <a:cxn ang="0">
                  <a:pos x="T2" y="T3"/>
                </a:cxn>
                <a:cxn ang="0">
                  <a:pos x="T4" y="T5"/>
                </a:cxn>
                <a:cxn ang="0">
                  <a:pos x="T6" y="T7"/>
                </a:cxn>
                <a:cxn ang="0">
                  <a:pos x="T8" y="T9"/>
                </a:cxn>
              </a:cxnLst>
              <a:rect l="0" t="0" r="r" b="b"/>
              <a:pathLst>
                <a:path w="1114" h="644">
                  <a:moveTo>
                    <a:pt x="133" y="644"/>
                  </a:moveTo>
                  <a:lnTo>
                    <a:pt x="0" y="566"/>
                  </a:lnTo>
                  <a:lnTo>
                    <a:pt x="981" y="0"/>
                  </a:lnTo>
                  <a:lnTo>
                    <a:pt x="1114" y="78"/>
                  </a:lnTo>
                  <a:lnTo>
                    <a:pt x="133" y="644"/>
                  </a:lnTo>
                  <a:close/>
                </a:path>
              </a:pathLst>
            </a:custGeom>
            <a:solidFill>
              <a:schemeClr val="accent6"/>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92" name="Freeform 88">
              <a:extLst>
                <a:ext uri="{FF2B5EF4-FFF2-40B4-BE49-F238E27FC236}">
                  <a16:creationId xmlns:a16="http://schemas.microsoft.com/office/drawing/2014/main" id="{1475C9CA-7792-4D7E-91BA-600DA01E62DF}"/>
                </a:ext>
              </a:extLst>
            </p:cNvPr>
            <p:cNvSpPr>
              <a:spLocks/>
            </p:cNvSpPr>
            <p:nvPr/>
          </p:nvSpPr>
          <p:spPr bwMode="auto">
            <a:xfrm>
              <a:off x="5534141" y="3259821"/>
              <a:ext cx="986355" cy="635328"/>
            </a:xfrm>
            <a:custGeom>
              <a:avLst/>
              <a:gdLst>
                <a:gd name="T0" fmla="*/ 981 w 981"/>
                <a:gd name="T1" fmla="*/ 0 h 633"/>
                <a:gd name="T2" fmla="*/ 981 w 981"/>
                <a:gd name="T3" fmla="*/ 66 h 633"/>
                <a:gd name="T4" fmla="*/ 0 w 981"/>
                <a:gd name="T5" fmla="*/ 633 h 633"/>
                <a:gd name="T6" fmla="*/ 0 w 981"/>
                <a:gd name="T7" fmla="*/ 566 h 633"/>
                <a:gd name="T8" fmla="*/ 981 w 981"/>
                <a:gd name="T9" fmla="*/ 0 h 633"/>
              </a:gdLst>
              <a:ahLst/>
              <a:cxnLst>
                <a:cxn ang="0">
                  <a:pos x="T0" y="T1"/>
                </a:cxn>
                <a:cxn ang="0">
                  <a:pos x="T2" y="T3"/>
                </a:cxn>
                <a:cxn ang="0">
                  <a:pos x="T4" y="T5"/>
                </a:cxn>
                <a:cxn ang="0">
                  <a:pos x="T6" y="T7"/>
                </a:cxn>
                <a:cxn ang="0">
                  <a:pos x="T8" y="T9"/>
                </a:cxn>
              </a:cxnLst>
              <a:rect l="0" t="0" r="r" b="b"/>
              <a:pathLst>
                <a:path w="981" h="633">
                  <a:moveTo>
                    <a:pt x="981" y="0"/>
                  </a:moveTo>
                  <a:lnTo>
                    <a:pt x="981" y="66"/>
                  </a:lnTo>
                  <a:lnTo>
                    <a:pt x="0" y="633"/>
                  </a:lnTo>
                  <a:lnTo>
                    <a:pt x="0" y="566"/>
                  </a:lnTo>
                  <a:lnTo>
                    <a:pt x="981" y="0"/>
                  </a:lnTo>
                  <a:close/>
                </a:path>
              </a:pathLst>
            </a:custGeom>
            <a:solidFill>
              <a:schemeClr val="accent6">
                <a:lumMod val="75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93" name="Freeform 89">
              <a:extLst>
                <a:ext uri="{FF2B5EF4-FFF2-40B4-BE49-F238E27FC236}">
                  <a16:creationId xmlns:a16="http://schemas.microsoft.com/office/drawing/2014/main" id="{46DB8747-0DB9-454D-AA91-9B6FC9411708}"/>
                </a:ext>
              </a:extLst>
            </p:cNvPr>
            <p:cNvSpPr>
              <a:spLocks/>
            </p:cNvSpPr>
            <p:nvPr/>
          </p:nvSpPr>
          <p:spPr bwMode="auto">
            <a:xfrm>
              <a:off x="6167016" y="2603316"/>
              <a:ext cx="135465" cy="772983"/>
            </a:xfrm>
            <a:custGeom>
              <a:avLst/>
              <a:gdLst>
                <a:gd name="T0" fmla="*/ 135 w 135"/>
                <a:gd name="T1" fmla="*/ 770 h 770"/>
                <a:gd name="T2" fmla="*/ 0 w 135"/>
                <a:gd name="T3" fmla="*/ 695 h 770"/>
                <a:gd name="T4" fmla="*/ 0 w 135"/>
                <a:gd name="T5" fmla="*/ 0 h 770"/>
                <a:gd name="T6" fmla="*/ 133 w 135"/>
                <a:gd name="T7" fmla="*/ 78 h 770"/>
                <a:gd name="T8" fmla="*/ 135 w 135"/>
                <a:gd name="T9" fmla="*/ 770 h 770"/>
              </a:gdLst>
              <a:ahLst/>
              <a:cxnLst>
                <a:cxn ang="0">
                  <a:pos x="T0" y="T1"/>
                </a:cxn>
                <a:cxn ang="0">
                  <a:pos x="T2" y="T3"/>
                </a:cxn>
                <a:cxn ang="0">
                  <a:pos x="T4" y="T5"/>
                </a:cxn>
                <a:cxn ang="0">
                  <a:pos x="T6" y="T7"/>
                </a:cxn>
                <a:cxn ang="0">
                  <a:pos x="T8" y="T9"/>
                </a:cxn>
              </a:cxnLst>
              <a:rect l="0" t="0" r="r" b="b"/>
              <a:pathLst>
                <a:path w="135" h="770">
                  <a:moveTo>
                    <a:pt x="135" y="770"/>
                  </a:moveTo>
                  <a:lnTo>
                    <a:pt x="0" y="695"/>
                  </a:lnTo>
                  <a:lnTo>
                    <a:pt x="0" y="0"/>
                  </a:lnTo>
                  <a:lnTo>
                    <a:pt x="133" y="78"/>
                  </a:lnTo>
                  <a:lnTo>
                    <a:pt x="135" y="770"/>
                  </a:lnTo>
                  <a:close/>
                </a:path>
              </a:pathLst>
            </a:custGeom>
            <a:solidFill>
              <a:schemeClr val="accent4">
                <a:lumMod val="75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94" name="Freeform 90">
              <a:extLst>
                <a:ext uri="{FF2B5EF4-FFF2-40B4-BE49-F238E27FC236}">
                  <a16:creationId xmlns:a16="http://schemas.microsoft.com/office/drawing/2014/main" id="{B6261465-31A4-472F-AC8B-BE6718F765E5}"/>
                </a:ext>
              </a:extLst>
            </p:cNvPr>
            <p:cNvSpPr>
              <a:spLocks/>
            </p:cNvSpPr>
            <p:nvPr/>
          </p:nvSpPr>
          <p:spPr bwMode="auto">
            <a:xfrm>
              <a:off x="6167016" y="2501663"/>
              <a:ext cx="315380" cy="180010"/>
            </a:xfrm>
            <a:custGeom>
              <a:avLst/>
              <a:gdLst>
                <a:gd name="T0" fmla="*/ 133 w 313"/>
                <a:gd name="T1" fmla="*/ 180 h 180"/>
                <a:gd name="T2" fmla="*/ 0 w 313"/>
                <a:gd name="T3" fmla="*/ 102 h 180"/>
                <a:gd name="T4" fmla="*/ 178 w 313"/>
                <a:gd name="T5" fmla="*/ 0 h 180"/>
                <a:gd name="T6" fmla="*/ 313 w 313"/>
                <a:gd name="T7" fmla="*/ 78 h 180"/>
                <a:gd name="T8" fmla="*/ 133 w 313"/>
                <a:gd name="T9" fmla="*/ 180 h 180"/>
              </a:gdLst>
              <a:ahLst/>
              <a:cxnLst>
                <a:cxn ang="0">
                  <a:pos x="T0" y="T1"/>
                </a:cxn>
                <a:cxn ang="0">
                  <a:pos x="T2" y="T3"/>
                </a:cxn>
                <a:cxn ang="0">
                  <a:pos x="T4" y="T5"/>
                </a:cxn>
                <a:cxn ang="0">
                  <a:pos x="T6" y="T7"/>
                </a:cxn>
                <a:cxn ang="0">
                  <a:pos x="T8" y="T9"/>
                </a:cxn>
              </a:cxnLst>
              <a:rect l="0" t="0" r="r" b="b"/>
              <a:pathLst>
                <a:path w="313" h="180">
                  <a:moveTo>
                    <a:pt x="133" y="180"/>
                  </a:moveTo>
                  <a:lnTo>
                    <a:pt x="0" y="102"/>
                  </a:lnTo>
                  <a:lnTo>
                    <a:pt x="178" y="0"/>
                  </a:lnTo>
                  <a:lnTo>
                    <a:pt x="313" y="78"/>
                  </a:lnTo>
                  <a:lnTo>
                    <a:pt x="133" y="180"/>
                  </a:lnTo>
                  <a:close/>
                </a:path>
              </a:pathLst>
            </a:custGeom>
            <a:solidFill>
              <a:schemeClr val="accent4">
                <a:lumMod val="60000"/>
                <a:lumOff val="40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95" name="Freeform 91">
              <a:extLst>
                <a:ext uri="{FF2B5EF4-FFF2-40B4-BE49-F238E27FC236}">
                  <a16:creationId xmlns:a16="http://schemas.microsoft.com/office/drawing/2014/main" id="{9DB29DB7-5502-44A4-80A0-DD47C1F246BA}"/>
                </a:ext>
              </a:extLst>
            </p:cNvPr>
            <p:cNvSpPr>
              <a:spLocks/>
            </p:cNvSpPr>
            <p:nvPr/>
          </p:nvSpPr>
          <p:spPr bwMode="auto">
            <a:xfrm>
              <a:off x="6300365" y="2580021"/>
              <a:ext cx="184147" cy="796278"/>
            </a:xfrm>
            <a:custGeom>
              <a:avLst/>
              <a:gdLst>
                <a:gd name="T0" fmla="*/ 180 w 182"/>
                <a:gd name="T1" fmla="*/ 0 h 794"/>
                <a:gd name="T2" fmla="*/ 182 w 182"/>
                <a:gd name="T3" fmla="*/ 692 h 794"/>
                <a:gd name="T4" fmla="*/ 2 w 182"/>
                <a:gd name="T5" fmla="*/ 794 h 794"/>
                <a:gd name="T6" fmla="*/ 0 w 182"/>
                <a:gd name="T7" fmla="*/ 102 h 794"/>
                <a:gd name="T8" fmla="*/ 180 w 182"/>
                <a:gd name="T9" fmla="*/ 0 h 794"/>
              </a:gdLst>
              <a:ahLst/>
              <a:cxnLst>
                <a:cxn ang="0">
                  <a:pos x="T0" y="T1"/>
                </a:cxn>
                <a:cxn ang="0">
                  <a:pos x="T2" y="T3"/>
                </a:cxn>
                <a:cxn ang="0">
                  <a:pos x="T4" y="T5"/>
                </a:cxn>
                <a:cxn ang="0">
                  <a:pos x="T6" y="T7"/>
                </a:cxn>
                <a:cxn ang="0">
                  <a:pos x="T8" y="T9"/>
                </a:cxn>
              </a:cxnLst>
              <a:rect l="0" t="0" r="r" b="b"/>
              <a:pathLst>
                <a:path w="182" h="794">
                  <a:moveTo>
                    <a:pt x="180" y="0"/>
                  </a:moveTo>
                  <a:lnTo>
                    <a:pt x="182" y="692"/>
                  </a:lnTo>
                  <a:lnTo>
                    <a:pt x="2" y="794"/>
                  </a:lnTo>
                  <a:lnTo>
                    <a:pt x="0" y="102"/>
                  </a:lnTo>
                  <a:lnTo>
                    <a:pt x="180" y="0"/>
                  </a:lnTo>
                  <a:close/>
                </a:path>
              </a:pathLst>
            </a:custGeom>
            <a:solidFill>
              <a:schemeClr val="accent4"/>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96" name="Freeform 92">
              <a:extLst>
                <a:ext uri="{FF2B5EF4-FFF2-40B4-BE49-F238E27FC236}">
                  <a16:creationId xmlns:a16="http://schemas.microsoft.com/office/drawing/2014/main" id="{D0E93C14-DB75-4BDB-B8FC-BFD3E9E4B832}"/>
                </a:ext>
              </a:extLst>
            </p:cNvPr>
            <p:cNvSpPr>
              <a:spLocks/>
            </p:cNvSpPr>
            <p:nvPr/>
          </p:nvSpPr>
          <p:spPr bwMode="auto">
            <a:xfrm>
              <a:off x="6056951" y="2933686"/>
              <a:ext cx="179915" cy="586620"/>
            </a:xfrm>
            <a:custGeom>
              <a:avLst/>
              <a:gdLst>
                <a:gd name="T0" fmla="*/ 178 w 180"/>
                <a:gd name="T1" fmla="*/ 0 h 584"/>
                <a:gd name="T2" fmla="*/ 180 w 180"/>
                <a:gd name="T3" fmla="*/ 482 h 584"/>
                <a:gd name="T4" fmla="*/ 0 w 180"/>
                <a:gd name="T5" fmla="*/ 584 h 584"/>
                <a:gd name="T6" fmla="*/ 0 w 180"/>
                <a:gd name="T7" fmla="*/ 102 h 584"/>
                <a:gd name="T8" fmla="*/ 178 w 180"/>
                <a:gd name="T9" fmla="*/ 0 h 584"/>
              </a:gdLst>
              <a:ahLst/>
              <a:cxnLst>
                <a:cxn ang="0">
                  <a:pos x="T0" y="T1"/>
                </a:cxn>
                <a:cxn ang="0">
                  <a:pos x="T2" y="T3"/>
                </a:cxn>
                <a:cxn ang="0">
                  <a:pos x="T4" y="T5"/>
                </a:cxn>
                <a:cxn ang="0">
                  <a:pos x="T6" y="T7"/>
                </a:cxn>
                <a:cxn ang="0">
                  <a:pos x="T8" y="T9"/>
                </a:cxn>
              </a:cxnLst>
              <a:rect l="0" t="0" r="r" b="b"/>
              <a:pathLst>
                <a:path w="180" h="584">
                  <a:moveTo>
                    <a:pt x="178" y="0"/>
                  </a:moveTo>
                  <a:lnTo>
                    <a:pt x="180" y="482"/>
                  </a:lnTo>
                  <a:lnTo>
                    <a:pt x="0" y="584"/>
                  </a:lnTo>
                  <a:lnTo>
                    <a:pt x="0" y="102"/>
                  </a:lnTo>
                  <a:lnTo>
                    <a:pt x="178" y="0"/>
                  </a:lnTo>
                  <a:close/>
                </a:path>
              </a:pathLst>
            </a:custGeom>
            <a:solidFill>
              <a:schemeClr val="accent3"/>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97" name="Freeform 93">
              <a:extLst>
                <a:ext uri="{FF2B5EF4-FFF2-40B4-BE49-F238E27FC236}">
                  <a16:creationId xmlns:a16="http://schemas.microsoft.com/office/drawing/2014/main" id="{E38CCDE5-1662-4B15-8EC0-4E2382B04F2A}"/>
                </a:ext>
              </a:extLst>
            </p:cNvPr>
            <p:cNvSpPr>
              <a:spLocks/>
            </p:cNvSpPr>
            <p:nvPr/>
          </p:nvSpPr>
          <p:spPr bwMode="auto">
            <a:xfrm>
              <a:off x="5919370" y="2959099"/>
              <a:ext cx="137581" cy="561207"/>
            </a:xfrm>
            <a:custGeom>
              <a:avLst/>
              <a:gdLst>
                <a:gd name="T0" fmla="*/ 135 w 135"/>
                <a:gd name="T1" fmla="*/ 560 h 560"/>
                <a:gd name="T2" fmla="*/ 2 w 135"/>
                <a:gd name="T3" fmla="*/ 481 h 560"/>
                <a:gd name="T4" fmla="*/ 0 w 135"/>
                <a:gd name="T5" fmla="*/ 0 h 560"/>
                <a:gd name="T6" fmla="*/ 135 w 135"/>
                <a:gd name="T7" fmla="*/ 78 h 560"/>
                <a:gd name="T8" fmla="*/ 135 w 135"/>
                <a:gd name="T9" fmla="*/ 560 h 560"/>
              </a:gdLst>
              <a:ahLst/>
              <a:cxnLst>
                <a:cxn ang="0">
                  <a:pos x="T0" y="T1"/>
                </a:cxn>
                <a:cxn ang="0">
                  <a:pos x="T2" y="T3"/>
                </a:cxn>
                <a:cxn ang="0">
                  <a:pos x="T4" y="T5"/>
                </a:cxn>
                <a:cxn ang="0">
                  <a:pos x="T6" y="T7"/>
                </a:cxn>
                <a:cxn ang="0">
                  <a:pos x="T8" y="T9"/>
                </a:cxn>
              </a:cxnLst>
              <a:rect l="0" t="0" r="r" b="b"/>
              <a:pathLst>
                <a:path w="135" h="560">
                  <a:moveTo>
                    <a:pt x="135" y="560"/>
                  </a:moveTo>
                  <a:lnTo>
                    <a:pt x="2" y="481"/>
                  </a:lnTo>
                  <a:lnTo>
                    <a:pt x="0" y="0"/>
                  </a:lnTo>
                  <a:lnTo>
                    <a:pt x="135" y="78"/>
                  </a:lnTo>
                  <a:lnTo>
                    <a:pt x="135" y="560"/>
                  </a:lnTo>
                  <a:close/>
                </a:path>
              </a:pathLst>
            </a:custGeom>
            <a:solidFill>
              <a:schemeClr val="accent3">
                <a:lumMod val="75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98" name="Freeform 94">
              <a:extLst>
                <a:ext uri="{FF2B5EF4-FFF2-40B4-BE49-F238E27FC236}">
                  <a16:creationId xmlns:a16="http://schemas.microsoft.com/office/drawing/2014/main" id="{9E6454D2-7F74-4E18-A27E-5083D78C38A0}"/>
                </a:ext>
              </a:extLst>
            </p:cNvPr>
            <p:cNvSpPr>
              <a:spLocks/>
            </p:cNvSpPr>
            <p:nvPr/>
          </p:nvSpPr>
          <p:spPr bwMode="auto">
            <a:xfrm>
              <a:off x="5919370" y="2855330"/>
              <a:ext cx="315379" cy="182127"/>
            </a:xfrm>
            <a:custGeom>
              <a:avLst/>
              <a:gdLst>
                <a:gd name="T0" fmla="*/ 135 w 313"/>
                <a:gd name="T1" fmla="*/ 180 h 180"/>
                <a:gd name="T2" fmla="*/ 0 w 313"/>
                <a:gd name="T3" fmla="*/ 102 h 180"/>
                <a:gd name="T4" fmla="*/ 180 w 313"/>
                <a:gd name="T5" fmla="*/ 0 h 180"/>
                <a:gd name="T6" fmla="*/ 313 w 313"/>
                <a:gd name="T7" fmla="*/ 78 h 180"/>
                <a:gd name="T8" fmla="*/ 135 w 313"/>
                <a:gd name="T9" fmla="*/ 180 h 180"/>
              </a:gdLst>
              <a:ahLst/>
              <a:cxnLst>
                <a:cxn ang="0">
                  <a:pos x="T0" y="T1"/>
                </a:cxn>
                <a:cxn ang="0">
                  <a:pos x="T2" y="T3"/>
                </a:cxn>
                <a:cxn ang="0">
                  <a:pos x="T4" y="T5"/>
                </a:cxn>
                <a:cxn ang="0">
                  <a:pos x="T6" y="T7"/>
                </a:cxn>
                <a:cxn ang="0">
                  <a:pos x="T8" y="T9"/>
                </a:cxn>
              </a:cxnLst>
              <a:rect l="0" t="0" r="r" b="b"/>
              <a:pathLst>
                <a:path w="313" h="180">
                  <a:moveTo>
                    <a:pt x="135" y="180"/>
                  </a:moveTo>
                  <a:lnTo>
                    <a:pt x="0" y="102"/>
                  </a:lnTo>
                  <a:lnTo>
                    <a:pt x="180" y="0"/>
                  </a:lnTo>
                  <a:lnTo>
                    <a:pt x="313" y="78"/>
                  </a:lnTo>
                  <a:lnTo>
                    <a:pt x="135" y="180"/>
                  </a:lnTo>
                  <a:close/>
                </a:path>
              </a:pathLst>
            </a:custGeom>
            <a:solidFill>
              <a:schemeClr val="accent3">
                <a:lumMod val="60000"/>
                <a:lumOff val="40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99" name="Freeform 95">
              <a:extLst>
                <a:ext uri="{FF2B5EF4-FFF2-40B4-BE49-F238E27FC236}">
                  <a16:creationId xmlns:a16="http://schemas.microsoft.com/office/drawing/2014/main" id="{C2AAB863-5B18-4854-85F3-F89B388F3507}"/>
                </a:ext>
              </a:extLst>
            </p:cNvPr>
            <p:cNvSpPr>
              <a:spLocks/>
            </p:cNvSpPr>
            <p:nvPr/>
          </p:nvSpPr>
          <p:spPr bwMode="auto">
            <a:xfrm>
              <a:off x="5671722" y="2997219"/>
              <a:ext cx="139698" cy="667095"/>
            </a:xfrm>
            <a:custGeom>
              <a:avLst/>
              <a:gdLst>
                <a:gd name="T0" fmla="*/ 138 w 138"/>
                <a:gd name="T1" fmla="*/ 664 h 664"/>
                <a:gd name="T2" fmla="*/ 3 w 138"/>
                <a:gd name="T3" fmla="*/ 586 h 664"/>
                <a:gd name="T4" fmla="*/ 0 w 138"/>
                <a:gd name="T5" fmla="*/ 0 h 664"/>
                <a:gd name="T6" fmla="*/ 135 w 138"/>
                <a:gd name="T7" fmla="*/ 78 h 664"/>
                <a:gd name="T8" fmla="*/ 138 w 138"/>
                <a:gd name="T9" fmla="*/ 664 h 664"/>
              </a:gdLst>
              <a:ahLst/>
              <a:cxnLst>
                <a:cxn ang="0">
                  <a:pos x="T0" y="T1"/>
                </a:cxn>
                <a:cxn ang="0">
                  <a:pos x="T2" y="T3"/>
                </a:cxn>
                <a:cxn ang="0">
                  <a:pos x="T4" y="T5"/>
                </a:cxn>
                <a:cxn ang="0">
                  <a:pos x="T6" y="T7"/>
                </a:cxn>
                <a:cxn ang="0">
                  <a:pos x="T8" y="T9"/>
                </a:cxn>
              </a:cxnLst>
              <a:rect l="0" t="0" r="r" b="b"/>
              <a:pathLst>
                <a:path w="138" h="664">
                  <a:moveTo>
                    <a:pt x="138" y="664"/>
                  </a:moveTo>
                  <a:lnTo>
                    <a:pt x="3" y="586"/>
                  </a:lnTo>
                  <a:lnTo>
                    <a:pt x="0" y="0"/>
                  </a:lnTo>
                  <a:lnTo>
                    <a:pt x="135" y="78"/>
                  </a:lnTo>
                  <a:lnTo>
                    <a:pt x="138" y="664"/>
                  </a:lnTo>
                  <a:close/>
                </a:path>
              </a:pathLst>
            </a:custGeom>
            <a:solidFill>
              <a:schemeClr val="accent2">
                <a:lumMod val="75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grpSp>
          <p:nvGrpSpPr>
            <p:cNvPr id="100" name="Group 98">
              <a:extLst>
                <a:ext uri="{FF2B5EF4-FFF2-40B4-BE49-F238E27FC236}">
                  <a16:creationId xmlns:a16="http://schemas.microsoft.com/office/drawing/2014/main" id="{156AAC75-7BF8-4DC9-97CE-1925C6806D47}"/>
                </a:ext>
              </a:extLst>
            </p:cNvPr>
            <p:cNvGrpSpPr>
              <a:grpSpLocks/>
            </p:cNvGrpSpPr>
            <p:nvPr/>
          </p:nvGrpSpPr>
          <p:grpSpPr bwMode="auto">
            <a:xfrm>
              <a:off x="5672119" y="2892045"/>
              <a:ext cx="316491" cy="771632"/>
              <a:chOff x="4254089" y="2169034"/>
              <a:chExt cx="237368" cy="578724"/>
            </a:xfrm>
          </p:grpSpPr>
          <p:sp>
            <p:nvSpPr>
              <p:cNvPr id="109" name="Freeform 96">
                <a:extLst>
                  <a:ext uri="{FF2B5EF4-FFF2-40B4-BE49-F238E27FC236}">
                    <a16:creationId xmlns:a16="http://schemas.microsoft.com/office/drawing/2014/main" id="{39AB6C3C-F63A-40EE-85B0-1BE2845E78E6}"/>
                  </a:ext>
                </a:extLst>
              </p:cNvPr>
              <p:cNvSpPr>
                <a:spLocks/>
              </p:cNvSpPr>
              <p:nvPr/>
            </p:nvSpPr>
            <p:spPr bwMode="auto">
              <a:xfrm>
                <a:off x="4355390" y="2227267"/>
                <a:ext cx="136523" cy="520969"/>
              </a:xfrm>
              <a:custGeom>
                <a:avLst/>
                <a:gdLst>
                  <a:gd name="T0" fmla="*/ 180 w 180"/>
                  <a:gd name="T1" fmla="*/ 0 h 690"/>
                  <a:gd name="T2" fmla="*/ 180 w 180"/>
                  <a:gd name="T3" fmla="*/ 586 h 690"/>
                  <a:gd name="T4" fmla="*/ 3 w 180"/>
                  <a:gd name="T5" fmla="*/ 690 h 690"/>
                  <a:gd name="T6" fmla="*/ 0 w 180"/>
                  <a:gd name="T7" fmla="*/ 104 h 690"/>
                  <a:gd name="T8" fmla="*/ 180 w 180"/>
                  <a:gd name="T9" fmla="*/ 0 h 690"/>
                </a:gdLst>
                <a:ahLst/>
                <a:cxnLst>
                  <a:cxn ang="0">
                    <a:pos x="T0" y="T1"/>
                  </a:cxn>
                  <a:cxn ang="0">
                    <a:pos x="T2" y="T3"/>
                  </a:cxn>
                  <a:cxn ang="0">
                    <a:pos x="T4" y="T5"/>
                  </a:cxn>
                  <a:cxn ang="0">
                    <a:pos x="T6" y="T7"/>
                  </a:cxn>
                  <a:cxn ang="0">
                    <a:pos x="T8" y="T9"/>
                  </a:cxn>
                </a:cxnLst>
                <a:rect l="0" t="0" r="r" b="b"/>
                <a:pathLst>
                  <a:path w="180" h="690">
                    <a:moveTo>
                      <a:pt x="180" y="0"/>
                    </a:moveTo>
                    <a:lnTo>
                      <a:pt x="180" y="586"/>
                    </a:lnTo>
                    <a:lnTo>
                      <a:pt x="3" y="690"/>
                    </a:lnTo>
                    <a:lnTo>
                      <a:pt x="0" y="104"/>
                    </a:lnTo>
                    <a:lnTo>
                      <a:pt x="180" y="0"/>
                    </a:lnTo>
                    <a:close/>
                  </a:path>
                </a:pathLst>
              </a:custGeom>
              <a:solidFill>
                <a:schemeClr val="accent2"/>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10" name="Freeform 97">
                <a:extLst>
                  <a:ext uri="{FF2B5EF4-FFF2-40B4-BE49-F238E27FC236}">
                    <a16:creationId xmlns:a16="http://schemas.microsoft.com/office/drawing/2014/main" id="{23E03D94-5D0F-4315-B786-25D7E7A3BBCC}"/>
                  </a:ext>
                </a:extLst>
              </p:cNvPr>
              <p:cNvSpPr>
                <a:spLocks/>
              </p:cNvSpPr>
              <p:nvPr/>
            </p:nvSpPr>
            <p:spPr bwMode="auto">
              <a:xfrm>
                <a:off x="4253791" y="2168499"/>
                <a:ext cx="238122" cy="136596"/>
              </a:xfrm>
              <a:custGeom>
                <a:avLst/>
                <a:gdLst>
                  <a:gd name="T0" fmla="*/ 135 w 315"/>
                  <a:gd name="T1" fmla="*/ 182 h 182"/>
                  <a:gd name="T2" fmla="*/ 0 w 315"/>
                  <a:gd name="T3" fmla="*/ 104 h 182"/>
                  <a:gd name="T4" fmla="*/ 180 w 315"/>
                  <a:gd name="T5" fmla="*/ 0 h 182"/>
                  <a:gd name="T6" fmla="*/ 315 w 315"/>
                  <a:gd name="T7" fmla="*/ 78 h 182"/>
                  <a:gd name="T8" fmla="*/ 135 w 315"/>
                  <a:gd name="T9" fmla="*/ 182 h 182"/>
                </a:gdLst>
                <a:ahLst/>
                <a:cxnLst>
                  <a:cxn ang="0">
                    <a:pos x="T0" y="T1"/>
                  </a:cxn>
                  <a:cxn ang="0">
                    <a:pos x="T2" y="T3"/>
                  </a:cxn>
                  <a:cxn ang="0">
                    <a:pos x="T4" y="T5"/>
                  </a:cxn>
                  <a:cxn ang="0">
                    <a:pos x="T6" y="T7"/>
                  </a:cxn>
                  <a:cxn ang="0">
                    <a:pos x="T8" y="T9"/>
                  </a:cxn>
                </a:cxnLst>
                <a:rect l="0" t="0" r="r" b="b"/>
                <a:pathLst>
                  <a:path w="315" h="182">
                    <a:moveTo>
                      <a:pt x="135" y="182"/>
                    </a:moveTo>
                    <a:lnTo>
                      <a:pt x="0" y="104"/>
                    </a:lnTo>
                    <a:lnTo>
                      <a:pt x="180" y="0"/>
                    </a:lnTo>
                    <a:lnTo>
                      <a:pt x="315" y="78"/>
                    </a:lnTo>
                    <a:lnTo>
                      <a:pt x="135" y="182"/>
                    </a:lnTo>
                    <a:close/>
                  </a:path>
                </a:pathLst>
              </a:custGeom>
              <a:solidFill>
                <a:schemeClr val="accent2">
                  <a:lumMod val="60000"/>
                  <a:lumOff val="40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grpSp>
        <p:sp>
          <p:nvSpPr>
            <p:cNvPr id="101" name="Freeform 98">
              <a:extLst>
                <a:ext uri="{FF2B5EF4-FFF2-40B4-BE49-F238E27FC236}">
                  <a16:creationId xmlns:a16="http://schemas.microsoft.com/office/drawing/2014/main" id="{3730FB6C-1BC0-4BFD-9EEB-4B1FDAB78CDF}"/>
                </a:ext>
              </a:extLst>
            </p:cNvPr>
            <p:cNvSpPr>
              <a:spLocks/>
            </p:cNvSpPr>
            <p:nvPr/>
          </p:nvSpPr>
          <p:spPr bwMode="auto">
            <a:xfrm>
              <a:off x="5426192" y="3221702"/>
              <a:ext cx="315380" cy="184246"/>
            </a:xfrm>
            <a:custGeom>
              <a:avLst/>
              <a:gdLst>
                <a:gd name="T0" fmla="*/ 135 w 313"/>
                <a:gd name="T1" fmla="*/ 183 h 183"/>
                <a:gd name="T2" fmla="*/ 0 w 313"/>
                <a:gd name="T3" fmla="*/ 105 h 183"/>
                <a:gd name="T4" fmla="*/ 180 w 313"/>
                <a:gd name="T5" fmla="*/ 0 h 183"/>
                <a:gd name="T6" fmla="*/ 313 w 313"/>
                <a:gd name="T7" fmla="*/ 79 h 183"/>
                <a:gd name="T8" fmla="*/ 135 w 313"/>
                <a:gd name="T9" fmla="*/ 183 h 183"/>
              </a:gdLst>
              <a:ahLst/>
              <a:cxnLst>
                <a:cxn ang="0">
                  <a:pos x="T0" y="T1"/>
                </a:cxn>
                <a:cxn ang="0">
                  <a:pos x="T2" y="T3"/>
                </a:cxn>
                <a:cxn ang="0">
                  <a:pos x="T4" y="T5"/>
                </a:cxn>
                <a:cxn ang="0">
                  <a:pos x="T6" y="T7"/>
                </a:cxn>
                <a:cxn ang="0">
                  <a:pos x="T8" y="T9"/>
                </a:cxn>
              </a:cxnLst>
              <a:rect l="0" t="0" r="r" b="b"/>
              <a:pathLst>
                <a:path w="313" h="183">
                  <a:moveTo>
                    <a:pt x="135" y="183"/>
                  </a:moveTo>
                  <a:lnTo>
                    <a:pt x="0" y="105"/>
                  </a:lnTo>
                  <a:lnTo>
                    <a:pt x="180" y="0"/>
                  </a:lnTo>
                  <a:lnTo>
                    <a:pt x="313" y="79"/>
                  </a:lnTo>
                  <a:lnTo>
                    <a:pt x="135" y="183"/>
                  </a:lnTo>
                  <a:close/>
                </a:path>
              </a:pathLst>
            </a:custGeom>
            <a:solidFill>
              <a:schemeClr val="accent1">
                <a:lumMod val="60000"/>
                <a:lumOff val="40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02" name="Freeform 99">
              <a:extLst>
                <a:ext uri="{FF2B5EF4-FFF2-40B4-BE49-F238E27FC236}">
                  <a16:creationId xmlns:a16="http://schemas.microsoft.com/office/drawing/2014/main" id="{646AEE97-E697-44E2-AA60-D89D257F4A5B}"/>
                </a:ext>
              </a:extLst>
            </p:cNvPr>
            <p:cNvSpPr>
              <a:spLocks/>
            </p:cNvSpPr>
            <p:nvPr/>
          </p:nvSpPr>
          <p:spPr bwMode="auto">
            <a:xfrm>
              <a:off x="5561657" y="3302177"/>
              <a:ext cx="182031" cy="504027"/>
            </a:xfrm>
            <a:custGeom>
              <a:avLst/>
              <a:gdLst>
                <a:gd name="T0" fmla="*/ 178 w 180"/>
                <a:gd name="T1" fmla="*/ 0 h 502"/>
                <a:gd name="T2" fmla="*/ 180 w 180"/>
                <a:gd name="T3" fmla="*/ 398 h 502"/>
                <a:gd name="T4" fmla="*/ 0 w 180"/>
                <a:gd name="T5" fmla="*/ 502 h 502"/>
                <a:gd name="T6" fmla="*/ 0 w 180"/>
                <a:gd name="T7" fmla="*/ 104 h 502"/>
                <a:gd name="T8" fmla="*/ 178 w 180"/>
                <a:gd name="T9" fmla="*/ 0 h 502"/>
              </a:gdLst>
              <a:ahLst/>
              <a:cxnLst>
                <a:cxn ang="0">
                  <a:pos x="T0" y="T1"/>
                </a:cxn>
                <a:cxn ang="0">
                  <a:pos x="T2" y="T3"/>
                </a:cxn>
                <a:cxn ang="0">
                  <a:pos x="T4" y="T5"/>
                </a:cxn>
                <a:cxn ang="0">
                  <a:pos x="T6" y="T7"/>
                </a:cxn>
                <a:cxn ang="0">
                  <a:pos x="T8" y="T9"/>
                </a:cxn>
              </a:cxnLst>
              <a:rect l="0" t="0" r="r" b="b"/>
              <a:pathLst>
                <a:path w="180" h="502">
                  <a:moveTo>
                    <a:pt x="178" y="0"/>
                  </a:moveTo>
                  <a:lnTo>
                    <a:pt x="180" y="398"/>
                  </a:lnTo>
                  <a:lnTo>
                    <a:pt x="0" y="502"/>
                  </a:lnTo>
                  <a:lnTo>
                    <a:pt x="0" y="104"/>
                  </a:lnTo>
                  <a:lnTo>
                    <a:pt x="178" y="0"/>
                  </a:lnTo>
                  <a:close/>
                </a:path>
              </a:pathLst>
            </a:custGeom>
            <a:solidFill>
              <a:schemeClr val="accent1"/>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03" name="Freeform 100">
              <a:extLst>
                <a:ext uri="{FF2B5EF4-FFF2-40B4-BE49-F238E27FC236}">
                  <a16:creationId xmlns:a16="http://schemas.microsoft.com/office/drawing/2014/main" id="{1C88518F-18B9-4286-855F-BC794E65D201}"/>
                </a:ext>
              </a:extLst>
            </p:cNvPr>
            <p:cNvSpPr>
              <a:spLocks/>
            </p:cNvSpPr>
            <p:nvPr/>
          </p:nvSpPr>
          <p:spPr bwMode="auto">
            <a:xfrm>
              <a:off x="5426192" y="3327590"/>
              <a:ext cx="135465" cy="478614"/>
            </a:xfrm>
            <a:custGeom>
              <a:avLst/>
              <a:gdLst>
                <a:gd name="T0" fmla="*/ 135 w 135"/>
                <a:gd name="T1" fmla="*/ 476 h 476"/>
                <a:gd name="T2" fmla="*/ 3 w 135"/>
                <a:gd name="T3" fmla="*/ 398 h 476"/>
                <a:gd name="T4" fmla="*/ 0 w 135"/>
                <a:gd name="T5" fmla="*/ 0 h 476"/>
                <a:gd name="T6" fmla="*/ 135 w 135"/>
                <a:gd name="T7" fmla="*/ 78 h 476"/>
                <a:gd name="T8" fmla="*/ 135 w 135"/>
                <a:gd name="T9" fmla="*/ 476 h 476"/>
              </a:gdLst>
              <a:ahLst/>
              <a:cxnLst>
                <a:cxn ang="0">
                  <a:pos x="T0" y="T1"/>
                </a:cxn>
                <a:cxn ang="0">
                  <a:pos x="T2" y="T3"/>
                </a:cxn>
                <a:cxn ang="0">
                  <a:pos x="T4" y="T5"/>
                </a:cxn>
                <a:cxn ang="0">
                  <a:pos x="T6" y="T7"/>
                </a:cxn>
                <a:cxn ang="0">
                  <a:pos x="T8" y="T9"/>
                </a:cxn>
              </a:cxnLst>
              <a:rect l="0" t="0" r="r" b="b"/>
              <a:pathLst>
                <a:path w="135" h="476">
                  <a:moveTo>
                    <a:pt x="135" y="476"/>
                  </a:moveTo>
                  <a:lnTo>
                    <a:pt x="3" y="398"/>
                  </a:lnTo>
                  <a:lnTo>
                    <a:pt x="0" y="0"/>
                  </a:lnTo>
                  <a:lnTo>
                    <a:pt x="135" y="78"/>
                  </a:lnTo>
                  <a:lnTo>
                    <a:pt x="135" y="476"/>
                  </a:lnTo>
                  <a:close/>
                </a:path>
              </a:pathLst>
            </a:custGeom>
            <a:solidFill>
              <a:schemeClr val="accent1">
                <a:lumMod val="75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04" name="Freeform 101">
              <a:extLst>
                <a:ext uri="{FF2B5EF4-FFF2-40B4-BE49-F238E27FC236}">
                  <a16:creationId xmlns:a16="http://schemas.microsoft.com/office/drawing/2014/main" id="{F76F115A-5660-46A0-843A-D29B620F998F}"/>
                </a:ext>
              </a:extLst>
            </p:cNvPr>
            <p:cNvSpPr>
              <a:spLocks/>
            </p:cNvSpPr>
            <p:nvPr/>
          </p:nvSpPr>
          <p:spPr bwMode="auto">
            <a:xfrm>
              <a:off x="5999802" y="2486839"/>
              <a:ext cx="275163" cy="355784"/>
            </a:xfrm>
            <a:custGeom>
              <a:avLst/>
              <a:gdLst>
                <a:gd name="T0" fmla="*/ 135 w 273"/>
                <a:gd name="T1" fmla="*/ 353 h 353"/>
                <a:gd name="T2" fmla="*/ 0 w 273"/>
                <a:gd name="T3" fmla="*/ 275 h 353"/>
                <a:gd name="T4" fmla="*/ 138 w 273"/>
                <a:gd name="T5" fmla="*/ 0 h 353"/>
                <a:gd name="T6" fmla="*/ 273 w 273"/>
                <a:gd name="T7" fmla="*/ 76 h 353"/>
                <a:gd name="T8" fmla="*/ 135 w 273"/>
                <a:gd name="T9" fmla="*/ 353 h 353"/>
              </a:gdLst>
              <a:ahLst/>
              <a:cxnLst>
                <a:cxn ang="0">
                  <a:pos x="T0" y="T1"/>
                </a:cxn>
                <a:cxn ang="0">
                  <a:pos x="T2" y="T3"/>
                </a:cxn>
                <a:cxn ang="0">
                  <a:pos x="T4" y="T5"/>
                </a:cxn>
                <a:cxn ang="0">
                  <a:pos x="T6" y="T7"/>
                </a:cxn>
                <a:cxn ang="0">
                  <a:pos x="T8" y="T9"/>
                </a:cxn>
              </a:cxnLst>
              <a:rect l="0" t="0" r="r" b="b"/>
              <a:pathLst>
                <a:path w="273" h="353">
                  <a:moveTo>
                    <a:pt x="135" y="353"/>
                  </a:moveTo>
                  <a:lnTo>
                    <a:pt x="0" y="275"/>
                  </a:lnTo>
                  <a:lnTo>
                    <a:pt x="138" y="0"/>
                  </a:lnTo>
                  <a:lnTo>
                    <a:pt x="273" y="76"/>
                  </a:lnTo>
                  <a:lnTo>
                    <a:pt x="135" y="353"/>
                  </a:lnTo>
                  <a:close/>
                </a:path>
              </a:pathLst>
            </a:custGeom>
            <a:solidFill>
              <a:schemeClr val="accent5">
                <a:lumMod val="75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05" name="Freeform 102">
              <a:extLst>
                <a:ext uri="{FF2B5EF4-FFF2-40B4-BE49-F238E27FC236}">
                  <a16:creationId xmlns:a16="http://schemas.microsoft.com/office/drawing/2014/main" id="{60921D06-80B8-4291-A7E2-C148137E0402}"/>
                </a:ext>
              </a:extLst>
            </p:cNvPr>
            <p:cNvSpPr>
              <a:spLocks/>
            </p:cNvSpPr>
            <p:nvPr/>
          </p:nvSpPr>
          <p:spPr bwMode="auto">
            <a:xfrm>
              <a:off x="6086584" y="2296241"/>
              <a:ext cx="304796" cy="249896"/>
            </a:xfrm>
            <a:custGeom>
              <a:avLst/>
              <a:gdLst>
                <a:gd name="T0" fmla="*/ 135 w 303"/>
                <a:gd name="T1" fmla="*/ 249 h 249"/>
                <a:gd name="T2" fmla="*/ 0 w 303"/>
                <a:gd name="T3" fmla="*/ 171 h 249"/>
                <a:gd name="T4" fmla="*/ 168 w 303"/>
                <a:gd name="T5" fmla="*/ 0 h 249"/>
                <a:gd name="T6" fmla="*/ 303 w 303"/>
                <a:gd name="T7" fmla="*/ 78 h 249"/>
                <a:gd name="T8" fmla="*/ 135 w 303"/>
                <a:gd name="T9" fmla="*/ 249 h 249"/>
              </a:gdLst>
              <a:ahLst/>
              <a:cxnLst>
                <a:cxn ang="0">
                  <a:pos x="T0" y="T1"/>
                </a:cxn>
                <a:cxn ang="0">
                  <a:pos x="T2" y="T3"/>
                </a:cxn>
                <a:cxn ang="0">
                  <a:pos x="T4" y="T5"/>
                </a:cxn>
                <a:cxn ang="0">
                  <a:pos x="T6" y="T7"/>
                </a:cxn>
                <a:cxn ang="0">
                  <a:pos x="T8" y="T9"/>
                </a:cxn>
              </a:cxnLst>
              <a:rect l="0" t="0" r="r" b="b"/>
              <a:pathLst>
                <a:path w="303" h="249">
                  <a:moveTo>
                    <a:pt x="135" y="249"/>
                  </a:moveTo>
                  <a:lnTo>
                    <a:pt x="0" y="171"/>
                  </a:lnTo>
                  <a:lnTo>
                    <a:pt x="168" y="0"/>
                  </a:lnTo>
                  <a:lnTo>
                    <a:pt x="303" y="78"/>
                  </a:lnTo>
                  <a:lnTo>
                    <a:pt x="135" y="249"/>
                  </a:lnTo>
                  <a:close/>
                </a:path>
              </a:pathLst>
            </a:custGeom>
            <a:solidFill>
              <a:schemeClr val="accent5"/>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06" name="Freeform 103">
              <a:extLst>
                <a:ext uri="{FF2B5EF4-FFF2-40B4-BE49-F238E27FC236}">
                  <a16:creationId xmlns:a16="http://schemas.microsoft.com/office/drawing/2014/main" id="{FB242B60-AF36-47CD-93A0-4DAE5EF4DF33}"/>
                </a:ext>
              </a:extLst>
            </p:cNvPr>
            <p:cNvSpPr>
              <a:spLocks/>
            </p:cNvSpPr>
            <p:nvPr/>
          </p:nvSpPr>
          <p:spPr bwMode="auto">
            <a:xfrm>
              <a:off x="5496042" y="2719793"/>
              <a:ext cx="368296" cy="508263"/>
            </a:xfrm>
            <a:custGeom>
              <a:avLst/>
              <a:gdLst>
                <a:gd name="T0" fmla="*/ 135 w 367"/>
                <a:gd name="T1" fmla="*/ 505 h 505"/>
                <a:gd name="T2" fmla="*/ 0 w 367"/>
                <a:gd name="T3" fmla="*/ 427 h 505"/>
                <a:gd name="T4" fmla="*/ 232 w 367"/>
                <a:gd name="T5" fmla="*/ 0 h 505"/>
                <a:gd name="T6" fmla="*/ 367 w 367"/>
                <a:gd name="T7" fmla="*/ 78 h 505"/>
                <a:gd name="T8" fmla="*/ 135 w 367"/>
                <a:gd name="T9" fmla="*/ 505 h 505"/>
              </a:gdLst>
              <a:ahLst/>
              <a:cxnLst>
                <a:cxn ang="0">
                  <a:pos x="T0" y="T1"/>
                </a:cxn>
                <a:cxn ang="0">
                  <a:pos x="T2" y="T3"/>
                </a:cxn>
                <a:cxn ang="0">
                  <a:pos x="T4" y="T5"/>
                </a:cxn>
                <a:cxn ang="0">
                  <a:pos x="T6" y="T7"/>
                </a:cxn>
                <a:cxn ang="0">
                  <a:pos x="T8" y="T9"/>
                </a:cxn>
              </a:cxnLst>
              <a:rect l="0" t="0" r="r" b="b"/>
              <a:pathLst>
                <a:path w="367" h="505">
                  <a:moveTo>
                    <a:pt x="135" y="505"/>
                  </a:moveTo>
                  <a:lnTo>
                    <a:pt x="0" y="427"/>
                  </a:lnTo>
                  <a:lnTo>
                    <a:pt x="232" y="0"/>
                  </a:lnTo>
                  <a:lnTo>
                    <a:pt x="367" y="78"/>
                  </a:lnTo>
                  <a:lnTo>
                    <a:pt x="135" y="505"/>
                  </a:lnTo>
                  <a:close/>
                </a:path>
              </a:pathLst>
            </a:custGeom>
            <a:solidFill>
              <a:schemeClr val="accent5"/>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07" name="Freeform 104">
              <a:extLst>
                <a:ext uri="{FF2B5EF4-FFF2-40B4-BE49-F238E27FC236}">
                  <a16:creationId xmlns:a16="http://schemas.microsoft.com/office/drawing/2014/main" id="{73D83F24-750E-43B8-A185-C03AA9BBE51C}"/>
                </a:ext>
              </a:extLst>
            </p:cNvPr>
            <p:cNvSpPr>
              <a:spLocks/>
            </p:cNvSpPr>
            <p:nvPr/>
          </p:nvSpPr>
          <p:spPr bwMode="auto">
            <a:xfrm>
              <a:off x="5631507" y="2374597"/>
              <a:ext cx="759874" cy="870400"/>
            </a:xfrm>
            <a:custGeom>
              <a:avLst/>
              <a:gdLst>
                <a:gd name="T0" fmla="*/ 756 w 756"/>
                <a:gd name="T1" fmla="*/ 0 h 866"/>
                <a:gd name="T2" fmla="*/ 728 w 756"/>
                <a:gd name="T3" fmla="*/ 221 h 866"/>
                <a:gd name="T4" fmla="*/ 675 w 756"/>
                <a:gd name="T5" fmla="*/ 202 h 866"/>
                <a:gd name="T6" fmla="*/ 512 w 756"/>
                <a:gd name="T7" fmla="*/ 529 h 866"/>
                <a:gd name="T8" fmla="*/ 239 w 756"/>
                <a:gd name="T9" fmla="*/ 486 h 866"/>
                <a:gd name="T10" fmla="*/ 33 w 756"/>
                <a:gd name="T11" fmla="*/ 866 h 866"/>
                <a:gd name="T12" fmla="*/ 0 w 756"/>
                <a:gd name="T13" fmla="*/ 849 h 866"/>
                <a:gd name="T14" fmla="*/ 232 w 756"/>
                <a:gd name="T15" fmla="*/ 422 h 866"/>
                <a:gd name="T16" fmla="*/ 502 w 756"/>
                <a:gd name="T17" fmla="*/ 465 h 866"/>
                <a:gd name="T18" fmla="*/ 640 w 756"/>
                <a:gd name="T19" fmla="*/ 188 h 866"/>
                <a:gd name="T20" fmla="*/ 588 w 756"/>
                <a:gd name="T21" fmla="*/ 171 h 866"/>
                <a:gd name="T22" fmla="*/ 756 w 756"/>
                <a:gd name="T23"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6" h="866">
                  <a:moveTo>
                    <a:pt x="756" y="0"/>
                  </a:moveTo>
                  <a:lnTo>
                    <a:pt x="728" y="221"/>
                  </a:lnTo>
                  <a:lnTo>
                    <a:pt x="675" y="202"/>
                  </a:lnTo>
                  <a:lnTo>
                    <a:pt x="512" y="529"/>
                  </a:lnTo>
                  <a:lnTo>
                    <a:pt x="239" y="486"/>
                  </a:lnTo>
                  <a:lnTo>
                    <a:pt x="33" y="866"/>
                  </a:lnTo>
                  <a:lnTo>
                    <a:pt x="0" y="849"/>
                  </a:lnTo>
                  <a:lnTo>
                    <a:pt x="232" y="422"/>
                  </a:lnTo>
                  <a:lnTo>
                    <a:pt x="502" y="465"/>
                  </a:lnTo>
                  <a:lnTo>
                    <a:pt x="640" y="188"/>
                  </a:lnTo>
                  <a:lnTo>
                    <a:pt x="588" y="171"/>
                  </a:lnTo>
                  <a:lnTo>
                    <a:pt x="756" y="0"/>
                  </a:lnTo>
                  <a:close/>
                </a:path>
              </a:pathLst>
            </a:custGeom>
            <a:solidFill>
              <a:schemeClr val="accent5">
                <a:lumMod val="50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08" name="Freeform 105">
              <a:extLst>
                <a:ext uri="{FF2B5EF4-FFF2-40B4-BE49-F238E27FC236}">
                  <a16:creationId xmlns:a16="http://schemas.microsoft.com/office/drawing/2014/main" id="{7AD4CB88-F0FD-4C7B-BA0E-4216827F00B1}"/>
                </a:ext>
              </a:extLst>
            </p:cNvPr>
            <p:cNvSpPr>
              <a:spLocks/>
            </p:cNvSpPr>
            <p:nvPr/>
          </p:nvSpPr>
          <p:spPr bwMode="auto">
            <a:xfrm>
              <a:off x="5728872" y="2719793"/>
              <a:ext cx="406395" cy="122830"/>
            </a:xfrm>
            <a:custGeom>
              <a:avLst/>
              <a:gdLst>
                <a:gd name="T0" fmla="*/ 135 w 405"/>
                <a:gd name="T1" fmla="*/ 78 h 121"/>
                <a:gd name="T2" fmla="*/ 0 w 405"/>
                <a:gd name="T3" fmla="*/ 0 h 121"/>
                <a:gd name="T4" fmla="*/ 270 w 405"/>
                <a:gd name="T5" fmla="*/ 43 h 121"/>
                <a:gd name="T6" fmla="*/ 405 w 405"/>
                <a:gd name="T7" fmla="*/ 121 h 121"/>
                <a:gd name="T8" fmla="*/ 135 w 405"/>
                <a:gd name="T9" fmla="*/ 78 h 121"/>
              </a:gdLst>
              <a:ahLst/>
              <a:cxnLst>
                <a:cxn ang="0">
                  <a:pos x="T0" y="T1"/>
                </a:cxn>
                <a:cxn ang="0">
                  <a:pos x="T2" y="T3"/>
                </a:cxn>
                <a:cxn ang="0">
                  <a:pos x="T4" y="T5"/>
                </a:cxn>
                <a:cxn ang="0">
                  <a:pos x="T6" y="T7"/>
                </a:cxn>
                <a:cxn ang="0">
                  <a:pos x="T8" y="T9"/>
                </a:cxn>
              </a:cxnLst>
              <a:rect l="0" t="0" r="r" b="b"/>
              <a:pathLst>
                <a:path w="405" h="121">
                  <a:moveTo>
                    <a:pt x="135" y="78"/>
                  </a:moveTo>
                  <a:lnTo>
                    <a:pt x="0" y="0"/>
                  </a:lnTo>
                  <a:lnTo>
                    <a:pt x="270" y="43"/>
                  </a:lnTo>
                  <a:lnTo>
                    <a:pt x="405" y="121"/>
                  </a:lnTo>
                  <a:lnTo>
                    <a:pt x="135" y="78"/>
                  </a:lnTo>
                  <a:close/>
                </a:path>
              </a:pathLst>
            </a:custGeom>
            <a:solidFill>
              <a:schemeClr val="accent5">
                <a:lumMod val="75000"/>
              </a:schemeClr>
            </a:solidFill>
            <a:ln>
              <a:noFill/>
            </a:ln>
          </p:spPr>
          <p:txBody>
            <a:bodyPr lIns="68580" tIns="34290" rIns="68580" bIns="34290"/>
            <a:lstStyle/>
            <a:p>
              <a:pPr eaLnBrk="1" fontAlgn="auto" hangingPunct="1">
                <a:spcBef>
                  <a:spcPts val="0"/>
                </a:spcBef>
                <a:spcAft>
                  <a:spcPts val="0"/>
                </a:spcAft>
                <a:defRPr/>
              </a:pPr>
              <a:endParaRPr lang="en-US" sz="1013">
                <a:latin typeface="CMU Sans Serif" panose="02000603000000000000" pitchFamily="2" charset="0"/>
                <a:ea typeface="CMU Sans Serif" panose="02000603000000000000" pitchFamily="2" charset="0"/>
                <a:cs typeface="CMU Sans Serif" panose="02000603000000000000" pitchFamily="2" charset="0"/>
              </a:endParaRPr>
            </a:p>
          </p:txBody>
        </p:sp>
      </p:grpSp>
      <p:sp>
        <p:nvSpPr>
          <p:cNvPr id="111" name="CaixaDeTexto 110">
            <a:extLst>
              <a:ext uri="{FF2B5EF4-FFF2-40B4-BE49-F238E27FC236}">
                <a16:creationId xmlns:a16="http://schemas.microsoft.com/office/drawing/2014/main" id="{B096A356-939F-C8D0-B826-19B8B1BE1E6F}"/>
              </a:ext>
            </a:extLst>
          </p:cNvPr>
          <p:cNvSpPr txBox="1"/>
          <p:nvPr/>
        </p:nvSpPr>
        <p:spPr>
          <a:xfrm>
            <a:off x="469901" y="1336884"/>
            <a:ext cx="4597400" cy="4247317"/>
          </a:xfrm>
          <a:prstGeom prst="rect">
            <a:avLst/>
          </a:prstGeom>
          <a:noFill/>
        </p:spPr>
        <p:txBody>
          <a:bodyPr wrap="square">
            <a:spAutoFit/>
          </a:bodyPr>
          <a:lstStyle/>
          <a:p>
            <a:pPr marL="342900" indent="-342900">
              <a:buAutoNum type="arabicParenBoth"/>
            </a:pPr>
            <a:r>
              <a:rPr lang="en-US" sz="18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Planning the review:</a:t>
            </a:r>
          </a:p>
          <a:p>
            <a:pPr lvl="1"/>
            <a:r>
              <a:rPr lang="en-US"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Web of Science database.</a:t>
            </a:r>
          </a:p>
          <a:p>
            <a:pPr marL="342900" indent="-342900">
              <a:buAutoNum type="arabicParenBoth"/>
            </a:pPr>
            <a:endParaRPr lang="en-US"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a:p>
            <a:pPr marL="342900" indent="-342900">
              <a:buAutoNum type="arabicParenBoth"/>
            </a:pPr>
            <a:r>
              <a:rPr lang="en-US"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G</a:t>
            </a:r>
            <a:r>
              <a:rPr lang="en-US" sz="18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athering and selecting papers:</a:t>
            </a:r>
            <a:endParaRPr lang="en-US"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a:p>
            <a:pPr marL="342900" indent="-342900">
              <a:buAutoNum type="arabicParenBoth"/>
            </a:pPr>
            <a:endParaRPr lang="en-US"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a:p>
            <a:pPr marL="342900" indent="-342900">
              <a:buAutoNum type="arabicParenBoth"/>
            </a:pPr>
            <a:endParaRPr lang="en-US"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a:p>
            <a:pPr marL="342900" indent="-342900">
              <a:buAutoNum type="arabicParenBoth"/>
            </a:pPr>
            <a:endParaRPr lang="en-US"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a:p>
            <a:pPr marL="342900" indent="-342900">
              <a:buAutoNum type="arabicParenBoth"/>
            </a:pPr>
            <a:endParaRPr lang="en-US"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a:p>
            <a:pPr marL="342900" indent="-342900">
              <a:buAutoNum type="arabicParenBoth"/>
            </a:pPr>
            <a:endParaRPr lang="en-US"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a:p>
            <a:pPr marL="342900" indent="-342900">
              <a:buAutoNum type="arabicParenBoth"/>
            </a:pPr>
            <a:endParaRPr lang="en-US"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a:p>
            <a:pPr marL="342900" indent="-342900">
              <a:buAutoNum type="arabicParenBoth"/>
            </a:pPr>
            <a:endParaRPr lang="en-US"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a:p>
            <a:pPr marL="342900" indent="-342900">
              <a:buAutoNum type="arabicParenBoth"/>
            </a:pPr>
            <a:endParaRPr lang="en-US"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a:p>
            <a:pPr marL="342900" indent="-342900">
              <a:buAutoNum type="arabicParenBoth"/>
            </a:pPr>
            <a:endParaRPr lang="en-US"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a:p>
            <a:pPr marL="342900" indent="-342900">
              <a:buAutoNum type="arabicParenBoth"/>
            </a:pPr>
            <a:r>
              <a:rPr lang="en-US"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R</a:t>
            </a:r>
            <a:r>
              <a:rPr lang="en-US" sz="18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eporting:</a:t>
            </a:r>
          </a:p>
          <a:p>
            <a:pPr lvl="1"/>
            <a:r>
              <a:rPr lang="en-US"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Final paper.</a:t>
            </a:r>
            <a:endParaRPr lang="pt-BR"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p:txBody>
      </p:sp>
      <p:graphicFrame>
        <p:nvGraphicFramePr>
          <p:cNvPr id="8" name="Tabela 7">
            <a:extLst>
              <a:ext uri="{FF2B5EF4-FFF2-40B4-BE49-F238E27FC236}">
                <a16:creationId xmlns:a16="http://schemas.microsoft.com/office/drawing/2014/main" id="{C0B2E4DE-5B66-8001-4C9C-2578478D890B}"/>
              </a:ext>
            </a:extLst>
          </p:cNvPr>
          <p:cNvGraphicFramePr>
            <a:graphicFrameLocks noGrp="1"/>
          </p:cNvGraphicFramePr>
          <p:nvPr>
            <p:extLst>
              <p:ext uri="{D42A27DB-BD31-4B8C-83A1-F6EECF244321}">
                <p14:modId xmlns:p14="http://schemas.microsoft.com/office/powerpoint/2010/main" val="1496547901"/>
              </p:ext>
            </p:extLst>
          </p:nvPr>
        </p:nvGraphicFramePr>
        <p:xfrm>
          <a:off x="152402" y="2789198"/>
          <a:ext cx="7117553" cy="1950720"/>
        </p:xfrm>
        <a:graphic>
          <a:graphicData uri="http://schemas.openxmlformats.org/drawingml/2006/table">
            <a:tbl>
              <a:tblPr/>
              <a:tblGrid>
                <a:gridCol w="4459126">
                  <a:extLst>
                    <a:ext uri="{9D8B030D-6E8A-4147-A177-3AD203B41FA5}">
                      <a16:colId xmlns:a16="http://schemas.microsoft.com/office/drawing/2014/main" val="2254466271"/>
                    </a:ext>
                  </a:extLst>
                </a:gridCol>
                <a:gridCol w="866703">
                  <a:extLst>
                    <a:ext uri="{9D8B030D-6E8A-4147-A177-3AD203B41FA5}">
                      <a16:colId xmlns:a16="http://schemas.microsoft.com/office/drawing/2014/main" val="3532590089"/>
                    </a:ext>
                  </a:extLst>
                </a:gridCol>
                <a:gridCol w="866703">
                  <a:extLst>
                    <a:ext uri="{9D8B030D-6E8A-4147-A177-3AD203B41FA5}">
                      <a16:colId xmlns:a16="http://schemas.microsoft.com/office/drawing/2014/main" val="728537489"/>
                    </a:ext>
                  </a:extLst>
                </a:gridCol>
                <a:gridCol w="925021">
                  <a:extLst>
                    <a:ext uri="{9D8B030D-6E8A-4147-A177-3AD203B41FA5}">
                      <a16:colId xmlns:a16="http://schemas.microsoft.com/office/drawing/2014/main" val="3776341399"/>
                    </a:ext>
                  </a:extLst>
                </a:gridCol>
              </a:tblGrid>
              <a:tr h="0">
                <a:tc>
                  <a:txBody>
                    <a:bodyPr/>
                    <a:lstStyle/>
                    <a:p>
                      <a:pPr algn="ctr"/>
                      <a:r>
                        <a:rPr lang="en-GB" sz="1600" b="1">
                          <a:effectLst/>
                          <a:latin typeface="Times New Roman" panose="02020603050405020304" pitchFamily="18" charset="0"/>
                          <a:ea typeface="PMingLiU" panose="02020500000000000000" pitchFamily="18" charset="-120"/>
                        </a:rPr>
                        <a:t>Keywords combination</a:t>
                      </a:r>
                      <a:endParaRPr lang="pt-BR" sz="24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r>
                        <a:rPr lang="en-GB" sz="1600" b="1">
                          <a:effectLst/>
                          <a:latin typeface="Times New Roman" panose="02020603050405020304" pitchFamily="18" charset="0"/>
                          <a:ea typeface="PMingLiU" panose="02020500000000000000" pitchFamily="18" charset="-120"/>
                        </a:rPr>
                        <a:t>Phase 1</a:t>
                      </a:r>
                      <a:endParaRPr lang="pt-BR" sz="24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r>
                        <a:rPr lang="en-GB" sz="1600" b="1">
                          <a:effectLst/>
                          <a:latin typeface="Times New Roman" panose="02020603050405020304" pitchFamily="18" charset="0"/>
                          <a:ea typeface="PMingLiU" panose="02020500000000000000" pitchFamily="18" charset="-120"/>
                        </a:rPr>
                        <a:t>Phase 2</a:t>
                      </a:r>
                      <a:endParaRPr lang="pt-BR" sz="24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r>
                        <a:rPr lang="en-GB" sz="1600" b="1">
                          <a:effectLst/>
                          <a:latin typeface="Times New Roman" panose="02020603050405020304" pitchFamily="18" charset="0"/>
                          <a:ea typeface="PMingLiU" panose="02020500000000000000" pitchFamily="18" charset="-120"/>
                        </a:rPr>
                        <a:t>Phase 3</a:t>
                      </a:r>
                      <a:endParaRPr lang="pt-BR" sz="24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6721623"/>
                  </a:ext>
                </a:extLst>
              </a:tr>
              <a:tr h="0">
                <a:tc>
                  <a:txBody>
                    <a:bodyPr/>
                    <a:lstStyle/>
                    <a:p>
                      <a:pPr algn="ctr"/>
                      <a:r>
                        <a:rPr lang="en-GB" sz="1600">
                          <a:effectLst/>
                          <a:latin typeface="Times New Roman" panose="02020603050405020304" pitchFamily="18" charset="0"/>
                          <a:ea typeface="PMingLiU" panose="02020500000000000000" pitchFamily="18" charset="-120"/>
                        </a:rPr>
                        <a:t>“Reliability Problem” AND “Quantum”</a:t>
                      </a:r>
                      <a:endParaRPr lang="pt-BR" sz="24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a:effectLst/>
                          <a:latin typeface="Times New Roman" panose="02020603050405020304" pitchFamily="18" charset="0"/>
                          <a:ea typeface="PMingLiU" panose="02020500000000000000" pitchFamily="18" charset="-120"/>
                        </a:rPr>
                        <a:t>11</a:t>
                      </a:r>
                      <a:endParaRPr lang="pt-BR" sz="24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a:effectLst/>
                          <a:latin typeface="Times New Roman" panose="02020603050405020304" pitchFamily="18" charset="0"/>
                          <a:ea typeface="PMingLiU" panose="02020500000000000000" pitchFamily="18" charset="-120"/>
                        </a:rPr>
                        <a:t>4</a:t>
                      </a:r>
                      <a:endParaRPr lang="pt-BR" sz="24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a:effectLst/>
                          <a:latin typeface="Times New Roman" panose="02020603050405020304" pitchFamily="18" charset="0"/>
                          <a:ea typeface="PMingLiU" panose="02020500000000000000" pitchFamily="18" charset="-120"/>
                        </a:rPr>
                        <a:t>1</a:t>
                      </a:r>
                      <a:endParaRPr lang="pt-BR" sz="24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1943580"/>
                  </a:ext>
                </a:extLst>
              </a:tr>
              <a:tr h="0">
                <a:tc>
                  <a:txBody>
                    <a:bodyPr/>
                    <a:lstStyle/>
                    <a:p>
                      <a:pPr algn="ctr"/>
                      <a:r>
                        <a:rPr lang="en-GB" sz="1600">
                          <a:effectLst/>
                          <a:latin typeface="Times New Roman" panose="02020603050405020304" pitchFamily="18" charset="0"/>
                          <a:ea typeface="PMingLiU" panose="02020500000000000000" pitchFamily="18" charset="-120"/>
                        </a:rPr>
                        <a:t>"Redundancy allocation" AND "Quantum"</a:t>
                      </a:r>
                      <a:endParaRPr lang="pt-BR" sz="24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a:effectLst/>
                          <a:latin typeface="Times New Roman" panose="02020603050405020304" pitchFamily="18" charset="0"/>
                          <a:ea typeface="PMingLiU" panose="02020500000000000000" pitchFamily="18" charset="-120"/>
                        </a:rPr>
                        <a:t>4</a:t>
                      </a:r>
                      <a:endParaRPr lang="pt-BR" sz="24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a:effectLst/>
                          <a:latin typeface="Times New Roman" panose="02020603050405020304" pitchFamily="18" charset="0"/>
                          <a:ea typeface="PMingLiU" panose="02020500000000000000" pitchFamily="18" charset="-120"/>
                        </a:rPr>
                        <a:t>4</a:t>
                      </a:r>
                      <a:endParaRPr lang="pt-BR" sz="24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a:effectLst/>
                          <a:latin typeface="Times New Roman" panose="02020603050405020304" pitchFamily="18" charset="0"/>
                          <a:ea typeface="PMingLiU" panose="02020500000000000000" pitchFamily="18" charset="-120"/>
                        </a:rPr>
                        <a:t>4</a:t>
                      </a:r>
                      <a:endParaRPr lang="pt-BR" sz="24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467644"/>
                  </a:ext>
                </a:extLst>
              </a:tr>
              <a:tr h="0">
                <a:tc>
                  <a:txBody>
                    <a:bodyPr/>
                    <a:lstStyle/>
                    <a:p>
                      <a:pPr algn="ctr"/>
                      <a:r>
                        <a:rPr lang="en-GB" sz="1600">
                          <a:effectLst/>
                          <a:latin typeface="Times New Roman" panose="02020603050405020304" pitchFamily="18" charset="0"/>
                          <a:ea typeface="PMingLiU" panose="02020500000000000000" pitchFamily="18" charset="-120"/>
                        </a:rPr>
                        <a:t>"System reliability" AND "quantum" AND "optimization"</a:t>
                      </a:r>
                      <a:endParaRPr lang="pt-BR" sz="24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a:effectLst/>
                          <a:latin typeface="Times New Roman" panose="02020603050405020304" pitchFamily="18" charset="0"/>
                          <a:ea typeface="PMingLiU" panose="02020500000000000000" pitchFamily="18" charset="-120"/>
                        </a:rPr>
                        <a:t>9</a:t>
                      </a:r>
                      <a:endParaRPr lang="pt-BR" sz="24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a:effectLst/>
                          <a:latin typeface="Times New Roman" panose="02020603050405020304" pitchFamily="18" charset="0"/>
                          <a:ea typeface="PMingLiU" panose="02020500000000000000" pitchFamily="18" charset="-120"/>
                        </a:rPr>
                        <a:t>6</a:t>
                      </a:r>
                      <a:endParaRPr lang="pt-BR" sz="24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a:effectLst/>
                          <a:latin typeface="Times New Roman" panose="02020603050405020304" pitchFamily="18" charset="0"/>
                          <a:ea typeface="PMingLiU" panose="02020500000000000000" pitchFamily="18" charset="-120"/>
                        </a:rPr>
                        <a:t>2</a:t>
                      </a:r>
                      <a:endParaRPr lang="pt-BR" sz="24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4621619"/>
                  </a:ext>
                </a:extLst>
              </a:tr>
              <a:tr h="0">
                <a:tc>
                  <a:txBody>
                    <a:bodyPr/>
                    <a:lstStyle/>
                    <a:p>
                      <a:pPr algn="ctr"/>
                      <a:r>
                        <a:rPr lang="en-GB" sz="1600" dirty="0">
                          <a:effectLst/>
                          <a:latin typeface="Times New Roman" panose="02020603050405020304" pitchFamily="18" charset="0"/>
                          <a:ea typeface="PMingLiU" panose="02020500000000000000" pitchFamily="18" charset="-120"/>
                        </a:rPr>
                        <a:t>“Reliability problem” AND “Quantum” AND "Optimization"</a:t>
                      </a:r>
                      <a:endParaRPr lang="pt-BR" sz="2400" dirty="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dirty="0">
                          <a:effectLst/>
                          <a:latin typeface="Times New Roman" panose="02020603050405020304" pitchFamily="18" charset="0"/>
                          <a:ea typeface="PMingLiU" panose="02020500000000000000" pitchFamily="18" charset="-120"/>
                        </a:rPr>
                        <a:t>1</a:t>
                      </a:r>
                      <a:endParaRPr lang="pt-BR" sz="2400" dirty="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a:effectLst/>
                          <a:latin typeface="Times New Roman" panose="02020603050405020304" pitchFamily="18" charset="0"/>
                          <a:ea typeface="PMingLiU" panose="02020500000000000000" pitchFamily="18" charset="-120"/>
                        </a:rPr>
                        <a:t>0</a:t>
                      </a:r>
                      <a:endParaRPr lang="pt-BR" sz="24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a:effectLst/>
                          <a:latin typeface="Times New Roman" panose="02020603050405020304" pitchFamily="18" charset="0"/>
                          <a:ea typeface="PMingLiU" panose="02020500000000000000" pitchFamily="18" charset="-120"/>
                        </a:rPr>
                        <a:t>0</a:t>
                      </a:r>
                      <a:endParaRPr lang="pt-BR" sz="24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1101738"/>
                  </a:ext>
                </a:extLst>
              </a:tr>
              <a:tr h="0">
                <a:tc>
                  <a:txBody>
                    <a:bodyPr/>
                    <a:lstStyle/>
                    <a:p>
                      <a:pPr algn="ctr"/>
                      <a:r>
                        <a:rPr lang="en-GB" sz="1600" b="1" dirty="0">
                          <a:effectLst/>
                          <a:latin typeface="Times New Roman" panose="02020603050405020304" pitchFamily="18" charset="0"/>
                          <a:ea typeface="PMingLiU" panose="02020500000000000000" pitchFamily="18" charset="-120"/>
                        </a:rPr>
                        <a:t>Total</a:t>
                      </a:r>
                      <a:endParaRPr lang="pt-BR" sz="2400" dirty="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b="1">
                          <a:effectLst/>
                          <a:latin typeface="Times New Roman" panose="02020603050405020304" pitchFamily="18" charset="0"/>
                          <a:ea typeface="PMingLiU" panose="02020500000000000000" pitchFamily="18" charset="-120"/>
                        </a:rPr>
                        <a:t>25</a:t>
                      </a:r>
                      <a:endParaRPr lang="pt-BR" sz="24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b="1">
                          <a:effectLst/>
                          <a:latin typeface="Times New Roman" panose="02020603050405020304" pitchFamily="18" charset="0"/>
                          <a:ea typeface="PMingLiU" panose="02020500000000000000" pitchFamily="18" charset="-120"/>
                        </a:rPr>
                        <a:t>14</a:t>
                      </a:r>
                      <a:endParaRPr lang="pt-BR" sz="24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b="1" dirty="0">
                          <a:effectLst/>
                          <a:latin typeface="Times New Roman" panose="02020603050405020304" pitchFamily="18" charset="0"/>
                          <a:ea typeface="PMingLiU" panose="02020500000000000000" pitchFamily="18" charset="-120"/>
                        </a:rPr>
                        <a:t>7</a:t>
                      </a:r>
                      <a:endParaRPr lang="pt-BR" sz="2400" dirty="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5381811"/>
                  </a:ext>
                </a:extLst>
              </a:tr>
            </a:tbl>
          </a:graphicData>
        </a:graphic>
      </p:graphicFrame>
      <p:sp>
        <p:nvSpPr>
          <p:cNvPr id="112" name="Footer Placeholder 3">
            <a:extLst>
              <a:ext uri="{FF2B5EF4-FFF2-40B4-BE49-F238E27FC236}">
                <a16:creationId xmlns:a16="http://schemas.microsoft.com/office/drawing/2014/main" id="{956AE3BF-AD2C-3A2B-6612-05E153304FCC}"/>
              </a:ext>
            </a:extLst>
          </p:cNvPr>
          <p:cNvSpPr>
            <a:spLocks noGrp="1"/>
          </p:cNvSpPr>
          <p:nvPr>
            <p:ph type="ftr" idx="11"/>
          </p:nvPr>
        </p:nvSpPr>
        <p:spPr>
          <a:xfrm>
            <a:off x="2057400" y="6383337"/>
            <a:ext cx="6324600" cy="474663"/>
          </a:xfrm>
        </p:spPr>
        <p:txBody>
          <a:bodyPr/>
          <a:lstStyle/>
          <a:p>
            <a:pPr>
              <a:defRPr/>
            </a:pPr>
            <a:r>
              <a:rPr lang="en-US" dirty="0">
                <a:latin typeface="CMU Sans Serif" panose="02000603000000000000" pitchFamily="2" charset="0"/>
                <a:ea typeface="CMU Sans Serif" panose="02000603000000000000" pitchFamily="2" charset="0"/>
                <a:cs typeface="CMU Sans Serif" panose="02000603000000000000" pitchFamily="2" charset="0"/>
              </a:rPr>
              <a:t>Review of Quantum(-Inspired) Optimization Methods for System Reliability Problems </a:t>
            </a:r>
          </a:p>
          <a:p>
            <a:pPr>
              <a:defRPr/>
            </a:pPr>
            <a:r>
              <a:rPr lang="en-US" dirty="0">
                <a:latin typeface="CMU Sans Serif" panose="02000603000000000000" pitchFamily="2" charset="0"/>
                <a:ea typeface="CMU Sans Serif" panose="02000603000000000000" pitchFamily="2" charset="0"/>
                <a:cs typeface="CMU Sans Serif" panose="02000603000000000000" pitchFamily="2" charset="0"/>
              </a:rPr>
              <a:t>Araujo, </a:t>
            </a:r>
            <a:r>
              <a:rPr lang="en-US" dirty="0" err="1">
                <a:latin typeface="CMU Sans Serif" panose="02000603000000000000" pitchFamily="2" charset="0"/>
                <a:ea typeface="CMU Sans Serif" panose="02000603000000000000" pitchFamily="2" charset="0"/>
                <a:cs typeface="CMU Sans Serif" panose="02000603000000000000" pitchFamily="2" charset="0"/>
              </a:rPr>
              <a:t>Lins</a:t>
            </a:r>
            <a:r>
              <a:rPr lang="en-US" dirty="0">
                <a:latin typeface="CMU Sans Serif" panose="02000603000000000000" pitchFamily="2" charset="0"/>
                <a:ea typeface="CMU Sans Serif" panose="02000603000000000000" pitchFamily="2" charset="0"/>
                <a:cs typeface="CMU Sans Serif" panose="02000603000000000000" pitchFamily="2" charset="0"/>
              </a:rPr>
              <a:t>, </a:t>
            </a:r>
            <a:r>
              <a:rPr lang="en-US" dirty="0" err="1">
                <a:latin typeface="CMU Sans Serif" panose="02000603000000000000" pitchFamily="2" charset="0"/>
                <a:ea typeface="CMU Sans Serif" panose="02000603000000000000" pitchFamily="2" charset="0"/>
                <a:cs typeface="CMU Sans Serif" panose="02000603000000000000" pitchFamily="2" charset="0"/>
              </a:rPr>
              <a:t>Figeroa</a:t>
            </a:r>
            <a:r>
              <a:rPr lang="en-US" dirty="0">
                <a:latin typeface="CMU Sans Serif" panose="02000603000000000000" pitchFamily="2" charset="0"/>
                <a:ea typeface="CMU Sans Serif" panose="02000603000000000000" pitchFamily="2" charset="0"/>
                <a:cs typeface="CMU Sans Serif" panose="02000603000000000000" pitchFamily="2" charset="0"/>
              </a:rPr>
              <a:t>, Maior, Moura and </a:t>
            </a:r>
            <a:r>
              <a:rPr lang="en-US" dirty="0" err="1">
                <a:latin typeface="CMU Sans Serif" panose="02000603000000000000" pitchFamily="2" charset="0"/>
                <a:ea typeface="CMU Sans Serif" panose="02000603000000000000" pitchFamily="2" charset="0"/>
                <a:cs typeface="CMU Sans Serif" panose="02000603000000000000" pitchFamily="2" charset="0"/>
              </a:rPr>
              <a:t>Droguett</a:t>
            </a:r>
            <a:r>
              <a:rPr lang="en-US" dirty="0">
                <a:latin typeface="CMU Sans Serif" panose="02000603000000000000" pitchFamily="2" charset="0"/>
                <a:ea typeface="CMU Sans Serif" panose="02000603000000000000" pitchFamily="2" charset="0"/>
                <a:cs typeface="CMU Sans Serif" panose="02000603000000000000" pitchFamily="2" charset="0"/>
              </a:rPr>
              <a:t> (2022) – PSAM, Honolulu</a:t>
            </a:r>
            <a:endParaRPr lang="en-GB" dirty="0">
              <a:latin typeface="CMU Sans Serif" panose="02000603000000000000" pitchFamily="2" charset="0"/>
              <a:ea typeface="CMU Sans Serif" panose="02000603000000000000" pitchFamily="2" charset="0"/>
              <a:cs typeface="CMU Sans Serif" panose="02000603000000000000" pitchFamily="2" charset="0"/>
            </a:endParaRPr>
          </a:p>
        </p:txBody>
      </p:sp>
    </p:spTree>
    <p:extLst>
      <p:ext uri="{BB962C8B-B14F-4D97-AF65-F5344CB8AC3E}">
        <p14:creationId xmlns:p14="http://schemas.microsoft.com/office/powerpoint/2010/main" val="144371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additive="base">
                                        <p:cTn id="12" dur="500" fill="hold"/>
                                        <p:tgtEl>
                                          <p:spTgt spid="85"/>
                                        </p:tgtEl>
                                        <p:attrNameLst>
                                          <p:attrName>ppt_x</p:attrName>
                                        </p:attrNameLst>
                                      </p:cBhvr>
                                      <p:tavLst>
                                        <p:tav tm="0">
                                          <p:val>
                                            <p:strVal val="#ppt_x"/>
                                          </p:val>
                                        </p:tav>
                                        <p:tav tm="100000">
                                          <p:val>
                                            <p:strVal val="#ppt_x"/>
                                          </p:val>
                                        </p:tav>
                                      </p:tavLst>
                                    </p:anim>
                                    <p:anim calcmode="lin" valueType="num">
                                      <p:cBhvr additive="base">
                                        <p:cTn id="13" dur="500" fill="hold"/>
                                        <p:tgtEl>
                                          <p:spTgt spid="8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ppt_x"/>
                                          </p:val>
                                        </p:tav>
                                        <p:tav tm="100000">
                                          <p:val>
                                            <p:strVal val="#ppt_x"/>
                                          </p:val>
                                        </p:tav>
                                      </p:tavLst>
                                    </p:anim>
                                    <p:anim calcmode="lin" valueType="num">
                                      <p:cBhvr additive="base">
                                        <p:cTn id="18" dur="500" fill="hold"/>
                                        <p:tgtEl>
                                          <p:spTgt spid="6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17D7518-FD50-41CE-8EB7-2A2AEC9887B5}"/>
              </a:ext>
            </a:extLst>
          </p:cNvPr>
          <p:cNvSpPr>
            <a:spLocks noGrp="1"/>
          </p:cNvSpPr>
          <p:nvPr>
            <p:ph type="title"/>
          </p:nvPr>
        </p:nvSpPr>
        <p:spPr/>
        <p:txBody>
          <a:bodyPr/>
          <a:lstStyle/>
          <a:p>
            <a:r>
              <a:rPr lang="pt-BR" dirty="0" err="1">
                <a:latin typeface="CMU Sans Serif" panose="02000603000000000000" pitchFamily="2" charset="0"/>
                <a:ea typeface="CMU Sans Serif" panose="02000603000000000000" pitchFamily="2" charset="0"/>
                <a:cs typeface="CMU Sans Serif" panose="02000603000000000000" pitchFamily="2" charset="0"/>
              </a:rPr>
              <a:t>Discussions</a:t>
            </a:r>
            <a:r>
              <a:rPr lang="pt-BR" dirty="0">
                <a:latin typeface="CMU Sans Serif" panose="02000603000000000000" pitchFamily="2" charset="0"/>
                <a:ea typeface="CMU Sans Serif" panose="02000603000000000000" pitchFamily="2" charset="0"/>
                <a:cs typeface="CMU Sans Serif" panose="02000603000000000000" pitchFamily="2" charset="0"/>
              </a:rPr>
              <a:t> </a:t>
            </a:r>
            <a:r>
              <a:rPr lang="pt-BR" dirty="0" err="1">
                <a:latin typeface="CMU Sans Serif" panose="02000603000000000000" pitchFamily="2" charset="0"/>
                <a:ea typeface="CMU Sans Serif" panose="02000603000000000000" pitchFamily="2" charset="0"/>
                <a:cs typeface="CMU Sans Serif" panose="02000603000000000000" pitchFamily="2" charset="0"/>
              </a:rPr>
              <a:t>and</a:t>
            </a:r>
            <a:r>
              <a:rPr lang="pt-BR" dirty="0">
                <a:latin typeface="CMU Sans Serif" panose="02000603000000000000" pitchFamily="2" charset="0"/>
                <a:ea typeface="CMU Sans Serif" panose="02000603000000000000" pitchFamily="2" charset="0"/>
                <a:cs typeface="CMU Sans Serif" panose="02000603000000000000" pitchFamily="2" charset="0"/>
              </a:rPr>
              <a:t> Gaps</a:t>
            </a:r>
          </a:p>
        </p:txBody>
      </p:sp>
      <p:graphicFrame>
        <p:nvGraphicFramePr>
          <p:cNvPr id="4" name="Tabela 3">
            <a:extLst>
              <a:ext uri="{FF2B5EF4-FFF2-40B4-BE49-F238E27FC236}">
                <a16:creationId xmlns:a16="http://schemas.microsoft.com/office/drawing/2014/main" id="{1F8C66F7-D239-AF0D-3948-8E45A507E65B}"/>
              </a:ext>
            </a:extLst>
          </p:cNvPr>
          <p:cNvGraphicFramePr>
            <a:graphicFrameLocks noGrp="1"/>
          </p:cNvGraphicFramePr>
          <p:nvPr>
            <p:extLst>
              <p:ext uri="{D42A27DB-BD31-4B8C-83A1-F6EECF244321}">
                <p14:modId xmlns:p14="http://schemas.microsoft.com/office/powerpoint/2010/main" val="4050060324"/>
              </p:ext>
            </p:extLst>
          </p:nvPr>
        </p:nvGraphicFramePr>
        <p:xfrm>
          <a:off x="152241" y="2429000"/>
          <a:ext cx="8837930" cy="2438400"/>
        </p:xfrm>
        <a:graphic>
          <a:graphicData uri="http://schemas.openxmlformats.org/drawingml/2006/table">
            <a:tbl>
              <a:tblPr/>
              <a:tblGrid>
                <a:gridCol w="3680460">
                  <a:extLst>
                    <a:ext uri="{9D8B030D-6E8A-4147-A177-3AD203B41FA5}">
                      <a16:colId xmlns:a16="http://schemas.microsoft.com/office/drawing/2014/main" val="30237295"/>
                    </a:ext>
                  </a:extLst>
                </a:gridCol>
                <a:gridCol w="3242310">
                  <a:extLst>
                    <a:ext uri="{9D8B030D-6E8A-4147-A177-3AD203B41FA5}">
                      <a16:colId xmlns:a16="http://schemas.microsoft.com/office/drawing/2014/main" val="361826835"/>
                    </a:ext>
                  </a:extLst>
                </a:gridCol>
                <a:gridCol w="1915160">
                  <a:extLst>
                    <a:ext uri="{9D8B030D-6E8A-4147-A177-3AD203B41FA5}">
                      <a16:colId xmlns:a16="http://schemas.microsoft.com/office/drawing/2014/main" val="275969163"/>
                    </a:ext>
                  </a:extLst>
                </a:gridCol>
              </a:tblGrid>
              <a:tr h="0">
                <a:tc>
                  <a:txBody>
                    <a:bodyPr/>
                    <a:lstStyle/>
                    <a:p>
                      <a:pPr algn="ctr"/>
                      <a:r>
                        <a:rPr lang="en-GB" sz="1600" b="1" dirty="0">
                          <a:effectLst/>
                          <a:latin typeface="Times New Roman" panose="02020603050405020304" pitchFamily="18" charset="0"/>
                          <a:ea typeface="PMingLiU" panose="02020500000000000000" pitchFamily="18" charset="-120"/>
                        </a:rPr>
                        <a:t>Source</a:t>
                      </a:r>
                      <a:endParaRPr lang="pt-BR" sz="2400" dirty="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r>
                        <a:rPr lang="en-GB" sz="1600" b="1" dirty="0">
                          <a:effectLst/>
                          <a:latin typeface="Times New Roman" panose="02020603050405020304" pitchFamily="18" charset="0"/>
                          <a:ea typeface="PMingLiU" panose="02020500000000000000" pitchFamily="18" charset="-120"/>
                        </a:rPr>
                        <a:t>Method</a:t>
                      </a:r>
                      <a:endParaRPr lang="pt-BR" sz="2400" dirty="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r>
                        <a:rPr lang="en-GB" sz="1600" b="1">
                          <a:effectLst/>
                          <a:latin typeface="Times New Roman" panose="02020603050405020304" pitchFamily="18" charset="0"/>
                          <a:ea typeface="PMingLiU" panose="02020500000000000000" pitchFamily="18" charset="-120"/>
                        </a:rPr>
                        <a:t>Method Category</a:t>
                      </a:r>
                      <a:endParaRPr lang="pt-BR" sz="24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6786661"/>
                  </a:ext>
                </a:extLst>
              </a:tr>
              <a:tr h="0">
                <a:tc>
                  <a:txBody>
                    <a:bodyPr/>
                    <a:lstStyle/>
                    <a:p>
                      <a:pPr algn="ctr"/>
                      <a:r>
                        <a:rPr lang="en-US" sz="1600" dirty="0">
                          <a:effectLst/>
                          <a:latin typeface="Times New Roman" panose="02020603050405020304" pitchFamily="18" charset="0"/>
                          <a:ea typeface="PMingLiU" panose="02020500000000000000" pitchFamily="18" charset="-120"/>
                        </a:rPr>
                        <a:t>Leon and </a:t>
                      </a:r>
                      <a:r>
                        <a:rPr lang="en-US" sz="1600" dirty="0" err="1">
                          <a:effectLst/>
                          <a:latin typeface="Times New Roman" panose="02020603050405020304" pitchFamily="18" charset="0"/>
                          <a:ea typeface="PMingLiU" panose="02020500000000000000" pitchFamily="18" charset="-120"/>
                        </a:rPr>
                        <a:t>Cascal</a:t>
                      </a:r>
                      <a:r>
                        <a:rPr lang="en-US" sz="1600" dirty="0">
                          <a:effectLst/>
                          <a:latin typeface="Times New Roman" panose="02020603050405020304" pitchFamily="18" charset="0"/>
                          <a:ea typeface="PMingLiU" panose="02020500000000000000" pitchFamily="18" charset="-120"/>
                        </a:rPr>
                        <a:t> [14] (2019)</a:t>
                      </a:r>
                      <a:endParaRPr lang="pt-BR" sz="2400" dirty="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a:effectLst/>
                          <a:latin typeface="Times New Roman" panose="02020603050405020304" pitchFamily="18" charset="0"/>
                          <a:ea typeface="PMingLiU" panose="02020500000000000000" pitchFamily="18" charset="-120"/>
                        </a:rPr>
                        <a:t>Simulated Annealing</a:t>
                      </a:r>
                      <a:endParaRPr lang="pt-BR" sz="24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dirty="0">
                          <a:effectLst/>
                          <a:latin typeface="Times New Roman" panose="02020603050405020304" pitchFamily="18" charset="0"/>
                          <a:ea typeface="PMingLiU" panose="02020500000000000000" pitchFamily="18" charset="-120"/>
                        </a:rPr>
                        <a:t>Classic Quantum</a:t>
                      </a:r>
                      <a:endParaRPr lang="pt-BR" sz="2400" dirty="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733198"/>
                  </a:ext>
                </a:extLst>
              </a:tr>
              <a:tr h="0">
                <a:tc>
                  <a:txBody>
                    <a:bodyPr/>
                    <a:lstStyle/>
                    <a:p>
                      <a:pPr algn="ctr"/>
                      <a:r>
                        <a:rPr lang="en-US" sz="1600" dirty="0">
                          <a:effectLst/>
                          <a:latin typeface="Times New Roman" panose="02020603050405020304" pitchFamily="18" charset="0"/>
                          <a:ea typeface="PMingLiU" panose="02020500000000000000" pitchFamily="18" charset="-120"/>
                        </a:rPr>
                        <a:t>Li and Zio [7] (2014)</a:t>
                      </a:r>
                      <a:endParaRPr lang="pt-BR" sz="2400" dirty="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a:effectLst/>
                          <a:latin typeface="Times New Roman" panose="02020603050405020304" pitchFamily="18" charset="0"/>
                          <a:ea typeface="PMingLiU" panose="02020500000000000000" pitchFamily="18" charset="-120"/>
                        </a:rPr>
                        <a:t>QEA</a:t>
                      </a:r>
                      <a:endParaRPr lang="pt-BR" sz="24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a:effectLst/>
                          <a:latin typeface="Times New Roman" panose="02020603050405020304" pitchFamily="18" charset="0"/>
                          <a:ea typeface="PMingLiU" panose="02020500000000000000" pitchFamily="18" charset="-120"/>
                        </a:rPr>
                        <a:t>Quantum-inspired</a:t>
                      </a:r>
                      <a:endParaRPr lang="pt-BR" sz="24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8623560"/>
                  </a:ext>
                </a:extLst>
              </a:tr>
              <a:tr h="0">
                <a:tc>
                  <a:txBody>
                    <a:bodyPr/>
                    <a:lstStyle/>
                    <a:p>
                      <a:pPr algn="ctr"/>
                      <a:r>
                        <a:rPr lang="en-GB" sz="1600" dirty="0">
                          <a:effectLst/>
                          <a:latin typeface="Times New Roman" panose="02020603050405020304" pitchFamily="18" charset="0"/>
                          <a:ea typeface="PMingLiU" panose="02020500000000000000" pitchFamily="18" charset="-120"/>
                        </a:rPr>
                        <a:t>Du and Li [1] (2019)</a:t>
                      </a:r>
                      <a:endParaRPr lang="pt-BR" sz="2400" dirty="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a:effectLst/>
                          <a:latin typeface="Times New Roman" panose="02020603050405020304" pitchFamily="18" charset="0"/>
                          <a:ea typeface="PMingLiU" panose="02020500000000000000" pitchFamily="18" charset="-120"/>
                        </a:rPr>
                        <a:t>QEA</a:t>
                      </a:r>
                      <a:endParaRPr lang="pt-BR" sz="24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a:effectLst/>
                          <a:latin typeface="Times New Roman" panose="02020603050405020304" pitchFamily="18" charset="0"/>
                          <a:ea typeface="PMingLiU" panose="02020500000000000000" pitchFamily="18" charset="-120"/>
                        </a:rPr>
                        <a:t>Quantum-inspired</a:t>
                      </a:r>
                      <a:endParaRPr lang="pt-BR" sz="24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9061441"/>
                  </a:ext>
                </a:extLst>
              </a:tr>
              <a:tr h="0">
                <a:tc>
                  <a:txBody>
                    <a:bodyPr/>
                    <a:lstStyle/>
                    <a:p>
                      <a:pPr algn="ctr"/>
                      <a:r>
                        <a:rPr lang="en-GB" sz="1600" dirty="0" err="1">
                          <a:effectLst/>
                          <a:latin typeface="Times New Roman" panose="02020603050405020304" pitchFamily="18" charset="0"/>
                          <a:ea typeface="PMingLiU" panose="02020500000000000000" pitchFamily="18" charset="-120"/>
                        </a:rPr>
                        <a:t>Bhattacharyee</a:t>
                      </a:r>
                      <a:r>
                        <a:rPr lang="en-GB" sz="1600" dirty="0">
                          <a:effectLst/>
                          <a:latin typeface="Times New Roman" panose="02020603050405020304" pitchFamily="18" charset="0"/>
                          <a:ea typeface="PMingLiU" panose="02020500000000000000" pitchFamily="18" charset="-120"/>
                        </a:rPr>
                        <a:t> [35] (2021)</a:t>
                      </a:r>
                      <a:endParaRPr lang="pt-BR" sz="2400" dirty="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a:effectLst/>
                          <a:latin typeface="Times New Roman" panose="02020603050405020304" pitchFamily="18" charset="0"/>
                          <a:ea typeface="PMingLiU" panose="02020500000000000000" pitchFamily="18" charset="-120"/>
                        </a:rPr>
                        <a:t>BWQPSO</a:t>
                      </a:r>
                      <a:endParaRPr lang="pt-BR" sz="24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a:effectLst/>
                          <a:latin typeface="Times New Roman" panose="02020603050405020304" pitchFamily="18" charset="0"/>
                          <a:ea typeface="PMingLiU" panose="02020500000000000000" pitchFamily="18" charset="-120"/>
                        </a:rPr>
                        <a:t>Quantum-inspired</a:t>
                      </a:r>
                      <a:endParaRPr lang="pt-BR" sz="24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8303243"/>
                  </a:ext>
                </a:extLst>
              </a:tr>
              <a:tr h="0">
                <a:tc>
                  <a:txBody>
                    <a:bodyPr/>
                    <a:lstStyle/>
                    <a:p>
                      <a:pPr algn="ctr"/>
                      <a:r>
                        <a:rPr lang="en-US" sz="1600" dirty="0">
                          <a:effectLst/>
                          <a:latin typeface="Times New Roman" panose="02020603050405020304" pitchFamily="18" charset="0"/>
                          <a:ea typeface="PMingLiU" panose="02020500000000000000" pitchFamily="18" charset="-120"/>
                        </a:rPr>
                        <a:t>Zhang, Zhou and Yang [36] (2014)</a:t>
                      </a:r>
                      <a:endParaRPr lang="pt-BR" sz="2400" dirty="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dirty="0">
                          <a:effectLst/>
                          <a:latin typeface="Times New Roman" panose="02020603050405020304" pitchFamily="18" charset="0"/>
                          <a:ea typeface="PMingLiU" panose="02020500000000000000" pitchFamily="18" charset="-120"/>
                        </a:rPr>
                        <a:t>QPSO</a:t>
                      </a:r>
                      <a:endParaRPr lang="pt-BR" sz="2400" dirty="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a:effectLst/>
                          <a:latin typeface="Times New Roman" panose="02020603050405020304" pitchFamily="18" charset="0"/>
                          <a:ea typeface="PMingLiU" panose="02020500000000000000" pitchFamily="18" charset="-120"/>
                        </a:rPr>
                        <a:t>Quantum-inspired</a:t>
                      </a:r>
                      <a:endParaRPr lang="pt-BR" sz="24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3333061"/>
                  </a:ext>
                </a:extLst>
              </a:tr>
              <a:tr h="0">
                <a:tc>
                  <a:txBody>
                    <a:bodyPr/>
                    <a:lstStyle/>
                    <a:p>
                      <a:pPr algn="ctr"/>
                      <a:r>
                        <a:rPr lang="en-GB" sz="1600" dirty="0">
                          <a:effectLst/>
                          <a:latin typeface="Times New Roman" panose="02020603050405020304" pitchFamily="18" charset="0"/>
                          <a:ea typeface="PMingLiU" panose="02020500000000000000" pitchFamily="18" charset="-120"/>
                        </a:rPr>
                        <a:t>Alvarez-Alvarado and Jayaweera [37] </a:t>
                      </a:r>
                    </a:p>
                    <a:p>
                      <a:pPr algn="ctr"/>
                      <a:r>
                        <a:rPr lang="en-GB" sz="1600" dirty="0">
                          <a:effectLst/>
                          <a:latin typeface="Times New Roman" panose="02020603050405020304" pitchFamily="18" charset="0"/>
                          <a:ea typeface="PMingLiU" panose="02020500000000000000" pitchFamily="18" charset="-120"/>
                        </a:rPr>
                        <a:t>(2018)</a:t>
                      </a:r>
                      <a:endParaRPr lang="pt-BR" sz="2400" dirty="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dirty="0">
                          <a:effectLst/>
                          <a:latin typeface="Times New Roman" panose="02020603050405020304" pitchFamily="18" charset="0"/>
                          <a:ea typeface="PMingLiU" panose="02020500000000000000" pitchFamily="18" charset="-120"/>
                        </a:rPr>
                        <a:t>AQPSO</a:t>
                      </a:r>
                      <a:endParaRPr lang="pt-BR" sz="2400" dirty="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a:effectLst/>
                          <a:latin typeface="Times New Roman" panose="02020603050405020304" pitchFamily="18" charset="0"/>
                          <a:ea typeface="PMingLiU" panose="02020500000000000000" pitchFamily="18" charset="-120"/>
                        </a:rPr>
                        <a:t>Quantum-inspired</a:t>
                      </a:r>
                      <a:endParaRPr lang="pt-BR" sz="24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0936446"/>
                  </a:ext>
                </a:extLst>
              </a:tr>
              <a:tr h="0">
                <a:tc>
                  <a:txBody>
                    <a:bodyPr/>
                    <a:lstStyle/>
                    <a:p>
                      <a:pPr algn="ctr"/>
                      <a:r>
                        <a:rPr lang="en-US" sz="1600" dirty="0" err="1">
                          <a:effectLst/>
                          <a:latin typeface="Times New Roman" panose="02020603050405020304" pitchFamily="18" charset="0"/>
                          <a:ea typeface="PMingLiU" panose="02020500000000000000" pitchFamily="18" charset="-120"/>
                        </a:rPr>
                        <a:t>Dueñas</a:t>
                      </a:r>
                      <a:r>
                        <a:rPr lang="en-US" sz="1600" dirty="0">
                          <a:effectLst/>
                          <a:latin typeface="Times New Roman" panose="02020603050405020304" pitchFamily="18" charset="0"/>
                          <a:ea typeface="PMingLiU" panose="02020500000000000000" pitchFamily="18" charset="-120"/>
                        </a:rPr>
                        <a:t>-Osorio, </a:t>
                      </a:r>
                      <a:r>
                        <a:rPr lang="en-US" sz="1600" dirty="0" err="1">
                          <a:effectLst/>
                          <a:latin typeface="Times New Roman" panose="02020603050405020304" pitchFamily="18" charset="0"/>
                          <a:ea typeface="PMingLiU" panose="02020500000000000000" pitchFamily="18" charset="-120"/>
                        </a:rPr>
                        <a:t>Vardi</a:t>
                      </a:r>
                      <a:r>
                        <a:rPr lang="en-US" sz="1600" dirty="0">
                          <a:effectLst/>
                          <a:latin typeface="Times New Roman" panose="02020603050405020304" pitchFamily="18" charset="0"/>
                          <a:ea typeface="PMingLiU" panose="02020500000000000000" pitchFamily="18" charset="-120"/>
                        </a:rPr>
                        <a:t> and Rojo [38] (2018)</a:t>
                      </a:r>
                      <a:endParaRPr lang="pt-BR" sz="2400" dirty="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dirty="0">
                          <a:effectLst/>
                          <a:latin typeface="Times New Roman" panose="02020603050405020304" pitchFamily="18" charset="0"/>
                          <a:ea typeface="PMingLiU" panose="02020500000000000000" pitchFamily="18" charset="-120"/>
                        </a:rPr>
                        <a:t>Quantum-inspired Boolean states</a:t>
                      </a:r>
                      <a:endParaRPr lang="pt-BR" sz="2400" dirty="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600" dirty="0">
                          <a:effectLst/>
                          <a:latin typeface="Times New Roman" panose="02020603050405020304" pitchFamily="18" charset="0"/>
                          <a:ea typeface="PMingLiU" panose="02020500000000000000" pitchFamily="18" charset="-120"/>
                        </a:rPr>
                        <a:t>Quantum-inspired</a:t>
                      </a:r>
                      <a:endParaRPr lang="pt-BR" sz="2400" dirty="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153833"/>
                  </a:ext>
                </a:extLst>
              </a:tr>
            </a:tbl>
          </a:graphicData>
        </a:graphic>
      </p:graphicFrame>
      <p:sp>
        <p:nvSpPr>
          <p:cNvPr id="188" name="CaixaDeTexto 187">
            <a:extLst>
              <a:ext uri="{FF2B5EF4-FFF2-40B4-BE49-F238E27FC236}">
                <a16:creationId xmlns:a16="http://schemas.microsoft.com/office/drawing/2014/main" id="{630EB0AA-3CBF-EA14-66F8-5085F6170112}"/>
              </a:ext>
            </a:extLst>
          </p:cNvPr>
          <p:cNvSpPr txBox="1"/>
          <p:nvPr/>
        </p:nvSpPr>
        <p:spPr>
          <a:xfrm>
            <a:off x="1752600" y="2143713"/>
            <a:ext cx="5943600" cy="320729"/>
          </a:xfrm>
          <a:prstGeom prst="rect">
            <a:avLst/>
          </a:prstGeom>
          <a:noFill/>
        </p:spPr>
        <p:txBody>
          <a:bodyPr wrap="square">
            <a:spAutoFit/>
          </a:bodyPr>
          <a:lstStyle/>
          <a:p>
            <a:pPr algn="ctr">
              <a:lnSpc>
                <a:spcPct val="106000"/>
              </a:lnSpc>
              <a:spcAft>
                <a:spcPts val="800"/>
              </a:spcAft>
            </a:pPr>
            <a:r>
              <a:rPr lang="en-GB" sz="1400"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Table 2: Quantum(-inspired) methods in the literature review</a:t>
            </a:r>
            <a:endParaRPr lang="pt-BR" sz="1100"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89" name="CaixaDeTexto 188">
            <a:extLst>
              <a:ext uri="{FF2B5EF4-FFF2-40B4-BE49-F238E27FC236}">
                <a16:creationId xmlns:a16="http://schemas.microsoft.com/office/drawing/2014/main" id="{50043A52-4720-FC4D-0AD9-D27170A9145C}"/>
              </a:ext>
            </a:extLst>
          </p:cNvPr>
          <p:cNvSpPr txBox="1"/>
          <p:nvPr/>
        </p:nvSpPr>
        <p:spPr>
          <a:xfrm>
            <a:off x="152241" y="1371600"/>
            <a:ext cx="5943600" cy="385939"/>
          </a:xfrm>
          <a:prstGeom prst="rect">
            <a:avLst/>
          </a:prstGeom>
          <a:noFill/>
        </p:spPr>
        <p:txBody>
          <a:bodyPr wrap="square">
            <a:spAutoFit/>
          </a:bodyPr>
          <a:lstStyle/>
          <a:p>
            <a:pPr marL="285750" indent="-285750">
              <a:lnSpc>
                <a:spcPct val="106000"/>
              </a:lnSpc>
              <a:spcAft>
                <a:spcPts val="800"/>
              </a:spcAft>
              <a:buFont typeface="Arial" panose="020B0604020202020204" pitchFamily="34" charset="0"/>
              <a:buChar char="•"/>
            </a:pPr>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Only seven studies address the approaches</a:t>
            </a:r>
            <a:endParaRPr lang="pt-BR" sz="14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90" name="CaixaDeTexto 189">
            <a:extLst>
              <a:ext uri="{FF2B5EF4-FFF2-40B4-BE49-F238E27FC236}">
                <a16:creationId xmlns:a16="http://schemas.microsoft.com/office/drawing/2014/main" id="{7AD8654D-4084-A19F-1320-2ADC9F4B9090}"/>
              </a:ext>
            </a:extLst>
          </p:cNvPr>
          <p:cNvSpPr txBox="1"/>
          <p:nvPr/>
        </p:nvSpPr>
        <p:spPr>
          <a:xfrm>
            <a:off x="152241" y="5481320"/>
            <a:ext cx="5943600" cy="716928"/>
          </a:xfrm>
          <a:prstGeom prst="rect">
            <a:avLst/>
          </a:prstGeom>
          <a:noFill/>
        </p:spPr>
        <p:txBody>
          <a:bodyPr wrap="square">
            <a:spAutoFit/>
          </a:bodyPr>
          <a:lstStyle/>
          <a:p>
            <a:pPr marL="285750" indent="-285750">
              <a:lnSpc>
                <a:spcPct val="106000"/>
              </a:lnSpc>
              <a:spcAft>
                <a:spcPts val="800"/>
              </a:spcAft>
              <a:buFont typeface="Arial" panose="020B0604020202020204" pitchFamily="34" charset="0"/>
              <a:buChar char="•"/>
            </a:pPr>
            <a:r>
              <a:rPr lang="en-GB"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Only mono-objective and series-parallel systems.</a:t>
            </a:r>
            <a:endParaRPr lang="en-GB" sz="14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endParaRPr>
          </a:p>
          <a:p>
            <a:pPr>
              <a:lnSpc>
                <a:spcPct val="106000"/>
              </a:lnSpc>
              <a:spcAft>
                <a:spcPts val="800"/>
              </a:spcAft>
            </a:pPr>
            <a:endParaRPr lang="pt-BR" sz="14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8" name="Footer Placeholder 3">
            <a:extLst>
              <a:ext uri="{FF2B5EF4-FFF2-40B4-BE49-F238E27FC236}">
                <a16:creationId xmlns:a16="http://schemas.microsoft.com/office/drawing/2014/main" id="{716BB39A-3420-4FDD-E896-C5C84A416E95}"/>
              </a:ext>
            </a:extLst>
          </p:cNvPr>
          <p:cNvSpPr>
            <a:spLocks noGrp="1"/>
          </p:cNvSpPr>
          <p:nvPr>
            <p:ph type="ftr" idx="11"/>
          </p:nvPr>
        </p:nvSpPr>
        <p:spPr>
          <a:xfrm>
            <a:off x="2057400" y="6383337"/>
            <a:ext cx="6324600" cy="474663"/>
          </a:xfrm>
        </p:spPr>
        <p:txBody>
          <a:bodyPr/>
          <a:lstStyle/>
          <a:p>
            <a:pPr>
              <a:defRPr/>
            </a:pPr>
            <a:r>
              <a:rPr lang="en-US" dirty="0">
                <a:latin typeface="CMU Sans Serif" panose="02000603000000000000" pitchFamily="2" charset="0"/>
                <a:ea typeface="CMU Sans Serif" panose="02000603000000000000" pitchFamily="2" charset="0"/>
                <a:cs typeface="CMU Sans Serif" panose="02000603000000000000" pitchFamily="2" charset="0"/>
              </a:rPr>
              <a:t>Review of Quantum(-Inspired) Optimization Methods for System Reliability Problems </a:t>
            </a:r>
          </a:p>
          <a:p>
            <a:pPr>
              <a:defRPr/>
            </a:pPr>
            <a:r>
              <a:rPr lang="en-US" dirty="0">
                <a:latin typeface="CMU Sans Serif" panose="02000603000000000000" pitchFamily="2" charset="0"/>
                <a:ea typeface="CMU Sans Serif" panose="02000603000000000000" pitchFamily="2" charset="0"/>
                <a:cs typeface="CMU Sans Serif" panose="02000603000000000000" pitchFamily="2" charset="0"/>
              </a:rPr>
              <a:t>Araujo, </a:t>
            </a:r>
            <a:r>
              <a:rPr lang="en-US" dirty="0" err="1">
                <a:latin typeface="CMU Sans Serif" panose="02000603000000000000" pitchFamily="2" charset="0"/>
                <a:ea typeface="CMU Sans Serif" panose="02000603000000000000" pitchFamily="2" charset="0"/>
                <a:cs typeface="CMU Sans Serif" panose="02000603000000000000" pitchFamily="2" charset="0"/>
              </a:rPr>
              <a:t>Lins</a:t>
            </a:r>
            <a:r>
              <a:rPr lang="en-US" dirty="0">
                <a:latin typeface="CMU Sans Serif" panose="02000603000000000000" pitchFamily="2" charset="0"/>
                <a:ea typeface="CMU Sans Serif" panose="02000603000000000000" pitchFamily="2" charset="0"/>
                <a:cs typeface="CMU Sans Serif" panose="02000603000000000000" pitchFamily="2" charset="0"/>
              </a:rPr>
              <a:t>, </a:t>
            </a:r>
            <a:r>
              <a:rPr lang="en-US" dirty="0" err="1">
                <a:latin typeface="CMU Sans Serif" panose="02000603000000000000" pitchFamily="2" charset="0"/>
                <a:ea typeface="CMU Sans Serif" panose="02000603000000000000" pitchFamily="2" charset="0"/>
                <a:cs typeface="CMU Sans Serif" panose="02000603000000000000" pitchFamily="2" charset="0"/>
              </a:rPr>
              <a:t>Figeroa</a:t>
            </a:r>
            <a:r>
              <a:rPr lang="en-US" dirty="0">
                <a:latin typeface="CMU Sans Serif" panose="02000603000000000000" pitchFamily="2" charset="0"/>
                <a:ea typeface="CMU Sans Serif" panose="02000603000000000000" pitchFamily="2" charset="0"/>
                <a:cs typeface="CMU Sans Serif" panose="02000603000000000000" pitchFamily="2" charset="0"/>
              </a:rPr>
              <a:t>, Maior, Moura and </a:t>
            </a:r>
            <a:r>
              <a:rPr lang="en-US" dirty="0" err="1">
                <a:latin typeface="CMU Sans Serif" panose="02000603000000000000" pitchFamily="2" charset="0"/>
                <a:ea typeface="CMU Sans Serif" panose="02000603000000000000" pitchFamily="2" charset="0"/>
                <a:cs typeface="CMU Sans Serif" panose="02000603000000000000" pitchFamily="2" charset="0"/>
              </a:rPr>
              <a:t>Droguett</a:t>
            </a:r>
            <a:r>
              <a:rPr lang="en-US" dirty="0">
                <a:latin typeface="CMU Sans Serif" panose="02000603000000000000" pitchFamily="2" charset="0"/>
                <a:ea typeface="CMU Sans Serif" panose="02000603000000000000" pitchFamily="2" charset="0"/>
                <a:cs typeface="CMU Sans Serif" panose="02000603000000000000" pitchFamily="2" charset="0"/>
              </a:rPr>
              <a:t> (2022) – PSAM, Honolulu</a:t>
            </a:r>
            <a:endParaRPr lang="en-GB" dirty="0">
              <a:latin typeface="CMU Sans Serif" panose="02000603000000000000" pitchFamily="2" charset="0"/>
              <a:ea typeface="CMU Sans Serif" panose="02000603000000000000" pitchFamily="2" charset="0"/>
              <a:cs typeface="CMU Sans Serif" panose="02000603000000000000" pitchFamily="2" charset="0"/>
            </a:endParaRPr>
          </a:p>
        </p:txBody>
      </p:sp>
    </p:spTree>
    <p:extLst>
      <p:ext uri="{BB962C8B-B14F-4D97-AF65-F5344CB8AC3E}">
        <p14:creationId xmlns:p14="http://schemas.microsoft.com/office/powerpoint/2010/main" val="3178671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17D7518-FD50-41CE-8EB7-2A2AEC9887B5}"/>
              </a:ext>
            </a:extLst>
          </p:cNvPr>
          <p:cNvSpPr>
            <a:spLocks noGrp="1"/>
          </p:cNvSpPr>
          <p:nvPr>
            <p:ph type="title"/>
          </p:nvPr>
        </p:nvSpPr>
        <p:spPr/>
        <p:txBody>
          <a:bodyPr/>
          <a:lstStyle/>
          <a:p>
            <a:r>
              <a:rPr lang="pt-BR" dirty="0" err="1">
                <a:latin typeface="CMU Sans Serif" panose="02000603000000000000" pitchFamily="2" charset="0"/>
                <a:ea typeface="CMU Sans Serif" panose="02000603000000000000" pitchFamily="2" charset="0"/>
                <a:cs typeface="CMU Sans Serif" panose="02000603000000000000" pitchFamily="2" charset="0"/>
              </a:rPr>
              <a:t>Results</a:t>
            </a:r>
            <a:endParaRPr lang="pt-B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6" name="CaixaDeTexto 5">
            <a:extLst>
              <a:ext uri="{FF2B5EF4-FFF2-40B4-BE49-F238E27FC236}">
                <a16:creationId xmlns:a16="http://schemas.microsoft.com/office/drawing/2014/main" id="{BAAD2721-2856-6717-2B35-7166D777DBBD}"/>
              </a:ext>
            </a:extLst>
          </p:cNvPr>
          <p:cNvSpPr txBox="1"/>
          <p:nvPr/>
        </p:nvSpPr>
        <p:spPr>
          <a:xfrm>
            <a:off x="169654" y="1066800"/>
            <a:ext cx="5943600" cy="418576"/>
          </a:xfrm>
          <a:prstGeom prst="rect">
            <a:avLst/>
          </a:prstGeom>
          <a:noFill/>
        </p:spPr>
        <p:txBody>
          <a:bodyPr wrap="square">
            <a:spAutoFit/>
          </a:bodyPr>
          <a:lstStyle/>
          <a:p>
            <a:pPr marL="285750" indent="-285750">
              <a:lnSpc>
                <a:spcPct val="106000"/>
              </a:lnSpc>
              <a:spcAft>
                <a:spcPts val="800"/>
              </a:spcAft>
              <a:buFont typeface="Arial" panose="020B0604020202020204" pitchFamily="34" charset="0"/>
              <a:buChar char="•"/>
            </a:pPr>
            <a:r>
              <a:rPr lang="en-GB" sz="2000" b="1" u="sng"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Quantum Approaches</a:t>
            </a:r>
            <a:endParaRPr lang="pt-BR" sz="1600" b="1" u="sng"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8" name="CaixaDeTexto 7">
            <a:extLst>
              <a:ext uri="{FF2B5EF4-FFF2-40B4-BE49-F238E27FC236}">
                <a16:creationId xmlns:a16="http://schemas.microsoft.com/office/drawing/2014/main" id="{71A4585A-AD62-95CC-53FE-6E4C8A49B5EB}"/>
              </a:ext>
            </a:extLst>
          </p:cNvPr>
          <p:cNvSpPr txBox="1"/>
          <p:nvPr/>
        </p:nvSpPr>
        <p:spPr>
          <a:xfrm>
            <a:off x="533400" y="1541356"/>
            <a:ext cx="8229600" cy="1477328"/>
          </a:xfrm>
          <a:prstGeom prst="rect">
            <a:avLst/>
          </a:prstGeom>
          <a:noFill/>
        </p:spPr>
        <p:txBody>
          <a:bodyPr wrap="square">
            <a:spAutoFit/>
          </a:bodyPr>
          <a:lstStyle/>
          <a:p>
            <a:pPr marL="285750" indent="-285750">
              <a:buClr>
                <a:schemeClr val="accent6"/>
              </a:buClr>
              <a:buFont typeface="CMU Sans Serif" panose="02000603000000000000" pitchFamily="2" charset="0"/>
              <a:buChar char="‒"/>
            </a:pPr>
            <a:r>
              <a:rPr lang="en-US"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In the area of RAP </a:t>
            </a:r>
            <a:r>
              <a:rPr lang="en-US"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only one study</a:t>
            </a:r>
            <a:r>
              <a:rPr lang="en-US"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 was found that applies a quantum algorithm to optimize the problem (LEON; CASCAL, 2019)[14]. </a:t>
            </a:r>
          </a:p>
          <a:p>
            <a:pPr marL="285750" indent="-285750">
              <a:buClr>
                <a:schemeClr val="accent6"/>
              </a:buClr>
              <a:buFont typeface="CMU Sans Serif" panose="02000603000000000000" pitchFamily="2" charset="0"/>
              <a:buChar char="‒"/>
            </a:pPr>
            <a:endParaRPr lang="en-US"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a:p>
            <a:pPr marL="285750" indent="-285750">
              <a:buClr>
                <a:schemeClr val="accent6"/>
              </a:buClr>
              <a:buFont typeface="CMU Sans Serif" panose="02000603000000000000" pitchFamily="2" charset="0"/>
              <a:buChar char="‒"/>
            </a:pPr>
            <a:r>
              <a:rPr lang="en-US"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The problem was modeled to be in the format of quadratic unconstrained binary optimization (QUBO);</a:t>
            </a:r>
          </a:p>
        </p:txBody>
      </p:sp>
      <p:sp>
        <p:nvSpPr>
          <p:cNvPr id="9" name="CaixaDeTexto 8">
            <a:extLst>
              <a:ext uri="{FF2B5EF4-FFF2-40B4-BE49-F238E27FC236}">
                <a16:creationId xmlns:a16="http://schemas.microsoft.com/office/drawing/2014/main" id="{B2CADE26-62F8-20D6-F1F0-3FC69D790B35}"/>
              </a:ext>
            </a:extLst>
          </p:cNvPr>
          <p:cNvSpPr txBox="1"/>
          <p:nvPr/>
        </p:nvSpPr>
        <p:spPr>
          <a:xfrm>
            <a:off x="1212291" y="3081278"/>
            <a:ext cx="7398309" cy="2585323"/>
          </a:xfrm>
          <a:prstGeom prst="rect">
            <a:avLst/>
          </a:prstGeom>
          <a:noFill/>
        </p:spPr>
        <p:txBody>
          <a:bodyPr wrap="square">
            <a:spAutoFit/>
          </a:bodyPr>
          <a:lstStyle/>
          <a:p>
            <a:pPr marL="285750" lvl="1" indent="-285750">
              <a:buClr>
                <a:schemeClr val="accent6"/>
              </a:buClr>
              <a:buFont typeface="Courier New" panose="02070309020205020404" pitchFamily="49" charset="0"/>
              <a:buChar char="o"/>
            </a:pPr>
            <a:r>
              <a:rPr lang="en-US"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Series-parallel reliability model;</a:t>
            </a:r>
          </a:p>
          <a:p>
            <a:pPr marL="285750" lvl="1" indent="-285750">
              <a:buClr>
                <a:schemeClr val="accent6"/>
              </a:buClr>
              <a:buFont typeface="Courier New" panose="02070309020205020404" pitchFamily="49" charset="0"/>
              <a:buChar char="o"/>
            </a:pPr>
            <a:endParaRPr lang="en-US"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endParaRPr>
          </a:p>
          <a:p>
            <a:pPr marL="285750" lvl="1" indent="-285750">
              <a:buClr>
                <a:schemeClr val="accent6"/>
              </a:buClr>
              <a:buFont typeface="Courier New" panose="02070309020205020404" pitchFamily="49" charset="0"/>
              <a:buChar char="o"/>
            </a:pPr>
            <a:r>
              <a:rPr lang="en-US"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The D-Wave quantum computer;</a:t>
            </a:r>
          </a:p>
          <a:p>
            <a:pPr marL="285750" lvl="1" indent="-285750">
              <a:buClr>
                <a:schemeClr val="accent6"/>
              </a:buClr>
              <a:buFont typeface="Courier New" panose="02070309020205020404" pitchFamily="49" charset="0"/>
              <a:buChar char="o"/>
            </a:pPr>
            <a:endParaRPr lang="en-US"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endParaRPr>
          </a:p>
          <a:p>
            <a:pPr marL="285750" lvl="1" indent="-285750">
              <a:buClr>
                <a:schemeClr val="accent6"/>
              </a:buClr>
              <a:buFont typeface="Courier New" panose="02070309020205020404" pitchFamily="49" charset="0"/>
              <a:buChar char="o"/>
            </a:pPr>
            <a:r>
              <a:rPr lang="en-US"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Quantum annealing for the optimization process. Analogous to classical simulated annealing approach, but </a:t>
            </a:r>
            <a:r>
              <a:rPr lang="en-US"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with superior performance</a:t>
            </a:r>
            <a:r>
              <a:rPr lang="en-US"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a:t>
            </a:r>
          </a:p>
          <a:p>
            <a:pPr marL="285750" lvl="1" indent="-285750">
              <a:buClr>
                <a:schemeClr val="accent6"/>
              </a:buClr>
              <a:buFont typeface="Courier New" panose="02070309020205020404" pitchFamily="49" charset="0"/>
              <a:buChar char="o"/>
            </a:pPr>
            <a:endParaRPr lang="en-US"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a:p>
            <a:pPr marL="285750" lvl="1" indent="-285750">
              <a:buClr>
                <a:schemeClr val="accent6"/>
              </a:buClr>
              <a:buFont typeface="Courier New" panose="02070309020205020404" pitchFamily="49" charset="0"/>
              <a:buChar char="o"/>
            </a:pPr>
            <a:r>
              <a:rPr lang="en-US"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T</a:t>
            </a:r>
            <a:r>
              <a:rPr lang="en-US"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he quantum version of the method can be </a:t>
            </a:r>
            <a:r>
              <a:rPr lang="en-US"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eight times faster </a:t>
            </a:r>
            <a:r>
              <a:rPr lang="en-US"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than the classical one (computational speed).</a:t>
            </a:r>
            <a:endParaRPr lang="pt-BR"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0" name="Footer Placeholder 3">
            <a:extLst>
              <a:ext uri="{FF2B5EF4-FFF2-40B4-BE49-F238E27FC236}">
                <a16:creationId xmlns:a16="http://schemas.microsoft.com/office/drawing/2014/main" id="{9848C7FD-5B5B-8530-D88F-F439F350BFEB}"/>
              </a:ext>
            </a:extLst>
          </p:cNvPr>
          <p:cNvSpPr>
            <a:spLocks noGrp="1"/>
          </p:cNvSpPr>
          <p:nvPr>
            <p:ph type="ftr" idx="11"/>
          </p:nvPr>
        </p:nvSpPr>
        <p:spPr>
          <a:xfrm>
            <a:off x="2057400" y="6383337"/>
            <a:ext cx="6324600" cy="474663"/>
          </a:xfrm>
        </p:spPr>
        <p:txBody>
          <a:bodyPr/>
          <a:lstStyle/>
          <a:p>
            <a:pPr>
              <a:defRPr/>
            </a:pPr>
            <a:r>
              <a:rPr lang="en-US" dirty="0">
                <a:latin typeface="CMU Sans Serif" panose="02000603000000000000" pitchFamily="2" charset="0"/>
                <a:ea typeface="CMU Sans Serif" panose="02000603000000000000" pitchFamily="2" charset="0"/>
                <a:cs typeface="CMU Sans Serif" panose="02000603000000000000" pitchFamily="2" charset="0"/>
              </a:rPr>
              <a:t>Review of Quantum(-Inspired) Optimization Methods for System Reliability Problems </a:t>
            </a:r>
          </a:p>
          <a:p>
            <a:pPr>
              <a:defRPr/>
            </a:pPr>
            <a:r>
              <a:rPr lang="en-US" dirty="0">
                <a:latin typeface="CMU Sans Serif" panose="02000603000000000000" pitchFamily="2" charset="0"/>
                <a:ea typeface="CMU Sans Serif" panose="02000603000000000000" pitchFamily="2" charset="0"/>
                <a:cs typeface="CMU Sans Serif" panose="02000603000000000000" pitchFamily="2" charset="0"/>
              </a:rPr>
              <a:t>Araujo, </a:t>
            </a:r>
            <a:r>
              <a:rPr lang="en-US" dirty="0" err="1">
                <a:latin typeface="CMU Sans Serif" panose="02000603000000000000" pitchFamily="2" charset="0"/>
                <a:ea typeface="CMU Sans Serif" panose="02000603000000000000" pitchFamily="2" charset="0"/>
                <a:cs typeface="CMU Sans Serif" panose="02000603000000000000" pitchFamily="2" charset="0"/>
              </a:rPr>
              <a:t>Lins</a:t>
            </a:r>
            <a:r>
              <a:rPr lang="en-US" dirty="0">
                <a:latin typeface="CMU Sans Serif" panose="02000603000000000000" pitchFamily="2" charset="0"/>
                <a:ea typeface="CMU Sans Serif" panose="02000603000000000000" pitchFamily="2" charset="0"/>
                <a:cs typeface="CMU Sans Serif" panose="02000603000000000000" pitchFamily="2" charset="0"/>
              </a:rPr>
              <a:t>, </a:t>
            </a:r>
            <a:r>
              <a:rPr lang="en-US" dirty="0" err="1">
                <a:latin typeface="CMU Sans Serif" panose="02000603000000000000" pitchFamily="2" charset="0"/>
                <a:ea typeface="CMU Sans Serif" panose="02000603000000000000" pitchFamily="2" charset="0"/>
                <a:cs typeface="CMU Sans Serif" panose="02000603000000000000" pitchFamily="2" charset="0"/>
              </a:rPr>
              <a:t>Figeroa</a:t>
            </a:r>
            <a:r>
              <a:rPr lang="en-US" dirty="0">
                <a:latin typeface="CMU Sans Serif" panose="02000603000000000000" pitchFamily="2" charset="0"/>
                <a:ea typeface="CMU Sans Serif" panose="02000603000000000000" pitchFamily="2" charset="0"/>
                <a:cs typeface="CMU Sans Serif" panose="02000603000000000000" pitchFamily="2" charset="0"/>
              </a:rPr>
              <a:t>, Maior, Moura and </a:t>
            </a:r>
            <a:r>
              <a:rPr lang="en-US" dirty="0" err="1">
                <a:latin typeface="CMU Sans Serif" panose="02000603000000000000" pitchFamily="2" charset="0"/>
                <a:ea typeface="CMU Sans Serif" panose="02000603000000000000" pitchFamily="2" charset="0"/>
                <a:cs typeface="CMU Sans Serif" panose="02000603000000000000" pitchFamily="2" charset="0"/>
              </a:rPr>
              <a:t>Droguett</a:t>
            </a:r>
            <a:r>
              <a:rPr lang="en-US" dirty="0">
                <a:latin typeface="CMU Sans Serif" panose="02000603000000000000" pitchFamily="2" charset="0"/>
                <a:ea typeface="CMU Sans Serif" panose="02000603000000000000" pitchFamily="2" charset="0"/>
                <a:cs typeface="CMU Sans Serif" panose="02000603000000000000" pitchFamily="2" charset="0"/>
              </a:rPr>
              <a:t> (2022) – PSAM, Honolulu</a:t>
            </a:r>
            <a:endParaRPr lang="en-GB" dirty="0">
              <a:latin typeface="CMU Sans Serif" panose="02000603000000000000" pitchFamily="2" charset="0"/>
              <a:ea typeface="CMU Sans Serif" panose="02000603000000000000" pitchFamily="2" charset="0"/>
              <a:cs typeface="CMU Sans Serif" panose="02000603000000000000" pitchFamily="2" charset="0"/>
            </a:endParaRPr>
          </a:p>
        </p:txBody>
      </p:sp>
    </p:spTree>
    <p:extLst>
      <p:ext uri="{BB962C8B-B14F-4D97-AF65-F5344CB8AC3E}">
        <p14:creationId xmlns:p14="http://schemas.microsoft.com/office/powerpoint/2010/main" val="1369613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17D7518-FD50-41CE-8EB7-2A2AEC9887B5}"/>
              </a:ext>
            </a:extLst>
          </p:cNvPr>
          <p:cNvSpPr>
            <a:spLocks noGrp="1"/>
          </p:cNvSpPr>
          <p:nvPr>
            <p:ph type="title"/>
          </p:nvPr>
        </p:nvSpPr>
        <p:spPr/>
        <p:txBody>
          <a:bodyPr/>
          <a:lstStyle/>
          <a:p>
            <a:r>
              <a:rPr lang="pt-BR" dirty="0" err="1">
                <a:latin typeface="CMU Sans Serif" panose="02000603000000000000" pitchFamily="2" charset="0"/>
                <a:ea typeface="CMU Sans Serif" panose="02000603000000000000" pitchFamily="2" charset="0"/>
                <a:cs typeface="CMU Sans Serif" panose="02000603000000000000" pitchFamily="2" charset="0"/>
              </a:rPr>
              <a:t>Results</a:t>
            </a:r>
            <a:endParaRPr lang="pt-B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6" name="CaixaDeTexto 5">
            <a:extLst>
              <a:ext uri="{FF2B5EF4-FFF2-40B4-BE49-F238E27FC236}">
                <a16:creationId xmlns:a16="http://schemas.microsoft.com/office/drawing/2014/main" id="{BAAD2721-2856-6717-2B35-7166D777DBBD}"/>
              </a:ext>
            </a:extLst>
          </p:cNvPr>
          <p:cNvSpPr txBox="1"/>
          <p:nvPr/>
        </p:nvSpPr>
        <p:spPr>
          <a:xfrm>
            <a:off x="169654" y="1066800"/>
            <a:ext cx="5943600" cy="418576"/>
          </a:xfrm>
          <a:prstGeom prst="rect">
            <a:avLst/>
          </a:prstGeom>
          <a:noFill/>
        </p:spPr>
        <p:txBody>
          <a:bodyPr wrap="square">
            <a:spAutoFit/>
          </a:bodyPr>
          <a:lstStyle/>
          <a:p>
            <a:pPr marL="285750" indent="-285750">
              <a:lnSpc>
                <a:spcPct val="106000"/>
              </a:lnSpc>
              <a:spcAft>
                <a:spcPts val="800"/>
              </a:spcAft>
              <a:buFont typeface="Arial" panose="020B0604020202020204" pitchFamily="34" charset="0"/>
              <a:buChar char="•"/>
            </a:pPr>
            <a:r>
              <a:rPr lang="en-GB" sz="2000" b="1" u="sng"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Quantum Approaches</a:t>
            </a:r>
            <a:endParaRPr lang="pt-BR" sz="1600" b="1" u="sng"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endParaRPr>
          </a:p>
        </p:txBody>
      </p:sp>
      <p:pic>
        <p:nvPicPr>
          <p:cNvPr id="10" name="Imagem 1">
            <a:extLst>
              <a:ext uri="{FF2B5EF4-FFF2-40B4-BE49-F238E27FC236}">
                <a16:creationId xmlns:a16="http://schemas.microsoft.com/office/drawing/2014/main" id="{E8AB7EDF-4829-A95C-6E7A-2DDCAE1EECBE}"/>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344" t="4833" r="12004" b="3048"/>
          <a:stretch/>
        </p:blipFill>
        <p:spPr bwMode="auto">
          <a:xfrm>
            <a:off x="2619153" y="1401219"/>
            <a:ext cx="6553200" cy="506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aixaDeTexto 10">
            <a:extLst>
              <a:ext uri="{FF2B5EF4-FFF2-40B4-BE49-F238E27FC236}">
                <a16:creationId xmlns:a16="http://schemas.microsoft.com/office/drawing/2014/main" id="{AD0F3300-8905-F70A-15D4-E4520182D041}"/>
              </a:ext>
            </a:extLst>
          </p:cNvPr>
          <p:cNvSpPr txBox="1"/>
          <p:nvPr/>
        </p:nvSpPr>
        <p:spPr>
          <a:xfrm>
            <a:off x="727394" y="2895612"/>
            <a:ext cx="1334020" cy="369332"/>
          </a:xfrm>
          <a:prstGeom prst="rect">
            <a:avLst/>
          </a:prstGeom>
          <a:solidFill>
            <a:srgbClr val="EBF2FF"/>
          </a:solidFill>
          <a:ln>
            <a:solidFill>
              <a:schemeClr val="accent6">
                <a:lumMod val="50000"/>
              </a:schemeClr>
            </a:solidFill>
          </a:ln>
        </p:spPr>
        <p:txBody>
          <a:bodyPr wrap="none" rtlCol="0">
            <a:spAutoFit/>
          </a:bodyPr>
          <a:lstStyle/>
          <a:p>
            <a:r>
              <a:rPr lang="pt-BR" b="1" u="sng"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313 </a:t>
            </a:r>
            <a:r>
              <a:rPr lang="pt-BR" b="1" u="sng" dirty="0" err="1">
                <a:solidFill>
                  <a:schemeClr val="tx1"/>
                </a:solidFill>
                <a:latin typeface="CMU Sans Serif" panose="02000603000000000000" pitchFamily="2" charset="0"/>
                <a:ea typeface="CMU Sans Serif" panose="02000603000000000000" pitchFamily="2" charset="0"/>
                <a:cs typeface="CMU Sans Serif" panose="02000603000000000000" pitchFamily="2" charset="0"/>
              </a:rPr>
              <a:t>papers</a:t>
            </a:r>
            <a:endParaRPr lang="pt-BR" b="1" u="sng"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2" name="CaixaDeTexto 11">
            <a:extLst>
              <a:ext uri="{FF2B5EF4-FFF2-40B4-BE49-F238E27FC236}">
                <a16:creationId xmlns:a16="http://schemas.microsoft.com/office/drawing/2014/main" id="{DBA73052-1C2F-F48E-1A73-CBE180583171}"/>
              </a:ext>
            </a:extLst>
          </p:cNvPr>
          <p:cNvSpPr txBox="1"/>
          <p:nvPr/>
        </p:nvSpPr>
        <p:spPr>
          <a:xfrm>
            <a:off x="109402" y="3425456"/>
            <a:ext cx="2938598" cy="1169551"/>
          </a:xfrm>
          <a:prstGeom prst="rect">
            <a:avLst/>
          </a:prstGeom>
          <a:noFill/>
        </p:spPr>
        <p:txBody>
          <a:bodyPr wrap="square">
            <a:spAutoFit/>
          </a:bodyPr>
          <a:lstStyle/>
          <a:p>
            <a:r>
              <a:rPr lang="en-US" sz="14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Keywords: "</a:t>
            </a:r>
            <a:r>
              <a:rPr lang="en-US" sz="1400"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quantum algorithms</a:t>
            </a:r>
            <a:r>
              <a:rPr lang="en-US" sz="14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 and "</a:t>
            </a:r>
            <a:r>
              <a:rPr lang="en-US" sz="1400"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combinatorial optimization</a:t>
            </a:r>
            <a:r>
              <a:rPr lang="en-US" sz="14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 </a:t>
            </a:r>
          </a:p>
          <a:p>
            <a:endParaRPr lang="en-US" sz="1400"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a:p>
            <a:r>
              <a:rPr lang="en-US" sz="1400"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excluding the words "quantum-inspired", "quantum inspired". </a:t>
            </a:r>
            <a:endParaRPr lang="pt-BR"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8" name="Footer Placeholder 3">
            <a:extLst>
              <a:ext uri="{FF2B5EF4-FFF2-40B4-BE49-F238E27FC236}">
                <a16:creationId xmlns:a16="http://schemas.microsoft.com/office/drawing/2014/main" id="{0F482D57-606C-E23A-9CEA-6930D1360CED}"/>
              </a:ext>
            </a:extLst>
          </p:cNvPr>
          <p:cNvSpPr>
            <a:spLocks noGrp="1"/>
          </p:cNvSpPr>
          <p:nvPr>
            <p:ph type="ftr" idx="11"/>
          </p:nvPr>
        </p:nvSpPr>
        <p:spPr>
          <a:xfrm>
            <a:off x="2057400" y="6383337"/>
            <a:ext cx="6324600" cy="474663"/>
          </a:xfrm>
        </p:spPr>
        <p:txBody>
          <a:bodyPr/>
          <a:lstStyle/>
          <a:p>
            <a:pPr>
              <a:defRPr/>
            </a:pPr>
            <a:r>
              <a:rPr lang="en-US" dirty="0">
                <a:latin typeface="CMU Sans Serif" panose="02000603000000000000" pitchFamily="2" charset="0"/>
                <a:ea typeface="CMU Sans Serif" panose="02000603000000000000" pitchFamily="2" charset="0"/>
                <a:cs typeface="CMU Sans Serif" panose="02000603000000000000" pitchFamily="2" charset="0"/>
              </a:rPr>
              <a:t>Review of Quantum(-Inspired) Optimization Methods for System Reliability Problems </a:t>
            </a:r>
          </a:p>
          <a:p>
            <a:pPr>
              <a:defRPr/>
            </a:pPr>
            <a:r>
              <a:rPr lang="en-US" dirty="0">
                <a:latin typeface="CMU Sans Serif" panose="02000603000000000000" pitchFamily="2" charset="0"/>
                <a:ea typeface="CMU Sans Serif" panose="02000603000000000000" pitchFamily="2" charset="0"/>
                <a:cs typeface="CMU Sans Serif" panose="02000603000000000000" pitchFamily="2" charset="0"/>
              </a:rPr>
              <a:t>Araujo, </a:t>
            </a:r>
            <a:r>
              <a:rPr lang="en-US" dirty="0" err="1">
                <a:latin typeface="CMU Sans Serif" panose="02000603000000000000" pitchFamily="2" charset="0"/>
                <a:ea typeface="CMU Sans Serif" panose="02000603000000000000" pitchFamily="2" charset="0"/>
                <a:cs typeface="CMU Sans Serif" panose="02000603000000000000" pitchFamily="2" charset="0"/>
              </a:rPr>
              <a:t>Lins</a:t>
            </a:r>
            <a:r>
              <a:rPr lang="en-US" dirty="0">
                <a:latin typeface="CMU Sans Serif" panose="02000603000000000000" pitchFamily="2" charset="0"/>
                <a:ea typeface="CMU Sans Serif" panose="02000603000000000000" pitchFamily="2" charset="0"/>
                <a:cs typeface="CMU Sans Serif" panose="02000603000000000000" pitchFamily="2" charset="0"/>
              </a:rPr>
              <a:t>, </a:t>
            </a:r>
            <a:r>
              <a:rPr lang="en-US" dirty="0" err="1">
                <a:latin typeface="CMU Sans Serif" panose="02000603000000000000" pitchFamily="2" charset="0"/>
                <a:ea typeface="CMU Sans Serif" panose="02000603000000000000" pitchFamily="2" charset="0"/>
                <a:cs typeface="CMU Sans Serif" panose="02000603000000000000" pitchFamily="2" charset="0"/>
              </a:rPr>
              <a:t>Figeroa</a:t>
            </a:r>
            <a:r>
              <a:rPr lang="en-US" dirty="0">
                <a:latin typeface="CMU Sans Serif" panose="02000603000000000000" pitchFamily="2" charset="0"/>
                <a:ea typeface="CMU Sans Serif" panose="02000603000000000000" pitchFamily="2" charset="0"/>
                <a:cs typeface="CMU Sans Serif" panose="02000603000000000000" pitchFamily="2" charset="0"/>
              </a:rPr>
              <a:t>, Maior, Moura and </a:t>
            </a:r>
            <a:r>
              <a:rPr lang="en-US" dirty="0" err="1">
                <a:latin typeface="CMU Sans Serif" panose="02000603000000000000" pitchFamily="2" charset="0"/>
                <a:ea typeface="CMU Sans Serif" panose="02000603000000000000" pitchFamily="2" charset="0"/>
                <a:cs typeface="CMU Sans Serif" panose="02000603000000000000" pitchFamily="2" charset="0"/>
              </a:rPr>
              <a:t>Droguett</a:t>
            </a:r>
            <a:r>
              <a:rPr lang="en-US" dirty="0">
                <a:latin typeface="CMU Sans Serif" panose="02000603000000000000" pitchFamily="2" charset="0"/>
                <a:ea typeface="CMU Sans Serif" panose="02000603000000000000" pitchFamily="2" charset="0"/>
                <a:cs typeface="CMU Sans Serif" panose="02000603000000000000" pitchFamily="2" charset="0"/>
              </a:rPr>
              <a:t> (2022) – PSAM, Honolulu</a:t>
            </a:r>
            <a:endParaRPr lang="en-GB"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3" name="Arrow: Up 2">
            <a:extLst>
              <a:ext uri="{FF2B5EF4-FFF2-40B4-BE49-F238E27FC236}">
                <a16:creationId xmlns:a16="http://schemas.microsoft.com/office/drawing/2014/main" id="{A9960867-8D6C-37E6-6312-2F0B1487B8B5}"/>
              </a:ext>
            </a:extLst>
          </p:cNvPr>
          <p:cNvSpPr/>
          <p:nvPr/>
        </p:nvSpPr>
        <p:spPr bwMode="auto">
          <a:xfrm>
            <a:off x="8195930" y="4724400"/>
            <a:ext cx="152400" cy="304800"/>
          </a:xfrm>
          <a:prstGeom prst="up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a typeface="MS Gothic" charset="-128"/>
            </a:endParaRPr>
          </a:p>
        </p:txBody>
      </p:sp>
      <p:sp>
        <p:nvSpPr>
          <p:cNvPr id="13" name="Arrow: Up 12">
            <a:extLst>
              <a:ext uri="{FF2B5EF4-FFF2-40B4-BE49-F238E27FC236}">
                <a16:creationId xmlns:a16="http://schemas.microsoft.com/office/drawing/2014/main" id="{C40C952E-40DD-29B6-F9EF-5690017E172B}"/>
              </a:ext>
            </a:extLst>
          </p:cNvPr>
          <p:cNvSpPr/>
          <p:nvPr/>
        </p:nvSpPr>
        <p:spPr bwMode="auto">
          <a:xfrm rot="8672231">
            <a:off x="4495800" y="1869756"/>
            <a:ext cx="152400" cy="304800"/>
          </a:xfrm>
          <a:prstGeom prst="up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a typeface="MS Gothic" charset="-128"/>
            </a:endParaRPr>
          </a:p>
        </p:txBody>
      </p:sp>
      <p:sp>
        <p:nvSpPr>
          <p:cNvPr id="14" name="Arrow: Up 13">
            <a:extLst>
              <a:ext uri="{FF2B5EF4-FFF2-40B4-BE49-F238E27FC236}">
                <a16:creationId xmlns:a16="http://schemas.microsoft.com/office/drawing/2014/main" id="{2EDD3D75-5D25-58E2-4D60-5D1665CC0412}"/>
              </a:ext>
            </a:extLst>
          </p:cNvPr>
          <p:cNvSpPr/>
          <p:nvPr/>
        </p:nvSpPr>
        <p:spPr bwMode="auto">
          <a:xfrm rot="19626908">
            <a:off x="6623736" y="5215163"/>
            <a:ext cx="152400" cy="304800"/>
          </a:xfrm>
          <a:prstGeom prst="up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a typeface="MS Gothic" charset="-128"/>
            </a:endParaRPr>
          </a:p>
        </p:txBody>
      </p:sp>
      <p:sp>
        <p:nvSpPr>
          <p:cNvPr id="15" name="Arrow: Up 14">
            <a:extLst>
              <a:ext uri="{FF2B5EF4-FFF2-40B4-BE49-F238E27FC236}">
                <a16:creationId xmlns:a16="http://schemas.microsoft.com/office/drawing/2014/main" id="{B393C73C-E1C6-0724-F22B-489F7232162F}"/>
              </a:ext>
            </a:extLst>
          </p:cNvPr>
          <p:cNvSpPr/>
          <p:nvPr/>
        </p:nvSpPr>
        <p:spPr bwMode="auto">
          <a:xfrm rot="1337584">
            <a:off x="2971800" y="4724401"/>
            <a:ext cx="152400" cy="304800"/>
          </a:xfrm>
          <a:prstGeom prst="up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a typeface="MS Gothic" charset="-128"/>
            </a:endParaRPr>
          </a:p>
        </p:txBody>
      </p:sp>
      <p:sp>
        <p:nvSpPr>
          <p:cNvPr id="16" name="Arrow: Up 15">
            <a:extLst>
              <a:ext uri="{FF2B5EF4-FFF2-40B4-BE49-F238E27FC236}">
                <a16:creationId xmlns:a16="http://schemas.microsoft.com/office/drawing/2014/main" id="{31C9EE13-FFDE-D929-5E67-D601E69F7093}"/>
              </a:ext>
            </a:extLst>
          </p:cNvPr>
          <p:cNvSpPr/>
          <p:nvPr/>
        </p:nvSpPr>
        <p:spPr bwMode="auto">
          <a:xfrm rot="9809488">
            <a:off x="5966288" y="1485376"/>
            <a:ext cx="152400" cy="304800"/>
          </a:xfrm>
          <a:prstGeom prst="up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a typeface="MS Gothic" charset="-128"/>
            </a:endParaRPr>
          </a:p>
        </p:txBody>
      </p:sp>
    </p:spTree>
    <p:extLst>
      <p:ext uri="{BB962C8B-B14F-4D97-AF65-F5344CB8AC3E}">
        <p14:creationId xmlns:p14="http://schemas.microsoft.com/office/powerpoint/2010/main" val="80041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17D7518-FD50-41CE-8EB7-2A2AEC9887B5}"/>
              </a:ext>
            </a:extLst>
          </p:cNvPr>
          <p:cNvSpPr>
            <a:spLocks noGrp="1"/>
          </p:cNvSpPr>
          <p:nvPr>
            <p:ph type="title"/>
          </p:nvPr>
        </p:nvSpPr>
        <p:spPr/>
        <p:txBody>
          <a:bodyPr/>
          <a:lstStyle/>
          <a:p>
            <a:r>
              <a:rPr lang="pt-BR" dirty="0" err="1">
                <a:latin typeface="CMU Sans Serif" panose="02000603000000000000" pitchFamily="2" charset="0"/>
                <a:ea typeface="CMU Sans Serif" panose="02000603000000000000" pitchFamily="2" charset="0"/>
                <a:cs typeface="CMU Sans Serif" panose="02000603000000000000" pitchFamily="2" charset="0"/>
              </a:rPr>
              <a:t>Results</a:t>
            </a:r>
            <a:endParaRPr lang="pt-BR"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6" name="CaixaDeTexto 5">
            <a:extLst>
              <a:ext uri="{FF2B5EF4-FFF2-40B4-BE49-F238E27FC236}">
                <a16:creationId xmlns:a16="http://schemas.microsoft.com/office/drawing/2014/main" id="{BAAD2721-2856-6717-2B35-7166D777DBBD}"/>
              </a:ext>
            </a:extLst>
          </p:cNvPr>
          <p:cNvSpPr txBox="1"/>
          <p:nvPr/>
        </p:nvSpPr>
        <p:spPr>
          <a:xfrm>
            <a:off x="169654" y="1066800"/>
            <a:ext cx="5943600" cy="418576"/>
          </a:xfrm>
          <a:prstGeom prst="rect">
            <a:avLst/>
          </a:prstGeom>
          <a:noFill/>
        </p:spPr>
        <p:txBody>
          <a:bodyPr wrap="square">
            <a:spAutoFit/>
          </a:bodyPr>
          <a:lstStyle/>
          <a:p>
            <a:pPr marL="285750" indent="-285750">
              <a:lnSpc>
                <a:spcPct val="106000"/>
              </a:lnSpc>
              <a:spcAft>
                <a:spcPts val="800"/>
              </a:spcAft>
              <a:buFont typeface="Arial" panose="020B0604020202020204" pitchFamily="34" charset="0"/>
              <a:buChar char="•"/>
            </a:pPr>
            <a:r>
              <a:rPr lang="en-US" sz="2000" b="1" u="sng"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Quantum-inspired Approaches</a:t>
            </a:r>
            <a:endParaRPr lang="pt-BR" b="1" u="sng"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8" name="CaixaDeTexto 7">
            <a:extLst>
              <a:ext uri="{FF2B5EF4-FFF2-40B4-BE49-F238E27FC236}">
                <a16:creationId xmlns:a16="http://schemas.microsoft.com/office/drawing/2014/main" id="{847EFCD9-BD38-587E-BCBE-3FF2E4203434}"/>
              </a:ext>
            </a:extLst>
          </p:cNvPr>
          <p:cNvSpPr txBox="1"/>
          <p:nvPr/>
        </p:nvSpPr>
        <p:spPr>
          <a:xfrm>
            <a:off x="387541" y="1524000"/>
            <a:ext cx="8299259" cy="4662815"/>
          </a:xfrm>
          <a:prstGeom prst="rect">
            <a:avLst/>
          </a:prstGeom>
          <a:noFill/>
        </p:spPr>
        <p:txBody>
          <a:bodyPr wrap="square">
            <a:spAutoFit/>
          </a:bodyPr>
          <a:lstStyle/>
          <a:p>
            <a:pPr marL="285750" indent="-285750" algn="just" hangingPunct="0">
              <a:lnSpc>
                <a:spcPct val="150000"/>
              </a:lnSpc>
              <a:buClr>
                <a:srgbClr val="2929AD"/>
              </a:buClr>
              <a:buFont typeface="CMU Sans Serif" panose="02000603000000000000" pitchFamily="2" charset="0"/>
              <a:buChar char="‒"/>
            </a:pPr>
            <a:r>
              <a:rPr lang="en-US"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Li and Zio (2014): RAP - QEA</a:t>
            </a:r>
          </a:p>
          <a:p>
            <a:pPr marL="742950" lvl="1" indent="-285750" algn="just">
              <a:buClr>
                <a:srgbClr val="2929AD"/>
              </a:buClr>
              <a:buFont typeface="Courier New" panose="02070309020205020404" pitchFamily="49" charset="0"/>
              <a:buChar char="o"/>
            </a:pPr>
            <a:r>
              <a:rPr lang="en-US" b="1"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s</a:t>
            </a:r>
            <a:r>
              <a:rPr lang="en-US"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eries-parallel systems </a:t>
            </a:r>
            <a:r>
              <a:rPr lang="en-US"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with </a:t>
            </a:r>
            <a:r>
              <a:rPr lang="en-US"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multi-states;</a:t>
            </a:r>
            <a:endParaRPr lang="en-US"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endParaRPr>
          </a:p>
          <a:p>
            <a:pPr marL="742950" lvl="1" indent="-285750" algn="just">
              <a:buClr>
                <a:srgbClr val="2929AD"/>
              </a:buClr>
              <a:buFont typeface="Courier New" panose="02070309020205020404" pitchFamily="49" charset="0"/>
              <a:buChar char="o"/>
            </a:pPr>
            <a:r>
              <a:rPr lang="en-US"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performing numerical analyses, QEA showed </a:t>
            </a:r>
            <a:r>
              <a:rPr lang="en-US"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better results </a:t>
            </a:r>
            <a:r>
              <a:rPr lang="en-US"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in the number of fitness evaluations and faster than the others; tests were compared with results from GA, ACO, among others.</a:t>
            </a:r>
          </a:p>
          <a:p>
            <a:pPr marL="285750" indent="-285750" algn="just" hangingPunct="0">
              <a:buClr>
                <a:srgbClr val="2929AD"/>
              </a:buClr>
              <a:buFont typeface="CMU Sans Serif" panose="02000603000000000000" pitchFamily="2" charset="0"/>
              <a:buChar char="‒"/>
            </a:pPr>
            <a:endParaRPr lang="en-US"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endParaRPr>
          </a:p>
          <a:p>
            <a:pPr marL="285750" indent="-285750" algn="just" hangingPunct="0">
              <a:buClr>
                <a:srgbClr val="2929AD"/>
              </a:buClr>
              <a:buFont typeface="CMU Sans Serif" panose="02000603000000000000" pitchFamily="2" charset="0"/>
              <a:buChar char="‒"/>
            </a:pPr>
            <a:r>
              <a:rPr lang="en-US"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Du and Li (2020): </a:t>
            </a:r>
            <a:r>
              <a:rPr lang="en-US" b="1" dirty="0">
                <a:solidFill>
                  <a:schemeClr val="tx1"/>
                </a:solidFill>
                <a:latin typeface="CMU Sans Serif" panose="02000603000000000000" pitchFamily="2" charset="0"/>
                <a:ea typeface="CMU Sans Serif" panose="02000603000000000000" pitchFamily="2" charset="0"/>
                <a:cs typeface="CMU Sans Serif" panose="02000603000000000000" pitchFamily="2" charset="0"/>
              </a:rPr>
              <a:t>RAP - QEA</a:t>
            </a:r>
          </a:p>
          <a:p>
            <a:pPr marL="742950" lvl="1" indent="-285750" algn="just">
              <a:buClr>
                <a:srgbClr val="2929AD"/>
              </a:buClr>
              <a:buFont typeface="Courier New" panose="02070309020205020404" pitchFamily="49" charset="0"/>
              <a:buChar char="o"/>
            </a:pPr>
            <a:r>
              <a:rPr lang="en-US"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QEA with </a:t>
            </a:r>
            <a:r>
              <a:rPr lang="en-US"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two different local search methods</a:t>
            </a:r>
            <a:r>
              <a:rPr lang="en-US"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 One for </a:t>
            </a:r>
            <a:r>
              <a:rPr lang="en-US"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cost reduction </a:t>
            </a:r>
            <a:r>
              <a:rPr lang="en-US"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and the other for </a:t>
            </a:r>
            <a:r>
              <a:rPr lang="en-US"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availability improvement</a:t>
            </a:r>
            <a:r>
              <a:rPr lang="en-US"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a:t>
            </a:r>
          </a:p>
          <a:p>
            <a:pPr marL="742950" lvl="1" indent="-285750" algn="just">
              <a:buClr>
                <a:srgbClr val="2929AD"/>
              </a:buClr>
              <a:buFont typeface="Courier New" panose="02070309020205020404" pitchFamily="49" charset="0"/>
              <a:buChar char="o"/>
            </a:pPr>
            <a:r>
              <a:rPr lang="en-US"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The results are better than those proposed by Li and Zio (2014). </a:t>
            </a:r>
          </a:p>
          <a:p>
            <a:pPr marL="285750" indent="-285750" algn="just" hangingPunct="0">
              <a:buClr>
                <a:srgbClr val="2929AD"/>
              </a:buClr>
              <a:buFont typeface="CMU Sans Serif" panose="02000603000000000000" pitchFamily="2" charset="0"/>
              <a:buChar char="‒"/>
            </a:pPr>
            <a:endParaRPr lang="en-US"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endParaRPr>
          </a:p>
          <a:p>
            <a:pPr marL="285750" indent="-285750" algn="just" hangingPunct="0">
              <a:buClr>
                <a:srgbClr val="2929AD"/>
              </a:buClr>
              <a:buFont typeface="CMU Sans Serif" panose="02000603000000000000" pitchFamily="2" charset="0"/>
              <a:buChar char="‒"/>
            </a:pPr>
            <a:r>
              <a:rPr lang="en-US" b="1" dirty="0" err="1">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Bhattacharyee</a:t>
            </a:r>
            <a:r>
              <a:rPr lang="en-US" b="1"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 et al. (2021): RAP - BWQPSO</a:t>
            </a:r>
          </a:p>
          <a:p>
            <a:pPr marL="742950" lvl="1" indent="-285750" algn="just">
              <a:buClr>
                <a:srgbClr val="2929AD"/>
              </a:buClr>
              <a:buFont typeface="Courier New" panose="02070309020205020404" pitchFamily="49" charset="0"/>
              <a:buChar char="o"/>
            </a:pPr>
            <a:r>
              <a:rPr lang="en-US"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an incorporation of the Big-M penalty in the Weighted Quantum behaved Particle Swarm Optimization;</a:t>
            </a:r>
          </a:p>
          <a:p>
            <a:pPr marL="742950" lvl="1" indent="-285750" algn="just">
              <a:buClr>
                <a:srgbClr val="2929AD"/>
              </a:buClr>
              <a:buFont typeface="Courier New" panose="02070309020205020404" pitchFamily="49" charset="0"/>
              <a:buChar char="o"/>
            </a:pPr>
            <a:r>
              <a:rPr lang="en-US"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reliability components that are time-dependent;</a:t>
            </a:r>
          </a:p>
          <a:p>
            <a:pPr marL="742950" lvl="1" indent="-285750" algn="just">
              <a:buClr>
                <a:srgbClr val="2929AD"/>
              </a:buClr>
              <a:buFont typeface="Courier New" panose="02070309020205020404" pitchFamily="49" charset="0"/>
              <a:buChar char="o"/>
            </a:pPr>
            <a:r>
              <a:rPr lang="en-US" dirty="0">
                <a:solidFill>
                  <a:schemeClr val="tx1"/>
                </a:solidFill>
                <a:effectLst/>
                <a:latin typeface="CMU Sans Serif" panose="02000603000000000000" pitchFamily="2" charset="0"/>
                <a:ea typeface="CMU Sans Serif" panose="02000603000000000000" pitchFamily="2" charset="0"/>
                <a:cs typeface="CMU Sans Serif" panose="02000603000000000000" pitchFamily="2" charset="0"/>
              </a:rPr>
              <a:t>aims to optimize reliability.</a:t>
            </a:r>
          </a:p>
        </p:txBody>
      </p:sp>
      <p:sp>
        <p:nvSpPr>
          <p:cNvPr id="9" name="Footer Placeholder 3">
            <a:extLst>
              <a:ext uri="{FF2B5EF4-FFF2-40B4-BE49-F238E27FC236}">
                <a16:creationId xmlns:a16="http://schemas.microsoft.com/office/drawing/2014/main" id="{EFD6EC14-D543-EC33-7125-3F5322ED0772}"/>
              </a:ext>
            </a:extLst>
          </p:cNvPr>
          <p:cNvSpPr>
            <a:spLocks noGrp="1"/>
          </p:cNvSpPr>
          <p:nvPr>
            <p:ph type="ftr" idx="11"/>
          </p:nvPr>
        </p:nvSpPr>
        <p:spPr>
          <a:xfrm>
            <a:off x="2057400" y="6383337"/>
            <a:ext cx="6324600" cy="474663"/>
          </a:xfrm>
        </p:spPr>
        <p:txBody>
          <a:bodyPr/>
          <a:lstStyle/>
          <a:p>
            <a:pPr>
              <a:defRPr/>
            </a:pPr>
            <a:r>
              <a:rPr lang="en-US" dirty="0">
                <a:latin typeface="CMU Sans Serif" panose="02000603000000000000" pitchFamily="2" charset="0"/>
                <a:ea typeface="CMU Sans Serif" panose="02000603000000000000" pitchFamily="2" charset="0"/>
                <a:cs typeface="CMU Sans Serif" panose="02000603000000000000" pitchFamily="2" charset="0"/>
              </a:rPr>
              <a:t>Review of Quantum(-Inspired) Optimization Methods for System Reliability Problems </a:t>
            </a:r>
          </a:p>
          <a:p>
            <a:pPr>
              <a:defRPr/>
            </a:pPr>
            <a:r>
              <a:rPr lang="en-US" dirty="0">
                <a:latin typeface="CMU Sans Serif" panose="02000603000000000000" pitchFamily="2" charset="0"/>
                <a:ea typeface="CMU Sans Serif" panose="02000603000000000000" pitchFamily="2" charset="0"/>
                <a:cs typeface="CMU Sans Serif" panose="02000603000000000000" pitchFamily="2" charset="0"/>
              </a:rPr>
              <a:t>Araujo, </a:t>
            </a:r>
            <a:r>
              <a:rPr lang="en-US" dirty="0" err="1">
                <a:latin typeface="CMU Sans Serif" panose="02000603000000000000" pitchFamily="2" charset="0"/>
                <a:ea typeface="CMU Sans Serif" panose="02000603000000000000" pitchFamily="2" charset="0"/>
                <a:cs typeface="CMU Sans Serif" panose="02000603000000000000" pitchFamily="2" charset="0"/>
              </a:rPr>
              <a:t>Lins</a:t>
            </a:r>
            <a:r>
              <a:rPr lang="en-US" dirty="0">
                <a:latin typeface="CMU Sans Serif" panose="02000603000000000000" pitchFamily="2" charset="0"/>
                <a:ea typeface="CMU Sans Serif" panose="02000603000000000000" pitchFamily="2" charset="0"/>
                <a:cs typeface="CMU Sans Serif" panose="02000603000000000000" pitchFamily="2" charset="0"/>
              </a:rPr>
              <a:t>, </a:t>
            </a:r>
            <a:r>
              <a:rPr lang="en-US" dirty="0" err="1">
                <a:latin typeface="CMU Sans Serif" panose="02000603000000000000" pitchFamily="2" charset="0"/>
                <a:ea typeface="CMU Sans Serif" panose="02000603000000000000" pitchFamily="2" charset="0"/>
                <a:cs typeface="CMU Sans Serif" panose="02000603000000000000" pitchFamily="2" charset="0"/>
              </a:rPr>
              <a:t>Figeroa</a:t>
            </a:r>
            <a:r>
              <a:rPr lang="en-US" dirty="0">
                <a:latin typeface="CMU Sans Serif" panose="02000603000000000000" pitchFamily="2" charset="0"/>
                <a:ea typeface="CMU Sans Serif" panose="02000603000000000000" pitchFamily="2" charset="0"/>
                <a:cs typeface="CMU Sans Serif" panose="02000603000000000000" pitchFamily="2" charset="0"/>
              </a:rPr>
              <a:t>, Maior, Moura and </a:t>
            </a:r>
            <a:r>
              <a:rPr lang="en-US" dirty="0" err="1">
                <a:latin typeface="CMU Sans Serif" panose="02000603000000000000" pitchFamily="2" charset="0"/>
                <a:ea typeface="CMU Sans Serif" panose="02000603000000000000" pitchFamily="2" charset="0"/>
                <a:cs typeface="CMU Sans Serif" panose="02000603000000000000" pitchFamily="2" charset="0"/>
              </a:rPr>
              <a:t>Droguett</a:t>
            </a:r>
            <a:r>
              <a:rPr lang="en-US" dirty="0">
                <a:latin typeface="CMU Sans Serif" panose="02000603000000000000" pitchFamily="2" charset="0"/>
                <a:ea typeface="CMU Sans Serif" panose="02000603000000000000" pitchFamily="2" charset="0"/>
                <a:cs typeface="CMU Sans Serif" panose="02000603000000000000" pitchFamily="2" charset="0"/>
              </a:rPr>
              <a:t> (2022) – PSAM, Honolulu</a:t>
            </a:r>
            <a:endParaRPr lang="en-GB" dirty="0">
              <a:latin typeface="CMU Sans Serif" panose="02000603000000000000" pitchFamily="2" charset="0"/>
              <a:ea typeface="CMU Sans Serif" panose="02000603000000000000" pitchFamily="2" charset="0"/>
              <a:cs typeface="CMU Sans Serif" panose="02000603000000000000" pitchFamily="2" charset="0"/>
            </a:endParaRPr>
          </a:p>
        </p:txBody>
      </p:sp>
    </p:spTree>
    <p:extLst>
      <p:ext uri="{BB962C8B-B14F-4D97-AF65-F5344CB8AC3E}">
        <p14:creationId xmlns:p14="http://schemas.microsoft.com/office/powerpoint/2010/main" val="31853492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lnDef>
    <a:txDef>
      <a:spPr>
        <a:noFill/>
      </a:spPr>
      <a:bodyPr wrap="square" rtlCol="0">
        <a:spAutoFit/>
      </a:bodyPr>
      <a:lstStyle>
        <a:defPPr>
          <a:defRPr dirty="0">
            <a:solidFill>
              <a:schemeClr val="accent4"/>
            </a:solidFill>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27286</TotalTime>
  <Words>2714</Words>
  <Application>Microsoft Office PowerPoint</Application>
  <PresentationFormat>On-screen Show (4:3)</PresentationFormat>
  <Paragraphs>234</Paragraphs>
  <Slides>13</Slides>
  <Notes>10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5" baseType="lpstr">
      <vt:lpstr>Arial</vt:lpstr>
      <vt:lpstr>Calibri</vt:lpstr>
      <vt:lpstr>Cambria Math</vt:lpstr>
      <vt:lpstr>CMU Sans Serif</vt:lpstr>
      <vt:lpstr>Courier New</vt:lpstr>
      <vt:lpstr>Nunito ExtraBold</vt:lpstr>
      <vt:lpstr>Oxygen</vt:lpstr>
      <vt:lpstr>Roboto Condensed Light</vt:lpstr>
      <vt:lpstr>Times New Roman</vt:lpstr>
      <vt:lpstr>Trebuchet MS</vt:lpstr>
      <vt:lpstr>Office Theme</vt:lpstr>
      <vt:lpstr>Document</vt:lpstr>
      <vt:lpstr>PowerPoint Presentation</vt:lpstr>
      <vt:lpstr>Introduction</vt:lpstr>
      <vt:lpstr>Introduction</vt:lpstr>
      <vt:lpstr>Introduction</vt:lpstr>
      <vt:lpstr>Research materials and methods</vt:lpstr>
      <vt:lpstr>Discussions and Gaps</vt:lpstr>
      <vt:lpstr>Results</vt:lpstr>
      <vt:lpstr>Results</vt:lpstr>
      <vt:lpstr>Results</vt:lpstr>
      <vt:lpstr>Results</vt:lpstr>
      <vt:lpstr>Results</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BIANCA</dc:creator>
  <cp:lastModifiedBy>Caio Souto Maior</cp:lastModifiedBy>
  <cp:revision>827</cp:revision>
  <cp:lastPrinted>2017-05-18T17:53:31Z</cp:lastPrinted>
  <dcterms:modified xsi:type="dcterms:W3CDTF">2022-06-27T17:12:03Z</dcterms:modified>
</cp:coreProperties>
</file>