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6"/>
  </p:notesMasterIdLst>
  <p:sldIdLst>
    <p:sldId id="256" r:id="rId2"/>
    <p:sldId id="1114" r:id="rId3"/>
    <p:sldId id="1122" r:id="rId4"/>
    <p:sldId id="1100" r:id="rId5"/>
    <p:sldId id="1104" r:id="rId6"/>
    <p:sldId id="1116" r:id="rId7"/>
    <p:sldId id="1117" r:id="rId8"/>
    <p:sldId id="1111" r:id="rId9"/>
    <p:sldId id="1123" r:id="rId10"/>
    <p:sldId id="1108" r:id="rId11"/>
    <p:sldId id="1124" r:id="rId12"/>
    <p:sldId id="1101" r:id="rId13"/>
    <p:sldId id="1113" r:id="rId14"/>
    <p:sldId id="11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ia N. Madden" initials="ANM" lastIdx="37" clrIdx="0">
    <p:extLst>
      <p:ext uri="{19B8F6BF-5375-455C-9EA6-DF929625EA0E}">
        <p15:presenceInfo xmlns:p15="http://schemas.microsoft.com/office/powerpoint/2012/main" userId="S::Alexandria.Madden@inl.gov::e62e8a24-cdab-45bc-b4f0-4e83b0d78c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3" autoAdjust="0"/>
    <p:restoredTop sz="85076"/>
  </p:normalViewPr>
  <p:slideViewPr>
    <p:cSldViewPr snapToGrid="0">
      <p:cViewPr varScale="1">
        <p:scale>
          <a:sx n="94" d="100"/>
          <a:sy n="94" d="100"/>
        </p:scale>
        <p:origin x="1350" y="84"/>
      </p:cViewPr>
      <p:guideLst/>
    </p:cSldViewPr>
  </p:slideViewPr>
  <p:outlineViewPr>
    <p:cViewPr>
      <p:scale>
        <a:sx n="33" d="100"/>
        <a:sy n="33" d="100"/>
      </p:scale>
      <p:origin x="0" y="-2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473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E00A3-B5BB-4E84-93D5-7576B5D65896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93435-CAB4-45F9-90CA-4ABD7DBC5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9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3435-CAB4-45F9-90CA-4ABD7DBC50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29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Transmission tower total fragility = Fragility of the electrical transmission tower to the effective pressure from a detonation event</a:t>
            </a:r>
          </a:p>
          <a:p>
            <a:r>
              <a:rPr lang="en-US" dirty="0"/>
              <a:t>High pressure jet MCA = Hydrogen pressure jet detonation maximum credible accident will cause an overpressure of 0.05 psi felt at the transmission tower. The chart shows the margin of safety.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3435-CAB4-45F9-90CA-4ABD7DBC50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85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3435-CAB4-45F9-90CA-4ABD7DBC50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33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Linthicum, Roy R:(Constellation Nuclear) &lt;roy.linthicum@constellation.com&gt;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3435-CAB4-45F9-90CA-4ABD7DBC50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90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Large-Scale HTEF = 272,000 kg hydrogen, 300 US tons hydrogen produced per day, 13.2 kg of hydrogen leakage potential in an HTEF module 120 minutes.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3435-CAB4-45F9-90CA-4ABD7DBC50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2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3435-CAB4-45F9-90CA-4ABD7DBC50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5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10 CFR 50.59 based on LBE increase not greater than 10% (minimal increase accepted 10%)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RG 1.174 </a:t>
            </a:r>
            <a:r>
              <a:rPr lang="en-US" dirty="0" err="1"/>
              <a:t>cdf</a:t>
            </a:r>
            <a:r>
              <a:rPr lang="en-US" dirty="0"/>
              <a:t> and LERF increase less than …. 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3435-CAB4-45F9-90CA-4ABD7DBC50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01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 extraction was limit to 5% in nominal condition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3435-CAB4-45F9-90CA-4ABD7DBC50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3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DDA32DE-B1C6-1D65-D123-5EC62A674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C9C9E959-0075-A58B-DC91-929D76BD1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59D061E-FB0A-7870-7591-574D7DA2B2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4817CE-50A2-4F56-AC5D-04DBA3DFEC7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04B5F2C4-836F-BAD3-81AF-228CF74275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30DB250A-7ECE-7167-D946-DEF562DB0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46C53519-D816-2A4F-FB60-EA702EDE3E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E96177-EE70-4FA1-9DEF-7DB84BE9B84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Cloud detonation is more severe than flame jet detonation. Could can happen only once. So one cloud detonation is the bounding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3435-CAB4-45F9-90CA-4ABD7DBC50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3435-CAB4-45F9-90CA-4ABD7DBC50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97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Transmission tower total fragility = Fragility of the electrical transmission tower to the effective pressure from a detonation event</a:t>
            </a:r>
          </a:p>
          <a:p>
            <a:r>
              <a:rPr lang="en-US" dirty="0"/>
              <a:t>High pressure jet MCA = Hydrogen pressure jet detonation maximum credible accident will cause an overpressure of 0.05 psi felt at the transmission tower. The chart shows the margin of safety.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C93435-CAB4-45F9-90CA-4ABD7DBC50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348941" cy="154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901179" y="2133600"/>
            <a:ext cx="5986021" cy="1600200"/>
          </a:xfrm>
          <a:prstGeom prst="rect">
            <a:avLst/>
          </a:prstGeom>
        </p:spPr>
        <p:txBody>
          <a:bodyPr/>
          <a:lstStyle>
            <a:lvl1pPr marL="0" indent="0" algn="r">
              <a:spcAft>
                <a:spcPts val="0"/>
              </a:spcAft>
              <a:buNone/>
              <a:defRPr sz="2100" b="1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8229600" y="4038600"/>
            <a:ext cx="3657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150715"/>
            <a:ext cx="11277600" cy="685799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5976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A5FB9-150B-8B43-BBDA-E4A3967312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646" y="2054104"/>
            <a:ext cx="5533533" cy="167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7775"/>
            <a:ext cx="12190373" cy="147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24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58"/>
          <a:stretch/>
        </p:blipFill>
        <p:spPr>
          <a:xfrm>
            <a:off x="7365459" y="-109168"/>
            <a:ext cx="6092037" cy="67386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64CEAE-B88E-504C-8344-273E636A4D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6057" y="3064718"/>
            <a:ext cx="64516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1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01" y="917214"/>
            <a:ext cx="5594699" cy="504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9E07D6-9379-244E-9597-45430A8894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3" y="2829488"/>
            <a:ext cx="46228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54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4610100" y="4608513"/>
            <a:ext cx="29718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/>
            <a:r>
              <a:rPr lang="en-US" altLang="en-US" sz="2100" i="1" dirty="0">
                <a:solidFill>
                  <a:srgbClr val="005976"/>
                </a:solidFill>
                <a:latin typeface="Helvetica" charset="0"/>
                <a:ea typeface="Helvetica" charset="0"/>
                <a:cs typeface="Helvetica" charset="0"/>
              </a:rPr>
              <a:t>lwrs.inl.gov</a:t>
            </a:r>
          </a:p>
        </p:txBody>
      </p:sp>
      <p:sp>
        <p:nvSpPr>
          <p:cNvPr id="6" name="Rectangle 5"/>
          <p:cNvSpPr/>
          <p:nvPr/>
        </p:nvSpPr>
        <p:spPr>
          <a:xfrm>
            <a:off x="-11111" y="0"/>
            <a:ext cx="3823041" cy="1741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8817" y="1391606"/>
            <a:ext cx="6016031" cy="182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18" y="3580976"/>
            <a:ext cx="9664700" cy="66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7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61700" y="1437376"/>
            <a:ext cx="11277600" cy="3962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D8A74B-F46C-E94D-BE6E-A6BF8718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641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867304"/>
            <a:ext cx="10515600" cy="953001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rgbClr val="00597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116800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558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67435D3-4BC4-9744-BDDE-F88BEEB96E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29875" y="354741"/>
            <a:ext cx="803206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700" y="1437376"/>
            <a:ext cx="5088563" cy="4301576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95701" y="1437376"/>
            <a:ext cx="5766241" cy="4310284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835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085AA503-0E16-9F43-8F3B-0596991D0C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29875" y="352426"/>
            <a:ext cx="803206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699" y="1454793"/>
            <a:ext cx="5332404" cy="4720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99" y="2104533"/>
            <a:ext cx="5332404" cy="3978543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42599" y="1454794"/>
            <a:ext cx="5596701" cy="4720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2599" y="2104533"/>
            <a:ext cx="5596701" cy="3978543"/>
          </a:xfrm>
          <a:prstGeom prst="rect">
            <a:avLst/>
          </a:prstGeom>
        </p:spPr>
        <p:txBody>
          <a:bodyPr/>
          <a:lstStyle>
            <a:lvl1pPr>
              <a:buClr>
                <a:srgbClr val="005976"/>
              </a:buClr>
              <a:defRPr/>
            </a:lvl1pPr>
            <a:lvl2pPr>
              <a:buClr>
                <a:srgbClr val="005976"/>
              </a:buClr>
              <a:defRPr/>
            </a:lvl2pPr>
            <a:lvl3pPr>
              <a:buClr>
                <a:srgbClr val="005976"/>
              </a:buCl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558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7975764-8A2E-E347-8CEA-412B00A1D4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529875" y="352426"/>
            <a:ext cx="803206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91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022" y="577771"/>
            <a:ext cx="8261431" cy="91898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12800" y="2884066"/>
            <a:ext cx="10609179" cy="113431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74BF44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104567" y="2651125"/>
            <a:ext cx="2743200" cy="1219200"/>
            <a:chOff x="242888" y="2638425"/>
            <a:chExt cx="2057400" cy="1219200"/>
          </a:xfrm>
        </p:grpSpPr>
        <p:sp>
          <p:nvSpPr>
            <p:cNvPr id="4" name="Rectangle 3"/>
            <p:cNvSpPr/>
            <p:nvPr/>
          </p:nvSpPr>
          <p:spPr>
            <a:xfrm>
              <a:off x="242888" y="2638425"/>
              <a:ext cx="2057400" cy="1219200"/>
            </a:xfrm>
            <a:prstGeom prst="rect">
              <a:avLst/>
            </a:prstGeom>
            <a:solidFill>
              <a:srgbClr val="005976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C03185-372C-834E-ABA4-5056A9E81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32197" y="3165475"/>
              <a:ext cx="1600200" cy="17780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 userDrawn="1"/>
        </p:nvGrpSpPr>
        <p:grpSpPr>
          <a:xfrm>
            <a:off x="4645652" y="2638425"/>
            <a:ext cx="2743200" cy="1219200"/>
            <a:chOff x="2464594" y="2644775"/>
            <a:chExt cx="2057400" cy="1219200"/>
          </a:xfrm>
        </p:grpSpPr>
        <p:sp>
          <p:nvSpPr>
            <p:cNvPr id="5" name="Rectangle 4"/>
            <p:cNvSpPr/>
            <p:nvPr/>
          </p:nvSpPr>
          <p:spPr>
            <a:xfrm>
              <a:off x="2464594" y="2644775"/>
              <a:ext cx="2057400" cy="1219200"/>
            </a:xfrm>
            <a:prstGeom prst="rect">
              <a:avLst/>
            </a:prstGeom>
            <a:solidFill>
              <a:srgbClr val="005976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29800E5-DF48-984A-A404-AB0D61A99C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768799" y="3038475"/>
              <a:ext cx="1447800" cy="41910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8186737" y="2644775"/>
            <a:ext cx="2743200" cy="1219200"/>
            <a:chOff x="4685110" y="2638425"/>
            <a:chExt cx="2057400" cy="1219200"/>
          </a:xfrm>
        </p:grpSpPr>
        <p:sp>
          <p:nvSpPr>
            <p:cNvPr id="6" name="Rectangle 5"/>
            <p:cNvSpPr/>
            <p:nvPr/>
          </p:nvSpPr>
          <p:spPr>
            <a:xfrm>
              <a:off x="4685110" y="2638425"/>
              <a:ext cx="2057400" cy="1219200"/>
            </a:xfrm>
            <a:prstGeom prst="rect">
              <a:avLst/>
            </a:prstGeom>
            <a:solidFill>
              <a:srgbClr val="005976"/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9C310D6-6EF7-4041-B022-C2C82D9728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869260" y="3165475"/>
              <a:ext cx="1689100" cy="17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6875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95" b="4445"/>
          <a:stretch/>
        </p:blipFill>
        <p:spPr>
          <a:xfrm>
            <a:off x="6991110" y="-112964"/>
            <a:ext cx="5427356" cy="66058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1A17B1-E3CD-D248-9B10-1399EAC469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393" y="2942306"/>
            <a:ext cx="60960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1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23" r="7097"/>
          <a:stretch/>
        </p:blipFill>
        <p:spPr>
          <a:xfrm>
            <a:off x="7130005" y="-160298"/>
            <a:ext cx="6018835" cy="68092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79FBE9-ECE3-5648-846B-B5959FF2D6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471" y="2641083"/>
            <a:ext cx="5503333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5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AE5DC5-FB39-0146-BD30-735AAEA116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529875" y="352426"/>
            <a:ext cx="803206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1700" y="1437376"/>
            <a:ext cx="11277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00" y="255859"/>
            <a:ext cx="2786705" cy="84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-35669" y="5811714"/>
            <a:ext cx="12227669" cy="10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 txBox="1">
            <a:spLocks/>
          </p:cNvSpPr>
          <p:nvPr userDrawn="1"/>
        </p:nvSpPr>
        <p:spPr>
          <a:xfrm>
            <a:off x="9448800" y="655687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DFE9C48-8F57-E742-8DC6-3BE36B6F9E24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7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800" b="1" kern="1200">
          <a:solidFill>
            <a:srgbClr val="005976"/>
          </a:solidFill>
          <a:latin typeface="Arial Black" charset="0"/>
          <a:ea typeface="Arial Black" charset="0"/>
          <a:cs typeface="Arial Black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1">
          <a:solidFill>
            <a:srgbClr val="6C8F9B"/>
          </a:solidFill>
          <a:latin typeface="Arial Black" charset="0"/>
          <a:ea typeface="Arial Black" charset="0"/>
          <a:cs typeface="Arial Black" charset="0"/>
        </a:defRPr>
      </a:lvl9pPr>
    </p:titleStyle>
    <p:bodyStyle>
      <a:lvl1pPr marL="171450" indent="-239316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C8F9B"/>
        </a:buClr>
        <a:buSzPct val="125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239316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C8F9B"/>
        </a:buClr>
        <a:buSzPct val="75000"/>
        <a:buFont typeface="Courier New" charset="0"/>
        <a:buChar char="o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239316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C8F9B"/>
        </a:buClr>
        <a:buFont typeface="Arial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6722E97-DF75-E144-8FBE-BEF0E25819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00" y="3657600"/>
            <a:ext cx="5469467" cy="1600200"/>
          </a:xfrm>
        </p:spPr>
        <p:txBody>
          <a:bodyPr/>
          <a:lstStyle/>
          <a:p>
            <a:pPr algn="l"/>
            <a:r>
              <a:rPr lang="en-US" dirty="0"/>
              <a:t>Flexible Power Operation and Generation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FADDD-5E40-0742-AC55-195D4E192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61980" y="3727225"/>
            <a:ext cx="4209953" cy="1306230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June 29, 2022</a:t>
            </a: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Kurt Vedros, Idaho National Laboratory</a:t>
            </a: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685FFC-FAF1-4648-A92E-496466998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333" y="358996"/>
            <a:ext cx="11277600" cy="685799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PSAM 16</a:t>
            </a:r>
            <a:br>
              <a:rPr lang="en-US" dirty="0"/>
            </a:br>
            <a:r>
              <a:rPr lang="en-US" sz="2400" i="1" dirty="0"/>
              <a:t>Probabilistic Risk Assessment of a Light Water Reactor Coupled with a High-Temperature Electrolysis Hydrogen Production Plant – Part 2: Hazards Assessment and PRA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55449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5D87BD-64DB-8B49-9EA8-31459A9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893" y="168731"/>
            <a:ext cx="6024051" cy="781956"/>
          </a:xfrm>
        </p:spPr>
        <p:txBody>
          <a:bodyPr/>
          <a:lstStyle/>
          <a:p>
            <a:r>
              <a:rPr lang="en-US" dirty="0"/>
              <a:t>Evaluation of Safety Hazards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580D0-43A5-38C8-6A13-93C7C21F9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4" y="1012353"/>
            <a:ext cx="6706181" cy="501744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5DEA2-41DD-C24D-8523-BB73A1F2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8853" y="1113338"/>
            <a:ext cx="8595223" cy="28588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Internal to NPP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Steam line break in the Heat Extraction System</a:t>
            </a:r>
          </a:p>
          <a:p>
            <a:pPr lvl="2">
              <a:lnSpc>
                <a:spcPct val="120000"/>
              </a:lnSpc>
            </a:pPr>
            <a:r>
              <a:rPr lang="en-US" sz="1600" dirty="0"/>
              <a:t>Included in an initiating event fault tree to modify the initiating event</a:t>
            </a:r>
          </a:p>
          <a:p>
            <a:pPr lvl="2">
              <a:lnSpc>
                <a:spcPct val="120000"/>
              </a:lnSpc>
            </a:pPr>
            <a:r>
              <a:rPr lang="en-US" sz="1600" dirty="0"/>
              <a:t>Included modifications to existing mitigating system fault trees based on the initiator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Loss of steam load on HTEF loop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Screened out at 5% extraction (&lt;30% loss is tolerable)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Heat transfer fluid leak and flammability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Pressure differential will prevent contamination of NPP steam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Potential for contamination from leaking heat exchanger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Safety of NPP not in question, but monitoring will be required to prevent contamination at HTEF</a:t>
            </a:r>
          </a:p>
          <a:p>
            <a:pPr lvl="2">
              <a:lnSpc>
                <a:spcPct val="120000"/>
              </a:lnSpc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584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5DEA2-41DD-C24D-8523-BB73A1F2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797" y="1024848"/>
            <a:ext cx="5862235" cy="48083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External to NPP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 detonation effects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Critical structure fragility analysis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Modeled HTEF initiating event frequency in fault tree format for high-pressure jet and cloud detonation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LOOP frequency increase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External initiator based on H</a:t>
            </a:r>
            <a:r>
              <a:rPr lang="en-US" baseline="-25000" dirty="0"/>
              <a:t>2</a:t>
            </a:r>
            <a:r>
              <a:rPr lang="en-US" dirty="0"/>
              <a:t> detonation frequency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D87BD-64DB-8B49-9EA8-31459A9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893" y="168731"/>
            <a:ext cx="6024051" cy="781956"/>
          </a:xfrm>
        </p:spPr>
        <p:txBody>
          <a:bodyPr/>
          <a:lstStyle/>
          <a:p>
            <a:r>
              <a:rPr lang="en-US" dirty="0"/>
              <a:t>Evaluation of Safety Hazards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9B8F68-C97E-4675-8D4A-5ED044D55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518" y="1199926"/>
            <a:ext cx="5212080" cy="3167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4DDA18-EC40-47FE-913B-1B9ED8AED5BA}"/>
              </a:ext>
            </a:extLst>
          </p:cNvPr>
          <p:cNvSpPr txBox="1"/>
          <p:nvPr/>
        </p:nvSpPr>
        <p:spPr>
          <a:xfrm>
            <a:off x="6914918" y="5151545"/>
            <a:ext cx="2771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MCA = Maximum Credible Accident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32DF4-F289-4044-A3A2-D8A4D846AC75}"/>
              </a:ext>
            </a:extLst>
          </p:cNvPr>
          <p:cNvSpPr txBox="1"/>
          <p:nvPr/>
        </p:nvSpPr>
        <p:spPr>
          <a:xfrm>
            <a:off x="7800290" y="920661"/>
            <a:ext cx="344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Transmission Tower Fragility vs Overpressure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E5F9A7-BF29-50A0-04B8-6703AD86DE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881" y="3627224"/>
            <a:ext cx="5212080" cy="32307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6279E5-EFF0-37A5-D0FF-31EA34EB9B52}"/>
              </a:ext>
            </a:extLst>
          </p:cNvPr>
          <p:cNvSpPr txBox="1"/>
          <p:nvPr/>
        </p:nvSpPr>
        <p:spPr>
          <a:xfrm>
            <a:off x="2852573" y="3388792"/>
            <a:ext cx="2100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Cloud Detonation Analysis</a:t>
            </a:r>
          </a:p>
        </p:txBody>
      </p:sp>
    </p:spTree>
    <p:extLst>
      <p:ext uri="{BB962C8B-B14F-4D97-AF65-F5344CB8AC3E}">
        <p14:creationId xmlns:p14="http://schemas.microsoft.com/office/powerpoint/2010/main" val="116262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4BD878-CCEE-4844-962B-9081BF515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404" y="3041431"/>
            <a:ext cx="5120640" cy="3256728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3D0B7B2-F5C8-4C9E-9BFE-FB6FC605DD1E}"/>
              </a:ext>
            </a:extLst>
          </p:cNvPr>
          <p:cNvSpPr txBox="1">
            <a:spLocks/>
          </p:cNvSpPr>
          <p:nvPr/>
        </p:nvSpPr>
        <p:spPr bwMode="auto">
          <a:xfrm>
            <a:off x="468375" y="1345377"/>
            <a:ext cx="11349554" cy="169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marL="171450" indent="-23931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976"/>
              </a:buClr>
              <a:buSzPct val="12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23931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976"/>
              </a:buClr>
              <a:buSzPct val="75000"/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23931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976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Licensing basis events at 1 km separation distance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10 CFR 50.59 criteria: </a:t>
            </a:r>
            <a:r>
              <a:rPr lang="en-US" dirty="0"/>
              <a:t>Initiating event frequencies are within the range for minimal increase DBA initiating event frequency (≤ 10%)</a:t>
            </a:r>
          </a:p>
          <a:p>
            <a:pPr lvl="2">
              <a:lnSpc>
                <a:spcPct val="12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Largest initiator increase was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5.6%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(Large steam line break) for PWR</a:t>
            </a: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RG 1.174 criteria:</a:t>
            </a:r>
            <a:r>
              <a:rPr lang="en-US" dirty="0"/>
              <a:t> CDF and LERF changes are within Region III of for both PWR and BWR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D87BD-64DB-8B49-9EA8-31459A9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8457" y="81644"/>
            <a:ext cx="8311587" cy="1355733"/>
          </a:xfrm>
        </p:spPr>
        <p:txBody>
          <a:bodyPr/>
          <a:lstStyle/>
          <a:p>
            <a:r>
              <a:rPr lang="en-US" dirty="0"/>
              <a:t>Evaluation of Safety Hazards and Using PRA for Licensing Considerations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825C8-5488-4EAE-8176-BE6ECE972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37" y="3041432"/>
            <a:ext cx="5120640" cy="32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3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5DEA2-41DD-C24D-8523-BB73A1F2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66" y="1290424"/>
            <a:ext cx="9868155" cy="480830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1800" b="1" dirty="0"/>
              <a:t>Interaction with LWRS Hydrogen Research Regulatory Review Group (H3RG) has highlighted several research areas that can help industry to develop PRA assisted licensing pathways:</a:t>
            </a:r>
          </a:p>
          <a:p>
            <a:pPr>
              <a:lnSpc>
                <a:spcPct val="120000"/>
              </a:lnSpc>
            </a:pPr>
            <a:endParaRPr lang="en-US" sz="1800" b="1" dirty="0"/>
          </a:p>
          <a:p>
            <a:pPr lvl="1">
              <a:lnSpc>
                <a:spcPct val="120000"/>
              </a:lnSpc>
            </a:pPr>
            <a:r>
              <a:rPr lang="en-US" dirty="0"/>
              <a:t>The existing SAPHIRE-coded PRA model can be translated to a prominent industry code such as CAFTA,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Modify the hazards analysis and model to match the current design of the HES and the HTEF as details become available,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Analyze full or partial direct electrical coupling of the NPP and HTEF,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Analyze seismic upsets to the NPP as a result of a hydrogen detonation,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Analyze the effects of engineered blast barriers on the safe minimum separation between the NPP and HTEF.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Evaluate effects of different levels of hydrogen storage on the HTEF site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Sensitivity analysis of effects of prompt loss of load from diverted steam at increasing levels of diverted steam</a:t>
            </a:r>
          </a:p>
          <a:p>
            <a:pPr>
              <a:lnSpc>
                <a:spcPct val="120000"/>
              </a:lnSpc>
            </a:pPr>
            <a:endParaRPr lang="en-US" b="1" dirty="0"/>
          </a:p>
          <a:p>
            <a:pPr lvl="1">
              <a:lnSpc>
                <a:spcPct val="120000"/>
              </a:lnSpc>
            </a:pPr>
            <a:endParaRPr lang="en-US" b="1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 marL="617934" lvl="2" indent="0">
              <a:lnSpc>
                <a:spcPct val="120000"/>
              </a:lnSpc>
              <a:buNone/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D87BD-64DB-8B49-9EA8-31459A9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1" y="321130"/>
            <a:ext cx="6814168" cy="542470"/>
          </a:xfrm>
        </p:spPr>
        <p:txBody>
          <a:bodyPr/>
          <a:lstStyle/>
          <a:p>
            <a:r>
              <a:rPr lang="en-US" sz="2400" dirty="0"/>
              <a:t>Improvements Proposed for the Generic PRA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91DAFD-8BFA-4239-8E37-5AF6BF31F8E0}"/>
              </a:ext>
            </a:extLst>
          </p:cNvPr>
          <p:cNvSpPr txBox="1"/>
          <p:nvPr/>
        </p:nvSpPr>
        <p:spPr>
          <a:xfrm>
            <a:off x="5290157" y="6098727"/>
            <a:ext cx="61189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H3RG PRA Subcommittee Lead: Linthicum, Roy R:(Constellation Nuclear) &lt;roy.linthicum@constellation.com&gt;</a:t>
            </a:r>
          </a:p>
        </p:txBody>
      </p:sp>
    </p:spTree>
    <p:extLst>
      <p:ext uri="{BB962C8B-B14F-4D97-AF65-F5344CB8AC3E}">
        <p14:creationId xmlns:p14="http://schemas.microsoft.com/office/powerpoint/2010/main" val="1780463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5DEA2-41DD-C24D-8523-BB73A1F2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66" y="1290424"/>
            <a:ext cx="9868155" cy="48083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The LWRS PRA investigation into risk-informed licensing considerations under 50.59 concluded that: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risk-based licensing criteria is met for a large-scale HTEF sited 1 km from a generic PWR and BWR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safety case for less than 1 km distance is achievable</a:t>
            </a:r>
          </a:p>
          <a:p>
            <a:pPr>
              <a:lnSpc>
                <a:spcPct val="120000"/>
              </a:lnSpc>
            </a:pPr>
            <a:r>
              <a:rPr lang="en-US" b="1" dirty="0"/>
              <a:t>Other insights: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individual site NPP and geographical features can affect the results of the generic PRA positively or negatively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Wind missiles, blast berms or walls,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The generic PRAs presented in the study are examples for official site studies for use in licensing</a:t>
            </a:r>
          </a:p>
          <a:p>
            <a:pPr>
              <a:lnSpc>
                <a:spcPct val="120000"/>
              </a:lnSpc>
            </a:pP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/>
              <a:t>In addition to the PSAM papers there is a Technical Report: INL/EXT‑20‑60104   Probabilistic Risk Assessment of a Light Water Reactor Coupled with a High-Temperature Electrolysis Hydrogen Production Plant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1" indent="0">
              <a:lnSpc>
                <a:spcPct val="120000"/>
              </a:lnSpc>
              <a:buNone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https://www.osti.gov/biblio/1691486-probabilistic-risk-assessment-light-water-reactor-coupled-high-temperature-electrolysis-hydrogen-production-plant</a:t>
            </a:r>
          </a:p>
          <a:p>
            <a:pPr>
              <a:lnSpc>
                <a:spcPct val="120000"/>
              </a:lnSpc>
            </a:pPr>
            <a:endParaRPr lang="en-US" b="1" dirty="0"/>
          </a:p>
          <a:p>
            <a:pPr lvl="1">
              <a:lnSpc>
                <a:spcPct val="120000"/>
              </a:lnSpc>
            </a:pPr>
            <a:endParaRPr lang="en-US" b="1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 marL="617934" lvl="2" indent="0">
              <a:lnSpc>
                <a:spcPct val="120000"/>
              </a:lnSpc>
              <a:buNone/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D87BD-64DB-8B49-9EA8-31459A9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1" y="321130"/>
            <a:ext cx="6024051" cy="542470"/>
          </a:xfrm>
        </p:spPr>
        <p:txBody>
          <a:bodyPr/>
          <a:lstStyle/>
          <a:p>
            <a:r>
              <a:rPr lang="en-US" dirty="0"/>
              <a:t>Summary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520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5DEA2-41DD-C24D-8523-BB73A1F2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81" y="1437377"/>
            <a:ext cx="9627446" cy="48083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Kurt G. Vedros, kurt.vedros@inl.gov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PRA project lead for FPOG PRA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Active member of team as well</a:t>
            </a:r>
          </a:p>
          <a:p>
            <a:pPr lvl="1">
              <a:lnSpc>
                <a:spcPct val="120000"/>
              </a:lnSpc>
            </a:pP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/>
              <a:t>Robby Christian, robby.christian@inl.gov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Worked on the current PRA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Will work on the improvements proposed for the PRA in FY22 and FY23</a:t>
            </a:r>
          </a:p>
          <a:p>
            <a:pPr lvl="1">
              <a:lnSpc>
                <a:spcPct val="120000"/>
              </a:lnSpc>
            </a:pPr>
            <a:endParaRPr lang="en-US" b="1" dirty="0"/>
          </a:p>
          <a:p>
            <a:pPr>
              <a:lnSpc>
                <a:spcPct val="120000"/>
              </a:lnSpc>
            </a:pPr>
            <a:r>
              <a:rPr lang="en-US" b="1" dirty="0"/>
              <a:t>Austin Glover, amglove@sandia.gov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Led team that performed hydrogen safety analysis</a:t>
            </a:r>
          </a:p>
          <a:p>
            <a:pPr lvl="1">
              <a:lnSpc>
                <a:spcPct val="120000"/>
              </a:lnSpc>
            </a:pPr>
            <a:r>
              <a:rPr lang="en-US" b="1" dirty="0"/>
              <a:t>Will continue hydrogen safety analysis improvements for the PRA in FY22 and FY23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D87BD-64DB-8B49-9EA8-31459A9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9" y="81644"/>
            <a:ext cx="8290056" cy="1355733"/>
          </a:xfrm>
        </p:spPr>
        <p:txBody>
          <a:bodyPr/>
          <a:lstStyle/>
          <a:p>
            <a:r>
              <a:rPr lang="en-US" dirty="0"/>
              <a:t>INL Flexible Power Operations and Generation (FPOG) PRA Team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26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5DEA2-41DD-C24D-8523-BB73A1F2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81" y="1437377"/>
            <a:ext cx="9627446" cy="48083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goal of the project is to provide support for potential flexible power options for existing light water reactor nuclear power plants (NPPs) to support hydrogen production</a:t>
            </a:r>
          </a:p>
          <a:p>
            <a:pPr>
              <a:lnSpc>
                <a:spcPct val="120000"/>
              </a:lnSpc>
            </a:pPr>
            <a:r>
              <a:rPr lang="en-US" dirty="0"/>
              <a:t>Questions for utilities are: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Will flexible power operations increase profitability (the financial case)?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Will the safety case be proven for the modifications necessary?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To what extent will the safety case impact the financial case?</a:t>
            </a:r>
          </a:p>
          <a:p>
            <a:pPr>
              <a:lnSpc>
                <a:spcPct val="120000"/>
              </a:lnSpc>
            </a:pPr>
            <a:r>
              <a:rPr lang="en-US" dirty="0"/>
              <a:t>PRA is meant to assess the safety case and help determine the extent of modifications necessary to license a modification to an existing NPP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D87BD-64DB-8B49-9EA8-31459A9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649" y="81644"/>
            <a:ext cx="8290056" cy="1355733"/>
          </a:xfrm>
        </p:spPr>
        <p:txBody>
          <a:bodyPr/>
          <a:lstStyle/>
          <a:p>
            <a:r>
              <a:rPr lang="en-US" dirty="0"/>
              <a:t>INL Flexible Power Operations and Generation (FPOG) PRA Purpose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868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5DEA2-41DD-C24D-8523-BB73A1F2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038" y="1290424"/>
            <a:ext cx="6607295" cy="48083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Licensing pathways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10 CFR 50.59</a:t>
            </a:r>
          </a:p>
          <a:p>
            <a:pPr lvl="2">
              <a:lnSpc>
                <a:spcPct val="120000"/>
              </a:lnSpc>
            </a:pPr>
            <a:r>
              <a:rPr lang="en-US" sz="1600" dirty="0"/>
              <a:t>Support of RG 1.174</a:t>
            </a:r>
          </a:p>
          <a:p>
            <a:pPr>
              <a:lnSpc>
                <a:spcPct val="120000"/>
              </a:lnSpc>
            </a:pPr>
            <a:r>
              <a:rPr lang="en-US" b="1" dirty="0"/>
              <a:t>Probabilistic Risk Assessment (PRA)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Hazard analysis of generic PWR and BWR</a:t>
            </a:r>
          </a:p>
          <a:p>
            <a:pPr lvl="2">
              <a:lnSpc>
                <a:spcPct val="120000"/>
              </a:lnSpc>
            </a:pPr>
            <a:r>
              <a:rPr lang="en-US" sz="1600" dirty="0"/>
              <a:t>Addition of Heat Extraction System (HES)</a:t>
            </a:r>
          </a:p>
          <a:p>
            <a:pPr lvl="2">
              <a:lnSpc>
                <a:spcPct val="120000"/>
              </a:lnSpc>
            </a:pPr>
            <a:r>
              <a:rPr lang="en-US" sz="1600" dirty="0"/>
              <a:t>H</a:t>
            </a:r>
            <a:r>
              <a:rPr lang="en-US" sz="1600" baseline="-25000" dirty="0"/>
              <a:t>2</a:t>
            </a:r>
            <a:r>
              <a:rPr lang="en-US" sz="1600" dirty="0"/>
              <a:t> High Temperature Electrolysis Facility (HTEF)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Identification of affected Licensing Basis Events (LBEs)</a:t>
            </a:r>
          </a:p>
          <a:p>
            <a:pPr lvl="2">
              <a:lnSpc>
                <a:spcPct val="120000"/>
              </a:lnSpc>
            </a:pPr>
            <a:r>
              <a:rPr lang="en-US" sz="1600" dirty="0"/>
              <a:t>Design Basis Accident initiating events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Quantification of the effects on LBE initiators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Quantification of the effects on Core Damage Frequency (CDF) and Large Early Release Frequency (LERF)</a:t>
            </a:r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D87BD-64DB-8B49-9EA8-31459A9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407" y="81644"/>
            <a:ext cx="6024051" cy="1355733"/>
          </a:xfrm>
        </p:spPr>
        <p:txBody>
          <a:bodyPr/>
          <a:lstStyle/>
          <a:p>
            <a:r>
              <a:rPr lang="en-US" dirty="0"/>
              <a:t>Evaluation of Safety Hazards and Licensing Considerations</a:t>
            </a: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BB17A4-D6D9-4BE9-9B94-6EDDD194F9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385" y="1945402"/>
            <a:ext cx="4464215" cy="2912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428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5DEA2-41DD-C24D-8523-BB73A1F2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795" y="1507381"/>
            <a:ext cx="5893483" cy="4808303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en-US" dirty="0"/>
              <a:t>Evaluated a 4-Loop Westinghouse PWR and a Mark I containment BWR servicing a hydrogen production HTEF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Specific risks identified and quantified for heat extraction from each reactor type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Heat extraction system (HES)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Dedicated HES using steam extracted downstream from MSIVs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Identified external targets for potential industrial accident in close proximity to the NPPs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Hydrogen detonation overpressure effects on switchyard components, tanks, critical and non-critical structures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D87BD-64DB-8B49-9EA8-31459A9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143" y="146960"/>
            <a:ext cx="7458151" cy="847270"/>
          </a:xfrm>
        </p:spPr>
        <p:txBody>
          <a:bodyPr/>
          <a:lstStyle/>
          <a:p>
            <a:r>
              <a:rPr lang="en-US" dirty="0"/>
              <a:t>Representative PWR and BWR LWRs</a:t>
            </a:r>
            <a:br>
              <a:rPr lang="en-US" dirty="0"/>
            </a:br>
            <a:r>
              <a:rPr lang="en-US" dirty="0"/>
              <a:t>Hazards Analysis of Heat Extraction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1EDDA-C346-48AD-99EB-1E514A324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005" y="1683383"/>
            <a:ext cx="5029200" cy="37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4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>
            <a:extLst>
              <a:ext uri="{FF2B5EF4-FFF2-40B4-BE49-F238E27FC236}">
                <a16:creationId xmlns:a16="http://schemas.microsoft.com/office/drawing/2014/main" id="{EB5355C3-ED53-7ED4-D1B5-A76C2F6F1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969963"/>
            <a:ext cx="1738312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le 2">
            <a:extLst>
              <a:ext uri="{FF2B5EF4-FFF2-40B4-BE49-F238E27FC236}">
                <a16:creationId xmlns:a16="http://schemas.microsoft.com/office/drawing/2014/main" id="{42C6F78E-25B5-DE7B-42FF-5B5422C39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80963"/>
            <a:ext cx="7856538" cy="1355725"/>
          </a:xfrm>
        </p:spPr>
        <p:txBody>
          <a:bodyPr/>
          <a:lstStyle/>
          <a:p>
            <a:r>
              <a:rPr lang="en-US" altLang="en-US" sz="240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Tools Used in the PRA Project</a:t>
            </a:r>
          </a:p>
        </p:txBody>
      </p:sp>
      <p:pic>
        <p:nvPicPr>
          <p:cNvPr id="22533" name="Picture 11">
            <a:extLst>
              <a:ext uri="{FF2B5EF4-FFF2-40B4-BE49-F238E27FC236}">
                <a16:creationId xmlns:a16="http://schemas.microsoft.com/office/drawing/2014/main" id="{C5722B35-798C-FA09-44FA-0A3DD1C7B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3819525"/>
            <a:ext cx="62166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F3AE996D-11ED-A09F-23CE-A37EC1CD6F01}"/>
              </a:ext>
            </a:extLst>
          </p:cNvPr>
          <p:cNvCxnSpPr>
            <a:cxnSpLocks/>
          </p:cNvCxnSpPr>
          <p:nvPr/>
        </p:nvCxnSpPr>
        <p:spPr>
          <a:xfrm rot="5400000">
            <a:off x="942182" y="2343943"/>
            <a:ext cx="1676400" cy="1274763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397FC851-EB4F-A80B-3944-94533FB7F5A1}"/>
              </a:ext>
            </a:extLst>
          </p:cNvPr>
          <p:cNvCxnSpPr>
            <a:cxnSpLocks/>
          </p:cNvCxnSpPr>
          <p:nvPr/>
        </p:nvCxnSpPr>
        <p:spPr>
          <a:xfrm rot="16200000" flipV="1">
            <a:off x="1453357" y="1261269"/>
            <a:ext cx="1093787" cy="835025"/>
          </a:xfrm>
          <a:prstGeom prst="curvedConnector3">
            <a:avLst>
              <a:gd name="adj1" fmla="val 99504"/>
            </a:avLst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6" name="Picture 27">
            <a:extLst>
              <a:ext uri="{FF2B5EF4-FFF2-40B4-BE49-F238E27FC236}">
                <a16:creationId xmlns:a16="http://schemas.microsoft.com/office/drawing/2014/main" id="{4F229974-DD98-076D-41CE-D82FA7AC4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1590675"/>
            <a:ext cx="3016250" cy="445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A60A5F4-5AB4-B9C4-6810-94771CD0D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563" y="1220788"/>
            <a:ext cx="8081962" cy="2378075"/>
          </a:xfrm>
        </p:spPr>
        <p:txBody>
          <a:bodyPr>
            <a:normAutofit fontScale="92500" lnSpcReduction="20000"/>
          </a:bodyPr>
          <a:lstStyle/>
          <a:p>
            <a:pPr indent="-239316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/>
              <a:t>SAPHIRE </a:t>
            </a:r>
            <a:r>
              <a:rPr lang="en-US" dirty="0"/>
              <a:t>– PRA tools suite developed by INL for the US NRC</a:t>
            </a:r>
          </a:p>
          <a:p>
            <a:pPr indent="-239316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b="1" dirty="0"/>
              <a:t>Hazards analyses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/>
              <a:t>FMEA, What-If?,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/>
              <a:t>Hydrogen leak, detonation, and overpressure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/>
              <a:t>Overpressure sensitivity analysis</a:t>
            </a:r>
          </a:p>
          <a:p>
            <a:pPr>
              <a:lnSpc>
                <a:spcPct val="120000"/>
              </a:lnSpc>
              <a:defRPr/>
            </a:pPr>
            <a:r>
              <a:rPr lang="en-US" b="1" dirty="0"/>
              <a:t>PRA Models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/>
              <a:t>Generic models for BWR and PWR</a:t>
            </a:r>
          </a:p>
          <a:p>
            <a:pPr lvl="1">
              <a:lnSpc>
                <a:spcPct val="120000"/>
              </a:lnSpc>
              <a:buFont typeface="Arial" charset="0"/>
              <a:buChar char="•"/>
              <a:defRPr/>
            </a:pPr>
            <a:r>
              <a:rPr lang="en-US" dirty="0"/>
              <a:t>Addition of the HES and external hazards</a:t>
            </a:r>
          </a:p>
          <a:p>
            <a:pPr lvl="2" indent="-239316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>
            <a:extLst>
              <a:ext uri="{FF2B5EF4-FFF2-40B4-BE49-F238E27FC236}">
                <a16:creationId xmlns:a16="http://schemas.microsoft.com/office/drawing/2014/main" id="{B1E38C78-01DD-ACB9-B6F7-285168082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688" y="1290638"/>
            <a:ext cx="9045575" cy="48085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RELAP5-3D –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Transient analysis in water cooled reactors developed by INL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Stephen Hancock, INL </a:t>
            </a:r>
          </a:p>
          <a:p>
            <a:pPr lvl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Thermo-hydraulic model of the heat extraction loop to the H</a:t>
            </a:r>
            <a:r>
              <a:rPr lang="en-US" alt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production facility </a:t>
            </a:r>
          </a:p>
          <a:p>
            <a:pPr lvl="1">
              <a:lnSpc>
                <a:spcPct val="120000"/>
              </a:lnSpc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Title 2">
            <a:extLst>
              <a:ext uri="{FF2B5EF4-FFF2-40B4-BE49-F238E27FC236}">
                <a16:creationId xmlns:a16="http://schemas.microsoft.com/office/drawing/2014/main" id="{B88E5ED3-9309-D23C-294B-9775B1E50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80963"/>
            <a:ext cx="7856538" cy="1355725"/>
          </a:xfrm>
        </p:spPr>
        <p:txBody>
          <a:bodyPr/>
          <a:lstStyle/>
          <a:p>
            <a:r>
              <a:rPr lang="en-US" altLang="en-US" sz="240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Tools Used in the PRA Project</a:t>
            </a: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4D7B4D2E-8352-6A02-D695-12C7ACA05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2435225"/>
            <a:ext cx="484505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5DEA2-41DD-C24D-8523-BB73A1F2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587" y="1024848"/>
            <a:ext cx="5341413" cy="53013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/>
              <a:t>HES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Number of isolation valves use the accepted MSIV configuration</a:t>
            </a:r>
          </a:p>
          <a:p>
            <a:pPr>
              <a:lnSpc>
                <a:spcPct val="120000"/>
              </a:lnSpc>
            </a:pPr>
            <a:r>
              <a:rPr lang="en-US" dirty="0"/>
              <a:t>Heating medium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Steam</a:t>
            </a:r>
          </a:p>
          <a:p>
            <a:pPr>
              <a:lnSpc>
                <a:spcPct val="120000"/>
              </a:lnSpc>
            </a:pPr>
            <a:r>
              <a:rPr lang="en-US" dirty="0"/>
              <a:t>HES placement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Dedicated building</a:t>
            </a:r>
          </a:p>
          <a:p>
            <a:pPr>
              <a:lnSpc>
                <a:spcPct val="120000"/>
              </a:lnSpc>
            </a:pPr>
            <a:r>
              <a:rPr lang="en-US" dirty="0"/>
              <a:t>Hydrogen storage and transfer facility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Production H</a:t>
            </a:r>
            <a:r>
              <a:rPr lang="en-US" baseline="-25000" dirty="0"/>
              <a:t>2</a:t>
            </a:r>
            <a:r>
              <a:rPr lang="en-US" dirty="0"/>
              <a:t> piped to storage and transfer facility 5 km distant from NPP</a:t>
            </a:r>
          </a:p>
          <a:p>
            <a:pPr>
              <a:lnSpc>
                <a:spcPct val="120000"/>
              </a:lnSpc>
            </a:pPr>
            <a:r>
              <a:rPr lang="en-US" dirty="0"/>
              <a:t>Electrical power linkage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NPP is connected to the grid to buffer upsets from the HTEF</a:t>
            </a:r>
          </a:p>
          <a:p>
            <a:pPr>
              <a:lnSpc>
                <a:spcPct val="120000"/>
              </a:lnSpc>
            </a:pPr>
            <a:r>
              <a:rPr lang="en-US" dirty="0"/>
              <a:t>HTEF design is from </a:t>
            </a:r>
          </a:p>
          <a:p>
            <a:pPr lvl="1">
              <a:lnSpc>
                <a:spcPct val="120000"/>
              </a:lnSpc>
            </a:pPr>
            <a:endParaRPr lang="en-US" b="1" dirty="0"/>
          </a:p>
          <a:p>
            <a:pPr marL="275034" lvl="1" indent="0">
              <a:lnSpc>
                <a:spcPct val="120000"/>
              </a:lnSpc>
              <a:buNone/>
            </a:pPr>
            <a:endParaRPr lang="en-US" b="1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D87BD-64DB-8B49-9EA8-31459A9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26" y="109612"/>
            <a:ext cx="7051022" cy="776480"/>
          </a:xfrm>
        </p:spPr>
        <p:txBody>
          <a:bodyPr/>
          <a:lstStyle/>
          <a:p>
            <a:r>
              <a:rPr lang="en-US" dirty="0"/>
              <a:t>Assumptions Made in the Models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976975C0-39F8-4395-8175-65B62AB04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7407" y="747335"/>
            <a:ext cx="1128628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2710E28-517A-B240-BB5D-18096EC97F54}"/>
              </a:ext>
            </a:extLst>
          </p:cNvPr>
          <p:cNvSpPr txBox="1">
            <a:spLocks/>
          </p:cNvSpPr>
          <p:nvPr/>
        </p:nvSpPr>
        <p:spPr bwMode="auto">
          <a:xfrm>
            <a:off x="6096000" y="1024848"/>
            <a:ext cx="5341412" cy="530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171450" indent="-23931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976"/>
              </a:buClr>
              <a:buSzPct val="12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514350" indent="-23931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976"/>
              </a:buClr>
              <a:buSzPct val="75000"/>
              <a:buFont typeface="Courier New" charset="0"/>
              <a:buChar char="o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indent="-239316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5976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2001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15430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/>
              <a:t>HTEF ventilation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 dedicated industrial building ceiling ventilation is not considered as a base case</a:t>
            </a:r>
          </a:p>
          <a:p>
            <a:pPr>
              <a:lnSpc>
                <a:spcPct val="120000"/>
              </a:lnSpc>
            </a:pPr>
            <a:r>
              <a:rPr lang="en-US" dirty="0"/>
              <a:t>Loss of offsite power (LOOP) frequency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Same frequency used for both the PWR and BWR, assuming same geographical region</a:t>
            </a:r>
          </a:p>
          <a:p>
            <a:pPr>
              <a:lnSpc>
                <a:spcPct val="120000"/>
              </a:lnSpc>
            </a:pPr>
            <a:r>
              <a:rPr lang="en-US" dirty="0"/>
              <a:t>Multiple detonations at HTEF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Bounding accident is assumed for the first detonation overpressure</a:t>
            </a:r>
          </a:p>
          <a:p>
            <a:pPr>
              <a:lnSpc>
                <a:spcPct val="120000"/>
              </a:lnSpc>
            </a:pPr>
            <a:r>
              <a:rPr lang="en-US" dirty="0"/>
              <a:t>Temperature of the thermal delivery loop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≤ 600ᵒF</a:t>
            </a:r>
          </a:p>
          <a:p>
            <a:pPr>
              <a:lnSpc>
                <a:spcPct val="120000"/>
              </a:lnSpc>
            </a:pPr>
            <a:r>
              <a:rPr lang="en-US" dirty="0"/>
              <a:t>No natural or manmade barriers are in place between the HTEF and the NPP critical structures</a:t>
            </a:r>
          </a:p>
          <a:p>
            <a:pPr lvl="1">
              <a:lnSpc>
                <a:spcPct val="120000"/>
              </a:lnSpc>
            </a:pPr>
            <a:endParaRPr lang="en-US" b="1" dirty="0"/>
          </a:p>
          <a:p>
            <a:pPr marL="275034" lvl="1" indent="0">
              <a:lnSpc>
                <a:spcPct val="120000"/>
              </a:lnSpc>
              <a:buFont typeface="Courier New" charset="0"/>
              <a:buNone/>
            </a:pPr>
            <a:endParaRPr lang="en-US" b="1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83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65DEA2-41DD-C24D-8523-BB73A1F2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481" y="1437377"/>
            <a:ext cx="9627446" cy="4808303"/>
          </a:xfrm>
        </p:spPr>
        <p:txBody>
          <a:bodyPr>
            <a:normAutofit/>
          </a:bodyPr>
          <a:lstStyle/>
          <a:p>
            <a:pPr marL="389334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Evaluate the hazards identified for inclusion in the PRA</a:t>
            </a:r>
          </a:p>
          <a:p>
            <a:pPr marL="389334" indent="-457200"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Apply the included hazards in the BWR and PWR PRAs</a:t>
            </a:r>
          </a:p>
          <a:p>
            <a:pPr marL="617934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dirty="0"/>
              <a:t>Add to the event trees and fault trees for existing initiating events</a:t>
            </a:r>
          </a:p>
          <a:p>
            <a:pPr marL="617934" lvl="1" indent="-342900">
              <a:lnSpc>
                <a:spcPct val="120000"/>
              </a:lnSpc>
              <a:buFont typeface="+mj-lt"/>
              <a:buAutoNum type="alphaLcParenR"/>
            </a:pPr>
            <a:r>
              <a:rPr lang="en-US" dirty="0"/>
              <a:t>Add new event trees for any new initiators identified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5D87BD-64DB-8B49-9EA8-31459A9F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489" y="221342"/>
            <a:ext cx="8290056" cy="781956"/>
          </a:xfrm>
        </p:spPr>
        <p:txBody>
          <a:bodyPr/>
          <a:lstStyle/>
          <a:p>
            <a:r>
              <a:rPr lang="en-US" sz="2400" dirty="0"/>
              <a:t>PRA Steps</a:t>
            </a:r>
          </a:p>
        </p:txBody>
      </p:sp>
    </p:spTree>
    <p:extLst>
      <p:ext uri="{BB962C8B-B14F-4D97-AF65-F5344CB8AC3E}">
        <p14:creationId xmlns:p14="http://schemas.microsoft.com/office/powerpoint/2010/main" val="8286263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WRS_Template_New_Standard_Oct_2018.potx" id="{389189E2-29E1-48F0-984F-3AD85F1887DE}" vid="{9DD30F41-641A-4094-ACCD-4CFB1B3DFC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1413</Words>
  <Application>Microsoft Office PowerPoint</Application>
  <PresentationFormat>Widescreen</PresentationFormat>
  <Paragraphs>169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Courier New</vt:lpstr>
      <vt:lpstr>Helvetica</vt:lpstr>
      <vt:lpstr>Times New Roman</vt:lpstr>
      <vt:lpstr>1_Office Theme</vt:lpstr>
      <vt:lpstr>  PSAM 16 Probabilistic Risk Assessment of a Light Water Reactor Coupled with a High-Temperature Electrolysis Hydrogen Production Plant – Part 2: Hazards Assessment and PRA</vt:lpstr>
      <vt:lpstr>INL Flexible Power Operations and Generation (FPOG) PRA Team</vt:lpstr>
      <vt:lpstr>INL Flexible Power Operations and Generation (FPOG) PRA Purpose</vt:lpstr>
      <vt:lpstr>Evaluation of Safety Hazards and Licensing Considerations</vt:lpstr>
      <vt:lpstr>Representative PWR and BWR LWRs Hazards Analysis of Heat Extraction</vt:lpstr>
      <vt:lpstr>Tools Used in the PRA Project</vt:lpstr>
      <vt:lpstr>Tools Used in the PRA Project</vt:lpstr>
      <vt:lpstr>Assumptions Made in the Models</vt:lpstr>
      <vt:lpstr>PRA Steps</vt:lpstr>
      <vt:lpstr>Evaluation of Safety Hazards</vt:lpstr>
      <vt:lpstr>Evaluation of Safety Hazards</vt:lpstr>
      <vt:lpstr>Evaluation of Safety Hazards and Using PRA for Licensing Considerations</vt:lpstr>
      <vt:lpstr>Improvements Proposed for the Generic PRA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 and Objectives of FPOG Pathway</dc:title>
  <dc:creator>Richard D. Boardman</dc:creator>
  <cp:lastModifiedBy>Kurt G. Vedros</cp:lastModifiedBy>
  <cp:revision>81</cp:revision>
  <dcterms:created xsi:type="dcterms:W3CDTF">2020-09-09T04:21:12Z</dcterms:created>
  <dcterms:modified xsi:type="dcterms:W3CDTF">2022-06-20T21:48:28Z</dcterms:modified>
</cp:coreProperties>
</file>