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2"/>
  </p:notesMasterIdLst>
  <p:sldIdLst>
    <p:sldId id="256" r:id="rId2"/>
    <p:sldId id="257" r:id="rId3"/>
    <p:sldId id="269" r:id="rId4"/>
    <p:sldId id="270" r:id="rId5"/>
    <p:sldId id="271" r:id="rId6"/>
    <p:sldId id="272" r:id="rId7"/>
    <p:sldId id="274" r:id="rId8"/>
    <p:sldId id="273" r:id="rId9"/>
    <p:sldId id="275" r:id="rId10"/>
    <p:sldId id="276" r:id="rId11"/>
    <p:sldId id="277" r:id="rId12"/>
    <p:sldId id="278" r:id="rId13"/>
    <p:sldId id="279" r:id="rId14"/>
    <p:sldId id="281" r:id="rId15"/>
    <p:sldId id="283" r:id="rId16"/>
    <p:sldId id="284" r:id="rId17"/>
    <p:sldId id="285" r:id="rId18"/>
    <p:sldId id="287" r:id="rId19"/>
    <p:sldId id="288" r:id="rId20"/>
    <p:sldId id="293" r:id="rId21"/>
    <p:sldId id="295" r:id="rId22"/>
    <p:sldId id="296" r:id="rId23"/>
    <p:sldId id="297" r:id="rId24"/>
    <p:sldId id="298" r:id="rId25"/>
    <p:sldId id="304" r:id="rId26"/>
    <p:sldId id="301" r:id="rId27"/>
    <p:sldId id="302" r:id="rId28"/>
    <p:sldId id="305" r:id="rId29"/>
    <p:sldId id="292" r:id="rId30"/>
    <p:sldId id="267" r:id="rId3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F3"/>
    <a:srgbClr val="BFBFBF"/>
    <a:srgbClr val="EFEEF1"/>
    <a:srgbClr val="E7E6E9"/>
    <a:srgbClr val="EDECEF"/>
    <a:srgbClr val="285A5C"/>
    <a:srgbClr val="164F86"/>
    <a:srgbClr val="E0633B"/>
    <a:srgbClr val="D5B8EA"/>
    <a:srgbClr val="E6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11" autoAdjust="0"/>
  </p:normalViewPr>
  <p:slideViewPr>
    <p:cSldViewPr snapToGrid="0">
      <p:cViewPr varScale="1">
        <p:scale>
          <a:sx n="92" d="100"/>
          <a:sy n="92" d="100"/>
        </p:scale>
        <p:origin x="13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38CA7-A674-4169-B181-EB65FAABABC5}" type="datetimeFigureOut">
              <a:rPr lang="ko-KR" altLang="en-US" smtClean="0"/>
              <a:t>2022-06-27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52652-56AA-4A7C-A905-DA6DF903C5E4}" type="slidenum">
              <a:rPr lang="ko-KR" altLang="en-US" smtClean="0"/>
              <a:t>‹#›</a:t>
            </a:fld>
            <a:endParaRPr lang="ko-KR" altLang="en-US"/>
          </a:p>
        </p:txBody>
      </p:sp>
    </p:spTree>
    <p:extLst>
      <p:ext uri="{BB962C8B-B14F-4D97-AF65-F5344CB8AC3E}">
        <p14:creationId xmlns:p14="http://schemas.microsoft.com/office/powerpoint/2010/main" val="140353542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Good afternoon</a:t>
            </a:r>
            <a:r>
              <a:rPr lang="en-US" altLang="ko-KR" baseline="0" dirty="0" smtClean="0"/>
              <a:t> everyone, my name is </a:t>
            </a:r>
            <a:r>
              <a:rPr lang="en-US" altLang="ko-KR" baseline="0" dirty="0" err="1" smtClean="0"/>
              <a:t>heejong</a:t>
            </a:r>
            <a:r>
              <a:rPr lang="en-US" altLang="ko-KR" baseline="0" dirty="0" smtClean="0"/>
              <a:t> </a:t>
            </a:r>
            <a:r>
              <a:rPr lang="en-US" altLang="ko-KR" baseline="0" dirty="0" err="1" smtClean="0"/>
              <a:t>yoo</a:t>
            </a:r>
            <a:r>
              <a:rPr lang="en-US" altLang="ko-KR" baseline="0" dirty="0" smtClean="0"/>
              <a:t>, a master’s candidate at </a:t>
            </a:r>
            <a:r>
              <a:rPr lang="en-US" altLang="ko-KR" baseline="0" dirty="0" err="1" smtClean="0"/>
              <a:t>kyung</a:t>
            </a:r>
            <a:r>
              <a:rPr lang="en-US" altLang="ko-KR" baseline="0" dirty="0" smtClean="0"/>
              <a:t> </a:t>
            </a:r>
            <a:r>
              <a:rPr lang="en-US" altLang="ko-KR" baseline="0" dirty="0" err="1" smtClean="0"/>
              <a:t>hee</a:t>
            </a:r>
            <a:r>
              <a:rPr lang="en-US" altLang="ko-KR" baseline="0" dirty="0" smtClean="0"/>
              <a:t> university in </a:t>
            </a:r>
            <a:r>
              <a:rPr lang="en-US" altLang="ko-KR" baseline="0" dirty="0" err="1" smtClean="0"/>
              <a:t>korea</a:t>
            </a:r>
            <a:r>
              <a:rPr lang="en-US" altLang="ko-KR" baseline="0" dirty="0" smtClean="0"/>
              <a:t>. Today I’m going to talk about the lessons learned of using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with importance sampling in fault tree quantification. Although there are a lot of known methods in fault tree quantification, there were no previous researches that I found using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with importance sampling. So the main focus was to try to apply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with importance sampling to fault tree quantification and figure out the pros and cons of the method</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0</a:t>
            </a:fld>
            <a:endParaRPr lang="ko-KR" altLang="en-US"/>
          </a:p>
        </p:txBody>
      </p:sp>
    </p:spTree>
    <p:extLst>
      <p:ext uri="{BB962C8B-B14F-4D97-AF65-F5344CB8AC3E}">
        <p14:creationId xmlns:p14="http://schemas.microsoft.com/office/powerpoint/2010/main" val="368122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The research objectives ar</a:t>
            </a:r>
            <a:r>
              <a:rPr lang="en-US" altLang="ko-KR" baseline="0" dirty="0" smtClean="0"/>
              <a:t>e the following. The process of proving the advantages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could have over minimal cut set methods should be clarified. With the process, a additional adjustment for the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in order to reduce the time and resource consumption is done by applying importance sampling. In short, the objective of this research would be showing the potential </a:t>
            </a:r>
            <a:r>
              <a:rPr lang="en-US" altLang="ko-KR" baseline="0" dirty="0" err="1" smtClean="0"/>
              <a:t>monte</a:t>
            </a:r>
            <a:r>
              <a:rPr lang="en-US" altLang="ko-KR" baseline="0" dirty="0" smtClean="0"/>
              <a:t> </a:t>
            </a:r>
            <a:r>
              <a:rPr lang="en-US" altLang="ko-KR" baseline="0" dirty="0" err="1" smtClean="0"/>
              <a:t>carlo</a:t>
            </a:r>
            <a:r>
              <a:rPr lang="en-US" altLang="ko-KR" baseline="0" dirty="0" smtClean="0"/>
              <a:t> simulation with importance sampling has for fault tree quantification.</a:t>
            </a:r>
            <a:endParaRPr lang="en-US" altLang="ko-KR" dirty="0" smtClean="0"/>
          </a:p>
          <a:p>
            <a:endParaRPr lang="en-US" altLang="ko-KR" dirty="0" smtClean="0"/>
          </a:p>
          <a:p>
            <a:r>
              <a:rPr lang="ko-KR" altLang="en-US" dirty="0" smtClean="0"/>
              <a:t>이 </a:t>
            </a:r>
            <a:r>
              <a:rPr lang="ko-KR" altLang="en-US" dirty="0"/>
              <a:t>부분이 연구 목적이고 목표라면</a:t>
            </a:r>
            <a:r>
              <a:rPr lang="en-US" altLang="ko-KR" dirty="0"/>
              <a:t>, </a:t>
            </a:r>
            <a:r>
              <a:rPr lang="ko-KR" altLang="en-US" dirty="0"/>
              <a:t>이를 명시해 주면 좋겠네요</a:t>
            </a:r>
            <a:r>
              <a:rPr lang="en-US" altLang="ko-KR" dirty="0"/>
              <a:t>.</a:t>
            </a:r>
          </a:p>
          <a:p>
            <a:endParaRPr lang="en-US" altLang="ko-KR" dirty="0"/>
          </a:p>
          <a:p>
            <a:r>
              <a:rPr lang="ko-KR" altLang="en-US" dirty="0"/>
              <a:t>제목이 </a:t>
            </a:r>
            <a:r>
              <a:rPr lang="en-US" altLang="ko-KR" dirty="0"/>
              <a:t>lessons-</a:t>
            </a:r>
            <a:r>
              <a:rPr lang="en-US" altLang="ko-KR" dirty="0" err="1"/>
              <a:t>learne</a:t>
            </a:r>
            <a:r>
              <a:rPr lang="ko-KR" altLang="en-US" dirty="0"/>
              <a:t>인데</a:t>
            </a:r>
            <a:r>
              <a:rPr lang="en-US" altLang="ko-KR" dirty="0"/>
              <a:t>.. </a:t>
            </a:r>
            <a:r>
              <a:rPr lang="ko-KR" altLang="en-US" dirty="0"/>
              <a:t>이것이 목표일까요</a:t>
            </a:r>
            <a:r>
              <a:rPr lang="en-US" altLang="ko-KR" dirty="0"/>
              <a:t>?</a:t>
            </a:r>
            <a:endParaRPr lang="ko-KR" altLang="en-US" dirty="0"/>
          </a:p>
        </p:txBody>
      </p:sp>
      <p:sp>
        <p:nvSpPr>
          <p:cNvPr id="4" name="Slide Number Placeholder 3"/>
          <p:cNvSpPr>
            <a:spLocks noGrp="1"/>
          </p:cNvSpPr>
          <p:nvPr>
            <p:ph type="sldNum" sz="quarter" idx="5"/>
          </p:nvPr>
        </p:nvSpPr>
        <p:spPr/>
        <p:txBody>
          <a:bodyPr/>
          <a:lstStyle/>
          <a:p>
            <a:fld id="{8A952652-56AA-4A7C-A905-DA6DF903C5E4}" type="slidenum">
              <a:rPr lang="ko-KR" altLang="en-US" smtClean="0"/>
              <a:t>9</a:t>
            </a:fld>
            <a:endParaRPr lang="ko-KR" altLang="en-US"/>
          </a:p>
        </p:txBody>
      </p:sp>
    </p:spTree>
    <p:extLst>
      <p:ext uri="{BB962C8B-B14F-4D97-AF65-F5344CB8AC3E}">
        <p14:creationId xmlns:p14="http://schemas.microsoft.com/office/powerpoint/2010/main" val="2757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Before</a:t>
            </a:r>
            <a:r>
              <a:rPr lang="en-US" altLang="ko-KR" baseline="0" dirty="0" smtClean="0"/>
              <a:t> we move further on, I would like to briefly go through some basic stuff, though most people would be familiar with the terms. Gates are logic symbols that represent events that can be defined by one or more lower level events. The combination of the states for each lower level events are progressed through the gate with some logic, for instance, the upper level would fail if all the lower level events fail. In that case, the logic gate would be an AND </a:t>
            </a:r>
            <a:r>
              <a:rPr lang="en-US" altLang="ko-KR" baseline="0" dirty="0" err="1" smtClean="0"/>
              <a:t>gate.The</a:t>
            </a:r>
            <a:r>
              <a:rPr lang="en-US" altLang="ko-KR" baseline="0" dirty="0" smtClean="0"/>
              <a:t> figure on the left side are frequently used gates in fault trees for nuclear engineering, which are AND, OR, NOT, NAND, NOR, and so on.</a:t>
            </a:r>
          </a:p>
          <a:p>
            <a:r>
              <a:rPr lang="en-US" altLang="ko-KR" baseline="0" dirty="0" smtClean="0"/>
              <a:t>Events are the lowest level items in a fault tree diagram, which represents the events that occur leading up to the higher level gates, ultimately to the TOP gate. Each event have a probability of occurrence associated with. There are basic events and house events, where house events are for the ones that are likely to occur in any circumstances, normally with the probability of one. Undefined is introduced as a gate in the left figure, but it could also be used in events where the probability of the event is “undefined”</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10</a:t>
            </a:fld>
            <a:endParaRPr lang="ko-KR" altLang="en-US"/>
          </a:p>
        </p:txBody>
      </p:sp>
    </p:spTree>
    <p:extLst>
      <p:ext uri="{BB962C8B-B14F-4D97-AF65-F5344CB8AC3E}">
        <p14:creationId xmlns:p14="http://schemas.microsoft.com/office/powerpoint/2010/main" val="24194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In</a:t>
            </a:r>
            <a:r>
              <a:rPr lang="en-US" altLang="ko-KR" baseline="0" dirty="0" smtClean="0"/>
              <a:t> the research, Monte Carlo method was introduced to be the key, and the explanation would be the followings. Monte Carlo Simulation is a methodology for obtaining estimates of the solution of mathematical, or engineering problems by means of random numbers. This method especially has its strong point where analysis of complex systems is required. The basic procedure of Monte Carlo simulation could be shown with six steps. The equation that needs calculation is clarified first, and based on the situation or condition given in the equation, the random number generation distribution is set. The random number is to replace the parameters inside the equation, and with the repeated random number generated, the matching of the equation is done, and when the situation meets the criteria of the equation, counts increase. With the total iterations and counts, the results are derived.</a:t>
            </a:r>
          </a:p>
          <a:p>
            <a:r>
              <a:rPr lang="en-US" altLang="ko-KR" baseline="0" dirty="0" smtClean="0"/>
              <a:t>The key point of Monte Carlo method is for the number of iterations. Increased number of iterations causes increased accuracy of the numerical result and a smaller variance of the result. In the simulation model, Monte Carlo method is used for the determination of the state of events for each iteration. The random number distribution is set as uniform distribution, and the random numbers are compared with the probability of each event. If the generated number is bigger than the probability of the event, the event is judged to be in normal state, while the opposite situation is determined to have the event to fail.</a:t>
            </a:r>
            <a:endParaRPr lang="ko-KR" altLang="en-US" dirty="0"/>
          </a:p>
        </p:txBody>
      </p:sp>
      <p:sp>
        <p:nvSpPr>
          <p:cNvPr id="4" name="Slide Number Placeholder 3"/>
          <p:cNvSpPr>
            <a:spLocks noGrp="1"/>
          </p:cNvSpPr>
          <p:nvPr>
            <p:ph type="sldNum" sz="quarter" idx="5"/>
          </p:nvPr>
        </p:nvSpPr>
        <p:spPr/>
        <p:txBody>
          <a:bodyPr/>
          <a:lstStyle/>
          <a:p>
            <a:fld id="{8A952652-56AA-4A7C-A905-DA6DF903C5E4}" type="slidenum">
              <a:rPr lang="ko-KR" altLang="en-US" smtClean="0"/>
              <a:t>11</a:t>
            </a:fld>
            <a:endParaRPr lang="ko-KR" altLang="en-US"/>
          </a:p>
        </p:txBody>
      </p:sp>
    </p:spTree>
    <p:extLst>
      <p:ext uri="{BB962C8B-B14F-4D97-AF65-F5344CB8AC3E}">
        <p14:creationId xmlns:p14="http://schemas.microsoft.com/office/powerpoint/2010/main" val="417502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left</a:t>
            </a:r>
            <a:r>
              <a:rPr lang="en-US" altLang="ko-KR" baseline="0" dirty="0" smtClean="0"/>
              <a:t> part of this slide contains a equation to express Monte Carlo simulation. Here, the function one Y bigger than a Y </a:t>
            </a:r>
            <a:r>
              <a:rPr lang="en-US" altLang="ko-KR" baseline="0" dirty="0" err="1" smtClean="0"/>
              <a:t>i</a:t>
            </a:r>
            <a:r>
              <a:rPr lang="en-US" altLang="ko-KR" baseline="0" dirty="0" smtClean="0"/>
              <a:t> is the number of counts that satisfies the criteria, while N is the number of iterations, leading to the final value to be counts over iterations. For the variance of the Monte Carlo method, there are some equations given, while </a:t>
            </a:r>
            <a:r>
              <a:rPr lang="en-US" altLang="ko-KR" baseline="0" dirty="0" err="1" smtClean="0"/>
              <a:t>Shooman’s</a:t>
            </a:r>
            <a:r>
              <a:rPr lang="en-US" altLang="ko-KR" baseline="0" dirty="0" smtClean="0"/>
              <a:t> equation is used in this study. The increase in the number of iterations generally leads to a smaller percent error, or the variance, in the Monte Carlo method. The figure on the bottom right is given for a method of calculating pi, using the distance between a random point and zero to gain the area of a one-fourth circle.</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12</a:t>
            </a:fld>
            <a:endParaRPr lang="ko-KR" altLang="en-US"/>
          </a:p>
        </p:txBody>
      </p:sp>
    </p:spTree>
    <p:extLst>
      <p:ext uri="{BB962C8B-B14F-4D97-AF65-F5344CB8AC3E}">
        <p14:creationId xmlns:p14="http://schemas.microsoft.com/office/powerpoint/2010/main" val="334126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For</a:t>
            </a:r>
            <a:r>
              <a:rPr lang="en-US" altLang="ko-KR" baseline="0" dirty="0" smtClean="0"/>
              <a:t> the number of iterations required in Monte Carlo simulation in order to gain reasonable results, gaining it with less effort, here time and resource consumption, is always considered, and in this study, importance sampling is introduced. Importance sampling reduces both the required number of iterations for a reasonable result and the variance of the results by adjusting the random number generation distribution to have more counts. Compared to the raw Monte Carlo method results, the number of counts increase, and weighting is needed to gain the final result. Importance sampling has a strong point when the target number, or target interval, is small, usually under ten to the minus two. The right part of the slid is a equation of Monte Carlo method with importance sampling, where the difference is in the weighting, expressed as </a:t>
            </a:r>
            <a:r>
              <a:rPr lang="en-US" altLang="ko-KR" baseline="0" dirty="0" err="1" smtClean="0"/>
              <a:t>py</a:t>
            </a:r>
            <a:r>
              <a:rPr lang="en-US" altLang="ko-KR" baseline="0" dirty="0" smtClean="0"/>
              <a:t> over </a:t>
            </a:r>
            <a:r>
              <a:rPr lang="en-US" altLang="ko-KR" baseline="0" dirty="0" err="1" smtClean="0"/>
              <a:t>qy</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13</a:t>
            </a:fld>
            <a:endParaRPr lang="ko-KR" altLang="en-US"/>
          </a:p>
        </p:txBody>
      </p:sp>
    </p:spTree>
    <p:extLst>
      <p:ext uri="{BB962C8B-B14F-4D97-AF65-F5344CB8AC3E}">
        <p14:creationId xmlns:p14="http://schemas.microsoft.com/office/powerpoint/2010/main" val="214604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the simulation</a:t>
            </a:r>
            <a:r>
              <a:rPr lang="en-US" altLang="ko-KR" baseline="0" dirty="0" smtClean="0"/>
              <a:t> model, importance sampling is applied to reduce the interval of the random number generation distribution, which is uniform distribution, to the region of interest. This slide contains an example, where a known event probability of a event is 3.6 times ten to the minus three. In a typical Monte Carlo simulation, the random number would be generated in the interval of zero and one, while with importance sampling, the interval could be reduced, here in the interval of zero and zero point zero one. The random number for both are compared to the probability, 3.6 times ten to the minus three, and the interval with importance sampling would have a lot more counts. With the example of the figure, there was only one count for the Monte Carlo simulation, but with importance sampling, there were increased counts of nine.</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14</a:t>
            </a:fld>
            <a:endParaRPr lang="ko-KR" altLang="en-US"/>
          </a:p>
        </p:txBody>
      </p:sp>
    </p:spTree>
    <p:extLst>
      <p:ext uri="{BB962C8B-B14F-4D97-AF65-F5344CB8AC3E}">
        <p14:creationId xmlns:p14="http://schemas.microsoft.com/office/powerpoint/2010/main" val="197488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 This slide does not contain valuable context</a:t>
            </a:r>
            <a:r>
              <a:rPr lang="en-US" altLang="ko-KR" baseline="0" dirty="0" smtClean="0"/>
              <a:t> for the weighting. Change!</a:t>
            </a:r>
            <a:endParaRPr lang="en-US" altLang="ko-KR" dirty="0" smtClean="0"/>
          </a:p>
          <a:p>
            <a:endParaRPr lang="en-US" altLang="ko-KR" dirty="0" smtClean="0"/>
          </a:p>
          <a:p>
            <a:r>
              <a:rPr lang="en-US" altLang="ko-KR" dirty="0" smtClean="0"/>
              <a:t>The weighting of the increased counts are</a:t>
            </a:r>
            <a:r>
              <a:rPr lang="en-US" altLang="ko-KR" baseline="0" dirty="0" smtClean="0"/>
              <a:t> required, while in this case, the calculation for the weighting factor in upper level gates should be done. </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15</a:t>
            </a:fld>
            <a:endParaRPr lang="ko-KR" altLang="en-US"/>
          </a:p>
        </p:txBody>
      </p:sp>
    </p:spTree>
    <p:extLst>
      <p:ext uri="{BB962C8B-B14F-4D97-AF65-F5344CB8AC3E}">
        <p14:creationId xmlns:p14="http://schemas.microsoft.com/office/powerpoint/2010/main" val="329832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a:t>
            </a:r>
            <a:r>
              <a:rPr lang="en-US" altLang="ko-KR" baseline="0" dirty="0" smtClean="0"/>
              <a:t> the simulation, a Ftp file is used. With most tools to express fault trees, a Ftp file is generated to contain the information of the fault tree. The Ftp file contains the information of gates, the name, type, and the lower level events or gates for each gate, the information of the top event, and the name and probability for each event. For the gates, the information does not need to be sequential, which means that the data are all mixed up. In the algorithm, The data of events and gates are collected and saved, while random numbers are generated for each events. The random numbers and events are compared to determine the state of each event to succeed or fail: zero for success and one for failure. The gates are then determined to success or fail based on their logic, with an bottom-up approach. The top event probability is initially set as minus one, while as the process is complete, it will get a value of zero for success or one for failure. If the value is one, the count is added. The process from the random number generation to the end is repeated for the designated iteration</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16</a:t>
            </a:fld>
            <a:endParaRPr lang="ko-KR" altLang="en-US"/>
          </a:p>
        </p:txBody>
      </p:sp>
    </p:spTree>
    <p:extLst>
      <p:ext uri="{BB962C8B-B14F-4D97-AF65-F5344CB8AC3E}">
        <p14:creationId xmlns:p14="http://schemas.microsoft.com/office/powerpoint/2010/main" val="85326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It</a:t>
            </a:r>
            <a:r>
              <a:rPr lang="en-US" altLang="ko-KR" baseline="0" dirty="0" smtClean="0"/>
              <a:t> would be best to directly apply the quantification method to a actual or similarly large fault tree, but it was chosen to start from basic models in order to show the process of the method. For verification, known methods of fault tree quantification was chosen, which are truth table for the exact result, REA and MCUB for the methods using minimal cut sets. There are a total of four case studies, where the first two are to show the difference between the method introduced and the conventional methods, while the latter two cases are to show the difference that occurs when applying importance sampling to </a:t>
            </a:r>
            <a:r>
              <a:rPr lang="en-US" altLang="ko-KR" baseline="0" dirty="0" err="1" smtClean="0"/>
              <a:t>monte</a:t>
            </a:r>
            <a:r>
              <a:rPr lang="en-US" altLang="ko-KR" baseline="0" dirty="0" smtClean="0"/>
              <a:t> </a:t>
            </a:r>
            <a:r>
              <a:rPr lang="en-US" altLang="ko-KR" baseline="0" dirty="0" err="1" smtClean="0"/>
              <a:t>carlo</a:t>
            </a:r>
            <a:r>
              <a:rPr lang="en-US" altLang="ko-KR" baseline="0" dirty="0" smtClean="0"/>
              <a:t> simulation.</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17</a:t>
            </a:fld>
            <a:endParaRPr lang="ko-KR" altLang="en-US"/>
          </a:p>
        </p:txBody>
      </p:sp>
    </p:spTree>
    <p:extLst>
      <p:ext uri="{BB962C8B-B14F-4D97-AF65-F5344CB8AC3E}">
        <p14:creationId xmlns:p14="http://schemas.microsoft.com/office/powerpoint/2010/main" val="123968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Here</a:t>
            </a:r>
            <a:r>
              <a:rPr lang="en-US" altLang="ko-KR" baseline="0" dirty="0" smtClean="0"/>
              <a:t> are the first two cases, while case 1 is for rare events and case 2 is for high probability events. For both cases, and gates and or gates are all considered</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18</a:t>
            </a:fld>
            <a:endParaRPr lang="ko-KR" altLang="en-US"/>
          </a:p>
        </p:txBody>
      </p:sp>
    </p:spTree>
    <p:extLst>
      <p:ext uri="{BB962C8B-B14F-4D97-AF65-F5344CB8AC3E}">
        <p14:creationId xmlns:p14="http://schemas.microsoft.com/office/powerpoint/2010/main" val="211356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These</a:t>
            </a:r>
            <a:r>
              <a:rPr lang="en-US" altLang="ko-KR" baseline="0" dirty="0" smtClean="0"/>
              <a:t> are the contents.</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a:t>
            </a:fld>
            <a:endParaRPr lang="ko-KR" altLang="en-US"/>
          </a:p>
        </p:txBody>
      </p:sp>
    </p:spTree>
    <p:extLst>
      <p:ext uri="{BB962C8B-B14F-4D97-AF65-F5344CB8AC3E}">
        <p14:creationId xmlns:p14="http://schemas.microsoft.com/office/powerpoint/2010/main" val="313559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19</a:t>
            </a:fld>
            <a:endParaRPr lang="ko-KR" altLang="en-US"/>
          </a:p>
        </p:txBody>
      </p:sp>
    </p:spTree>
    <p:extLst>
      <p:ext uri="{BB962C8B-B14F-4D97-AF65-F5344CB8AC3E}">
        <p14:creationId xmlns:p14="http://schemas.microsoft.com/office/powerpoint/2010/main" val="181709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우상단의 식이 설명이 되는 그래프인가요</a:t>
            </a:r>
            <a:r>
              <a:rPr lang="en-US" altLang="ko-KR" dirty="0"/>
              <a:t>?</a:t>
            </a:r>
            <a:endParaRPr lang="ko-KR" altLang="en-US" dirty="0"/>
          </a:p>
        </p:txBody>
      </p:sp>
      <p:sp>
        <p:nvSpPr>
          <p:cNvPr id="4" name="Slide Number Placeholder 3"/>
          <p:cNvSpPr>
            <a:spLocks noGrp="1"/>
          </p:cNvSpPr>
          <p:nvPr>
            <p:ph type="sldNum" sz="quarter" idx="5"/>
          </p:nvPr>
        </p:nvSpPr>
        <p:spPr/>
        <p:txBody>
          <a:bodyPr/>
          <a:lstStyle/>
          <a:p>
            <a:fld id="{8A952652-56AA-4A7C-A905-DA6DF903C5E4}" type="slidenum">
              <a:rPr lang="ko-KR" altLang="en-US" smtClean="0"/>
              <a:t>21</a:t>
            </a:fld>
            <a:endParaRPr lang="ko-KR" altLang="en-US"/>
          </a:p>
        </p:txBody>
      </p:sp>
    </p:spTree>
    <p:extLst>
      <p:ext uri="{BB962C8B-B14F-4D97-AF65-F5344CB8AC3E}">
        <p14:creationId xmlns:p14="http://schemas.microsoft.com/office/powerpoint/2010/main" val="97115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제목이 </a:t>
            </a:r>
            <a:r>
              <a:rPr lang="en-US" altLang="ko-KR" dirty="0"/>
              <a:t>lessons-learned</a:t>
            </a:r>
            <a:r>
              <a:rPr lang="ko-KR" altLang="en-US" dirty="0"/>
              <a:t>인데</a:t>
            </a:r>
            <a:r>
              <a:rPr lang="en-US" altLang="ko-KR" dirty="0"/>
              <a:t>.. </a:t>
            </a:r>
            <a:r>
              <a:rPr lang="ko-KR" altLang="en-US" dirty="0"/>
              <a:t>여기가 그 부분인가요</a:t>
            </a:r>
            <a:r>
              <a:rPr lang="en-US" altLang="ko-KR" dirty="0"/>
              <a:t>? </a:t>
            </a:r>
            <a:r>
              <a:rPr lang="ko-KR" altLang="en-US" dirty="0"/>
              <a:t>제목에 대한 답이 되면 좋겠고</a:t>
            </a:r>
            <a:r>
              <a:rPr lang="en-US" altLang="ko-KR" dirty="0"/>
              <a:t>…</a:t>
            </a:r>
          </a:p>
          <a:p>
            <a:endParaRPr lang="en-US" altLang="ko-KR" dirty="0"/>
          </a:p>
          <a:p>
            <a:r>
              <a:rPr lang="ko-KR" altLang="en-US" dirty="0"/>
              <a:t>당연히 연구목적과 목표가 달성되었는지도 언급되어야 </a:t>
            </a:r>
            <a:r>
              <a:rPr lang="ko-KR" altLang="en-US" dirty="0" err="1"/>
              <a:t>겠지요</a:t>
            </a:r>
            <a:r>
              <a:rPr lang="en-US" altLang="ko-KR" dirty="0"/>
              <a:t>.</a:t>
            </a:r>
            <a:endParaRPr lang="ko-KR" altLang="en-US" dirty="0"/>
          </a:p>
        </p:txBody>
      </p:sp>
      <p:sp>
        <p:nvSpPr>
          <p:cNvPr id="4" name="Slide Number Placeholder 3"/>
          <p:cNvSpPr>
            <a:spLocks noGrp="1"/>
          </p:cNvSpPr>
          <p:nvPr>
            <p:ph type="sldNum" sz="quarter" idx="5"/>
          </p:nvPr>
        </p:nvSpPr>
        <p:spPr/>
        <p:txBody>
          <a:bodyPr/>
          <a:lstStyle/>
          <a:p>
            <a:fld id="{8A952652-56AA-4A7C-A905-DA6DF903C5E4}" type="slidenum">
              <a:rPr lang="ko-KR" altLang="en-US" smtClean="0"/>
              <a:t>28</a:t>
            </a:fld>
            <a:endParaRPr lang="ko-KR" altLang="en-US"/>
          </a:p>
        </p:txBody>
      </p:sp>
    </p:spTree>
    <p:extLst>
      <p:ext uri="{BB962C8B-B14F-4D97-AF65-F5344CB8AC3E}">
        <p14:creationId xmlns:p14="http://schemas.microsoft.com/office/powerpoint/2010/main" val="54846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a:t>
            </a:r>
            <a:r>
              <a:rPr lang="en-US" altLang="ko-KR" baseline="0" dirty="0" smtClean="0"/>
              <a:t> conference is a probabilistic safety assessment and management conference, and I’m sure that you will all be aware about PSA, and even know more than me. For those who </a:t>
            </a:r>
            <a:endParaRPr lang="en-US" altLang="ko-KR" dirty="0" smtClean="0"/>
          </a:p>
          <a:p>
            <a:endParaRPr lang="en-US" altLang="ko-KR" dirty="0" smtClean="0"/>
          </a:p>
          <a:p>
            <a:r>
              <a:rPr lang="en-US" altLang="ko-KR" dirty="0" smtClean="0"/>
              <a:t>Probabilistic</a:t>
            </a:r>
            <a:r>
              <a:rPr lang="en-US" altLang="ko-KR" baseline="0" dirty="0" smtClean="0"/>
              <a:t> </a:t>
            </a:r>
            <a:r>
              <a:rPr lang="en-US" altLang="ko-KR" baseline="0" dirty="0" smtClean="0"/>
              <a:t>Safety Assessment, PSA in short, is a method to evaluate the risk of a system, which are mainly nuclear power plants in nuclear engineering. PSA has three levels, where each level calculates the core damage frequency, the release frequency, and the radiation exposure to the public, respectively. The results of the former level PSA are used as the input of the latter level PSA, making the levels to be sequential.</a:t>
            </a:r>
          </a:p>
          <a:p>
            <a:r>
              <a:rPr lang="en-US" altLang="ko-KR" baseline="0" dirty="0" smtClean="0"/>
              <a:t>For level 1 PSA, there are four steps in order to gain the core damage frequency, which are initial event declaration, accident scenario analysis, accident scenario quantification, and result analysis.</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2</a:t>
            </a:fld>
            <a:endParaRPr lang="ko-KR" altLang="en-US"/>
          </a:p>
        </p:txBody>
      </p:sp>
    </p:spTree>
    <p:extLst>
      <p:ext uri="{BB962C8B-B14F-4D97-AF65-F5344CB8AC3E}">
        <p14:creationId xmlns:p14="http://schemas.microsoft.com/office/powerpoint/2010/main" val="312239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For</a:t>
            </a:r>
            <a:r>
              <a:rPr lang="en-US" altLang="ko-KR" baseline="0" dirty="0" smtClean="0"/>
              <a:t> the results to be gained, the former three steps should be processed. In the initial event declaration initial events are first examined in the initial event declaration, and event trees and fault trees are generated based on the initial events in the accident scenario analysis step. Here, event tree is a sequential analysis after the initial event occurs, and eventually shows the progress whether the system would succeed or fail depending on the accident mitigation systems. The systems are determined to succeed or fail based on their fault trees, where the fault trees are used with top-down analysis using Boolean logic. The third step, accident scenario quantification, is the step where the event trees and fault trees are calculated to gain the results, the core damage frequency of the top event. Event trees are simply calculated by the product of each system to succeed or fail, since the system’s state should all occur simultaneously, while fault tree needs additional process for quantification due to logic gates.</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3</a:t>
            </a:fld>
            <a:endParaRPr lang="ko-KR" altLang="en-US"/>
          </a:p>
        </p:txBody>
      </p:sp>
    </p:spTree>
    <p:extLst>
      <p:ext uri="{BB962C8B-B14F-4D97-AF65-F5344CB8AC3E}">
        <p14:creationId xmlns:p14="http://schemas.microsoft.com/office/powerpoint/2010/main" val="51604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There</a:t>
            </a:r>
            <a:r>
              <a:rPr lang="en-US" altLang="ko-KR" baseline="0" dirty="0" smtClean="0"/>
              <a:t> are a number of known methods of how to quantify fault trees. The methods that could gain the exact solution are by using the truth table and binary decision diagram, BDD, analysis. The truth table shows every combination of basic events to succeed or fail, and sum up the combinations that leads to the system failure. The BDD method uses a different algorithm, but generally shows the combinations of basic events that leads to the system failure. Both methods becomes hard to use in large fault trees due to the time consumption, where the truth table needs to calculate 2 to the n number of calculations for a fault tree with n number of basic events, and the BDD method also needs a close enough number of calculations in order to determine the failure combinations of basic events. There are some work done to reduce the time and resource consumption for the methods, but it leads to a less precise result.</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4</a:t>
            </a:fld>
            <a:endParaRPr lang="ko-KR" altLang="en-US"/>
          </a:p>
        </p:txBody>
      </p:sp>
    </p:spTree>
    <p:extLst>
      <p:ext uri="{BB962C8B-B14F-4D97-AF65-F5344CB8AC3E}">
        <p14:creationId xmlns:p14="http://schemas.microsoft.com/office/powerpoint/2010/main" val="382154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most widely</a:t>
            </a:r>
            <a:r>
              <a:rPr lang="en-US" altLang="ko-KR" baseline="0" dirty="0" smtClean="0"/>
              <a:t> used methodology is by using the minimal cut sets. Here, minimal cut sets are the minimal combination of components, or basic events, failures that causes the system failure. The strong point of this method is in its consumption of time and resource by adjustments; it only takes a few seconds to gain the results even in large fault trees. The widely used adjustments to make this happen are rare event approximation and minimal cut upper bound. The exact solution using minimal cut sets uses the inclusion-exclusion principle, which considers all calculation processes for logical gates, while rare event approximation eliminates the terms under the first term, assuming that the product of rare events would be a value that could be considered zero. Minimal cut upper bound calculates the success probability and subtracts it from one to gain the failure probability, and the results are known to be approximately the result of the inclusion-exclusion principle over the fourth term.</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5</a:t>
            </a:fld>
            <a:endParaRPr lang="ko-KR" altLang="en-US"/>
          </a:p>
        </p:txBody>
      </p:sp>
    </p:spTree>
    <p:extLst>
      <p:ext uri="{BB962C8B-B14F-4D97-AF65-F5344CB8AC3E}">
        <p14:creationId xmlns:p14="http://schemas.microsoft.com/office/powerpoint/2010/main" val="226596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Although</a:t>
            </a:r>
            <a:r>
              <a:rPr lang="en-US" altLang="ko-KR" baseline="0" dirty="0" smtClean="0"/>
              <a:t> the minimal cut set method is the most widely used method in fault tree quantification, there are known limitations for the method discussed in several papers and presentations, and the representative three are shown in the slides. The first one is the dependency to the minimal cut sets. Fault trees that are used in nuclear engineering uses large fault trees due to the complexity of the systems. This could be an issue, because as the fault tree gets bigger, gaining the minimal cut sets becomes difficult. Also, as PSA projects are recently aiming for multi-unit sites, complex logics such as conditioning gates are used, increasing the difficulty of gaining the minimal cut sets. Another point is from the point where minimal cut set methods use adjustments and assumptions to simplify the calculation process. Although the error of the simplified process is not a big issue for rare events, there are events that has a high probability, and calculations for high probability events results in a noticeable error, even having a probability over one. Finally, in the application to nuclear power plants, the conventional methods are all based on minimal cut sets, which could cause cross-checking issues, such as differences that could occur via other methods without minimal cut sets.</a:t>
            </a:r>
            <a:endParaRPr lang="en-US" altLang="ko-KR" dirty="0" smtClean="0"/>
          </a:p>
          <a:p>
            <a:endParaRPr lang="en-US" altLang="ko-KR" dirty="0" smtClean="0"/>
          </a:p>
          <a:p>
            <a:r>
              <a:rPr lang="ko-KR" altLang="en-US" dirty="0" smtClean="0"/>
              <a:t>여기서 </a:t>
            </a:r>
            <a:r>
              <a:rPr lang="ko-KR" altLang="en-US" dirty="0"/>
              <a:t>최소단절집합 방법의 한계라고 적은 것은</a:t>
            </a:r>
            <a:r>
              <a:rPr lang="en-US" altLang="ko-KR" dirty="0"/>
              <a:t>…  </a:t>
            </a:r>
            <a:r>
              <a:rPr lang="ko-KR" altLang="en-US" dirty="0"/>
              <a:t>아래 참고문헌의 의견인가요</a:t>
            </a:r>
            <a:r>
              <a:rPr lang="en-US" altLang="ko-KR" dirty="0"/>
              <a:t>?</a:t>
            </a:r>
          </a:p>
          <a:p>
            <a:endParaRPr lang="en-US" altLang="ko-KR" dirty="0"/>
          </a:p>
          <a:p>
            <a:r>
              <a:rPr lang="ko-KR" altLang="en-US" dirty="0"/>
              <a:t>하나같이 누가 보면</a:t>
            </a:r>
            <a:r>
              <a:rPr lang="en-US" altLang="ko-KR" dirty="0"/>
              <a:t>.. </a:t>
            </a:r>
            <a:r>
              <a:rPr lang="ko-KR" altLang="en-US" dirty="0"/>
              <a:t>다 틀린 말이네</a:t>
            </a:r>
            <a:r>
              <a:rPr lang="en-US" altLang="ko-KR" dirty="0"/>
              <a:t>? </a:t>
            </a:r>
            <a:r>
              <a:rPr lang="ko-KR" altLang="en-US" dirty="0"/>
              <a:t>할 것도 같네요</a:t>
            </a:r>
            <a:r>
              <a:rPr lang="en-US" altLang="ko-KR" dirty="0"/>
              <a:t>.</a:t>
            </a:r>
          </a:p>
          <a:p>
            <a:endParaRPr lang="en-US" altLang="ko-KR" dirty="0"/>
          </a:p>
          <a:p>
            <a:r>
              <a:rPr lang="en-US" altLang="ko-KR" dirty="0"/>
              <a:t>Unclear calculation process</a:t>
            </a:r>
            <a:r>
              <a:rPr lang="ko-KR" altLang="en-US" dirty="0"/>
              <a:t>는</a:t>
            </a:r>
            <a:r>
              <a:rPr lang="en-US" altLang="ko-KR" dirty="0"/>
              <a:t>… </a:t>
            </a:r>
            <a:r>
              <a:rPr lang="ko-KR" altLang="en-US" dirty="0"/>
              <a:t>모르는 사람이 모르는 </a:t>
            </a:r>
            <a:r>
              <a:rPr lang="ko-KR" altLang="en-US" dirty="0" err="1"/>
              <a:t>상황같고</a:t>
            </a:r>
            <a:r>
              <a:rPr lang="en-US" altLang="ko-KR" dirty="0"/>
              <a:t>. Cross checking</a:t>
            </a:r>
            <a:r>
              <a:rPr lang="ko-KR" altLang="en-US" dirty="0"/>
              <a:t>이 안되는 것은 최소단절집합 잘못도 아니고</a:t>
            </a:r>
            <a:r>
              <a:rPr lang="en-US" altLang="ko-KR" dirty="0"/>
              <a:t>.</a:t>
            </a:r>
            <a:endParaRPr lang="ko-KR" altLang="en-US" dirty="0"/>
          </a:p>
        </p:txBody>
      </p:sp>
      <p:sp>
        <p:nvSpPr>
          <p:cNvPr id="4" name="Slide Number Placeholder 3"/>
          <p:cNvSpPr>
            <a:spLocks noGrp="1"/>
          </p:cNvSpPr>
          <p:nvPr>
            <p:ph type="sldNum" sz="quarter" idx="5"/>
          </p:nvPr>
        </p:nvSpPr>
        <p:spPr/>
        <p:txBody>
          <a:bodyPr/>
          <a:lstStyle/>
          <a:p>
            <a:fld id="{8A952652-56AA-4A7C-A905-DA6DF903C5E4}" type="slidenum">
              <a:rPr lang="ko-KR" altLang="en-US" smtClean="0"/>
              <a:t>6</a:t>
            </a:fld>
            <a:endParaRPr lang="ko-KR" altLang="en-US"/>
          </a:p>
        </p:txBody>
      </p:sp>
    </p:spTree>
    <p:extLst>
      <p:ext uri="{BB962C8B-B14F-4D97-AF65-F5344CB8AC3E}">
        <p14:creationId xmlns:p14="http://schemas.microsoft.com/office/powerpoint/2010/main" val="360177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smtClean="0">
                <a:sym typeface="Wingdings" panose="05000000000000000000" pitchFamily="2" charset="2"/>
              </a:rPr>
              <a:t>Another promising method</a:t>
            </a:r>
            <a:r>
              <a:rPr lang="en-US" altLang="ko-KR" baseline="0" dirty="0" smtClean="0">
                <a:sym typeface="Wingdings" panose="05000000000000000000" pitchFamily="2" charset="2"/>
              </a:rPr>
              <a:t> in fault tree quantification is the </a:t>
            </a:r>
            <a:r>
              <a:rPr lang="en-US" altLang="ko-KR" baseline="0" dirty="0" err="1" smtClean="0">
                <a:sym typeface="Wingdings" panose="05000000000000000000" pitchFamily="2" charset="2"/>
              </a:rPr>
              <a:t>monte</a:t>
            </a:r>
            <a:r>
              <a:rPr lang="en-US" altLang="ko-KR" baseline="0" dirty="0" smtClean="0">
                <a:sym typeface="Wingdings" panose="05000000000000000000" pitchFamily="2" charset="2"/>
              </a:rPr>
              <a:t> </a:t>
            </a:r>
            <a:r>
              <a:rPr lang="en-US" altLang="ko-KR" baseline="0" dirty="0" err="1" smtClean="0">
                <a:sym typeface="Wingdings" panose="05000000000000000000" pitchFamily="2" charset="2"/>
              </a:rPr>
              <a:t>carlo</a:t>
            </a:r>
            <a:r>
              <a:rPr lang="en-US" altLang="ko-KR" baseline="0" dirty="0" smtClean="0">
                <a:sym typeface="Wingdings" panose="05000000000000000000" pitchFamily="2" charset="2"/>
              </a:rPr>
              <a:t> method. Monte Carlo method is used in determining the success or failure for each basic events and finds out whether the top event fails or not. For example, in the bottom figure, the four basic events, which are the bottom four, are determined with Monte Carlo method whether to succeed or fail. In the three trials, B is failed for the first, A and D are failed in the second, and C and D are failed in the third. Based on these, following up the fault tree, the success or failure of the top event is determined. Here, the top event failed only in trial 2. For the three iterations, there was one failure, and the probability is calculated to be the count over the iterations, leading to the value of one thirds for the example. There could be uncertainties for generating random numbers, and a reasonable amount of iterations are needed for the </a:t>
            </a:r>
            <a:r>
              <a:rPr lang="en-US" altLang="ko-KR" baseline="0" dirty="0" err="1" smtClean="0">
                <a:sym typeface="Wingdings" panose="05000000000000000000" pitchFamily="2" charset="2"/>
              </a:rPr>
              <a:t>monte</a:t>
            </a:r>
            <a:r>
              <a:rPr lang="en-US" altLang="ko-KR" baseline="0" dirty="0" smtClean="0">
                <a:sym typeface="Wingdings" panose="05000000000000000000" pitchFamily="2" charset="2"/>
              </a:rPr>
              <a:t> </a:t>
            </a:r>
            <a:r>
              <a:rPr lang="en-US" altLang="ko-KR" baseline="0" dirty="0" err="1" smtClean="0">
                <a:sym typeface="Wingdings" panose="05000000000000000000" pitchFamily="2" charset="2"/>
              </a:rPr>
              <a:t>carlo</a:t>
            </a:r>
            <a:r>
              <a:rPr lang="en-US" altLang="ko-KR" baseline="0" dirty="0" smtClean="0">
                <a:sym typeface="Wingdings" panose="05000000000000000000" pitchFamily="2" charset="2"/>
              </a:rPr>
              <a:t> method, leading to the need to focus on reducing the time consumption.</a:t>
            </a:r>
            <a:endParaRPr lang="ko-KR" altLang="en-US" dirty="0"/>
          </a:p>
        </p:txBody>
      </p:sp>
      <p:sp>
        <p:nvSpPr>
          <p:cNvPr id="4" name="Slide Number Placeholder 3"/>
          <p:cNvSpPr>
            <a:spLocks noGrp="1"/>
          </p:cNvSpPr>
          <p:nvPr>
            <p:ph type="sldNum" sz="quarter" idx="5"/>
          </p:nvPr>
        </p:nvSpPr>
        <p:spPr/>
        <p:txBody>
          <a:bodyPr/>
          <a:lstStyle/>
          <a:p>
            <a:fld id="{8A952652-56AA-4A7C-A905-DA6DF903C5E4}" type="slidenum">
              <a:rPr lang="ko-KR" altLang="en-US" smtClean="0"/>
              <a:t>7</a:t>
            </a:fld>
            <a:endParaRPr lang="ko-KR" altLang="en-US"/>
          </a:p>
        </p:txBody>
      </p:sp>
    </p:spTree>
    <p:extLst>
      <p:ext uri="{BB962C8B-B14F-4D97-AF65-F5344CB8AC3E}">
        <p14:creationId xmlns:p14="http://schemas.microsoft.com/office/powerpoint/2010/main" val="51405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use of Monte</a:t>
            </a:r>
            <a:r>
              <a:rPr lang="en-US" altLang="ko-KR" baseline="0" dirty="0" smtClean="0"/>
              <a:t> Carlo simulation in fault tree quantification were able to deal with the limitations of conventional methods using minimal cut sets. Although minimal cut sets could give the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some advantage, using the </a:t>
            </a:r>
            <a:r>
              <a:rPr lang="en-US" altLang="ko-KR" baseline="0" dirty="0" err="1" smtClean="0"/>
              <a:t>monte</a:t>
            </a:r>
            <a:r>
              <a:rPr lang="en-US" altLang="ko-KR" baseline="0" dirty="0" smtClean="0"/>
              <a:t> </a:t>
            </a:r>
            <a:r>
              <a:rPr lang="en-US" altLang="ko-KR" baseline="0" dirty="0" err="1" smtClean="0"/>
              <a:t>carlo</a:t>
            </a:r>
            <a:r>
              <a:rPr lang="en-US" altLang="ko-KR" baseline="0" dirty="0" smtClean="0"/>
              <a:t> simulation without the use of minimal cut sets, which generally reduces the need to gain the minimal cut sets. Also, the high probability events does not affect the results of the </a:t>
            </a:r>
            <a:r>
              <a:rPr lang="en-US" altLang="ko-KR" baseline="0" dirty="0" err="1" smtClean="0"/>
              <a:t>monte</a:t>
            </a:r>
            <a:r>
              <a:rPr lang="en-US" altLang="ko-KR" baseline="0" dirty="0" smtClean="0"/>
              <a:t> </a:t>
            </a:r>
            <a:r>
              <a:rPr lang="en-US" altLang="ko-KR" baseline="0" dirty="0" err="1" smtClean="0"/>
              <a:t>carlo</a:t>
            </a:r>
            <a:r>
              <a:rPr lang="en-US" altLang="ko-KR" baseline="0" dirty="0" smtClean="0"/>
              <a:t> method. Since the </a:t>
            </a:r>
            <a:r>
              <a:rPr lang="en-US" altLang="ko-KR" baseline="0" dirty="0" err="1" smtClean="0"/>
              <a:t>monte</a:t>
            </a:r>
            <a:r>
              <a:rPr lang="en-US" altLang="ko-KR" baseline="0" dirty="0" smtClean="0"/>
              <a:t> </a:t>
            </a:r>
            <a:r>
              <a:rPr lang="en-US" altLang="ko-KR" baseline="0" dirty="0" err="1" smtClean="0"/>
              <a:t>carlo</a:t>
            </a:r>
            <a:r>
              <a:rPr lang="en-US" altLang="ko-KR" baseline="0" dirty="0" smtClean="0"/>
              <a:t> simulation can be done without the use of minimal cut sets, an improved cross-checking would be possible for the results of fault tree quantification.</a:t>
            </a:r>
            <a:endParaRPr lang="ko-KR" altLang="en-US" dirty="0"/>
          </a:p>
        </p:txBody>
      </p:sp>
      <p:sp>
        <p:nvSpPr>
          <p:cNvPr id="4" name="슬라이드 번호 개체 틀 3"/>
          <p:cNvSpPr>
            <a:spLocks noGrp="1"/>
          </p:cNvSpPr>
          <p:nvPr>
            <p:ph type="sldNum" sz="quarter" idx="10"/>
          </p:nvPr>
        </p:nvSpPr>
        <p:spPr/>
        <p:txBody>
          <a:bodyPr/>
          <a:lstStyle/>
          <a:p>
            <a:fld id="{8A952652-56AA-4A7C-A905-DA6DF903C5E4}" type="slidenum">
              <a:rPr lang="ko-KR" altLang="en-US" smtClean="0"/>
              <a:t>8</a:t>
            </a:fld>
            <a:endParaRPr lang="ko-KR" altLang="en-US"/>
          </a:p>
        </p:txBody>
      </p:sp>
    </p:spTree>
    <p:extLst>
      <p:ext uri="{BB962C8B-B14F-4D97-AF65-F5344CB8AC3E}">
        <p14:creationId xmlns:p14="http://schemas.microsoft.com/office/powerpoint/2010/main" val="1480987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303637"/>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5C4E17-323F-415C-9E8A-F831B37331F7}"/>
              </a:ext>
            </a:extLst>
          </p:cNvPr>
          <p:cNvSpPr>
            <a:spLocks noGrp="1"/>
          </p:cNvSpPr>
          <p:nvPr>
            <p:ph type="ctrTitle"/>
          </p:nvPr>
        </p:nvSpPr>
        <p:spPr>
          <a:xfrm>
            <a:off x="1524000" y="1122363"/>
            <a:ext cx="9144000" cy="2387600"/>
          </a:xfrm>
        </p:spPr>
        <p:txBody>
          <a:bodyPr anchor="b"/>
          <a:lstStyle>
            <a:lvl1pPr algn="ctr">
              <a:defRPr sz="6000" baseline="0">
                <a:solidFill>
                  <a:schemeClr val="bg1"/>
                </a:solidFill>
                <a:latin typeface="Arial" panose="020B0604020202020204" pitchFamily="34" charset="0"/>
                <a:cs typeface="Arial" panose="020B0604020202020204" pitchFamily="34" charset="0"/>
              </a:defRPr>
            </a:lvl1pPr>
          </a:lstStyle>
          <a:p>
            <a:r>
              <a:rPr lang="en-US" altLang="ko-KR" dirty="0"/>
              <a:t>Click to edit Master title style</a:t>
            </a:r>
            <a:endParaRPr lang="ko-KR" altLang="en-US" dirty="0"/>
          </a:p>
        </p:txBody>
      </p:sp>
      <p:sp>
        <p:nvSpPr>
          <p:cNvPr id="3" name="부제목 2">
            <a:extLst>
              <a:ext uri="{FF2B5EF4-FFF2-40B4-BE49-F238E27FC236}">
                <a16:creationId xmlns:a16="http://schemas.microsoft.com/office/drawing/2014/main" id="{7021D4A2-D7BA-4F8F-87D2-20D45848117D}"/>
              </a:ext>
            </a:extLst>
          </p:cNvPr>
          <p:cNvSpPr>
            <a:spLocks noGrp="1"/>
          </p:cNvSpPr>
          <p:nvPr>
            <p:ph type="subTitle" idx="1"/>
          </p:nvPr>
        </p:nvSpPr>
        <p:spPr>
          <a:xfrm>
            <a:off x="1524000" y="3602038"/>
            <a:ext cx="914400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dirty="0"/>
              <a:t>Click to edit Master subtitle style</a:t>
            </a:r>
            <a:endParaRPr lang="ko-KR" altLang="en-US" dirty="0"/>
          </a:p>
        </p:txBody>
      </p:sp>
      <p:pic>
        <p:nvPicPr>
          <p:cNvPr id="10" name="Picture 2">
            <a:extLst>
              <a:ext uri="{FF2B5EF4-FFF2-40B4-BE49-F238E27FC236}">
                <a16:creationId xmlns:a16="http://schemas.microsoft.com/office/drawing/2014/main" id="{9FD55DD9-F024-4B9F-83AC-9E488FE5B1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158318" y="216047"/>
            <a:ext cx="2731363" cy="653130"/>
          </a:xfrm>
          <a:prstGeom prst="rect">
            <a:avLst/>
          </a:prstGeom>
        </p:spPr>
      </p:pic>
      <p:pic>
        <p:nvPicPr>
          <p:cNvPr id="6"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Tree>
    <p:extLst>
      <p:ext uri="{BB962C8B-B14F-4D97-AF65-F5344CB8AC3E}">
        <p14:creationId xmlns:p14="http://schemas.microsoft.com/office/powerpoint/2010/main" val="158429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_orange combined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CA238656-C66B-4413-9ED9-65811A5AB9D0}"/>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모서리가 둥근 직사각형">
            <a:extLst>
              <a:ext uri="{FF2B5EF4-FFF2-40B4-BE49-F238E27FC236}">
                <a16:creationId xmlns:a16="http://schemas.microsoft.com/office/drawing/2014/main" id="{933E0C31-9C19-4515-B711-505C6709A632}"/>
              </a:ext>
            </a:extLst>
          </p:cNvPr>
          <p:cNvSpPr/>
          <p:nvPr userDrawn="1"/>
        </p:nvSpPr>
        <p:spPr>
          <a:xfrm>
            <a:off x="826929" y="1394006"/>
            <a:ext cx="5197184" cy="527570"/>
          </a:xfrm>
          <a:prstGeom prst="roundRect">
            <a:avLst>
              <a:gd name="adj" fmla="val 36534"/>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8" name="텍스트 개체 틀 2">
            <a:extLst>
              <a:ext uri="{FF2B5EF4-FFF2-40B4-BE49-F238E27FC236}">
                <a16:creationId xmlns:a16="http://schemas.microsoft.com/office/drawing/2014/main" id="{33316BAB-F3F5-41E0-A044-89934006F28B}"/>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2" name="내용 개체 틀 2">
            <a:extLst>
              <a:ext uri="{FF2B5EF4-FFF2-40B4-BE49-F238E27FC236}">
                <a16:creationId xmlns:a16="http://schemas.microsoft.com/office/drawing/2014/main" id="{4C084B1E-C015-4563-A353-A32C5003750F}"/>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4" name="모서리가 둥근 직사각형">
            <a:extLst>
              <a:ext uri="{FF2B5EF4-FFF2-40B4-BE49-F238E27FC236}">
                <a16:creationId xmlns:a16="http://schemas.microsoft.com/office/drawing/2014/main" id="{2F52E520-013F-4314-AA98-D5EFB7D53502}"/>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8" name="내용 개체 틀 2">
            <a:extLst>
              <a:ext uri="{FF2B5EF4-FFF2-40B4-BE49-F238E27FC236}">
                <a16:creationId xmlns:a16="http://schemas.microsoft.com/office/drawing/2014/main" id="{AA7AE647-0CCB-4D18-953A-C2828038AE3E}"/>
              </a:ext>
            </a:extLst>
          </p:cNvPr>
          <p:cNvSpPr>
            <a:spLocks noGrp="1"/>
          </p:cNvSpPr>
          <p:nvPr>
            <p:ph idx="17"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07159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_orange combined 1">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7AC3CFA2-5BE9-430B-894D-7691887BDA6F}"/>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3" name="내용 개체 틀 2">
            <a:extLst>
              <a:ext uri="{FF2B5EF4-FFF2-40B4-BE49-F238E27FC236}">
                <a16:creationId xmlns:a16="http://schemas.microsoft.com/office/drawing/2014/main" id="{1E919CF2-E443-4953-A388-46CD84730713}"/>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258106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_darkblu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99196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_darkblu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814741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_darkblue whit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1358814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_darkblue whit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30080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_darkblue &amp; whit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10551172"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9" name="모서리가 둥근 직사각형">
            <a:extLst>
              <a:ext uri="{FF2B5EF4-FFF2-40B4-BE49-F238E27FC236}">
                <a16:creationId xmlns:a16="http://schemas.microsoft.com/office/drawing/2014/main" id="{45047991-1BA1-410F-AAEA-AB48BF1CC67D}"/>
              </a:ext>
            </a:extLst>
          </p:cNvPr>
          <p:cNvSpPr/>
          <p:nvPr userDrawn="1"/>
        </p:nvSpPr>
        <p:spPr>
          <a:xfrm>
            <a:off x="826929" y="1394006"/>
            <a:ext cx="10547562" cy="527570"/>
          </a:xfrm>
          <a:prstGeom prst="roundRect">
            <a:avLst>
              <a:gd name="adj" fmla="val 36534"/>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10317422"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113740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_darkblue &amp; white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2" name="모서리가 둥근 직사각형">
            <a:extLst>
              <a:ext uri="{FF2B5EF4-FFF2-40B4-BE49-F238E27FC236}">
                <a16:creationId xmlns:a16="http://schemas.microsoft.com/office/drawing/2014/main" id="{4DCDEE26-667F-4F96-ABAC-DECCEF318BF6}"/>
              </a:ext>
            </a:extLst>
          </p:cNvPr>
          <p:cNvSpPr/>
          <p:nvPr userDrawn="1"/>
        </p:nvSpPr>
        <p:spPr>
          <a:xfrm>
            <a:off x="826929" y="1394006"/>
            <a:ext cx="5197184" cy="527570"/>
          </a:xfrm>
          <a:prstGeom prst="roundRect">
            <a:avLst>
              <a:gd name="adj" fmla="val 36534"/>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97985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_darkblue &amp; white 2 whol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E7F88058-E738-4692-81CF-B7DB1A8FAE32}"/>
              </a:ext>
            </a:extLst>
          </p:cNvPr>
          <p:cNvSpPr/>
          <p:nvPr userDrawn="1"/>
        </p:nvSpPr>
        <p:spPr>
          <a:xfrm>
            <a:off x="826929" y="1394006"/>
            <a:ext cx="10547562" cy="527570"/>
          </a:xfrm>
          <a:prstGeom prst="roundRect">
            <a:avLst>
              <a:gd name="adj" fmla="val 36534"/>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3" name="텍스트 개체 틀 2">
            <a:extLst>
              <a:ext uri="{FF2B5EF4-FFF2-40B4-BE49-F238E27FC236}">
                <a16:creationId xmlns:a16="http://schemas.microsoft.com/office/drawing/2014/main" id="{F5CBD75E-B257-4E8C-9244-7700902480C3}"/>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Tree>
    <p:extLst>
      <p:ext uri="{BB962C8B-B14F-4D97-AF65-F5344CB8AC3E}">
        <p14:creationId xmlns:p14="http://schemas.microsoft.com/office/powerpoint/2010/main" val="433994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_darkblue combined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CA238656-C66B-4413-9ED9-65811A5AB9D0}"/>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모서리가 둥근 직사각형">
            <a:extLst>
              <a:ext uri="{FF2B5EF4-FFF2-40B4-BE49-F238E27FC236}">
                <a16:creationId xmlns:a16="http://schemas.microsoft.com/office/drawing/2014/main" id="{933E0C31-9C19-4515-B711-505C6709A632}"/>
              </a:ext>
            </a:extLst>
          </p:cNvPr>
          <p:cNvSpPr/>
          <p:nvPr userDrawn="1"/>
        </p:nvSpPr>
        <p:spPr>
          <a:xfrm>
            <a:off x="826929" y="1394006"/>
            <a:ext cx="5197184" cy="527570"/>
          </a:xfrm>
          <a:prstGeom prst="roundRect">
            <a:avLst>
              <a:gd name="adj" fmla="val 36534"/>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8" name="텍스트 개체 틀 2">
            <a:extLst>
              <a:ext uri="{FF2B5EF4-FFF2-40B4-BE49-F238E27FC236}">
                <a16:creationId xmlns:a16="http://schemas.microsoft.com/office/drawing/2014/main" id="{33316BAB-F3F5-41E0-A044-89934006F28B}"/>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2" name="내용 개체 틀 2">
            <a:extLst>
              <a:ext uri="{FF2B5EF4-FFF2-40B4-BE49-F238E27FC236}">
                <a16:creationId xmlns:a16="http://schemas.microsoft.com/office/drawing/2014/main" id="{4C084B1E-C015-4563-A353-A32C5003750F}"/>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4" name="모서리가 둥근 직사각형">
            <a:extLst>
              <a:ext uri="{FF2B5EF4-FFF2-40B4-BE49-F238E27FC236}">
                <a16:creationId xmlns:a16="http://schemas.microsoft.com/office/drawing/2014/main" id="{2F52E520-013F-4314-AA98-D5EFB7D53502}"/>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8" name="내용 개체 틀 2">
            <a:extLst>
              <a:ext uri="{FF2B5EF4-FFF2-40B4-BE49-F238E27FC236}">
                <a16:creationId xmlns:a16="http://schemas.microsoft.com/office/drawing/2014/main" id="{AA7AE647-0CCB-4D18-953A-C2828038AE3E}"/>
              </a:ext>
            </a:extLst>
          </p:cNvPr>
          <p:cNvSpPr>
            <a:spLocks noGrp="1"/>
          </p:cNvSpPr>
          <p:nvPr>
            <p:ph idx="17"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411347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chemeClr val="bg1"/>
          </a:solidFill>
          <a:ln w="12700">
            <a:solidFill>
              <a:schemeClr val="bg1"/>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490173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_darkblue combined 1">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164F86"/>
          </a:solidFill>
          <a:ln w="12700">
            <a:solidFill>
              <a:srgbClr val="164F86"/>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164F86"/>
          </a:solidFill>
          <a:ln w="3175">
            <a:solidFill>
              <a:srgbClr val="164F86"/>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7AC3CFA2-5BE9-430B-894D-7691887BDA6F}"/>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3" name="내용 개체 틀 2">
            <a:extLst>
              <a:ext uri="{FF2B5EF4-FFF2-40B4-BE49-F238E27FC236}">
                <a16:creationId xmlns:a16="http://schemas.microsoft.com/office/drawing/2014/main" id="{1E919CF2-E443-4953-A388-46CD84730713}"/>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231592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_darkgreen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416952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_darkgreen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399307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_darkgreen whit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3083362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_darkgreen whit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907964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_darkgreen &amp; whit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10551172"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9" name="모서리가 둥근 직사각형">
            <a:extLst>
              <a:ext uri="{FF2B5EF4-FFF2-40B4-BE49-F238E27FC236}">
                <a16:creationId xmlns:a16="http://schemas.microsoft.com/office/drawing/2014/main" id="{45047991-1BA1-410F-AAEA-AB48BF1CC67D}"/>
              </a:ext>
            </a:extLst>
          </p:cNvPr>
          <p:cNvSpPr/>
          <p:nvPr userDrawn="1"/>
        </p:nvSpPr>
        <p:spPr>
          <a:xfrm>
            <a:off x="826929" y="1394006"/>
            <a:ext cx="10547562" cy="527570"/>
          </a:xfrm>
          <a:prstGeom prst="roundRect">
            <a:avLst>
              <a:gd name="adj" fmla="val 36534"/>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10317422"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4191006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_darkgreen &amp; white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2" name="모서리가 둥근 직사각형">
            <a:extLst>
              <a:ext uri="{FF2B5EF4-FFF2-40B4-BE49-F238E27FC236}">
                <a16:creationId xmlns:a16="http://schemas.microsoft.com/office/drawing/2014/main" id="{4DCDEE26-667F-4F96-ABAC-DECCEF318BF6}"/>
              </a:ext>
            </a:extLst>
          </p:cNvPr>
          <p:cNvSpPr/>
          <p:nvPr userDrawn="1"/>
        </p:nvSpPr>
        <p:spPr>
          <a:xfrm>
            <a:off x="826929" y="1394006"/>
            <a:ext cx="5197184" cy="527570"/>
          </a:xfrm>
          <a:prstGeom prst="roundRect">
            <a:avLst>
              <a:gd name="adj" fmla="val 36534"/>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991142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_darkgreen &amp; white 2 whol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E7F88058-E738-4692-81CF-B7DB1A8FAE32}"/>
              </a:ext>
            </a:extLst>
          </p:cNvPr>
          <p:cNvSpPr/>
          <p:nvPr userDrawn="1"/>
        </p:nvSpPr>
        <p:spPr>
          <a:xfrm>
            <a:off x="826929" y="1394006"/>
            <a:ext cx="10547562" cy="527570"/>
          </a:xfrm>
          <a:prstGeom prst="roundRect">
            <a:avLst>
              <a:gd name="adj" fmla="val 36534"/>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3" name="텍스트 개체 틀 2">
            <a:extLst>
              <a:ext uri="{FF2B5EF4-FFF2-40B4-BE49-F238E27FC236}">
                <a16:creationId xmlns:a16="http://schemas.microsoft.com/office/drawing/2014/main" id="{F5CBD75E-B257-4E8C-9244-7700902480C3}"/>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Tree>
    <p:extLst>
      <p:ext uri="{BB962C8B-B14F-4D97-AF65-F5344CB8AC3E}">
        <p14:creationId xmlns:p14="http://schemas.microsoft.com/office/powerpoint/2010/main" val="2824174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_darkgreen combined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CA238656-C66B-4413-9ED9-65811A5AB9D0}"/>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모서리가 둥근 직사각형">
            <a:extLst>
              <a:ext uri="{FF2B5EF4-FFF2-40B4-BE49-F238E27FC236}">
                <a16:creationId xmlns:a16="http://schemas.microsoft.com/office/drawing/2014/main" id="{933E0C31-9C19-4515-B711-505C6709A632}"/>
              </a:ext>
            </a:extLst>
          </p:cNvPr>
          <p:cNvSpPr/>
          <p:nvPr userDrawn="1"/>
        </p:nvSpPr>
        <p:spPr>
          <a:xfrm>
            <a:off x="826929" y="1394006"/>
            <a:ext cx="5197184" cy="527570"/>
          </a:xfrm>
          <a:prstGeom prst="roundRect">
            <a:avLst>
              <a:gd name="adj" fmla="val 36534"/>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8" name="텍스트 개체 틀 2">
            <a:extLst>
              <a:ext uri="{FF2B5EF4-FFF2-40B4-BE49-F238E27FC236}">
                <a16:creationId xmlns:a16="http://schemas.microsoft.com/office/drawing/2014/main" id="{33316BAB-F3F5-41E0-A044-89934006F28B}"/>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2" name="내용 개체 틀 2">
            <a:extLst>
              <a:ext uri="{FF2B5EF4-FFF2-40B4-BE49-F238E27FC236}">
                <a16:creationId xmlns:a16="http://schemas.microsoft.com/office/drawing/2014/main" id="{4C084B1E-C015-4563-A353-A32C5003750F}"/>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4" name="모서리가 둥근 직사각형">
            <a:extLst>
              <a:ext uri="{FF2B5EF4-FFF2-40B4-BE49-F238E27FC236}">
                <a16:creationId xmlns:a16="http://schemas.microsoft.com/office/drawing/2014/main" id="{2F52E520-013F-4314-AA98-D5EFB7D53502}"/>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8" name="내용 개체 틀 2">
            <a:extLst>
              <a:ext uri="{FF2B5EF4-FFF2-40B4-BE49-F238E27FC236}">
                <a16:creationId xmlns:a16="http://schemas.microsoft.com/office/drawing/2014/main" id="{AA7AE647-0CCB-4D18-953A-C2828038AE3E}"/>
              </a:ext>
            </a:extLst>
          </p:cNvPr>
          <p:cNvSpPr>
            <a:spLocks noGrp="1"/>
          </p:cNvSpPr>
          <p:nvPr>
            <p:ph idx="17"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605900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_darkgreen combined 1">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285A5C"/>
          </a:solidFill>
          <a:ln w="12700">
            <a:solidFill>
              <a:srgbClr val="285A5C"/>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285A5C"/>
          </a:solidFill>
          <a:ln w="3175">
            <a:solidFill>
              <a:srgbClr val="285A5C"/>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7AC3CFA2-5BE9-430B-894D-7691887BDA6F}"/>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3" name="내용 개체 틀 2">
            <a:extLst>
              <a:ext uri="{FF2B5EF4-FFF2-40B4-BE49-F238E27FC236}">
                <a16:creationId xmlns:a16="http://schemas.microsoft.com/office/drawing/2014/main" id="{1E919CF2-E443-4953-A388-46CD84730713}"/>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86476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_orang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2108820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ck_orang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169029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_orang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2837187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ck_orange whit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1264533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ck_orange whit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447616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ck_orange &amp; whit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10551172"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9" name="모서리가 둥근 직사각형">
            <a:extLst>
              <a:ext uri="{FF2B5EF4-FFF2-40B4-BE49-F238E27FC236}">
                <a16:creationId xmlns:a16="http://schemas.microsoft.com/office/drawing/2014/main" id="{45047991-1BA1-410F-AAEA-AB48BF1CC67D}"/>
              </a:ext>
            </a:extLst>
          </p:cNvPr>
          <p:cNvSpPr/>
          <p:nvPr userDrawn="1"/>
        </p:nvSpPr>
        <p:spPr>
          <a:xfrm>
            <a:off x="826929" y="1394006"/>
            <a:ext cx="10547562" cy="527570"/>
          </a:xfrm>
          <a:prstGeom prst="roundRect">
            <a:avLst>
              <a:gd name="adj" fmla="val 36534"/>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10317422"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767783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ck_orange &amp; white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2" name="모서리가 둥근 직사각형">
            <a:extLst>
              <a:ext uri="{FF2B5EF4-FFF2-40B4-BE49-F238E27FC236}">
                <a16:creationId xmlns:a16="http://schemas.microsoft.com/office/drawing/2014/main" id="{4DCDEE26-667F-4F96-ABAC-DECCEF318BF6}"/>
              </a:ext>
            </a:extLst>
          </p:cNvPr>
          <p:cNvSpPr/>
          <p:nvPr userDrawn="1"/>
        </p:nvSpPr>
        <p:spPr>
          <a:xfrm>
            <a:off x="826929" y="1394006"/>
            <a:ext cx="5197184" cy="527570"/>
          </a:xfrm>
          <a:prstGeom prst="roundRect">
            <a:avLst>
              <a:gd name="adj" fmla="val 36534"/>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683296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ck_orange &amp; white 2 whol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E7F88058-E738-4692-81CF-B7DB1A8FAE32}"/>
              </a:ext>
            </a:extLst>
          </p:cNvPr>
          <p:cNvSpPr/>
          <p:nvPr userDrawn="1"/>
        </p:nvSpPr>
        <p:spPr>
          <a:xfrm>
            <a:off x="826929" y="1394006"/>
            <a:ext cx="10547562" cy="527570"/>
          </a:xfrm>
          <a:prstGeom prst="roundRect">
            <a:avLst>
              <a:gd name="adj" fmla="val 36534"/>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3" name="텍스트 개체 틀 2">
            <a:extLst>
              <a:ext uri="{FF2B5EF4-FFF2-40B4-BE49-F238E27FC236}">
                <a16:creationId xmlns:a16="http://schemas.microsoft.com/office/drawing/2014/main" id="{F5CBD75E-B257-4E8C-9244-7700902480C3}"/>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Tree>
    <p:extLst>
      <p:ext uri="{BB962C8B-B14F-4D97-AF65-F5344CB8AC3E}">
        <p14:creationId xmlns:p14="http://schemas.microsoft.com/office/powerpoint/2010/main" val="2281330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ck_orange combined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CA238656-C66B-4413-9ED9-65811A5AB9D0}"/>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모서리가 둥근 직사각형">
            <a:extLst>
              <a:ext uri="{FF2B5EF4-FFF2-40B4-BE49-F238E27FC236}">
                <a16:creationId xmlns:a16="http://schemas.microsoft.com/office/drawing/2014/main" id="{933E0C31-9C19-4515-B711-505C6709A632}"/>
              </a:ext>
            </a:extLst>
          </p:cNvPr>
          <p:cNvSpPr/>
          <p:nvPr userDrawn="1"/>
        </p:nvSpPr>
        <p:spPr>
          <a:xfrm>
            <a:off x="826929" y="1394006"/>
            <a:ext cx="5197184" cy="527570"/>
          </a:xfrm>
          <a:prstGeom prst="roundRect">
            <a:avLst>
              <a:gd name="adj" fmla="val 36534"/>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8" name="텍스트 개체 틀 2">
            <a:extLst>
              <a:ext uri="{FF2B5EF4-FFF2-40B4-BE49-F238E27FC236}">
                <a16:creationId xmlns:a16="http://schemas.microsoft.com/office/drawing/2014/main" id="{33316BAB-F3F5-41E0-A044-89934006F28B}"/>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2" name="내용 개체 틀 2">
            <a:extLst>
              <a:ext uri="{FF2B5EF4-FFF2-40B4-BE49-F238E27FC236}">
                <a16:creationId xmlns:a16="http://schemas.microsoft.com/office/drawing/2014/main" id="{4C084B1E-C015-4563-A353-A32C5003750F}"/>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4" name="모서리가 둥근 직사각형">
            <a:extLst>
              <a:ext uri="{FF2B5EF4-FFF2-40B4-BE49-F238E27FC236}">
                <a16:creationId xmlns:a16="http://schemas.microsoft.com/office/drawing/2014/main" id="{2F52E520-013F-4314-AA98-D5EFB7D53502}"/>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8" name="내용 개체 틀 2">
            <a:extLst>
              <a:ext uri="{FF2B5EF4-FFF2-40B4-BE49-F238E27FC236}">
                <a16:creationId xmlns:a16="http://schemas.microsoft.com/office/drawing/2014/main" id="{AA7AE647-0CCB-4D18-953A-C2828038AE3E}"/>
              </a:ext>
            </a:extLst>
          </p:cNvPr>
          <p:cNvSpPr>
            <a:spLocks noGrp="1"/>
          </p:cNvSpPr>
          <p:nvPr>
            <p:ph idx="17"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537920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ck_orange combined 1">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C000"/>
          </a:solidFill>
          <a:ln w="12700">
            <a:solidFill>
              <a:srgbClr val="FFC000"/>
            </a:solidFill>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FFC000"/>
          </a:solidFill>
          <a:ln w="3175">
            <a:solidFill>
              <a:srgbClr val="FFC000"/>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7AC3CFA2-5BE9-430B-894D-7691887BDA6F}"/>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23" name="내용 개체 틀 2">
            <a:extLst>
              <a:ext uri="{FF2B5EF4-FFF2-40B4-BE49-F238E27FC236}">
                <a16:creationId xmlns:a16="http://schemas.microsoft.com/office/drawing/2014/main" id="{1E919CF2-E443-4953-A388-46CD84730713}"/>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639646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blank">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chemeClr val="tx1"/>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39" name="슬라이드 번호">
            <a:extLst>
              <a:ext uri="{FF2B5EF4-FFF2-40B4-BE49-F238E27FC236}">
                <a16:creationId xmlns:a16="http://schemas.microsoft.com/office/drawing/2014/main" id="{2115F5C1-A887-4DC9-A5F1-BA59DB22525E}"/>
              </a:ext>
            </a:extLst>
          </p:cNvPr>
          <p:cNvSpPr txBox="1">
            <a:spLocks/>
          </p:cNvSpPr>
          <p:nvPr/>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3" name="텍스트 개체 틀 46">
            <a:extLst>
              <a:ext uri="{FF2B5EF4-FFF2-40B4-BE49-F238E27FC236}">
                <a16:creationId xmlns:a16="http://schemas.microsoft.com/office/drawing/2014/main" id="{2E4B20B0-6E4E-4F98-BF6E-DF61DA694D19}"/>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chemeClr val="tx1"/>
                </a:solidFill>
                <a:latin typeface="Arial Black"/>
                <a:ea typeface="Arial Black"/>
                <a:cs typeface="Arial Black"/>
                <a:sym typeface="Arial Black"/>
              </a:defRPr>
            </a:lvl1pPr>
          </a:lstStyle>
          <a:p>
            <a:r>
              <a:rPr lang="en-US" altLang="ko-KR" dirty="0"/>
              <a:t>00</a:t>
            </a:r>
            <a:endParaRPr lang="ko-KR" altLang="en-US" dirty="0"/>
          </a:p>
        </p:txBody>
      </p:sp>
      <p:sp>
        <p:nvSpPr>
          <p:cNvPr id="9" name="내용 개체 틀 2">
            <a:extLst>
              <a:ext uri="{FF2B5EF4-FFF2-40B4-BE49-F238E27FC236}">
                <a16:creationId xmlns:a16="http://schemas.microsoft.com/office/drawing/2014/main" id="{12485D15-4239-4AC5-89C3-7EB2EC1C133D}"/>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latin typeface="Arial" panose="020B0604020202020204" pitchFamily="34" charset="0"/>
                <a:cs typeface="Arial" panose="020B0604020202020204" pitchFamily="34" charset="0"/>
              </a:defRPr>
            </a:lvl1pPr>
            <a:lvl2pPr>
              <a:defRPr sz="18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5" name="텍스트 개체 틀 5">
            <a:extLst>
              <a:ext uri="{FF2B5EF4-FFF2-40B4-BE49-F238E27FC236}">
                <a16:creationId xmlns:a16="http://schemas.microsoft.com/office/drawing/2014/main" id="{D8BDFF85-5B54-474E-8EAB-18C7EEA14C94}"/>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79414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_orang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bg1"/>
                </a:solidFill>
                <a:latin typeface="Arial" panose="020B0604020202020204" pitchFamily="34" charset="0"/>
                <a:cs typeface="Arial" panose="020B0604020202020204" pitchFamily="34" charset="0"/>
              </a:defRPr>
            </a:lvl1pPr>
            <a:lvl2pPr>
              <a:defRPr sz="1800" b="0">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bg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377568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_blank 2">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chemeClr val="tx1"/>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39" name="슬라이드 번호">
            <a:extLst>
              <a:ext uri="{FF2B5EF4-FFF2-40B4-BE49-F238E27FC236}">
                <a16:creationId xmlns:a16="http://schemas.microsoft.com/office/drawing/2014/main" id="{2115F5C1-A887-4DC9-A5F1-BA59DB22525E}"/>
              </a:ext>
            </a:extLst>
          </p:cNvPr>
          <p:cNvSpPr txBox="1">
            <a:spLocks/>
          </p:cNvSpPr>
          <p:nvPr/>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3" name="텍스트 개체 틀 46">
            <a:extLst>
              <a:ext uri="{FF2B5EF4-FFF2-40B4-BE49-F238E27FC236}">
                <a16:creationId xmlns:a16="http://schemas.microsoft.com/office/drawing/2014/main" id="{2E4B20B0-6E4E-4F98-BF6E-DF61DA694D19}"/>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chemeClr val="tx1"/>
                </a:solidFill>
                <a:latin typeface="Arial Black"/>
                <a:ea typeface="Arial Black"/>
                <a:cs typeface="Arial Black"/>
                <a:sym typeface="Arial Black"/>
              </a:defRPr>
            </a:lvl1pPr>
          </a:lstStyle>
          <a:p>
            <a:r>
              <a:rPr lang="en-US" altLang="ko-KR" dirty="0"/>
              <a:t>00</a:t>
            </a:r>
            <a:endParaRPr lang="ko-KR" altLang="en-US" dirty="0"/>
          </a:p>
        </p:txBody>
      </p:sp>
      <p:sp>
        <p:nvSpPr>
          <p:cNvPr id="15" name="텍스트 개체 틀 5">
            <a:extLst>
              <a:ext uri="{FF2B5EF4-FFF2-40B4-BE49-F238E27FC236}">
                <a16:creationId xmlns:a16="http://schemas.microsoft.com/office/drawing/2014/main" id="{D8BDFF85-5B54-474E-8EAB-18C7EEA14C94}"/>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0" name="내용 개체 틀 2">
            <a:extLst>
              <a:ext uri="{FF2B5EF4-FFF2-40B4-BE49-F238E27FC236}">
                <a16:creationId xmlns:a16="http://schemas.microsoft.com/office/drawing/2014/main" id="{9B058EF1-0601-4237-A020-68A6944DFF5E}"/>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1" name="내용 개체 틀 2">
            <a:extLst>
              <a:ext uri="{FF2B5EF4-FFF2-40B4-BE49-F238E27FC236}">
                <a16:creationId xmlns:a16="http://schemas.microsoft.com/office/drawing/2014/main" id="{3D601139-B297-42E9-AC66-1653F6A0F4B0}"/>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928299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grey box">
    <p:spTree>
      <p:nvGrpSpPr>
        <p:cNvPr id="1" name=""/>
        <p:cNvGrpSpPr/>
        <p:nvPr/>
      </p:nvGrpSpPr>
      <p:grpSpPr>
        <a:xfrm>
          <a:off x="0" y="0"/>
          <a:ext cx="0" cy="0"/>
          <a:chOff x="0" y="0"/>
          <a:chExt cx="0" cy="0"/>
        </a:xfrm>
      </p:grpSpPr>
      <p:sp>
        <p:nvSpPr>
          <p:cNvPr id="31" name="모서리가 둥근 직사각형">
            <a:extLst>
              <a:ext uri="{FF2B5EF4-FFF2-40B4-BE49-F238E27FC236}">
                <a16:creationId xmlns:a16="http://schemas.microsoft.com/office/drawing/2014/main" id="{879EB1DD-DA64-41B7-B5B3-93F126C8C0A0}"/>
              </a:ext>
            </a:extLst>
          </p:cNvPr>
          <p:cNvSpPr/>
          <p:nvPr userDrawn="1"/>
        </p:nvSpPr>
        <p:spPr>
          <a:xfrm>
            <a:off x="826929" y="1399092"/>
            <a:ext cx="10547562" cy="4788047"/>
          </a:xfrm>
          <a:prstGeom prst="roundRect">
            <a:avLst>
              <a:gd name="adj" fmla="val 3979"/>
            </a:avLst>
          </a:prstGeom>
          <a:solidFill>
            <a:srgbClr val="F1F0F3"/>
          </a:solidFill>
          <a:ln w="3175">
            <a:solidFill>
              <a:schemeClr val="accent3">
                <a:lumOff val="10294"/>
              </a:schemeClr>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chemeClr val="tx1"/>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47" name="텍스트 개체 틀 46">
            <a:extLst>
              <a:ext uri="{FF2B5EF4-FFF2-40B4-BE49-F238E27FC236}">
                <a16:creationId xmlns:a16="http://schemas.microsoft.com/office/drawing/2014/main" id="{780306B4-A902-432A-9E03-65B5BA04DB2E}"/>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chemeClr val="tx1"/>
                </a:solidFill>
                <a:latin typeface="Arial Black"/>
                <a:ea typeface="Arial Black"/>
                <a:cs typeface="Arial Black"/>
                <a:sym typeface="Arial Black"/>
              </a:defRPr>
            </a:lvl1pPr>
          </a:lstStyle>
          <a:p>
            <a:r>
              <a:rPr lang="en-US" altLang="ko-KR" dirty="0"/>
              <a:t>00</a:t>
            </a:r>
            <a:endParaRPr lang="ko-KR" altLang="en-US" dirty="0"/>
          </a:p>
        </p:txBody>
      </p:sp>
      <p:sp>
        <p:nvSpPr>
          <p:cNvPr id="10" name="슬라이드 번호">
            <a:extLst>
              <a:ext uri="{FF2B5EF4-FFF2-40B4-BE49-F238E27FC236}">
                <a16:creationId xmlns:a16="http://schemas.microsoft.com/office/drawing/2014/main" id="{E4CA9EF8-60FB-435C-A81E-38B2A192FA19}"/>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4" name="내용 개체 틀 2">
            <a:extLst>
              <a:ext uri="{FF2B5EF4-FFF2-40B4-BE49-F238E27FC236}">
                <a16:creationId xmlns:a16="http://schemas.microsoft.com/office/drawing/2014/main" id="{FB24AA27-7481-4566-8E8C-832782CEDEEB}"/>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5" name="텍스트 개체 틀 5">
            <a:extLst>
              <a:ext uri="{FF2B5EF4-FFF2-40B4-BE49-F238E27FC236}">
                <a16:creationId xmlns:a16="http://schemas.microsoft.com/office/drawing/2014/main" id="{A41E1AAF-45AF-44CB-872E-AFF447BAF94F}"/>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3923822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white_grey box">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chemeClr val="tx1"/>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47" name="텍스트 개체 틀 46">
            <a:extLst>
              <a:ext uri="{FF2B5EF4-FFF2-40B4-BE49-F238E27FC236}">
                <a16:creationId xmlns:a16="http://schemas.microsoft.com/office/drawing/2014/main" id="{780306B4-A902-432A-9E03-65B5BA04DB2E}"/>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chemeClr val="tx1"/>
                </a:solidFill>
                <a:latin typeface="Arial Black"/>
                <a:ea typeface="Arial Black"/>
                <a:cs typeface="Arial Black"/>
                <a:sym typeface="Arial Black"/>
              </a:defRPr>
            </a:lvl1pPr>
          </a:lstStyle>
          <a:p>
            <a:r>
              <a:rPr lang="en-US" altLang="ko-KR" dirty="0"/>
              <a:t>00</a:t>
            </a:r>
            <a:endParaRPr lang="ko-KR" altLang="en-US" dirty="0"/>
          </a:p>
        </p:txBody>
      </p:sp>
      <p:sp>
        <p:nvSpPr>
          <p:cNvPr id="10" name="슬라이드 번호">
            <a:extLst>
              <a:ext uri="{FF2B5EF4-FFF2-40B4-BE49-F238E27FC236}">
                <a16:creationId xmlns:a16="http://schemas.microsoft.com/office/drawing/2014/main" id="{E4CA9EF8-60FB-435C-A81E-38B2A192FA19}"/>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5" name="텍스트 개체 틀 5">
            <a:extLst>
              <a:ext uri="{FF2B5EF4-FFF2-40B4-BE49-F238E27FC236}">
                <a16:creationId xmlns:a16="http://schemas.microsoft.com/office/drawing/2014/main" id="{A41E1AAF-45AF-44CB-872E-AFF447BAF94F}"/>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800E22D3-2433-4ED5-90BC-583819ACDC20}"/>
              </a:ext>
            </a:extLst>
          </p:cNvPr>
          <p:cNvSpPr/>
          <p:nvPr userDrawn="1"/>
        </p:nvSpPr>
        <p:spPr>
          <a:xfrm>
            <a:off x="826928" y="1394004"/>
            <a:ext cx="5197185" cy="4788047"/>
          </a:xfrm>
          <a:prstGeom prst="roundRect">
            <a:avLst>
              <a:gd name="adj" fmla="val 3979"/>
            </a:avLst>
          </a:prstGeom>
          <a:solidFill>
            <a:srgbClr val="F1F0F3"/>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모서리가 둥근 직사각형">
            <a:extLst>
              <a:ext uri="{FF2B5EF4-FFF2-40B4-BE49-F238E27FC236}">
                <a16:creationId xmlns:a16="http://schemas.microsoft.com/office/drawing/2014/main" id="{D33F547D-C32C-4738-BFF3-D9EA5DA61A5F}"/>
              </a:ext>
            </a:extLst>
          </p:cNvPr>
          <p:cNvSpPr/>
          <p:nvPr userDrawn="1"/>
        </p:nvSpPr>
        <p:spPr>
          <a:xfrm>
            <a:off x="6167887" y="1395554"/>
            <a:ext cx="5206604" cy="4788047"/>
          </a:xfrm>
          <a:prstGeom prst="roundRect">
            <a:avLst>
              <a:gd name="adj" fmla="val 3979"/>
            </a:avLst>
          </a:prstGeom>
          <a:solidFill>
            <a:srgbClr val="F1F0F3"/>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내용 개체 틀 2">
            <a:extLst>
              <a:ext uri="{FF2B5EF4-FFF2-40B4-BE49-F238E27FC236}">
                <a16:creationId xmlns:a16="http://schemas.microsoft.com/office/drawing/2014/main" id="{2AEB00AA-BFCA-428C-9720-FF7CEB5B30F1}"/>
              </a:ext>
            </a:extLst>
          </p:cNvPr>
          <p:cNvSpPr>
            <a:spLocks noGrp="1"/>
          </p:cNvSpPr>
          <p:nvPr>
            <p:ph idx="12"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내용 개체 틀 2">
            <a:extLst>
              <a:ext uri="{FF2B5EF4-FFF2-40B4-BE49-F238E27FC236}">
                <a16:creationId xmlns:a16="http://schemas.microsoft.com/office/drawing/2014/main" id="{7F54EE5B-45B8-487B-A909-CC44E1E6CAC1}"/>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954223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_white box">
    <p:spTree>
      <p:nvGrpSpPr>
        <p:cNvPr id="1" name=""/>
        <p:cNvGrpSpPr/>
        <p:nvPr/>
      </p:nvGrpSpPr>
      <p:grpSpPr>
        <a:xfrm>
          <a:off x="0" y="0"/>
          <a:ext cx="0" cy="0"/>
          <a:chOff x="0" y="0"/>
          <a:chExt cx="0" cy="0"/>
        </a:xfrm>
      </p:grpSpPr>
      <p:sp>
        <p:nvSpPr>
          <p:cNvPr id="13" name="모서리가 둥근 직사각형">
            <a:extLst>
              <a:ext uri="{FF2B5EF4-FFF2-40B4-BE49-F238E27FC236}">
                <a16:creationId xmlns:a16="http://schemas.microsoft.com/office/drawing/2014/main" id="{5C3EDB03-CA48-49D2-AE5E-71C1268035E8}"/>
              </a:ext>
            </a:extLst>
          </p:cNvPr>
          <p:cNvSpPr/>
          <p:nvPr userDrawn="1"/>
        </p:nvSpPr>
        <p:spPr>
          <a:xfrm>
            <a:off x="826929" y="1399092"/>
            <a:ext cx="10547562" cy="4788047"/>
          </a:xfrm>
          <a:prstGeom prst="roundRect">
            <a:avLst>
              <a:gd name="adj" fmla="val 3979"/>
            </a:avLst>
          </a:prstGeom>
          <a:solidFill>
            <a:schemeClr val="bg1"/>
          </a:solidFill>
          <a:ln w="3175">
            <a:solidFill>
              <a:schemeClr val="accent3">
                <a:lumOff val="10294"/>
              </a:schemeClr>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chemeClr val="tx1"/>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8" name="텍스트 개체 틀 46">
            <a:extLst>
              <a:ext uri="{FF2B5EF4-FFF2-40B4-BE49-F238E27FC236}">
                <a16:creationId xmlns:a16="http://schemas.microsoft.com/office/drawing/2014/main" id="{BED7DA39-E920-432C-9EC7-E80AED7D0297}"/>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chemeClr val="tx1"/>
                </a:solidFill>
                <a:latin typeface="Arial Black"/>
                <a:ea typeface="Arial Black"/>
                <a:cs typeface="Arial Black"/>
                <a:sym typeface="Arial Black"/>
              </a:defRPr>
            </a:lvl1pPr>
          </a:lstStyle>
          <a:p>
            <a:r>
              <a:rPr lang="en-US" altLang="ko-KR" dirty="0"/>
              <a:t>00</a:t>
            </a:r>
            <a:endParaRPr lang="ko-KR" altLang="en-US" dirty="0"/>
          </a:p>
        </p:txBody>
      </p:sp>
      <p:sp>
        <p:nvSpPr>
          <p:cNvPr id="11" name="슬라이드 번호">
            <a:extLst>
              <a:ext uri="{FF2B5EF4-FFF2-40B4-BE49-F238E27FC236}">
                <a16:creationId xmlns:a16="http://schemas.microsoft.com/office/drawing/2014/main" id="{8512A2F0-6952-45C8-BBDA-EC323DC018A5}"/>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2" name="내용 개체 틀 2">
            <a:extLst>
              <a:ext uri="{FF2B5EF4-FFF2-40B4-BE49-F238E27FC236}">
                <a16:creationId xmlns:a16="http://schemas.microsoft.com/office/drawing/2014/main" id="{1445DB60-D890-4FA4-862B-90D1E3C1FE1F}"/>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4" name="텍스트 개체 틀 5">
            <a:extLst>
              <a:ext uri="{FF2B5EF4-FFF2-40B4-BE49-F238E27FC236}">
                <a16:creationId xmlns:a16="http://schemas.microsoft.com/office/drawing/2014/main" id="{8AC35809-C624-437C-A3E9-2C3AEEB3BD90}"/>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143333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white_white box">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chemeClr val="tx1"/>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8" name="텍스트 개체 틀 46">
            <a:extLst>
              <a:ext uri="{FF2B5EF4-FFF2-40B4-BE49-F238E27FC236}">
                <a16:creationId xmlns:a16="http://schemas.microsoft.com/office/drawing/2014/main" id="{BED7DA39-E920-432C-9EC7-E80AED7D0297}"/>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chemeClr val="tx1"/>
                </a:solidFill>
                <a:latin typeface="Arial Black"/>
                <a:ea typeface="Arial Black"/>
                <a:cs typeface="Arial Black"/>
                <a:sym typeface="Arial Black"/>
              </a:defRPr>
            </a:lvl1pPr>
          </a:lstStyle>
          <a:p>
            <a:r>
              <a:rPr lang="en-US" altLang="ko-KR" dirty="0"/>
              <a:t>00</a:t>
            </a:r>
            <a:endParaRPr lang="ko-KR" altLang="en-US" dirty="0"/>
          </a:p>
        </p:txBody>
      </p:sp>
      <p:sp>
        <p:nvSpPr>
          <p:cNvPr id="11" name="슬라이드 번호">
            <a:extLst>
              <a:ext uri="{FF2B5EF4-FFF2-40B4-BE49-F238E27FC236}">
                <a16:creationId xmlns:a16="http://schemas.microsoft.com/office/drawing/2014/main" id="{8512A2F0-6952-45C8-BBDA-EC323DC018A5}"/>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4" name="텍스트 개체 틀 5">
            <a:extLst>
              <a:ext uri="{FF2B5EF4-FFF2-40B4-BE49-F238E27FC236}">
                <a16:creationId xmlns:a16="http://schemas.microsoft.com/office/drawing/2014/main" id="{8AC35809-C624-437C-A3E9-2C3AEEB3BD90}"/>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5" name="모서리가 둥근 직사각형">
            <a:extLst>
              <a:ext uri="{FF2B5EF4-FFF2-40B4-BE49-F238E27FC236}">
                <a16:creationId xmlns:a16="http://schemas.microsoft.com/office/drawing/2014/main" id="{1051B9D8-42EC-4168-B079-735448B6D480}"/>
              </a:ext>
            </a:extLst>
          </p:cNvPr>
          <p:cNvSpPr/>
          <p:nvPr userDrawn="1"/>
        </p:nvSpPr>
        <p:spPr>
          <a:xfrm>
            <a:off x="826928" y="1394004"/>
            <a:ext cx="5197185" cy="4788047"/>
          </a:xfrm>
          <a:prstGeom prst="roundRect">
            <a:avLst>
              <a:gd name="adj" fmla="val 3979"/>
            </a:avLst>
          </a:prstGeom>
          <a:solidFill>
            <a:schemeClr val="bg1"/>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6" name="모서리가 둥근 직사각형">
            <a:extLst>
              <a:ext uri="{FF2B5EF4-FFF2-40B4-BE49-F238E27FC236}">
                <a16:creationId xmlns:a16="http://schemas.microsoft.com/office/drawing/2014/main" id="{D49F6BC6-7815-4934-BE59-66F6701E9A6B}"/>
              </a:ext>
            </a:extLst>
          </p:cNvPr>
          <p:cNvSpPr/>
          <p:nvPr userDrawn="1"/>
        </p:nvSpPr>
        <p:spPr>
          <a:xfrm>
            <a:off x="6167887" y="1395554"/>
            <a:ext cx="5206604" cy="4788047"/>
          </a:xfrm>
          <a:prstGeom prst="roundRect">
            <a:avLst>
              <a:gd name="adj" fmla="val 3979"/>
            </a:avLst>
          </a:prstGeom>
          <a:solidFill>
            <a:schemeClr val="bg1"/>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685AC35-6052-41D7-BF40-FB44B72FF328}"/>
              </a:ext>
            </a:extLst>
          </p:cNvPr>
          <p:cNvSpPr>
            <a:spLocks noGrp="1"/>
          </p:cNvSpPr>
          <p:nvPr>
            <p:ph idx="12"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내용 개체 틀 2">
            <a:extLst>
              <a:ext uri="{FF2B5EF4-FFF2-40B4-BE49-F238E27FC236}">
                <a16:creationId xmlns:a16="http://schemas.microsoft.com/office/drawing/2014/main" id="{06911DA4-B96B-414A-8968-91934BDAF195}"/>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287521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_blank_sub">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rgbClr val="DDDDDD"/>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39" name="슬라이드 번호">
            <a:extLst>
              <a:ext uri="{FF2B5EF4-FFF2-40B4-BE49-F238E27FC236}">
                <a16:creationId xmlns:a16="http://schemas.microsoft.com/office/drawing/2014/main" id="{2115F5C1-A887-4DC9-A5F1-BA59DB22525E}"/>
              </a:ext>
            </a:extLst>
          </p:cNvPr>
          <p:cNvSpPr txBox="1">
            <a:spLocks/>
          </p:cNvSpPr>
          <p:nvPr/>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3" name="텍스트 개체 틀 46">
            <a:extLst>
              <a:ext uri="{FF2B5EF4-FFF2-40B4-BE49-F238E27FC236}">
                <a16:creationId xmlns:a16="http://schemas.microsoft.com/office/drawing/2014/main" id="{2E4B20B0-6E4E-4F98-BF6E-DF61DA694D19}"/>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rgbClr val="DDDDDD"/>
                </a:solidFill>
                <a:latin typeface="Arial Black"/>
                <a:ea typeface="Arial Black"/>
                <a:cs typeface="Arial Black"/>
                <a:sym typeface="Arial Black"/>
              </a:defRPr>
            </a:lvl1pPr>
          </a:lstStyle>
          <a:p>
            <a:r>
              <a:rPr lang="en-US" altLang="ko-KR" dirty="0"/>
              <a:t>00</a:t>
            </a:r>
            <a:endParaRPr lang="ko-KR" altLang="en-US" dirty="0"/>
          </a:p>
        </p:txBody>
      </p:sp>
      <p:sp>
        <p:nvSpPr>
          <p:cNvPr id="9" name="내용 개체 틀 2">
            <a:extLst>
              <a:ext uri="{FF2B5EF4-FFF2-40B4-BE49-F238E27FC236}">
                <a16:creationId xmlns:a16="http://schemas.microsoft.com/office/drawing/2014/main" id="{12485D15-4239-4AC5-89C3-7EB2EC1C133D}"/>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5" name="텍스트 개체 틀 5">
            <a:extLst>
              <a:ext uri="{FF2B5EF4-FFF2-40B4-BE49-F238E27FC236}">
                <a16:creationId xmlns:a16="http://schemas.microsoft.com/office/drawing/2014/main" id="{D8BDFF85-5B54-474E-8EAB-18C7EEA14C94}"/>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1929898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_grey box_sub">
    <p:spTree>
      <p:nvGrpSpPr>
        <p:cNvPr id="1" name=""/>
        <p:cNvGrpSpPr/>
        <p:nvPr/>
      </p:nvGrpSpPr>
      <p:grpSpPr>
        <a:xfrm>
          <a:off x="0" y="0"/>
          <a:ext cx="0" cy="0"/>
          <a:chOff x="0" y="0"/>
          <a:chExt cx="0" cy="0"/>
        </a:xfrm>
      </p:grpSpPr>
      <p:sp>
        <p:nvSpPr>
          <p:cNvPr id="31" name="모서리가 둥근 직사각형">
            <a:extLst>
              <a:ext uri="{FF2B5EF4-FFF2-40B4-BE49-F238E27FC236}">
                <a16:creationId xmlns:a16="http://schemas.microsoft.com/office/drawing/2014/main" id="{879EB1DD-DA64-41B7-B5B3-93F126C8C0A0}"/>
              </a:ext>
            </a:extLst>
          </p:cNvPr>
          <p:cNvSpPr/>
          <p:nvPr/>
        </p:nvSpPr>
        <p:spPr>
          <a:xfrm>
            <a:off x="826929" y="1399092"/>
            <a:ext cx="10547562" cy="4788047"/>
          </a:xfrm>
          <a:prstGeom prst="roundRect">
            <a:avLst>
              <a:gd name="adj" fmla="val 3979"/>
            </a:avLst>
          </a:prstGeom>
          <a:solidFill>
            <a:srgbClr val="F1F0F3"/>
          </a:solidFill>
          <a:ln w="3175">
            <a:solidFill>
              <a:schemeClr val="accent3">
                <a:lumOff val="10294"/>
              </a:schemeClr>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rgbClr val="DDDDDD"/>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47" name="텍스트 개체 틀 46">
            <a:extLst>
              <a:ext uri="{FF2B5EF4-FFF2-40B4-BE49-F238E27FC236}">
                <a16:creationId xmlns:a16="http://schemas.microsoft.com/office/drawing/2014/main" id="{780306B4-A902-432A-9E03-65B5BA04DB2E}"/>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rgbClr val="DDDDDD"/>
                </a:solidFill>
                <a:latin typeface="Arial Black"/>
                <a:ea typeface="Arial Black"/>
                <a:cs typeface="Arial Black"/>
                <a:sym typeface="Arial Black"/>
              </a:defRPr>
            </a:lvl1pPr>
          </a:lstStyle>
          <a:p>
            <a:r>
              <a:rPr lang="en-US" altLang="ko-KR" dirty="0"/>
              <a:t>00</a:t>
            </a:r>
            <a:endParaRPr lang="ko-KR" altLang="en-US" dirty="0"/>
          </a:p>
        </p:txBody>
      </p:sp>
      <p:sp>
        <p:nvSpPr>
          <p:cNvPr id="10" name="슬라이드 번호">
            <a:extLst>
              <a:ext uri="{FF2B5EF4-FFF2-40B4-BE49-F238E27FC236}">
                <a16:creationId xmlns:a16="http://schemas.microsoft.com/office/drawing/2014/main" id="{E4CA9EF8-60FB-435C-A81E-38B2A192FA19}"/>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4" name="내용 개체 틀 2">
            <a:extLst>
              <a:ext uri="{FF2B5EF4-FFF2-40B4-BE49-F238E27FC236}">
                <a16:creationId xmlns:a16="http://schemas.microsoft.com/office/drawing/2014/main" id="{FB24AA27-7481-4566-8E8C-832782CEDEEB}"/>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5" name="텍스트 개체 틀 5">
            <a:extLst>
              <a:ext uri="{FF2B5EF4-FFF2-40B4-BE49-F238E27FC236}">
                <a16:creationId xmlns:a16="http://schemas.microsoft.com/office/drawing/2014/main" id="{A41E1AAF-45AF-44CB-872E-AFF447BAF94F}"/>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922903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white_grey box_sub">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rgbClr val="DDDDDD"/>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47" name="텍스트 개체 틀 46">
            <a:extLst>
              <a:ext uri="{FF2B5EF4-FFF2-40B4-BE49-F238E27FC236}">
                <a16:creationId xmlns:a16="http://schemas.microsoft.com/office/drawing/2014/main" id="{780306B4-A902-432A-9E03-65B5BA04DB2E}"/>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rgbClr val="DDDDDD"/>
                </a:solidFill>
                <a:latin typeface="Arial Black"/>
                <a:ea typeface="Arial Black"/>
                <a:cs typeface="Arial Black"/>
                <a:sym typeface="Arial Black"/>
              </a:defRPr>
            </a:lvl1pPr>
          </a:lstStyle>
          <a:p>
            <a:r>
              <a:rPr lang="en-US" altLang="ko-KR" dirty="0"/>
              <a:t>00</a:t>
            </a:r>
            <a:endParaRPr lang="ko-KR" altLang="en-US" dirty="0"/>
          </a:p>
        </p:txBody>
      </p:sp>
      <p:sp>
        <p:nvSpPr>
          <p:cNvPr id="10" name="슬라이드 번호">
            <a:extLst>
              <a:ext uri="{FF2B5EF4-FFF2-40B4-BE49-F238E27FC236}">
                <a16:creationId xmlns:a16="http://schemas.microsoft.com/office/drawing/2014/main" id="{E4CA9EF8-60FB-435C-A81E-38B2A192FA19}"/>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5" name="텍스트 개체 틀 5">
            <a:extLst>
              <a:ext uri="{FF2B5EF4-FFF2-40B4-BE49-F238E27FC236}">
                <a16:creationId xmlns:a16="http://schemas.microsoft.com/office/drawing/2014/main" id="{A41E1AAF-45AF-44CB-872E-AFF447BAF94F}"/>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1" name="모서리가 둥근 직사각형">
            <a:extLst>
              <a:ext uri="{FF2B5EF4-FFF2-40B4-BE49-F238E27FC236}">
                <a16:creationId xmlns:a16="http://schemas.microsoft.com/office/drawing/2014/main" id="{947E495E-D758-4DCE-BF12-9EFEE200242A}"/>
              </a:ext>
            </a:extLst>
          </p:cNvPr>
          <p:cNvSpPr/>
          <p:nvPr userDrawn="1"/>
        </p:nvSpPr>
        <p:spPr>
          <a:xfrm>
            <a:off x="826928" y="1394004"/>
            <a:ext cx="5197185" cy="4788047"/>
          </a:xfrm>
          <a:prstGeom prst="roundRect">
            <a:avLst>
              <a:gd name="adj" fmla="val 3979"/>
            </a:avLst>
          </a:prstGeom>
          <a:solidFill>
            <a:srgbClr val="F1F0F3"/>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2" name="모서리가 둥근 직사각형">
            <a:extLst>
              <a:ext uri="{FF2B5EF4-FFF2-40B4-BE49-F238E27FC236}">
                <a16:creationId xmlns:a16="http://schemas.microsoft.com/office/drawing/2014/main" id="{325ADDAD-CF4F-4CB3-A951-DC83FD9812F3}"/>
              </a:ext>
            </a:extLst>
          </p:cNvPr>
          <p:cNvSpPr/>
          <p:nvPr userDrawn="1"/>
        </p:nvSpPr>
        <p:spPr>
          <a:xfrm>
            <a:off x="6167887" y="1395554"/>
            <a:ext cx="5206604" cy="4788047"/>
          </a:xfrm>
          <a:prstGeom prst="roundRect">
            <a:avLst>
              <a:gd name="adj" fmla="val 3979"/>
            </a:avLst>
          </a:prstGeom>
          <a:solidFill>
            <a:srgbClr val="F1F0F3"/>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3" name="내용 개체 틀 2">
            <a:extLst>
              <a:ext uri="{FF2B5EF4-FFF2-40B4-BE49-F238E27FC236}">
                <a16:creationId xmlns:a16="http://schemas.microsoft.com/office/drawing/2014/main" id="{724F9CB4-C432-4634-99FE-B6325B849FD1}"/>
              </a:ext>
            </a:extLst>
          </p:cNvPr>
          <p:cNvSpPr>
            <a:spLocks noGrp="1"/>
          </p:cNvSpPr>
          <p:nvPr>
            <p:ph idx="12"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6" name="내용 개체 틀 2">
            <a:extLst>
              <a:ext uri="{FF2B5EF4-FFF2-40B4-BE49-F238E27FC236}">
                <a16:creationId xmlns:a16="http://schemas.microsoft.com/office/drawing/2014/main" id="{82612966-82A5-4A12-95DA-7F5B9900E3F9}"/>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14390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_white box sub">
    <p:spTree>
      <p:nvGrpSpPr>
        <p:cNvPr id="1" name=""/>
        <p:cNvGrpSpPr/>
        <p:nvPr/>
      </p:nvGrpSpPr>
      <p:grpSpPr>
        <a:xfrm>
          <a:off x="0" y="0"/>
          <a:ext cx="0" cy="0"/>
          <a:chOff x="0" y="0"/>
          <a:chExt cx="0" cy="0"/>
        </a:xfrm>
      </p:grpSpPr>
      <p:sp>
        <p:nvSpPr>
          <p:cNvPr id="13" name="모서리가 둥근 직사각형">
            <a:extLst>
              <a:ext uri="{FF2B5EF4-FFF2-40B4-BE49-F238E27FC236}">
                <a16:creationId xmlns:a16="http://schemas.microsoft.com/office/drawing/2014/main" id="{5C3EDB03-CA48-49D2-AE5E-71C1268035E8}"/>
              </a:ext>
            </a:extLst>
          </p:cNvPr>
          <p:cNvSpPr/>
          <p:nvPr userDrawn="1"/>
        </p:nvSpPr>
        <p:spPr>
          <a:xfrm>
            <a:off x="826929" y="1399092"/>
            <a:ext cx="10547562" cy="4788047"/>
          </a:xfrm>
          <a:prstGeom prst="roundRect">
            <a:avLst>
              <a:gd name="adj" fmla="val 3979"/>
            </a:avLst>
          </a:prstGeom>
          <a:solidFill>
            <a:schemeClr val="bg1"/>
          </a:solidFill>
          <a:ln w="3175">
            <a:solidFill>
              <a:schemeClr val="accent3">
                <a:lumOff val="10294"/>
              </a:schemeClr>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rgbClr val="DDDDDD"/>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8" name="텍스트 개체 틀 46">
            <a:extLst>
              <a:ext uri="{FF2B5EF4-FFF2-40B4-BE49-F238E27FC236}">
                <a16:creationId xmlns:a16="http://schemas.microsoft.com/office/drawing/2014/main" id="{BED7DA39-E920-432C-9EC7-E80AED7D0297}"/>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rgbClr val="DDDDDD"/>
                </a:solidFill>
                <a:latin typeface="Arial Black"/>
                <a:ea typeface="Arial Black"/>
                <a:cs typeface="Arial Black"/>
                <a:sym typeface="Arial Black"/>
              </a:defRPr>
            </a:lvl1pPr>
          </a:lstStyle>
          <a:p>
            <a:r>
              <a:rPr lang="en-US" altLang="ko-KR" dirty="0"/>
              <a:t>00</a:t>
            </a:r>
            <a:endParaRPr lang="ko-KR" altLang="en-US" dirty="0"/>
          </a:p>
        </p:txBody>
      </p:sp>
      <p:sp>
        <p:nvSpPr>
          <p:cNvPr id="11" name="슬라이드 번호">
            <a:extLst>
              <a:ext uri="{FF2B5EF4-FFF2-40B4-BE49-F238E27FC236}">
                <a16:creationId xmlns:a16="http://schemas.microsoft.com/office/drawing/2014/main" id="{8512A2F0-6952-45C8-BBDA-EC323DC018A5}"/>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2" name="내용 개체 틀 2">
            <a:extLst>
              <a:ext uri="{FF2B5EF4-FFF2-40B4-BE49-F238E27FC236}">
                <a16:creationId xmlns:a16="http://schemas.microsoft.com/office/drawing/2014/main" id="{1445DB60-D890-4FA4-862B-90D1E3C1FE1F}"/>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4" name="텍스트 개체 틀 5">
            <a:extLst>
              <a:ext uri="{FF2B5EF4-FFF2-40B4-BE49-F238E27FC236}">
                <a16:creationId xmlns:a16="http://schemas.microsoft.com/office/drawing/2014/main" id="{8AC35809-C624-437C-A3E9-2C3AEEB3BD90}"/>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3856119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white_white box sub">
    <p:spTree>
      <p:nvGrpSpPr>
        <p:cNvPr id="1" name=""/>
        <p:cNvGrpSpPr/>
        <p:nvPr/>
      </p:nvGrpSpPr>
      <p:grpSpPr>
        <a:xfrm>
          <a:off x="0" y="0"/>
          <a:ext cx="0" cy="0"/>
          <a:chOff x="0" y="0"/>
          <a:chExt cx="0" cy="0"/>
        </a:xfrm>
      </p:grpSpPr>
      <p:sp>
        <p:nvSpPr>
          <p:cNvPr id="35" name="Integrated Safety &amp; Security Assessment">
            <a:extLst>
              <a:ext uri="{FF2B5EF4-FFF2-40B4-BE49-F238E27FC236}">
                <a16:creationId xmlns:a16="http://schemas.microsoft.com/office/drawing/2014/main" id="{C2A96F2A-D326-4DB3-8B00-5E57267567DA}"/>
              </a:ext>
            </a:extLst>
          </p:cNvPr>
          <p:cNvSpPr txBox="1">
            <a:spLocks noGrp="1"/>
          </p:cNvSpPr>
          <p:nvPr>
            <p:ph type="title"/>
          </p:nvPr>
        </p:nvSpPr>
        <p:spPr>
          <a:xfrm>
            <a:off x="1686518" y="519673"/>
            <a:ext cx="8945964" cy="595364"/>
          </a:xfrm>
          <a:prstGeom prst="rect">
            <a:avLst/>
          </a:prstGeom>
        </p:spPr>
        <p:txBody>
          <a:bodyPr/>
          <a:lstStyle>
            <a:lvl1pPr>
              <a:defRPr sz="2200" b="0" cap="all" spc="65" baseline="0">
                <a:solidFill>
                  <a:srgbClr val="DDDDDD"/>
                </a:solidFill>
                <a:latin typeface="Arial Black"/>
                <a:ea typeface="Arial Black"/>
                <a:cs typeface="Arial Black"/>
                <a:sym typeface="Arial Black"/>
              </a:defRPr>
            </a:lvl1pPr>
          </a:lstStyle>
          <a:p>
            <a:r>
              <a:rPr lang="en-US"/>
              <a:t>Click to edit Master title style</a:t>
            </a:r>
            <a:endParaRPr dirty="0"/>
          </a:p>
        </p:txBody>
      </p:sp>
      <p:pic>
        <p:nvPicPr>
          <p:cNvPr id="37"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p:nvPicPr>
        <p:blipFill>
          <a:blip r:embed="rId2"/>
          <a:stretch>
            <a:fillRect/>
          </a:stretch>
        </p:blipFill>
        <p:spPr>
          <a:xfrm>
            <a:off x="11223034" y="371911"/>
            <a:ext cx="574799" cy="341403"/>
          </a:xfrm>
          <a:prstGeom prst="rect">
            <a:avLst/>
          </a:prstGeom>
          <a:ln w="12700">
            <a:miter lim="400000"/>
          </a:ln>
        </p:spPr>
      </p:pic>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pic>
        <p:nvPicPr>
          <p:cNvPr id="40" name="Picture 18">
            <a:extLst>
              <a:ext uri="{FF2B5EF4-FFF2-40B4-BE49-F238E27FC236}">
                <a16:creationId xmlns:a16="http://schemas.microsoft.com/office/drawing/2014/main" id="{99261DE0-EA57-4D77-839E-CCB6DF7ED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90" b="35146"/>
          <a:stretch/>
        </p:blipFill>
        <p:spPr>
          <a:xfrm>
            <a:off x="4888638" y="6338327"/>
            <a:ext cx="2414726" cy="400211"/>
          </a:xfrm>
          <a:prstGeom prst="rect">
            <a:avLst/>
          </a:prstGeom>
        </p:spPr>
      </p:pic>
      <p:sp>
        <p:nvSpPr>
          <p:cNvPr id="18" name="텍스트 개체 틀 46">
            <a:extLst>
              <a:ext uri="{FF2B5EF4-FFF2-40B4-BE49-F238E27FC236}">
                <a16:creationId xmlns:a16="http://schemas.microsoft.com/office/drawing/2014/main" id="{BED7DA39-E920-432C-9EC7-E80AED7D0297}"/>
              </a:ext>
            </a:extLst>
          </p:cNvPr>
          <p:cNvSpPr>
            <a:spLocks noGrp="1"/>
          </p:cNvSpPr>
          <p:nvPr>
            <p:ph type="body" sz="quarter" idx="10" hasCustomPrompt="1"/>
          </p:nvPr>
        </p:nvSpPr>
        <p:spPr>
          <a:xfrm>
            <a:off x="578983" y="371911"/>
            <a:ext cx="914400" cy="914400"/>
          </a:xfrm>
        </p:spPr>
        <p:txBody>
          <a:bodyPr/>
          <a:lstStyle>
            <a:lvl1pPr marL="0" indent="0">
              <a:buNone/>
              <a:defRPr lang="ko-KR" altLang="en-US" sz="4500" kern="1200" spc="-360" dirty="0">
                <a:solidFill>
                  <a:srgbClr val="DDDDDD"/>
                </a:solidFill>
                <a:latin typeface="Arial Black"/>
                <a:ea typeface="Arial Black"/>
                <a:cs typeface="Arial Black"/>
                <a:sym typeface="Arial Black"/>
              </a:defRPr>
            </a:lvl1pPr>
          </a:lstStyle>
          <a:p>
            <a:r>
              <a:rPr lang="en-US" altLang="ko-KR" dirty="0"/>
              <a:t>00</a:t>
            </a:r>
            <a:endParaRPr lang="ko-KR" altLang="en-US" dirty="0"/>
          </a:p>
        </p:txBody>
      </p:sp>
      <p:sp>
        <p:nvSpPr>
          <p:cNvPr id="11" name="슬라이드 번호">
            <a:extLst>
              <a:ext uri="{FF2B5EF4-FFF2-40B4-BE49-F238E27FC236}">
                <a16:creationId xmlns:a16="http://schemas.microsoft.com/office/drawing/2014/main" id="{8512A2F0-6952-45C8-BBDA-EC323DC018A5}"/>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sp>
        <p:nvSpPr>
          <p:cNvPr id="14" name="텍스트 개체 틀 5">
            <a:extLst>
              <a:ext uri="{FF2B5EF4-FFF2-40B4-BE49-F238E27FC236}">
                <a16:creationId xmlns:a16="http://schemas.microsoft.com/office/drawing/2014/main" id="{8AC35809-C624-437C-A3E9-2C3AEEB3BD90}"/>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5" name="모서리가 둥근 직사각형">
            <a:extLst>
              <a:ext uri="{FF2B5EF4-FFF2-40B4-BE49-F238E27FC236}">
                <a16:creationId xmlns:a16="http://schemas.microsoft.com/office/drawing/2014/main" id="{DACDABFD-FF12-452E-8900-12972467E423}"/>
              </a:ext>
            </a:extLst>
          </p:cNvPr>
          <p:cNvSpPr/>
          <p:nvPr userDrawn="1"/>
        </p:nvSpPr>
        <p:spPr>
          <a:xfrm>
            <a:off x="826928" y="1394004"/>
            <a:ext cx="5197185" cy="4788047"/>
          </a:xfrm>
          <a:prstGeom prst="roundRect">
            <a:avLst>
              <a:gd name="adj" fmla="val 3979"/>
            </a:avLst>
          </a:prstGeom>
          <a:solidFill>
            <a:schemeClr val="bg1"/>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6" name="모서리가 둥근 직사각형">
            <a:extLst>
              <a:ext uri="{FF2B5EF4-FFF2-40B4-BE49-F238E27FC236}">
                <a16:creationId xmlns:a16="http://schemas.microsoft.com/office/drawing/2014/main" id="{5511443B-8063-4548-A6C8-FA66DF5C2269}"/>
              </a:ext>
            </a:extLst>
          </p:cNvPr>
          <p:cNvSpPr/>
          <p:nvPr userDrawn="1"/>
        </p:nvSpPr>
        <p:spPr>
          <a:xfrm>
            <a:off x="6167887" y="1395554"/>
            <a:ext cx="5206604" cy="4788047"/>
          </a:xfrm>
          <a:prstGeom prst="roundRect">
            <a:avLst>
              <a:gd name="adj" fmla="val 3979"/>
            </a:avLst>
          </a:prstGeom>
          <a:solidFill>
            <a:schemeClr val="bg1"/>
          </a:solidFill>
          <a:ln w="3175">
            <a:solidFill>
              <a:srgbClr val="BFBFBF"/>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2C989A69-9510-4B1F-B6DC-3F06468F29F4}"/>
              </a:ext>
            </a:extLst>
          </p:cNvPr>
          <p:cNvSpPr>
            <a:spLocks noGrp="1"/>
          </p:cNvSpPr>
          <p:nvPr>
            <p:ph idx="12"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내용 개체 틀 2">
            <a:extLst>
              <a:ext uri="{FF2B5EF4-FFF2-40B4-BE49-F238E27FC236}">
                <a16:creationId xmlns:a16="http://schemas.microsoft.com/office/drawing/2014/main" id="{448C47E7-6CAC-4B79-9643-23DF615932FC}"/>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10827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_orange white box">
    <p:bg>
      <p:bgPr>
        <a:solidFill>
          <a:srgbClr val="303637"/>
        </a:solidFill>
        <a:effectLst/>
      </p:bgPr>
    </p:bg>
    <p:spTree>
      <p:nvGrpSpPr>
        <p:cNvPr id="1" name=""/>
        <p:cNvGrpSpPr/>
        <p:nvPr/>
      </p:nvGrpSpPr>
      <p:grpSpPr>
        <a:xfrm>
          <a:off x="0" y="0"/>
          <a:ext cx="0" cy="0"/>
          <a:chOff x="0" y="0"/>
          <a:chExt cx="0" cy="0"/>
        </a:xfrm>
      </p:grpSpPr>
      <p:sp>
        <p:nvSpPr>
          <p:cNvPr id="15" name="모서리가 둥근 직사각형">
            <a:extLst>
              <a:ext uri="{FF2B5EF4-FFF2-40B4-BE49-F238E27FC236}">
                <a16:creationId xmlns:a16="http://schemas.microsoft.com/office/drawing/2014/main" id="{878EC01C-94A7-4EC3-AC9E-194B02AF56B4}"/>
              </a:ext>
            </a:extLst>
          </p:cNvPr>
          <p:cNvSpPr/>
          <p:nvPr userDrawn="1"/>
        </p:nvSpPr>
        <p:spPr>
          <a:xfrm>
            <a:off x="826929" y="1399092"/>
            <a:ext cx="10547562"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10317422"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204014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ck_orange white box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9" name="텍스트 개체 틀 5">
            <a:extLst>
              <a:ext uri="{FF2B5EF4-FFF2-40B4-BE49-F238E27FC236}">
                <a16:creationId xmlns:a16="http://schemas.microsoft.com/office/drawing/2014/main" id="{BD4EF23B-45B4-467A-A138-B202D5F25899}"/>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6" name="모서리가 둥근 직사각형">
            <a:extLst>
              <a:ext uri="{FF2B5EF4-FFF2-40B4-BE49-F238E27FC236}">
                <a16:creationId xmlns:a16="http://schemas.microsoft.com/office/drawing/2014/main" id="{438F3EDF-8C07-48E0-989E-10608C5CADE4}"/>
              </a:ext>
            </a:extLst>
          </p:cNvPr>
          <p:cNvSpPr/>
          <p:nvPr userDrawn="1"/>
        </p:nvSpPr>
        <p:spPr>
          <a:xfrm>
            <a:off x="826928" y="1394004"/>
            <a:ext cx="5197185"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8" name="모서리가 둥근 직사각형">
            <a:extLst>
              <a:ext uri="{FF2B5EF4-FFF2-40B4-BE49-F238E27FC236}">
                <a16:creationId xmlns:a16="http://schemas.microsoft.com/office/drawing/2014/main" id="{9D6EBE9C-CDE5-4B85-BA10-B8F26A03A21E}"/>
              </a:ext>
            </a:extLst>
          </p:cNvPr>
          <p:cNvSpPr/>
          <p:nvPr userDrawn="1"/>
        </p:nvSpPr>
        <p:spPr>
          <a:xfrm>
            <a:off x="6167887" y="1395554"/>
            <a:ext cx="5206604" cy="4788047"/>
          </a:xfrm>
          <a:prstGeom prst="roundRect">
            <a:avLst>
              <a:gd name="adj" fmla="val 3979"/>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b="0"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1509623"/>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0" name="내용 개체 틀 2">
            <a:extLst>
              <a:ext uri="{FF2B5EF4-FFF2-40B4-BE49-F238E27FC236}">
                <a16:creationId xmlns:a16="http://schemas.microsoft.com/office/drawing/2014/main" id="{AC2E5301-5A73-40FA-BF8D-80DFABE6BFDD}"/>
              </a:ext>
            </a:extLst>
          </p:cNvPr>
          <p:cNvSpPr>
            <a:spLocks noGrp="1"/>
          </p:cNvSpPr>
          <p:nvPr>
            <p:ph idx="16" hasCustomPrompt="1"/>
          </p:nvPr>
        </p:nvSpPr>
        <p:spPr>
          <a:xfrm>
            <a:off x="6291532" y="1515374"/>
            <a:ext cx="4968815" cy="4556810"/>
          </a:xfrm>
        </p:spPr>
        <p:txBody>
          <a:bodyPr anchor="t">
            <a:normAutofit/>
          </a:bodyPr>
          <a:lstStyle>
            <a:lvl1pPr marL="228600" indent="-2286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a:defRPr sz="1800" b="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b="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78776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_orange &amp; whit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10551172"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9" name="모서리가 둥근 직사각형">
            <a:extLst>
              <a:ext uri="{FF2B5EF4-FFF2-40B4-BE49-F238E27FC236}">
                <a16:creationId xmlns:a16="http://schemas.microsoft.com/office/drawing/2014/main" id="{45047991-1BA1-410F-AAEA-AB48BF1CC67D}"/>
              </a:ext>
            </a:extLst>
          </p:cNvPr>
          <p:cNvSpPr/>
          <p:nvPr userDrawn="1"/>
        </p:nvSpPr>
        <p:spPr>
          <a:xfrm>
            <a:off x="826929" y="1394006"/>
            <a:ext cx="10547562" cy="527570"/>
          </a:xfrm>
          <a:prstGeom prst="roundRect">
            <a:avLst>
              <a:gd name="adj" fmla="val 36534"/>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10317422"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Tree>
    <p:extLst>
      <p:ext uri="{BB962C8B-B14F-4D97-AF65-F5344CB8AC3E}">
        <p14:creationId xmlns:p14="http://schemas.microsoft.com/office/powerpoint/2010/main" val="276459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_orange &amp; white 2">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2" name="모서리가 둥근 직사각형">
            <a:extLst>
              <a:ext uri="{FF2B5EF4-FFF2-40B4-BE49-F238E27FC236}">
                <a16:creationId xmlns:a16="http://schemas.microsoft.com/office/drawing/2014/main" id="{4DCDEE26-667F-4F96-ABAC-DECCEF318BF6}"/>
              </a:ext>
            </a:extLst>
          </p:cNvPr>
          <p:cNvSpPr/>
          <p:nvPr userDrawn="1"/>
        </p:nvSpPr>
        <p:spPr>
          <a:xfrm>
            <a:off x="826929" y="1394006"/>
            <a:ext cx="5197184" cy="527570"/>
          </a:xfrm>
          <a:prstGeom prst="roundRect">
            <a:avLst>
              <a:gd name="adj" fmla="val 36534"/>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5" name="모서리가 둥근 직사각형">
            <a:extLst>
              <a:ext uri="{FF2B5EF4-FFF2-40B4-BE49-F238E27FC236}">
                <a16:creationId xmlns:a16="http://schemas.microsoft.com/office/drawing/2014/main" id="{FE33F80B-2B8A-45F3-9055-4E8A2EE1C929}"/>
              </a:ext>
            </a:extLst>
          </p:cNvPr>
          <p:cNvSpPr/>
          <p:nvPr userDrawn="1"/>
        </p:nvSpPr>
        <p:spPr>
          <a:xfrm>
            <a:off x="6176513" y="1394005"/>
            <a:ext cx="5197184" cy="527570"/>
          </a:xfrm>
          <a:prstGeom prst="roundRect">
            <a:avLst>
              <a:gd name="adj" fmla="val 36534"/>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3" name="텍스트 개체 틀 2">
            <a:extLst>
              <a:ext uri="{FF2B5EF4-FFF2-40B4-BE49-F238E27FC236}">
                <a16:creationId xmlns:a16="http://schemas.microsoft.com/office/drawing/2014/main" id="{611C4D46-C6E8-4FA9-B7DC-3D7463DA30B7}"/>
              </a:ext>
            </a:extLst>
          </p:cNvPr>
          <p:cNvSpPr>
            <a:spLocks noGrp="1"/>
          </p:cNvSpPr>
          <p:nvPr>
            <p:ph type="body" sz="quarter" idx="16" hasCustomPrompt="1"/>
          </p:nvPr>
        </p:nvSpPr>
        <p:spPr>
          <a:xfrm>
            <a:off x="940489" y="1457325"/>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6" name="텍스트 개체 틀 2">
            <a:extLst>
              <a:ext uri="{FF2B5EF4-FFF2-40B4-BE49-F238E27FC236}">
                <a16:creationId xmlns:a16="http://schemas.microsoft.com/office/drawing/2014/main" id="{C982317C-E347-48D0-AC08-4969FB9F3642}"/>
              </a:ext>
            </a:extLst>
          </p:cNvPr>
          <p:cNvSpPr>
            <a:spLocks noGrp="1"/>
          </p:cNvSpPr>
          <p:nvPr>
            <p:ph type="body" sz="quarter" idx="17" hasCustomPrompt="1"/>
          </p:nvPr>
        </p:nvSpPr>
        <p:spPr>
          <a:xfrm>
            <a:off x="6280470" y="1455338"/>
            <a:ext cx="4968605"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76004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_orange &amp; white 2 whole">
    <p:bg>
      <p:bgPr>
        <a:solidFill>
          <a:srgbClr val="303637"/>
        </a:solidFill>
        <a:effectLst/>
      </p:bgPr>
    </p:bg>
    <p:spTree>
      <p:nvGrpSpPr>
        <p:cNvPr id="1" name=""/>
        <p:cNvGrpSpPr/>
        <p:nvPr/>
      </p:nvGrpSpPr>
      <p:grpSpPr>
        <a:xfrm>
          <a:off x="0" y="0"/>
          <a:ext cx="0" cy="0"/>
          <a:chOff x="0" y="0"/>
          <a:chExt cx="0" cy="0"/>
        </a:xfrm>
      </p:grpSpPr>
      <p:sp>
        <p:nvSpPr>
          <p:cNvPr id="38" name="원">
            <a:extLst>
              <a:ext uri="{FF2B5EF4-FFF2-40B4-BE49-F238E27FC236}">
                <a16:creationId xmlns:a16="http://schemas.microsoft.com/office/drawing/2014/main" id="{4F2BC41F-05B6-4314-8F40-E7A6F2F254CC}"/>
              </a:ext>
            </a:extLst>
          </p:cNvPr>
          <p:cNvSpPr/>
          <p:nvPr/>
        </p:nvSpPr>
        <p:spPr>
          <a:xfrm>
            <a:off x="11492132" y="6347856"/>
            <a:ext cx="316003" cy="316003"/>
          </a:xfrm>
          <a:prstGeom prst="ellipse">
            <a:avLst/>
          </a:prstGeom>
          <a:solidFill>
            <a:srgbClr val="535353"/>
          </a:solidFill>
          <a:ln w="12700">
            <a:solidFill>
              <a:srgbClr val="FFFFFF"/>
            </a:solidFill>
          </a:ln>
          <a:effectLst>
            <a:outerShdw blurRad="38100" dist="23000" dir="5400000" rotWithShape="0">
              <a:srgbClr val="000000">
                <a:alpha val="35000"/>
              </a:srgbClr>
            </a:outerShdw>
          </a:effectLst>
        </p:spPr>
        <p:txBody>
          <a:bodyPr lIns="0" tIns="0" rIns="0" bIns="0" anchor="ctr"/>
          <a:lstStyle/>
          <a:p>
            <a:pPr>
              <a:defRPr sz="1400">
                <a:solidFill>
                  <a:srgbClr val="FFFFFF"/>
                </a:solidFill>
              </a:defRPr>
            </a:pPr>
            <a:endParaRPr/>
          </a:p>
        </p:txBody>
      </p:sp>
      <p:sp>
        <p:nvSpPr>
          <p:cNvPr id="9" name="직사각형">
            <a:extLst>
              <a:ext uri="{FF2B5EF4-FFF2-40B4-BE49-F238E27FC236}">
                <a16:creationId xmlns:a16="http://schemas.microsoft.com/office/drawing/2014/main" id="{4452BE47-CC8D-4FAA-B80F-7B6F8B006B20}"/>
              </a:ext>
            </a:extLst>
          </p:cNvPr>
          <p:cNvSpPr/>
          <p:nvPr/>
        </p:nvSpPr>
        <p:spPr>
          <a:xfrm>
            <a:off x="572121" y="264485"/>
            <a:ext cx="870110" cy="104098"/>
          </a:xfrm>
          <a:prstGeom prst="rect">
            <a:avLst/>
          </a:prstGeom>
          <a:solidFill>
            <a:srgbClr val="FF644E"/>
          </a:solidFill>
          <a:ln w="12700">
            <a:miter lim="400000"/>
          </a:ln>
        </p:spPr>
        <p:txBody>
          <a:bodyPr lIns="0" tIns="0" rIns="0" bIns="0" anchor="ctr"/>
          <a:lstStyle/>
          <a:p>
            <a:pPr algn="ctr" defTabSz="995186">
              <a:defRPr sz="3800">
                <a:solidFill>
                  <a:srgbClr val="FFFFFF"/>
                </a:solidFill>
                <a:latin typeface="Helvetica Neue Medium"/>
                <a:ea typeface="Helvetica Neue Medium"/>
                <a:cs typeface="Helvetica Neue Medium"/>
                <a:sym typeface="Helvetica Neue Medium"/>
              </a:defRPr>
            </a:pPr>
            <a:endParaRPr/>
          </a:p>
        </p:txBody>
      </p:sp>
      <p:sp>
        <p:nvSpPr>
          <p:cNvPr id="10" name="Introduction">
            <a:extLst>
              <a:ext uri="{FF2B5EF4-FFF2-40B4-BE49-F238E27FC236}">
                <a16:creationId xmlns:a16="http://schemas.microsoft.com/office/drawing/2014/main" id="{A5358551-B4B9-4562-831B-48B57CA37D5C}"/>
              </a:ext>
            </a:extLst>
          </p:cNvPr>
          <p:cNvSpPr txBox="1">
            <a:spLocks noGrp="1"/>
          </p:cNvSpPr>
          <p:nvPr>
            <p:ph type="title"/>
          </p:nvPr>
        </p:nvSpPr>
        <p:spPr>
          <a:xfrm>
            <a:off x="1686518" y="519673"/>
            <a:ext cx="7354231" cy="595364"/>
          </a:xfrm>
          <a:prstGeom prst="rect">
            <a:avLst/>
          </a:prstGeom>
        </p:spPr>
        <p:txBody>
          <a:bodyPr anchor="b"/>
          <a:lstStyle>
            <a:lvl1pPr>
              <a:defRPr sz="2200" b="0" cap="all" spc="65" baseline="0">
                <a:solidFill>
                  <a:srgbClr val="FFFFFF"/>
                </a:solidFill>
                <a:latin typeface="Arial Black"/>
                <a:ea typeface="Arial Black"/>
                <a:cs typeface="Arial Black"/>
                <a:sym typeface="Arial Black"/>
              </a:defRPr>
            </a:lvl1pPr>
          </a:lstStyle>
          <a:p>
            <a:r>
              <a:rPr lang="en-US" dirty="0"/>
              <a:t>Click to edit Master title style</a:t>
            </a:r>
            <a:endParaRPr dirty="0"/>
          </a:p>
        </p:txBody>
      </p:sp>
      <p:pic>
        <p:nvPicPr>
          <p:cNvPr id="11" name="Picture 2">
            <a:extLst>
              <a:ext uri="{FF2B5EF4-FFF2-40B4-BE49-F238E27FC236}">
                <a16:creationId xmlns:a16="http://schemas.microsoft.com/office/drawing/2014/main" id="{9CC78606-0DB5-4E88-99B2-6AF75EAC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13" b="28976"/>
          <a:stretch/>
        </p:blipFill>
        <p:spPr>
          <a:xfrm>
            <a:off x="4888637" y="6240636"/>
            <a:ext cx="2414726" cy="577415"/>
          </a:xfrm>
          <a:prstGeom prst="rect">
            <a:avLst/>
          </a:prstGeom>
        </p:spPr>
      </p:pic>
      <p:sp>
        <p:nvSpPr>
          <p:cNvPr id="12" name="텍스트 개체 틀 46">
            <a:extLst>
              <a:ext uri="{FF2B5EF4-FFF2-40B4-BE49-F238E27FC236}">
                <a16:creationId xmlns:a16="http://schemas.microsoft.com/office/drawing/2014/main" id="{92155C13-8526-4E6D-8F38-3358DB74B1DE}"/>
              </a:ext>
            </a:extLst>
          </p:cNvPr>
          <p:cNvSpPr>
            <a:spLocks noGrp="1"/>
          </p:cNvSpPr>
          <p:nvPr>
            <p:ph type="body" sz="quarter" idx="15" hasCustomPrompt="1"/>
          </p:nvPr>
        </p:nvSpPr>
        <p:spPr>
          <a:xfrm>
            <a:off x="438100" y="267136"/>
            <a:ext cx="1121958" cy="914400"/>
          </a:xfrm>
        </p:spPr>
        <p:txBody>
          <a:bodyPr/>
          <a:lstStyle>
            <a:lvl1pPr marL="0" indent="0">
              <a:buNone/>
              <a:defRPr lang="ko-KR" altLang="en-US" sz="6000" kern="1200" spc="-360" dirty="0">
                <a:solidFill>
                  <a:schemeClr val="bg1"/>
                </a:solidFill>
                <a:latin typeface="Arial Black"/>
                <a:ea typeface="Arial Black"/>
                <a:cs typeface="Arial Black"/>
                <a:sym typeface="Arial Black"/>
              </a:defRPr>
            </a:lvl1pPr>
          </a:lstStyle>
          <a:p>
            <a:r>
              <a:rPr lang="en-US" altLang="ko-KR" dirty="0"/>
              <a:t>00</a:t>
            </a:r>
            <a:endParaRPr lang="ko-KR" altLang="en-US" dirty="0"/>
          </a:p>
        </p:txBody>
      </p:sp>
      <p:sp>
        <p:nvSpPr>
          <p:cNvPr id="13" name="슬라이드 번호">
            <a:extLst>
              <a:ext uri="{FF2B5EF4-FFF2-40B4-BE49-F238E27FC236}">
                <a16:creationId xmlns:a16="http://schemas.microsoft.com/office/drawing/2014/main" id="{DFD1EAF2-DA3C-4ABE-8AD2-3E0BE6273D8A}"/>
              </a:ext>
            </a:extLst>
          </p:cNvPr>
          <p:cNvSpPr txBox="1">
            <a:spLocks/>
          </p:cNvSpPr>
          <p:nvPr userDrawn="1"/>
        </p:nvSpPr>
        <p:spPr>
          <a:xfrm rot="16200000">
            <a:off x="11554882" y="6280415"/>
            <a:ext cx="190504" cy="4578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91440" tIns="45720" rIns="91440" bIns="45720" rtlCol="0" anchor="ctr"/>
          <a:lstStyle>
            <a:defPPr>
              <a:defRPr lang="ko-KR"/>
            </a:defPPr>
            <a:lvl1pPr marL="0" algn="ctr" defTabSz="914400" rtl="0" eaLnBrk="1" latinLnBrk="1" hangingPunct="1">
              <a:defRPr sz="1100" kern="1200" spc="109">
                <a:solidFill>
                  <a:srgbClr val="FFFFFF"/>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6CB4B4D-7CA3-9044-876B-883B54F8677D}" type="slidenum">
              <a:rPr lang="en-US" altLang="ko-KR" smtClean="0"/>
              <a:pPr/>
              <a:t>‹#›</a:t>
            </a:fld>
            <a:endParaRPr lang="ko-KR" altLang="en-US" dirty="0"/>
          </a:p>
        </p:txBody>
      </p:sp>
      <p:pic>
        <p:nvPicPr>
          <p:cNvPr id="14" name="워드마크.png" descr="워드마크.png">
            <a:extLst>
              <a:ext uri="{FF2B5EF4-FFF2-40B4-BE49-F238E27FC236}">
                <a16:creationId xmlns:a16="http://schemas.microsoft.com/office/drawing/2014/main" id="{0DDAA5D2-507C-43DB-B4CD-1B92EC14C3EF}"/>
              </a:ext>
            </a:extLst>
          </p:cNvPr>
          <p:cNvPicPr>
            <a:picLocks noChangeAspect="1"/>
          </p:cNvPicPr>
          <p:nvPr userDrawn="1"/>
        </p:nvPicPr>
        <p:blipFill>
          <a:blip r:embed="rId3"/>
          <a:stretch>
            <a:fillRect/>
          </a:stretch>
        </p:blipFill>
        <p:spPr>
          <a:xfrm>
            <a:off x="11223034" y="371911"/>
            <a:ext cx="574799" cy="341403"/>
          </a:xfrm>
          <a:prstGeom prst="rect">
            <a:avLst/>
          </a:prstGeom>
          <a:ln w="12700">
            <a:miter lim="400000"/>
          </a:ln>
          <a:effectLst>
            <a:glow rad="63500">
              <a:schemeClr val="accent3">
                <a:satMod val="175000"/>
                <a:alpha val="40000"/>
              </a:schemeClr>
            </a:glow>
          </a:effectLst>
        </p:spPr>
      </p:pic>
      <p:sp>
        <p:nvSpPr>
          <p:cNvPr id="20" name="텍스트 개체 틀 5">
            <a:extLst>
              <a:ext uri="{FF2B5EF4-FFF2-40B4-BE49-F238E27FC236}">
                <a16:creationId xmlns:a16="http://schemas.microsoft.com/office/drawing/2014/main" id="{C71158CB-A635-41A8-987B-2E83908B1D17}"/>
              </a:ext>
            </a:extLst>
          </p:cNvPr>
          <p:cNvSpPr>
            <a:spLocks noGrp="1"/>
          </p:cNvSpPr>
          <p:nvPr>
            <p:ph type="body" sz="quarter" idx="11" hasCustomPrompt="1"/>
          </p:nvPr>
        </p:nvSpPr>
        <p:spPr>
          <a:xfrm>
            <a:off x="940489" y="6193105"/>
            <a:ext cx="10308586" cy="190505"/>
          </a:xfrm>
        </p:spPr>
        <p:txBody>
          <a:bodyPr>
            <a:noAutofit/>
          </a:bodyPr>
          <a:lstStyle>
            <a:lvl1pPr marL="0" indent="0">
              <a:buNone/>
              <a:defRPr sz="1050">
                <a:solidFill>
                  <a:schemeClr val="bg1"/>
                </a:solidFill>
                <a:latin typeface="Arial" panose="020B0604020202020204" pitchFamily="34" charset="0"/>
                <a:cs typeface="Arial" panose="020B0604020202020204" pitchFamily="34" charset="0"/>
              </a:defRPr>
            </a:lvl1pPr>
          </a:lstStyle>
          <a:p>
            <a:pPr lvl="0"/>
            <a:r>
              <a:rPr lang="en-US" altLang="ko-KR" dirty="0"/>
              <a:t>Reference</a:t>
            </a:r>
            <a:endParaRPr lang="ko-KR" altLang="en-US" dirty="0"/>
          </a:p>
        </p:txBody>
      </p:sp>
      <p:sp>
        <p:nvSpPr>
          <p:cNvPr id="18" name="모서리가 둥근 직사각형">
            <a:extLst>
              <a:ext uri="{FF2B5EF4-FFF2-40B4-BE49-F238E27FC236}">
                <a16:creationId xmlns:a16="http://schemas.microsoft.com/office/drawing/2014/main" id="{B094D2B3-90FD-4AEA-A516-F861250CCB11}"/>
              </a:ext>
            </a:extLst>
          </p:cNvPr>
          <p:cNvSpPr/>
          <p:nvPr userDrawn="1"/>
        </p:nvSpPr>
        <p:spPr>
          <a:xfrm>
            <a:off x="826929" y="2040281"/>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1" name="모서리가 둥근 직사각형">
            <a:extLst>
              <a:ext uri="{FF2B5EF4-FFF2-40B4-BE49-F238E27FC236}">
                <a16:creationId xmlns:a16="http://schemas.microsoft.com/office/drawing/2014/main" id="{36315EA2-03D4-4EE4-B0B7-DDA1E1717EA1}"/>
              </a:ext>
            </a:extLst>
          </p:cNvPr>
          <p:cNvSpPr/>
          <p:nvPr userDrawn="1"/>
        </p:nvSpPr>
        <p:spPr>
          <a:xfrm>
            <a:off x="6176513" y="2041734"/>
            <a:ext cx="5197184" cy="4144858"/>
          </a:xfrm>
          <a:prstGeom prst="roundRect">
            <a:avLst>
              <a:gd name="adj" fmla="val 4603"/>
            </a:avLst>
          </a:prstGeom>
          <a:solidFill>
            <a:schemeClr val="bg1"/>
          </a:solidFill>
          <a:ln w="3175">
            <a:solidFill>
              <a:schemeClr val="bg1"/>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17" name="내용 개체 틀 2">
            <a:extLst>
              <a:ext uri="{FF2B5EF4-FFF2-40B4-BE49-F238E27FC236}">
                <a16:creationId xmlns:a16="http://schemas.microsoft.com/office/drawing/2014/main" id="{5EEEB784-EFB6-4922-B09B-74BD5E04FC68}"/>
              </a:ext>
            </a:extLst>
          </p:cNvPr>
          <p:cNvSpPr>
            <a:spLocks noGrp="1"/>
          </p:cNvSpPr>
          <p:nvPr>
            <p:ph idx="1" hasCustomPrompt="1"/>
          </p:nvPr>
        </p:nvSpPr>
        <p:spPr>
          <a:xfrm>
            <a:off x="931653" y="2130725"/>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27" name="내용 개체 틀 2">
            <a:extLst>
              <a:ext uri="{FF2B5EF4-FFF2-40B4-BE49-F238E27FC236}">
                <a16:creationId xmlns:a16="http://schemas.microsoft.com/office/drawing/2014/main" id="{3259CFE3-1627-46CE-8E1B-7E9CE481AFBF}"/>
              </a:ext>
            </a:extLst>
          </p:cNvPr>
          <p:cNvSpPr>
            <a:spLocks noGrp="1"/>
          </p:cNvSpPr>
          <p:nvPr>
            <p:ph idx="18" hasCustomPrompt="1"/>
          </p:nvPr>
        </p:nvSpPr>
        <p:spPr>
          <a:xfrm>
            <a:off x="6277758" y="2136230"/>
            <a:ext cx="4977441" cy="3935708"/>
          </a:xfrm>
        </p:spPr>
        <p:txBody>
          <a:bodyPr anchor="t">
            <a:normAutofit/>
          </a:bodyPr>
          <a:lstStyle>
            <a:lvl1pPr marL="228600" indent="-2286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ü"/>
              <a:defRPr sz="16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19" name="모서리가 둥근 직사각형">
            <a:extLst>
              <a:ext uri="{FF2B5EF4-FFF2-40B4-BE49-F238E27FC236}">
                <a16:creationId xmlns:a16="http://schemas.microsoft.com/office/drawing/2014/main" id="{E7F88058-E738-4692-81CF-B7DB1A8FAE32}"/>
              </a:ext>
            </a:extLst>
          </p:cNvPr>
          <p:cNvSpPr/>
          <p:nvPr userDrawn="1"/>
        </p:nvSpPr>
        <p:spPr>
          <a:xfrm>
            <a:off x="826929" y="1394006"/>
            <a:ext cx="10547562" cy="527570"/>
          </a:xfrm>
          <a:prstGeom prst="roundRect">
            <a:avLst>
              <a:gd name="adj" fmla="val 36534"/>
            </a:avLst>
          </a:prstGeom>
          <a:solidFill>
            <a:srgbClr val="E0633B"/>
          </a:solidFill>
          <a:ln w="3175">
            <a:solidFill>
              <a:srgbClr val="E0633B"/>
            </a:solidFill>
          </a:ln>
          <a:effectLst>
            <a:outerShdw blurRad="114300" dist="23000" dir="5400000" rotWithShape="0">
              <a:srgbClr val="A7A7A7">
                <a:alpha val="35000"/>
              </a:srgbClr>
            </a:outerShdw>
          </a:effectLst>
        </p:spPr>
        <p:txBody>
          <a:bodyPr lIns="45719" rIns="45719" anchor="ctr"/>
          <a:lstStyle/>
          <a:p>
            <a:pPr>
              <a:defRPr sz="1400">
                <a:solidFill>
                  <a:srgbClr val="616161"/>
                </a:solidFill>
              </a:defRPr>
            </a:pPr>
            <a:endParaRPr/>
          </a:p>
        </p:txBody>
      </p:sp>
      <p:sp>
        <p:nvSpPr>
          <p:cNvPr id="23" name="텍스트 개체 틀 2">
            <a:extLst>
              <a:ext uri="{FF2B5EF4-FFF2-40B4-BE49-F238E27FC236}">
                <a16:creationId xmlns:a16="http://schemas.microsoft.com/office/drawing/2014/main" id="{F5CBD75E-B257-4E8C-9244-7700902480C3}"/>
              </a:ext>
            </a:extLst>
          </p:cNvPr>
          <p:cNvSpPr>
            <a:spLocks noGrp="1"/>
          </p:cNvSpPr>
          <p:nvPr>
            <p:ph type="body" sz="quarter" idx="16" hasCustomPrompt="1"/>
          </p:nvPr>
        </p:nvSpPr>
        <p:spPr>
          <a:xfrm>
            <a:off x="940489" y="1457325"/>
            <a:ext cx="10317422" cy="404903"/>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ltLang="ko-KR" dirty="0"/>
              <a:t>Sub-title</a:t>
            </a:r>
            <a:endParaRPr lang="ko-KR" altLang="en-US" dirty="0"/>
          </a:p>
        </p:txBody>
      </p:sp>
    </p:spTree>
    <p:extLst>
      <p:ext uri="{BB962C8B-B14F-4D97-AF65-F5344CB8AC3E}">
        <p14:creationId xmlns:p14="http://schemas.microsoft.com/office/powerpoint/2010/main" val="5693857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A45442A1-FB5A-4E4A-9571-6B7AC734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C0F20C9F-4E7E-48F6-ADE6-DECC278B3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7E17761-706F-47E5-9C90-0459B5D5E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1B59B-F0EF-48B7-863A-B3155C7F799A}" type="datetimeFigureOut">
              <a:rPr lang="ko-KR" altLang="en-US" smtClean="0"/>
              <a:t>2022-06-27</a:t>
            </a:fld>
            <a:endParaRPr lang="ko-KR" altLang="en-US"/>
          </a:p>
        </p:txBody>
      </p:sp>
      <p:sp>
        <p:nvSpPr>
          <p:cNvPr id="5" name="바닥글 개체 틀 4">
            <a:extLst>
              <a:ext uri="{FF2B5EF4-FFF2-40B4-BE49-F238E27FC236}">
                <a16:creationId xmlns:a16="http://schemas.microsoft.com/office/drawing/2014/main" id="{186C6A1C-CF6C-4D28-A124-C8519BE60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6871E47A-8EAF-41E7-8562-E51EE4730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B8C93-6ED6-4DF5-8B95-1841EE4D57B7}" type="slidenum">
              <a:rPr lang="ko-KR" altLang="en-US" smtClean="0"/>
              <a:t>‹#›</a:t>
            </a:fld>
            <a:endParaRPr lang="ko-KR" altLang="en-US"/>
          </a:p>
        </p:txBody>
      </p:sp>
    </p:spTree>
    <p:extLst>
      <p:ext uri="{BB962C8B-B14F-4D97-AF65-F5344CB8AC3E}">
        <p14:creationId xmlns:p14="http://schemas.microsoft.com/office/powerpoint/2010/main" val="1848921445"/>
      </p:ext>
    </p:extLst>
  </p:cSld>
  <p:clrMap bg1="lt1" tx1="dk1" bg2="lt2" tx2="dk2" accent1="accent1" accent2="accent2" accent3="accent3" accent4="accent4" accent5="accent5" accent6="accent6" hlink="hlink" folHlink="folHlink"/>
  <p:sldLayoutIdLst>
    <p:sldLayoutId id="2147483649" r:id="rId1"/>
    <p:sldLayoutId id="2147483712" r:id="rId2"/>
    <p:sldLayoutId id="2147483664" r:id="rId3"/>
    <p:sldLayoutId id="2147483672" r:id="rId4"/>
    <p:sldLayoutId id="2147483674" r:id="rId5"/>
    <p:sldLayoutId id="2147483675" r:id="rId6"/>
    <p:sldLayoutId id="2147483668" r:id="rId7"/>
    <p:sldLayoutId id="2147483673" r:id="rId8"/>
    <p:sldLayoutId id="2147483679" r:id="rId9"/>
    <p:sldLayoutId id="2147483677" r:id="rId10"/>
    <p:sldLayoutId id="2147483676"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663" r:id="rId39"/>
    <p:sldLayoutId id="2147483678" r:id="rId40"/>
    <p:sldLayoutId id="2147483655" r:id="rId41"/>
    <p:sldLayoutId id="2147483708" r:id="rId42"/>
    <p:sldLayoutId id="2147483662" r:id="rId43"/>
    <p:sldLayoutId id="2147483709" r:id="rId44"/>
    <p:sldLayoutId id="2147483669" r:id="rId45"/>
    <p:sldLayoutId id="2147483670" r:id="rId46"/>
    <p:sldLayoutId id="2147483710" r:id="rId47"/>
    <p:sldLayoutId id="2147483671" r:id="rId48"/>
    <p:sldLayoutId id="2147483711" r:id="rId49"/>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13.png"/><Relationship Id="rId5" Type="http://schemas.openxmlformats.org/officeDocument/2006/relationships/image" Target="NULL"/><Relationship Id="rId9"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DDA5FD-6849-4673-B04B-2C7BC4E81152}"/>
              </a:ext>
            </a:extLst>
          </p:cNvPr>
          <p:cNvSpPr>
            <a:spLocks noGrp="1"/>
          </p:cNvSpPr>
          <p:nvPr>
            <p:ph type="ctrTitle"/>
          </p:nvPr>
        </p:nvSpPr>
        <p:spPr/>
        <p:txBody>
          <a:bodyPr>
            <a:noAutofit/>
          </a:bodyPr>
          <a:lstStyle/>
          <a:p>
            <a:r>
              <a:rPr lang="en-US" altLang="ko-KR" sz="4000" b="1" dirty="0"/>
              <a:t>Lessons-learned of using </a:t>
            </a:r>
            <a:br>
              <a:rPr lang="en-US" altLang="ko-KR" sz="4000" b="1" dirty="0"/>
            </a:br>
            <a:r>
              <a:rPr lang="en-US" altLang="ko-KR" sz="4000" b="1" dirty="0"/>
              <a:t>Monte Carlo Method with </a:t>
            </a:r>
            <a:br>
              <a:rPr lang="en-US" altLang="ko-KR" sz="4000" b="1" dirty="0"/>
            </a:br>
            <a:r>
              <a:rPr lang="en-US" altLang="ko-KR" sz="4000" b="1" dirty="0"/>
              <a:t>Importance Sampling</a:t>
            </a:r>
            <a:br>
              <a:rPr lang="en-US" altLang="ko-KR" sz="4000" b="1" dirty="0"/>
            </a:br>
            <a:r>
              <a:rPr lang="en-US" altLang="ko-KR" sz="4000" b="1" dirty="0"/>
              <a:t> in Fault Tree Quantification</a:t>
            </a:r>
            <a:endParaRPr lang="ko-KR" altLang="en-US" sz="4000" b="1" dirty="0"/>
          </a:p>
        </p:txBody>
      </p:sp>
      <p:sp>
        <p:nvSpPr>
          <p:cNvPr id="3" name="부제목 2">
            <a:extLst>
              <a:ext uri="{FF2B5EF4-FFF2-40B4-BE49-F238E27FC236}">
                <a16:creationId xmlns:a16="http://schemas.microsoft.com/office/drawing/2014/main" id="{435E68A9-441C-42D8-A34F-362749AAC7E7}"/>
              </a:ext>
            </a:extLst>
          </p:cNvPr>
          <p:cNvSpPr>
            <a:spLocks noGrp="1"/>
          </p:cNvSpPr>
          <p:nvPr>
            <p:ph type="subTitle" idx="1"/>
          </p:nvPr>
        </p:nvSpPr>
        <p:spPr/>
        <p:txBody>
          <a:bodyPr>
            <a:normAutofit/>
          </a:bodyPr>
          <a:lstStyle/>
          <a:p>
            <a:pPr algn="r"/>
            <a:r>
              <a:rPr lang="en-US" altLang="ko-KR" sz="2000" dirty="0"/>
              <a:t>Probability Safety Assessment and Management 16</a:t>
            </a:r>
          </a:p>
          <a:p>
            <a:pPr algn="r"/>
            <a:r>
              <a:rPr lang="en-US" altLang="ko-KR" sz="2000" dirty="0" smtClean="0"/>
              <a:t>June 27 – July 1</a:t>
            </a:r>
            <a:endParaRPr lang="en-US" altLang="ko-KR" sz="2000" dirty="0"/>
          </a:p>
          <a:p>
            <a:pPr algn="r"/>
            <a:r>
              <a:rPr lang="en-US" altLang="ko-KR" sz="2000" dirty="0" err="1"/>
              <a:t>Heejong</a:t>
            </a:r>
            <a:r>
              <a:rPr lang="en-US" altLang="ko-KR" sz="2000" dirty="0"/>
              <a:t> </a:t>
            </a:r>
            <a:r>
              <a:rPr lang="en-US" altLang="ko-KR" sz="2000" dirty="0" err="1"/>
              <a:t>Yoo</a:t>
            </a:r>
            <a:r>
              <a:rPr lang="en-US" altLang="ko-KR" sz="2000" dirty="0"/>
              <a:t> (kreacher@khu.ac.kr)</a:t>
            </a:r>
          </a:p>
          <a:p>
            <a:pPr algn="r"/>
            <a:r>
              <a:rPr lang="en-US" altLang="ko-KR" sz="2000" dirty="0" err="1"/>
              <a:t>Gyunyoung</a:t>
            </a:r>
            <a:r>
              <a:rPr lang="en-US" altLang="ko-KR" sz="2000" dirty="0"/>
              <a:t> </a:t>
            </a:r>
            <a:r>
              <a:rPr lang="en-US" altLang="ko-KR" sz="2000" dirty="0" err="1"/>
              <a:t>Heo</a:t>
            </a:r>
            <a:r>
              <a:rPr lang="en-US" altLang="ko-KR" sz="2000" dirty="0"/>
              <a:t>    </a:t>
            </a:r>
            <a:r>
              <a:rPr lang="en-US" altLang="ko-KR" sz="600" dirty="0"/>
              <a:t> </a:t>
            </a:r>
            <a:r>
              <a:rPr lang="en-US" altLang="ko-KR" sz="2000" dirty="0"/>
              <a:t> (gheo@khu.ac.kr)</a:t>
            </a:r>
          </a:p>
        </p:txBody>
      </p:sp>
    </p:spTree>
    <p:extLst>
      <p:ext uri="{BB962C8B-B14F-4D97-AF65-F5344CB8AC3E}">
        <p14:creationId xmlns:p14="http://schemas.microsoft.com/office/powerpoint/2010/main" val="1952357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Introduction</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01</a:t>
            </a:r>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smtClean="0"/>
              <a:t>Research Objectives</a:t>
            </a:r>
          </a:p>
          <a:p>
            <a:pPr lvl="1"/>
            <a:r>
              <a:rPr lang="en-US" altLang="ko-KR" dirty="0" smtClean="0"/>
              <a:t>Monte </a:t>
            </a:r>
            <a:r>
              <a:rPr lang="en-US" altLang="ko-KR" dirty="0"/>
              <a:t>Carlo simulation method</a:t>
            </a:r>
          </a:p>
          <a:p>
            <a:pPr lvl="2"/>
            <a:r>
              <a:rPr lang="en-US" altLang="ko-KR" dirty="0"/>
              <a:t>Has its potential of use in fault tree quantification (w/o minimal cut sets)</a:t>
            </a:r>
          </a:p>
          <a:p>
            <a:pPr lvl="2"/>
            <a:r>
              <a:rPr lang="en-US" altLang="ko-KR" dirty="0"/>
              <a:t>Need to cope with time consumption</a:t>
            </a:r>
          </a:p>
          <a:p>
            <a:pPr lvl="2"/>
            <a:endParaRPr lang="en-US" altLang="ko-KR" dirty="0"/>
          </a:p>
          <a:p>
            <a:pPr lvl="1"/>
            <a:r>
              <a:rPr lang="en-US" altLang="ko-KR" dirty="0"/>
              <a:t>Importance sampling</a:t>
            </a:r>
          </a:p>
          <a:p>
            <a:pPr lvl="2"/>
            <a:r>
              <a:rPr lang="en-US" altLang="ko-KR" dirty="0"/>
              <a:t>Can reduce time consumption in Monte Carlo method</a:t>
            </a:r>
          </a:p>
          <a:p>
            <a:pPr lvl="2"/>
            <a:r>
              <a:rPr lang="en-US" altLang="ko-KR" dirty="0"/>
              <a:t>Need to cope with the setting of distributions</a:t>
            </a:r>
          </a:p>
        </p:txBody>
      </p:sp>
      <p:sp>
        <p:nvSpPr>
          <p:cNvPr id="2" name="텍스트 개체 틀 1"/>
          <p:cNvSpPr>
            <a:spLocks noGrp="1"/>
          </p:cNvSpPr>
          <p:nvPr>
            <p:ph type="body" sz="quarter" idx="11"/>
          </p:nvPr>
        </p:nvSpPr>
        <p:spPr/>
        <p:txBody>
          <a:bodyPr/>
          <a:lstStyle/>
          <a:p>
            <a:r>
              <a:rPr lang="en-US" altLang="ko-KR" dirty="0"/>
              <a:t>Jong Soo Choi, Nam Zin Cho, </a:t>
            </a:r>
            <a:r>
              <a:rPr lang="en-US" altLang="ko-KR" i="1" dirty="0"/>
              <a:t>A practical method for accurate quantification of large fault trees</a:t>
            </a:r>
            <a:r>
              <a:rPr lang="en-US" altLang="ko-KR" dirty="0"/>
              <a:t>, Reliability Engineering and System Safety, 92, 971-982, 2007</a:t>
            </a:r>
            <a:endParaRPr lang="ko-KR" altLang="en-US" dirty="0"/>
          </a:p>
        </p:txBody>
      </p:sp>
      <p:sp>
        <p:nvSpPr>
          <p:cNvPr id="7" name="직사각형 6">
            <a:extLst>
              <a:ext uri="{FF2B5EF4-FFF2-40B4-BE49-F238E27FC236}">
                <a16:creationId xmlns:a16="http://schemas.microsoft.com/office/drawing/2014/main" id="{4D3179E1-A0FF-4D48-AC9C-327C3E9A7841}"/>
              </a:ext>
            </a:extLst>
          </p:cNvPr>
          <p:cNvSpPr/>
          <p:nvPr/>
        </p:nvSpPr>
        <p:spPr>
          <a:xfrm>
            <a:off x="1686518" y="4530515"/>
            <a:ext cx="1575381" cy="10223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ko-KR" sz="1600" b="1" u="sng" dirty="0">
                <a:solidFill>
                  <a:srgbClr val="164F86"/>
                </a:solidFill>
                <a:latin typeface="Arial" panose="020B0604020202020204" pitchFamily="34" charset="0"/>
                <a:cs typeface="Arial" panose="020B0604020202020204" pitchFamily="34" charset="0"/>
                <a:sym typeface="Wingdings" panose="05000000000000000000" pitchFamily="2" charset="2"/>
              </a:rPr>
              <a:t>Monte Carlo Simulation</a:t>
            </a:r>
          </a:p>
        </p:txBody>
      </p:sp>
      <p:sp>
        <p:nvSpPr>
          <p:cNvPr id="9" name="십자형 8">
            <a:extLst>
              <a:ext uri="{FF2B5EF4-FFF2-40B4-BE49-F238E27FC236}">
                <a16:creationId xmlns:a16="http://schemas.microsoft.com/office/drawing/2014/main" id="{56C37C90-D975-4D3C-9C86-8BB8751B04DC}"/>
              </a:ext>
            </a:extLst>
          </p:cNvPr>
          <p:cNvSpPr/>
          <p:nvPr/>
        </p:nvSpPr>
        <p:spPr>
          <a:xfrm>
            <a:off x="3655342" y="4819599"/>
            <a:ext cx="444137" cy="444137"/>
          </a:xfrm>
          <a:prstGeom prst="plus">
            <a:avLst>
              <a:gd name="adj" fmla="val 38333"/>
            </a:avLst>
          </a:prstGeom>
          <a:solidFill>
            <a:srgbClr val="164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4D3179E1-A0FF-4D48-AC9C-327C3E9A7841}"/>
              </a:ext>
            </a:extLst>
          </p:cNvPr>
          <p:cNvSpPr/>
          <p:nvPr/>
        </p:nvSpPr>
        <p:spPr>
          <a:xfrm>
            <a:off x="4492922" y="4530515"/>
            <a:ext cx="2379218" cy="10223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ko-KR" sz="1600" b="1" u="sng" dirty="0">
                <a:solidFill>
                  <a:srgbClr val="164F86"/>
                </a:solidFill>
                <a:latin typeface="Arial" panose="020B0604020202020204" pitchFamily="34" charset="0"/>
                <a:cs typeface="Arial" panose="020B0604020202020204" pitchFamily="34" charset="0"/>
                <a:sym typeface="Wingdings" panose="05000000000000000000" pitchFamily="2" charset="2"/>
              </a:rPr>
              <a:t>Importance Sampling</a:t>
            </a:r>
          </a:p>
        </p:txBody>
      </p:sp>
      <p:sp>
        <p:nvSpPr>
          <p:cNvPr id="3" name="오른쪽 화살표 2"/>
          <p:cNvSpPr/>
          <p:nvPr/>
        </p:nvSpPr>
        <p:spPr>
          <a:xfrm>
            <a:off x="7265583" y="4799351"/>
            <a:ext cx="978408" cy="484632"/>
          </a:xfrm>
          <a:prstGeom prst="rightArrow">
            <a:avLst/>
          </a:prstGeom>
          <a:solidFill>
            <a:srgbClr val="164F86"/>
          </a:solidFill>
          <a:ln>
            <a:solidFill>
              <a:srgbClr val="164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각형: 둥근 모서리 30">
            <a:extLst>
              <a:ext uri="{FF2B5EF4-FFF2-40B4-BE49-F238E27FC236}">
                <a16:creationId xmlns:a16="http://schemas.microsoft.com/office/drawing/2014/main" id="{F82A22A4-058F-4D47-918F-E3204A657D94}"/>
              </a:ext>
            </a:extLst>
          </p:cNvPr>
          <p:cNvSpPr/>
          <p:nvPr/>
        </p:nvSpPr>
        <p:spPr>
          <a:xfrm>
            <a:off x="8702596" y="4355375"/>
            <a:ext cx="2053387" cy="1372584"/>
          </a:xfrm>
          <a:prstGeom prst="roundRect">
            <a:avLst/>
          </a:prstGeom>
          <a:noFill/>
          <a:ln w="28575">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ysClr val="windowText" lastClr="000000"/>
                </a:solidFill>
              </a:rPr>
              <a:t>Fault Tree Quantification</a:t>
            </a:r>
            <a:endParaRPr lang="ko-KR" altLang="en-US" sz="2000" b="1" dirty="0">
              <a:solidFill>
                <a:sysClr val="windowText" lastClr="000000"/>
              </a:solidFill>
            </a:endParaRPr>
          </a:p>
        </p:txBody>
      </p:sp>
    </p:spTree>
    <p:extLst>
      <p:ext uri="{BB962C8B-B14F-4D97-AF65-F5344CB8AC3E}">
        <p14:creationId xmlns:p14="http://schemas.microsoft.com/office/powerpoint/2010/main" val="177456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chemeClr val="tx1"/>
                </a:solidFill>
              </a:rPr>
              <a:t>methodology</a:t>
            </a:r>
            <a:endParaRPr lang="ko-KR" altLang="en-US" dirty="0">
              <a:solidFill>
                <a:schemeClr val="tx1"/>
              </a:solidFill>
            </a:endParaRPr>
          </a:p>
        </p:txBody>
      </p:sp>
      <p:sp>
        <p:nvSpPr>
          <p:cNvPr id="3" name="텍스트 개체 틀 2"/>
          <p:cNvSpPr>
            <a:spLocks noGrp="1"/>
          </p:cNvSpPr>
          <p:nvPr>
            <p:ph type="body" sz="quarter" idx="10"/>
          </p:nvPr>
        </p:nvSpPr>
        <p:spPr/>
        <p:txBody>
          <a:bodyPr/>
          <a:lstStyle/>
          <a:p>
            <a:r>
              <a:rPr lang="en-US" altLang="ko-KR" dirty="0">
                <a:solidFill>
                  <a:schemeClr val="tx1"/>
                </a:solidFill>
              </a:rPr>
              <a:t>02</a:t>
            </a:r>
            <a:endParaRPr lang="ko-KR" altLang="en-US" dirty="0">
              <a:solidFill>
                <a:schemeClr val="tx1"/>
              </a:solidFill>
            </a:endParaRPr>
          </a:p>
        </p:txBody>
      </p:sp>
      <p:sp>
        <p:nvSpPr>
          <p:cNvPr id="4" name="텍스트 개체 틀 3"/>
          <p:cNvSpPr>
            <a:spLocks noGrp="1"/>
          </p:cNvSpPr>
          <p:nvPr>
            <p:ph type="body" sz="quarter" idx="11"/>
          </p:nvPr>
        </p:nvSpPr>
        <p:spPr/>
        <p:txBody>
          <a:bodyPr/>
          <a:lstStyle/>
          <a:p>
            <a:endParaRPr lang="ko-KR" altLang="en-US"/>
          </a:p>
        </p:txBody>
      </p:sp>
      <p:sp>
        <p:nvSpPr>
          <p:cNvPr id="5" name="내용 개체 틀 4"/>
          <p:cNvSpPr>
            <a:spLocks noGrp="1"/>
          </p:cNvSpPr>
          <p:nvPr>
            <p:ph idx="12"/>
          </p:nvPr>
        </p:nvSpPr>
        <p:spPr/>
        <p:txBody>
          <a:bodyPr/>
          <a:lstStyle/>
          <a:p>
            <a:r>
              <a:rPr lang="en-US" altLang="ko-KR" dirty="0"/>
              <a:t>Gate</a:t>
            </a:r>
          </a:p>
          <a:p>
            <a:pPr lvl="1"/>
            <a:r>
              <a:rPr lang="en-US" altLang="ko-KR" dirty="0"/>
              <a:t>Logic symbols that represent events that can be defined by one or more lower level events</a:t>
            </a:r>
          </a:p>
          <a:p>
            <a:pPr lvl="1"/>
            <a:endParaRPr lang="en-US" altLang="ko-KR" dirty="0"/>
          </a:p>
          <a:p>
            <a:pPr lvl="1"/>
            <a:r>
              <a:rPr lang="en-US" altLang="ko-KR" dirty="0"/>
              <a:t>AND, OR, NOT, NAND, NOR, etc.	</a:t>
            </a:r>
            <a:endParaRPr lang="ko-KR" altLang="en-US" dirty="0"/>
          </a:p>
        </p:txBody>
      </p:sp>
      <p:sp>
        <p:nvSpPr>
          <p:cNvPr id="6" name="내용 개체 틀 5"/>
          <p:cNvSpPr>
            <a:spLocks noGrp="1"/>
          </p:cNvSpPr>
          <p:nvPr>
            <p:ph idx="16"/>
          </p:nvPr>
        </p:nvSpPr>
        <p:spPr/>
        <p:txBody>
          <a:bodyPr/>
          <a:lstStyle/>
          <a:p>
            <a:r>
              <a:rPr lang="en-US" altLang="ko-KR" dirty="0"/>
              <a:t>Event</a:t>
            </a:r>
          </a:p>
          <a:p>
            <a:pPr lvl="1"/>
            <a:r>
              <a:rPr lang="en-US" altLang="ko-KR" dirty="0"/>
              <a:t>Lowest level items in a fault tree diagram</a:t>
            </a:r>
          </a:p>
          <a:p>
            <a:pPr lvl="1"/>
            <a:r>
              <a:rPr lang="en-US" altLang="ko-KR" dirty="0"/>
              <a:t>Represents the events that occur leading up to higher level gates, ultimately to the TOP gate</a:t>
            </a:r>
          </a:p>
          <a:p>
            <a:pPr lvl="1"/>
            <a:r>
              <a:rPr lang="en-US" altLang="ko-KR" dirty="0"/>
              <a:t>Have a probability of occurrence associated with</a:t>
            </a:r>
          </a:p>
          <a:p>
            <a:pPr lvl="1"/>
            <a:endParaRPr lang="en-US" altLang="ko-KR" dirty="0"/>
          </a:p>
          <a:p>
            <a:pPr lvl="1"/>
            <a:r>
              <a:rPr lang="en-US" altLang="ko-KR" dirty="0"/>
              <a:t>Basic, House, Undefined, etc.</a:t>
            </a:r>
            <a:endParaRPr lang="ko-KR" altLang="en-US" dirty="0"/>
          </a:p>
        </p:txBody>
      </p:sp>
      <p:pic>
        <p:nvPicPr>
          <p:cNvPr id="8" name="Picture 4" descr="DRW000016e881f9"/>
          <p:cNvPicPr/>
          <p:nvPr/>
        </p:nvPicPr>
        <p:blipFill>
          <a:blip r:embed="rId3">
            <a:extLst>
              <a:ext uri="{28A0092B-C50C-407E-A947-70E740481C1C}">
                <a14:useLocalDpi xmlns:a14="http://schemas.microsoft.com/office/drawing/2010/main" val="0"/>
              </a:ext>
            </a:extLst>
          </a:blip>
          <a:srcRect/>
          <a:stretch>
            <a:fillRect/>
          </a:stretch>
        </p:blipFill>
        <p:spPr bwMode="auto">
          <a:xfrm>
            <a:off x="7504834" y="4594058"/>
            <a:ext cx="2419350" cy="1104900"/>
          </a:xfrm>
          <a:prstGeom prst="rect">
            <a:avLst/>
          </a:prstGeom>
          <a:noFill/>
          <a:ln>
            <a:noFill/>
          </a:ln>
        </p:spPr>
      </p:pic>
      <p:pic>
        <p:nvPicPr>
          <p:cNvPr id="9" name="그림 8"/>
          <p:cNvPicPr/>
          <p:nvPr/>
        </p:nvPicPr>
        <p:blipFill>
          <a:blip r:embed="rId4">
            <a:extLst>
              <a:ext uri="{28A0092B-C50C-407E-A947-70E740481C1C}">
                <a14:useLocalDpi xmlns:a14="http://schemas.microsoft.com/office/drawing/2010/main" val="0"/>
              </a:ext>
            </a:extLst>
          </a:blip>
          <a:srcRect/>
          <a:stretch>
            <a:fillRect/>
          </a:stretch>
        </p:blipFill>
        <p:spPr bwMode="auto">
          <a:xfrm>
            <a:off x="1972902" y="3465094"/>
            <a:ext cx="2886315" cy="2505691"/>
          </a:xfrm>
          <a:prstGeom prst="rect">
            <a:avLst/>
          </a:prstGeom>
          <a:solidFill>
            <a:schemeClr val="bg1"/>
          </a:solidFill>
          <a:ln>
            <a:noFill/>
          </a:ln>
        </p:spPr>
      </p:pic>
    </p:spTree>
    <p:extLst>
      <p:ext uri="{BB962C8B-B14F-4D97-AF65-F5344CB8AC3E}">
        <p14:creationId xmlns:p14="http://schemas.microsoft.com/office/powerpoint/2010/main" val="1117291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Methodology</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02</a:t>
            </a:r>
            <a:endParaRPr lang="ko-KR" altLang="en-US" dirty="0"/>
          </a:p>
        </p:txBody>
      </p:sp>
      <p:sp>
        <p:nvSpPr>
          <p:cNvPr id="11" name="텍스트 개체 틀 10">
            <a:extLst>
              <a:ext uri="{FF2B5EF4-FFF2-40B4-BE49-F238E27FC236}">
                <a16:creationId xmlns:a16="http://schemas.microsoft.com/office/drawing/2014/main" id="{7EDC600D-C50F-4009-89F4-9AF33026B7F3}"/>
              </a:ext>
            </a:extLst>
          </p:cNvPr>
          <p:cNvSpPr>
            <a:spLocks noGrp="1"/>
          </p:cNvSpPr>
          <p:nvPr>
            <p:ph type="body" sz="quarter" idx="11"/>
          </p:nvPr>
        </p:nvSpPr>
        <p:spPr>
          <a:xfrm>
            <a:off x="940489" y="6177203"/>
            <a:ext cx="10308586" cy="581406"/>
          </a:xfrm>
        </p:spPr>
        <p:txBody>
          <a:bodyPr/>
          <a:lstStyle/>
          <a:p>
            <a:r>
              <a:rPr lang="en-US" altLang="ko-KR" dirty="0" err="1"/>
              <a:t>A.H.Ang</a:t>
            </a:r>
            <a:r>
              <a:rPr lang="en-US" altLang="ko-KR" dirty="0"/>
              <a:t> and </a:t>
            </a:r>
            <a:r>
              <a:rPr lang="en-US" altLang="ko-KR" dirty="0" err="1"/>
              <a:t>W.H.Tang</a:t>
            </a:r>
            <a:r>
              <a:rPr lang="en-US" altLang="ko-KR" dirty="0"/>
              <a:t>, Probability Concepts in Engineering Planning and Design Volume II: Decision, Risk, and Reliability, John Wiley &amp; Sons </a:t>
            </a:r>
            <a:r>
              <a:rPr lang="en-US" altLang="ko-KR" dirty="0" err="1"/>
              <a:t>Inc</a:t>
            </a:r>
            <a:r>
              <a:rPr lang="en-US" altLang="ko-KR" dirty="0"/>
              <a:t>, 1984</a:t>
            </a:r>
          </a:p>
          <a:p>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2"/>
          </p:nvPr>
        </p:nvSpPr>
        <p:spPr/>
        <p:txBody>
          <a:bodyPr/>
          <a:lstStyle/>
          <a:p>
            <a:r>
              <a:rPr lang="en-US" altLang="ko-KR" dirty="0"/>
              <a:t>Monte Carlo simulation method</a:t>
            </a:r>
          </a:p>
          <a:p>
            <a:pPr lvl="1"/>
            <a:r>
              <a:rPr lang="en-US" altLang="ko-KR" dirty="0"/>
              <a:t>Methodology for obtaining estimates of the solution of mathematical problems by means of random numbers</a:t>
            </a:r>
          </a:p>
          <a:p>
            <a:pPr lvl="1"/>
            <a:r>
              <a:rPr lang="en-US" altLang="ko-KR" dirty="0"/>
              <a:t>Powerful modelling tool for the analysis of complex systems</a:t>
            </a:r>
          </a:p>
          <a:p>
            <a:pPr lvl="1"/>
            <a:r>
              <a:rPr lang="en-US" altLang="ko-KR" dirty="0"/>
              <a:t>Basic procedure</a:t>
            </a:r>
          </a:p>
          <a:p>
            <a:pPr marL="1257300" lvl="2" indent="-342900">
              <a:buFont typeface="+mj-lt"/>
              <a:buAutoNum type="arabicPeriod"/>
            </a:pPr>
            <a:r>
              <a:rPr lang="en-US" altLang="ko-KR" dirty="0"/>
              <a:t>Set equation for calculation</a:t>
            </a:r>
          </a:p>
          <a:p>
            <a:pPr marL="1257300" lvl="2" indent="-342900">
              <a:buFont typeface="+mj-lt"/>
              <a:buAutoNum type="arabicPeriod"/>
            </a:pPr>
            <a:r>
              <a:rPr lang="en-US" altLang="ko-KR" dirty="0"/>
              <a:t>Set distribution for random number generation</a:t>
            </a:r>
          </a:p>
          <a:p>
            <a:pPr marL="1257300" lvl="2" indent="-342900">
              <a:buFont typeface="+mj-lt"/>
              <a:buAutoNum type="arabicPeriod"/>
            </a:pPr>
            <a:r>
              <a:rPr lang="en-US" altLang="ko-KR" dirty="0"/>
              <a:t>Random number generation from distribution</a:t>
            </a:r>
          </a:p>
          <a:p>
            <a:pPr marL="1257300" lvl="2" indent="-342900">
              <a:buFont typeface="+mj-lt"/>
              <a:buAutoNum type="arabicPeriod"/>
            </a:pPr>
            <a:r>
              <a:rPr lang="en-US" altLang="ko-KR" dirty="0"/>
              <a:t>Calculate by the equation</a:t>
            </a:r>
          </a:p>
          <a:p>
            <a:pPr marL="1257300" lvl="2" indent="-342900">
              <a:buFont typeface="+mj-lt"/>
              <a:buAutoNum type="arabicPeriod"/>
            </a:pPr>
            <a:r>
              <a:rPr lang="en-US" altLang="ko-KR" dirty="0"/>
              <a:t>Repeat steps 3 &amp; 4 </a:t>
            </a:r>
            <a:r>
              <a:rPr lang="en-US" altLang="ko-KR" i="1" dirty="0"/>
              <a:t>n</a:t>
            </a:r>
            <a:r>
              <a:rPr lang="en-US" altLang="ko-KR" dirty="0"/>
              <a:t> times</a:t>
            </a:r>
          </a:p>
          <a:p>
            <a:pPr marL="1257300" lvl="2" indent="-342900">
              <a:buFont typeface="+mj-lt"/>
              <a:buAutoNum type="arabicPeriod"/>
            </a:pPr>
            <a:r>
              <a:rPr lang="en-US" altLang="ko-KR" dirty="0"/>
              <a:t>Deliberate the results by the iterations</a:t>
            </a:r>
          </a:p>
        </p:txBody>
      </p:sp>
      <p:sp>
        <p:nvSpPr>
          <p:cNvPr id="2" name="내용 개체 틀 1"/>
          <p:cNvSpPr>
            <a:spLocks noGrp="1"/>
          </p:cNvSpPr>
          <p:nvPr>
            <p:ph idx="16"/>
          </p:nvPr>
        </p:nvSpPr>
        <p:spPr/>
        <p:txBody>
          <a:bodyPr/>
          <a:lstStyle/>
          <a:p>
            <a:r>
              <a:rPr lang="en-US" altLang="ko-KR" dirty="0"/>
              <a:t>Monte Carlo simulation</a:t>
            </a:r>
          </a:p>
          <a:p>
            <a:pPr lvl="1"/>
            <a:r>
              <a:rPr lang="en-US" altLang="ko-KR" dirty="0"/>
              <a:t>Increase of number of iteration causes:</a:t>
            </a:r>
          </a:p>
          <a:p>
            <a:pPr lvl="2"/>
            <a:r>
              <a:rPr lang="en-US" altLang="ko-KR" dirty="0"/>
              <a:t>Increased accuracy of the numerical result</a:t>
            </a:r>
          </a:p>
          <a:p>
            <a:pPr lvl="2"/>
            <a:r>
              <a:rPr lang="en-US" altLang="ko-KR" dirty="0"/>
              <a:t>Smaller variance of the</a:t>
            </a:r>
            <a:r>
              <a:rPr lang="ko-KR" altLang="en-US" dirty="0"/>
              <a:t> </a:t>
            </a:r>
            <a:r>
              <a:rPr lang="en-US" altLang="ko-KR" dirty="0"/>
              <a:t>result</a:t>
            </a:r>
          </a:p>
          <a:p>
            <a:pPr marL="914400" lvl="2" indent="0">
              <a:buNone/>
            </a:pPr>
            <a:endParaRPr lang="en-US" altLang="ko-KR" dirty="0"/>
          </a:p>
          <a:p>
            <a:pPr lvl="1"/>
            <a:r>
              <a:rPr lang="en-US" altLang="ko-KR" dirty="0"/>
              <a:t>In the simulation model:</a:t>
            </a:r>
          </a:p>
          <a:p>
            <a:pPr lvl="2"/>
            <a:r>
              <a:rPr lang="en-US" altLang="ko-KR" dirty="0"/>
              <a:t>Determination of the state of events for each iteration</a:t>
            </a:r>
          </a:p>
          <a:p>
            <a:pPr lvl="2"/>
            <a:r>
              <a:rPr lang="en-US" altLang="ko-KR" dirty="0"/>
              <a:t>Random number distribution set as uniform distribution</a:t>
            </a:r>
          </a:p>
          <a:p>
            <a:pPr lvl="2"/>
            <a:r>
              <a:rPr lang="en-US" altLang="ko-KR" dirty="0"/>
              <a:t>Probability of event &lt; Random Number</a:t>
            </a:r>
          </a:p>
          <a:p>
            <a:pPr lvl="3"/>
            <a:r>
              <a:rPr lang="en-US" altLang="ko-KR" dirty="0"/>
              <a:t>Event judged to have not occurred</a:t>
            </a:r>
          </a:p>
          <a:p>
            <a:pPr lvl="2"/>
            <a:r>
              <a:rPr lang="en-US" altLang="ko-KR" dirty="0"/>
              <a:t>Probability of event &gt; Random Number</a:t>
            </a:r>
          </a:p>
          <a:p>
            <a:pPr lvl="3"/>
            <a:r>
              <a:rPr lang="en-US" altLang="ko-KR" dirty="0"/>
              <a:t>Event judged to have occurred</a:t>
            </a:r>
            <a:endParaRPr lang="ko-KR" altLang="en-US" dirty="0"/>
          </a:p>
          <a:p>
            <a:endParaRPr lang="ko-KR" altLang="en-US" dirty="0"/>
          </a:p>
        </p:txBody>
      </p:sp>
    </p:spTree>
    <p:extLst>
      <p:ext uri="{BB962C8B-B14F-4D97-AF65-F5344CB8AC3E}">
        <p14:creationId xmlns:p14="http://schemas.microsoft.com/office/powerpoint/2010/main" val="29809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methodology</a:t>
            </a:r>
            <a:endParaRPr lang="ko-KR" altLang="en-US" dirty="0"/>
          </a:p>
        </p:txBody>
      </p:sp>
      <p:sp>
        <p:nvSpPr>
          <p:cNvPr id="3" name="텍스트 개체 틀 2"/>
          <p:cNvSpPr>
            <a:spLocks noGrp="1"/>
          </p:cNvSpPr>
          <p:nvPr>
            <p:ph type="body" sz="quarter" idx="10"/>
          </p:nvPr>
        </p:nvSpPr>
        <p:spPr/>
        <p:txBody>
          <a:bodyPr/>
          <a:lstStyle/>
          <a:p>
            <a:r>
              <a:rPr lang="en-US" altLang="ko-KR" dirty="0"/>
              <a:t>02</a:t>
            </a:r>
            <a:endParaRPr lang="ko-KR" altLang="en-US" dirty="0"/>
          </a:p>
        </p:txBody>
      </p:sp>
      <p:sp>
        <p:nvSpPr>
          <p:cNvPr id="4" name="텍스트 개체 틀 3"/>
          <p:cNvSpPr>
            <a:spLocks noGrp="1"/>
          </p:cNvSpPr>
          <p:nvPr>
            <p:ph type="body" sz="quarter" idx="11"/>
          </p:nvPr>
        </p:nvSpPr>
        <p:spPr/>
        <p:txBody>
          <a:bodyPr/>
          <a:lstStyle/>
          <a:p>
            <a:r>
              <a:rPr lang="en-US" altLang="ko-KR" dirty="0" err="1"/>
              <a:t>A.H.Ang</a:t>
            </a:r>
            <a:r>
              <a:rPr lang="en-US" altLang="ko-KR" dirty="0"/>
              <a:t> and </a:t>
            </a:r>
            <a:r>
              <a:rPr lang="en-US" altLang="ko-KR" dirty="0" err="1"/>
              <a:t>W.H.Tang</a:t>
            </a:r>
            <a:r>
              <a:rPr lang="en-US" altLang="ko-KR" dirty="0"/>
              <a:t>, Probability Concepts in Engineering Planning and Design Volume II: Decision, Risk, and Reliability, John Wiley &amp; Sons </a:t>
            </a:r>
            <a:r>
              <a:rPr lang="en-US" altLang="ko-KR" dirty="0" err="1"/>
              <a:t>Inc</a:t>
            </a:r>
            <a:r>
              <a:rPr lang="en-US" altLang="ko-KR" dirty="0"/>
              <a:t>, 1984</a:t>
            </a:r>
          </a:p>
          <a:p>
            <a:endParaRPr lang="ko-KR" altLang="en-US" dirty="0"/>
          </a:p>
        </p:txBody>
      </p:sp>
      <mc:AlternateContent xmlns:mc="http://schemas.openxmlformats.org/markup-compatibility/2006" xmlns:a14="http://schemas.microsoft.com/office/drawing/2010/main">
        <mc:Choice Requires="a14">
          <p:sp>
            <p:nvSpPr>
              <p:cNvPr id="5" name="내용 개체 틀 4"/>
              <p:cNvSpPr>
                <a:spLocks noGrp="1"/>
              </p:cNvSpPr>
              <p:nvPr>
                <p:ph idx="12"/>
              </p:nvPr>
            </p:nvSpPr>
            <p:spPr/>
            <p:txBody>
              <a:bodyPr>
                <a:normAutofit/>
              </a:bodyPr>
              <a:lstStyle/>
              <a:p>
                <a:r>
                  <a:rPr lang="en-US" altLang="ko-KR" dirty="0"/>
                  <a:t>Monte Carlo simulation method</a:t>
                </a:r>
              </a:p>
              <a:p>
                <a:pPr lvl="1"/>
                <a:endParaRPr lang="en-US" altLang="ko-KR" i="1" dirty="0">
                  <a:latin typeface="Cambria Math" panose="02040503050406030204" pitchFamily="18" charset="0"/>
                </a:endParaRPr>
              </a:p>
              <a:p>
                <a:pPr lvl="1"/>
                <a:endParaRPr lang="en-US" altLang="ko-KR" i="1" dirty="0">
                  <a:latin typeface="Cambria Math" panose="02040503050406030204" pitchFamily="18" charset="0"/>
                </a:endParaRPr>
              </a:p>
              <a:p>
                <a:pPr lvl="1"/>
                <a:endParaRPr lang="en-US" altLang="ko-KR" i="1" dirty="0">
                  <a:latin typeface="Cambria Math" panose="02040503050406030204" pitchFamily="18" charset="0"/>
                </a:endParaRPr>
              </a:p>
              <a:p>
                <a:pPr marL="457200" lvl="1" indent="0">
                  <a:buNone/>
                </a:pPr>
                <a:endParaRPr lang="en-US" altLang="ko-KR" i="1" dirty="0">
                  <a:latin typeface="Cambria Math" panose="02040503050406030204" pitchFamily="18" charset="0"/>
                </a:endParaRPr>
              </a:p>
              <a:p>
                <a:pPr lvl="1"/>
                <a14:m>
                  <m:oMath xmlns:m="http://schemas.openxmlformats.org/officeDocument/2006/math">
                    <m:acc>
                      <m:accPr>
                        <m:chr m:val="̂"/>
                        <m:ctrlPr>
                          <a:rPr lang="ko-KR" altLang="ko-KR" sz="1400" i="1">
                            <a:latin typeface="Cambria Math" panose="02040503050406030204" pitchFamily="18" charset="0"/>
                          </a:rPr>
                        </m:ctrlPr>
                      </m:accPr>
                      <m:e>
                        <m:r>
                          <a:rPr lang="en-US" altLang="ko-KR" sz="1400" i="1">
                            <a:latin typeface="Cambria Math" panose="02040503050406030204" pitchFamily="18" charset="0"/>
                          </a:rPr>
                          <m:t>𝜌</m:t>
                        </m:r>
                      </m:e>
                    </m:acc>
                  </m:oMath>
                </a14:m>
                <a:r>
                  <a:rPr lang="en-US" altLang="ko-KR" sz="1400" dirty="0"/>
                  <a:t>: probability by using Monte Carlo method</a:t>
                </a:r>
              </a:p>
              <a:p>
                <a:pPr lvl="1"/>
                <a:r>
                  <a:rPr lang="en-US" altLang="ko-KR" sz="1400" dirty="0"/>
                  <a:t>p(y): distribution of the random number generation</a:t>
                </a:r>
              </a:p>
              <a:p>
                <a:pPr lvl="1"/>
                <a:r>
                  <a:rPr lang="en-US" altLang="ko-KR" sz="1400" dirty="0"/>
                  <a:t>N: number of iterations</a:t>
                </a:r>
              </a:p>
              <a:p>
                <a:pPr lvl="1"/>
                <a14:m>
                  <m:oMath xmlns:m="http://schemas.openxmlformats.org/officeDocument/2006/math">
                    <m:sSup>
                      <m:sSupPr>
                        <m:ctrlPr>
                          <a:rPr lang="ko-KR" altLang="ko-KR" sz="1400" i="1">
                            <a:latin typeface="Cambria Math" panose="02040503050406030204" pitchFamily="18" charset="0"/>
                          </a:rPr>
                        </m:ctrlPr>
                      </m:sSupPr>
                      <m:e>
                        <m:r>
                          <a:rPr lang="en-US" altLang="ko-KR" sz="1400" i="1">
                            <a:latin typeface="Cambria Math" panose="02040503050406030204" pitchFamily="18" charset="0"/>
                          </a:rPr>
                          <m:t>𝑌</m:t>
                        </m:r>
                      </m:e>
                      <m:sup>
                        <m:r>
                          <a:rPr lang="en-US" altLang="ko-KR" sz="1400" i="1">
                            <a:latin typeface="Cambria Math" panose="02040503050406030204" pitchFamily="18" charset="0"/>
                          </a:rPr>
                          <m:t>𝑖</m:t>
                        </m:r>
                      </m:sup>
                    </m:sSup>
                  </m:oMath>
                </a14:m>
                <a:r>
                  <a:rPr lang="en-US" altLang="ko-KR" sz="1400" dirty="0"/>
                  <a:t>: </a:t>
                </a:r>
                <a:r>
                  <a:rPr lang="en-US" altLang="ko-KR" sz="1400" dirty="0" err="1"/>
                  <a:t>ith</a:t>
                </a:r>
                <a:r>
                  <a:rPr lang="en-US" altLang="ko-KR" sz="1400" dirty="0"/>
                  <a:t> random number</a:t>
                </a:r>
              </a:p>
              <a:p>
                <a:pPr lvl="1"/>
                <a:r>
                  <a:rPr lang="en-US" altLang="ko-KR" sz="1400" dirty="0"/>
                  <a:t>a: number in comparison with the random number</a:t>
                </a:r>
              </a:p>
              <a:p>
                <a:pPr lvl="1"/>
                <a14:m>
                  <m:oMath xmlns:m="http://schemas.openxmlformats.org/officeDocument/2006/math">
                    <m:sSub>
                      <m:sSubPr>
                        <m:ctrlPr>
                          <a:rPr lang="ko-KR" altLang="ko-KR" sz="1400" i="1">
                            <a:latin typeface="Cambria Math" panose="02040503050406030204" pitchFamily="18" charset="0"/>
                          </a:rPr>
                        </m:ctrlPr>
                      </m:sSubPr>
                      <m:e>
                        <m:r>
                          <a:rPr lang="en-US" altLang="ko-KR" sz="1400" i="1">
                            <a:latin typeface="Cambria Math" panose="02040503050406030204" pitchFamily="18" charset="0"/>
                          </a:rPr>
                          <m:t>1</m:t>
                        </m:r>
                      </m:e>
                      <m:sub>
                        <m:r>
                          <a:rPr lang="en-US" altLang="ko-KR" sz="1400" i="1">
                            <a:latin typeface="Cambria Math" panose="02040503050406030204" pitchFamily="18" charset="0"/>
                          </a:rPr>
                          <m:t>𝑌</m:t>
                        </m:r>
                        <m:r>
                          <a:rPr lang="en-US" altLang="ko-KR" sz="1400" i="1">
                            <a:latin typeface="Cambria Math" panose="02040503050406030204" pitchFamily="18" charset="0"/>
                          </a:rPr>
                          <m:t>&gt;</m:t>
                        </m:r>
                        <m:r>
                          <a:rPr lang="en-US" altLang="ko-KR" sz="1400" i="1">
                            <a:latin typeface="Cambria Math" panose="02040503050406030204" pitchFamily="18" charset="0"/>
                          </a:rPr>
                          <m:t>𝑎</m:t>
                        </m:r>
                      </m:sub>
                    </m:sSub>
                    <m:d>
                      <m:dPr>
                        <m:ctrlPr>
                          <a:rPr lang="en-US" altLang="ko-KR" sz="1400" i="1">
                            <a:latin typeface="Cambria Math" panose="02040503050406030204" pitchFamily="18" charset="0"/>
                          </a:rPr>
                        </m:ctrlPr>
                      </m:dPr>
                      <m:e>
                        <m:sSup>
                          <m:sSupPr>
                            <m:ctrlPr>
                              <a:rPr lang="ko-KR" altLang="ko-KR" sz="1400" i="1">
                                <a:latin typeface="Cambria Math" panose="02040503050406030204" pitchFamily="18" charset="0"/>
                              </a:rPr>
                            </m:ctrlPr>
                          </m:sSupPr>
                          <m:e>
                            <m:r>
                              <a:rPr lang="en-US" altLang="ko-KR" sz="1400" i="1">
                                <a:latin typeface="Cambria Math" panose="02040503050406030204" pitchFamily="18" charset="0"/>
                              </a:rPr>
                              <m:t>𝑌</m:t>
                            </m:r>
                          </m:e>
                          <m:sup>
                            <m:r>
                              <a:rPr lang="en-US" altLang="ko-KR" sz="1400" i="1">
                                <a:latin typeface="Cambria Math" panose="02040503050406030204" pitchFamily="18" charset="0"/>
                              </a:rPr>
                              <m:t>𝑖</m:t>
                            </m:r>
                          </m:sup>
                        </m:sSup>
                      </m:e>
                    </m:d>
                  </m:oMath>
                </a14:m>
                <a:r>
                  <a:rPr lang="en-US" altLang="ko-KR" sz="1400" dirty="0"/>
                  <a:t>: function indicating that when the random number meets the condition in question, the output is zero, and the output is one when the random number does not fit in the condition</a:t>
                </a:r>
                <a:endParaRPr lang="en-US" altLang="ko-KR" sz="1200" dirty="0"/>
              </a:p>
            </p:txBody>
          </p:sp>
        </mc:Choice>
        <mc:Fallback xmlns="">
          <p:sp>
            <p:nvSpPr>
              <p:cNvPr id="5" name="내용 개체 틀 4"/>
              <p:cNvSpPr>
                <a:spLocks noGrp="1" noRot="1" noChangeAspect="1" noMove="1" noResize="1" noEditPoints="1" noAdjustHandles="1" noChangeArrowheads="1" noChangeShapeType="1" noTextEdit="1"/>
              </p:cNvSpPr>
              <p:nvPr>
                <p:ph idx="12"/>
              </p:nvPr>
            </p:nvSpPr>
            <p:spPr>
              <a:blipFill>
                <a:blip r:embed="rId5"/>
                <a:stretch>
                  <a:fillRect l="-1104" t="-13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직사각형 6"/>
              <p:cNvSpPr/>
              <p:nvPr/>
            </p:nvSpPr>
            <p:spPr>
              <a:xfrm>
                <a:off x="1583090" y="2098183"/>
                <a:ext cx="3665939"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ko-KR" altLang="ko-KR" i="1">
                              <a:latin typeface="Cambria Math" panose="02040503050406030204" pitchFamily="18" charset="0"/>
                            </a:rPr>
                          </m:ctrlPr>
                        </m:accPr>
                        <m:e>
                          <m:r>
                            <a:rPr lang="en-US" altLang="ko-KR" i="1">
                              <a:latin typeface="Cambria Math" panose="02040503050406030204" pitchFamily="18" charset="0"/>
                            </a:rPr>
                            <m:t>𝜌</m:t>
                          </m:r>
                        </m:e>
                      </m:acc>
                      <m:r>
                        <a:rPr lang="en-US" altLang="ko-KR" i="1">
                          <a:latin typeface="Cambria Math" panose="02040503050406030204" pitchFamily="18" charset="0"/>
                        </a:rPr>
                        <m:t>=</m:t>
                      </m:r>
                      <m:f>
                        <m:fPr>
                          <m:ctrlPr>
                            <a:rPr lang="ko-KR"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𝑁</m:t>
                          </m:r>
                        </m:den>
                      </m:f>
                      <m:nary>
                        <m:naryPr>
                          <m:chr m:val="∑"/>
                          <m:limLoc m:val="undOvr"/>
                          <m:ctrlPr>
                            <a:rPr lang="ko-KR" altLang="ko-KR" i="1">
                              <a:latin typeface="Cambria Math" panose="02040503050406030204" pitchFamily="18" charset="0"/>
                            </a:rPr>
                          </m:ctrlPr>
                        </m:naryPr>
                        <m:sub>
                          <m:r>
                            <a:rPr lang="en-US" altLang="ko-KR" i="1">
                              <a:latin typeface="Cambria Math" panose="02040503050406030204" pitchFamily="18" charset="0"/>
                            </a:rPr>
                            <m:t>𝑖</m:t>
                          </m:r>
                          <m:r>
                            <a:rPr lang="en-US" altLang="ko-KR" i="1">
                              <a:latin typeface="Cambria Math" panose="02040503050406030204" pitchFamily="18" charset="0"/>
                            </a:rPr>
                            <m:t>=1</m:t>
                          </m:r>
                        </m:sub>
                        <m:sup>
                          <m:r>
                            <a:rPr lang="en-US" altLang="ko-KR" i="1">
                              <a:latin typeface="Cambria Math" panose="02040503050406030204" pitchFamily="18" charset="0"/>
                            </a:rPr>
                            <m:t>𝑁</m:t>
                          </m:r>
                        </m:sup>
                        <m:e>
                          <m:sSub>
                            <m:sSubPr>
                              <m:ctrlPr>
                                <a:rPr lang="ko-KR" altLang="ko-KR" i="1">
                                  <a:latin typeface="Cambria Math" panose="02040503050406030204" pitchFamily="18" charset="0"/>
                                </a:rPr>
                              </m:ctrlPr>
                            </m:sSubPr>
                            <m:e>
                              <m:r>
                                <a:rPr lang="en-US" altLang="ko-KR" i="1">
                                  <a:latin typeface="Cambria Math" panose="02040503050406030204" pitchFamily="18" charset="0"/>
                                </a:rPr>
                                <m:t>1</m:t>
                              </m:r>
                            </m:e>
                            <m:sub>
                              <m:r>
                                <a:rPr lang="en-US" altLang="ko-KR" i="1">
                                  <a:latin typeface="Cambria Math" panose="02040503050406030204" pitchFamily="18" charset="0"/>
                                </a:rPr>
                                <m:t>𝑌</m:t>
                              </m:r>
                              <m:r>
                                <a:rPr lang="en-US" altLang="ko-KR" i="1">
                                  <a:latin typeface="Cambria Math" panose="02040503050406030204" pitchFamily="18" charset="0"/>
                                </a:rPr>
                                <m:t>&gt;</m:t>
                              </m:r>
                              <m:r>
                                <a:rPr lang="en-US" altLang="ko-KR" i="1">
                                  <a:latin typeface="Cambria Math" panose="02040503050406030204" pitchFamily="18" charset="0"/>
                                </a:rPr>
                                <m:t>𝑎</m:t>
                              </m:r>
                            </m:sub>
                          </m:sSub>
                          <m:d>
                            <m:dPr>
                              <m:ctrlPr>
                                <a:rPr lang="ko-KR" altLang="ko-KR" i="1">
                                  <a:latin typeface="Cambria Math" panose="02040503050406030204" pitchFamily="18" charset="0"/>
                                </a:rPr>
                              </m:ctrlPr>
                            </m:dPr>
                            <m:e>
                              <m:sSup>
                                <m:sSupPr>
                                  <m:ctrlPr>
                                    <a:rPr lang="ko-KR" altLang="ko-KR" i="1">
                                      <a:latin typeface="Cambria Math" panose="02040503050406030204" pitchFamily="18" charset="0"/>
                                    </a:rPr>
                                  </m:ctrlPr>
                                </m:sSupPr>
                                <m:e>
                                  <m:r>
                                    <a:rPr lang="en-US" altLang="ko-KR" i="1">
                                      <a:latin typeface="Cambria Math" panose="02040503050406030204" pitchFamily="18" charset="0"/>
                                    </a:rPr>
                                    <m:t>𝑌</m:t>
                                  </m:r>
                                </m:e>
                                <m:sup>
                                  <m:r>
                                    <a:rPr lang="en-US" altLang="ko-KR" i="1">
                                      <a:latin typeface="Cambria Math" panose="02040503050406030204" pitchFamily="18" charset="0"/>
                                    </a:rPr>
                                    <m:t>𝑖</m:t>
                                  </m:r>
                                </m:sup>
                              </m:sSup>
                            </m:e>
                          </m:d>
                          <m:r>
                            <a:rPr lang="en-US" altLang="ko-KR" i="1">
                              <a:latin typeface="Cambria Math" panose="02040503050406030204" pitchFamily="18" charset="0"/>
                            </a:rPr>
                            <m:t>,</m:t>
                          </m:r>
                          <m:sSup>
                            <m:sSupPr>
                              <m:ctrlPr>
                                <a:rPr lang="ko-KR" altLang="ko-KR" i="1">
                                  <a:latin typeface="Cambria Math" panose="02040503050406030204" pitchFamily="18" charset="0"/>
                                </a:rPr>
                              </m:ctrlPr>
                            </m:sSupPr>
                            <m:e>
                              <m:r>
                                <a:rPr lang="en-US" altLang="ko-KR" i="1">
                                  <a:latin typeface="Cambria Math" panose="02040503050406030204" pitchFamily="18" charset="0"/>
                                </a:rPr>
                                <m:t>         </m:t>
                              </m:r>
                              <m:r>
                                <a:rPr lang="en-US" altLang="ko-KR" i="1">
                                  <a:latin typeface="Cambria Math" panose="02040503050406030204" pitchFamily="18" charset="0"/>
                                </a:rPr>
                                <m:t>𝑌</m:t>
                              </m:r>
                            </m:e>
                            <m:sup>
                              <m:r>
                                <a:rPr lang="en-US" altLang="ko-KR" i="1">
                                  <a:latin typeface="Cambria Math" panose="02040503050406030204" pitchFamily="18" charset="0"/>
                                </a:rPr>
                                <m:t>𝑖</m:t>
                              </m:r>
                            </m:sup>
                          </m:sSup>
                        </m:e>
                      </m:nary>
                      <m:r>
                        <a:rPr lang="en-US" altLang="ko-KR" i="1">
                          <a:latin typeface="Cambria Math" panose="02040503050406030204" pitchFamily="18" charset="0"/>
                        </a:rPr>
                        <m:t> ~ </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𝑦</m:t>
                      </m:r>
                      <m:r>
                        <a:rPr lang="en-US" altLang="ko-KR" i="1">
                          <a:latin typeface="Cambria Math" panose="02040503050406030204" pitchFamily="18" charset="0"/>
                        </a:rPr>
                        <m:t>)</m:t>
                      </m:r>
                    </m:oMath>
                  </m:oMathPara>
                </a14:m>
                <a:endParaRPr lang="en-US" altLang="ko-KR" dirty="0"/>
              </a:p>
            </p:txBody>
          </p:sp>
        </mc:Choice>
        <mc:Fallback xmlns="">
          <p:sp>
            <p:nvSpPr>
              <p:cNvPr id="7" name="직사각형 6"/>
              <p:cNvSpPr>
                <a:spLocks noRot="1" noChangeAspect="1" noMove="1" noResize="1" noEditPoints="1" noAdjustHandles="1" noChangeArrowheads="1" noChangeShapeType="1" noTextEdit="1"/>
              </p:cNvSpPr>
              <p:nvPr/>
            </p:nvSpPr>
            <p:spPr>
              <a:xfrm>
                <a:off x="1583090" y="2098183"/>
                <a:ext cx="3665939" cy="871264"/>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내용 개체 틀 4"/>
              <p:cNvSpPr>
                <a:spLocks noGrp="1"/>
              </p:cNvSpPr>
              <p:nvPr>
                <p:ph idx="12"/>
              </p:nvPr>
            </p:nvSpPr>
            <p:spPr>
              <a:xfrm>
                <a:off x="6280260" y="1509623"/>
                <a:ext cx="4968815" cy="4556810"/>
              </a:xfrm>
            </p:spPr>
            <p:txBody>
              <a:bodyPr>
                <a:normAutofit/>
              </a:bodyPr>
              <a:lstStyle/>
              <a:p>
                <a:r>
                  <a:rPr lang="en-US" altLang="ko-KR" dirty="0" smtClean="0"/>
                  <a:t>Variance </a:t>
                </a:r>
                <a:r>
                  <a:rPr lang="en-US" altLang="ko-KR" dirty="0"/>
                  <a:t>of Monte Carlo Method</a:t>
                </a:r>
              </a:p>
              <a:p>
                <a:pPr lvl="1"/>
                <a:r>
                  <a:rPr lang="en-US" altLang="ko-KR" dirty="0" err="1"/>
                  <a:t>Shooman</a:t>
                </a:r>
                <a:endParaRPr lang="en-US" altLang="ko-KR" dirty="0"/>
              </a:p>
              <a:p>
                <a:pPr lvl="1"/>
                <a:endParaRPr lang="en-US" altLang="ko-KR" i="1" dirty="0">
                  <a:latin typeface="Cambria Math" panose="02040503050406030204" pitchFamily="18" charset="0"/>
                </a:endParaRPr>
              </a:p>
              <a:p>
                <a:pPr lvl="1"/>
                <a:endParaRPr lang="en-US" altLang="ko-KR" i="1" dirty="0">
                  <a:latin typeface="Cambria Math" panose="02040503050406030204" pitchFamily="18" charset="0"/>
                </a:endParaRPr>
              </a:p>
              <a:p>
                <a:pPr lvl="1"/>
                <a:endParaRPr lang="en-US" altLang="ko-KR" i="1" dirty="0">
                  <a:latin typeface="Cambria Math" panose="02040503050406030204" pitchFamily="18" charset="0"/>
                </a:endParaRPr>
              </a:p>
              <a:p>
                <a:pPr lvl="1"/>
                <a14:m>
                  <m:oMath xmlns:m="http://schemas.openxmlformats.org/officeDocument/2006/math">
                    <m:r>
                      <a:rPr lang="en-US" altLang="ko-KR" sz="1600" b="0" i="1" smtClean="0">
                        <a:latin typeface="Cambria Math" panose="02040503050406030204" pitchFamily="18" charset="0"/>
                      </a:rPr>
                      <m:t>𝑝</m:t>
                    </m:r>
                  </m:oMath>
                </a14:m>
                <a:r>
                  <a:rPr lang="en-US" altLang="ko-KR" sz="1400" dirty="0"/>
                  <a:t>: Estimated probability of Monte Carlo Method</a:t>
                </a:r>
              </a:p>
              <a:p>
                <a:pPr lvl="1"/>
                <a14:m>
                  <m:oMath xmlns:m="http://schemas.openxmlformats.org/officeDocument/2006/math">
                    <m:r>
                      <a:rPr lang="en-US" altLang="ko-KR" sz="1400" b="0" i="1" smtClean="0">
                        <a:latin typeface="Cambria Math" panose="02040503050406030204" pitchFamily="18" charset="0"/>
                      </a:rPr>
                      <m:t>𝑛</m:t>
                    </m:r>
                  </m:oMath>
                </a14:m>
                <a:r>
                  <a:rPr lang="en-US" altLang="ko-KR" sz="1400" dirty="0"/>
                  <a:t>: Sample size (Number of iterations used)</a:t>
                </a:r>
              </a:p>
            </p:txBody>
          </p:sp>
        </mc:Choice>
        <mc:Fallback xmlns="">
          <p:sp>
            <p:nvSpPr>
              <p:cNvPr id="8" name="내용 개체 틀 4"/>
              <p:cNvSpPr>
                <a:spLocks noGrp="1" noRot="1" noChangeAspect="1" noMove="1" noResize="1" noEditPoints="1" noAdjustHandles="1" noChangeArrowheads="1" noChangeShapeType="1" noTextEdit="1"/>
              </p:cNvSpPr>
              <p:nvPr>
                <p:ph idx="12"/>
              </p:nvPr>
            </p:nvSpPr>
            <p:spPr>
              <a:xfrm>
                <a:off x="6280260" y="1509623"/>
                <a:ext cx="4968815" cy="4556810"/>
              </a:xfrm>
              <a:blipFill>
                <a:blip r:embed="rId7"/>
                <a:stretch>
                  <a:fillRect l="-1104" t="-13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직사각형 8"/>
              <p:cNvSpPr/>
              <p:nvPr/>
            </p:nvSpPr>
            <p:spPr>
              <a:xfrm>
                <a:off x="7519742" y="2098183"/>
                <a:ext cx="248984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 </m:t>
                      </m:r>
                      <m:r>
                        <a:rPr lang="en-US" altLang="ko-KR" b="0" i="1" smtClean="0">
                          <a:latin typeface="Cambria Math" panose="02040503050406030204" pitchFamily="18" charset="0"/>
                        </a:rPr>
                        <m:t>𝑒𝑟𝑟𝑜𝑟</m:t>
                      </m:r>
                      <m:r>
                        <a:rPr lang="en-US" altLang="ko-KR" b="0" i="1" smtClean="0">
                          <a:latin typeface="Cambria Math" panose="02040503050406030204" pitchFamily="18" charset="0"/>
                        </a:rPr>
                        <m:t>=200</m:t>
                      </m:r>
                      <m:rad>
                        <m:radPr>
                          <m:degHide m:val="on"/>
                          <m:ctrlPr>
                            <a:rPr lang="en-US" altLang="ko-KR" b="0" i="1" smtClean="0">
                              <a:latin typeface="Cambria Math" panose="02040503050406030204" pitchFamily="18" charset="0"/>
                            </a:rPr>
                          </m:ctrlPr>
                        </m:radPr>
                        <m:deg/>
                        <m:e>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1−</m:t>
                              </m:r>
                              <m:r>
                                <a:rPr lang="en-US" altLang="ko-KR" b="0" i="1" smtClean="0">
                                  <a:latin typeface="Cambria Math" panose="02040503050406030204" pitchFamily="18" charset="0"/>
                                </a:rPr>
                                <m:t>𝑝</m:t>
                              </m:r>
                            </m:num>
                            <m:den>
                              <m:r>
                                <a:rPr lang="en-US" altLang="ko-KR" b="0" i="1" smtClean="0">
                                  <a:latin typeface="Cambria Math" panose="02040503050406030204" pitchFamily="18" charset="0"/>
                                </a:rPr>
                                <m:t>𝑛𝑝</m:t>
                              </m:r>
                            </m:den>
                          </m:f>
                        </m:e>
                      </m:rad>
                    </m:oMath>
                  </m:oMathPara>
                </a14:m>
                <a:endParaRPr lang="en-US" altLang="ko-KR" dirty="0"/>
              </a:p>
            </p:txBody>
          </p:sp>
        </mc:Choice>
        <mc:Fallback xmlns="">
          <p:sp>
            <p:nvSpPr>
              <p:cNvPr id="9" name="직사각형 8"/>
              <p:cNvSpPr>
                <a:spLocks noRot="1" noChangeAspect="1" noMove="1" noResize="1" noEditPoints="1" noAdjustHandles="1" noChangeArrowheads="1" noChangeShapeType="1" noTextEdit="1"/>
              </p:cNvSpPr>
              <p:nvPr/>
            </p:nvSpPr>
            <p:spPr>
              <a:xfrm>
                <a:off x="7519742" y="2098183"/>
                <a:ext cx="2489849" cy="910699"/>
              </a:xfrm>
              <a:prstGeom prst="rect">
                <a:avLst/>
              </a:prstGeom>
              <a:blipFill>
                <a:blip r:embed="rId8"/>
                <a:stretch>
                  <a:fillRect/>
                </a:stretch>
              </a:blipFill>
            </p:spPr>
            <p:txBody>
              <a:bodyPr/>
              <a:lstStyle/>
              <a:p>
                <a:r>
                  <a:rPr lang="ko-KR" altLang="en-US">
                    <a:noFill/>
                  </a:rPr>
                  <a:t> </a:t>
                </a:r>
              </a:p>
            </p:txBody>
          </p:sp>
        </mc:Fallback>
      </mc:AlternateContent>
      <p:pic>
        <p:nvPicPr>
          <p:cNvPr id="10" name="Picture 16">
            <a:extLst>
              <a:ext uri="{FF2B5EF4-FFF2-40B4-BE49-F238E27FC236}">
                <a16:creationId xmlns:a16="http://schemas.microsoft.com/office/drawing/2014/main" id="{571D5206-B088-406D-A5D1-9246E4242941}"/>
              </a:ext>
            </a:extLst>
          </p:cNvPr>
          <p:cNvPicPr>
            <a:picLocks noGrp="1" noChangeAspect="1"/>
          </p:cNvPicPr>
          <p:nvPr>
            <p:ph idx="16"/>
          </p:nvPr>
        </p:nvPicPr>
        <p:blipFill>
          <a:blip r:embed="rId9">
            <a:extLst>
              <a:ext uri="{28A0092B-C50C-407E-A947-70E740481C1C}">
                <a14:useLocalDpi xmlns:a14="http://schemas.microsoft.com/office/drawing/2010/main" val="0"/>
              </a:ext>
            </a:extLst>
          </a:blip>
          <a:stretch>
            <a:fillRect/>
          </a:stretch>
        </p:blipFill>
        <p:spPr>
          <a:xfrm>
            <a:off x="7751068" y="3788028"/>
            <a:ext cx="2027196" cy="2027196"/>
          </a:xfrm>
          <a:prstGeom prst="rect">
            <a:avLst/>
          </a:prstGeom>
        </p:spPr>
      </p:pic>
    </p:spTree>
    <p:extLst>
      <p:ext uri="{BB962C8B-B14F-4D97-AF65-F5344CB8AC3E}">
        <p14:creationId xmlns:p14="http://schemas.microsoft.com/office/powerpoint/2010/main" val="14787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Methodology</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02</a:t>
            </a:r>
            <a:endParaRPr lang="ko-KR" altLang="en-US" dirty="0"/>
          </a:p>
        </p:txBody>
      </p:sp>
      <p:sp>
        <p:nvSpPr>
          <p:cNvPr id="11" name="텍스트 개체 틀 10">
            <a:extLst>
              <a:ext uri="{FF2B5EF4-FFF2-40B4-BE49-F238E27FC236}">
                <a16:creationId xmlns:a16="http://schemas.microsoft.com/office/drawing/2014/main" id="{7EDC600D-C50F-4009-89F4-9AF33026B7F3}"/>
              </a:ext>
            </a:extLst>
          </p:cNvPr>
          <p:cNvSpPr>
            <a:spLocks noGrp="1"/>
          </p:cNvSpPr>
          <p:nvPr>
            <p:ph type="body" sz="quarter" idx="11"/>
          </p:nvPr>
        </p:nvSpPr>
        <p:spPr/>
        <p:txBody>
          <a:bodyPr/>
          <a:lstStyle/>
          <a:p>
            <a:r>
              <a:rPr lang="en-US" altLang="ko-KR" dirty="0" err="1"/>
              <a:t>A.H.Ang</a:t>
            </a:r>
            <a:r>
              <a:rPr lang="en-US" altLang="ko-KR" dirty="0"/>
              <a:t> and </a:t>
            </a:r>
            <a:r>
              <a:rPr lang="en-US" altLang="ko-KR" dirty="0" err="1"/>
              <a:t>W.H.Tang</a:t>
            </a:r>
            <a:r>
              <a:rPr lang="en-US" altLang="ko-KR" dirty="0"/>
              <a:t>, Probability Concepts in Engineering Planning and Design Volume II: Decision, Risk, and Reliability, John Wiley &amp; Sons </a:t>
            </a:r>
            <a:r>
              <a:rPr lang="en-US" altLang="ko-KR" dirty="0" err="1"/>
              <a:t>Inc</a:t>
            </a:r>
            <a:r>
              <a:rPr lang="en-US" altLang="ko-KR" dirty="0"/>
              <a:t>, 1984</a:t>
            </a:r>
          </a:p>
          <a:p>
            <a:endParaRPr lang="ko-KR" altLang="en-US" dirty="0"/>
          </a:p>
          <a:p>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2"/>
          </p:nvPr>
        </p:nvSpPr>
        <p:spPr/>
        <p:txBody>
          <a:bodyPr/>
          <a:lstStyle/>
          <a:p>
            <a:r>
              <a:rPr lang="en-US" altLang="ko-KR" dirty="0"/>
              <a:t>Importance sampling</a:t>
            </a:r>
          </a:p>
          <a:p>
            <a:pPr lvl="1"/>
            <a:r>
              <a:rPr lang="en-US" altLang="ko-KR" dirty="0"/>
              <a:t>Mechanism reducing overload and high variance caused by Monte Carlo simulation</a:t>
            </a:r>
          </a:p>
          <a:p>
            <a:pPr lvl="1"/>
            <a:r>
              <a:rPr lang="en-US" altLang="ko-KR" dirty="0" smtClean="0"/>
              <a:t>Adjustment </a:t>
            </a:r>
            <a:r>
              <a:rPr lang="en-US" altLang="ko-KR" dirty="0"/>
              <a:t>of random number generation interval to the interval in interest</a:t>
            </a:r>
          </a:p>
          <a:p>
            <a:pPr lvl="1"/>
            <a:r>
              <a:rPr lang="en-US" altLang="ko-KR" dirty="0"/>
              <a:t>Weighting factor to be multiplied on the result</a:t>
            </a:r>
          </a:p>
          <a:p>
            <a:pPr lvl="1"/>
            <a:r>
              <a:rPr lang="en-US" altLang="ko-KR" dirty="0"/>
              <a:t>Strong point when the target number is small (E-2 ~ E-10 for here)</a:t>
            </a:r>
          </a:p>
          <a:p>
            <a:pPr lvl="1"/>
            <a:endParaRPr lang="en-US" altLang="ko-KR" dirty="0"/>
          </a:p>
          <a:p>
            <a:pPr lvl="2"/>
            <a:endParaRPr lang="ko-KR" altLang="en-US" dirty="0"/>
          </a:p>
        </p:txBody>
      </p:sp>
      <mc:AlternateContent xmlns:mc="http://schemas.openxmlformats.org/markup-compatibility/2006" xmlns:a14="http://schemas.microsoft.com/office/drawing/2010/main">
        <mc:Choice Requires="a14">
          <p:sp>
            <p:nvSpPr>
              <p:cNvPr id="2" name="내용 개체 틀 1"/>
              <p:cNvSpPr>
                <a:spLocks noGrp="1"/>
              </p:cNvSpPr>
              <p:nvPr>
                <p:ph idx="16"/>
              </p:nvPr>
            </p:nvSpPr>
            <p:spPr/>
            <p:txBody>
              <a:bodyPr/>
              <a:lstStyle/>
              <a:p>
                <a:pPr lvl="1"/>
                <a:endParaRPr lang="en-US" altLang="ko-KR" i="1" dirty="0">
                  <a:latin typeface="Cambria Math" panose="02040503050406030204" pitchFamily="18" charset="0"/>
                </a:endParaRPr>
              </a:p>
              <a:p>
                <a:pPr lvl="1"/>
                <a:endParaRPr lang="en-US" altLang="ko-KR" i="1" dirty="0">
                  <a:latin typeface="Cambria Math" panose="02040503050406030204" pitchFamily="18" charset="0"/>
                </a:endParaRPr>
              </a:p>
              <a:p>
                <a:pPr marL="457200" lvl="1" indent="0">
                  <a:buNone/>
                </a:pPr>
                <a:endParaRPr lang="en-US" altLang="ko-KR" i="1" dirty="0" smtClean="0">
                  <a:latin typeface="Cambria Math" panose="02040503050406030204" pitchFamily="18" charset="0"/>
                </a:endParaRPr>
              </a:p>
              <a:p>
                <a:pPr marL="457200" lvl="1" indent="0">
                  <a:buNone/>
                </a:pPr>
                <a:endParaRPr lang="en-US" altLang="ko-KR" i="1" dirty="0" smtClean="0">
                  <a:latin typeface="Cambria Math" panose="02040503050406030204" pitchFamily="18" charset="0"/>
                </a:endParaRPr>
              </a:p>
              <a:p>
                <a:pPr marL="457200" lvl="1" indent="0">
                  <a:buNone/>
                </a:pPr>
                <a:endParaRPr lang="en-US" altLang="ko-KR" i="1" dirty="0">
                  <a:latin typeface="Cambria Math" panose="02040503050406030204" pitchFamily="18" charset="0"/>
                </a:endParaRPr>
              </a:p>
              <a:p>
                <a:pPr lvl="1"/>
                <a14:m>
                  <m:oMath xmlns:m="http://schemas.openxmlformats.org/officeDocument/2006/math">
                    <m:sSup>
                      <m:sSupPr>
                        <m:ctrlPr>
                          <a:rPr lang="ko-KR" altLang="ko-KR" sz="1400" i="1">
                            <a:latin typeface="Cambria Math" panose="02040503050406030204" pitchFamily="18" charset="0"/>
                          </a:rPr>
                        </m:ctrlPr>
                      </m:sSupPr>
                      <m:e>
                        <m:acc>
                          <m:accPr>
                            <m:chr m:val="̂"/>
                            <m:ctrlPr>
                              <a:rPr lang="ko-KR" altLang="ko-KR" sz="1400" i="1">
                                <a:latin typeface="Cambria Math" panose="02040503050406030204" pitchFamily="18" charset="0"/>
                              </a:rPr>
                            </m:ctrlPr>
                          </m:accPr>
                          <m:e>
                            <m:r>
                              <a:rPr lang="en-US" altLang="ko-KR" sz="1400" i="1">
                                <a:latin typeface="Cambria Math" panose="02040503050406030204" pitchFamily="18" charset="0"/>
                              </a:rPr>
                              <m:t>𝜌</m:t>
                            </m:r>
                          </m:e>
                        </m:acc>
                      </m:e>
                      <m:sup>
                        <m:r>
                          <a:rPr lang="en-US" altLang="ko-KR" sz="1400" i="1">
                            <a:latin typeface="Cambria Math" panose="02040503050406030204" pitchFamily="18" charset="0"/>
                          </a:rPr>
                          <m:t>𝐼𝑆</m:t>
                        </m:r>
                      </m:sup>
                    </m:sSup>
                  </m:oMath>
                </a14:m>
                <a:r>
                  <a:rPr lang="en-US" altLang="ko-KR" sz="1400" dirty="0"/>
                  <a:t>: probability by using Monte Carlo method with importance sampling</a:t>
                </a:r>
              </a:p>
              <a:p>
                <a:pPr lvl="1"/>
                <a:r>
                  <a:rPr lang="en-US" altLang="ko-KR" sz="1400" dirty="0"/>
                  <a:t>p(y): distribution of the random number generation</a:t>
                </a:r>
              </a:p>
              <a:p>
                <a:pPr lvl="1"/>
                <a:r>
                  <a:rPr lang="en-US" altLang="ko-KR" sz="1400" dirty="0"/>
                  <a:t>q(y): distribution of the random number generation for the importance sampling</a:t>
                </a:r>
              </a:p>
              <a:p>
                <a:pPr lvl="1"/>
                <a:r>
                  <a:rPr lang="en-US" altLang="ko-KR" sz="1400" dirty="0"/>
                  <a:t>N: number of iterations</a:t>
                </a:r>
              </a:p>
              <a:p>
                <a:pPr lvl="1"/>
                <a14:m>
                  <m:oMath xmlns:m="http://schemas.openxmlformats.org/officeDocument/2006/math">
                    <m:sSup>
                      <m:sSupPr>
                        <m:ctrlPr>
                          <a:rPr lang="ko-KR" altLang="ko-KR" sz="1400" i="1">
                            <a:latin typeface="Cambria Math" panose="02040503050406030204" pitchFamily="18" charset="0"/>
                          </a:rPr>
                        </m:ctrlPr>
                      </m:sSupPr>
                      <m:e>
                        <m:acc>
                          <m:accPr>
                            <m:chr m:val="̃"/>
                            <m:ctrlPr>
                              <a:rPr lang="ko-KR" altLang="ko-KR" sz="1400" i="1">
                                <a:latin typeface="Cambria Math" panose="02040503050406030204" pitchFamily="18" charset="0"/>
                              </a:rPr>
                            </m:ctrlPr>
                          </m:accPr>
                          <m:e>
                            <m:r>
                              <a:rPr lang="en-US" altLang="ko-KR" sz="1400" i="1">
                                <a:latin typeface="Cambria Math" panose="02040503050406030204" pitchFamily="18" charset="0"/>
                              </a:rPr>
                              <m:t>𝑌</m:t>
                            </m:r>
                          </m:e>
                        </m:acc>
                      </m:e>
                      <m:sup>
                        <m:r>
                          <a:rPr lang="en-US" altLang="ko-KR" sz="1400" i="1">
                            <a:latin typeface="Cambria Math" panose="02040503050406030204" pitchFamily="18" charset="0"/>
                          </a:rPr>
                          <m:t>𝑖</m:t>
                        </m:r>
                      </m:sup>
                    </m:sSup>
                  </m:oMath>
                </a14:m>
                <a:r>
                  <a:rPr lang="en-US" altLang="ko-KR" sz="1400" dirty="0"/>
                  <a:t>: ith random number</a:t>
                </a:r>
              </a:p>
              <a:p>
                <a:pPr lvl="1"/>
                <a:r>
                  <a:rPr lang="en-US" altLang="ko-KR" sz="1400" dirty="0"/>
                  <a:t>a: number in comparison with the random number</a:t>
                </a:r>
              </a:p>
              <a:p>
                <a:pPr lvl="1"/>
                <a14:m>
                  <m:oMath xmlns:m="http://schemas.openxmlformats.org/officeDocument/2006/math">
                    <m:sSub>
                      <m:sSubPr>
                        <m:ctrlPr>
                          <a:rPr lang="ko-KR" altLang="ko-KR" sz="1400" i="1">
                            <a:latin typeface="Cambria Math" panose="02040503050406030204" pitchFamily="18" charset="0"/>
                          </a:rPr>
                        </m:ctrlPr>
                      </m:sSubPr>
                      <m:e>
                        <m:r>
                          <a:rPr lang="en-US" altLang="ko-KR" sz="1400" i="1">
                            <a:latin typeface="Cambria Math" panose="02040503050406030204" pitchFamily="18" charset="0"/>
                          </a:rPr>
                          <m:t>1</m:t>
                        </m:r>
                      </m:e>
                      <m:sub>
                        <m:r>
                          <a:rPr lang="en-US" altLang="ko-KR" sz="1400" i="1">
                            <a:latin typeface="Cambria Math" panose="02040503050406030204" pitchFamily="18" charset="0"/>
                          </a:rPr>
                          <m:t>𝑌</m:t>
                        </m:r>
                        <m:r>
                          <a:rPr lang="en-US" altLang="ko-KR" sz="1400" i="1">
                            <a:latin typeface="Cambria Math" panose="02040503050406030204" pitchFamily="18" charset="0"/>
                          </a:rPr>
                          <m:t>&gt;</m:t>
                        </m:r>
                        <m:r>
                          <a:rPr lang="en-US" altLang="ko-KR" sz="1400" i="1">
                            <a:latin typeface="Cambria Math" panose="02040503050406030204" pitchFamily="18" charset="0"/>
                          </a:rPr>
                          <m:t>𝑎</m:t>
                        </m:r>
                      </m:sub>
                    </m:sSub>
                    <m:r>
                      <a:rPr lang="en-US" altLang="ko-KR" sz="1400" i="1">
                        <a:latin typeface="Cambria Math" panose="02040503050406030204" pitchFamily="18" charset="0"/>
                      </a:rPr>
                      <m:t>(</m:t>
                    </m:r>
                    <m:sSup>
                      <m:sSupPr>
                        <m:ctrlPr>
                          <a:rPr lang="ko-KR" altLang="ko-KR" sz="1400" i="1">
                            <a:latin typeface="Cambria Math" panose="02040503050406030204" pitchFamily="18" charset="0"/>
                          </a:rPr>
                        </m:ctrlPr>
                      </m:sSupPr>
                      <m:e>
                        <m:acc>
                          <m:accPr>
                            <m:chr m:val="̃"/>
                            <m:ctrlPr>
                              <a:rPr lang="ko-KR" altLang="ko-KR" sz="1400" i="1">
                                <a:latin typeface="Cambria Math" panose="02040503050406030204" pitchFamily="18" charset="0"/>
                              </a:rPr>
                            </m:ctrlPr>
                          </m:accPr>
                          <m:e>
                            <m:r>
                              <a:rPr lang="en-US" altLang="ko-KR" sz="1400" i="1">
                                <a:latin typeface="Cambria Math" panose="02040503050406030204" pitchFamily="18" charset="0"/>
                              </a:rPr>
                              <m:t>𝑌</m:t>
                            </m:r>
                          </m:e>
                        </m:acc>
                      </m:e>
                      <m:sup>
                        <m:r>
                          <a:rPr lang="en-US" altLang="ko-KR" sz="1400" i="1">
                            <a:latin typeface="Cambria Math" panose="02040503050406030204" pitchFamily="18" charset="0"/>
                          </a:rPr>
                          <m:t>𝑖</m:t>
                        </m:r>
                      </m:sup>
                    </m:sSup>
                    <m:r>
                      <a:rPr lang="en-US" altLang="ko-KR" sz="1400" i="1">
                        <a:latin typeface="Cambria Math" panose="02040503050406030204" pitchFamily="18" charset="0"/>
                      </a:rPr>
                      <m:t>)</m:t>
                    </m:r>
                  </m:oMath>
                </a14:m>
                <a:r>
                  <a:rPr lang="en-US" altLang="ko-KR" sz="1400" dirty="0"/>
                  <a:t>: function indicating that when the random number meets the condition in question, the output is zero, and the output is one when the random number does not fit in the condition</a:t>
                </a:r>
              </a:p>
              <a:p>
                <a:endParaRPr lang="ko-KR" altLang="en-US" dirty="0"/>
              </a:p>
            </p:txBody>
          </p:sp>
        </mc:Choice>
        <mc:Fallback xmlns="">
          <p:sp>
            <p:nvSpPr>
              <p:cNvPr id="2" name="내용 개체 틀 1"/>
              <p:cNvSpPr>
                <a:spLocks noGrp="1" noRot="1" noChangeAspect="1" noMove="1" noResize="1" noEditPoints="1" noAdjustHandles="1" noChangeArrowheads="1" noChangeShapeType="1" noTextEdit="1"/>
              </p:cNvSpPr>
              <p:nvPr>
                <p:ph idx="16"/>
              </p:nvPr>
            </p:nvSpPr>
            <p:spPr>
              <a:blipFill>
                <a:blip r:embed="rId3"/>
                <a:stretch>
                  <a:fillRect/>
                </a:stretch>
              </a:blipFill>
            </p:spPr>
            <p:txBody>
              <a:bodyPr/>
              <a:lstStyle/>
              <a:p>
                <a:r>
                  <a:rPr lang="ko-KR" altLang="en-US">
                    <a:noFill/>
                  </a:rPr>
                  <a:t> </a:t>
                </a:r>
              </a:p>
            </p:txBody>
          </p:sp>
        </mc:Fallback>
      </mc:AlternateContent>
      <p:pic>
        <p:nvPicPr>
          <p:cNvPr id="9" name="Picture 6">
            <a:extLst>
              <a:ext uri="{FF2B5EF4-FFF2-40B4-BE49-F238E27FC236}">
                <a16:creationId xmlns:a16="http://schemas.microsoft.com/office/drawing/2014/main" id="{1C856079-21C5-4B0C-A3FB-C91712FB21E7}"/>
              </a:ext>
            </a:extLst>
          </p:cNvPr>
          <p:cNvPicPr>
            <a:picLocks noChangeAspect="1"/>
          </p:cNvPicPr>
          <p:nvPr/>
        </p:nvPicPr>
        <p:blipFill>
          <a:blip r:embed="rId4"/>
          <a:stretch>
            <a:fillRect/>
          </a:stretch>
        </p:blipFill>
        <p:spPr>
          <a:xfrm>
            <a:off x="7504351" y="1789974"/>
            <a:ext cx="2543175" cy="1104900"/>
          </a:xfrm>
          <a:prstGeom prst="rect">
            <a:avLst/>
          </a:prstGeom>
        </p:spPr>
      </p:pic>
    </p:spTree>
    <p:extLst>
      <p:ext uri="{BB962C8B-B14F-4D97-AF65-F5344CB8AC3E}">
        <p14:creationId xmlns:p14="http://schemas.microsoft.com/office/powerpoint/2010/main" val="2166968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직사각형 55"/>
          <p:cNvSpPr/>
          <p:nvPr/>
        </p:nvSpPr>
        <p:spPr>
          <a:xfrm rot="10800000" flipV="1">
            <a:off x="6762254" y="3034161"/>
            <a:ext cx="470385" cy="1736115"/>
          </a:xfrm>
          <a:prstGeom prst="rect">
            <a:avLst/>
          </a:prstGeom>
          <a:gradFill>
            <a:gsLst>
              <a:gs pos="0">
                <a:schemeClr val="bg1">
                  <a:lumMod val="85000"/>
                </a:schemeClr>
              </a:gs>
              <a:gs pos="50000">
                <a:schemeClr val="bg1">
                  <a:lumMod val="9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각 삼각형 56"/>
          <p:cNvSpPr/>
          <p:nvPr/>
        </p:nvSpPr>
        <p:spPr>
          <a:xfrm rot="10800000" flipH="1" flipV="1">
            <a:off x="7234216" y="3024112"/>
            <a:ext cx="3591758" cy="1741356"/>
          </a:xfrm>
          <a:prstGeom prst="rtTriangle">
            <a:avLst/>
          </a:prstGeom>
          <a:gradFill>
            <a:gsLst>
              <a:gs pos="0">
                <a:schemeClr val="bg1">
                  <a:lumMod val="85000"/>
                </a:schemeClr>
              </a:gs>
              <a:gs pos="50000">
                <a:schemeClr val="bg1">
                  <a:lumMod val="9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Methodology</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02</a:t>
            </a:r>
            <a:endParaRPr lang="ko-KR" altLang="en-US" dirty="0"/>
          </a:p>
        </p:txBody>
      </p:sp>
      <p:sp>
        <p:nvSpPr>
          <p:cNvPr id="11" name="텍스트 개체 틀 10">
            <a:extLst>
              <a:ext uri="{FF2B5EF4-FFF2-40B4-BE49-F238E27FC236}">
                <a16:creationId xmlns:a16="http://schemas.microsoft.com/office/drawing/2014/main" id="{7EDC600D-C50F-4009-89F4-9AF33026B7F3}"/>
              </a:ext>
            </a:extLst>
          </p:cNvPr>
          <p:cNvSpPr>
            <a:spLocks noGrp="1"/>
          </p:cNvSpPr>
          <p:nvPr>
            <p:ph type="body" sz="quarter" idx="11"/>
          </p:nvPr>
        </p:nvSpPr>
        <p:spPr/>
        <p:txBody>
          <a:bodyPr/>
          <a:lstStyle/>
          <a:p>
            <a:r>
              <a:rPr lang="en-US" altLang="ko-KR" dirty="0" err="1"/>
              <a:t>A.H.Ang</a:t>
            </a:r>
            <a:r>
              <a:rPr lang="en-US" altLang="ko-KR" dirty="0"/>
              <a:t> and </a:t>
            </a:r>
            <a:r>
              <a:rPr lang="en-US" altLang="ko-KR" dirty="0" err="1"/>
              <a:t>W.H.Tang</a:t>
            </a:r>
            <a:r>
              <a:rPr lang="en-US" altLang="ko-KR" dirty="0"/>
              <a:t>, Probability Concepts in Engineering Planning and Design Volume II: Decision, Risk, and Reliability, John Wiley &amp; Sons </a:t>
            </a:r>
            <a:r>
              <a:rPr lang="en-US" altLang="ko-KR" dirty="0" err="1"/>
              <a:t>Inc</a:t>
            </a:r>
            <a:r>
              <a:rPr lang="en-US" altLang="ko-KR" dirty="0"/>
              <a:t>, 1984</a:t>
            </a:r>
          </a:p>
          <a:p>
            <a:endParaRPr lang="ko-KR" altLang="en-US" dirty="0"/>
          </a:p>
          <a:p>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2"/>
          </p:nvPr>
        </p:nvSpPr>
        <p:spPr/>
        <p:txBody>
          <a:bodyPr>
            <a:normAutofit/>
          </a:bodyPr>
          <a:lstStyle/>
          <a:p>
            <a:r>
              <a:rPr lang="en-US" altLang="ko-KR" dirty="0"/>
              <a:t>Importance sampling</a:t>
            </a:r>
          </a:p>
          <a:p>
            <a:pPr lvl="1"/>
            <a:r>
              <a:rPr lang="en-US" altLang="ko-KR" dirty="0"/>
              <a:t>Suppose a known event probability 0.0036 (3.6E-3) in uniform distribution:</a:t>
            </a:r>
          </a:p>
          <a:p>
            <a:pPr lvl="1"/>
            <a:r>
              <a:rPr lang="en-US" altLang="ko-KR" dirty="0"/>
              <a:t>Monte Carlo simulation</a:t>
            </a:r>
          </a:p>
          <a:p>
            <a:pPr lvl="2"/>
            <a:r>
              <a:rPr lang="en-US" altLang="ko-KR" dirty="0"/>
              <a:t>Random number distribution</a:t>
            </a:r>
          </a:p>
          <a:p>
            <a:pPr lvl="3"/>
            <a:r>
              <a:rPr lang="en-US" altLang="ko-KR" dirty="0"/>
              <a:t>p(x)</a:t>
            </a:r>
          </a:p>
          <a:p>
            <a:pPr lvl="3"/>
            <a:r>
              <a:rPr lang="en-US" altLang="ko-KR" dirty="0"/>
              <a:t>Uniform distribution [0, 1]</a:t>
            </a:r>
          </a:p>
          <a:p>
            <a:pPr lvl="2"/>
            <a:r>
              <a:rPr lang="en-US" altLang="ko-KR" dirty="0"/>
              <a:t>Counting interval: [0, 0.0036]</a:t>
            </a:r>
          </a:p>
          <a:p>
            <a:pPr lvl="1"/>
            <a:r>
              <a:rPr lang="en-US" altLang="ko-KR" dirty="0"/>
              <a:t>Importance sampling</a:t>
            </a:r>
          </a:p>
          <a:p>
            <a:pPr lvl="2"/>
            <a:r>
              <a:rPr lang="en-US" altLang="ko-KR" dirty="0"/>
              <a:t>Random number distribution</a:t>
            </a:r>
          </a:p>
          <a:p>
            <a:pPr lvl="3"/>
            <a:r>
              <a:rPr lang="en-US" altLang="ko-KR" dirty="0"/>
              <a:t>q(x)</a:t>
            </a:r>
          </a:p>
          <a:p>
            <a:pPr lvl="3"/>
            <a:r>
              <a:rPr lang="en-US" altLang="ko-KR" dirty="0"/>
              <a:t>Uniform distribution [0, 0.01]</a:t>
            </a:r>
          </a:p>
          <a:p>
            <a:pPr lvl="2"/>
            <a:r>
              <a:rPr lang="en-US" altLang="ko-KR" dirty="0"/>
              <a:t>Counting interval: [0, 0.0036]</a:t>
            </a:r>
          </a:p>
          <a:p>
            <a:pPr lvl="1"/>
            <a:r>
              <a:rPr lang="en-US" altLang="ko-KR" dirty="0"/>
              <a:t>Increased counts weighted with the distributions p(x) and q(x)</a:t>
            </a:r>
          </a:p>
        </p:txBody>
      </p:sp>
      <p:cxnSp>
        <p:nvCxnSpPr>
          <p:cNvPr id="9" name="Straight Connector 28">
            <a:extLst>
              <a:ext uri="{FF2B5EF4-FFF2-40B4-BE49-F238E27FC236}">
                <a16:creationId xmlns:a16="http://schemas.microsoft.com/office/drawing/2014/main" id="{8006B985-D14D-463C-AE6C-AAFB0F2EAABD}"/>
              </a:ext>
            </a:extLst>
          </p:cNvPr>
          <p:cNvCxnSpPr>
            <a:cxnSpLocks/>
          </p:cNvCxnSpPr>
          <p:nvPr/>
        </p:nvCxnSpPr>
        <p:spPr>
          <a:xfrm>
            <a:off x="6780721" y="4770277"/>
            <a:ext cx="4039340" cy="0"/>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29">
            <a:extLst>
              <a:ext uri="{FF2B5EF4-FFF2-40B4-BE49-F238E27FC236}">
                <a16:creationId xmlns:a16="http://schemas.microsoft.com/office/drawing/2014/main" id="{76EA8EDA-71AE-419B-9870-D107931EA1EF}"/>
              </a:ext>
            </a:extLst>
          </p:cNvPr>
          <p:cNvCxnSpPr>
            <a:cxnSpLocks/>
          </p:cNvCxnSpPr>
          <p:nvPr/>
        </p:nvCxnSpPr>
        <p:spPr>
          <a:xfrm>
            <a:off x="6780721" y="4570529"/>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30">
            <a:extLst>
              <a:ext uri="{FF2B5EF4-FFF2-40B4-BE49-F238E27FC236}">
                <a16:creationId xmlns:a16="http://schemas.microsoft.com/office/drawing/2014/main" id="{DDEA5400-61B8-441D-AE05-885F52657DAB}"/>
              </a:ext>
            </a:extLst>
          </p:cNvPr>
          <p:cNvCxnSpPr>
            <a:cxnSpLocks/>
          </p:cNvCxnSpPr>
          <p:nvPr/>
        </p:nvCxnSpPr>
        <p:spPr>
          <a:xfrm>
            <a:off x="10820061" y="4570529"/>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15" name="FOR THE RIGHT TASK, ON THE RIGHT EQUIPMENT, AT THE RIGHT TIME…">
            <a:extLst>
              <a:ext uri="{FF2B5EF4-FFF2-40B4-BE49-F238E27FC236}">
                <a16:creationId xmlns:a16="http://schemas.microsoft.com/office/drawing/2014/main" id="{B9F2084A-4066-4116-A264-98B96824FBF8}"/>
              </a:ext>
            </a:extLst>
          </p:cNvPr>
          <p:cNvSpPr txBox="1"/>
          <p:nvPr/>
        </p:nvSpPr>
        <p:spPr>
          <a:xfrm>
            <a:off x="6700595" y="5022058"/>
            <a:ext cx="160252"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0</a:t>
            </a:r>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6" name="FOR THE RIGHT TASK, ON THE RIGHT EQUIPMENT, AT THE RIGHT TIME…">
                <a:extLst>
                  <a:ext uri="{FF2B5EF4-FFF2-40B4-BE49-F238E27FC236}">
                    <a16:creationId xmlns:a16="http://schemas.microsoft.com/office/drawing/2014/main" id="{422A3660-5ACE-4E95-96D3-BEE508B86526}"/>
                  </a:ext>
                </a:extLst>
              </p:cNvPr>
              <p:cNvSpPr txBox="1"/>
              <p:nvPr/>
            </p:nvSpPr>
            <p:spPr>
              <a:xfrm>
                <a:off x="10611776" y="5035844"/>
                <a:ext cx="414621" cy="31648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nchor="ctr">
                <a:normAutofit fontScale="55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10</m:t>
                          </m:r>
                        </m:e>
                        <m:sup>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𝑛</m:t>
                          </m:r>
                        </m:sup>
                      </m:sSup>
                    </m:oMath>
                  </m:oMathPara>
                </a14:m>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6" name="FOR THE RIGHT TASK, ON THE RIGHT EQUIPMENT, AT THE RIGHT TIME…">
                <a:extLst>
                  <a:ext uri="{FF2B5EF4-FFF2-40B4-BE49-F238E27FC236}">
                    <a16:creationId xmlns:a16="http://schemas.microsoft.com/office/drawing/2014/main" id="{422A3660-5ACE-4E95-96D3-BEE508B86526}"/>
                  </a:ext>
                </a:extLst>
              </p:cNvPr>
              <p:cNvSpPr txBox="1">
                <a:spLocks noRot="1" noChangeAspect="1" noMove="1" noResize="1" noEditPoints="1" noAdjustHandles="1" noChangeArrowheads="1" noChangeShapeType="1" noTextEdit="1"/>
              </p:cNvSpPr>
              <p:nvPr/>
            </p:nvSpPr>
            <p:spPr>
              <a:xfrm>
                <a:off x="10611776" y="5035844"/>
                <a:ext cx="414621" cy="316480"/>
              </a:xfrm>
              <a:prstGeom prst="rect">
                <a:avLst/>
              </a:prstGeom>
              <a:blipFill>
                <a:blip r:embed="rId3"/>
                <a:stretch>
                  <a:fillRect/>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ko-KR" altLang="en-US">
                    <a:noFill/>
                  </a:rPr>
                  <a:t> </a:t>
                </a:r>
              </a:p>
            </p:txBody>
          </p:sp>
        </mc:Fallback>
      </mc:AlternateContent>
      <p:sp>
        <p:nvSpPr>
          <p:cNvPr id="17" name="FOR THE RIGHT TASK, ON THE RIGHT EQUIPMENT, AT THE RIGHT TIME…">
            <a:extLst>
              <a:ext uri="{FF2B5EF4-FFF2-40B4-BE49-F238E27FC236}">
                <a16:creationId xmlns:a16="http://schemas.microsoft.com/office/drawing/2014/main" id="{2C642D75-1C24-47E7-A625-1CCB766EAF36}"/>
              </a:ext>
            </a:extLst>
          </p:cNvPr>
          <p:cNvSpPr txBox="1"/>
          <p:nvPr/>
        </p:nvSpPr>
        <p:spPr>
          <a:xfrm>
            <a:off x="7739509" y="5022058"/>
            <a:ext cx="2121764"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algn="ctr"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Probability</a:t>
            </a:r>
          </a:p>
        </p:txBody>
      </p:sp>
      <p:cxnSp>
        <p:nvCxnSpPr>
          <p:cNvPr id="18" name="Straight Arrow Connector 34">
            <a:extLst>
              <a:ext uri="{FF2B5EF4-FFF2-40B4-BE49-F238E27FC236}">
                <a16:creationId xmlns:a16="http://schemas.microsoft.com/office/drawing/2014/main" id="{74893774-619D-4A73-9A5A-F824E57D6A88}"/>
              </a:ext>
            </a:extLst>
          </p:cNvPr>
          <p:cNvCxnSpPr>
            <a:cxnSpLocks/>
          </p:cNvCxnSpPr>
          <p:nvPr/>
        </p:nvCxnSpPr>
        <p:spPr>
          <a:xfrm>
            <a:off x="10332173" y="4008827"/>
            <a:ext cx="0" cy="695631"/>
          </a:xfrm>
          <a:prstGeom prst="straightConnector1">
            <a:avLst/>
          </a:prstGeom>
          <a:noFill/>
          <a:ln w="762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9" name="Oval 35">
            <a:extLst>
              <a:ext uri="{FF2B5EF4-FFF2-40B4-BE49-F238E27FC236}">
                <a16:creationId xmlns:a16="http://schemas.microsoft.com/office/drawing/2014/main" id="{88E51A20-5517-4333-B11C-FED092924782}"/>
              </a:ext>
            </a:extLst>
          </p:cNvPr>
          <p:cNvSpPr/>
          <p:nvPr/>
        </p:nvSpPr>
        <p:spPr>
          <a:xfrm>
            <a:off x="6835250" y="4510603"/>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1" name="Oval 37">
            <a:extLst>
              <a:ext uri="{FF2B5EF4-FFF2-40B4-BE49-F238E27FC236}">
                <a16:creationId xmlns:a16="http://schemas.microsoft.com/office/drawing/2014/main" id="{339C005B-4CE0-4DC1-B7FA-08F47AAEDC2C}"/>
              </a:ext>
            </a:extLst>
          </p:cNvPr>
          <p:cNvSpPr/>
          <p:nvPr/>
        </p:nvSpPr>
        <p:spPr>
          <a:xfrm>
            <a:off x="7370685" y="4504684"/>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2" name="Oval 38">
            <a:extLst>
              <a:ext uri="{FF2B5EF4-FFF2-40B4-BE49-F238E27FC236}">
                <a16:creationId xmlns:a16="http://schemas.microsoft.com/office/drawing/2014/main" id="{C93DBD1C-DC7B-45ED-AADC-E1DA0DAE2FAA}"/>
              </a:ext>
            </a:extLst>
          </p:cNvPr>
          <p:cNvSpPr/>
          <p:nvPr/>
        </p:nvSpPr>
        <p:spPr>
          <a:xfrm>
            <a:off x="7924116" y="450593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3" name="Oval 39">
            <a:extLst>
              <a:ext uri="{FF2B5EF4-FFF2-40B4-BE49-F238E27FC236}">
                <a16:creationId xmlns:a16="http://schemas.microsoft.com/office/drawing/2014/main" id="{D922BE9F-B6DB-42F7-BFFC-717D1FC5CBEF}"/>
              </a:ext>
            </a:extLst>
          </p:cNvPr>
          <p:cNvSpPr/>
          <p:nvPr/>
        </p:nvSpPr>
        <p:spPr>
          <a:xfrm>
            <a:off x="7625300" y="4510603"/>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4" name="Oval 40">
            <a:extLst>
              <a:ext uri="{FF2B5EF4-FFF2-40B4-BE49-F238E27FC236}">
                <a16:creationId xmlns:a16="http://schemas.microsoft.com/office/drawing/2014/main" id="{E130BDF5-6A3F-440A-AE3F-AA14A482CDCE}"/>
              </a:ext>
            </a:extLst>
          </p:cNvPr>
          <p:cNvSpPr/>
          <p:nvPr/>
        </p:nvSpPr>
        <p:spPr>
          <a:xfrm>
            <a:off x="8218987" y="4496872"/>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5" name="Oval 41">
            <a:extLst>
              <a:ext uri="{FF2B5EF4-FFF2-40B4-BE49-F238E27FC236}">
                <a16:creationId xmlns:a16="http://schemas.microsoft.com/office/drawing/2014/main" id="{295CE636-E525-470F-ADED-1DB4A0572D3C}"/>
              </a:ext>
            </a:extLst>
          </p:cNvPr>
          <p:cNvSpPr/>
          <p:nvPr/>
        </p:nvSpPr>
        <p:spPr>
          <a:xfrm>
            <a:off x="8671222" y="449960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6" name="Oval 42">
            <a:extLst>
              <a:ext uri="{FF2B5EF4-FFF2-40B4-BE49-F238E27FC236}">
                <a16:creationId xmlns:a16="http://schemas.microsoft.com/office/drawing/2014/main" id="{15B3A37A-FA3A-44F3-9DB1-F64A6316E9B3}"/>
              </a:ext>
            </a:extLst>
          </p:cNvPr>
          <p:cNvSpPr/>
          <p:nvPr/>
        </p:nvSpPr>
        <p:spPr>
          <a:xfrm>
            <a:off x="9002757" y="449208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7" name="Oval 43">
            <a:extLst>
              <a:ext uri="{FF2B5EF4-FFF2-40B4-BE49-F238E27FC236}">
                <a16:creationId xmlns:a16="http://schemas.microsoft.com/office/drawing/2014/main" id="{FBE490FA-CD0F-48FB-9652-B63C6C1B8620}"/>
              </a:ext>
            </a:extLst>
          </p:cNvPr>
          <p:cNvSpPr/>
          <p:nvPr/>
        </p:nvSpPr>
        <p:spPr>
          <a:xfrm>
            <a:off x="9325819" y="448969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8" name="Oval 44">
            <a:extLst>
              <a:ext uri="{FF2B5EF4-FFF2-40B4-BE49-F238E27FC236}">
                <a16:creationId xmlns:a16="http://schemas.microsoft.com/office/drawing/2014/main" id="{9C702EA0-A117-43C2-BE8C-744C354C8C65}"/>
              </a:ext>
            </a:extLst>
          </p:cNvPr>
          <p:cNvSpPr/>
          <p:nvPr/>
        </p:nvSpPr>
        <p:spPr>
          <a:xfrm>
            <a:off x="9638686" y="4497369"/>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9" name="Oval 45">
            <a:extLst>
              <a:ext uri="{FF2B5EF4-FFF2-40B4-BE49-F238E27FC236}">
                <a16:creationId xmlns:a16="http://schemas.microsoft.com/office/drawing/2014/main" id="{840C842A-8165-4B28-9E70-67B51EE779E2}"/>
              </a:ext>
            </a:extLst>
          </p:cNvPr>
          <p:cNvSpPr/>
          <p:nvPr/>
        </p:nvSpPr>
        <p:spPr>
          <a:xfrm>
            <a:off x="9893075" y="4499605"/>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30" name="Oval 46">
            <a:extLst>
              <a:ext uri="{FF2B5EF4-FFF2-40B4-BE49-F238E27FC236}">
                <a16:creationId xmlns:a16="http://schemas.microsoft.com/office/drawing/2014/main" id="{6730F48C-34B0-4829-8D05-EB17E0A155D8}"/>
              </a:ext>
            </a:extLst>
          </p:cNvPr>
          <p:cNvSpPr/>
          <p:nvPr/>
        </p:nvSpPr>
        <p:spPr>
          <a:xfrm>
            <a:off x="10114677" y="4499605"/>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31" name="Oval 47">
            <a:extLst>
              <a:ext uri="{FF2B5EF4-FFF2-40B4-BE49-F238E27FC236}">
                <a16:creationId xmlns:a16="http://schemas.microsoft.com/office/drawing/2014/main" id="{EE4440AF-A516-43FA-A415-45B8EDD72867}"/>
              </a:ext>
            </a:extLst>
          </p:cNvPr>
          <p:cNvSpPr/>
          <p:nvPr/>
        </p:nvSpPr>
        <p:spPr>
          <a:xfrm>
            <a:off x="10414685" y="4492087"/>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cxnSp>
        <p:nvCxnSpPr>
          <p:cNvPr id="32" name="Straight Connector 48">
            <a:extLst>
              <a:ext uri="{FF2B5EF4-FFF2-40B4-BE49-F238E27FC236}">
                <a16:creationId xmlns:a16="http://schemas.microsoft.com/office/drawing/2014/main" id="{91FF2E62-E317-4B66-B149-5BBFD06CCE2E}"/>
              </a:ext>
            </a:extLst>
          </p:cNvPr>
          <p:cNvCxnSpPr>
            <a:cxnSpLocks/>
          </p:cNvCxnSpPr>
          <p:nvPr/>
        </p:nvCxnSpPr>
        <p:spPr>
          <a:xfrm>
            <a:off x="6776587" y="2833242"/>
            <a:ext cx="4039340" cy="0"/>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33" name="Straight Connector 49">
            <a:extLst>
              <a:ext uri="{FF2B5EF4-FFF2-40B4-BE49-F238E27FC236}">
                <a16:creationId xmlns:a16="http://schemas.microsoft.com/office/drawing/2014/main" id="{8893F701-2EAE-46B8-B7BD-86E6F69BB8E7}"/>
              </a:ext>
            </a:extLst>
          </p:cNvPr>
          <p:cNvCxnSpPr>
            <a:cxnSpLocks/>
          </p:cNvCxnSpPr>
          <p:nvPr/>
        </p:nvCxnSpPr>
        <p:spPr>
          <a:xfrm>
            <a:off x="6776587" y="2633494"/>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34" name="Straight Connector 50">
            <a:extLst>
              <a:ext uri="{FF2B5EF4-FFF2-40B4-BE49-F238E27FC236}">
                <a16:creationId xmlns:a16="http://schemas.microsoft.com/office/drawing/2014/main" id="{F82BD4E3-B91B-4577-8B8C-DF7AA2FDCF57}"/>
              </a:ext>
            </a:extLst>
          </p:cNvPr>
          <p:cNvCxnSpPr>
            <a:cxnSpLocks/>
          </p:cNvCxnSpPr>
          <p:nvPr/>
        </p:nvCxnSpPr>
        <p:spPr>
          <a:xfrm>
            <a:off x="10815927" y="2633494"/>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35" name="FOR THE RIGHT TASK, ON THE RIGHT EQUIPMENT, AT THE RIGHT TIME…">
            <a:extLst>
              <a:ext uri="{FF2B5EF4-FFF2-40B4-BE49-F238E27FC236}">
                <a16:creationId xmlns:a16="http://schemas.microsoft.com/office/drawing/2014/main" id="{FAC4E1F5-21F1-4A61-8188-2BD98387C999}"/>
              </a:ext>
            </a:extLst>
          </p:cNvPr>
          <p:cNvSpPr txBox="1"/>
          <p:nvPr/>
        </p:nvSpPr>
        <p:spPr>
          <a:xfrm>
            <a:off x="6696461" y="3085023"/>
            <a:ext cx="160252"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0</a:t>
            </a:r>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36" name="FOR THE RIGHT TASK, ON THE RIGHT EQUIPMENT, AT THE RIGHT TIME…">
            <a:extLst>
              <a:ext uri="{FF2B5EF4-FFF2-40B4-BE49-F238E27FC236}">
                <a16:creationId xmlns:a16="http://schemas.microsoft.com/office/drawing/2014/main" id="{5E1D6EE5-E69C-4598-B13B-8F139A07DED7}"/>
              </a:ext>
            </a:extLst>
          </p:cNvPr>
          <p:cNvSpPr txBox="1"/>
          <p:nvPr/>
        </p:nvSpPr>
        <p:spPr>
          <a:xfrm>
            <a:off x="10735801" y="3085023"/>
            <a:ext cx="160252"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1</a:t>
            </a:r>
          </a:p>
        </p:txBody>
      </p:sp>
      <p:sp>
        <p:nvSpPr>
          <p:cNvPr id="37" name="FOR THE RIGHT TASK, ON THE RIGHT EQUIPMENT, AT THE RIGHT TIME…">
            <a:extLst>
              <a:ext uri="{FF2B5EF4-FFF2-40B4-BE49-F238E27FC236}">
                <a16:creationId xmlns:a16="http://schemas.microsoft.com/office/drawing/2014/main" id="{475C3691-E1F6-4274-846F-BF1C8B05732C}"/>
              </a:ext>
            </a:extLst>
          </p:cNvPr>
          <p:cNvSpPr txBox="1"/>
          <p:nvPr/>
        </p:nvSpPr>
        <p:spPr>
          <a:xfrm>
            <a:off x="7735375" y="3085023"/>
            <a:ext cx="2121764"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algn="ctr"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Probability</a:t>
            </a:r>
          </a:p>
        </p:txBody>
      </p:sp>
      <p:cxnSp>
        <p:nvCxnSpPr>
          <p:cNvPr id="38" name="Straight Arrow Connector 54">
            <a:extLst>
              <a:ext uri="{FF2B5EF4-FFF2-40B4-BE49-F238E27FC236}">
                <a16:creationId xmlns:a16="http://schemas.microsoft.com/office/drawing/2014/main" id="{2CD08A68-4D54-4875-8538-627065F78BC9}"/>
              </a:ext>
            </a:extLst>
          </p:cNvPr>
          <p:cNvCxnSpPr>
            <a:cxnSpLocks/>
          </p:cNvCxnSpPr>
          <p:nvPr/>
        </p:nvCxnSpPr>
        <p:spPr>
          <a:xfrm>
            <a:off x="7126876" y="2101160"/>
            <a:ext cx="0" cy="643304"/>
          </a:xfrm>
          <a:prstGeom prst="straightConnector1">
            <a:avLst/>
          </a:prstGeom>
          <a:noFill/>
          <a:ln w="762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 name="Straight Connector 55">
            <a:extLst>
              <a:ext uri="{FF2B5EF4-FFF2-40B4-BE49-F238E27FC236}">
                <a16:creationId xmlns:a16="http://schemas.microsoft.com/office/drawing/2014/main" id="{65F5B1B7-0D8D-437B-89E4-0C59A1E8D957}"/>
              </a:ext>
            </a:extLst>
          </p:cNvPr>
          <p:cNvCxnSpPr>
            <a:cxnSpLocks/>
          </p:cNvCxnSpPr>
          <p:nvPr/>
        </p:nvCxnSpPr>
        <p:spPr>
          <a:xfrm>
            <a:off x="7247436" y="2624616"/>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40" name="TextBox 39"/>
          <p:cNvSpPr txBox="1"/>
          <p:nvPr/>
        </p:nvSpPr>
        <p:spPr>
          <a:xfrm>
            <a:off x="6756494" y="1777004"/>
            <a:ext cx="1336584"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Target number</a:t>
            </a:r>
            <a:endParaRPr lang="ko-KR" altLang="en-US" sz="1400" dirty="0">
              <a:latin typeface="Arial" panose="020B0604020202020204" pitchFamily="34" charset="0"/>
              <a:cs typeface="Arial" panose="020B0604020202020204" pitchFamily="34" charset="0"/>
            </a:endParaRPr>
          </a:p>
        </p:txBody>
      </p:sp>
      <p:sp>
        <p:nvSpPr>
          <p:cNvPr id="41" name="TextBox 40"/>
          <p:cNvSpPr txBox="1"/>
          <p:nvPr/>
        </p:nvSpPr>
        <p:spPr>
          <a:xfrm>
            <a:off x="9295898" y="3732832"/>
            <a:ext cx="1336584"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Target number</a:t>
            </a:r>
            <a:endParaRPr lang="ko-KR" alt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FOR THE RIGHT TASK, ON THE RIGHT EQUIPMENT, AT THE RIGHT TIME…">
                <a:extLst>
                  <a:ext uri="{FF2B5EF4-FFF2-40B4-BE49-F238E27FC236}">
                    <a16:creationId xmlns:a16="http://schemas.microsoft.com/office/drawing/2014/main" id="{422A3660-5ACE-4E95-96D3-BEE508B86526}"/>
                  </a:ext>
                </a:extLst>
              </p:cNvPr>
              <p:cNvSpPr txBox="1"/>
              <p:nvPr/>
            </p:nvSpPr>
            <p:spPr>
              <a:xfrm>
                <a:off x="7035124" y="3080214"/>
                <a:ext cx="414621" cy="31648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nchor="ctr">
                <a:normAutofit fontScale="55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10</m:t>
                          </m:r>
                        </m:e>
                        <m:sup>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𝑛</m:t>
                          </m:r>
                        </m:sup>
                      </m:sSup>
                    </m:oMath>
                  </m:oMathPara>
                </a14:m>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42" name="FOR THE RIGHT TASK, ON THE RIGHT EQUIPMENT, AT THE RIGHT TIME…">
                <a:extLst>
                  <a:ext uri="{FF2B5EF4-FFF2-40B4-BE49-F238E27FC236}">
                    <a16:creationId xmlns:a16="http://schemas.microsoft.com/office/drawing/2014/main" id="{422A3660-5ACE-4E95-96D3-BEE508B86526}"/>
                  </a:ext>
                </a:extLst>
              </p:cNvPr>
              <p:cNvSpPr txBox="1">
                <a:spLocks noRot="1" noChangeAspect="1" noMove="1" noResize="1" noEditPoints="1" noAdjustHandles="1" noChangeArrowheads="1" noChangeShapeType="1" noTextEdit="1"/>
              </p:cNvSpPr>
              <p:nvPr/>
            </p:nvSpPr>
            <p:spPr>
              <a:xfrm>
                <a:off x="7035124" y="3080214"/>
                <a:ext cx="414621" cy="316480"/>
              </a:xfrm>
              <a:prstGeom prst="rect">
                <a:avLst/>
              </a:prstGeom>
              <a:blipFill>
                <a:blip r:embed="rId4"/>
                <a:stretch>
                  <a:fillRect/>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ko-KR" altLang="en-US">
                    <a:noFill/>
                  </a:rPr>
                  <a:t> </a:t>
                </a:r>
              </a:p>
            </p:txBody>
          </p:sp>
        </mc:Fallback>
      </mc:AlternateContent>
      <p:sp>
        <p:nvSpPr>
          <p:cNvPr id="43" name="Oval 35">
            <a:extLst>
              <a:ext uri="{FF2B5EF4-FFF2-40B4-BE49-F238E27FC236}">
                <a16:creationId xmlns:a16="http://schemas.microsoft.com/office/drawing/2014/main" id="{88E51A20-5517-4333-B11C-FED092924782}"/>
              </a:ext>
            </a:extLst>
          </p:cNvPr>
          <p:cNvSpPr/>
          <p:nvPr/>
        </p:nvSpPr>
        <p:spPr>
          <a:xfrm>
            <a:off x="6856713" y="256602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5" name="Oval 37">
            <a:extLst>
              <a:ext uri="{FF2B5EF4-FFF2-40B4-BE49-F238E27FC236}">
                <a16:creationId xmlns:a16="http://schemas.microsoft.com/office/drawing/2014/main" id="{339C005B-4CE0-4DC1-B7FA-08F47AAEDC2C}"/>
              </a:ext>
            </a:extLst>
          </p:cNvPr>
          <p:cNvSpPr/>
          <p:nvPr/>
        </p:nvSpPr>
        <p:spPr>
          <a:xfrm>
            <a:off x="7392148" y="2560107"/>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6" name="Oval 38">
            <a:extLst>
              <a:ext uri="{FF2B5EF4-FFF2-40B4-BE49-F238E27FC236}">
                <a16:creationId xmlns:a16="http://schemas.microsoft.com/office/drawing/2014/main" id="{C93DBD1C-DC7B-45ED-AADC-E1DA0DAE2FAA}"/>
              </a:ext>
            </a:extLst>
          </p:cNvPr>
          <p:cNvSpPr/>
          <p:nvPr/>
        </p:nvSpPr>
        <p:spPr>
          <a:xfrm>
            <a:off x="7945579" y="2561361"/>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7" name="Oval 39">
            <a:extLst>
              <a:ext uri="{FF2B5EF4-FFF2-40B4-BE49-F238E27FC236}">
                <a16:creationId xmlns:a16="http://schemas.microsoft.com/office/drawing/2014/main" id="{D922BE9F-B6DB-42F7-BFFC-717D1FC5CBEF}"/>
              </a:ext>
            </a:extLst>
          </p:cNvPr>
          <p:cNvSpPr/>
          <p:nvPr/>
        </p:nvSpPr>
        <p:spPr>
          <a:xfrm>
            <a:off x="7646763" y="256602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8" name="Oval 40">
            <a:extLst>
              <a:ext uri="{FF2B5EF4-FFF2-40B4-BE49-F238E27FC236}">
                <a16:creationId xmlns:a16="http://schemas.microsoft.com/office/drawing/2014/main" id="{E130BDF5-6A3F-440A-AE3F-AA14A482CDCE}"/>
              </a:ext>
            </a:extLst>
          </p:cNvPr>
          <p:cNvSpPr/>
          <p:nvPr/>
        </p:nvSpPr>
        <p:spPr>
          <a:xfrm>
            <a:off x="8240450" y="2552295"/>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9" name="Oval 41">
            <a:extLst>
              <a:ext uri="{FF2B5EF4-FFF2-40B4-BE49-F238E27FC236}">
                <a16:creationId xmlns:a16="http://schemas.microsoft.com/office/drawing/2014/main" id="{295CE636-E525-470F-ADED-1DB4A0572D3C}"/>
              </a:ext>
            </a:extLst>
          </p:cNvPr>
          <p:cNvSpPr/>
          <p:nvPr/>
        </p:nvSpPr>
        <p:spPr>
          <a:xfrm>
            <a:off x="8692685" y="2555029"/>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0" name="Oval 42">
            <a:extLst>
              <a:ext uri="{FF2B5EF4-FFF2-40B4-BE49-F238E27FC236}">
                <a16:creationId xmlns:a16="http://schemas.microsoft.com/office/drawing/2014/main" id="{15B3A37A-FA3A-44F3-9DB1-F64A6316E9B3}"/>
              </a:ext>
            </a:extLst>
          </p:cNvPr>
          <p:cNvSpPr/>
          <p:nvPr/>
        </p:nvSpPr>
        <p:spPr>
          <a:xfrm>
            <a:off x="9024220" y="2547511"/>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1" name="Oval 43">
            <a:extLst>
              <a:ext uri="{FF2B5EF4-FFF2-40B4-BE49-F238E27FC236}">
                <a16:creationId xmlns:a16="http://schemas.microsoft.com/office/drawing/2014/main" id="{FBE490FA-CD0F-48FB-9652-B63C6C1B8620}"/>
              </a:ext>
            </a:extLst>
          </p:cNvPr>
          <p:cNvSpPr/>
          <p:nvPr/>
        </p:nvSpPr>
        <p:spPr>
          <a:xfrm>
            <a:off x="9347282" y="2545119"/>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2" name="Oval 44">
            <a:extLst>
              <a:ext uri="{FF2B5EF4-FFF2-40B4-BE49-F238E27FC236}">
                <a16:creationId xmlns:a16="http://schemas.microsoft.com/office/drawing/2014/main" id="{9C702EA0-A117-43C2-BE8C-744C354C8C65}"/>
              </a:ext>
            </a:extLst>
          </p:cNvPr>
          <p:cNvSpPr/>
          <p:nvPr/>
        </p:nvSpPr>
        <p:spPr>
          <a:xfrm>
            <a:off x="9660149" y="2552792"/>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3" name="Oval 45">
            <a:extLst>
              <a:ext uri="{FF2B5EF4-FFF2-40B4-BE49-F238E27FC236}">
                <a16:creationId xmlns:a16="http://schemas.microsoft.com/office/drawing/2014/main" id="{840C842A-8165-4B28-9E70-67B51EE779E2}"/>
              </a:ext>
            </a:extLst>
          </p:cNvPr>
          <p:cNvSpPr/>
          <p:nvPr/>
        </p:nvSpPr>
        <p:spPr>
          <a:xfrm>
            <a:off x="9914538" y="255502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4" name="Oval 46">
            <a:extLst>
              <a:ext uri="{FF2B5EF4-FFF2-40B4-BE49-F238E27FC236}">
                <a16:creationId xmlns:a16="http://schemas.microsoft.com/office/drawing/2014/main" id="{6730F48C-34B0-4829-8D05-EB17E0A155D8}"/>
              </a:ext>
            </a:extLst>
          </p:cNvPr>
          <p:cNvSpPr/>
          <p:nvPr/>
        </p:nvSpPr>
        <p:spPr>
          <a:xfrm>
            <a:off x="10136140" y="255502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5" name="Oval 47">
            <a:extLst>
              <a:ext uri="{FF2B5EF4-FFF2-40B4-BE49-F238E27FC236}">
                <a16:creationId xmlns:a16="http://schemas.microsoft.com/office/drawing/2014/main" id="{EE4440AF-A516-43FA-A415-45B8EDD72867}"/>
              </a:ext>
            </a:extLst>
          </p:cNvPr>
          <p:cNvSpPr/>
          <p:nvPr/>
        </p:nvSpPr>
        <p:spPr>
          <a:xfrm>
            <a:off x="10436148" y="2547510"/>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637127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직각 삼각형 56"/>
          <p:cNvSpPr/>
          <p:nvPr/>
        </p:nvSpPr>
        <p:spPr>
          <a:xfrm rot="10800000" flipH="1" flipV="1">
            <a:off x="7234216" y="3024112"/>
            <a:ext cx="3591758" cy="1741356"/>
          </a:xfrm>
          <a:prstGeom prst="rtTriangle">
            <a:avLst/>
          </a:prstGeom>
          <a:gradFill>
            <a:gsLst>
              <a:gs pos="0">
                <a:schemeClr val="bg1">
                  <a:lumMod val="85000"/>
                </a:schemeClr>
              </a:gs>
              <a:gs pos="50000">
                <a:schemeClr val="bg1">
                  <a:lumMod val="9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직사각형 55"/>
          <p:cNvSpPr/>
          <p:nvPr/>
        </p:nvSpPr>
        <p:spPr>
          <a:xfrm rot="10800000" flipV="1">
            <a:off x="6762254" y="3034161"/>
            <a:ext cx="470385" cy="1736115"/>
          </a:xfrm>
          <a:prstGeom prst="rect">
            <a:avLst/>
          </a:prstGeom>
          <a:gradFill>
            <a:gsLst>
              <a:gs pos="0">
                <a:schemeClr val="bg1">
                  <a:lumMod val="85000"/>
                </a:schemeClr>
              </a:gs>
              <a:gs pos="50000">
                <a:schemeClr val="bg1">
                  <a:lumMod val="9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Methodology</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02</a:t>
            </a:r>
            <a:endParaRPr lang="ko-KR" altLang="en-US" dirty="0"/>
          </a:p>
        </p:txBody>
      </p:sp>
      <p:sp>
        <p:nvSpPr>
          <p:cNvPr id="11" name="텍스트 개체 틀 10">
            <a:extLst>
              <a:ext uri="{FF2B5EF4-FFF2-40B4-BE49-F238E27FC236}">
                <a16:creationId xmlns:a16="http://schemas.microsoft.com/office/drawing/2014/main" id="{7EDC600D-C50F-4009-89F4-9AF33026B7F3}"/>
              </a:ext>
            </a:extLst>
          </p:cNvPr>
          <p:cNvSpPr>
            <a:spLocks noGrp="1"/>
          </p:cNvSpPr>
          <p:nvPr>
            <p:ph type="body" sz="quarter" idx="11"/>
          </p:nvPr>
        </p:nvSpPr>
        <p:spPr/>
        <p:txBody>
          <a:bodyPr/>
          <a:lstStyle/>
          <a:p>
            <a:r>
              <a:rPr lang="en-US" altLang="ko-KR" dirty="0" err="1"/>
              <a:t>A.H.Ang</a:t>
            </a:r>
            <a:r>
              <a:rPr lang="en-US" altLang="ko-KR" dirty="0"/>
              <a:t> and </a:t>
            </a:r>
            <a:r>
              <a:rPr lang="en-US" altLang="ko-KR" dirty="0" err="1"/>
              <a:t>W.H.Tang</a:t>
            </a:r>
            <a:r>
              <a:rPr lang="en-US" altLang="ko-KR" dirty="0"/>
              <a:t>, Probability Concepts in Engineering Planning and Design Volume II: Decision, Risk, and Reliability, John Wiley &amp; Sons </a:t>
            </a:r>
            <a:r>
              <a:rPr lang="en-US" altLang="ko-KR" dirty="0" err="1"/>
              <a:t>Inc</a:t>
            </a:r>
            <a:r>
              <a:rPr lang="en-US" altLang="ko-KR" dirty="0"/>
              <a:t>, 1984</a:t>
            </a:r>
          </a:p>
          <a:p>
            <a:endParaRPr lang="ko-KR" altLang="en-US" dirty="0"/>
          </a:p>
          <a:p>
            <a:endParaRPr lang="ko-KR" altLang="en-US" dirty="0"/>
          </a:p>
        </p:txBody>
      </p:sp>
      <mc:AlternateContent xmlns:mc="http://schemas.openxmlformats.org/markup-compatibility/2006" xmlns:a14="http://schemas.microsoft.com/office/drawing/2010/main">
        <mc:Choice Requires="a14">
          <p:sp>
            <p:nvSpPr>
              <p:cNvPr id="12" name="내용 개체 틀 11">
                <a:extLst>
                  <a:ext uri="{FF2B5EF4-FFF2-40B4-BE49-F238E27FC236}">
                    <a16:creationId xmlns:a16="http://schemas.microsoft.com/office/drawing/2014/main" id="{AFBA223B-EF53-4F6F-B1E2-68AC66D18DB2}"/>
                  </a:ext>
                </a:extLst>
              </p:cNvPr>
              <p:cNvSpPr>
                <a:spLocks noGrp="1"/>
              </p:cNvSpPr>
              <p:nvPr>
                <p:ph idx="12"/>
              </p:nvPr>
            </p:nvSpPr>
            <p:spPr/>
            <p:txBody>
              <a:bodyPr>
                <a:normAutofit/>
              </a:bodyPr>
              <a:lstStyle/>
              <a:p>
                <a:r>
                  <a:rPr lang="en-US" altLang="ko-KR" dirty="0"/>
                  <a:t>Importance sampling</a:t>
                </a:r>
              </a:p>
              <a:p>
                <a:pPr lvl="1"/>
                <a:r>
                  <a:rPr lang="en-US" altLang="ko-KR" dirty="0"/>
                  <a:t>Weighting of p(x) and q(x)</a:t>
                </a:r>
              </a:p>
              <a:p>
                <a:pPr lvl="2"/>
                <a:r>
                  <a:rPr lang="en-US" altLang="ko-KR" dirty="0"/>
                  <a:t>Uniform distribution</a:t>
                </a:r>
              </a:p>
              <a:p>
                <a:pPr lvl="2"/>
                <a:r>
                  <a:rPr lang="en-US" altLang="ko-KR" dirty="0"/>
                  <a:t>Weighting factor: </a:t>
                </a:r>
                <a14:m>
                  <m:oMath xmlns:m="http://schemas.openxmlformats.org/officeDocument/2006/math">
                    <m:r>
                      <a:rPr lang="en-US" altLang="ko-KR" b="0" i="1" smtClean="0">
                        <a:latin typeface="Cambria Math" panose="02040503050406030204" pitchFamily="18" charset="0"/>
                      </a:rPr>
                      <m:t>𝑤</m:t>
                    </m:r>
                    <m:r>
                      <a:rPr lang="en-US" altLang="ko-KR" b="0" i="1" smtClean="0">
                        <a:latin typeface="Cambria Math" panose="02040503050406030204" pitchFamily="18" charset="0"/>
                      </a:rPr>
                      <m:t>=</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𝑞</m:t>
                        </m:r>
                        <m:r>
                          <a:rPr lang="en-US" altLang="ko-KR" b="0" i="1" smtClean="0">
                            <a:latin typeface="Cambria Math" panose="02040503050406030204" pitchFamily="18" charset="0"/>
                          </a:rPr>
                          <m:t>(</m:t>
                        </m:r>
                        <m:r>
                          <a:rPr lang="en-US" altLang="ko-KR" b="0" i="1" smtClean="0">
                            <a:latin typeface="Cambria Math" panose="02040503050406030204" pitchFamily="18" charset="0"/>
                          </a:rPr>
                          <m:t>𝑥</m:t>
                        </m:r>
                        <m:r>
                          <a:rPr lang="en-US" altLang="ko-KR" b="0" i="1" smtClean="0">
                            <a:latin typeface="Cambria Math" panose="02040503050406030204" pitchFamily="18" charset="0"/>
                          </a:rPr>
                          <m:t>)</m:t>
                        </m:r>
                      </m:num>
                      <m:den>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a:rPr lang="en-US" altLang="ko-KR" b="0" i="1" smtClean="0">
                            <a:latin typeface="Cambria Math" panose="02040503050406030204" pitchFamily="18" charset="0"/>
                          </a:rPr>
                          <m:t>𝑥</m:t>
                        </m:r>
                        <m:r>
                          <a:rPr lang="en-US" altLang="ko-KR" b="0" i="1" smtClean="0">
                            <a:latin typeface="Cambria Math" panose="02040503050406030204" pitchFamily="18" charset="0"/>
                          </a:rPr>
                          <m:t>)</m:t>
                        </m:r>
                      </m:den>
                    </m:f>
                  </m:oMath>
                </a14:m>
                <a:endParaRPr lang="en-US" altLang="ko-KR" dirty="0"/>
              </a:p>
              <a:p>
                <a:pPr lvl="2"/>
                <a:r>
                  <a:rPr lang="en-US" altLang="ko-KR" dirty="0"/>
                  <a:t>Probability of A and B: a, b</a:t>
                </a:r>
              </a:p>
              <a:p>
                <a:pPr lvl="2"/>
                <a:r>
                  <a:rPr lang="en-US" altLang="ko-KR" dirty="0"/>
                  <a:t>AND gate</a:t>
                </a:r>
              </a:p>
              <a:p>
                <a:pPr lvl="3"/>
                <a14:m>
                  <m:oMath xmlns:m="http://schemas.openxmlformats.org/officeDocument/2006/math">
                    <m:r>
                      <a:rPr lang="en-US" altLang="ko-KR" b="0" i="1" smtClean="0">
                        <a:latin typeface="Cambria Math" panose="02040503050406030204" pitchFamily="18" charset="0"/>
                      </a:rPr>
                      <m:t>𝑤</m:t>
                    </m:r>
                    <m:r>
                      <a:rPr lang="en-US" altLang="ko-KR" b="0" i="1" smtClean="0">
                        <a:latin typeface="Cambria Math" panose="02040503050406030204" pitchFamily="18" charset="0"/>
                      </a:rPr>
                      <m:t>=</m:t>
                    </m:r>
                    <m:r>
                      <a:rPr lang="en-US" altLang="ko-KR" b="0" i="1" smtClean="0">
                        <a:latin typeface="Cambria Math" panose="02040503050406030204" pitchFamily="18" charset="0"/>
                      </a:rPr>
                      <m:t>𝑤</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𝐴</m:t>
                        </m:r>
                      </m:e>
                    </m:d>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𝑤</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𝐵</m:t>
                    </m:r>
                    <m:r>
                      <a:rPr lang="en-US" altLang="ko-KR" b="0" i="1" smtClean="0">
                        <a:latin typeface="Cambria Math" panose="02040503050406030204" pitchFamily="18" charset="0"/>
                        <a:ea typeface="Cambria Math" panose="02040503050406030204" pitchFamily="18" charset="0"/>
                      </a:rPr>
                      <m:t>)</m:t>
                    </m:r>
                  </m:oMath>
                </a14:m>
                <a:endParaRPr lang="en-US" altLang="ko-KR" dirty="0"/>
              </a:p>
              <a:p>
                <a:pPr lvl="2"/>
                <a:r>
                  <a:rPr lang="en-US" altLang="ko-KR" dirty="0"/>
                  <a:t>OR gate</a:t>
                </a:r>
              </a:p>
              <a:p>
                <a:pPr lvl="3"/>
                <a14:m>
                  <m:oMath xmlns:m="http://schemas.openxmlformats.org/officeDocument/2006/math">
                    <m:r>
                      <a:rPr lang="en-US" altLang="ko-KR" b="0" i="1" smtClean="0">
                        <a:latin typeface="Cambria Math" panose="02040503050406030204" pitchFamily="18" charset="0"/>
                      </a:rPr>
                      <m:t>𝑤</m:t>
                    </m:r>
                    <m:r>
                      <a:rPr lang="en-US" altLang="ko-KR" b="0" i="1" smtClean="0">
                        <a:latin typeface="Cambria Math" panose="02040503050406030204" pitchFamily="18" charset="0"/>
                      </a:rPr>
                      <m:t>=</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𝑎</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𝑤</m:t>
                        </m:r>
                        <m:d>
                          <m:dPr>
                            <m:ctrlPr>
                              <a:rPr lang="en-US" altLang="ko-KR" b="0" i="1" smtClean="0">
                                <a:latin typeface="Cambria Math" panose="02040503050406030204" pitchFamily="18" charset="0"/>
                                <a:ea typeface="Cambria Math" panose="02040503050406030204" pitchFamily="18" charset="0"/>
                              </a:rPr>
                            </m:ctrlPr>
                          </m:dPr>
                          <m:e>
                            <m:r>
                              <a:rPr lang="en-US" altLang="ko-KR" b="0" i="1" smtClean="0">
                                <a:latin typeface="Cambria Math" panose="02040503050406030204" pitchFamily="18" charset="0"/>
                                <a:ea typeface="Cambria Math" panose="02040503050406030204" pitchFamily="18" charset="0"/>
                              </a:rPr>
                              <m:t>𝐴</m:t>
                            </m:r>
                          </m:e>
                        </m:d>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𝑏</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𝑤</m:t>
                        </m:r>
                        <m:d>
                          <m:dPr>
                            <m:ctrlPr>
                              <a:rPr lang="en-US" altLang="ko-KR" b="0" i="1" smtClean="0">
                                <a:latin typeface="Cambria Math" panose="02040503050406030204" pitchFamily="18" charset="0"/>
                                <a:ea typeface="Cambria Math" panose="02040503050406030204" pitchFamily="18" charset="0"/>
                              </a:rPr>
                            </m:ctrlPr>
                          </m:dPr>
                          <m:e>
                            <m:r>
                              <a:rPr lang="en-US" altLang="ko-KR" b="0" i="1" smtClean="0">
                                <a:latin typeface="Cambria Math" panose="02040503050406030204" pitchFamily="18" charset="0"/>
                                <a:ea typeface="Cambria Math" panose="02040503050406030204" pitchFamily="18" charset="0"/>
                              </a:rPr>
                              <m:t>𝐵</m:t>
                            </m:r>
                          </m:e>
                        </m:d>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𝑎</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𝑏</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𝑤</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𝐴</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𝑤</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𝐵</m:t>
                        </m:r>
                        <m:r>
                          <a:rPr lang="en-US" altLang="ko-KR" b="0" i="1" smtClean="0">
                            <a:latin typeface="Cambria Math" panose="02040503050406030204" pitchFamily="18" charset="0"/>
                            <a:ea typeface="Cambria Math" panose="02040503050406030204" pitchFamily="18" charset="0"/>
                          </a:rPr>
                          <m:t>)</m:t>
                        </m:r>
                      </m:num>
                      <m:den>
                        <m:r>
                          <a:rPr lang="en-US" altLang="ko-KR" b="0" i="1" smtClean="0">
                            <a:latin typeface="Cambria Math" panose="02040503050406030204" pitchFamily="18" charset="0"/>
                          </a:rPr>
                          <m:t>𝑎</m:t>
                        </m:r>
                        <m:r>
                          <a:rPr lang="en-US" altLang="ko-KR" b="0" i="1" smtClean="0">
                            <a:latin typeface="Cambria Math" panose="02040503050406030204" pitchFamily="18" charset="0"/>
                          </a:rPr>
                          <m:t>+</m:t>
                        </m:r>
                        <m:r>
                          <a:rPr lang="en-US" altLang="ko-KR" b="0" i="1" smtClean="0">
                            <a:latin typeface="Cambria Math" panose="02040503050406030204" pitchFamily="18" charset="0"/>
                          </a:rPr>
                          <m:t>𝑏</m:t>
                        </m:r>
                        <m:r>
                          <a:rPr lang="en-US" altLang="ko-KR" b="0" i="1" smtClean="0">
                            <a:latin typeface="Cambria Math" panose="02040503050406030204" pitchFamily="18" charset="0"/>
                          </a:rPr>
                          <m:t>−</m:t>
                        </m:r>
                        <m:r>
                          <a:rPr lang="en-US" altLang="ko-KR" b="0" i="1" smtClean="0">
                            <a:latin typeface="Cambria Math" panose="02040503050406030204" pitchFamily="18" charset="0"/>
                          </a:rPr>
                          <m:t>𝑎</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𝑏</m:t>
                        </m:r>
                      </m:den>
                    </m:f>
                  </m:oMath>
                </a14:m>
                <a:r>
                  <a:rPr lang="en-US" altLang="ko-KR" dirty="0"/>
                  <a:t/>
                </a:r>
                <a:br>
                  <a:rPr lang="en-US" altLang="ko-KR" dirty="0"/>
                </a:br>
                <a:endParaRPr lang="en-US" altLang="ko-KR" dirty="0"/>
              </a:p>
              <a:p>
                <a:pPr lvl="1"/>
                <a:endParaRPr lang="en-US" altLang="ko-KR" dirty="0"/>
              </a:p>
              <a:p>
                <a:pPr lvl="2"/>
                <a:endParaRPr lang="ko-KR" altLang="en-US" dirty="0"/>
              </a:p>
            </p:txBody>
          </p:sp>
        </mc:Choice>
        <mc:Fallback xmlns="">
          <p:sp>
            <p:nvSpPr>
              <p:cNvPr id="12" name="내용 개체 틀 11">
                <a:extLst>
                  <a:ext uri="{FF2B5EF4-FFF2-40B4-BE49-F238E27FC236}">
                    <a16:creationId xmlns:a16="http://schemas.microsoft.com/office/drawing/2014/main" id="{AFBA223B-EF53-4F6F-B1E2-68AC66D18DB2}"/>
                  </a:ext>
                </a:extLst>
              </p:cNvPr>
              <p:cNvSpPr>
                <a:spLocks noGrp="1" noRot="1" noChangeAspect="1" noMove="1" noResize="1" noEditPoints="1" noAdjustHandles="1" noChangeArrowheads="1" noChangeShapeType="1" noTextEdit="1"/>
              </p:cNvSpPr>
              <p:nvPr>
                <p:ph idx="12"/>
              </p:nvPr>
            </p:nvSpPr>
            <p:spPr>
              <a:blipFill>
                <a:blip r:embed="rId3"/>
                <a:stretch>
                  <a:fillRect l="-1104" t="-1339"/>
                </a:stretch>
              </a:blipFill>
            </p:spPr>
            <p:txBody>
              <a:bodyPr/>
              <a:lstStyle/>
              <a:p>
                <a:r>
                  <a:rPr lang="ko-KR" altLang="en-US">
                    <a:noFill/>
                  </a:rPr>
                  <a:t> </a:t>
                </a:r>
              </a:p>
            </p:txBody>
          </p:sp>
        </mc:Fallback>
      </mc:AlternateContent>
      <p:cxnSp>
        <p:nvCxnSpPr>
          <p:cNvPr id="9" name="Straight Connector 28">
            <a:extLst>
              <a:ext uri="{FF2B5EF4-FFF2-40B4-BE49-F238E27FC236}">
                <a16:creationId xmlns:a16="http://schemas.microsoft.com/office/drawing/2014/main" id="{8006B985-D14D-463C-AE6C-AAFB0F2EAABD}"/>
              </a:ext>
            </a:extLst>
          </p:cNvPr>
          <p:cNvCxnSpPr>
            <a:cxnSpLocks/>
          </p:cNvCxnSpPr>
          <p:nvPr/>
        </p:nvCxnSpPr>
        <p:spPr>
          <a:xfrm>
            <a:off x="6780721" y="4770277"/>
            <a:ext cx="4039340" cy="0"/>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29">
            <a:extLst>
              <a:ext uri="{FF2B5EF4-FFF2-40B4-BE49-F238E27FC236}">
                <a16:creationId xmlns:a16="http://schemas.microsoft.com/office/drawing/2014/main" id="{76EA8EDA-71AE-419B-9870-D107931EA1EF}"/>
              </a:ext>
            </a:extLst>
          </p:cNvPr>
          <p:cNvCxnSpPr>
            <a:cxnSpLocks/>
          </p:cNvCxnSpPr>
          <p:nvPr/>
        </p:nvCxnSpPr>
        <p:spPr>
          <a:xfrm>
            <a:off x="6780721" y="4570529"/>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30">
            <a:extLst>
              <a:ext uri="{FF2B5EF4-FFF2-40B4-BE49-F238E27FC236}">
                <a16:creationId xmlns:a16="http://schemas.microsoft.com/office/drawing/2014/main" id="{DDEA5400-61B8-441D-AE05-885F52657DAB}"/>
              </a:ext>
            </a:extLst>
          </p:cNvPr>
          <p:cNvCxnSpPr>
            <a:cxnSpLocks/>
          </p:cNvCxnSpPr>
          <p:nvPr/>
        </p:nvCxnSpPr>
        <p:spPr>
          <a:xfrm>
            <a:off x="10820061" y="4570529"/>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15" name="FOR THE RIGHT TASK, ON THE RIGHT EQUIPMENT, AT THE RIGHT TIME…">
            <a:extLst>
              <a:ext uri="{FF2B5EF4-FFF2-40B4-BE49-F238E27FC236}">
                <a16:creationId xmlns:a16="http://schemas.microsoft.com/office/drawing/2014/main" id="{B9F2084A-4066-4116-A264-98B96824FBF8}"/>
              </a:ext>
            </a:extLst>
          </p:cNvPr>
          <p:cNvSpPr txBox="1"/>
          <p:nvPr/>
        </p:nvSpPr>
        <p:spPr>
          <a:xfrm>
            <a:off x="6700595" y="5022058"/>
            <a:ext cx="160252"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0</a:t>
            </a:r>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6" name="FOR THE RIGHT TASK, ON THE RIGHT EQUIPMENT, AT THE RIGHT TIME…">
                <a:extLst>
                  <a:ext uri="{FF2B5EF4-FFF2-40B4-BE49-F238E27FC236}">
                    <a16:creationId xmlns:a16="http://schemas.microsoft.com/office/drawing/2014/main" id="{422A3660-5ACE-4E95-96D3-BEE508B86526}"/>
                  </a:ext>
                </a:extLst>
              </p:cNvPr>
              <p:cNvSpPr txBox="1"/>
              <p:nvPr/>
            </p:nvSpPr>
            <p:spPr>
              <a:xfrm>
                <a:off x="10611776" y="5035844"/>
                <a:ext cx="414621" cy="31648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nchor="ctr">
                <a:normAutofit fontScale="55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10</m:t>
                          </m:r>
                        </m:e>
                        <m:sup>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𝑛</m:t>
                          </m:r>
                        </m:sup>
                      </m:sSup>
                    </m:oMath>
                  </m:oMathPara>
                </a14:m>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16" name="FOR THE RIGHT TASK, ON THE RIGHT EQUIPMENT, AT THE RIGHT TIME…">
                <a:extLst>
                  <a:ext uri="{FF2B5EF4-FFF2-40B4-BE49-F238E27FC236}">
                    <a16:creationId xmlns:a16="http://schemas.microsoft.com/office/drawing/2014/main" id="{422A3660-5ACE-4E95-96D3-BEE508B86526}"/>
                  </a:ext>
                </a:extLst>
              </p:cNvPr>
              <p:cNvSpPr txBox="1">
                <a:spLocks noRot="1" noChangeAspect="1" noMove="1" noResize="1" noEditPoints="1" noAdjustHandles="1" noChangeArrowheads="1" noChangeShapeType="1" noTextEdit="1"/>
              </p:cNvSpPr>
              <p:nvPr/>
            </p:nvSpPr>
            <p:spPr>
              <a:xfrm>
                <a:off x="10611776" y="5035844"/>
                <a:ext cx="414621" cy="316480"/>
              </a:xfrm>
              <a:prstGeom prst="rect">
                <a:avLst/>
              </a:prstGeom>
              <a:blipFill>
                <a:blip r:embed="rId4"/>
                <a:stretch>
                  <a:fillRect/>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ko-KR" altLang="en-US">
                    <a:noFill/>
                  </a:rPr>
                  <a:t> </a:t>
                </a:r>
              </a:p>
            </p:txBody>
          </p:sp>
        </mc:Fallback>
      </mc:AlternateContent>
      <p:sp>
        <p:nvSpPr>
          <p:cNvPr id="17" name="FOR THE RIGHT TASK, ON THE RIGHT EQUIPMENT, AT THE RIGHT TIME…">
            <a:extLst>
              <a:ext uri="{FF2B5EF4-FFF2-40B4-BE49-F238E27FC236}">
                <a16:creationId xmlns:a16="http://schemas.microsoft.com/office/drawing/2014/main" id="{2C642D75-1C24-47E7-A625-1CCB766EAF36}"/>
              </a:ext>
            </a:extLst>
          </p:cNvPr>
          <p:cNvSpPr txBox="1"/>
          <p:nvPr/>
        </p:nvSpPr>
        <p:spPr>
          <a:xfrm>
            <a:off x="7739509" y="5022058"/>
            <a:ext cx="2121764"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algn="ctr"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Probability</a:t>
            </a:r>
          </a:p>
        </p:txBody>
      </p:sp>
      <p:cxnSp>
        <p:nvCxnSpPr>
          <p:cNvPr id="18" name="Straight Arrow Connector 34">
            <a:extLst>
              <a:ext uri="{FF2B5EF4-FFF2-40B4-BE49-F238E27FC236}">
                <a16:creationId xmlns:a16="http://schemas.microsoft.com/office/drawing/2014/main" id="{74893774-619D-4A73-9A5A-F824E57D6A88}"/>
              </a:ext>
            </a:extLst>
          </p:cNvPr>
          <p:cNvCxnSpPr>
            <a:cxnSpLocks/>
          </p:cNvCxnSpPr>
          <p:nvPr/>
        </p:nvCxnSpPr>
        <p:spPr>
          <a:xfrm>
            <a:off x="10332173" y="4008827"/>
            <a:ext cx="0" cy="695631"/>
          </a:xfrm>
          <a:prstGeom prst="straightConnector1">
            <a:avLst/>
          </a:prstGeom>
          <a:noFill/>
          <a:ln w="762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9" name="Oval 35">
            <a:extLst>
              <a:ext uri="{FF2B5EF4-FFF2-40B4-BE49-F238E27FC236}">
                <a16:creationId xmlns:a16="http://schemas.microsoft.com/office/drawing/2014/main" id="{88E51A20-5517-4333-B11C-FED092924782}"/>
              </a:ext>
            </a:extLst>
          </p:cNvPr>
          <p:cNvSpPr/>
          <p:nvPr/>
        </p:nvSpPr>
        <p:spPr>
          <a:xfrm>
            <a:off x="6835250" y="4510603"/>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1" name="Oval 37">
            <a:extLst>
              <a:ext uri="{FF2B5EF4-FFF2-40B4-BE49-F238E27FC236}">
                <a16:creationId xmlns:a16="http://schemas.microsoft.com/office/drawing/2014/main" id="{339C005B-4CE0-4DC1-B7FA-08F47AAEDC2C}"/>
              </a:ext>
            </a:extLst>
          </p:cNvPr>
          <p:cNvSpPr/>
          <p:nvPr/>
        </p:nvSpPr>
        <p:spPr>
          <a:xfrm>
            <a:off x="7370685" y="4504684"/>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2" name="Oval 38">
            <a:extLst>
              <a:ext uri="{FF2B5EF4-FFF2-40B4-BE49-F238E27FC236}">
                <a16:creationId xmlns:a16="http://schemas.microsoft.com/office/drawing/2014/main" id="{C93DBD1C-DC7B-45ED-AADC-E1DA0DAE2FAA}"/>
              </a:ext>
            </a:extLst>
          </p:cNvPr>
          <p:cNvSpPr/>
          <p:nvPr/>
        </p:nvSpPr>
        <p:spPr>
          <a:xfrm>
            <a:off x="7924116" y="450593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3" name="Oval 39">
            <a:extLst>
              <a:ext uri="{FF2B5EF4-FFF2-40B4-BE49-F238E27FC236}">
                <a16:creationId xmlns:a16="http://schemas.microsoft.com/office/drawing/2014/main" id="{D922BE9F-B6DB-42F7-BFFC-717D1FC5CBEF}"/>
              </a:ext>
            </a:extLst>
          </p:cNvPr>
          <p:cNvSpPr/>
          <p:nvPr/>
        </p:nvSpPr>
        <p:spPr>
          <a:xfrm>
            <a:off x="7625300" y="4510603"/>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4" name="Oval 40">
            <a:extLst>
              <a:ext uri="{FF2B5EF4-FFF2-40B4-BE49-F238E27FC236}">
                <a16:creationId xmlns:a16="http://schemas.microsoft.com/office/drawing/2014/main" id="{E130BDF5-6A3F-440A-AE3F-AA14A482CDCE}"/>
              </a:ext>
            </a:extLst>
          </p:cNvPr>
          <p:cNvSpPr/>
          <p:nvPr/>
        </p:nvSpPr>
        <p:spPr>
          <a:xfrm>
            <a:off x="8218987" y="4496872"/>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5" name="Oval 41">
            <a:extLst>
              <a:ext uri="{FF2B5EF4-FFF2-40B4-BE49-F238E27FC236}">
                <a16:creationId xmlns:a16="http://schemas.microsoft.com/office/drawing/2014/main" id="{295CE636-E525-470F-ADED-1DB4A0572D3C}"/>
              </a:ext>
            </a:extLst>
          </p:cNvPr>
          <p:cNvSpPr/>
          <p:nvPr/>
        </p:nvSpPr>
        <p:spPr>
          <a:xfrm>
            <a:off x="8671222" y="449960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6" name="Oval 42">
            <a:extLst>
              <a:ext uri="{FF2B5EF4-FFF2-40B4-BE49-F238E27FC236}">
                <a16:creationId xmlns:a16="http://schemas.microsoft.com/office/drawing/2014/main" id="{15B3A37A-FA3A-44F3-9DB1-F64A6316E9B3}"/>
              </a:ext>
            </a:extLst>
          </p:cNvPr>
          <p:cNvSpPr/>
          <p:nvPr/>
        </p:nvSpPr>
        <p:spPr>
          <a:xfrm>
            <a:off x="9002757" y="449208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7" name="Oval 43">
            <a:extLst>
              <a:ext uri="{FF2B5EF4-FFF2-40B4-BE49-F238E27FC236}">
                <a16:creationId xmlns:a16="http://schemas.microsoft.com/office/drawing/2014/main" id="{FBE490FA-CD0F-48FB-9652-B63C6C1B8620}"/>
              </a:ext>
            </a:extLst>
          </p:cNvPr>
          <p:cNvSpPr/>
          <p:nvPr/>
        </p:nvSpPr>
        <p:spPr>
          <a:xfrm>
            <a:off x="9325819" y="448969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8" name="Oval 44">
            <a:extLst>
              <a:ext uri="{FF2B5EF4-FFF2-40B4-BE49-F238E27FC236}">
                <a16:creationId xmlns:a16="http://schemas.microsoft.com/office/drawing/2014/main" id="{9C702EA0-A117-43C2-BE8C-744C354C8C65}"/>
              </a:ext>
            </a:extLst>
          </p:cNvPr>
          <p:cNvSpPr/>
          <p:nvPr/>
        </p:nvSpPr>
        <p:spPr>
          <a:xfrm>
            <a:off x="9638686" y="4497369"/>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9" name="Oval 45">
            <a:extLst>
              <a:ext uri="{FF2B5EF4-FFF2-40B4-BE49-F238E27FC236}">
                <a16:creationId xmlns:a16="http://schemas.microsoft.com/office/drawing/2014/main" id="{840C842A-8165-4B28-9E70-67B51EE779E2}"/>
              </a:ext>
            </a:extLst>
          </p:cNvPr>
          <p:cNvSpPr/>
          <p:nvPr/>
        </p:nvSpPr>
        <p:spPr>
          <a:xfrm>
            <a:off x="9893075" y="4499605"/>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30" name="Oval 46">
            <a:extLst>
              <a:ext uri="{FF2B5EF4-FFF2-40B4-BE49-F238E27FC236}">
                <a16:creationId xmlns:a16="http://schemas.microsoft.com/office/drawing/2014/main" id="{6730F48C-34B0-4829-8D05-EB17E0A155D8}"/>
              </a:ext>
            </a:extLst>
          </p:cNvPr>
          <p:cNvSpPr/>
          <p:nvPr/>
        </p:nvSpPr>
        <p:spPr>
          <a:xfrm>
            <a:off x="10114677" y="4499605"/>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31" name="Oval 47">
            <a:extLst>
              <a:ext uri="{FF2B5EF4-FFF2-40B4-BE49-F238E27FC236}">
                <a16:creationId xmlns:a16="http://schemas.microsoft.com/office/drawing/2014/main" id="{EE4440AF-A516-43FA-A415-45B8EDD72867}"/>
              </a:ext>
            </a:extLst>
          </p:cNvPr>
          <p:cNvSpPr/>
          <p:nvPr/>
        </p:nvSpPr>
        <p:spPr>
          <a:xfrm>
            <a:off x="10414685" y="4492087"/>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cxnSp>
        <p:nvCxnSpPr>
          <p:cNvPr id="32" name="Straight Connector 48">
            <a:extLst>
              <a:ext uri="{FF2B5EF4-FFF2-40B4-BE49-F238E27FC236}">
                <a16:creationId xmlns:a16="http://schemas.microsoft.com/office/drawing/2014/main" id="{91FF2E62-E317-4B66-B149-5BBFD06CCE2E}"/>
              </a:ext>
            </a:extLst>
          </p:cNvPr>
          <p:cNvCxnSpPr>
            <a:cxnSpLocks/>
          </p:cNvCxnSpPr>
          <p:nvPr/>
        </p:nvCxnSpPr>
        <p:spPr>
          <a:xfrm>
            <a:off x="6776587" y="2833242"/>
            <a:ext cx="4039340" cy="0"/>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33" name="Straight Connector 49">
            <a:extLst>
              <a:ext uri="{FF2B5EF4-FFF2-40B4-BE49-F238E27FC236}">
                <a16:creationId xmlns:a16="http://schemas.microsoft.com/office/drawing/2014/main" id="{8893F701-2EAE-46B8-B7BD-86E6F69BB8E7}"/>
              </a:ext>
            </a:extLst>
          </p:cNvPr>
          <p:cNvCxnSpPr>
            <a:cxnSpLocks/>
          </p:cNvCxnSpPr>
          <p:nvPr/>
        </p:nvCxnSpPr>
        <p:spPr>
          <a:xfrm>
            <a:off x="6776587" y="2633494"/>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34" name="Straight Connector 50">
            <a:extLst>
              <a:ext uri="{FF2B5EF4-FFF2-40B4-BE49-F238E27FC236}">
                <a16:creationId xmlns:a16="http://schemas.microsoft.com/office/drawing/2014/main" id="{F82BD4E3-B91B-4577-8B8C-DF7AA2FDCF57}"/>
              </a:ext>
            </a:extLst>
          </p:cNvPr>
          <p:cNvCxnSpPr>
            <a:cxnSpLocks/>
          </p:cNvCxnSpPr>
          <p:nvPr/>
        </p:nvCxnSpPr>
        <p:spPr>
          <a:xfrm>
            <a:off x="10815927" y="2633494"/>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35" name="FOR THE RIGHT TASK, ON THE RIGHT EQUIPMENT, AT THE RIGHT TIME…">
            <a:extLst>
              <a:ext uri="{FF2B5EF4-FFF2-40B4-BE49-F238E27FC236}">
                <a16:creationId xmlns:a16="http://schemas.microsoft.com/office/drawing/2014/main" id="{FAC4E1F5-21F1-4A61-8188-2BD98387C999}"/>
              </a:ext>
            </a:extLst>
          </p:cNvPr>
          <p:cNvSpPr txBox="1"/>
          <p:nvPr/>
        </p:nvSpPr>
        <p:spPr>
          <a:xfrm>
            <a:off x="6696461" y="3085023"/>
            <a:ext cx="160252"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0</a:t>
            </a:r>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36" name="FOR THE RIGHT TASK, ON THE RIGHT EQUIPMENT, AT THE RIGHT TIME…">
            <a:extLst>
              <a:ext uri="{FF2B5EF4-FFF2-40B4-BE49-F238E27FC236}">
                <a16:creationId xmlns:a16="http://schemas.microsoft.com/office/drawing/2014/main" id="{5E1D6EE5-E69C-4598-B13B-8F139A07DED7}"/>
              </a:ext>
            </a:extLst>
          </p:cNvPr>
          <p:cNvSpPr txBox="1"/>
          <p:nvPr/>
        </p:nvSpPr>
        <p:spPr>
          <a:xfrm>
            <a:off x="10735801" y="3085023"/>
            <a:ext cx="160252"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1</a:t>
            </a:r>
          </a:p>
        </p:txBody>
      </p:sp>
      <p:sp>
        <p:nvSpPr>
          <p:cNvPr id="37" name="FOR THE RIGHT TASK, ON THE RIGHT EQUIPMENT, AT THE RIGHT TIME…">
            <a:extLst>
              <a:ext uri="{FF2B5EF4-FFF2-40B4-BE49-F238E27FC236}">
                <a16:creationId xmlns:a16="http://schemas.microsoft.com/office/drawing/2014/main" id="{475C3691-E1F6-4274-846F-BF1C8B05732C}"/>
              </a:ext>
            </a:extLst>
          </p:cNvPr>
          <p:cNvSpPr txBox="1"/>
          <p:nvPr/>
        </p:nvSpPr>
        <p:spPr>
          <a:xfrm>
            <a:off x="7735375" y="3085023"/>
            <a:ext cx="2121764" cy="31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0000" lnSpcReduction="20000"/>
          </a:bodyPr>
          <a:lstStyle/>
          <a:p>
            <a:pPr marL="0" marR="0" lvl="0" indent="0" algn="ctr"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rPr>
              <a:t>Probability</a:t>
            </a:r>
          </a:p>
        </p:txBody>
      </p:sp>
      <p:cxnSp>
        <p:nvCxnSpPr>
          <p:cNvPr id="38" name="Straight Arrow Connector 54">
            <a:extLst>
              <a:ext uri="{FF2B5EF4-FFF2-40B4-BE49-F238E27FC236}">
                <a16:creationId xmlns:a16="http://schemas.microsoft.com/office/drawing/2014/main" id="{2CD08A68-4D54-4875-8538-627065F78BC9}"/>
              </a:ext>
            </a:extLst>
          </p:cNvPr>
          <p:cNvCxnSpPr>
            <a:cxnSpLocks/>
          </p:cNvCxnSpPr>
          <p:nvPr/>
        </p:nvCxnSpPr>
        <p:spPr>
          <a:xfrm>
            <a:off x="7126876" y="2101160"/>
            <a:ext cx="0" cy="643304"/>
          </a:xfrm>
          <a:prstGeom prst="straightConnector1">
            <a:avLst/>
          </a:prstGeom>
          <a:noFill/>
          <a:ln w="762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 name="Straight Connector 55">
            <a:extLst>
              <a:ext uri="{FF2B5EF4-FFF2-40B4-BE49-F238E27FC236}">
                <a16:creationId xmlns:a16="http://schemas.microsoft.com/office/drawing/2014/main" id="{65F5B1B7-0D8D-437B-89E4-0C59A1E8D957}"/>
              </a:ext>
            </a:extLst>
          </p:cNvPr>
          <p:cNvCxnSpPr>
            <a:cxnSpLocks/>
          </p:cNvCxnSpPr>
          <p:nvPr/>
        </p:nvCxnSpPr>
        <p:spPr>
          <a:xfrm>
            <a:off x="7247436" y="2624616"/>
            <a:ext cx="0" cy="399496"/>
          </a:xfrm>
          <a:prstGeom prst="line">
            <a:avLst/>
          </a:prstGeom>
          <a:no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40" name="TextBox 39"/>
          <p:cNvSpPr txBox="1"/>
          <p:nvPr/>
        </p:nvSpPr>
        <p:spPr>
          <a:xfrm>
            <a:off x="6756494" y="1777004"/>
            <a:ext cx="1336584"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Target number</a:t>
            </a:r>
            <a:endParaRPr lang="ko-KR" altLang="en-US" sz="1400" dirty="0">
              <a:latin typeface="Arial" panose="020B0604020202020204" pitchFamily="34" charset="0"/>
              <a:cs typeface="Arial" panose="020B0604020202020204" pitchFamily="34" charset="0"/>
            </a:endParaRPr>
          </a:p>
        </p:txBody>
      </p:sp>
      <p:sp>
        <p:nvSpPr>
          <p:cNvPr id="41" name="TextBox 40"/>
          <p:cNvSpPr txBox="1"/>
          <p:nvPr/>
        </p:nvSpPr>
        <p:spPr>
          <a:xfrm>
            <a:off x="9295898" y="3732832"/>
            <a:ext cx="1336584"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Target number</a:t>
            </a:r>
            <a:endParaRPr lang="ko-KR" alt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FOR THE RIGHT TASK, ON THE RIGHT EQUIPMENT, AT THE RIGHT TIME…">
                <a:extLst>
                  <a:ext uri="{FF2B5EF4-FFF2-40B4-BE49-F238E27FC236}">
                    <a16:creationId xmlns:a16="http://schemas.microsoft.com/office/drawing/2014/main" id="{422A3660-5ACE-4E95-96D3-BEE508B86526}"/>
                  </a:ext>
                </a:extLst>
              </p:cNvPr>
              <p:cNvSpPr txBox="1"/>
              <p:nvPr/>
            </p:nvSpPr>
            <p:spPr>
              <a:xfrm>
                <a:off x="7035124" y="3080214"/>
                <a:ext cx="414621" cy="31648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nchor="ctr">
                <a:normAutofit fontScale="55000" lnSpcReduction="20000"/>
              </a:bodyPr>
              <a:lstStyle/>
              <a:p>
                <a:pPr marL="0" marR="0" lvl="0" indent="0"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10</m:t>
                          </m:r>
                        </m:e>
                        <m:sup>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chemeClr val="tx1"/>
                              </a:solidFill>
                              <a:effectLst/>
                              <a:uLnTx/>
                              <a:uFillTx/>
                              <a:latin typeface="Cambria Math" panose="02040503050406030204" pitchFamily="18" charset="0"/>
                              <a:sym typeface="Arial"/>
                            </a:rPr>
                            <m:t>𝑛</m:t>
                          </m:r>
                        </m:sup>
                      </m:sSup>
                    </m:oMath>
                  </m:oMathPara>
                </a14:m>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xmlns="">
          <p:sp>
            <p:nvSpPr>
              <p:cNvPr id="42" name="FOR THE RIGHT TASK, ON THE RIGHT EQUIPMENT, AT THE RIGHT TIME…">
                <a:extLst>
                  <a:ext uri="{FF2B5EF4-FFF2-40B4-BE49-F238E27FC236}">
                    <a16:creationId xmlns:a16="http://schemas.microsoft.com/office/drawing/2014/main" id="{422A3660-5ACE-4E95-96D3-BEE508B86526}"/>
                  </a:ext>
                </a:extLst>
              </p:cNvPr>
              <p:cNvSpPr txBox="1">
                <a:spLocks noRot="1" noChangeAspect="1" noMove="1" noResize="1" noEditPoints="1" noAdjustHandles="1" noChangeArrowheads="1" noChangeShapeType="1" noTextEdit="1"/>
              </p:cNvSpPr>
              <p:nvPr/>
            </p:nvSpPr>
            <p:spPr>
              <a:xfrm>
                <a:off x="7035124" y="3080214"/>
                <a:ext cx="414621" cy="316480"/>
              </a:xfrm>
              <a:prstGeom prst="rect">
                <a:avLst/>
              </a:prstGeom>
              <a:blipFill>
                <a:blip r:embed="rId5"/>
                <a:stretch>
                  <a:fillRect/>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ko-KR" altLang="en-US">
                    <a:noFill/>
                  </a:rPr>
                  <a:t> </a:t>
                </a:r>
              </a:p>
            </p:txBody>
          </p:sp>
        </mc:Fallback>
      </mc:AlternateContent>
      <p:sp>
        <p:nvSpPr>
          <p:cNvPr id="43" name="Oval 35">
            <a:extLst>
              <a:ext uri="{FF2B5EF4-FFF2-40B4-BE49-F238E27FC236}">
                <a16:creationId xmlns:a16="http://schemas.microsoft.com/office/drawing/2014/main" id="{88E51A20-5517-4333-B11C-FED092924782}"/>
              </a:ext>
            </a:extLst>
          </p:cNvPr>
          <p:cNvSpPr/>
          <p:nvPr/>
        </p:nvSpPr>
        <p:spPr>
          <a:xfrm>
            <a:off x="6856713" y="256602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5" name="Oval 37">
            <a:extLst>
              <a:ext uri="{FF2B5EF4-FFF2-40B4-BE49-F238E27FC236}">
                <a16:creationId xmlns:a16="http://schemas.microsoft.com/office/drawing/2014/main" id="{339C005B-4CE0-4DC1-B7FA-08F47AAEDC2C}"/>
              </a:ext>
            </a:extLst>
          </p:cNvPr>
          <p:cNvSpPr/>
          <p:nvPr/>
        </p:nvSpPr>
        <p:spPr>
          <a:xfrm>
            <a:off x="7392148" y="2560107"/>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6" name="Oval 38">
            <a:extLst>
              <a:ext uri="{FF2B5EF4-FFF2-40B4-BE49-F238E27FC236}">
                <a16:creationId xmlns:a16="http://schemas.microsoft.com/office/drawing/2014/main" id="{C93DBD1C-DC7B-45ED-AADC-E1DA0DAE2FAA}"/>
              </a:ext>
            </a:extLst>
          </p:cNvPr>
          <p:cNvSpPr/>
          <p:nvPr/>
        </p:nvSpPr>
        <p:spPr>
          <a:xfrm>
            <a:off x="7945579" y="2561361"/>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7" name="Oval 39">
            <a:extLst>
              <a:ext uri="{FF2B5EF4-FFF2-40B4-BE49-F238E27FC236}">
                <a16:creationId xmlns:a16="http://schemas.microsoft.com/office/drawing/2014/main" id="{D922BE9F-B6DB-42F7-BFFC-717D1FC5CBEF}"/>
              </a:ext>
            </a:extLst>
          </p:cNvPr>
          <p:cNvSpPr/>
          <p:nvPr/>
        </p:nvSpPr>
        <p:spPr>
          <a:xfrm>
            <a:off x="7646763" y="2566026"/>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8" name="Oval 40">
            <a:extLst>
              <a:ext uri="{FF2B5EF4-FFF2-40B4-BE49-F238E27FC236}">
                <a16:creationId xmlns:a16="http://schemas.microsoft.com/office/drawing/2014/main" id="{E130BDF5-6A3F-440A-AE3F-AA14A482CDCE}"/>
              </a:ext>
            </a:extLst>
          </p:cNvPr>
          <p:cNvSpPr/>
          <p:nvPr/>
        </p:nvSpPr>
        <p:spPr>
          <a:xfrm>
            <a:off x="8240450" y="2552295"/>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49" name="Oval 41">
            <a:extLst>
              <a:ext uri="{FF2B5EF4-FFF2-40B4-BE49-F238E27FC236}">
                <a16:creationId xmlns:a16="http://schemas.microsoft.com/office/drawing/2014/main" id="{295CE636-E525-470F-ADED-1DB4A0572D3C}"/>
              </a:ext>
            </a:extLst>
          </p:cNvPr>
          <p:cNvSpPr/>
          <p:nvPr/>
        </p:nvSpPr>
        <p:spPr>
          <a:xfrm>
            <a:off x="8692685" y="2555029"/>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0" name="Oval 42">
            <a:extLst>
              <a:ext uri="{FF2B5EF4-FFF2-40B4-BE49-F238E27FC236}">
                <a16:creationId xmlns:a16="http://schemas.microsoft.com/office/drawing/2014/main" id="{15B3A37A-FA3A-44F3-9DB1-F64A6316E9B3}"/>
              </a:ext>
            </a:extLst>
          </p:cNvPr>
          <p:cNvSpPr/>
          <p:nvPr/>
        </p:nvSpPr>
        <p:spPr>
          <a:xfrm>
            <a:off x="9024220" y="2547511"/>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1" name="Oval 43">
            <a:extLst>
              <a:ext uri="{FF2B5EF4-FFF2-40B4-BE49-F238E27FC236}">
                <a16:creationId xmlns:a16="http://schemas.microsoft.com/office/drawing/2014/main" id="{FBE490FA-CD0F-48FB-9652-B63C6C1B8620}"/>
              </a:ext>
            </a:extLst>
          </p:cNvPr>
          <p:cNvSpPr/>
          <p:nvPr/>
        </p:nvSpPr>
        <p:spPr>
          <a:xfrm>
            <a:off x="9347282" y="2545119"/>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2" name="Oval 44">
            <a:extLst>
              <a:ext uri="{FF2B5EF4-FFF2-40B4-BE49-F238E27FC236}">
                <a16:creationId xmlns:a16="http://schemas.microsoft.com/office/drawing/2014/main" id="{9C702EA0-A117-43C2-BE8C-744C354C8C65}"/>
              </a:ext>
            </a:extLst>
          </p:cNvPr>
          <p:cNvSpPr/>
          <p:nvPr/>
        </p:nvSpPr>
        <p:spPr>
          <a:xfrm>
            <a:off x="9660149" y="2552792"/>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3" name="Oval 45">
            <a:extLst>
              <a:ext uri="{FF2B5EF4-FFF2-40B4-BE49-F238E27FC236}">
                <a16:creationId xmlns:a16="http://schemas.microsoft.com/office/drawing/2014/main" id="{840C842A-8165-4B28-9E70-67B51EE779E2}"/>
              </a:ext>
            </a:extLst>
          </p:cNvPr>
          <p:cNvSpPr/>
          <p:nvPr/>
        </p:nvSpPr>
        <p:spPr>
          <a:xfrm>
            <a:off x="9914538" y="255502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4" name="Oval 46">
            <a:extLst>
              <a:ext uri="{FF2B5EF4-FFF2-40B4-BE49-F238E27FC236}">
                <a16:creationId xmlns:a16="http://schemas.microsoft.com/office/drawing/2014/main" id="{6730F48C-34B0-4829-8D05-EB17E0A155D8}"/>
              </a:ext>
            </a:extLst>
          </p:cNvPr>
          <p:cNvSpPr/>
          <p:nvPr/>
        </p:nvSpPr>
        <p:spPr>
          <a:xfrm>
            <a:off x="10136140" y="2555028"/>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55" name="Oval 47">
            <a:extLst>
              <a:ext uri="{FF2B5EF4-FFF2-40B4-BE49-F238E27FC236}">
                <a16:creationId xmlns:a16="http://schemas.microsoft.com/office/drawing/2014/main" id="{EE4440AF-A516-43FA-A415-45B8EDD72867}"/>
              </a:ext>
            </a:extLst>
          </p:cNvPr>
          <p:cNvSpPr/>
          <p:nvPr/>
        </p:nvSpPr>
        <p:spPr>
          <a:xfrm>
            <a:off x="10436148" y="2547510"/>
            <a:ext cx="185018" cy="519348"/>
          </a:xfrm>
          <a:prstGeom prst="ellipse">
            <a:avLst/>
          </a:prstGeom>
          <a:solidFill>
            <a:srgbClr val="0070C0"/>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13175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11424976" y="281354"/>
            <a:ext cx="622998" cy="733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smtClean="0">
                <a:solidFill>
                  <a:schemeClr val="tx1"/>
                </a:solidFill>
              </a:rPr>
              <a:t>Algorithm</a:t>
            </a:r>
            <a:endParaRPr lang="ko-KR" altLang="en-US" dirty="0">
              <a:solidFill>
                <a:schemeClr val="tx1"/>
              </a:solidFill>
            </a:endParaRPr>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solidFill>
                  <a:schemeClr val="tx1"/>
                </a:solidFill>
              </a:rPr>
              <a:t>03</a:t>
            </a:r>
            <a:endParaRPr lang="ko-KR" altLang="en-US" dirty="0">
              <a:solidFill>
                <a:schemeClr val="tx1"/>
              </a:solidFill>
            </a:endParaRPr>
          </a:p>
        </p:txBody>
      </p:sp>
      <p:sp>
        <p:nvSpPr>
          <p:cNvPr id="2" name="텍스트 개체 틀 1"/>
          <p:cNvSpPr>
            <a:spLocks noGrp="1"/>
          </p:cNvSpPr>
          <p:nvPr>
            <p:ph type="body" sz="quarter" idx="11"/>
          </p:nvPr>
        </p:nvSpPr>
        <p:spPr/>
        <p:txBody>
          <a:bodyPr/>
          <a:lstStyle/>
          <a:p>
            <a:endParaRPr lang="ko-KR" altLang="en-US"/>
          </a:p>
        </p:txBody>
      </p:sp>
      <p:sp>
        <p:nvSpPr>
          <p:cNvPr id="5" name="내용 개체 틀 4">
            <a:extLst>
              <a:ext uri="{FF2B5EF4-FFF2-40B4-BE49-F238E27FC236}">
                <a16:creationId xmlns:a16="http://schemas.microsoft.com/office/drawing/2014/main" id="{8A08EBD0-CFEE-4035-BA50-2514600C9C79}"/>
              </a:ext>
            </a:extLst>
          </p:cNvPr>
          <p:cNvSpPr>
            <a:spLocks noGrp="1"/>
          </p:cNvSpPr>
          <p:nvPr>
            <p:ph idx="12"/>
          </p:nvPr>
        </p:nvSpPr>
        <p:spPr/>
        <p:txBody>
          <a:bodyPr/>
          <a:lstStyle/>
          <a:p>
            <a:r>
              <a:rPr lang="en-US" altLang="ko-KR" dirty="0"/>
              <a:t>Ftp file</a:t>
            </a:r>
            <a:endParaRPr lang="ko-KR" altLang="en-US" dirty="0"/>
          </a:p>
        </p:txBody>
      </p:sp>
      <p:pic>
        <p:nvPicPr>
          <p:cNvPr id="17" name="내용 개체 틀 16">
            <a:extLst>
              <a:ext uri="{FF2B5EF4-FFF2-40B4-BE49-F238E27FC236}">
                <a16:creationId xmlns:a16="http://schemas.microsoft.com/office/drawing/2014/main" id="{ACFA4687-474E-4A49-8B18-6704B051D878}"/>
              </a:ext>
            </a:extLst>
          </p:cNvPr>
          <p:cNvPicPr>
            <a:picLocks noGrp="1" noChangeAspect="1"/>
          </p:cNvPicPr>
          <p:nvPr>
            <p:ph idx="16"/>
          </p:nvPr>
        </p:nvPicPr>
        <p:blipFill>
          <a:blip r:embed="rId3">
            <a:extLst>
              <a:ext uri="{28A0092B-C50C-407E-A947-70E740481C1C}">
                <a14:useLocalDpi xmlns:a14="http://schemas.microsoft.com/office/drawing/2010/main" val="0"/>
              </a:ext>
            </a:extLst>
          </a:blip>
          <a:stretch>
            <a:fillRect/>
          </a:stretch>
        </p:blipFill>
        <p:spPr>
          <a:xfrm>
            <a:off x="6151366" y="86039"/>
            <a:ext cx="5408800" cy="6297571"/>
          </a:xfrm>
          <a:prstGeom prst="rect">
            <a:avLst/>
          </a:prstGeom>
          <a:solidFill>
            <a:schemeClr val="bg1"/>
          </a:solidFill>
        </p:spPr>
      </p:pic>
      <p:pic>
        <p:nvPicPr>
          <p:cNvPr id="10" name="Picture 8">
            <a:extLst>
              <a:ext uri="{FF2B5EF4-FFF2-40B4-BE49-F238E27FC236}">
                <a16:creationId xmlns:a16="http://schemas.microsoft.com/office/drawing/2014/main" id="{75C20277-5AB6-4D5D-997B-94EA06FBEA81}"/>
              </a:ext>
            </a:extLst>
          </p:cNvPr>
          <p:cNvPicPr>
            <a:picLocks noChangeAspect="1"/>
          </p:cNvPicPr>
          <p:nvPr/>
        </p:nvPicPr>
        <p:blipFill>
          <a:blip r:embed="rId4"/>
          <a:stretch>
            <a:fillRect/>
          </a:stretch>
        </p:blipFill>
        <p:spPr>
          <a:xfrm>
            <a:off x="3079232" y="2068664"/>
            <a:ext cx="2615818" cy="3657514"/>
          </a:xfrm>
          <a:prstGeom prst="rect">
            <a:avLst/>
          </a:prstGeom>
        </p:spPr>
      </p:pic>
      <p:sp>
        <p:nvSpPr>
          <p:cNvPr id="11" name="FOR THE RIGHT TASK, ON THE RIGHT EQUIPMENT, AT THE RIGHT TIME…">
            <a:extLst>
              <a:ext uri="{FF2B5EF4-FFF2-40B4-BE49-F238E27FC236}">
                <a16:creationId xmlns:a16="http://schemas.microsoft.com/office/drawing/2014/main" id="{C76874F8-49EB-4EAE-8F52-0C6E293D661A}"/>
              </a:ext>
            </a:extLst>
          </p:cNvPr>
          <p:cNvSpPr txBox="1"/>
          <p:nvPr/>
        </p:nvSpPr>
        <p:spPr>
          <a:xfrm>
            <a:off x="830261" y="2677440"/>
            <a:ext cx="1937880" cy="526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p>
            <a:pPr marL="0" marR="0" lvl="0" indent="0" algn="ctr" defTabSz="914400" rtl="0" eaLnBrk="1" fontAlgn="auto" latinLnBrk="0" hangingPunct="0">
              <a:lnSpc>
                <a:spcPct val="120000"/>
              </a:lnSpc>
              <a:spcBef>
                <a:spcPts val="300"/>
              </a:spcBef>
              <a:spcAft>
                <a:spcPts val="0"/>
              </a:spcAft>
              <a:buClrTx/>
              <a:buSzTx/>
              <a:buFont typeface="Arial"/>
              <a:buNone/>
              <a:tabLst/>
              <a:defRPr sz="1600" b="1">
                <a:solidFill>
                  <a:srgbClr val="FF2600"/>
                </a:solidFill>
              </a:defRPr>
            </a:pPr>
            <a:r>
              <a:rPr lang="en-US" sz="1600" dirty="0">
                <a:solidFill>
                  <a:schemeClr val="tx1">
                    <a:lumMod val="95000"/>
                    <a:lumOff val="5000"/>
                  </a:schemeClr>
                </a:solidFill>
                <a:latin typeface="Arial" panose="020B0604020202020204" pitchFamily="34" charset="0"/>
                <a:cs typeface="Arial" panose="020B0604020202020204" pitchFamily="34" charset="0"/>
              </a:rPr>
              <a:t>Gates</a:t>
            </a:r>
          </a:p>
          <a:p>
            <a:pPr marL="0" marR="0" lvl="0" indent="0" algn="ctr" defTabSz="914400" rtl="0" eaLnBrk="1" fontAlgn="auto" latinLnBrk="0" hangingPunct="0">
              <a:lnSpc>
                <a:spcPct val="120000"/>
              </a:lnSpc>
              <a:spcBef>
                <a:spcPts val="300"/>
              </a:spcBef>
              <a:spcAft>
                <a:spcPts val="0"/>
              </a:spcAft>
              <a:buClrTx/>
              <a:buSzTx/>
              <a:buFont typeface="Arial"/>
              <a:buNone/>
              <a:tabLst/>
              <a:defRPr sz="1600" b="1">
                <a:solidFill>
                  <a:srgbClr val="FF2600"/>
                </a:solidFill>
              </a:defRPr>
            </a:pPr>
            <a:r>
              <a:rPr lang="en-US" sz="1200" dirty="0">
                <a:solidFill>
                  <a:schemeClr val="tx1">
                    <a:lumMod val="95000"/>
                    <a:lumOff val="5000"/>
                  </a:schemeClr>
                </a:solidFill>
                <a:latin typeface="Arial" panose="020B0604020202020204" pitchFamily="34" charset="0"/>
                <a:cs typeface="Arial" panose="020B0604020202020204" pitchFamily="34" charset="0"/>
              </a:rPr>
              <a:t>(Name, Type, Child)</a:t>
            </a:r>
          </a:p>
        </p:txBody>
      </p:sp>
      <p:sp>
        <p:nvSpPr>
          <p:cNvPr id="12" name="FOR THE RIGHT TASK, ON THE RIGHT EQUIPMENT, AT THE RIGHT TIME…">
            <a:extLst>
              <a:ext uri="{FF2B5EF4-FFF2-40B4-BE49-F238E27FC236}">
                <a16:creationId xmlns:a16="http://schemas.microsoft.com/office/drawing/2014/main" id="{DDCE18D1-1A6F-4C4B-9A72-4E5A839D9DF2}"/>
              </a:ext>
            </a:extLst>
          </p:cNvPr>
          <p:cNvSpPr txBox="1"/>
          <p:nvPr/>
        </p:nvSpPr>
        <p:spPr>
          <a:xfrm>
            <a:off x="1032114" y="3444521"/>
            <a:ext cx="1467667" cy="526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0" marR="0" lvl="0" indent="0" algn="ctr" defTabSz="914400" rtl="0" eaLnBrk="1" fontAlgn="auto" latinLnBrk="0" hangingPunct="0">
              <a:lnSpc>
                <a:spcPct val="150000"/>
              </a:lnSpc>
              <a:spcBef>
                <a:spcPts val="300"/>
              </a:spcBef>
              <a:spcAft>
                <a:spcPts val="0"/>
              </a:spcAft>
              <a:buClrTx/>
              <a:buSzTx/>
              <a:buFont typeface="Arial"/>
              <a:buNone/>
              <a:tabLst/>
              <a:defRPr sz="1600" b="1">
                <a:solidFill>
                  <a:srgbClr val="FF2600"/>
                </a:solidFill>
              </a:defRPr>
            </a:pPr>
            <a:r>
              <a:rPr lang="en-US" dirty="0">
                <a:solidFill>
                  <a:schemeClr val="tx1"/>
                </a:solidFill>
                <a:latin typeface="Arial" panose="020B0604020202020204" pitchFamily="34" charset="0"/>
                <a:cs typeface="Arial" panose="020B0604020202020204" pitchFamily="34" charset="0"/>
              </a:rPr>
              <a:t>Top Event</a:t>
            </a:r>
          </a:p>
        </p:txBody>
      </p:sp>
      <p:sp>
        <p:nvSpPr>
          <p:cNvPr id="13" name="FOR THE RIGHT TASK, ON THE RIGHT EQUIPMENT, AT THE RIGHT TIME…">
            <a:extLst>
              <a:ext uri="{FF2B5EF4-FFF2-40B4-BE49-F238E27FC236}">
                <a16:creationId xmlns:a16="http://schemas.microsoft.com/office/drawing/2014/main" id="{E0CFE666-521E-4785-B6E7-4C627B3E907F}"/>
              </a:ext>
            </a:extLst>
          </p:cNvPr>
          <p:cNvSpPr txBox="1"/>
          <p:nvPr/>
        </p:nvSpPr>
        <p:spPr>
          <a:xfrm>
            <a:off x="1032115" y="4161724"/>
            <a:ext cx="1467667" cy="526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20000"/>
          </a:bodyPr>
          <a:lstStyle/>
          <a:p>
            <a:pPr marL="0" marR="0" lvl="0" indent="0" algn="ctr" defTabSz="914400" rtl="0" eaLnBrk="1" fontAlgn="auto" latinLnBrk="0" hangingPunct="0">
              <a:lnSpc>
                <a:spcPct val="120000"/>
              </a:lnSpc>
              <a:spcBef>
                <a:spcPts val="300"/>
              </a:spcBef>
              <a:spcAft>
                <a:spcPts val="0"/>
              </a:spcAft>
              <a:buClrTx/>
              <a:buSzTx/>
              <a:buFont typeface="Arial"/>
              <a:buNone/>
              <a:tabLst/>
              <a:defRPr sz="1600" b="1">
                <a:solidFill>
                  <a:srgbClr val="FF2600"/>
                </a:solidFill>
              </a:defRPr>
            </a:pPr>
            <a:r>
              <a:rPr lang="en-US" dirty="0">
                <a:solidFill>
                  <a:schemeClr val="tx1">
                    <a:lumMod val="95000"/>
                    <a:lumOff val="5000"/>
                  </a:schemeClr>
                </a:solidFill>
                <a:latin typeface="Arial" panose="020B0604020202020204" pitchFamily="34" charset="0"/>
                <a:cs typeface="Arial" panose="020B0604020202020204" pitchFamily="34" charset="0"/>
              </a:rPr>
              <a:t>Events</a:t>
            </a:r>
          </a:p>
          <a:p>
            <a:pPr marL="0" marR="0" lvl="0" indent="0" algn="ctr" defTabSz="914400" rtl="0" eaLnBrk="1" fontAlgn="auto" latinLnBrk="0" hangingPunct="0">
              <a:lnSpc>
                <a:spcPct val="120000"/>
              </a:lnSpc>
              <a:spcBef>
                <a:spcPts val="300"/>
              </a:spcBef>
              <a:spcAft>
                <a:spcPts val="0"/>
              </a:spcAft>
              <a:buClrTx/>
              <a:buSzTx/>
              <a:buFont typeface="Arial"/>
              <a:buNone/>
              <a:tabLst/>
              <a:defRPr sz="1600" b="1">
                <a:solidFill>
                  <a:srgbClr val="FF2600"/>
                </a:solidFill>
              </a:defRPr>
            </a:pPr>
            <a:r>
              <a:rPr lang="en-US" sz="1200" dirty="0">
                <a:solidFill>
                  <a:schemeClr val="tx1">
                    <a:lumMod val="95000"/>
                    <a:lumOff val="5000"/>
                  </a:schemeClr>
                </a:solidFill>
                <a:latin typeface="Arial" panose="020B0604020202020204" pitchFamily="34" charset="0"/>
                <a:cs typeface="Arial" panose="020B0604020202020204" pitchFamily="34" charset="0"/>
              </a:rPr>
              <a:t>(Name, Probability)</a:t>
            </a:r>
          </a:p>
        </p:txBody>
      </p:sp>
      <p:sp>
        <p:nvSpPr>
          <p:cNvPr id="14" name="Left Brace 12">
            <a:extLst>
              <a:ext uri="{FF2B5EF4-FFF2-40B4-BE49-F238E27FC236}">
                <a16:creationId xmlns:a16="http://schemas.microsoft.com/office/drawing/2014/main" id="{D7D8DD36-9F3A-4AD4-910F-1E508EC24755}"/>
              </a:ext>
            </a:extLst>
          </p:cNvPr>
          <p:cNvSpPr/>
          <p:nvPr/>
        </p:nvSpPr>
        <p:spPr>
          <a:xfrm>
            <a:off x="2750681" y="2523614"/>
            <a:ext cx="328551" cy="871029"/>
          </a:xfrm>
          <a:prstGeom prst="leftBrac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endParaRPr>
          </a:p>
        </p:txBody>
      </p:sp>
      <p:sp>
        <p:nvSpPr>
          <p:cNvPr id="15" name="Left Brace 13">
            <a:extLst>
              <a:ext uri="{FF2B5EF4-FFF2-40B4-BE49-F238E27FC236}">
                <a16:creationId xmlns:a16="http://schemas.microsoft.com/office/drawing/2014/main" id="{2D5EF0EA-B20A-42E2-A0C4-0FEB28D1A8EA}"/>
              </a:ext>
            </a:extLst>
          </p:cNvPr>
          <p:cNvSpPr/>
          <p:nvPr/>
        </p:nvSpPr>
        <p:spPr>
          <a:xfrm>
            <a:off x="2750680" y="3868357"/>
            <a:ext cx="328551" cy="1060129"/>
          </a:xfrm>
          <a:prstGeom prst="leftBrac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endParaRPr>
          </a:p>
        </p:txBody>
      </p:sp>
      <p:cxnSp>
        <p:nvCxnSpPr>
          <p:cNvPr id="16" name="Straight Arrow Connector 14">
            <a:extLst>
              <a:ext uri="{FF2B5EF4-FFF2-40B4-BE49-F238E27FC236}">
                <a16:creationId xmlns:a16="http://schemas.microsoft.com/office/drawing/2014/main" id="{B8199100-45C9-4B57-A01B-603088C38492}"/>
              </a:ext>
            </a:extLst>
          </p:cNvPr>
          <p:cNvCxnSpPr/>
          <p:nvPr/>
        </p:nvCxnSpPr>
        <p:spPr>
          <a:xfrm flipH="1">
            <a:off x="2674348" y="3712334"/>
            <a:ext cx="404883"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56461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smtClean="0">
                <a:solidFill>
                  <a:schemeClr val="tx1"/>
                </a:solidFill>
              </a:rPr>
              <a:t>Case study</a:t>
            </a:r>
            <a:endParaRPr lang="ko-KR" altLang="en-US" dirty="0">
              <a:solidFill>
                <a:schemeClr val="tx1"/>
              </a:solidFill>
            </a:endParaRPr>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solidFill>
                  <a:schemeClr val="tx1"/>
                </a:solidFill>
              </a:rPr>
              <a:t>04</a:t>
            </a:r>
            <a:endParaRPr lang="ko-KR" altLang="en-US" dirty="0">
              <a:solidFill>
                <a:schemeClr val="tx1"/>
              </a:solidFill>
            </a:endParaRPr>
          </a:p>
        </p:txBody>
      </p:sp>
      <p:sp>
        <p:nvSpPr>
          <p:cNvPr id="5" name="내용 개체 틀 4">
            <a:extLst>
              <a:ext uri="{FF2B5EF4-FFF2-40B4-BE49-F238E27FC236}">
                <a16:creationId xmlns:a16="http://schemas.microsoft.com/office/drawing/2014/main" id="{8A08EBD0-CFEE-4035-BA50-2514600C9C79}"/>
              </a:ext>
            </a:extLst>
          </p:cNvPr>
          <p:cNvSpPr>
            <a:spLocks noGrp="1"/>
          </p:cNvSpPr>
          <p:nvPr>
            <p:ph idx="1"/>
          </p:nvPr>
        </p:nvSpPr>
        <p:spPr>
          <a:xfrm>
            <a:off x="931653" y="1509623"/>
            <a:ext cx="10570536" cy="4556810"/>
          </a:xfrm>
        </p:spPr>
        <p:txBody>
          <a:bodyPr/>
          <a:lstStyle/>
          <a:p>
            <a:r>
              <a:rPr lang="en-US" altLang="ko-KR" dirty="0"/>
              <a:t>Verification sets</a:t>
            </a:r>
          </a:p>
          <a:p>
            <a:pPr lvl="1"/>
            <a:r>
              <a:rPr lang="en-US" altLang="ko-KR" dirty="0"/>
              <a:t>Truth table</a:t>
            </a:r>
          </a:p>
          <a:p>
            <a:pPr lvl="1"/>
            <a:r>
              <a:rPr lang="en-US" altLang="ko-KR" dirty="0"/>
              <a:t>Rare event approximation (REA)</a:t>
            </a:r>
          </a:p>
          <a:p>
            <a:pPr lvl="1"/>
            <a:r>
              <a:rPr lang="en-US" altLang="ko-KR" dirty="0"/>
              <a:t>Minimal cut upper boundary (MCUB)</a:t>
            </a:r>
          </a:p>
          <a:p>
            <a:pPr lvl="1"/>
            <a:endParaRPr lang="en-US" altLang="ko-KR" dirty="0"/>
          </a:p>
          <a:p>
            <a:r>
              <a:rPr lang="en-US" altLang="ko-KR" dirty="0"/>
              <a:t>FT quantification methods comparison vs. Monte Carlo method</a:t>
            </a:r>
          </a:p>
          <a:p>
            <a:pPr lvl="1"/>
            <a:r>
              <a:rPr lang="en-US" altLang="ko-KR" dirty="0"/>
              <a:t>Case 1: Rare events</a:t>
            </a:r>
          </a:p>
          <a:p>
            <a:pPr lvl="1"/>
            <a:r>
              <a:rPr lang="en-US" altLang="ko-KR" dirty="0"/>
              <a:t>Case 2: High probabilities</a:t>
            </a:r>
          </a:p>
          <a:p>
            <a:pPr lvl="1"/>
            <a:endParaRPr lang="en-US" altLang="ko-KR" dirty="0"/>
          </a:p>
          <a:p>
            <a:r>
              <a:rPr lang="en-US" altLang="ko-KR" dirty="0"/>
              <a:t>FT quantification methods comparison with and without importance sampling</a:t>
            </a:r>
          </a:p>
          <a:p>
            <a:pPr lvl="1"/>
            <a:r>
              <a:rPr lang="en-US" altLang="ko-KR" dirty="0"/>
              <a:t>Case 3: Probabilities of 2E-2 &amp; 2E-2 for basic events A and B</a:t>
            </a:r>
          </a:p>
          <a:p>
            <a:pPr lvl="1"/>
            <a:r>
              <a:rPr lang="en-US" altLang="ko-KR" dirty="0"/>
              <a:t>Case 4: Probabilities of 2E-2 &amp; 2E-3 for basic events A and B</a:t>
            </a:r>
          </a:p>
        </p:txBody>
      </p:sp>
      <p:sp>
        <p:nvSpPr>
          <p:cNvPr id="9" name="텍스트 개체 틀 8">
            <a:extLst>
              <a:ext uri="{FF2B5EF4-FFF2-40B4-BE49-F238E27FC236}">
                <a16:creationId xmlns:a16="http://schemas.microsoft.com/office/drawing/2014/main" id="{58B9033E-C059-4E00-8203-314A932E3527}"/>
              </a:ext>
            </a:extLst>
          </p:cNvPr>
          <p:cNvSpPr>
            <a:spLocks noGrp="1"/>
          </p:cNvSpPr>
          <p:nvPr>
            <p:ph type="body" sz="quarter" idx="11"/>
          </p:nvPr>
        </p:nvSpPr>
        <p:spPr/>
        <p:txBody>
          <a:bodyPr/>
          <a:lstStyle/>
          <a:p>
            <a:endParaRPr lang="ko-KR" altLang="en-US"/>
          </a:p>
        </p:txBody>
      </p:sp>
    </p:spTree>
    <p:extLst>
      <p:ext uri="{BB962C8B-B14F-4D97-AF65-F5344CB8AC3E}">
        <p14:creationId xmlns:p14="http://schemas.microsoft.com/office/powerpoint/2010/main" val="188314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Case 1: FT quantification methods comparison vs. Monte Carlo method, rare events</a:t>
            </a:r>
          </a:p>
          <a:p>
            <a:r>
              <a:rPr lang="en-US" altLang="ko-KR" dirty="0"/>
              <a:t>Case 2: FT quantification methods comparison vs. Monte Carlo method, high prob.</a:t>
            </a:r>
          </a:p>
        </p:txBody>
      </p:sp>
      <p:sp>
        <p:nvSpPr>
          <p:cNvPr id="5" name="텍스트 개체 틀 4"/>
          <p:cNvSpPr>
            <a:spLocks noGrp="1"/>
          </p:cNvSpPr>
          <p:nvPr>
            <p:ph type="body" sz="quarter" idx="11"/>
          </p:nvPr>
        </p:nvSpPr>
        <p:spPr/>
        <p:txBody>
          <a:bodyPr/>
          <a:lstStyle/>
          <a:p>
            <a:endParaRPr lang="ko-KR" altLang="en-US" dirty="0"/>
          </a:p>
        </p:txBody>
      </p:sp>
      <p:pic>
        <p:nvPicPr>
          <p:cNvPr id="12" name="그림 11"/>
          <p:cNvPicPr/>
          <p:nvPr/>
        </p:nvPicPr>
        <p:blipFill rotWithShape="1">
          <a:blip r:embed="rId3"/>
          <a:srcRect b="315"/>
          <a:stretch/>
        </p:blipFill>
        <p:spPr>
          <a:xfrm>
            <a:off x="2214319" y="2481323"/>
            <a:ext cx="7890362" cy="2964972"/>
          </a:xfrm>
          <a:prstGeom prst="rect">
            <a:avLst/>
          </a:prstGeom>
        </p:spPr>
      </p:pic>
    </p:spTree>
    <p:extLst>
      <p:ext uri="{BB962C8B-B14F-4D97-AF65-F5344CB8AC3E}">
        <p14:creationId xmlns:p14="http://schemas.microsoft.com/office/powerpoint/2010/main" val="118639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텍스트 개체 틀 2"/>
          <p:cNvSpPr>
            <a:spLocks noGrp="1"/>
          </p:cNvSpPr>
          <p:nvPr>
            <p:ph type="body" sz="quarter" idx="10"/>
          </p:nvPr>
        </p:nvSpPr>
        <p:spPr/>
        <p:txBody>
          <a:bodyPr/>
          <a:lstStyle/>
          <a:p>
            <a:r>
              <a:rPr lang="en-US" altLang="ko-KR" dirty="0"/>
              <a:t>00</a:t>
            </a:r>
            <a:endParaRPr lang="ko-KR" altLang="en-US" dirty="0"/>
          </a:p>
        </p:txBody>
      </p:sp>
      <p:sp>
        <p:nvSpPr>
          <p:cNvPr id="6" name="내용 개체 틀 5"/>
          <p:cNvSpPr>
            <a:spLocks noGrp="1"/>
          </p:cNvSpPr>
          <p:nvPr>
            <p:ph idx="1"/>
          </p:nvPr>
        </p:nvSpPr>
        <p:spPr/>
        <p:txBody>
          <a:bodyPr/>
          <a:lstStyle/>
          <a:p>
            <a:r>
              <a:rPr lang="en-US" altLang="ko-KR" dirty="0"/>
              <a:t>Introduction</a:t>
            </a:r>
          </a:p>
          <a:p>
            <a:endParaRPr lang="en-US" altLang="ko-KR" dirty="0"/>
          </a:p>
          <a:p>
            <a:r>
              <a:rPr lang="en-US" altLang="ko-KR" dirty="0"/>
              <a:t>Methodology</a:t>
            </a:r>
          </a:p>
          <a:p>
            <a:endParaRPr lang="en-US" altLang="ko-KR" dirty="0"/>
          </a:p>
          <a:p>
            <a:r>
              <a:rPr lang="en-US" altLang="ko-KR" dirty="0"/>
              <a:t>Algorithm</a:t>
            </a:r>
          </a:p>
          <a:p>
            <a:endParaRPr lang="en-US" altLang="ko-KR" dirty="0"/>
          </a:p>
          <a:p>
            <a:r>
              <a:rPr lang="en-US" altLang="ko-KR" dirty="0"/>
              <a:t>Result</a:t>
            </a:r>
          </a:p>
          <a:p>
            <a:endParaRPr lang="en-US" altLang="ko-KR" dirty="0"/>
          </a:p>
          <a:p>
            <a:r>
              <a:rPr lang="en-US" altLang="ko-KR" dirty="0"/>
              <a:t>Conclusion</a:t>
            </a:r>
          </a:p>
          <a:p>
            <a:endParaRPr lang="en-US" altLang="ko-KR" dirty="0"/>
          </a:p>
          <a:p>
            <a:endParaRPr lang="en-US" altLang="ko-KR" dirty="0"/>
          </a:p>
          <a:p>
            <a:endParaRPr lang="ko-KR" altLang="en-US" dirty="0"/>
          </a:p>
        </p:txBody>
      </p:sp>
      <p:sp>
        <p:nvSpPr>
          <p:cNvPr id="7" name="텍스트 개체 틀 6"/>
          <p:cNvSpPr>
            <a:spLocks noGrp="1"/>
          </p:cNvSpPr>
          <p:nvPr>
            <p:ph type="body" sz="quarter" idx="11"/>
          </p:nvPr>
        </p:nvSpPr>
        <p:spPr/>
        <p:txBody>
          <a:bodyPr/>
          <a:lstStyle/>
          <a:p>
            <a:endParaRPr lang="ko-KR" altLang="en-US"/>
          </a:p>
        </p:txBody>
      </p:sp>
    </p:spTree>
    <p:extLst>
      <p:ext uri="{BB962C8B-B14F-4D97-AF65-F5344CB8AC3E}">
        <p14:creationId xmlns:p14="http://schemas.microsoft.com/office/powerpoint/2010/main" val="3732472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Case 1: FT quantification methods comparison vs. Monte Carlo method, rare events</a:t>
            </a:r>
          </a:p>
          <a:p>
            <a:pPr lvl="1"/>
            <a:r>
              <a:rPr lang="en-US" altLang="ko-KR" dirty="0"/>
              <a:t>Converges to the exact value (Iteration more than 1E+8)</a:t>
            </a:r>
          </a:p>
          <a:p>
            <a:pPr lvl="1"/>
            <a:r>
              <a:rPr lang="en-US" altLang="ko-KR" dirty="0"/>
              <a:t>REA has assumable difference</a:t>
            </a:r>
          </a:p>
        </p:txBody>
      </p:sp>
      <p:sp>
        <p:nvSpPr>
          <p:cNvPr id="5" name="텍스트 개체 틀 4"/>
          <p:cNvSpPr>
            <a:spLocks noGrp="1"/>
          </p:cNvSpPr>
          <p:nvPr>
            <p:ph type="body" sz="quarter" idx="11"/>
          </p:nvPr>
        </p:nvSpPr>
        <p:spPr/>
        <p:txBody>
          <a:bodyPr/>
          <a:lstStyle/>
          <a:p>
            <a:endParaRPr lang="ko-KR" altLang="en-US" dirty="0"/>
          </a:p>
        </p:txBody>
      </p:sp>
      <p:pic>
        <p:nvPicPr>
          <p:cNvPr id="7" name="그림 6"/>
          <p:cNvPicPr/>
          <p:nvPr/>
        </p:nvPicPr>
        <p:blipFill>
          <a:blip r:embed="rId3"/>
          <a:stretch>
            <a:fillRect/>
          </a:stretch>
        </p:blipFill>
        <p:spPr>
          <a:xfrm>
            <a:off x="1961907" y="2659941"/>
            <a:ext cx="8256914" cy="3330994"/>
          </a:xfrm>
          <a:prstGeom prst="rect">
            <a:avLst/>
          </a:prstGeom>
        </p:spPr>
      </p:pic>
    </p:spTree>
    <p:extLst>
      <p:ext uri="{BB962C8B-B14F-4D97-AF65-F5344CB8AC3E}">
        <p14:creationId xmlns:p14="http://schemas.microsoft.com/office/powerpoint/2010/main" val="332398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p:nvPr/>
        </p:nvPicPr>
        <p:blipFill>
          <a:blip r:embed="rId2"/>
          <a:stretch>
            <a:fillRect/>
          </a:stretch>
        </p:blipFill>
        <p:spPr>
          <a:xfrm>
            <a:off x="1961908" y="2659940"/>
            <a:ext cx="8256914" cy="3330995"/>
          </a:xfrm>
          <a:prstGeom prst="rect">
            <a:avLst/>
          </a:prstGeom>
        </p:spPr>
      </p:pic>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Case 2: FT quantification methods comparison vs. Monte Carlo method, high prob.</a:t>
            </a:r>
          </a:p>
          <a:p>
            <a:pPr lvl="1"/>
            <a:r>
              <a:rPr lang="en-US" altLang="ko-KR" dirty="0"/>
              <a:t>Converges to the exact value (Iteration more than 1E+8)</a:t>
            </a:r>
          </a:p>
          <a:p>
            <a:pPr lvl="1"/>
            <a:r>
              <a:rPr lang="en-US" altLang="ko-KR" dirty="0"/>
              <a:t>REA shows a noticeable error (Even over one!)</a:t>
            </a:r>
          </a:p>
        </p:txBody>
      </p:sp>
      <p:sp>
        <p:nvSpPr>
          <p:cNvPr id="5" name="텍스트 개체 틀 4"/>
          <p:cNvSpPr>
            <a:spLocks noGrp="1"/>
          </p:cNvSpPr>
          <p:nvPr>
            <p:ph type="body" sz="quarter" idx="11"/>
          </p:nvPr>
        </p:nvSpPr>
        <p:spPr/>
        <p:txBody>
          <a:bodyPr/>
          <a:lstStyle/>
          <a:p>
            <a:endParaRPr lang="ko-KR" altLang="en-US" dirty="0"/>
          </a:p>
        </p:txBody>
      </p:sp>
    </p:spTree>
    <p:extLst>
      <p:ext uri="{BB962C8B-B14F-4D97-AF65-F5344CB8AC3E}">
        <p14:creationId xmlns:p14="http://schemas.microsoft.com/office/powerpoint/2010/main" val="150804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Variance reduction to number of iteration for Case Study 1 and 2</a:t>
            </a:r>
          </a:p>
          <a:p>
            <a:pPr lvl="1"/>
            <a:r>
              <a:rPr lang="en-US" altLang="ko-KR" dirty="0"/>
              <a:t>Variance decreases as number of iteration increases</a:t>
            </a:r>
          </a:p>
          <a:p>
            <a:pPr lvl="1"/>
            <a:r>
              <a:rPr lang="en-US" altLang="ko-KR" dirty="0"/>
              <a:t>Error: AND gates &gt; OR gates</a:t>
            </a:r>
          </a:p>
        </p:txBody>
      </p:sp>
      <p:sp>
        <p:nvSpPr>
          <p:cNvPr id="5" name="텍스트 개체 틀 4"/>
          <p:cNvSpPr>
            <a:spLocks noGrp="1"/>
          </p:cNvSpPr>
          <p:nvPr>
            <p:ph type="body" sz="quarter" idx="11"/>
          </p:nvPr>
        </p:nvSpPr>
        <p:spPr/>
        <p:txBody>
          <a:bodyPr/>
          <a:lstStyle/>
          <a:p>
            <a:endParaRPr lang="ko-KR" altLang="en-US" dirty="0"/>
          </a:p>
        </p:txBody>
      </p:sp>
      <p:pic>
        <p:nvPicPr>
          <p:cNvPr id="7" name="그림 6"/>
          <p:cNvPicPr/>
          <p:nvPr/>
        </p:nvPicPr>
        <p:blipFill>
          <a:blip r:embed="rId3"/>
          <a:stretch>
            <a:fillRect/>
          </a:stretch>
        </p:blipFill>
        <p:spPr>
          <a:xfrm>
            <a:off x="2721187" y="2750401"/>
            <a:ext cx="6738354" cy="3035604"/>
          </a:xfrm>
          <a:prstGeom prst="rect">
            <a:avLst/>
          </a:prstGeom>
        </p:spPr>
      </p:pic>
      <mc:AlternateContent xmlns:mc="http://schemas.openxmlformats.org/markup-compatibility/2006" xmlns:a14="http://schemas.microsoft.com/office/drawing/2010/main">
        <mc:Choice Requires="a14">
          <p:sp>
            <p:nvSpPr>
              <p:cNvPr id="9" name="직사각형 8"/>
              <p:cNvSpPr/>
              <p:nvPr/>
            </p:nvSpPr>
            <p:spPr>
              <a:xfrm>
                <a:off x="8759226" y="1605536"/>
                <a:ext cx="248984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 </m:t>
                      </m:r>
                      <m:r>
                        <a:rPr lang="en-US" altLang="ko-KR" b="0" i="1" smtClean="0">
                          <a:latin typeface="Cambria Math" panose="02040503050406030204" pitchFamily="18" charset="0"/>
                        </a:rPr>
                        <m:t>𝑒𝑟𝑟𝑜𝑟</m:t>
                      </m:r>
                      <m:r>
                        <a:rPr lang="en-US" altLang="ko-KR" b="0" i="1" smtClean="0">
                          <a:latin typeface="Cambria Math" panose="02040503050406030204" pitchFamily="18" charset="0"/>
                        </a:rPr>
                        <m:t>=200</m:t>
                      </m:r>
                      <m:rad>
                        <m:radPr>
                          <m:degHide m:val="on"/>
                          <m:ctrlPr>
                            <a:rPr lang="en-US" altLang="ko-KR" b="0" i="1" smtClean="0">
                              <a:latin typeface="Cambria Math" panose="02040503050406030204" pitchFamily="18" charset="0"/>
                            </a:rPr>
                          </m:ctrlPr>
                        </m:radPr>
                        <m:deg/>
                        <m:e>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1−</m:t>
                              </m:r>
                              <m:r>
                                <a:rPr lang="en-US" altLang="ko-KR" b="0" i="1" smtClean="0">
                                  <a:latin typeface="Cambria Math" panose="02040503050406030204" pitchFamily="18" charset="0"/>
                                </a:rPr>
                                <m:t>𝑝</m:t>
                              </m:r>
                            </m:num>
                            <m:den>
                              <m:r>
                                <a:rPr lang="en-US" altLang="ko-KR" b="0" i="1" smtClean="0">
                                  <a:latin typeface="Cambria Math" panose="02040503050406030204" pitchFamily="18" charset="0"/>
                                </a:rPr>
                                <m:t>𝑛𝑝</m:t>
                              </m:r>
                            </m:den>
                          </m:f>
                        </m:e>
                      </m:rad>
                    </m:oMath>
                  </m:oMathPara>
                </a14:m>
                <a:endParaRPr lang="en-US" altLang="ko-KR" dirty="0"/>
              </a:p>
            </p:txBody>
          </p:sp>
        </mc:Choice>
        <mc:Fallback xmlns="">
          <p:sp>
            <p:nvSpPr>
              <p:cNvPr id="9" name="직사각형 8"/>
              <p:cNvSpPr>
                <a:spLocks noRot="1" noChangeAspect="1" noMove="1" noResize="1" noEditPoints="1" noAdjustHandles="1" noChangeArrowheads="1" noChangeShapeType="1" noTextEdit="1"/>
              </p:cNvSpPr>
              <p:nvPr/>
            </p:nvSpPr>
            <p:spPr>
              <a:xfrm>
                <a:off x="8759226" y="1605536"/>
                <a:ext cx="2489849" cy="910699"/>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25084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Case 3: FT quantification methods comparison with/without IS, 2E-2 &amp; 2E-2</a:t>
            </a:r>
          </a:p>
          <a:p>
            <a:r>
              <a:rPr lang="en-US" altLang="ko-KR" dirty="0"/>
              <a:t>Case 4: FT quantification methods comparison with/without IS, 2E-2 &amp; 2E-3</a:t>
            </a:r>
          </a:p>
        </p:txBody>
      </p:sp>
      <p:sp>
        <p:nvSpPr>
          <p:cNvPr id="5" name="텍스트 개체 틀 4"/>
          <p:cNvSpPr>
            <a:spLocks noGrp="1"/>
          </p:cNvSpPr>
          <p:nvPr>
            <p:ph type="body" sz="quarter" idx="11"/>
          </p:nvPr>
        </p:nvSpPr>
        <p:spPr/>
        <p:txBody>
          <a:bodyPr/>
          <a:lstStyle/>
          <a:p>
            <a:endParaRPr lang="ko-KR" altLang="en-US" dirty="0"/>
          </a:p>
        </p:txBody>
      </p:sp>
      <p:pic>
        <p:nvPicPr>
          <p:cNvPr id="7" name="그림 6"/>
          <p:cNvPicPr/>
          <p:nvPr/>
        </p:nvPicPr>
        <p:blipFill>
          <a:blip r:embed="rId2"/>
          <a:stretch>
            <a:fillRect/>
          </a:stretch>
        </p:blipFill>
        <p:spPr>
          <a:xfrm>
            <a:off x="2605470" y="2449239"/>
            <a:ext cx="6151639" cy="2964972"/>
          </a:xfrm>
          <a:prstGeom prst="rect">
            <a:avLst/>
          </a:prstGeom>
        </p:spPr>
      </p:pic>
    </p:spTree>
    <p:extLst>
      <p:ext uri="{BB962C8B-B14F-4D97-AF65-F5344CB8AC3E}">
        <p14:creationId xmlns:p14="http://schemas.microsoft.com/office/powerpoint/2010/main" val="8808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p:nvPr/>
        </p:nvPicPr>
        <p:blipFill rotWithShape="1">
          <a:blip r:embed="rId2"/>
          <a:srcRect r="49632"/>
          <a:stretch/>
        </p:blipFill>
        <p:spPr>
          <a:xfrm>
            <a:off x="6309317" y="2605459"/>
            <a:ext cx="4061905" cy="3355296"/>
          </a:xfrm>
          <a:prstGeom prst="rect">
            <a:avLst/>
          </a:prstGeom>
        </p:spPr>
      </p:pic>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Case 3: FT quantification methods comparison with/without IS, 2E-2 &amp; 2E-2</a:t>
            </a:r>
          </a:p>
          <a:p>
            <a:pPr lvl="1"/>
            <a:r>
              <a:rPr lang="en-US" altLang="ko-KR" dirty="0"/>
              <a:t>Weighting factor: 0.01 (Case 3-1), 0.11 (Case 3-2)</a:t>
            </a:r>
          </a:p>
          <a:p>
            <a:pPr lvl="1"/>
            <a:r>
              <a:rPr lang="en-US" altLang="ko-KR" dirty="0"/>
              <a:t>Importance sampling reaches to the true value with less iterations (AND gate is faster)</a:t>
            </a:r>
          </a:p>
        </p:txBody>
      </p:sp>
      <p:sp>
        <p:nvSpPr>
          <p:cNvPr id="5" name="텍스트 개체 틀 4"/>
          <p:cNvSpPr>
            <a:spLocks noGrp="1"/>
          </p:cNvSpPr>
          <p:nvPr>
            <p:ph type="body" sz="quarter" idx="11"/>
          </p:nvPr>
        </p:nvSpPr>
        <p:spPr/>
        <p:txBody>
          <a:bodyPr/>
          <a:lstStyle/>
          <a:p>
            <a:endParaRPr lang="ko-KR" altLang="en-US" dirty="0"/>
          </a:p>
        </p:txBody>
      </p:sp>
      <p:pic>
        <p:nvPicPr>
          <p:cNvPr id="9" name="그림 8"/>
          <p:cNvPicPr/>
          <p:nvPr/>
        </p:nvPicPr>
        <p:blipFill rotWithShape="1">
          <a:blip r:embed="rId3"/>
          <a:srcRect r="50558"/>
          <a:stretch/>
        </p:blipFill>
        <p:spPr>
          <a:xfrm>
            <a:off x="1961907" y="2659293"/>
            <a:ext cx="4118051" cy="3331642"/>
          </a:xfrm>
          <a:prstGeom prst="rect">
            <a:avLst/>
          </a:prstGeom>
        </p:spPr>
      </p:pic>
      <p:sp>
        <p:nvSpPr>
          <p:cNvPr id="6" name="TextBox 5"/>
          <p:cNvSpPr txBox="1"/>
          <p:nvPr/>
        </p:nvSpPr>
        <p:spPr>
          <a:xfrm>
            <a:off x="6014562" y="5616332"/>
            <a:ext cx="960519" cy="338554"/>
          </a:xfrm>
          <a:prstGeom prst="rect">
            <a:avLst/>
          </a:prstGeom>
          <a:noFill/>
        </p:spPr>
        <p:txBody>
          <a:bodyPr wrap="none" rtlCol="0">
            <a:spAutoFit/>
          </a:bodyPr>
          <a:lstStyle/>
          <a:p>
            <a:r>
              <a:rPr lang="en-US" altLang="ko-KR" sz="1600" dirty="0">
                <a:latin typeface="Times New Roman" panose="02020603050405020304" pitchFamily="18" charset="0"/>
                <a:cs typeface="Times New Roman" panose="02020603050405020304" pitchFamily="18" charset="0"/>
              </a:rPr>
              <a:t>Case 3-2.</a:t>
            </a:r>
            <a:endParaRPr lang="ko-KR" altLang="en-US"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772653" y="5592269"/>
            <a:ext cx="960519" cy="338554"/>
          </a:xfrm>
          <a:prstGeom prst="rect">
            <a:avLst/>
          </a:prstGeom>
          <a:noFill/>
        </p:spPr>
        <p:txBody>
          <a:bodyPr wrap="none" rtlCol="0">
            <a:spAutoFit/>
          </a:bodyPr>
          <a:lstStyle/>
          <a:p>
            <a:r>
              <a:rPr lang="en-US" altLang="ko-KR" sz="1600" dirty="0">
                <a:latin typeface="Times New Roman" panose="02020603050405020304" pitchFamily="18" charset="0"/>
                <a:cs typeface="Times New Roman" panose="02020603050405020304" pitchFamily="18" charset="0"/>
              </a:rPr>
              <a:t>Case 3-1.</a:t>
            </a:r>
            <a:endParaRPr lang="ko-KR"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29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p:nvPr/>
        </p:nvPicPr>
        <p:blipFill rotWithShape="1">
          <a:blip r:embed="rId2"/>
          <a:srcRect l="50370" r="225"/>
          <a:stretch/>
        </p:blipFill>
        <p:spPr>
          <a:xfrm>
            <a:off x="6042538" y="2610766"/>
            <a:ext cx="3984202" cy="3355296"/>
          </a:xfrm>
          <a:prstGeom prst="rect">
            <a:avLst/>
          </a:prstGeom>
        </p:spPr>
      </p:pic>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Case 4: FT quantification methods comparison with/without IS, 2E-2 &amp; 3E-2</a:t>
            </a:r>
          </a:p>
          <a:p>
            <a:pPr lvl="1"/>
            <a:r>
              <a:rPr lang="en-US" altLang="ko-KR" dirty="0"/>
              <a:t>Weighting factor: 0.01 (Case 4-1), 0.11227 (Case 4-2)</a:t>
            </a:r>
          </a:p>
          <a:p>
            <a:pPr lvl="1"/>
            <a:r>
              <a:rPr lang="en-US" altLang="ko-KR" dirty="0"/>
              <a:t>Importance sampling reaches to the true value with less iterations (AND gate is faster)</a:t>
            </a:r>
          </a:p>
        </p:txBody>
      </p:sp>
      <p:sp>
        <p:nvSpPr>
          <p:cNvPr id="5" name="텍스트 개체 틀 4"/>
          <p:cNvSpPr>
            <a:spLocks noGrp="1"/>
          </p:cNvSpPr>
          <p:nvPr>
            <p:ph type="body" sz="quarter" idx="11"/>
          </p:nvPr>
        </p:nvSpPr>
        <p:spPr/>
        <p:txBody>
          <a:bodyPr/>
          <a:lstStyle/>
          <a:p>
            <a:endParaRPr lang="ko-KR" altLang="en-US" dirty="0"/>
          </a:p>
        </p:txBody>
      </p:sp>
      <p:pic>
        <p:nvPicPr>
          <p:cNvPr id="9" name="그림 8"/>
          <p:cNvPicPr/>
          <p:nvPr/>
        </p:nvPicPr>
        <p:blipFill rotWithShape="1">
          <a:blip r:embed="rId3"/>
          <a:srcRect l="49442"/>
          <a:stretch/>
        </p:blipFill>
        <p:spPr>
          <a:xfrm>
            <a:off x="1678497" y="2663349"/>
            <a:ext cx="4211053" cy="3331642"/>
          </a:xfrm>
          <a:prstGeom prst="rect">
            <a:avLst/>
          </a:prstGeom>
        </p:spPr>
      </p:pic>
      <p:sp>
        <p:nvSpPr>
          <p:cNvPr id="6" name="TextBox 5"/>
          <p:cNvSpPr txBox="1"/>
          <p:nvPr/>
        </p:nvSpPr>
        <p:spPr>
          <a:xfrm>
            <a:off x="6014562" y="5616332"/>
            <a:ext cx="960519" cy="338554"/>
          </a:xfrm>
          <a:prstGeom prst="rect">
            <a:avLst/>
          </a:prstGeom>
          <a:noFill/>
        </p:spPr>
        <p:txBody>
          <a:bodyPr wrap="none" rtlCol="0">
            <a:spAutoFit/>
          </a:bodyPr>
          <a:lstStyle/>
          <a:p>
            <a:r>
              <a:rPr lang="en-US" altLang="ko-KR" sz="1600" dirty="0">
                <a:latin typeface="Times New Roman" panose="02020603050405020304" pitchFamily="18" charset="0"/>
                <a:cs typeface="Times New Roman" panose="02020603050405020304" pitchFamily="18" charset="0"/>
              </a:rPr>
              <a:t>Case 4-2.</a:t>
            </a:r>
            <a:endParaRPr lang="ko-KR" altLang="en-US"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772653" y="5592269"/>
            <a:ext cx="960519" cy="338554"/>
          </a:xfrm>
          <a:prstGeom prst="rect">
            <a:avLst/>
          </a:prstGeom>
          <a:noFill/>
        </p:spPr>
        <p:txBody>
          <a:bodyPr wrap="none" rtlCol="0">
            <a:spAutoFit/>
          </a:bodyPr>
          <a:lstStyle/>
          <a:p>
            <a:r>
              <a:rPr lang="en-US" altLang="ko-KR" sz="1600" dirty="0">
                <a:latin typeface="Times New Roman" panose="02020603050405020304" pitchFamily="18" charset="0"/>
                <a:cs typeface="Times New Roman" panose="02020603050405020304" pitchFamily="18" charset="0"/>
              </a:rPr>
              <a:t>Case 4-1.</a:t>
            </a:r>
            <a:endParaRPr lang="ko-KR"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20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p:nvPr/>
        </p:nvPicPr>
        <p:blipFill>
          <a:blip r:embed="rId2"/>
          <a:stretch>
            <a:fillRect/>
          </a:stretch>
        </p:blipFill>
        <p:spPr>
          <a:xfrm>
            <a:off x="2721187" y="2750402"/>
            <a:ext cx="6738354" cy="3035604"/>
          </a:xfrm>
          <a:prstGeom prst="rect">
            <a:avLst/>
          </a:prstGeom>
        </p:spPr>
      </p:pic>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Variance reduction results for AND gates</a:t>
            </a:r>
          </a:p>
          <a:p>
            <a:pPr lvl="1"/>
            <a:r>
              <a:rPr lang="en-US" altLang="ko-KR" dirty="0"/>
              <a:t>Importance sampling reduces variance to one-tenth for AND gates</a:t>
            </a:r>
          </a:p>
        </p:txBody>
      </p:sp>
      <p:sp>
        <p:nvSpPr>
          <p:cNvPr id="5" name="텍스트 개체 틀 4"/>
          <p:cNvSpPr>
            <a:spLocks noGrp="1"/>
          </p:cNvSpPr>
          <p:nvPr>
            <p:ph type="body" sz="quarter" idx="11"/>
          </p:nvPr>
        </p:nvSpPr>
        <p:spPr/>
        <p:txBody>
          <a:bodyPr/>
          <a:lstStyle/>
          <a:p>
            <a:endParaRPr lang="ko-KR" altLang="en-US" dirty="0"/>
          </a:p>
        </p:txBody>
      </p:sp>
      <mc:AlternateContent xmlns:mc="http://schemas.openxmlformats.org/markup-compatibility/2006" xmlns:a14="http://schemas.microsoft.com/office/drawing/2010/main">
        <mc:Choice Requires="a14">
          <p:sp>
            <p:nvSpPr>
              <p:cNvPr id="13" name="직사각형 12"/>
              <p:cNvSpPr/>
              <p:nvPr/>
            </p:nvSpPr>
            <p:spPr>
              <a:xfrm>
                <a:off x="8759226" y="1605536"/>
                <a:ext cx="248984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 </m:t>
                      </m:r>
                      <m:r>
                        <a:rPr lang="en-US" altLang="ko-KR" b="0" i="1" smtClean="0">
                          <a:latin typeface="Cambria Math" panose="02040503050406030204" pitchFamily="18" charset="0"/>
                        </a:rPr>
                        <m:t>𝑒𝑟𝑟𝑜𝑟</m:t>
                      </m:r>
                      <m:r>
                        <a:rPr lang="en-US" altLang="ko-KR" b="0" i="1" smtClean="0">
                          <a:latin typeface="Cambria Math" panose="02040503050406030204" pitchFamily="18" charset="0"/>
                        </a:rPr>
                        <m:t>=200</m:t>
                      </m:r>
                      <m:rad>
                        <m:radPr>
                          <m:degHide m:val="on"/>
                          <m:ctrlPr>
                            <a:rPr lang="en-US" altLang="ko-KR" b="0" i="1" smtClean="0">
                              <a:latin typeface="Cambria Math" panose="02040503050406030204" pitchFamily="18" charset="0"/>
                            </a:rPr>
                          </m:ctrlPr>
                        </m:radPr>
                        <m:deg/>
                        <m:e>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1−</m:t>
                              </m:r>
                              <m:r>
                                <a:rPr lang="en-US" altLang="ko-KR" b="0" i="1" smtClean="0">
                                  <a:latin typeface="Cambria Math" panose="02040503050406030204" pitchFamily="18" charset="0"/>
                                </a:rPr>
                                <m:t>𝑝</m:t>
                              </m:r>
                            </m:num>
                            <m:den>
                              <m:r>
                                <a:rPr lang="en-US" altLang="ko-KR" b="0" i="1" smtClean="0">
                                  <a:latin typeface="Cambria Math" panose="02040503050406030204" pitchFamily="18" charset="0"/>
                                </a:rPr>
                                <m:t>𝑛𝑝</m:t>
                              </m:r>
                            </m:den>
                          </m:f>
                        </m:e>
                      </m:rad>
                    </m:oMath>
                  </m:oMathPara>
                </a14:m>
                <a:endParaRPr lang="en-US" altLang="ko-KR" dirty="0"/>
              </a:p>
            </p:txBody>
          </p:sp>
        </mc:Choice>
        <mc:Fallback xmlns="">
          <p:sp>
            <p:nvSpPr>
              <p:cNvPr id="13" name="직사각형 12"/>
              <p:cNvSpPr>
                <a:spLocks noRot="1" noChangeAspect="1" noMove="1" noResize="1" noEditPoints="1" noAdjustHandles="1" noChangeArrowheads="1" noChangeShapeType="1" noTextEdit="1"/>
              </p:cNvSpPr>
              <p:nvPr/>
            </p:nvSpPr>
            <p:spPr>
              <a:xfrm>
                <a:off x="8759226" y="1605536"/>
                <a:ext cx="2489849" cy="910699"/>
              </a:xfrm>
              <a:prstGeom prst="rect">
                <a:avLst/>
              </a:prstGeom>
              <a:blipFill>
                <a:blip r:embed="rId3"/>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3764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p:nvPr/>
        </p:nvPicPr>
        <p:blipFill>
          <a:blip r:embed="rId2"/>
          <a:stretch>
            <a:fillRect/>
          </a:stretch>
        </p:blipFill>
        <p:spPr>
          <a:xfrm>
            <a:off x="2721187" y="2750402"/>
            <a:ext cx="6738354" cy="3035604"/>
          </a:xfrm>
          <a:prstGeom prst="rect">
            <a:avLst/>
          </a:prstGeom>
        </p:spPr>
      </p:pic>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Variance reduction results for OR gates</a:t>
            </a:r>
          </a:p>
          <a:p>
            <a:pPr lvl="1"/>
            <a:r>
              <a:rPr lang="en-US" altLang="ko-KR" dirty="0"/>
              <a:t>Importance sampling reduces variance to one-third for OR gates</a:t>
            </a:r>
          </a:p>
        </p:txBody>
      </p:sp>
      <p:sp>
        <p:nvSpPr>
          <p:cNvPr id="5" name="텍스트 개체 틀 4"/>
          <p:cNvSpPr>
            <a:spLocks noGrp="1"/>
          </p:cNvSpPr>
          <p:nvPr>
            <p:ph type="body" sz="quarter" idx="11"/>
          </p:nvPr>
        </p:nvSpPr>
        <p:spPr/>
        <p:txBody>
          <a:bodyPr/>
          <a:lstStyle/>
          <a:p>
            <a:endParaRPr lang="ko-KR" altLang="en-US" dirty="0"/>
          </a:p>
        </p:txBody>
      </p:sp>
      <mc:AlternateContent xmlns:mc="http://schemas.openxmlformats.org/markup-compatibility/2006" xmlns:a14="http://schemas.microsoft.com/office/drawing/2010/main">
        <mc:Choice Requires="a14">
          <p:sp>
            <p:nvSpPr>
              <p:cNvPr id="13" name="직사각형 12"/>
              <p:cNvSpPr/>
              <p:nvPr/>
            </p:nvSpPr>
            <p:spPr>
              <a:xfrm>
                <a:off x="8759226" y="1605536"/>
                <a:ext cx="248984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 </m:t>
                      </m:r>
                      <m:r>
                        <a:rPr lang="en-US" altLang="ko-KR" b="0" i="1" smtClean="0">
                          <a:latin typeface="Cambria Math" panose="02040503050406030204" pitchFamily="18" charset="0"/>
                        </a:rPr>
                        <m:t>𝑒𝑟𝑟𝑜𝑟</m:t>
                      </m:r>
                      <m:r>
                        <a:rPr lang="en-US" altLang="ko-KR" b="0" i="1" smtClean="0">
                          <a:latin typeface="Cambria Math" panose="02040503050406030204" pitchFamily="18" charset="0"/>
                        </a:rPr>
                        <m:t>=200</m:t>
                      </m:r>
                      <m:rad>
                        <m:radPr>
                          <m:degHide m:val="on"/>
                          <m:ctrlPr>
                            <a:rPr lang="en-US" altLang="ko-KR" b="0" i="1" smtClean="0">
                              <a:latin typeface="Cambria Math" panose="02040503050406030204" pitchFamily="18" charset="0"/>
                            </a:rPr>
                          </m:ctrlPr>
                        </m:radPr>
                        <m:deg/>
                        <m:e>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1−</m:t>
                              </m:r>
                              <m:r>
                                <a:rPr lang="en-US" altLang="ko-KR" b="0" i="1" smtClean="0">
                                  <a:latin typeface="Cambria Math" panose="02040503050406030204" pitchFamily="18" charset="0"/>
                                </a:rPr>
                                <m:t>𝑝</m:t>
                              </m:r>
                            </m:num>
                            <m:den>
                              <m:r>
                                <a:rPr lang="en-US" altLang="ko-KR" b="0" i="1" smtClean="0">
                                  <a:latin typeface="Cambria Math" panose="02040503050406030204" pitchFamily="18" charset="0"/>
                                </a:rPr>
                                <m:t>𝑛𝑝</m:t>
                              </m:r>
                            </m:den>
                          </m:f>
                        </m:e>
                      </m:rad>
                    </m:oMath>
                  </m:oMathPara>
                </a14:m>
                <a:endParaRPr lang="en-US" altLang="ko-KR" dirty="0"/>
              </a:p>
            </p:txBody>
          </p:sp>
        </mc:Choice>
        <mc:Fallback xmlns="">
          <p:sp>
            <p:nvSpPr>
              <p:cNvPr id="13" name="직사각형 12"/>
              <p:cNvSpPr>
                <a:spLocks noRot="1" noChangeAspect="1" noMove="1" noResize="1" noEditPoints="1" noAdjustHandles="1" noChangeArrowheads="1" noChangeShapeType="1" noTextEdit="1"/>
              </p:cNvSpPr>
              <p:nvPr/>
            </p:nvSpPr>
            <p:spPr>
              <a:xfrm>
                <a:off x="8759226" y="1605536"/>
                <a:ext cx="2489849" cy="910699"/>
              </a:xfrm>
              <a:prstGeom prst="rect">
                <a:avLst/>
              </a:prstGeom>
              <a:blipFill>
                <a:blip r:embed="rId3"/>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52005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Case study</a:t>
            </a:r>
            <a:endParaRPr lang="ko-KR" altLang="en-US" dirty="0"/>
          </a:p>
        </p:txBody>
      </p:sp>
      <p:sp>
        <p:nvSpPr>
          <p:cNvPr id="3" name="텍스트 개체 틀 2"/>
          <p:cNvSpPr>
            <a:spLocks noGrp="1"/>
          </p:cNvSpPr>
          <p:nvPr>
            <p:ph type="body" sz="quarter" idx="10"/>
          </p:nvPr>
        </p:nvSpPr>
        <p:spPr/>
        <p:txBody>
          <a:bodyPr/>
          <a:lstStyle/>
          <a:p>
            <a:r>
              <a:rPr lang="en-US" altLang="ko-KR" dirty="0"/>
              <a:t>04</a:t>
            </a:r>
            <a:endParaRPr lang="ko-KR" altLang="en-US" dirty="0"/>
          </a:p>
        </p:txBody>
      </p:sp>
      <p:sp>
        <p:nvSpPr>
          <p:cNvPr id="4" name="내용 개체 틀 3"/>
          <p:cNvSpPr>
            <a:spLocks noGrp="1"/>
          </p:cNvSpPr>
          <p:nvPr>
            <p:ph idx="1"/>
          </p:nvPr>
        </p:nvSpPr>
        <p:spPr/>
        <p:txBody>
          <a:bodyPr/>
          <a:lstStyle/>
          <a:p>
            <a:r>
              <a:rPr lang="en-US" altLang="ko-KR" dirty="0"/>
              <a:t>Result analysis</a:t>
            </a:r>
          </a:p>
          <a:p>
            <a:pPr lvl="1"/>
            <a:r>
              <a:rPr lang="en-US" altLang="ko-KR" dirty="0"/>
              <a:t>Case Study 1 and 2</a:t>
            </a:r>
          </a:p>
          <a:p>
            <a:pPr lvl="2"/>
            <a:r>
              <a:rPr lang="en-US" altLang="ko-KR" dirty="0"/>
              <a:t>Monte Carlo method is applicable in high probability basic events</a:t>
            </a:r>
          </a:p>
          <a:p>
            <a:pPr lvl="1"/>
            <a:r>
              <a:rPr lang="en-US" altLang="ko-KR" dirty="0"/>
              <a:t>Case Study 3 and 4</a:t>
            </a:r>
          </a:p>
          <a:p>
            <a:pPr lvl="2"/>
            <a:r>
              <a:rPr lang="en-US" altLang="ko-KR" dirty="0"/>
              <a:t>Importance sampling is able to reduce the variance of the result</a:t>
            </a:r>
          </a:p>
          <a:p>
            <a:pPr lvl="2"/>
            <a:r>
              <a:rPr lang="en-US" altLang="ko-KR" dirty="0"/>
              <a:t>Unidentified patterns for weighting factor for OR gates</a:t>
            </a:r>
          </a:p>
          <a:p>
            <a:pPr lvl="2"/>
            <a:endParaRPr lang="en-US" altLang="ko-KR" dirty="0"/>
          </a:p>
        </p:txBody>
      </p:sp>
      <p:sp>
        <p:nvSpPr>
          <p:cNvPr id="5" name="텍스트 개체 틀 4"/>
          <p:cNvSpPr>
            <a:spLocks noGrp="1"/>
          </p:cNvSpPr>
          <p:nvPr>
            <p:ph type="body" sz="quarter" idx="11"/>
          </p:nvPr>
        </p:nvSpPr>
        <p:spPr/>
        <p:txBody>
          <a:bodyPr/>
          <a:lstStyle/>
          <a:p>
            <a:endParaRPr lang="ko-KR" altLang="en-US" dirty="0"/>
          </a:p>
        </p:txBody>
      </p:sp>
      <p:pic>
        <p:nvPicPr>
          <p:cNvPr id="6" name="그림 5"/>
          <p:cNvPicPr>
            <a:picLocks noChangeAspect="1"/>
          </p:cNvPicPr>
          <p:nvPr/>
        </p:nvPicPr>
        <p:blipFill>
          <a:blip r:embed="rId2"/>
          <a:stretch>
            <a:fillRect/>
          </a:stretch>
        </p:blipFill>
        <p:spPr>
          <a:xfrm>
            <a:off x="1918213" y="3561348"/>
            <a:ext cx="8482573" cy="2416854"/>
          </a:xfrm>
          <a:prstGeom prst="rect">
            <a:avLst/>
          </a:prstGeom>
        </p:spPr>
      </p:pic>
    </p:spTree>
    <p:extLst>
      <p:ext uri="{BB962C8B-B14F-4D97-AF65-F5344CB8AC3E}">
        <p14:creationId xmlns:p14="http://schemas.microsoft.com/office/powerpoint/2010/main" val="87420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solidFill>
                  <a:schemeClr val="tx1"/>
                </a:solidFill>
              </a:rPr>
              <a:t>Conclusion</a:t>
            </a:r>
            <a:endParaRPr lang="ko-KR" altLang="en-US" dirty="0">
              <a:solidFill>
                <a:schemeClr val="tx1"/>
              </a:solidFill>
            </a:endParaRPr>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solidFill>
                  <a:schemeClr val="tx1"/>
                </a:solidFill>
              </a:rPr>
              <a:t>05</a:t>
            </a:r>
            <a:endParaRPr lang="ko-KR" altLang="en-US" dirty="0">
              <a:solidFill>
                <a:schemeClr val="tx1"/>
              </a:solidFill>
            </a:endParaRPr>
          </a:p>
        </p:txBody>
      </p:sp>
      <p:sp>
        <p:nvSpPr>
          <p:cNvPr id="5" name="내용 개체 틀 4">
            <a:extLst>
              <a:ext uri="{FF2B5EF4-FFF2-40B4-BE49-F238E27FC236}">
                <a16:creationId xmlns:a16="http://schemas.microsoft.com/office/drawing/2014/main" id="{8A08EBD0-CFEE-4035-BA50-2514600C9C79}"/>
              </a:ext>
            </a:extLst>
          </p:cNvPr>
          <p:cNvSpPr>
            <a:spLocks noGrp="1"/>
          </p:cNvSpPr>
          <p:nvPr>
            <p:ph idx="1"/>
          </p:nvPr>
        </p:nvSpPr>
        <p:spPr/>
        <p:txBody>
          <a:bodyPr/>
          <a:lstStyle/>
          <a:p>
            <a:r>
              <a:rPr lang="en-US" altLang="ko-KR" dirty="0"/>
              <a:t>Monte Carlo method</a:t>
            </a:r>
          </a:p>
          <a:p>
            <a:pPr lvl="1"/>
            <a:r>
              <a:rPr lang="en-US" altLang="ko-KR" dirty="0"/>
              <a:t>Proved its potential for FT quantification</a:t>
            </a:r>
          </a:p>
          <a:p>
            <a:pPr lvl="2"/>
            <a:r>
              <a:rPr lang="en-US" altLang="ko-KR" dirty="0"/>
              <a:t>No use of minimal cut sets</a:t>
            </a:r>
          </a:p>
          <a:p>
            <a:pPr lvl="2"/>
            <a:r>
              <a:rPr lang="en-US" altLang="ko-KR" dirty="0"/>
              <a:t>Not affected by probabilities of basic events</a:t>
            </a:r>
          </a:p>
          <a:p>
            <a:pPr lvl="1"/>
            <a:r>
              <a:rPr lang="en-US" altLang="ko-KR" dirty="0"/>
              <a:t>Number of iterations is the challenge (time and resource consumption)</a:t>
            </a:r>
          </a:p>
          <a:p>
            <a:pPr lvl="1"/>
            <a:endParaRPr lang="en-US" altLang="ko-KR" dirty="0"/>
          </a:p>
          <a:p>
            <a:r>
              <a:rPr lang="en-US" altLang="ko-KR" dirty="0"/>
              <a:t>Importance sampling</a:t>
            </a:r>
          </a:p>
          <a:p>
            <a:pPr lvl="1"/>
            <a:r>
              <a:rPr lang="en-US" altLang="ko-KR" dirty="0"/>
              <a:t>Able to reduce variance</a:t>
            </a:r>
          </a:p>
          <a:p>
            <a:pPr lvl="1"/>
            <a:r>
              <a:rPr lang="en-US" altLang="ko-KR" dirty="0"/>
              <a:t>Showed fast convergence to the true value</a:t>
            </a:r>
          </a:p>
          <a:p>
            <a:pPr lvl="1"/>
            <a:r>
              <a:rPr lang="en-US" altLang="ko-KR" dirty="0"/>
              <a:t>Weighting factor issues</a:t>
            </a:r>
          </a:p>
          <a:p>
            <a:pPr lvl="2"/>
            <a:r>
              <a:rPr lang="en-US" altLang="ko-KR" dirty="0"/>
              <a:t>AND gate: No problem, product of weighting factor for lower level gates/events</a:t>
            </a:r>
          </a:p>
          <a:p>
            <a:pPr lvl="2"/>
            <a:r>
              <a:rPr lang="en-US" altLang="ko-KR" dirty="0"/>
              <a:t>OR gate: Undefined, weighting factor proportional to true value</a:t>
            </a:r>
          </a:p>
          <a:p>
            <a:pPr marL="457200" lvl="1" indent="0">
              <a:buNone/>
            </a:pPr>
            <a:r>
              <a:rPr lang="en-US" altLang="ko-KR" dirty="0">
                <a:sym typeface="Wingdings" panose="05000000000000000000" pitchFamily="2" charset="2"/>
              </a:rPr>
              <a:t> </a:t>
            </a:r>
            <a:r>
              <a:rPr lang="en-US" altLang="ko-KR" b="1" dirty="0">
                <a:sym typeface="Wingdings" panose="05000000000000000000" pitchFamily="2" charset="2"/>
              </a:rPr>
              <a:t>Has its strong points, but difficulties for application without clarifying calculation </a:t>
            </a:r>
            <a:r>
              <a:rPr lang="en-US" altLang="ko-KR" b="1" dirty="0" smtClean="0">
                <a:sym typeface="Wingdings" panose="05000000000000000000" pitchFamily="2" charset="2"/>
              </a:rPr>
              <a:t>of  </a:t>
            </a:r>
            <a:br>
              <a:rPr lang="en-US" altLang="ko-KR" b="1" dirty="0" smtClean="0">
                <a:sym typeface="Wingdings" panose="05000000000000000000" pitchFamily="2" charset="2"/>
              </a:rPr>
            </a:br>
            <a:r>
              <a:rPr lang="en-US" altLang="ko-KR" b="1" dirty="0" smtClean="0">
                <a:sym typeface="Wingdings" panose="05000000000000000000" pitchFamily="2" charset="2"/>
              </a:rPr>
              <a:t>     OR gates (Lessons-learned)</a:t>
            </a:r>
            <a:endParaRPr lang="en-US" altLang="ko-KR" b="1" dirty="0"/>
          </a:p>
        </p:txBody>
      </p:sp>
      <p:sp>
        <p:nvSpPr>
          <p:cNvPr id="9" name="텍스트 개체 틀 8">
            <a:extLst>
              <a:ext uri="{FF2B5EF4-FFF2-40B4-BE49-F238E27FC236}">
                <a16:creationId xmlns:a16="http://schemas.microsoft.com/office/drawing/2014/main" id="{58B9033E-C059-4E00-8203-314A932E3527}"/>
              </a:ext>
            </a:extLst>
          </p:cNvPr>
          <p:cNvSpPr>
            <a:spLocks noGrp="1"/>
          </p:cNvSpPr>
          <p:nvPr>
            <p:ph type="body" sz="quarter" idx="11"/>
          </p:nvPr>
        </p:nvSpPr>
        <p:spPr/>
        <p:txBody>
          <a:bodyPr/>
          <a:lstStyle/>
          <a:p>
            <a:endParaRPr lang="ko-KR" altLang="en-US"/>
          </a:p>
        </p:txBody>
      </p:sp>
    </p:spTree>
    <p:extLst>
      <p:ext uri="{BB962C8B-B14F-4D97-AF65-F5344CB8AC3E}">
        <p14:creationId xmlns:p14="http://schemas.microsoft.com/office/powerpoint/2010/main" val="26108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smtClean="0">
                <a:solidFill>
                  <a:schemeClr val="tx1"/>
                </a:solidFill>
              </a:rPr>
              <a:t>Introduction</a:t>
            </a:r>
            <a:endParaRPr lang="ko-KR" altLang="en-US" dirty="0">
              <a:solidFill>
                <a:schemeClr val="tx1"/>
              </a:solidFill>
            </a:endParaRPr>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solidFill>
                  <a:schemeClr val="tx1"/>
                </a:solidFill>
              </a:rPr>
              <a:t>01</a:t>
            </a:r>
            <a:endParaRPr lang="ko-KR" altLang="en-US" dirty="0">
              <a:solidFill>
                <a:schemeClr val="tx1"/>
              </a:solidFill>
            </a:endParaRPr>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smtClean="0"/>
              <a:t>Probabilistic Safety Assessment</a:t>
            </a:r>
          </a:p>
          <a:p>
            <a:pPr lvl="1"/>
            <a:r>
              <a:rPr lang="en-US" altLang="ko-KR" dirty="0" smtClean="0"/>
              <a:t>Level </a:t>
            </a:r>
            <a:r>
              <a:rPr lang="en-US" altLang="ko-KR" dirty="0"/>
              <a:t>1 PSA: Core damage frequency (CDF)</a:t>
            </a:r>
          </a:p>
          <a:p>
            <a:pPr lvl="1"/>
            <a:r>
              <a:rPr lang="en-US" altLang="ko-KR" dirty="0"/>
              <a:t>Level 2 PSA: Release frequency </a:t>
            </a:r>
            <a:br>
              <a:rPr lang="en-US" altLang="ko-KR" dirty="0"/>
            </a:br>
            <a:r>
              <a:rPr lang="en-US" altLang="ko-KR" dirty="0"/>
              <a:t>		   </a:t>
            </a:r>
            <a:r>
              <a:rPr lang="en-US" altLang="ko-KR" sz="1400" dirty="0"/>
              <a:t> </a:t>
            </a:r>
            <a:r>
              <a:rPr lang="en-US" altLang="ko-KR" dirty="0"/>
              <a:t>Containment building response</a:t>
            </a:r>
          </a:p>
          <a:p>
            <a:pPr lvl="1"/>
            <a:r>
              <a:rPr lang="en-US" altLang="ko-KR" dirty="0"/>
              <a:t>Level 3 PSA: Radiation exposure</a:t>
            </a:r>
            <a:br>
              <a:rPr lang="en-US" altLang="ko-KR" dirty="0"/>
            </a:br>
            <a:r>
              <a:rPr lang="en-US" altLang="ko-KR" dirty="0"/>
              <a:t>		   </a:t>
            </a:r>
            <a:r>
              <a:rPr lang="en-US" altLang="ko-KR" sz="1400" dirty="0"/>
              <a:t> </a:t>
            </a:r>
            <a:r>
              <a:rPr lang="en-US" altLang="ko-KR" dirty="0"/>
              <a:t>Consequence analysis</a:t>
            </a:r>
          </a:p>
          <a:p>
            <a:pPr lvl="1"/>
            <a:r>
              <a:rPr lang="en-US" altLang="ko-KR" dirty="0"/>
              <a:t>Sequential process</a:t>
            </a:r>
          </a:p>
          <a:p>
            <a:pPr lvl="1"/>
            <a:endParaRPr lang="en-US" altLang="ko-KR" dirty="0" smtClean="0"/>
          </a:p>
          <a:p>
            <a:r>
              <a:rPr lang="en-US" altLang="ko-KR" dirty="0" smtClean="0"/>
              <a:t>Level 1 PSA</a:t>
            </a:r>
          </a:p>
          <a:p>
            <a:pPr lvl="1"/>
            <a:r>
              <a:rPr lang="en-US" altLang="ko-KR" dirty="0" smtClean="0"/>
              <a:t>Initial event declaration</a:t>
            </a:r>
          </a:p>
          <a:p>
            <a:pPr lvl="1"/>
            <a:r>
              <a:rPr lang="en-US" altLang="ko-KR" dirty="0" smtClean="0"/>
              <a:t>Accident scenario analysis</a:t>
            </a:r>
          </a:p>
          <a:p>
            <a:pPr lvl="1"/>
            <a:r>
              <a:rPr lang="en-US" altLang="ko-KR" dirty="0" smtClean="0"/>
              <a:t>Accident scenario quantification</a:t>
            </a:r>
          </a:p>
          <a:p>
            <a:pPr lvl="1"/>
            <a:r>
              <a:rPr lang="en-US" altLang="ko-KR" dirty="0" smtClean="0"/>
              <a:t>Result analysis</a:t>
            </a:r>
            <a:endParaRPr lang="en-US" altLang="ko-KR" dirty="0"/>
          </a:p>
        </p:txBody>
      </p:sp>
      <p:sp>
        <p:nvSpPr>
          <p:cNvPr id="9" name="텍스트 개체 틀 1"/>
          <p:cNvSpPr>
            <a:spLocks noGrp="1"/>
          </p:cNvSpPr>
          <p:nvPr>
            <p:ph type="body" sz="quarter" idx="11"/>
          </p:nvPr>
        </p:nvSpPr>
        <p:spPr>
          <a:xfrm>
            <a:off x="940489" y="6194492"/>
            <a:ext cx="10308586" cy="190505"/>
          </a:xfrm>
        </p:spPr>
        <p:txBody>
          <a:bodyPr/>
          <a:lstStyle/>
          <a:p>
            <a:pPr>
              <a:spcBef>
                <a:spcPts val="0"/>
              </a:spcBef>
            </a:pPr>
            <a:r>
              <a:rPr lang="en-US" altLang="ko-KR" dirty="0" err="1"/>
              <a:t>Kampanrat</a:t>
            </a:r>
            <a:r>
              <a:rPr lang="en-US" altLang="ko-KR" dirty="0"/>
              <a:t> Silva, </a:t>
            </a:r>
            <a:r>
              <a:rPr lang="en-US" altLang="ko-KR" dirty="0" err="1"/>
              <a:t>Shin-etsu</a:t>
            </a:r>
            <a:r>
              <a:rPr lang="en-US" altLang="ko-KR" dirty="0"/>
              <a:t> Sugawara, </a:t>
            </a:r>
            <a:r>
              <a:rPr lang="en-US" altLang="ko-KR" i="1" dirty="0"/>
              <a:t>Reconsideration of PRA Framework-Addressing Level 3 PRA Coverage and Multi-unit Issues</a:t>
            </a:r>
            <a:r>
              <a:rPr lang="en-US" altLang="ko-KR" dirty="0"/>
              <a:t>, PSAM14, 2018</a:t>
            </a:r>
          </a:p>
          <a:p>
            <a:pPr>
              <a:spcBef>
                <a:spcPts val="0"/>
              </a:spcBef>
            </a:pPr>
            <a:r>
              <a:rPr lang="en-US" altLang="ko-KR" dirty="0"/>
              <a:t>Chang </a:t>
            </a:r>
            <a:r>
              <a:rPr lang="en-US" altLang="ko-KR" dirty="0" err="1"/>
              <a:t>Kyoo</a:t>
            </a:r>
            <a:r>
              <a:rPr lang="en-US" altLang="ko-KR" dirty="0"/>
              <a:t> Park and Jae-</a:t>
            </a:r>
            <a:r>
              <a:rPr lang="en-US" altLang="ko-KR" dirty="0" err="1"/>
              <a:t>Ju</a:t>
            </a:r>
            <a:r>
              <a:rPr lang="en-US" altLang="ko-KR" dirty="0"/>
              <a:t> Ha, </a:t>
            </a:r>
            <a:r>
              <a:rPr lang="en-US" altLang="ko-KR" i="1" dirty="0"/>
              <a:t>Probabilistic Safety Assessment</a:t>
            </a:r>
            <a:r>
              <a:rPr lang="en-US" altLang="ko-KR" dirty="0"/>
              <a:t>,</a:t>
            </a:r>
            <a:br>
              <a:rPr lang="en-US" altLang="ko-KR" dirty="0"/>
            </a:br>
            <a:r>
              <a:rPr lang="en-US" altLang="ko-KR" dirty="0"/>
              <a:t> Brain Korea, 2008</a:t>
            </a:r>
          </a:p>
        </p:txBody>
      </p:sp>
      <p:pic>
        <p:nvPicPr>
          <p:cNvPr id="19" name="그림 18"/>
          <p:cNvPicPr>
            <a:picLocks noChangeAspect="1"/>
          </p:cNvPicPr>
          <p:nvPr/>
        </p:nvPicPr>
        <p:blipFill>
          <a:blip r:embed="rId3"/>
          <a:stretch>
            <a:fillRect/>
          </a:stretch>
        </p:blipFill>
        <p:spPr>
          <a:xfrm>
            <a:off x="6761095" y="2121460"/>
            <a:ext cx="4295688" cy="33331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4074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5A65-7377-4265-AA6E-92A34413DBD9}"/>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34191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smtClean="0"/>
              <a:t>Introduction</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01</a:t>
            </a:r>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normAutofit/>
          </a:bodyPr>
          <a:lstStyle/>
          <a:p>
            <a:r>
              <a:rPr lang="en-US" altLang="ko-KR" dirty="0"/>
              <a:t>Initial event declaration &amp; accident scenario analysis</a:t>
            </a:r>
          </a:p>
          <a:p>
            <a:pPr lvl="1"/>
            <a:r>
              <a:rPr lang="en-US" altLang="ko-KR" dirty="0"/>
              <a:t>Generation of event trees and fault trees</a:t>
            </a:r>
          </a:p>
          <a:p>
            <a:pPr lvl="1"/>
            <a:r>
              <a:rPr lang="en-US" altLang="ko-KR" dirty="0"/>
              <a:t>Event trees</a:t>
            </a:r>
          </a:p>
          <a:p>
            <a:pPr lvl="2"/>
            <a:r>
              <a:rPr lang="en-US" altLang="ko-KR" dirty="0"/>
              <a:t>Sequential analysis after initial event occurs</a:t>
            </a:r>
          </a:p>
          <a:p>
            <a:pPr lvl="2"/>
            <a:r>
              <a:rPr lang="en-US" altLang="ko-KR" dirty="0"/>
              <a:t>Developed by whether the system succeeds or fails</a:t>
            </a:r>
          </a:p>
          <a:p>
            <a:pPr lvl="1"/>
            <a:r>
              <a:rPr lang="en-US" altLang="ko-KR" dirty="0"/>
              <a:t>Fault trees</a:t>
            </a:r>
          </a:p>
          <a:p>
            <a:pPr lvl="2"/>
            <a:r>
              <a:rPr lang="en-US" altLang="ko-KR" dirty="0"/>
              <a:t>Derivation of a system to succeed or fail</a:t>
            </a:r>
          </a:p>
          <a:p>
            <a:pPr lvl="2"/>
            <a:r>
              <a:rPr lang="en-US" altLang="ko-KR" dirty="0"/>
              <a:t>Top-down analysis using Boolean logic</a:t>
            </a:r>
          </a:p>
          <a:p>
            <a:pPr lvl="2"/>
            <a:endParaRPr lang="en-US" altLang="ko-KR" dirty="0"/>
          </a:p>
          <a:p>
            <a:r>
              <a:rPr lang="en-US" altLang="ko-KR" dirty="0"/>
              <a:t>Accident scenario quantification</a:t>
            </a:r>
          </a:p>
          <a:p>
            <a:pPr lvl="1"/>
            <a:r>
              <a:rPr lang="en-US" altLang="ko-KR" dirty="0"/>
              <a:t>Calculation of the generated event &amp; fault trees</a:t>
            </a:r>
          </a:p>
          <a:p>
            <a:pPr lvl="1"/>
            <a:r>
              <a:rPr lang="en-US" altLang="ko-KR" dirty="0"/>
              <a:t>Ends up to the final core damage frequency</a:t>
            </a:r>
          </a:p>
          <a:p>
            <a:pPr lvl="1"/>
            <a:r>
              <a:rPr lang="en-US" altLang="ko-KR" dirty="0"/>
              <a:t>Event trees simply calculated by multiplication</a:t>
            </a:r>
          </a:p>
          <a:p>
            <a:pPr lvl="1"/>
            <a:r>
              <a:rPr lang="en-US" altLang="ko-KR" dirty="0"/>
              <a:t>Fault trees needs additional process for quantification</a:t>
            </a:r>
          </a:p>
          <a:p>
            <a:pPr lvl="1"/>
            <a:endParaRPr lang="en-US" altLang="ko-KR" dirty="0"/>
          </a:p>
        </p:txBody>
      </p:sp>
      <p:sp>
        <p:nvSpPr>
          <p:cNvPr id="2" name="텍스트 개체 틀 1"/>
          <p:cNvSpPr>
            <a:spLocks noGrp="1"/>
          </p:cNvSpPr>
          <p:nvPr>
            <p:ph type="body" sz="quarter" idx="11"/>
          </p:nvPr>
        </p:nvSpPr>
        <p:spPr/>
        <p:txBody>
          <a:bodyPr/>
          <a:lstStyle/>
          <a:p>
            <a:r>
              <a:rPr lang="en-US" altLang="ko-KR" dirty="0"/>
              <a:t>Chang </a:t>
            </a:r>
            <a:r>
              <a:rPr lang="en-US" altLang="ko-KR" dirty="0" err="1"/>
              <a:t>Kyoo</a:t>
            </a:r>
            <a:r>
              <a:rPr lang="en-US" altLang="ko-KR" dirty="0"/>
              <a:t> Park and Jae-</a:t>
            </a:r>
            <a:r>
              <a:rPr lang="en-US" altLang="ko-KR" dirty="0" err="1"/>
              <a:t>Ju</a:t>
            </a:r>
            <a:r>
              <a:rPr lang="en-US" altLang="ko-KR" dirty="0"/>
              <a:t> Ha, </a:t>
            </a:r>
            <a:r>
              <a:rPr lang="en-US" altLang="ko-KR" i="1" dirty="0"/>
              <a:t>Probabilistic Safety Assessment</a:t>
            </a:r>
            <a:r>
              <a:rPr lang="en-US" altLang="ko-KR" dirty="0"/>
              <a:t>, Brain Korea, 2008</a:t>
            </a:r>
          </a:p>
        </p:txBody>
      </p:sp>
      <p:pic>
        <p:nvPicPr>
          <p:cNvPr id="7" name="Picture 1">
            <a:extLst>
              <a:ext uri="{FF2B5EF4-FFF2-40B4-BE49-F238E27FC236}">
                <a16:creationId xmlns:a16="http://schemas.microsoft.com/office/drawing/2014/main" id="{3ED289EF-CD93-4AAD-B9C1-EAC950B65392}"/>
              </a:ext>
            </a:extLst>
          </p:cNvPr>
          <p:cNvPicPr>
            <a:picLocks noChangeAspect="1"/>
          </p:cNvPicPr>
          <p:nvPr/>
        </p:nvPicPr>
        <p:blipFill>
          <a:blip r:embed="rId3"/>
          <a:stretch>
            <a:fillRect/>
          </a:stretch>
        </p:blipFill>
        <p:spPr>
          <a:xfrm>
            <a:off x="8012483" y="1597175"/>
            <a:ext cx="3197680" cy="44155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537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a:t>Fault tree quantification methodologies</a:t>
            </a:r>
          </a:p>
          <a:p>
            <a:pPr lvl="1"/>
            <a:r>
              <a:rPr lang="en-US" altLang="ko-KR" dirty="0"/>
              <a:t>Truth table, binary decision diagram (BDD) analysis</a:t>
            </a:r>
          </a:p>
          <a:p>
            <a:pPr lvl="2"/>
            <a:r>
              <a:rPr lang="en-US" altLang="ko-KR" dirty="0"/>
              <a:t>Methods with exact solution</a:t>
            </a:r>
          </a:p>
          <a:p>
            <a:pPr lvl="2"/>
            <a:r>
              <a:rPr lang="en-US" altLang="ko-KR" dirty="0"/>
              <a:t>Application for large fault trees unavailable due to the enormous number of calculations</a:t>
            </a:r>
          </a:p>
          <a:p>
            <a:pPr lvl="2"/>
            <a:r>
              <a:rPr lang="en-US" altLang="ko-KR" dirty="0"/>
              <a:t>Adjustment and assumption for the methods available to reduce time, but accuracy decreases</a:t>
            </a:r>
          </a:p>
        </p:txBody>
      </p:sp>
      <p:sp>
        <p:nvSpPr>
          <p:cNvPr id="2" name="텍스트 개체 틀 1"/>
          <p:cNvSpPr>
            <a:spLocks noGrp="1"/>
          </p:cNvSpPr>
          <p:nvPr>
            <p:ph type="body" sz="quarter" idx="11"/>
          </p:nvPr>
        </p:nvSpPr>
        <p:spPr/>
        <p:txBody>
          <a:bodyPr/>
          <a:lstStyle/>
          <a:p>
            <a:r>
              <a:rPr lang="en-US" altLang="ko-KR" dirty="0"/>
              <a:t>Reliability Engineering and Risk Analysis: A Practical Guide, Third Edition, Mohammad </a:t>
            </a:r>
            <a:r>
              <a:rPr lang="en-US" altLang="ko-KR" dirty="0" err="1"/>
              <a:t>Modarres</a:t>
            </a:r>
            <a:r>
              <a:rPr lang="en-US" altLang="ko-KR" dirty="0"/>
              <a:t>, Mark P. </a:t>
            </a:r>
            <a:r>
              <a:rPr lang="en-US" altLang="ko-KR" dirty="0" err="1"/>
              <a:t>Kaminskiy</a:t>
            </a:r>
            <a:r>
              <a:rPr lang="en-US" altLang="ko-KR" dirty="0"/>
              <a:t>, </a:t>
            </a:r>
            <a:r>
              <a:rPr lang="en-US" altLang="ko-KR" dirty="0" err="1"/>
              <a:t>Vasiliy</a:t>
            </a:r>
            <a:r>
              <a:rPr lang="en-US" altLang="ko-KR" dirty="0"/>
              <a:t> </a:t>
            </a:r>
            <a:r>
              <a:rPr lang="en-US" altLang="ko-KR" dirty="0" err="1"/>
              <a:t>Krivtsov</a:t>
            </a:r>
            <a:r>
              <a:rPr lang="en-US" altLang="ko-KR" dirty="0"/>
              <a:t>, CRC Press, 2016</a:t>
            </a:r>
            <a:endParaRPr lang="ko-KR" altLang="en-US" dirty="0"/>
          </a:p>
        </p:txBody>
      </p:sp>
      <p:sp>
        <p:nvSpPr>
          <p:cNvPr id="15" name="제목 5">
            <a:extLst>
              <a:ext uri="{FF2B5EF4-FFF2-40B4-BE49-F238E27FC236}">
                <a16:creationId xmlns:a16="http://schemas.microsoft.com/office/drawing/2014/main" id="{DC4601E1-742D-4B1F-8CE0-708B2297C4E6}"/>
              </a:ext>
            </a:extLst>
          </p:cNvPr>
          <p:cNvSpPr>
            <a:spLocks noGrp="1"/>
          </p:cNvSpPr>
          <p:nvPr>
            <p:ph type="title"/>
          </p:nvPr>
        </p:nvSpPr>
        <p:spPr>
          <a:xfrm>
            <a:off x="1686518" y="519673"/>
            <a:ext cx="8945964" cy="595364"/>
          </a:xfrm>
        </p:spPr>
        <p:txBody>
          <a:bodyPr/>
          <a:lstStyle/>
          <a:p>
            <a:r>
              <a:rPr lang="en-US" altLang="ko-KR" dirty="0"/>
              <a:t>Introduction</a:t>
            </a:r>
            <a:endParaRPr lang="ko-KR" altLang="en-US" dirty="0"/>
          </a:p>
        </p:txBody>
      </p:sp>
      <p:sp>
        <p:nvSpPr>
          <p:cNvPr id="16"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a:xfrm>
            <a:off x="578983" y="371911"/>
            <a:ext cx="914400" cy="914400"/>
          </a:xfrm>
        </p:spPr>
        <p:txBody>
          <a:bodyPr/>
          <a:lstStyle/>
          <a:p>
            <a:r>
              <a:rPr lang="en-US" altLang="ko-KR" dirty="0"/>
              <a:t>01</a:t>
            </a:r>
            <a:endParaRPr lang="ko-KR" altLang="en-US" dirty="0"/>
          </a:p>
        </p:txBody>
      </p:sp>
      <p:pic>
        <p:nvPicPr>
          <p:cNvPr id="9" name="그림 8"/>
          <p:cNvPicPr>
            <a:picLocks noChangeAspect="1"/>
          </p:cNvPicPr>
          <p:nvPr/>
        </p:nvPicPr>
        <p:blipFill>
          <a:blip r:embed="rId3"/>
          <a:stretch>
            <a:fillRect/>
          </a:stretch>
        </p:blipFill>
        <p:spPr>
          <a:xfrm>
            <a:off x="1493383" y="3570135"/>
            <a:ext cx="4038736" cy="2044610"/>
          </a:xfrm>
          <a:prstGeom prst="rect">
            <a:avLst/>
          </a:prstGeom>
          <a:ln>
            <a:noFill/>
          </a:ln>
          <a:effectLst>
            <a:outerShdw blurRad="190500" algn="tl" rotWithShape="0">
              <a:srgbClr val="000000">
                <a:alpha val="70000"/>
              </a:srgbClr>
            </a:outerShdw>
          </a:effectLst>
        </p:spPr>
      </p:pic>
      <p:pic>
        <p:nvPicPr>
          <p:cNvPr id="10" name="그림 9"/>
          <p:cNvPicPr>
            <a:picLocks noChangeAspect="1"/>
          </p:cNvPicPr>
          <p:nvPr/>
        </p:nvPicPr>
        <p:blipFill>
          <a:blip r:embed="rId4"/>
          <a:stretch>
            <a:fillRect/>
          </a:stretch>
        </p:blipFill>
        <p:spPr>
          <a:xfrm>
            <a:off x="6384855" y="3574962"/>
            <a:ext cx="4532285" cy="2039783"/>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2913292" y="5614745"/>
            <a:ext cx="1198918"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Truth Table</a:t>
            </a:r>
            <a:endParaRPr lang="ko-KR" altLang="en-US" sz="1600" dirty="0">
              <a:latin typeface="Arial" panose="020B0604020202020204" pitchFamily="34" charset="0"/>
              <a:cs typeface="Arial" panose="020B0604020202020204" pitchFamily="34" charset="0"/>
            </a:endParaRPr>
          </a:p>
        </p:txBody>
      </p:sp>
      <p:sp>
        <p:nvSpPr>
          <p:cNvPr id="17" name="TextBox 16"/>
          <p:cNvSpPr txBox="1"/>
          <p:nvPr/>
        </p:nvSpPr>
        <p:spPr>
          <a:xfrm>
            <a:off x="7431753" y="5614745"/>
            <a:ext cx="2438488"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Binary Decision Diagram</a:t>
            </a: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44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Introduction</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01</a:t>
            </a:r>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a:t>Fault tree quantification methodologies</a:t>
            </a:r>
          </a:p>
          <a:p>
            <a:pPr lvl="1"/>
            <a:r>
              <a:rPr lang="en-US" altLang="ko-KR" dirty="0"/>
              <a:t>Minimal cut set method</a:t>
            </a:r>
          </a:p>
          <a:p>
            <a:pPr lvl="2"/>
            <a:r>
              <a:rPr lang="en-US" altLang="ko-KR" dirty="0"/>
              <a:t>Calculation of top event using minimal cut sets (minimal combination of component failures that causes system failure)</a:t>
            </a:r>
          </a:p>
          <a:p>
            <a:pPr lvl="2"/>
            <a:r>
              <a:rPr lang="en-US" altLang="ko-KR" dirty="0"/>
              <a:t>General method of fault tree quantification</a:t>
            </a:r>
          </a:p>
          <a:p>
            <a:pPr lvl="2"/>
            <a:r>
              <a:rPr lang="en-US" altLang="ko-KR" dirty="0"/>
              <a:t>Fast calculation available (few seconds)</a:t>
            </a:r>
          </a:p>
          <a:p>
            <a:pPr lvl="2"/>
            <a:r>
              <a:rPr lang="en-US" altLang="ko-KR" dirty="0"/>
              <a:t>Rare event approximation (REA): Calculation of first-order term</a:t>
            </a:r>
          </a:p>
          <a:p>
            <a:pPr lvl="2"/>
            <a:r>
              <a:rPr lang="en-US" altLang="ko-KR" dirty="0"/>
              <a:t>Minimal cut upper bound (MCUB):  Calculation results near the third-order term</a:t>
            </a:r>
          </a:p>
        </p:txBody>
      </p:sp>
      <p:sp>
        <p:nvSpPr>
          <p:cNvPr id="2" name="텍스트 개체 틀 1"/>
          <p:cNvSpPr>
            <a:spLocks noGrp="1"/>
          </p:cNvSpPr>
          <p:nvPr>
            <p:ph type="body" sz="quarter" idx="11"/>
          </p:nvPr>
        </p:nvSpPr>
        <p:spPr/>
        <p:txBody>
          <a:bodyPr/>
          <a:lstStyle/>
          <a:p>
            <a:r>
              <a:rPr lang="en-US" altLang="ko-KR" dirty="0"/>
              <a:t>Mohammad </a:t>
            </a:r>
            <a:r>
              <a:rPr lang="en-US" altLang="ko-KR" dirty="0" err="1"/>
              <a:t>Modarres</a:t>
            </a:r>
            <a:r>
              <a:rPr lang="en-US" altLang="ko-KR" dirty="0"/>
              <a:t>, Mark P. </a:t>
            </a:r>
            <a:r>
              <a:rPr lang="en-US" altLang="ko-KR" dirty="0" err="1"/>
              <a:t>Kaminskiy</a:t>
            </a:r>
            <a:r>
              <a:rPr lang="en-US" altLang="ko-KR" dirty="0"/>
              <a:t>, </a:t>
            </a:r>
            <a:r>
              <a:rPr lang="en-US" altLang="ko-KR" dirty="0" err="1"/>
              <a:t>Vasiliy</a:t>
            </a:r>
            <a:r>
              <a:rPr lang="en-US" altLang="ko-KR" dirty="0"/>
              <a:t> </a:t>
            </a:r>
            <a:r>
              <a:rPr lang="en-US" altLang="ko-KR" dirty="0" err="1"/>
              <a:t>Krivtsov</a:t>
            </a:r>
            <a:r>
              <a:rPr lang="en-US" altLang="ko-KR" dirty="0"/>
              <a:t>, </a:t>
            </a:r>
            <a:r>
              <a:rPr lang="en-US" altLang="ko-KR" i="1" dirty="0"/>
              <a:t>Reliability Engineering and Risk Analysis: A Practical Guide, Third Edition</a:t>
            </a:r>
            <a:r>
              <a:rPr lang="en-US" altLang="ko-KR" dirty="0"/>
              <a:t>, CRC Press, 2016</a:t>
            </a:r>
            <a:endParaRPr lang="ko-KR" altLang="en-US" dirty="0"/>
          </a:p>
        </p:txBody>
      </p:sp>
      <mc:AlternateContent xmlns:mc="http://schemas.openxmlformats.org/markup-compatibility/2006" xmlns:a14="http://schemas.microsoft.com/office/drawing/2010/main">
        <mc:Choice Requires="a14">
          <p:sp>
            <p:nvSpPr>
              <p:cNvPr id="3" name="TextBox 2"/>
              <p:cNvSpPr txBox="1"/>
              <p:nvPr/>
            </p:nvSpPr>
            <p:spPr>
              <a:xfrm>
                <a:off x="1399115" y="3874416"/>
                <a:ext cx="9611927" cy="2081724"/>
              </a:xfrm>
              <a:prstGeom prst="rect">
                <a:avLst/>
              </a:prstGeom>
              <a:solidFill>
                <a:schemeClr val="bg1"/>
              </a:solidFill>
              <a:ln>
                <a:solidFill>
                  <a:srgbClr val="164F86"/>
                </a:solidFill>
              </a:ln>
              <a:effectLst>
                <a:glow rad="101600">
                  <a:schemeClr val="accent3">
                    <a:satMod val="175000"/>
                    <a:alpha val="40000"/>
                  </a:schemeClr>
                </a:glow>
              </a:effectLst>
            </p:spPr>
            <p:txBody>
              <a:bodyPr wrap="none" rtlCol="0">
                <a:spAutoFit/>
              </a:bodyPr>
              <a:lstStyle/>
              <a:p>
                <a:r>
                  <a:rPr lang="en-US" altLang="ko-KR" sz="1600" dirty="0">
                    <a:latin typeface="Arial" panose="020B0604020202020204" pitchFamily="34" charset="0"/>
                    <a:cs typeface="Arial" panose="020B0604020202020204" pitchFamily="34" charset="0"/>
                  </a:rPr>
                  <a:t>Inclusion-exclusion principle (Exact solution with minimal cut sets)	Rare event approximation (REA)</a:t>
                </a:r>
              </a:p>
              <a:p>
                <a:pPr algn="just"/>
                <a14:m>
                  <m:oMathPara xmlns:m="http://schemas.openxmlformats.org/officeDocument/2006/math">
                    <m:oMathParaPr>
                      <m:jc m:val="left"/>
                    </m:oMathParaPr>
                    <m:oMath xmlns:m="http://schemas.openxmlformats.org/officeDocument/2006/math">
                      <m:r>
                        <a:rPr lang="en-US" altLang="ko-KR" sz="1600" b="0" i="1" smtClean="0">
                          <a:latin typeface="Cambria Math" panose="02040503050406030204" pitchFamily="18" charset="0"/>
                          <a:cs typeface="Arial" panose="020B0604020202020204" pitchFamily="34" charset="0"/>
                        </a:rPr>
                        <m:t>𝑝</m:t>
                      </m:r>
                      <m:d>
                        <m:dPr>
                          <m:ctrlPr>
                            <a:rPr lang="en-US" altLang="ko-KR" sz="1600" b="0" i="1" smtClean="0">
                              <a:latin typeface="Cambria Math" panose="02040503050406030204" pitchFamily="18" charset="0"/>
                              <a:cs typeface="Arial" panose="020B0604020202020204" pitchFamily="34" charset="0"/>
                            </a:rPr>
                          </m:ctrlPr>
                        </m:dPr>
                        <m:e>
                          <m:r>
                            <a:rPr lang="en-US" altLang="ko-KR" sz="1600" b="0" i="1" smtClean="0">
                              <a:latin typeface="Cambria Math" panose="02040503050406030204" pitchFamily="18" charset="0"/>
                              <a:cs typeface="Arial" panose="020B0604020202020204" pitchFamily="34" charset="0"/>
                            </a:rPr>
                            <m:t>𝑆</m:t>
                          </m:r>
                        </m:e>
                      </m:d>
                      <m:r>
                        <a:rPr lang="en-US" altLang="ko-KR" sz="1600" b="0" i="1" smtClean="0">
                          <a:latin typeface="Cambria Math" panose="02040503050406030204" pitchFamily="18" charset="0"/>
                          <a:cs typeface="Arial" panose="020B0604020202020204" pitchFamily="34" charset="0"/>
                        </a:rPr>
                        <m:t>=</m:t>
                      </m:r>
                      <m:nary>
                        <m:naryPr>
                          <m:chr m:val="∑"/>
                          <m:supHide m:val="on"/>
                          <m:ctrlPr>
                            <a:rPr lang="en-US" altLang="ko-KR" sz="1600" b="0" i="1" smtClean="0">
                              <a:latin typeface="Cambria Math" panose="02040503050406030204" pitchFamily="18" charset="0"/>
                              <a:cs typeface="Arial" panose="020B0604020202020204" pitchFamily="34" charset="0"/>
                            </a:rPr>
                          </m:ctrlPr>
                        </m:naryPr>
                        <m:sub>
                          <m:r>
                            <m:rPr>
                              <m:brk m:alnAt="7"/>
                            </m:rPr>
                            <a:rPr lang="en-US" altLang="ko-KR" sz="1600" b="0" i="1" smtClean="0">
                              <a:latin typeface="Cambria Math" panose="02040503050406030204" pitchFamily="18" charset="0"/>
                              <a:cs typeface="Arial" panose="020B0604020202020204" pitchFamily="34" charset="0"/>
                            </a:rPr>
                            <m:t>𝑖</m:t>
                          </m:r>
                        </m:sub>
                        <m:sup/>
                        <m:e>
                          <m:r>
                            <a:rPr lang="en-US" altLang="ko-KR" sz="1600" b="0" i="1" smtClean="0">
                              <a:latin typeface="Cambria Math" panose="02040503050406030204" pitchFamily="18" charset="0"/>
                              <a:cs typeface="Arial" panose="020B0604020202020204" pitchFamily="34" charset="0"/>
                            </a:rPr>
                            <m:t>𝑝</m:t>
                          </m:r>
                          <m:r>
                            <a:rPr lang="en-US" altLang="ko-KR" sz="1600" b="0" i="1" smtClean="0">
                              <a:latin typeface="Cambria Math" panose="02040503050406030204" pitchFamily="18" charset="0"/>
                              <a:cs typeface="Arial" panose="020B0604020202020204" pitchFamily="34" charset="0"/>
                            </a:rPr>
                            <m:t>(</m:t>
                          </m:r>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𝑐</m:t>
                              </m:r>
                            </m:e>
                            <m:sub>
                              <m:r>
                                <a:rPr lang="en-US" altLang="ko-KR" sz="1600" b="0" i="1" smtClean="0">
                                  <a:latin typeface="Cambria Math" panose="02040503050406030204" pitchFamily="18" charset="0"/>
                                  <a:cs typeface="Arial" panose="020B0604020202020204" pitchFamily="34" charset="0"/>
                                </a:rPr>
                                <m:t>𝑖</m:t>
                              </m:r>
                            </m:sub>
                          </m:sSub>
                          <m:r>
                            <a:rPr lang="en-US" altLang="ko-KR" sz="1600" b="0" i="1" smtClean="0">
                              <a:latin typeface="Cambria Math" panose="02040503050406030204" pitchFamily="18" charset="0"/>
                              <a:cs typeface="Arial" panose="020B0604020202020204" pitchFamily="34" charset="0"/>
                            </a:rPr>
                            <m:t>)</m:t>
                          </m:r>
                        </m:e>
                      </m:nary>
                      <m:r>
                        <a:rPr lang="en-US" altLang="ko-KR" sz="1600" b="0" i="1" smtClean="0">
                          <a:latin typeface="Cambria Math" panose="02040503050406030204" pitchFamily="18" charset="0"/>
                          <a:cs typeface="Arial" panose="020B0604020202020204" pitchFamily="34" charset="0"/>
                        </a:rPr>
                        <m:t>−</m:t>
                      </m:r>
                      <m:nary>
                        <m:naryPr>
                          <m:chr m:val="∑"/>
                          <m:supHide m:val="on"/>
                          <m:ctrlPr>
                            <a:rPr lang="en-US" altLang="ko-KR" sz="1600" b="0" i="1" smtClean="0">
                              <a:latin typeface="Cambria Math" panose="02040503050406030204" pitchFamily="18" charset="0"/>
                              <a:cs typeface="Arial" panose="020B0604020202020204" pitchFamily="34" charset="0"/>
                            </a:rPr>
                          </m:ctrlPr>
                        </m:naryPr>
                        <m:sub>
                          <m:r>
                            <m:rPr>
                              <m:brk m:alnAt="7"/>
                            </m:rPr>
                            <a:rPr lang="en-US" altLang="ko-KR" sz="1600" b="0" i="1" smtClean="0">
                              <a:latin typeface="Cambria Math" panose="02040503050406030204" pitchFamily="18" charset="0"/>
                              <a:cs typeface="Arial" panose="020B0604020202020204" pitchFamily="34" charset="0"/>
                            </a:rPr>
                            <m:t>1</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𝑖</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&lt;</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𝑗</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𝑛</m:t>
                          </m:r>
                        </m:sub>
                        <m:sup/>
                        <m:e>
                          <m:r>
                            <a:rPr lang="en-US" altLang="ko-KR" sz="1600" b="0" i="1" smtClean="0">
                              <a:latin typeface="Cambria Math" panose="02040503050406030204" pitchFamily="18" charset="0"/>
                              <a:cs typeface="Arial" panose="020B0604020202020204" pitchFamily="34" charset="0"/>
                            </a:rPr>
                            <m:t>𝑝</m:t>
                          </m:r>
                          <m:d>
                            <m:dPr>
                              <m:ctrlPr>
                                <a:rPr lang="en-US" altLang="ko-KR" sz="1600" b="0" i="1" smtClean="0">
                                  <a:latin typeface="Cambria Math" panose="02040503050406030204" pitchFamily="18" charset="0"/>
                                  <a:cs typeface="Arial" panose="020B0604020202020204" pitchFamily="34" charset="0"/>
                                </a:rPr>
                              </m:ctrlPr>
                            </m:dPr>
                            <m:e>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𝑐</m:t>
                                  </m:r>
                                </m:e>
                                <m:sub>
                                  <m:r>
                                    <a:rPr lang="en-US" altLang="ko-KR" sz="1600" b="0" i="1" smtClean="0">
                                      <a:latin typeface="Cambria Math" panose="02040503050406030204" pitchFamily="18" charset="0"/>
                                      <a:cs typeface="Arial" panose="020B0604020202020204" pitchFamily="34" charset="0"/>
                                    </a:rPr>
                                    <m:t>𝑖</m:t>
                                  </m:r>
                                </m:sub>
                              </m:sSub>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𝑐</m:t>
                                  </m:r>
                                </m:e>
                                <m:sub>
                                  <m:r>
                                    <a:rPr lang="en-US" altLang="ko-KR" sz="1600" b="0" i="1" smtClean="0">
                                      <a:latin typeface="Cambria Math" panose="02040503050406030204" pitchFamily="18" charset="0"/>
                                      <a:cs typeface="Arial" panose="020B0604020202020204" pitchFamily="34" charset="0"/>
                                    </a:rPr>
                                    <m:t>𝑗</m:t>
                                  </m:r>
                                </m:sub>
                              </m:sSub>
                            </m:e>
                          </m:d>
                        </m:e>
                      </m:nary>
                      <m:r>
                        <a:rPr lang="en-US" altLang="ko-KR" sz="1600" b="0" i="1" smtClean="0">
                          <a:latin typeface="Cambria Math" panose="02040503050406030204" pitchFamily="18" charset="0"/>
                          <a:cs typeface="Arial" panose="020B0604020202020204" pitchFamily="34" charset="0"/>
                        </a:rPr>
                        <m:t>+</m:t>
                      </m:r>
                      <m:nary>
                        <m:naryPr>
                          <m:chr m:val="∑"/>
                          <m:supHide m:val="on"/>
                          <m:ctrlPr>
                            <a:rPr lang="en-US" altLang="ko-KR" sz="1600" i="1">
                              <a:latin typeface="Cambria Math" panose="02040503050406030204" pitchFamily="18" charset="0"/>
                              <a:cs typeface="Arial" panose="020B0604020202020204" pitchFamily="34" charset="0"/>
                            </a:rPr>
                          </m:ctrlPr>
                        </m:naryPr>
                        <m:sub>
                          <m:r>
                            <m:rPr>
                              <m:brk m:alnAt="7"/>
                            </m:rPr>
                            <a:rPr lang="en-US" altLang="ko-KR" sz="1600" i="1">
                              <a:latin typeface="Cambria Math" panose="02040503050406030204" pitchFamily="18" charset="0"/>
                              <a:cs typeface="Arial" panose="020B0604020202020204" pitchFamily="34" charset="0"/>
                            </a:rPr>
                            <m:t>1</m:t>
                          </m:r>
                          <m:r>
                            <a:rPr lang="en-US" altLang="ko-KR" sz="1600" i="1">
                              <a:latin typeface="Cambria Math" panose="02040503050406030204" pitchFamily="18" charset="0"/>
                              <a:ea typeface="Cambria Math" panose="02040503050406030204" pitchFamily="18" charset="0"/>
                              <a:cs typeface="Arial" panose="020B0604020202020204" pitchFamily="34" charset="0"/>
                            </a:rPr>
                            <m:t>≤</m:t>
                          </m:r>
                          <m:r>
                            <a:rPr lang="en-US" altLang="ko-KR" sz="1600" i="1">
                              <a:latin typeface="Cambria Math" panose="02040503050406030204" pitchFamily="18" charset="0"/>
                              <a:ea typeface="Cambria Math" panose="02040503050406030204" pitchFamily="18" charset="0"/>
                              <a:cs typeface="Arial" panose="020B0604020202020204" pitchFamily="34" charset="0"/>
                            </a:rPr>
                            <m:t>𝑖</m:t>
                          </m:r>
                          <m:r>
                            <a:rPr lang="en-US" altLang="ko-KR" sz="1600" i="1">
                              <a:latin typeface="Cambria Math" panose="02040503050406030204" pitchFamily="18" charset="0"/>
                              <a:ea typeface="Cambria Math" panose="02040503050406030204" pitchFamily="18" charset="0"/>
                              <a:cs typeface="Arial" panose="020B0604020202020204" pitchFamily="34" charset="0"/>
                            </a:rPr>
                            <m:t>&lt;</m:t>
                          </m:r>
                          <m:r>
                            <a:rPr lang="en-US" altLang="ko-KR" sz="1600" i="1">
                              <a:latin typeface="Cambria Math" panose="02040503050406030204" pitchFamily="18" charset="0"/>
                              <a:ea typeface="Cambria Math" panose="02040503050406030204" pitchFamily="18" charset="0"/>
                              <a:cs typeface="Arial" panose="020B0604020202020204" pitchFamily="34" charset="0"/>
                            </a:rPr>
                            <m:t>𝑗</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&lt;</m:t>
                          </m:r>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𝑘</m:t>
                          </m:r>
                          <m:r>
                            <a:rPr lang="en-US" altLang="ko-KR" sz="1600" i="1">
                              <a:latin typeface="Cambria Math" panose="02040503050406030204" pitchFamily="18" charset="0"/>
                              <a:ea typeface="Cambria Math" panose="02040503050406030204" pitchFamily="18" charset="0"/>
                              <a:cs typeface="Arial" panose="020B0604020202020204" pitchFamily="34" charset="0"/>
                            </a:rPr>
                            <m:t>≤</m:t>
                          </m:r>
                          <m:r>
                            <a:rPr lang="en-US" altLang="ko-KR" sz="1600" i="1">
                              <a:latin typeface="Cambria Math" panose="02040503050406030204" pitchFamily="18" charset="0"/>
                              <a:ea typeface="Cambria Math" panose="02040503050406030204" pitchFamily="18" charset="0"/>
                              <a:cs typeface="Arial" panose="020B0604020202020204" pitchFamily="34" charset="0"/>
                            </a:rPr>
                            <m:t>𝑛</m:t>
                          </m:r>
                        </m:sub>
                        <m:sup/>
                        <m:e>
                          <m:r>
                            <a:rPr lang="en-US" altLang="ko-KR" sz="1600" i="1">
                              <a:latin typeface="Cambria Math" panose="02040503050406030204" pitchFamily="18" charset="0"/>
                              <a:cs typeface="Arial" panose="020B0604020202020204" pitchFamily="34" charset="0"/>
                            </a:rPr>
                            <m:t>𝑝</m:t>
                          </m:r>
                          <m:d>
                            <m:dPr>
                              <m:ctrlPr>
                                <a:rPr lang="en-US" altLang="ko-KR" sz="1600" i="1">
                                  <a:latin typeface="Cambria Math" panose="02040503050406030204" pitchFamily="18" charset="0"/>
                                  <a:cs typeface="Arial" panose="020B0604020202020204" pitchFamily="34" charset="0"/>
                                </a:rPr>
                              </m:ctrlPr>
                            </m:dPr>
                            <m:e>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𝑖</m:t>
                                  </m:r>
                                </m:sub>
                              </m:sSub>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𝑗</m:t>
                                  </m:r>
                                </m:sub>
                              </m:sSub>
                              <m:sSub>
                                <m:sSubPr>
                                  <m:ctrlPr>
                                    <a:rPr lang="en-US" altLang="ko-KR" sz="160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𝑐</m:t>
                                  </m:r>
                                </m:e>
                                <m:sub>
                                  <m:r>
                                    <a:rPr lang="en-US" altLang="ko-KR" sz="1600" b="0" i="1" smtClean="0">
                                      <a:latin typeface="Cambria Math" panose="02040503050406030204" pitchFamily="18" charset="0"/>
                                      <a:cs typeface="Arial" panose="020B0604020202020204" pitchFamily="34" charset="0"/>
                                    </a:rPr>
                                    <m:t>𝑘</m:t>
                                  </m:r>
                                </m:sub>
                              </m:sSub>
                            </m:e>
                          </m:d>
                        </m:e>
                      </m:nary>
                      <m:r>
                        <a:rPr lang="en-US" altLang="ko-KR" sz="1600" b="0" i="1" smtClean="0">
                          <a:latin typeface="Cambria Math" panose="02040503050406030204" pitchFamily="18" charset="0"/>
                          <a:cs typeface="Arial" panose="020B0604020202020204" pitchFamily="34" charset="0"/>
                        </a:rPr>
                        <m:t>−…</m:t>
                      </m:r>
                    </m:oMath>
                  </m:oMathPara>
                </a14:m>
                <a:endParaRPr lang="en-US" altLang="ko-KR" sz="1600" dirty="0">
                  <a:latin typeface="Arial" panose="020B0604020202020204" pitchFamily="34" charset="0"/>
                  <a:cs typeface="Arial" panose="020B0604020202020204" pitchFamily="34" charset="0"/>
                </a:endParaRPr>
              </a:p>
              <a:p>
                <a:pPr algn="just"/>
                <a:r>
                  <a:rPr lang="en-US" altLang="ko-KR" sz="1600" dirty="0">
                    <a:latin typeface="Arial" panose="020B0604020202020204" pitchFamily="34" charset="0"/>
                    <a:cs typeface="Arial" panose="020B0604020202020204" pitchFamily="34" charset="0"/>
                  </a:rPr>
                  <a:t>Minimal cut upper bound (MCUB)</a:t>
                </a:r>
              </a:p>
              <a:p>
                <a:pPr algn="just"/>
                <a14:m>
                  <m:oMathPara xmlns:m="http://schemas.openxmlformats.org/officeDocument/2006/math">
                    <m:oMathParaPr>
                      <m:jc m:val="left"/>
                    </m:oMathParaPr>
                    <m:oMath xmlns:m="http://schemas.openxmlformats.org/officeDocument/2006/math">
                      <m:r>
                        <a:rPr lang="en-US" altLang="ko-KR" sz="1600" i="1">
                          <a:latin typeface="Cambria Math" panose="02040503050406030204" pitchFamily="18" charset="0"/>
                          <a:cs typeface="Arial" panose="020B0604020202020204" pitchFamily="34" charset="0"/>
                        </a:rPr>
                        <m:t>𝑝</m:t>
                      </m:r>
                      <m:d>
                        <m:dPr>
                          <m:ctrlPr>
                            <a:rPr lang="en-US" altLang="ko-KR" sz="1600" i="1">
                              <a:latin typeface="Cambria Math" panose="02040503050406030204" pitchFamily="18" charset="0"/>
                              <a:cs typeface="Arial" panose="020B0604020202020204" pitchFamily="34" charset="0"/>
                            </a:rPr>
                          </m:ctrlPr>
                        </m:dPr>
                        <m:e>
                          <m:r>
                            <a:rPr lang="en-US" altLang="ko-KR" sz="1600" i="1">
                              <a:latin typeface="Cambria Math" panose="02040503050406030204" pitchFamily="18" charset="0"/>
                              <a:cs typeface="Arial" panose="020B0604020202020204" pitchFamily="34" charset="0"/>
                            </a:rPr>
                            <m:t>𝑆</m:t>
                          </m:r>
                        </m:e>
                      </m:d>
                      <m:r>
                        <a:rPr lang="en-US" altLang="ko-KR" sz="160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altLang="ko-KR" sz="1600" i="1" smtClean="0">
                              <a:latin typeface="Cambria Math" panose="02040503050406030204" pitchFamily="18" charset="0"/>
                              <a:ea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𝑝</m:t>
                          </m:r>
                        </m:e>
                        <m:sub>
                          <m:r>
                            <a:rPr lang="en-US" altLang="ko-KR" sz="1600" b="0" i="1" smtClean="0">
                              <a:latin typeface="Cambria Math" panose="02040503050406030204" pitchFamily="18" charset="0"/>
                              <a:ea typeface="Cambria Math" panose="02040503050406030204" pitchFamily="18" charset="0"/>
                              <a:cs typeface="Arial" panose="020B0604020202020204" pitchFamily="34" charset="0"/>
                            </a:rPr>
                            <m:t>𝑀𝐶𝑈𝐵</m:t>
                          </m:r>
                        </m:sub>
                      </m:sSub>
                      <m:r>
                        <a:rPr lang="en-US" altLang="ko-KR" sz="1600" i="1">
                          <a:latin typeface="Cambria Math" panose="02040503050406030204" pitchFamily="18" charset="0"/>
                          <a:cs typeface="Arial" panose="020B0604020202020204" pitchFamily="34" charset="0"/>
                        </a:rPr>
                        <m:t>=</m:t>
                      </m:r>
                      <m:r>
                        <a:rPr lang="en-US" altLang="ko-KR" sz="1600" b="0" i="1" smtClean="0">
                          <a:latin typeface="Cambria Math" panose="02040503050406030204" pitchFamily="18" charset="0"/>
                          <a:cs typeface="Arial" panose="020B0604020202020204" pitchFamily="34" charset="0"/>
                        </a:rPr>
                        <m:t>1−</m:t>
                      </m:r>
                      <m:nary>
                        <m:naryPr>
                          <m:chr m:val="∏"/>
                          <m:supHide m:val="on"/>
                          <m:ctrlPr>
                            <a:rPr lang="en-US" altLang="ko-KR" sz="1600" b="0" i="1" smtClean="0">
                              <a:latin typeface="Cambria Math" panose="02040503050406030204" pitchFamily="18" charset="0"/>
                              <a:cs typeface="Arial" panose="020B0604020202020204" pitchFamily="34" charset="0"/>
                            </a:rPr>
                          </m:ctrlPr>
                        </m:naryPr>
                        <m:sub>
                          <m:r>
                            <m:rPr>
                              <m:brk m:alnAt="7"/>
                            </m:rPr>
                            <a:rPr lang="en-US" altLang="ko-KR" sz="1600" b="0" i="1" smtClean="0">
                              <a:latin typeface="Cambria Math" panose="02040503050406030204" pitchFamily="18" charset="0"/>
                              <a:cs typeface="Arial" panose="020B0604020202020204" pitchFamily="34" charset="0"/>
                            </a:rPr>
                            <m:t>𝑖</m:t>
                          </m:r>
                        </m:sub>
                        <m:sup/>
                        <m:e>
                          <m:d>
                            <m:dPr>
                              <m:ctrlPr>
                                <a:rPr lang="en-US" altLang="ko-KR" sz="1600" b="0" i="1" smtClean="0">
                                  <a:latin typeface="Cambria Math" panose="02040503050406030204" pitchFamily="18" charset="0"/>
                                  <a:cs typeface="Arial" panose="020B0604020202020204" pitchFamily="34" charset="0"/>
                                </a:rPr>
                              </m:ctrlPr>
                            </m:dPr>
                            <m:e>
                              <m:r>
                                <a:rPr lang="en-US" altLang="ko-KR" sz="1600" b="0" i="1" smtClean="0">
                                  <a:latin typeface="Cambria Math" panose="02040503050406030204" pitchFamily="18" charset="0"/>
                                  <a:cs typeface="Arial" panose="020B0604020202020204" pitchFamily="34" charset="0"/>
                                </a:rPr>
                                <m:t>1−</m:t>
                              </m:r>
                              <m:r>
                                <a:rPr lang="en-US" altLang="ko-KR" sz="1600" b="0" i="1" smtClean="0">
                                  <a:latin typeface="Cambria Math" panose="02040503050406030204" pitchFamily="18" charset="0"/>
                                  <a:cs typeface="Arial" panose="020B0604020202020204" pitchFamily="34" charset="0"/>
                                </a:rPr>
                                <m:t>𝑝</m:t>
                              </m:r>
                              <m:d>
                                <m:dPr>
                                  <m:ctrlPr>
                                    <a:rPr lang="en-US" altLang="ko-KR" sz="1600" b="0" i="1" smtClean="0">
                                      <a:latin typeface="Cambria Math" panose="02040503050406030204" pitchFamily="18" charset="0"/>
                                      <a:cs typeface="Arial" panose="020B0604020202020204" pitchFamily="34" charset="0"/>
                                    </a:rPr>
                                  </m:ctrlPr>
                                </m:dPr>
                                <m:e>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𝑐</m:t>
                                      </m:r>
                                    </m:e>
                                    <m:sub>
                                      <m:r>
                                        <a:rPr lang="en-US" altLang="ko-KR" sz="1600" b="0" i="1" smtClean="0">
                                          <a:latin typeface="Cambria Math" panose="02040503050406030204" pitchFamily="18" charset="0"/>
                                          <a:cs typeface="Arial" panose="020B0604020202020204" pitchFamily="34" charset="0"/>
                                        </a:rPr>
                                        <m:t>𝑖</m:t>
                                      </m:r>
                                    </m:sub>
                                  </m:sSub>
                                </m:e>
                              </m:d>
                            </m:e>
                          </m:d>
                        </m:e>
                      </m:nary>
                      <m:r>
                        <a:rPr lang="en-US" altLang="ko-KR" sz="1600" b="0" i="1" smtClean="0">
                          <a:latin typeface="Cambria Math" panose="02040503050406030204" pitchFamily="18" charset="0"/>
                          <a:cs typeface="Arial" panose="020B0604020202020204" pitchFamily="34" charset="0"/>
                        </a:rPr>
                        <m:t>=</m:t>
                      </m:r>
                      <m:nary>
                        <m:naryPr>
                          <m:chr m:val="∑"/>
                          <m:supHide m:val="on"/>
                          <m:ctrlPr>
                            <a:rPr lang="en-US" altLang="ko-KR" sz="1600" i="1">
                              <a:latin typeface="Cambria Math" panose="02040503050406030204" pitchFamily="18" charset="0"/>
                              <a:cs typeface="Arial" panose="020B0604020202020204" pitchFamily="34" charset="0"/>
                            </a:rPr>
                          </m:ctrlPr>
                        </m:naryPr>
                        <m:sub>
                          <m:r>
                            <m:rPr>
                              <m:brk m:alnAt="7"/>
                            </m:rPr>
                            <a:rPr lang="en-US" altLang="ko-KR" sz="1600" i="1">
                              <a:latin typeface="Cambria Math" panose="02040503050406030204" pitchFamily="18" charset="0"/>
                              <a:cs typeface="Arial" panose="020B0604020202020204" pitchFamily="34" charset="0"/>
                            </a:rPr>
                            <m:t>𝑖</m:t>
                          </m:r>
                        </m:sub>
                        <m:sup/>
                        <m:e>
                          <m:r>
                            <a:rPr lang="en-US" altLang="ko-KR" sz="1600" i="1">
                              <a:latin typeface="Cambria Math" panose="02040503050406030204" pitchFamily="18" charset="0"/>
                              <a:cs typeface="Arial" panose="020B0604020202020204" pitchFamily="34" charset="0"/>
                            </a:rPr>
                            <m:t>𝑝</m:t>
                          </m:r>
                          <m:r>
                            <a:rPr lang="en-US" altLang="ko-KR" sz="1600" i="1">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𝑖</m:t>
                              </m:r>
                            </m:sub>
                          </m:sSub>
                          <m:r>
                            <a:rPr lang="en-US" altLang="ko-KR" sz="1600" i="1">
                              <a:latin typeface="Cambria Math" panose="02040503050406030204" pitchFamily="18" charset="0"/>
                              <a:cs typeface="Arial" panose="020B0604020202020204" pitchFamily="34" charset="0"/>
                            </a:rPr>
                            <m:t>)</m:t>
                          </m:r>
                        </m:e>
                      </m:nary>
                      <m:r>
                        <a:rPr lang="en-US" altLang="ko-KR" sz="1600" i="1">
                          <a:latin typeface="Cambria Math" panose="02040503050406030204" pitchFamily="18" charset="0"/>
                          <a:cs typeface="Arial" panose="020B0604020202020204" pitchFamily="34" charset="0"/>
                        </a:rPr>
                        <m:t>−</m:t>
                      </m:r>
                      <m:nary>
                        <m:naryPr>
                          <m:chr m:val="∑"/>
                          <m:supHide m:val="on"/>
                          <m:ctrlPr>
                            <a:rPr lang="en-US" altLang="ko-KR" sz="1600" i="1">
                              <a:latin typeface="Cambria Math" panose="02040503050406030204" pitchFamily="18" charset="0"/>
                              <a:cs typeface="Arial" panose="020B0604020202020204" pitchFamily="34" charset="0"/>
                            </a:rPr>
                          </m:ctrlPr>
                        </m:naryPr>
                        <m:sub>
                          <m:r>
                            <m:rPr>
                              <m:brk m:alnAt="7"/>
                            </m:rPr>
                            <a:rPr lang="en-US" altLang="ko-KR" sz="1600" i="1">
                              <a:latin typeface="Cambria Math" panose="02040503050406030204" pitchFamily="18" charset="0"/>
                              <a:cs typeface="Arial" panose="020B0604020202020204" pitchFamily="34" charset="0"/>
                            </a:rPr>
                            <m:t>1</m:t>
                          </m:r>
                          <m:r>
                            <a:rPr lang="en-US" altLang="ko-KR" sz="1600" i="1">
                              <a:latin typeface="Cambria Math" panose="02040503050406030204" pitchFamily="18" charset="0"/>
                              <a:ea typeface="Cambria Math" panose="02040503050406030204" pitchFamily="18" charset="0"/>
                              <a:cs typeface="Arial" panose="020B0604020202020204" pitchFamily="34" charset="0"/>
                            </a:rPr>
                            <m:t>≤</m:t>
                          </m:r>
                          <m:r>
                            <a:rPr lang="en-US" altLang="ko-KR" sz="1600" i="1">
                              <a:latin typeface="Cambria Math" panose="02040503050406030204" pitchFamily="18" charset="0"/>
                              <a:ea typeface="Cambria Math" panose="02040503050406030204" pitchFamily="18" charset="0"/>
                              <a:cs typeface="Arial" panose="020B0604020202020204" pitchFamily="34" charset="0"/>
                            </a:rPr>
                            <m:t>𝑖</m:t>
                          </m:r>
                          <m:r>
                            <a:rPr lang="en-US" altLang="ko-KR" sz="1600" i="1">
                              <a:latin typeface="Cambria Math" panose="02040503050406030204" pitchFamily="18" charset="0"/>
                              <a:ea typeface="Cambria Math" panose="02040503050406030204" pitchFamily="18" charset="0"/>
                              <a:cs typeface="Arial" panose="020B0604020202020204" pitchFamily="34" charset="0"/>
                            </a:rPr>
                            <m:t>&lt;</m:t>
                          </m:r>
                          <m:r>
                            <a:rPr lang="en-US" altLang="ko-KR" sz="1600" i="1">
                              <a:latin typeface="Cambria Math" panose="02040503050406030204" pitchFamily="18" charset="0"/>
                              <a:ea typeface="Cambria Math" panose="02040503050406030204" pitchFamily="18" charset="0"/>
                              <a:cs typeface="Arial" panose="020B0604020202020204" pitchFamily="34" charset="0"/>
                            </a:rPr>
                            <m:t>𝑗</m:t>
                          </m:r>
                          <m:r>
                            <a:rPr lang="en-US" altLang="ko-KR" sz="1600" i="1">
                              <a:latin typeface="Cambria Math" panose="02040503050406030204" pitchFamily="18" charset="0"/>
                              <a:ea typeface="Cambria Math" panose="02040503050406030204" pitchFamily="18" charset="0"/>
                              <a:cs typeface="Arial" panose="020B0604020202020204" pitchFamily="34" charset="0"/>
                            </a:rPr>
                            <m:t>≤</m:t>
                          </m:r>
                          <m:r>
                            <a:rPr lang="en-US" altLang="ko-KR" sz="1600" i="1">
                              <a:latin typeface="Cambria Math" panose="02040503050406030204" pitchFamily="18" charset="0"/>
                              <a:ea typeface="Cambria Math" panose="02040503050406030204" pitchFamily="18" charset="0"/>
                              <a:cs typeface="Arial" panose="020B0604020202020204" pitchFamily="34" charset="0"/>
                            </a:rPr>
                            <m:t>𝑛</m:t>
                          </m:r>
                        </m:sub>
                        <m:sup/>
                        <m:e>
                          <m:r>
                            <a:rPr lang="en-US" altLang="ko-KR" sz="1600" i="1">
                              <a:latin typeface="Cambria Math" panose="02040503050406030204" pitchFamily="18" charset="0"/>
                              <a:cs typeface="Arial" panose="020B0604020202020204" pitchFamily="34" charset="0"/>
                            </a:rPr>
                            <m:t>𝑝</m:t>
                          </m:r>
                          <m:d>
                            <m:dPr>
                              <m:ctrlPr>
                                <a:rPr lang="en-US" altLang="ko-KR" sz="1600" i="1">
                                  <a:latin typeface="Cambria Math" panose="02040503050406030204" pitchFamily="18" charset="0"/>
                                  <a:cs typeface="Arial" panose="020B0604020202020204" pitchFamily="34" charset="0"/>
                                </a:rPr>
                              </m:ctrlPr>
                            </m:dPr>
                            <m:e>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𝑖</m:t>
                                  </m:r>
                                </m:sub>
                              </m:sSub>
                            </m:e>
                          </m:d>
                          <m:r>
                            <a:rPr lang="en-US" altLang="ko-KR" sz="1600" b="0" i="1" smtClean="0">
                              <a:latin typeface="Cambria Math" panose="02040503050406030204" pitchFamily="18" charset="0"/>
                              <a:cs typeface="Arial" panose="020B0604020202020204" pitchFamily="34" charset="0"/>
                            </a:rPr>
                            <m:t>𝑝</m:t>
                          </m:r>
                          <m:r>
                            <a:rPr lang="en-US" altLang="ko-KR" sz="1600" b="0" i="1" smtClean="0">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𝑗</m:t>
                              </m:r>
                            </m:sub>
                          </m:sSub>
                          <m:r>
                            <a:rPr lang="en-US" altLang="ko-KR" sz="1600" b="0" i="1" smtClean="0">
                              <a:latin typeface="Cambria Math" panose="02040503050406030204" pitchFamily="18" charset="0"/>
                              <a:cs typeface="Arial" panose="020B0604020202020204" pitchFamily="34" charset="0"/>
                            </a:rPr>
                            <m:t>)</m:t>
                          </m:r>
                        </m:e>
                      </m:nary>
                      <m:r>
                        <a:rPr lang="en-US" altLang="ko-KR" sz="1600" i="1">
                          <a:latin typeface="Cambria Math" panose="02040503050406030204" pitchFamily="18" charset="0"/>
                          <a:cs typeface="Arial" panose="020B0604020202020204" pitchFamily="34" charset="0"/>
                        </a:rPr>
                        <m:t>+</m:t>
                      </m:r>
                      <m:nary>
                        <m:naryPr>
                          <m:chr m:val="∑"/>
                          <m:supHide m:val="on"/>
                          <m:ctrlPr>
                            <a:rPr lang="en-US" altLang="ko-KR" sz="1600" i="1">
                              <a:latin typeface="Cambria Math" panose="02040503050406030204" pitchFamily="18" charset="0"/>
                              <a:cs typeface="Arial" panose="020B0604020202020204" pitchFamily="34" charset="0"/>
                            </a:rPr>
                          </m:ctrlPr>
                        </m:naryPr>
                        <m:sub>
                          <m:r>
                            <m:rPr>
                              <m:brk m:alnAt="7"/>
                            </m:rPr>
                            <a:rPr lang="en-US" altLang="ko-KR" sz="1600" i="1">
                              <a:latin typeface="Cambria Math" panose="02040503050406030204" pitchFamily="18" charset="0"/>
                              <a:cs typeface="Arial" panose="020B0604020202020204" pitchFamily="34" charset="0"/>
                            </a:rPr>
                            <m:t>1</m:t>
                          </m:r>
                          <m:r>
                            <a:rPr lang="en-US" altLang="ko-KR" sz="1600" i="1">
                              <a:latin typeface="Cambria Math" panose="02040503050406030204" pitchFamily="18" charset="0"/>
                              <a:ea typeface="Cambria Math" panose="02040503050406030204" pitchFamily="18" charset="0"/>
                              <a:cs typeface="Arial" panose="020B0604020202020204" pitchFamily="34" charset="0"/>
                            </a:rPr>
                            <m:t>≤</m:t>
                          </m:r>
                          <m:r>
                            <a:rPr lang="en-US" altLang="ko-KR" sz="1600" i="1">
                              <a:latin typeface="Cambria Math" panose="02040503050406030204" pitchFamily="18" charset="0"/>
                              <a:ea typeface="Cambria Math" panose="02040503050406030204" pitchFamily="18" charset="0"/>
                              <a:cs typeface="Arial" panose="020B0604020202020204" pitchFamily="34" charset="0"/>
                            </a:rPr>
                            <m:t>𝑖</m:t>
                          </m:r>
                          <m:r>
                            <a:rPr lang="en-US" altLang="ko-KR" sz="1600" i="1">
                              <a:latin typeface="Cambria Math" panose="02040503050406030204" pitchFamily="18" charset="0"/>
                              <a:ea typeface="Cambria Math" panose="02040503050406030204" pitchFamily="18" charset="0"/>
                              <a:cs typeface="Arial" panose="020B0604020202020204" pitchFamily="34" charset="0"/>
                            </a:rPr>
                            <m:t>&lt;</m:t>
                          </m:r>
                          <m:r>
                            <a:rPr lang="en-US" altLang="ko-KR" sz="1600" i="1">
                              <a:latin typeface="Cambria Math" panose="02040503050406030204" pitchFamily="18" charset="0"/>
                              <a:ea typeface="Cambria Math" panose="02040503050406030204" pitchFamily="18" charset="0"/>
                              <a:cs typeface="Arial" panose="020B0604020202020204" pitchFamily="34" charset="0"/>
                            </a:rPr>
                            <m:t>𝑗</m:t>
                          </m:r>
                          <m:r>
                            <a:rPr lang="en-US" altLang="ko-KR" sz="1600" i="1">
                              <a:latin typeface="Cambria Math" panose="02040503050406030204" pitchFamily="18" charset="0"/>
                              <a:ea typeface="Cambria Math" panose="02040503050406030204" pitchFamily="18" charset="0"/>
                              <a:cs typeface="Arial" panose="020B0604020202020204" pitchFamily="34" charset="0"/>
                            </a:rPr>
                            <m:t>&lt;</m:t>
                          </m:r>
                          <m:r>
                            <a:rPr lang="en-US" altLang="ko-KR" sz="1600" i="1">
                              <a:latin typeface="Cambria Math" panose="02040503050406030204" pitchFamily="18" charset="0"/>
                              <a:ea typeface="Cambria Math" panose="02040503050406030204" pitchFamily="18" charset="0"/>
                              <a:cs typeface="Arial" panose="020B0604020202020204" pitchFamily="34" charset="0"/>
                            </a:rPr>
                            <m:t>𝑘</m:t>
                          </m:r>
                          <m:r>
                            <a:rPr lang="en-US" altLang="ko-KR" sz="1600" i="1">
                              <a:latin typeface="Cambria Math" panose="02040503050406030204" pitchFamily="18" charset="0"/>
                              <a:ea typeface="Cambria Math" panose="02040503050406030204" pitchFamily="18" charset="0"/>
                              <a:cs typeface="Arial" panose="020B0604020202020204" pitchFamily="34" charset="0"/>
                            </a:rPr>
                            <m:t>≤</m:t>
                          </m:r>
                          <m:r>
                            <a:rPr lang="en-US" altLang="ko-KR" sz="1600" i="1">
                              <a:latin typeface="Cambria Math" panose="02040503050406030204" pitchFamily="18" charset="0"/>
                              <a:ea typeface="Cambria Math" panose="02040503050406030204" pitchFamily="18" charset="0"/>
                              <a:cs typeface="Arial" panose="020B0604020202020204" pitchFamily="34" charset="0"/>
                            </a:rPr>
                            <m:t>𝑛</m:t>
                          </m:r>
                        </m:sub>
                        <m:sup/>
                        <m:e>
                          <m:r>
                            <a:rPr lang="en-US" altLang="ko-KR" sz="1600" i="1">
                              <a:latin typeface="Cambria Math" panose="02040503050406030204" pitchFamily="18" charset="0"/>
                              <a:cs typeface="Arial" panose="020B0604020202020204" pitchFamily="34" charset="0"/>
                            </a:rPr>
                            <m:t>𝑝</m:t>
                          </m:r>
                          <m:d>
                            <m:dPr>
                              <m:ctrlPr>
                                <a:rPr lang="en-US" altLang="ko-KR" sz="1600" i="1">
                                  <a:latin typeface="Cambria Math" panose="02040503050406030204" pitchFamily="18" charset="0"/>
                                  <a:cs typeface="Arial" panose="020B0604020202020204" pitchFamily="34" charset="0"/>
                                </a:rPr>
                              </m:ctrlPr>
                            </m:dPr>
                            <m:e>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𝑖</m:t>
                                  </m:r>
                                </m:sub>
                              </m:sSub>
                            </m:e>
                          </m:d>
                          <m:r>
                            <a:rPr lang="en-US" altLang="ko-KR" sz="1600" b="0" i="1" smtClean="0">
                              <a:latin typeface="Cambria Math" panose="02040503050406030204" pitchFamily="18" charset="0"/>
                              <a:cs typeface="Arial" panose="020B0604020202020204" pitchFamily="34" charset="0"/>
                            </a:rPr>
                            <m:t>𝑝</m:t>
                          </m:r>
                          <m:r>
                            <a:rPr lang="en-US" altLang="ko-KR" sz="1600" b="0" i="1" smtClean="0">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𝑗</m:t>
                              </m:r>
                            </m:sub>
                          </m:sSub>
                          <m:r>
                            <a:rPr lang="en-US" altLang="ko-KR" sz="1600" i="1">
                              <a:latin typeface="Cambria Math" panose="02040503050406030204" pitchFamily="18" charset="0"/>
                              <a:cs typeface="Arial" panose="020B0604020202020204" pitchFamily="34" charset="0"/>
                            </a:rPr>
                            <m:t>)</m:t>
                          </m:r>
                          <m:r>
                            <a:rPr lang="en-US" altLang="ko-KR" sz="1600" b="0" i="1" smtClean="0">
                              <a:latin typeface="Cambria Math" panose="02040503050406030204" pitchFamily="18" charset="0"/>
                              <a:cs typeface="Arial" panose="020B0604020202020204" pitchFamily="34" charset="0"/>
                            </a:rPr>
                            <m:t>𝑝</m:t>
                          </m:r>
                          <m:r>
                            <a:rPr lang="en-US" altLang="ko-KR" sz="1600" b="0" i="1" smtClean="0">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𝑐</m:t>
                              </m:r>
                            </m:e>
                            <m:sub>
                              <m:r>
                                <a:rPr lang="en-US" altLang="ko-KR" sz="1600" i="1">
                                  <a:latin typeface="Cambria Math" panose="02040503050406030204" pitchFamily="18" charset="0"/>
                                  <a:cs typeface="Arial" panose="020B0604020202020204" pitchFamily="34" charset="0"/>
                                </a:rPr>
                                <m:t>𝑘</m:t>
                              </m:r>
                            </m:sub>
                          </m:sSub>
                          <m:r>
                            <a:rPr lang="en-US" altLang="ko-KR" sz="1600" b="0" i="1" smtClean="0">
                              <a:latin typeface="Cambria Math" panose="02040503050406030204" pitchFamily="18" charset="0"/>
                              <a:cs typeface="Arial" panose="020B0604020202020204" pitchFamily="34" charset="0"/>
                            </a:rPr>
                            <m:t>)</m:t>
                          </m:r>
                        </m:e>
                      </m:nary>
                      <m:r>
                        <a:rPr lang="en-US" altLang="ko-KR" sz="1600" i="1">
                          <a:latin typeface="Cambria Math" panose="02040503050406030204" pitchFamily="18" charset="0"/>
                          <a:cs typeface="Arial" panose="020B0604020202020204" pitchFamily="34" charset="0"/>
                        </a:rPr>
                        <m:t>−…</m:t>
                      </m:r>
                    </m:oMath>
                  </m:oMathPara>
                </a14:m>
                <a:endParaRPr lang="en-US" altLang="ko-KR" sz="1600" dirty="0">
                  <a:latin typeface="Arial" panose="020B0604020202020204" pitchFamily="34" charset="0"/>
                  <a:cs typeface="Arial" panose="020B0604020202020204" pitchFamily="34" charset="0"/>
                </a:endParaRPr>
              </a:p>
              <a:p>
                <a:pPr algn="just"/>
                <a:endParaRPr lang="ko-KR" altLang="en-US" sz="16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99115" y="3874416"/>
                <a:ext cx="9611927" cy="2081724"/>
              </a:xfrm>
              <a:prstGeom prst="rect">
                <a:avLst/>
              </a:prstGeom>
              <a:blipFill>
                <a:blip r:embed="rId3"/>
                <a:stretch>
                  <a:fillRect/>
                </a:stretch>
              </a:blipFill>
              <a:ln>
                <a:solidFill>
                  <a:srgbClr val="164F86"/>
                </a:solidFill>
              </a:ln>
              <a:effectLst>
                <a:glow rad="101600">
                  <a:schemeClr val="accent3">
                    <a:satMod val="175000"/>
                    <a:alpha val="40000"/>
                  </a:schemeClr>
                </a:glow>
              </a:effec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p:cNvSpPr/>
              <p:nvPr/>
            </p:nvSpPr>
            <p:spPr>
              <a:xfrm>
                <a:off x="7768088" y="4056438"/>
                <a:ext cx="2619948"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cs typeface="Arial" panose="020B0604020202020204" pitchFamily="34" charset="0"/>
                        </a:rPr>
                        <m:t>𝑝</m:t>
                      </m:r>
                      <m:d>
                        <m:dPr>
                          <m:ctrlPr>
                            <a:rPr lang="en-US" altLang="ko-KR" i="1">
                              <a:latin typeface="Cambria Math" panose="02040503050406030204" pitchFamily="18" charset="0"/>
                              <a:cs typeface="Arial" panose="020B0604020202020204" pitchFamily="34" charset="0"/>
                            </a:rPr>
                          </m:ctrlPr>
                        </m:dPr>
                        <m:e>
                          <m:r>
                            <a:rPr lang="en-US" altLang="ko-KR" i="1">
                              <a:latin typeface="Cambria Math" panose="02040503050406030204" pitchFamily="18" charset="0"/>
                              <a:cs typeface="Arial" panose="020B0604020202020204" pitchFamily="34" charset="0"/>
                            </a:rPr>
                            <m:t>𝑆</m:t>
                          </m:r>
                        </m:e>
                      </m:d>
                      <m:r>
                        <a:rPr lang="en-US" altLang="ko-KR"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altLang="ko-KR" i="1" smtClean="0">
                              <a:latin typeface="Cambria Math" panose="02040503050406030204" pitchFamily="18" charset="0"/>
                              <a:ea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ea typeface="Cambria Math" panose="02040503050406030204" pitchFamily="18" charset="0"/>
                              <a:cs typeface="Arial" panose="020B0604020202020204" pitchFamily="34" charset="0"/>
                            </a:rPr>
                            <m:t>𝑝</m:t>
                          </m:r>
                        </m:e>
                        <m:sub>
                          <m:r>
                            <a:rPr lang="en-US" altLang="ko-KR" b="0" i="1" smtClean="0">
                              <a:latin typeface="Cambria Math" panose="02040503050406030204" pitchFamily="18" charset="0"/>
                              <a:ea typeface="Cambria Math" panose="02040503050406030204" pitchFamily="18" charset="0"/>
                              <a:cs typeface="Arial" panose="020B0604020202020204" pitchFamily="34" charset="0"/>
                            </a:rPr>
                            <m:t>𝑅𝐸𝐴</m:t>
                          </m:r>
                        </m:sub>
                      </m:sSub>
                      <m:r>
                        <a:rPr lang="en-US" altLang="ko-KR" i="1">
                          <a:latin typeface="Cambria Math" panose="02040503050406030204" pitchFamily="18" charset="0"/>
                          <a:cs typeface="Arial" panose="020B0604020202020204" pitchFamily="34" charset="0"/>
                        </a:rPr>
                        <m:t>=</m:t>
                      </m:r>
                      <m:nary>
                        <m:naryPr>
                          <m:chr m:val="∑"/>
                          <m:supHide m:val="on"/>
                          <m:ctrlPr>
                            <a:rPr lang="en-US" altLang="ko-KR" i="1">
                              <a:latin typeface="Cambria Math" panose="02040503050406030204" pitchFamily="18" charset="0"/>
                              <a:cs typeface="Arial" panose="020B0604020202020204" pitchFamily="34" charset="0"/>
                            </a:rPr>
                          </m:ctrlPr>
                        </m:naryPr>
                        <m:sub>
                          <m:r>
                            <m:rPr>
                              <m:brk m:alnAt="7"/>
                            </m:rPr>
                            <a:rPr lang="en-US" altLang="ko-KR" i="1">
                              <a:latin typeface="Cambria Math" panose="02040503050406030204" pitchFamily="18" charset="0"/>
                              <a:cs typeface="Arial" panose="020B0604020202020204" pitchFamily="34" charset="0"/>
                            </a:rPr>
                            <m:t>𝑖</m:t>
                          </m:r>
                        </m:sub>
                        <m:sup/>
                        <m:e>
                          <m:r>
                            <a:rPr lang="en-US" altLang="ko-KR" i="1">
                              <a:latin typeface="Cambria Math" panose="02040503050406030204" pitchFamily="18" charset="0"/>
                              <a:cs typeface="Arial" panose="020B0604020202020204" pitchFamily="34" charset="0"/>
                            </a:rPr>
                            <m:t>𝑝</m:t>
                          </m:r>
                          <m:r>
                            <a:rPr lang="en-US" altLang="ko-KR" i="1">
                              <a:latin typeface="Cambria Math" panose="02040503050406030204" pitchFamily="18" charset="0"/>
                              <a:cs typeface="Arial" panose="020B0604020202020204" pitchFamily="34" charset="0"/>
                            </a:rPr>
                            <m:t>(</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𝑐</m:t>
                              </m:r>
                            </m:e>
                            <m:sub>
                              <m:r>
                                <a:rPr lang="en-US" altLang="ko-KR" i="1">
                                  <a:latin typeface="Cambria Math" panose="02040503050406030204" pitchFamily="18" charset="0"/>
                                  <a:cs typeface="Arial" panose="020B0604020202020204" pitchFamily="34" charset="0"/>
                                </a:rPr>
                                <m:t>𝑖</m:t>
                              </m:r>
                            </m:sub>
                          </m:sSub>
                          <m:r>
                            <a:rPr lang="en-US" altLang="ko-KR" i="1">
                              <a:latin typeface="Cambria Math" panose="02040503050406030204" pitchFamily="18" charset="0"/>
                              <a:cs typeface="Arial" panose="020B0604020202020204" pitchFamily="34" charset="0"/>
                            </a:rPr>
                            <m:t>)</m:t>
                          </m:r>
                        </m:e>
                      </m:nary>
                    </m:oMath>
                  </m:oMathPara>
                </a14:m>
                <a:endParaRPr lang="ko-KR" altLang="en-US" dirty="0"/>
              </a:p>
            </p:txBody>
          </p:sp>
        </mc:Choice>
        <mc:Fallback xmlns="">
          <p:sp>
            <p:nvSpPr>
              <p:cNvPr id="4" name="직사각형 3"/>
              <p:cNvSpPr>
                <a:spLocks noRot="1" noChangeAspect="1" noMove="1" noResize="1" noEditPoints="1" noAdjustHandles="1" noChangeArrowheads="1" noChangeShapeType="1" noTextEdit="1"/>
              </p:cNvSpPr>
              <p:nvPr/>
            </p:nvSpPr>
            <p:spPr>
              <a:xfrm>
                <a:off x="7768088" y="4056438"/>
                <a:ext cx="2619948" cy="764568"/>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39983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Introduction</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01</a:t>
            </a:r>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a:t>Fault tree quantification methodologies</a:t>
            </a:r>
          </a:p>
          <a:p>
            <a:pPr lvl="1"/>
            <a:r>
              <a:rPr lang="en-US" altLang="ko-KR" dirty="0"/>
              <a:t>Limitations for minimal cut set method</a:t>
            </a:r>
          </a:p>
          <a:p>
            <a:pPr lvl="2"/>
            <a:r>
              <a:rPr lang="en-US" altLang="ko-KR" dirty="0" smtClean="0"/>
              <a:t>Minimal cut set dependency</a:t>
            </a:r>
            <a:endParaRPr lang="en-US" altLang="ko-KR" dirty="0"/>
          </a:p>
          <a:p>
            <a:pPr lvl="3"/>
            <a:r>
              <a:rPr lang="en-US" altLang="ko-KR" dirty="0"/>
              <a:t>Large fault trees: D</a:t>
            </a:r>
            <a:r>
              <a:rPr lang="en-US" altLang="ko-KR" dirty="0" smtClean="0"/>
              <a:t>ifficult </a:t>
            </a:r>
            <a:r>
              <a:rPr lang="en-US" altLang="ko-KR" dirty="0"/>
              <a:t>to gain minimal cut sets (FTs in nuclear engineering considers large fault trees)</a:t>
            </a:r>
          </a:p>
          <a:p>
            <a:pPr lvl="3"/>
            <a:r>
              <a:rPr lang="en-US" altLang="ko-KR" dirty="0"/>
              <a:t>Complex logics: Difficulties in gaining minimal cut sets (i.e. Conditioning events in multi-unit PSA</a:t>
            </a:r>
            <a:r>
              <a:rPr lang="en-US" altLang="ko-KR" dirty="0" smtClean="0"/>
              <a:t>)</a:t>
            </a:r>
          </a:p>
          <a:p>
            <a:pPr lvl="3"/>
            <a:endParaRPr lang="en-US" altLang="ko-KR" dirty="0"/>
          </a:p>
          <a:p>
            <a:pPr lvl="2"/>
            <a:r>
              <a:rPr lang="en-US" altLang="ko-KR" dirty="0" smtClean="0"/>
              <a:t>High probability events issue</a:t>
            </a:r>
            <a:endParaRPr lang="en-US" altLang="ko-KR" dirty="0"/>
          </a:p>
          <a:p>
            <a:pPr lvl="3"/>
            <a:r>
              <a:rPr lang="en-US" altLang="ko-KR" dirty="0"/>
              <a:t>Rare event approximation, truncation error, delete term </a:t>
            </a:r>
            <a:r>
              <a:rPr lang="en-US" altLang="ko-KR" dirty="0" smtClean="0"/>
              <a:t>approximation</a:t>
            </a:r>
          </a:p>
          <a:p>
            <a:pPr lvl="3"/>
            <a:endParaRPr lang="en-US" altLang="ko-KR" dirty="0"/>
          </a:p>
          <a:p>
            <a:pPr lvl="2"/>
            <a:r>
              <a:rPr lang="en-US" altLang="ko-KR" dirty="0" smtClean="0"/>
              <a:t>Cross-checking issue</a:t>
            </a:r>
            <a:endParaRPr lang="en-US" altLang="ko-KR" dirty="0"/>
          </a:p>
          <a:p>
            <a:pPr lvl="3"/>
            <a:r>
              <a:rPr lang="en-US" altLang="ko-KR" dirty="0"/>
              <a:t>All conventional methods uses minimal cut sets</a:t>
            </a:r>
          </a:p>
          <a:p>
            <a:pPr lvl="3"/>
            <a:r>
              <a:rPr lang="en-US" altLang="ko-KR" dirty="0"/>
              <a:t>Methods without using minimal cut sets are needed for cross-checking</a:t>
            </a:r>
          </a:p>
          <a:p>
            <a:pPr lvl="2"/>
            <a:endParaRPr lang="en-US" altLang="ko-KR" dirty="0"/>
          </a:p>
        </p:txBody>
      </p:sp>
      <p:sp>
        <p:nvSpPr>
          <p:cNvPr id="2" name="텍스트 개체 틀 1"/>
          <p:cNvSpPr>
            <a:spLocks noGrp="1"/>
          </p:cNvSpPr>
          <p:nvPr>
            <p:ph type="body" sz="quarter" idx="11"/>
          </p:nvPr>
        </p:nvSpPr>
        <p:spPr/>
        <p:txBody>
          <a:bodyPr/>
          <a:lstStyle/>
          <a:p>
            <a:r>
              <a:rPr lang="en-US" altLang="ko-KR" dirty="0"/>
              <a:t>Sang </a:t>
            </a:r>
            <a:r>
              <a:rPr lang="en-US" altLang="ko-KR" dirty="0" err="1"/>
              <a:t>Hoon</a:t>
            </a:r>
            <a:r>
              <a:rPr lang="en-US" altLang="ko-KR" dirty="0"/>
              <a:t> Han, </a:t>
            </a:r>
            <a:r>
              <a:rPr lang="en-US" altLang="ko-KR" i="1" dirty="0"/>
              <a:t>A top-down iteration algorithm for Monte Carlo method for probability estimation of a fault tree with circular logic</a:t>
            </a:r>
            <a:r>
              <a:rPr lang="en-US" altLang="ko-KR" dirty="0"/>
              <a:t>, Nuclear Engineering &amp; Technology, 50, 854-859, 2018</a:t>
            </a:r>
            <a:endParaRPr lang="ko-KR" altLang="en-US" dirty="0"/>
          </a:p>
        </p:txBody>
      </p:sp>
    </p:spTree>
    <p:extLst>
      <p:ext uri="{BB962C8B-B14F-4D97-AF65-F5344CB8AC3E}">
        <p14:creationId xmlns:p14="http://schemas.microsoft.com/office/powerpoint/2010/main" val="388251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Introduction</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01</a:t>
            </a:r>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a:t>Fault tree quantification methodologies</a:t>
            </a:r>
          </a:p>
          <a:p>
            <a:pPr lvl="1"/>
            <a:r>
              <a:rPr lang="en-US" altLang="ko-KR" dirty="0"/>
              <a:t>Monte Carlo method</a:t>
            </a:r>
          </a:p>
          <a:p>
            <a:pPr lvl="2"/>
            <a:r>
              <a:rPr lang="en-US" altLang="ko-KR" dirty="0"/>
              <a:t>Random number generation for the failure of events, leading to the count of the final core damage frequency of the top event</a:t>
            </a:r>
          </a:p>
          <a:p>
            <a:pPr lvl="2"/>
            <a:r>
              <a:rPr lang="en-US" altLang="ko-KR" dirty="0"/>
              <a:t>Time consumption is top </a:t>
            </a:r>
            <a:r>
              <a:rPr lang="en-US" altLang="ko-KR" dirty="0" smtClean="0"/>
              <a:t>priority</a:t>
            </a:r>
            <a:endParaRPr lang="en-US" altLang="ko-KR" dirty="0"/>
          </a:p>
        </p:txBody>
      </p:sp>
      <p:sp>
        <p:nvSpPr>
          <p:cNvPr id="2" name="텍스트 개체 틀 1"/>
          <p:cNvSpPr>
            <a:spLocks noGrp="1"/>
          </p:cNvSpPr>
          <p:nvPr>
            <p:ph type="body" sz="quarter" idx="11"/>
          </p:nvPr>
        </p:nvSpPr>
        <p:spPr/>
        <p:txBody>
          <a:bodyPr/>
          <a:lstStyle/>
          <a:p>
            <a:r>
              <a:rPr lang="en-US" altLang="ko-KR" dirty="0"/>
              <a:t>Sang </a:t>
            </a:r>
            <a:r>
              <a:rPr lang="en-US" altLang="ko-KR" dirty="0" err="1"/>
              <a:t>Hoon</a:t>
            </a:r>
            <a:r>
              <a:rPr lang="en-US" altLang="ko-KR" dirty="0"/>
              <a:t> Han, </a:t>
            </a:r>
            <a:r>
              <a:rPr lang="en-US" altLang="ko-KR" i="1" dirty="0"/>
              <a:t>A top-down iteration algorithm for Monte Carlo method for probability estimation of a fault tree with circular logic</a:t>
            </a:r>
            <a:r>
              <a:rPr lang="en-US" altLang="ko-KR" dirty="0"/>
              <a:t>, Nuclear Engineering &amp; Technology, 50, 854-859, 2018</a:t>
            </a:r>
            <a:endParaRPr lang="ko-KR" altLang="en-US" dirty="0"/>
          </a:p>
        </p:txBody>
      </p:sp>
      <p:grpSp>
        <p:nvGrpSpPr>
          <p:cNvPr id="16" name="그룹 15"/>
          <p:cNvGrpSpPr/>
          <p:nvPr/>
        </p:nvGrpSpPr>
        <p:grpSpPr>
          <a:xfrm>
            <a:off x="1036183" y="3589825"/>
            <a:ext cx="10127448" cy="2115530"/>
            <a:chOff x="1036183" y="3729162"/>
            <a:chExt cx="10127448" cy="2115530"/>
          </a:xfrm>
        </p:grpSpPr>
        <p:sp>
          <p:nvSpPr>
            <p:cNvPr id="15" name="직사각형 14"/>
            <p:cNvSpPr/>
            <p:nvPr/>
          </p:nvSpPr>
          <p:spPr>
            <a:xfrm>
              <a:off x="1036183" y="3729162"/>
              <a:ext cx="10127448" cy="2115530"/>
            </a:xfrm>
            <a:prstGeom prst="rect">
              <a:avLst/>
            </a:prstGeom>
            <a:solidFill>
              <a:schemeClr val="bg1"/>
            </a:solidFill>
            <a:ln w="3175">
              <a:solidFill>
                <a:schemeClr val="tx1"/>
              </a:solidFill>
            </a:ln>
            <a:effectLst>
              <a:outerShdw blurRad="1905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그림 2"/>
            <p:cNvPicPr>
              <a:picLocks noChangeAspect="1"/>
            </p:cNvPicPr>
            <p:nvPr/>
          </p:nvPicPr>
          <p:blipFill>
            <a:blip r:embed="rId3"/>
            <a:stretch>
              <a:fillRect/>
            </a:stretch>
          </p:blipFill>
          <p:spPr>
            <a:xfrm>
              <a:off x="1133517" y="3861372"/>
              <a:ext cx="2388913" cy="1644766"/>
            </a:xfrm>
            <a:prstGeom prst="rect">
              <a:avLst/>
            </a:prstGeom>
          </p:spPr>
        </p:pic>
        <p:pic>
          <p:nvPicPr>
            <p:cNvPr id="4" name="그림 3"/>
            <p:cNvPicPr>
              <a:picLocks noChangeAspect="1"/>
            </p:cNvPicPr>
            <p:nvPr/>
          </p:nvPicPr>
          <p:blipFill>
            <a:blip r:embed="rId4"/>
            <a:stretch>
              <a:fillRect/>
            </a:stretch>
          </p:blipFill>
          <p:spPr>
            <a:xfrm>
              <a:off x="3809130" y="3861372"/>
              <a:ext cx="2388913" cy="1644766"/>
            </a:xfrm>
            <a:prstGeom prst="rect">
              <a:avLst/>
            </a:prstGeom>
          </p:spPr>
        </p:pic>
        <p:pic>
          <p:nvPicPr>
            <p:cNvPr id="5" name="그림 4"/>
            <p:cNvPicPr>
              <a:picLocks noChangeAspect="1"/>
            </p:cNvPicPr>
            <p:nvPr/>
          </p:nvPicPr>
          <p:blipFill>
            <a:blip r:embed="rId5"/>
            <a:stretch>
              <a:fillRect/>
            </a:stretch>
          </p:blipFill>
          <p:spPr>
            <a:xfrm>
              <a:off x="6484743" y="3861372"/>
              <a:ext cx="2388913" cy="1644766"/>
            </a:xfrm>
            <a:prstGeom prst="rect">
              <a:avLst/>
            </a:prstGeom>
          </p:spPr>
        </p:pic>
        <p:sp>
          <p:nvSpPr>
            <p:cNvPr id="7" name="TextBox 6"/>
            <p:cNvSpPr txBox="1"/>
            <p:nvPr/>
          </p:nvSpPr>
          <p:spPr>
            <a:xfrm>
              <a:off x="1954922" y="5506138"/>
              <a:ext cx="746102"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Trial 1</a:t>
              </a:r>
              <a:endParaRPr lang="ko-KR" altLang="en-US" sz="1600" dirty="0">
                <a:latin typeface="Arial" panose="020B0604020202020204" pitchFamily="34" charset="0"/>
                <a:cs typeface="Arial" panose="020B0604020202020204" pitchFamily="34" charset="0"/>
              </a:endParaRPr>
            </a:p>
          </p:txBody>
        </p:sp>
        <p:sp>
          <p:nvSpPr>
            <p:cNvPr id="10" name="TextBox 9"/>
            <p:cNvSpPr txBox="1"/>
            <p:nvPr/>
          </p:nvSpPr>
          <p:spPr>
            <a:xfrm>
              <a:off x="4630535" y="5506138"/>
              <a:ext cx="746102"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Trial 2</a:t>
              </a:r>
              <a:endParaRPr lang="ko-KR" altLang="en-US" sz="1600" dirty="0">
                <a:latin typeface="Arial" panose="020B0604020202020204" pitchFamily="34" charset="0"/>
                <a:cs typeface="Arial" panose="020B0604020202020204" pitchFamily="34" charset="0"/>
              </a:endParaRPr>
            </a:p>
          </p:txBody>
        </p:sp>
        <p:sp>
          <p:nvSpPr>
            <p:cNvPr id="11" name="TextBox 10"/>
            <p:cNvSpPr txBox="1"/>
            <p:nvPr/>
          </p:nvSpPr>
          <p:spPr>
            <a:xfrm>
              <a:off x="7303729" y="5506138"/>
              <a:ext cx="746102"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Trial 3</a:t>
              </a:r>
              <a:endParaRPr lang="ko-KR" altLang="en-US" sz="1600" dirty="0">
                <a:latin typeface="Arial" panose="020B0604020202020204" pitchFamily="34" charset="0"/>
                <a:cs typeface="Arial" panose="020B0604020202020204" pitchFamily="34" charset="0"/>
              </a:endParaRPr>
            </a:p>
          </p:txBody>
        </p:sp>
        <p:sp>
          <p:nvSpPr>
            <p:cNvPr id="9" name="TextBox 8"/>
            <p:cNvSpPr txBox="1"/>
            <p:nvPr/>
          </p:nvSpPr>
          <p:spPr>
            <a:xfrm>
              <a:off x="9597224" y="4083590"/>
              <a:ext cx="1441420" cy="1200329"/>
            </a:xfrm>
            <a:prstGeom prst="rect">
              <a:avLst/>
            </a:prstGeom>
            <a:noFill/>
            <a:ln>
              <a:solidFill>
                <a:schemeClr val="tx1"/>
              </a:solidFill>
            </a:ln>
          </p:spPr>
          <p:txBody>
            <a:bodyPr wrap="none" rtlCol="0">
              <a:spAutoFit/>
            </a:bodyPr>
            <a:lstStyle/>
            <a:p>
              <a:r>
                <a:rPr lang="en-US" altLang="ko-KR" dirty="0">
                  <a:latin typeface="Arial" panose="020B0604020202020204" pitchFamily="34" charset="0"/>
                  <a:cs typeface="Arial" panose="020B0604020202020204" pitchFamily="34" charset="0"/>
                </a:rPr>
                <a:t>Count: 1</a:t>
              </a:r>
            </a:p>
            <a:p>
              <a:r>
                <a:rPr lang="en-US" altLang="ko-KR" dirty="0">
                  <a:latin typeface="Arial" panose="020B0604020202020204" pitchFamily="34" charset="0"/>
                  <a:cs typeface="Arial" panose="020B0604020202020204" pitchFamily="34" charset="0"/>
                </a:rPr>
                <a:t>Iteration: 3</a:t>
              </a:r>
            </a:p>
            <a:p>
              <a:endParaRPr lang="en-US" altLang="ko-KR" dirty="0">
                <a:latin typeface="Arial" panose="020B0604020202020204" pitchFamily="34" charset="0"/>
                <a:cs typeface="Arial" panose="020B0604020202020204" pitchFamily="34" charset="0"/>
              </a:endParaRPr>
            </a:p>
            <a:p>
              <a:r>
                <a:rPr lang="en-US" altLang="ko-KR" dirty="0">
                  <a:latin typeface="Arial" panose="020B0604020202020204" pitchFamily="34" charset="0"/>
                  <a:cs typeface="Arial" panose="020B0604020202020204" pitchFamily="34" charset="0"/>
                </a:rPr>
                <a:t>Prob.: 0.333</a:t>
              </a:r>
              <a:endParaRPr lang="ko-KR" altLang="en-US" dirty="0">
                <a:latin typeface="Arial" panose="020B0604020202020204" pitchFamily="34" charset="0"/>
                <a:cs typeface="Arial" panose="020B0604020202020204" pitchFamily="34" charset="0"/>
              </a:endParaRPr>
            </a:p>
          </p:txBody>
        </p:sp>
        <p:sp>
          <p:nvSpPr>
            <p:cNvPr id="14" name="오른쪽 화살표 13"/>
            <p:cNvSpPr/>
            <p:nvPr/>
          </p:nvSpPr>
          <p:spPr>
            <a:xfrm>
              <a:off x="8945218" y="4441438"/>
              <a:ext cx="54068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7851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DC4601E1-742D-4B1F-8CE0-708B2297C4E6}"/>
              </a:ext>
            </a:extLst>
          </p:cNvPr>
          <p:cNvSpPr>
            <a:spLocks noGrp="1"/>
          </p:cNvSpPr>
          <p:nvPr>
            <p:ph type="title"/>
          </p:nvPr>
        </p:nvSpPr>
        <p:spPr/>
        <p:txBody>
          <a:bodyPr/>
          <a:lstStyle/>
          <a:p>
            <a:r>
              <a:rPr lang="en-US" altLang="ko-KR" dirty="0"/>
              <a:t>Introduction</a:t>
            </a:r>
            <a:endParaRPr lang="ko-KR" altLang="en-US" dirty="0"/>
          </a:p>
        </p:txBody>
      </p:sp>
      <p:sp>
        <p:nvSpPr>
          <p:cNvPr id="8" name="텍스트 개체 틀 7">
            <a:extLst>
              <a:ext uri="{FF2B5EF4-FFF2-40B4-BE49-F238E27FC236}">
                <a16:creationId xmlns:a16="http://schemas.microsoft.com/office/drawing/2014/main" id="{8B09C948-2A4F-41F1-A2E1-DDF4D50A9B2B}"/>
              </a:ext>
            </a:extLst>
          </p:cNvPr>
          <p:cNvSpPr>
            <a:spLocks noGrp="1"/>
          </p:cNvSpPr>
          <p:nvPr>
            <p:ph type="body" sz="quarter" idx="10"/>
          </p:nvPr>
        </p:nvSpPr>
        <p:spPr/>
        <p:txBody>
          <a:bodyPr/>
          <a:lstStyle/>
          <a:p>
            <a:r>
              <a:rPr lang="en-US" altLang="ko-KR" dirty="0"/>
              <a:t>01</a:t>
            </a:r>
            <a:endParaRPr lang="ko-KR" altLang="en-US" dirty="0"/>
          </a:p>
        </p:txBody>
      </p:sp>
      <p:sp>
        <p:nvSpPr>
          <p:cNvPr id="12" name="내용 개체 틀 11">
            <a:extLst>
              <a:ext uri="{FF2B5EF4-FFF2-40B4-BE49-F238E27FC236}">
                <a16:creationId xmlns:a16="http://schemas.microsoft.com/office/drawing/2014/main" id="{AFBA223B-EF53-4F6F-B1E2-68AC66D18DB2}"/>
              </a:ext>
            </a:extLst>
          </p:cNvPr>
          <p:cNvSpPr>
            <a:spLocks noGrp="1"/>
          </p:cNvSpPr>
          <p:nvPr>
            <p:ph idx="1"/>
          </p:nvPr>
        </p:nvSpPr>
        <p:spPr/>
        <p:txBody>
          <a:bodyPr/>
          <a:lstStyle/>
          <a:p>
            <a:r>
              <a:rPr lang="en-US" altLang="ko-KR" dirty="0"/>
              <a:t>Fault tree quantification methodologies</a:t>
            </a:r>
          </a:p>
          <a:p>
            <a:pPr lvl="1"/>
            <a:r>
              <a:rPr lang="en-US" altLang="ko-KR" dirty="0"/>
              <a:t>Monte Carlo method vs. conventional methods with minimal cut sets</a:t>
            </a:r>
          </a:p>
          <a:p>
            <a:pPr lvl="2"/>
            <a:r>
              <a:rPr lang="en-US" altLang="ko-KR" dirty="0" smtClean="0"/>
              <a:t>Minimal cut set dependency</a:t>
            </a:r>
            <a:endParaRPr lang="en-US" altLang="ko-KR" dirty="0"/>
          </a:p>
          <a:p>
            <a:pPr lvl="3">
              <a:buFont typeface="Wingdings" panose="05000000000000000000" pitchFamily="2" charset="2"/>
              <a:buChar char="è"/>
            </a:pPr>
            <a:r>
              <a:rPr lang="en-US" altLang="ko-KR" dirty="0">
                <a:sym typeface="Wingdings" panose="05000000000000000000" pitchFamily="2" charset="2"/>
              </a:rPr>
              <a:t>Monte Carlo method favors minimal cut sets, but calculations are available even without minimal cut </a:t>
            </a:r>
            <a:r>
              <a:rPr lang="en-US" altLang="ko-KR" dirty="0" smtClean="0">
                <a:sym typeface="Wingdings" panose="05000000000000000000" pitchFamily="2" charset="2"/>
              </a:rPr>
              <a:t>sets</a:t>
            </a:r>
          </a:p>
          <a:p>
            <a:pPr lvl="3">
              <a:buFont typeface="Wingdings" panose="05000000000000000000" pitchFamily="2" charset="2"/>
              <a:buChar char="è"/>
            </a:pPr>
            <a:endParaRPr lang="en-US" altLang="ko-KR" dirty="0">
              <a:sym typeface="Wingdings" panose="05000000000000000000" pitchFamily="2" charset="2"/>
            </a:endParaRPr>
          </a:p>
          <a:p>
            <a:pPr lvl="2"/>
            <a:r>
              <a:rPr lang="en-US" altLang="ko-KR" dirty="0" smtClean="0"/>
              <a:t>High probability events issue</a:t>
            </a:r>
            <a:endParaRPr lang="en-US" altLang="ko-KR" dirty="0"/>
          </a:p>
          <a:p>
            <a:pPr lvl="3">
              <a:buFont typeface="Wingdings" panose="05000000000000000000" pitchFamily="2" charset="2"/>
              <a:buChar char="è"/>
            </a:pPr>
            <a:r>
              <a:rPr lang="en-US" altLang="ko-KR" dirty="0">
                <a:sym typeface="Wingdings" panose="05000000000000000000" pitchFamily="2" charset="2"/>
              </a:rPr>
              <a:t>Monte Carlo method are not affected by the probabilities of the events in </a:t>
            </a:r>
            <a:r>
              <a:rPr lang="en-US" altLang="ko-KR" dirty="0" smtClean="0">
                <a:sym typeface="Wingdings" panose="05000000000000000000" pitchFamily="2" charset="2"/>
              </a:rPr>
              <a:t>FTs</a:t>
            </a:r>
          </a:p>
          <a:p>
            <a:pPr lvl="3">
              <a:buFont typeface="Wingdings" panose="05000000000000000000" pitchFamily="2" charset="2"/>
              <a:buChar char="è"/>
            </a:pPr>
            <a:endParaRPr lang="en-US" altLang="ko-KR" dirty="0">
              <a:sym typeface="Wingdings" panose="05000000000000000000" pitchFamily="2" charset="2"/>
            </a:endParaRPr>
          </a:p>
          <a:p>
            <a:pPr lvl="2"/>
            <a:r>
              <a:rPr lang="en-US" altLang="ko-KR" dirty="0" smtClean="0"/>
              <a:t>Cross-checking issue</a:t>
            </a:r>
            <a:endParaRPr lang="en-US" altLang="ko-KR" dirty="0"/>
          </a:p>
          <a:p>
            <a:pPr lvl="3">
              <a:buFont typeface="Wingdings" panose="05000000000000000000" pitchFamily="2" charset="2"/>
              <a:buChar char="è"/>
            </a:pPr>
            <a:r>
              <a:rPr lang="en-US" altLang="ko-KR" dirty="0">
                <a:sym typeface="Wingdings" panose="05000000000000000000" pitchFamily="2" charset="2"/>
              </a:rPr>
              <a:t>No use of minimal cut sets for Monte Carlo method  cross-checking available with the conventional methods</a:t>
            </a:r>
          </a:p>
          <a:p>
            <a:pPr lvl="3">
              <a:buFont typeface="Wingdings" panose="05000000000000000000" pitchFamily="2" charset="2"/>
              <a:buChar char="è"/>
            </a:pPr>
            <a:endParaRPr lang="en-US" altLang="ko-KR" dirty="0"/>
          </a:p>
        </p:txBody>
      </p:sp>
      <p:sp>
        <p:nvSpPr>
          <p:cNvPr id="2" name="텍스트 개체 틀 1"/>
          <p:cNvSpPr>
            <a:spLocks noGrp="1"/>
          </p:cNvSpPr>
          <p:nvPr>
            <p:ph type="body" sz="quarter" idx="11"/>
          </p:nvPr>
        </p:nvSpPr>
        <p:spPr/>
        <p:txBody>
          <a:bodyPr/>
          <a:lstStyle/>
          <a:p>
            <a:r>
              <a:rPr lang="en-US" altLang="ko-KR" dirty="0"/>
              <a:t>Sang </a:t>
            </a:r>
            <a:r>
              <a:rPr lang="en-US" altLang="ko-KR" dirty="0" err="1"/>
              <a:t>Hoon</a:t>
            </a:r>
            <a:r>
              <a:rPr lang="en-US" altLang="ko-KR" dirty="0"/>
              <a:t> Han, </a:t>
            </a:r>
            <a:r>
              <a:rPr lang="en-US" altLang="ko-KR" i="1" dirty="0"/>
              <a:t>A top-down iteration algorithm for Monte Carlo method for probability estimation of a fault tree with circular logic</a:t>
            </a:r>
            <a:r>
              <a:rPr lang="en-US" altLang="ko-KR" dirty="0"/>
              <a:t>, Nuclear Engineering &amp; Technology, 50, 854-859, 2018</a:t>
            </a:r>
          </a:p>
          <a:p>
            <a:r>
              <a:rPr lang="en-US" altLang="ko-KR" dirty="0"/>
              <a:t>Jong Soo Choi, Nam Zin Cho, </a:t>
            </a:r>
            <a:r>
              <a:rPr lang="en-US" altLang="ko-KR" i="1" dirty="0"/>
              <a:t>A practical method for accurate quantification of large fault trees</a:t>
            </a:r>
            <a:r>
              <a:rPr lang="en-US" altLang="ko-KR" dirty="0"/>
              <a:t>, Reliability Engineering and System Safety, 92, 971-982, 2007</a:t>
            </a:r>
            <a:endParaRPr lang="ko-KR" altLang="en-US" dirty="0"/>
          </a:p>
        </p:txBody>
      </p:sp>
    </p:spTree>
    <p:extLst>
      <p:ext uri="{BB962C8B-B14F-4D97-AF65-F5344CB8AC3E}">
        <p14:creationId xmlns:p14="http://schemas.microsoft.com/office/powerpoint/2010/main" val="129624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for_temple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for_templete" id="{A78E760E-0960-4528-8F2B-209BACDBB505}" vid="{4B923BE1-F3F4-4794-865D-58A5593CD8E3}"/>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mainfor_templete</Template>
  <TotalTime>9750</TotalTime>
  <Words>4790</Words>
  <Application>Microsoft Office PowerPoint</Application>
  <PresentationFormat>와이드스크린</PresentationFormat>
  <Paragraphs>413</Paragraphs>
  <Slides>30</Slides>
  <Notes>22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30</vt:i4>
      </vt:variant>
    </vt:vector>
  </HeadingPairs>
  <TitlesOfParts>
    <vt:vector size="38" baseType="lpstr">
      <vt:lpstr>Helvetica Neue Medium</vt:lpstr>
      <vt:lpstr>맑은 고딕</vt:lpstr>
      <vt:lpstr>Arial</vt:lpstr>
      <vt:lpstr>Arial Black</vt:lpstr>
      <vt:lpstr>Cambria Math</vt:lpstr>
      <vt:lpstr>Times New Roman</vt:lpstr>
      <vt:lpstr>Wingdings</vt:lpstr>
      <vt:lpstr>mainfor_templete</vt:lpstr>
      <vt:lpstr>Lessons-learned of using  Monte Carlo Method with  Importance Sampling  in Fault Tree Quantification</vt:lpstr>
      <vt:lpstr>Contents</vt:lpstr>
      <vt:lpstr>Introduction</vt:lpstr>
      <vt:lpstr>Introduction</vt:lpstr>
      <vt:lpstr>Introduction</vt:lpstr>
      <vt:lpstr>Introduction</vt:lpstr>
      <vt:lpstr>Introduction</vt:lpstr>
      <vt:lpstr>Introduction</vt:lpstr>
      <vt:lpstr>Introduction</vt:lpstr>
      <vt:lpstr>Introduction</vt:lpstr>
      <vt:lpstr>methodology</vt:lpstr>
      <vt:lpstr>Methodology</vt:lpstr>
      <vt:lpstr>methodology</vt:lpstr>
      <vt:lpstr>Methodology</vt:lpstr>
      <vt:lpstr>Methodology</vt:lpstr>
      <vt:lpstr>Methodology</vt:lpstr>
      <vt:lpstr>Algorithm</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HJYoo</dc:creator>
  <cp:lastModifiedBy>유 희종</cp:lastModifiedBy>
  <cp:revision>175</cp:revision>
  <dcterms:created xsi:type="dcterms:W3CDTF">2021-08-30T07:41:53Z</dcterms:created>
  <dcterms:modified xsi:type="dcterms:W3CDTF">2022-06-30T22:08:23Z</dcterms:modified>
</cp:coreProperties>
</file>