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  <p:sldMasterId id="2147483685" r:id="rId2"/>
    <p:sldMasterId id="2147483698" r:id="rId3"/>
    <p:sldMasterId id="2147483711" r:id="rId4"/>
  </p:sldMasterIdLst>
  <p:notesMasterIdLst>
    <p:notesMasterId r:id="rId29"/>
  </p:notesMasterIdLst>
  <p:handoutMasterIdLst>
    <p:handoutMasterId r:id="rId30"/>
  </p:handoutMasterIdLst>
  <p:sldIdLst>
    <p:sldId id="256" r:id="rId5"/>
    <p:sldId id="300" r:id="rId6"/>
    <p:sldId id="272" r:id="rId7"/>
    <p:sldId id="316" r:id="rId8"/>
    <p:sldId id="284" r:id="rId9"/>
    <p:sldId id="285" r:id="rId10"/>
    <p:sldId id="273" r:id="rId11"/>
    <p:sldId id="267" r:id="rId12"/>
    <p:sldId id="268" r:id="rId13"/>
    <p:sldId id="274" r:id="rId14"/>
    <p:sldId id="320" r:id="rId15"/>
    <p:sldId id="319" r:id="rId16"/>
    <p:sldId id="297" r:id="rId17"/>
    <p:sldId id="294" r:id="rId18"/>
    <p:sldId id="318" r:id="rId19"/>
    <p:sldId id="298" r:id="rId20"/>
    <p:sldId id="299" r:id="rId21"/>
    <p:sldId id="301" r:id="rId22"/>
    <p:sldId id="302" r:id="rId23"/>
    <p:sldId id="303" r:id="rId24"/>
    <p:sldId id="304" r:id="rId25"/>
    <p:sldId id="317" r:id="rId26"/>
    <p:sldId id="286" r:id="rId27"/>
    <p:sldId id="295" r:id="rId28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ödling Johan" initials="S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876" y="-2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11FDE-330D-4725-990A-1ADA1EB48C25}" type="datetimeFigureOut">
              <a:rPr lang="sk-SK" smtClean="0"/>
              <a:pPr/>
              <a:t>06/06/2022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356B1-EC90-4162-B836-984DB4A879C9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68ACC-ED3F-40D6-9985-CB7510642C61}" type="datetimeFigureOut">
              <a:rPr lang="sk-SK" smtClean="0"/>
              <a:pPr/>
              <a:t>06/06/2022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FE8AC1-11A1-4AF8-B911-565C075FC6ED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 userDrawn="1"/>
        </p:nvSpPr>
        <p:spPr>
          <a:xfrm>
            <a:off x="500034" y="592933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RELKO Ltd. 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Engineering &amp; Consulting Services 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54F3DA-1768-49B5-9AC5-BA8FEAC724DE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6192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EE86DF-3A12-4FC5-9FC5-90ED704C6217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856459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6EE2F0-28EE-44E9-8D44-3ABB10F197D2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0948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1C3489-2FA8-4981-B49A-A515447FC21F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92476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C8E9B0-3E1A-4CEF-98F0-C4283D00FB9A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545192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BD719E-FE00-48BF-B388-8BB1648C5CAE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3217044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2C100D-2D25-4C7D-BF4C-D8B93CFD4C6A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14370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50380-AE92-450E-9CC0-2B6CEE8A1F3D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51777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6E718-B31B-47DD-8A85-0B0DA960F1BA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7638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8E3CB-672E-4B83-B3FC-70D280D3363A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64986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26E55A-E1B3-4CD1-8A60-4A214CADC26D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646380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BE47B1-1EA9-45A6-9BB3-3DEB845653D2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361347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8BF370-7009-4BE1-9676-9C5520CE8652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555138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975FDF-BB12-45A1-AA41-028D0FE85C3C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941048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CC9ECFA8-ABDE-4170-B9CB-A13EBD0A5C9C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31511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7" name="Picture 13" descr="front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874" name="Picture 11" descr="SMHI Logotype_svart_ne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68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6" name="Picture 13" descr="front_white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050" y="-14288"/>
            <a:ext cx="9182100" cy="688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SMHI Logotype_svart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4763" y="293688"/>
            <a:ext cx="1185862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B99D5-E59A-444C-BD10-52EA5CDCFCF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9D6CE6-67E8-4FEF-9D16-21EEEA387BE1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6498610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BB4E01-B607-4627-96BD-879611A956D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4FB878-BAF6-4953-A834-7E34C2AA19A1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589129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8817C-5447-4384-AE96-F064ACCCC36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969EA4-2409-495B-B9A6-4F0A9A662528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343126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8E30-EA9E-47C5-B1E4-159EC579DC0D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2F5BE5-EFFD-471A-A8FF-EEC8A5CEF784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524422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0CF008-C5F6-46F2-AB92-C44038E66BF7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58912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CAD83-103D-4CE9-928B-52F863B1BC49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21E61-88CD-4805-AF2D-89E50B3C46C2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432966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10211-B8E2-4EB0-B03D-6DFACE2A9D1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76B3E0-5188-42E4-8263-61DDA528FF72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0076706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DDB49F-5A01-4F87-9865-B16ED5D9F78A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36D1B3-F125-4A0E-8CFC-202049CC2995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638591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91B13-CD46-4A6E-A33C-76E8E99E5A4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4D220C-A35E-4FDF-BF98-B82F6B903ECB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5578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E3F777-BB1B-45A8-BA87-DD5B1299A953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AC07BC-CFCB-4BE5-AB9F-5537938DE86B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961923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3800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38003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1C6CF-2A45-467C-9946-BDF329A529DB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BD2602-7DF5-4B31-B77A-B77B147239AA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8564591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67B01-7F18-422B-9401-A833AD048036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442253-2004-469F-820E-CFECF5A6A75A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0948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02" name="Picture 14" descr="front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7898" name="Picture 5" descr="SMHI Logotype_white_new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3688"/>
            <a:ext cx="1190625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19113" y="2962275"/>
            <a:ext cx="8226425" cy="147002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defRPr sz="30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1813" y="2338388"/>
            <a:ext cx="8213725" cy="561975"/>
          </a:xfrm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marL="0" indent="0">
              <a:buFont typeface="Wingdings" pitchFamily="2" charset="2"/>
              <a:buNone/>
              <a:defRPr sz="1200" smtClean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DCE4B-3FB5-40D5-A1A1-C5287EDCB78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263206-23AE-421F-A676-5F6675BE499E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92476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3E81D-3B29-4F00-84DB-51A370229DD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5FE7-5F66-4339-A2E7-730B8573121F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54519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8BED3-D45B-44CF-8208-B327FFFC5CA8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2343126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757238" y="1722438"/>
            <a:ext cx="3740150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03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378B9-1247-4C7F-A1B9-B098BC675A9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BBBD26-2266-4E89-8E90-13CBA1932D22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3217044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2E64C-0883-4B22-8E7E-A50EE59C38A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1B8ED4-2560-4C19-8230-62553121341F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143706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F87C2-5DF1-4524-A288-64893B8E7AC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7082E6-DF4A-4544-BC44-EF369C1672A8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517779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D5DF0-2651-46E1-9AD3-7DC3ED30AEB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D3228-8AB9-4947-9387-066605CE7BFD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1763882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C0DD-7980-4C28-9F69-E9B87DA23E9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1AD630-D765-4FBA-8630-D692108A3DCE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2646380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E1A7D-D3E1-4B7F-8C40-8F7A4D75FBA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D179F2-D28B-4D41-BAC3-684144D0C05B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36134705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813FA-E0B2-4DF1-B40E-84D5725B45F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A420EA-4C0E-48E3-B2E7-99D4EEFFC117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405551382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83350" y="828675"/>
            <a:ext cx="1908175" cy="529748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757238" y="828675"/>
            <a:ext cx="5573712" cy="5297488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5603A-526D-4563-B1F4-5BD52AE6958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7D58EA-937A-4EA0-80CC-226A4D2CCD37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8941048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57238" y="828675"/>
            <a:ext cx="7634287" cy="817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757238" y="1722438"/>
            <a:ext cx="3740150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9788" y="1722438"/>
            <a:ext cx="3741737" cy="448627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>
          <a:xfrm>
            <a:off x="431800" y="568325"/>
            <a:ext cx="6858000" cy="107950"/>
          </a:xfrm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1"/>
          </p:nvPr>
        </p:nvSpPr>
        <p:spPr>
          <a:xfrm>
            <a:off x="8234363" y="6548438"/>
            <a:ext cx="511175" cy="107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6301B-971C-4865-ADC1-277655B2485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2"/>
          </p:nvPr>
        </p:nvSpPr>
        <p:spPr>
          <a:xfrm>
            <a:off x="431800" y="431800"/>
            <a:ext cx="2133600" cy="107950"/>
          </a:xfrm>
        </p:spPr>
        <p:txBody>
          <a:bodyPr/>
          <a:lstStyle>
            <a:lvl1pPr>
              <a:defRPr/>
            </a:lvl1pPr>
          </a:lstStyle>
          <a:p>
            <a:fld id="{408D5C12-B0C0-4E53-902E-9B2C696D04D3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631511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A8141D-8806-44C6-A145-6976A9DDDEEB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52442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0B5EC4-41B7-4854-971C-4F921A9CCB68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274329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40DBC0-2591-4BC5-8777-B9B239F6687C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007670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D9EB53-E3C1-431A-A512-5E89E6A5A45B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166385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 smtClean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60AB44-2D2E-436A-A514-8534E37AF1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CBF6B-59D6-4431-8DC4-676131F635B7}" type="datetime1">
              <a:rPr lang="sv-SE" smtClean="0"/>
              <a:pPr/>
              <a:t>2022-06-06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="" val="3755787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en-GB" dirty="0" smtClean="0"/>
          </a:p>
          <a:p>
            <a:pPr lvl="4"/>
            <a:endParaRPr lang="sv-SE" dirty="0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fld id="{E560AB44-2D2E-436A-A514-8534E37AF1D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BE19BEF8-5D1D-4359-ABD3-628F924444F4}" type="datetime1">
              <a:rPr lang="sv-SE" smtClean="0"/>
              <a:pPr/>
              <a:t>2022-06-06</a:t>
            </a:fld>
            <a:endParaRPr lang="sv-SE"/>
          </a:p>
        </p:txBody>
      </p:sp>
      <p:sp>
        <p:nvSpPr>
          <p:cNvPr id="13" name="BlokTextu 12"/>
          <p:cNvSpPr txBox="1"/>
          <p:nvPr userDrawn="1"/>
        </p:nvSpPr>
        <p:spPr>
          <a:xfrm>
            <a:off x="3829042" y="95250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70C0"/>
                </a:solidFill>
              </a:rPr>
              <a:t>RELKO Ltd. </a:t>
            </a:r>
          </a:p>
          <a:p>
            <a:pPr algn="r"/>
            <a:r>
              <a:rPr lang="en-US" dirty="0" smtClean="0">
                <a:solidFill>
                  <a:srgbClr val="0070C0"/>
                </a:solidFill>
              </a:rPr>
              <a:t>Engineering &amp; Consulting Services </a:t>
            </a:r>
          </a:p>
        </p:txBody>
      </p:sp>
      <p:pic>
        <p:nvPicPr>
          <p:cNvPr id="2" name="Picture 4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48063" y="57172"/>
            <a:ext cx="895903" cy="61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4FF3A43C-7C73-485D-9237-5A58CAC99BCF}" type="datetime1">
              <a:rPr lang="sv-SE" smtClean="0"/>
              <a:pPr/>
              <a:t>2022-06-06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B0ADAB9D-4F8E-44CC-8A1D-FBA0F8C55705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2056" name="Picture 10" descr="SMHI Logotype_svart_ne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6E93B336-0B98-45D8-B73B-219484291384}" type="datetime1">
              <a:rPr lang="sv-SE" smtClean="0"/>
              <a:pPr/>
              <a:t>2022-06-06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90000"/>
        <a:buFont typeface="Wingdings" pitchFamily="2" charset="2"/>
        <a:defRPr sz="24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7238" y="828675"/>
            <a:ext cx="76342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format</a:t>
            </a:r>
          </a:p>
        </p:txBody>
      </p:sp>
      <p:sp>
        <p:nvSpPr>
          <p:cNvPr id="308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7238" y="1722438"/>
            <a:ext cx="7634287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en-GB" smtClean="0"/>
          </a:p>
          <a:p>
            <a:pPr lvl="4"/>
            <a:endParaRPr lang="sv-SE" smtClean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31800" y="568325"/>
            <a:ext cx="6858000" cy="10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endParaRPr lang="sv-S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34363" y="6548438"/>
            <a:ext cx="511175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700" smtClean="0">
                <a:latin typeface="+mj-lt"/>
              </a:defRPr>
            </a:lvl1pPr>
          </a:lstStyle>
          <a:p>
            <a:pPr>
              <a:defRPr/>
            </a:pPr>
            <a:fld id="{7C9E22D8-29E0-499F-8B90-CBB46DC0050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31800" y="698500"/>
            <a:ext cx="8278813" cy="714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pic>
        <p:nvPicPr>
          <p:cNvPr id="3093" name="Picture 10" descr="SMHI Logotype_svart_new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83513" y="290513"/>
            <a:ext cx="914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431800"/>
            <a:ext cx="2133600" cy="107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700">
                <a:latin typeface="Arial Black" pitchFamily="34" charset="0"/>
              </a:defRPr>
            </a:lvl1pPr>
          </a:lstStyle>
          <a:p>
            <a:fld id="{967F4AE3-1C60-4B3F-9DC9-0336946F4BA8}" type="datetime1">
              <a:rPr lang="sv-SE" smtClean="0"/>
              <a:pPr/>
              <a:t>2022-06-06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120000"/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bg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519113" y="2962275"/>
            <a:ext cx="8226425" cy="1470025"/>
          </a:xfrm>
        </p:spPr>
        <p:txBody>
          <a:bodyPr/>
          <a:lstStyle/>
          <a:p>
            <a:r>
              <a:rPr lang="sk-SK" b="1" dirty="0" smtClean="0">
                <a:solidFill>
                  <a:schemeClr val="tx2"/>
                </a:solidFill>
              </a:rPr>
              <a:t/>
            </a:r>
            <a:br>
              <a:rPr lang="sk-SK" b="1" dirty="0" smtClean="0">
                <a:solidFill>
                  <a:schemeClr val="tx2"/>
                </a:solidFill>
              </a:rPr>
            </a:br>
            <a:r>
              <a:rPr lang="sk-SK" b="1" dirty="0">
                <a:solidFill>
                  <a:schemeClr val="tx2"/>
                </a:solidFill>
              </a:rPr>
              <a:t/>
            </a:r>
            <a:br>
              <a:rPr lang="sk-SK" b="1" dirty="0">
                <a:solidFill>
                  <a:schemeClr val="tx2"/>
                </a:solidFill>
              </a:rPr>
            </a:br>
            <a:r>
              <a:rPr lang="sk-SK" b="1" dirty="0" smtClean="0">
                <a:solidFill>
                  <a:schemeClr val="tx2"/>
                </a:solidFill>
              </a:rPr>
              <a:t/>
            </a:r>
            <a:br>
              <a:rPr lang="sk-SK" b="1" dirty="0" smtClean="0">
                <a:solidFill>
                  <a:schemeClr val="tx2"/>
                </a:solidFill>
              </a:rPr>
            </a:br>
            <a:r>
              <a:rPr lang="sk-SK" b="1">
                <a:solidFill>
                  <a:schemeClr val="tx2"/>
                </a:solidFill>
              </a:rPr>
              <a:t/>
            </a:r>
            <a:br>
              <a:rPr lang="sk-SK" b="1">
                <a:solidFill>
                  <a:schemeClr val="tx2"/>
                </a:solidFill>
              </a:rPr>
            </a:br>
            <a:r>
              <a:rPr lang="sv-SE" sz="1400" b="1" dirty="0"/>
              <a:t/>
            </a:r>
            <a:br>
              <a:rPr lang="sv-SE" sz="1400" b="1" dirty="0"/>
            </a:br>
            <a:r>
              <a:rPr lang="sk-SK" b="1" dirty="0" smtClean="0">
                <a:solidFill>
                  <a:schemeClr val="tx2"/>
                </a:solidFill>
              </a:rPr>
              <a:t/>
            </a:r>
            <a:br>
              <a:rPr lang="sk-SK" b="1" dirty="0" smtClean="0">
                <a:solidFill>
                  <a:schemeClr val="tx2"/>
                </a:solidFill>
              </a:rPr>
            </a:br>
            <a:r>
              <a:rPr lang="sk-SK" b="1" dirty="0" smtClean="0">
                <a:solidFill>
                  <a:schemeClr val="tx2"/>
                </a:solidFill>
              </a:rPr>
              <a:t/>
            </a:r>
            <a:br>
              <a:rPr lang="sk-SK" b="1" dirty="0" smtClean="0">
                <a:solidFill>
                  <a:schemeClr val="tx2"/>
                </a:solidFill>
              </a:rPr>
            </a:br>
            <a:r>
              <a:rPr lang="sk-SK" b="1" dirty="0"/>
              <a:t/>
            </a:r>
            <a:br>
              <a:rPr lang="sk-SK" b="1" dirty="0"/>
            </a:br>
            <a:endParaRPr lang="sv-SE" dirty="0"/>
          </a:p>
        </p:txBody>
      </p:sp>
      <p:sp>
        <p:nvSpPr>
          <p:cNvPr id="4" name="Rubrik 1"/>
          <p:cNvSpPr txBox="1">
            <a:spLocks/>
          </p:cNvSpPr>
          <p:nvPr/>
        </p:nvSpPr>
        <p:spPr bwMode="auto">
          <a:xfrm>
            <a:off x="611560" y="764704"/>
            <a:ext cx="8226425" cy="297022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PSAM16, June 26th – July 1st, 2022, Sheraton Waikiki, Honolulu, </a:t>
            </a:r>
            <a:r>
              <a:rPr lang="en-US" sz="1600" b="1" dirty="0" err="1" smtClean="0">
                <a:solidFill>
                  <a:schemeClr val="tx2"/>
                </a:solidFill>
              </a:rPr>
              <a:t>O’ahu</a:t>
            </a:r>
            <a:r>
              <a:rPr lang="en-US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 err="1" smtClean="0">
                <a:solidFill>
                  <a:schemeClr val="tx2"/>
                </a:solidFill>
              </a:rPr>
              <a:t>Hawai</a:t>
            </a:r>
            <a:r>
              <a:rPr lang="sk-SK" sz="1600" b="1" dirty="0" smtClean="0">
                <a:solidFill>
                  <a:schemeClr val="tx2"/>
                </a:solidFill>
              </a:rPr>
              <a:t>i</a:t>
            </a:r>
            <a:r>
              <a:rPr lang="en-US" sz="1600" b="1" dirty="0" smtClean="0">
                <a:solidFill>
                  <a:schemeClr val="tx2"/>
                </a:solidFill>
              </a:rPr>
              <a:t>, </a:t>
            </a:r>
            <a:r>
              <a:rPr lang="en-US" sz="1600" b="1" dirty="0" smtClean="0">
                <a:solidFill>
                  <a:schemeClr val="tx2"/>
                </a:solidFill>
              </a:rPr>
              <a:t>USA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k-SK" b="1" dirty="0" smtClean="0">
                <a:solidFill>
                  <a:schemeClr val="tx2"/>
                </a:solidFill>
              </a:rPr>
              <a:t/>
            </a:r>
            <a:br>
              <a:rPr lang="sk-SK" b="1" dirty="0" smtClean="0">
                <a:solidFill>
                  <a:schemeClr val="tx2"/>
                </a:solidFill>
              </a:rPr>
            </a:br>
            <a:endParaRPr lang="sk-SK" b="1" dirty="0" smtClean="0">
              <a:solidFill>
                <a:schemeClr val="tx2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sk-SK" sz="2000" b="1" dirty="0" smtClean="0">
              <a:solidFill>
                <a:schemeClr val="tx2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chemeClr val="tx2"/>
                </a:solidFill>
              </a:rPr>
              <a:t>Seismic Re-evaluation of the Unit 1&amp;2 of the Mochovce NPP</a:t>
            </a:r>
            <a:endParaRPr lang="sk-SK" sz="2800" dirty="0" smtClean="0">
              <a:solidFill>
                <a:schemeClr val="tx2"/>
              </a:solidFill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k-SK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k-SK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				</a:t>
            </a:r>
            <a:r>
              <a:rPr kumimoji="0" lang="en-US" sz="3000" b="1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by</a:t>
            </a:r>
            <a:r>
              <a:rPr kumimoji="0" lang="sk-SK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                 </a:t>
            </a:r>
            <a:r>
              <a:rPr kumimoji="0" lang="sk-SK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Zoltan</a:t>
            </a:r>
            <a:r>
              <a:rPr kumimoji="0" lang="sk-SK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sk-SK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Kovacs</a:t>
            </a:r>
            <a:r>
              <a:rPr kumimoji="0" lang="sk-SK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Tibor Z</a:t>
            </a:r>
            <a:r>
              <a:rPr lang="hu-HU" sz="1400" b="1" kern="0" noProof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ö</a:t>
            </a:r>
            <a:r>
              <a:rPr kumimoji="0" lang="sk-SK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ld</a:t>
            </a:r>
            <a:r>
              <a:rPr kumimoji="0" lang="sv-SE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v-SE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k-SK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k-SK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k-SK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sk-SK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sv-SE" sz="3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876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SMA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Finite element model (FEM) is used to represent SSCs and calculate their seismic capacity, except for simpler SSCs, that can be assessed by simpler calculations.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These models are carefully developed taking into account the complexity of the considered items, in order to represent with a sufficient level of detail their behavior.</a:t>
            </a:r>
            <a:endParaRPr lang="sk-SK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 </a:t>
            </a:r>
            <a:endParaRPr lang="sk-SK" sz="2000" dirty="0" smtClean="0">
              <a:solidFill>
                <a:schemeClr val="tx2"/>
              </a:solidFill>
            </a:endParaRPr>
          </a:p>
          <a:p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10</a:t>
            </a:fld>
            <a:endParaRPr lang="sv-S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SMA – FEM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(</a:t>
            </a:r>
            <a:r>
              <a:rPr lang="en-US" sz="1600" b="1" dirty="0" err="1" smtClean="0">
                <a:solidFill>
                  <a:schemeClr val="tx2"/>
                </a:solidFill>
              </a:rPr>
              <a:t>Longitudional</a:t>
            </a:r>
            <a:r>
              <a:rPr lang="en-US" sz="1600" b="1" dirty="0" smtClean="0">
                <a:solidFill>
                  <a:schemeClr val="tx2"/>
                </a:solidFill>
              </a:rPr>
              <a:t> building, ANSYS model)</a:t>
            </a:r>
            <a:endParaRPr lang="en-US" sz="16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11</a:t>
            </a:fld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29060"/>
            <a:ext cx="4722630" cy="5012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tx2"/>
                </a:solidFill>
              </a:rPr>
              <a:t>SMA – FEM</a:t>
            </a:r>
            <a:r>
              <a:rPr lang="sk-SK" b="1" dirty="0" smtClean="0">
                <a:solidFill>
                  <a:schemeClr val="tx2"/>
                </a:solidFill>
              </a:rPr>
              <a:t> </a:t>
            </a:r>
            <a:r>
              <a:rPr lang="en-US" sz="1600" b="1" dirty="0" smtClean="0">
                <a:solidFill>
                  <a:schemeClr val="tx2"/>
                </a:solidFill>
              </a:rPr>
              <a:t>(proposed supports for piping)</a:t>
            </a:r>
            <a:endParaRPr lang="en-US" sz="16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12</a:t>
            </a:fld>
            <a:endParaRPr lang="sv-S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238" y="1812444"/>
            <a:ext cx="7634287" cy="430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SMA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The seismic capacity of SSCs is defined in the form of HCLPF (High Confidence of Low Probability of Failure).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The Conservative Deterministic Failure Margin (CDFM) approach is used.</a:t>
            </a:r>
            <a:endParaRPr lang="sk-SK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SMA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For specific equipment, such as tanks and heat exchangers, distribution systems (including cold and small piping and HVAC ducts) and cable and conduit raceway, suitable </a:t>
            </a:r>
            <a:r>
              <a:rPr lang="en-US" dirty="0" smtClean="0">
                <a:solidFill>
                  <a:srgbClr val="FF0000"/>
                </a:solidFill>
              </a:rPr>
              <a:t>simplified approach is used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This is the </a:t>
            </a:r>
            <a:r>
              <a:rPr lang="en-US" dirty="0" smtClean="0">
                <a:solidFill>
                  <a:srgbClr val="FF0000"/>
                </a:solidFill>
              </a:rPr>
              <a:t>GIP-VVER approach </a:t>
            </a:r>
            <a:r>
              <a:rPr lang="en-US" dirty="0" smtClean="0">
                <a:solidFill>
                  <a:schemeClr val="tx2"/>
                </a:solidFill>
              </a:rPr>
              <a:t>developed for VVER plants, compliant with the US-GIP approach.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two approaches are formally different, but they rely on the same technical basis and only minor differences affect the qualification procedures. 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The IAEA TECDOC-1333 summarizes the differences between the standard US-GIP data base and the GIP-VVER.</a:t>
            </a:r>
            <a:endParaRPr lang="sk-SK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sk-SK" dirty="0" smtClean="0"/>
          </a:p>
          <a:p>
            <a:pPr lvl="2"/>
            <a:endParaRPr lang="en-US" dirty="0" smtClean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14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SMA - GIP VVER</a:t>
            </a:r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15</a:t>
            </a:fld>
            <a:endParaRPr lang="sv-S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5105" y="1722438"/>
            <a:ext cx="583855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SMA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Taking into account the outcomes of the HCLPF calculation, those SSCs that exhibit an HCLPF lower than RLE in terms of PGA are subjected to corrective measures in order </a:t>
            </a:r>
            <a:r>
              <a:rPr lang="en-US" sz="2000" dirty="0" smtClean="0">
                <a:solidFill>
                  <a:srgbClr val="FF0000"/>
                </a:solidFill>
              </a:rPr>
              <a:t>to ensure that everywhere HCLPF &gt; RLE.</a:t>
            </a:r>
            <a:endParaRPr lang="sk-SK" sz="2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 </a:t>
            </a:r>
            <a:endParaRPr lang="sk-SK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These corrective measures are determined from case to case, according to the specific SSC affected, tailored on the considered object, and according to the applicable standards.</a:t>
            </a:r>
            <a:endParaRPr lang="sk-SK" sz="2000" dirty="0" smtClean="0">
              <a:solidFill>
                <a:schemeClr val="tx2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hangingPunct="0"/>
            <a:r>
              <a:rPr lang="sk-SK" sz="2000" b="1" dirty="0" smtClean="0">
                <a:solidFill>
                  <a:schemeClr val="tx2"/>
                </a:solidFill>
              </a:rPr>
              <a:t/>
            </a:r>
            <a:br>
              <a:rPr lang="sk-SK" sz="2000" b="1" dirty="0" smtClean="0">
                <a:solidFill>
                  <a:schemeClr val="tx2"/>
                </a:solidFill>
              </a:rPr>
            </a:br>
            <a:r>
              <a:rPr lang="sk-SK" sz="2000" b="1" dirty="0" smtClean="0">
                <a:solidFill>
                  <a:schemeClr val="tx2"/>
                </a:solidFill>
              </a:rPr>
              <a:t/>
            </a:r>
            <a:br>
              <a:rPr lang="sk-SK" sz="2000" b="1" dirty="0" smtClean="0">
                <a:solidFill>
                  <a:schemeClr val="tx2"/>
                </a:solidFill>
              </a:rPr>
            </a:br>
            <a:r>
              <a:rPr lang="en-US" sz="2400" b="1" dirty="0" smtClean="0">
                <a:solidFill>
                  <a:schemeClr val="tx2"/>
                </a:solidFill>
              </a:rPr>
              <a:t>Seismic PSA</a:t>
            </a:r>
            <a:r>
              <a:rPr lang="sk-SK" sz="2400" dirty="0" smtClean="0">
                <a:solidFill>
                  <a:schemeClr val="tx2"/>
                </a:solidFill>
              </a:rPr>
              <a:t/>
            </a:r>
            <a:br>
              <a:rPr lang="sk-SK" sz="2400" dirty="0" smtClean="0">
                <a:solidFill>
                  <a:schemeClr val="tx2"/>
                </a:solidFill>
              </a:rPr>
            </a:br>
            <a:endParaRPr lang="sk-SK" sz="2400" dirty="0">
              <a:solidFill>
                <a:schemeClr val="tx2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17</a:t>
            </a:fld>
            <a:endParaRPr lang="sv-SE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In addition to deterministic seismic analyses also probabilistic seismic analyses are required by the regulatory authority.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The seismic PSA (SPSA) is carried out to evaluate the risk associated with occurrence of a seismic event.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In probabilistic studies (Level 1 and 2 SPSA), the risk of core damage is generally referred as CDF and LERF and represents a bounding estimation of the annual frequency of occurrence of an accidental event leading to core damage which can possibly result into radiation releases.</a:t>
            </a:r>
            <a:endParaRPr lang="sk-SK" sz="2000" dirty="0" smtClean="0">
              <a:solidFill>
                <a:schemeClr val="tx2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tx2"/>
                </a:solidFill>
              </a:rPr>
              <a:t>Seismic PSA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The input data necessary for SPSA are listed below:</a:t>
            </a:r>
            <a:endParaRPr lang="sk-SK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The seismic hazard curves for the site</a:t>
            </a:r>
            <a:endParaRPr lang="sk-SK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The design documentation of the plant and seismic safety technological concept</a:t>
            </a:r>
            <a:endParaRPr lang="sk-SK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The fragility curves of SSCs</a:t>
            </a:r>
            <a:endParaRPr lang="sk-SK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The report assessing the results of observations during plant </a:t>
            </a:r>
            <a:r>
              <a:rPr lang="en-US" sz="2400" dirty="0" err="1" smtClean="0">
                <a:solidFill>
                  <a:schemeClr val="tx2"/>
                </a:solidFill>
              </a:rPr>
              <a:t>walkdown</a:t>
            </a:r>
            <a:endParaRPr lang="sk-SK" sz="2400" dirty="0" smtClean="0">
              <a:solidFill>
                <a:schemeClr val="tx2"/>
              </a:solidFill>
            </a:endParaRPr>
          </a:p>
          <a:p>
            <a:pPr lvl="1"/>
            <a:r>
              <a:rPr lang="en-US" sz="2400" dirty="0" smtClean="0">
                <a:solidFill>
                  <a:schemeClr val="tx2"/>
                </a:solidFill>
              </a:rPr>
              <a:t>The existing internal event Level 1 and 2 PSA model for internal events</a:t>
            </a:r>
            <a:endParaRPr lang="sk-SK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 </a:t>
            </a:r>
            <a:endParaRPr lang="sk-SK" sz="2400" dirty="0" smtClean="0">
              <a:solidFill>
                <a:schemeClr val="tx2"/>
              </a:solidFill>
            </a:endParaRPr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18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Seismic PSA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 </a:t>
            </a:r>
            <a:endParaRPr lang="sk-SK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CDF and LERF are computed considering that all the basic events induced by an earthquake are independent.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This assumption is generally accepted due to the low probability of occurrence of major earthquakes, despite of the fact that the earthquake represents a common mode of failures for the plant. The interrelations generally considered in SPSA are:</a:t>
            </a:r>
            <a:endParaRPr lang="sk-SK" sz="2000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correlation of SSCs characterized by similar seismic resistance:</a:t>
            </a:r>
            <a:r>
              <a:rPr lang="en-US" dirty="0" smtClean="0">
                <a:solidFill>
                  <a:schemeClr val="tx2"/>
                </a:solidFill>
              </a:rPr>
              <a:t> multiple failures of components is likely if they have similar seismic fragilities and are subjected to comparable seismic floor spectra;</a:t>
            </a:r>
            <a:endParaRPr lang="sk-SK" dirty="0" smtClean="0">
              <a:solidFill>
                <a:schemeClr val="tx2"/>
              </a:solidFill>
            </a:endParaRP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correlation of SSCs due to spatial interactions: </a:t>
            </a:r>
            <a:r>
              <a:rPr lang="en-US" dirty="0" smtClean="0">
                <a:solidFill>
                  <a:schemeClr val="tx2"/>
                </a:solidFill>
              </a:rPr>
              <a:t>the failures of several components located in the same room can be associated with the collapse of the civil structure or the rupture of a component jeopardizing the functionality of several SCCs in the same room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sk-SK" sz="2000" dirty="0" smtClean="0">
              <a:solidFill>
                <a:schemeClr val="tx2"/>
              </a:solidFill>
            </a:endParaRPr>
          </a:p>
          <a:p>
            <a:pPr hangingPunct="0">
              <a:buNone/>
            </a:pPr>
            <a:endParaRPr lang="sk-SK" dirty="0" smtClean="0"/>
          </a:p>
          <a:p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19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Contents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>Introduction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Safety requirements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GB" sz="2400" dirty="0" smtClean="0">
                <a:solidFill>
                  <a:schemeClr val="tx2"/>
                </a:solidFill>
              </a:rPr>
              <a:t>Engineering standards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SMA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SPSA</a:t>
            </a:r>
          </a:p>
          <a:p>
            <a:r>
              <a:rPr lang="en-GB" sz="2400" dirty="0" smtClean="0">
                <a:solidFill>
                  <a:schemeClr val="tx2"/>
                </a:solidFill>
              </a:rPr>
              <a:t>Synthesis of  the SMA and SPSA results 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400" dirty="0" smtClean="0">
                <a:solidFill>
                  <a:schemeClr val="tx2"/>
                </a:solidFill>
              </a:rPr>
              <a:t>Conclusion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Synthesis of the SMA and SPSA results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20</a:t>
            </a:fld>
            <a:endParaRPr lang="sv-SE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The SMA process provides a set of SSCs to be upgraded, with reference at the main success path and alternative success path selected during the SSC list development (loss of off-site power and small break LOCA are considered) and to the initial plant design (already upgraded to 0.15 g).</a:t>
            </a:r>
            <a:endParaRPr lang="sk-SK" sz="2000" dirty="0" smtClean="0">
              <a:solidFill>
                <a:schemeClr val="tx2"/>
              </a:solidFill>
            </a:endParaRPr>
          </a:p>
          <a:p>
            <a:endParaRPr lang="sk-SK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The SPSA provides the list of SSCs which represent the major contributors to the risk for the “as-is” plant configuration and proposes safety measures to improve the plant safety given a seismic event.</a:t>
            </a:r>
            <a:endParaRPr lang="sk-SK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 </a:t>
            </a:r>
            <a:endParaRPr lang="sk-SK" sz="2000" dirty="0" smtClean="0">
              <a:solidFill>
                <a:schemeClr val="tx2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Synthesis of the SMA and SPSA results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The results obtained from the two processes are analyzed and merged by means of the following rules:</a:t>
            </a:r>
            <a:endParaRPr lang="sk-SK" sz="20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All SSCs resulted as to be upgraded in the SMA process will be considered for the upgrade.</a:t>
            </a:r>
            <a:endParaRPr lang="sk-SK" sz="2000" dirty="0" smtClean="0">
              <a:solidFill>
                <a:schemeClr val="tx2"/>
              </a:solidFill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en-US" sz="2000" dirty="0" smtClean="0">
                <a:solidFill>
                  <a:schemeClr val="tx2"/>
                </a:solidFill>
              </a:rPr>
              <a:t>The SSCs recognized as major contributors to the risk in the SPSA process may or may not be present in the list of point 1 because the SPSA takes into account a wider range of scenarios:</a:t>
            </a:r>
            <a:endParaRPr lang="sk-SK" sz="2000" dirty="0" smtClean="0">
              <a:solidFill>
                <a:schemeClr val="tx2"/>
              </a:solidFill>
            </a:endParaRPr>
          </a:p>
          <a:p>
            <a:pPr marL="1257300" lvl="2" indent="-342900"/>
            <a:r>
              <a:rPr lang="en-US" sz="2000" dirty="0" smtClean="0">
                <a:solidFill>
                  <a:schemeClr val="tx2"/>
                </a:solidFill>
              </a:rPr>
              <a:t>if the major contributors to the risk are already in the list of SSCs to be upgraded resulted from the SMA process, they will be considered for the upgrade;</a:t>
            </a:r>
            <a:endParaRPr lang="sk-SK" sz="2000" dirty="0" smtClean="0">
              <a:solidFill>
                <a:schemeClr val="tx2"/>
              </a:solidFill>
            </a:endParaRPr>
          </a:p>
          <a:p>
            <a:pPr marL="1257300" lvl="2" indent="-342900"/>
            <a:r>
              <a:rPr lang="en-US" sz="2000" dirty="0" smtClean="0">
                <a:solidFill>
                  <a:schemeClr val="tx2"/>
                </a:solidFill>
              </a:rPr>
              <a:t>if some major contributors will not be in the list of components to be upgraded resulted from the SMA process, a deeper sensitivity analysis will be performed</a:t>
            </a:r>
            <a:r>
              <a:rPr lang="en-US" sz="2000" dirty="0" smtClean="0"/>
              <a:t>.</a:t>
            </a:r>
            <a:endParaRPr lang="sk-SK" sz="2000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21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/>
                </a:solidFill>
              </a:rPr>
              <a:t>Synthesis of the SMA and SPSA results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From these two processes a final list of SCCs to be upgraded is determined.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This list undergoes a specific analysis to assess the compatibility with plant operation.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The final list undergoes a basic design and a time/cost analysis.</a:t>
            </a:r>
            <a:endParaRPr lang="sk-SK" sz="2000" dirty="0" smtClean="0">
              <a:solidFill>
                <a:schemeClr val="tx2"/>
              </a:solidFill>
            </a:endParaRPr>
          </a:p>
          <a:p>
            <a:endParaRPr lang="sk-SK" sz="2000" dirty="0">
              <a:solidFill>
                <a:schemeClr val="tx2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22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solidFill>
                  <a:schemeClr val="tx2"/>
                </a:solidFill>
              </a:rPr>
              <a:t>Conclusions</a:t>
            </a:r>
            <a:r>
              <a:rPr lang="en-US" sz="2800" smtClean="0">
                <a:solidFill>
                  <a:schemeClr val="tx2"/>
                </a:solidFill>
              </a:rPr>
              <a:t/>
            </a:r>
            <a:br>
              <a:rPr lang="en-US" sz="2800" smtClean="0">
                <a:solidFill>
                  <a:schemeClr val="tx2"/>
                </a:solidFill>
              </a:rPr>
            </a:br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57238" y="1196752"/>
            <a:ext cx="7634287" cy="4486275"/>
          </a:xfrm>
        </p:spPr>
        <p:txBody>
          <a:bodyPr/>
          <a:lstStyle/>
          <a:p>
            <a:pPr>
              <a:buNone/>
            </a:pPr>
            <a:endParaRPr lang="sk-SK" dirty="0" smtClean="0"/>
          </a:p>
          <a:p>
            <a:r>
              <a:rPr lang="en-GB" sz="2000" dirty="0" smtClean="0">
                <a:solidFill>
                  <a:schemeClr val="tx2"/>
                </a:solidFill>
              </a:rPr>
              <a:t>The seismic re-evaluation of the Unit 1&amp;2 of the Mochovce NPP is an </a:t>
            </a:r>
            <a:r>
              <a:rPr lang="en-GB" sz="2000" dirty="0" smtClean="0">
                <a:solidFill>
                  <a:srgbClr val="FF0000"/>
                </a:solidFill>
              </a:rPr>
              <a:t>ongoing process</a:t>
            </a:r>
            <a:r>
              <a:rPr lang="en-GB" sz="20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The objectives of this project is to increase the design basis earthquake from 0.10 g to 0.15 g. 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The safety requirements of the project, used engineering standards, application of SMA and SPSA within the project and </a:t>
            </a:r>
            <a:r>
              <a:rPr lang="en-GB" sz="2000" dirty="0" smtClean="0">
                <a:solidFill>
                  <a:srgbClr val="FF0000"/>
                </a:solidFill>
              </a:rPr>
              <a:t>synthesis of the SMA and SPSA results </a:t>
            </a:r>
            <a:r>
              <a:rPr lang="en-GB" sz="2000" dirty="0" smtClean="0">
                <a:solidFill>
                  <a:schemeClr val="tx2"/>
                </a:solidFill>
              </a:rPr>
              <a:t>are presented.</a:t>
            </a:r>
            <a:endParaRPr lang="sk-SK" sz="2000" dirty="0" smtClean="0">
              <a:solidFill>
                <a:schemeClr val="tx2"/>
              </a:solidFill>
            </a:endParaRPr>
          </a:p>
          <a:p>
            <a:r>
              <a:rPr lang="en-GB" sz="2000" dirty="0" smtClean="0">
                <a:solidFill>
                  <a:schemeClr val="tx2"/>
                </a:solidFill>
              </a:rPr>
              <a:t>The project contributes to the state of knowledge and deep understanding of the plant seismic risk. 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It is important due to growing recognition of the safety significance of the seismic hazard.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 In addition, further areas may be identified for improvement the existing methods and models.</a:t>
            </a:r>
            <a:endParaRPr lang="sk-SK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400" dirty="0" smtClean="0"/>
              <a:t> </a:t>
            </a:r>
            <a:endParaRPr lang="sk-SK" sz="2400" dirty="0" smtClean="0"/>
          </a:p>
          <a:p>
            <a:endParaRPr lang="sk-SK" sz="24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23</a:t>
            </a:fld>
            <a:endParaRPr lang="sv-S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pPr>
              <a:buNone/>
            </a:pPr>
            <a:endParaRPr lang="sk-SK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sk-SK" sz="2800" b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sk-SK" sz="2800" b="1" dirty="0" smtClean="0">
                <a:solidFill>
                  <a:schemeClr val="tx2"/>
                </a:solidFill>
              </a:rPr>
              <a:t>           </a:t>
            </a:r>
            <a:r>
              <a:rPr lang="en-US" sz="2800" b="1" dirty="0" smtClean="0">
                <a:solidFill>
                  <a:schemeClr val="tx2"/>
                </a:solidFill>
              </a:rPr>
              <a:t>Thank you for your attention ! </a:t>
            </a:r>
            <a:endParaRPr lang="sk-SK" sz="2800" dirty="0">
              <a:solidFill>
                <a:schemeClr val="tx2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24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Introduction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2"/>
                </a:solidFill>
              </a:rPr>
              <a:t>The Slovak Nuclear Regulatory Authority (UJD) requires the licensee (</a:t>
            </a:r>
            <a:r>
              <a:rPr lang="en-GB" sz="2000" dirty="0" err="1" smtClean="0">
                <a:solidFill>
                  <a:schemeClr val="tx2"/>
                </a:solidFill>
              </a:rPr>
              <a:t>Slovenske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  <a:r>
              <a:rPr lang="en-GB" sz="2000" dirty="0" err="1" smtClean="0">
                <a:solidFill>
                  <a:schemeClr val="tx2"/>
                </a:solidFill>
              </a:rPr>
              <a:t>Elektrarne</a:t>
            </a:r>
            <a:r>
              <a:rPr lang="en-GB" sz="2000" dirty="0" smtClean="0">
                <a:solidFill>
                  <a:schemeClr val="tx2"/>
                </a:solidFill>
              </a:rPr>
              <a:t>) to keep </a:t>
            </a:r>
            <a:r>
              <a:rPr lang="en-GB" sz="2000" dirty="0" smtClean="0">
                <a:solidFill>
                  <a:srgbClr val="FF0000"/>
                </a:solidFill>
              </a:rPr>
              <a:t>the seismic capacity of the plant in operation on a level generally accepted by the international community.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The re-evaluation of the seismic capacity of an existing plant is generally due </a:t>
            </a:r>
            <a:r>
              <a:rPr lang="sk-SK" sz="2000" dirty="0" smtClean="0">
                <a:solidFill>
                  <a:schemeClr val="tx2"/>
                </a:solidFill>
              </a:rPr>
              <a:t>to </a:t>
            </a:r>
            <a:r>
              <a:rPr lang="en-US" sz="2000" dirty="0" smtClean="0">
                <a:solidFill>
                  <a:srgbClr val="FF0000"/>
                </a:solidFill>
              </a:rPr>
              <a:t>evidence that the seismic hazard is greater than the design basis earthquake</a:t>
            </a:r>
            <a:r>
              <a:rPr lang="en-US" sz="2000" dirty="0" smtClean="0">
                <a:solidFill>
                  <a:schemeClr val="tx2"/>
                </a:solidFill>
              </a:rPr>
              <a:t>, arising from </a:t>
            </a:r>
            <a:r>
              <a:rPr lang="sk-SK" sz="2000" dirty="0" smtClean="0">
                <a:solidFill>
                  <a:schemeClr val="tx2"/>
                </a:solidFill>
              </a:rPr>
              <a:t>a </a:t>
            </a:r>
            <a:r>
              <a:rPr lang="en-US" sz="2000" dirty="0" smtClean="0">
                <a:solidFill>
                  <a:schemeClr val="tx2"/>
                </a:solidFill>
              </a:rPr>
              <a:t>new </a:t>
            </a:r>
            <a:r>
              <a:rPr lang="en-US" sz="2000" dirty="0" smtClean="0">
                <a:solidFill>
                  <a:schemeClr val="tx2"/>
                </a:solidFill>
              </a:rPr>
              <a:t>seismic hazard analysis.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I</a:t>
            </a:r>
            <a:r>
              <a:rPr lang="sk-SK" dirty="0" err="1" smtClean="0">
                <a:solidFill>
                  <a:schemeClr val="tx2"/>
                </a:solidFill>
              </a:rPr>
              <a:t>ntroduction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>
                <a:solidFill>
                  <a:schemeClr val="tx2"/>
                </a:solidFill>
              </a:rPr>
              <a:t>The original design basis earthquake of the plant with VVER440 type reactors was </a:t>
            </a:r>
            <a:r>
              <a:rPr lang="en-GB" sz="2000" dirty="0" smtClean="0">
                <a:solidFill>
                  <a:srgbClr val="FF0000"/>
                </a:solidFill>
              </a:rPr>
              <a:t>0.06 g.</a:t>
            </a:r>
            <a:r>
              <a:rPr lang="en-GB" sz="2000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The first project of seismic re-evaluation in 1997 increased the RLE (Review Level Earthquake) to </a:t>
            </a:r>
            <a:r>
              <a:rPr lang="en-GB" sz="2000" dirty="0" smtClean="0">
                <a:solidFill>
                  <a:srgbClr val="FF0000"/>
                </a:solidFill>
              </a:rPr>
              <a:t>0.10 g</a:t>
            </a:r>
            <a:r>
              <a:rPr lang="en-GB" sz="2000" dirty="0" smtClean="0">
                <a:solidFill>
                  <a:schemeClr val="tx2"/>
                </a:solidFill>
              </a:rPr>
              <a:t>. Significant number of plant upgrading measures were implemented. 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As a consequence of a new hazard evaluation carried out at the site, a new project was launched by the licensee, which further upgrades the seismic capacity of the plant to the RLE = </a:t>
            </a:r>
            <a:r>
              <a:rPr lang="en-GB" sz="2000" dirty="0" smtClean="0">
                <a:solidFill>
                  <a:srgbClr val="FF0000"/>
                </a:solidFill>
              </a:rPr>
              <a:t>0.15 g</a:t>
            </a:r>
            <a:r>
              <a:rPr lang="en-GB" sz="2000" dirty="0" smtClean="0">
                <a:solidFill>
                  <a:schemeClr val="tx2"/>
                </a:solidFill>
              </a:rPr>
              <a:t> (SL-2 value). </a:t>
            </a:r>
          </a:p>
          <a:p>
            <a:r>
              <a:rPr lang="en-GB" sz="2000" dirty="0" smtClean="0">
                <a:solidFill>
                  <a:schemeClr val="tx2"/>
                </a:solidFill>
              </a:rPr>
              <a:t>The seismic re-evaluation is being performed on the basis of the IAEA guideline </a:t>
            </a:r>
            <a:r>
              <a:rPr lang="en-GB" sz="2000" dirty="0" smtClean="0">
                <a:solidFill>
                  <a:srgbClr val="FF0000"/>
                </a:solidFill>
              </a:rPr>
              <a:t>“Evaluation of Seismic Safety for Existing Nuclear Installation (NS-G-2.13)”. </a:t>
            </a:r>
            <a:endParaRPr lang="sk-SK" sz="2000" dirty="0">
              <a:solidFill>
                <a:srgbClr val="FF0000"/>
              </a:solidFill>
            </a:endParaRPr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4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Safety requirements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en-US" sz="2000" dirty="0" smtClean="0">
                <a:solidFill>
                  <a:schemeClr val="tx2"/>
                </a:solidFill>
              </a:rPr>
              <a:t>Full power operation is the starting operating mode of the plant to be brought </a:t>
            </a:r>
            <a:r>
              <a:rPr lang="en-US" sz="2000" dirty="0" smtClean="0">
                <a:solidFill>
                  <a:schemeClr val="tx2"/>
                </a:solidFill>
              </a:rPr>
              <a:t>into</a:t>
            </a:r>
            <a:r>
              <a:rPr lang="sk-SK" sz="2000" dirty="0" smtClean="0">
                <a:solidFill>
                  <a:schemeClr val="tx2"/>
                </a:solidFill>
              </a:rPr>
              <a:t> </a:t>
            </a:r>
            <a:r>
              <a:rPr lang="sk-SK" sz="2000" dirty="0" err="1" smtClean="0">
                <a:solidFill>
                  <a:schemeClr val="tx2"/>
                </a:solidFill>
              </a:rPr>
              <a:t>the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safe </a:t>
            </a:r>
            <a:r>
              <a:rPr lang="en-US" sz="2000" dirty="0" smtClean="0">
                <a:solidFill>
                  <a:schemeClr val="tx2"/>
                </a:solidFill>
              </a:rPr>
              <a:t>shutdown</a:t>
            </a:r>
            <a:r>
              <a:rPr lang="sk-SK" sz="2000" dirty="0" smtClean="0">
                <a:solidFill>
                  <a:schemeClr val="tx2"/>
                </a:solidFill>
              </a:rPr>
              <a:t> state</a:t>
            </a:r>
            <a:r>
              <a:rPr lang="en-US" sz="2000" dirty="0" smtClean="0">
                <a:solidFill>
                  <a:schemeClr val="tx2"/>
                </a:solidFill>
              </a:rPr>
              <a:t>.</a:t>
            </a: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The</a:t>
            </a:r>
            <a:r>
              <a:rPr lang="sk-SK" sz="2000" dirty="0" smtClean="0">
                <a:solidFill>
                  <a:schemeClr val="tx2"/>
                </a:solidFill>
              </a:rPr>
              <a:t> </a:t>
            </a:r>
            <a:r>
              <a:rPr lang="sk-SK" sz="2000" dirty="0" err="1" smtClean="0">
                <a:solidFill>
                  <a:schemeClr val="tx2"/>
                </a:solidFill>
              </a:rPr>
              <a:t>selected</a:t>
            </a:r>
            <a:r>
              <a:rPr lang="en-US" sz="2000" dirty="0" smtClean="0">
                <a:solidFill>
                  <a:schemeClr val="tx2"/>
                </a:solidFill>
              </a:rPr>
              <a:t> SSC</a:t>
            </a:r>
            <a:r>
              <a:rPr lang="sk-SK" sz="2000" dirty="0" smtClean="0">
                <a:solidFill>
                  <a:schemeClr val="tx2"/>
                </a:solidFill>
              </a:rPr>
              <a:t>s are </a:t>
            </a:r>
            <a:r>
              <a:rPr lang="en-US" sz="2000" dirty="0" smtClean="0">
                <a:solidFill>
                  <a:schemeClr val="tx2"/>
                </a:solidFill>
              </a:rPr>
              <a:t>needed </a:t>
            </a:r>
            <a:r>
              <a:rPr lang="en-US" sz="2000" dirty="0" smtClean="0">
                <a:solidFill>
                  <a:schemeClr val="tx2"/>
                </a:solidFill>
              </a:rPr>
              <a:t>for shutdown a</a:t>
            </a:r>
            <a:r>
              <a:rPr lang="sk-SK" sz="2000" dirty="0" err="1" smtClean="0">
                <a:solidFill>
                  <a:schemeClr val="tx2"/>
                </a:solidFill>
              </a:rPr>
              <a:t>nd</a:t>
            </a:r>
            <a:r>
              <a:rPr lang="en-US" sz="2000" dirty="0" smtClean="0">
                <a:solidFill>
                  <a:schemeClr val="tx2"/>
                </a:solidFill>
              </a:rPr>
              <a:t> cooling down the plant.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The range of time to be considered is </a:t>
            </a:r>
            <a:r>
              <a:rPr lang="en-US" sz="2000" dirty="0" smtClean="0">
                <a:solidFill>
                  <a:srgbClr val="FF0000"/>
                </a:solidFill>
              </a:rPr>
              <a:t>72 hours </a:t>
            </a:r>
            <a:r>
              <a:rPr lang="en-US" sz="2000" dirty="0" smtClean="0">
                <a:solidFill>
                  <a:schemeClr val="tx2"/>
                </a:solidFill>
              </a:rPr>
              <a:t>after the safe shutdown earthquake occurrence.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Offsite power is considered not available at least for </a:t>
            </a:r>
            <a:r>
              <a:rPr lang="en-US" sz="2000" dirty="0" smtClean="0">
                <a:solidFill>
                  <a:srgbClr val="FF0000"/>
                </a:solidFill>
              </a:rPr>
              <a:t>72 hours </a:t>
            </a:r>
            <a:r>
              <a:rPr lang="en-US" sz="2000" dirty="0" smtClean="0">
                <a:solidFill>
                  <a:schemeClr val="tx2"/>
                </a:solidFill>
              </a:rPr>
              <a:t>after the earthquake.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In addition, the occurrence of small break LOCA is considered.</a:t>
            </a:r>
            <a:endParaRPr lang="sk-SK" sz="20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2000" dirty="0" smtClean="0">
                <a:solidFill>
                  <a:schemeClr val="tx2"/>
                </a:solidFill>
              </a:rPr>
              <a:t> </a:t>
            </a:r>
            <a:endParaRPr lang="sk-SK" sz="2000" dirty="0" smtClean="0">
              <a:solidFill>
                <a:schemeClr val="tx2"/>
              </a:solidFill>
            </a:endParaRPr>
          </a:p>
          <a:p>
            <a:endParaRPr lang="en-US" sz="2000" i="1" dirty="0" smtClean="0">
              <a:solidFill>
                <a:schemeClr val="tx2"/>
              </a:solidFill>
            </a:endParaRP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Safety requirements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755576" y="1700808"/>
            <a:ext cx="7634287" cy="4486275"/>
          </a:xfrm>
        </p:spPr>
        <p:txBody>
          <a:bodyPr/>
          <a:lstStyle/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UJD Decree No. 430/2011 classifies the SSCs according to the following</a:t>
            </a:r>
            <a:endParaRPr lang="sk-SK" sz="18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sz="1800" dirty="0" smtClean="0">
                <a:solidFill>
                  <a:schemeClr val="tx2"/>
                </a:solidFill>
              </a:rPr>
              <a:t>categories:</a:t>
            </a:r>
            <a:endParaRPr lang="sk-SK" sz="1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chemeClr val="tx2"/>
                </a:solidFill>
              </a:rPr>
              <a:t> Seismic category 1</a:t>
            </a:r>
            <a:endParaRPr lang="sk-SK" sz="1800" dirty="0" smtClean="0">
              <a:solidFill>
                <a:schemeClr val="tx2"/>
              </a:solidFill>
            </a:endParaRP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1a - active SSCs that must keep their </a:t>
            </a:r>
            <a:r>
              <a:rPr lang="en-US" sz="1800" dirty="0" smtClean="0">
                <a:solidFill>
                  <a:srgbClr val="FF0000"/>
                </a:solidFill>
              </a:rPr>
              <a:t>functional</a:t>
            </a:r>
            <a:r>
              <a:rPr lang="sk-SK" sz="1800" dirty="0" err="1" smtClean="0">
                <a:solidFill>
                  <a:srgbClr val="FF0000"/>
                </a:solidFill>
              </a:rPr>
              <a:t>ity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chemeClr val="tx2"/>
                </a:solidFill>
              </a:rPr>
              <a:t>at or after earthquake.</a:t>
            </a:r>
            <a:endParaRPr lang="sk-SK" sz="1800" dirty="0" smtClean="0">
              <a:solidFill>
                <a:schemeClr val="tx2"/>
              </a:solidFill>
            </a:endParaRP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1b - SSCs that must have seismic robustness related to their strength and ability to stay hermetical and to </a:t>
            </a:r>
            <a:r>
              <a:rPr lang="en-US" sz="1800" dirty="0" smtClean="0">
                <a:solidFill>
                  <a:srgbClr val="FF0000"/>
                </a:solidFill>
              </a:rPr>
              <a:t>keep integrity</a:t>
            </a:r>
            <a:r>
              <a:rPr lang="en-US" sz="1800" dirty="0" smtClean="0">
                <a:solidFill>
                  <a:schemeClr val="tx2"/>
                </a:solidFill>
              </a:rPr>
              <a:t>.</a:t>
            </a:r>
            <a:endParaRPr lang="sk-SK" sz="1800" dirty="0" smtClean="0">
              <a:solidFill>
                <a:schemeClr val="tx2"/>
              </a:solidFill>
            </a:endParaRPr>
          </a:p>
          <a:p>
            <a:pPr lvl="0"/>
            <a:r>
              <a:rPr lang="en-US" sz="1800" dirty="0" smtClean="0">
                <a:solidFill>
                  <a:schemeClr val="tx2"/>
                </a:solidFill>
              </a:rPr>
              <a:t>Seismic category 2</a:t>
            </a:r>
            <a:endParaRPr lang="sk-SK" sz="1800" dirty="0" smtClean="0">
              <a:solidFill>
                <a:schemeClr val="tx2"/>
              </a:solidFill>
            </a:endParaRP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2a - SSCs that due to </a:t>
            </a:r>
            <a:r>
              <a:rPr lang="en-US" sz="1800" dirty="0" smtClean="0">
                <a:solidFill>
                  <a:srgbClr val="FF0000"/>
                </a:solidFill>
              </a:rPr>
              <a:t>seismic interactions </a:t>
            </a:r>
            <a:r>
              <a:rPr lang="en-US" sz="1800" dirty="0" smtClean="0">
                <a:solidFill>
                  <a:schemeClr val="tx2"/>
                </a:solidFill>
              </a:rPr>
              <a:t>directly or by means of side effects may cause loss of functionality, strength, integrity or stability of seismic category 1 SSCs or </a:t>
            </a:r>
            <a:r>
              <a:rPr lang="en-US" sz="1800" dirty="0" smtClean="0">
                <a:solidFill>
                  <a:srgbClr val="FF0000"/>
                </a:solidFill>
              </a:rPr>
              <a:t>cause disconnection of necessary access routes,</a:t>
            </a:r>
            <a:endParaRPr lang="sk-SK" sz="1800" dirty="0" smtClean="0">
              <a:solidFill>
                <a:srgbClr val="FF0000"/>
              </a:solidFill>
            </a:endParaRPr>
          </a:p>
          <a:p>
            <a:pPr lvl="2"/>
            <a:r>
              <a:rPr lang="en-US" sz="1800" dirty="0" smtClean="0">
                <a:solidFill>
                  <a:schemeClr val="tx2"/>
                </a:solidFill>
              </a:rPr>
              <a:t>2b - other SSCs.</a:t>
            </a:r>
            <a:endParaRPr lang="sk-SK" sz="1800" dirty="0" smtClean="0">
              <a:solidFill>
                <a:schemeClr val="tx2"/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5786" y="785794"/>
            <a:ext cx="7634287" cy="817563"/>
          </a:xfrm>
        </p:spPr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>
                <a:solidFill>
                  <a:schemeClr val="tx2"/>
                </a:solidFill>
              </a:rPr>
              <a:t>Safety requirements</a:t>
            </a: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2"/>
                </a:solidFill>
              </a:rPr>
              <a:t>The safety analyses identify a special subset of items able to guarantee the following </a:t>
            </a:r>
            <a:r>
              <a:rPr lang="en-US" sz="1800" dirty="0" smtClean="0">
                <a:solidFill>
                  <a:srgbClr val="FF0000"/>
                </a:solidFill>
              </a:rPr>
              <a:t>three basic safety functions </a:t>
            </a:r>
            <a:r>
              <a:rPr lang="en-US" sz="1800" dirty="0" smtClean="0">
                <a:solidFill>
                  <a:schemeClr val="tx2"/>
                </a:solidFill>
              </a:rPr>
              <a:t>under the above specified conditions, namely: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Plant cold shutdown</a:t>
            </a:r>
            <a:endParaRPr lang="sk-SK" sz="1800" dirty="0" smtClean="0">
              <a:solidFill>
                <a:schemeClr val="tx2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Residual heat removal (for 72 hours)</a:t>
            </a:r>
            <a:endParaRPr lang="sk-SK" sz="1800" dirty="0" smtClean="0">
              <a:solidFill>
                <a:schemeClr val="tx2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Containment integrity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SSCs in seismic category 1 are analyzed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and the main success path and alternative success path are selected </a:t>
            </a:r>
            <a:r>
              <a:rPr lang="en-US" sz="1800" dirty="0" smtClean="0">
                <a:solidFill>
                  <a:schemeClr val="tx2"/>
                </a:solidFill>
              </a:rPr>
              <a:t>to  perform the safety functions.</a:t>
            </a:r>
          </a:p>
          <a:p>
            <a:r>
              <a:rPr lang="en-US" sz="1800" dirty="0" smtClean="0">
                <a:solidFill>
                  <a:schemeClr val="tx2"/>
                </a:solidFill>
              </a:rPr>
              <a:t>SSCs </a:t>
            </a:r>
            <a:r>
              <a:rPr lang="en-US" sz="1800" dirty="0" smtClean="0">
                <a:solidFill>
                  <a:schemeClr val="tx2"/>
                </a:solidFill>
              </a:rPr>
              <a:t>in category 2a are placed in proximity of the selected category 1 SSCs. They are also involved in a special section of the SSC list and are covered by dedicated methodologies during category 1 SSCs assessment.</a:t>
            </a:r>
            <a:endParaRPr lang="sk-SK" sz="1800" dirty="0" smtClean="0">
              <a:solidFill>
                <a:schemeClr val="tx2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>
                <a:solidFill>
                  <a:schemeClr val="tx2"/>
                </a:solidFill>
              </a:rPr>
              <a:t>Engineering standards</a:t>
            </a:r>
            <a:endParaRPr lang="sv-SE" dirty="0">
              <a:solidFill>
                <a:schemeClr val="tx2"/>
              </a:solidFill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541" y="1722438"/>
            <a:ext cx="741168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389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/>
            </a:r>
            <a:br>
              <a:rPr lang="sk-SK" dirty="0" smtClean="0"/>
            </a:br>
            <a:r>
              <a:rPr lang="en-US" dirty="0" smtClean="0">
                <a:solidFill>
                  <a:schemeClr val="tx2"/>
                </a:solidFill>
              </a:rPr>
              <a:t>SMA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60AB44-2D2E-436A-A514-8534E37AF1DB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Zástupný symbol obsah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2"/>
                </a:solidFill>
              </a:rPr>
              <a:t>SMA is a deterministic approach to evaluate the seismic capacity of the plant.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Two success paths (the main success path and the alternative success path) are identified. </a:t>
            </a:r>
          </a:p>
          <a:p>
            <a:r>
              <a:rPr lang="en-US" sz="2000" dirty="0" smtClean="0">
                <a:solidFill>
                  <a:schemeClr val="tx2"/>
                </a:solidFill>
              </a:rPr>
              <a:t>The seismic capacity of the SSCs involved in the success paths is assessed.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The seismic capacity of the weakest SSC of the stronger success path (path with higher seismic capacity) determines the seismic capacity of the plant (nuclear unit).</a:t>
            </a:r>
            <a:endParaRPr lang="sk-SK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88074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MHI-PPT-vit">
  <a:themeElements>
    <a:clrScheme name="SMH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9CDF"/>
      </a:accent1>
      <a:accent2>
        <a:srgbClr val="72CA34"/>
      </a:accent2>
      <a:accent3>
        <a:srgbClr val="FDEB1B"/>
      </a:accent3>
      <a:accent4>
        <a:srgbClr val="F82B37"/>
      </a:accent4>
      <a:accent5>
        <a:srgbClr val="000000"/>
      </a:accent5>
      <a:accent6>
        <a:srgbClr val="7F7F7F"/>
      </a:accent6>
      <a:hlink>
        <a:srgbClr val="0000FF"/>
      </a:hlink>
      <a:folHlink>
        <a:srgbClr val="800080"/>
      </a:folHlink>
    </a:clrScheme>
    <a:fontScheme name="SMHI - Vi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Vi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SMHI - Svart">
  <a:themeElements>
    <a:clrScheme name="SMHI - Sva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B9CDF"/>
      </a:accent1>
      <a:accent2>
        <a:srgbClr val="72CA34"/>
      </a:accent2>
      <a:accent3>
        <a:srgbClr val="FFFFFF"/>
      </a:accent3>
      <a:accent4>
        <a:srgbClr val="000000"/>
      </a:accent4>
      <a:accent5>
        <a:srgbClr val="AFCBEC"/>
      </a:accent5>
      <a:accent6>
        <a:srgbClr val="67B72E"/>
      </a:accent6>
      <a:hlink>
        <a:srgbClr val="FDEB1B"/>
      </a:hlink>
      <a:folHlink>
        <a:srgbClr val="F82B37"/>
      </a:folHlink>
    </a:clrScheme>
    <a:fontScheme name="SMHI - Svar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B9CDF"/>
        </a:accent1>
        <a:accent2>
          <a:srgbClr val="72CA34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67B72E"/>
        </a:accent6>
        <a:hlink>
          <a:srgbClr val="FDEB1B"/>
        </a:hlink>
        <a:folHlink>
          <a:srgbClr val="F82B3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2">
        <a:dk1>
          <a:srgbClr val="000000"/>
        </a:dk1>
        <a:lt1>
          <a:srgbClr val="FFFFFF"/>
        </a:lt1>
        <a:dk2>
          <a:srgbClr val="C4E1F5"/>
        </a:dk2>
        <a:lt2>
          <a:srgbClr val="B1D7F2"/>
        </a:lt2>
        <a:accent1>
          <a:srgbClr val="3B9CDF"/>
        </a:accent1>
        <a:accent2>
          <a:srgbClr val="62B0E5"/>
        </a:accent2>
        <a:accent3>
          <a:srgbClr val="FFFFFF"/>
        </a:accent3>
        <a:accent4>
          <a:srgbClr val="000000"/>
        </a:accent4>
        <a:accent5>
          <a:srgbClr val="AFCBEC"/>
        </a:accent5>
        <a:accent6>
          <a:srgbClr val="589FCF"/>
        </a:accent6>
        <a:hlink>
          <a:srgbClr val="76BAE9"/>
        </a:hlink>
        <a:folHlink>
          <a:srgbClr val="89C4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3">
        <a:dk1>
          <a:srgbClr val="000000"/>
        </a:dk1>
        <a:lt1>
          <a:srgbClr val="FFFFFF"/>
        </a:lt1>
        <a:dk2>
          <a:srgbClr val="D4EFC2"/>
        </a:dk2>
        <a:lt2>
          <a:srgbClr val="C7EAAE"/>
        </a:lt2>
        <a:accent1>
          <a:srgbClr val="72CA34"/>
        </a:accent1>
        <a:accent2>
          <a:srgbClr val="8ED55D"/>
        </a:accent2>
        <a:accent3>
          <a:srgbClr val="FFFFFF"/>
        </a:accent3>
        <a:accent4>
          <a:srgbClr val="000000"/>
        </a:accent4>
        <a:accent5>
          <a:srgbClr val="BCE1AE"/>
        </a:accent5>
        <a:accent6>
          <a:srgbClr val="80C153"/>
        </a:accent6>
        <a:hlink>
          <a:srgbClr val="9DDA71"/>
        </a:hlink>
        <a:folHlink>
          <a:srgbClr val="AADF8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4">
        <a:dk1>
          <a:srgbClr val="000000"/>
        </a:dk1>
        <a:lt1>
          <a:srgbClr val="FFFFFF"/>
        </a:lt1>
        <a:dk2>
          <a:srgbClr val="FEF9BA"/>
        </a:dk2>
        <a:lt2>
          <a:srgbClr val="FEF7A4"/>
        </a:lt2>
        <a:accent1>
          <a:srgbClr val="FDEB1B"/>
        </a:accent1>
        <a:accent2>
          <a:srgbClr val="FDEF49"/>
        </a:accent2>
        <a:accent3>
          <a:srgbClr val="FFFFFF"/>
        </a:accent3>
        <a:accent4>
          <a:srgbClr val="000000"/>
        </a:accent4>
        <a:accent5>
          <a:srgbClr val="FEF3AB"/>
        </a:accent5>
        <a:accent6>
          <a:srgbClr val="E5D941"/>
        </a:accent6>
        <a:hlink>
          <a:srgbClr val="FEF160"/>
        </a:hlink>
        <a:folHlink>
          <a:srgbClr val="FEF37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I - Svart 5">
        <a:dk1>
          <a:srgbClr val="000000"/>
        </a:dk1>
        <a:lt1>
          <a:srgbClr val="FFFFFF"/>
        </a:lt1>
        <a:dk2>
          <a:srgbClr val="FAC2C5"/>
        </a:dk2>
        <a:lt2>
          <a:srgbClr val="F8AEB2"/>
        </a:lt2>
        <a:accent1>
          <a:srgbClr val="EE343F"/>
        </a:accent1>
        <a:accent2>
          <a:srgbClr val="F15D65"/>
        </a:accent2>
        <a:accent3>
          <a:srgbClr val="FFFFFF"/>
        </a:accent3>
        <a:accent4>
          <a:srgbClr val="000000"/>
        </a:accent4>
        <a:accent5>
          <a:srgbClr val="F5AEAF"/>
        </a:accent5>
        <a:accent6>
          <a:srgbClr val="DA535B"/>
        </a:accent6>
        <a:hlink>
          <a:srgbClr val="F37179"/>
        </a:hlink>
        <a:folHlink>
          <a:srgbClr val="F5858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1881</TotalTime>
  <Words>1299</Words>
  <Application>Microsoft Office PowerPoint</Application>
  <PresentationFormat>Prezentácia na obrazovke (4:3)</PresentationFormat>
  <Paragraphs>141</Paragraphs>
  <Slides>24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4</vt:i4>
      </vt:variant>
      <vt:variant>
        <vt:lpstr>Nadpisy snímok</vt:lpstr>
      </vt:variant>
      <vt:variant>
        <vt:i4>24</vt:i4>
      </vt:variant>
    </vt:vector>
  </HeadingPairs>
  <TitlesOfParts>
    <vt:vector size="28" baseType="lpstr">
      <vt:lpstr>Default Theme</vt:lpstr>
      <vt:lpstr>SMHI - Svart</vt:lpstr>
      <vt:lpstr>SMHI-PPT-vit</vt:lpstr>
      <vt:lpstr>1_SMHI - Svart</vt:lpstr>
      <vt:lpstr>        </vt:lpstr>
      <vt:lpstr>Contents</vt:lpstr>
      <vt:lpstr>Introduction</vt:lpstr>
      <vt:lpstr>Introduction</vt:lpstr>
      <vt:lpstr>Safety requirements</vt:lpstr>
      <vt:lpstr>Safety requirements</vt:lpstr>
      <vt:lpstr> Safety requirements</vt:lpstr>
      <vt:lpstr> Engineering standards</vt:lpstr>
      <vt:lpstr> SMA</vt:lpstr>
      <vt:lpstr>SMA</vt:lpstr>
      <vt:lpstr>SMA – FEM (Longitudional building, ANSYS model)</vt:lpstr>
      <vt:lpstr>SMA – FEM (proposed supports for piping)</vt:lpstr>
      <vt:lpstr>SMA</vt:lpstr>
      <vt:lpstr>SMA</vt:lpstr>
      <vt:lpstr>SMA - GIP VVER</vt:lpstr>
      <vt:lpstr>SMA</vt:lpstr>
      <vt:lpstr>  Seismic PSA </vt:lpstr>
      <vt:lpstr>Seismic PSA</vt:lpstr>
      <vt:lpstr>Seismic PSA</vt:lpstr>
      <vt:lpstr>Synthesis of the SMA and SPSA results</vt:lpstr>
      <vt:lpstr>Synthesis of the SMA and SPSA results</vt:lpstr>
      <vt:lpstr>Synthesis of the SMA and SPSA results</vt:lpstr>
      <vt:lpstr>Conclusions </vt:lpstr>
      <vt:lpstr>Snímka 24</vt:lpstr>
    </vt:vector>
  </TitlesOfParts>
  <Company>SMHI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application of Extreme value analysis for risk assessment</dc:title>
  <dc:creator>Södling Johan</dc:creator>
  <cp:lastModifiedBy>RELKO</cp:lastModifiedBy>
  <cp:revision>179</cp:revision>
  <dcterms:created xsi:type="dcterms:W3CDTF">2014-05-21T07:29:00Z</dcterms:created>
  <dcterms:modified xsi:type="dcterms:W3CDTF">2022-06-06T08:10:47Z</dcterms:modified>
</cp:coreProperties>
</file>