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35" r:id="rId3"/>
  </p:sldMasterIdLst>
  <p:notesMasterIdLst>
    <p:notesMasterId r:id="rId22"/>
  </p:notesMasterIdLst>
  <p:handoutMasterIdLst>
    <p:handoutMasterId r:id="rId23"/>
  </p:handoutMasterIdLst>
  <p:sldIdLst>
    <p:sldId id="261" r:id="rId4"/>
    <p:sldId id="342" r:id="rId5"/>
    <p:sldId id="346" r:id="rId6"/>
    <p:sldId id="347" r:id="rId7"/>
    <p:sldId id="279" r:id="rId8"/>
    <p:sldId id="356" r:id="rId9"/>
    <p:sldId id="357" r:id="rId10"/>
    <p:sldId id="354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아름B" initials="김" lastIdx="17" clrIdx="0">
    <p:extLst>
      <p:ext uri="{19B8F6BF-5375-455C-9EA6-DF929625EA0E}">
        <p15:presenceInfo xmlns:p15="http://schemas.microsoft.com/office/powerpoint/2012/main" userId="S-1-5-21-452099339-2700001167-206029744-10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16" autoAdjust="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9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0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2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3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4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15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6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17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18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____1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k727lsw\AppData\Local\Microsoft\Windows\INetCache\IE\5EK38CS9\&#50724;&#47448;&#50976;&#54805;&#48516;&#49437;%20&#44160;&#49353;&#44208;&#44284;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28-4A24-800E-306536FB9F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28-4A24-800E-306536FB9F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D55B306-37D7-44CB-B3D6-128CF661F561}" type="PERCENTAGE">
                      <a:rPr lang="en-US" altLang="ko-KR" sz="1200"/>
                      <a:pPr/>
                      <a:t>[백분율]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28-4A24-800E-306536FB9F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8C8619-EE61-48F3-82B3-16F8A1D33C92}" type="PERCENTAGE">
                      <a:rPr lang="en-US" altLang="ko-KR" sz="1200"/>
                      <a:pPr/>
                      <a:t>[백분율]</a:t>
                    </a:fld>
                    <a:endParaRPr lang="ko-KR" alt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28-4A24-800E-306536FB9F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'[오류유형분석 검색결과.xls]오류유형분석 검색결과'!$F$15:$G$15</c:f>
              <c:strCache>
                <c:ptCount val="2"/>
                <c:pt idx="0">
                  <c:v>EOO</c:v>
                </c:pt>
                <c:pt idx="1">
                  <c:v>EOC</c:v>
                </c:pt>
              </c:strCache>
            </c:strRef>
          </c:cat>
          <c:val>
            <c:numRef>
              <c:f>'[오류유형분석 검색결과.xls]오류유형분석 검색결과'!$F$16:$G$16</c:f>
              <c:numCache>
                <c:formatCode>General</c:formatCode>
                <c:ptCount val="2"/>
                <c:pt idx="0">
                  <c:v>20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28-4A24-800E-306536FB9F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91-453A-BA69-90A59D22C0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91-453A-BA69-90A59D22C0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검색결과'!$G$69:$H$69</c:f>
              <c:strCache>
                <c:ptCount val="2"/>
                <c:pt idx="0">
                  <c:v>Latent</c:v>
                </c:pt>
                <c:pt idx="1">
                  <c:v>Active</c:v>
                </c:pt>
              </c:strCache>
            </c:strRef>
          </c:cat>
          <c:val>
            <c:numRef>
              <c:f>'[오류유형분석 검색결과.xls]오류유형분석 검색결과'!$G$70:$H$70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91-453A-BA69-90A59D22C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2E-43CF-B1C1-84450C981F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2E-43CF-B1C1-84450C981F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검색결과'!$H$80:$I$80</c:f>
              <c:strCache>
                <c:ptCount val="2"/>
                <c:pt idx="0">
                  <c:v>latent</c:v>
                </c:pt>
                <c:pt idx="1">
                  <c:v>active</c:v>
                </c:pt>
              </c:strCache>
            </c:strRef>
          </c:cat>
          <c:val>
            <c:numRef>
              <c:f>'[오류유형분석 검색결과.xls]오류유형분석 검색결과'!$H$81:$I$81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2E-43CF-B1C1-84450C981F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1-40B6-B472-22E6343C14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1-40B6-B472-22E6343C14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검색결과'!$H$90:$I$90</c:f>
              <c:strCache>
                <c:ptCount val="2"/>
                <c:pt idx="0">
                  <c:v>latent</c:v>
                </c:pt>
                <c:pt idx="1">
                  <c:v>active</c:v>
                </c:pt>
              </c:strCache>
            </c:strRef>
          </c:cat>
          <c:val>
            <c:numRef>
              <c:f>'[오류유형분석 검색결과.xls]오류유형분석 검색결과'!$H$91:$I$91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31-40B6-B472-22E6343C1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CA-4874-9A8C-2DAA69FF53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CA-4874-9A8C-2DAA69FF53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CA-4874-9A8C-2DAA69FF53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CA-4874-9A8C-2DAA69FF53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CA-4874-9A8C-2DAA69FF5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'[기본정보분석 검색결과.xls]기본정보분석 검색결과'!$L$11:$P$11</c:f>
              <c:strCache>
                <c:ptCount val="5"/>
                <c:pt idx="0">
                  <c:v>MCR</c:v>
                </c:pt>
                <c:pt idx="1">
                  <c:v>Aux. Building</c:v>
                </c:pt>
                <c:pt idx="2">
                  <c:v>Turb. Building</c:v>
                </c:pt>
                <c:pt idx="3">
                  <c:v>Containment</c:v>
                </c:pt>
                <c:pt idx="4">
                  <c:v>ETC</c:v>
                </c:pt>
              </c:strCache>
            </c:strRef>
          </c:cat>
          <c:val>
            <c:numRef>
              <c:f>'[기본정보분석 검색결과.xls]기본정보분석 검색결과'!$L$12:$P$12</c:f>
              <c:numCache>
                <c:formatCode>General</c:formatCode>
                <c:ptCount val="5"/>
                <c:pt idx="0">
                  <c:v>61</c:v>
                </c:pt>
                <c:pt idx="1">
                  <c:v>14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CA-4874-9A8C-2DAA69FF5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70-4BC0-B432-8D1DEBA77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70-4BC0-B432-8D1DEBA77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70-4BC0-B432-8D1DEBA77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70-4BC0-B432-8D1DEBA772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(1).xls]오류유형분석 검색결과 (1)'!$W$10:$Z$10</c:f>
              <c:strCache>
                <c:ptCount val="4"/>
                <c:pt idx="0">
                  <c:v>MCR</c:v>
                </c:pt>
                <c:pt idx="1">
                  <c:v>Containment</c:v>
                </c:pt>
                <c:pt idx="2">
                  <c:v>Turbine Building</c:v>
                </c:pt>
                <c:pt idx="3">
                  <c:v>ETC</c:v>
                </c:pt>
              </c:strCache>
            </c:strRef>
          </c:cat>
          <c:val>
            <c:numRef>
              <c:f>'[오류유형분석 검색결과 (1).xls]오류유형분석 검색결과 (1)'!$W$11:$Z$11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70-4BC0-B432-8D1DEBA77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46-464F-BC72-F95CAC967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46-464F-BC72-F95CAC967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46-464F-BC72-F95CAC967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46-464F-BC72-F95CAC967B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(1).xls]오류유형분석 검색결과 (1)'!$W$10:$Z$10</c:f>
              <c:strCache>
                <c:ptCount val="4"/>
                <c:pt idx="0">
                  <c:v>MCR</c:v>
                </c:pt>
                <c:pt idx="1">
                  <c:v>Containment</c:v>
                </c:pt>
                <c:pt idx="2">
                  <c:v>Turbine Building</c:v>
                </c:pt>
                <c:pt idx="3">
                  <c:v>ETC</c:v>
                </c:pt>
              </c:strCache>
            </c:strRef>
          </c:cat>
          <c:val>
            <c:numRef>
              <c:f>'[오류유형분석 검색결과 (1).xls]오류유형분석 검색결과 (1)'!$W$11:$Z$11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46-464F-BC72-F95CAC967B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52-4C35-8800-DA868248BE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52-4C35-8800-DA868248BE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52-4C35-8800-DA868248BE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(2).xls]오류유형분석 검색결과 (2)'!$M$17:$O$17</c:f>
              <c:strCache>
                <c:ptCount val="3"/>
                <c:pt idx="0">
                  <c:v>Full Power Operation</c:v>
                </c:pt>
                <c:pt idx="1">
                  <c:v>Power increase/decrease Operation </c:v>
                </c:pt>
                <c:pt idx="2">
                  <c:v>Overhaul</c:v>
                </c:pt>
              </c:strCache>
            </c:strRef>
          </c:cat>
          <c:val>
            <c:numRef>
              <c:f>'[오류유형분석 검색결과 (2).xls]오류유형분석 검색결과 (2)'!$M$18:$O$18</c:f>
              <c:numCache>
                <c:formatCode>General</c:formatCode>
                <c:ptCount val="3"/>
                <c:pt idx="0">
                  <c:v>27</c:v>
                </c:pt>
                <c:pt idx="1">
                  <c:v>48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52-4C35-8800-DA868248BE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2-435C-8D04-3413CF788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42-435C-8D04-3413CF788A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42-435C-8D04-3413CF788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(2).xls]오류유형분석 검색결과 (2)'!$W$17:$Y$17</c:f>
              <c:strCache>
                <c:ptCount val="3"/>
                <c:pt idx="0">
                  <c:v>Full Power Operation</c:v>
                </c:pt>
                <c:pt idx="1">
                  <c:v>Power increase/decrease Operation </c:v>
                </c:pt>
                <c:pt idx="2">
                  <c:v>Overhaul</c:v>
                </c:pt>
              </c:strCache>
            </c:strRef>
          </c:cat>
          <c:val>
            <c:numRef>
              <c:f>'[오류유형분석 검색결과 (2).xls]오류유형분석 검색결과 (2)'!$W$18:$Y$18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42-435C-8D04-3413CF788A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1F-4B93-83B2-8E47B7A9B3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1F-4B93-83B2-8E47B7A9B3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1F-4B93-83B2-8E47B7A9B3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(2).xls]오류유형분석 검색결과 (2)'!$Q$13:$S$13</c:f>
              <c:strCache>
                <c:ptCount val="3"/>
                <c:pt idx="0">
                  <c:v>Full Power Operation</c:v>
                </c:pt>
                <c:pt idx="1">
                  <c:v>Power increase/decrease Operation </c:v>
                </c:pt>
                <c:pt idx="2">
                  <c:v>Overhaul</c:v>
                </c:pt>
              </c:strCache>
            </c:strRef>
          </c:cat>
          <c:val>
            <c:numRef>
              <c:f>'[오류유형분석 검색결과 (2).xls]오류유형분석 검색결과 (2)'!$Q$14:$S$14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1F-4B93-83B2-8E47B7A9B3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8E-4BB1-B883-90A206A224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8E-4BB1-B883-90A206A224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(2).xls]오류유형분석 검색결과 (2)'!$Y$13:$Z$13</c:f>
              <c:strCache>
                <c:ptCount val="2"/>
                <c:pt idx="0">
                  <c:v>Power increase/decrease Operation </c:v>
                </c:pt>
                <c:pt idx="1">
                  <c:v>Overhaul</c:v>
                </c:pt>
              </c:strCache>
            </c:strRef>
          </c:cat>
          <c:val>
            <c:numRef>
              <c:f>'[오류유형분석 검색결과 (2).xls]오류유형분석 검색결과 (2)'!$Y$14:$Z$14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8E-4BB1-B883-90A206A224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6C-4625-A762-763C2C620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6C-4625-A762-763C2C62011D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6C-4625-A762-763C2C620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6C-4625-A762-763C2C620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'[오류유형분석 검색결과.xls]오류유형분석 검색결과'!$R$34:$S$34</c:f>
              <c:strCache>
                <c:ptCount val="2"/>
                <c:pt idx="0">
                  <c:v>EOO</c:v>
                </c:pt>
                <c:pt idx="1">
                  <c:v>EOC</c:v>
                </c:pt>
              </c:strCache>
            </c:strRef>
          </c:cat>
          <c:val>
            <c:numRef>
              <c:f>'[오류유형분석 검색결과.xls]오류유형분석 검색결과'!$R$35:$S$35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6C-4625-A762-763C2C620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20-4C19-8B94-A46A51EE31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20-4C19-8B94-A46A51EE31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20-4C19-8B94-A46A51EE3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Sheet1!$Q$34:$S$34</c:f>
              <c:strCache>
                <c:ptCount val="3"/>
                <c:pt idx="0">
                  <c:v>Task/System Factors</c:v>
                </c:pt>
                <c:pt idx="1">
                  <c:v>Org./Safety Culture Factor</c:v>
                </c:pt>
                <c:pt idx="2">
                  <c:v>Etc.</c:v>
                </c:pt>
              </c:strCache>
            </c:strRef>
          </c:cat>
          <c:val>
            <c:numRef>
              <c:f>Sheet1!$Q$35:$S$35</c:f>
              <c:numCache>
                <c:formatCode>General</c:formatCode>
                <c:ptCount val="3"/>
                <c:pt idx="0">
                  <c:v>249</c:v>
                </c:pt>
                <c:pt idx="1">
                  <c:v>68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20-4C19-8B94-A46A51EE31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Sheet1!$R$13:$AB$13</c:f>
              <c:strCache>
                <c:ptCount val="11"/>
                <c:pt idx="0">
                  <c:v>Etc.</c:v>
                </c:pt>
                <c:pt idx="1">
                  <c:v>Safety Culture</c:v>
                </c:pt>
                <c:pt idx="2">
                  <c:v>Administration/organization</c:v>
                </c:pt>
                <c:pt idx="3">
                  <c:v>management/policy</c:v>
                </c:pt>
                <c:pt idx="4">
                  <c:v>Supervision</c:v>
                </c:pt>
                <c:pt idx="5">
                  <c:v>Personnel/Team</c:v>
                </c:pt>
                <c:pt idx="6">
                  <c:v>Communication</c:v>
                </c:pt>
                <c:pt idx="7">
                  <c:v>Human-System Interface</c:v>
                </c:pt>
                <c:pt idx="8">
                  <c:v>Training/Education</c:v>
                </c:pt>
                <c:pt idx="9">
                  <c:v>Workload</c:v>
                </c:pt>
                <c:pt idx="10">
                  <c:v>Procedure/Instruction/Drawing</c:v>
                </c:pt>
              </c:strCache>
            </c:strRef>
          </c:cat>
          <c:val>
            <c:numRef>
              <c:f>Sheet1!$R$14:$AB$14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56</c:v>
                </c:pt>
                <c:pt idx="3">
                  <c:v>10</c:v>
                </c:pt>
                <c:pt idx="4">
                  <c:v>18</c:v>
                </c:pt>
                <c:pt idx="5">
                  <c:v>89</c:v>
                </c:pt>
                <c:pt idx="6">
                  <c:v>18</c:v>
                </c:pt>
                <c:pt idx="7">
                  <c:v>35</c:v>
                </c:pt>
                <c:pt idx="8">
                  <c:v>23</c:v>
                </c:pt>
                <c:pt idx="9">
                  <c:v>13</c:v>
                </c:pt>
                <c:pt idx="1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A5-4DC2-A7EA-722DD0CEFB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230116736"/>
        <c:axId val="-1230117824"/>
      </c:barChart>
      <c:catAx>
        <c:axId val="-1230116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17824"/>
        <c:crosses val="autoZero"/>
        <c:auto val="1"/>
        <c:lblAlgn val="ctr"/>
        <c:lblOffset val="100"/>
        <c:noMultiLvlLbl val="0"/>
      </c:catAx>
      <c:valAx>
        <c:axId val="-12301178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1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Sheet1!$U$27:$AD$27</c:f>
              <c:strCache>
                <c:ptCount val="10"/>
                <c:pt idx="0">
                  <c:v>Administration/organization</c:v>
                </c:pt>
                <c:pt idx="1">
                  <c:v>management/policy</c:v>
                </c:pt>
                <c:pt idx="2">
                  <c:v>Supervision</c:v>
                </c:pt>
                <c:pt idx="3">
                  <c:v>Personnel/Team</c:v>
                </c:pt>
                <c:pt idx="4">
                  <c:v>Communication</c:v>
                </c:pt>
                <c:pt idx="5">
                  <c:v>Human-System Interface</c:v>
                </c:pt>
                <c:pt idx="6">
                  <c:v>Training/Education</c:v>
                </c:pt>
                <c:pt idx="7">
                  <c:v>Workload</c:v>
                </c:pt>
                <c:pt idx="8">
                  <c:v>Procedure/Instruction/Drawing</c:v>
                </c:pt>
                <c:pt idx="9">
                  <c:v>Safety culture</c:v>
                </c:pt>
              </c:strCache>
            </c:strRef>
          </c:cat>
          <c:val>
            <c:numRef>
              <c:f>Sheet1!$U$28:$AD$28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8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AD-453D-B15D-FFF1E0AE5E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230112384"/>
        <c:axId val="-1230109120"/>
      </c:barChart>
      <c:catAx>
        <c:axId val="-1230112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09120"/>
        <c:crosses val="autoZero"/>
        <c:auto val="1"/>
        <c:lblAlgn val="ctr"/>
        <c:lblOffset val="100"/>
        <c:noMultiLvlLbl val="0"/>
      </c:catAx>
      <c:valAx>
        <c:axId val="-12301091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1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Sheet1!$V$27:$AD$27</c:f>
              <c:strCache>
                <c:ptCount val="9"/>
                <c:pt idx="0">
                  <c:v>Administration/organization</c:v>
                </c:pt>
                <c:pt idx="1">
                  <c:v>management/policy</c:v>
                </c:pt>
                <c:pt idx="2">
                  <c:v>Personnel/Team</c:v>
                </c:pt>
                <c:pt idx="3">
                  <c:v>Communication</c:v>
                </c:pt>
                <c:pt idx="4">
                  <c:v>Human-System Interface</c:v>
                </c:pt>
                <c:pt idx="5">
                  <c:v>Training/Education</c:v>
                </c:pt>
                <c:pt idx="6">
                  <c:v>Workload</c:v>
                </c:pt>
                <c:pt idx="7">
                  <c:v>Procedure/Instruction/Drawing</c:v>
                </c:pt>
                <c:pt idx="8">
                  <c:v>Safety culture</c:v>
                </c:pt>
              </c:strCache>
            </c:strRef>
          </c:cat>
          <c:val>
            <c:numRef>
              <c:f>Sheet1!$V$28:$AD$28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78-48A9-AABB-2281A2F0FD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230114016"/>
        <c:axId val="-1230119456"/>
      </c:barChart>
      <c:catAx>
        <c:axId val="-123011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19456"/>
        <c:crosses val="autoZero"/>
        <c:auto val="1"/>
        <c:lblAlgn val="ctr"/>
        <c:lblOffset val="100"/>
        <c:noMultiLvlLbl val="0"/>
      </c:catAx>
      <c:valAx>
        <c:axId val="-1230119456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Causes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30114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B9-4634-8D5F-5755816628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B9-4634-8D5F-575581662880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B9-4634-8D5F-5755816628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B9-4634-8D5F-5755816628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'[오류유형분석 검색결과.xls]오류유형분석 검색결과'!$R$38:$S$38</c:f>
              <c:strCache>
                <c:ptCount val="2"/>
                <c:pt idx="0">
                  <c:v>EOO</c:v>
                </c:pt>
                <c:pt idx="1">
                  <c:v>EOC</c:v>
                </c:pt>
              </c:strCache>
            </c:strRef>
          </c:cat>
          <c:val>
            <c:numRef>
              <c:f>'[오류유형분석 검색결과.xls]오류유형분석 검색결과'!$R$39:$S$39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B9-4634-8D5F-57558166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98-4F83-801A-B1B661F1A2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98-4F83-801A-B1B661F1A2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검색결과'!$J$61:$K$61</c:f>
              <c:strCache>
                <c:ptCount val="2"/>
                <c:pt idx="0">
                  <c:v>EOO</c:v>
                </c:pt>
                <c:pt idx="1">
                  <c:v>EOC</c:v>
                </c:pt>
              </c:strCache>
            </c:strRef>
          </c:cat>
          <c:val>
            <c:numRef>
              <c:f>'[오류유형분석 검색결과.xls]오류유형분석 검색결과'!$J$62:$K$62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98-4F83-801A-B1B661F1A2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69-410E-AE21-A80B2626E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69-410E-AE21-A80B2626E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69-410E-AE21-A80B2626EC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검색결과'!$J$12:$L$12</c:f>
              <c:strCache>
                <c:ptCount val="3"/>
                <c:pt idx="0">
                  <c:v>Mistake</c:v>
                </c:pt>
                <c:pt idx="1">
                  <c:v>Slip/Lapse</c:v>
                </c:pt>
                <c:pt idx="2">
                  <c:v>Violation</c:v>
                </c:pt>
              </c:strCache>
            </c:strRef>
          </c:cat>
          <c:val>
            <c:numRef>
              <c:f>'[오류유형분석 검색결과.xls]오류유형분석 검색결과'!$J$13:$L$13</c:f>
              <c:numCache>
                <c:formatCode>General</c:formatCode>
                <c:ptCount val="3"/>
                <c:pt idx="0">
                  <c:v>52</c:v>
                </c:pt>
                <c:pt idx="1">
                  <c:v>46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69-410E-AE21-A80B2626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C3-4F35-80A7-61A749A883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C3-4F35-80A7-61A749A883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C3-4F35-80A7-61A749A88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검색결과'!$N$42:$P$42</c:f>
              <c:strCache>
                <c:ptCount val="3"/>
                <c:pt idx="0">
                  <c:v>mistake</c:v>
                </c:pt>
                <c:pt idx="1">
                  <c:v>slip/lapse</c:v>
                </c:pt>
                <c:pt idx="2">
                  <c:v>violation</c:v>
                </c:pt>
              </c:strCache>
            </c:strRef>
          </c:cat>
          <c:val>
            <c:numRef>
              <c:f>'[오류유형분석 검색결과.xls]오류유형분석 검색결과'!$N$43:$P$43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C3-4F35-80A7-61A749A88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48-4D93-9D3E-8384B673E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48-4D93-9D3E-8384B673E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48-4D93-9D3E-8384B673EC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검색결과'!$N$46:$P$46</c:f>
              <c:strCache>
                <c:ptCount val="3"/>
                <c:pt idx="0">
                  <c:v>mistake</c:v>
                </c:pt>
                <c:pt idx="1">
                  <c:v>slip/lapse</c:v>
                </c:pt>
                <c:pt idx="2">
                  <c:v>violation</c:v>
                </c:pt>
              </c:strCache>
            </c:strRef>
          </c:cat>
          <c:val>
            <c:numRef>
              <c:f>'[오류유형분석 검색결과.xls]오류유형분석 검색결과'!$N$47:$P$47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48-4D93-9D3E-8384B673EC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A3-489A-9290-A380C2FA20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A3-489A-9290-A380C2FA20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A3-489A-9290-A380C2FA20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검색결과.xls]오류유형분석 검색결과'!$S$45:$U$45</c:f>
              <c:strCache>
                <c:ptCount val="3"/>
                <c:pt idx="0">
                  <c:v>mistake</c:v>
                </c:pt>
                <c:pt idx="1">
                  <c:v>slip/lapse</c:v>
                </c:pt>
                <c:pt idx="2">
                  <c:v>violation</c:v>
                </c:pt>
              </c:strCache>
            </c:strRef>
          </c:cat>
          <c:val>
            <c:numRef>
              <c:f>'[오류유형분석 검색결과.xls]오류유형분석 검색결과'!$S$46:$U$46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A3-489A-9290-A380C2FA2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C2-497B-B0F9-61C07EE065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C2-497B-B0F9-61C07EE065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'[오류유형분석 검색결과 (1).xls]오류유형분석 검색결과 (1)'!$L$11:$M$11</c:f>
              <c:strCache>
                <c:ptCount val="2"/>
                <c:pt idx="0">
                  <c:v>Latent</c:v>
                </c:pt>
                <c:pt idx="1">
                  <c:v>Active</c:v>
                </c:pt>
              </c:strCache>
            </c:strRef>
          </c:cat>
          <c:val>
            <c:numRef>
              <c:f>'[오류유형분석 검색결과 (1).xls]오류유형분석 검색결과 (1)'!$L$12:$M$12</c:f>
              <c:numCache>
                <c:formatCode>General</c:formatCode>
                <c:ptCount val="2"/>
                <c:pt idx="0">
                  <c:v>22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C2-497B-B0F9-61C07EE06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B5F62F56-0971-43EA-A71F-56600A305B54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65EFAD8E-E28B-43F6-895B-2A23DB448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41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4" cy="4953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300"/>
            </a:lvl1pPr>
          </a:lstStyle>
          <a:p>
            <a:fld id="{BFD76BB9-8DD2-4D15-94B8-244A63FD731A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3" y="4748213"/>
            <a:ext cx="5389563" cy="3884612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5"/>
            <a:ext cx="2919414" cy="4953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300"/>
            </a:lvl1pPr>
          </a:lstStyle>
          <a:p>
            <a:fld id="{9A4214A1-8376-4AD5-B1BE-7E3B5B53DA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2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95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7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1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2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26">
              <a:defRPr/>
            </a:pPr>
            <a:fld id="{57CF52DA-BDD5-427F-8D1E-3873B95B0D7E}" type="slidenum">
              <a:rPr lang="ko-KR" altLang="en-US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914226">
                <a:defRPr/>
              </a:pPr>
              <a:t>17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714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26">
              <a:defRPr/>
            </a:pPr>
            <a:fld id="{57CF52DA-BDD5-427F-8D1E-3873B95B0D7E}" type="slidenum">
              <a:rPr lang="ko-KR" altLang="en-US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914226">
                <a:defRPr/>
              </a:pPr>
              <a:t>18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2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26">
              <a:defRPr/>
            </a:pPr>
            <a:fld id="{57CF52DA-BDD5-427F-8D1E-3873B95B0D7E}" type="slidenum">
              <a:rPr lang="ko-KR" altLang="en-US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914226">
                <a:defRPr/>
              </a:pPr>
              <a:t>2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317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Halden</a:t>
            </a:r>
            <a:r>
              <a:rPr lang="en-US" altLang="ko-KR" baseline="0" dirty="0" smtClean="0"/>
              <a:t> Man Machine Laboratory simulators at the </a:t>
            </a:r>
            <a:r>
              <a:rPr lang="en-US" altLang="ko-KR" baseline="0" dirty="0" err="1" smtClean="0"/>
              <a:t>Halden</a:t>
            </a:r>
            <a:r>
              <a:rPr lang="en-US" altLang="ko-KR" baseline="0" dirty="0" smtClean="0"/>
              <a:t> Reactor Project in Norway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26">
              <a:defRPr/>
            </a:pPr>
            <a:fld id="{57CF52DA-BDD5-427F-8D1E-3873B95B0D7E}" type="slidenum">
              <a:rPr lang="ko-KR" altLang="en-US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914226">
                <a:defRPr/>
              </a:pPr>
              <a:t>3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830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26">
              <a:defRPr/>
            </a:pPr>
            <a:fld id="{57CF52DA-BDD5-427F-8D1E-3873B95B0D7E}" type="slidenum">
              <a:rPr lang="ko-KR" altLang="en-US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914226">
                <a:defRPr/>
              </a:pPr>
              <a:t>4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753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2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0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00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504958" y="2130425"/>
            <a:ext cx="8567374" cy="15176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4500" b="1" kern="1200" spc="-20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504958" y="3645024"/>
            <a:ext cx="760726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600" b="1" kern="1200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4314891" y="471335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국민에게 </a:t>
            </a:r>
            <a:r>
              <a:rPr lang="ko-KR" altLang="en-US" sz="1100" b="1" dirty="0" smtClean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신뢰받는 안전 </a:t>
            </a:r>
            <a:r>
              <a:rPr lang="ko-KR" altLang="en-US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최우선의 </a:t>
            </a:r>
            <a:r>
              <a:rPr lang="en-US" altLang="ko-KR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KINS </a:t>
            </a:r>
            <a:endParaRPr lang="ko-KR" altLang="en-US" sz="1100" b="1" dirty="0">
              <a:gradFill>
                <a:gsLst>
                  <a:gs pos="46000">
                    <a:schemeClr val="bg1"/>
                  </a:gs>
                  <a:gs pos="5100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그림 10" descr="1.png"/>
          <p:cNvPicPr>
            <a:picLocks noChangeAspect="1"/>
          </p:cNvPicPr>
          <p:nvPr userDrawn="1"/>
        </p:nvPicPr>
        <p:blipFill>
          <a:blip r:embed="rId3" cstate="print"/>
          <a:srcRect t="74074" r="75397" b="11323"/>
          <a:stretch>
            <a:fillRect/>
          </a:stretch>
        </p:blipFill>
        <p:spPr>
          <a:xfrm>
            <a:off x="143340" y="4858305"/>
            <a:ext cx="4416491" cy="14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504958" y="2130425"/>
            <a:ext cx="8567374" cy="15176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4500" b="1" kern="1200" spc="-20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504958" y="3645024"/>
            <a:ext cx="760726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600" b="1" kern="1200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4958" y="1619277"/>
            <a:ext cx="6910619" cy="628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600" b="1" dirty="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cs typeface="Tahoma" panose="020B0604030504040204" pitchFamily="34" charset="0"/>
              </a:rPr>
              <a:t>KINS is a Cornerstone for a safe Korea</a:t>
            </a:r>
            <a:endParaRPr lang="ko-KR" altLang="en-US" sz="1600" b="1" dirty="0">
              <a:gradFill>
                <a:gsLst>
                  <a:gs pos="0">
                    <a:srgbClr val="231F20"/>
                  </a:gs>
                  <a:gs pos="100000">
                    <a:srgbClr val="231F20"/>
                  </a:gs>
                </a:gsLst>
                <a:lin ang="5400000" scaled="0"/>
              </a:gradFill>
              <a:cs typeface="Tahoma" panose="020B0604030504040204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314891" y="471335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국민에게 </a:t>
            </a:r>
            <a:r>
              <a:rPr lang="ko-KR" altLang="en-US" sz="1100" b="1" dirty="0" smtClean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신뢰받는 안전 </a:t>
            </a:r>
            <a:r>
              <a:rPr lang="ko-KR" altLang="en-US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최우선의 </a:t>
            </a:r>
            <a:r>
              <a:rPr lang="en-US" altLang="ko-KR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KINS </a:t>
            </a:r>
            <a:endParaRPr lang="ko-KR" altLang="en-US" sz="1100" b="1" dirty="0">
              <a:gradFill>
                <a:gsLst>
                  <a:gs pos="46000">
                    <a:prstClr val="white"/>
                  </a:gs>
                  <a:gs pos="51000">
                    <a:prstClr val="white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그림 10" descr="1.png"/>
          <p:cNvPicPr>
            <a:picLocks noChangeAspect="1"/>
          </p:cNvPicPr>
          <p:nvPr userDrawn="1"/>
        </p:nvPicPr>
        <p:blipFill>
          <a:blip r:embed="rId3" cstate="print"/>
          <a:srcRect t="74074" r="75397" b="11323"/>
          <a:stretch>
            <a:fillRect/>
          </a:stretch>
        </p:blipFill>
        <p:spPr>
          <a:xfrm>
            <a:off x="143340" y="4858305"/>
            <a:ext cx="4416491" cy="14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 userDrawn="1"/>
        </p:nvSpPr>
        <p:spPr>
          <a:xfrm>
            <a:off x="3695733" y="332658"/>
            <a:ext cx="5060475" cy="1119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600" b="1" dirty="0">
                <a:gradFill>
                  <a:gsLst>
                    <a:gs pos="0">
                      <a:srgbClr val="1D4585"/>
                    </a:gs>
                    <a:gs pos="100000">
                      <a:srgbClr val="1D4585"/>
                    </a:gs>
                  </a:gsLst>
                  <a:lin ang="5400000" scaled="0"/>
                </a:gradFill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ko-KR" altLang="en-US" sz="3600" b="1" dirty="0">
              <a:gradFill>
                <a:gsLst>
                  <a:gs pos="0">
                    <a:srgbClr val="1D4585"/>
                  </a:gs>
                  <a:gs pos="100000">
                    <a:srgbClr val="1D4585"/>
                  </a:gs>
                </a:gsLst>
                <a:lin ang="5400000" scaled="0"/>
              </a:gra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3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7920204" y="1871202"/>
            <a:ext cx="4224469" cy="628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200" b="1" dirty="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cs typeface="Tahoma" panose="020B0604030504040204" pitchFamily="34" charset="0"/>
              </a:rPr>
              <a:t>KINS is a Cornerstone for a Safe Korea</a:t>
            </a:r>
            <a:endParaRPr lang="ko-KR" altLang="en-US" sz="1200" b="1" dirty="0">
              <a:gradFill>
                <a:gsLst>
                  <a:gs pos="0">
                    <a:srgbClr val="231F20"/>
                  </a:gs>
                  <a:gs pos="100000">
                    <a:srgbClr val="231F20"/>
                  </a:gs>
                </a:gsLst>
                <a:lin ang="5400000" scaled="0"/>
              </a:gradFill>
              <a:cs typeface="Tahom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3117056" y="2609726"/>
            <a:ext cx="8567374" cy="827286"/>
          </a:xfrm>
          <a:prstGeom prst="rect">
            <a:avLst/>
          </a:prstGeom>
        </p:spPr>
        <p:txBody>
          <a:bodyPr/>
          <a:lstStyle>
            <a:lvl1pPr marL="252000" indent="-288000" algn="r" defTabSz="914400" rtl="0" eaLnBrk="1" latinLnBrk="1" hangingPunct="1">
              <a:spcBef>
                <a:spcPct val="0"/>
              </a:spcBef>
              <a:buFont typeface="+mj-lt"/>
              <a:buAutoNum type="romanUcPeriod"/>
              <a:defRPr lang="ko-KR" altLang="en-US" sz="3600" b="1" kern="1200" spc="0" dirty="0">
                <a:gradFill>
                  <a:gsLst>
                    <a:gs pos="41000">
                      <a:schemeClr val="bg1"/>
                    </a:gs>
                    <a:gs pos="61000">
                      <a:srgbClr val="B8B8B8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254000" dir="2700000" algn="tl" rotWithShape="0">
                    <a:srgbClr val="003366">
                      <a:alpha val="93000"/>
                    </a:srgbClr>
                  </a:outerShdw>
                </a:effectLst>
                <a:latin typeface="+mn-ea"/>
                <a:ea typeface="+mn-ea"/>
                <a:cs typeface="+mj-cs"/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4077163" y="3429000"/>
            <a:ext cx="7607266" cy="57606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spcBef>
                <a:spcPct val="0"/>
              </a:spcBef>
              <a:buNone/>
              <a:defRPr lang="ko-KR" altLang="en-US" sz="2000" b="1" kern="1200" spc="-300" dirty="0">
                <a:gradFill>
                  <a:gsLst>
                    <a:gs pos="41000">
                      <a:schemeClr val="bg1"/>
                    </a:gs>
                    <a:gs pos="6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/>
                <a:latin typeface="+mn-ea"/>
                <a:ea typeface="+mn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11424" y="200022"/>
            <a:ext cx="10620972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05EA4"/>
              </a:contourClr>
            </a:sp3d>
          </a:bodyPr>
          <a:lstStyle>
            <a:lvl1pPr algn="l">
              <a:defRPr sz="2600" b="1" spc="-150">
                <a:gradFill>
                  <a:gsLst>
                    <a:gs pos="0">
                      <a:srgbClr val="2B2728"/>
                    </a:gs>
                    <a:gs pos="100000">
                      <a:srgbClr val="2B2728"/>
                    </a:gs>
                  </a:gsLst>
                  <a:lin ang="5400000" scaled="0"/>
                </a:gradFill>
                <a:effectLst/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98" y="618831"/>
            <a:ext cx="1565550" cy="2252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98" y="618831"/>
            <a:ext cx="1565550" cy="225233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sz="quarter" idx="10"/>
          </p:nvPr>
        </p:nvSpPr>
        <p:spPr>
          <a:xfrm>
            <a:off x="143934" y="1125538"/>
            <a:ext cx="12048066" cy="5732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 sz="2200" b="1">
                <a:latin typeface="+mn-lt"/>
                <a:ea typeface="맑은 고딕" panose="020B0503020000020004" pitchFamily="50" charset="-127"/>
              </a:defRPr>
            </a:lvl1pPr>
            <a:lvl2pPr marL="552450" indent="-285750">
              <a:buFont typeface="Wingdings" panose="05000000000000000000" pitchFamily="2" charset="2"/>
              <a:buChar char="l"/>
              <a:defRPr sz="1800" b="0" i="0" baseline="0">
                <a:latin typeface="+mn-lt"/>
                <a:ea typeface="맑은 고딕" panose="020B0503020000020004" pitchFamily="50" charset="-127"/>
              </a:defRPr>
            </a:lvl2pPr>
            <a:lvl3pPr marL="627063" indent="-179388">
              <a:buFont typeface="Wingdings" panose="05000000000000000000" pitchFamily="2" charset="2"/>
              <a:buChar char="§"/>
              <a:defRPr sz="1800" b="0">
                <a:latin typeface="+mn-lt"/>
                <a:ea typeface="맑은 고딕" panose="020B0503020000020004" pitchFamily="50" charset="-127"/>
              </a:defRPr>
            </a:lvl3pPr>
            <a:lvl4pPr marL="896938" indent="-177800">
              <a:defRPr sz="1600">
                <a:latin typeface="+mn-lt"/>
                <a:ea typeface="맑은 고딕" panose="020B0503020000020004" pitchFamily="50" charset="-127"/>
              </a:defRPr>
            </a:lvl4pPr>
            <a:lvl5pPr marL="1074738" indent="-177800">
              <a:buFont typeface="Arial" panose="020B0604020202020204" pitchFamily="34" charset="0"/>
              <a:buChar char="•"/>
              <a:defRPr sz="1600">
                <a:latin typeface="+mn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699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159562" y="4156358"/>
            <a:ext cx="7917161" cy="1708320"/>
            <a:chOff x="193642" y="4351558"/>
            <a:chExt cx="8693633" cy="250115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5" t="14505" r="35275" b="69817"/>
            <a:stretch/>
          </p:blipFill>
          <p:spPr>
            <a:xfrm>
              <a:off x="2320600" y="5964137"/>
              <a:ext cx="1040632" cy="88857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9" t="30183" r="14149" b="54139"/>
            <a:stretch/>
          </p:blipFill>
          <p:spPr>
            <a:xfrm>
              <a:off x="7762624" y="4881459"/>
              <a:ext cx="1124651" cy="8885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2" t="75643" r="34024" b="5602"/>
            <a:stretch/>
          </p:blipFill>
          <p:spPr>
            <a:xfrm>
              <a:off x="193642" y="4741714"/>
              <a:ext cx="1162620" cy="10629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9" t="62056" r="57118" b="23711"/>
            <a:stretch/>
          </p:blipFill>
          <p:spPr>
            <a:xfrm>
              <a:off x="4974991" y="4351558"/>
              <a:ext cx="1467057" cy="97612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39" y="5954903"/>
            <a:ext cx="2248654" cy="32351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124946" y="2276872"/>
            <a:ext cx="9886949" cy="17045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600" b="1" dirty="0" smtClean="0">
                <a:gradFill>
                  <a:gsLst>
                    <a:gs pos="0">
                      <a:prstClr val="black"/>
                    </a:gs>
                    <a:gs pos="100000">
                      <a:srgbClr val="5C5C5C"/>
                    </a:gs>
                  </a:gsLst>
                  <a:lin ang="5400000" scaled="0"/>
                </a:gradFill>
              </a:rPr>
              <a:t>Thank you</a:t>
            </a:r>
            <a:endParaRPr lang="ko-KR" altLang="en-US" sz="6600" b="1" dirty="0">
              <a:gradFill>
                <a:gsLst>
                  <a:gs pos="0">
                    <a:prstClr val="black"/>
                  </a:gs>
                  <a:gs pos="100000">
                    <a:srgbClr val="5C5C5C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504958" y="2130425"/>
            <a:ext cx="8567374" cy="15176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4500" b="1" kern="1200" spc="-20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504958" y="3645024"/>
            <a:ext cx="760726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600" b="1" kern="1200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4958" y="1619277"/>
            <a:ext cx="6910619" cy="628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600" b="1" dirty="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cs typeface="Tahoma" panose="020B0604030504040204" pitchFamily="34" charset="0"/>
              </a:rPr>
              <a:t>KINS is a Cornerstone for a safe Korea</a:t>
            </a:r>
            <a:endParaRPr lang="ko-KR" altLang="en-US" sz="1600" b="1" dirty="0">
              <a:gradFill>
                <a:gsLst>
                  <a:gs pos="0">
                    <a:srgbClr val="231F20"/>
                  </a:gs>
                  <a:gs pos="100000">
                    <a:srgbClr val="231F20"/>
                  </a:gs>
                </a:gsLst>
                <a:lin ang="5400000" scaled="0"/>
              </a:gradFill>
              <a:cs typeface="Tahoma" panose="020B0604030504040204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314891" y="471335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국민에게 </a:t>
            </a:r>
            <a:r>
              <a:rPr lang="ko-KR" altLang="en-US" sz="1100" b="1" dirty="0" smtClean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신뢰받는 안전 </a:t>
            </a:r>
            <a:r>
              <a:rPr lang="ko-KR" altLang="en-US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최우선의 </a:t>
            </a:r>
            <a:r>
              <a:rPr lang="en-US" altLang="ko-KR" sz="1100" b="1" dirty="0">
                <a:gradFill>
                  <a:gsLst>
                    <a:gs pos="46000">
                      <a:prstClr val="white"/>
                    </a:gs>
                    <a:gs pos="51000">
                      <a:prstClr val="white"/>
                    </a:gs>
                  </a:gsLst>
                  <a:lin ang="5400000" scaled="0"/>
                </a:gradFill>
              </a:rPr>
              <a:t>KINS </a:t>
            </a:r>
            <a:endParaRPr lang="ko-KR" altLang="en-US" sz="1100" b="1" dirty="0">
              <a:gradFill>
                <a:gsLst>
                  <a:gs pos="46000">
                    <a:prstClr val="white"/>
                  </a:gs>
                  <a:gs pos="51000">
                    <a:prstClr val="white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그림 10" descr="1.png"/>
          <p:cNvPicPr>
            <a:picLocks noChangeAspect="1"/>
          </p:cNvPicPr>
          <p:nvPr userDrawn="1"/>
        </p:nvPicPr>
        <p:blipFill>
          <a:blip r:embed="rId3" cstate="print"/>
          <a:srcRect t="74074" r="75397" b="11323"/>
          <a:stretch>
            <a:fillRect/>
          </a:stretch>
        </p:blipFill>
        <p:spPr>
          <a:xfrm>
            <a:off x="143340" y="4858305"/>
            <a:ext cx="4416491" cy="14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 userDrawn="1"/>
        </p:nvSpPr>
        <p:spPr>
          <a:xfrm>
            <a:off x="3695733" y="332658"/>
            <a:ext cx="5060475" cy="1119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600" b="1" dirty="0">
                <a:gradFill>
                  <a:gsLst>
                    <a:gs pos="0">
                      <a:srgbClr val="1D4585"/>
                    </a:gs>
                    <a:gs pos="100000">
                      <a:srgbClr val="1D4585"/>
                    </a:gs>
                  </a:gsLst>
                  <a:lin ang="5400000" scaled="0"/>
                </a:gradFill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ko-KR" altLang="en-US" sz="3600" b="1" dirty="0">
              <a:gradFill>
                <a:gsLst>
                  <a:gs pos="0">
                    <a:srgbClr val="1D4585"/>
                  </a:gs>
                  <a:gs pos="100000">
                    <a:srgbClr val="1D4585"/>
                  </a:gs>
                </a:gsLst>
                <a:lin ang="5400000" scaled="0"/>
              </a:gra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6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9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7920204" y="1871202"/>
            <a:ext cx="4224469" cy="628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200" b="1" dirty="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cs typeface="Tahoma" panose="020B0604030504040204" pitchFamily="34" charset="0"/>
              </a:rPr>
              <a:t>KINS is a Cornerstone for a Safe Korea</a:t>
            </a:r>
            <a:endParaRPr lang="ko-KR" altLang="en-US" sz="1200" b="1" dirty="0">
              <a:gradFill>
                <a:gsLst>
                  <a:gs pos="0">
                    <a:srgbClr val="231F20"/>
                  </a:gs>
                  <a:gs pos="100000">
                    <a:srgbClr val="231F20"/>
                  </a:gs>
                </a:gsLst>
                <a:lin ang="5400000" scaled="0"/>
              </a:gradFill>
              <a:cs typeface="Tahom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3117056" y="2609726"/>
            <a:ext cx="8567374" cy="827286"/>
          </a:xfrm>
          <a:prstGeom prst="rect">
            <a:avLst/>
          </a:prstGeom>
        </p:spPr>
        <p:txBody>
          <a:bodyPr/>
          <a:lstStyle>
            <a:lvl1pPr marL="252000" indent="-288000" algn="r" defTabSz="914400" rtl="0" eaLnBrk="1" latinLnBrk="1" hangingPunct="1">
              <a:spcBef>
                <a:spcPct val="0"/>
              </a:spcBef>
              <a:buFont typeface="+mj-lt"/>
              <a:buAutoNum type="romanUcPeriod"/>
              <a:defRPr lang="ko-KR" altLang="en-US" sz="3600" b="1" kern="1200" spc="0" dirty="0">
                <a:gradFill>
                  <a:gsLst>
                    <a:gs pos="41000">
                      <a:schemeClr val="bg1"/>
                    </a:gs>
                    <a:gs pos="61000">
                      <a:srgbClr val="B8B8B8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254000" dir="2700000" algn="tl" rotWithShape="0">
                    <a:srgbClr val="003366">
                      <a:alpha val="93000"/>
                    </a:srgbClr>
                  </a:outerShdw>
                </a:effectLst>
                <a:latin typeface="+mn-ea"/>
                <a:ea typeface="+mn-ea"/>
                <a:cs typeface="+mj-cs"/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4077163" y="3429000"/>
            <a:ext cx="7607266" cy="57606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spcBef>
                <a:spcPct val="0"/>
              </a:spcBef>
              <a:buNone/>
              <a:defRPr lang="ko-KR" altLang="en-US" sz="2000" b="1" kern="1200" spc="-300" dirty="0">
                <a:gradFill>
                  <a:gsLst>
                    <a:gs pos="41000">
                      <a:schemeClr val="bg1"/>
                    </a:gs>
                    <a:gs pos="6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/>
                <a:latin typeface="+mn-ea"/>
                <a:ea typeface="+mn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9" y="212675"/>
            <a:ext cx="737887" cy="4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11424" y="200022"/>
            <a:ext cx="10620972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05EA4"/>
              </a:contourClr>
            </a:sp3d>
          </a:bodyPr>
          <a:lstStyle>
            <a:lvl1pPr algn="l">
              <a:defRPr sz="2600" b="1" spc="-150">
                <a:gradFill>
                  <a:gsLst>
                    <a:gs pos="0">
                      <a:srgbClr val="2B2728"/>
                    </a:gs>
                    <a:gs pos="100000">
                      <a:srgbClr val="2B2728"/>
                    </a:gs>
                  </a:gsLst>
                  <a:lin ang="5400000" scaled="0"/>
                </a:gradFill>
                <a:effectLst/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98" y="618831"/>
            <a:ext cx="1565550" cy="2252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98" y="618831"/>
            <a:ext cx="1565550" cy="225233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sz="quarter" idx="10"/>
          </p:nvPr>
        </p:nvSpPr>
        <p:spPr>
          <a:xfrm>
            <a:off x="143934" y="1125538"/>
            <a:ext cx="12048066" cy="5732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 sz="2200" b="1">
                <a:latin typeface="+mn-lt"/>
                <a:ea typeface="맑은 고딕" panose="020B0503020000020004" pitchFamily="50" charset="-127"/>
              </a:defRPr>
            </a:lvl1pPr>
            <a:lvl2pPr marL="552450" indent="-285750">
              <a:buFont typeface="Wingdings" panose="05000000000000000000" pitchFamily="2" charset="2"/>
              <a:buChar char="l"/>
              <a:defRPr sz="1800" b="0" i="0" baseline="0">
                <a:latin typeface="+mn-lt"/>
                <a:ea typeface="맑은 고딕" panose="020B0503020000020004" pitchFamily="50" charset="-127"/>
              </a:defRPr>
            </a:lvl2pPr>
            <a:lvl3pPr marL="627063" indent="-179388">
              <a:buFont typeface="Wingdings" panose="05000000000000000000" pitchFamily="2" charset="2"/>
              <a:buChar char="§"/>
              <a:defRPr sz="1800" b="0">
                <a:latin typeface="+mn-lt"/>
                <a:ea typeface="맑은 고딕" panose="020B0503020000020004" pitchFamily="50" charset="-127"/>
              </a:defRPr>
            </a:lvl3pPr>
            <a:lvl4pPr marL="896938" indent="-177800">
              <a:defRPr sz="1600">
                <a:latin typeface="+mn-lt"/>
                <a:ea typeface="맑은 고딕" panose="020B0503020000020004" pitchFamily="50" charset="-127"/>
              </a:defRPr>
            </a:lvl4pPr>
            <a:lvl5pPr marL="1074738" indent="-177800">
              <a:buFont typeface="Arial" panose="020B0604020202020204" pitchFamily="34" charset="0"/>
              <a:buChar char="•"/>
              <a:defRPr sz="1600">
                <a:latin typeface="+mn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03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159562" y="4156358"/>
            <a:ext cx="7917161" cy="1708320"/>
            <a:chOff x="193642" y="4351558"/>
            <a:chExt cx="8693633" cy="250115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5" t="14505" r="35275" b="69817"/>
            <a:stretch/>
          </p:blipFill>
          <p:spPr>
            <a:xfrm>
              <a:off x="2320600" y="5964137"/>
              <a:ext cx="1040632" cy="88857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9" t="30183" r="14149" b="54139"/>
            <a:stretch/>
          </p:blipFill>
          <p:spPr>
            <a:xfrm>
              <a:off x="7762624" y="4881459"/>
              <a:ext cx="1124651" cy="8885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2" t="75643" r="34024" b="5602"/>
            <a:stretch/>
          </p:blipFill>
          <p:spPr>
            <a:xfrm>
              <a:off x="193642" y="4741714"/>
              <a:ext cx="1162620" cy="10629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9" t="62056" r="57118" b="23711"/>
            <a:stretch/>
          </p:blipFill>
          <p:spPr>
            <a:xfrm>
              <a:off x="4974991" y="4351558"/>
              <a:ext cx="1467057" cy="97612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39" y="5954903"/>
            <a:ext cx="2248654" cy="32351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124946" y="2276872"/>
            <a:ext cx="9886949" cy="17045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600" b="1" dirty="0" smtClean="0">
                <a:gradFill>
                  <a:gsLst>
                    <a:gs pos="0">
                      <a:prstClr val="black"/>
                    </a:gs>
                    <a:gs pos="100000">
                      <a:srgbClr val="5C5C5C"/>
                    </a:gs>
                  </a:gsLst>
                  <a:lin ang="5400000" scaled="0"/>
                </a:gradFill>
              </a:rPr>
              <a:t>Thank you</a:t>
            </a:r>
            <a:endParaRPr lang="ko-KR" altLang="en-US" sz="6600" b="1" dirty="0">
              <a:gradFill>
                <a:gsLst>
                  <a:gs pos="0">
                    <a:prstClr val="black"/>
                  </a:gs>
                  <a:gs pos="100000">
                    <a:srgbClr val="5C5C5C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067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41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8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0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04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65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1C45-95F9-4535-86B9-8E51E31AADEF}" type="datetimeFigureOut">
              <a:rPr lang="ko-KR" altLang="en-US" smtClean="0"/>
              <a:t>2022-06-27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58A6-3418-4AB2-9B06-5709D802E4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5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01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7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047" y="1946924"/>
            <a:ext cx="8567374" cy="151765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sz="4000" dirty="0" smtClean="0"/>
              <a:t>Insights for HRA Method </a:t>
            </a:r>
            <a:br>
              <a:rPr lang="en-US" altLang="ko-KR" sz="4000" dirty="0" smtClean="0"/>
            </a:br>
            <a:r>
              <a:rPr lang="en-US" altLang="ko-KR" sz="4000" dirty="0" smtClean="0"/>
              <a:t>Gained From Root Cause Analysis of </a:t>
            </a:r>
            <a:br>
              <a:rPr lang="en-US" altLang="ko-KR" sz="4000" dirty="0" smtClean="0"/>
            </a:br>
            <a:r>
              <a:rPr lang="en-US" altLang="ko-KR" sz="4000" dirty="0" smtClean="0"/>
              <a:t>Human Error Events Occurred in Korea</a:t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5819" y="3199754"/>
            <a:ext cx="7607266" cy="761451"/>
          </a:xfrm>
        </p:spPr>
        <p:txBody>
          <a:bodyPr>
            <a:noAutofit/>
          </a:bodyPr>
          <a:lstStyle/>
          <a:p>
            <a:pPr algn="r"/>
            <a:r>
              <a:rPr lang="en-US" altLang="ko-KR" sz="1400" dirty="0" smtClean="0"/>
              <a:t>Dept. of Severe Accident and Risk Assessment</a:t>
            </a:r>
          </a:p>
          <a:p>
            <a:pPr algn="r"/>
            <a:r>
              <a:rPr lang="en-US" altLang="ko-KR" sz="1400" dirty="0" smtClean="0"/>
              <a:t>PSA Group</a:t>
            </a:r>
          </a:p>
          <a:p>
            <a:pPr algn="r"/>
            <a:r>
              <a:rPr lang="en-US" altLang="ko-KR" sz="1400" dirty="0" err="1" smtClean="0"/>
              <a:t>Seung</a:t>
            </a:r>
            <a:r>
              <a:rPr lang="en-US" altLang="ko-KR" sz="1400" dirty="0" smtClean="0"/>
              <a:t> woo Lee, </a:t>
            </a:r>
            <a:r>
              <a:rPr lang="en-US" altLang="ko-KR" sz="1400" dirty="0" err="1" smtClean="0"/>
              <a:t>Ph.D</a:t>
            </a:r>
            <a:endParaRPr lang="ko-KR" altLang="en-US" sz="1400" i="1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691278" y="-86970"/>
            <a:ext cx="2596975" cy="44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500" b="1" kern="1200" spc="-20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 smtClean="0"/>
              <a:t> </a:t>
            </a:r>
            <a:r>
              <a:rPr lang="en-US" altLang="ko-KR" sz="2000" dirty="0" smtClean="0"/>
              <a:t>PSAM 16., June 26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~July 1</a:t>
            </a:r>
            <a:r>
              <a:rPr lang="en-US" altLang="ko-KR" sz="2000" baseline="30000" dirty="0" smtClean="0"/>
              <a:t>st</a:t>
            </a:r>
            <a:r>
              <a:rPr lang="en-US" altLang="ko-KR" sz="2000" dirty="0" smtClean="0"/>
              <a:t>. 2022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37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7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24332"/>
              </p:ext>
            </p:extLst>
          </p:nvPr>
        </p:nvGraphicFramePr>
        <p:xfrm>
          <a:off x="848782" y="238456"/>
          <a:ext cx="4502151" cy="269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16771"/>
              </p:ext>
            </p:extLst>
          </p:nvPr>
        </p:nvGraphicFramePr>
        <p:xfrm>
          <a:off x="848782" y="3644980"/>
          <a:ext cx="45226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122381"/>
              </p:ext>
            </p:extLst>
          </p:nvPr>
        </p:nvGraphicFramePr>
        <p:xfrm>
          <a:off x="7057558" y="3589917"/>
          <a:ext cx="41625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0646" y="2955842"/>
            <a:ext cx="455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Human Error to All </a:t>
            </a:r>
            <a:r>
              <a:rPr lang="en-US" altLang="ko-KR" sz="1200" dirty="0"/>
              <a:t>H</a:t>
            </a:r>
            <a:r>
              <a:rPr lang="en-US" altLang="ko-KR" sz="1200" dirty="0" smtClean="0"/>
              <a:t>uman </a:t>
            </a:r>
            <a:r>
              <a:rPr lang="en-US" altLang="ko-KR" sz="1200" dirty="0"/>
              <a:t>E</a:t>
            </a:r>
            <a:r>
              <a:rPr lang="en-US" altLang="ko-KR" sz="1200" dirty="0" smtClean="0"/>
              <a:t>rror </a:t>
            </a:r>
            <a:r>
              <a:rPr lang="en-US" altLang="ko-KR" sz="1200" dirty="0"/>
              <a:t>E</a:t>
            </a:r>
            <a:r>
              <a:rPr lang="en-US" altLang="ko-KR" sz="1200" dirty="0" smtClean="0"/>
              <a:t>vents</a:t>
            </a:r>
            <a:endParaRPr lang="ko-KR" altLang="en-US" sz="1200" dirty="0"/>
          </a:p>
        </p:txBody>
      </p:sp>
      <p:graphicFrame>
        <p:nvGraphicFramePr>
          <p:cNvPr id="20" name="차트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40780"/>
              </p:ext>
            </p:extLst>
          </p:nvPr>
        </p:nvGraphicFramePr>
        <p:xfrm>
          <a:off x="7057557" y="238456"/>
          <a:ext cx="4162511" cy="266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82162" y="2979294"/>
            <a:ext cx="488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 </a:t>
            </a:r>
            <a:r>
              <a:rPr lang="en-US" altLang="ko-KR" sz="1200" dirty="0"/>
              <a:t>Human Error Related </a:t>
            </a:r>
            <a:r>
              <a:rPr lang="en-US" altLang="ko-KR" sz="1200" dirty="0" smtClean="0"/>
              <a:t>to Scale ‘1’ &amp;’2’ Events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81496" y="6411850"/>
            <a:ext cx="452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 </a:t>
            </a:r>
            <a:r>
              <a:rPr lang="en-US" altLang="ko-KR" sz="1200" dirty="0"/>
              <a:t>Human Error </a:t>
            </a:r>
            <a:r>
              <a:rPr lang="en-US" altLang="ko-KR" sz="1200" dirty="0" smtClean="0"/>
              <a:t>Related to Scale ‘1’ Events</a:t>
            </a:r>
            <a:endParaRPr lang="ko-KR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2162" y="6411850"/>
            <a:ext cx="448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of Type I Human Error related to Scale ‘2’ Events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445362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897" y="3795854"/>
            <a:ext cx="11071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</a:rPr>
              <a:t>1. It was shown that the most of the human error occurred due to EOC. </a:t>
            </a:r>
          </a:p>
          <a:p>
            <a:r>
              <a:rPr lang="en-US" altLang="ko-KR" sz="2400" dirty="0">
                <a:solidFill>
                  <a:srgbClr val="0070C0"/>
                </a:solidFill>
              </a:rPr>
              <a:t>    </a:t>
            </a:r>
            <a:r>
              <a:rPr lang="en-US" altLang="ko-KR" sz="2400" dirty="0" smtClean="0">
                <a:solidFill>
                  <a:srgbClr val="0070C0"/>
                </a:solidFill>
              </a:rPr>
              <a:t>Also, </a:t>
            </a:r>
            <a:r>
              <a:rPr lang="en-US" altLang="ko-KR" sz="2400" dirty="0">
                <a:solidFill>
                  <a:srgbClr val="0070C0"/>
                </a:solidFill>
              </a:rPr>
              <a:t>EOCs was the major contributor to </a:t>
            </a:r>
            <a:r>
              <a:rPr lang="en-US" altLang="ko-KR" sz="2400" dirty="0" smtClean="0">
                <a:solidFill>
                  <a:srgbClr val="0070C0"/>
                </a:solidFill>
              </a:rPr>
              <a:t>the safety </a:t>
            </a:r>
            <a:r>
              <a:rPr lang="en-US" altLang="ko-KR" sz="2400" dirty="0">
                <a:solidFill>
                  <a:srgbClr val="0070C0"/>
                </a:solidFill>
              </a:rPr>
              <a:t>significant events.</a:t>
            </a:r>
          </a:p>
          <a:p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r>
              <a:rPr lang="en-US" altLang="ko-KR" sz="2400" dirty="0" smtClean="0">
                <a:solidFill>
                  <a:srgbClr val="FF0000"/>
                </a:solidFill>
              </a:rPr>
              <a:t> N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ot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considering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EOCs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HRA methods will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underestimate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human error probability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leading to biased PSA results and insights. </a:t>
            </a:r>
            <a:endParaRPr lang="ko-KR" altLang="en-US" sz="2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78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3423" y="2941916"/>
            <a:ext cx="458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smtClean="0"/>
              <a:t>Figure. Result of </a:t>
            </a:r>
            <a:r>
              <a:rPr lang="en-US" altLang="ko-KR" sz="1200" dirty="0">
                <a:solidFill>
                  <a:prstClr val="black"/>
                </a:solidFill>
              </a:rPr>
              <a:t>Type </a:t>
            </a:r>
            <a:r>
              <a:rPr lang="en-US" altLang="ko-KR" sz="1200" dirty="0" smtClean="0">
                <a:solidFill>
                  <a:prstClr val="black"/>
                </a:solidFill>
              </a:rPr>
              <a:t>II</a:t>
            </a:r>
            <a:r>
              <a:rPr lang="ko-KR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ko-KR" sz="1200" dirty="0" smtClean="0"/>
              <a:t>Human Error to All Human Error Events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82162" y="6411850"/>
            <a:ext cx="4550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of Type II Human Error related to Scale ‘2’ Events</a:t>
            </a:r>
            <a:endParaRPr lang="ko-KR" altLang="en-US" sz="1200" dirty="0"/>
          </a:p>
        </p:txBody>
      </p:sp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321471"/>
              </p:ext>
            </p:extLst>
          </p:nvPr>
        </p:nvGraphicFramePr>
        <p:xfrm>
          <a:off x="982134" y="168608"/>
          <a:ext cx="4594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62382"/>
              </p:ext>
            </p:extLst>
          </p:nvPr>
        </p:nvGraphicFramePr>
        <p:xfrm>
          <a:off x="993423" y="3659185"/>
          <a:ext cx="45945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차트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52866"/>
              </p:ext>
            </p:extLst>
          </p:nvPr>
        </p:nvGraphicFramePr>
        <p:xfrm>
          <a:off x="6750664" y="3659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차트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079036"/>
              </p:ext>
            </p:extLst>
          </p:nvPr>
        </p:nvGraphicFramePr>
        <p:xfrm>
          <a:off x="6739374" y="1686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580441" y="2943498"/>
            <a:ext cx="488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II Human Error Related </a:t>
            </a:r>
            <a:r>
              <a:rPr lang="en-US" altLang="ko-KR" sz="1200" dirty="0" smtClean="0"/>
              <a:t>to Scale ‘1’ &amp;’2’ Events</a:t>
            </a:r>
            <a:endParaRPr lang="ko-KR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50831" y="6411850"/>
            <a:ext cx="458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II Human Error </a:t>
            </a:r>
            <a:r>
              <a:rPr lang="en-US" altLang="ko-KR" sz="1200" dirty="0" smtClean="0"/>
              <a:t>Related to Scale ‘1’ Events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45362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0846" y="3861955"/>
            <a:ext cx="11071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It was shown that the ratio of the ‘mistake’ and ‘slip/lapse’ is similar.</a:t>
            </a:r>
          </a:p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When considering the safety significance of events, ‘mistake’ was the major contributor and it seems ‘violation’ is not negligible compared to ‘slip/lapse’.</a:t>
            </a:r>
          </a:p>
          <a:p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In aspect of HRA methods, we need to consider whether the weightings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should be given to the diagnosis error and the necessity of considering   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‘violation’ into HRA methods.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657684"/>
              </p:ext>
            </p:extLst>
          </p:nvPr>
        </p:nvGraphicFramePr>
        <p:xfrm>
          <a:off x="682978" y="1987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93857"/>
              </p:ext>
            </p:extLst>
          </p:nvPr>
        </p:nvGraphicFramePr>
        <p:xfrm>
          <a:off x="6875631" y="1987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970906"/>
              </p:ext>
            </p:extLst>
          </p:nvPr>
        </p:nvGraphicFramePr>
        <p:xfrm>
          <a:off x="682978" y="35045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차트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238116"/>
              </p:ext>
            </p:extLst>
          </p:nvPr>
        </p:nvGraphicFramePr>
        <p:xfrm>
          <a:off x="6875631" y="35155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8293" y="2968491"/>
            <a:ext cx="464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III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Human Error to All Human Error Events</a:t>
            </a:r>
            <a:endParaRPr lang="ko-KR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580441" y="2943498"/>
            <a:ext cx="494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III </a:t>
            </a:r>
            <a:r>
              <a:rPr lang="en-US" altLang="ko-KR" sz="1200" dirty="0"/>
              <a:t>Human Error Related </a:t>
            </a:r>
            <a:r>
              <a:rPr lang="en-US" altLang="ko-KR" sz="1200" dirty="0" smtClean="0"/>
              <a:t>to Scale ‘1’ &amp;’2’ Events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78294" y="6298960"/>
            <a:ext cx="464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III </a:t>
            </a:r>
            <a:r>
              <a:rPr lang="en-US" altLang="ko-KR" sz="1200" dirty="0"/>
              <a:t>Human Error </a:t>
            </a:r>
            <a:r>
              <a:rPr lang="en-US" altLang="ko-KR" sz="1200" dirty="0" smtClean="0"/>
              <a:t>Related to Scale ‘1’ Events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04740" y="6332827"/>
            <a:ext cx="4640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of Type III Human Error related to Scale ‘2’ Events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45362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0000" y="3641616"/>
            <a:ext cx="11071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It was shown that the ‘Active Error’ was the major contributor to all human error events and also to the events with safety significance.</a:t>
            </a:r>
          </a:p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However, ‘Latent’ is not negligible and the ratio of ‘Latent’ and ‘Active’ is same in Scale 2 Events </a:t>
            </a:r>
          </a:p>
          <a:p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In Korea, licensees attempt to exclude the evaluation of the possibility of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‘Latent Error’ considering periodic check performed in NPPs. However, it is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shown that ‘Latent Error’ still needs to be considered in HRA methods. 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2272" y="3030401"/>
            <a:ext cx="479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of Human Error-Workplace to All Human Error Events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79902" y="3591451"/>
            <a:ext cx="463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/>
              <a:t>All the Scale 2 events was occurred in the MCR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97636"/>
              </p:ext>
            </p:extLst>
          </p:nvPr>
        </p:nvGraphicFramePr>
        <p:xfrm>
          <a:off x="711832" y="2589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차트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555325"/>
              </p:ext>
            </p:extLst>
          </p:nvPr>
        </p:nvGraphicFramePr>
        <p:xfrm>
          <a:off x="711832" y="3591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197601"/>
              </p:ext>
            </p:extLst>
          </p:nvPr>
        </p:nvGraphicFramePr>
        <p:xfrm>
          <a:off x="6767689" y="2589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403630" y="3023281"/>
            <a:ext cx="5479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Human Error-Workplace </a:t>
            </a:r>
            <a:r>
              <a:rPr lang="en-US" altLang="ko-KR" sz="1200" dirty="0"/>
              <a:t>Related </a:t>
            </a:r>
            <a:r>
              <a:rPr lang="en-US" altLang="ko-KR" sz="1200" dirty="0" smtClean="0"/>
              <a:t>to Scale ‘1’ &amp;’2’ Events</a:t>
            </a:r>
            <a:endParaRPr lang="ko-KR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1238" y="6453077"/>
            <a:ext cx="5226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Type </a:t>
            </a:r>
            <a:r>
              <a:rPr lang="en-US" altLang="ko-KR" sz="1200" dirty="0" smtClean="0"/>
              <a:t>Human Error-Workplace </a:t>
            </a:r>
            <a:r>
              <a:rPr lang="en-US" altLang="ko-KR" sz="1200" dirty="0"/>
              <a:t>Related </a:t>
            </a:r>
            <a:r>
              <a:rPr lang="en-US" altLang="ko-KR" sz="1200" dirty="0" smtClean="0"/>
              <a:t>to Scale ‘1’ Events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45362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000" y="3641616"/>
            <a:ext cx="11071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It was shown that the most of the human error occurred in the MCR.</a:t>
            </a:r>
          </a:p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All scale 2 events happened in the MCR.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MCR and local activities are both considered in the task analysis and we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need to think whether considering the same importance to both activities        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are adequate.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Also licensees consider ‘workplace’ as one of the PSFs and they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consider the higher weightings to local activities which was shown 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different compared to empirical events data.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5715" y="2971573"/>
            <a:ext cx="518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of Human Error-Operation mode to All Human Error Events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80749" y="2989414"/>
            <a:ext cx="5596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Human Error-Operation mode </a:t>
            </a:r>
            <a:r>
              <a:rPr lang="en-US" altLang="ko-KR" sz="1200" dirty="0"/>
              <a:t>Related </a:t>
            </a:r>
            <a:r>
              <a:rPr lang="en-US" altLang="ko-KR" sz="1200" dirty="0" smtClean="0"/>
              <a:t>to Scale ‘1’ &amp;’2’ Events</a:t>
            </a:r>
            <a:endParaRPr lang="ko-KR" altLang="en-US" sz="1200" dirty="0"/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77207"/>
              </p:ext>
            </p:extLst>
          </p:nvPr>
        </p:nvGraphicFramePr>
        <p:xfrm>
          <a:off x="616410" y="1951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363191"/>
              </p:ext>
            </p:extLst>
          </p:nvPr>
        </p:nvGraphicFramePr>
        <p:xfrm>
          <a:off x="6901647" y="1951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차트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314309"/>
              </p:ext>
            </p:extLst>
          </p:nvPr>
        </p:nvGraphicFramePr>
        <p:xfrm>
          <a:off x="616410" y="35232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차트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79475"/>
              </p:ext>
            </p:extLst>
          </p:nvPr>
        </p:nvGraphicFramePr>
        <p:xfrm>
          <a:off x="6901647" y="35232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383" y="6314576"/>
            <a:ext cx="5358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Human Error-Operation mode </a:t>
            </a:r>
            <a:r>
              <a:rPr lang="en-US" altLang="ko-KR" sz="1200" dirty="0"/>
              <a:t>Related </a:t>
            </a:r>
            <a:r>
              <a:rPr lang="en-US" altLang="ko-KR" sz="1200" dirty="0" smtClean="0"/>
              <a:t>to Scale ‘1’ Events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0513" y="6325594"/>
            <a:ext cx="535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Figure. Result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Human Error-Operation mode </a:t>
            </a:r>
            <a:r>
              <a:rPr lang="en-US" altLang="ko-KR" sz="1200" dirty="0"/>
              <a:t>Related </a:t>
            </a:r>
            <a:r>
              <a:rPr lang="en-US" altLang="ko-KR" sz="1200" dirty="0" smtClean="0"/>
              <a:t>to Scale ’2’ Events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445362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0205" y="3508945"/>
            <a:ext cx="11071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It was shown that the most of the human error occurred during ‘Power Increase/Decrease’ operation. </a:t>
            </a:r>
          </a:p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When considering safety significance of the events, ratio of human error during ‘Full power’ is relatively small compared to other two operation modes.</a:t>
            </a:r>
            <a:endParaRPr lang="en-US" altLang="ko-KR" sz="2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☞ HRA method for full power operation and LPSD(Low power and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shutdown) operation is same in Korea. However, it is required to develop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or modify HRA methods which enables to consider the operational    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characteristics of power increase/decrease operation. 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13582"/>
              </p:ext>
            </p:extLst>
          </p:nvPr>
        </p:nvGraphicFramePr>
        <p:xfrm>
          <a:off x="451555" y="101597"/>
          <a:ext cx="5137317" cy="288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022931"/>
              </p:ext>
            </p:extLst>
          </p:nvPr>
        </p:nvGraphicFramePr>
        <p:xfrm>
          <a:off x="6175022" y="101597"/>
          <a:ext cx="5430829" cy="288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차트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813817"/>
              </p:ext>
            </p:extLst>
          </p:nvPr>
        </p:nvGraphicFramePr>
        <p:xfrm>
          <a:off x="451555" y="3497620"/>
          <a:ext cx="5137317" cy="285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차트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753053"/>
              </p:ext>
            </p:extLst>
          </p:nvPr>
        </p:nvGraphicFramePr>
        <p:xfrm>
          <a:off x="6175021" y="3497620"/>
          <a:ext cx="5430829" cy="285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14398" y="3025120"/>
            <a:ext cx="453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smtClean="0"/>
              <a:t>Figure. Result of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HuRam</a:t>
            </a:r>
            <a:r>
              <a:rPr lang="en-US" altLang="ko-KR" sz="1200" dirty="0" smtClean="0"/>
              <a:t> + to All </a:t>
            </a:r>
            <a:r>
              <a:rPr lang="en-US" altLang="ko-KR" sz="1200" dirty="0"/>
              <a:t>H</a:t>
            </a:r>
            <a:r>
              <a:rPr lang="en-US" altLang="ko-KR" sz="1200" dirty="0" smtClean="0"/>
              <a:t>uman </a:t>
            </a:r>
            <a:r>
              <a:rPr lang="en-US" altLang="ko-KR" sz="1200" dirty="0"/>
              <a:t>E</a:t>
            </a:r>
            <a:r>
              <a:rPr lang="en-US" altLang="ko-KR" sz="1200" dirty="0" smtClean="0"/>
              <a:t>rror </a:t>
            </a:r>
            <a:r>
              <a:rPr lang="en-US" altLang="ko-KR" sz="1200" dirty="0"/>
              <a:t>E</a:t>
            </a:r>
            <a:r>
              <a:rPr lang="en-US" altLang="ko-KR" sz="1200" dirty="0" smtClean="0"/>
              <a:t>vents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688665" y="3036137"/>
            <a:ext cx="527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Figure. Result of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HuRam</a:t>
            </a:r>
            <a:r>
              <a:rPr lang="en-US" altLang="ko-KR" sz="1200" dirty="0"/>
              <a:t> + Related to Scale ‘1’ &amp;’2’ </a:t>
            </a:r>
            <a:r>
              <a:rPr lang="en-US" altLang="ko-KR" sz="1200" dirty="0" smtClean="0"/>
              <a:t>Events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688665" y="6403407"/>
            <a:ext cx="527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Figure. Result of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HuRam</a:t>
            </a:r>
            <a:r>
              <a:rPr lang="en-US" altLang="ko-KR" sz="1200" dirty="0"/>
              <a:t> + Related to Scale </a:t>
            </a:r>
            <a:r>
              <a:rPr lang="en-US" altLang="ko-KR" sz="1200" dirty="0" smtClean="0"/>
              <a:t>‘2</a:t>
            </a:r>
            <a:r>
              <a:rPr lang="en-US" altLang="ko-KR" sz="1200" dirty="0"/>
              <a:t>’ </a:t>
            </a:r>
            <a:r>
              <a:rPr lang="en-US" altLang="ko-KR" sz="1200" dirty="0" smtClean="0"/>
              <a:t>Events</a:t>
            </a:r>
            <a:endParaRPr lang="ko-KR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309511" y="6357423"/>
            <a:ext cx="416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/>
              <a:t>Figure. Result of</a:t>
            </a:r>
            <a:r>
              <a:rPr lang="ko-KR" altLang="en-US" sz="1200" dirty="0"/>
              <a:t> </a:t>
            </a:r>
            <a:r>
              <a:rPr lang="en-US" altLang="ko-KR" sz="1200" dirty="0" err="1"/>
              <a:t>HuRam</a:t>
            </a:r>
            <a:r>
              <a:rPr lang="en-US" altLang="ko-KR" sz="1200" dirty="0"/>
              <a:t> + Related to </a:t>
            </a:r>
            <a:r>
              <a:rPr lang="en-US" altLang="ko-KR" sz="1200"/>
              <a:t>Scale </a:t>
            </a:r>
            <a:r>
              <a:rPr lang="en-US" altLang="ko-KR" sz="1200" smtClean="0"/>
              <a:t>‘1’ </a:t>
            </a:r>
            <a:r>
              <a:rPr lang="en-US" altLang="ko-KR" sz="1200" dirty="0"/>
              <a:t>Events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06450"/>
            <a:ext cx="12192000" cy="3416320"/>
          </a:xfrm>
          <a:prstGeom prst="rect">
            <a:avLst/>
          </a:prstGeom>
          <a:solidFill>
            <a:schemeClr val="bg1"/>
          </a:solidFill>
          <a:ln w="5397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205" y="3508945"/>
            <a:ext cx="1180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0070C0"/>
                </a:solidFill>
              </a:rPr>
              <a:t>It was shown that the ‘Task/System Factors’ are dominant contributor. </a:t>
            </a:r>
          </a:p>
          <a:p>
            <a:r>
              <a:rPr lang="en-US" altLang="ko-KR" sz="2400" dirty="0" smtClean="0">
                <a:solidFill>
                  <a:srgbClr val="0070C0"/>
                </a:solidFill>
              </a:rPr>
              <a:t>     Considering safety significance of human error events, ‘Personnel/Team’, </a:t>
            </a:r>
          </a:p>
          <a:p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   ‘Administration/Organization’ and ‘Procedure/Instruction/Drawing’ were </a:t>
            </a:r>
          </a:p>
          <a:p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   major contributor.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ost of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‘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Task/System Factors’ were considered as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PSFs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Korean HRA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methods. However, none of the ‘Org/Safety Culture Factors’ are considered.     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‘Communication’, ‘Administration/Organization’ need to be considered in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HRA method.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PSFs considered in Korean HRA method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056"/>
            <a:ext cx="6019800" cy="309452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212525"/>
            <a:ext cx="6086475" cy="14859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9568"/>
            <a:ext cx="6105525" cy="169654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4769569"/>
            <a:ext cx="6134100" cy="1666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1037" y="968058"/>
            <a:ext cx="157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Table. Stress Level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61237" y="961766"/>
            <a:ext cx="157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Table. Workplace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75525" y="2745535"/>
            <a:ext cx="157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Table. Procedure</a:t>
            </a:r>
            <a:endParaRPr lang="ko-KR" altLang="en-US" sz="12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034653"/>
            <a:ext cx="6057900" cy="1304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99326" y="4537306"/>
            <a:ext cx="157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Table. Training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22376" y="4537305"/>
            <a:ext cx="1729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Table. Available Time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33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166894"/>
            <a:ext cx="11821643" cy="5732462"/>
          </a:xfrm>
        </p:spPr>
        <p:txBody>
          <a:bodyPr/>
          <a:lstStyle/>
          <a:p>
            <a:pPr marL="266700" lvl="1" indent="0">
              <a:buNone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endParaRPr lang="en-US" altLang="ko-KR" b="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911424" y="144036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Conclusion and Discussion</a:t>
            </a:r>
            <a:endParaRPr lang="ko-KR" altLang="en-US" sz="2200" b="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11088" y="925540"/>
            <a:ext cx="11821643" cy="5950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 sz="2200" b="1" kern="120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+mn-cs"/>
              </a:defRPr>
            </a:lvl1pPr>
            <a:lvl2pPr marL="552450" indent="-28575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l"/>
              <a:defRPr sz="1800" b="0" i="0" kern="1200" baseline="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+mn-cs"/>
              </a:defRPr>
            </a:lvl2pPr>
            <a:lvl3pPr marL="627063" indent="-179388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+mn-cs"/>
              </a:defRPr>
            </a:lvl3pPr>
            <a:lvl4pPr marL="896938" indent="-1778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+mn-cs"/>
              </a:defRPr>
            </a:lvl4pPr>
            <a:lvl5pPr marL="10747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Results of analyzing 96 human error events using </a:t>
            </a:r>
            <a:r>
              <a:rPr lang="en-US" altLang="ko-KR" b="0" dirty="0" err="1" smtClean="0">
                <a:solidFill>
                  <a:prstClr val="black"/>
                </a:solidFill>
              </a:rPr>
              <a:t>HuRAM</a:t>
            </a:r>
            <a:r>
              <a:rPr lang="en-US" altLang="ko-KR" b="0" dirty="0" smtClean="0">
                <a:solidFill>
                  <a:prstClr val="black"/>
                </a:solidFill>
              </a:rPr>
              <a:t>+ and INES were shown and </a:t>
            </a:r>
          </a:p>
          <a:p>
            <a:pPr mar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 the insights for HRA methods were suggested considering the current status of Korean </a:t>
            </a:r>
          </a:p>
          <a:p>
            <a:pPr mar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 HRA methods.</a:t>
            </a:r>
          </a:p>
          <a:p>
            <a:pPr mar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1) EOCs were dominant contributor to human error.</a:t>
            </a:r>
          </a:p>
          <a:p>
            <a:pPr mar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2) Mistakes were dominant contributor to human error. </a:t>
            </a:r>
          </a:p>
          <a:p>
            <a:pPr marL="0" indent="0">
              <a:buNone/>
            </a:pPr>
            <a:r>
              <a:rPr lang="en-US" altLang="ko-KR" b="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3) </a:t>
            </a:r>
            <a:r>
              <a:rPr lang="en-US" altLang="ko-KR" b="0" dirty="0">
                <a:solidFill>
                  <a:prstClr val="black"/>
                </a:solidFill>
                <a:latin typeface="맑은 고딕" panose="020B0503020000020004" pitchFamily="50" charset="-127"/>
              </a:rPr>
              <a:t>P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ossibility of latent human error still exists.</a:t>
            </a:r>
          </a:p>
          <a:p>
            <a:pPr marL="0" indent="0">
              <a:buNone/>
            </a:pPr>
            <a:r>
              <a:rPr lang="en-US" altLang="ko-KR" b="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4) </a:t>
            </a:r>
            <a:r>
              <a:rPr lang="en-US" altLang="ko-KR" b="0" dirty="0">
                <a:solidFill>
                  <a:prstClr val="black"/>
                </a:solidFill>
                <a:latin typeface="맑은 고딕" panose="020B0503020000020004" pitchFamily="50" charset="-127"/>
              </a:rPr>
              <a:t>Efforts should be made to consider the operational characteristics of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power  </a:t>
            </a:r>
            <a:endParaRPr lang="en-US" altLang="ko-KR" b="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 increase/decrease operation mode.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5) None of the ‘Organizational/Safety Culture Factors’ were considered.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6) Although it was not in the presentation, almost 40% of the human error events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above event scale over ‘0’ had series of two or more human failure subevents.</a:t>
            </a:r>
          </a:p>
          <a:p>
            <a:pPr marL="0" lvl="0" indent="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  <a:r>
              <a:rPr lang="en-US" altLang="ko-KR" b="0" dirty="0" err="1" smtClean="0">
                <a:solidFill>
                  <a:prstClr val="black"/>
                </a:solidFill>
              </a:rPr>
              <a:t>Thsis</a:t>
            </a: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  <a:r>
              <a:rPr lang="en-US" altLang="ko-KR" b="0" dirty="0">
                <a:solidFill>
                  <a:prstClr val="black"/>
                </a:solidFill>
              </a:rPr>
              <a:t>is just a preliminary study and needs work so that the results from this study can be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theoretically generalized. However, it is expected that results of this work can be used as 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basis to better understand the characteristics of human errors.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Font typeface="Wingdings" panose="05000000000000000000" pitchFamily="2" charset="2"/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</a:p>
          <a:p>
            <a:pPr marL="266700" lvl="1" indent="0">
              <a:buFont typeface="Wingdings" panose="05000000000000000000" pitchFamily="2" charset="2"/>
              <a:buNone/>
            </a:pP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Font typeface="Wingdings" panose="05000000000000000000" pitchFamily="2" charset="2"/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</a:p>
          <a:p>
            <a:pPr marL="266700" lvl="1" indent="0">
              <a:buFont typeface="Wingdings" panose="05000000000000000000" pitchFamily="2" charset="2"/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266700" lvl="1" indent="0">
              <a:buFont typeface="Wingdings" panose="05000000000000000000" pitchFamily="2" charset="2"/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</p:spTree>
    <p:extLst>
      <p:ext uri="{BB962C8B-B14F-4D97-AF65-F5344CB8AC3E}">
        <p14:creationId xmlns:p14="http://schemas.microsoft.com/office/powerpoint/2010/main" val="15693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166894"/>
            <a:ext cx="11821643" cy="5732462"/>
          </a:xfrm>
        </p:spPr>
        <p:txBody>
          <a:bodyPr/>
          <a:lstStyle/>
          <a:p>
            <a:pPr marL="266700" lvl="1" indent="0">
              <a:buNone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endParaRPr lang="en-US" altLang="ko-KR" b="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1642942" y="1712954"/>
            <a:ext cx="9185477" cy="2252654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dirty="0" smtClean="0"/>
              <a:t>Thank You for Listening. </a:t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Any Comments or Questions?</a:t>
            </a:r>
            <a:endParaRPr lang="ko-KR" altLang="en-US" sz="4400" b="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235680" y="5842120"/>
            <a:ext cx="6371303" cy="855043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05EA4"/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600" b="1" kern="1200" spc="-150">
                <a:gradFill>
                  <a:gsLst>
                    <a:gs pos="0">
                      <a:srgbClr val="2B2728"/>
                    </a:gs>
                    <a:gs pos="100000">
                      <a:srgbClr val="2B2728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b="0" dirty="0" smtClean="0"/>
              <a:t>E-mail : k727lsw@kins.re.kr</a:t>
            </a:r>
            <a:endParaRPr lang="ko-KR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270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166894"/>
            <a:ext cx="11769392" cy="573246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Various human reliability analysis(HRA) approaches and methods have been suggested to assess human error in nuclear industry.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However, there is no single, comprehensive HRA method which has gained international consensus.</a:t>
            </a:r>
            <a:endParaRPr lang="en-US" altLang="ko-KR" b="0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911424" y="144036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Background</a:t>
            </a:r>
            <a:endParaRPr lang="ko-KR" altLang="en-US" sz="2200" b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1" y="2856408"/>
            <a:ext cx="7341326" cy="341582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2943495" y="6293484"/>
            <a:ext cx="517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Fig</a:t>
            </a:r>
            <a:r>
              <a:rPr lang="en-US" altLang="ko-KR" smtClean="0"/>
              <a:t>. Lineage </a:t>
            </a:r>
            <a:r>
              <a:rPr lang="en-US" altLang="ko-KR" dirty="0" smtClean="0"/>
              <a:t>of HRA methods in nuclear industry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2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166894"/>
            <a:ext cx="11821643" cy="573246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Given the differences between the methods and their associated models, there is substantial interest in </a:t>
            </a:r>
            <a:r>
              <a:rPr lang="en-US" altLang="ko-KR" b="0" dirty="0">
                <a:solidFill>
                  <a:prstClr val="black"/>
                </a:solidFill>
              </a:rPr>
              <a:t>validating and improving HRA </a:t>
            </a:r>
            <a:r>
              <a:rPr lang="en-US" altLang="ko-KR" b="0" dirty="0" smtClean="0">
                <a:solidFill>
                  <a:prstClr val="black"/>
                </a:solidFill>
              </a:rPr>
              <a:t>methods.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prstClr val="black"/>
                </a:solidFill>
              </a:rPr>
              <a:t>“The International HRA Empirical Study” – Lessons learned from comparing HRA methods  </a:t>
            </a: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</a:rPr>
              <a:t>     Predictions to HAMMLAB simulator data (NUREG-2127) </a:t>
            </a:r>
          </a:p>
          <a:p>
            <a:pPr marL="266700" lvl="1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①</a:t>
            </a:r>
            <a:r>
              <a:rPr lang="en-US" altLang="ko-KR" b="0" dirty="0" smtClean="0">
                <a:solidFill>
                  <a:prstClr val="black"/>
                </a:solidFill>
              </a:rPr>
              <a:t> Findings and insights from 13 HRA methods being empirically tested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 </a:t>
            </a: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② Comparisons between HRA methods and crew performance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prstClr val="black"/>
                </a:solidFill>
              </a:rPr>
              <a:t>A number of literature surveys have been conducted for existing HRA methods. </a:t>
            </a:r>
          </a:p>
          <a:p>
            <a:pPr marL="266700" lvl="1" indent="0">
              <a:buNone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endParaRPr lang="en-US" altLang="ko-KR" b="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911424" y="144036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Background</a:t>
            </a:r>
            <a:endParaRPr lang="ko-KR" altLang="en-US" sz="2200" b="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64467"/>
              </p:ext>
            </p:extLst>
          </p:nvPr>
        </p:nvGraphicFramePr>
        <p:xfrm>
          <a:off x="429323" y="3683000"/>
          <a:ext cx="11250864" cy="3146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1457">
                  <a:extLst>
                    <a:ext uri="{9D8B030D-6E8A-4147-A177-3AD203B41FA5}">
                      <a16:colId xmlns:a16="http://schemas.microsoft.com/office/drawing/2014/main" xmlns="" val="3891521337"/>
                    </a:ext>
                  </a:extLst>
                </a:gridCol>
                <a:gridCol w="7213562">
                  <a:extLst>
                    <a:ext uri="{9D8B030D-6E8A-4147-A177-3AD203B41FA5}">
                      <a16:colId xmlns:a16="http://schemas.microsoft.com/office/drawing/2014/main" xmlns="" val="314887578"/>
                    </a:ext>
                  </a:extLst>
                </a:gridCol>
                <a:gridCol w="3505845">
                  <a:extLst>
                    <a:ext uri="{9D8B030D-6E8A-4147-A177-3AD203B41FA5}">
                      <a16:colId xmlns:a16="http://schemas.microsoft.com/office/drawing/2014/main" xmlns="" val="2511276570"/>
                    </a:ext>
                  </a:extLst>
                </a:gridCol>
              </a:tblGrid>
              <a:tr h="342172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Examples of Recent Literature Surveys</a:t>
                      </a:r>
                      <a:endParaRPr lang="ko-KR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Objective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252973"/>
                  </a:ext>
                </a:extLst>
              </a:tr>
              <a:tr h="6749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Issues in Benchmarking Human Reliability Analysis Methods(Boring et al., 2010, RESS) 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Literature review of past 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benchmarking studies in the areas of psychology and risk assessment 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405897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Evaluation of Human Reliability Analysis Methods Against Good Practices(NUREG-1842)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 HRA methods evaluation </a:t>
                      </a:r>
                    </a:p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against NUREG-1792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267741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 comparison of the quantification aspects of human reliability analysis methods in nuclear power plant(Park et al., 2019, ANE)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HRA methods were compared in aspect of quantification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0960003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Human reliability analysis for risk assessment of nuclear power plant(Jung et al., 2011, Journal of the Ergonomics Society of Korea)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HRA methods were compared to find strength and weakness of the methods.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190767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baseline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Human error identification in human reliability assessment. Part 2: Detailed comparison of techniques(Kirwan et al., 1992, Applied Ergonomics)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i="0" kern="1200" baseline="0" dirty="0" smtClean="0"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 human error identification approaches in HRA were compared.</a:t>
                      </a:r>
                      <a:endParaRPr lang="ko-KR" altLang="en-US" sz="1400" b="0" i="0" kern="1200" baseline="0" dirty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67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166894"/>
            <a:ext cx="11821643" cy="5732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However, most of the efforts were given to literature surveys with the exception of some simulator experiments.</a:t>
            </a:r>
          </a:p>
          <a:p>
            <a:pPr marL="0" indent="0">
              <a:buNone/>
            </a:pPr>
            <a:r>
              <a:rPr lang="en-US" altLang="ko-KR" sz="2000" b="0" dirty="0" smtClean="0">
                <a:solidFill>
                  <a:prstClr val="black"/>
                </a:solidFill>
              </a:rPr>
              <a:t>   - Measures can be different in comparing HRA methods.</a:t>
            </a:r>
          </a:p>
          <a:p>
            <a:pPr marL="0" indent="0">
              <a:buNone/>
            </a:pPr>
            <a:r>
              <a:rPr lang="en-US" altLang="ko-KR" sz="2000" b="0" dirty="0">
                <a:solidFill>
                  <a:prstClr val="black"/>
                </a:solidFill>
              </a:rPr>
              <a:t> </a:t>
            </a:r>
            <a:r>
              <a:rPr lang="en-US" altLang="ko-KR" sz="2000" b="0" dirty="0" smtClean="0">
                <a:solidFill>
                  <a:prstClr val="black"/>
                </a:solidFill>
              </a:rPr>
              <a:t>  - The number of simulator data sets are limited.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When the events occur in nuclear power plant, a </a:t>
            </a:r>
            <a:r>
              <a:rPr lang="en-US" altLang="ko-KR" b="0" dirty="0" err="1">
                <a:solidFill>
                  <a:prstClr val="black"/>
                </a:solidFill>
              </a:rPr>
              <a:t>r</a:t>
            </a:r>
            <a:r>
              <a:rPr lang="en-US" altLang="ko-KR" b="0" dirty="0" err="1" smtClean="0">
                <a:solidFill>
                  <a:prstClr val="black"/>
                </a:solidFill>
              </a:rPr>
              <a:t>estrospective</a:t>
            </a: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  <a:r>
              <a:rPr lang="en-US" altLang="ko-KR" b="0" dirty="0">
                <a:solidFill>
                  <a:prstClr val="black"/>
                </a:solidFill>
              </a:rPr>
              <a:t>approach such as </a:t>
            </a:r>
            <a:r>
              <a:rPr lang="en-US" altLang="ko-KR" b="0" dirty="0" smtClean="0">
                <a:solidFill>
                  <a:prstClr val="black"/>
                </a:solidFill>
              </a:rPr>
              <a:t>identifying the root-causes </a:t>
            </a:r>
            <a:r>
              <a:rPr lang="en-US" altLang="ko-KR" b="0" dirty="0">
                <a:solidFill>
                  <a:prstClr val="black"/>
                </a:solidFill>
              </a:rPr>
              <a:t>of </a:t>
            </a:r>
            <a:r>
              <a:rPr lang="en-US" altLang="ko-KR" b="0" dirty="0" smtClean="0">
                <a:solidFill>
                  <a:prstClr val="black"/>
                </a:solidFill>
              </a:rPr>
              <a:t>events is used in investigating the cause of the events.</a:t>
            </a:r>
          </a:p>
          <a:p>
            <a:pPr marL="0" indent="0">
              <a:buNone/>
            </a:pPr>
            <a:r>
              <a:rPr lang="en-US" altLang="ko-KR" sz="2000" b="0" dirty="0" smtClean="0">
                <a:solidFill>
                  <a:prstClr val="black"/>
                </a:solidFill>
              </a:rPr>
              <a:t>   - If the events are due to human error, analysis scheme is used to find out the detailed causes </a:t>
            </a:r>
          </a:p>
          <a:p>
            <a:pPr marL="0" indent="0">
              <a:buNone/>
            </a:pPr>
            <a:r>
              <a:rPr lang="en-US" altLang="ko-KR" sz="2000" b="0" dirty="0">
                <a:solidFill>
                  <a:prstClr val="black"/>
                </a:solidFill>
              </a:rPr>
              <a:t> </a:t>
            </a:r>
            <a:r>
              <a:rPr lang="en-US" altLang="ko-KR" sz="2000" b="0" dirty="0" smtClean="0">
                <a:solidFill>
                  <a:prstClr val="black"/>
                </a:solidFill>
              </a:rPr>
              <a:t>    of human error.  </a:t>
            </a:r>
            <a:endParaRPr lang="en-US" altLang="ko-KR" sz="2000" b="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Although ‘Human Failure Events’ is a common target </a:t>
            </a:r>
            <a:r>
              <a:rPr lang="en-US" altLang="ko-KR" b="0" dirty="0" smtClean="0">
                <a:solidFill>
                  <a:prstClr val="black"/>
                </a:solidFill>
              </a:rPr>
              <a:t>in </a:t>
            </a:r>
            <a:r>
              <a:rPr lang="en-US" altLang="ko-KR" b="0" dirty="0" smtClean="0">
                <a:solidFill>
                  <a:prstClr val="black"/>
                </a:solidFill>
              </a:rPr>
              <a:t>the field of HRA and incident investigation, the information in these two fields are not exchanged so well since the purpose and their required expertise is different. </a:t>
            </a:r>
            <a:endParaRPr lang="en-US" altLang="ko-KR" b="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In this manner, this </a:t>
            </a:r>
            <a:r>
              <a:rPr lang="en-US" altLang="ko-KR" b="0" dirty="0">
                <a:solidFill>
                  <a:prstClr val="black"/>
                </a:solidFill>
              </a:rPr>
              <a:t>study aims to </a:t>
            </a:r>
            <a:r>
              <a:rPr lang="en-US" altLang="ko-KR" b="0" dirty="0" smtClean="0">
                <a:solidFill>
                  <a:prstClr val="black"/>
                </a:solidFill>
              </a:rPr>
              <a:t>use a retrospective approach for human </a:t>
            </a:r>
            <a:r>
              <a:rPr lang="en-US" altLang="ko-KR" b="0" dirty="0">
                <a:solidFill>
                  <a:prstClr val="black"/>
                </a:solidFill>
              </a:rPr>
              <a:t>error events occurred in Korean nuclear industry to provide insights for HRA </a:t>
            </a:r>
            <a:r>
              <a:rPr lang="en-US" altLang="ko-KR" b="0" dirty="0" smtClean="0">
                <a:solidFill>
                  <a:prstClr val="black"/>
                </a:solidFill>
              </a:rPr>
              <a:t>methods.  </a:t>
            </a:r>
            <a:endParaRPr lang="en-US" altLang="ko-KR" b="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l"/>
            </a:pP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endParaRPr lang="en-US" altLang="ko-KR" b="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</a:t>
            </a: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911424" y="144036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Background</a:t>
            </a:r>
            <a:endParaRPr lang="ko-KR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60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Methods for Analyzing Human Failure Events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‘</a:t>
            </a:r>
            <a:r>
              <a:rPr lang="en-US" altLang="ko-KR" dirty="0" err="1" smtClean="0"/>
              <a:t>HuRAM</a:t>
            </a:r>
            <a:r>
              <a:rPr lang="en-US" altLang="ko-KR" dirty="0" smtClean="0"/>
              <a:t>+’ 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896867"/>
            <a:ext cx="12048066" cy="5732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In this study, two frameworks were used for analyzing human failure events.</a:t>
            </a:r>
          </a:p>
          <a:p>
            <a:pPr marL="266700" lvl="1" indent="0">
              <a:buNone/>
            </a:pPr>
            <a:r>
              <a:rPr lang="en-US" altLang="ko-KR" sz="2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① </a:t>
            </a:r>
            <a:r>
              <a:rPr lang="en-US" altLang="ko-KR" sz="2200" dirty="0" smtClean="0">
                <a:solidFill>
                  <a:prstClr val="black"/>
                </a:solidFill>
              </a:rPr>
              <a:t>Human Related Events Root Cause Analysis Method Plus(</a:t>
            </a:r>
            <a:r>
              <a:rPr lang="en-US" altLang="ko-KR" sz="2200" dirty="0" err="1" smtClean="0">
                <a:solidFill>
                  <a:prstClr val="black"/>
                </a:solidFill>
              </a:rPr>
              <a:t>HuRAM</a:t>
            </a:r>
            <a:r>
              <a:rPr lang="en-US" altLang="ko-KR" sz="2200" dirty="0" smtClean="0">
                <a:solidFill>
                  <a:prstClr val="black"/>
                </a:solidFill>
              </a:rPr>
              <a:t>+) was used.</a:t>
            </a:r>
          </a:p>
          <a:p>
            <a:pPr marL="266700" lvl="1" indent="0">
              <a:buNone/>
            </a:pPr>
            <a:endParaRPr lang="en-US" altLang="ko-KR" sz="2200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l"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sz="2200" b="1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endParaRPr lang="en-US" altLang="ko-KR" sz="22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71639" y="1906278"/>
            <a:ext cx="10818457" cy="4559714"/>
            <a:chOff x="853567" y="1074035"/>
            <a:chExt cx="11086420" cy="501976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279650" y="1074035"/>
              <a:ext cx="1150938" cy="58261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ko-KR" sz="1000">
                  <a:latin typeface="Verdana" panose="020B0604030504040204" pitchFamily="34" charset="0"/>
                  <a:ea typeface="HY헤드라인M" panose="02030600000101010101" pitchFamily="18" charset="-127"/>
                </a:rPr>
                <a:t>Understanding &amp; Analyzing Event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17926" y="1167697"/>
              <a:ext cx="1439863" cy="406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latin typeface="Verdana" panose="020B0604030504040204" pitchFamily="34" charset="0"/>
                  <a:ea typeface="HY헤드라인M" panose="02030600000101010101" pitchFamily="18" charset="-127"/>
                </a:rPr>
                <a:t>Analyzing Sequence of Event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295775" y="2834572"/>
              <a:ext cx="1009650" cy="406400"/>
            </a:xfrm>
            <a:prstGeom prst="rect">
              <a:avLst/>
            </a:prstGeom>
            <a:solidFill>
              <a:srgbClr val="CCCC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Gathering Information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368799" y="4473548"/>
              <a:ext cx="863600" cy="406401"/>
            </a:xfrm>
            <a:prstGeom prst="rect">
              <a:avLst/>
            </a:prstGeom>
            <a:solidFill>
              <a:srgbClr val="CCCC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Type of Error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368799" y="5238482"/>
              <a:ext cx="863600" cy="406401"/>
            </a:xfrm>
            <a:prstGeom prst="rect">
              <a:avLst/>
            </a:prstGeom>
            <a:solidFill>
              <a:srgbClr val="CCCC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latin typeface="Verdana" panose="020B0604030504040204" pitchFamily="34" charset="0"/>
                  <a:ea typeface="HY헤드라인M" panose="02030600000101010101" pitchFamily="18" charset="-127"/>
                </a:rPr>
                <a:t>Cause of Error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3430589" y="1366135"/>
              <a:ext cx="287337" cy="4762"/>
            </a:xfrm>
            <a:prstGeom prst="bentConnector3">
              <a:avLst>
                <a:gd name="adj1" fmla="val 49722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6851" y="1767773"/>
              <a:ext cx="4124325" cy="432602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115288" y="1888484"/>
              <a:ext cx="1728788" cy="376237"/>
            </a:xfrm>
            <a:prstGeom prst="rect">
              <a:avLst/>
            </a:prstGeom>
            <a:solidFill>
              <a:srgbClr val="CCFF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 err="1">
                  <a:latin typeface="Verdana" panose="020B0604030504040204" pitchFamily="34" charset="0"/>
                  <a:ea typeface="HY헤드라인M" panose="02030600000101010101" pitchFamily="18" charset="-127"/>
                </a:rPr>
                <a:t>HuRAM</a:t>
              </a:r>
              <a:r>
                <a:rPr lang="en-US" altLang="ko-KR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+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518150" y="1088322"/>
              <a:ext cx="1009650" cy="558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latin typeface="Verdana" panose="020B0604030504040204" pitchFamily="34" charset="0"/>
                  <a:ea typeface="HY헤드라인M" panose="02030600000101010101" pitchFamily="18" charset="-127"/>
                </a:rPr>
                <a:t>Analyzing Causes of Event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886575" y="1161347"/>
              <a:ext cx="1009650" cy="406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Safety Assessment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8255001" y="1089910"/>
              <a:ext cx="936625" cy="558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Deriving Corrective Actions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8" idx="3"/>
              <a:endCxn id="15" idx="1"/>
            </p:cNvCxnSpPr>
            <p:nvPr/>
          </p:nvCxnSpPr>
          <p:spPr bwMode="auto">
            <a:xfrm flipV="1">
              <a:off x="5157788" y="1367723"/>
              <a:ext cx="360362" cy="3175"/>
            </a:xfrm>
            <a:prstGeom prst="bentConnector3">
              <a:avLst>
                <a:gd name="adj1" fmla="val 49778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15" idx="3"/>
              <a:endCxn id="16" idx="1"/>
            </p:cNvCxnSpPr>
            <p:nvPr/>
          </p:nvCxnSpPr>
          <p:spPr bwMode="auto">
            <a:xfrm flipV="1">
              <a:off x="6527801" y="1364548"/>
              <a:ext cx="358775" cy="3175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>
              <a:off x="7896226" y="1364548"/>
              <a:ext cx="358775" cy="4763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5" idx="2"/>
              <a:endCxn id="14" idx="0"/>
            </p:cNvCxnSpPr>
            <p:nvPr/>
          </p:nvCxnSpPr>
          <p:spPr bwMode="auto">
            <a:xfrm rot="5400000">
              <a:off x="5880648" y="1746158"/>
              <a:ext cx="241362" cy="43291"/>
            </a:xfrm>
            <a:prstGeom prst="bentConnector3">
              <a:avLst>
                <a:gd name="adj1" fmla="val 92129"/>
              </a:avLst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808663" y="2377372"/>
              <a:ext cx="2016126" cy="125366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8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 </a:t>
              </a: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Information Gathering 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 Template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8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 </a:t>
              </a: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- Preparation of Task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 - Task/System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8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 </a:t>
              </a: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- Supervision 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800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 </a:t>
              </a:r>
              <a:r>
                <a:rPr lang="en-US" altLang="ko-KR" sz="8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- Safety Culture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808663" y="3811985"/>
              <a:ext cx="2016125" cy="440479"/>
            </a:xfrm>
            <a:prstGeom prst="rect">
              <a:avLst/>
            </a:prstGeom>
            <a:solidFill>
              <a:srgbClr val="FFC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spcBef>
                  <a:spcPct val="50000"/>
                </a:spcBef>
                <a:defRPr sz="800" b="1">
                  <a:latin typeface="Verdana" panose="020B0604030504040204" pitchFamily="34" charset="0"/>
                  <a:ea typeface="HY헤드라인M" panose="02030600000101010101" pitchFamily="18" charset="-127"/>
                </a:defRPr>
              </a:lvl1pPr>
            </a:lstStyle>
            <a:p>
              <a:r>
                <a:rPr lang="en-US" altLang="ko-KR" dirty="0"/>
                <a:t>Outline of the event</a:t>
              </a:r>
            </a:p>
            <a:p>
              <a:r>
                <a:rPr lang="en-US" altLang="ko-KR" dirty="0"/>
                <a:t>SOE and HSE Basic information 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758066" y="4558046"/>
              <a:ext cx="2066722" cy="237181"/>
            </a:xfrm>
            <a:prstGeom prst="rect">
              <a:avLst/>
            </a:prstGeom>
            <a:solidFill>
              <a:srgbClr val="FFC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800" b="1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Types </a:t>
              </a:r>
              <a:r>
                <a:rPr lang="en-US" altLang="ko-KR" sz="800" b="1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of Error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781338" y="5322749"/>
              <a:ext cx="2043448" cy="237181"/>
            </a:xfrm>
            <a:prstGeom prst="rect">
              <a:avLst/>
            </a:prstGeom>
            <a:solidFill>
              <a:srgbClr val="FFC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800" b="1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Cause </a:t>
              </a:r>
              <a:r>
                <a:rPr lang="en-US" altLang="ko-KR" sz="800" b="1" dirty="0">
                  <a:latin typeface="Verdana" panose="020B0604030504040204" pitchFamily="34" charset="0"/>
                  <a:ea typeface="HY헤드라인M" panose="02030600000101010101" pitchFamily="18" charset="-127"/>
                </a:rPr>
                <a:t>of </a:t>
              </a:r>
              <a:r>
                <a:rPr lang="en-US" altLang="ko-KR" sz="800" b="1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Error</a:t>
              </a:r>
            </a:p>
          </p:txBody>
        </p:sp>
        <p:cxnSp>
          <p:nvCxnSpPr>
            <p:cNvPr id="26" name="AutoShape 27"/>
            <p:cNvCxnSpPr>
              <a:cxnSpLocks noChangeShapeType="1"/>
              <a:stCxn id="7" idx="2"/>
              <a:endCxn id="9" idx="1"/>
            </p:cNvCxnSpPr>
            <p:nvPr/>
          </p:nvCxnSpPr>
          <p:spPr bwMode="auto">
            <a:xfrm rot="16200000" flipH="1">
              <a:off x="2885282" y="1627279"/>
              <a:ext cx="1381125" cy="1439862"/>
            </a:xfrm>
            <a:prstGeom prst="bentConnector2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2"/>
            <p:cNvCxnSpPr>
              <a:cxnSpLocks noChangeShapeType="1"/>
              <a:stCxn id="10" idx="3"/>
              <a:endCxn id="24" idx="1"/>
            </p:cNvCxnSpPr>
            <p:nvPr/>
          </p:nvCxnSpPr>
          <p:spPr bwMode="auto">
            <a:xfrm flipV="1">
              <a:off x="5232398" y="4676637"/>
              <a:ext cx="525668" cy="112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3"/>
            <p:cNvCxnSpPr>
              <a:cxnSpLocks noChangeShapeType="1"/>
              <a:stCxn id="11" idx="3"/>
              <a:endCxn id="25" idx="1"/>
            </p:cNvCxnSpPr>
            <p:nvPr/>
          </p:nvCxnSpPr>
          <p:spPr bwMode="auto">
            <a:xfrm flipV="1">
              <a:off x="5232398" y="5441340"/>
              <a:ext cx="548940" cy="342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4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 rot="16200000" flipH="1">
              <a:off x="3989388" y="2023360"/>
              <a:ext cx="1260475" cy="361950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8599539" y="4357161"/>
              <a:ext cx="3340448" cy="779307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Type I. Error of Omission , Error of Commission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Type II. Mistake, Slip/Lapse, Violation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Type III. Latent , Active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53567" y="5569748"/>
              <a:ext cx="2404533" cy="47705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SOE : Sequence Of Event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HSE : Human Failure </a:t>
              </a:r>
              <a:r>
                <a:rPr lang="en-US" altLang="ko-KR" sz="1000" dirty="0" err="1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Subevent</a:t>
              </a:r>
              <a:endParaRPr lang="en-US" altLang="ko-KR" sz="1000" dirty="0">
                <a:latin typeface="Verdana" panose="020B0604030504040204" pitchFamily="34" charset="0"/>
                <a:ea typeface="HY헤드라인M" panose="02030600000101010101" pitchFamily="18" charset="-127"/>
              </a:endParaRPr>
            </a:p>
          </p:txBody>
        </p:sp>
        <p:cxnSp>
          <p:nvCxnSpPr>
            <p:cNvPr id="32" name="AutoShape 35"/>
            <p:cNvCxnSpPr>
              <a:cxnSpLocks noChangeShapeType="1"/>
              <a:stCxn id="9" idx="3"/>
            </p:cNvCxnSpPr>
            <p:nvPr/>
          </p:nvCxnSpPr>
          <p:spPr bwMode="auto">
            <a:xfrm>
              <a:off x="5305425" y="3037772"/>
              <a:ext cx="503239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331773" y="3735149"/>
              <a:ext cx="946239" cy="553998"/>
            </a:xfrm>
            <a:prstGeom prst="rect">
              <a:avLst/>
            </a:prstGeom>
            <a:solidFill>
              <a:srgbClr val="CCCC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 dirty="0" smtClean="0">
                  <a:latin typeface="Verdana" panose="020B0604030504040204" pitchFamily="34" charset="0"/>
                  <a:ea typeface="HY헤드라인M" panose="02030600000101010101" pitchFamily="18" charset="-127"/>
                </a:rPr>
                <a:t>Event &amp; HSE information</a:t>
              </a:r>
              <a:endParaRPr lang="en-US" altLang="ko-KR" sz="1000" dirty="0">
                <a:latin typeface="Verdana" panose="020B0604030504040204" pitchFamily="34" charset="0"/>
                <a:ea typeface="HY헤드라인M" panose="02030600000101010101" pitchFamily="18" charset="-127"/>
              </a:endParaRPr>
            </a:p>
          </p:txBody>
        </p:sp>
        <p:cxnSp>
          <p:nvCxnSpPr>
            <p:cNvPr id="34" name="AutoShape 35"/>
            <p:cNvCxnSpPr>
              <a:cxnSpLocks noChangeShapeType="1"/>
            </p:cNvCxnSpPr>
            <p:nvPr/>
          </p:nvCxnSpPr>
          <p:spPr bwMode="auto">
            <a:xfrm>
              <a:off x="5278099" y="4030523"/>
              <a:ext cx="503239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직선 화살표 연결선 34"/>
            <p:cNvCxnSpPr>
              <a:stCxn id="9" idx="2"/>
              <a:endCxn id="33" idx="0"/>
            </p:cNvCxnSpPr>
            <p:nvPr/>
          </p:nvCxnSpPr>
          <p:spPr>
            <a:xfrm>
              <a:off x="4800600" y="3240973"/>
              <a:ext cx="4293" cy="4941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33" idx="2"/>
              <a:endCxn id="10" idx="0"/>
            </p:cNvCxnSpPr>
            <p:nvPr/>
          </p:nvCxnSpPr>
          <p:spPr>
            <a:xfrm flipH="1">
              <a:off x="4800600" y="4289147"/>
              <a:ext cx="4293" cy="1844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>
              <a:stCxn id="10" idx="2"/>
            </p:cNvCxnSpPr>
            <p:nvPr/>
          </p:nvCxnSpPr>
          <p:spPr>
            <a:xfrm>
              <a:off x="4800599" y="4879949"/>
              <a:ext cx="0" cy="3270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AutoShape 32"/>
          <p:cNvCxnSpPr>
            <a:cxnSpLocks noChangeShapeType="1"/>
          </p:cNvCxnSpPr>
          <p:nvPr/>
        </p:nvCxnSpPr>
        <p:spPr bwMode="auto">
          <a:xfrm>
            <a:off x="7278448" y="5178091"/>
            <a:ext cx="712640" cy="6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32"/>
          <p:cNvCxnSpPr>
            <a:cxnSpLocks noChangeShapeType="1"/>
          </p:cNvCxnSpPr>
          <p:nvPr/>
        </p:nvCxnSpPr>
        <p:spPr bwMode="auto">
          <a:xfrm>
            <a:off x="7278448" y="4499232"/>
            <a:ext cx="712640" cy="6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8028617" y="5673276"/>
            <a:ext cx="3261478" cy="70788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>
              <a:spcBef>
                <a:spcPct val="50000"/>
              </a:spcBef>
              <a:defRPr sz="1000">
                <a:latin typeface="Verdana" panose="020B0604030504040204" pitchFamily="34" charset="0"/>
                <a:ea typeface="HY헤드라인M" panose="02030600000101010101" pitchFamily="18" charset="-127"/>
              </a:defRPr>
            </a:lvl1pPr>
          </a:lstStyle>
          <a:p>
            <a:r>
              <a:rPr lang="en-US" altLang="ko-KR" dirty="0" smtClean="0"/>
              <a:t>1. Task/System </a:t>
            </a:r>
            <a:r>
              <a:rPr lang="en-US" altLang="ko-KR" dirty="0"/>
              <a:t>Factors</a:t>
            </a:r>
          </a:p>
          <a:p>
            <a:r>
              <a:rPr lang="en-US" altLang="ko-KR" dirty="0" smtClean="0"/>
              <a:t>2. Organizational/Safety Culture Factors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en-US" altLang="ko-KR" dirty="0" err="1" smtClean="0"/>
              <a:t>Etc</a:t>
            </a:r>
            <a:endParaRPr lang="en-US" altLang="ko-KR" dirty="0"/>
          </a:p>
        </p:txBody>
      </p:sp>
      <p:cxnSp>
        <p:nvCxnSpPr>
          <p:cNvPr id="78" name="AutoShape 32"/>
          <p:cNvCxnSpPr>
            <a:cxnSpLocks noChangeShapeType="1"/>
          </p:cNvCxnSpPr>
          <p:nvPr/>
        </p:nvCxnSpPr>
        <p:spPr bwMode="auto">
          <a:xfrm>
            <a:off x="7295169" y="5888689"/>
            <a:ext cx="712640" cy="6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8007808" y="4356947"/>
            <a:ext cx="3282287" cy="24622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>
              <a:spcBef>
                <a:spcPct val="50000"/>
              </a:spcBef>
              <a:defRPr sz="1000">
                <a:latin typeface="Verdana" panose="020B0604030504040204" pitchFamily="34" charset="0"/>
                <a:ea typeface="HY헤드라인M" panose="02030600000101010101" pitchFamily="18" charset="-127"/>
              </a:defRPr>
            </a:lvl1pPr>
          </a:lstStyle>
          <a:p>
            <a:r>
              <a:rPr lang="en-US" altLang="ko-KR" dirty="0" smtClean="0"/>
              <a:t>Time of the event occurrence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65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Methods for Analyzing Human Failure Events</a:t>
            </a:r>
            <a:br>
              <a:rPr lang="en-US" altLang="ko-KR" dirty="0" smtClean="0"/>
            </a:br>
            <a:r>
              <a:rPr lang="en-US" altLang="ko-KR" dirty="0" smtClean="0"/>
              <a:t>-Types of Human Error-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856811"/>
            <a:ext cx="12048066" cy="5732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prstClr val="black"/>
                </a:solidFill>
              </a:rPr>
              <a:t>(Type I) Error of Omission(EOO) / Errors of Commission(EOC)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EOO is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 failure to take a required action</a:t>
            </a:r>
            <a:endParaRPr lang="en-US" altLang="ko-KR" sz="1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EOC is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well-intended but inappropriate, overt action.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prstClr val="black"/>
                </a:solidFill>
              </a:rPr>
              <a:t>(Type II) Slip and Lapses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prstClr val="black"/>
                </a:solidFill>
              </a:rPr>
              <a:t>Slip </a:t>
            </a:r>
            <a:r>
              <a:rPr lang="en-US" altLang="ko-KR" sz="2000" dirty="0">
                <a:solidFill>
                  <a:prstClr val="black"/>
                </a:solidFill>
              </a:rPr>
              <a:t>and </a:t>
            </a:r>
            <a:r>
              <a:rPr lang="en-US" altLang="ko-KR" sz="2000" dirty="0" smtClean="0">
                <a:solidFill>
                  <a:prstClr val="black"/>
                </a:solidFill>
              </a:rPr>
              <a:t>lapses </a:t>
            </a:r>
            <a:r>
              <a:rPr lang="en-US" altLang="ko-KR" sz="2000" dirty="0">
                <a:solidFill>
                  <a:prstClr val="black"/>
                </a:solidFill>
              </a:rPr>
              <a:t>occur in very familiar tasks without much conscious attention</a:t>
            </a: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  - Example of ‘Slip’ : A simple, frequently-performed physical action goes wrong</a:t>
            </a:r>
            <a:r>
              <a:rPr lang="en-US" altLang="ko-KR" sz="17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(Commission</a:t>
            </a:r>
            <a:r>
              <a:rPr lang="en-US" altLang="ko-KR" sz="17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endParaRPr lang="en-US" altLang="ko-KR" sz="1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  - Example of ‘Lapses’ : Omit to perform a required action</a:t>
            </a:r>
            <a:r>
              <a:rPr lang="en-US" altLang="ko-KR" sz="17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(Omission</a:t>
            </a:r>
            <a:r>
              <a:rPr lang="en-US" altLang="ko-KR" sz="17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  <a:endParaRPr lang="en-US" altLang="ko-KR" sz="1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ko-KR" sz="2000" dirty="0">
                <a:solidFill>
                  <a:prstClr val="black"/>
                </a:solidFill>
              </a:rPr>
              <a:t>(Type II) </a:t>
            </a:r>
            <a:r>
              <a:rPr lang="en-US" altLang="ko-KR" sz="2000" dirty="0" smtClean="0">
                <a:solidFill>
                  <a:prstClr val="black"/>
                </a:solidFill>
              </a:rPr>
              <a:t>Mistakes 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</a:rPr>
              <a:t>Mistakes are </a:t>
            </a:r>
            <a:r>
              <a:rPr lang="en-US" altLang="ko-KR" sz="2000" b="1" dirty="0">
                <a:solidFill>
                  <a:srgbClr val="FF0000"/>
                </a:solidFill>
              </a:rPr>
              <a:t>decision-making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failures</a:t>
            </a:r>
            <a:r>
              <a:rPr lang="en-US" altLang="ko-KR" sz="2000" dirty="0" smtClean="0">
                <a:solidFill>
                  <a:prstClr val="black"/>
                </a:solidFill>
              </a:rPr>
              <a:t>(Fail to form </a:t>
            </a:r>
            <a:r>
              <a:rPr lang="en-US" altLang="ko-KR" sz="2000" dirty="0">
                <a:solidFill>
                  <a:prstClr val="black"/>
                </a:solidFill>
              </a:rPr>
              <a:t>adequate </a:t>
            </a:r>
            <a:r>
              <a:rPr lang="en-US" altLang="ko-KR" sz="2000" dirty="0" smtClean="0">
                <a:solidFill>
                  <a:prstClr val="black"/>
                </a:solidFill>
              </a:rPr>
              <a:t>intention) 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</a:rPr>
              <a:t>  </a:t>
            </a: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- Example of ‘Rule-Based Mistake’ : If behavior is based on remembered rules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and procedures</a:t>
            </a: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, mistakes occur due </a:t>
            </a:r>
            <a:endParaRPr lang="en-US" altLang="ko-KR" sz="1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to </a:t>
            </a:r>
            <a:r>
              <a:rPr lang="en-US" altLang="ko-KR" sz="17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mis</a:t>
            </a: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-application of a good rule or application of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bad </a:t>
            </a: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rule</a:t>
            </a: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  - Example of ‘Knowledge-Based Mistake’ : Individual has no rules or routines available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to handle </a:t>
            </a: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an unusual </a:t>
            </a:r>
            <a:endParaRPr lang="en-US" altLang="ko-KR" sz="17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sz="17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situation</a:t>
            </a:r>
            <a:endParaRPr lang="en-US" altLang="ko-KR" sz="17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ko-KR" sz="2000" dirty="0">
                <a:solidFill>
                  <a:prstClr val="black"/>
                </a:solidFill>
              </a:rPr>
              <a:t>(Type II) </a:t>
            </a:r>
            <a:r>
              <a:rPr lang="en-US" altLang="ko-KR" sz="2000" dirty="0" smtClean="0">
                <a:solidFill>
                  <a:prstClr val="black"/>
                </a:solidFill>
              </a:rPr>
              <a:t>Violation 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</a:rPr>
              <a:t>Violation is intentional failures-deliberately doing the wrong thing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ko-KR" sz="2000" dirty="0">
                <a:solidFill>
                  <a:prstClr val="black"/>
                </a:solidFill>
              </a:rPr>
              <a:t>(Type </a:t>
            </a:r>
            <a:r>
              <a:rPr lang="en-US" altLang="ko-KR" sz="2000" dirty="0" smtClean="0">
                <a:solidFill>
                  <a:prstClr val="black"/>
                </a:solidFill>
              </a:rPr>
              <a:t>III) Latent Errors / Active Errors 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Latent errors are the ones inherent in the </a:t>
            </a:r>
            <a:r>
              <a:rPr lang="en-US" altLang="ko-KR" sz="1700" dirty="0" smtClean="0">
                <a:latin typeface="맑은 고딕" panose="020B0503020000020004" pitchFamily="50" charset="-127"/>
              </a:rPr>
              <a:t>system</a:t>
            </a:r>
            <a:r>
              <a:rPr lang="en-US" altLang="ko-KR" sz="17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(pre-initiator hu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man failure events)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Active errors are the ones that occur at the point of operator’s action</a:t>
            </a:r>
            <a:r>
              <a:rPr lang="en-US" altLang="ko-KR" sz="17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(post-initiator human failure events</a:t>
            </a:r>
            <a:r>
              <a:rPr lang="en-US" altLang="ko-KR" sz="17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7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ko-KR" b="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sz="2200" dirty="0" smtClean="0">
                <a:solidFill>
                  <a:prstClr val="black"/>
                </a:solidFill>
              </a:rPr>
              <a:t> </a:t>
            </a:r>
            <a:endParaRPr lang="en-US" altLang="ko-KR" sz="2200" b="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Methods for Analyzing Human Failure Events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-Causes of Human Error-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230561" y="1039312"/>
            <a:ext cx="11689690" cy="5732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200" dirty="0" smtClean="0">
                <a:solidFill>
                  <a:prstClr val="black"/>
                </a:solidFill>
              </a:rPr>
              <a:t>Causes of human error </a:t>
            </a:r>
            <a:r>
              <a:rPr lang="en-US" altLang="ko-KR" dirty="0" smtClean="0">
                <a:solidFill>
                  <a:prstClr val="black"/>
                </a:solidFill>
              </a:rPr>
              <a:t>are classified into 3 factors and each factor has  hierarchy of categories and their related causes.</a:t>
            </a: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1. ‘Task/System Related Factors’ are consisted of 7 causes.</a:t>
            </a: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① Procedure/Instruction/Drawing(2 categories with 10 detailed causes)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② Workload(1 category with 4 detailed causes)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③ Training/Education(2 categories with 5 detailed causes)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④ HSI(3 categories with 10 detailed causes)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⑤ Communication(2 categories with 9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⑥ Personnel/Team(2 categories with 15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⑦ Supervision/Confirmation(2 categories with 8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marL="266700" lvl="1" indent="0">
              <a:buNone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* Personnel/Team : Appropriateness of Personnel/Team’s task method or physical/mental fitness for work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2. ‘Organizational/Safety Culture Related Factors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’ are consisted of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3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factors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①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Management/policy(6 categories with 9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② Administration/Organization(8 categories with 25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③ Safety Culture(1 category with 7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causes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3. ‘</a:t>
            </a:r>
            <a:r>
              <a:rPr lang="en-US" altLang="ko-KR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Etc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’ (1 category with 1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detailed </a:t>
            </a:r>
            <a:r>
              <a:rPr lang="en-US" altLang="ko-KR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scause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22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sz="2200" dirty="0" smtClean="0">
                <a:solidFill>
                  <a:prstClr val="black"/>
                </a:solidFill>
              </a:rPr>
              <a:t> </a:t>
            </a:r>
            <a:endParaRPr lang="en-US" altLang="ko-KR" sz="2200" b="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b="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en-US" altLang="ko-KR" sz="2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Methods for Analyzing Human Failure Events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-’INES’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895840"/>
            <a:ext cx="12048066" cy="5732462"/>
          </a:xfrm>
        </p:spPr>
        <p:txBody>
          <a:bodyPr/>
          <a:lstStyle/>
          <a:p>
            <a:pPr marL="92075" lvl="1" indent="174625">
              <a:buNone/>
            </a:pPr>
            <a:r>
              <a:rPr lang="en-US" altLang="ko-KR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② </a:t>
            </a:r>
            <a:r>
              <a:rPr lang="en-US" altLang="ko-KR" sz="2200" dirty="0">
                <a:solidFill>
                  <a:prstClr val="black"/>
                </a:solidFill>
              </a:rPr>
              <a:t>International Nuclear Event Scale(INES) was used to consider the safety significance of the </a:t>
            </a:r>
            <a:endParaRPr lang="en-US" altLang="ko-KR" sz="22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sz="2200" dirty="0">
                <a:solidFill>
                  <a:prstClr val="black"/>
                </a:solidFill>
              </a:rPr>
              <a:t> </a:t>
            </a:r>
            <a:r>
              <a:rPr lang="en-US" altLang="ko-KR" sz="2200" dirty="0" smtClean="0">
                <a:solidFill>
                  <a:prstClr val="black"/>
                </a:solidFill>
              </a:rPr>
              <a:t>   human </a:t>
            </a:r>
            <a:r>
              <a:rPr lang="en-US" altLang="ko-KR" sz="2200" dirty="0">
                <a:solidFill>
                  <a:prstClr val="black"/>
                </a:solidFill>
              </a:rPr>
              <a:t>failure events. </a:t>
            </a:r>
          </a:p>
          <a:p>
            <a:pPr marL="0" indent="0">
              <a:buNone/>
            </a:pPr>
            <a:r>
              <a:rPr lang="en-US" altLang="ko-KR" sz="2000" b="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- </a:t>
            </a:r>
            <a:r>
              <a:rPr lang="en-US" altLang="ko-KR" sz="2000" b="0" dirty="0" smtClean="0">
                <a:solidFill>
                  <a:prstClr val="black"/>
                </a:solidFill>
              </a:rPr>
              <a:t>In </a:t>
            </a:r>
            <a:r>
              <a:rPr lang="en-US" altLang="ko-KR" sz="2000" b="0" dirty="0">
                <a:solidFill>
                  <a:prstClr val="black"/>
                </a:solidFill>
              </a:rPr>
              <a:t>march 1990, the IAEA and OECD/NEA introduced INES to help the public to </a:t>
            </a:r>
            <a:r>
              <a:rPr lang="en-US" altLang="ko-KR" sz="2000" b="0" dirty="0" smtClean="0">
                <a:solidFill>
                  <a:prstClr val="black"/>
                </a:solidFill>
              </a:rPr>
              <a:t>understand easily   </a:t>
            </a:r>
          </a:p>
          <a:p>
            <a:pPr marL="0" indent="0">
              <a:buNone/>
            </a:pPr>
            <a:r>
              <a:rPr lang="en-US" altLang="ko-KR" sz="2000" b="0" dirty="0">
                <a:solidFill>
                  <a:prstClr val="black"/>
                </a:solidFill>
              </a:rPr>
              <a:t> </a:t>
            </a:r>
            <a:r>
              <a:rPr lang="en-US" altLang="ko-KR" sz="2000" b="0" dirty="0" smtClean="0">
                <a:solidFill>
                  <a:prstClr val="black"/>
                </a:solidFill>
              </a:rPr>
              <a:t>         the </a:t>
            </a:r>
            <a:r>
              <a:rPr lang="en-US" altLang="ko-KR" sz="2000" b="0" dirty="0">
                <a:solidFill>
                  <a:prstClr val="black"/>
                </a:solidFill>
              </a:rPr>
              <a:t>safety significance of the events occurring at nuclear power plants.</a:t>
            </a: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</a:rPr>
              <a:t>    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</a:t>
            </a:r>
            <a:r>
              <a:rPr lang="en-US" altLang="ko-KR" sz="2000" dirty="0" smtClean="0">
                <a:solidFill>
                  <a:prstClr val="black"/>
                </a:solidFill>
              </a:rPr>
              <a:t> The event scale is divided into 7 levels to the safety significance in the INES.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</a:rPr>
              <a:t>   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2000" dirty="0" smtClean="0">
                <a:solidFill>
                  <a:prstClr val="black"/>
                </a:solidFill>
              </a:rPr>
              <a:t>Korea </a:t>
            </a:r>
            <a:r>
              <a:rPr lang="en-US" altLang="ko-KR" sz="2000" dirty="0">
                <a:solidFill>
                  <a:prstClr val="black"/>
                </a:solidFill>
              </a:rPr>
              <a:t>announced regulations for nuclear event reporting on Dec. 1, 1992.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r>
              <a:rPr lang="en-US" altLang="ko-KR" sz="2000" dirty="0" smtClean="0">
                <a:solidFill>
                  <a:prstClr val="black"/>
                </a:solidFill>
              </a:rPr>
              <a:t>     - Licensees </a:t>
            </a:r>
            <a:r>
              <a:rPr lang="en-US" altLang="ko-KR" sz="2000" dirty="0">
                <a:solidFill>
                  <a:prstClr val="black"/>
                </a:solidFill>
              </a:rPr>
              <a:t>report </a:t>
            </a:r>
            <a:r>
              <a:rPr lang="en-US" altLang="ko-KR" sz="2000" dirty="0" smtClean="0">
                <a:solidFill>
                  <a:prstClr val="black"/>
                </a:solidFill>
              </a:rPr>
              <a:t>an event </a:t>
            </a:r>
            <a:r>
              <a:rPr lang="en-US" altLang="ko-KR" sz="2000" dirty="0">
                <a:solidFill>
                  <a:prstClr val="black"/>
                </a:solidFill>
              </a:rPr>
              <a:t>scale evaluation to the government and KINS, </a:t>
            </a:r>
            <a:r>
              <a:rPr lang="en-US" altLang="ko-KR" sz="2000" dirty="0" smtClean="0">
                <a:solidFill>
                  <a:prstClr val="black"/>
                </a:solidFill>
              </a:rPr>
              <a:t>and KINS </a:t>
            </a:r>
            <a:r>
              <a:rPr lang="en-US" altLang="ko-KR" sz="2000" dirty="0">
                <a:solidFill>
                  <a:prstClr val="black"/>
                </a:solidFill>
              </a:rPr>
              <a:t>performs </a:t>
            </a:r>
            <a:r>
              <a:rPr lang="en-US" altLang="ko-KR" sz="2000" dirty="0" smtClean="0">
                <a:solidFill>
                  <a:prstClr val="black"/>
                </a:solidFill>
              </a:rPr>
              <a:t>the</a:t>
            </a:r>
          </a:p>
          <a:p>
            <a:pPr marL="266700" lvl="1" indent="0">
              <a:buNone/>
            </a:pPr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</a:rPr>
              <a:t>      </a:t>
            </a:r>
            <a:r>
              <a:rPr lang="en-US" altLang="ko-KR" sz="2000" dirty="0">
                <a:solidFill>
                  <a:prstClr val="black"/>
                </a:solidFill>
              </a:rPr>
              <a:t>final evaluation through a Nuclear Event Evaluation Committee.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99" y="3928533"/>
            <a:ext cx="6964217" cy="283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11424" y="38097"/>
            <a:ext cx="10620972" cy="838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Analysis of Human Error Events Occurred in Korea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quarter" idx="10"/>
          </p:nvPr>
        </p:nvSpPr>
        <p:spPr>
          <a:xfrm>
            <a:off x="143934" y="1069094"/>
            <a:ext cx="11506199" cy="573246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Among 489 events occurred in Korea nuclear power plants from 1993 to 2021, 96 human error events were analyzed in this study. </a:t>
            </a: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1) Results of Human error events using </a:t>
            </a:r>
            <a:r>
              <a:rPr lang="en-US" altLang="ko-KR" b="0" dirty="0" err="1" smtClean="0">
                <a:solidFill>
                  <a:prstClr val="black"/>
                </a:solidFill>
              </a:rPr>
              <a:t>HuRAM</a:t>
            </a:r>
            <a:r>
              <a:rPr lang="en-US" altLang="ko-KR" b="0" dirty="0" smtClean="0">
                <a:solidFill>
                  <a:prstClr val="black"/>
                </a:solidFill>
              </a:rPr>
              <a:t>+ are analyzed.</a:t>
            </a:r>
          </a:p>
          <a:p>
            <a:pPr marL="0" lv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   - Human Error : Type I, II, II</a:t>
            </a:r>
          </a:p>
          <a:p>
            <a:pPr marL="0" lv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   - Human Error : Workplace</a:t>
            </a:r>
          </a:p>
          <a:p>
            <a:pPr marL="0" lv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   - Human Error : Operation Mode </a:t>
            </a:r>
            <a:endParaRPr lang="en-US" altLang="ko-KR" b="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</a:rPr>
              <a:t>  2) Results </a:t>
            </a:r>
            <a:r>
              <a:rPr lang="en-US" altLang="ko-KR" b="0" dirty="0">
                <a:solidFill>
                  <a:prstClr val="black"/>
                </a:solidFill>
              </a:rPr>
              <a:t>of root-cause </a:t>
            </a:r>
            <a:r>
              <a:rPr lang="en-US" altLang="ko-KR" b="0" dirty="0" smtClean="0">
                <a:solidFill>
                  <a:prstClr val="black"/>
                </a:solidFill>
              </a:rPr>
              <a:t>of </a:t>
            </a:r>
            <a:r>
              <a:rPr lang="en-US" altLang="ko-KR" b="0" dirty="0">
                <a:solidFill>
                  <a:prstClr val="black"/>
                </a:solidFill>
              </a:rPr>
              <a:t>human error </a:t>
            </a:r>
            <a:r>
              <a:rPr lang="en-US" altLang="ko-KR" b="0" dirty="0" smtClean="0">
                <a:solidFill>
                  <a:prstClr val="black"/>
                </a:solidFill>
              </a:rPr>
              <a:t>are </a:t>
            </a:r>
            <a:r>
              <a:rPr lang="en-US" altLang="ko-KR" b="0" dirty="0">
                <a:solidFill>
                  <a:prstClr val="black"/>
                </a:solidFill>
              </a:rPr>
              <a:t>analyzed.</a:t>
            </a:r>
          </a:p>
          <a:p>
            <a:pPr marL="0" lvl="0" indent="0">
              <a:buNone/>
            </a:pPr>
            <a:r>
              <a:rPr lang="en-US" altLang="ko-KR" b="0" dirty="0" smtClean="0">
                <a:solidFill>
                  <a:prstClr val="black"/>
                </a:solidFill>
              </a:rPr>
              <a:t>   3) Results of INES evaluation are analyzed for ‘1)’ and ‘2) to consider the safety </a:t>
            </a:r>
          </a:p>
          <a:p>
            <a:pPr marL="0" lv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</a:rPr>
              <a:t>      significance of the events.</a:t>
            </a:r>
          </a:p>
          <a:p>
            <a:pPr mar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   - </a:t>
            </a:r>
            <a:r>
              <a:rPr lang="en-US" altLang="ko-KR" b="0" dirty="0" smtClean="0">
                <a:solidFill>
                  <a:prstClr val="black"/>
                </a:solidFill>
              </a:rPr>
              <a:t>Results </a:t>
            </a:r>
            <a:r>
              <a:rPr lang="en-US" altLang="ko-KR" b="0" dirty="0">
                <a:solidFill>
                  <a:prstClr val="black"/>
                </a:solidFill>
              </a:rPr>
              <a:t>of </a:t>
            </a:r>
            <a:r>
              <a:rPr lang="en-US" altLang="ko-KR" b="0" dirty="0" smtClean="0">
                <a:solidFill>
                  <a:prstClr val="black"/>
                </a:solidFill>
              </a:rPr>
              <a:t>all event scale</a:t>
            </a:r>
          </a:p>
          <a:p>
            <a:pPr mar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</a:t>
            </a:r>
            <a:r>
              <a:rPr lang="en-US" altLang="ko-KR" b="0" dirty="0" smtClean="0">
                <a:solidFill>
                  <a:prstClr val="black"/>
                </a:solidFill>
              </a:rPr>
              <a:t>      - Results of event scale above ‘1’ to consider the safety significance</a:t>
            </a:r>
            <a:endParaRPr lang="en-US" altLang="ko-KR" b="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b="0" dirty="0">
                <a:solidFill>
                  <a:prstClr val="black"/>
                </a:solidFill>
              </a:rPr>
              <a:t>       - Results of event scale </a:t>
            </a:r>
            <a:r>
              <a:rPr lang="en-US" altLang="ko-KR" b="0" dirty="0" smtClean="0">
                <a:solidFill>
                  <a:prstClr val="black"/>
                </a:solidFill>
              </a:rPr>
              <a:t>for each ‘1’ </a:t>
            </a:r>
            <a:r>
              <a:rPr lang="en-US" altLang="ko-KR" b="0" dirty="0">
                <a:solidFill>
                  <a:prstClr val="black"/>
                </a:solidFill>
              </a:rPr>
              <a:t>and </a:t>
            </a:r>
            <a:r>
              <a:rPr lang="en-US" altLang="ko-KR" b="0" dirty="0" smtClean="0">
                <a:solidFill>
                  <a:prstClr val="black"/>
                </a:solidFill>
              </a:rPr>
              <a:t>‘2’   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ko-KR" b="0" dirty="0" smtClean="0">
                <a:solidFill>
                  <a:prstClr val="black"/>
                </a:solidFill>
              </a:rPr>
              <a:t>Insights for HRA methods are suggested considering the current status of the Korean HRA methods.</a:t>
            </a:r>
          </a:p>
          <a:p>
            <a:pPr marL="0" lvl="0" indent="0">
              <a:buNone/>
            </a:pPr>
            <a:r>
              <a:rPr lang="en-US" altLang="ko-KR" dirty="0" smtClean="0">
                <a:solidFill>
                  <a:prstClr val="black"/>
                </a:solidFill>
              </a:rPr>
              <a:t>         </a:t>
            </a:r>
            <a:endParaRPr lang="en-US" altLang="ko-KR" dirty="0">
              <a:solidFill>
                <a:prstClr val="black"/>
              </a:solidFill>
            </a:endParaRPr>
          </a:p>
          <a:p>
            <a:pPr marL="92075" lvl="1" indent="174625">
              <a:buNone/>
            </a:pPr>
            <a:endParaRPr lang="en-US" altLang="ko-K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한국원자력안전기술원_국문PPT표준화서식1">
  <a:themeElements>
    <a:clrScheme name="한국원자력기술원서식">
      <a:dk1>
        <a:sysClr val="windowText" lastClr="000000"/>
      </a:dk1>
      <a:lt1>
        <a:sysClr val="window" lastClr="FFFFFF"/>
      </a:lt1>
      <a:dk2>
        <a:srgbClr val="242744"/>
      </a:dk2>
      <a:lt2>
        <a:srgbClr val="D9D9D9"/>
      </a:lt2>
      <a:accent1>
        <a:srgbClr val="00438F"/>
      </a:accent1>
      <a:accent2>
        <a:srgbClr val="006699"/>
      </a:accent2>
      <a:accent3>
        <a:srgbClr val="007B96"/>
      </a:accent3>
      <a:accent4>
        <a:srgbClr val="2BA8D5"/>
      </a:accent4>
      <a:accent5>
        <a:srgbClr val="C1CFE1"/>
      </a:accent5>
      <a:accent6>
        <a:srgbClr val="B4181E"/>
      </a:accent6>
      <a:hlink>
        <a:srgbClr val="0000FF"/>
      </a:hlink>
      <a:folHlink>
        <a:srgbClr val="800080"/>
      </a:folHlink>
    </a:clrScheme>
    <a:fontScheme name="한국원자력기술원 폰트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한국원자력안전기술원_국문PPT표준화서식1">
  <a:themeElements>
    <a:clrScheme name="한국원자력기술원서식">
      <a:dk1>
        <a:sysClr val="windowText" lastClr="000000"/>
      </a:dk1>
      <a:lt1>
        <a:sysClr val="window" lastClr="FFFFFF"/>
      </a:lt1>
      <a:dk2>
        <a:srgbClr val="242744"/>
      </a:dk2>
      <a:lt2>
        <a:srgbClr val="D9D9D9"/>
      </a:lt2>
      <a:accent1>
        <a:srgbClr val="00438F"/>
      </a:accent1>
      <a:accent2>
        <a:srgbClr val="006699"/>
      </a:accent2>
      <a:accent3>
        <a:srgbClr val="007B96"/>
      </a:accent3>
      <a:accent4>
        <a:srgbClr val="2BA8D5"/>
      </a:accent4>
      <a:accent5>
        <a:srgbClr val="C1CFE1"/>
      </a:accent5>
      <a:accent6>
        <a:srgbClr val="B4181E"/>
      </a:accent6>
      <a:hlink>
        <a:srgbClr val="0000FF"/>
      </a:hlink>
      <a:folHlink>
        <a:srgbClr val="800080"/>
      </a:folHlink>
    </a:clrScheme>
    <a:fontScheme name="한국원자력기술원 폰트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43237</TotalTime>
  <Words>2427</Words>
  <Application>Microsoft Office PowerPoint</Application>
  <PresentationFormat>와이드스크린</PresentationFormat>
  <Paragraphs>365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HY헤드라인M</vt:lpstr>
      <vt:lpstr>맑은 고딕</vt:lpstr>
      <vt:lpstr>Arial</vt:lpstr>
      <vt:lpstr>Tahoma</vt:lpstr>
      <vt:lpstr>Verdana</vt:lpstr>
      <vt:lpstr>Wingdings</vt:lpstr>
      <vt:lpstr>Office 테마</vt:lpstr>
      <vt:lpstr>한국원자력안전기술원_국문PPT표준화서식1</vt:lpstr>
      <vt:lpstr>1_한국원자력안전기술원_국문PPT표준화서식1</vt:lpstr>
      <vt:lpstr>Insights for HRA Method  Gained From Root Cause Analysis of  Human Error Events Occurred in Korea  </vt:lpstr>
      <vt:lpstr> Background</vt:lpstr>
      <vt:lpstr> Background</vt:lpstr>
      <vt:lpstr> Background</vt:lpstr>
      <vt:lpstr>Methods for Analyzing Human Failure Events - ‘HuRAM+’ </vt:lpstr>
      <vt:lpstr>Methods for Analyzing Human Failure Events -Types of Human Error-</vt:lpstr>
      <vt:lpstr>Methods for Analyzing Human Failure Events -Causes of Human Error-</vt:lpstr>
      <vt:lpstr>Methods for Analyzing Human Failure Events -’INES’</vt:lpstr>
      <vt:lpstr>Analysis of Human Error Events Occurred in Korea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PSFs considered in Korean HRA method</vt:lpstr>
      <vt:lpstr> Conclusion and Discussion</vt:lpstr>
      <vt:lpstr>Thank You for Listening.   Any Comments or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이승우</dc:creator>
  <cp:lastModifiedBy>N727LSW</cp:lastModifiedBy>
  <cp:revision>974</cp:revision>
  <cp:lastPrinted>2022-06-24T07:04:37Z</cp:lastPrinted>
  <dcterms:created xsi:type="dcterms:W3CDTF">2017-06-30T01:25:23Z</dcterms:created>
  <dcterms:modified xsi:type="dcterms:W3CDTF">2022-06-27T02:32:36Z</dcterms:modified>
</cp:coreProperties>
</file>