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75" r:id="rId2"/>
    <p:sldId id="331" r:id="rId3"/>
    <p:sldId id="362" r:id="rId4"/>
    <p:sldId id="365" r:id="rId5"/>
    <p:sldId id="364" r:id="rId6"/>
    <p:sldId id="376" r:id="rId7"/>
    <p:sldId id="335" r:id="rId8"/>
    <p:sldId id="366" r:id="rId9"/>
    <p:sldId id="367" r:id="rId10"/>
    <p:sldId id="368" r:id="rId11"/>
    <p:sldId id="369" r:id="rId12"/>
    <p:sldId id="370" r:id="rId13"/>
    <p:sldId id="371" r:id="rId14"/>
    <p:sldId id="372" r:id="rId15"/>
    <p:sldId id="345" r:id="rId16"/>
    <p:sldId id="358" r:id="rId17"/>
    <p:sldId id="359" r:id="rId18"/>
    <p:sldId id="373" r:id="rId19"/>
    <p:sldId id="343" r:id="rId20"/>
    <p:sldId id="360" r:id="rId21"/>
    <p:sldId id="361" r:id="rId22"/>
    <p:sldId id="346" r:id="rId23"/>
    <p:sldId id="297" r:id="rId24"/>
    <p:sldId id="344" r:id="rId25"/>
    <p:sldId id="34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n, Joy S. (Fed)" initials="SJS(" lastIdx="1" clrIdx="0">
    <p:extLst>
      <p:ext uri="{19B8F6BF-5375-455C-9EA6-DF929625EA0E}">
        <p15:presenceInfo xmlns:p15="http://schemas.microsoft.com/office/powerpoint/2012/main" userId="S::jss10@NIST.GOV::20a40958-a51c-4642-8f9a-8dc9be8cb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B97"/>
    <a:srgbClr val="E31831"/>
    <a:srgbClr val="9999FF"/>
    <a:srgbClr val="CC99FF"/>
    <a:srgbClr val="FF9900"/>
    <a:srgbClr val="9966FF"/>
    <a:srgbClr val="E51A32"/>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00" autoAdjust="0"/>
  </p:normalViewPr>
  <p:slideViewPr>
    <p:cSldViewPr snapToGrid="0" snapToObjects="1">
      <p:cViewPr varScale="1">
        <p:scale>
          <a:sx n="57" d="100"/>
          <a:sy n="57" d="100"/>
        </p:scale>
        <p:origin x="1016" y="48"/>
      </p:cViewPr>
      <p:guideLst>
        <p:guide orient="horz" pos="2160"/>
        <p:guide pos="3840"/>
      </p:guideLst>
    </p:cSldViewPr>
  </p:slideViewPr>
  <p:outlineViewPr>
    <p:cViewPr>
      <p:scale>
        <a:sx n="33" d="100"/>
        <a:sy n="33" d="100"/>
      </p:scale>
      <p:origin x="0" y="-2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A63E1-67BA-2B4C-82F8-767381947050}" type="datetimeFigureOut">
              <a:rPr lang="en-US" smtClean="0"/>
              <a:pPr/>
              <a:t>6/26/2022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CDDB9-978F-E046-8E19-F4605FEBBF46}" type="slidenum">
              <a:rPr lang="en-US" smtClean="0"/>
              <a:pPr/>
              <a:t>‹#›</a:t>
            </a:fld>
            <a:endParaRPr lang="en-US"/>
          </a:p>
        </p:txBody>
      </p:sp>
    </p:spTree>
    <p:extLst>
      <p:ext uri="{BB962C8B-B14F-4D97-AF65-F5344CB8AC3E}">
        <p14:creationId xmlns:p14="http://schemas.microsoft.com/office/powerpoint/2010/main" val="176135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Joy Shen graduated with a B.S. in Mechanical engineering and an minor in Nuclear engineering from the University of Maryland at College Park. She stayed at Maryland and is currently a PhD candidate in the Reliability Engineering program, advised by Dr. </a:t>
            </a:r>
            <a:r>
              <a:rPr lang="en-US" dirty="0" err="1"/>
              <a:t>Bensi</a:t>
            </a:r>
            <a:r>
              <a:rPr lang="en-US" dirty="0"/>
              <a:t> and Dr. Modarres. Her research focuses on advanced PRA development, and PRA tool improvement, especially applied to external flooding hazards.</a:t>
            </a:r>
          </a:p>
        </p:txBody>
      </p:sp>
      <p:sp>
        <p:nvSpPr>
          <p:cNvPr id="4" name="Slide Number Placeholder 3"/>
          <p:cNvSpPr>
            <a:spLocks noGrp="1"/>
          </p:cNvSpPr>
          <p:nvPr>
            <p:ph type="sldNum" sz="quarter" idx="5"/>
          </p:nvPr>
        </p:nvSpPr>
        <p:spPr/>
        <p:txBody>
          <a:bodyPr/>
          <a:lstStyle/>
          <a:p>
            <a:fld id="{AA2CDDB9-978F-E046-8E19-F4605FEBBF46}" type="slidenum">
              <a:rPr lang="en-US" smtClean="0"/>
              <a:pPr/>
              <a:t>1</a:t>
            </a:fld>
            <a:endParaRPr lang="en-US"/>
          </a:p>
        </p:txBody>
      </p:sp>
    </p:spTree>
    <p:extLst>
      <p:ext uri="{BB962C8B-B14F-4D97-AF65-F5344CB8AC3E}">
        <p14:creationId xmlns:p14="http://schemas.microsoft.com/office/powerpoint/2010/main" val="171263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CDDB9-978F-E046-8E19-F4605FEBBF46}" type="slidenum">
              <a:rPr lang="en-US" smtClean="0"/>
              <a:pPr/>
              <a:t>8</a:t>
            </a:fld>
            <a:endParaRPr lang="en-US"/>
          </a:p>
        </p:txBody>
      </p:sp>
    </p:spTree>
    <p:extLst>
      <p:ext uri="{BB962C8B-B14F-4D97-AF65-F5344CB8AC3E}">
        <p14:creationId xmlns:p14="http://schemas.microsoft.com/office/powerpoint/2010/main" val="104878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CDDB9-978F-E046-8E19-F4605FEBBF46}" type="slidenum">
              <a:rPr lang="en-US" smtClean="0"/>
              <a:pPr/>
              <a:t>9</a:t>
            </a:fld>
            <a:endParaRPr lang="en-US"/>
          </a:p>
        </p:txBody>
      </p:sp>
    </p:spTree>
    <p:extLst>
      <p:ext uri="{BB962C8B-B14F-4D97-AF65-F5344CB8AC3E}">
        <p14:creationId xmlns:p14="http://schemas.microsoft.com/office/powerpoint/2010/main" val="276799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CDDB9-978F-E046-8E19-F4605FEBBF46}" type="slidenum">
              <a:rPr lang="en-US" smtClean="0"/>
              <a:pPr/>
              <a:t>10</a:t>
            </a:fld>
            <a:endParaRPr lang="en-US"/>
          </a:p>
        </p:txBody>
      </p:sp>
    </p:spTree>
    <p:extLst>
      <p:ext uri="{BB962C8B-B14F-4D97-AF65-F5344CB8AC3E}">
        <p14:creationId xmlns:p14="http://schemas.microsoft.com/office/powerpoint/2010/main" val="85065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CDDB9-978F-E046-8E19-F4605FEBBF46}" type="slidenum">
              <a:rPr lang="en-US" smtClean="0"/>
              <a:pPr/>
              <a:t>11</a:t>
            </a:fld>
            <a:endParaRPr lang="en-US"/>
          </a:p>
        </p:txBody>
      </p:sp>
    </p:spTree>
    <p:extLst>
      <p:ext uri="{BB962C8B-B14F-4D97-AF65-F5344CB8AC3E}">
        <p14:creationId xmlns:p14="http://schemas.microsoft.com/office/powerpoint/2010/main" val="316336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CDDB9-978F-E046-8E19-F4605FEBBF46}" type="slidenum">
              <a:rPr lang="en-US" smtClean="0"/>
              <a:pPr/>
              <a:t>12</a:t>
            </a:fld>
            <a:endParaRPr lang="en-US"/>
          </a:p>
        </p:txBody>
      </p:sp>
    </p:spTree>
    <p:extLst>
      <p:ext uri="{BB962C8B-B14F-4D97-AF65-F5344CB8AC3E}">
        <p14:creationId xmlns:p14="http://schemas.microsoft.com/office/powerpoint/2010/main" val="86165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CDDB9-978F-E046-8E19-F4605FEBBF46}" type="slidenum">
              <a:rPr lang="en-US" smtClean="0"/>
              <a:pPr/>
              <a:t>13</a:t>
            </a:fld>
            <a:endParaRPr lang="en-US"/>
          </a:p>
        </p:txBody>
      </p:sp>
    </p:spTree>
    <p:extLst>
      <p:ext uri="{BB962C8B-B14F-4D97-AF65-F5344CB8AC3E}">
        <p14:creationId xmlns:p14="http://schemas.microsoft.com/office/powerpoint/2010/main" val="238204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CDDB9-978F-E046-8E19-F4605FEBBF46}" type="slidenum">
              <a:rPr lang="en-US" smtClean="0"/>
              <a:pPr/>
              <a:t>14</a:t>
            </a:fld>
            <a:endParaRPr lang="en-US"/>
          </a:p>
        </p:txBody>
      </p:sp>
    </p:spTree>
    <p:extLst>
      <p:ext uri="{BB962C8B-B14F-4D97-AF65-F5344CB8AC3E}">
        <p14:creationId xmlns:p14="http://schemas.microsoft.com/office/powerpoint/2010/main" val="135340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CDDB9-978F-E046-8E19-F4605FEBBF46}" type="slidenum">
              <a:rPr lang="en-US" smtClean="0"/>
              <a:pPr/>
              <a:t>23</a:t>
            </a:fld>
            <a:endParaRPr lang="en-US"/>
          </a:p>
        </p:txBody>
      </p:sp>
    </p:spTree>
    <p:extLst>
      <p:ext uri="{BB962C8B-B14F-4D97-AF65-F5344CB8AC3E}">
        <p14:creationId xmlns:p14="http://schemas.microsoft.com/office/powerpoint/2010/main" val="163087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3F5A-D3BA-8847-9F68-007DFDCCBAC4}"/>
              </a:ext>
            </a:extLst>
          </p:cNvPr>
          <p:cNvSpPr>
            <a:spLocks noGrp="1"/>
          </p:cNvSpPr>
          <p:nvPr>
            <p:ph type="ctrTitle" hasCustomPrompt="1"/>
          </p:nvPr>
        </p:nvSpPr>
        <p:spPr>
          <a:xfrm>
            <a:off x="838200" y="672662"/>
            <a:ext cx="10754710" cy="2754696"/>
          </a:xfrm>
        </p:spPr>
        <p:txBody>
          <a:bodyPr anchor="b"/>
          <a:lstStyle>
            <a:lvl1pPr algn="ctr">
              <a:defRPr sz="6000"/>
            </a:lvl1pPr>
          </a:lstStyle>
          <a:p>
            <a:r>
              <a:rPr lang="en-US" dirty="0"/>
              <a:t>Click to edit </a:t>
            </a:r>
            <a:br>
              <a:rPr lang="en-US" dirty="0"/>
            </a:br>
            <a:r>
              <a:rPr lang="en-US" dirty="0"/>
              <a:t>presentation title</a:t>
            </a:r>
          </a:p>
        </p:txBody>
      </p:sp>
      <p:sp>
        <p:nvSpPr>
          <p:cNvPr id="3" name="Subtitle 2">
            <a:extLst>
              <a:ext uri="{FF2B5EF4-FFF2-40B4-BE49-F238E27FC236}">
                <a16:creationId xmlns:a16="http://schemas.microsoft.com/office/drawing/2014/main" id="{6EE1791E-F1B1-F442-BD80-1027D505EB08}"/>
              </a:ext>
            </a:extLst>
          </p:cNvPr>
          <p:cNvSpPr>
            <a:spLocks noGrp="1"/>
          </p:cNvSpPr>
          <p:nvPr>
            <p:ph type="subTitle" idx="1" hasCustomPrompt="1"/>
          </p:nvPr>
        </p:nvSpPr>
        <p:spPr>
          <a:xfrm>
            <a:off x="838200" y="3654043"/>
            <a:ext cx="10754710" cy="15001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and/or author’s name</a:t>
            </a:r>
          </a:p>
        </p:txBody>
      </p:sp>
      <p:sp>
        <p:nvSpPr>
          <p:cNvPr id="5"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01135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CD43-6FEF-3C4B-947A-2F4B26CB9841}"/>
              </a:ext>
            </a:extLst>
          </p:cNvPr>
          <p:cNvSpPr>
            <a:spLocks noGrp="1"/>
          </p:cNvSpPr>
          <p:nvPr>
            <p:ph type="title" hasCustomPrompt="1"/>
          </p:nvPr>
        </p:nvSpPr>
        <p:spPr/>
        <p:txBody>
          <a:bodyPr/>
          <a:lstStyle>
            <a:lvl1pPr>
              <a:defRPr/>
            </a:lvl1pPr>
          </a:lstStyle>
          <a:p>
            <a:r>
              <a:rPr lang="en-US" dirty="0"/>
              <a:t>Click to edit department contact info slide title here</a:t>
            </a:r>
          </a:p>
        </p:txBody>
      </p:sp>
      <p:sp>
        <p:nvSpPr>
          <p:cNvPr id="5" name="Text Placeholder 4">
            <a:extLst>
              <a:ext uri="{FF2B5EF4-FFF2-40B4-BE49-F238E27FC236}">
                <a16:creationId xmlns:a16="http://schemas.microsoft.com/office/drawing/2014/main" id="{B48501E6-0927-9247-99B8-8820F650958C}"/>
              </a:ext>
            </a:extLst>
          </p:cNvPr>
          <p:cNvSpPr>
            <a:spLocks noGrp="1"/>
          </p:cNvSpPr>
          <p:nvPr>
            <p:ph type="body" sz="quarter" idx="11" hasCustomPrompt="1"/>
          </p:nvPr>
        </p:nvSpPr>
        <p:spPr>
          <a:xfrm>
            <a:off x="2396086" y="3416631"/>
            <a:ext cx="8957714" cy="482600"/>
          </a:xfrm>
        </p:spPr>
        <p:txBody>
          <a:bodyPr/>
          <a:lstStyle>
            <a:lvl1pPr marL="0" indent="0">
              <a:buNone/>
              <a:defRPr/>
            </a:lvl1pPr>
          </a:lstStyle>
          <a:p>
            <a:pPr lvl="0"/>
            <a:r>
              <a:rPr lang="en-US" dirty="0"/>
              <a:t>Add Department Twitter or delete icon</a:t>
            </a:r>
          </a:p>
        </p:txBody>
      </p:sp>
      <p:sp>
        <p:nvSpPr>
          <p:cNvPr id="6" name="Text Placeholder 4">
            <a:extLst>
              <a:ext uri="{FF2B5EF4-FFF2-40B4-BE49-F238E27FC236}">
                <a16:creationId xmlns:a16="http://schemas.microsoft.com/office/drawing/2014/main" id="{63F9D24D-0BFB-9B45-BD40-AD0C2A58CA51}"/>
              </a:ext>
            </a:extLst>
          </p:cNvPr>
          <p:cNvSpPr>
            <a:spLocks noGrp="1"/>
          </p:cNvSpPr>
          <p:nvPr>
            <p:ph type="body" sz="quarter" idx="12" hasCustomPrompt="1"/>
          </p:nvPr>
        </p:nvSpPr>
        <p:spPr>
          <a:xfrm>
            <a:off x="2396086" y="2680908"/>
            <a:ext cx="8957714" cy="482600"/>
          </a:xfrm>
        </p:spPr>
        <p:txBody>
          <a:bodyPr/>
          <a:lstStyle>
            <a:lvl1pPr marL="0" indent="0">
              <a:buNone/>
              <a:defRPr/>
            </a:lvl1pPr>
          </a:lstStyle>
          <a:p>
            <a:pPr lvl="0"/>
            <a:r>
              <a:rPr lang="en-US" dirty="0"/>
              <a:t>Add Department Facebook or delete icon</a:t>
            </a:r>
          </a:p>
        </p:txBody>
      </p:sp>
      <p:sp>
        <p:nvSpPr>
          <p:cNvPr id="7" name="Text Placeholder 4">
            <a:extLst>
              <a:ext uri="{FF2B5EF4-FFF2-40B4-BE49-F238E27FC236}">
                <a16:creationId xmlns:a16="http://schemas.microsoft.com/office/drawing/2014/main" id="{E1D1DFAA-856C-BD49-95ED-4428C1D99705}"/>
              </a:ext>
            </a:extLst>
          </p:cNvPr>
          <p:cNvSpPr>
            <a:spLocks noGrp="1"/>
          </p:cNvSpPr>
          <p:nvPr>
            <p:ph type="body" sz="quarter" idx="13" hasCustomPrompt="1"/>
          </p:nvPr>
        </p:nvSpPr>
        <p:spPr>
          <a:xfrm>
            <a:off x="2396086" y="4152354"/>
            <a:ext cx="8957714" cy="482600"/>
          </a:xfrm>
        </p:spPr>
        <p:txBody>
          <a:bodyPr/>
          <a:lstStyle>
            <a:lvl1pPr marL="0" indent="0">
              <a:buNone/>
              <a:defRPr/>
            </a:lvl1pPr>
          </a:lstStyle>
          <a:p>
            <a:pPr lvl="0"/>
            <a:r>
              <a:rPr lang="en-US" dirty="0"/>
              <a:t>Add Department Instagram or delete icon</a:t>
            </a:r>
          </a:p>
        </p:txBody>
      </p:sp>
      <p:sp>
        <p:nvSpPr>
          <p:cNvPr id="8" name="Text Placeholder 4">
            <a:extLst>
              <a:ext uri="{FF2B5EF4-FFF2-40B4-BE49-F238E27FC236}">
                <a16:creationId xmlns:a16="http://schemas.microsoft.com/office/drawing/2014/main" id="{9ED7F4D0-919F-C14C-A338-804F204F3F05}"/>
              </a:ext>
            </a:extLst>
          </p:cNvPr>
          <p:cNvSpPr>
            <a:spLocks noGrp="1"/>
          </p:cNvSpPr>
          <p:nvPr>
            <p:ph type="body" sz="quarter" idx="14" hasCustomPrompt="1"/>
          </p:nvPr>
        </p:nvSpPr>
        <p:spPr>
          <a:xfrm>
            <a:off x="2396086" y="4884304"/>
            <a:ext cx="8957714" cy="482600"/>
          </a:xfrm>
        </p:spPr>
        <p:txBody>
          <a:bodyPr/>
          <a:lstStyle>
            <a:lvl1pPr marL="0" indent="0">
              <a:buNone/>
              <a:defRPr/>
            </a:lvl1pPr>
          </a:lstStyle>
          <a:p>
            <a:pPr lvl="0"/>
            <a:r>
              <a:rPr lang="en-US" dirty="0"/>
              <a:t>Add Department </a:t>
            </a:r>
            <a:r>
              <a:rPr lang="en-US" dirty="0" err="1"/>
              <a:t>Youtube</a:t>
            </a:r>
            <a:r>
              <a:rPr lang="en-US" dirty="0"/>
              <a:t> or delete icon</a:t>
            </a:r>
          </a:p>
        </p:txBody>
      </p:sp>
      <p:sp>
        <p:nvSpPr>
          <p:cNvPr id="9" name="Text Placeholder 4">
            <a:extLst>
              <a:ext uri="{FF2B5EF4-FFF2-40B4-BE49-F238E27FC236}">
                <a16:creationId xmlns:a16="http://schemas.microsoft.com/office/drawing/2014/main" id="{018C4912-9759-7246-878B-2791CDE1756B}"/>
              </a:ext>
            </a:extLst>
          </p:cNvPr>
          <p:cNvSpPr>
            <a:spLocks noGrp="1"/>
          </p:cNvSpPr>
          <p:nvPr>
            <p:ph type="body" sz="quarter" idx="15" hasCustomPrompt="1"/>
          </p:nvPr>
        </p:nvSpPr>
        <p:spPr>
          <a:xfrm>
            <a:off x="2396086" y="1948958"/>
            <a:ext cx="8957714" cy="482600"/>
          </a:xfrm>
        </p:spPr>
        <p:txBody>
          <a:bodyPr/>
          <a:lstStyle>
            <a:lvl1pPr marL="0" indent="0">
              <a:buNone/>
              <a:defRPr/>
            </a:lvl1pPr>
          </a:lstStyle>
          <a:p>
            <a:pPr lvl="0"/>
            <a:r>
              <a:rPr lang="en-US" dirty="0"/>
              <a:t>Add Department website here</a:t>
            </a:r>
          </a:p>
        </p:txBody>
      </p:sp>
      <p:sp>
        <p:nvSpPr>
          <p:cNvPr id="11"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31570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Backgrou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51E80C-48C6-6449-9380-864FB8C5AC2A}"/>
              </a:ext>
            </a:extLst>
          </p:cNvPr>
          <p:cNvSpPr>
            <a:spLocks noGrp="1"/>
          </p:cNvSpPr>
          <p:nvPr>
            <p:ph type="ctrTitle" hasCustomPrompt="1"/>
          </p:nvPr>
        </p:nvSpPr>
        <p:spPr>
          <a:xfrm>
            <a:off x="838200" y="672662"/>
            <a:ext cx="10754710" cy="2754696"/>
          </a:xfrm>
        </p:spPr>
        <p:txBody>
          <a:bodyPr anchor="b"/>
          <a:lstStyle>
            <a:lvl1pPr algn="ctr">
              <a:defRPr sz="6000">
                <a:solidFill>
                  <a:schemeClr val="bg1"/>
                </a:solidFill>
              </a:defRPr>
            </a:lvl1pPr>
          </a:lstStyle>
          <a:p>
            <a:r>
              <a:rPr lang="en-US" dirty="0"/>
              <a:t>Click to edit </a:t>
            </a:r>
            <a:br>
              <a:rPr lang="en-US" dirty="0"/>
            </a:br>
            <a:r>
              <a:rPr lang="en-US" dirty="0"/>
              <a:t>presentation title</a:t>
            </a:r>
          </a:p>
        </p:txBody>
      </p:sp>
      <p:sp>
        <p:nvSpPr>
          <p:cNvPr id="7" name="Subtitle 2">
            <a:extLst>
              <a:ext uri="{FF2B5EF4-FFF2-40B4-BE49-F238E27FC236}">
                <a16:creationId xmlns:a16="http://schemas.microsoft.com/office/drawing/2014/main" id="{40EDD42D-C84C-1C41-927A-126C97A0B598}"/>
              </a:ext>
            </a:extLst>
          </p:cNvPr>
          <p:cNvSpPr>
            <a:spLocks noGrp="1"/>
          </p:cNvSpPr>
          <p:nvPr>
            <p:ph type="subTitle" idx="1" hasCustomPrompt="1"/>
          </p:nvPr>
        </p:nvSpPr>
        <p:spPr>
          <a:xfrm>
            <a:off x="838200" y="3654043"/>
            <a:ext cx="10754710" cy="150018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and/or author’s name</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59110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Backgrou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8C2C41-3D62-5E4B-9930-3AD90760863C}"/>
              </a:ext>
            </a:extLst>
          </p:cNvPr>
          <p:cNvSpPr>
            <a:spLocks noGrp="1"/>
          </p:cNvSpPr>
          <p:nvPr>
            <p:ph type="title" hasCustomPrompt="1"/>
          </p:nvPr>
        </p:nvSpPr>
        <p:spPr>
          <a:xfrm>
            <a:off x="838200" y="365125"/>
            <a:ext cx="10515600" cy="1325563"/>
          </a:xfrm>
        </p:spPr>
        <p:txBody>
          <a:bodyPr/>
          <a:lstStyle>
            <a:lvl1pPr>
              <a:defRPr>
                <a:solidFill>
                  <a:schemeClr val="bg1"/>
                </a:solidFill>
              </a:defRPr>
            </a:lvl1pPr>
          </a:lstStyle>
          <a:p>
            <a:r>
              <a:rPr lang="en-US" dirty="0"/>
              <a:t>Click to edit slide title</a:t>
            </a:r>
          </a:p>
        </p:txBody>
      </p:sp>
      <p:sp>
        <p:nvSpPr>
          <p:cNvPr id="5" name="Content Placeholder 2">
            <a:extLst>
              <a:ext uri="{FF2B5EF4-FFF2-40B4-BE49-F238E27FC236}">
                <a16:creationId xmlns:a16="http://schemas.microsoft.com/office/drawing/2014/main" id="{16B0A240-713D-9242-9E6E-48BD299B0805}"/>
              </a:ext>
            </a:extLst>
          </p:cNvPr>
          <p:cNvSpPr>
            <a:spLocks noGrp="1"/>
          </p:cNvSpPr>
          <p:nvPr>
            <p:ph idx="1" hasCustomPrompt="1"/>
          </p:nvPr>
        </p:nvSpPr>
        <p:spPr>
          <a:xfrm>
            <a:off x="838200" y="1825625"/>
            <a:ext cx="10515600" cy="3723837"/>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25529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Background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642388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ark Scho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600917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erospac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22651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erospac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715012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engineer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151147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engineer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8358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B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75250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D87A-4AB4-3F49-84A6-5373C6001ACA}"/>
              </a:ext>
            </a:extLst>
          </p:cNvPr>
          <p:cNvSpPr>
            <a:spLocks noGrp="1"/>
          </p:cNvSpPr>
          <p:nvPr>
            <p:ph type="title" hasCustomPrompt="1"/>
          </p:nvPr>
        </p:nvSpPr>
        <p:spPr>
          <a:xfrm>
            <a:off x="831850" y="574621"/>
            <a:ext cx="10515600" cy="2852737"/>
          </a:xfrm>
        </p:spPr>
        <p:txBody>
          <a:bodyPr anchor="b"/>
          <a:lstStyle>
            <a:lvl1pPr>
              <a:defRPr sz="6000"/>
            </a:lvl1pPr>
          </a:lstStyle>
          <a:p>
            <a:r>
              <a:rPr lang="en-US" dirty="0"/>
              <a:t>Click to edit </a:t>
            </a:r>
            <a:br>
              <a:rPr lang="en-US" dirty="0"/>
            </a:br>
            <a:r>
              <a:rPr lang="en-US" dirty="0"/>
              <a:t>presentation title</a:t>
            </a:r>
          </a:p>
        </p:txBody>
      </p:sp>
      <p:sp>
        <p:nvSpPr>
          <p:cNvPr id="3" name="Text Placeholder 2">
            <a:extLst>
              <a:ext uri="{FF2B5EF4-FFF2-40B4-BE49-F238E27FC236}">
                <a16:creationId xmlns:a16="http://schemas.microsoft.com/office/drawing/2014/main" id="{43AF5081-A59A-894E-B0A6-638E58C33DAB}"/>
              </a:ext>
            </a:extLst>
          </p:cNvPr>
          <p:cNvSpPr>
            <a:spLocks noGrp="1"/>
          </p:cNvSpPr>
          <p:nvPr>
            <p:ph type="body" idx="1" hasCustomPrompt="1"/>
          </p:nvPr>
        </p:nvSpPr>
        <p:spPr>
          <a:xfrm>
            <a:off x="831850" y="365404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subtitle and/or author’s name</a:t>
            </a:r>
          </a:p>
        </p:txBody>
      </p:sp>
      <p:sp>
        <p:nvSpPr>
          <p:cNvPr id="5"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87211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B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021804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E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085707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E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894563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C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48876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C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711182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P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861083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P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13538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S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348344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S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16409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chanic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9521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E415-1D70-1A45-AAC3-0F82BCADE724}"/>
              </a:ext>
            </a:extLst>
          </p:cNvPr>
          <p:cNvSpPr>
            <a:spLocks noGrp="1"/>
          </p:cNvSpPr>
          <p:nvPr>
            <p:ph type="title" hasCustomPrompt="1"/>
          </p:nvPr>
        </p:nvSpPr>
        <p:spPr/>
        <p:txBody>
          <a:bodyPr/>
          <a:lstStyle/>
          <a:p>
            <a:r>
              <a:rPr lang="en-US" dirty="0"/>
              <a:t>Click to edit slide title</a:t>
            </a:r>
          </a:p>
        </p:txBody>
      </p:sp>
      <p:sp>
        <p:nvSpPr>
          <p:cNvPr id="3" name="Content Placeholder 2">
            <a:extLst>
              <a:ext uri="{FF2B5EF4-FFF2-40B4-BE49-F238E27FC236}">
                <a16:creationId xmlns:a16="http://schemas.microsoft.com/office/drawing/2014/main" id="{E6665EE4-2314-F940-A229-63C3D7C29AA0}"/>
              </a:ext>
            </a:extLst>
          </p:cNvPr>
          <p:cNvSpPr>
            <a:spLocks noGrp="1"/>
          </p:cNvSpPr>
          <p:nvPr>
            <p:ph idx="1" hasCustomPrompt="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5"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19609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chanical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18218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02275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505973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Tech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178890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Tech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65135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T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040269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868827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I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763699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I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25906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REAP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27798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94E6-3107-3846-9197-CA86B03AABF7}"/>
              </a:ext>
            </a:extLst>
          </p:cNvPr>
          <p:cNvSpPr>
            <a:spLocks noGrp="1"/>
          </p:cNvSpPr>
          <p:nvPr>
            <p:ph type="title" hasCustomPrompt="1"/>
          </p:nvPr>
        </p:nvSpPr>
        <p:spPr/>
        <p:txBody>
          <a:bodyPr/>
          <a:lstStyle/>
          <a:p>
            <a:r>
              <a:rPr lang="en-US" dirty="0"/>
              <a:t>Click to edit slide title</a:t>
            </a:r>
          </a:p>
        </p:txBody>
      </p:sp>
      <p:sp>
        <p:nvSpPr>
          <p:cNvPr id="3" name="Content Placeholder 2">
            <a:extLst>
              <a:ext uri="{FF2B5EF4-FFF2-40B4-BE49-F238E27FC236}">
                <a16:creationId xmlns:a16="http://schemas.microsoft.com/office/drawing/2014/main" id="{577EAA58-C5C7-0045-8EF4-ED6B09FB4C03}"/>
              </a:ext>
            </a:extLst>
          </p:cNvPr>
          <p:cNvSpPr>
            <a:spLocks noGrp="1"/>
          </p:cNvSpPr>
          <p:nvPr>
            <p:ph sz="half" idx="1" hasCustomPrompt="1"/>
          </p:nvPr>
        </p:nvSpPr>
        <p:spPr>
          <a:xfrm>
            <a:off x="838200" y="1825625"/>
            <a:ext cx="5181600" cy="373434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6385E51-FB58-4F45-B87D-63B92B9FC0D7}"/>
              </a:ext>
            </a:extLst>
          </p:cNvPr>
          <p:cNvSpPr>
            <a:spLocks noGrp="1"/>
          </p:cNvSpPr>
          <p:nvPr>
            <p:ph sz="half" idx="2" hasCustomPrompt="1"/>
          </p:nvPr>
        </p:nvSpPr>
        <p:spPr>
          <a:xfrm>
            <a:off x="6172200" y="1825625"/>
            <a:ext cx="5181600" cy="373434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826146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REAP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67440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schell Institu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2F807D-9148-774C-8935-72DA3BB216D9}"/>
              </a:ext>
            </a:extLst>
          </p:cNvPr>
          <p:cNvSpPr>
            <a:spLocks noGrp="1"/>
          </p:cNvSpPr>
          <p:nvPr>
            <p:ph idx="1" hasCustomPrompt="1"/>
          </p:nvPr>
        </p:nvSpPr>
        <p:spPr>
          <a:xfrm>
            <a:off x="838200" y="1691155"/>
            <a:ext cx="10515600" cy="372383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287235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schell Institu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D2F204-6758-434D-B155-C3644C2D0A16}"/>
              </a:ext>
            </a:extLst>
          </p:cNvPr>
          <p:cNvSpPr>
            <a:spLocks noGrp="1"/>
          </p:cNvSpPr>
          <p:nvPr>
            <p:ph type="title" hasCustomPrompt="1"/>
          </p:nvPr>
        </p:nvSpPr>
        <p:spPr>
          <a:xfrm>
            <a:off x="838200" y="365125"/>
            <a:ext cx="10515600" cy="1325563"/>
          </a:xfrm>
        </p:spPr>
        <p:txBody>
          <a:bodyPr/>
          <a:lstStyle/>
          <a:p>
            <a:r>
              <a:rPr lang="en-US" dirty="0"/>
              <a:t>Click to edit slide title</a:t>
            </a:r>
          </a:p>
        </p:txBody>
      </p:sp>
      <p:sp>
        <p:nvSpPr>
          <p:cNvPr id="7" name="Content Placeholder 2">
            <a:extLst>
              <a:ext uri="{FF2B5EF4-FFF2-40B4-BE49-F238E27FC236}">
                <a16:creationId xmlns:a16="http://schemas.microsoft.com/office/drawing/2014/main" id="{A1F4B87F-4364-A344-8C42-792CC0902147}"/>
              </a:ext>
            </a:extLst>
          </p:cNvPr>
          <p:cNvSpPr>
            <a:spLocks noGrp="1"/>
          </p:cNvSpPr>
          <p:nvPr>
            <p:ph idx="1" hasCustomPrompt="1"/>
          </p:nvPr>
        </p:nvSpPr>
        <p:spPr>
          <a:xfrm>
            <a:off x="838200" y="1825625"/>
            <a:ext cx="10515600" cy="37238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text here</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82626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C79E-1D6E-0340-8FD9-780A22946A18}"/>
              </a:ext>
            </a:extLst>
          </p:cNvPr>
          <p:cNvSpPr>
            <a:spLocks noGrp="1"/>
          </p:cNvSpPr>
          <p:nvPr>
            <p:ph type="title" hasCustomPrompt="1"/>
          </p:nvPr>
        </p:nvSpPr>
        <p:spPr>
          <a:xfrm>
            <a:off x="839788" y="365125"/>
            <a:ext cx="10515600" cy="1325563"/>
          </a:xfrm>
        </p:spPr>
        <p:txBody>
          <a:bodyPr anchor="b"/>
          <a:lstStyle/>
          <a:p>
            <a:r>
              <a:rPr lang="en-US" dirty="0"/>
              <a:t>Click to edit slide title</a:t>
            </a:r>
          </a:p>
        </p:txBody>
      </p:sp>
      <p:sp>
        <p:nvSpPr>
          <p:cNvPr id="3" name="Text Placeholder 2">
            <a:extLst>
              <a:ext uri="{FF2B5EF4-FFF2-40B4-BE49-F238E27FC236}">
                <a16:creationId xmlns:a16="http://schemas.microsoft.com/office/drawing/2014/main" id="{0C40FC09-50C2-C74C-9244-2E536E7D904A}"/>
              </a:ext>
            </a:extLst>
          </p:cNvPr>
          <p:cNvSpPr>
            <a:spLocks noGrp="1"/>
          </p:cNvSpPr>
          <p:nvPr>
            <p:ph type="body" idx="1" hasCustomPrompt="1"/>
          </p:nvPr>
        </p:nvSpPr>
        <p:spPr>
          <a:xfrm>
            <a:off x="839788" y="1681163"/>
            <a:ext cx="5157787" cy="7046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 here</a:t>
            </a:r>
          </a:p>
        </p:txBody>
      </p:sp>
      <p:sp>
        <p:nvSpPr>
          <p:cNvPr id="4" name="Content Placeholder 3">
            <a:extLst>
              <a:ext uri="{FF2B5EF4-FFF2-40B4-BE49-F238E27FC236}">
                <a16:creationId xmlns:a16="http://schemas.microsoft.com/office/drawing/2014/main" id="{0FCA063A-30A1-364E-8BDC-FDB4282C9186}"/>
              </a:ext>
            </a:extLst>
          </p:cNvPr>
          <p:cNvSpPr>
            <a:spLocks noGrp="1"/>
          </p:cNvSpPr>
          <p:nvPr>
            <p:ph sz="half" idx="2" hasCustomPrompt="1"/>
          </p:nvPr>
        </p:nvSpPr>
        <p:spPr>
          <a:xfrm>
            <a:off x="839788" y="2505075"/>
            <a:ext cx="5157787" cy="304438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206274F-15B8-8548-BD59-8A79AAB518D6}"/>
              </a:ext>
            </a:extLst>
          </p:cNvPr>
          <p:cNvSpPr>
            <a:spLocks noGrp="1"/>
          </p:cNvSpPr>
          <p:nvPr>
            <p:ph type="body" sz="quarter" idx="3" hasCustomPrompt="1"/>
          </p:nvPr>
        </p:nvSpPr>
        <p:spPr>
          <a:xfrm>
            <a:off x="6172200" y="1681163"/>
            <a:ext cx="5183188" cy="7046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 here</a:t>
            </a:r>
          </a:p>
        </p:txBody>
      </p:sp>
      <p:sp>
        <p:nvSpPr>
          <p:cNvPr id="6" name="Content Placeholder 5">
            <a:extLst>
              <a:ext uri="{FF2B5EF4-FFF2-40B4-BE49-F238E27FC236}">
                <a16:creationId xmlns:a16="http://schemas.microsoft.com/office/drawing/2014/main" id="{16AA3524-88E1-BB45-9062-DF4B908A2986}"/>
              </a:ext>
            </a:extLst>
          </p:cNvPr>
          <p:cNvSpPr>
            <a:spLocks noGrp="1"/>
          </p:cNvSpPr>
          <p:nvPr>
            <p:ph sz="quarter" idx="4" hasCustomPrompt="1"/>
          </p:nvPr>
        </p:nvSpPr>
        <p:spPr>
          <a:xfrm>
            <a:off x="6172200" y="2505075"/>
            <a:ext cx="5183188" cy="3044387"/>
          </a:xfrm>
        </p:spPr>
        <p:txBody>
          <a:body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a:extLst>
              <a:ext uri="{FF2B5EF4-FFF2-40B4-BE49-F238E27FC236}">
                <a16:creationId xmlns:a16="http://schemas.microsoft.com/office/drawing/2014/main" id="{F2255F40-8035-F64A-9AFF-53BF866DDA4C}"/>
              </a:ext>
            </a:extLst>
          </p:cNvPr>
          <p:cNvSpPr>
            <a:spLocks noGrp="1"/>
          </p:cNvSpPr>
          <p:nvPr>
            <p:ph type="ftr" sz="quarter" idx="10"/>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40194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5B172-CA27-7540-A742-3EFFD3715824}"/>
              </a:ext>
            </a:extLst>
          </p:cNvPr>
          <p:cNvSpPr>
            <a:spLocks noGrp="1"/>
          </p:cNvSpPr>
          <p:nvPr>
            <p:ph type="title" hasCustomPrompt="1"/>
          </p:nvPr>
        </p:nvSpPr>
        <p:spPr/>
        <p:txBody>
          <a:bodyPr/>
          <a:lstStyle/>
          <a:p>
            <a:r>
              <a:rPr lang="en-US" dirty="0"/>
              <a:t>Click to edit slide title</a:t>
            </a:r>
          </a:p>
        </p:txBody>
      </p:sp>
      <p:sp>
        <p:nvSpPr>
          <p:cNvPr id="4"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8747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F021-7697-A642-861D-A90D498C47BC}"/>
              </a:ext>
            </a:extLst>
          </p:cNvPr>
          <p:cNvSpPr>
            <a:spLocks noGrp="1"/>
          </p:cNvSpPr>
          <p:nvPr>
            <p:ph type="title" hasCustomPrompt="1"/>
          </p:nvPr>
        </p:nvSpPr>
        <p:spPr>
          <a:xfrm>
            <a:off x="838200" y="457200"/>
            <a:ext cx="3932237" cy="1003738"/>
          </a:xfrm>
        </p:spPr>
        <p:txBody>
          <a:bodyPr anchor="b"/>
          <a:lstStyle>
            <a:lvl1pPr>
              <a:defRPr sz="3200"/>
            </a:lvl1pPr>
          </a:lstStyle>
          <a:p>
            <a:r>
              <a:rPr lang="en-US" dirty="0"/>
              <a:t>Click to edit slide title here</a:t>
            </a:r>
          </a:p>
        </p:txBody>
      </p:sp>
      <p:sp>
        <p:nvSpPr>
          <p:cNvPr id="3" name="Content Placeholder 2">
            <a:extLst>
              <a:ext uri="{FF2B5EF4-FFF2-40B4-BE49-F238E27FC236}">
                <a16:creationId xmlns:a16="http://schemas.microsoft.com/office/drawing/2014/main" id="{D01789AD-A9C8-8041-87C6-C420904F5433}"/>
              </a:ext>
            </a:extLst>
          </p:cNvPr>
          <p:cNvSpPr>
            <a:spLocks noGrp="1"/>
          </p:cNvSpPr>
          <p:nvPr>
            <p:ph idx="1" hasCustomPrompt="1"/>
          </p:nvPr>
        </p:nvSpPr>
        <p:spPr>
          <a:xfrm>
            <a:off x="5183188" y="4572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FD0E60D1-1916-0A45-93FF-59F54202EAE4}"/>
              </a:ext>
            </a:extLst>
          </p:cNvPr>
          <p:cNvSpPr>
            <a:spLocks noGrp="1"/>
          </p:cNvSpPr>
          <p:nvPr>
            <p:ph type="body" sz="half" idx="12" hasCustomPrompt="1"/>
          </p:nvPr>
        </p:nvSpPr>
        <p:spPr>
          <a:xfrm>
            <a:off x="839788" y="1744718"/>
            <a:ext cx="3932237" cy="37206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 here</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59831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B781-07C4-3B4A-B015-DACE1998EF21}"/>
              </a:ext>
            </a:extLst>
          </p:cNvPr>
          <p:cNvSpPr>
            <a:spLocks noGrp="1"/>
          </p:cNvSpPr>
          <p:nvPr>
            <p:ph type="title" hasCustomPrompt="1"/>
          </p:nvPr>
        </p:nvSpPr>
        <p:spPr>
          <a:xfrm>
            <a:off x="839788" y="457200"/>
            <a:ext cx="3932237" cy="1003738"/>
          </a:xfrm>
        </p:spPr>
        <p:txBody>
          <a:bodyPr anchor="b"/>
          <a:lstStyle>
            <a:lvl1pPr>
              <a:defRPr sz="3200"/>
            </a:lvl1pPr>
          </a:lstStyle>
          <a:p>
            <a:r>
              <a:rPr lang="en-US" dirty="0"/>
              <a:t>Click to edit slide title here</a:t>
            </a:r>
          </a:p>
        </p:txBody>
      </p:sp>
      <p:sp>
        <p:nvSpPr>
          <p:cNvPr id="3" name="Picture Placeholder 2">
            <a:extLst>
              <a:ext uri="{FF2B5EF4-FFF2-40B4-BE49-F238E27FC236}">
                <a16:creationId xmlns:a16="http://schemas.microsoft.com/office/drawing/2014/main" id="{A1633B6E-6D8E-DC43-94C9-6D614DFC0D8C}"/>
              </a:ext>
            </a:extLst>
          </p:cNvPr>
          <p:cNvSpPr>
            <a:spLocks noGrp="1"/>
          </p:cNvSpPr>
          <p:nvPr>
            <p:ph type="pic" idx="1"/>
          </p:nvPr>
        </p:nvSpPr>
        <p:spPr>
          <a:xfrm>
            <a:off x="5183188" y="457200"/>
            <a:ext cx="6172200" cy="5008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D20B0B8-2606-EF4D-B56D-D1FFEA3BB326}"/>
              </a:ext>
            </a:extLst>
          </p:cNvPr>
          <p:cNvSpPr>
            <a:spLocks noGrp="1"/>
          </p:cNvSpPr>
          <p:nvPr>
            <p:ph type="body" sz="half" idx="2" hasCustomPrompt="1"/>
          </p:nvPr>
        </p:nvSpPr>
        <p:spPr>
          <a:xfrm>
            <a:off x="839788" y="1744718"/>
            <a:ext cx="3932237" cy="37206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 here</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82338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62943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4D8C9-EB84-8844-A706-81E8D77575C8}"/>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ECDE28-BCD7-8145-AA3F-41CBC87CBAD0}"/>
              </a:ext>
            </a:extLst>
          </p:cNvPr>
          <p:cNvSpPr>
            <a:spLocks noGrp="1"/>
          </p:cNvSpPr>
          <p:nvPr>
            <p:ph type="body" idx="1"/>
          </p:nvPr>
        </p:nvSpPr>
        <p:spPr>
          <a:xfrm>
            <a:off x="838200" y="1825625"/>
            <a:ext cx="10515600" cy="3723837"/>
          </a:xfrm>
          <a:prstGeom prst="rect">
            <a:avLst/>
          </a:prstGeom>
        </p:spPr>
        <p:txBody>
          <a:bodyPr vert="horz" lIns="91440" tIns="45720" rIns="91440" bIns="45720" rtlCol="0">
            <a:normAutofit/>
          </a:bodyPr>
          <a:lstStyle/>
          <a:p>
            <a:pPr lvl="0"/>
            <a:r>
              <a:rPr lang="en-US" dirty="0"/>
              <a:t>Edit Master text styles</a:t>
            </a:r>
          </a:p>
          <a:p>
            <a:pPr lvl="1"/>
            <a:r>
              <a:rPr lang="en-US" dirty="0"/>
              <a:t>Second level of text</a:t>
            </a:r>
          </a:p>
          <a:p>
            <a:pPr lvl="2"/>
            <a:r>
              <a:rPr lang="en-US" dirty="0"/>
              <a:t>Third level of text</a:t>
            </a:r>
          </a:p>
          <a:p>
            <a:pPr lvl="3"/>
            <a:r>
              <a:rPr lang="en-US" dirty="0"/>
              <a:t>Fourth level of text</a:t>
            </a:r>
          </a:p>
          <a:p>
            <a:pPr lvl="4"/>
            <a:r>
              <a:rPr lang="en-US" dirty="0"/>
              <a:t>Fifth level of text</a:t>
            </a:r>
          </a:p>
        </p:txBody>
      </p:sp>
      <p:sp>
        <p:nvSpPr>
          <p:cNvPr id="6" name="Footer Placeholder 5">
            <a:extLst>
              <a:ext uri="{FF2B5EF4-FFF2-40B4-BE49-F238E27FC236}">
                <a16:creationId xmlns:a16="http://schemas.microsoft.com/office/drawing/2014/main" id="{F2255F40-8035-F64A-9AFF-53BF866DDA4C}"/>
              </a:ext>
            </a:extLst>
          </p:cNvPr>
          <p:cNvSpPr>
            <a:spLocks noGrp="1"/>
          </p:cNvSpPr>
          <p:nvPr>
            <p:ph type="ftr" sz="quarter" idx="3"/>
          </p:nvPr>
        </p:nvSpPr>
        <p:spPr>
          <a:xfrm>
            <a:off x="838200" y="6262324"/>
            <a:ext cx="7315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84967C11-20DF-654D-A7FD-D310D00C0508}" type="slidenum">
              <a:rPr lang="en-US" smtClean="0">
                <a:solidFill>
                  <a:schemeClr val="bg1"/>
                </a:solidFill>
              </a:rPr>
              <a:pPr/>
              <a:t>‹#›</a:t>
            </a:fld>
            <a:r>
              <a:rPr lang="en-US" dirty="0">
                <a:solidFill>
                  <a:schemeClr val="bg1"/>
                </a:solidFill>
              </a:rPr>
              <a:t>   |   </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74760673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6" r:id="rId7"/>
    <p:sldLayoutId id="2147483657" r:id="rId8"/>
    <p:sldLayoutId id="2147483655" r:id="rId9"/>
    <p:sldLayoutId id="2147483658" r:id="rId10"/>
    <p:sldLayoutId id="2147483667" r:id="rId11"/>
    <p:sldLayoutId id="2147483668" r:id="rId12"/>
    <p:sldLayoutId id="2147483678" r:id="rId13"/>
    <p:sldLayoutId id="2147483659" r:id="rId14"/>
    <p:sldLayoutId id="2147483669" r:id="rId15"/>
    <p:sldLayoutId id="2147483670" r:id="rId16"/>
    <p:sldLayoutId id="2147483660" r:id="rId17"/>
    <p:sldLayoutId id="2147483671" r:id="rId18"/>
    <p:sldLayoutId id="2147483661" r:id="rId19"/>
    <p:sldLayoutId id="2147483672" r:id="rId20"/>
    <p:sldLayoutId id="2147483662" r:id="rId21"/>
    <p:sldLayoutId id="2147483673" r:id="rId22"/>
    <p:sldLayoutId id="2147483663" r:id="rId23"/>
    <p:sldLayoutId id="2147483674" r:id="rId24"/>
    <p:sldLayoutId id="2147483664" r:id="rId25"/>
    <p:sldLayoutId id="2147483675" r:id="rId26"/>
    <p:sldLayoutId id="2147483665" r:id="rId27"/>
    <p:sldLayoutId id="2147483677" r:id="rId28"/>
    <p:sldLayoutId id="2147483666" r:id="rId29"/>
    <p:sldLayoutId id="2147483676"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shen132@um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odarres@umd.edu" TargetMode="External"/><Relationship Id="rId4" Type="http://schemas.openxmlformats.org/officeDocument/2006/relationships/hyperlink" Target="mailto:mbensi@umd.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10.1111/j.1539-6924.1981.tb01350.x" TargetMode="Externa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D34B-9B90-9C44-97A5-C4520EC6D01A}"/>
              </a:ext>
            </a:extLst>
          </p:cNvPr>
          <p:cNvSpPr>
            <a:spLocks noGrp="1"/>
          </p:cNvSpPr>
          <p:nvPr>
            <p:ph type="ctrTitle"/>
          </p:nvPr>
        </p:nvSpPr>
        <p:spPr>
          <a:xfrm>
            <a:off x="838200" y="872773"/>
            <a:ext cx="10754710" cy="2324945"/>
          </a:xfrm>
        </p:spPr>
        <p:txBody>
          <a:bodyPr>
            <a:noAutofit/>
          </a:bodyPr>
          <a:lstStyle/>
          <a:p>
            <a:r>
              <a:rPr lang="en-US" sz="4800" dirty="0"/>
              <a:t>Synthesis of Questionnaire Insights Regarding Current PRA and Additional Tools</a:t>
            </a:r>
          </a:p>
        </p:txBody>
      </p:sp>
      <p:sp>
        <p:nvSpPr>
          <p:cNvPr id="3" name="Subtitle 2">
            <a:extLst>
              <a:ext uri="{FF2B5EF4-FFF2-40B4-BE49-F238E27FC236}">
                <a16:creationId xmlns:a16="http://schemas.microsoft.com/office/drawing/2014/main" id="{7D586522-E19D-9841-99F5-F4AF65CBB18B}"/>
              </a:ext>
            </a:extLst>
          </p:cNvPr>
          <p:cNvSpPr>
            <a:spLocks noGrp="1"/>
          </p:cNvSpPr>
          <p:nvPr>
            <p:ph type="subTitle" idx="1"/>
          </p:nvPr>
        </p:nvSpPr>
        <p:spPr/>
        <p:txBody>
          <a:bodyPr>
            <a:normAutofit/>
          </a:bodyPr>
          <a:lstStyle/>
          <a:p>
            <a:r>
              <a:rPr lang="en-US" dirty="0"/>
              <a:t>Joy Shen, Michelle T </a:t>
            </a:r>
            <a:r>
              <a:rPr lang="en-US" dirty="0" err="1"/>
              <a:t>Bensi</a:t>
            </a:r>
            <a:r>
              <a:rPr lang="en-US" dirty="0"/>
              <a:t>, and Mohammad Modarres </a:t>
            </a:r>
          </a:p>
          <a:p>
            <a:r>
              <a:rPr lang="en-US" dirty="0"/>
              <a:t>University of Maryland, College Park, MD, USA</a:t>
            </a:r>
          </a:p>
          <a:p>
            <a:r>
              <a:rPr lang="en-US" dirty="0">
                <a:hlinkClick r:id="rId3"/>
              </a:rPr>
              <a:t>jshen132@umd.edu</a:t>
            </a:r>
            <a:r>
              <a:rPr lang="en-US" dirty="0"/>
              <a:t>; </a:t>
            </a:r>
            <a:r>
              <a:rPr lang="en-US" dirty="0">
                <a:hlinkClick r:id="rId4"/>
              </a:rPr>
              <a:t>mbensi@umd.edu</a:t>
            </a:r>
            <a:r>
              <a:rPr lang="en-US" dirty="0"/>
              <a:t>; </a:t>
            </a:r>
            <a:r>
              <a:rPr lang="en-US" dirty="0">
                <a:hlinkClick r:id="rId5"/>
              </a:rPr>
              <a:t>modarres@umd.edu</a:t>
            </a:r>
            <a:r>
              <a:rPr lang="en-US" dirty="0"/>
              <a:t> </a:t>
            </a:r>
          </a:p>
        </p:txBody>
      </p:sp>
      <p:sp>
        <p:nvSpPr>
          <p:cNvPr id="4" name="Footer Placeholder 3">
            <a:extLst>
              <a:ext uri="{FF2B5EF4-FFF2-40B4-BE49-F238E27FC236}">
                <a16:creationId xmlns:a16="http://schemas.microsoft.com/office/drawing/2014/main" id="{435300A8-9188-4643-8521-99F009CDA0C0}"/>
              </a:ext>
            </a:extLst>
          </p:cNvPr>
          <p:cNvSpPr>
            <a:spLocks noGrp="1"/>
          </p:cNvSpPr>
          <p:nvPr>
            <p:ph type="ftr" sz="quarter" idx="3"/>
          </p:nvPr>
        </p:nvSpPr>
        <p:spPr>
          <a:xfrm>
            <a:off x="838200" y="6230425"/>
            <a:ext cx="7315200" cy="365125"/>
          </a:xfrm>
        </p:spPr>
        <p:txBody>
          <a:bodyPr/>
          <a:lstStyle/>
          <a:p>
            <a:fld id="{84967C11-20DF-654D-A7FD-D310D00C0508}" type="slidenum">
              <a:rPr lang="en-US" smtClean="0">
                <a:solidFill>
                  <a:schemeClr val="bg1"/>
                </a:solidFill>
              </a:rPr>
              <a:pPr/>
              <a:t>1</a:t>
            </a:fld>
            <a:r>
              <a:rPr lang="en-US" dirty="0">
                <a:solidFill>
                  <a:schemeClr val="bg1"/>
                </a:solidFill>
              </a:rPr>
              <a:t>   |</a:t>
            </a:r>
          </a:p>
        </p:txBody>
      </p:sp>
      <p:sp>
        <p:nvSpPr>
          <p:cNvPr id="5" name="TextBox 4">
            <a:extLst>
              <a:ext uri="{FF2B5EF4-FFF2-40B4-BE49-F238E27FC236}">
                <a16:creationId xmlns:a16="http://schemas.microsoft.com/office/drawing/2014/main" id="{024BFC76-A97C-ED2F-E8F9-64E408270A07}"/>
              </a:ext>
            </a:extLst>
          </p:cNvPr>
          <p:cNvSpPr txBox="1"/>
          <p:nvPr/>
        </p:nvSpPr>
        <p:spPr>
          <a:xfrm>
            <a:off x="838200" y="5154230"/>
            <a:ext cx="10619704" cy="830997"/>
          </a:xfrm>
          <a:prstGeom prst="rect">
            <a:avLst/>
          </a:prstGeom>
          <a:noFill/>
        </p:spPr>
        <p:txBody>
          <a:bodyPr wrap="square" rtlCol="0">
            <a:spAutoFit/>
          </a:bodyPr>
          <a:lstStyle/>
          <a:p>
            <a:pPr algn="ctr"/>
            <a:r>
              <a:rPr lang="en-US" sz="1200" dirty="0">
                <a:effectLst/>
                <a:latin typeface="Times New Roman" panose="02020603050405020304" pitchFamily="18" charset="0"/>
                <a:ea typeface="PMingLiU" panose="02020500000000000000" pitchFamily="18" charset="-120"/>
              </a:rPr>
              <a:t>This research is supported by the U.S. Nuclear Regulatory Commission. Any opinions, findings, and conclusions expressed in this paper/presentation are those of the authors and do not necessarily reflect the views of the funding agency or any other organization. The authors acknowledge and appreciate the valuable insights provided by subject matter experts who responded to the anonymous questionnaire discussed in this paper.</a:t>
            </a:r>
          </a:p>
          <a:p>
            <a:pPr algn="ctr"/>
            <a:endParaRPr lang="en-US" sz="1200" dirty="0"/>
          </a:p>
        </p:txBody>
      </p:sp>
    </p:spTree>
    <p:extLst>
      <p:ext uri="{BB962C8B-B14F-4D97-AF65-F5344CB8AC3E}">
        <p14:creationId xmlns:p14="http://schemas.microsoft.com/office/powerpoint/2010/main" val="2095254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DFC6-016F-5E43-80DA-98828BFF56AA}"/>
              </a:ext>
            </a:extLst>
          </p:cNvPr>
          <p:cNvSpPr>
            <a:spLocks noGrp="1"/>
          </p:cNvSpPr>
          <p:nvPr>
            <p:ph type="title"/>
          </p:nvPr>
        </p:nvSpPr>
        <p:spPr>
          <a:xfrm>
            <a:off x="373627" y="365125"/>
            <a:ext cx="11395586" cy="626913"/>
          </a:xfrm>
        </p:spPr>
        <p:txBody>
          <a:bodyPr>
            <a:noAutofit/>
          </a:bodyPr>
          <a:lstStyle/>
          <a:p>
            <a:r>
              <a:rPr lang="en-US" sz="2800" dirty="0"/>
              <a:t>Questionnaire Responses on </a:t>
            </a:r>
            <a:r>
              <a:rPr lang="en-US" sz="2800" b="1" dirty="0">
                <a:solidFill>
                  <a:srgbClr val="FFC000"/>
                </a:solidFill>
              </a:rPr>
              <a:t>Severe Accident/Thermohydraulic Tools</a:t>
            </a:r>
            <a:endParaRPr lang="en-US" sz="2800" b="1" dirty="0">
              <a:solidFill>
                <a:schemeClr val="accent1">
                  <a:lumMod val="75000"/>
                </a:schemeClr>
              </a:solidFill>
            </a:endParaRPr>
          </a:p>
        </p:txBody>
      </p:sp>
      <p:sp>
        <p:nvSpPr>
          <p:cNvPr id="3" name="Content Placeholder 2">
            <a:extLst>
              <a:ext uri="{FF2B5EF4-FFF2-40B4-BE49-F238E27FC236}">
                <a16:creationId xmlns:a16="http://schemas.microsoft.com/office/drawing/2014/main" id="{592BCCAE-8F68-B6F0-B5A7-DEFBAC517E51}"/>
              </a:ext>
            </a:extLst>
          </p:cNvPr>
          <p:cNvSpPr>
            <a:spLocks noGrp="1"/>
          </p:cNvSpPr>
          <p:nvPr>
            <p:ph idx="1"/>
          </p:nvPr>
        </p:nvSpPr>
        <p:spPr>
          <a:xfrm>
            <a:off x="838200" y="1095556"/>
            <a:ext cx="10515600" cy="1500996"/>
          </a:xfrm>
        </p:spPr>
        <p:txBody>
          <a:bodyPr>
            <a:normAutofit/>
          </a:bodyPr>
          <a:lstStyle/>
          <a:p>
            <a:pPr marL="0" indent="0">
              <a:buNone/>
            </a:pPr>
            <a:r>
              <a:rPr lang="en-US" sz="2000" u="sng" dirty="0"/>
              <a:t>Accident progression or thermal-hydraulic behavior</a:t>
            </a:r>
          </a:p>
          <a:p>
            <a:pPr marL="0" indent="0">
              <a:buNone/>
            </a:pPr>
            <a:r>
              <a:rPr lang="en-US" sz="2000" dirty="0"/>
              <a:t>e.g. RELAP, TRACE, SCDAP/RELAP5, MAAP, MELCOR, MACCS</a:t>
            </a:r>
          </a:p>
        </p:txBody>
      </p:sp>
      <p:sp>
        <p:nvSpPr>
          <p:cNvPr id="4" name="Footer Placeholder 3">
            <a:extLst>
              <a:ext uri="{FF2B5EF4-FFF2-40B4-BE49-F238E27FC236}">
                <a16:creationId xmlns:a16="http://schemas.microsoft.com/office/drawing/2014/main" id="{46C2FB28-372B-F40D-7BD3-8995ECDF6184}"/>
              </a:ext>
            </a:extLst>
          </p:cNvPr>
          <p:cNvSpPr>
            <a:spLocks noGrp="1"/>
          </p:cNvSpPr>
          <p:nvPr>
            <p:ph type="ftr" sz="quarter" idx="3"/>
          </p:nvPr>
        </p:nvSpPr>
        <p:spPr/>
        <p:txBody>
          <a:bodyPr/>
          <a:lstStyle/>
          <a:p>
            <a:fld id="{84967C11-20DF-654D-A7FD-D310D00C0508}" type="slidenum">
              <a:rPr lang="en-US" smtClean="0">
                <a:solidFill>
                  <a:schemeClr val="bg1"/>
                </a:solidFill>
              </a:rPr>
              <a:pPr/>
              <a:t>10</a:t>
            </a:fld>
            <a:r>
              <a:rPr lang="en-US">
                <a:solidFill>
                  <a:schemeClr val="bg1"/>
                </a:solidFill>
              </a:rPr>
              <a:t>   |   </a:t>
            </a:r>
            <a:r>
              <a:rPr lang="en-US" b="1">
                <a:solidFill>
                  <a:schemeClr val="bg1"/>
                </a:solidFill>
              </a:rPr>
              <a:t> </a:t>
            </a:r>
            <a:endParaRPr lang="en-US" dirty="0">
              <a:solidFill>
                <a:schemeClr val="bg1"/>
              </a:solidFill>
            </a:endParaRPr>
          </a:p>
        </p:txBody>
      </p:sp>
      <p:sp>
        <p:nvSpPr>
          <p:cNvPr id="16" name="Oval 15">
            <a:extLst>
              <a:ext uri="{FF2B5EF4-FFF2-40B4-BE49-F238E27FC236}">
                <a16:creationId xmlns:a16="http://schemas.microsoft.com/office/drawing/2014/main" id="{07B9FEA8-C9AB-4118-8B50-E915E09DA5C4}"/>
              </a:ext>
            </a:extLst>
          </p:cNvPr>
          <p:cNvSpPr/>
          <p:nvPr/>
        </p:nvSpPr>
        <p:spPr>
          <a:xfrm>
            <a:off x="4780935" y="2099103"/>
            <a:ext cx="5454445" cy="3663341"/>
          </a:xfrm>
          <a:prstGeom prst="ellipse">
            <a:avLst/>
          </a:prstGeom>
          <a:solidFill>
            <a:schemeClr val="accent4">
              <a:lumMod val="40000"/>
              <a:lumOff val="60000"/>
              <a:alpha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940736D-B86A-44CC-B30A-4887D67B523F}"/>
              </a:ext>
            </a:extLst>
          </p:cNvPr>
          <p:cNvSpPr/>
          <p:nvPr/>
        </p:nvSpPr>
        <p:spPr>
          <a:xfrm>
            <a:off x="2287227" y="2099103"/>
            <a:ext cx="5337690" cy="3663341"/>
          </a:xfrm>
          <a:prstGeom prst="ellipse">
            <a:avLst/>
          </a:prstGeom>
          <a:solidFill>
            <a:schemeClr val="accent4">
              <a:lumMod val="40000"/>
              <a:lumOff val="60000"/>
              <a:alpha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5A557F0-B77C-48B4-B6CE-26DC7DFE6E26}"/>
              </a:ext>
            </a:extLst>
          </p:cNvPr>
          <p:cNvSpPr txBox="1"/>
          <p:nvPr/>
        </p:nvSpPr>
        <p:spPr>
          <a:xfrm>
            <a:off x="2555167" y="3087452"/>
            <a:ext cx="2406441"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Large user base</a:t>
            </a:r>
          </a:p>
          <a:p>
            <a:pPr marL="285750" indent="-285750">
              <a:buFont typeface="Arial" panose="020B0604020202020204" pitchFamily="34" charset="0"/>
              <a:buChar char="•"/>
            </a:pPr>
            <a:r>
              <a:rPr lang="en-US" sz="2000" dirty="0"/>
              <a:t>Enhances accident modeling</a:t>
            </a:r>
          </a:p>
          <a:p>
            <a:pPr marL="285750" indent="-285750">
              <a:buFont typeface="Arial" panose="020B0604020202020204" pitchFamily="34" charset="0"/>
              <a:buChar char="•"/>
            </a:pPr>
            <a:r>
              <a:rPr lang="en-US" sz="2000" dirty="0"/>
              <a:t>Further informs PRAs</a:t>
            </a:r>
          </a:p>
        </p:txBody>
      </p:sp>
      <p:sp>
        <p:nvSpPr>
          <p:cNvPr id="19" name="TextBox 18">
            <a:extLst>
              <a:ext uri="{FF2B5EF4-FFF2-40B4-BE49-F238E27FC236}">
                <a16:creationId xmlns:a16="http://schemas.microsoft.com/office/drawing/2014/main" id="{FBA827B7-33AB-438E-895D-7BFA05F743AA}"/>
              </a:ext>
            </a:extLst>
          </p:cNvPr>
          <p:cNvSpPr txBox="1"/>
          <p:nvPr/>
        </p:nvSpPr>
        <p:spPr>
          <a:xfrm>
            <a:off x="7828939" y="3549116"/>
            <a:ext cx="238432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High computational requirement</a:t>
            </a:r>
          </a:p>
        </p:txBody>
      </p:sp>
      <p:sp>
        <p:nvSpPr>
          <p:cNvPr id="21" name="TextBox 20">
            <a:extLst>
              <a:ext uri="{FF2B5EF4-FFF2-40B4-BE49-F238E27FC236}">
                <a16:creationId xmlns:a16="http://schemas.microsoft.com/office/drawing/2014/main" id="{8CA62FBF-3A72-4D33-AA88-D83DF5A0881C}"/>
              </a:ext>
            </a:extLst>
          </p:cNvPr>
          <p:cNvSpPr txBox="1"/>
          <p:nvPr/>
        </p:nvSpPr>
        <p:spPr>
          <a:xfrm>
            <a:off x="5165630" y="3669538"/>
            <a:ext cx="258465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Modeling capabilities</a:t>
            </a:r>
          </a:p>
        </p:txBody>
      </p:sp>
      <p:sp>
        <p:nvSpPr>
          <p:cNvPr id="24" name="TextBox 23">
            <a:extLst>
              <a:ext uri="{FF2B5EF4-FFF2-40B4-BE49-F238E27FC236}">
                <a16:creationId xmlns:a16="http://schemas.microsoft.com/office/drawing/2014/main" id="{4425815B-3F4D-4DA8-9533-4741B6414C57}"/>
              </a:ext>
            </a:extLst>
          </p:cNvPr>
          <p:cNvSpPr txBox="1"/>
          <p:nvPr/>
        </p:nvSpPr>
        <p:spPr>
          <a:xfrm rot="20721260">
            <a:off x="3605038" y="2322290"/>
            <a:ext cx="1481160" cy="369332"/>
          </a:xfrm>
          <a:prstGeom prst="rect">
            <a:avLst/>
          </a:prstGeom>
          <a:noFill/>
        </p:spPr>
        <p:txBody>
          <a:bodyPr wrap="square" rtlCol="0">
            <a:spAutoFit/>
          </a:bodyPr>
          <a:lstStyle/>
          <a:p>
            <a:r>
              <a:rPr lang="en-US" b="1" dirty="0">
                <a:solidFill>
                  <a:schemeClr val="accent4">
                    <a:lumMod val="75000"/>
                  </a:schemeClr>
                </a:solidFill>
              </a:rPr>
              <a:t>Advantages</a:t>
            </a:r>
          </a:p>
        </p:txBody>
      </p:sp>
      <p:sp>
        <p:nvSpPr>
          <p:cNvPr id="26" name="TextBox 25">
            <a:extLst>
              <a:ext uri="{FF2B5EF4-FFF2-40B4-BE49-F238E27FC236}">
                <a16:creationId xmlns:a16="http://schemas.microsoft.com/office/drawing/2014/main" id="{4F1CDEF9-169F-4E27-9097-51192104A92B}"/>
              </a:ext>
            </a:extLst>
          </p:cNvPr>
          <p:cNvSpPr txBox="1"/>
          <p:nvPr/>
        </p:nvSpPr>
        <p:spPr>
          <a:xfrm rot="1351643">
            <a:off x="7604024" y="2435953"/>
            <a:ext cx="1858297" cy="369332"/>
          </a:xfrm>
          <a:prstGeom prst="rect">
            <a:avLst/>
          </a:prstGeom>
          <a:noFill/>
        </p:spPr>
        <p:txBody>
          <a:bodyPr wrap="square">
            <a:spAutoFit/>
          </a:bodyPr>
          <a:lstStyle/>
          <a:p>
            <a:r>
              <a:rPr lang="en-US" b="1" dirty="0">
                <a:solidFill>
                  <a:schemeClr val="accent4">
                    <a:lumMod val="75000"/>
                  </a:schemeClr>
                </a:solidFill>
              </a:rPr>
              <a:t>Limitations</a:t>
            </a:r>
          </a:p>
        </p:txBody>
      </p:sp>
      <p:sp>
        <p:nvSpPr>
          <p:cNvPr id="27" name="TextBox 26">
            <a:extLst>
              <a:ext uri="{FF2B5EF4-FFF2-40B4-BE49-F238E27FC236}">
                <a16:creationId xmlns:a16="http://schemas.microsoft.com/office/drawing/2014/main" id="{0667BA74-9EDB-4B9E-ADDB-1C75642AEB7F}"/>
              </a:ext>
            </a:extLst>
          </p:cNvPr>
          <p:cNvSpPr txBox="1"/>
          <p:nvPr/>
        </p:nvSpPr>
        <p:spPr>
          <a:xfrm>
            <a:off x="5249788" y="2549085"/>
            <a:ext cx="1858297" cy="646331"/>
          </a:xfrm>
          <a:prstGeom prst="rect">
            <a:avLst/>
          </a:prstGeom>
          <a:noFill/>
        </p:spPr>
        <p:txBody>
          <a:bodyPr wrap="square">
            <a:spAutoFit/>
          </a:bodyPr>
          <a:lstStyle/>
          <a:p>
            <a:pPr algn="ctr"/>
            <a:r>
              <a:rPr lang="en-US" b="1" dirty="0">
                <a:solidFill>
                  <a:schemeClr val="accent4">
                    <a:lumMod val="75000"/>
                  </a:schemeClr>
                </a:solidFill>
              </a:rPr>
              <a:t>Conflicting Insights</a:t>
            </a:r>
          </a:p>
        </p:txBody>
      </p:sp>
    </p:spTree>
    <p:extLst>
      <p:ext uri="{BB962C8B-B14F-4D97-AF65-F5344CB8AC3E}">
        <p14:creationId xmlns:p14="http://schemas.microsoft.com/office/powerpoint/2010/main" val="287857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DFC6-016F-5E43-80DA-98828BFF56AA}"/>
              </a:ext>
            </a:extLst>
          </p:cNvPr>
          <p:cNvSpPr>
            <a:spLocks noGrp="1"/>
          </p:cNvSpPr>
          <p:nvPr>
            <p:ph type="title"/>
          </p:nvPr>
        </p:nvSpPr>
        <p:spPr>
          <a:xfrm>
            <a:off x="373627" y="365125"/>
            <a:ext cx="11395586" cy="626913"/>
          </a:xfrm>
        </p:spPr>
        <p:txBody>
          <a:bodyPr>
            <a:noAutofit/>
          </a:bodyPr>
          <a:lstStyle/>
          <a:p>
            <a:r>
              <a:rPr lang="en-US" sz="2800" dirty="0"/>
              <a:t>Questionnaire Responses on </a:t>
            </a:r>
            <a:r>
              <a:rPr lang="en-US" sz="2800" b="1" dirty="0">
                <a:solidFill>
                  <a:srgbClr val="C00000"/>
                </a:solidFill>
              </a:rPr>
              <a:t>Supplemental and Miscellaneous Tools</a:t>
            </a:r>
            <a:endParaRPr lang="en-US" sz="2800" b="1" dirty="0">
              <a:solidFill>
                <a:schemeClr val="accent1">
                  <a:lumMod val="75000"/>
                </a:schemeClr>
              </a:solidFill>
            </a:endParaRPr>
          </a:p>
        </p:txBody>
      </p:sp>
      <p:sp>
        <p:nvSpPr>
          <p:cNvPr id="3" name="Content Placeholder 2">
            <a:extLst>
              <a:ext uri="{FF2B5EF4-FFF2-40B4-BE49-F238E27FC236}">
                <a16:creationId xmlns:a16="http://schemas.microsoft.com/office/drawing/2014/main" id="{592BCCAE-8F68-B6F0-B5A7-DEFBAC517E51}"/>
              </a:ext>
            </a:extLst>
          </p:cNvPr>
          <p:cNvSpPr>
            <a:spLocks noGrp="1"/>
          </p:cNvSpPr>
          <p:nvPr>
            <p:ph idx="1"/>
          </p:nvPr>
        </p:nvSpPr>
        <p:spPr>
          <a:xfrm>
            <a:off x="838200" y="997235"/>
            <a:ext cx="10515600" cy="1053112"/>
          </a:xfrm>
        </p:spPr>
        <p:txBody>
          <a:bodyPr>
            <a:normAutofit lnSpcReduction="10000"/>
          </a:bodyPr>
          <a:lstStyle/>
          <a:p>
            <a:pPr marL="0" indent="0">
              <a:buNone/>
            </a:pPr>
            <a:r>
              <a:rPr lang="en-US" sz="2000" u="sng" dirty="0"/>
              <a:t>Provides additional information to the PRA</a:t>
            </a:r>
          </a:p>
          <a:p>
            <a:pPr marL="0" indent="0">
              <a:buNone/>
            </a:pPr>
            <a:r>
              <a:rPr lang="en-US" sz="2000" dirty="0"/>
              <a:t>e.g. FTREX, </a:t>
            </a:r>
            <a:r>
              <a:rPr lang="en-US" sz="2000" dirty="0" err="1"/>
              <a:t>PRAQuant</a:t>
            </a:r>
            <a:r>
              <a:rPr lang="en-US" sz="2000" dirty="0"/>
              <a:t>, UNCERT, XFTA, ACUBE, SYSIMP, MSCAL, EVNTRE, FRANX, GOFACS, PHOENIX, EPRI HRA Calculator</a:t>
            </a:r>
          </a:p>
        </p:txBody>
      </p:sp>
      <p:sp>
        <p:nvSpPr>
          <p:cNvPr id="4" name="Footer Placeholder 3">
            <a:extLst>
              <a:ext uri="{FF2B5EF4-FFF2-40B4-BE49-F238E27FC236}">
                <a16:creationId xmlns:a16="http://schemas.microsoft.com/office/drawing/2014/main" id="{46C2FB28-372B-F40D-7BD3-8995ECDF6184}"/>
              </a:ext>
            </a:extLst>
          </p:cNvPr>
          <p:cNvSpPr>
            <a:spLocks noGrp="1"/>
          </p:cNvSpPr>
          <p:nvPr>
            <p:ph type="ftr" sz="quarter" idx="3"/>
          </p:nvPr>
        </p:nvSpPr>
        <p:spPr/>
        <p:txBody>
          <a:bodyPr/>
          <a:lstStyle/>
          <a:p>
            <a:fld id="{84967C11-20DF-654D-A7FD-D310D00C0508}" type="slidenum">
              <a:rPr lang="en-US" smtClean="0">
                <a:solidFill>
                  <a:schemeClr val="bg1"/>
                </a:solidFill>
              </a:rPr>
              <a:pPr/>
              <a:t>11</a:t>
            </a:fld>
            <a:r>
              <a:rPr lang="en-US">
                <a:solidFill>
                  <a:schemeClr val="bg1"/>
                </a:solidFill>
              </a:rPr>
              <a:t>   |   </a:t>
            </a:r>
            <a:r>
              <a:rPr lang="en-US" b="1">
                <a:solidFill>
                  <a:schemeClr val="bg1"/>
                </a:solidFill>
              </a:rPr>
              <a:t> </a:t>
            </a:r>
            <a:endParaRPr lang="en-US" dirty="0">
              <a:solidFill>
                <a:schemeClr val="bg1"/>
              </a:solidFill>
            </a:endParaRPr>
          </a:p>
        </p:txBody>
      </p:sp>
      <p:sp>
        <p:nvSpPr>
          <p:cNvPr id="16" name="Oval 15">
            <a:extLst>
              <a:ext uri="{FF2B5EF4-FFF2-40B4-BE49-F238E27FC236}">
                <a16:creationId xmlns:a16="http://schemas.microsoft.com/office/drawing/2014/main" id="{07B9FEA8-C9AB-4118-8B50-E915E09DA5C4}"/>
              </a:ext>
            </a:extLst>
          </p:cNvPr>
          <p:cNvSpPr/>
          <p:nvPr/>
        </p:nvSpPr>
        <p:spPr>
          <a:xfrm>
            <a:off x="4780935" y="2099103"/>
            <a:ext cx="5454445" cy="3663341"/>
          </a:xfrm>
          <a:prstGeom prst="ellipse">
            <a:avLst/>
          </a:prstGeom>
          <a:solidFill>
            <a:srgbClr val="FFAB97">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940736D-B86A-44CC-B30A-4887D67B523F}"/>
              </a:ext>
            </a:extLst>
          </p:cNvPr>
          <p:cNvSpPr/>
          <p:nvPr/>
        </p:nvSpPr>
        <p:spPr>
          <a:xfrm>
            <a:off x="2287227" y="2099103"/>
            <a:ext cx="5337690" cy="3663341"/>
          </a:xfrm>
          <a:prstGeom prst="ellipse">
            <a:avLst/>
          </a:prstGeom>
          <a:solidFill>
            <a:srgbClr val="FFAB97">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5A557F0-B77C-48B4-B6CE-26DC7DFE6E26}"/>
              </a:ext>
            </a:extLst>
          </p:cNvPr>
          <p:cNvSpPr txBox="1"/>
          <p:nvPr/>
        </p:nvSpPr>
        <p:spPr>
          <a:xfrm>
            <a:off x="2603258" y="3211399"/>
            <a:ext cx="2261418"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Ease of use</a:t>
            </a:r>
          </a:p>
          <a:p>
            <a:pPr marL="285750" indent="-285750">
              <a:buFont typeface="Arial" panose="020B0604020202020204" pitchFamily="34" charset="0"/>
              <a:buChar char="•"/>
            </a:pPr>
            <a:r>
              <a:rPr lang="en-US" sz="2000" dirty="0"/>
              <a:t>Efficient quantification</a:t>
            </a:r>
          </a:p>
          <a:p>
            <a:pPr marL="285750" indent="-285750">
              <a:buFont typeface="Arial" panose="020B0604020202020204" pitchFamily="34" charset="0"/>
              <a:buChar char="•"/>
            </a:pPr>
            <a:r>
              <a:rPr lang="en-US" sz="2000" dirty="0"/>
              <a:t>Software compatibility</a:t>
            </a:r>
          </a:p>
        </p:txBody>
      </p:sp>
      <p:sp>
        <p:nvSpPr>
          <p:cNvPr id="19" name="TextBox 18">
            <a:extLst>
              <a:ext uri="{FF2B5EF4-FFF2-40B4-BE49-F238E27FC236}">
                <a16:creationId xmlns:a16="http://schemas.microsoft.com/office/drawing/2014/main" id="{FBA827B7-33AB-438E-895D-7BFA05F743AA}"/>
              </a:ext>
            </a:extLst>
          </p:cNvPr>
          <p:cNvSpPr txBox="1"/>
          <p:nvPr/>
        </p:nvSpPr>
        <p:spPr>
          <a:xfrm>
            <a:off x="7612038" y="3169658"/>
            <a:ext cx="2514454"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High computational requirement</a:t>
            </a:r>
          </a:p>
          <a:p>
            <a:pPr marL="285750" indent="-285750">
              <a:buFont typeface="Arial" panose="020B0604020202020204" pitchFamily="34" charset="0"/>
              <a:buChar char="•"/>
            </a:pPr>
            <a:r>
              <a:rPr lang="en-US" sz="2000" dirty="0"/>
              <a:t>User-interface</a:t>
            </a:r>
          </a:p>
          <a:p>
            <a:pPr marL="285750" indent="-285750">
              <a:buFont typeface="Arial" panose="020B0604020202020204" pitchFamily="34" charset="0"/>
              <a:buChar char="•"/>
            </a:pPr>
            <a:r>
              <a:rPr lang="en-US" sz="2000" dirty="0"/>
              <a:t>Model setup time</a:t>
            </a:r>
          </a:p>
        </p:txBody>
      </p:sp>
      <p:sp>
        <p:nvSpPr>
          <p:cNvPr id="21" name="TextBox 20">
            <a:extLst>
              <a:ext uri="{FF2B5EF4-FFF2-40B4-BE49-F238E27FC236}">
                <a16:creationId xmlns:a16="http://schemas.microsoft.com/office/drawing/2014/main" id="{8CA62FBF-3A72-4D33-AA88-D83DF5A0881C}"/>
              </a:ext>
            </a:extLst>
          </p:cNvPr>
          <p:cNvSpPr txBox="1"/>
          <p:nvPr/>
        </p:nvSpPr>
        <p:spPr>
          <a:xfrm>
            <a:off x="5072219" y="3672391"/>
            <a:ext cx="258465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Risk assessment capabilities</a:t>
            </a:r>
          </a:p>
        </p:txBody>
      </p:sp>
      <p:sp>
        <p:nvSpPr>
          <p:cNvPr id="24" name="TextBox 23">
            <a:extLst>
              <a:ext uri="{FF2B5EF4-FFF2-40B4-BE49-F238E27FC236}">
                <a16:creationId xmlns:a16="http://schemas.microsoft.com/office/drawing/2014/main" id="{4425815B-3F4D-4DA8-9533-4741B6414C57}"/>
              </a:ext>
            </a:extLst>
          </p:cNvPr>
          <p:cNvSpPr txBox="1"/>
          <p:nvPr/>
        </p:nvSpPr>
        <p:spPr>
          <a:xfrm rot="20721260">
            <a:off x="3605038" y="2322290"/>
            <a:ext cx="1481160" cy="369332"/>
          </a:xfrm>
          <a:prstGeom prst="rect">
            <a:avLst/>
          </a:prstGeom>
          <a:noFill/>
        </p:spPr>
        <p:txBody>
          <a:bodyPr wrap="square" rtlCol="0">
            <a:spAutoFit/>
          </a:bodyPr>
          <a:lstStyle/>
          <a:p>
            <a:r>
              <a:rPr lang="en-US" b="1" dirty="0">
                <a:solidFill>
                  <a:srgbClr val="C00000"/>
                </a:solidFill>
              </a:rPr>
              <a:t>Advantages</a:t>
            </a:r>
          </a:p>
        </p:txBody>
      </p:sp>
      <p:sp>
        <p:nvSpPr>
          <p:cNvPr id="26" name="TextBox 25">
            <a:extLst>
              <a:ext uri="{FF2B5EF4-FFF2-40B4-BE49-F238E27FC236}">
                <a16:creationId xmlns:a16="http://schemas.microsoft.com/office/drawing/2014/main" id="{4F1CDEF9-169F-4E27-9097-51192104A92B}"/>
              </a:ext>
            </a:extLst>
          </p:cNvPr>
          <p:cNvSpPr txBox="1"/>
          <p:nvPr/>
        </p:nvSpPr>
        <p:spPr>
          <a:xfrm rot="1351643">
            <a:off x="7604024" y="2435953"/>
            <a:ext cx="1858297" cy="369332"/>
          </a:xfrm>
          <a:prstGeom prst="rect">
            <a:avLst/>
          </a:prstGeom>
          <a:noFill/>
        </p:spPr>
        <p:txBody>
          <a:bodyPr wrap="square">
            <a:spAutoFit/>
          </a:bodyPr>
          <a:lstStyle/>
          <a:p>
            <a:r>
              <a:rPr lang="en-US" b="1" dirty="0">
                <a:solidFill>
                  <a:srgbClr val="C00000"/>
                </a:solidFill>
              </a:rPr>
              <a:t>Limitations</a:t>
            </a:r>
          </a:p>
        </p:txBody>
      </p:sp>
      <p:sp>
        <p:nvSpPr>
          <p:cNvPr id="27" name="TextBox 26">
            <a:extLst>
              <a:ext uri="{FF2B5EF4-FFF2-40B4-BE49-F238E27FC236}">
                <a16:creationId xmlns:a16="http://schemas.microsoft.com/office/drawing/2014/main" id="{0667BA74-9EDB-4B9E-ADDB-1C75642AEB7F}"/>
              </a:ext>
            </a:extLst>
          </p:cNvPr>
          <p:cNvSpPr txBox="1"/>
          <p:nvPr/>
        </p:nvSpPr>
        <p:spPr>
          <a:xfrm>
            <a:off x="5249788" y="2561964"/>
            <a:ext cx="1858297" cy="646331"/>
          </a:xfrm>
          <a:prstGeom prst="rect">
            <a:avLst/>
          </a:prstGeom>
          <a:noFill/>
        </p:spPr>
        <p:txBody>
          <a:bodyPr wrap="square">
            <a:spAutoFit/>
          </a:bodyPr>
          <a:lstStyle/>
          <a:p>
            <a:pPr algn="ctr"/>
            <a:r>
              <a:rPr lang="en-US" b="1" dirty="0">
                <a:solidFill>
                  <a:srgbClr val="C00000"/>
                </a:solidFill>
              </a:rPr>
              <a:t>Conflicting Insights</a:t>
            </a:r>
          </a:p>
        </p:txBody>
      </p:sp>
    </p:spTree>
    <p:extLst>
      <p:ext uri="{BB962C8B-B14F-4D97-AF65-F5344CB8AC3E}">
        <p14:creationId xmlns:p14="http://schemas.microsoft.com/office/powerpoint/2010/main" val="413769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DFC6-016F-5E43-80DA-98828BFF56AA}"/>
              </a:ext>
            </a:extLst>
          </p:cNvPr>
          <p:cNvSpPr>
            <a:spLocks noGrp="1"/>
          </p:cNvSpPr>
          <p:nvPr>
            <p:ph type="title"/>
          </p:nvPr>
        </p:nvSpPr>
        <p:spPr>
          <a:xfrm>
            <a:off x="373627" y="365125"/>
            <a:ext cx="11395586" cy="626913"/>
          </a:xfrm>
        </p:spPr>
        <p:txBody>
          <a:bodyPr>
            <a:noAutofit/>
          </a:bodyPr>
          <a:lstStyle/>
          <a:p>
            <a:r>
              <a:rPr lang="en-US" sz="2800" dirty="0"/>
              <a:t>Questionnaire Responses on </a:t>
            </a:r>
            <a:r>
              <a:rPr lang="en-US" sz="2800" b="1" i="1" dirty="0">
                <a:solidFill>
                  <a:schemeClr val="accent2">
                    <a:lumMod val="75000"/>
                  </a:schemeClr>
                </a:solidFill>
              </a:rPr>
              <a:t>Novel PRA tools</a:t>
            </a:r>
            <a:endParaRPr lang="en-US" sz="2800" b="1" dirty="0">
              <a:solidFill>
                <a:schemeClr val="accent1">
                  <a:lumMod val="75000"/>
                </a:schemeClr>
              </a:solidFill>
            </a:endParaRPr>
          </a:p>
        </p:txBody>
      </p:sp>
      <p:sp>
        <p:nvSpPr>
          <p:cNvPr id="3" name="Content Placeholder 2">
            <a:extLst>
              <a:ext uri="{FF2B5EF4-FFF2-40B4-BE49-F238E27FC236}">
                <a16:creationId xmlns:a16="http://schemas.microsoft.com/office/drawing/2014/main" id="{592BCCAE-8F68-B6F0-B5A7-DEFBAC517E51}"/>
              </a:ext>
            </a:extLst>
          </p:cNvPr>
          <p:cNvSpPr>
            <a:spLocks noGrp="1"/>
          </p:cNvSpPr>
          <p:nvPr>
            <p:ph idx="1"/>
          </p:nvPr>
        </p:nvSpPr>
        <p:spPr>
          <a:xfrm>
            <a:off x="838200" y="997235"/>
            <a:ext cx="10515600" cy="921717"/>
          </a:xfrm>
        </p:spPr>
        <p:txBody>
          <a:bodyPr>
            <a:normAutofit/>
          </a:bodyPr>
          <a:lstStyle/>
          <a:p>
            <a:pPr marL="0" indent="0">
              <a:buNone/>
            </a:pPr>
            <a:r>
              <a:rPr lang="en-US" sz="2000" u="sng" dirty="0"/>
              <a:t>Expands traditional PRA scope</a:t>
            </a:r>
          </a:p>
          <a:p>
            <a:pPr marL="0" indent="0">
              <a:buNone/>
            </a:pPr>
            <a:r>
              <a:rPr lang="en-US" sz="2000" dirty="0"/>
              <a:t>e.g. AIMS-PSA, Isograph, Phoenix Architect, PSAPACK, KANT, Andromeda, SCRAM, KB3</a:t>
            </a:r>
          </a:p>
        </p:txBody>
      </p:sp>
      <p:sp>
        <p:nvSpPr>
          <p:cNvPr id="4" name="Footer Placeholder 3">
            <a:extLst>
              <a:ext uri="{FF2B5EF4-FFF2-40B4-BE49-F238E27FC236}">
                <a16:creationId xmlns:a16="http://schemas.microsoft.com/office/drawing/2014/main" id="{46C2FB28-372B-F40D-7BD3-8995ECDF6184}"/>
              </a:ext>
            </a:extLst>
          </p:cNvPr>
          <p:cNvSpPr>
            <a:spLocks noGrp="1"/>
          </p:cNvSpPr>
          <p:nvPr>
            <p:ph type="ftr" sz="quarter" idx="3"/>
          </p:nvPr>
        </p:nvSpPr>
        <p:spPr/>
        <p:txBody>
          <a:bodyPr/>
          <a:lstStyle/>
          <a:p>
            <a:fld id="{84967C11-20DF-654D-A7FD-D310D00C0508}" type="slidenum">
              <a:rPr lang="en-US" smtClean="0">
                <a:solidFill>
                  <a:schemeClr val="bg1"/>
                </a:solidFill>
              </a:rPr>
              <a:pPr/>
              <a:t>12</a:t>
            </a:fld>
            <a:r>
              <a:rPr lang="en-US">
                <a:solidFill>
                  <a:schemeClr val="bg1"/>
                </a:solidFill>
              </a:rPr>
              <a:t>   |   </a:t>
            </a:r>
            <a:r>
              <a:rPr lang="en-US" b="1">
                <a:solidFill>
                  <a:schemeClr val="bg1"/>
                </a:solidFill>
              </a:rPr>
              <a:t> </a:t>
            </a:r>
            <a:endParaRPr lang="en-US" dirty="0">
              <a:solidFill>
                <a:schemeClr val="bg1"/>
              </a:solidFill>
            </a:endParaRPr>
          </a:p>
        </p:txBody>
      </p:sp>
      <p:sp>
        <p:nvSpPr>
          <p:cNvPr id="16" name="Oval 15">
            <a:extLst>
              <a:ext uri="{FF2B5EF4-FFF2-40B4-BE49-F238E27FC236}">
                <a16:creationId xmlns:a16="http://schemas.microsoft.com/office/drawing/2014/main" id="{07B9FEA8-C9AB-4118-8B50-E915E09DA5C4}"/>
              </a:ext>
            </a:extLst>
          </p:cNvPr>
          <p:cNvSpPr/>
          <p:nvPr/>
        </p:nvSpPr>
        <p:spPr>
          <a:xfrm>
            <a:off x="4780935" y="2099103"/>
            <a:ext cx="5454445" cy="3663341"/>
          </a:xfrm>
          <a:prstGeom prst="ellipse">
            <a:avLst/>
          </a:prstGeom>
          <a:solidFill>
            <a:srgbClr val="FF9900">
              <a:alpha val="49804"/>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940736D-B86A-44CC-B30A-4887D67B523F}"/>
              </a:ext>
            </a:extLst>
          </p:cNvPr>
          <p:cNvSpPr/>
          <p:nvPr/>
        </p:nvSpPr>
        <p:spPr>
          <a:xfrm>
            <a:off x="2287227" y="2099103"/>
            <a:ext cx="5337690" cy="3663341"/>
          </a:xfrm>
          <a:prstGeom prst="ellipse">
            <a:avLst/>
          </a:prstGeom>
          <a:solidFill>
            <a:srgbClr val="FF9900">
              <a:alpha val="49804"/>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5A557F0-B77C-48B4-B6CE-26DC7DFE6E26}"/>
              </a:ext>
            </a:extLst>
          </p:cNvPr>
          <p:cNvSpPr txBox="1"/>
          <p:nvPr/>
        </p:nvSpPr>
        <p:spPr>
          <a:xfrm>
            <a:off x="2654708" y="3523465"/>
            <a:ext cx="201561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Ease of use</a:t>
            </a:r>
          </a:p>
          <a:p>
            <a:pPr marL="285750" indent="-285750">
              <a:buFont typeface="Arial" panose="020B0604020202020204" pitchFamily="34" charset="0"/>
              <a:buChar char="•"/>
            </a:pPr>
            <a:r>
              <a:rPr lang="en-US" sz="2000" dirty="0"/>
              <a:t>Software compatibility</a:t>
            </a:r>
          </a:p>
        </p:txBody>
      </p:sp>
      <p:sp>
        <p:nvSpPr>
          <p:cNvPr id="19" name="TextBox 18">
            <a:extLst>
              <a:ext uri="{FF2B5EF4-FFF2-40B4-BE49-F238E27FC236}">
                <a16:creationId xmlns:a16="http://schemas.microsoft.com/office/drawing/2014/main" id="{FBA827B7-33AB-438E-895D-7BFA05F743AA}"/>
              </a:ext>
            </a:extLst>
          </p:cNvPr>
          <p:cNvSpPr txBox="1"/>
          <p:nvPr/>
        </p:nvSpPr>
        <p:spPr>
          <a:xfrm>
            <a:off x="7838764" y="3621534"/>
            <a:ext cx="238432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Post-processing</a:t>
            </a:r>
          </a:p>
          <a:p>
            <a:pPr marL="285750" indent="-285750">
              <a:buFont typeface="Arial" panose="020B0604020202020204" pitchFamily="34" charset="0"/>
              <a:buChar char="•"/>
            </a:pPr>
            <a:r>
              <a:rPr lang="en-US" sz="2000" dirty="0"/>
              <a:t>User-interface</a:t>
            </a:r>
          </a:p>
        </p:txBody>
      </p:sp>
      <p:sp>
        <p:nvSpPr>
          <p:cNvPr id="21" name="TextBox 20">
            <a:extLst>
              <a:ext uri="{FF2B5EF4-FFF2-40B4-BE49-F238E27FC236}">
                <a16:creationId xmlns:a16="http://schemas.microsoft.com/office/drawing/2014/main" id="{8CA62FBF-3A72-4D33-AA88-D83DF5A0881C}"/>
              </a:ext>
            </a:extLst>
          </p:cNvPr>
          <p:cNvSpPr txBox="1"/>
          <p:nvPr/>
        </p:nvSpPr>
        <p:spPr>
          <a:xfrm>
            <a:off x="5290995" y="3615118"/>
            <a:ext cx="258465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Risk assessment capabilities</a:t>
            </a:r>
          </a:p>
        </p:txBody>
      </p:sp>
      <p:sp>
        <p:nvSpPr>
          <p:cNvPr id="24" name="TextBox 23">
            <a:extLst>
              <a:ext uri="{FF2B5EF4-FFF2-40B4-BE49-F238E27FC236}">
                <a16:creationId xmlns:a16="http://schemas.microsoft.com/office/drawing/2014/main" id="{4425815B-3F4D-4DA8-9533-4741B6414C57}"/>
              </a:ext>
            </a:extLst>
          </p:cNvPr>
          <p:cNvSpPr txBox="1"/>
          <p:nvPr/>
        </p:nvSpPr>
        <p:spPr>
          <a:xfrm rot="20721260">
            <a:off x="3605038" y="2322290"/>
            <a:ext cx="1481160" cy="369332"/>
          </a:xfrm>
          <a:prstGeom prst="rect">
            <a:avLst/>
          </a:prstGeom>
          <a:noFill/>
          <a:ln>
            <a:noFill/>
          </a:ln>
        </p:spPr>
        <p:txBody>
          <a:bodyPr wrap="square" rtlCol="0">
            <a:spAutoFit/>
          </a:bodyPr>
          <a:lstStyle/>
          <a:p>
            <a:r>
              <a:rPr lang="en-US" b="1" dirty="0">
                <a:solidFill>
                  <a:schemeClr val="accent4">
                    <a:lumMod val="50000"/>
                  </a:schemeClr>
                </a:solidFill>
              </a:rPr>
              <a:t>Advantages</a:t>
            </a:r>
          </a:p>
        </p:txBody>
      </p:sp>
      <p:sp>
        <p:nvSpPr>
          <p:cNvPr id="26" name="TextBox 25">
            <a:extLst>
              <a:ext uri="{FF2B5EF4-FFF2-40B4-BE49-F238E27FC236}">
                <a16:creationId xmlns:a16="http://schemas.microsoft.com/office/drawing/2014/main" id="{4F1CDEF9-169F-4E27-9097-51192104A92B}"/>
              </a:ext>
            </a:extLst>
          </p:cNvPr>
          <p:cNvSpPr txBox="1"/>
          <p:nvPr/>
        </p:nvSpPr>
        <p:spPr>
          <a:xfrm rot="1351643">
            <a:off x="7604024" y="2435953"/>
            <a:ext cx="1858297" cy="369332"/>
          </a:xfrm>
          <a:prstGeom prst="rect">
            <a:avLst/>
          </a:prstGeom>
          <a:noFill/>
        </p:spPr>
        <p:txBody>
          <a:bodyPr wrap="square">
            <a:spAutoFit/>
          </a:bodyPr>
          <a:lstStyle/>
          <a:p>
            <a:r>
              <a:rPr lang="en-US" b="1" dirty="0">
                <a:solidFill>
                  <a:schemeClr val="accent4">
                    <a:lumMod val="50000"/>
                  </a:schemeClr>
                </a:solidFill>
              </a:rPr>
              <a:t>Limitations</a:t>
            </a:r>
          </a:p>
        </p:txBody>
      </p:sp>
      <p:sp>
        <p:nvSpPr>
          <p:cNvPr id="27" name="TextBox 26">
            <a:extLst>
              <a:ext uri="{FF2B5EF4-FFF2-40B4-BE49-F238E27FC236}">
                <a16:creationId xmlns:a16="http://schemas.microsoft.com/office/drawing/2014/main" id="{0667BA74-9EDB-4B9E-ADDB-1C75642AEB7F}"/>
              </a:ext>
            </a:extLst>
          </p:cNvPr>
          <p:cNvSpPr txBox="1"/>
          <p:nvPr/>
        </p:nvSpPr>
        <p:spPr>
          <a:xfrm>
            <a:off x="5262667" y="2561964"/>
            <a:ext cx="1858297" cy="646331"/>
          </a:xfrm>
          <a:prstGeom prst="rect">
            <a:avLst/>
          </a:prstGeom>
          <a:noFill/>
        </p:spPr>
        <p:txBody>
          <a:bodyPr wrap="square">
            <a:spAutoFit/>
          </a:bodyPr>
          <a:lstStyle/>
          <a:p>
            <a:pPr algn="ctr"/>
            <a:r>
              <a:rPr lang="en-US" b="1" dirty="0">
                <a:solidFill>
                  <a:schemeClr val="accent4">
                    <a:lumMod val="50000"/>
                  </a:schemeClr>
                </a:solidFill>
              </a:rPr>
              <a:t>Conflicting Insights</a:t>
            </a:r>
          </a:p>
        </p:txBody>
      </p:sp>
    </p:spTree>
    <p:extLst>
      <p:ext uri="{BB962C8B-B14F-4D97-AF65-F5344CB8AC3E}">
        <p14:creationId xmlns:p14="http://schemas.microsoft.com/office/powerpoint/2010/main" val="414237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DFC6-016F-5E43-80DA-98828BFF56AA}"/>
              </a:ext>
            </a:extLst>
          </p:cNvPr>
          <p:cNvSpPr>
            <a:spLocks noGrp="1"/>
          </p:cNvSpPr>
          <p:nvPr>
            <p:ph type="title"/>
          </p:nvPr>
        </p:nvSpPr>
        <p:spPr>
          <a:xfrm>
            <a:off x="373627" y="365125"/>
            <a:ext cx="11395586" cy="626913"/>
          </a:xfrm>
        </p:spPr>
        <p:txBody>
          <a:bodyPr>
            <a:noAutofit/>
          </a:bodyPr>
          <a:lstStyle/>
          <a:p>
            <a:r>
              <a:rPr lang="en-US" sz="2800" dirty="0"/>
              <a:t>Questionnaire Responses on </a:t>
            </a:r>
            <a:r>
              <a:rPr lang="en-US" sz="2800" b="1" i="1" dirty="0">
                <a:solidFill>
                  <a:srgbClr val="7030A0"/>
                </a:solidFill>
              </a:rPr>
              <a:t>General-Purpose Tools</a:t>
            </a:r>
            <a:endParaRPr lang="en-US" sz="2800" b="1" dirty="0">
              <a:solidFill>
                <a:schemeClr val="accent1">
                  <a:lumMod val="75000"/>
                </a:schemeClr>
              </a:solidFill>
            </a:endParaRPr>
          </a:p>
        </p:txBody>
      </p:sp>
      <p:sp>
        <p:nvSpPr>
          <p:cNvPr id="3" name="Content Placeholder 2">
            <a:extLst>
              <a:ext uri="{FF2B5EF4-FFF2-40B4-BE49-F238E27FC236}">
                <a16:creationId xmlns:a16="http://schemas.microsoft.com/office/drawing/2014/main" id="{592BCCAE-8F68-B6F0-B5A7-DEFBAC517E51}"/>
              </a:ext>
            </a:extLst>
          </p:cNvPr>
          <p:cNvSpPr>
            <a:spLocks noGrp="1"/>
          </p:cNvSpPr>
          <p:nvPr>
            <p:ph idx="1"/>
          </p:nvPr>
        </p:nvSpPr>
        <p:spPr>
          <a:xfrm>
            <a:off x="838200" y="997235"/>
            <a:ext cx="10515600" cy="923814"/>
          </a:xfrm>
        </p:spPr>
        <p:txBody>
          <a:bodyPr>
            <a:normAutofit/>
          </a:bodyPr>
          <a:lstStyle/>
          <a:p>
            <a:pPr marL="0" indent="0">
              <a:buNone/>
            </a:pPr>
            <a:r>
              <a:rPr lang="en-US" sz="2000" u="sng" dirty="0"/>
              <a:t>Pre/post processing data </a:t>
            </a:r>
          </a:p>
          <a:p>
            <a:pPr marL="0" indent="0">
              <a:buNone/>
            </a:pPr>
            <a:r>
              <a:rPr lang="en-US" sz="2000" dirty="0"/>
              <a:t>e.g. Excel, general programming codes, Open Bugs/</a:t>
            </a:r>
            <a:r>
              <a:rPr lang="en-US" sz="2000" dirty="0" err="1"/>
              <a:t>WinBugs</a:t>
            </a:r>
            <a:r>
              <a:rPr lang="en-US" sz="2000" dirty="0"/>
              <a:t>, </a:t>
            </a:r>
            <a:r>
              <a:rPr lang="en-US" sz="2000" dirty="0" err="1"/>
              <a:t>CCFWin</a:t>
            </a:r>
            <a:endParaRPr lang="en-US" sz="2000" dirty="0"/>
          </a:p>
        </p:txBody>
      </p:sp>
      <p:sp>
        <p:nvSpPr>
          <p:cNvPr id="4" name="Footer Placeholder 3">
            <a:extLst>
              <a:ext uri="{FF2B5EF4-FFF2-40B4-BE49-F238E27FC236}">
                <a16:creationId xmlns:a16="http://schemas.microsoft.com/office/drawing/2014/main" id="{46C2FB28-372B-F40D-7BD3-8995ECDF6184}"/>
              </a:ext>
            </a:extLst>
          </p:cNvPr>
          <p:cNvSpPr>
            <a:spLocks noGrp="1"/>
          </p:cNvSpPr>
          <p:nvPr>
            <p:ph type="ftr" sz="quarter" idx="3"/>
          </p:nvPr>
        </p:nvSpPr>
        <p:spPr/>
        <p:txBody>
          <a:bodyPr/>
          <a:lstStyle/>
          <a:p>
            <a:fld id="{84967C11-20DF-654D-A7FD-D310D00C0508}" type="slidenum">
              <a:rPr lang="en-US" smtClean="0">
                <a:solidFill>
                  <a:schemeClr val="bg1"/>
                </a:solidFill>
              </a:rPr>
              <a:pPr/>
              <a:t>13</a:t>
            </a:fld>
            <a:r>
              <a:rPr lang="en-US">
                <a:solidFill>
                  <a:schemeClr val="bg1"/>
                </a:solidFill>
              </a:rPr>
              <a:t>   |   </a:t>
            </a:r>
            <a:r>
              <a:rPr lang="en-US" b="1">
                <a:solidFill>
                  <a:schemeClr val="bg1"/>
                </a:solidFill>
              </a:rPr>
              <a:t> </a:t>
            </a:r>
            <a:endParaRPr lang="en-US" dirty="0">
              <a:solidFill>
                <a:schemeClr val="bg1"/>
              </a:solidFill>
            </a:endParaRPr>
          </a:p>
        </p:txBody>
      </p:sp>
      <p:sp>
        <p:nvSpPr>
          <p:cNvPr id="16" name="Oval 15">
            <a:extLst>
              <a:ext uri="{FF2B5EF4-FFF2-40B4-BE49-F238E27FC236}">
                <a16:creationId xmlns:a16="http://schemas.microsoft.com/office/drawing/2014/main" id="{07B9FEA8-C9AB-4118-8B50-E915E09DA5C4}"/>
              </a:ext>
            </a:extLst>
          </p:cNvPr>
          <p:cNvSpPr/>
          <p:nvPr/>
        </p:nvSpPr>
        <p:spPr>
          <a:xfrm>
            <a:off x="4780935" y="2099103"/>
            <a:ext cx="5454445" cy="3663341"/>
          </a:xfrm>
          <a:prstGeom prst="ellipse">
            <a:avLst/>
          </a:prstGeom>
          <a:solidFill>
            <a:srgbClr val="CC99FF">
              <a:alpha val="49804"/>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940736D-B86A-44CC-B30A-4887D67B523F}"/>
              </a:ext>
            </a:extLst>
          </p:cNvPr>
          <p:cNvSpPr/>
          <p:nvPr/>
        </p:nvSpPr>
        <p:spPr>
          <a:xfrm>
            <a:off x="2287227" y="2099103"/>
            <a:ext cx="5337690" cy="3663341"/>
          </a:xfrm>
          <a:prstGeom prst="ellipse">
            <a:avLst/>
          </a:prstGeom>
          <a:solidFill>
            <a:srgbClr val="CC99FF">
              <a:alpha val="49804"/>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5A557F0-B77C-48B4-B6CE-26DC7DFE6E26}"/>
              </a:ext>
            </a:extLst>
          </p:cNvPr>
          <p:cNvSpPr txBox="1"/>
          <p:nvPr/>
        </p:nvSpPr>
        <p:spPr>
          <a:xfrm>
            <a:off x="2626446" y="3169658"/>
            <a:ext cx="2015613"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Customizable data visualization</a:t>
            </a:r>
          </a:p>
          <a:p>
            <a:pPr marL="285750" indent="-285750">
              <a:buFont typeface="Arial" panose="020B0604020202020204" pitchFamily="34" charset="0"/>
              <a:buChar char="•"/>
            </a:pPr>
            <a:r>
              <a:rPr lang="en-US" sz="2000" dirty="0"/>
              <a:t>Organizes results</a:t>
            </a:r>
          </a:p>
        </p:txBody>
      </p:sp>
      <p:sp>
        <p:nvSpPr>
          <p:cNvPr id="19" name="TextBox 18">
            <a:extLst>
              <a:ext uri="{FF2B5EF4-FFF2-40B4-BE49-F238E27FC236}">
                <a16:creationId xmlns:a16="http://schemas.microsoft.com/office/drawing/2014/main" id="{FBA827B7-33AB-438E-895D-7BFA05F743AA}"/>
              </a:ext>
            </a:extLst>
          </p:cNvPr>
          <p:cNvSpPr txBox="1"/>
          <p:nvPr/>
        </p:nvSpPr>
        <p:spPr>
          <a:xfrm>
            <a:off x="7734303" y="3213586"/>
            <a:ext cx="238432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Integration into PRA software</a:t>
            </a:r>
          </a:p>
          <a:p>
            <a:pPr marL="285750" indent="-285750">
              <a:buFont typeface="Arial" panose="020B0604020202020204" pitchFamily="34" charset="0"/>
              <a:buChar char="•"/>
            </a:pPr>
            <a:r>
              <a:rPr lang="en-US" sz="2000" dirty="0"/>
              <a:t>Requires prior external knowledge</a:t>
            </a:r>
          </a:p>
        </p:txBody>
      </p:sp>
      <p:sp>
        <p:nvSpPr>
          <p:cNvPr id="24" name="TextBox 23">
            <a:extLst>
              <a:ext uri="{FF2B5EF4-FFF2-40B4-BE49-F238E27FC236}">
                <a16:creationId xmlns:a16="http://schemas.microsoft.com/office/drawing/2014/main" id="{4425815B-3F4D-4DA8-9533-4741B6414C57}"/>
              </a:ext>
            </a:extLst>
          </p:cNvPr>
          <p:cNvSpPr txBox="1"/>
          <p:nvPr/>
        </p:nvSpPr>
        <p:spPr>
          <a:xfrm rot="20721260">
            <a:off x="3605038" y="2322290"/>
            <a:ext cx="1481160" cy="369332"/>
          </a:xfrm>
          <a:prstGeom prst="rect">
            <a:avLst/>
          </a:prstGeom>
          <a:noFill/>
          <a:ln>
            <a:noFill/>
          </a:ln>
        </p:spPr>
        <p:txBody>
          <a:bodyPr wrap="square" rtlCol="0">
            <a:spAutoFit/>
          </a:bodyPr>
          <a:lstStyle/>
          <a:p>
            <a:r>
              <a:rPr lang="en-US" b="1" dirty="0">
                <a:solidFill>
                  <a:srgbClr val="7030A0"/>
                </a:solidFill>
              </a:rPr>
              <a:t>Advantages</a:t>
            </a:r>
          </a:p>
        </p:txBody>
      </p:sp>
      <p:sp>
        <p:nvSpPr>
          <p:cNvPr id="26" name="TextBox 25">
            <a:extLst>
              <a:ext uri="{FF2B5EF4-FFF2-40B4-BE49-F238E27FC236}">
                <a16:creationId xmlns:a16="http://schemas.microsoft.com/office/drawing/2014/main" id="{4F1CDEF9-169F-4E27-9097-51192104A92B}"/>
              </a:ext>
            </a:extLst>
          </p:cNvPr>
          <p:cNvSpPr txBox="1"/>
          <p:nvPr/>
        </p:nvSpPr>
        <p:spPr>
          <a:xfrm rot="1351643">
            <a:off x="7604024" y="2435953"/>
            <a:ext cx="1858297" cy="369332"/>
          </a:xfrm>
          <a:prstGeom prst="rect">
            <a:avLst/>
          </a:prstGeom>
          <a:noFill/>
        </p:spPr>
        <p:txBody>
          <a:bodyPr wrap="square">
            <a:spAutoFit/>
          </a:bodyPr>
          <a:lstStyle/>
          <a:p>
            <a:r>
              <a:rPr lang="en-US" b="1" dirty="0">
                <a:solidFill>
                  <a:srgbClr val="7030A0"/>
                </a:solidFill>
              </a:rPr>
              <a:t>Limitations</a:t>
            </a:r>
          </a:p>
        </p:txBody>
      </p:sp>
      <p:sp>
        <p:nvSpPr>
          <p:cNvPr id="27" name="TextBox 26">
            <a:extLst>
              <a:ext uri="{FF2B5EF4-FFF2-40B4-BE49-F238E27FC236}">
                <a16:creationId xmlns:a16="http://schemas.microsoft.com/office/drawing/2014/main" id="{0667BA74-9EDB-4B9E-ADDB-1C75642AEB7F}"/>
              </a:ext>
            </a:extLst>
          </p:cNvPr>
          <p:cNvSpPr txBox="1"/>
          <p:nvPr/>
        </p:nvSpPr>
        <p:spPr>
          <a:xfrm>
            <a:off x="5262667" y="2574843"/>
            <a:ext cx="1858297" cy="646331"/>
          </a:xfrm>
          <a:prstGeom prst="rect">
            <a:avLst/>
          </a:prstGeom>
          <a:noFill/>
        </p:spPr>
        <p:txBody>
          <a:bodyPr wrap="square">
            <a:spAutoFit/>
          </a:bodyPr>
          <a:lstStyle/>
          <a:p>
            <a:pPr algn="ctr"/>
            <a:r>
              <a:rPr lang="en-US" b="1" dirty="0">
                <a:solidFill>
                  <a:srgbClr val="7030A0"/>
                </a:solidFill>
              </a:rPr>
              <a:t>Conflicting Insights</a:t>
            </a:r>
          </a:p>
        </p:txBody>
      </p:sp>
    </p:spTree>
    <p:extLst>
      <p:ext uri="{BB962C8B-B14F-4D97-AF65-F5344CB8AC3E}">
        <p14:creationId xmlns:p14="http://schemas.microsoft.com/office/powerpoint/2010/main" val="313366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DFC6-016F-5E43-80DA-98828BFF56AA}"/>
              </a:ext>
            </a:extLst>
          </p:cNvPr>
          <p:cNvSpPr>
            <a:spLocks noGrp="1"/>
          </p:cNvSpPr>
          <p:nvPr>
            <p:ph type="title"/>
          </p:nvPr>
        </p:nvSpPr>
        <p:spPr>
          <a:xfrm>
            <a:off x="373627" y="365125"/>
            <a:ext cx="11395586" cy="626913"/>
          </a:xfrm>
        </p:spPr>
        <p:txBody>
          <a:bodyPr>
            <a:noAutofit/>
          </a:bodyPr>
          <a:lstStyle/>
          <a:p>
            <a:r>
              <a:rPr lang="en-US" sz="2800" dirty="0"/>
              <a:t>Questionnaire Responses on </a:t>
            </a:r>
            <a:r>
              <a:rPr lang="en-US" sz="2800" b="1" i="1" dirty="0" err="1">
                <a:solidFill>
                  <a:srgbClr val="002060"/>
                </a:solidFill>
              </a:rPr>
              <a:t>HRA</a:t>
            </a:r>
            <a:r>
              <a:rPr lang="en-US" sz="2800" b="1" i="1" dirty="0">
                <a:solidFill>
                  <a:srgbClr val="002060"/>
                </a:solidFill>
              </a:rPr>
              <a:t> Models</a:t>
            </a:r>
            <a:r>
              <a:rPr lang="en-US" sz="2800" dirty="0">
                <a:solidFill>
                  <a:srgbClr val="002060"/>
                </a:solidFill>
              </a:rPr>
              <a:t>:</a:t>
            </a:r>
            <a:endParaRPr lang="en-US" sz="2800" b="1" dirty="0">
              <a:solidFill>
                <a:schemeClr val="accent1">
                  <a:lumMod val="75000"/>
                </a:schemeClr>
              </a:solidFill>
            </a:endParaRPr>
          </a:p>
        </p:txBody>
      </p:sp>
      <p:sp>
        <p:nvSpPr>
          <p:cNvPr id="3" name="Content Placeholder 2">
            <a:extLst>
              <a:ext uri="{FF2B5EF4-FFF2-40B4-BE49-F238E27FC236}">
                <a16:creationId xmlns:a16="http://schemas.microsoft.com/office/drawing/2014/main" id="{592BCCAE-8F68-B6F0-B5A7-DEFBAC517E51}"/>
              </a:ext>
            </a:extLst>
          </p:cNvPr>
          <p:cNvSpPr>
            <a:spLocks noGrp="1"/>
          </p:cNvSpPr>
          <p:nvPr>
            <p:ph idx="1"/>
          </p:nvPr>
        </p:nvSpPr>
        <p:spPr>
          <a:xfrm>
            <a:off x="838200" y="997235"/>
            <a:ext cx="10515600" cy="1500996"/>
          </a:xfrm>
        </p:spPr>
        <p:txBody>
          <a:bodyPr>
            <a:normAutofit/>
          </a:bodyPr>
          <a:lstStyle/>
          <a:p>
            <a:pPr marL="0" indent="0">
              <a:buNone/>
            </a:pPr>
            <a:r>
              <a:rPr lang="en-US" sz="2000" dirty="0"/>
              <a:t>Human behavior and reliability assessments</a:t>
            </a:r>
          </a:p>
          <a:p>
            <a:pPr marL="0" indent="0">
              <a:buNone/>
            </a:pPr>
            <a:r>
              <a:rPr lang="en-US" sz="2000" dirty="0"/>
              <a:t>e.g. PANAME, HORAAM, SPAR-H Model</a:t>
            </a:r>
          </a:p>
        </p:txBody>
      </p:sp>
      <p:sp>
        <p:nvSpPr>
          <p:cNvPr id="4" name="Footer Placeholder 3">
            <a:extLst>
              <a:ext uri="{FF2B5EF4-FFF2-40B4-BE49-F238E27FC236}">
                <a16:creationId xmlns:a16="http://schemas.microsoft.com/office/drawing/2014/main" id="{46C2FB28-372B-F40D-7BD3-8995ECDF6184}"/>
              </a:ext>
            </a:extLst>
          </p:cNvPr>
          <p:cNvSpPr>
            <a:spLocks noGrp="1"/>
          </p:cNvSpPr>
          <p:nvPr>
            <p:ph type="ftr" sz="quarter" idx="3"/>
          </p:nvPr>
        </p:nvSpPr>
        <p:spPr/>
        <p:txBody>
          <a:bodyPr/>
          <a:lstStyle/>
          <a:p>
            <a:fld id="{84967C11-20DF-654D-A7FD-D310D00C0508}" type="slidenum">
              <a:rPr lang="en-US" smtClean="0">
                <a:solidFill>
                  <a:schemeClr val="bg1"/>
                </a:solidFill>
              </a:rPr>
              <a:pPr/>
              <a:t>14</a:t>
            </a:fld>
            <a:r>
              <a:rPr lang="en-US">
                <a:solidFill>
                  <a:schemeClr val="bg1"/>
                </a:solidFill>
              </a:rPr>
              <a:t>   |   </a:t>
            </a:r>
            <a:r>
              <a:rPr lang="en-US" b="1">
                <a:solidFill>
                  <a:schemeClr val="bg1"/>
                </a:solidFill>
              </a:rPr>
              <a:t> </a:t>
            </a:r>
            <a:endParaRPr lang="en-US" dirty="0">
              <a:solidFill>
                <a:schemeClr val="bg1"/>
              </a:solidFill>
            </a:endParaRPr>
          </a:p>
        </p:txBody>
      </p:sp>
      <p:sp>
        <p:nvSpPr>
          <p:cNvPr id="16" name="Oval 15">
            <a:extLst>
              <a:ext uri="{FF2B5EF4-FFF2-40B4-BE49-F238E27FC236}">
                <a16:creationId xmlns:a16="http://schemas.microsoft.com/office/drawing/2014/main" id="{07B9FEA8-C9AB-4118-8B50-E915E09DA5C4}"/>
              </a:ext>
            </a:extLst>
          </p:cNvPr>
          <p:cNvSpPr/>
          <p:nvPr/>
        </p:nvSpPr>
        <p:spPr>
          <a:xfrm>
            <a:off x="4780935" y="2099103"/>
            <a:ext cx="5454445" cy="3663341"/>
          </a:xfrm>
          <a:prstGeom prst="ellipse">
            <a:avLst/>
          </a:prstGeom>
          <a:solidFill>
            <a:srgbClr val="9999FF">
              <a:alpha val="4980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940736D-B86A-44CC-B30A-4887D67B523F}"/>
              </a:ext>
            </a:extLst>
          </p:cNvPr>
          <p:cNvSpPr/>
          <p:nvPr/>
        </p:nvSpPr>
        <p:spPr>
          <a:xfrm>
            <a:off x="2287227" y="2099103"/>
            <a:ext cx="5337690" cy="3663341"/>
          </a:xfrm>
          <a:prstGeom prst="ellipse">
            <a:avLst/>
          </a:prstGeom>
          <a:solidFill>
            <a:srgbClr val="9999FF">
              <a:alpha val="4980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5A557F0-B77C-48B4-B6CE-26DC7DFE6E26}"/>
              </a:ext>
            </a:extLst>
          </p:cNvPr>
          <p:cNvSpPr txBox="1"/>
          <p:nvPr/>
        </p:nvSpPr>
        <p:spPr>
          <a:xfrm>
            <a:off x="2654708" y="3372751"/>
            <a:ext cx="2015613"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Well-established</a:t>
            </a:r>
          </a:p>
          <a:p>
            <a:pPr marL="285750" indent="-285750">
              <a:buFont typeface="Arial" panose="020B0604020202020204" pitchFamily="34" charset="0"/>
              <a:buChar char="•"/>
            </a:pPr>
            <a:r>
              <a:rPr lang="en-US" sz="2000" dirty="0"/>
              <a:t>Expands the PRA scope</a:t>
            </a:r>
          </a:p>
        </p:txBody>
      </p:sp>
      <p:sp>
        <p:nvSpPr>
          <p:cNvPr id="19" name="TextBox 18">
            <a:extLst>
              <a:ext uri="{FF2B5EF4-FFF2-40B4-BE49-F238E27FC236}">
                <a16:creationId xmlns:a16="http://schemas.microsoft.com/office/drawing/2014/main" id="{FBA827B7-33AB-438E-895D-7BFA05F743AA}"/>
              </a:ext>
            </a:extLst>
          </p:cNvPr>
          <p:cNvSpPr txBox="1"/>
          <p:nvPr/>
        </p:nvSpPr>
        <p:spPr>
          <a:xfrm>
            <a:off x="7838764" y="3269053"/>
            <a:ext cx="2384322"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Task representation</a:t>
            </a:r>
          </a:p>
          <a:p>
            <a:pPr marL="285750" indent="-285750">
              <a:buFont typeface="Arial" panose="020B0604020202020204" pitchFamily="34" charset="0"/>
              <a:buChar char="•"/>
            </a:pPr>
            <a:r>
              <a:rPr lang="en-US" sz="2000" dirty="0"/>
              <a:t>Limited guidance</a:t>
            </a:r>
          </a:p>
        </p:txBody>
      </p:sp>
      <p:sp>
        <p:nvSpPr>
          <p:cNvPr id="24" name="TextBox 23">
            <a:extLst>
              <a:ext uri="{FF2B5EF4-FFF2-40B4-BE49-F238E27FC236}">
                <a16:creationId xmlns:a16="http://schemas.microsoft.com/office/drawing/2014/main" id="{4425815B-3F4D-4DA8-9533-4741B6414C57}"/>
              </a:ext>
            </a:extLst>
          </p:cNvPr>
          <p:cNvSpPr txBox="1"/>
          <p:nvPr/>
        </p:nvSpPr>
        <p:spPr>
          <a:xfrm rot="20721260">
            <a:off x="3605038" y="2322290"/>
            <a:ext cx="1481160" cy="369332"/>
          </a:xfrm>
          <a:prstGeom prst="rect">
            <a:avLst/>
          </a:prstGeom>
          <a:noFill/>
          <a:ln>
            <a:noFill/>
          </a:ln>
        </p:spPr>
        <p:txBody>
          <a:bodyPr wrap="square" rtlCol="0">
            <a:spAutoFit/>
          </a:bodyPr>
          <a:lstStyle/>
          <a:p>
            <a:r>
              <a:rPr lang="en-US" b="1" dirty="0">
                <a:solidFill>
                  <a:srgbClr val="002060"/>
                </a:solidFill>
              </a:rPr>
              <a:t>Advantages</a:t>
            </a:r>
          </a:p>
        </p:txBody>
      </p:sp>
      <p:sp>
        <p:nvSpPr>
          <p:cNvPr id="26" name="TextBox 25">
            <a:extLst>
              <a:ext uri="{FF2B5EF4-FFF2-40B4-BE49-F238E27FC236}">
                <a16:creationId xmlns:a16="http://schemas.microsoft.com/office/drawing/2014/main" id="{4F1CDEF9-169F-4E27-9097-51192104A92B}"/>
              </a:ext>
            </a:extLst>
          </p:cNvPr>
          <p:cNvSpPr txBox="1"/>
          <p:nvPr/>
        </p:nvSpPr>
        <p:spPr>
          <a:xfrm rot="1351643">
            <a:off x="7604024" y="2435953"/>
            <a:ext cx="1858297" cy="369332"/>
          </a:xfrm>
          <a:prstGeom prst="rect">
            <a:avLst/>
          </a:prstGeom>
          <a:noFill/>
        </p:spPr>
        <p:txBody>
          <a:bodyPr wrap="square">
            <a:spAutoFit/>
          </a:bodyPr>
          <a:lstStyle/>
          <a:p>
            <a:r>
              <a:rPr lang="en-US" b="1" dirty="0">
                <a:solidFill>
                  <a:srgbClr val="002060"/>
                </a:solidFill>
              </a:rPr>
              <a:t>Limitations</a:t>
            </a:r>
          </a:p>
        </p:txBody>
      </p:sp>
      <p:sp>
        <p:nvSpPr>
          <p:cNvPr id="27" name="TextBox 26">
            <a:extLst>
              <a:ext uri="{FF2B5EF4-FFF2-40B4-BE49-F238E27FC236}">
                <a16:creationId xmlns:a16="http://schemas.microsoft.com/office/drawing/2014/main" id="{0667BA74-9EDB-4B9E-ADDB-1C75642AEB7F}"/>
              </a:ext>
            </a:extLst>
          </p:cNvPr>
          <p:cNvSpPr txBox="1"/>
          <p:nvPr/>
        </p:nvSpPr>
        <p:spPr>
          <a:xfrm>
            <a:off x="5249788" y="2561964"/>
            <a:ext cx="1858297" cy="646331"/>
          </a:xfrm>
          <a:prstGeom prst="rect">
            <a:avLst/>
          </a:prstGeom>
          <a:noFill/>
        </p:spPr>
        <p:txBody>
          <a:bodyPr wrap="square">
            <a:spAutoFit/>
          </a:bodyPr>
          <a:lstStyle/>
          <a:p>
            <a:pPr algn="ctr"/>
            <a:r>
              <a:rPr lang="en-US" b="1" dirty="0">
                <a:solidFill>
                  <a:srgbClr val="002060"/>
                </a:solidFill>
              </a:rPr>
              <a:t>Conflicting Insights</a:t>
            </a:r>
          </a:p>
        </p:txBody>
      </p:sp>
    </p:spTree>
    <p:extLst>
      <p:ext uri="{BB962C8B-B14F-4D97-AF65-F5344CB8AC3E}">
        <p14:creationId xmlns:p14="http://schemas.microsoft.com/office/powerpoint/2010/main" val="259302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5684-CA5E-C01E-89E0-96A257530F9A}"/>
              </a:ext>
            </a:extLst>
          </p:cNvPr>
          <p:cNvSpPr>
            <a:spLocks noGrp="1"/>
          </p:cNvSpPr>
          <p:nvPr>
            <p:ph type="title"/>
          </p:nvPr>
        </p:nvSpPr>
        <p:spPr/>
        <p:txBody>
          <a:bodyPr/>
          <a:lstStyle/>
          <a:p>
            <a:r>
              <a:rPr lang="en-US" dirty="0"/>
              <a:t>Summary of Current Tool Advantages</a:t>
            </a:r>
          </a:p>
        </p:txBody>
      </p:sp>
      <p:sp>
        <p:nvSpPr>
          <p:cNvPr id="3" name="Content Placeholder 2">
            <a:extLst>
              <a:ext uri="{FF2B5EF4-FFF2-40B4-BE49-F238E27FC236}">
                <a16:creationId xmlns:a16="http://schemas.microsoft.com/office/drawing/2014/main" id="{70750B22-DD1A-6F06-2496-9B1C28A11E99}"/>
              </a:ext>
            </a:extLst>
          </p:cNvPr>
          <p:cNvSpPr>
            <a:spLocks noGrp="1"/>
          </p:cNvSpPr>
          <p:nvPr>
            <p:ph idx="1"/>
          </p:nvPr>
        </p:nvSpPr>
        <p:spPr/>
        <p:txBody>
          <a:bodyPr>
            <a:normAutofit fontScale="92500" lnSpcReduction="10000"/>
          </a:bodyPr>
          <a:lstStyle/>
          <a:p>
            <a:r>
              <a:rPr lang="en-US" dirty="0"/>
              <a:t>User experience improvements potentially make it easier for more practitioners to enter the community</a:t>
            </a:r>
          </a:p>
          <a:p>
            <a:pPr lvl="1"/>
            <a:r>
              <a:rPr lang="en-US" dirty="0"/>
              <a:t>User interface, training, user base</a:t>
            </a:r>
          </a:p>
          <a:p>
            <a:endParaRPr lang="en-US" dirty="0"/>
          </a:p>
          <a:p>
            <a:r>
              <a:rPr lang="en-US" dirty="0"/>
              <a:t>Improvements in algorithms, risk assessment functionalities, computational abilities to handle larger/complex models</a:t>
            </a:r>
          </a:p>
          <a:p>
            <a:endParaRPr lang="en-US" dirty="0"/>
          </a:p>
          <a:p>
            <a:r>
              <a:rPr lang="en-US" dirty="0"/>
              <a:t>Numerous tools expand the traditional PRA scope and methods</a:t>
            </a:r>
          </a:p>
        </p:txBody>
      </p:sp>
      <p:sp>
        <p:nvSpPr>
          <p:cNvPr id="4" name="Footer Placeholder 3">
            <a:extLst>
              <a:ext uri="{FF2B5EF4-FFF2-40B4-BE49-F238E27FC236}">
                <a16:creationId xmlns:a16="http://schemas.microsoft.com/office/drawing/2014/main" id="{39CF5AE2-CC9C-A52C-5CE9-7A55CC67244B}"/>
              </a:ext>
            </a:extLst>
          </p:cNvPr>
          <p:cNvSpPr>
            <a:spLocks noGrp="1"/>
          </p:cNvSpPr>
          <p:nvPr>
            <p:ph type="ftr" sz="quarter" idx="3"/>
          </p:nvPr>
        </p:nvSpPr>
        <p:spPr/>
        <p:txBody>
          <a:bodyPr/>
          <a:lstStyle/>
          <a:p>
            <a:fld id="{84967C11-20DF-654D-A7FD-D310D00C0508}" type="slidenum">
              <a:rPr lang="en-US" smtClean="0">
                <a:solidFill>
                  <a:schemeClr val="bg1"/>
                </a:solidFill>
              </a:rPr>
              <a:pPr/>
              <a:t>15</a:t>
            </a:fld>
            <a:r>
              <a:rPr lang="en-US">
                <a:solidFill>
                  <a:schemeClr val="bg1"/>
                </a:solidFill>
              </a:rPr>
              <a:t>   |   </a:t>
            </a:r>
            <a:r>
              <a:rPr lang="en-US" b="1">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10472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73C8-B942-49BE-AF00-6FA9FC80B444}"/>
              </a:ext>
            </a:extLst>
          </p:cNvPr>
          <p:cNvSpPr>
            <a:spLocks noGrp="1"/>
          </p:cNvSpPr>
          <p:nvPr>
            <p:ph type="title"/>
          </p:nvPr>
        </p:nvSpPr>
        <p:spPr/>
        <p:txBody>
          <a:bodyPr/>
          <a:lstStyle/>
          <a:p>
            <a:r>
              <a:rPr lang="en-US" dirty="0"/>
              <a:t>Summary of Current Tool Limitations</a:t>
            </a:r>
          </a:p>
        </p:txBody>
      </p:sp>
      <p:sp>
        <p:nvSpPr>
          <p:cNvPr id="3" name="Content Placeholder 2">
            <a:extLst>
              <a:ext uri="{FF2B5EF4-FFF2-40B4-BE49-F238E27FC236}">
                <a16:creationId xmlns:a16="http://schemas.microsoft.com/office/drawing/2014/main" id="{B8F4C216-9530-4D94-80E4-975254E57061}"/>
              </a:ext>
            </a:extLst>
          </p:cNvPr>
          <p:cNvSpPr>
            <a:spLocks noGrp="1"/>
          </p:cNvSpPr>
          <p:nvPr>
            <p:ph idx="1"/>
          </p:nvPr>
        </p:nvSpPr>
        <p:spPr/>
        <p:txBody>
          <a:bodyPr/>
          <a:lstStyle/>
          <a:p>
            <a:r>
              <a:rPr lang="en-US" dirty="0"/>
              <a:t>PRA community is looking for increased interfacing and integration of analyses</a:t>
            </a:r>
          </a:p>
          <a:p>
            <a:endParaRPr lang="en-US" dirty="0"/>
          </a:p>
        </p:txBody>
      </p:sp>
      <p:sp>
        <p:nvSpPr>
          <p:cNvPr id="4" name="Footer Placeholder 3">
            <a:extLst>
              <a:ext uri="{FF2B5EF4-FFF2-40B4-BE49-F238E27FC236}">
                <a16:creationId xmlns:a16="http://schemas.microsoft.com/office/drawing/2014/main" id="{6E0E8186-66E5-4870-9F16-165700FED4F5}"/>
              </a:ext>
            </a:extLst>
          </p:cNvPr>
          <p:cNvSpPr>
            <a:spLocks noGrp="1"/>
          </p:cNvSpPr>
          <p:nvPr>
            <p:ph type="ftr" sz="quarter" idx="3"/>
          </p:nvPr>
        </p:nvSpPr>
        <p:spPr/>
        <p:txBody>
          <a:bodyPr/>
          <a:lstStyle/>
          <a:p>
            <a:fld id="{84967C11-20DF-654D-A7FD-D310D00C0508}" type="slidenum">
              <a:rPr lang="en-US" smtClean="0">
                <a:solidFill>
                  <a:schemeClr val="bg1"/>
                </a:solidFill>
              </a:rPr>
              <a:pPr/>
              <a:t>16</a:t>
            </a:fld>
            <a:r>
              <a:rPr lang="en-US">
                <a:solidFill>
                  <a:schemeClr val="bg1"/>
                </a:solidFill>
              </a:rPr>
              <a:t>   |   </a:t>
            </a:r>
            <a:r>
              <a:rPr lang="en-US" b="1">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88525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CCFE-D836-445C-98BD-014877288E96}"/>
              </a:ext>
            </a:extLst>
          </p:cNvPr>
          <p:cNvSpPr>
            <a:spLocks noGrp="1"/>
          </p:cNvSpPr>
          <p:nvPr>
            <p:ph type="title"/>
          </p:nvPr>
        </p:nvSpPr>
        <p:spPr>
          <a:xfrm>
            <a:off x="838200" y="584068"/>
            <a:ext cx="10515600" cy="1325563"/>
          </a:xfrm>
        </p:spPr>
        <p:txBody>
          <a:bodyPr/>
          <a:lstStyle/>
          <a:p>
            <a:r>
              <a:rPr lang="en-US" dirty="0"/>
              <a:t>Summary of Inconsistencies about Current Tools</a:t>
            </a:r>
          </a:p>
        </p:txBody>
      </p:sp>
      <p:sp>
        <p:nvSpPr>
          <p:cNvPr id="3" name="Content Placeholder 2">
            <a:extLst>
              <a:ext uri="{FF2B5EF4-FFF2-40B4-BE49-F238E27FC236}">
                <a16:creationId xmlns:a16="http://schemas.microsoft.com/office/drawing/2014/main" id="{0F06B386-823D-4527-A176-B2056642CDF6}"/>
              </a:ext>
            </a:extLst>
          </p:cNvPr>
          <p:cNvSpPr>
            <a:spLocks noGrp="1"/>
          </p:cNvSpPr>
          <p:nvPr>
            <p:ph idx="1"/>
          </p:nvPr>
        </p:nvSpPr>
        <p:spPr>
          <a:xfrm>
            <a:off x="838200" y="2044568"/>
            <a:ext cx="10515600" cy="3723837"/>
          </a:xfrm>
        </p:spPr>
        <p:txBody>
          <a:bodyPr/>
          <a:lstStyle/>
          <a:p>
            <a:r>
              <a:rPr lang="en-US" dirty="0"/>
              <a:t>Inconsistencies in insights among respondents are subjected to the individual user’s opinion</a:t>
            </a:r>
          </a:p>
          <a:p>
            <a:pPr lvl="1"/>
            <a:r>
              <a:rPr lang="en-US" dirty="0"/>
              <a:t>Quantification speed</a:t>
            </a:r>
          </a:p>
          <a:p>
            <a:pPr lvl="1"/>
            <a:r>
              <a:rPr lang="en-US" dirty="0"/>
              <a:t>Model setup ease</a:t>
            </a:r>
          </a:p>
          <a:p>
            <a:pPr lvl="1"/>
            <a:r>
              <a:rPr lang="en-US" dirty="0"/>
              <a:t>XHPRA functionality comprehensiveness</a:t>
            </a:r>
          </a:p>
          <a:p>
            <a:pPr lvl="1"/>
            <a:r>
              <a:rPr lang="en-US" dirty="0"/>
              <a:t>Software integration</a:t>
            </a:r>
          </a:p>
          <a:p>
            <a:endParaRPr lang="en-US" dirty="0"/>
          </a:p>
        </p:txBody>
      </p:sp>
      <p:sp>
        <p:nvSpPr>
          <p:cNvPr id="4" name="Footer Placeholder 3">
            <a:extLst>
              <a:ext uri="{FF2B5EF4-FFF2-40B4-BE49-F238E27FC236}">
                <a16:creationId xmlns:a16="http://schemas.microsoft.com/office/drawing/2014/main" id="{C6310E4A-D137-4292-9139-CCA60C339C3C}"/>
              </a:ext>
            </a:extLst>
          </p:cNvPr>
          <p:cNvSpPr>
            <a:spLocks noGrp="1"/>
          </p:cNvSpPr>
          <p:nvPr>
            <p:ph type="ftr" sz="quarter" idx="3"/>
          </p:nvPr>
        </p:nvSpPr>
        <p:spPr/>
        <p:txBody>
          <a:bodyPr/>
          <a:lstStyle/>
          <a:p>
            <a:fld id="{84967C11-20DF-654D-A7FD-D310D00C0508}" type="slidenum">
              <a:rPr lang="en-US" smtClean="0">
                <a:solidFill>
                  <a:schemeClr val="bg1"/>
                </a:solidFill>
              </a:rPr>
              <a:pPr/>
              <a:t>17</a:t>
            </a:fld>
            <a:r>
              <a:rPr lang="en-US">
                <a:solidFill>
                  <a:schemeClr val="bg1"/>
                </a:solidFill>
              </a:rPr>
              <a:t>   |   </a:t>
            </a:r>
            <a:r>
              <a:rPr lang="en-US" b="1">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576659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386E-EABF-4348-B26E-4C2343F74FA8}"/>
              </a:ext>
            </a:extLst>
          </p:cNvPr>
          <p:cNvSpPr>
            <a:spLocks noGrp="1"/>
          </p:cNvSpPr>
          <p:nvPr>
            <p:ph type="title"/>
          </p:nvPr>
        </p:nvSpPr>
        <p:spPr>
          <a:xfrm>
            <a:off x="838200" y="365125"/>
            <a:ext cx="10515600" cy="958855"/>
          </a:xfrm>
        </p:spPr>
        <p:txBody>
          <a:bodyPr/>
          <a:lstStyle/>
          <a:p>
            <a:r>
              <a:rPr lang="en-US" dirty="0"/>
              <a:t>PRA Community Needs</a:t>
            </a:r>
          </a:p>
        </p:txBody>
      </p:sp>
      <p:sp>
        <p:nvSpPr>
          <p:cNvPr id="4" name="Footer Placeholder 3">
            <a:extLst>
              <a:ext uri="{FF2B5EF4-FFF2-40B4-BE49-F238E27FC236}">
                <a16:creationId xmlns:a16="http://schemas.microsoft.com/office/drawing/2014/main" id="{68543C2D-689A-4E90-A1C6-4F361F04DE3F}"/>
              </a:ext>
            </a:extLst>
          </p:cNvPr>
          <p:cNvSpPr>
            <a:spLocks noGrp="1"/>
          </p:cNvSpPr>
          <p:nvPr>
            <p:ph type="ftr" sz="quarter" idx="3"/>
          </p:nvPr>
        </p:nvSpPr>
        <p:spPr/>
        <p:txBody>
          <a:bodyPr/>
          <a:lstStyle/>
          <a:p>
            <a:fld id="{84967C11-20DF-654D-A7FD-D310D00C0508}" type="slidenum">
              <a:rPr lang="en-US" smtClean="0">
                <a:solidFill>
                  <a:schemeClr val="bg1"/>
                </a:solidFill>
              </a:rPr>
              <a:pPr/>
              <a:t>18</a:t>
            </a:fld>
            <a:r>
              <a:rPr lang="en-US">
                <a:solidFill>
                  <a:schemeClr val="bg1"/>
                </a:solidFill>
              </a:rPr>
              <a:t>   |   </a:t>
            </a:r>
            <a:r>
              <a:rPr lang="en-US" b="1">
                <a:solidFill>
                  <a:schemeClr val="bg1"/>
                </a:solidFill>
              </a:rPr>
              <a:t> </a:t>
            </a:r>
            <a:endParaRPr lang="en-US" dirty="0">
              <a:solidFill>
                <a:schemeClr val="bg1"/>
              </a:solidFill>
            </a:endParaRPr>
          </a:p>
        </p:txBody>
      </p:sp>
      <p:sp>
        <p:nvSpPr>
          <p:cNvPr id="5" name="Oval 4">
            <a:extLst>
              <a:ext uri="{FF2B5EF4-FFF2-40B4-BE49-F238E27FC236}">
                <a16:creationId xmlns:a16="http://schemas.microsoft.com/office/drawing/2014/main" id="{FCC3FC3D-6629-4E18-B914-0B43B8B0B774}"/>
              </a:ext>
            </a:extLst>
          </p:cNvPr>
          <p:cNvSpPr/>
          <p:nvPr/>
        </p:nvSpPr>
        <p:spPr>
          <a:xfrm>
            <a:off x="4919912" y="2276162"/>
            <a:ext cx="2054943" cy="1782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Traditional PRA Framework</a:t>
            </a:r>
          </a:p>
        </p:txBody>
      </p:sp>
      <p:sp>
        <p:nvSpPr>
          <p:cNvPr id="6" name="Oval 5">
            <a:extLst>
              <a:ext uri="{FF2B5EF4-FFF2-40B4-BE49-F238E27FC236}">
                <a16:creationId xmlns:a16="http://schemas.microsoft.com/office/drawing/2014/main" id="{DDCA4854-0EAE-4F78-BF30-A33EEB46FD11}"/>
              </a:ext>
            </a:extLst>
          </p:cNvPr>
          <p:cNvSpPr/>
          <p:nvPr/>
        </p:nvSpPr>
        <p:spPr>
          <a:xfrm>
            <a:off x="2517056" y="1447504"/>
            <a:ext cx="1494503" cy="1216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Dynamic PRA</a:t>
            </a:r>
          </a:p>
        </p:txBody>
      </p:sp>
      <p:sp>
        <p:nvSpPr>
          <p:cNvPr id="7" name="Oval 6">
            <a:extLst>
              <a:ext uri="{FF2B5EF4-FFF2-40B4-BE49-F238E27FC236}">
                <a16:creationId xmlns:a16="http://schemas.microsoft.com/office/drawing/2014/main" id="{69751A61-FF78-4D37-B5DE-CD11A0C6E2CD}"/>
              </a:ext>
            </a:extLst>
          </p:cNvPr>
          <p:cNvSpPr/>
          <p:nvPr/>
        </p:nvSpPr>
        <p:spPr>
          <a:xfrm>
            <a:off x="7718325" y="1447504"/>
            <a:ext cx="1956619" cy="1216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Post/Pre Processing Data</a:t>
            </a:r>
          </a:p>
        </p:txBody>
      </p:sp>
      <p:sp>
        <p:nvSpPr>
          <p:cNvPr id="8" name="Oval 7">
            <a:extLst>
              <a:ext uri="{FF2B5EF4-FFF2-40B4-BE49-F238E27FC236}">
                <a16:creationId xmlns:a16="http://schemas.microsoft.com/office/drawing/2014/main" id="{F9E29602-C112-4E5E-BB17-5AD6130A2BF8}"/>
              </a:ext>
            </a:extLst>
          </p:cNvPr>
          <p:cNvSpPr/>
          <p:nvPr/>
        </p:nvSpPr>
        <p:spPr>
          <a:xfrm>
            <a:off x="1416205" y="3779259"/>
            <a:ext cx="2438043" cy="132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Supplemental Information</a:t>
            </a:r>
          </a:p>
        </p:txBody>
      </p:sp>
      <p:sp>
        <p:nvSpPr>
          <p:cNvPr id="9" name="Oval 8">
            <a:extLst>
              <a:ext uri="{FF2B5EF4-FFF2-40B4-BE49-F238E27FC236}">
                <a16:creationId xmlns:a16="http://schemas.microsoft.com/office/drawing/2014/main" id="{9552742D-3309-44AE-B1EF-8D62118014DD}"/>
              </a:ext>
            </a:extLst>
          </p:cNvPr>
          <p:cNvSpPr/>
          <p:nvPr/>
        </p:nvSpPr>
        <p:spPr>
          <a:xfrm>
            <a:off x="8337754" y="3825677"/>
            <a:ext cx="1533832" cy="132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HRA</a:t>
            </a:r>
          </a:p>
        </p:txBody>
      </p:sp>
      <p:sp>
        <p:nvSpPr>
          <p:cNvPr id="10" name="Oval 9">
            <a:extLst>
              <a:ext uri="{FF2B5EF4-FFF2-40B4-BE49-F238E27FC236}">
                <a16:creationId xmlns:a16="http://schemas.microsoft.com/office/drawing/2014/main" id="{AED53131-5D21-4047-BA43-D3ADAEBCE6DB}"/>
              </a:ext>
            </a:extLst>
          </p:cNvPr>
          <p:cNvSpPr/>
          <p:nvPr/>
        </p:nvSpPr>
        <p:spPr>
          <a:xfrm>
            <a:off x="4777344" y="4688327"/>
            <a:ext cx="2340077" cy="1120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Collaboration</a:t>
            </a:r>
          </a:p>
        </p:txBody>
      </p:sp>
      <p:cxnSp>
        <p:nvCxnSpPr>
          <p:cNvPr id="11" name="Straight Connector 10">
            <a:extLst>
              <a:ext uri="{FF2B5EF4-FFF2-40B4-BE49-F238E27FC236}">
                <a16:creationId xmlns:a16="http://schemas.microsoft.com/office/drawing/2014/main" id="{D0035282-B4CD-0C79-11CA-DE687C5CD10A}"/>
              </a:ext>
            </a:extLst>
          </p:cNvPr>
          <p:cNvCxnSpPr>
            <a:stCxn id="6" idx="6"/>
            <a:endCxn id="7" idx="2"/>
          </p:cNvCxnSpPr>
          <p:nvPr/>
        </p:nvCxnSpPr>
        <p:spPr>
          <a:xfrm>
            <a:off x="4011559" y="2055875"/>
            <a:ext cx="3706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3AEBB-2A75-509D-8E43-DDFA79A2CD66}"/>
              </a:ext>
            </a:extLst>
          </p:cNvPr>
          <p:cNvCxnSpPr>
            <a:cxnSpLocks/>
            <a:stCxn id="6" idx="4"/>
            <a:endCxn id="8" idx="0"/>
          </p:cNvCxnSpPr>
          <p:nvPr/>
        </p:nvCxnSpPr>
        <p:spPr>
          <a:xfrm flipH="1">
            <a:off x="2635227" y="2664246"/>
            <a:ext cx="629081" cy="1115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058769-4A59-D826-DFEB-9CE4C6679196}"/>
              </a:ext>
            </a:extLst>
          </p:cNvPr>
          <p:cNvCxnSpPr>
            <a:cxnSpLocks/>
            <a:stCxn id="8" idx="4"/>
            <a:endCxn id="10" idx="2"/>
          </p:cNvCxnSpPr>
          <p:nvPr/>
        </p:nvCxnSpPr>
        <p:spPr>
          <a:xfrm>
            <a:off x="2635227" y="5104822"/>
            <a:ext cx="2142117" cy="143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BF08CC-2C38-FC39-5C25-C29FE7A5B3E6}"/>
              </a:ext>
            </a:extLst>
          </p:cNvPr>
          <p:cNvCxnSpPr>
            <a:stCxn id="10" idx="6"/>
            <a:endCxn id="9" idx="3"/>
          </p:cNvCxnSpPr>
          <p:nvPr/>
        </p:nvCxnSpPr>
        <p:spPr>
          <a:xfrm flipV="1">
            <a:off x="7117421" y="4957116"/>
            <a:ext cx="1444957" cy="29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4D2A15-E40E-BE39-B6E3-5AB7D0FCB13E}"/>
              </a:ext>
            </a:extLst>
          </p:cNvPr>
          <p:cNvCxnSpPr>
            <a:stCxn id="9" idx="0"/>
            <a:endCxn id="7" idx="4"/>
          </p:cNvCxnSpPr>
          <p:nvPr/>
        </p:nvCxnSpPr>
        <p:spPr>
          <a:xfrm flipH="1" flipV="1">
            <a:off x="8696635" y="2664246"/>
            <a:ext cx="408035" cy="1161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B680C05-86E9-27C9-469E-BDBCCB72AC13}"/>
              </a:ext>
            </a:extLst>
          </p:cNvPr>
          <p:cNvCxnSpPr>
            <a:stCxn id="6" idx="5"/>
            <a:endCxn id="5" idx="2"/>
          </p:cNvCxnSpPr>
          <p:nvPr/>
        </p:nvCxnSpPr>
        <p:spPr>
          <a:xfrm>
            <a:off x="3792694" y="2486058"/>
            <a:ext cx="1127218" cy="681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6058E2-62D0-8648-8347-169BB44EF11B}"/>
              </a:ext>
            </a:extLst>
          </p:cNvPr>
          <p:cNvCxnSpPr>
            <a:cxnSpLocks/>
            <a:stCxn id="8" idx="6"/>
            <a:endCxn id="5" idx="3"/>
          </p:cNvCxnSpPr>
          <p:nvPr/>
        </p:nvCxnSpPr>
        <p:spPr>
          <a:xfrm flipV="1">
            <a:off x="3854248" y="3797278"/>
            <a:ext cx="1366603" cy="64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51E60A-5C9C-973F-AA14-A7D591060FE9}"/>
              </a:ext>
            </a:extLst>
          </p:cNvPr>
          <p:cNvCxnSpPr>
            <a:cxnSpLocks/>
            <a:stCxn id="10" idx="0"/>
            <a:endCxn id="5" idx="4"/>
          </p:cNvCxnSpPr>
          <p:nvPr/>
        </p:nvCxnSpPr>
        <p:spPr>
          <a:xfrm flipV="1">
            <a:off x="5947383" y="4058260"/>
            <a:ext cx="1" cy="630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36A921-3178-01DB-0BC5-B4582D13A91A}"/>
              </a:ext>
            </a:extLst>
          </p:cNvPr>
          <p:cNvCxnSpPr>
            <a:cxnSpLocks/>
            <a:stCxn id="5" idx="5"/>
            <a:endCxn id="9" idx="2"/>
          </p:cNvCxnSpPr>
          <p:nvPr/>
        </p:nvCxnSpPr>
        <p:spPr>
          <a:xfrm>
            <a:off x="6673916" y="3797278"/>
            <a:ext cx="1663838" cy="691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0B17C1F-6349-1009-C75B-B71BFEF883F6}"/>
              </a:ext>
            </a:extLst>
          </p:cNvPr>
          <p:cNvCxnSpPr>
            <a:cxnSpLocks/>
            <a:stCxn id="7" idx="3"/>
            <a:endCxn id="5" idx="6"/>
          </p:cNvCxnSpPr>
          <p:nvPr/>
        </p:nvCxnSpPr>
        <p:spPr>
          <a:xfrm flipH="1">
            <a:off x="6974855" y="2486058"/>
            <a:ext cx="1030010" cy="6811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867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98FF88-7A47-46F9-B562-968403BABFAE}"/>
              </a:ext>
            </a:extLst>
          </p:cNvPr>
          <p:cNvPicPr>
            <a:picLocks noChangeAspect="1"/>
          </p:cNvPicPr>
          <p:nvPr/>
        </p:nvPicPr>
        <p:blipFill>
          <a:blip r:embed="rId2"/>
          <a:stretch>
            <a:fillRect/>
          </a:stretch>
        </p:blipFill>
        <p:spPr>
          <a:xfrm>
            <a:off x="7790258" y="1766819"/>
            <a:ext cx="4241849" cy="2105175"/>
          </a:xfrm>
          <a:prstGeom prst="rect">
            <a:avLst/>
          </a:prstGeom>
        </p:spPr>
      </p:pic>
      <p:sp>
        <p:nvSpPr>
          <p:cNvPr id="2" name="Title 1">
            <a:extLst>
              <a:ext uri="{FF2B5EF4-FFF2-40B4-BE49-F238E27FC236}">
                <a16:creationId xmlns:a16="http://schemas.microsoft.com/office/drawing/2014/main" id="{3F78953A-B477-E269-9710-691FFB98E0C0}"/>
              </a:ext>
            </a:extLst>
          </p:cNvPr>
          <p:cNvSpPr>
            <a:spLocks noGrp="1"/>
          </p:cNvSpPr>
          <p:nvPr>
            <p:ph type="title"/>
          </p:nvPr>
        </p:nvSpPr>
        <p:spPr/>
        <p:txBody>
          <a:bodyPr/>
          <a:lstStyle/>
          <a:p>
            <a:r>
              <a:rPr lang="en-US"/>
              <a:t>PRA community needs</a:t>
            </a:r>
            <a:endParaRPr lang="en-US" dirty="0"/>
          </a:p>
        </p:txBody>
      </p:sp>
      <p:sp>
        <p:nvSpPr>
          <p:cNvPr id="3" name="Content Placeholder 2">
            <a:extLst>
              <a:ext uri="{FF2B5EF4-FFF2-40B4-BE49-F238E27FC236}">
                <a16:creationId xmlns:a16="http://schemas.microsoft.com/office/drawing/2014/main" id="{0A05F3A6-539D-6DEA-99F0-9307957F6287}"/>
              </a:ext>
            </a:extLst>
          </p:cNvPr>
          <p:cNvSpPr>
            <a:spLocks noGrp="1"/>
          </p:cNvSpPr>
          <p:nvPr>
            <p:ph idx="1"/>
          </p:nvPr>
        </p:nvSpPr>
        <p:spPr/>
        <p:txBody>
          <a:bodyPr>
            <a:normAutofit fontScale="92500" lnSpcReduction="10000"/>
          </a:bodyPr>
          <a:lstStyle/>
          <a:p>
            <a:pPr>
              <a:lnSpc>
                <a:spcPct val="150000"/>
              </a:lnSpc>
            </a:pPr>
            <a:r>
              <a:rPr lang="en-US"/>
              <a:t>Integration/interfacing/development of…</a:t>
            </a:r>
          </a:p>
          <a:p>
            <a:pPr lvl="1">
              <a:lnSpc>
                <a:spcPct val="150000"/>
              </a:lnSpc>
            </a:pPr>
            <a:r>
              <a:rPr lang="en-US"/>
              <a:t>Dynamic PRA</a:t>
            </a:r>
          </a:p>
          <a:p>
            <a:pPr lvl="2">
              <a:lnSpc>
                <a:spcPct val="150000"/>
              </a:lnSpc>
            </a:pPr>
            <a:r>
              <a:rPr lang="en-US"/>
              <a:t>Believed to be the PRA community’s next focus</a:t>
            </a:r>
          </a:p>
          <a:p>
            <a:pPr lvl="1">
              <a:lnSpc>
                <a:spcPct val="150000"/>
              </a:lnSpc>
            </a:pPr>
            <a:r>
              <a:rPr lang="en-US"/>
              <a:t>Post/Pre-processing</a:t>
            </a:r>
          </a:p>
          <a:p>
            <a:pPr lvl="2">
              <a:lnSpc>
                <a:spcPct val="150000"/>
              </a:lnSpc>
            </a:pPr>
            <a:r>
              <a:rPr lang="en-US"/>
              <a:t>Standardizing data</a:t>
            </a:r>
          </a:p>
          <a:p>
            <a:pPr lvl="2">
              <a:lnSpc>
                <a:spcPct val="150000"/>
              </a:lnSpc>
            </a:pPr>
            <a:r>
              <a:rPr lang="en-US"/>
              <a:t>Information sharing to stakeholders or other practitioners</a:t>
            </a:r>
          </a:p>
          <a:p>
            <a:pPr lvl="2">
              <a:lnSpc>
                <a:spcPct val="150000"/>
              </a:lnSpc>
            </a:pPr>
            <a:r>
              <a:rPr lang="en-US"/>
              <a:t>Result presentation</a:t>
            </a:r>
            <a:endParaRPr lang="en-US" dirty="0"/>
          </a:p>
        </p:txBody>
      </p:sp>
      <p:sp>
        <p:nvSpPr>
          <p:cNvPr id="4" name="Footer Placeholder 3">
            <a:extLst>
              <a:ext uri="{FF2B5EF4-FFF2-40B4-BE49-F238E27FC236}">
                <a16:creationId xmlns:a16="http://schemas.microsoft.com/office/drawing/2014/main" id="{B8DEB660-B0BF-B80C-F90A-E5375A4F629B}"/>
              </a:ext>
            </a:extLst>
          </p:cNvPr>
          <p:cNvSpPr>
            <a:spLocks noGrp="1"/>
          </p:cNvSpPr>
          <p:nvPr>
            <p:ph type="ftr" sz="quarter" idx="3"/>
          </p:nvPr>
        </p:nvSpPr>
        <p:spPr/>
        <p:txBody>
          <a:bodyPr/>
          <a:lstStyle/>
          <a:p>
            <a:fld id="{84967C11-20DF-654D-A7FD-D310D00C0508}" type="slidenum">
              <a:rPr lang="en-US" smtClean="0">
                <a:solidFill>
                  <a:schemeClr val="bg1"/>
                </a:solidFill>
              </a:rPr>
              <a:pPr/>
              <a:t>19</a:t>
            </a:fld>
            <a:r>
              <a:rPr lang="en-US">
                <a:solidFill>
                  <a:schemeClr val="bg1"/>
                </a:solidFill>
              </a:rPr>
              <a:t>   |   </a:t>
            </a:r>
            <a:r>
              <a:rPr lang="en-US" b="1">
                <a:solidFill>
                  <a:schemeClr val="bg1"/>
                </a:solidFill>
              </a:rPr>
              <a:t> </a:t>
            </a:r>
            <a:endParaRPr lang="en-US" dirty="0">
              <a:solidFill>
                <a:schemeClr val="bg1"/>
              </a:solidFill>
            </a:endParaRPr>
          </a:p>
        </p:txBody>
      </p:sp>
      <p:sp>
        <p:nvSpPr>
          <p:cNvPr id="10" name="Oval 9">
            <a:extLst>
              <a:ext uri="{FF2B5EF4-FFF2-40B4-BE49-F238E27FC236}">
                <a16:creationId xmlns:a16="http://schemas.microsoft.com/office/drawing/2014/main" id="{74A6DC12-F9FF-1BCE-5288-4CD49395A0ED}"/>
              </a:ext>
            </a:extLst>
          </p:cNvPr>
          <p:cNvSpPr/>
          <p:nvPr/>
        </p:nvSpPr>
        <p:spPr>
          <a:xfrm>
            <a:off x="10951038" y="1796699"/>
            <a:ext cx="910405" cy="554970"/>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11" name="Oval 10">
            <a:extLst>
              <a:ext uri="{FF2B5EF4-FFF2-40B4-BE49-F238E27FC236}">
                <a16:creationId xmlns:a16="http://schemas.microsoft.com/office/drawing/2014/main" id="{61696066-ADAD-7AF7-DB4F-DB8501825339}"/>
              </a:ext>
            </a:extLst>
          </p:cNvPr>
          <p:cNvSpPr/>
          <p:nvPr/>
        </p:nvSpPr>
        <p:spPr>
          <a:xfrm>
            <a:off x="8554779" y="1777970"/>
            <a:ext cx="671993" cy="592428"/>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Tree>
    <p:extLst>
      <p:ext uri="{BB962C8B-B14F-4D97-AF65-F5344CB8AC3E}">
        <p14:creationId xmlns:p14="http://schemas.microsoft.com/office/powerpoint/2010/main" val="265062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E701-BEC2-6771-B380-0928B59A50AC}"/>
              </a:ext>
            </a:extLst>
          </p:cNvPr>
          <p:cNvSpPr>
            <a:spLocks noGrp="1"/>
          </p:cNvSpPr>
          <p:nvPr>
            <p:ph type="title"/>
          </p:nvPr>
        </p:nvSpPr>
        <p:spPr>
          <a:xfrm>
            <a:off x="838200" y="365126"/>
            <a:ext cx="10515600" cy="747638"/>
          </a:xfrm>
        </p:spPr>
        <p:txBody>
          <a:bodyPr/>
          <a:lstStyle/>
          <a:p>
            <a:r>
              <a:rPr lang="en-US" dirty="0"/>
              <a:t>Introduction</a:t>
            </a:r>
          </a:p>
        </p:txBody>
      </p:sp>
      <p:sp>
        <p:nvSpPr>
          <p:cNvPr id="3" name="Content Placeholder 2">
            <a:extLst>
              <a:ext uri="{FF2B5EF4-FFF2-40B4-BE49-F238E27FC236}">
                <a16:creationId xmlns:a16="http://schemas.microsoft.com/office/drawing/2014/main" id="{A9942E4A-A589-9FDF-5CE3-8CE9D0220EC5}"/>
              </a:ext>
            </a:extLst>
          </p:cNvPr>
          <p:cNvSpPr>
            <a:spLocks noGrp="1"/>
          </p:cNvSpPr>
          <p:nvPr>
            <p:ph idx="1"/>
          </p:nvPr>
        </p:nvSpPr>
        <p:spPr>
          <a:xfrm>
            <a:off x="838200" y="1416677"/>
            <a:ext cx="10515600" cy="4132786"/>
          </a:xfrm>
        </p:spPr>
        <p:txBody>
          <a:bodyPr>
            <a:normAutofit fontScale="92500" lnSpcReduction="20000"/>
          </a:bodyPr>
          <a:lstStyle/>
          <a:p>
            <a:pPr marL="0" indent="0">
              <a:lnSpc>
                <a:spcPct val="110000"/>
              </a:lnSpc>
              <a:buNone/>
            </a:pPr>
            <a:r>
              <a:rPr lang="en-US" dirty="0"/>
              <a:t>Event Tree and Fault Tree Analyses (ETA/FTA) are the foundational tools of the conventional PRA framework</a:t>
            </a:r>
          </a:p>
          <a:p>
            <a:pPr marL="0" indent="0">
              <a:lnSpc>
                <a:spcPct val="110000"/>
              </a:lnSpc>
              <a:buNone/>
            </a:pPr>
            <a:endParaRPr lang="en-US" dirty="0"/>
          </a:p>
          <a:p>
            <a:pPr marL="0" indent="0">
              <a:lnSpc>
                <a:spcPct val="110000"/>
              </a:lnSpc>
              <a:buNone/>
            </a:pPr>
            <a:r>
              <a:rPr lang="en-US" dirty="0"/>
              <a:t>The needs of the PRA community have evolved </a:t>
            </a:r>
          </a:p>
          <a:p>
            <a:pPr marL="0" indent="0">
              <a:lnSpc>
                <a:spcPct val="110000"/>
              </a:lnSpc>
              <a:buNone/>
            </a:pPr>
            <a:r>
              <a:rPr lang="en-US" dirty="0"/>
              <a:t>Available technologies and tools have improved</a:t>
            </a:r>
          </a:p>
          <a:p>
            <a:pPr marL="0" indent="0">
              <a:lnSpc>
                <a:spcPct val="110000"/>
              </a:lnSpc>
              <a:buNone/>
            </a:pPr>
            <a:endParaRPr lang="en-US" dirty="0"/>
          </a:p>
          <a:p>
            <a:pPr marL="0" indent="0">
              <a:lnSpc>
                <a:spcPct val="110000"/>
              </a:lnSpc>
              <a:buNone/>
            </a:pPr>
            <a:r>
              <a:rPr lang="en-US" dirty="0"/>
              <a:t>Need to reassess available PRA tools and how they address the community needs and contribute to the risk informed decision making (RIDM) process</a:t>
            </a:r>
          </a:p>
        </p:txBody>
      </p:sp>
      <p:sp>
        <p:nvSpPr>
          <p:cNvPr id="4" name="Footer Placeholder 3">
            <a:extLst>
              <a:ext uri="{FF2B5EF4-FFF2-40B4-BE49-F238E27FC236}">
                <a16:creationId xmlns:a16="http://schemas.microsoft.com/office/drawing/2014/main" id="{388BDFEA-E099-CEFB-B750-641117BE0DCF}"/>
              </a:ext>
            </a:extLst>
          </p:cNvPr>
          <p:cNvSpPr>
            <a:spLocks noGrp="1"/>
          </p:cNvSpPr>
          <p:nvPr>
            <p:ph type="ftr" sz="quarter" idx="3"/>
          </p:nvPr>
        </p:nvSpPr>
        <p:spPr/>
        <p:txBody>
          <a:bodyPr/>
          <a:lstStyle/>
          <a:p>
            <a:fld id="{84967C11-20DF-654D-A7FD-D310D00C0508}" type="slidenum">
              <a:rPr lang="en-US" smtClean="0">
                <a:solidFill>
                  <a:schemeClr val="bg1"/>
                </a:solidFill>
              </a:rPr>
              <a:pPr/>
              <a:t>2</a:t>
            </a:fld>
            <a:r>
              <a:rPr lang="en-US" dirty="0">
                <a:solidFill>
                  <a:schemeClr val="bg1"/>
                </a:solidFill>
              </a:rPr>
              <a:t>   |</a:t>
            </a:r>
          </a:p>
        </p:txBody>
      </p:sp>
    </p:spTree>
    <p:extLst>
      <p:ext uri="{BB962C8B-B14F-4D97-AF65-F5344CB8AC3E}">
        <p14:creationId xmlns:p14="http://schemas.microsoft.com/office/powerpoint/2010/main" val="2695854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65B440-6DA9-428E-B76F-C507E865620C}"/>
              </a:ext>
            </a:extLst>
          </p:cNvPr>
          <p:cNvPicPr>
            <a:picLocks noChangeAspect="1"/>
          </p:cNvPicPr>
          <p:nvPr/>
        </p:nvPicPr>
        <p:blipFill>
          <a:blip r:embed="rId2"/>
          <a:stretch>
            <a:fillRect/>
          </a:stretch>
        </p:blipFill>
        <p:spPr>
          <a:xfrm>
            <a:off x="7812560" y="1621856"/>
            <a:ext cx="4241849" cy="2105175"/>
          </a:xfrm>
          <a:prstGeom prst="rect">
            <a:avLst/>
          </a:prstGeom>
        </p:spPr>
      </p:pic>
      <p:sp>
        <p:nvSpPr>
          <p:cNvPr id="2" name="Title 1">
            <a:extLst>
              <a:ext uri="{FF2B5EF4-FFF2-40B4-BE49-F238E27FC236}">
                <a16:creationId xmlns:a16="http://schemas.microsoft.com/office/drawing/2014/main" id="{3F78953A-B477-E269-9710-691FFB98E0C0}"/>
              </a:ext>
            </a:extLst>
          </p:cNvPr>
          <p:cNvSpPr>
            <a:spLocks noGrp="1"/>
          </p:cNvSpPr>
          <p:nvPr>
            <p:ph type="title"/>
          </p:nvPr>
        </p:nvSpPr>
        <p:spPr/>
        <p:txBody>
          <a:bodyPr/>
          <a:lstStyle/>
          <a:p>
            <a:r>
              <a:rPr lang="en-US" dirty="0"/>
              <a:t>PRA community needs</a:t>
            </a:r>
          </a:p>
        </p:txBody>
      </p:sp>
      <p:sp>
        <p:nvSpPr>
          <p:cNvPr id="3" name="Content Placeholder 2">
            <a:extLst>
              <a:ext uri="{FF2B5EF4-FFF2-40B4-BE49-F238E27FC236}">
                <a16:creationId xmlns:a16="http://schemas.microsoft.com/office/drawing/2014/main" id="{0A05F3A6-539D-6DEA-99F0-9307957F6287}"/>
              </a:ext>
            </a:extLst>
          </p:cNvPr>
          <p:cNvSpPr>
            <a:spLocks noGrp="1"/>
          </p:cNvSpPr>
          <p:nvPr>
            <p:ph idx="1"/>
          </p:nvPr>
        </p:nvSpPr>
        <p:spPr>
          <a:xfrm>
            <a:off x="838200" y="1825625"/>
            <a:ext cx="10515600" cy="4140277"/>
          </a:xfrm>
        </p:spPr>
        <p:txBody>
          <a:bodyPr>
            <a:normAutofit fontScale="92500" lnSpcReduction="10000"/>
          </a:bodyPr>
          <a:lstStyle/>
          <a:p>
            <a:pPr>
              <a:lnSpc>
                <a:spcPct val="150000"/>
              </a:lnSpc>
            </a:pPr>
            <a:r>
              <a:rPr lang="en-US" dirty="0"/>
              <a:t>Integration/interfacing/development of…</a:t>
            </a:r>
          </a:p>
          <a:p>
            <a:pPr lvl="1">
              <a:lnSpc>
                <a:spcPct val="150000"/>
              </a:lnSpc>
            </a:pPr>
            <a:r>
              <a:rPr lang="en-US" dirty="0"/>
              <a:t>Supplemental Information</a:t>
            </a:r>
          </a:p>
          <a:p>
            <a:pPr lvl="2">
              <a:lnSpc>
                <a:spcPct val="150000"/>
              </a:lnSpc>
            </a:pPr>
            <a:r>
              <a:rPr lang="en-US" dirty="0"/>
              <a:t>Physical models</a:t>
            </a:r>
          </a:p>
          <a:p>
            <a:pPr lvl="2">
              <a:lnSpc>
                <a:spcPct val="150000"/>
              </a:lnSpc>
            </a:pPr>
            <a:r>
              <a:rPr lang="en-US" dirty="0"/>
              <a:t>CCF</a:t>
            </a:r>
          </a:p>
          <a:p>
            <a:pPr lvl="1">
              <a:lnSpc>
                <a:spcPct val="150000"/>
              </a:lnSpc>
            </a:pPr>
            <a:r>
              <a:rPr lang="en-US" dirty="0"/>
              <a:t>Collaboration</a:t>
            </a:r>
          </a:p>
          <a:p>
            <a:pPr lvl="2">
              <a:lnSpc>
                <a:spcPct val="150000"/>
              </a:lnSpc>
            </a:pPr>
            <a:r>
              <a:rPr lang="en-US" dirty="0"/>
              <a:t>Facilitate information sharing and integrating interdisciplinary skills</a:t>
            </a:r>
          </a:p>
          <a:p>
            <a:pPr lvl="2">
              <a:lnSpc>
                <a:spcPct val="150000"/>
              </a:lnSpc>
            </a:pPr>
            <a:r>
              <a:rPr lang="en-US" dirty="0"/>
              <a:t>Model management</a:t>
            </a:r>
          </a:p>
          <a:p>
            <a:pPr lvl="2">
              <a:lnSpc>
                <a:spcPct val="150000"/>
              </a:lnSpc>
            </a:pPr>
            <a:r>
              <a:rPr lang="en-US" dirty="0"/>
              <a:t>Version control</a:t>
            </a:r>
          </a:p>
        </p:txBody>
      </p:sp>
      <p:sp>
        <p:nvSpPr>
          <p:cNvPr id="4" name="Footer Placeholder 3">
            <a:extLst>
              <a:ext uri="{FF2B5EF4-FFF2-40B4-BE49-F238E27FC236}">
                <a16:creationId xmlns:a16="http://schemas.microsoft.com/office/drawing/2014/main" id="{B8DEB660-B0BF-B80C-F90A-E5375A4F629B}"/>
              </a:ext>
            </a:extLst>
          </p:cNvPr>
          <p:cNvSpPr>
            <a:spLocks noGrp="1"/>
          </p:cNvSpPr>
          <p:nvPr>
            <p:ph type="ftr" sz="quarter" idx="3"/>
          </p:nvPr>
        </p:nvSpPr>
        <p:spPr/>
        <p:txBody>
          <a:bodyPr/>
          <a:lstStyle/>
          <a:p>
            <a:fld id="{84967C11-20DF-654D-A7FD-D310D00C0508}" type="slidenum">
              <a:rPr lang="en-US" smtClean="0">
                <a:solidFill>
                  <a:schemeClr val="bg1"/>
                </a:solidFill>
              </a:rPr>
              <a:pPr/>
              <a:t>20</a:t>
            </a:fld>
            <a:r>
              <a:rPr lang="en-US">
                <a:solidFill>
                  <a:schemeClr val="bg1"/>
                </a:solidFill>
              </a:rPr>
              <a:t>   |   </a:t>
            </a:r>
            <a:r>
              <a:rPr lang="en-US" b="1">
                <a:solidFill>
                  <a:schemeClr val="bg1"/>
                </a:solidFill>
              </a:rPr>
              <a:t> </a:t>
            </a:r>
            <a:endParaRPr lang="en-US" dirty="0">
              <a:solidFill>
                <a:schemeClr val="bg1"/>
              </a:solidFill>
            </a:endParaRPr>
          </a:p>
        </p:txBody>
      </p:sp>
      <p:sp>
        <p:nvSpPr>
          <p:cNvPr id="6" name="Oval 5">
            <a:extLst>
              <a:ext uri="{FF2B5EF4-FFF2-40B4-BE49-F238E27FC236}">
                <a16:creationId xmlns:a16="http://schemas.microsoft.com/office/drawing/2014/main" id="{74B1D9E0-E035-497E-B216-99A199972EA5}"/>
              </a:ext>
            </a:extLst>
          </p:cNvPr>
          <p:cNvSpPr/>
          <p:nvPr/>
        </p:nvSpPr>
        <p:spPr>
          <a:xfrm>
            <a:off x="8059932" y="2757138"/>
            <a:ext cx="1103587" cy="592428"/>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10" name="Oval 9">
            <a:extLst>
              <a:ext uri="{FF2B5EF4-FFF2-40B4-BE49-F238E27FC236}">
                <a16:creationId xmlns:a16="http://schemas.microsoft.com/office/drawing/2014/main" id="{C2283EA1-4AB9-67E1-DA09-DF7227F1E967}"/>
              </a:ext>
            </a:extLst>
          </p:cNvPr>
          <p:cNvSpPr/>
          <p:nvPr/>
        </p:nvSpPr>
        <p:spPr>
          <a:xfrm>
            <a:off x="9577622" y="3156631"/>
            <a:ext cx="1103588" cy="554970"/>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Tree>
    <p:extLst>
      <p:ext uri="{BB962C8B-B14F-4D97-AF65-F5344CB8AC3E}">
        <p14:creationId xmlns:p14="http://schemas.microsoft.com/office/powerpoint/2010/main" val="4105279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A0FDF3-1F98-4654-8786-691128B8A6E7}"/>
              </a:ext>
            </a:extLst>
          </p:cNvPr>
          <p:cNvPicPr>
            <a:picLocks noChangeAspect="1"/>
          </p:cNvPicPr>
          <p:nvPr/>
        </p:nvPicPr>
        <p:blipFill>
          <a:blip r:embed="rId2"/>
          <a:stretch>
            <a:fillRect/>
          </a:stretch>
        </p:blipFill>
        <p:spPr>
          <a:xfrm>
            <a:off x="7823711" y="2190566"/>
            <a:ext cx="4241849" cy="2105175"/>
          </a:xfrm>
          <a:prstGeom prst="rect">
            <a:avLst/>
          </a:prstGeom>
        </p:spPr>
      </p:pic>
      <p:sp>
        <p:nvSpPr>
          <p:cNvPr id="2" name="Title 1">
            <a:extLst>
              <a:ext uri="{FF2B5EF4-FFF2-40B4-BE49-F238E27FC236}">
                <a16:creationId xmlns:a16="http://schemas.microsoft.com/office/drawing/2014/main" id="{3F78953A-B477-E269-9710-691FFB98E0C0}"/>
              </a:ext>
            </a:extLst>
          </p:cNvPr>
          <p:cNvSpPr>
            <a:spLocks noGrp="1"/>
          </p:cNvSpPr>
          <p:nvPr>
            <p:ph type="title"/>
          </p:nvPr>
        </p:nvSpPr>
        <p:spPr/>
        <p:txBody>
          <a:bodyPr/>
          <a:lstStyle/>
          <a:p>
            <a:r>
              <a:rPr lang="en-US" dirty="0"/>
              <a:t>PRA community needs</a:t>
            </a:r>
          </a:p>
        </p:txBody>
      </p:sp>
      <p:sp>
        <p:nvSpPr>
          <p:cNvPr id="3" name="Content Placeholder 2">
            <a:extLst>
              <a:ext uri="{FF2B5EF4-FFF2-40B4-BE49-F238E27FC236}">
                <a16:creationId xmlns:a16="http://schemas.microsoft.com/office/drawing/2014/main" id="{0A05F3A6-539D-6DEA-99F0-9307957F6287}"/>
              </a:ext>
            </a:extLst>
          </p:cNvPr>
          <p:cNvSpPr>
            <a:spLocks noGrp="1"/>
          </p:cNvSpPr>
          <p:nvPr>
            <p:ph idx="1"/>
          </p:nvPr>
        </p:nvSpPr>
        <p:spPr/>
        <p:txBody>
          <a:bodyPr/>
          <a:lstStyle/>
          <a:p>
            <a:pPr>
              <a:lnSpc>
                <a:spcPct val="150000"/>
              </a:lnSpc>
            </a:pPr>
            <a:r>
              <a:rPr lang="en-US" dirty="0"/>
              <a:t>Integration/interfacing/development of…</a:t>
            </a:r>
          </a:p>
          <a:p>
            <a:pPr lvl="1">
              <a:lnSpc>
                <a:spcPct val="150000"/>
              </a:lnSpc>
            </a:pPr>
            <a:r>
              <a:rPr lang="en-US" dirty="0"/>
              <a:t>HRA</a:t>
            </a:r>
          </a:p>
          <a:p>
            <a:pPr lvl="2">
              <a:lnSpc>
                <a:spcPct val="150000"/>
              </a:lnSpc>
            </a:pPr>
            <a:r>
              <a:rPr lang="en-US" dirty="0"/>
              <a:t>Expand PRA scope</a:t>
            </a:r>
          </a:p>
          <a:p>
            <a:pPr marL="914400" lvl="2" indent="0">
              <a:lnSpc>
                <a:spcPct val="150000"/>
              </a:lnSpc>
              <a:buNone/>
            </a:pPr>
            <a:endParaRPr lang="en-US" dirty="0"/>
          </a:p>
          <a:p>
            <a:pPr lvl="2">
              <a:lnSpc>
                <a:spcPct val="150000"/>
              </a:lnSpc>
            </a:pPr>
            <a:endParaRPr lang="en-US" dirty="0"/>
          </a:p>
        </p:txBody>
      </p:sp>
      <p:sp>
        <p:nvSpPr>
          <p:cNvPr id="4" name="Footer Placeholder 3">
            <a:extLst>
              <a:ext uri="{FF2B5EF4-FFF2-40B4-BE49-F238E27FC236}">
                <a16:creationId xmlns:a16="http://schemas.microsoft.com/office/drawing/2014/main" id="{B8DEB660-B0BF-B80C-F90A-E5375A4F629B}"/>
              </a:ext>
            </a:extLst>
          </p:cNvPr>
          <p:cNvSpPr>
            <a:spLocks noGrp="1"/>
          </p:cNvSpPr>
          <p:nvPr>
            <p:ph type="ftr" sz="quarter" idx="3"/>
          </p:nvPr>
        </p:nvSpPr>
        <p:spPr/>
        <p:txBody>
          <a:bodyPr/>
          <a:lstStyle/>
          <a:p>
            <a:fld id="{84967C11-20DF-654D-A7FD-D310D00C0508}" type="slidenum">
              <a:rPr lang="en-US" smtClean="0">
                <a:solidFill>
                  <a:schemeClr val="bg1"/>
                </a:solidFill>
              </a:rPr>
              <a:pPr/>
              <a:t>21</a:t>
            </a:fld>
            <a:r>
              <a:rPr lang="en-US">
                <a:solidFill>
                  <a:schemeClr val="bg1"/>
                </a:solidFill>
              </a:rPr>
              <a:t>   |   </a:t>
            </a:r>
            <a:r>
              <a:rPr lang="en-US" b="1">
                <a:solidFill>
                  <a:schemeClr val="bg1"/>
                </a:solidFill>
              </a:rPr>
              <a:t> </a:t>
            </a:r>
            <a:endParaRPr lang="en-US" dirty="0">
              <a:solidFill>
                <a:schemeClr val="bg1"/>
              </a:solidFill>
            </a:endParaRPr>
          </a:p>
        </p:txBody>
      </p:sp>
      <p:sp>
        <p:nvSpPr>
          <p:cNvPr id="7" name="Oval 6">
            <a:extLst>
              <a:ext uri="{FF2B5EF4-FFF2-40B4-BE49-F238E27FC236}">
                <a16:creationId xmlns:a16="http://schemas.microsoft.com/office/drawing/2014/main" id="{17C0B782-5E5E-0A16-E5D7-F031A38EA8A9}"/>
              </a:ext>
            </a:extLst>
          </p:cNvPr>
          <p:cNvSpPr/>
          <p:nvPr/>
        </p:nvSpPr>
        <p:spPr>
          <a:xfrm>
            <a:off x="11333871" y="3360213"/>
            <a:ext cx="671993" cy="592428"/>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Tree>
    <p:extLst>
      <p:ext uri="{BB962C8B-B14F-4D97-AF65-F5344CB8AC3E}">
        <p14:creationId xmlns:p14="http://schemas.microsoft.com/office/powerpoint/2010/main" val="3837551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BBEB-DE00-A45E-79A3-2A9AE59862F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21D6F43-291B-C248-1EC7-BBD46D20BEFF}"/>
              </a:ext>
            </a:extLst>
          </p:cNvPr>
          <p:cNvSpPr>
            <a:spLocks noGrp="1"/>
          </p:cNvSpPr>
          <p:nvPr>
            <p:ph idx="1"/>
          </p:nvPr>
        </p:nvSpPr>
        <p:spPr/>
        <p:txBody>
          <a:bodyPr/>
          <a:lstStyle/>
          <a:p>
            <a:r>
              <a:rPr lang="en-US" dirty="0"/>
              <a:t>Community favors a hybrid combination of conventional, novel and additional PRA tools</a:t>
            </a:r>
          </a:p>
          <a:p>
            <a:r>
              <a:rPr lang="en-US" dirty="0"/>
              <a:t>Tools have enhanced in computational capabilities and functionalities</a:t>
            </a:r>
          </a:p>
          <a:p>
            <a:r>
              <a:rPr lang="en-US" dirty="0"/>
              <a:t>Questionnaire highlights the trends the PRA community are moving towards</a:t>
            </a:r>
          </a:p>
          <a:p>
            <a:pPr lvl="1"/>
            <a:r>
              <a:rPr lang="en-US" dirty="0"/>
              <a:t>i.e., XHPRA, dynamic PRA, collaboration</a:t>
            </a:r>
          </a:p>
        </p:txBody>
      </p:sp>
      <p:sp>
        <p:nvSpPr>
          <p:cNvPr id="4" name="Footer Placeholder 3">
            <a:extLst>
              <a:ext uri="{FF2B5EF4-FFF2-40B4-BE49-F238E27FC236}">
                <a16:creationId xmlns:a16="http://schemas.microsoft.com/office/drawing/2014/main" id="{DFA7CE21-6A4D-4A02-8993-C3E56FECACDA}"/>
              </a:ext>
            </a:extLst>
          </p:cNvPr>
          <p:cNvSpPr>
            <a:spLocks noGrp="1"/>
          </p:cNvSpPr>
          <p:nvPr>
            <p:ph type="ftr" sz="quarter" idx="3"/>
          </p:nvPr>
        </p:nvSpPr>
        <p:spPr/>
        <p:txBody>
          <a:bodyPr/>
          <a:lstStyle/>
          <a:p>
            <a:fld id="{84967C11-20DF-654D-A7FD-D310D00C0508}" type="slidenum">
              <a:rPr lang="en-US" smtClean="0">
                <a:solidFill>
                  <a:schemeClr val="bg1"/>
                </a:solidFill>
              </a:rPr>
              <a:pPr/>
              <a:t>22</a:t>
            </a:fld>
            <a:r>
              <a:rPr lang="en-US">
                <a:solidFill>
                  <a:schemeClr val="bg1"/>
                </a:solidFill>
              </a:rPr>
              <a:t>   |   </a:t>
            </a:r>
            <a:r>
              <a:rPr lang="en-US" b="1">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69777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03E8CB-A3F6-5B4F-A721-BC90928D3A67}"/>
              </a:ext>
            </a:extLst>
          </p:cNvPr>
          <p:cNvSpPr/>
          <p:nvPr/>
        </p:nvSpPr>
        <p:spPr>
          <a:xfrm>
            <a:off x="0" y="1721697"/>
            <a:ext cx="8767482" cy="1136512"/>
          </a:xfrm>
          <a:prstGeom prst="rect">
            <a:avLst/>
          </a:prstGeom>
          <a:solidFill>
            <a:srgbClr val="E51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6000" b="1" dirty="0">
                <a:solidFill>
                  <a:schemeClr val="bg1"/>
                </a:solidFill>
              </a:rPr>
              <a:t>Questions?</a:t>
            </a:r>
          </a:p>
        </p:txBody>
      </p:sp>
      <p:sp>
        <p:nvSpPr>
          <p:cNvPr id="8" name="Footer Placeholder 3">
            <a:extLst>
              <a:ext uri="{FF2B5EF4-FFF2-40B4-BE49-F238E27FC236}">
                <a16:creationId xmlns:a16="http://schemas.microsoft.com/office/drawing/2014/main" id="{F16FFA4C-CC3A-2A42-B417-7BA9542F2CF6}"/>
              </a:ext>
            </a:extLst>
          </p:cNvPr>
          <p:cNvSpPr>
            <a:spLocks noGrp="1"/>
          </p:cNvSpPr>
          <p:nvPr>
            <p:ph type="ftr" sz="quarter" idx="3"/>
          </p:nvPr>
        </p:nvSpPr>
        <p:spPr>
          <a:xfrm>
            <a:off x="838200" y="6113462"/>
            <a:ext cx="7315200" cy="365125"/>
          </a:xfrm>
        </p:spPr>
        <p:txBody>
          <a:bodyPr/>
          <a:lstStyle/>
          <a:p>
            <a:fld id="{84967C11-20DF-654D-A7FD-D310D00C0508}" type="slidenum">
              <a:rPr lang="en-US" smtClean="0">
                <a:solidFill>
                  <a:schemeClr val="bg1"/>
                </a:solidFill>
              </a:rPr>
              <a:pPr/>
              <a:t>23</a:t>
            </a:fld>
            <a:r>
              <a:rPr lang="en-US" dirty="0">
                <a:solidFill>
                  <a:schemeClr val="bg1"/>
                </a:solidFill>
              </a:rPr>
              <a:t>   |   </a:t>
            </a:r>
            <a:r>
              <a:rPr lang="en-US" b="1" dirty="0">
                <a:solidFill>
                  <a:schemeClr val="bg1"/>
                </a:solidFill>
              </a:rPr>
              <a:t> </a:t>
            </a:r>
            <a:endParaRPr lang="en-US" dirty="0">
              <a:solidFill>
                <a:schemeClr val="bg1"/>
              </a:solidFill>
            </a:endParaRPr>
          </a:p>
        </p:txBody>
      </p:sp>
      <p:sp>
        <p:nvSpPr>
          <p:cNvPr id="7" name="Rectangle 6">
            <a:extLst>
              <a:ext uri="{FF2B5EF4-FFF2-40B4-BE49-F238E27FC236}">
                <a16:creationId xmlns:a16="http://schemas.microsoft.com/office/drawing/2014/main" id="{1C973A29-5107-1EBB-99CA-566CF68B4B73}"/>
              </a:ext>
            </a:extLst>
          </p:cNvPr>
          <p:cNvSpPr/>
          <p:nvPr/>
        </p:nvSpPr>
        <p:spPr>
          <a:xfrm>
            <a:off x="644575" y="3234765"/>
            <a:ext cx="8122907" cy="765027"/>
          </a:xfrm>
          <a:prstGeom prst="rect">
            <a:avLst/>
          </a:prstGeom>
          <a:solidFill>
            <a:srgbClr val="E51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chemeClr val="bg1"/>
                </a:solidFill>
              </a:rPr>
              <a:t>Have something to add? </a:t>
            </a:r>
          </a:p>
          <a:p>
            <a:pPr lvl="1"/>
            <a:r>
              <a:rPr lang="en-US" sz="2800" b="1" dirty="0">
                <a:solidFill>
                  <a:schemeClr val="bg1"/>
                </a:solidFill>
              </a:rPr>
              <a:t>Scan the QR code and share with us now!</a:t>
            </a:r>
          </a:p>
        </p:txBody>
      </p:sp>
      <p:pic>
        <p:nvPicPr>
          <p:cNvPr id="4" name="Picture 3" descr="Qr code&#10;&#10;Description automatically generated">
            <a:extLst>
              <a:ext uri="{FF2B5EF4-FFF2-40B4-BE49-F238E27FC236}">
                <a16:creationId xmlns:a16="http://schemas.microsoft.com/office/drawing/2014/main" id="{846EB3EF-380C-D17D-3880-26D736608061}"/>
              </a:ext>
            </a:extLst>
          </p:cNvPr>
          <p:cNvPicPr>
            <a:picLocks noChangeAspect="1"/>
          </p:cNvPicPr>
          <p:nvPr/>
        </p:nvPicPr>
        <p:blipFill>
          <a:blip r:embed="rId3"/>
          <a:stretch>
            <a:fillRect/>
          </a:stretch>
        </p:blipFill>
        <p:spPr>
          <a:xfrm>
            <a:off x="9269329" y="1721697"/>
            <a:ext cx="2278095" cy="2278095"/>
          </a:xfrm>
          <a:prstGeom prst="rect">
            <a:avLst/>
          </a:prstGeom>
        </p:spPr>
      </p:pic>
      <p:sp>
        <p:nvSpPr>
          <p:cNvPr id="9" name="TextBox 8">
            <a:extLst>
              <a:ext uri="{FF2B5EF4-FFF2-40B4-BE49-F238E27FC236}">
                <a16:creationId xmlns:a16="http://schemas.microsoft.com/office/drawing/2014/main" id="{024BFC76-A97C-ED2F-E8F9-64E408270A07}"/>
              </a:ext>
            </a:extLst>
          </p:cNvPr>
          <p:cNvSpPr txBox="1"/>
          <p:nvPr/>
        </p:nvSpPr>
        <p:spPr>
          <a:xfrm>
            <a:off x="838200" y="5154230"/>
            <a:ext cx="10619704" cy="830997"/>
          </a:xfrm>
          <a:prstGeom prst="rect">
            <a:avLst/>
          </a:prstGeom>
          <a:noFill/>
        </p:spPr>
        <p:txBody>
          <a:bodyPr wrap="square" rtlCol="0">
            <a:spAutoFit/>
          </a:bodyPr>
          <a:lstStyle/>
          <a:p>
            <a:pPr algn="ctr"/>
            <a:r>
              <a:rPr lang="en-US" sz="1200" dirty="0">
                <a:solidFill>
                  <a:schemeClr val="bg1"/>
                </a:solidFill>
                <a:effectLst/>
                <a:latin typeface="Times New Roman" panose="02020603050405020304" pitchFamily="18" charset="0"/>
                <a:ea typeface="PMingLiU" panose="02020500000000000000" pitchFamily="18" charset="-120"/>
              </a:rPr>
              <a:t>This research is supported by the U.S. Nuclear Regulatory Commission. Any opinions, findings, and conclusions expressed in this paper/presentation are those of the authors and do not necessarily reflect the views of the funding agency or any other organization. The authors acknowledge and appreciate the valuable insights provided by subject matter experts who responded to the anonymous questionnaire discussed in this paper.</a:t>
            </a:r>
          </a:p>
          <a:p>
            <a:pPr algn="ctr"/>
            <a:endParaRPr lang="en-US" sz="1200" dirty="0">
              <a:solidFill>
                <a:schemeClr val="bg1"/>
              </a:solidFill>
            </a:endParaRPr>
          </a:p>
        </p:txBody>
      </p:sp>
    </p:spTree>
    <p:extLst>
      <p:ext uri="{BB962C8B-B14F-4D97-AF65-F5344CB8AC3E}">
        <p14:creationId xmlns:p14="http://schemas.microsoft.com/office/powerpoint/2010/main" val="211948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6E9C-1DDB-B5EC-6782-7618A7AC811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8349F5C-222D-3E34-70B3-7149638CA18D}"/>
              </a:ext>
            </a:extLst>
          </p:cNvPr>
          <p:cNvSpPr>
            <a:spLocks noGrp="1"/>
          </p:cNvSpPr>
          <p:nvPr>
            <p:ph idx="1"/>
          </p:nvPr>
        </p:nvSpPr>
        <p:spPr>
          <a:xfrm>
            <a:off x="838200" y="1690689"/>
            <a:ext cx="10515600" cy="3858774"/>
          </a:xfrm>
        </p:spPr>
        <p:txBody>
          <a:bodyPr>
            <a:noAutofit/>
          </a:bodyPr>
          <a:lstStyle/>
          <a:p>
            <a:pPr marL="0" indent="0">
              <a:buNone/>
            </a:pPr>
            <a:r>
              <a:rPr lang="en-US" sz="1100" dirty="0">
                <a:effectLst/>
                <a:latin typeface="+mj-lt"/>
              </a:rPr>
              <a:t>[1] S. Kaplan and B. J. Garrick, “On The Quantitative Definition of Risk,” </a:t>
            </a:r>
            <a:r>
              <a:rPr lang="en-US" sz="1100" i="1" dirty="0">
                <a:effectLst/>
                <a:latin typeface="+mj-lt"/>
              </a:rPr>
              <a:t>Risk Analysis</a:t>
            </a:r>
            <a:r>
              <a:rPr lang="en-US" sz="1100" dirty="0">
                <a:effectLst/>
                <a:latin typeface="+mj-lt"/>
              </a:rPr>
              <a:t>, vol. 1, no. 1, pp. 11–27, 1981, </a:t>
            </a:r>
            <a:r>
              <a:rPr lang="en-US" sz="1100" dirty="0" err="1">
                <a:effectLst/>
                <a:latin typeface="+mj-lt"/>
              </a:rPr>
              <a:t>doi</a:t>
            </a:r>
            <a:r>
              <a:rPr lang="en-US" sz="1100" dirty="0">
                <a:effectLst/>
                <a:latin typeface="+mj-lt"/>
              </a:rPr>
              <a:t>: </a:t>
            </a:r>
            <a:r>
              <a:rPr lang="en-US" sz="1100" dirty="0">
                <a:effectLst/>
                <a:latin typeface="+mj-lt"/>
                <a:hlinkClick r:id="rId2"/>
              </a:rPr>
              <a:t>10.1111/j.1539-6924.1981.tb01350.x</a:t>
            </a:r>
            <a:r>
              <a:rPr lang="en-US" sz="1100" dirty="0">
                <a:effectLst/>
                <a:latin typeface="+mj-lt"/>
              </a:rPr>
              <a:t>.</a:t>
            </a:r>
          </a:p>
          <a:p>
            <a:pPr marL="0" indent="0">
              <a:buNone/>
            </a:pPr>
            <a:r>
              <a:rPr lang="en-US" sz="1100" dirty="0">
                <a:effectLst/>
                <a:latin typeface="+mj-lt"/>
                <a:ea typeface="PMingLiU" panose="02020500000000000000" pitchFamily="18" charset="-120"/>
              </a:rPr>
              <a:t>[2] "Systems Analysis Programs for Hands-on Integrated Reliability Evaluations (SAPHIRE): Summary Manual." Accessed: Sep. 23, 2021. [Online]. Available: https://www.nrc.gov/reading-rm/doc-collections/nuregs/contract/cr6952/v1/index.html</a:t>
            </a:r>
          </a:p>
          <a:p>
            <a:pPr marL="0" indent="0">
              <a:buNone/>
            </a:pPr>
            <a:r>
              <a:rPr lang="en-US" sz="1100" dirty="0">
                <a:effectLst/>
                <a:latin typeface="+mj-lt"/>
              </a:rPr>
              <a:t>[3] </a:t>
            </a:r>
            <a:r>
              <a:rPr lang="en-US" sz="1100" dirty="0">
                <a:effectLst/>
                <a:latin typeface="+mj-lt"/>
                <a:ea typeface="PMingLiU" panose="02020500000000000000" pitchFamily="18" charset="-120"/>
              </a:rPr>
              <a:t>D. Wakefield, S. Epstein, Y. </a:t>
            </a:r>
            <a:r>
              <a:rPr lang="en-US" sz="1100" dirty="0" err="1">
                <a:effectLst/>
                <a:latin typeface="+mj-lt"/>
                <a:ea typeface="PMingLiU" panose="02020500000000000000" pitchFamily="18" charset="-120"/>
              </a:rPr>
              <a:t>Xiong</a:t>
            </a:r>
            <a:r>
              <a:rPr lang="en-US" sz="1100" dirty="0">
                <a:effectLst/>
                <a:latin typeface="+mj-lt"/>
                <a:ea typeface="PMingLiU" panose="02020500000000000000" pitchFamily="18" charset="-120"/>
              </a:rPr>
              <a:t>, and K. Nouri, "RISKMAN®, celebrating 20+ years of excellence!," </a:t>
            </a:r>
            <a:r>
              <a:rPr lang="en-US" sz="1100" i="1" dirty="0">
                <a:effectLst/>
                <a:latin typeface="+mj-lt"/>
                <a:ea typeface="PMingLiU" panose="02020500000000000000" pitchFamily="18" charset="-120"/>
              </a:rPr>
              <a:t>10th Int. Conf. Probabilistic </a:t>
            </a:r>
            <a:r>
              <a:rPr lang="en-US" sz="1100" i="1" dirty="0" err="1">
                <a:effectLst/>
                <a:latin typeface="+mj-lt"/>
                <a:ea typeface="PMingLiU" panose="02020500000000000000" pitchFamily="18" charset="-120"/>
              </a:rPr>
              <a:t>Saf</a:t>
            </a:r>
            <a:r>
              <a:rPr lang="en-US" sz="1100" i="1" dirty="0">
                <a:effectLst/>
                <a:latin typeface="+mj-lt"/>
                <a:ea typeface="PMingLiU" panose="02020500000000000000" pitchFamily="18" charset="-120"/>
              </a:rPr>
              <a:t>. Assess. </a:t>
            </a:r>
            <a:r>
              <a:rPr lang="en-US" sz="1100" i="1" dirty="0" err="1">
                <a:effectLst/>
                <a:latin typeface="+mj-lt"/>
                <a:ea typeface="PMingLiU" panose="02020500000000000000" pitchFamily="18" charset="-120"/>
              </a:rPr>
              <a:t>Manag</a:t>
            </a:r>
            <a:r>
              <a:rPr lang="en-US" sz="1100" i="1" dirty="0">
                <a:effectLst/>
                <a:latin typeface="+mj-lt"/>
                <a:ea typeface="PMingLiU" panose="02020500000000000000" pitchFamily="18" charset="-120"/>
              </a:rPr>
              <a:t>. 2010 PSAM 2010</a:t>
            </a:r>
            <a:r>
              <a:rPr lang="en-US" sz="1100" dirty="0">
                <a:effectLst/>
                <a:latin typeface="+mj-lt"/>
                <a:ea typeface="PMingLiU" panose="02020500000000000000" pitchFamily="18" charset="-120"/>
              </a:rPr>
              <a:t>, vol. 4, pp. 3488–3497, Jan. 2010.</a:t>
            </a:r>
          </a:p>
          <a:p>
            <a:pPr marL="0" marR="0" indent="0" algn="just">
              <a:spcBef>
                <a:spcPts val="0"/>
              </a:spcBef>
              <a:spcAft>
                <a:spcPts val="0"/>
              </a:spcAft>
              <a:buNone/>
            </a:pPr>
            <a:r>
              <a:rPr lang="en-US" sz="1100" dirty="0">
                <a:effectLst/>
                <a:latin typeface="+mj-lt"/>
                <a:ea typeface="PMingLiU" panose="02020500000000000000" pitchFamily="18" charset="-120"/>
              </a:rPr>
              <a:t>[4] S. Prescott, C. Smith, and L. Vang, "EMRALD, Dynamic PRA for the Traditional Modeler," </a:t>
            </a:r>
            <a:r>
              <a:rPr lang="en-US" sz="1100" i="1" dirty="0">
                <a:effectLst/>
                <a:latin typeface="+mj-lt"/>
                <a:ea typeface="PMingLiU" panose="02020500000000000000" pitchFamily="18" charset="-120"/>
              </a:rPr>
              <a:t>Los Angel.</a:t>
            </a:r>
            <a:r>
              <a:rPr lang="en-US" sz="1100" dirty="0">
                <a:effectLst/>
                <a:latin typeface="+mj-lt"/>
                <a:ea typeface="PMingLiU" panose="02020500000000000000" pitchFamily="18" charset="-120"/>
              </a:rPr>
              <a:t>, p. 12, 2018.</a:t>
            </a:r>
          </a:p>
          <a:p>
            <a:pPr marL="0" marR="0" indent="0" algn="just">
              <a:spcBef>
                <a:spcPts val="0"/>
              </a:spcBef>
              <a:spcAft>
                <a:spcPts val="0"/>
              </a:spcAft>
              <a:buNone/>
            </a:pPr>
            <a:r>
              <a:rPr lang="en-US" sz="1100" dirty="0">
                <a:effectLst/>
                <a:latin typeface="+mj-lt"/>
                <a:ea typeface="PMingLiU" panose="02020500000000000000" pitchFamily="18" charset="-120"/>
              </a:rPr>
              <a:t>[5] A. Alfonsi, D. </a:t>
            </a:r>
            <a:r>
              <a:rPr lang="en-US" sz="1100" dirty="0" err="1">
                <a:effectLst/>
                <a:latin typeface="+mj-lt"/>
                <a:ea typeface="PMingLiU" panose="02020500000000000000" pitchFamily="18" charset="-120"/>
              </a:rPr>
              <a:t>Mandelli</a:t>
            </a:r>
            <a:r>
              <a:rPr lang="en-US" sz="1100" dirty="0">
                <a:effectLst/>
                <a:latin typeface="+mj-lt"/>
                <a:ea typeface="PMingLiU" panose="02020500000000000000" pitchFamily="18" charset="-120"/>
              </a:rPr>
              <a:t>, C. </a:t>
            </a:r>
            <a:r>
              <a:rPr lang="en-US" sz="1100" dirty="0" err="1">
                <a:effectLst/>
                <a:latin typeface="+mj-lt"/>
                <a:ea typeface="PMingLiU" panose="02020500000000000000" pitchFamily="18" charset="-120"/>
              </a:rPr>
              <a:t>Parisi</a:t>
            </a:r>
            <a:r>
              <a:rPr lang="en-US" sz="1100" dirty="0">
                <a:effectLst/>
                <a:latin typeface="+mj-lt"/>
                <a:ea typeface="PMingLiU" panose="02020500000000000000" pitchFamily="18" charset="-120"/>
              </a:rPr>
              <a:t>, and C. </a:t>
            </a:r>
            <a:r>
              <a:rPr lang="en-US" sz="1100" dirty="0" err="1">
                <a:effectLst/>
                <a:latin typeface="+mj-lt"/>
                <a:ea typeface="PMingLiU" panose="02020500000000000000" pitchFamily="18" charset="-120"/>
              </a:rPr>
              <a:t>Rabiti</a:t>
            </a:r>
            <a:r>
              <a:rPr lang="en-US" sz="1100" dirty="0">
                <a:effectLst/>
                <a:latin typeface="+mj-lt"/>
                <a:ea typeface="PMingLiU" panose="02020500000000000000" pitchFamily="18" charset="-120"/>
              </a:rPr>
              <a:t>, "Risk analysis virtual </a:t>
            </a:r>
            <a:r>
              <a:rPr lang="en-US" sz="1100" dirty="0" err="1">
                <a:effectLst/>
                <a:latin typeface="+mj-lt"/>
                <a:ea typeface="PMingLiU" panose="02020500000000000000" pitchFamily="18" charset="-120"/>
              </a:rPr>
              <a:t>ENvironment</a:t>
            </a:r>
            <a:r>
              <a:rPr lang="en-US" sz="1100" dirty="0">
                <a:effectLst/>
                <a:latin typeface="+mj-lt"/>
                <a:ea typeface="PMingLiU" panose="02020500000000000000" pitchFamily="18" charset="-120"/>
              </a:rPr>
              <a:t> for dynamic event tree-based analyses," </a:t>
            </a:r>
            <a:r>
              <a:rPr lang="en-US" sz="1100" i="1" dirty="0">
                <a:effectLst/>
                <a:latin typeface="+mj-lt"/>
                <a:ea typeface="PMingLiU" panose="02020500000000000000" pitchFamily="18" charset="-120"/>
              </a:rPr>
              <a:t>Ann. </a:t>
            </a:r>
            <a:r>
              <a:rPr lang="en-US" sz="1100" i="1" dirty="0" err="1">
                <a:effectLst/>
                <a:latin typeface="+mj-lt"/>
                <a:ea typeface="PMingLiU" panose="02020500000000000000" pitchFamily="18" charset="-120"/>
              </a:rPr>
              <a:t>Nucl</a:t>
            </a:r>
            <a:r>
              <a:rPr lang="en-US" sz="1100" i="1" dirty="0">
                <a:effectLst/>
                <a:latin typeface="+mj-lt"/>
                <a:ea typeface="PMingLiU" panose="02020500000000000000" pitchFamily="18" charset="-120"/>
              </a:rPr>
              <a:t>. Energy</a:t>
            </a:r>
            <a:r>
              <a:rPr lang="en-US" sz="1100" dirty="0">
                <a:effectLst/>
                <a:latin typeface="+mj-lt"/>
                <a:ea typeface="PMingLiU" panose="02020500000000000000" pitchFamily="18" charset="-120"/>
              </a:rPr>
              <a:t>, vol. 165, p. 108754, Jan. 2022, </a:t>
            </a:r>
            <a:r>
              <a:rPr lang="en-US" sz="1100" dirty="0" err="1">
                <a:effectLst/>
                <a:latin typeface="+mj-lt"/>
                <a:ea typeface="PMingLiU" panose="02020500000000000000" pitchFamily="18" charset="-120"/>
              </a:rPr>
              <a:t>doi</a:t>
            </a:r>
            <a:r>
              <a:rPr lang="en-US" sz="1100" dirty="0">
                <a:effectLst/>
                <a:latin typeface="+mj-lt"/>
                <a:ea typeface="PMingLiU" panose="02020500000000000000" pitchFamily="18" charset="-120"/>
              </a:rPr>
              <a:t>: 10.1016/j.anucene.2021.108754.</a:t>
            </a:r>
          </a:p>
          <a:p>
            <a:pPr marL="0" marR="0" indent="0" algn="just">
              <a:spcBef>
                <a:spcPts val="0"/>
              </a:spcBef>
              <a:spcAft>
                <a:spcPts val="0"/>
              </a:spcAft>
              <a:buNone/>
            </a:pPr>
            <a:r>
              <a:rPr lang="en-US" sz="1100" dirty="0">
                <a:effectLst/>
                <a:latin typeface="+mj-lt"/>
                <a:ea typeface="PMingLiU" panose="02020500000000000000" pitchFamily="18" charset="-120"/>
              </a:rPr>
              <a:t>[6] A. Alfonsi, C. </a:t>
            </a:r>
            <a:r>
              <a:rPr lang="en-US" sz="1100" dirty="0" err="1">
                <a:effectLst/>
                <a:latin typeface="+mj-lt"/>
                <a:ea typeface="PMingLiU" panose="02020500000000000000" pitchFamily="18" charset="-120"/>
              </a:rPr>
              <a:t>Rabiti</a:t>
            </a:r>
            <a:r>
              <a:rPr lang="en-US" sz="1100" dirty="0">
                <a:effectLst/>
                <a:latin typeface="+mj-lt"/>
                <a:ea typeface="PMingLiU" panose="02020500000000000000" pitchFamily="18" charset="-120"/>
              </a:rPr>
              <a:t>, D. P. </a:t>
            </a:r>
            <a:r>
              <a:rPr lang="en-US" sz="1100" dirty="0" err="1">
                <a:effectLst/>
                <a:latin typeface="+mj-lt"/>
                <a:ea typeface="PMingLiU" panose="02020500000000000000" pitchFamily="18" charset="-120"/>
              </a:rPr>
              <a:t>Maljovec</a:t>
            </a:r>
            <a:r>
              <a:rPr lang="en-US" sz="1100" dirty="0">
                <a:effectLst/>
                <a:latin typeface="+mj-lt"/>
                <a:ea typeface="PMingLiU" panose="02020500000000000000" pitchFamily="18" charset="-120"/>
              </a:rPr>
              <a:t>, D. </a:t>
            </a:r>
            <a:r>
              <a:rPr lang="en-US" sz="1100" dirty="0" err="1">
                <a:effectLst/>
                <a:latin typeface="+mj-lt"/>
                <a:ea typeface="PMingLiU" panose="02020500000000000000" pitchFamily="18" charset="-120"/>
              </a:rPr>
              <a:t>Mandelli</a:t>
            </a:r>
            <a:r>
              <a:rPr lang="en-US" sz="1100" dirty="0">
                <a:effectLst/>
                <a:latin typeface="+mj-lt"/>
                <a:ea typeface="PMingLiU" panose="02020500000000000000" pitchFamily="18" charset="-120"/>
              </a:rPr>
              <a:t>, and C. L. Smith, "Enhancements to the RAVEN code in FY16," INL/EXT--16-40094, 1369372, Sep. 2016. </a:t>
            </a:r>
            <a:r>
              <a:rPr lang="en-US" sz="1100" dirty="0" err="1">
                <a:effectLst/>
                <a:latin typeface="+mj-lt"/>
                <a:ea typeface="PMingLiU" panose="02020500000000000000" pitchFamily="18" charset="-120"/>
              </a:rPr>
              <a:t>doi</a:t>
            </a:r>
            <a:r>
              <a:rPr lang="en-US" sz="1100" dirty="0">
                <a:effectLst/>
                <a:latin typeface="+mj-lt"/>
                <a:ea typeface="PMingLiU" panose="02020500000000000000" pitchFamily="18" charset="-120"/>
              </a:rPr>
              <a:t>: 10.2172/1369372.</a:t>
            </a:r>
          </a:p>
          <a:p>
            <a:pPr marL="0" marR="0" indent="0" algn="just">
              <a:spcBef>
                <a:spcPts val="0"/>
              </a:spcBef>
              <a:spcAft>
                <a:spcPts val="0"/>
              </a:spcAft>
              <a:buNone/>
            </a:pPr>
            <a:r>
              <a:rPr lang="en-US" sz="1100" dirty="0">
                <a:effectLst/>
                <a:latin typeface="+mj-lt"/>
                <a:ea typeface="PMingLiU" panose="02020500000000000000" pitchFamily="18" charset="-120"/>
              </a:rPr>
              <a:t>[7] A. Alfonsi, C. </a:t>
            </a:r>
            <a:r>
              <a:rPr lang="en-US" sz="1100" dirty="0" err="1">
                <a:effectLst/>
                <a:latin typeface="+mj-lt"/>
                <a:ea typeface="PMingLiU" panose="02020500000000000000" pitchFamily="18" charset="-120"/>
              </a:rPr>
              <a:t>Rabiti</a:t>
            </a:r>
            <a:r>
              <a:rPr lang="en-US" sz="1100" dirty="0">
                <a:effectLst/>
                <a:latin typeface="+mj-lt"/>
                <a:ea typeface="PMingLiU" panose="02020500000000000000" pitchFamily="18" charset="-120"/>
              </a:rPr>
              <a:t>, D. </a:t>
            </a:r>
            <a:r>
              <a:rPr lang="en-US" sz="1100" dirty="0" err="1">
                <a:effectLst/>
                <a:latin typeface="+mj-lt"/>
                <a:ea typeface="PMingLiU" panose="02020500000000000000" pitchFamily="18" charset="-120"/>
              </a:rPr>
              <a:t>Mandelli</a:t>
            </a:r>
            <a:r>
              <a:rPr lang="en-US" sz="1100" dirty="0">
                <a:effectLst/>
                <a:latin typeface="+mj-lt"/>
                <a:ea typeface="PMingLiU" panose="02020500000000000000" pitchFamily="18" charset="-120"/>
              </a:rPr>
              <a:t>, J. </a:t>
            </a:r>
            <a:r>
              <a:rPr lang="en-US" sz="1100" dirty="0" err="1">
                <a:effectLst/>
                <a:latin typeface="+mj-lt"/>
                <a:ea typeface="PMingLiU" panose="02020500000000000000" pitchFamily="18" charset="-120"/>
              </a:rPr>
              <a:t>Cogliati</a:t>
            </a:r>
            <a:r>
              <a:rPr lang="en-US" sz="1100" dirty="0">
                <a:effectLst/>
                <a:latin typeface="+mj-lt"/>
                <a:ea typeface="PMingLiU" panose="02020500000000000000" pitchFamily="18" charset="-120"/>
              </a:rPr>
              <a:t>, S. Sen, and C. Smith, "Improving Limit Surface Search Algorithms in RAVEN using Acceleration Schemes."</a:t>
            </a:r>
          </a:p>
          <a:p>
            <a:pPr marL="0" marR="0" indent="0" algn="just">
              <a:spcBef>
                <a:spcPts val="0"/>
              </a:spcBef>
              <a:spcAft>
                <a:spcPts val="0"/>
              </a:spcAft>
              <a:buNone/>
            </a:pPr>
            <a:r>
              <a:rPr lang="en-US" sz="1100" dirty="0">
                <a:effectLst/>
                <a:latin typeface="+mj-lt"/>
                <a:ea typeface="PMingLiU" panose="02020500000000000000" pitchFamily="18" charset="-120"/>
              </a:rPr>
              <a:t>[8] "ADS-IDAC," </a:t>
            </a:r>
            <a:r>
              <a:rPr lang="en-US" sz="1100" i="1" dirty="0">
                <a:effectLst/>
                <a:latin typeface="+mj-lt"/>
                <a:ea typeface="PMingLiU" panose="02020500000000000000" pitchFamily="18" charset="-120"/>
              </a:rPr>
              <a:t>The B. John Garrick Institute for the Risk Sciences</a:t>
            </a:r>
            <a:r>
              <a:rPr lang="en-US" sz="1100" dirty="0">
                <a:effectLst/>
                <a:latin typeface="+mj-lt"/>
                <a:ea typeface="PMingLiU" panose="02020500000000000000" pitchFamily="18" charset="-120"/>
              </a:rPr>
              <a:t>. https://www.risksciences.ucla.edu/adsidac (accessed Mar. 04, 2022).</a:t>
            </a:r>
          </a:p>
          <a:p>
            <a:pPr marL="0" marR="0" indent="0" algn="just">
              <a:spcBef>
                <a:spcPts val="0"/>
              </a:spcBef>
              <a:spcAft>
                <a:spcPts val="0"/>
              </a:spcAft>
              <a:buNone/>
            </a:pPr>
            <a:r>
              <a:rPr lang="en-US" sz="1100" dirty="0">
                <a:effectLst/>
                <a:latin typeface="+mj-lt"/>
                <a:ea typeface="PMingLiU" panose="02020500000000000000" pitchFamily="18" charset="-120"/>
              </a:rPr>
              <a:t>[9] M. A. </a:t>
            </a:r>
            <a:r>
              <a:rPr lang="en-US" sz="1100" dirty="0" err="1">
                <a:effectLst/>
                <a:latin typeface="+mj-lt"/>
                <a:ea typeface="PMingLiU" panose="02020500000000000000" pitchFamily="18" charset="-120"/>
              </a:rPr>
              <a:t>Diaconeasa</a:t>
            </a:r>
            <a:r>
              <a:rPr lang="en-US" sz="1100" dirty="0">
                <a:effectLst/>
                <a:latin typeface="+mj-lt"/>
                <a:ea typeface="PMingLiU" panose="02020500000000000000" pitchFamily="18" charset="-120"/>
              </a:rPr>
              <a:t> and A. </a:t>
            </a:r>
            <a:r>
              <a:rPr lang="en-US" sz="1100" dirty="0" err="1">
                <a:effectLst/>
                <a:latin typeface="+mj-lt"/>
                <a:ea typeface="PMingLiU" panose="02020500000000000000" pitchFamily="18" charset="-120"/>
              </a:rPr>
              <a:t>Mosleh</a:t>
            </a:r>
            <a:r>
              <a:rPr lang="en-US" sz="1100" dirty="0">
                <a:effectLst/>
                <a:latin typeface="+mj-lt"/>
                <a:ea typeface="PMingLiU" panose="02020500000000000000" pitchFamily="18" charset="-120"/>
              </a:rPr>
              <a:t>, "Performing an Accident Sequence Precursor Analysis with the ADS-IDAC," in </a:t>
            </a:r>
            <a:r>
              <a:rPr lang="en-US" sz="1100" i="1" dirty="0">
                <a:effectLst/>
                <a:latin typeface="+mj-lt"/>
                <a:ea typeface="PMingLiU" panose="02020500000000000000" pitchFamily="18" charset="-120"/>
              </a:rPr>
              <a:t>Los Angeles</a:t>
            </a:r>
            <a:r>
              <a:rPr lang="en-US" sz="1100" dirty="0">
                <a:effectLst/>
                <a:latin typeface="+mj-lt"/>
                <a:ea typeface="PMingLiU" panose="02020500000000000000" pitchFamily="18" charset="-120"/>
              </a:rPr>
              <a:t>, 2018, p. 7.</a:t>
            </a:r>
          </a:p>
          <a:p>
            <a:pPr marL="0" indent="0">
              <a:buNone/>
            </a:pPr>
            <a:r>
              <a:rPr lang="en-US" sz="1100" dirty="0">
                <a:effectLst/>
                <a:latin typeface="+mj-lt"/>
                <a:ea typeface="PMingLiU" panose="02020500000000000000" pitchFamily="18" charset="-120"/>
              </a:rPr>
              <a:t>[10] "COMPUTER CODES FOR LEVEL 1 PROBABILISTIC SAFETY ASSESSMENT," p. 103.</a:t>
            </a:r>
          </a:p>
          <a:p>
            <a:pPr marL="0" indent="0">
              <a:buNone/>
            </a:pPr>
            <a:r>
              <a:rPr lang="en-US" sz="1100" dirty="0">
                <a:latin typeface="+mj-lt"/>
                <a:ea typeface="PMingLiU" panose="02020500000000000000" pitchFamily="18" charset="-120"/>
              </a:rPr>
              <a:t>[11] </a:t>
            </a:r>
            <a:r>
              <a:rPr lang="en-US" sz="1100" dirty="0">
                <a:effectLst/>
                <a:latin typeface="+mj-lt"/>
                <a:ea typeface="PMingLiU" panose="02020500000000000000" pitchFamily="18" charset="-120"/>
              </a:rPr>
              <a:t>A. </a:t>
            </a:r>
            <a:r>
              <a:rPr lang="en-US" sz="1100" dirty="0" err="1">
                <a:effectLst/>
                <a:latin typeface="+mj-lt"/>
                <a:ea typeface="PMingLiU" panose="02020500000000000000" pitchFamily="18" charset="-120"/>
              </a:rPr>
              <a:t>Prošek</a:t>
            </a:r>
            <a:r>
              <a:rPr lang="en-US" sz="1100" dirty="0">
                <a:effectLst/>
                <a:latin typeface="+mj-lt"/>
                <a:ea typeface="PMingLiU" panose="02020500000000000000" pitchFamily="18" charset="-120"/>
              </a:rPr>
              <a:t> and M. </a:t>
            </a:r>
            <a:r>
              <a:rPr lang="en-US" sz="1100" dirty="0" err="1">
                <a:effectLst/>
                <a:latin typeface="+mj-lt"/>
                <a:ea typeface="PMingLiU" panose="02020500000000000000" pitchFamily="18" charset="-120"/>
              </a:rPr>
              <a:t>Matkovič</a:t>
            </a:r>
            <a:r>
              <a:rPr lang="en-US" sz="1100" dirty="0">
                <a:effectLst/>
                <a:latin typeface="+mj-lt"/>
                <a:ea typeface="PMingLiU" panose="02020500000000000000" pitchFamily="18" charset="-120"/>
              </a:rPr>
              <a:t>, "RELAP5/MOD3.3 Analysis of the Loss of External Power Event with Safety Injection Actuation," </a:t>
            </a:r>
            <a:r>
              <a:rPr lang="en-US" sz="1100" i="1" dirty="0">
                <a:effectLst/>
                <a:latin typeface="+mj-lt"/>
                <a:ea typeface="PMingLiU" panose="02020500000000000000" pitchFamily="18" charset="-120"/>
              </a:rPr>
              <a:t>Sci. Technol. </a:t>
            </a:r>
            <a:r>
              <a:rPr lang="en-US" sz="1100" i="1" dirty="0" err="1">
                <a:effectLst/>
                <a:latin typeface="+mj-lt"/>
                <a:ea typeface="PMingLiU" panose="02020500000000000000" pitchFamily="18" charset="-120"/>
              </a:rPr>
              <a:t>Nucl</a:t>
            </a:r>
            <a:r>
              <a:rPr lang="en-US" sz="1100" i="1" dirty="0">
                <a:effectLst/>
                <a:latin typeface="+mj-lt"/>
                <a:ea typeface="PMingLiU" panose="02020500000000000000" pitchFamily="18" charset="-120"/>
              </a:rPr>
              <a:t>. Install.</a:t>
            </a:r>
            <a:r>
              <a:rPr lang="en-US" sz="1100" dirty="0">
                <a:effectLst/>
                <a:latin typeface="+mj-lt"/>
                <a:ea typeface="PMingLiU" panose="02020500000000000000" pitchFamily="18" charset="-120"/>
              </a:rPr>
              <a:t>, vol. 2018, p. e6964946, Apr. 2018, </a:t>
            </a:r>
            <a:r>
              <a:rPr lang="en-US" sz="1100" dirty="0" err="1">
                <a:effectLst/>
                <a:latin typeface="+mj-lt"/>
                <a:ea typeface="PMingLiU" panose="02020500000000000000" pitchFamily="18" charset="-120"/>
              </a:rPr>
              <a:t>doi</a:t>
            </a:r>
            <a:r>
              <a:rPr lang="en-US" sz="1100" dirty="0">
                <a:effectLst/>
                <a:latin typeface="+mj-lt"/>
                <a:ea typeface="PMingLiU" panose="02020500000000000000" pitchFamily="18" charset="-120"/>
              </a:rPr>
              <a:t>: 10.1155/2018/6964946.</a:t>
            </a:r>
          </a:p>
          <a:p>
            <a:pPr marL="0" indent="0">
              <a:buNone/>
            </a:pPr>
            <a:r>
              <a:rPr lang="en-US" sz="1100" dirty="0">
                <a:effectLst/>
                <a:latin typeface="+mj-lt"/>
                <a:ea typeface="PMingLiU" panose="02020500000000000000" pitchFamily="18" charset="-120"/>
              </a:rPr>
              <a:t>[12] "Computer Codes," </a:t>
            </a:r>
            <a:r>
              <a:rPr lang="en-US" sz="1100" i="1" dirty="0">
                <a:effectLst/>
                <a:latin typeface="+mj-lt"/>
                <a:ea typeface="PMingLiU" panose="02020500000000000000" pitchFamily="18" charset="-120"/>
              </a:rPr>
              <a:t>NRC Web</a:t>
            </a:r>
            <a:r>
              <a:rPr lang="en-US" sz="1100" dirty="0">
                <a:effectLst/>
                <a:latin typeface="+mj-lt"/>
                <a:ea typeface="PMingLiU" panose="02020500000000000000" pitchFamily="18" charset="-120"/>
              </a:rPr>
              <a:t>. https://www.nrc.gov/about-nrc/regulatory/research/safetycodes.html (accessed Sep. 24, 2021).</a:t>
            </a:r>
          </a:p>
          <a:p>
            <a:pPr marL="0" indent="0">
              <a:lnSpc>
                <a:spcPct val="120000"/>
              </a:lnSpc>
              <a:buNone/>
            </a:pPr>
            <a:r>
              <a:rPr lang="en-US" sz="1100" dirty="0">
                <a:effectLst/>
                <a:latin typeface="Trebuchet MS (Body)"/>
                <a:ea typeface="PMingLiU" panose="02020500000000000000" pitchFamily="18" charset="-120"/>
              </a:rPr>
              <a:t>[13] W. </a:t>
            </a:r>
            <a:r>
              <a:rPr lang="en-US" sz="1100" dirty="0" err="1">
                <a:effectLst/>
                <a:latin typeface="Trebuchet MS (Body)"/>
                <a:ea typeface="PMingLiU" panose="02020500000000000000" pitchFamily="18" charset="-120"/>
              </a:rPr>
              <a:t>Tietsch</a:t>
            </a:r>
            <a:r>
              <a:rPr lang="en-US" sz="1100" dirty="0">
                <a:effectLst/>
                <a:latin typeface="Trebuchet MS (Body)"/>
                <a:ea typeface="PMingLiU" panose="02020500000000000000" pitchFamily="18" charset="-120"/>
              </a:rPr>
              <a:t>, “RELAP5/MOD3.3 Release Pre &amp; Postprocessor.” International Agreement Report.</a:t>
            </a:r>
          </a:p>
          <a:p>
            <a:pPr marL="0" indent="0" algn="just">
              <a:lnSpc>
                <a:spcPct val="120000"/>
              </a:lnSpc>
              <a:spcBef>
                <a:spcPts val="0"/>
              </a:spcBef>
              <a:buNone/>
            </a:pPr>
            <a:r>
              <a:rPr lang="en-US" sz="1100" dirty="0">
                <a:effectLst/>
                <a:latin typeface="Trebuchet MS (Body)"/>
                <a:ea typeface="PMingLiU" panose="02020500000000000000" pitchFamily="18" charset="-120"/>
              </a:rPr>
              <a:t>[14] "Modular Accident Analysis Program (MAAP5) Version 5.02 - Windows." https://www.epri.com/research/products/1021648 (accessed Mar. 04, 2022).</a:t>
            </a:r>
          </a:p>
          <a:p>
            <a:pPr marL="0" indent="0" algn="just">
              <a:lnSpc>
                <a:spcPct val="120000"/>
              </a:lnSpc>
              <a:spcBef>
                <a:spcPts val="0"/>
              </a:spcBef>
              <a:buNone/>
            </a:pPr>
            <a:r>
              <a:rPr lang="en-US" sz="1100" dirty="0">
                <a:effectLst/>
                <a:latin typeface="Trebuchet MS (Body)"/>
                <a:ea typeface="PMingLiU" panose="02020500000000000000" pitchFamily="18" charset="-120"/>
              </a:rPr>
              <a:t>[15] "Containment Modeling using MAAP."</a:t>
            </a:r>
          </a:p>
          <a:p>
            <a:pPr marL="0" indent="0">
              <a:buNone/>
            </a:pPr>
            <a:endParaRPr lang="en-US" sz="1100" dirty="0">
              <a:effectLst/>
              <a:latin typeface="+mj-lt"/>
              <a:ea typeface="PMingLiU" panose="02020500000000000000" pitchFamily="18" charset="-120"/>
            </a:endParaRPr>
          </a:p>
        </p:txBody>
      </p:sp>
      <p:sp>
        <p:nvSpPr>
          <p:cNvPr id="4" name="Footer Placeholder 3">
            <a:extLst>
              <a:ext uri="{FF2B5EF4-FFF2-40B4-BE49-F238E27FC236}">
                <a16:creationId xmlns:a16="http://schemas.microsoft.com/office/drawing/2014/main" id="{4A9B76DE-EB19-DF67-BF13-2740F2C5AA78}"/>
              </a:ext>
            </a:extLst>
          </p:cNvPr>
          <p:cNvSpPr>
            <a:spLocks noGrp="1"/>
          </p:cNvSpPr>
          <p:nvPr>
            <p:ph type="ftr" sz="quarter" idx="3"/>
          </p:nvPr>
        </p:nvSpPr>
        <p:spPr/>
        <p:txBody>
          <a:bodyPr/>
          <a:lstStyle/>
          <a:p>
            <a:fld id="{84967C11-20DF-654D-A7FD-D310D00C0508}" type="slidenum">
              <a:rPr lang="en-US" smtClean="0">
                <a:solidFill>
                  <a:schemeClr val="bg1"/>
                </a:solidFill>
              </a:rPr>
              <a:pPr/>
              <a:t>24</a:t>
            </a:fld>
            <a:r>
              <a:rPr lang="en-US">
                <a:solidFill>
                  <a:schemeClr val="bg1"/>
                </a:solidFill>
              </a:rPr>
              <a:t>   |   </a:t>
            </a:r>
            <a:r>
              <a:rPr lang="en-US" b="1">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06067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F798-AFBF-5AB7-BB32-8B3BA7D787F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9080D04-1E6F-7253-7EE5-7E36004EBE66}"/>
              </a:ext>
            </a:extLst>
          </p:cNvPr>
          <p:cNvSpPr>
            <a:spLocks noGrp="1"/>
          </p:cNvSpPr>
          <p:nvPr>
            <p:ph idx="1"/>
          </p:nvPr>
        </p:nvSpPr>
        <p:spPr/>
        <p:txBody>
          <a:bodyPr>
            <a:noAutofit/>
          </a:bodyPr>
          <a:lstStyle/>
          <a:p>
            <a:pPr marL="0" marR="0" indent="0" algn="just">
              <a:lnSpc>
                <a:spcPct val="120000"/>
              </a:lnSpc>
              <a:spcBef>
                <a:spcPts val="0"/>
              </a:spcBef>
              <a:spcAft>
                <a:spcPts val="0"/>
              </a:spcAft>
              <a:buNone/>
            </a:pPr>
            <a:r>
              <a:rPr lang="en-US" sz="1100" dirty="0">
                <a:effectLst/>
                <a:latin typeface="Trebuchet MS (Body)"/>
                <a:ea typeface="PMingLiU" panose="02020500000000000000" pitchFamily="18" charset="-120"/>
              </a:rPr>
              <a:t>[16] J. L. LaChance </a:t>
            </a:r>
            <a:r>
              <a:rPr lang="en-US" sz="1100" i="1" dirty="0">
                <a:effectLst/>
                <a:latin typeface="Trebuchet MS (Body)"/>
                <a:ea typeface="PMingLiU" panose="02020500000000000000" pitchFamily="18" charset="-120"/>
              </a:rPr>
              <a:t>et al.</a:t>
            </a:r>
            <a:r>
              <a:rPr lang="en-US" sz="1100" dirty="0">
                <a:effectLst/>
                <a:latin typeface="Trebuchet MS (Body)"/>
                <a:ea typeface="PMingLiU" panose="02020500000000000000" pitchFamily="18" charset="-120"/>
              </a:rPr>
              <a:t>, "Development and Application of a Dynamic Level 1 and 2 Probabilistic Safety Assessment Tool," p. 10.</a:t>
            </a:r>
          </a:p>
          <a:p>
            <a:pPr marL="0" marR="0" indent="0" algn="just">
              <a:lnSpc>
                <a:spcPct val="120000"/>
              </a:lnSpc>
              <a:spcBef>
                <a:spcPts val="0"/>
              </a:spcBef>
              <a:spcAft>
                <a:spcPts val="0"/>
              </a:spcAft>
              <a:buNone/>
            </a:pPr>
            <a:r>
              <a:rPr lang="en-US" sz="1100" dirty="0">
                <a:effectLst/>
                <a:latin typeface="Trebuchet MS (Body)"/>
                <a:ea typeface="PMingLiU" panose="02020500000000000000" pitchFamily="18" charset="-120"/>
              </a:rPr>
              <a:t>[17] A. Hakobyan, "Severe Accident Analysis using Dynamic Accident Progression Event Trees," Ohio State University, 2006.</a:t>
            </a:r>
          </a:p>
          <a:p>
            <a:pPr marL="0" marR="0" indent="0" algn="just">
              <a:lnSpc>
                <a:spcPct val="120000"/>
              </a:lnSpc>
              <a:spcBef>
                <a:spcPts val="0"/>
              </a:spcBef>
              <a:spcAft>
                <a:spcPts val="0"/>
              </a:spcAft>
              <a:buNone/>
            </a:pPr>
            <a:r>
              <a:rPr lang="en-US" sz="1100" dirty="0">
                <a:effectLst/>
                <a:latin typeface="Trebuchet MS (Body)"/>
                <a:ea typeface="PMingLiU" panose="02020500000000000000" pitchFamily="18" charset="-120"/>
              </a:rPr>
              <a:t>[18] K. </a:t>
            </a:r>
            <a:r>
              <a:rPr lang="en-US" sz="1100" dirty="0" err="1">
                <a:effectLst/>
                <a:latin typeface="Trebuchet MS (Body)"/>
                <a:ea typeface="PMingLiU" panose="02020500000000000000" pitchFamily="18" charset="-120"/>
              </a:rPr>
              <a:t>Sunnevik</a:t>
            </a:r>
            <a:r>
              <a:rPr lang="en-US" sz="1100" dirty="0">
                <a:effectLst/>
                <a:latin typeface="Trebuchet MS (Body)"/>
                <a:ea typeface="PMingLiU" panose="02020500000000000000" pitchFamily="18" charset="-120"/>
              </a:rPr>
              <a:t>, “Comparison of MAAP and MELCOR.” Uppsala </a:t>
            </a:r>
            <a:r>
              <a:rPr lang="en-US" sz="1100" dirty="0" err="1">
                <a:effectLst/>
                <a:latin typeface="Trebuchet MS (Body)"/>
                <a:ea typeface="PMingLiU" panose="02020500000000000000" pitchFamily="18" charset="-120"/>
              </a:rPr>
              <a:t>Universitet</a:t>
            </a:r>
            <a:r>
              <a:rPr lang="en-US" sz="1100" dirty="0">
                <a:effectLst/>
                <a:latin typeface="Trebuchet MS (Body)"/>
                <a:ea typeface="PMingLiU" panose="02020500000000000000" pitchFamily="18" charset="-120"/>
              </a:rPr>
              <a:t>.</a:t>
            </a:r>
          </a:p>
          <a:p>
            <a:pPr marL="0" indent="0">
              <a:lnSpc>
                <a:spcPct val="120000"/>
              </a:lnSpc>
              <a:buNone/>
            </a:pPr>
            <a:r>
              <a:rPr lang="en-US" sz="1100" dirty="0">
                <a:effectLst/>
                <a:latin typeface="Trebuchet MS (Body)"/>
                <a:ea typeface="PMingLiU" panose="02020500000000000000" pitchFamily="18" charset="-120"/>
              </a:rPr>
              <a:t>[19] W. S. Jung, "FTREX Features for a Multi-Unit PSA," presented at the Transactions of the Korean Nuclear Society Spring Meeting, </a:t>
            </a:r>
            <a:r>
              <a:rPr lang="en-US" sz="1100" dirty="0" err="1">
                <a:effectLst/>
                <a:latin typeface="Trebuchet MS (Body)"/>
                <a:ea typeface="PMingLiU" panose="02020500000000000000" pitchFamily="18" charset="-120"/>
              </a:rPr>
              <a:t>Jeju</a:t>
            </a:r>
            <a:r>
              <a:rPr lang="en-US" sz="1100" dirty="0">
                <a:effectLst/>
                <a:latin typeface="Trebuchet MS (Body)"/>
                <a:ea typeface="PMingLiU" panose="02020500000000000000" pitchFamily="18" charset="-120"/>
              </a:rPr>
              <a:t>, Korea, May 2018. Accessed: Feb. 03, 2022. [Online]. Available: https://www.kns.org/files/pre_paper/39/18S-696%EC%A0%95%EC%9A%B0%EC%8B%9D.pdf</a:t>
            </a:r>
          </a:p>
          <a:p>
            <a:pPr marL="0" indent="0">
              <a:lnSpc>
                <a:spcPct val="120000"/>
              </a:lnSpc>
              <a:buNone/>
            </a:pPr>
            <a:r>
              <a:rPr lang="en-US" sz="1100" dirty="0">
                <a:effectLst/>
                <a:latin typeface="Trebuchet MS (Body)"/>
                <a:ea typeface="PMingLiU" panose="02020500000000000000" pitchFamily="18" charset="-120"/>
              </a:rPr>
              <a:t>[20] M. </a:t>
            </a:r>
            <a:r>
              <a:rPr lang="en-US" sz="1100" dirty="0" err="1">
                <a:effectLst/>
                <a:latin typeface="Trebuchet MS (Body)"/>
                <a:ea typeface="PMingLiU" panose="02020500000000000000" pitchFamily="18" charset="-120"/>
              </a:rPr>
              <a:t>Marcilhac</a:t>
            </a:r>
            <a:r>
              <a:rPr lang="en-US" sz="1100" dirty="0">
                <a:effectLst/>
                <a:latin typeface="Trebuchet MS (Body)"/>
                <a:ea typeface="PMingLiU" panose="02020500000000000000" pitchFamily="18" charset="-120"/>
              </a:rPr>
              <a:t>, N. </a:t>
            </a:r>
            <a:r>
              <a:rPr lang="en-US" sz="1100" dirty="0" err="1">
                <a:effectLst/>
                <a:latin typeface="Trebuchet MS (Body)"/>
                <a:ea typeface="PMingLiU" panose="02020500000000000000" pitchFamily="18" charset="-120"/>
              </a:rPr>
              <a:t>Rahni</a:t>
            </a:r>
            <a:r>
              <a:rPr lang="en-US" sz="1100" dirty="0">
                <a:effectLst/>
                <a:latin typeface="Trebuchet MS (Body)"/>
                <a:ea typeface="PMingLiU" panose="02020500000000000000" pitchFamily="18" charset="-120"/>
              </a:rPr>
              <a:t>, E. </a:t>
            </a:r>
            <a:r>
              <a:rPr lang="en-US" sz="1100" dirty="0" err="1">
                <a:effectLst/>
                <a:latin typeface="Trebuchet MS (Body)"/>
                <a:ea typeface="PMingLiU" panose="02020500000000000000" pitchFamily="18" charset="-120"/>
              </a:rPr>
              <a:t>Raimond</a:t>
            </a:r>
            <a:r>
              <a:rPr lang="en-US" sz="1100" dirty="0">
                <a:effectLst/>
                <a:latin typeface="Trebuchet MS (Body)"/>
                <a:ea typeface="PMingLiU" panose="02020500000000000000" pitchFamily="18" charset="-120"/>
              </a:rPr>
              <a:t>, E. H. </a:t>
            </a:r>
            <a:r>
              <a:rPr lang="en-US" sz="1100" dirty="0" err="1">
                <a:effectLst/>
                <a:latin typeface="Trebuchet MS (Body)"/>
                <a:ea typeface="PMingLiU" panose="02020500000000000000" pitchFamily="18" charset="-120"/>
              </a:rPr>
              <a:t>Moussi</a:t>
            </a:r>
            <a:r>
              <a:rPr lang="en-US" sz="1100" dirty="0">
                <a:effectLst/>
                <a:latin typeface="Trebuchet MS (Body)"/>
                <a:ea typeface="PMingLiU" panose="02020500000000000000" pitchFamily="18" charset="-120"/>
              </a:rPr>
              <a:t>, K. </a:t>
            </a:r>
            <a:r>
              <a:rPr lang="en-US" sz="1100" dirty="0" err="1">
                <a:effectLst/>
                <a:latin typeface="Trebuchet MS (Body)"/>
                <a:ea typeface="PMingLiU" panose="02020500000000000000" pitchFamily="18" charset="-120"/>
              </a:rPr>
              <a:t>Maccoco</a:t>
            </a:r>
            <a:r>
              <a:rPr lang="en-US" sz="1100" dirty="0">
                <a:effectLst/>
                <a:latin typeface="Trebuchet MS (Body)"/>
                <a:ea typeface="PMingLiU" panose="02020500000000000000" pitchFamily="18" charset="-120"/>
              </a:rPr>
              <a:t>, and G. </a:t>
            </a:r>
            <a:r>
              <a:rPr lang="en-US" sz="1100" dirty="0" err="1">
                <a:effectLst/>
                <a:latin typeface="Trebuchet MS (Body)"/>
                <a:ea typeface="PMingLiU" panose="02020500000000000000" pitchFamily="18" charset="-120"/>
              </a:rPr>
              <a:t>Blondet</a:t>
            </a:r>
            <a:r>
              <a:rPr lang="en-US" sz="1100" dirty="0">
                <a:effectLst/>
                <a:latin typeface="Trebuchet MS (Body)"/>
                <a:ea typeface="PMingLiU" panose="02020500000000000000" pitchFamily="18" charset="-120"/>
              </a:rPr>
              <a:t>, "</a:t>
            </a:r>
            <a:r>
              <a:rPr lang="en-US" sz="1100" dirty="0" err="1">
                <a:effectLst/>
                <a:latin typeface="Trebuchet MS (Body)"/>
                <a:ea typeface="PMingLiU" panose="02020500000000000000" pitchFamily="18" charset="-120"/>
              </a:rPr>
              <a:t>Gofacs</a:t>
            </a:r>
            <a:r>
              <a:rPr lang="en-US" sz="1100" dirty="0">
                <a:effectLst/>
                <a:latin typeface="Trebuchet MS (Body)"/>
                <a:ea typeface="PMingLiU" panose="02020500000000000000" pitchFamily="18" charset="-120"/>
              </a:rPr>
              <a:t>: Generator Of Fragility Assessment For Coupled Systems, Structures And Components," </a:t>
            </a:r>
            <a:r>
              <a:rPr lang="en-US" sz="1100" i="1" dirty="0">
                <a:effectLst/>
                <a:latin typeface="Trebuchet MS (Body)"/>
                <a:ea typeface="PMingLiU" panose="02020500000000000000" pitchFamily="18" charset="-120"/>
              </a:rPr>
              <a:t>Uncertain. </a:t>
            </a:r>
            <a:r>
              <a:rPr lang="en-US" sz="1100" i="1" dirty="0" err="1">
                <a:effectLst/>
                <a:latin typeface="Trebuchet MS (Body)"/>
                <a:ea typeface="PMingLiU" panose="02020500000000000000" pitchFamily="18" charset="-120"/>
              </a:rPr>
              <a:t>Quantif</a:t>
            </a:r>
            <a:r>
              <a:rPr lang="en-US" sz="1100" i="1" dirty="0">
                <a:effectLst/>
                <a:latin typeface="Trebuchet MS (Body)"/>
                <a:ea typeface="PMingLiU" panose="02020500000000000000" pitchFamily="18" charset="-120"/>
              </a:rPr>
              <a:t>.</a:t>
            </a:r>
            <a:r>
              <a:rPr lang="en-US" sz="1100" dirty="0">
                <a:effectLst/>
                <a:latin typeface="Trebuchet MS (Body)"/>
                <a:ea typeface="PMingLiU" panose="02020500000000000000" pitchFamily="18" charset="-120"/>
              </a:rPr>
              <a:t>, p. 8, 2021.</a:t>
            </a:r>
          </a:p>
          <a:p>
            <a:pPr marL="0" indent="0">
              <a:lnSpc>
                <a:spcPct val="120000"/>
              </a:lnSpc>
              <a:buNone/>
            </a:pPr>
            <a:r>
              <a:rPr lang="en-US" sz="1100" dirty="0">
                <a:effectLst/>
                <a:latin typeface="Trebuchet MS (Body)"/>
                <a:ea typeface="PMingLiU" panose="02020500000000000000" pitchFamily="18" charset="-120"/>
              </a:rPr>
              <a:t>[21] S. H. Han, J.-E. Yang, and S.-C. Jang, "AIMS-PSA : A Software for Integrating Various Types of PSAs," p. 20.</a:t>
            </a:r>
          </a:p>
          <a:p>
            <a:pPr marL="0" indent="0">
              <a:lnSpc>
                <a:spcPct val="120000"/>
              </a:lnSpc>
              <a:buNone/>
            </a:pPr>
            <a:r>
              <a:rPr lang="en-US" sz="1100" dirty="0">
                <a:effectLst/>
                <a:latin typeface="Trebuchet MS (Body)"/>
                <a:ea typeface="PMingLiU" panose="02020500000000000000" pitchFamily="18" charset="-120"/>
              </a:rPr>
              <a:t>[22] "Reliability Workbench," </a:t>
            </a:r>
            <a:r>
              <a:rPr lang="en-US" sz="1100" i="1" dirty="0">
                <a:effectLst/>
                <a:latin typeface="Trebuchet MS (Body)"/>
                <a:ea typeface="PMingLiU" panose="02020500000000000000" pitchFamily="18" charset="-120"/>
              </a:rPr>
              <a:t>Isograph</a:t>
            </a:r>
            <a:r>
              <a:rPr lang="en-US" sz="1100" dirty="0">
                <a:effectLst/>
                <a:latin typeface="Trebuchet MS (Body)"/>
                <a:ea typeface="PMingLiU" panose="02020500000000000000" pitchFamily="18" charset="-120"/>
              </a:rPr>
              <a:t>, Nov. 26, 2019. https://www.isograph.com/software/reliability-workbench/ (accessed Mar. 04, 2022).</a:t>
            </a:r>
          </a:p>
          <a:p>
            <a:pPr marL="0" indent="0">
              <a:lnSpc>
                <a:spcPct val="120000"/>
              </a:lnSpc>
              <a:buNone/>
            </a:pPr>
            <a:r>
              <a:rPr lang="en-US" sz="1100" dirty="0">
                <a:effectLst/>
                <a:latin typeface="Trebuchet MS (Body)"/>
                <a:ea typeface="PMingLiU" panose="02020500000000000000" pitchFamily="18" charset="-120"/>
              </a:rPr>
              <a:t>[23] T. </a:t>
            </a:r>
            <a:r>
              <a:rPr lang="en-US" sz="1100" dirty="0" err="1">
                <a:effectLst/>
                <a:latin typeface="Trebuchet MS (Body)"/>
                <a:ea typeface="PMingLiU" panose="02020500000000000000" pitchFamily="18" charset="-120"/>
              </a:rPr>
              <a:t>Friedlhuber</a:t>
            </a:r>
            <a:r>
              <a:rPr lang="en-US" sz="1100" dirty="0">
                <a:effectLst/>
                <a:latin typeface="Trebuchet MS (Body)"/>
                <a:ea typeface="PMingLiU" panose="02020500000000000000" pitchFamily="18" charset="-120"/>
              </a:rPr>
              <a:t>, “Model Engineering in a Modular PSA,” p. 229.</a:t>
            </a:r>
          </a:p>
          <a:p>
            <a:pPr marL="0" indent="0">
              <a:lnSpc>
                <a:spcPct val="120000"/>
              </a:lnSpc>
              <a:buNone/>
            </a:pPr>
            <a:r>
              <a:rPr lang="en-US" sz="1100" dirty="0">
                <a:effectLst/>
                <a:latin typeface="+mj-lt"/>
                <a:ea typeface="PMingLiU" panose="02020500000000000000" pitchFamily="18" charset="-120"/>
              </a:rPr>
              <a:t>[24] "</a:t>
            </a:r>
            <a:r>
              <a:rPr lang="en-US" sz="1100" dirty="0" err="1">
                <a:effectLst/>
                <a:latin typeface="+mj-lt"/>
                <a:ea typeface="PMingLiU" panose="02020500000000000000" pitchFamily="18" charset="-120"/>
              </a:rPr>
              <a:t>WinBUGS</a:t>
            </a:r>
            <a:r>
              <a:rPr lang="en-US" sz="1100" dirty="0">
                <a:effectLst/>
                <a:latin typeface="+mj-lt"/>
                <a:ea typeface="PMingLiU" panose="02020500000000000000" pitchFamily="18" charset="-120"/>
              </a:rPr>
              <a:t>," </a:t>
            </a:r>
            <a:r>
              <a:rPr lang="en-US" sz="1100" i="1" dirty="0">
                <a:effectLst/>
                <a:latin typeface="+mj-lt"/>
                <a:ea typeface="PMingLiU" panose="02020500000000000000" pitchFamily="18" charset="-120"/>
              </a:rPr>
              <a:t>MRC Biostatistics Unit</a:t>
            </a:r>
            <a:r>
              <a:rPr lang="en-US" sz="1100" dirty="0">
                <a:effectLst/>
                <a:latin typeface="+mj-lt"/>
                <a:ea typeface="PMingLiU" panose="02020500000000000000" pitchFamily="18" charset="-120"/>
              </a:rPr>
              <a:t>. https://www.mrc-bsu.cam.ac.uk/software/bugs/the-bugs-project-winbugs/ (accessed Mar. 07, 2022).</a:t>
            </a:r>
          </a:p>
          <a:p>
            <a:pPr marL="0" marR="0" indent="0" algn="just">
              <a:lnSpc>
                <a:spcPct val="120000"/>
              </a:lnSpc>
              <a:spcBef>
                <a:spcPts val="0"/>
              </a:spcBef>
              <a:spcAft>
                <a:spcPts val="0"/>
              </a:spcAft>
              <a:buNone/>
            </a:pPr>
            <a:r>
              <a:rPr lang="en-US" sz="1100" dirty="0">
                <a:effectLst/>
                <a:latin typeface="+mj-lt"/>
                <a:ea typeface="PMingLiU" panose="02020500000000000000" pitchFamily="18" charset="-120"/>
              </a:rPr>
              <a:t>[25] E. Engineering, "NUREG-2127, 'The International HRA Empirical Study: Lessons Learned from Comparing HRA Methods Predictions to HAMMLAB Simulator Data'.," p. 157.</a:t>
            </a:r>
          </a:p>
          <a:p>
            <a:pPr marL="0" marR="0" indent="0" algn="just">
              <a:lnSpc>
                <a:spcPct val="120000"/>
              </a:lnSpc>
              <a:spcBef>
                <a:spcPts val="0"/>
              </a:spcBef>
              <a:spcAft>
                <a:spcPts val="0"/>
              </a:spcAft>
              <a:buNone/>
            </a:pPr>
            <a:r>
              <a:rPr lang="en-US" sz="1100" dirty="0">
                <a:effectLst/>
                <a:latin typeface="+mj-lt"/>
                <a:ea typeface="PMingLiU" panose="02020500000000000000" pitchFamily="18" charset="-120"/>
              </a:rPr>
              <a:t>[26] V. </a:t>
            </a:r>
            <a:r>
              <a:rPr lang="en-US" sz="1100" dirty="0" err="1">
                <a:effectLst/>
                <a:latin typeface="+mj-lt"/>
                <a:ea typeface="PMingLiU" panose="02020500000000000000" pitchFamily="18" charset="-120"/>
              </a:rPr>
              <a:t>Fauchille</a:t>
            </a:r>
            <a:r>
              <a:rPr lang="en-US" sz="1100" dirty="0">
                <a:effectLst/>
                <a:latin typeface="+mj-lt"/>
                <a:ea typeface="PMingLiU" panose="02020500000000000000" pitchFamily="18" charset="-120"/>
              </a:rPr>
              <a:t>, "Application of the HORAAM method for the updating of the IRSN Level 2 PSA Model," presented at the PSAM 9.</a:t>
            </a:r>
          </a:p>
          <a:p>
            <a:pPr marL="0" marR="0" indent="0" algn="just">
              <a:lnSpc>
                <a:spcPct val="120000"/>
              </a:lnSpc>
              <a:spcBef>
                <a:spcPts val="0"/>
              </a:spcBef>
              <a:spcAft>
                <a:spcPts val="0"/>
              </a:spcAft>
              <a:buNone/>
            </a:pPr>
            <a:r>
              <a:rPr lang="en-US" sz="1100" dirty="0">
                <a:effectLst/>
                <a:latin typeface="+mj-lt"/>
                <a:ea typeface="PMingLiU" panose="02020500000000000000" pitchFamily="18" charset="-120"/>
              </a:rPr>
              <a:t>[27] R. Boring and D. </a:t>
            </a:r>
            <a:r>
              <a:rPr lang="en-US" sz="1100" dirty="0" err="1">
                <a:effectLst/>
                <a:latin typeface="+mj-lt"/>
                <a:ea typeface="PMingLiU" panose="02020500000000000000" pitchFamily="18" charset="-120"/>
              </a:rPr>
              <a:t>Gertman</a:t>
            </a:r>
            <a:r>
              <a:rPr lang="en-US" sz="1100" dirty="0">
                <a:effectLst/>
                <a:latin typeface="+mj-lt"/>
                <a:ea typeface="PMingLiU" panose="02020500000000000000" pitchFamily="18" charset="-120"/>
              </a:rPr>
              <a:t>, "P-203: Human Reliability Analysis (HRA) Training Course," INL/EXT--17-40997-Rev000, 1467594, Mar. 2016. </a:t>
            </a:r>
            <a:r>
              <a:rPr lang="en-US" sz="1100" dirty="0" err="1">
                <a:effectLst/>
                <a:latin typeface="+mj-lt"/>
                <a:ea typeface="PMingLiU" panose="02020500000000000000" pitchFamily="18" charset="-120"/>
              </a:rPr>
              <a:t>doi</a:t>
            </a:r>
            <a:r>
              <a:rPr lang="en-US" sz="1100" dirty="0">
                <a:effectLst/>
                <a:latin typeface="+mj-lt"/>
                <a:ea typeface="PMingLiU" panose="02020500000000000000" pitchFamily="18" charset="-120"/>
              </a:rPr>
              <a:t>: 10.2172/1467594.</a:t>
            </a:r>
          </a:p>
          <a:p>
            <a:pPr marL="0" marR="0" indent="0" algn="just">
              <a:lnSpc>
                <a:spcPct val="120000"/>
              </a:lnSpc>
              <a:spcBef>
                <a:spcPts val="0"/>
              </a:spcBef>
              <a:spcAft>
                <a:spcPts val="0"/>
              </a:spcAft>
              <a:buNone/>
            </a:pPr>
            <a:r>
              <a:rPr lang="en-US" sz="1100" dirty="0">
                <a:effectLst/>
                <a:latin typeface="+mj-lt"/>
                <a:ea typeface="PMingLiU" panose="02020500000000000000" pitchFamily="18" charset="-120"/>
              </a:rPr>
              <a:t>[28] D. I. </a:t>
            </a:r>
            <a:r>
              <a:rPr lang="en-US" sz="1100" dirty="0" err="1">
                <a:effectLst/>
                <a:latin typeface="+mj-lt"/>
                <a:ea typeface="PMingLiU" panose="02020500000000000000" pitchFamily="18" charset="-120"/>
              </a:rPr>
              <a:t>Gertman</a:t>
            </a:r>
            <a:r>
              <a:rPr lang="en-US" sz="1100" dirty="0">
                <a:effectLst/>
                <a:latin typeface="+mj-lt"/>
                <a:ea typeface="PMingLiU" panose="02020500000000000000" pitchFamily="18" charset="-120"/>
              </a:rPr>
              <a:t>, H. Blackman, J. Marble, J. Byers, and C. Smith, "The SPAR-H Human Reliability Analysis Method." USNRC, Aug. 2005</a:t>
            </a:r>
          </a:p>
          <a:p>
            <a:endParaRPr lang="en-US" sz="1100" dirty="0">
              <a:latin typeface="+mj-lt"/>
            </a:endParaRPr>
          </a:p>
          <a:p>
            <a:pPr marL="0" indent="0">
              <a:lnSpc>
                <a:spcPct val="120000"/>
              </a:lnSpc>
              <a:buNone/>
            </a:pPr>
            <a:endParaRPr lang="en-US" sz="1100" dirty="0">
              <a:effectLst/>
              <a:latin typeface="Trebuchet MS (Body)"/>
              <a:ea typeface="PMingLiU" panose="02020500000000000000" pitchFamily="18" charset="-120"/>
            </a:endParaRPr>
          </a:p>
        </p:txBody>
      </p:sp>
      <p:sp>
        <p:nvSpPr>
          <p:cNvPr id="4" name="Footer Placeholder 3">
            <a:extLst>
              <a:ext uri="{FF2B5EF4-FFF2-40B4-BE49-F238E27FC236}">
                <a16:creationId xmlns:a16="http://schemas.microsoft.com/office/drawing/2014/main" id="{AE2030B3-16C1-367E-7E20-6C6905B898A9}"/>
              </a:ext>
            </a:extLst>
          </p:cNvPr>
          <p:cNvSpPr>
            <a:spLocks noGrp="1"/>
          </p:cNvSpPr>
          <p:nvPr>
            <p:ph type="ftr" sz="quarter" idx="3"/>
          </p:nvPr>
        </p:nvSpPr>
        <p:spPr/>
        <p:txBody>
          <a:bodyPr/>
          <a:lstStyle/>
          <a:p>
            <a:fld id="{84967C11-20DF-654D-A7FD-D310D00C0508}" type="slidenum">
              <a:rPr lang="en-US" smtClean="0">
                <a:solidFill>
                  <a:schemeClr val="bg1"/>
                </a:solidFill>
              </a:rPr>
              <a:pPr/>
              <a:t>25</a:t>
            </a:fld>
            <a:r>
              <a:rPr lang="en-US">
                <a:solidFill>
                  <a:schemeClr val="bg1"/>
                </a:solidFill>
              </a:rPr>
              <a:t>   |   </a:t>
            </a:r>
            <a:r>
              <a:rPr lang="en-US" b="1">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84667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5F2F-9663-415A-9849-582CB0368F45}"/>
              </a:ext>
            </a:extLst>
          </p:cNvPr>
          <p:cNvSpPr>
            <a:spLocks noGrp="1"/>
          </p:cNvSpPr>
          <p:nvPr>
            <p:ph type="title"/>
          </p:nvPr>
        </p:nvSpPr>
        <p:spPr>
          <a:xfrm>
            <a:off x="838200" y="365125"/>
            <a:ext cx="10515600" cy="775417"/>
          </a:xfrm>
        </p:spPr>
        <p:txBody>
          <a:bodyPr/>
          <a:lstStyle/>
          <a:p>
            <a:r>
              <a:rPr lang="en-US" dirty="0"/>
              <a:t>Questionnaire</a:t>
            </a:r>
          </a:p>
        </p:txBody>
      </p:sp>
      <p:sp>
        <p:nvSpPr>
          <p:cNvPr id="4" name="Footer Placeholder 3">
            <a:extLst>
              <a:ext uri="{FF2B5EF4-FFF2-40B4-BE49-F238E27FC236}">
                <a16:creationId xmlns:a16="http://schemas.microsoft.com/office/drawing/2014/main" id="{483F698C-53FD-4805-9EB0-9277E043288E}"/>
              </a:ext>
            </a:extLst>
          </p:cNvPr>
          <p:cNvSpPr>
            <a:spLocks noGrp="1"/>
          </p:cNvSpPr>
          <p:nvPr>
            <p:ph type="ftr" sz="quarter" idx="3"/>
          </p:nvPr>
        </p:nvSpPr>
        <p:spPr/>
        <p:txBody>
          <a:bodyPr/>
          <a:lstStyle/>
          <a:p>
            <a:fld id="{84967C11-20DF-654D-A7FD-D310D00C0508}" type="slidenum">
              <a:rPr lang="en-US" smtClean="0">
                <a:solidFill>
                  <a:schemeClr val="bg1"/>
                </a:solidFill>
              </a:rPr>
              <a:pPr/>
              <a:t>3</a:t>
            </a:fld>
            <a:r>
              <a:rPr lang="en-US">
                <a:solidFill>
                  <a:schemeClr val="bg1"/>
                </a:solidFill>
              </a:rPr>
              <a:t>   |   </a:t>
            </a:r>
            <a:r>
              <a:rPr lang="en-US" b="1">
                <a:solidFill>
                  <a:schemeClr val="bg1"/>
                </a:solidFill>
              </a:rPr>
              <a:t> </a:t>
            </a:r>
            <a:endParaRPr lang="en-US" dirty="0">
              <a:solidFill>
                <a:schemeClr val="bg1"/>
              </a:solidFill>
            </a:endParaRPr>
          </a:p>
        </p:txBody>
      </p:sp>
      <p:pic>
        <p:nvPicPr>
          <p:cNvPr id="5" name="Content Placeholder 4">
            <a:extLst>
              <a:ext uri="{FF2B5EF4-FFF2-40B4-BE49-F238E27FC236}">
                <a16:creationId xmlns:a16="http://schemas.microsoft.com/office/drawing/2014/main" id="{5D12E446-D3D9-4CDF-BD41-983ED214DD81}"/>
              </a:ext>
            </a:extLst>
          </p:cNvPr>
          <p:cNvPicPr>
            <a:picLocks noGrp="1"/>
          </p:cNvPicPr>
          <p:nvPr>
            <p:ph idx="1"/>
          </p:nvPr>
        </p:nvPicPr>
        <p:blipFill>
          <a:blip r:embed="rId2"/>
          <a:stretch>
            <a:fillRect/>
          </a:stretch>
        </p:blipFill>
        <p:spPr>
          <a:xfrm>
            <a:off x="10143085" y="365125"/>
            <a:ext cx="1830147" cy="2830359"/>
          </a:xfrm>
          <a:prstGeom prst="rect">
            <a:avLst/>
          </a:prstGeom>
        </p:spPr>
      </p:pic>
      <p:pic>
        <p:nvPicPr>
          <p:cNvPr id="6" name="Picture 5">
            <a:extLst>
              <a:ext uri="{FF2B5EF4-FFF2-40B4-BE49-F238E27FC236}">
                <a16:creationId xmlns:a16="http://schemas.microsoft.com/office/drawing/2014/main" id="{621B19B4-FD0F-4C00-8868-6E7717175570}"/>
              </a:ext>
            </a:extLst>
          </p:cNvPr>
          <p:cNvPicPr/>
          <p:nvPr/>
        </p:nvPicPr>
        <p:blipFill>
          <a:blip r:embed="rId3"/>
          <a:stretch>
            <a:fillRect/>
          </a:stretch>
        </p:blipFill>
        <p:spPr>
          <a:xfrm>
            <a:off x="10143085" y="3457352"/>
            <a:ext cx="1830147" cy="2446901"/>
          </a:xfrm>
          <a:prstGeom prst="rect">
            <a:avLst/>
          </a:prstGeom>
        </p:spPr>
      </p:pic>
      <p:sp>
        <p:nvSpPr>
          <p:cNvPr id="7" name="TextBox 6">
            <a:extLst>
              <a:ext uri="{FF2B5EF4-FFF2-40B4-BE49-F238E27FC236}">
                <a16:creationId xmlns:a16="http://schemas.microsoft.com/office/drawing/2014/main" id="{88AA39D1-D9DD-4A19-94E8-327E42A45375}"/>
              </a:ext>
            </a:extLst>
          </p:cNvPr>
          <p:cNvSpPr txBox="1"/>
          <p:nvPr/>
        </p:nvSpPr>
        <p:spPr>
          <a:xfrm>
            <a:off x="560439" y="1256749"/>
            <a:ext cx="9291483" cy="3785652"/>
          </a:xfrm>
          <a:prstGeom prst="rect">
            <a:avLst/>
          </a:prstGeom>
          <a:noFill/>
        </p:spPr>
        <p:txBody>
          <a:bodyPr wrap="square" rtlCol="0">
            <a:spAutoFit/>
          </a:bodyPr>
          <a:lstStyle/>
          <a:p>
            <a:pPr marL="342900" marR="0" lvl="0" indent="-342900" algn="just">
              <a:spcBef>
                <a:spcPts val="1200"/>
              </a:spcBef>
              <a:spcAft>
                <a:spcPts val="0"/>
              </a:spcAft>
              <a:buFont typeface="+mj-lt"/>
              <a:buAutoNum type="arabicParenR"/>
            </a:pPr>
            <a:r>
              <a:rPr lang="en-US" sz="2400" dirty="0">
                <a:effectLst/>
                <a:latin typeface="+mj-lt"/>
                <a:ea typeface="PMingLiU" panose="020B0604030504040204" pitchFamily="18" charset="-120"/>
                <a:cs typeface="Times New Roman" panose="02020603050405020304" pitchFamily="18" charset="0"/>
              </a:rPr>
              <a:t>What static </a:t>
            </a:r>
            <a:r>
              <a:rPr lang="en-US" sz="2400" dirty="0">
                <a:solidFill>
                  <a:srgbClr val="C00000"/>
                </a:solidFill>
                <a:effectLst/>
                <a:latin typeface="+mj-lt"/>
                <a:ea typeface="PMingLiU" panose="020B0604030504040204" pitchFamily="18" charset="-120"/>
                <a:cs typeface="Times New Roman" panose="02020603050405020304" pitchFamily="18" charset="0"/>
              </a:rPr>
              <a:t>PRA software </a:t>
            </a:r>
            <a:r>
              <a:rPr lang="en-US" sz="2400" dirty="0">
                <a:effectLst/>
                <a:latin typeface="+mj-lt"/>
                <a:ea typeface="PMingLiU" panose="020B0604030504040204" pitchFamily="18" charset="-120"/>
                <a:cs typeface="Times New Roman" panose="02020603050405020304" pitchFamily="18" charset="0"/>
              </a:rPr>
              <a:t>do you have experience using? Select multiple if applicable.</a:t>
            </a:r>
          </a:p>
          <a:p>
            <a:pPr marL="742950" marR="0" lvl="1" indent="-285750" algn="just">
              <a:spcBef>
                <a:spcPts val="0"/>
              </a:spcBef>
              <a:spcAft>
                <a:spcPts val="0"/>
              </a:spcAft>
              <a:buFont typeface="+mj-lt"/>
              <a:buAutoNum type="alphaLcPeriod"/>
            </a:pPr>
            <a:r>
              <a:rPr lang="en-US" sz="2400" dirty="0">
                <a:effectLst/>
                <a:latin typeface="+mj-lt"/>
                <a:ea typeface="PMingLiU" panose="020B0604030504040204" pitchFamily="18" charset="-120"/>
              </a:rPr>
              <a:t>SAPHIRE</a:t>
            </a:r>
          </a:p>
          <a:p>
            <a:pPr marL="742950" marR="0" lvl="1" indent="-285750" algn="just">
              <a:spcBef>
                <a:spcPts val="0"/>
              </a:spcBef>
              <a:spcAft>
                <a:spcPts val="0"/>
              </a:spcAft>
              <a:buFont typeface="+mj-lt"/>
              <a:buAutoNum type="alphaLcPeriod"/>
            </a:pPr>
            <a:r>
              <a:rPr lang="en-US" sz="2400" dirty="0" err="1">
                <a:effectLst/>
                <a:latin typeface="+mj-lt"/>
                <a:ea typeface="PMingLiU" panose="020B0604030504040204" pitchFamily="18" charset="-120"/>
              </a:rPr>
              <a:t>Riskman</a:t>
            </a:r>
            <a:endParaRPr lang="en-US" sz="2400" dirty="0">
              <a:effectLst/>
              <a:latin typeface="+mj-lt"/>
              <a:ea typeface="PMingLiU" panose="020B0604030504040204" pitchFamily="18" charset="-120"/>
            </a:endParaRPr>
          </a:p>
          <a:p>
            <a:pPr marL="742950" marR="0" lvl="1" indent="-285750" algn="just">
              <a:spcBef>
                <a:spcPts val="0"/>
              </a:spcBef>
              <a:spcAft>
                <a:spcPts val="0"/>
              </a:spcAft>
              <a:buFont typeface="+mj-lt"/>
              <a:buAutoNum type="alphaLcPeriod"/>
            </a:pPr>
            <a:r>
              <a:rPr lang="en-US" sz="2400" dirty="0" err="1">
                <a:effectLst/>
                <a:latin typeface="+mj-lt"/>
                <a:ea typeface="PMingLiU" panose="020B0604030504040204" pitchFamily="18" charset="-120"/>
              </a:rPr>
              <a:t>RiskSpectrum</a:t>
            </a:r>
            <a:endParaRPr lang="en-US" sz="2400" dirty="0">
              <a:effectLst/>
              <a:latin typeface="+mj-lt"/>
              <a:ea typeface="PMingLiU" panose="020B0604030504040204" pitchFamily="18" charset="-120"/>
            </a:endParaRPr>
          </a:p>
          <a:p>
            <a:pPr marL="742950" marR="0" lvl="1" indent="-285750" algn="just">
              <a:spcBef>
                <a:spcPts val="0"/>
              </a:spcBef>
              <a:spcAft>
                <a:spcPts val="0"/>
              </a:spcAft>
              <a:buFont typeface="+mj-lt"/>
              <a:buAutoNum type="alphaLcPeriod"/>
            </a:pPr>
            <a:r>
              <a:rPr lang="en-US" sz="2400" dirty="0">
                <a:effectLst/>
                <a:latin typeface="+mj-lt"/>
                <a:ea typeface="PMingLiU" panose="020B0604030504040204" pitchFamily="18" charset="-120"/>
              </a:rPr>
              <a:t>CAFTA</a:t>
            </a:r>
          </a:p>
          <a:p>
            <a:pPr marL="742950" marR="0" lvl="1" indent="-285750" algn="just">
              <a:spcBef>
                <a:spcPts val="0"/>
              </a:spcBef>
              <a:spcAft>
                <a:spcPts val="0"/>
              </a:spcAft>
              <a:buFont typeface="+mj-lt"/>
              <a:buAutoNum type="alphaLcPeriod"/>
            </a:pPr>
            <a:r>
              <a:rPr lang="en-US" sz="2400" dirty="0" err="1">
                <a:effectLst/>
                <a:latin typeface="+mj-lt"/>
                <a:ea typeface="PMingLiU" panose="020B0604030504040204" pitchFamily="18" charset="-120"/>
              </a:rPr>
              <a:t>WinNUPRA</a:t>
            </a:r>
            <a:endParaRPr lang="en-US" sz="2400" dirty="0">
              <a:effectLst/>
              <a:latin typeface="+mj-lt"/>
              <a:ea typeface="PMingLiU" panose="020B0604030504040204" pitchFamily="18" charset="-120"/>
            </a:endParaRPr>
          </a:p>
          <a:p>
            <a:pPr marL="742950" marR="0" lvl="1" indent="-285750" algn="just">
              <a:spcBef>
                <a:spcPts val="0"/>
              </a:spcBef>
              <a:spcAft>
                <a:spcPts val="0"/>
              </a:spcAft>
              <a:buFont typeface="+mj-lt"/>
              <a:buAutoNum type="alphaLcPeriod"/>
            </a:pPr>
            <a:r>
              <a:rPr lang="en-US" sz="2400" dirty="0">
                <a:effectLst/>
                <a:latin typeface="+mj-lt"/>
                <a:ea typeface="PMingLiU" panose="020B0604030504040204" pitchFamily="18" charset="-120"/>
              </a:rPr>
              <a:t>FRANX</a:t>
            </a:r>
          </a:p>
          <a:p>
            <a:pPr marL="742950" marR="0" lvl="1" indent="-285750" algn="just">
              <a:spcBef>
                <a:spcPts val="0"/>
              </a:spcBef>
              <a:spcAft>
                <a:spcPts val="0"/>
              </a:spcAft>
              <a:buFont typeface="+mj-lt"/>
              <a:buAutoNum type="alphaLcPeriod"/>
            </a:pPr>
            <a:r>
              <a:rPr lang="en-US" sz="2400" dirty="0">
                <a:effectLst/>
                <a:latin typeface="+mj-lt"/>
                <a:ea typeface="PMingLiU" panose="020B0604030504040204" pitchFamily="18" charset="-120"/>
              </a:rPr>
              <a:t>Other (Please Specify)</a:t>
            </a:r>
          </a:p>
          <a:p>
            <a:pPr marL="742950" marR="0" lvl="1" indent="-285750" algn="just">
              <a:spcBef>
                <a:spcPts val="0"/>
              </a:spcBef>
              <a:spcAft>
                <a:spcPts val="0"/>
              </a:spcAft>
              <a:buFont typeface="+mj-lt"/>
              <a:buAutoNum type="alphaLcPeriod"/>
            </a:pPr>
            <a:r>
              <a:rPr lang="en-US" sz="2400" dirty="0">
                <a:effectLst/>
                <a:latin typeface="+mj-lt"/>
                <a:ea typeface="PMingLiU" panose="020B0604030504040204" pitchFamily="18" charset="-120"/>
              </a:rPr>
              <a:t>I do not use PRA tools</a:t>
            </a:r>
          </a:p>
        </p:txBody>
      </p:sp>
    </p:spTree>
    <p:extLst>
      <p:ext uri="{BB962C8B-B14F-4D97-AF65-F5344CB8AC3E}">
        <p14:creationId xmlns:p14="http://schemas.microsoft.com/office/powerpoint/2010/main" val="332357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5F2F-9663-415A-9849-582CB0368F45}"/>
              </a:ext>
            </a:extLst>
          </p:cNvPr>
          <p:cNvSpPr>
            <a:spLocks noGrp="1"/>
          </p:cNvSpPr>
          <p:nvPr>
            <p:ph type="title"/>
          </p:nvPr>
        </p:nvSpPr>
        <p:spPr>
          <a:xfrm>
            <a:off x="838200" y="365125"/>
            <a:ext cx="10515600" cy="775417"/>
          </a:xfrm>
        </p:spPr>
        <p:txBody>
          <a:bodyPr/>
          <a:lstStyle/>
          <a:p>
            <a:r>
              <a:rPr lang="en-US" dirty="0"/>
              <a:t>Questionnaire</a:t>
            </a:r>
          </a:p>
        </p:txBody>
      </p:sp>
      <p:sp>
        <p:nvSpPr>
          <p:cNvPr id="4" name="Footer Placeholder 3">
            <a:extLst>
              <a:ext uri="{FF2B5EF4-FFF2-40B4-BE49-F238E27FC236}">
                <a16:creationId xmlns:a16="http://schemas.microsoft.com/office/drawing/2014/main" id="{483F698C-53FD-4805-9EB0-9277E043288E}"/>
              </a:ext>
            </a:extLst>
          </p:cNvPr>
          <p:cNvSpPr>
            <a:spLocks noGrp="1"/>
          </p:cNvSpPr>
          <p:nvPr>
            <p:ph type="ftr" sz="quarter" idx="3"/>
          </p:nvPr>
        </p:nvSpPr>
        <p:spPr/>
        <p:txBody>
          <a:bodyPr/>
          <a:lstStyle/>
          <a:p>
            <a:fld id="{84967C11-20DF-654D-A7FD-D310D00C0508}" type="slidenum">
              <a:rPr lang="en-US" smtClean="0">
                <a:solidFill>
                  <a:schemeClr val="bg1"/>
                </a:solidFill>
              </a:rPr>
              <a:pPr/>
              <a:t>4</a:t>
            </a:fld>
            <a:r>
              <a:rPr lang="en-US">
                <a:solidFill>
                  <a:schemeClr val="bg1"/>
                </a:solidFill>
              </a:rPr>
              <a:t>   |   </a:t>
            </a:r>
            <a:r>
              <a:rPr lang="en-US" b="1">
                <a:solidFill>
                  <a:schemeClr val="bg1"/>
                </a:solidFill>
              </a:rPr>
              <a:t> </a:t>
            </a:r>
            <a:endParaRPr lang="en-US" dirty="0">
              <a:solidFill>
                <a:schemeClr val="bg1"/>
              </a:solidFill>
            </a:endParaRPr>
          </a:p>
        </p:txBody>
      </p:sp>
      <p:pic>
        <p:nvPicPr>
          <p:cNvPr id="5" name="Content Placeholder 4">
            <a:extLst>
              <a:ext uri="{FF2B5EF4-FFF2-40B4-BE49-F238E27FC236}">
                <a16:creationId xmlns:a16="http://schemas.microsoft.com/office/drawing/2014/main" id="{5D12E446-D3D9-4CDF-BD41-983ED214DD81}"/>
              </a:ext>
            </a:extLst>
          </p:cNvPr>
          <p:cNvPicPr>
            <a:picLocks noGrp="1"/>
          </p:cNvPicPr>
          <p:nvPr>
            <p:ph idx="1"/>
          </p:nvPr>
        </p:nvPicPr>
        <p:blipFill>
          <a:blip r:embed="rId2"/>
          <a:stretch>
            <a:fillRect/>
          </a:stretch>
        </p:blipFill>
        <p:spPr>
          <a:xfrm>
            <a:off x="10143085" y="365125"/>
            <a:ext cx="1830147" cy="2830359"/>
          </a:xfrm>
          <a:prstGeom prst="rect">
            <a:avLst/>
          </a:prstGeom>
        </p:spPr>
      </p:pic>
      <p:pic>
        <p:nvPicPr>
          <p:cNvPr id="6" name="Picture 5">
            <a:extLst>
              <a:ext uri="{FF2B5EF4-FFF2-40B4-BE49-F238E27FC236}">
                <a16:creationId xmlns:a16="http://schemas.microsoft.com/office/drawing/2014/main" id="{621B19B4-FD0F-4C00-8868-6E7717175570}"/>
              </a:ext>
            </a:extLst>
          </p:cNvPr>
          <p:cNvPicPr/>
          <p:nvPr/>
        </p:nvPicPr>
        <p:blipFill>
          <a:blip r:embed="rId3"/>
          <a:stretch>
            <a:fillRect/>
          </a:stretch>
        </p:blipFill>
        <p:spPr>
          <a:xfrm>
            <a:off x="10143085" y="3457352"/>
            <a:ext cx="1830147" cy="2446901"/>
          </a:xfrm>
          <a:prstGeom prst="rect">
            <a:avLst/>
          </a:prstGeom>
        </p:spPr>
      </p:pic>
      <p:sp>
        <p:nvSpPr>
          <p:cNvPr id="7" name="TextBox 6">
            <a:extLst>
              <a:ext uri="{FF2B5EF4-FFF2-40B4-BE49-F238E27FC236}">
                <a16:creationId xmlns:a16="http://schemas.microsoft.com/office/drawing/2014/main" id="{88AA39D1-D9DD-4A19-94E8-327E42A45375}"/>
              </a:ext>
            </a:extLst>
          </p:cNvPr>
          <p:cNvSpPr txBox="1"/>
          <p:nvPr/>
        </p:nvSpPr>
        <p:spPr>
          <a:xfrm>
            <a:off x="560439" y="1256749"/>
            <a:ext cx="9291483" cy="4093428"/>
          </a:xfrm>
          <a:prstGeom prst="rect">
            <a:avLst/>
          </a:prstGeom>
          <a:noFill/>
        </p:spPr>
        <p:txBody>
          <a:bodyPr wrap="square" rtlCol="0">
            <a:spAutoFit/>
          </a:bodyPr>
          <a:lstStyle/>
          <a:p>
            <a:pPr algn="just">
              <a:spcBef>
                <a:spcPts val="1200"/>
              </a:spcBef>
            </a:pPr>
            <a:r>
              <a:rPr lang="en-US" sz="2400" dirty="0">
                <a:effectLst/>
                <a:latin typeface="+mj-lt"/>
                <a:ea typeface="PMingLiU" panose="020B0604030504040204" pitchFamily="18" charset="-120"/>
              </a:rPr>
              <a:t>2) </a:t>
            </a:r>
            <a:r>
              <a:rPr lang="en-US" sz="2400" dirty="0">
                <a:effectLst/>
                <a:latin typeface="+mj-lt"/>
                <a:ea typeface="PMingLiU" panose="020B0604030504040204" pitchFamily="18" charset="-120"/>
                <a:cs typeface="Times New Roman" panose="02020603050405020304" pitchFamily="18" charset="0"/>
              </a:rPr>
              <a:t>What are the </a:t>
            </a:r>
            <a:r>
              <a:rPr lang="en-US" sz="2400" dirty="0">
                <a:solidFill>
                  <a:srgbClr val="C00000"/>
                </a:solidFill>
                <a:effectLst/>
                <a:latin typeface="+mj-lt"/>
                <a:ea typeface="PMingLiU" panose="020B0604030504040204" pitchFamily="18" charset="-120"/>
                <a:cs typeface="Times New Roman" panose="02020603050405020304" pitchFamily="18" charset="0"/>
              </a:rPr>
              <a:t>strengths of the PRA software/tools </a:t>
            </a:r>
            <a:r>
              <a:rPr lang="en-US" sz="2400" dirty="0">
                <a:effectLst/>
                <a:latin typeface="+mj-lt"/>
                <a:ea typeface="PMingLiU" panose="020B0604030504040204" pitchFamily="18" charset="-120"/>
                <a:cs typeface="Times New Roman" panose="02020603050405020304" pitchFamily="18" charset="0"/>
              </a:rPr>
              <a:t>you are using/have used? If you discuss multiple tools, please connect each tool to its strengths.</a:t>
            </a:r>
          </a:p>
          <a:p>
            <a:pPr algn="just">
              <a:spcBef>
                <a:spcPts val="1200"/>
              </a:spcBef>
            </a:pPr>
            <a:r>
              <a:rPr lang="en-US" sz="2400" dirty="0">
                <a:latin typeface="+mj-lt"/>
                <a:ea typeface="PMingLiU" panose="020B0604030504040204" pitchFamily="18" charset="-120"/>
                <a:cs typeface="Times New Roman" panose="02020603050405020304" pitchFamily="18" charset="0"/>
              </a:rPr>
              <a:t>3) </a:t>
            </a:r>
            <a:r>
              <a:rPr lang="en-US" sz="2400" dirty="0">
                <a:effectLst/>
                <a:latin typeface="+mj-lt"/>
                <a:ea typeface="PMingLiU" panose="020B0604030504040204" pitchFamily="18" charset="-120"/>
                <a:cs typeface="Times New Roman" panose="02020603050405020304" pitchFamily="18" charset="0"/>
              </a:rPr>
              <a:t>What are the </a:t>
            </a:r>
            <a:r>
              <a:rPr lang="en-US" sz="2400" dirty="0">
                <a:solidFill>
                  <a:srgbClr val="C00000"/>
                </a:solidFill>
                <a:effectLst/>
                <a:latin typeface="+mj-lt"/>
                <a:ea typeface="PMingLiU" panose="020B0604030504040204" pitchFamily="18" charset="-120"/>
                <a:cs typeface="Times New Roman" panose="02020603050405020304" pitchFamily="18" charset="0"/>
              </a:rPr>
              <a:t>limitations of the PRA software/tools </a:t>
            </a:r>
            <a:r>
              <a:rPr lang="en-US" sz="2400" dirty="0">
                <a:effectLst/>
                <a:latin typeface="+mj-lt"/>
                <a:ea typeface="PMingLiU" panose="020B0604030504040204" pitchFamily="18" charset="-120"/>
                <a:cs typeface="Times New Roman" panose="02020603050405020304" pitchFamily="18" charset="0"/>
              </a:rPr>
              <a:t>you are using/have used? If you discuss multiple tools, please connect each tool to its limitations.</a:t>
            </a:r>
            <a:endParaRPr lang="en-US" sz="2400" dirty="0">
              <a:latin typeface="+mj-lt"/>
              <a:ea typeface="PMingLiU" panose="020B0604030504040204" pitchFamily="18" charset="-120"/>
              <a:cs typeface="Times New Roman" panose="02020603050405020304" pitchFamily="18" charset="0"/>
            </a:endParaRPr>
          </a:p>
          <a:p>
            <a:pPr algn="just">
              <a:spcBef>
                <a:spcPts val="1200"/>
              </a:spcBef>
            </a:pPr>
            <a:r>
              <a:rPr lang="en-US" sz="2400" dirty="0">
                <a:latin typeface="+mj-lt"/>
                <a:ea typeface="PMingLiU" panose="020B0604030504040204" pitchFamily="18" charset="-120"/>
                <a:cs typeface="Times New Roman" panose="02020603050405020304" pitchFamily="18" charset="0"/>
              </a:rPr>
              <a:t>4</a:t>
            </a:r>
            <a:r>
              <a:rPr lang="en-US" sz="2400" dirty="0">
                <a:effectLst/>
                <a:latin typeface="+mj-lt"/>
                <a:ea typeface="PMingLiU" panose="020B0604030504040204" pitchFamily="18" charset="-120"/>
                <a:cs typeface="Times New Roman" panose="02020603050405020304" pitchFamily="18" charset="0"/>
              </a:rPr>
              <a:t>) What other </a:t>
            </a:r>
            <a:r>
              <a:rPr lang="en-US" sz="2400" dirty="0">
                <a:solidFill>
                  <a:srgbClr val="C00000"/>
                </a:solidFill>
                <a:effectLst/>
                <a:latin typeface="+mj-lt"/>
                <a:ea typeface="PMingLiU" panose="020B0604030504040204" pitchFamily="18" charset="-120"/>
                <a:cs typeface="Times New Roman" panose="02020603050405020304" pitchFamily="18" charset="0"/>
              </a:rPr>
              <a:t>tools or software have you used to supplement </a:t>
            </a:r>
            <a:r>
              <a:rPr lang="en-US" sz="2400" dirty="0">
                <a:effectLst/>
                <a:latin typeface="+mj-lt"/>
                <a:ea typeface="PMingLiU" panose="020B0604030504040204" pitchFamily="18" charset="-120"/>
                <a:cs typeface="Times New Roman" panose="02020603050405020304" pitchFamily="18" charset="0"/>
              </a:rPr>
              <a:t>the PRA tools/software you identified above? Why have they been needed? If you discuss multiple tools, please connect each tool to its necessity.</a:t>
            </a:r>
            <a:r>
              <a:rPr lang="en-US" sz="2400" dirty="0">
                <a:effectLst/>
                <a:latin typeface="+mj-lt"/>
                <a:ea typeface="PMingLiU" panose="020B0604030504040204" pitchFamily="18" charset="-120"/>
              </a:rPr>
              <a:t> </a:t>
            </a:r>
          </a:p>
        </p:txBody>
      </p:sp>
    </p:spTree>
    <p:extLst>
      <p:ext uri="{BB962C8B-B14F-4D97-AF65-F5344CB8AC3E}">
        <p14:creationId xmlns:p14="http://schemas.microsoft.com/office/powerpoint/2010/main" val="307066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5F2F-9663-415A-9849-582CB0368F45}"/>
              </a:ext>
            </a:extLst>
          </p:cNvPr>
          <p:cNvSpPr>
            <a:spLocks noGrp="1"/>
          </p:cNvSpPr>
          <p:nvPr>
            <p:ph type="title"/>
          </p:nvPr>
        </p:nvSpPr>
        <p:spPr>
          <a:xfrm>
            <a:off x="838200" y="365125"/>
            <a:ext cx="10515600" cy="775417"/>
          </a:xfrm>
        </p:spPr>
        <p:txBody>
          <a:bodyPr/>
          <a:lstStyle/>
          <a:p>
            <a:r>
              <a:rPr lang="en-US" dirty="0"/>
              <a:t>Questionnaire</a:t>
            </a:r>
          </a:p>
        </p:txBody>
      </p:sp>
      <p:sp>
        <p:nvSpPr>
          <p:cNvPr id="4" name="Footer Placeholder 3">
            <a:extLst>
              <a:ext uri="{FF2B5EF4-FFF2-40B4-BE49-F238E27FC236}">
                <a16:creationId xmlns:a16="http://schemas.microsoft.com/office/drawing/2014/main" id="{483F698C-53FD-4805-9EB0-9277E043288E}"/>
              </a:ext>
            </a:extLst>
          </p:cNvPr>
          <p:cNvSpPr>
            <a:spLocks noGrp="1"/>
          </p:cNvSpPr>
          <p:nvPr>
            <p:ph type="ftr" sz="quarter" idx="3"/>
          </p:nvPr>
        </p:nvSpPr>
        <p:spPr/>
        <p:txBody>
          <a:bodyPr/>
          <a:lstStyle/>
          <a:p>
            <a:fld id="{84967C11-20DF-654D-A7FD-D310D00C0508}" type="slidenum">
              <a:rPr lang="en-US" smtClean="0">
                <a:solidFill>
                  <a:schemeClr val="bg1"/>
                </a:solidFill>
              </a:rPr>
              <a:pPr/>
              <a:t>5</a:t>
            </a:fld>
            <a:r>
              <a:rPr lang="en-US">
                <a:solidFill>
                  <a:schemeClr val="bg1"/>
                </a:solidFill>
              </a:rPr>
              <a:t>   |   </a:t>
            </a:r>
            <a:r>
              <a:rPr lang="en-US" b="1">
                <a:solidFill>
                  <a:schemeClr val="bg1"/>
                </a:solidFill>
              </a:rPr>
              <a:t> </a:t>
            </a:r>
            <a:endParaRPr lang="en-US" dirty="0">
              <a:solidFill>
                <a:schemeClr val="bg1"/>
              </a:solidFill>
            </a:endParaRPr>
          </a:p>
        </p:txBody>
      </p:sp>
      <p:pic>
        <p:nvPicPr>
          <p:cNvPr id="5" name="Content Placeholder 4">
            <a:extLst>
              <a:ext uri="{FF2B5EF4-FFF2-40B4-BE49-F238E27FC236}">
                <a16:creationId xmlns:a16="http://schemas.microsoft.com/office/drawing/2014/main" id="{5D12E446-D3D9-4CDF-BD41-983ED214DD81}"/>
              </a:ext>
            </a:extLst>
          </p:cNvPr>
          <p:cNvPicPr>
            <a:picLocks noGrp="1"/>
          </p:cNvPicPr>
          <p:nvPr>
            <p:ph idx="1"/>
          </p:nvPr>
        </p:nvPicPr>
        <p:blipFill>
          <a:blip r:embed="rId2"/>
          <a:stretch>
            <a:fillRect/>
          </a:stretch>
        </p:blipFill>
        <p:spPr>
          <a:xfrm>
            <a:off x="10143085" y="365125"/>
            <a:ext cx="1830147" cy="2830359"/>
          </a:xfrm>
          <a:prstGeom prst="rect">
            <a:avLst/>
          </a:prstGeom>
        </p:spPr>
      </p:pic>
      <p:pic>
        <p:nvPicPr>
          <p:cNvPr id="6" name="Picture 5">
            <a:extLst>
              <a:ext uri="{FF2B5EF4-FFF2-40B4-BE49-F238E27FC236}">
                <a16:creationId xmlns:a16="http://schemas.microsoft.com/office/drawing/2014/main" id="{621B19B4-FD0F-4C00-8868-6E7717175570}"/>
              </a:ext>
            </a:extLst>
          </p:cNvPr>
          <p:cNvPicPr/>
          <p:nvPr/>
        </p:nvPicPr>
        <p:blipFill>
          <a:blip r:embed="rId3"/>
          <a:stretch>
            <a:fillRect/>
          </a:stretch>
        </p:blipFill>
        <p:spPr>
          <a:xfrm>
            <a:off x="10143085" y="3457352"/>
            <a:ext cx="1830147" cy="2446901"/>
          </a:xfrm>
          <a:prstGeom prst="rect">
            <a:avLst/>
          </a:prstGeom>
        </p:spPr>
      </p:pic>
      <p:sp>
        <p:nvSpPr>
          <p:cNvPr id="7" name="TextBox 6">
            <a:extLst>
              <a:ext uri="{FF2B5EF4-FFF2-40B4-BE49-F238E27FC236}">
                <a16:creationId xmlns:a16="http://schemas.microsoft.com/office/drawing/2014/main" id="{88AA39D1-D9DD-4A19-94E8-327E42A45375}"/>
              </a:ext>
            </a:extLst>
          </p:cNvPr>
          <p:cNvSpPr txBox="1"/>
          <p:nvPr/>
        </p:nvSpPr>
        <p:spPr>
          <a:xfrm>
            <a:off x="560439" y="1256749"/>
            <a:ext cx="9291483" cy="4308872"/>
          </a:xfrm>
          <a:prstGeom prst="rect">
            <a:avLst/>
          </a:prstGeom>
          <a:noFill/>
        </p:spPr>
        <p:txBody>
          <a:bodyPr wrap="square" rtlCol="0">
            <a:spAutoFit/>
          </a:bodyPr>
          <a:lstStyle/>
          <a:p>
            <a:pPr marR="0" lvl="0" algn="just">
              <a:spcBef>
                <a:spcPts val="600"/>
              </a:spcBef>
              <a:spcAft>
                <a:spcPts val="0"/>
              </a:spcAft>
            </a:pPr>
            <a:r>
              <a:rPr lang="en-US" sz="2400" dirty="0">
                <a:effectLst/>
                <a:latin typeface="+mj-lt"/>
                <a:ea typeface="PMingLiU" panose="020B0604030504040204" pitchFamily="18" charset="-120"/>
                <a:cs typeface="Times New Roman" panose="02020603050405020304" pitchFamily="18" charset="0"/>
              </a:rPr>
              <a:t>5) What </a:t>
            </a:r>
            <a:r>
              <a:rPr lang="en-US" sz="2400" dirty="0">
                <a:solidFill>
                  <a:srgbClr val="C00000"/>
                </a:solidFill>
                <a:effectLst/>
                <a:latin typeface="+mj-lt"/>
                <a:ea typeface="PMingLiU" panose="020B0604030504040204" pitchFamily="18" charset="-120"/>
                <a:cs typeface="Times New Roman" panose="02020603050405020304" pitchFamily="18" charset="0"/>
              </a:rPr>
              <a:t>types of PRAs </a:t>
            </a:r>
            <a:r>
              <a:rPr lang="en-US" sz="2400" dirty="0">
                <a:effectLst/>
                <a:latin typeface="+mj-lt"/>
                <a:ea typeface="PMingLiU" panose="020B0604030504040204" pitchFamily="18" charset="-120"/>
                <a:cs typeface="Times New Roman" panose="02020603050405020304" pitchFamily="18" charset="0"/>
              </a:rPr>
              <a:t>have you worked on when using the tools/software/methods identified above? (e.g., internal events, internal flooding, fire, seismic, high winds, external flooding, human risk assessment (HRA), data analysis, level II/III,...)</a:t>
            </a:r>
          </a:p>
          <a:p>
            <a:pPr marR="0" lvl="0" algn="just">
              <a:spcBef>
                <a:spcPts val="600"/>
              </a:spcBef>
              <a:spcAft>
                <a:spcPts val="0"/>
              </a:spcAft>
            </a:pPr>
            <a:r>
              <a:rPr lang="en-US" sz="2400" dirty="0">
                <a:effectLst/>
                <a:latin typeface="+mj-lt"/>
                <a:ea typeface="PMingLiU" panose="020B0604030504040204" pitchFamily="18" charset="-120"/>
                <a:cs typeface="Times New Roman" panose="02020603050405020304" pitchFamily="18" charset="0"/>
              </a:rPr>
              <a:t>6)    What </a:t>
            </a:r>
            <a:r>
              <a:rPr lang="en-US" sz="2400" dirty="0">
                <a:solidFill>
                  <a:srgbClr val="C00000"/>
                </a:solidFill>
                <a:effectLst/>
                <a:latin typeface="+mj-lt"/>
                <a:ea typeface="PMingLiU" panose="020B0604030504040204" pitchFamily="18" charset="-120"/>
                <a:cs typeface="Times New Roman" panose="02020603050405020304" pitchFamily="18" charset="0"/>
              </a:rPr>
              <a:t>types of nuclear power technologies </a:t>
            </a:r>
            <a:r>
              <a:rPr lang="en-US" sz="2400" dirty="0">
                <a:effectLst/>
                <a:latin typeface="+mj-lt"/>
                <a:ea typeface="PMingLiU" panose="020B0604030504040204" pitchFamily="18" charset="-120"/>
                <a:cs typeface="Times New Roman" panose="02020603050405020304" pitchFamily="18" charset="0"/>
              </a:rPr>
              <a:t>do you work with when using the tools/software/methods identified above? (e.g., LWRs, SMRs, gas reactors, breeder reactors, molten salt reactors,...)</a:t>
            </a:r>
          </a:p>
          <a:p>
            <a:pPr marR="0" lvl="0" algn="just">
              <a:spcBef>
                <a:spcPts val="600"/>
              </a:spcBef>
              <a:spcAft>
                <a:spcPts val="1200"/>
              </a:spcAft>
            </a:pPr>
            <a:r>
              <a:rPr lang="en-US" sz="2400" dirty="0">
                <a:effectLst/>
                <a:latin typeface="+mj-lt"/>
                <a:ea typeface="PMingLiU" panose="020B0604030504040204" pitchFamily="18" charset="-120"/>
                <a:cs typeface="Times New Roman" panose="02020603050405020304" pitchFamily="18" charset="0"/>
              </a:rPr>
              <a:t>7)   Please provide </a:t>
            </a:r>
            <a:r>
              <a:rPr lang="en-US" sz="2400" dirty="0">
                <a:solidFill>
                  <a:srgbClr val="C00000"/>
                </a:solidFill>
                <a:effectLst/>
                <a:latin typeface="+mj-lt"/>
                <a:ea typeface="PMingLiU" panose="020B0604030504040204" pitchFamily="18" charset="-120"/>
                <a:cs typeface="Times New Roman" panose="02020603050405020304" pitchFamily="18" charset="0"/>
              </a:rPr>
              <a:t>additional comments </a:t>
            </a:r>
            <a:r>
              <a:rPr lang="en-US" sz="2400" dirty="0">
                <a:effectLst/>
                <a:latin typeface="+mj-lt"/>
                <a:ea typeface="PMingLiU" panose="020B0604030504040204" pitchFamily="18" charset="-120"/>
                <a:cs typeface="Times New Roman" panose="02020603050405020304" pitchFamily="18" charset="0"/>
              </a:rPr>
              <a:t>regarding the potential for new or existing PRA tools (used within or outside the nuclear industry) to meet the evolving needs of the nuclear industry.</a:t>
            </a:r>
          </a:p>
        </p:txBody>
      </p:sp>
    </p:spTree>
    <p:extLst>
      <p:ext uri="{BB962C8B-B14F-4D97-AF65-F5344CB8AC3E}">
        <p14:creationId xmlns:p14="http://schemas.microsoft.com/office/powerpoint/2010/main" val="176778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B460-6600-D158-9420-B5D8F63BD295}"/>
              </a:ext>
            </a:extLst>
          </p:cNvPr>
          <p:cNvSpPr>
            <a:spLocks noGrp="1"/>
          </p:cNvSpPr>
          <p:nvPr>
            <p:ph type="title"/>
          </p:nvPr>
        </p:nvSpPr>
        <p:spPr>
          <a:xfrm>
            <a:off x="838200" y="365125"/>
            <a:ext cx="10515600" cy="1020687"/>
          </a:xfrm>
        </p:spPr>
        <p:txBody>
          <a:bodyPr/>
          <a:lstStyle/>
          <a:p>
            <a:r>
              <a:rPr lang="en-US" sz="4400" dirty="0"/>
              <a:t>Questionnaire Characteristics</a:t>
            </a:r>
            <a:endParaRPr lang="en-US" dirty="0"/>
          </a:p>
        </p:txBody>
      </p:sp>
      <p:sp>
        <p:nvSpPr>
          <p:cNvPr id="3" name="Content Placeholder 2">
            <a:extLst>
              <a:ext uri="{FF2B5EF4-FFF2-40B4-BE49-F238E27FC236}">
                <a16:creationId xmlns:a16="http://schemas.microsoft.com/office/drawing/2014/main" id="{4E42E4A6-EEF4-2132-1B3F-01DA47BA20BE}"/>
              </a:ext>
            </a:extLst>
          </p:cNvPr>
          <p:cNvSpPr>
            <a:spLocks noGrp="1"/>
          </p:cNvSpPr>
          <p:nvPr>
            <p:ph idx="1"/>
          </p:nvPr>
        </p:nvSpPr>
        <p:spPr>
          <a:xfrm>
            <a:off x="838200" y="1385813"/>
            <a:ext cx="10327783" cy="4163650"/>
          </a:xfrm>
        </p:spPr>
        <p:txBody>
          <a:bodyPr>
            <a:normAutofit/>
          </a:bodyPr>
          <a:lstStyle/>
          <a:p>
            <a:pPr>
              <a:lnSpc>
                <a:spcPct val="100000"/>
              </a:lnSpc>
            </a:pPr>
            <a:r>
              <a:rPr lang="en-US" sz="2800" dirty="0"/>
              <a:t>Sent to 431 members of the international PRA community</a:t>
            </a:r>
          </a:p>
          <a:p>
            <a:pPr>
              <a:lnSpc>
                <a:spcPct val="100000"/>
              </a:lnSpc>
            </a:pPr>
            <a:r>
              <a:rPr lang="en-US" sz="2800" dirty="0"/>
              <a:t>52 anonymous responses</a:t>
            </a:r>
          </a:p>
          <a:p>
            <a:pPr lvl="1">
              <a:lnSpc>
                <a:spcPct val="100000"/>
              </a:lnSpc>
            </a:pPr>
            <a:r>
              <a:rPr lang="en-US" sz="2400" dirty="0"/>
              <a:t>Gathered insights on:</a:t>
            </a:r>
          </a:p>
          <a:p>
            <a:pPr lvl="2">
              <a:lnSpc>
                <a:spcPct val="100000"/>
              </a:lnSpc>
            </a:pPr>
            <a:r>
              <a:rPr lang="en-US" sz="2400" dirty="0"/>
              <a:t>PRA tool experience</a:t>
            </a:r>
          </a:p>
          <a:p>
            <a:pPr lvl="2">
              <a:lnSpc>
                <a:spcPct val="100000"/>
              </a:lnSpc>
            </a:pPr>
            <a:r>
              <a:rPr lang="en-US" sz="2400" dirty="0"/>
              <a:t>Advantages/limitations</a:t>
            </a:r>
          </a:p>
          <a:p>
            <a:pPr lvl="2">
              <a:lnSpc>
                <a:spcPct val="100000"/>
              </a:lnSpc>
            </a:pPr>
            <a:r>
              <a:rPr lang="en-US" sz="2400" dirty="0"/>
              <a:t>PRA community needs</a:t>
            </a:r>
          </a:p>
          <a:p>
            <a:r>
              <a:rPr lang="en-US" dirty="0"/>
              <a:t>Work is ongoing and will continued to </a:t>
            </a:r>
          </a:p>
          <a:p>
            <a:pPr marL="0" indent="0">
              <a:buNone/>
            </a:pPr>
            <a:r>
              <a:rPr lang="en-US" dirty="0"/>
              <a:t>be shared with the community</a:t>
            </a:r>
          </a:p>
          <a:p>
            <a:pPr marL="0" indent="0">
              <a:buNone/>
            </a:pPr>
            <a:endParaRPr lang="en-US" sz="3200" dirty="0"/>
          </a:p>
          <a:p>
            <a:endParaRPr lang="en-US" dirty="0"/>
          </a:p>
        </p:txBody>
      </p:sp>
      <p:sp>
        <p:nvSpPr>
          <p:cNvPr id="4" name="Footer Placeholder 3">
            <a:extLst>
              <a:ext uri="{FF2B5EF4-FFF2-40B4-BE49-F238E27FC236}">
                <a16:creationId xmlns:a16="http://schemas.microsoft.com/office/drawing/2014/main" id="{3D4A6BE5-C623-2F45-4E90-D9A6781E28BF}"/>
              </a:ext>
            </a:extLst>
          </p:cNvPr>
          <p:cNvSpPr>
            <a:spLocks noGrp="1"/>
          </p:cNvSpPr>
          <p:nvPr>
            <p:ph type="ftr" sz="quarter" idx="3"/>
          </p:nvPr>
        </p:nvSpPr>
        <p:spPr/>
        <p:txBody>
          <a:bodyPr/>
          <a:lstStyle/>
          <a:p>
            <a:fld id="{84967C11-20DF-654D-A7FD-D310D00C0508}" type="slidenum">
              <a:rPr lang="en-US" smtClean="0">
                <a:solidFill>
                  <a:schemeClr val="bg1"/>
                </a:solidFill>
              </a:rPr>
              <a:pPr/>
              <a:t>6</a:t>
            </a:fld>
            <a:r>
              <a:rPr lang="en-US">
                <a:solidFill>
                  <a:schemeClr val="bg1"/>
                </a:solidFill>
              </a:rPr>
              <a:t>   |   </a:t>
            </a:r>
            <a:r>
              <a:rPr lang="en-US" b="1">
                <a:solidFill>
                  <a:schemeClr val="bg1"/>
                </a:solidFill>
              </a:rPr>
              <a:t> </a:t>
            </a:r>
            <a:endParaRPr lang="en-US" dirty="0">
              <a:solidFill>
                <a:schemeClr val="bg1"/>
              </a:solidFill>
            </a:endParaRPr>
          </a:p>
        </p:txBody>
      </p:sp>
      <p:pic>
        <p:nvPicPr>
          <p:cNvPr id="6" name="Picture 5" descr="Qr code&#10;&#10;Description automatically generated">
            <a:extLst>
              <a:ext uri="{FF2B5EF4-FFF2-40B4-BE49-F238E27FC236}">
                <a16:creationId xmlns:a16="http://schemas.microsoft.com/office/drawing/2014/main" id="{B4BD9EEF-1CBA-CB1F-500E-F961F7EE8E12}"/>
              </a:ext>
            </a:extLst>
          </p:cNvPr>
          <p:cNvPicPr>
            <a:picLocks noChangeAspect="1"/>
          </p:cNvPicPr>
          <p:nvPr/>
        </p:nvPicPr>
        <p:blipFill rotWithShape="1">
          <a:blip r:embed="rId2"/>
          <a:srcRect l="6740" t="5072" r="5935" b="5882"/>
          <a:stretch/>
        </p:blipFill>
        <p:spPr>
          <a:xfrm>
            <a:off x="8371268" y="2060615"/>
            <a:ext cx="2794715" cy="2849853"/>
          </a:xfrm>
          <a:prstGeom prst="rect">
            <a:avLst/>
          </a:prstGeom>
        </p:spPr>
      </p:pic>
      <p:sp>
        <p:nvSpPr>
          <p:cNvPr id="7" name="TextBox 6">
            <a:extLst>
              <a:ext uri="{FF2B5EF4-FFF2-40B4-BE49-F238E27FC236}">
                <a16:creationId xmlns:a16="http://schemas.microsoft.com/office/drawing/2014/main" id="{1F8239F6-1D30-8499-2C1F-EB2FF52A6024}"/>
              </a:ext>
            </a:extLst>
          </p:cNvPr>
          <p:cNvSpPr txBox="1"/>
          <p:nvPr/>
        </p:nvSpPr>
        <p:spPr>
          <a:xfrm>
            <a:off x="8371268" y="4914085"/>
            <a:ext cx="2794715" cy="646331"/>
          </a:xfrm>
          <a:prstGeom prst="rect">
            <a:avLst/>
          </a:prstGeom>
          <a:solidFill>
            <a:srgbClr val="FFAB97"/>
          </a:solidFill>
          <a:ln>
            <a:noFill/>
          </a:ln>
          <a:effectLst>
            <a:outerShdw blurRad="50800" dist="38100" dir="2700000" algn="tl" rotWithShape="0">
              <a:prstClr val="black">
                <a:alpha val="40000"/>
              </a:prstClr>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solidFill>
                  <a:srgbClr val="FF0000"/>
                </a:solidFill>
              </a:rPr>
              <a:t>Scan above to share your insights</a:t>
            </a:r>
          </a:p>
        </p:txBody>
      </p:sp>
    </p:spTree>
    <p:extLst>
      <p:ext uri="{BB962C8B-B14F-4D97-AF65-F5344CB8AC3E}">
        <p14:creationId xmlns:p14="http://schemas.microsoft.com/office/powerpoint/2010/main" val="305089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54DB-5E88-1AC7-1E90-945B1655749F}"/>
              </a:ext>
            </a:extLst>
          </p:cNvPr>
          <p:cNvSpPr>
            <a:spLocks noGrp="1"/>
          </p:cNvSpPr>
          <p:nvPr>
            <p:ph type="title"/>
          </p:nvPr>
        </p:nvSpPr>
        <p:spPr>
          <a:xfrm>
            <a:off x="839788" y="457200"/>
            <a:ext cx="5256212" cy="1003738"/>
          </a:xfrm>
        </p:spPr>
        <p:txBody>
          <a:bodyPr>
            <a:normAutofit/>
          </a:bodyPr>
          <a:lstStyle/>
          <a:p>
            <a:r>
              <a:rPr lang="en-US" sz="2800" dirty="0"/>
              <a:t>Questionnaire Characteristics</a:t>
            </a:r>
          </a:p>
        </p:txBody>
      </p:sp>
      <p:sp>
        <p:nvSpPr>
          <p:cNvPr id="4" name="Text Placeholder 3">
            <a:extLst>
              <a:ext uri="{FF2B5EF4-FFF2-40B4-BE49-F238E27FC236}">
                <a16:creationId xmlns:a16="http://schemas.microsoft.com/office/drawing/2014/main" id="{78E7502E-0A42-E8AD-35AC-1294B8203190}"/>
              </a:ext>
            </a:extLst>
          </p:cNvPr>
          <p:cNvSpPr>
            <a:spLocks noGrp="1"/>
          </p:cNvSpPr>
          <p:nvPr>
            <p:ph type="body" sz="half" idx="2"/>
          </p:nvPr>
        </p:nvSpPr>
        <p:spPr>
          <a:xfrm>
            <a:off x="746974" y="1392620"/>
            <a:ext cx="5477039" cy="4577412"/>
          </a:xfrm>
        </p:spPr>
        <p:txBody>
          <a:bodyPr>
            <a:normAutofit/>
          </a:bodyPr>
          <a:lstStyle/>
          <a:p>
            <a:pPr>
              <a:lnSpc>
                <a:spcPct val="100000"/>
              </a:lnSpc>
            </a:pPr>
            <a:endParaRPr lang="en-US" sz="2800" dirty="0"/>
          </a:p>
          <a:p>
            <a:pPr>
              <a:lnSpc>
                <a:spcPct val="100000"/>
              </a:lnSpc>
            </a:pPr>
            <a:r>
              <a:rPr lang="en-US" sz="2800" dirty="0"/>
              <a:t>Survey supplemented questionnaire to create comprehensive analysis.</a:t>
            </a:r>
          </a:p>
          <a:p>
            <a:pPr>
              <a:lnSpc>
                <a:spcPct val="100000"/>
              </a:lnSpc>
            </a:pPr>
            <a:endParaRPr lang="en-US" sz="2800" b="1" dirty="0"/>
          </a:p>
          <a:p>
            <a:pPr>
              <a:lnSpc>
                <a:spcPct val="100000"/>
              </a:lnSpc>
            </a:pPr>
            <a:r>
              <a:rPr lang="en-US" sz="2800" b="1" dirty="0"/>
              <a:t>Responses subject to opinion and personal beliefs</a:t>
            </a:r>
          </a:p>
          <a:p>
            <a:pPr>
              <a:lnSpc>
                <a:spcPct val="100000"/>
              </a:lnSpc>
            </a:pPr>
            <a:endParaRPr lang="en-US" sz="2800" dirty="0"/>
          </a:p>
        </p:txBody>
      </p:sp>
      <p:sp>
        <p:nvSpPr>
          <p:cNvPr id="5" name="Footer Placeholder 4">
            <a:extLst>
              <a:ext uri="{FF2B5EF4-FFF2-40B4-BE49-F238E27FC236}">
                <a16:creationId xmlns:a16="http://schemas.microsoft.com/office/drawing/2014/main" id="{C1566AB0-06A8-B9BF-6388-0DA25B5D1CF1}"/>
              </a:ext>
            </a:extLst>
          </p:cNvPr>
          <p:cNvSpPr>
            <a:spLocks noGrp="1"/>
          </p:cNvSpPr>
          <p:nvPr>
            <p:ph type="ftr" sz="quarter" idx="3"/>
          </p:nvPr>
        </p:nvSpPr>
        <p:spPr/>
        <p:txBody>
          <a:bodyPr/>
          <a:lstStyle/>
          <a:p>
            <a:fld id="{84967C11-20DF-654D-A7FD-D310D00C0508}" type="slidenum">
              <a:rPr lang="en-US" smtClean="0">
                <a:solidFill>
                  <a:schemeClr val="bg1"/>
                </a:solidFill>
              </a:rPr>
              <a:pPr/>
              <a:t>7</a:t>
            </a:fld>
            <a:r>
              <a:rPr lang="en-US">
                <a:solidFill>
                  <a:schemeClr val="bg1"/>
                </a:solidFill>
              </a:rPr>
              <a:t>   |   </a:t>
            </a:r>
            <a:r>
              <a:rPr lang="en-US" b="1">
                <a:solidFill>
                  <a:schemeClr val="bg1"/>
                </a:solidFill>
              </a:rPr>
              <a:t> </a:t>
            </a:r>
            <a:endParaRPr lang="en-US" dirty="0">
              <a:solidFill>
                <a:schemeClr val="bg1"/>
              </a:solidFill>
            </a:endParaRPr>
          </a:p>
        </p:txBody>
      </p:sp>
      <p:pic>
        <p:nvPicPr>
          <p:cNvPr id="6" name="Picture Placeholder 5">
            <a:extLst>
              <a:ext uri="{FF2B5EF4-FFF2-40B4-BE49-F238E27FC236}">
                <a16:creationId xmlns:a16="http://schemas.microsoft.com/office/drawing/2014/main" id="{8305CD74-D4AB-32B0-F412-2429C2942EF7}"/>
              </a:ext>
            </a:extLst>
          </p:cNvPr>
          <p:cNvPicPr>
            <a:picLocks noGrp="1" noChangeAspect="1"/>
          </p:cNvPicPr>
          <p:nvPr>
            <p:ph type="pic" idx="1"/>
          </p:nvPr>
        </p:nvPicPr>
        <p:blipFill>
          <a:blip r:embed="rId2"/>
          <a:srcRect t="1602" b="1602"/>
          <a:stretch>
            <a:fillRect/>
          </a:stretch>
        </p:blipFill>
        <p:spPr>
          <a:xfrm>
            <a:off x="6430078" y="902587"/>
            <a:ext cx="5622864" cy="4562793"/>
          </a:xfrm>
          <a:prstGeom prst="rect">
            <a:avLst/>
          </a:prstGeom>
        </p:spPr>
      </p:pic>
      <p:sp>
        <p:nvSpPr>
          <p:cNvPr id="7" name="TextBox 6">
            <a:extLst>
              <a:ext uri="{FF2B5EF4-FFF2-40B4-BE49-F238E27FC236}">
                <a16:creationId xmlns:a16="http://schemas.microsoft.com/office/drawing/2014/main" id="{B0A75C70-B192-53F8-6736-4FDE9CD0721C}"/>
              </a:ext>
            </a:extLst>
          </p:cNvPr>
          <p:cNvSpPr txBox="1"/>
          <p:nvPr/>
        </p:nvSpPr>
        <p:spPr>
          <a:xfrm>
            <a:off x="7331544" y="5609573"/>
            <a:ext cx="3819931" cy="461665"/>
          </a:xfrm>
          <a:prstGeom prst="rect">
            <a:avLst/>
          </a:prstGeom>
          <a:noFill/>
        </p:spPr>
        <p:txBody>
          <a:bodyPr wrap="square" rtlCol="0">
            <a:spAutoFit/>
          </a:bodyPr>
          <a:lstStyle/>
          <a:p>
            <a:pPr algn="ctr"/>
            <a:r>
              <a:rPr lang="en-US" sz="1200" dirty="0"/>
              <a:t>Questionnaire Response to Conventional PRA Tool Experience</a:t>
            </a:r>
          </a:p>
        </p:txBody>
      </p:sp>
    </p:spTree>
    <p:extLst>
      <p:ext uri="{BB962C8B-B14F-4D97-AF65-F5344CB8AC3E}">
        <p14:creationId xmlns:p14="http://schemas.microsoft.com/office/powerpoint/2010/main" val="21176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DFC6-016F-5E43-80DA-98828BFF56AA}"/>
              </a:ext>
            </a:extLst>
          </p:cNvPr>
          <p:cNvSpPr>
            <a:spLocks noGrp="1"/>
          </p:cNvSpPr>
          <p:nvPr>
            <p:ph type="title"/>
          </p:nvPr>
        </p:nvSpPr>
        <p:spPr>
          <a:xfrm>
            <a:off x="838200" y="365125"/>
            <a:ext cx="10515600" cy="626913"/>
          </a:xfrm>
        </p:spPr>
        <p:txBody>
          <a:bodyPr>
            <a:normAutofit fontScale="90000"/>
          </a:bodyPr>
          <a:lstStyle/>
          <a:p>
            <a:r>
              <a:rPr lang="en-US" sz="3600" dirty="0"/>
              <a:t>Questionnaire Responses on </a:t>
            </a:r>
            <a:r>
              <a:rPr lang="en-US" sz="3600" b="1" dirty="0">
                <a:solidFill>
                  <a:schemeClr val="accent1">
                    <a:lumMod val="75000"/>
                  </a:schemeClr>
                </a:solidFill>
              </a:rPr>
              <a:t>Conventional PRA Tools</a:t>
            </a:r>
          </a:p>
        </p:txBody>
      </p:sp>
      <p:sp>
        <p:nvSpPr>
          <p:cNvPr id="3" name="Content Placeholder 2">
            <a:extLst>
              <a:ext uri="{FF2B5EF4-FFF2-40B4-BE49-F238E27FC236}">
                <a16:creationId xmlns:a16="http://schemas.microsoft.com/office/drawing/2014/main" id="{592BCCAE-8F68-B6F0-B5A7-DEFBAC517E51}"/>
              </a:ext>
            </a:extLst>
          </p:cNvPr>
          <p:cNvSpPr>
            <a:spLocks noGrp="1"/>
          </p:cNvSpPr>
          <p:nvPr>
            <p:ph idx="1"/>
          </p:nvPr>
        </p:nvSpPr>
        <p:spPr>
          <a:xfrm>
            <a:off x="838200" y="1095556"/>
            <a:ext cx="10515600" cy="862243"/>
          </a:xfrm>
        </p:spPr>
        <p:txBody>
          <a:bodyPr>
            <a:normAutofit/>
          </a:bodyPr>
          <a:lstStyle/>
          <a:p>
            <a:pPr marL="0" indent="0">
              <a:buNone/>
            </a:pPr>
            <a:r>
              <a:rPr lang="en-US" sz="2000" u="sng" dirty="0"/>
              <a:t>Traditional PRA methods (Event Tree/Fault Tree analysis)</a:t>
            </a:r>
          </a:p>
          <a:p>
            <a:pPr marL="0" indent="0">
              <a:buNone/>
            </a:pPr>
            <a:r>
              <a:rPr lang="en-US" sz="2000" dirty="0"/>
              <a:t>e.g. SAPHIRE, Riskman, Risk Spectrum, CAFTA, WinNUPRA</a:t>
            </a:r>
          </a:p>
        </p:txBody>
      </p:sp>
      <p:sp>
        <p:nvSpPr>
          <p:cNvPr id="4" name="Footer Placeholder 3">
            <a:extLst>
              <a:ext uri="{FF2B5EF4-FFF2-40B4-BE49-F238E27FC236}">
                <a16:creationId xmlns:a16="http://schemas.microsoft.com/office/drawing/2014/main" id="{46C2FB28-372B-F40D-7BD3-8995ECDF6184}"/>
              </a:ext>
            </a:extLst>
          </p:cNvPr>
          <p:cNvSpPr>
            <a:spLocks noGrp="1"/>
          </p:cNvSpPr>
          <p:nvPr>
            <p:ph type="ftr" sz="quarter" idx="3"/>
          </p:nvPr>
        </p:nvSpPr>
        <p:spPr/>
        <p:txBody>
          <a:bodyPr/>
          <a:lstStyle/>
          <a:p>
            <a:fld id="{84967C11-20DF-654D-A7FD-D310D00C0508}" type="slidenum">
              <a:rPr lang="en-US" smtClean="0">
                <a:solidFill>
                  <a:schemeClr val="bg1"/>
                </a:solidFill>
              </a:rPr>
              <a:pPr/>
              <a:t>8</a:t>
            </a:fld>
            <a:r>
              <a:rPr lang="en-US">
                <a:solidFill>
                  <a:schemeClr val="bg1"/>
                </a:solidFill>
              </a:rPr>
              <a:t>   |   </a:t>
            </a:r>
            <a:r>
              <a:rPr lang="en-US" b="1">
                <a:solidFill>
                  <a:schemeClr val="bg1"/>
                </a:solidFill>
              </a:rPr>
              <a:t> </a:t>
            </a:r>
            <a:endParaRPr lang="en-US" dirty="0">
              <a:solidFill>
                <a:schemeClr val="bg1"/>
              </a:solidFill>
            </a:endParaRPr>
          </a:p>
        </p:txBody>
      </p:sp>
      <p:sp>
        <p:nvSpPr>
          <p:cNvPr id="16" name="Oval 15">
            <a:extLst>
              <a:ext uri="{FF2B5EF4-FFF2-40B4-BE49-F238E27FC236}">
                <a16:creationId xmlns:a16="http://schemas.microsoft.com/office/drawing/2014/main" id="{07B9FEA8-C9AB-4118-8B50-E915E09DA5C4}"/>
              </a:ext>
            </a:extLst>
          </p:cNvPr>
          <p:cNvSpPr/>
          <p:nvPr/>
        </p:nvSpPr>
        <p:spPr>
          <a:xfrm>
            <a:off x="4574458" y="2099103"/>
            <a:ext cx="5520813" cy="3663341"/>
          </a:xfrm>
          <a:prstGeom prst="ellipse">
            <a:avLst/>
          </a:prstGeom>
          <a:solidFill>
            <a:schemeClr val="accent5">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940736D-B86A-44CC-B30A-4887D67B523F}"/>
              </a:ext>
            </a:extLst>
          </p:cNvPr>
          <p:cNvSpPr/>
          <p:nvPr/>
        </p:nvSpPr>
        <p:spPr>
          <a:xfrm>
            <a:off x="2359740" y="2099103"/>
            <a:ext cx="5520814" cy="3663341"/>
          </a:xfrm>
          <a:prstGeom prst="ellipse">
            <a:avLst/>
          </a:prstGeom>
          <a:solidFill>
            <a:schemeClr val="accent5">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5A557F0-B77C-48B4-B6CE-26DC7DFE6E26}"/>
              </a:ext>
            </a:extLst>
          </p:cNvPr>
          <p:cNvSpPr txBox="1"/>
          <p:nvPr/>
        </p:nvSpPr>
        <p:spPr>
          <a:xfrm>
            <a:off x="2447001" y="3469108"/>
            <a:ext cx="201561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Ease of use</a:t>
            </a:r>
          </a:p>
          <a:p>
            <a:pPr marL="285750" indent="-285750">
              <a:buFont typeface="Arial" panose="020B0604020202020204" pitchFamily="34" charset="0"/>
              <a:buChar char="•"/>
            </a:pPr>
            <a:r>
              <a:rPr lang="en-US" sz="2000" dirty="0"/>
              <a:t>Software compatibility</a:t>
            </a:r>
          </a:p>
        </p:txBody>
      </p:sp>
      <p:sp>
        <p:nvSpPr>
          <p:cNvPr id="19" name="TextBox 18">
            <a:extLst>
              <a:ext uri="{FF2B5EF4-FFF2-40B4-BE49-F238E27FC236}">
                <a16:creationId xmlns:a16="http://schemas.microsoft.com/office/drawing/2014/main" id="{FBA827B7-33AB-438E-895D-7BFA05F743AA}"/>
              </a:ext>
            </a:extLst>
          </p:cNvPr>
          <p:cNvSpPr txBox="1"/>
          <p:nvPr/>
        </p:nvSpPr>
        <p:spPr>
          <a:xfrm>
            <a:off x="7803280" y="3186422"/>
            <a:ext cx="238432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Model</a:t>
            </a:r>
          </a:p>
          <a:p>
            <a:r>
              <a:rPr lang="en-US" sz="2000" dirty="0"/>
              <a:t>    visualization/</a:t>
            </a:r>
          </a:p>
          <a:p>
            <a:r>
              <a:rPr lang="en-US" sz="2000" dirty="0"/>
              <a:t>    navigation</a:t>
            </a:r>
          </a:p>
          <a:p>
            <a:pPr marL="285750" indent="-285750">
              <a:buFont typeface="Arial" panose="020B0604020202020204" pitchFamily="34" charset="0"/>
              <a:buChar char="•"/>
            </a:pPr>
            <a:r>
              <a:rPr lang="en-US" sz="2000" dirty="0"/>
              <a:t>Post-processing capabilities</a:t>
            </a:r>
          </a:p>
        </p:txBody>
      </p:sp>
      <p:sp>
        <p:nvSpPr>
          <p:cNvPr id="21" name="TextBox 20">
            <a:extLst>
              <a:ext uri="{FF2B5EF4-FFF2-40B4-BE49-F238E27FC236}">
                <a16:creationId xmlns:a16="http://schemas.microsoft.com/office/drawing/2014/main" id="{8CA62FBF-3A72-4D33-AA88-D83DF5A0881C}"/>
              </a:ext>
            </a:extLst>
          </p:cNvPr>
          <p:cNvSpPr txBox="1"/>
          <p:nvPr/>
        </p:nvSpPr>
        <p:spPr>
          <a:xfrm>
            <a:off x="4871881" y="3056113"/>
            <a:ext cx="3022186"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Quantification efficiency /inefficiency</a:t>
            </a:r>
          </a:p>
          <a:p>
            <a:pPr marL="285750" indent="-285750">
              <a:buFont typeface="Arial" panose="020B0604020202020204" pitchFamily="34" charset="0"/>
              <a:buChar char="•"/>
            </a:pPr>
            <a:r>
              <a:rPr lang="en-US" sz="2000" dirty="0"/>
              <a:t>Comprehensive/</a:t>
            </a:r>
          </a:p>
          <a:p>
            <a:r>
              <a:rPr lang="en-US" sz="2000" dirty="0"/>
              <a:t>    Limited external</a:t>
            </a:r>
          </a:p>
          <a:p>
            <a:r>
              <a:rPr lang="en-US" sz="2000" dirty="0"/>
              <a:t>    hazard capabilities</a:t>
            </a:r>
          </a:p>
          <a:p>
            <a:endParaRPr lang="en-US" sz="2000" dirty="0"/>
          </a:p>
        </p:txBody>
      </p:sp>
      <p:sp>
        <p:nvSpPr>
          <p:cNvPr id="24" name="TextBox 23">
            <a:extLst>
              <a:ext uri="{FF2B5EF4-FFF2-40B4-BE49-F238E27FC236}">
                <a16:creationId xmlns:a16="http://schemas.microsoft.com/office/drawing/2014/main" id="{4425815B-3F4D-4DA8-9533-4741B6414C57}"/>
              </a:ext>
            </a:extLst>
          </p:cNvPr>
          <p:cNvSpPr txBox="1"/>
          <p:nvPr/>
        </p:nvSpPr>
        <p:spPr>
          <a:xfrm rot="20721260">
            <a:off x="3605038" y="2322290"/>
            <a:ext cx="1481160" cy="369332"/>
          </a:xfrm>
          <a:prstGeom prst="rect">
            <a:avLst/>
          </a:prstGeom>
          <a:noFill/>
        </p:spPr>
        <p:txBody>
          <a:bodyPr wrap="square" rtlCol="0">
            <a:spAutoFit/>
          </a:bodyPr>
          <a:lstStyle/>
          <a:p>
            <a:r>
              <a:rPr lang="en-US" b="1" dirty="0">
                <a:solidFill>
                  <a:srgbClr val="002060"/>
                </a:solidFill>
              </a:rPr>
              <a:t>Advantages</a:t>
            </a:r>
          </a:p>
        </p:txBody>
      </p:sp>
      <p:sp>
        <p:nvSpPr>
          <p:cNvPr id="26" name="TextBox 25">
            <a:extLst>
              <a:ext uri="{FF2B5EF4-FFF2-40B4-BE49-F238E27FC236}">
                <a16:creationId xmlns:a16="http://schemas.microsoft.com/office/drawing/2014/main" id="{4F1CDEF9-169F-4E27-9097-51192104A92B}"/>
              </a:ext>
            </a:extLst>
          </p:cNvPr>
          <p:cNvSpPr txBox="1"/>
          <p:nvPr/>
        </p:nvSpPr>
        <p:spPr>
          <a:xfrm rot="1351643">
            <a:off x="7604024" y="2435953"/>
            <a:ext cx="1858297" cy="369332"/>
          </a:xfrm>
          <a:prstGeom prst="rect">
            <a:avLst/>
          </a:prstGeom>
          <a:noFill/>
        </p:spPr>
        <p:txBody>
          <a:bodyPr wrap="square">
            <a:spAutoFit/>
          </a:bodyPr>
          <a:lstStyle/>
          <a:p>
            <a:r>
              <a:rPr lang="en-US" b="1" dirty="0">
                <a:solidFill>
                  <a:srgbClr val="002060"/>
                </a:solidFill>
              </a:rPr>
              <a:t>Limitations</a:t>
            </a:r>
          </a:p>
        </p:txBody>
      </p:sp>
      <p:sp>
        <p:nvSpPr>
          <p:cNvPr id="27" name="TextBox 26">
            <a:extLst>
              <a:ext uri="{FF2B5EF4-FFF2-40B4-BE49-F238E27FC236}">
                <a16:creationId xmlns:a16="http://schemas.microsoft.com/office/drawing/2014/main" id="{0667BA74-9EDB-4B9E-ADDB-1C75642AEB7F}"/>
              </a:ext>
            </a:extLst>
          </p:cNvPr>
          <p:cNvSpPr txBox="1"/>
          <p:nvPr/>
        </p:nvSpPr>
        <p:spPr>
          <a:xfrm>
            <a:off x="5323728" y="2445593"/>
            <a:ext cx="1858297" cy="646331"/>
          </a:xfrm>
          <a:prstGeom prst="rect">
            <a:avLst/>
          </a:prstGeom>
          <a:noFill/>
        </p:spPr>
        <p:txBody>
          <a:bodyPr wrap="square">
            <a:spAutoFit/>
          </a:bodyPr>
          <a:lstStyle/>
          <a:p>
            <a:pPr algn="ctr"/>
            <a:r>
              <a:rPr lang="en-US" b="1" dirty="0">
                <a:solidFill>
                  <a:srgbClr val="002060"/>
                </a:solidFill>
              </a:rPr>
              <a:t>Conflicting Insights</a:t>
            </a:r>
          </a:p>
        </p:txBody>
      </p:sp>
    </p:spTree>
    <p:extLst>
      <p:ext uri="{BB962C8B-B14F-4D97-AF65-F5344CB8AC3E}">
        <p14:creationId xmlns:p14="http://schemas.microsoft.com/office/powerpoint/2010/main" val="363249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DFC6-016F-5E43-80DA-98828BFF56AA}"/>
              </a:ext>
            </a:extLst>
          </p:cNvPr>
          <p:cNvSpPr>
            <a:spLocks noGrp="1"/>
          </p:cNvSpPr>
          <p:nvPr>
            <p:ph type="title"/>
          </p:nvPr>
        </p:nvSpPr>
        <p:spPr>
          <a:xfrm>
            <a:off x="838200" y="365125"/>
            <a:ext cx="10515600" cy="626913"/>
          </a:xfrm>
        </p:spPr>
        <p:txBody>
          <a:bodyPr>
            <a:normAutofit/>
          </a:bodyPr>
          <a:lstStyle/>
          <a:p>
            <a:r>
              <a:rPr lang="en-US" sz="3600" dirty="0"/>
              <a:t>Questionnaire Responses on </a:t>
            </a:r>
            <a:r>
              <a:rPr lang="en-US" sz="3600" b="1" dirty="0">
                <a:solidFill>
                  <a:schemeClr val="accent6">
                    <a:lumMod val="75000"/>
                  </a:schemeClr>
                </a:solidFill>
              </a:rPr>
              <a:t>Dynamic PRA Tools</a:t>
            </a:r>
            <a:endParaRPr lang="en-US" sz="3600" b="1" dirty="0">
              <a:solidFill>
                <a:schemeClr val="accent1">
                  <a:lumMod val="75000"/>
                </a:schemeClr>
              </a:solidFill>
            </a:endParaRPr>
          </a:p>
        </p:txBody>
      </p:sp>
      <p:sp>
        <p:nvSpPr>
          <p:cNvPr id="3" name="Content Placeholder 2">
            <a:extLst>
              <a:ext uri="{FF2B5EF4-FFF2-40B4-BE49-F238E27FC236}">
                <a16:creationId xmlns:a16="http://schemas.microsoft.com/office/drawing/2014/main" id="{592BCCAE-8F68-B6F0-B5A7-DEFBAC517E51}"/>
              </a:ext>
            </a:extLst>
          </p:cNvPr>
          <p:cNvSpPr>
            <a:spLocks noGrp="1"/>
          </p:cNvSpPr>
          <p:nvPr>
            <p:ph idx="1"/>
          </p:nvPr>
        </p:nvSpPr>
        <p:spPr>
          <a:xfrm>
            <a:off x="838200" y="1095556"/>
            <a:ext cx="10515600" cy="868355"/>
          </a:xfrm>
        </p:spPr>
        <p:txBody>
          <a:bodyPr>
            <a:normAutofit/>
          </a:bodyPr>
          <a:lstStyle/>
          <a:p>
            <a:pPr marL="0" indent="0">
              <a:buNone/>
            </a:pPr>
            <a:r>
              <a:rPr lang="en-US" sz="2000" u="sng" dirty="0"/>
              <a:t>Dynamic PRA methods</a:t>
            </a:r>
          </a:p>
          <a:p>
            <a:pPr marL="0" indent="0">
              <a:buNone/>
            </a:pPr>
            <a:r>
              <a:rPr lang="en-US" sz="2000" dirty="0"/>
              <a:t>e.g. EMRALD, RAVEN, ADS-IDAC, CFAST, FRI3D, Crystal Ball</a:t>
            </a:r>
          </a:p>
        </p:txBody>
      </p:sp>
      <p:sp>
        <p:nvSpPr>
          <p:cNvPr id="4" name="Footer Placeholder 3">
            <a:extLst>
              <a:ext uri="{FF2B5EF4-FFF2-40B4-BE49-F238E27FC236}">
                <a16:creationId xmlns:a16="http://schemas.microsoft.com/office/drawing/2014/main" id="{46C2FB28-372B-F40D-7BD3-8995ECDF6184}"/>
              </a:ext>
            </a:extLst>
          </p:cNvPr>
          <p:cNvSpPr>
            <a:spLocks noGrp="1"/>
          </p:cNvSpPr>
          <p:nvPr>
            <p:ph type="ftr" sz="quarter" idx="3"/>
          </p:nvPr>
        </p:nvSpPr>
        <p:spPr/>
        <p:txBody>
          <a:bodyPr/>
          <a:lstStyle/>
          <a:p>
            <a:fld id="{84967C11-20DF-654D-A7FD-D310D00C0508}" type="slidenum">
              <a:rPr lang="en-US" smtClean="0">
                <a:solidFill>
                  <a:schemeClr val="bg1"/>
                </a:solidFill>
              </a:rPr>
              <a:pPr/>
              <a:t>9</a:t>
            </a:fld>
            <a:r>
              <a:rPr lang="en-US">
                <a:solidFill>
                  <a:schemeClr val="bg1"/>
                </a:solidFill>
              </a:rPr>
              <a:t>   |   </a:t>
            </a:r>
            <a:r>
              <a:rPr lang="en-US" b="1">
                <a:solidFill>
                  <a:schemeClr val="bg1"/>
                </a:solidFill>
              </a:rPr>
              <a:t> </a:t>
            </a:r>
            <a:endParaRPr lang="en-US" dirty="0">
              <a:solidFill>
                <a:schemeClr val="bg1"/>
              </a:solidFill>
            </a:endParaRPr>
          </a:p>
        </p:txBody>
      </p:sp>
      <p:sp>
        <p:nvSpPr>
          <p:cNvPr id="16" name="Oval 15">
            <a:extLst>
              <a:ext uri="{FF2B5EF4-FFF2-40B4-BE49-F238E27FC236}">
                <a16:creationId xmlns:a16="http://schemas.microsoft.com/office/drawing/2014/main" id="{07B9FEA8-C9AB-4118-8B50-E915E09DA5C4}"/>
              </a:ext>
            </a:extLst>
          </p:cNvPr>
          <p:cNvSpPr/>
          <p:nvPr/>
        </p:nvSpPr>
        <p:spPr>
          <a:xfrm>
            <a:off x="4780935" y="2099103"/>
            <a:ext cx="5454445" cy="3663341"/>
          </a:xfrm>
          <a:prstGeom prst="ellipse">
            <a:avLst/>
          </a:prstGeom>
          <a:solidFill>
            <a:schemeClr val="accent6">
              <a:lumMod val="40000"/>
              <a:lumOff val="60000"/>
              <a:alpha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940736D-B86A-44CC-B30A-4887D67B523F}"/>
              </a:ext>
            </a:extLst>
          </p:cNvPr>
          <p:cNvSpPr/>
          <p:nvPr/>
        </p:nvSpPr>
        <p:spPr>
          <a:xfrm>
            <a:off x="2287227" y="2099103"/>
            <a:ext cx="5337690" cy="3663341"/>
          </a:xfrm>
          <a:prstGeom prst="ellipse">
            <a:avLst/>
          </a:prstGeom>
          <a:solidFill>
            <a:schemeClr val="accent6">
              <a:lumMod val="40000"/>
              <a:lumOff val="60000"/>
              <a:alpha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5A557F0-B77C-48B4-B6CE-26DC7DFE6E26}"/>
              </a:ext>
            </a:extLst>
          </p:cNvPr>
          <p:cNvSpPr txBox="1"/>
          <p:nvPr/>
        </p:nvSpPr>
        <p:spPr>
          <a:xfrm>
            <a:off x="2674375" y="3192109"/>
            <a:ext cx="210656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Ease of use</a:t>
            </a:r>
          </a:p>
          <a:p>
            <a:pPr marL="285750" indent="-285750">
              <a:buFont typeface="Arial" panose="020B0604020202020204" pitchFamily="34" charset="0"/>
              <a:buChar char="•"/>
            </a:pPr>
            <a:r>
              <a:rPr lang="en-US" sz="2000" dirty="0"/>
              <a:t>Software compatibility</a:t>
            </a:r>
          </a:p>
          <a:p>
            <a:pPr marL="285750" indent="-285750">
              <a:buFont typeface="Arial" panose="020B0604020202020204" pitchFamily="34" charset="0"/>
              <a:buChar char="•"/>
            </a:pPr>
            <a:r>
              <a:rPr lang="en-US" sz="2000" dirty="0"/>
              <a:t>Efficient quantification</a:t>
            </a:r>
          </a:p>
        </p:txBody>
      </p:sp>
      <p:sp>
        <p:nvSpPr>
          <p:cNvPr id="19" name="TextBox 18">
            <a:extLst>
              <a:ext uri="{FF2B5EF4-FFF2-40B4-BE49-F238E27FC236}">
                <a16:creationId xmlns:a16="http://schemas.microsoft.com/office/drawing/2014/main" id="{FBA827B7-33AB-438E-895D-7BFA05F743AA}"/>
              </a:ext>
            </a:extLst>
          </p:cNvPr>
          <p:cNvSpPr txBox="1"/>
          <p:nvPr/>
        </p:nvSpPr>
        <p:spPr>
          <a:xfrm>
            <a:off x="7811251" y="3288343"/>
            <a:ext cx="238432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High</a:t>
            </a:r>
          </a:p>
          <a:p>
            <a:r>
              <a:rPr lang="en-US" sz="2000" dirty="0"/>
              <a:t>    computational</a:t>
            </a:r>
          </a:p>
          <a:p>
            <a:r>
              <a:rPr lang="en-US" sz="2000" dirty="0"/>
              <a:t>    requirement</a:t>
            </a:r>
          </a:p>
          <a:p>
            <a:pPr marL="285750" indent="-285750">
              <a:buFont typeface="Arial" panose="020B0604020202020204" pitchFamily="34" charset="0"/>
              <a:buChar char="•"/>
            </a:pPr>
            <a:r>
              <a:rPr lang="en-US" sz="2000" dirty="0"/>
              <a:t>Complex model limitations</a:t>
            </a:r>
          </a:p>
        </p:txBody>
      </p:sp>
      <p:sp>
        <p:nvSpPr>
          <p:cNvPr id="21" name="TextBox 20">
            <a:extLst>
              <a:ext uri="{FF2B5EF4-FFF2-40B4-BE49-F238E27FC236}">
                <a16:creationId xmlns:a16="http://schemas.microsoft.com/office/drawing/2014/main" id="{8CA62FBF-3A72-4D33-AA88-D83DF5A0881C}"/>
              </a:ext>
            </a:extLst>
          </p:cNvPr>
          <p:cNvSpPr txBox="1"/>
          <p:nvPr/>
        </p:nvSpPr>
        <p:spPr>
          <a:xfrm>
            <a:off x="5212337" y="3330608"/>
            <a:ext cx="2584651"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Comprehensive/</a:t>
            </a:r>
          </a:p>
          <a:p>
            <a:r>
              <a:rPr lang="en-US" sz="2000" dirty="0"/>
              <a:t>    Limited risk</a:t>
            </a:r>
          </a:p>
          <a:p>
            <a:r>
              <a:rPr lang="en-US" sz="2000" dirty="0"/>
              <a:t>    assessment</a:t>
            </a:r>
          </a:p>
          <a:p>
            <a:r>
              <a:rPr lang="en-US" sz="2000" dirty="0"/>
              <a:t>    capabilities</a:t>
            </a:r>
          </a:p>
        </p:txBody>
      </p:sp>
      <p:sp>
        <p:nvSpPr>
          <p:cNvPr id="24" name="TextBox 23">
            <a:extLst>
              <a:ext uri="{FF2B5EF4-FFF2-40B4-BE49-F238E27FC236}">
                <a16:creationId xmlns:a16="http://schemas.microsoft.com/office/drawing/2014/main" id="{4425815B-3F4D-4DA8-9533-4741B6414C57}"/>
              </a:ext>
            </a:extLst>
          </p:cNvPr>
          <p:cNvSpPr txBox="1"/>
          <p:nvPr/>
        </p:nvSpPr>
        <p:spPr>
          <a:xfrm rot="20721260">
            <a:off x="3605038" y="2322290"/>
            <a:ext cx="1481160" cy="369332"/>
          </a:xfrm>
          <a:prstGeom prst="rect">
            <a:avLst/>
          </a:prstGeom>
          <a:noFill/>
        </p:spPr>
        <p:txBody>
          <a:bodyPr wrap="square" rtlCol="0">
            <a:spAutoFit/>
          </a:bodyPr>
          <a:lstStyle/>
          <a:p>
            <a:r>
              <a:rPr lang="en-US" b="1" dirty="0">
                <a:solidFill>
                  <a:schemeClr val="accent6">
                    <a:lumMod val="75000"/>
                  </a:schemeClr>
                </a:solidFill>
              </a:rPr>
              <a:t>Advantages</a:t>
            </a:r>
          </a:p>
        </p:txBody>
      </p:sp>
      <p:sp>
        <p:nvSpPr>
          <p:cNvPr id="26" name="TextBox 25">
            <a:extLst>
              <a:ext uri="{FF2B5EF4-FFF2-40B4-BE49-F238E27FC236}">
                <a16:creationId xmlns:a16="http://schemas.microsoft.com/office/drawing/2014/main" id="{4F1CDEF9-169F-4E27-9097-51192104A92B}"/>
              </a:ext>
            </a:extLst>
          </p:cNvPr>
          <p:cNvSpPr txBox="1"/>
          <p:nvPr/>
        </p:nvSpPr>
        <p:spPr>
          <a:xfrm rot="1351643">
            <a:off x="7604024" y="2435953"/>
            <a:ext cx="1858297" cy="369332"/>
          </a:xfrm>
          <a:prstGeom prst="rect">
            <a:avLst/>
          </a:prstGeom>
          <a:noFill/>
        </p:spPr>
        <p:txBody>
          <a:bodyPr wrap="square">
            <a:spAutoFit/>
          </a:bodyPr>
          <a:lstStyle/>
          <a:p>
            <a:r>
              <a:rPr lang="en-US" b="1" dirty="0">
                <a:solidFill>
                  <a:schemeClr val="accent6">
                    <a:lumMod val="75000"/>
                  </a:schemeClr>
                </a:solidFill>
              </a:rPr>
              <a:t>Limitations</a:t>
            </a:r>
          </a:p>
        </p:txBody>
      </p:sp>
      <p:sp>
        <p:nvSpPr>
          <p:cNvPr id="27" name="TextBox 26">
            <a:extLst>
              <a:ext uri="{FF2B5EF4-FFF2-40B4-BE49-F238E27FC236}">
                <a16:creationId xmlns:a16="http://schemas.microsoft.com/office/drawing/2014/main" id="{0667BA74-9EDB-4B9E-ADDB-1C75642AEB7F}"/>
              </a:ext>
            </a:extLst>
          </p:cNvPr>
          <p:cNvSpPr txBox="1"/>
          <p:nvPr/>
        </p:nvSpPr>
        <p:spPr>
          <a:xfrm>
            <a:off x="5236909" y="2549085"/>
            <a:ext cx="1858297" cy="646331"/>
          </a:xfrm>
          <a:prstGeom prst="rect">
            <a:avLst/>
          </a:prstGeom>
          <a:noFill/>
        </p:spPr>
        <p:txBody>
          <a:bodyPr wrap="square">
            <a:spAutoFit/>
          </a:bodyPr>
          <a:lstStyle/>
          <a:p>
            <a:pPr algn="ctr"/>
            <a:r>
              <a:rPr lang="en-US" b="1" dirty="0">
                <a:solidFill>
                  <a:schemeClr val="accent6">
                    <a:lumMod val="75000"/>
                  </a:schemeClr>
                </a:solidFill>
              </a:rPr>
              <a:t>Conflicting Insights</a:t>
            </a:r>
          </a:p>
        </p:txBody>
      </p:sp>
    </p:spTree>
    <p:extLst>
      <p:ext uri="{BB962C8B-B14F-4D97-AF65-F5344CB8AC3E}">
        <p14:creationId xmlns:p14="http://schemas.microsoft.com/office/powerpoint/2010/main" val="1760253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8431</TotalTime>
  <Words>2385</Words>
  <Application>Microsoft Office PowerPoint</Application>
  <PresentationFormat>Widescreen</PresentationFormat>
  <Paragraphs>251</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Times New Roman</vt:lpstr>
      <vt:lpstr>Trebuchet MS</vt:lpstr>
      <vt:lpstr>Trebuchet MS (Body)</vt:lpstr>
      <vt:lpstr>Office Theme</vt:lpstr>
      <vt:lpstr>Synthesis of Questionnaire Insights Regarding Current PRA and Additional Tools</vt:lpstr>
      <vt:lpstr>Introduction</vt:lpstr>
      <vt:lpstr>Questionnaire</vt:lpstr>
      <vt:lpstr>Questionnaire</vt:lpstr>
      <vt:lpstr>Questionnaire</vt:lpstr>
      <vt:lpstr>Questionnaire Characteristics</vt:lpstr>
      <vt:lpstr>Questionnaire Characteristics</vt:lpstr>
      <vt:lpstr>Questionnaire Responses on Conventional PRA Tools</vt:lpstr>
      <vt:lpstr>Questionnaire Responses on Dynamic PRA Tools</vt:lpstr>
      <vt:lpstr>Questionnaire Responses on Severe Accident/Thermohydraulic Tools</vt:lpstr>
      <vt:lpstr>Questionnaire Responses on Supplemental and Miscellaneous Tools</vt:lpstr>
      <vt:lpstr>Questionnaire Responses on Novel PRA tools</vt:lpstr>
      <vt:lpstr>Questionnaire Responses on General-Purpose Tools</vt:lpstr>
      <vt:lpstr>Questionnaire Responses on HRA Models:</vt:lpstr>
      <vt:lpstr>Summary of Current Tool Advantages</vt:lpstr>
      <vt:lpstr>Summary of Current Tool Limitations</vt:lpstr>
      <vt:lpstr>Summary of Inconsistencies about Current Tools</vt:lpstr>
      <vt:lpstr>PRA Community Needs</vt:lpstr>
      <vt:lpstr>PRA community needs</vt:lpstr>
      <vt:lpstr>PRA community needs</vt:lpstr>
      <vt:lpstr>PRA community needs</vt:lpstr>
      <vt:lpstr>Conclusion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Laumann</dc:creator>
  <cp:lastModifiedBy>Shen, Joy S. (Fed)</cp:lastModifiedBy>
  <cp:revision>99</cp:revision>
  <dcterms:created xsi:type="dcterms:W3CDTF">2020-07-30T01:18:43Z</dcterms:created>
  <dcterms:modified xsi:type="dcterms:W3CDTF">2022-06-27T20:17:57Z</dcterms:modified>
</cp:coreProperties>
</file>