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28" r:id="rId2"/>
    <p:sldId id="383" r:id="rId3"/>
    <p:sldId id="381" r:id="rId4"/>
    <p:sldId id="379" r:id="rId5"/>
    <p:sldId id="350" r:id="rId6"/>
    <p:sldId id="349" r:id="rId7"/>
    <p:sldId id="385" r:id="rId8"/>
    <p:sldId id="386" r:id="rId9"/>
    <p:sldId id="259" r:id="rId10"/>
    <p:sldId id="382" r:id="rId11"/>
    <p:sldId id="387" r:id="rId12"/>
    <p:sldId id="366" r:id="rId13"/>
    <p:sldId id="364" r:id="rId14"/>
    <p:sldId id="358" r:id="rId15"/>
    <p:sldId id="360" r:id="rId16"/>
    <p:sldId id="367" r:id="rId17"/>
    <p:sldId id="370" r:id="rId18"/>
    <p:sldId id="374" r:id="rId19"/>
    <p:sldId id="297" r:id="rId20"/>
    <p:sldId id="3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E31831"/>
    <a:srgbClr val="E51A32"/>
    <a:srgbClr val="FF99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81916" autoAdjust="0"/>
  </p:normalViewPr>
  <p:slideViewPr>
    <p:cSldViewPr snapToGrid="0" snapToObjects="1">
      <p:cViewPr>
        <p:scale>
          <a:sx n="57" d="100"/>
          <a:sy n="57" d="100"/>
        </p:scale>
        <p:origin x="105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A63E1-67BA-2B4C-82F8-767381947050}" type="datetimeFigureOut">
              <a:rPr lang="en-US" smtClean="0"/>
              <a:pPr/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CDDB9-978F-E046-8E19-F4605FEBBF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51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108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48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77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F_E: External flood height</a:t>
            </a:r>
          </a:p>
          <a:p>
            <a:r>
              <a:rPr lang="en-US" dirty="0"/>
              <a:t>P: Pre-existing degradation</a:t>
            </a:r>
          </a:p>
          <a:p>
            <a:r>
              <a:rPr lang="en-US" dirty="0"/>
              <a:t>C: Component fragility state</a:t>
            </a:r>
          </a:p>
          <a:p>
            <a:r>
              <a:rPr lang="en-US" dirty="0"/>
              <a:t>D: Flood duration</a:t>
            </a:r>
          </a:p>
          <a:p>
            <a:r>
              <a:rPr lang="en-US" dirty="0"/>
              <a:t>A: Area</a:t>
            </a:r>
          </a:p>
          <a:p>
            <a:r>
              <a:rPr lang="en-US" dirty="0"/>
              <a:t>V: Flow velocity</a:t>
            </a:r>
          </a:p>
          <a:p>
            <a:r>
              <a:rPr lang="en-US" dirty="0"/>
              <a:t>I: Internal flood height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712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17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3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80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27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CDDB9-978F-E046-8E19-F4605FEBBF4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0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F3F5A-D3BA-8847-9F68-007DFDCCBA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1791E-F1B1-F442-BD80-1027D505EB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011353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DCD43-6FEF-3C4B-947A-2F4B26CB9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department contact info slide 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501E6-0927-9247-99B8-8820F65095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96086" y="3416631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Twitter or delete icon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63F9D24D-0BFB-9B45-BD40-AD0C2A58CA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96086" y="268090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Facebook or delete icon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D1DFAA-856C-BD49-95ED-4428C1D997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96086" y="415235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Instagram or delete icon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ED7F4D0-919F-C14C-A338-804F204F3F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96086" y="4884304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</a:t>
            </a:r>
            <a:r>
              <a:rPr lang="en-US" dirty="0" err="1"/>
              <a:t>Youtube</a:t>
            </a:r>
            <a:r>
              <a:rPr lang="en-US" dirty="0"/>
              <a:t> or delete icon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018C4912-9759-7246-878B-2791CDE175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96086" y="1948958"/>
            <a:ext cx="8957714" cy="48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Department website here</a:t>
            </a:r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315701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51E80C-48C6-6449-9380-864FB8C5AC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72662"/>
            <a:ext cx="10754710" cy="2754696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0EDD42D-C84C-1C41-927A-126C97A0B5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654043"/>
            <a:ext cx="1075471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and/or author’s name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591107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8C2C41-3D62-5E4B-9930-3AD907608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6B0A240-713D-9242-9E6E-48BD299B080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425529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Background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64238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rk Schoo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600917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226511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rospa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71501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4151147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engineering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183588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752504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1D87A-4AB4-3F49-84A6-5373C6001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462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F5081-A59A-894E-B0A6-638E58C33DA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6540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and/or author’s name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872119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B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021804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085707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894563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148876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711182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86108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4135382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348344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S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116409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09521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E415-1D70-1A45-AAC3-0F82BCADE7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65EE4-2314-F940-A229-63C3D7C29AA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19609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chanical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618218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022751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505973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178890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ech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66513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4040269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T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8688272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763699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I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425906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27798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A94E6-3107-3846-9197-CA86B03AAB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EAA58-C5C7-0045-8EF4-ED6B09FB4C0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385E51-FB58-4F45-B87D-63B92B9FC0D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3434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826146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REAP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7674405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2F807D-9148-774C-8935-72DA3BB216D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91155"/>
            <a:ext cx="10515600" cy="372383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1287235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schell Institu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5D2F204-6758-434D-B155-C3644C2D0A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1F4B87F-4364-A344-8C42-792CC090214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238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82626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7C79E-1D6E-0340-8FD9-780A22946A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anchor="b"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0FC09-50C2-C74C-9244-2E536E7D904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CA063A-30A1-364E-8BDC-FDB4282C91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06274F-15B8-8548-BD59-8A79AAB518D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70468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A3524-88E1-BB45-9062-DF4B908A298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044387"/>
          </a:xfrm>
        </p:spPr>
        <p:txBody>
          <a:bodyPr/>
          <a:lstStyle/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40194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5B172-CA27-7540-A742-3EFFD3715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slide title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8747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3F021-7697-A642-861D-A90D498C4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89AD-A9C8-8041-87C6-C420904F543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D0E60D1-1916-0A45-93FF-59F54202EAE4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59831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2B781-07C4-3B4A-B015-DACE1998E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0037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slide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633B6E-6D8E-DC43-94C9-6D614DFC0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0081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0B0B8-2606-EF4D-B56D-D1FFEA3BB32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44718"/>
            <a:ext cx="3932237" cy="372066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2823382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629433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C4D8C9-EB84-8844-A706-81E8D7757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CDE28-BCD7-8145-AA3F-41CBC87C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23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 of text</a:t>
            </a:r>
          </a:p>
          <a:p>
            <a:pPr lvl="2"/>
            <a:r>
              <a:rPr lang="en-US" dirty="0"/>
              <a:t>Third level of text</a:t>
            </a:r>
          </a:p>
          <a:p>
            <a:pPr lvl="3"/>
            <a:r>
              <a:rPr lang="en-US" dirty="0"/>
              <a:t>Fourth level of text</a:t>
            </a:r>
          </a:p>
          <a:p>
            <a:pPr lvl="4"/>
            <a:r>
              <a:rPr lang="en-US" dirty="0"/>
              <a:t>Fifth level of text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55F40-8035-F64A-9AFF-53BF866DD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62324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</p:spTree>
    <p:extLst>
      <p:ext uri="{BB962C8B-B14F-4D97-AF65-F5344CB8AC3E}">
        <p14:creationId xmlns:p14="http://schemas.microsoft.com/office/powerpoint/2010/main" val="3747606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5" r:id="rId9"/>
    <p:sldLayoutId id="2147483658" r:id="rId10"/>
    <p:sldLayoutId id="2147483667" r:id="rId11"/>
    <p:sldLayoutId id="2147483668" r:id="rId12"/>
    <p:sldLayoutId id="2147483678" r:id="rId13"/>
    <p:sldLayoutId id="2147483659" r:id="rId14"/>
    <p:sldLayoutId id="2147483669" r:id="rId15"/>
    <p:sldLayoutId id="2147483670" r:id="rId16"/>
    <p:sldLayoutId id="2147483660" r:id="rId17"/>
    <p:sldLayoutId id="2147483671" r:id="rId18"/>
    <p:sldLayoutId id="2147483661" r:id="rId19"/>
    <p:sldLayoutId id="2147483672" r:id="rId20"/>
    <p:sldLayoutId id="2147483662" r:id="rId21"/>
    <p:sldLayoutId id="2147483673" r:id="rId22"/>
    <p:sldLayoutId id="2147483663" r:id="rId23"/>
    <p:sldLayoutId id="2147483674" r:id="rId24"/>
    <p:sldLayoutId id="2147483664" r:id="rId25"/>
    <p:sldLayoutId id="2147483675" r:id="rId26"/>
    <p:sldLayoutId id="2147483665" r:id="rId27"/>
    <p:sldLayoutId id="2147483677" r:id="rId28"/>
    <p:sldLayoutId id="2147483666" r:id="rId29"/>
    <p:sldLayoutId id="2147483676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shen132@umd.ed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odarres@umd.edu" TargetMode="External"/><Relationship Id="rId4" Type="http://schemas.openxmlformats.org/officeDocument/2006/relationships/hyperlink" Target="mailto:mbensi@umd.edu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82.png"/><Relationship Id="rId4" Type="http://schemas.openxmlformats.org/officeDocument/2006/relationships/image" Target="../media/image8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5.png"/><Relationship Id="rId5" Type="http://schemas.openxmlformats.org/officeDocument/2006/relationships/image" Target="../media/image80.png"/><Relationship Id="rId4" Type="http://schemas.openxmlformats.org/officeDocument/2006/relationships/image" Target="../media/image88.png"/><Relationship Id="rId9" Type="http://schemas.openxmlformats.org/officeDocument/2006/relationships/image" Target="../media/image8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97.png"/><Relationship Id="rId10" Type="http://schemas.openxmlformats.org/officeDocument/2006/relationships/image" Target="../media/image88.emf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02.png"/><Relationship Id="rId3" Type="http://schemas.openxmlformats.org/officeDocument/2006/relationships/image" Target="../media/image96.png"/><Relationship Id="rId7" Type="http://schemas.openxmlformats.org/officeDocument/2006/relationships/image" Target="../media/image105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11" Type="http://schemas.openxmlformats.org/officeDocument/2006/relationships/image" Target="../media/image95.png"/><Relationship Id="rId10" Type="http://schemas.openxmlformats.org/officeDocument/2006/relationships/image" Target="../media/image108.png"/><Relationship Id="rId9" Type="http://schemas.openxmlformats.org/officeDocument/2006/relationships/image" Target="../media/image10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c.gov/docs/ML1712/ML17122A268.pdf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32" Type="http://schemas.openxmlformats.org/officeDocument/2006/relationships/image" Target="../media/image63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31" Type="http://schemas.openxmlformats.org/officeDocument/2006/relationships/image" Target="../media/image62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74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1D34B-9B90-9C44-97A5-C4520EC6D0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346886"/>
            <a:ext cx="10754710" cy="2080472"/>
          </a:xfrm>
        </p:spPr>
        <p:txBody>
          <a:bodyPr anchor="ctr">
            <a:noAutofit/>
          </a:bodyPr>
          <a:lstStyle/>
          <a:p>
            <a:r>
              <a:rPr lang="en-US" sz="4400" dirty="0"/>
              <a:t>External Flood Fragility Development and Integrating Novel Tools to the XFPRA framework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586522-E19D-9841-99F5-F4AF65CBB1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Joy Shen, Michelle </a:t>
            </a:r>
            <a:r>
              <a:rPr lang="en-US" dirty="0" err="1"/>
              <a:t>Bensi</a:t>
            </a:r>
            <a:r>
              <a:rPr lang="en-US" dirty="0"/>
              <a:t>, and Mohammad Modarres</a:t>
            </a:r>
          </a:p>
          <a:p>
            <a:r>
              <a:rPr lang="en-US" dirty="0"/>
              <a:t>University of Maryland, College Park</a:t>
            </a:r>
          </a:p>
          <a:p>
            <a:r>
              <a:rPr lang="en-US" dirty="0"/>
              <a:t>College Park, MD 20742</a:t>
            </a:r>
          </a:p>
          <a:p>
            <a:r>
              <a:rPr lang="en-US" dirty="0">
                <a:hlinkClick r:id="rId3"/>
              </a:rPr>
              <a:t>jshen132@umd.edu</a:t>
            </a:r>
            <a:r>
              <a:rPr lang="en-US" dirty="0"/>
              <a:t>; </a:t>
            </a:r>
            <a:r>
              <a:rPr lang="en-US" dirty="0">
                <a:hlinkClick r:id="rId4"/>
              </a:rPr>
              <a:t>mbensi@umd.edu</a:t>
            </a:r>
            <a:r>
              <a:rPr lang="en-US" dirty="0"/>
              <a:t>; </a:t>
            </a:r>
            <a:r>
              <a:rPr lang="en-US" dirty="0">
                <a:hlinkClick r:id="rId5"/>
              </a:rPr>
              <a:t>modarres@umd.edu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300A8-9188-4643-8521-99F009CD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0425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F91169-8310-1B5F-7C80-707DBA2A6249}"/>
              </a:ext>
            </a:extLst>
          </p:cNvPr>
          <p:cNvSpPr txBox="1"/>
          <p:nvPr/>
        </p:nvSpPr>
        <p:spPr>
          <a:xfrm>
            <a:off x="905703" y="5154230"/>
            <a:ext cx="10619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This research is supported by the U.S. Nuclear Regulatory Commission. Any opinions, findings, and conclusions expressed in this paper/presentation are those of the authors and do not necessarily reflect the views of the funding agency or any other organization.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7269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9DD81-B438-4DE5-92F5-AE569AFEE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 Term 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09799-2ACE-4B34-AA30-A8608DDE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40" cy="3723837"/>
          </a:xfrm>
        </p:spPr>
        <p:txBody>
          <a:bodyPr>
            <a:normAutofit fontScale="92500"/>
          </a:bodyPr>
          <a:lstStyle/>
          <a:p>
            <a:r>
              <a:rPr lang="en-US" dirty="0"/>
              <a:t>Develop a flood fragility methodology for a single penetration seal multi-state failure</a:t>
            </a:r>
          </a:p>
          <a:p>
            <a:r>
              <a:rPr lang="en-US" dirty="0"/>
              <a:t>Develop Bayesian network (BN) to probabilistically connecting external to internal flood height through a penetration seal performance</a:t>
            </a:r>
          </a:p>
          <a:p>
            <a:r>
              <a:rPr lang="en-US" dirty="0"/>
              <a:t>Monte Carlo simulation to stochastically model internal flood height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AE884-DBB9-4FC6-AD44-3B80D42DD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E10A161-DA67-4272-997B-C120224AE3A2}"/>
                  </a:ext>
                </a:extLst>
              </p:cNvPr>
              <p:cNvSpPr/>
              <p:nvPr/>
            </p:nvSpPr>
            <p:spPr>
              <a:xfrm>
                <a:off x="10774921" y="18526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E10A161-DA67-4272-997B-C120224AE3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921" y="1852683"/>
                <a:ext cx="696036" cy="68238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FF9575C-145A-40DF-8038-C9186796CF15}"/>
                  </a:ext>
                </a:extLst>
              </p:cNvPr>
              <p:cNvSpPr/>
              <p:nvPr/>
            </p:nvSpPr>
            <p:spPr>
              <a:xfrm>
                <a:off x="10774921" y="3087806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FF9575C-145A-40DF-8038-C9186796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921" y="3087806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49835A-73F8-41C7-9FD3-C645FBEA6EC8}"/>
                  </a:ext>
                </a:extLst>
              </p:cNvPr>
              <p:cNvSpPr/>
              <p:nvPr/>
            </p:nvSpPr>
            <p:spPr>
              <a:xfrm>
                <a:off x="9876444" y="3087806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F49835A-73F8-41C7-9FD3-C645FBEA6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6444" y="3087806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DF0DCE-2911-4CF4-B509-3F582EFDEC5C}"/>
              </a:ext>
            </a:extLst>
          </p:cNvPr>
          <p:cNvCxnSpPr>
            <a:stCxn id="10" idx="4"/>
            <a:endCxn id="11" idx="0"/>
          </p:cNvCxnSpPr>
          <p:nvPr/>
        </p:nvCxnSpPr>
        <p:spPr>
          <a:xfrm>
            <a:off x="11122939" y="2535071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6BDD4CE-EB97-4F14-A370-26B2959ACE3E}"/>
              </a:ext>
            </a:extLst>
          </p:cNvPr>
          <p:cNvCxnSpPr>
            <a:stCxn id="11" idx="4"/>
            <a:endCxn id="16" idx="0"/>
          </p:cNvCxnSpPr>
          <p:nvPr/>
        </p:nvCxnSpPr>
        <p:spPr>
          <a:xfrm>
            <a:off x="11122939" y="3770194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FE5F05-92E5-496C-B11D-D413992E747B}"/>
              </a:ext>
            </a:extLst>
          </p:cNvPr>
          <p:cNvCxnSpPr>
            <a:stCxn id="12" idx="6"/>
            <a:endCxn id="11" idx="2"/>
          </p:cNvCxnSpPr>
          <p:nvPr/>
        </p:nvCxnSpPr>
        <p:spPr>
          <a:xfrm>
            <a:off x="10572480" y="3429000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9978883-0F7A-40D9-9F90-D95D50429916}"/>
                  </a:ext>
                </a:extLst>
              </p:cNvPr>
              <p:cNvSpPr/>
              <p:nvPr/>
            </p:nvSpPr>
            <p:spPr>
              <a:xfrm>
                <a:off x="10774921" y="432292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9978883-0F7A-40D9-9F90-D95D504299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4921" y="4322929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Elbow Connector 63">
            <a:extLst>
              <a:ext uri="{FF2B5EF4-FFF2-40B4-BE49-F238E27FC236}">
                <a16:creationId xmlns:a16="http://schemas.microsoft.com/office/drawing/2014/main" id="{0A8313E0-6E8F-43BB-84B2-D205E29EB04E}"/>
              </a:ext>
            </a:extLst>
          </p:cNvPr>
          <p:cNvCxnSpPr>
            <a:stCxn id="10" idx="2"/>
            <a:endCxn id="16" idx="2"/>
          </p:cNvCxnSpPr>
          <p:nvPr/>
        </p:nvCxnSpPr>
        <p:spPr>
          <a:xfrm rot="10800000" flipV="1">
            <a:off x="10774921" y="2193877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826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8C7F6-590F-F134-C72A-F9AA3FD7B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Network Methodology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958227-E7C6-AB25-7323-2583CD58A859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7024747" y="1275907"/>
            <a:ext cx="4678543" cy="4151645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Previously accumulated damage, degradation and wear before a given flooding event</a:t>
            </a:r>
          </a:p>
          <a:p>
            <a:endParaRPr lang="en-US" sz="2400" dirty="0">
              <a:solidFill>
                <a:srgbClr val="FF9933"/>
              </a:solidFill>
            </a:endParaRPr>
          </a:p>
          <a:p>
            <a:r>
              <a:rPr lang="en-US" sz="2400" dirty="0">
                <a:solidFill>
                  <a:srgbClr val="FF9933"/>
                </a:solidFill>
              </a:rPr>
              <a:t>Probabilistic external flood hazard assessment</a:t>
            </a:r>
          </a:p>
          <a:p>
            <a:endParaRPr lang="en-US" sz="2400" dirty="0">
              <a:solidFill>
                <a:srgbClr val="FF9933"/>
              </a:solidFill>
            </a:endParaRPr>
          </a:p>
          <a:p>
            <a:r>
              <a:rPr lang="en-US" sz="2400" dirty="0">
                <a:solidFill>
                  <a:srgbClr val="00B050"/>
                </a:solidFill>
              </a:rPr>
              <a:t>Flood fragility development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r>
              <a:rPr lang="en-US" sz="2400" dirty="0">
                <a:solidFill>
                  <a:srgbClr val="CC66FF"/>
                </a:solidFill>
              </a:rPr>
              <a:t>Internal flood Monte Carlo simulation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716A3-2F3A-E950-BB4A-66467C8B5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11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D8E9DDD-4660-45DE-AF72-51D32358B48C}"/>
                  </a:ext>
                </a:extLst>
              </p:cNvPr>
              <p:cNvSpPr/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ln w="762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D8E9DDD-4660-45DE-AF72-51D32358B4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EAA81E-5B25-42E2-9F12-B12B8FB2B5CB}"/>
                  </a:ext>
                </a:extLst>
              </p:cNvPr>
              <p:cNvSpPr/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8EAA81E-5B25-42E2-9F12-B12B8FB2B5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A1DFAD-6FAE-4753-9150-3C7347047027}"/>
                  </a:ext>
                </a:extLst>
              </p:cNvPr>
              <p:cNvSpPr/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4A1DFAD-6FAE-4753-9150-3C7347047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B6821C6-E167-4957-AFDE-911E5678D6FA}"/>
              </a:ext>
            </a:extLst>
          </p:cNvPr>
          <p:cNvCxnSpPr>
            <a:stCxn id="12" idx="4"/>
            <a:endCxn id="13" idx="0"/>
          </p:cNvCxnSpPr>
          <p:nvPr/>
        </p:nvCxnSpPr>
        <p:spPr>
          <a:xfrm>
            <a:off x="3371804" y="2535071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D3FA79-0BF6-477C-9045-A79DA2C0BC2A}"/>
              </a:ext>
            </a:extLst>
          </p:cNvPr>
          <p:cNvCxnSpPr>
            <a:stCxn id="13" idx="4"/>
            <a:endCxn id="18" idx="0"/>
          </p:cNvCxnSpPr>
          <p:nvPr/>
        </p:nvCxnSpPr>
        <p:spPr>
          <a:xfrm>
            <a:off x="3371804" y="3770194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6373BA-90D0-44F8-B907-D3CE89143A7E}"/>
              </a:ext>
            </a:extLst>
          </p:cNvPr>
          <p:cNvCxnSpPr>
            <a:stCxn id="14" idx="6"/>
            <a:endCxn id="13" idx="2"/>
          </p:cNvCxnSpPr>
          <p:nvPr/>
        </p:nvCxnSpPr>
        <p:spPr>
          <a:xfrm>
            <a:off x="2821345" y="3429000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CA27D5-BA1A-4F67-85A8-94A021AC8B19}"/>
                  </a:ext>
                </a:extLst>
              </p:cNvPr>
              <p:cNvSpPr/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ln w="7620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14CA27D5-BA1A-4F67-85A8-94A021AC8B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63">
            <a:extLst>
              <a:ext uri="{FF2B5EF4-FFF2-40B4-BE49-F238E27FC236}">
                <a16:creationId xmlns:a16="http://schemas.microsoft.com/office/drawing/2014/main" id="{BAD24DC4-03F4-443E-9583-C0A4C4923ED8}"/>
              </a:ext>
            </a:extLst>
          </p:cNvPr>
          <p:cNvCxnSpPr>
            <a:cxnSpLocks/>
            <a:stCxn id="12" idx="2"/>
            <a:endCxn id="18" idx="2"/>
          </p:cNvCxnSpPr>
          <p:nvPr/>
        </p:nvCxnSpPr>
        <p:spPr>
          <a:xfrm rot="10800000" flipV="1">
            <a:off x="3023786" y="2193877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763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02175-7284-2A7D-13F2-7B3983AAF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952"/>
          </a:xfrm>
        </p:spPr>
        <p:txBody>
          <a:bodyPr/>
          <a:lstStyle/>
          <a:p>
            <a:r>
              <a:rPr lang="en-US" dirty="0"/>
              <a:t>Pre-Existing Degradation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636FB-3456-EF1B-0C70-058EF72ED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1125" y="1314095"/>
            <a:ext cx="6599207" cy="1927171"/>
          </a:xfrm>
        </p:spPr>
        <p:txBody>
          <a:bodyPr>
            <a:normAutofit/>
          </a:bodyPr>
          <a:lstStyle/>
          <a:p>
            <a:r>
              <a:rPr lang="en-US" sz="1800" dirty="0"/>
              <a:t>Describes accumulated damage, degradation and wear before a flooding event</a:t>
            </a:r>
          </a:p>
          <a:p>
            <a:r>
              <a:rPr lang="en-US" sz="1800" dirty="0"/>
              <a:t>Sourced from empirical or observational data</a:t>
            </a:r>
          </a:p>
          <a:p>
            <a:r>
              <a:rPr lang="en-US" sz="1800" dirty="0"/>
              <a:t>Ma et al. [2] surveyed a reference plant’s flood walkdown to find success, degradation, and failure probabilities seen in the table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4A3E3-A028-8848-6F65-1D2CE98872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12</a:t>
            </a:fld>
            <a:r>
              <a:rPr lang="en-US" dirty="0">
                <a:solidFill>
                  <a:schemeClr val="bg1"/>
                </a:solidFill>
              </a:rPr>
              <a:t>   | preliminary representative assumptions 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FBD58BBC-BF1B-D083-0D94-929B2251F2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094940"/>
              </p:ext>
            </p:extLst>
          </p:nvPr>
        </p:nvGraphicFramePr>
        <p:xfrm>
          <a:off x="5331125" y="3347047"/>
          <a:ext cx="6536488" cy="2514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400">
                  <a:extLst>
                    <a:ext uri="{9D8B030D-6E8A-4147-A177-3AD203B41FA5}">
                      <a16:colId xmlns:a16="http://schemas.microsoft.com/office/drawing/2014/main" val="3146113868"/>
                    </a:ext>
                  </a:extLst>
                </a:gridCol>
                <a:gridCol w="1442844">
                  <a:extLst>
                    <a:ext uri="{9D8B030D-6E8A-4147-A177-3AD203B41FA5}">
                      <a16:colId xmlns:a16="http://schemas.microsoft.com/office/drawing/2014/main" val="3160323023"/>
                    </a:ext>
                  </a:extLst>
                </a:gridCol>
                <a:gridCol w="1634122">
                  <a:extLst>
                    <a:ext uri="{9D8B030D-6E8A-4147-A177-3AD203B41FA5}">
                      <a16:colId xmlns:a16="http://schemas.microsoft.com/office/drawing/2014/main" val="1822043540"/>
                    </a:ext>
                  </a:extLst>
                </a:gridCol>
                <a:gridCol w="1634122">
                  <a:extLst>
                    <a:ext uri="{9D8B030D-6E8A-4147-A177-3AD203B41FA5}">
                      <a16:colId xmlns:a16="http://schemas.microsoft.com/office/drawing/2014/main" val="2329844513"/>
                    </a:ext>
                  </a:extLst>
                </a:gridCol>
              </a:tblGrid>
              <a:tr h="461144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Flood Barrier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Probability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603901"/>
                  </a:ext>
                </a:extLst>
              </a:tr>
              <a:tr h="4611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Success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Degradation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Failure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9465795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Conduit Penetration Seal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0.82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0.11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0.07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1430318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PMingLiU" panose="02020500000000000000" pitchFamily="18" charset="-120"/>
                        </a:rPr>
                        <a:t>Rectangular Penetration Seal</a:t>
                      </a:r>
                      <a:endParaRPr lang="en-US" sz="160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0.44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0.50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0.06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7624591"/>
                  </a:ext>
                </a:extLst>
              </a:tr>
              <a:tr h="5306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+mj-lt"/>
                          <a:ea typeface="PMingLiU" panose="02020500000000000000" pitchFamily="18" charset="-120"/>
                        </a:rPr>
                        <a:t>Pipe Penetration Seal</a:t>
                      </a:r>
                      <a:endParaRPr lang="en-US" sz="160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0.79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0.18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j-lt"/>
                          <a:ea typeface="PMingLiU" panose="02020500000000000000" pitchFamily="18" charset="-120"/>
                        </a:rPr>
                        <a:t>0.03</a:t>
                      </a:r>
                      <a:endParaRPr lang="en-US" sz="1600" dirty="0">
                        <a:effectLst/>
                        <a:latin typeface="+mj-lt"/>
                        <a:ea typeface="PMingLiU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00621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DD31BBD-B7B1-4C61-B5B9-824CBA97CBEC}"/>
                  </a:ext>
                </a:extLst>
              </p:cNvPr>
              <p:cNvSpPr/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ln w="63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DD31BBD-B7B1-4C61-B5B9-824CBA97C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245AAFB-DDFC-47FF-8EDB-448C3BE4F689}"/>
                  </a:ext>
                </a:extLst>
              </p:cNvPr>
              <p:cNvSpPr/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245AAFB-DDFC-47FF-8EDB-448C3BE4F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A65B420-312A-4831-BE70-07F5FDA64355}"/>
                  </a:ext>
                </a:extLst>
              </p:cNvPr>
              <p:cNvSpPr/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A65B420-312A-4831-BE70-07F5FDA64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3179996-FFEF-4CBC-824C-FE1765E24E9F}"/>
              </a:ext>
            </a:extLst>
          </p:cNvPr>
          <p:cNvCxnSpPr>
            <a:stCxn id="9" idx="4"/>
            <a:endCxn id="10" idx="0"/>
          </p:cNvCxnSpPr>
          <p:nvPr/>
        </p:nvCxnSpPr>
        <p:spPr>
          <a:xfrm>
            <a:off x="3371804" y="2535071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CF20E63-FE10-4D58-AB6B-B9D07E72B685}"/>
              </a:ext>
            </a:extLst>
          </p:cNvPr>
          <p:cNvCxnSpPr>
            <a:stCxn id="10" idx="4"/>
            <a:endCxn id="17" idx="0"/>
          </p:cNvCxnSpPr>
          <p:nvPr/>
        </p:nvCxnSpPr>
        <p:spPr>
          <a:xfrm>
            <a:off x="3371804" y="3770194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BF43271-A138-41D0-B2B9-6E86A6BC70B0}"/>
              </a:ext>
            </a:extLst>
          </p:cNvPr>
          <p:cNvCxnSpPr>
            <a:stCxn id="13" idx="6"/>
            <a:endCxn id="10" idx="2"/>
          </p:cNvCxnSpPr>
          <p:nvPr/>
        </p:nvCxnSpPr>
        <p:spPr>
          <a:xfrm>
            <a:off x="2821345" y="3429000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3DB508-5F20-4E3E-AE22-14884A7CC78E}"/>
                  </a:ext>
                </a:extLst>
              </p:cNvPr>
              <p:cNvSpPr/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ln w="635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363DB508-5F20-4E3E-AE22-14884A7CC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63">
            <a:extLst>
              <a:ext uri="{FF2B5EF4-FFF2-40B4-BE49-F238E27FC236}">
                <a16:creationId xmlns:a16="http://schemas.microsoft.com/office/drawing/2014/main" id="{B9626E40-5339-4C0E-BFEE-2E3F0951A06A}"/>
              </a:ext>
            </a:extLst>
          </p:cNvPr>
          <p:cNvCxnSpPr>
            <a:cxnSpLocks/>
            <a:stCxn id="9" idx="2"/>
            <a:endCxn id="17" idx="2"/>
          </p:cNvCxnSpPr>
          <p:nvPr/>
        </p:nvCxnSpPr>
        <p:spPr>
          <a:xfrm rot="10800000" flipV="1">
            <a:off x="3023786" y="2193877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96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C85E-1E05-213B-F1CB-87B5691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9950"/>
          </a:xfrm>
        </p:spPr>
        <p:txBody>
          <a:bodyPr/>
          <a:lstStyle/>
          <a:p>
            <a:r>
              <a:rPr lang="en-US" dirty="0"/>
              <a:t>Probabilistic Flood Hazard Assessment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554097-F16E-D1E6-8EC8-0805C39253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13</a:t>
            </a:fld>
            <a:r>
              <a:rPr lang="en-US" dirty="0">
                <a:solidFill>
                  <a:schemeClr val="bg1"/>
                </a:solidFill>
              </a:rPr>
              <a:t>   | preliminary representative assumptions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F1417-868D-F6DD-8750-0631617F6B9B}"/>
                  </a:ext>
                </a:extLst>
              </p:cNvPr>
              <p:cNvSpPr txBox="1"/>
              <p:nvPr/>
            </p:nvSpPr>
            <p:spPr>
              <a:xfrm>
                <a:off x="7708262" y="1545360"/>
                <a:ext cx="3410798" cy="6168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sz="1800" i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836967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</m:sSub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800" i="1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8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B3F1417-868D-F6DD-8750-0631617F6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8262" y="1545360"/>
                <a:ext cx="3410798" cy="6168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9BFA83-6FD7-4B13-B4C2-E868F2D9D2BF}"/>
              </a:ext>
            </a:extLst>
          </p:cNvPr>
          <p:cNvSpPr txBox="1"/>
          <p:nvPr/>
        </p:nvSpPr>
        <p:spPr>
          <a:xfrm>
            <a:off x="8153400" y="2206792"/>
            <a:ext cx="27717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Adapted from Baker’s Introduction to Probabilistic Seismic Hazard Analysis [3]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372178-F6DF-42FA-ADD8-4AA6C2F5CC30}"/>
                  </a:ext>
                </a:extLst>
              </p:cNvPr>
              <p:cNvSpPr/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ln w="7620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D372178-F6DF-42FA-ADD8-4AA6C2F5CC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1852683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638F1-F5F3-4E55-90D0-D4C80C44527E}"/>
                  </a:ext>
                </a:extLst>
              </p:cNvPr>
              <p:cNvSpPr/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638F1-F5F3-4E55-90D0-D4C80C445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3087806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51C8F30-4A21-4F56-828E-2F157F57A79B}"/>
                  </a:ext>
                </a:extLst>
              </p:cNvPr>
              <p:cNvSpPr/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51C8F30-4A21-4F56-828E-2F157F57A7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5309" y="3087806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B7A6FB1-5E50-4F2C-AE8B-62929DEE6E36}"/>
              </a:ext>
            </a:extLst>
          </p:cNvPr>
          <p:cNvCxnSpPr>
            <a:stCxn id="11" idx="4"/>
            <a:endCxn id="12" idx="0"/>
          </p:cNvCxnSpPr>
          <p:nvPr/>
        </p:nvCxnSpPr>
        <p:spPr>
          <a:xfrm>
            <a:off x="3371804" y="2535071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DC5774-6A86-46BA-AC25-0B502E165DC1}"/>
              </a:ext>
            </a:extLst>
          </p:cNvPr>
          <p:cNvCxnSpPr>
            <a:stCxn id="12" idx="4"/>
            <a:endCxn id="17" idx="0"/>
          </p:cNvCxnSpPr>
          <p:nvPr/>
        </p:nvCxnSpPr>
        <p:spPr>
          <a:xfrm>
            <a:off x="3371804" y="3770194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2E9B6A6-F860-4F04-BF3E-69CC363133B7}"/>
              </a:ext>
            </a:extLst>
          </p:cNvPr>
          <p:cNvCxnSpPr>
            <a:stCxn id="13" idx="6"/>
            <a:endCxn id="12" idx="2"/>
          </p:cNvCxnSpPr>
          <p:nvPr/>
        </p:nvCxnSpPr>
        <p:spPr>
          <a:xfrm>
            <a:off x="2821345" y="3429000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0D5655-EA42-4161-952D-51B0A090C0AB}"/>
                  </a:ext>
                </a:extLst>
              </p:cNvPr>
              <p:cNvSpPr/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ln w="635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B0D5655-EA42-4161-952D-51B0A090C0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3786" y="4322929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63">
            <a:extLst>
              <a:ext uri="{FF2B5EF4-FFF2-40B4-BE49-F238E27FC236}">
                <a16:creationId xmlns:a16="http://schemas.microsoft.com/office/drawing/2014/main" id="{9A5E00D6-0E5A-439C-97B4-A48C1D317046}"/>
              </a:ext>
            </a:extLst>
          </p:cNvPr>
          <p:cNvCxnSpPr>
            <a:cxnSpLocks/>
            <a:stCxn id="11" idx="2"/>
            <a:endCxn id="17" idx="2"/>
          </p:cNvCxnSpPr>
          <p:nvPr/>
        </p:nvCxnSpPr>
        <p:spPr>
          <a:xfrm rot="10800000" flipV="1">
            <a:off x="3023786" y="2193877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A7F30CB-D13C-4251-81C8-6082D34CF9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3376" y="2954258"/>
            <a:ext cx="3651821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7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7290-AABB-41E2-AE5A-0278B277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Leverage High-Confidence-Low-Probability-of-Failure (HCLPF) Concept for Fragility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819295-4B55-4B92-80E9-FAF72966D8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33778" y="1825625"/>
                <a:ext cx="6920022" cy="3723837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Assume lognormal distribution (for now)</a:t>
                </a:r>
              </a:p>
              <a:p>
                <a:r>
                  <a:rPr lang="en-US" dirty="0"/>
                  <a:t>Mean fragility curve can be estimated using HCLPF</a:t>
                </a:r>
              </a:p>
              <a:p>
                <a:pPr lvl="1"/>
                <a:r>
                  <a:rPr lang="en-US" dirty="0"/>
                  <a:t>HCLPF Capacity can find the median capacity of a component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%</m:t>
                          </m:r>
                        </m:sub>
                      </m:sSub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HCLPF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819295-4B55-4B92-80E9-FAF72966D8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33778" y="1825625"/>
                <a:ext cx="6920022" cy="3723837"/>
              </a:xfrm>
              <a:blipFill>
                <a:blip r:embed="rId3"/>
                <a:stretch>
                  <a:fillRect l="-1585" t="-1473" r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41492-DDA4-4649-BB79-A37BBF627E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14</a:t>
            </a:fld>
            <a:r>
              <a:rPr lang="en-US" dirty="0">
                <a:solidFill>
                  <a:schemeClr val="bg1"/>
                </a:solidFill>
              </a:rPr>
              <a:t>   | preliminary representative assumptions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0DD52-D577-4BD8-B034-5AD8E883F165}"/>
              </a:ext>
            </a:extLst>
          </p:cNvPr>
          <p:cNvSpPr txBox="1"/>
          <p:nvPr/>
        </p:nvSpPr>
        <p:spPr>
          <a:xfrm>
            <a:off x="5317556" y="5123803"/>
            <a:ext cx="54373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Dasgupta’s Evolutions of Methods used to Calculate Seismic Fragility Curves [4]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20CA6F-668D-4EB2-BFB0-BF58DD26BF41}"/>
                  </a:ext>
                </a:extLst>
              </p:cNvPr>
              <p:cNvSpPr/>
              <p:nvPr/>
            </p:nvSpPr>
            <p:spPr>
              <a:xfrm>
                <a:off x="2534689" y="2232779"/>
                <a:ext cx="696036" cy="682388"/>
              </a:xfrm>
              <a:prstGeom prst="ellipse">
                <a:avLst/>
              </a:prstGeom>
              <a:ln w="63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320CA6F-668D-4EB2-BFB0-BF58DD26B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89" y="2232779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BC90D7-81AC-4414-A161-1336953189A4}"/>
                  </a:ext>
                </a:extLst>
              </p:cNvPr>
              <p:cNvSpPr/>
              <p:nvPr/>
            </p:nvSpPr>
            <p:spPr>
              <a:xfrm>
                <a:off x="2534689" y="3467902"/>
                <a:ext cx="696036" cy="682388"/>
              </a:xfrm>
              <a:prstGeom prst="ellips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8BC90D7-81AC-4414-A161-1336953189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89" y="3467902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A13322-1AFB-4FF0-ADDD-5DBDFA835F94}"/>
                  </a:ext>
                </a:extLst>
              </p:cNvPr>
              <p:cNvSpPr/>
              <p:nvPr/>
            </p:nvSpPr>
            <p:spPr>
              <a:xfrm>
                <a:off x="1636212" y="3467902"/>
                <a:ext cx="696036" cy="682388"/>
              </a:xfrm>
              <a:prstGeom prst="ellips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A13322-1AFB-4FF0-ADDD-5DBDFA835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6212" y="3467902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B96179-D298-449B-8D83-975C83A9B0D0}"/>
              </a:ext>
            </a:extLst>
          </p:cNvPr>
          <p:cNvCxnSpPr>
            <a:stCxn id="8" idx="4"/>
            <a:endCxn id="9" idx="0"/>
          </p:cNvCxnSpPr>
          <p:nvPr/>
        </p:nvCxnSpPr>
        <p:spPr>
          <a:xfrm>
            <a:off x="2882707" y="2915167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6E13388-1E5E-48FA-9BF5-CB10407150F9}"/>
              </a:ext>
            </a:extLst>
          </p:cNvPr>
          <p:cNvCxnSpPr>
            <a:stCxn id="9" idx="4"/>
            <a:endCxn id="14" idx="0"/>
          </p:cNvCxnSpPr>
          <p:nvPr/>
        </p:nvCxnSpPr>
        <p:spPr>
          <a:xfrm>
            <a:off x="2882707" y="4150290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907FBB4-7C2E-492F-AD0D-57C6080249C6}"/>
              </a:ext>
            </a:extLst>
          </p:cNvPr>
          <p:cNvCxnSpPr>
            <a:stCxn id="10" idx="6"/>
            <a:endCxn id="9" idx="2"/>
          </p:cNvCxnSpPr>
          <p:nvPr/>
        </p:nvCxnSpPr>
        <p:spPr>
          <a:xfrm>
            <a:off x="2332248" y="3809096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EB5AB38-1348-4B80-BB8A-3F66ED54B790}"/>
                  </a:ext>
                </a:extLst>
              </p:cNvPr>
              <p:cNvSpPr/>
              <p:nvPr/>
            </p:nvSpPr>
            <p:spPr>
              <a:xfrm>
                <a:off x="2534689" y="4703025"/>
                <a:ext cx="696036" cy="682388"/>
              </a:xfrm>
              <a:prstGeom prst="ellipse">
                <a:avLst/>
              </a:prstGeom>
              <a:ln w="635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EB5AB38-1348-4B80-BB8A-3F66ED54B7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689" y="4703025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Elbow Connector 63">
            <a:extLst>
              <a:ext uri="{FF2B5EF4-FFF2-40B4-BE49-F238E27FC236}">
                <a16:creationId xmlns:a16="http://schemas.microsoft.com/office/drawing/2014/main" id="{998936DD-5F7A-4387-AEBA-711F623643C4}"/>
              </a:ext>
            </a:extLst>
          </p:cNvPr>
          <p:cNvCxnSpPr>
            <a:cxnSpLocks/>
            <a:stCxn id="8" idx="2"/>
            <a:endCxn id="14" idx="2"/>
          </p:cNvCxnSpPr>
          <p:nvPr/>
        </p:nvCxnSpPr>
        <p:spPr>
          <a:xfrm rot="10800000" flipV="1">
            <a:off x="2534689" y="2573973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757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3687-F0AE-4715-AD1E-49FEB6E99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4934"/>
          </a:xfrm>
        </p:spPr>
        <p:txBody>
          <a:bodyPr>
            <a:normAutofit/>
          </a:bodyPr>
          <a:lstStyle/>
          <a:p>
            <a:r>
              <a:rPr lang="en-US" sz="3600" dirty="0"/>
              <a:t>Fragility Function Methodology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D22D7-A95C-49C5-88F2-42B85A9162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15</a:t>
            </a:fld>
            <a:r>
              <a:rPr lang="en-US" dirty="0">
                <a:solidFill>
                  <a:schemeClr val="bg1"/>
                </a:solidFill>
              </a:rPr>
              <a:t>   | preliminary representative assumptions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8568A8-6A78-78DD-9DBE-FC60D067F257}"/>
                  </a:ext>
                </a:extLst>
              </p:cNvPr>
              <p:cNvSpPr txBox="1"/>
              <p:nvPr/>
            </p:nvSpPr>
            <p:spPr>
              <a:xfrm>
                <a:off x="1827168" y="5472609"/>
                <a:ext cx="2488029" cy="33855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b="0" i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⁡[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≤0|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8568A8-6A78-78DD-9DBE-FC60D067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168" y="5472609"/>
                <a:ext cx="2488029" cy="338554"/>
              </a:xfrm>
              <a:prstGeom prst="rect">
                <a:avLst/>
              </a:prstGeom>
              <a:blipFill>
                <a:blip r:embed="rId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AFF9A5A-EFF4-49BF-9000-A337791BF426}"/>
                  </a:ext>
                </a:extLst>
              </p:cNvPr>
              <p:cNvSpPr/>
              <p:nvPr/>
            </p:nvSpPr>
            <p:spPr>
              <a:xfrm>
                <a:off x="3273624" y="2013272"/>
                <a:ext cx="696036" cy="682388"/>
              </a:xfrm>
              <a:prstGeom prst="ellipse">
                <a:avLst/>
              </a:prstGeom>
              <a:ln w="63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AAFF9A5A-EFF4-49BF-9000-A337791BF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4" y="2013272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268ECE-E333-43CA-A170-D642913A0EE9}"/>
                  </a:ext>
                </a:extLst>
              </p:cNvPr>
              <p:cNvSpPr/>
              <p:nvPr/>
            </p:nvSpPr>
            <p:spPr>
              <a:xfrm>
                <a:off x="3273624" y="3248395"/>
                <a:ext cx="696036" cy="682388"/>
              </a:xfrm>
              <a:prstGeom prst="ellips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6268ECE-E333-43CA-A170-D642913A0E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4" y="3248395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4932CA2-3B96-4887-B4EA-959221F869A0}"/>
                  </a:ext>
                </a:extLst>
              </p:cNvPr>
              <p:cNvSpPr/>
              <p:nvPr/>
            </p:nvSpPr>
            <p:spPr>
              <a:xfrm>
                <a:off x="2375147" y="3248395"/>
                <a:ext cx="696036" cy="682388"/>
              </a:xfrm>
              <a:prstGeom prst="ellips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4932CA2-3B96-4887-B4EA-959221F869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47" y="3248395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543FD4-82B6-4CD2-98A0-93CEA1F916F8}"/>
              </a:ext>
            </a:extLst>
          </p:cNvPr>
          <p:cNvCxnSpPr>
            <a:stCxn id="25" idx="4"/>
            <a:endCxn id="26" idx="0"/>
          </p:cNvCxnSpPr>
          <p:nvPr/>
        </p:nvCxnSpPr>
        <p:spPr>
          <a:xfrm>
            <a:off x="3621642" y="2695660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F038CA6-EB8D-4573-9A82-9BF4B229876C}"/>
              </a:ext>
            </a:extLst>
          </p:cNvPr>
          <p:cNvCxnSpPr>
            <a:stCxn id="26" idx="4"/>
            <a:endCxn id="31" idx="0"/>
          </p:cNvCxnSpPr>
          <p:nvPr/>
        </p:nvCxnSpPr>
        <p:spPr>
          <a:xfrm>
            <a:off x="3621642" y="3930783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73934EA-F25A-457B-B6F8-56BD3A2AD0A2}"/>
              </a:ext>
            </a:extLst>
          </p:cNvPr>
          <p:cNvCxnSpPr>
            <a:stCxn id="27" idx="6"/>
            <a:endCxn id="26" idx="2"/>
          </p:cNvCxnSpPr>
          <p:nvPr/>
        </p:nvCxnSpPr>
        <p:spPr>
          <a:xfrm>
            <a:off x="3071183" y="3589589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890FBD7-D922-4585-9BB8-2BE3DE361234}"/>
                  </a:ext>
                </a:extLst>
              </p:cNvPr>
              <p:cNvSpPr/>
              <p:nvPr/>
            </p:nvSpPr>
            <p:spPr>
              <a:xfrm>
                <a:off x="3273624" y="4483518"/>
                <a:ext cx="696036" cy="682388"/>
              </a:xfrm>
              <a:prstGeom prst="ellipse">
                <a:avLst/>
              </a:prstGeom>
              <a:ln w="635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890FBD7-D922-4585-9BB8-2BE3DE361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624" y="4483518"/>
                <a:ext cx="696036" cy="68238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63">
            <a:extLst>
              <a:ext uri="{FF2B5EF4-FFF2-40B4-BE49-F238E27FC236}">
                <a16:creationId xmlns:a16="http://schemas.microsoft.com/office/drawing/2014/main" id="{7E18ED27-FBA3-4EC2-A40E-5B7042746008}"/>
              </a:ext>
            </a:extLst>
          </p:cNvPr>
          <p:cNvCxnSpPr>
            <a:cxnSpLocks/>
            <a:stCxn id="25" idx="2"/>
            <a:endCxn id="31" idx="2"/>
          </p:cNvCxnSpPr>
          <p:nvPr/>
        </p:nvCxnSpPr>
        <p:spPr>
          <a:xfrm rot="10800000" flipV="1">
            <a:off x="3273624" y="2354466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A236C6-0AB2-47E0-9895-05E60FA298D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2681" y="1472109"/>
            <a:ext cx="5785405" cy="4339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1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75A52-6389-AE86-ECC8-3A118082F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8542"/>
          </a:xfrm>
        </p:spPr>
        <p:txBody>
          <a:bodyPr/>
          <a:lstStyle/>
          <a:p>
            <a:r>
              <a:rPr lang="en-US" dirty="0"/>
              <a:t>Internal Flood Height Node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06C0BB-92D2-3091-9785-4C7D3BF875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r>
              <a:rPr lang="en-US" dirty="0">
                <a:solidFill>
                  <a:schemeClr val="bg1"/>
                </a:solidFill>
              </a:rPr>
              <a:t>   | preliminary representative assumptions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CA661-E907-F4E3-451C-1EC7A4CC31F1}"/>
                  </a:ext>
                </a:extLst>
              </p:cNvPr>
              <p:cNvSpPr txBox="1"/>
              <p:nvPr/>
            </p:nvSpPr>
            <p:spPr>
              <a:xfrm>
                <a:off x="6735615" y="5204051"/>
                <a:ext cx="4922918" cy="7410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𝐸𝐹</m:t>
                                  </m:r>
                                </m:sub>
                              </m:sSub>
                              <m:r>
                                <a:rPr lang="en-US" i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𝑖𝑛𝑠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𝑖𝑛𝑡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E3CA661-E907-F4E3-451C-1EC7A4CC3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615" y="5204051"/>
                <a:ext cx="4922918" cy="7410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3D0186DB-0336-A739-BE9A-CE238A7BACB5}"/>
              </a:ext>
            </a:extLst>
          </p:cNvPr>
          <p:cNvSpPr txBox="1"/>
          <p:nvPr/>
        </p:nvSpPr>
        <p:spPr>
          <a:xfrm>
            <a:off x="3699548" y="5210585"/>
            <a:ext cx="3236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1A32"/>
                </a:solidFill>
              </a:rPr>
              <a:t>Monte Carlo Simulation assuming given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E761FB-AED8-4392-9EF4-1A19A52DFD54}"/>
                  </a:ext>
                </a:extLst>
              </p:cNvPr>
              <p:cNvSpPr/>
              <p:nvPr/>
            </p:nvSpPr>
            <p:spPr>
              <a:xfrm>
                <a:off x="2205030" y="1934437"/>
                <a:ext cx="696036" cy="682388"/>
              </a:xfrm>
              <a:prstGeom prst="ellipse">
                <a:avLst/>
              </a:prstGeom>
              <a:ln w="6350"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7FE761FB-AED8-4392-9EF4-1A19A52DF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0" y="1934437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DECB66-ECF3-4767-872B-E4516D8F68BD}"/>
                  </a:ext>
                </a:extLst>
              </p:cNvPr>
              <p:cNvSpPr/>
              <p:nvPr/>
            </p:nvSpPr>
            <p:spPr>
              <a:xfrm>
                <a:off x="2205030" y="3169560"/>
                <a:ext cx="696036" cy="682388"/>
              </a:xfrm>
              <a:prstGeom prst="ellipse">
                <a:avLst/>
              </a:prstGeom>
              <a:ln w="6350">
                <a:solidFill>
                  <a:srgbClr val="00B05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CDECB66-ECF3-4767-872B-E4516D8F68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0" y="3169560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63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C8717FB-782F-45F0-9117-DD717AE76F6C}"/>
                  </a:ext>
                </a:extLst>
              </p:cNvPr>
              <p:cNvSpPr/>
              <p:nvPr/>
            </p:nvSpPr>
            <p:spPr>
              <a:xfrm>
                <a:off x="1306553" y="3169560"/>
                <a:ext cx="696036" cy="682388"/>
              </a:xfrm>
              <a:prstGeom prst="ellipse">
                <a:avLst/>
              </a:prstGeom>
              <a:ln w="635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C8717FB-782F-45F0-9117-DD717AE76F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553" y="3169560"/>
                <a:ext cx="696036" cy="68238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63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5933CA2-0002-4A97-8469-603A9DAF9B20}"/>
              </a:ext>
            </a:extLst>
          </p:cNvPr>
          <p:cNvCxnSpPr>
            <a:stCxn id="15" idx="4"/>
            <a:endCxn id="18" idx="0"/>
          </p:cNvCxnSpPr>
          <p:nvPr/>
        </p:nvCxnSpPr>
        <p:spPr>
          <a:xfrm>
            <a:off x="2553048" y="2616825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ECDCD24-5D1E-409A-B3B0-9DB949AB2542}"/>
              </a:ext>
            </a:extLst>
          </p:cNvPr>
          <p:cNvCxnSpPr>
            <a:stCxn id="18" idx="4"/>
            <a:endCxn id="28" idx="0"/>
          </p:cNvCxnSpPr>
          <p:nvPr/>
        </p:nvCxnSpPr>
        <p:spPr>
          <a:xfrm>
            <a:off x="2553048" y="385194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005A426-2364-4CB7-92D9-ABE3A2C63336}"/>
              </a:ext>
            </a:extLst>
          </p:cNvPr>
          <p:cNvCxnSpPr>
            <a:stCxn id="19" idx="6"/>
            <a:endCxn id="18" idx="2"/>
          </p:cNvCxnSpPr>
          <p:nvPr/>
        </p:nvCxnSpPr>
        <p:spPr>
          <a:xfrm>
            <a:off x="2002589" y="3510754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044A8F0-5DEC-4720-BE78-949DEB67846A}"/>
                  </a:ext>
                </a:extLst>
              </p:cNvPr>
              <p:cNvSpPr/>
              <p:nvPr/>
            </p:nvSpPr>
            <p:spPr>
              <a:xfrm>
                <a:off x="2205030" y="4404683"/>
                <a:ext cx="696036" cy="682388"/>
              </a:xfrm>
              <a:prstGeom prst="ellipse">
                <a:avLst/>
              </a:prstGeom>
              <a:ln w="76200">
                <a:solidFill>
                  <a:srgbClr val="CC66FF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5044A8F0-5DEC-4720-BE78-949DEB6784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5030" y="4404683"/>
                <a:ext cx="696036" cy="68238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 w="76200">
                <a:solidFill>
                  <a:srgbClr val="CC66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63">
            <a:extLst>
              <a:ext uri="{FF2B5EF4-FFF2-40B4-BE49-F238E27FC236}">
                <a16:creationId xmlns:a16="http://schemas.microsoft.com/office/drawing/2014/main" id="{C2543FCA-9AD1-4D6F-939A-8950CDF0908B}"/>
              </a:ext>
            </a:extLst>
          </p:cNvPr>
          <p:cNvCxnSpPr>
            <a:cxnSpLocks/>
            <a:stCxn id="15" idx="2"/>
            <a:endCxn id="28" idx="2"/>
          </p:cNvCxnSpPr>
          <p:nvPr/>
        </p:nvCxnSpPr>
        <p:spPr>
          <a:xfrm rot="10800000" flipV="1">
            <a:off x="2205030" y="2275631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37E540F7-D6DE-4109-8DC9-3192CABC87F9}"/>
              </a:ext>
            </a:extLst>
          </p:cNvPr>
          <p:cNvSpPr/>
          <p:nvPr/>
        </p:nvSpPr>
        <p:spPr>
          <a:xfrm>
            <a:off x="8606672" y="5294970"/>
            <a:ext cx="2281287" cy="3066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F7DF4A9-7727-4F97-9D8C-3938DFAA1C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836" y="2695480"/>
            <a:ext cx="3167102" cy="23753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2444072-0BA8-4B8D-A820-612327B3226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10148" r="8541"/>
          <a:stretch/>
        </p:blipFill>
        <p:spPr>
          <a:xfrm>
            <a:off x="8961719" y="876543"/>
            <a:ext cx="3164243" cy="291862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164C568-BC66-48EB-B985-BEB85AFFA96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95609" y="1109760"/>
            <a:ext cx="3167099" cy="237532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2AA4BA8F-F955-454D-8213-90238BDF9F29}"/>
              </a:ext>
            </a:extLst>
          </p:cNvPr>
          <p:cNvSpPr/>
          <p:nvPr/>
        </p:nvSpPr>
        <p:spPr>
          <a:xfrm>
            <a:off x="3826607" y="3237317"/>
            <a:ext cx="2180929" cy="25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60089F8-8B5A-411E-A865-709BDDBCE66B}"/>
              </a:ext>
            </a:extLst>
          </p:cNvPr>
          <p:cNvSpPr/>
          <p:nvPr/>
        </p:nvSpPr>
        <p:spPr>
          <a:xfrm>
            <a:off x="6516528" y="4837964"/>
            <a:ext cx="2180929" cy="25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9FE066F-4BF8-43AF-AD9D-3E95A7EFC07E}"/>
              </a:ext>
            </a:extLst>
          </p:cNvPr>
          <p:cNvSpPr/>
          <p:nvPr/>
        </p:nvSpPr>
        <p:spPr>
          <a:xfrm>
            <a:off x="9210721" y="3573091"/>
            <a:ext cx="2563549" cy="254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5B02B61-60E4-4F87-A3A6-E82D0AFD9F7B}"/>
              </a:ext>
            </a:extLst>
          </p:cNvPr>
          <p:cNvSpPr/>
          <p:nvPr/>
        </p:nvSpPr>
        <p:spPr>
          <a:xfrm rot="2027150">
            <a:off x="3683587" y="2863005"/>
            <a:ext cx="1180330" cy="259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F00DF51-EBAB-43F7-9DE1-C6ED6C65CED0}"/>
              </a:ext>
            </a:extLst>
          </p:cNvPr>
          <p:cNvSpPr/>
          <p:nvPr/>
        </p:nvSpPr>
        <p:spPr>
          <a:xfrm rot="2027150">
            <a:off x="6392475" y="4446273"/>
            <a:ext cx="1180330" cy="259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DE0CA05-7105-442F-8780-A656DC9DB5FA}"/>
              </a:ext>
            </a:extLst>
          </p:cNvPr>
          <p:cNvSpPr/>
          <p:nvPr/>
        </p:nvSpPr>
        <p:spPr>
          <a:xfrm rot="2027150">
            <a:off x="9053575" y="3046943"/>
            <a:ext cx="1257229" cy="2082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8250837-FDD7-4B2A-ABB1-A2BD3F99F685}"/>
              </a:ext>
            </a:extLst>
          </p:cNvPr>
          <p:cNvSpPr/>
          <p:nvPr/>
        </p:nvSpPr>
        <p:spPr>
          <a:xfrm rot="20304727">
            <a:off x="4838993" y="2914965"/>
            <a:ext cx="1431701" cy="273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C2FBBFF-46DB-49C0-9AC5-6BF5B52CD590}"/>
              </a:ext>
            </a:extLst>
          </p:cNvPr>
          <p:cNvSpPr/>
          <p:nvPr/>
        </p:nvSpPr>
        <p:spPr>
          <a:xfrm rot="20304727">
            <a:off x="7564397" y="4498512"/>
            <a:ext cx="1431701" cy="273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4C23536-5FBB-4490-9637-AAB801D75AB5}"/>
              </a:ext>
            </a:extLst>
          </p:cNvPr>
          <p:cNvSpPr/>
          <p:nvPr/>
        </p:nvSpPr>
        <p:spPr>
          <a:xfrm rot="20304727">
            <a:off x="10298496" y="3087863"/>
            <a:ext cx="1813509" cy="220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9458DAC-2E45-4BB3-B2F4-8393BF414E0C}"/>
              </a:ext>
            </a:extLst>
          </p:cNvPr>
          <p:cNvSpPr txBox="1"/>
          <p:nvPr/>
        </p:nvSpPr>
        <p:spPr>
          <a:xfrm rot="1978908">
            <a:off x="3577225" y="2994089"/>
            <a:ext cx="1631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External Flood Height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B4F4137-1892-4FBC-9B2E-30736F54BC3E}"/>
              </a:ext>
            </a:extLst>
          </p:cNvPr>
          <p:cNvSpPr txBox="1"/>
          <p:nvPr/>
        </p:nvSpPr>
        <p:spPr>
          <a:xfrm rot="1978908">
            <a:off x="6351256" y="4532721"/>
            <a:ext cx="1631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External Flood Height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200D51B-51C5-4DC0-8CC0-09F7A6A89055}"/>
              </a:ext>
            </a:extLst>
          </p:cNvPr>
          <p:cNvSpPr txBox="1"/>
          <p:nvPr/>
        </p:nvSpPr>
        <p:spPr>
          <a:xfrm rot="1978908">
            <a:off x="8985568" y="3086746"/>
            <a:ext cx="16318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External Flood Height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D5703D9-7373-4B82-9384-9B4E3F20920F}"/>
              </a:ext>
            </a:extLst>
          </p:cNvPr>
          <p:cNvSpPr txBox="1"/>
          <p:nvPr/>
        </p:nvSpPr>
        <p:spPr>
          <a:xfrm rot="20370961">
            <a:off x="4852391" y="2906884"/>
            <a:ext cx="150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Flood Height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DA3BD2-CB1F-4AE8-A331-C2523589F080}"/>
              </a:ext>
            </a:extLst>
          </p:cNvPr>
          <p:cNvSpPr txBox="1"/>
          <p:nvPr/>
        </p:nvSpPr>
        <p:spPr>
          <a:xfrm rot="20370961">
            <a:off x="7599571" y="4419024"/>
            <a:ext cx="150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Flood Height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0D0CD3-09B6-4541-9648-527107BBFFE0}"/>
              </a:ext>
            </a:extLst>
          </p:cNvPr>
          <p:cNvSpPr txBox="1"/>
          <p:nvPr/>
        </p:nvSpPr>
        <p:spPr>
          <a:xfrm rot="20370961">
            <a:off x="10485393" y="3033270"/>
            <a:ext cx="15083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Internal Flood Height</a:t>
            </a:r>
          </a:p>
        </p:txBody>
      </p:sp>
    </p:spTree>
    <p:extLst>
      <p:ext uri="{BB962C8B-B14F-4D97-AF65-F5344CB8AC3E}">
        <p14:creationId xmlns:p14="http://schemas.microsoft.com/office/powerpoint/2010/main" val="418085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1965A-5C9B-F1D8-FA0D-6F8F1519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56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B8D261-3067-7FFE-F695-28F65C2A7F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17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ACDD9-4165-65E8-873C-07EBCA711CDB}"/>
              </a:ext>
            </a:extLst>
          </p:cNvPr>
          <p:cNvSpPr txBox="1"/>
          <p:nvPr/>
        </p:nvSpPr>
        <p:spPr>
          <a:xfrm>
            <a:off x="4257135" y="1228397"/>
            <a:ext cx="757255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Established a methodology for XFPRA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BN stochastically connects the external to internal flood height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Integrates dependencies and causal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SSC multi state</a:t>
            </a:r>
          </a:p>
          <a:p>
            <a:endParaRPr lang="en-US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CEBE74-71C1-4DB5-9A82-2E6A8C1C5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07" y="1138689"/>
            <a:ext cx="3486211" cy="481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424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657EF-DBE1-4643-BE07-471CD78C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F1349-2D0E-4C1E-ACB7-C1F9A657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Include additional barrier types, and redundant barriers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Compare the BN to FT</a:t>
            </a:r>
          </a:p>
          <a:p>
            <a:pPr marL="742950" lvl="1" indent="-285750"/>
            <a:r>
              <a:rPr lang="en-US" dirty="0"/>
              <a:t>Quantification</a:t>
            </a:r>
          </a:p>
          <a:p>
            <a:pPr marL="742950" lvl="1" indent="-285750"/>
            <a:r>
              <a:rPr lang="en-US" sz="2400" dirty="0"/>
              <a:t>Correlation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Sensitivity analysis with other fragility distributions (normal, logistic…)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Expand the BN to include internal component failures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B5FE77-6EA5-4D34-A105-799F5C380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18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9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03E8CB-A3F6-5B4F-A721-BC90928D3A67}"/>
              </a:ext>
            </a:extLst>
          </p:cNvPr>
          <p:cNvSpPr/>
          <p:nvPr/>
        </p:nvSpPr>
        <p:spPr>
          <a:xfrm>
            <a:off x="0" y="1721697"/>
            <a:ext cx="8767482" cy="1136512"/>
          </a:xfrm>
          <a:prstGeom prst="rect">
            <a:avLst/>
          </a:prstGeom>
          <a:solidFill>
            <a:srgbClr val="E51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6000" b="1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6FFA4C-CC3A-2A42-B417-7BA9542F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113462"/>
            <a:ext cx="7315200" cy="365125"/>
          </a:xfrm>
        </p:spPr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19</a:t>
            </a:fld>
            <a:r>
              <a:rPr lang="en-US" dirty="0">
                <a:solidFill>
                  <a:schemeClr val="bg1"/>
                </a:solidFill>
              </a:rPr>
              <a:t>   |   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1E8F-A7D9-D169-D075-A9CC4103B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E53F3-A4DE-4928-5F64-0AB2E08DA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Event Tree and Fault Tree Analyses (ETA/FTA) are the traditional tools of the PRA framework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Challenges:</a:t>
            </a:r>
          </a:p>
          <a:p>
            <a:pPr lvl="1"/>
            <a:r>
              <a:rPr lang="en-US" dirty="0"/>
              <a:t>Binary state assumption</a:t>
            </a:r>
          </a:p>
          <a:p>
            <a:pPr lvl="1"/>
            <a:r>
              <a:rPr lang="en-US" dirty="0"/>
              <a:t>Limitations in dependency modeling</a:t>
            </a:r>
          </a:p>
          <a:p>
            <a:pPr lvl="1"/>
            <a:r>
              <a:rPr lang="en-US" dirty="0"/>
              <a:t>Static treatment of time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59C0C-B1CF-6695-D2D3-4294B1AE9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A0747-665B-9391-0D51-1724161B8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D3280-9B44-18FB-732C-5D5A5BC47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[1] J. Shen, M. T. </a:t>
            </a:r>
            <a:r>
              <a:rPr lang="en-US" sz="2000" dirty="0" err="1">
                <a:effectLst/>
              </a:rPr>
              <a:t>Bensi</a:t>
            </a:r>
            <a:r>
              <a:rPr lang="en-US" sz="2000" dirty="0">
                <a:effectLst/>
              </a:rPr>
              <a:t>, and M. Modarres, “External Flood Fragility Development and Integration of a Novel PRA Tool to the XFPRA framework,” 2022, p. 12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[2] S. Zhang and Z. Ma, “Literature Review and Previous Flood Barrier Tests,” p. 20.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[3] J. W. Baker, “Introduction to Probabilistic Seismic Hazard Analysis,” p. 80.</a:t>
            </a:r>
          </a:p>
          <a:p>
            <a:pPr marL="0" indent="0">
              <a:buNone/>
            </a:pPr>
            <a:r>
              <a:rPr lang="en-US" sz="2000" dirty="0">
                <a:effectLst/>
              </a:rPr>
              <a:t>[4] B. Dasgupta, “Evaluation of Methods used to Calculate Seismic Fragility Curves,” Center for Nuclear Waste Regulatory Analyses, San Antonio, TX, NRC-HQ-12-C-02-0089, May 2017. Accessed: Apr. 22, 2021. [Online]. Available: </a:t>
            </a:r>
            <a:r>
              <a:rPr lang="en-US" sz="2000" dirty="0">
                <a:effectLst/>
                <a:hlinkClick r:id="rId2"/>
              </a:rPr>
              <a:t>https://www.nrc.gov/docs/ML1712/ML17122A268.pdf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>
              <a:effectLst/>
            </a:endParaRPr>
          </a:p>
          <a:p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A3E91-FB48-E6FC-DA08-A7D9285FC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20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16A62-7701-44EE-B73C-6E040B21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 Questionnaire Insights [1]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75F62-5D46-4375-9FB0-EEC9C88BE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A9D0BC-3856-467E-8148-85187F8EC7E3}"/>
              </a:ext>
            </a:extLst>
          </p:cNvPr>
          <p:cNvSpPr txBox="1"/>
          <p:nvPr/>
        </p:nvSpPr>
        <p:spPr>
          <a:xfrm>
            <a:off x="741680" y="1812290"/>
            <a:ext cx="58521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PRA Community needs are trending towards hybrid tools for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Dynamic PRAs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External hazard modeling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Supplemental tools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38B9C899-E107-490F-864D-EF439029FA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40" t="5072" r="5935" b="5882"/>
          <a:stretch/>
        </p:blipFill>
        <p:spPr>
          <a:xfrm>
            <a:off x="8559085" y="1848419"/>
            <a:ext cx="2794715" cy="2849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1C8271-C410-48DF-8D1B-BF4D7A9A0BE9}"/>
              </a:ext>
            </a:extLst>
          </p:cNvPr>
          <p:cNvSpPr txBox="1"/>
          <p:nvPr/>
        </p:nvSpPr>
        <p:spPr>
          <a:xfrm>
            <a:off x="8559085" y="4701889"/>
            <a:ext cx="2794715" cy="646331"/>
          </a:xfrm>
          <a:prstGeom prst="rect">
            <a:avLst/>
          </a:prstGeom>
          <a:solidFill>
            <a:srgbClr val="FFAB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Scan above to share your insights</a:t>
            </a:r>
          </a:p>
        </p:txBody>
      </p:sp>
    </p:spTree>
    <p:extLst>
      <p:ext uri="{BB962C8B-B14F-4D97-AF65-F5344CB8AC3E}">
        <p14:creationId xmlns:p14="http://schemas.microsoft.com/office/powerpoint/2010/main" val="190871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4E44-1915-412D-8EC7-6A3F75714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40" y="365125"/>
            <a:ext cx="11379200" cy="1325563"/>
          </a:xfrm>
        </p:spPr>
        <p:txBody>
          <a:bodyPr/>
          <a:lstStyle/>
          <a:p>
            <a:r>
              <a:rPr lang="en-US" dirty="0"/>
              <a:t>Conventional PRA Challenges in the External Flooding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44C3-7DC8-4FB3-9408-472644AC7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6855"/>
          </a:xfrm>
        </p:spPr>
        <p:txBody>
          <a:bodyPr>
            <a:normAutofit fontScale="92500"/>
          </a:bodyPr>
          <a:lstStyle/>
          <a:p>
            <a:r>
              <a:rPr lang="en-US" dirty="0"/>
              <a:t>Binary state assumption</a:t>
            </a:r>
          </a:p>
          <a:p>
            <a:pPr lvl="1"/>
            <a:r>
              <a:rPr lang="en-US" dirty="0"/>
              <a:t>Component failures may have partial failures</a:t>
            </a:r>
          </a:p>
          <a:p>
            <a:r>
              <a:rPr lang="en-US" dirty="0"/>
              <a:t>Dependencies</a:t>
            </a:r>
          </a:p>
          <a:p>
            <a:pPr lvl="1"/>
            <a:r>
              <a:rPr lang="en-US" dirty="0"/>
              <a:t>Flood events are spatially dependent</a:t>
            </a:r>
          </a:p>
          <a:p>
            <a:pPr lvl="1"/>
            <a:r>
              <a:rPr lang="en-US" dirty="0"/>
              <a:t>Component dependencies due to location, manufacturing and maintenance</a:t>
            </a:r>
          </a:p>
          <a:p>
            <a:pPr>
              <a:lnSpc>
                <a:spcPct val="150000"/>
              </a:lnSpc>
            </a:pPr>
            <a:r>
              <a:rPr lang="en-US" dirty="0"/>
              <a:t>Static Treatment of Time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No inclusion of duration uncertainties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Temporally dynamic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D4256-2EE0-48BE-B6E4-39B39CD278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6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1F4B7-78ED-3AE3-0E66-3E66878B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365125"/>
            <a:ext cx="11531600" cy="1325563"/>
          </a:xfrm>
        </p:spPr>
        <p:txBody>
          <a:bodyPr/>
          <a:lstStyle/>
          <a:p>
            <a:r>
              <a:rPr lang="en-US" dirty="0"/>
              <a:t>Additional Challenges to XFPRA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0EF13-F131-9BE1-1828-BDBF744FB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57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Traditionally deterministic approach of design-basis guidance</a:t>
            </a:r>
          </a:p>
          <a:p>
            <a:pPr>
              <a:lnSpc>
                <a:spcPct val="150000"/>
              </a:lnSpc>
            </a:pPr>
            <a:r>
              <a:rPr lang="en-US" dirty="0"/>
              <a:t>No established XFPRA methodology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3EE4B-25EE-925A-1C99-6CF07B69B1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7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D330-BE34-99FC-1AE9-4FBE27D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940E-35B2-EF6B-25EC-92CC680E0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45960" cy="4189095"/>
          </a:xfrm>
        </p:spPr>
        <p:txBody>
          <a:bodyPr>
            <a:normAutofit/>
          </a:bodyPr>
          <a:lstStyle/>
          <a:p>
            <a:r>
              <a:rPr lang="en-US" dirty="0"/>
              <a:t>Develop a flood fragility methodology for multiple components</a:t>
            </a:r>
          </a:p>
          <a:p>
            <a:r>
              <a:rPr lang="en-US" dirty="0"/>
              <a:t>Use Bayesian networks (BNs) to</a:t>
            </a:r>
          </a:p>
          <a:p>
            <a:pPr lvl="1"/>
            <a:r>
              <a:rPr lang="en-US" dirty="0"/>
              <a:t>Integrate dependencies and uncertainties</a:t>
            </a:r>
          </a:p>
          <a:p>
            <a:pPr lvl="1"/>
            <a:r>
              <a:rPr lang="en-US" dirty="0"/>
              <a:t>Probabilistically connect external flood height to internal component fragility</a:t>
            </a:r>
          </a:p>
          <a:p>
            <a:r>
              <a:rPr lang="en-US" dirty="0"/>
              <a:t>Integrate these tools to existing conventional PRA framework (ET and FT)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D5C760-3046-8D28-4A22-3B8B8A27C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6</a:t>
            </a:fld>
            <a:r>
              <a:rPr lang="en-US" dirty="0">
                <a:solidFill>
                  <a:schemeClr val="bg1"/>
                </a:solidFill>
              </a:rPr>
              <a:t>   | 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206868BC-91DE-4543-B618-ED7874793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560" y="2575206"/>
            <a:ext cx="3913402" cy="243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89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5ACA9D9-469D-4494-BCBC-0B6BE12FDB2B}"/>
              </a:ext>
            </a:extLst>
          </p:cNvPr>
          <p:cNvSpPr/>
          <p:nvPr/>
        </p:nvSpPr>
        <p:spPr>
          <a:xfrm>
            <a:off x="287079" y="6008460"/>
            <a:ext cx="11904921" cy="83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06E98-35B5-4F9B-BA3C-1BC154242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49AA94-2CCF-4ED5-B592-EBF24FD0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62" y="34681"/>
            <a:ext cx="6544023" cy="633907"/>
          </a:xfrm>
        </p:spPr>
        <p:txBody>
          <a:bodyPr>
            <a:noAutofit/>
          </a:bodyPr>
          <a:lstStyle/>
          <a:p>
            <a:r>
              <a:rPr lang="en-US" sz="3200" dirty="0"/>
              <a:t>Problem Context: Bigger Picture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:a16="http://schemas.microsoft.com/office/drawing/2014/main" id="{E276EAC5-998F-4054-9984-63ED90AEDF5F}"/>
              </a:ext>
            </a:extLst>
          </p:cNvPr>
          <p:cNvSpPr txBox="1">
            <a:spLocks/>
          </p:cNvSpPr>
          <p:nvPr/>
        </p:nvSpPr>
        <p:spPr>
          <a:xfrm>
            <a:off x="841980" y="6272957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Elbow Connector 175">
            <a:extLst>
              <a:ext uri="{FF2B5EF4-FFF2-40B4-BE49-F238E27FC236}">
                <a16:creationId xmlns:a16="http://schemas.microsoft.com/office/drawing/2014/main" id="{207932CA-E395-4A43-8A9B-930EDFAB52B1}"/>
              </a:ext>
            </a:extLst>
          </p:cNvPr>
          <p:cNvCxnSpPr>
            <a:stCxn id="47" idx="2"/>
            <a:endCxn id="67" idx="2"/>
          </p:cNvCxnSpPr>
          <p:nvPr/>
        </p:nvCxnSpPr>
        <p:spPr>
          <a:xfrm rot="10800000" flipV="1">
            <a:off x="2476774" y="1942613"/>
            <a:ext cx="878007" cy="2250745"/>
          </a:xfrm>
          <a:prstGeom prst="bentConnector3">
            <a:avLst>
              <a:gd name="adj1" fmla="val 1260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BBC894-EE7E-473F-9D27-C566BEF0A55D}"/>
                  </a:ext>
                </a:extLst>
              </p:cNvPr>
              <p:cNvSpPr/>
              <p:nvPr/>
            </p:nvSpPr>
            <p:spPr>
              <a:xfrm>
                <a:off x="4346774" y="87061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BBC894-EE7E-473F-9D27-C566BE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74" y="870615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9C0679-4DCA-48B8-8CDC-F0B0128CA37D}"/>
                  </a:ext>
                </a:extLst>
              </p:cNvPr>
              <p:cNvSpPr/>
              <p:nvPr/>
            </p:nvSpPr>
            <p:spPr>
              <a:xfrm>
                <a:off x="1523137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9C0679-4DCA-48B8-8CDC-F0B0128CA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1601420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4EC5507-A7F3-4D96-87DF-AD17A58A490E}"/>
                  </a:ext>
                </a:extLst>
              </p:cNvPr>
              <p:cNvSpPr/>
              <p:nvPr/>
            </p:nvSpPr>
            <p:spPr>
              <a:xfrm>
                <a:off x="3354780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4EC5507-A7F3-4D96-87DF-AD17A58A4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1601420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98EB040-2E58-41B5-AC58-6A82205AE232}"/>
                  </a:ext>
                </a:extLst>
              </p:cNvPr>
              <p:cNvSpPr/>
              <p:nvPr/>
            </p:nvSpPr>
            <p:spPr>
              <a:xfrm>
                <a:off x="5322901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98EB040-2E58-41B5-AC58-6A82205AE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1601420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94AB172-D64F-4E9C-8C99-3135ECE34992}"/>
                  </a:ext>
                </a:extLst>
              </p:cNvPr>
              <p:cNvSpPr/>
              <p:nvPr/>
            </p:nvSpPr>
            <p:spPr>
              <a:xfrm>
                <a:off x="7887113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94AB172-D64F-4E9C-8C99-3135ECE3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1601420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90BB84A-0B80-418C-BED0-8A132B0C788C}"/>
                  </a:ext>
                </a:extLst>
              </p:cNvPr>
              <p:cNvSpPr/>
              <p:nvPr/>
            </p:nvSpPr>
            <p:spPr>
              <a:xfrm>
                <a:off x="1523137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90BB84A-0B80-418C-BED0-8A132B0C7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2836543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F07EC15-A552-462D-9422-A3A590DD8F22}"/>
                  </a:ext>
                </a:extLst>
              </p:cNvPr>
              <p:cNvSpPr/>
              <p:nvPr/>
            </p:nvSpPr>
            <p:spPr>
              <a:xfrm>
                <a:off x="3354780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F07EC15-A552-462D-9422-A3A590DD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2836543"/>
                <a:ext cx="696036" cy="68238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40A991-291E-473D-9C72-24BF29E27A16}"/>
                  </a:ext>
                </a:extLst>
              </p:cNvPr>
              <p:cNvSpPr/>
              <p:nvPr/>
            </p:nvSpPr>
            <p:spPr>
              <a:xfrm>
                <a:off x="5322901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40A991-291E-473D-9C72-24BF29E27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2836543"/>
                <a:ext cx="696036" cy="68238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4FE936-8651-48AD-AAEE-8FEACFB28281}"/>
                  </a:ext>
                </a:extLst>
              </p:cNvPr>
              <p:cNvSpPr/>
              <p:nvPr/>
            </p:nvSpPr>
            <p:spPr>
              <a:xfrm>
                <a:off x="7887113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4FE936-8651-48AD-AAEE-8FEACFB28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2836543"/>
                <a:ext cx="696036" cy="68238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96E4E6-B55E-47EB-8F02-FF008667DD18}"/>
                  </a:ext>
                </a:extLst>
              </p:cNvPr>
              <p:cNvSpPr/>
              <p:nvPr/>
            </p:nvSpPr>
            <p:spPr>
              <a:xfrm>
                <a:off x="624660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96E4E6-B55E-47EB-8F02-FF008667D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0" y="2836543"/>
                <a:ext cx="696036" cy="68238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C574A3-9850-472F-B5B0-B0E06AA37DA9}"/>
                  </a:ext>
                </a:extLst>
              </p:cNvPr>
              <p:cNvSpPr/>
              <p:nvPr/>
            </p:nvSpPr>
            <p:spPr>
              <a:xfrm>
                <a:off x="2520845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C574A3-9850-472F-B5B0-B0E06AA3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45" y="2836543"/>
                <a:ext cx="696036" cy="68238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98BAD53-688C-4DBD-BCF6-70FE71C65766}"/>
                  </a:ext>
                </a:extLst>
              </p:cNvPr>
              <p:cNvSpPr/>
              <p:nvPr/>
            </p:nvSpPr>
            <p:spPr>
              <a:xfrm>
                <a:off x="4451719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98BAD53-688C-4DBD-BCF6-70FE71C65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19" y="2836543"/>
                <a:ext cx="696036" cy="68238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187CCE-F365-4E50-8799-0C50C7FAE0FC}"/>
                  </a:ext>
                </a:extLst>
              </p:cNvPr>
              <p:cNvSpPr/>
              <p:nvPr/>
            </p:nvSpPr>
            <p:spPr>
              <a:xfrm>
                <a:off x="6911299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187CCE-F365-4E50-8799-0C50C7FAE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99" y="2836543"/>
                <a:ext cx="696036" cy="68238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DFEE16-6714-4F83-B1F7-8085EA5633AC}"/>
                  </a:ext>
                </a:extLst>
              </p:cNvPr>
              <p:cNvSpPr/>
              <p:nvPr/>
            </p:nvSpPr>
            <p:spPr>
              <a:xfrm>
                <a:off x="2476773" y="2019667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DFEE16-6714-4F83-B1F7-8085EA563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73" y="2019667"/>
                <a:ext cx="696036" cy="68238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CD6A959-8E30-4CC5-9AD7-3F4AE37BDA86}"/>
              </a:ext>
            </a:extLst>
          </p:cNvPr>
          <p:cNvCxnSpPr>
            <a:stCxn id="59" idx="3"/>
            <a:endCxn id="51" idx="7"/>
          </p:cNvCxnSpPr>
          <p:nvPr/>
        </p:nvCxnSpPr>
        <p:spPr>
          <a:xfrm flipH="1">
            <a:off x="2117241" y="2602122"/>
            <a:ext cx="461464" cy="33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2A2169B-E955-407A-88E8-7FBE53124816}"/>
              </a:ext>
            </a:extLst>
          </p:cNvPr>
          <p:cNvCxnSpPr>
            <a:stCxn id="59" idx="5"/>
            <a:endCxn id="52" idx="1"/>
          </p:cNvCxnSpPr>
          <p:nvPr/>
        </p:nvCxnSpPr>
        <p:spPr>
          <a:xfrm>
            <a:off x="3070877" y="2602122"/>
            <a:ext cx="385835" cy="33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7E7D58-415D-4B65-BD90-6BCFFD333B72}"/>
                  </a:ext>
                </a:extLst>
              </p:cNvPr>
              <p:cNvSpPr/>
              <p:nvPr/>
            </p:nvSpPr>
            <p:spPr>
              <a:xfrm>
                <a:off x="1523137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7E7D58-415D-4B65-BD90-6BCFFD333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3852165"/>
                <a:ext cx="696036" cy="68238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39CB54-C9F3-4757-91F6-8CBBF97CA4E2}"/>
                  </a:ext>
                </a:extLst>
              </p:cNvPr>
              <p:cNvSpPr/>
              <p:nvPr/>
            </p:nvSpPr>
            <p:spPr>
              <a:xfrm>
                <a:off x="3357054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39CB54-C9F3-4757-91F6-8CBBF97CA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54" y="3852165"/>
                <a:ext cx="696036" cy="68238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569FB79-4CE3-4259-A223-EA2AA63D1BE4}"/>
                  </a:ext>
                </a:extLst>
              </p:cNvPr>
              <p:cNvSpPr/>
              <p:nvPr/>
            </p:nvSpPr>
            <p:spPr>
              <a:xfrm>
                <a:off x="5325457" y="386012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569FB79-4CE3-4259-A223-EA2AA63D1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57" y="3860125"/>
                <a:ext cx="696036" cy="68238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0864771-1AEB-4611-8A78-F7DD128535C4}"/>
                  </a:ext>
                </a:extLst>
              </p:cNvPr>
              <p:cNvSpPr/>
              <p:nvPr/>
            </p:nvSpPr>
            <p:spPr>
              <a:xfrm>
                <a:off x="66560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0864771-1AEB-4611-8A78-F7DD12853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3" y="3852165"/>
                <a:ext cx="696036" cy="68238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381F163-66CC-4635-B727-6A28DB209724}"/>
                  </a:ext>
                </a:extLst>
              </p:cNvPr>
              <p:cNvSpPr/>
              <p:nvPr/>
            </p:nvSpPr>
            <p:spPr>
              <a:xfrm>
                <a:off x="247677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381F163-66CC-4635-B727-6A28DB209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73" y="3852165"/>
                <a:ext cx="696036" cy="68238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961989C-A365-448C-A701-1602543136B0}"/>
                  </a:ext>
                </a:extLst>
              </p:cNvPr>
              <p:cNvSpPr/>
              <p:nvPr/>
            </p:nvSpPr>
            <p:spPr>
              <a:xfrm>
                <a:off x="440736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961989C-A365-448C-A701-160254313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3" y="3852165"/>
                <a:ext cx="696036" cy="682388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E2B4C-7EE1-4AFA-8633-F7C285468805}"/>
                  </a:ext>
                </a:extLst>
              </p:cNvPr>
              <p:cNvSpPr/>
              <p:nvPr/>
            </p:nvSpPr>
            <p:spPr>
              <a:xfrm>
                <a:off x="7887113" y="386012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E2B4C-7EE1-4AFA-8633-F7C285468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3860125"/>
                <a:ext cx="696036" cy="68238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6332AAA-3306-4E6D-B3AB-24CB61C01FC6}"/>
                  </a:ext>
                </a:extLst>
              </p:cNvPr>
              <p:cNvSpPr/>
              <p:nvPr/>
            </p:nvSpPr>
            <p:spPr>
              <a:xfrm>
                <a:off x="6911299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6332AAA-3306-4E6D-B3AB-24CB61C0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99" y="3852165"/>
                <a:ext cx="696036" cy="68238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B9546F6-1610-411A-838D-0DCF6323E99A}"/>
              </a:ext>
            </a:extLst>
          </p:cNvPr>
          <p:cNvCxnSpPr>
            <a:stCxn id="44" idx="3"/>
            <a:endCxn id="47" idx="7"/>
          </p:cNvCxnSpPr>
          <p:nvPr/>
        </p:nvCxnSpPr>
        <p:spPr>
          <a:xfrm flipH="1">
            <a:off x="3948884" y="1453070"/>
            <a:ext cx="499822" cy="24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C770D5D-B291-4517-8C22-E13FB091DA84}"/>
              </a:ext>
            </a:extLst>
          </p:cNvPr>
          <p:cNvCxnSpPr>
            <a:stCxn id="44" idx="5"/>
            <a:endCxn id="48" idx="1"/>
          </p:cNvCxnSpPr>
          <p:nvPr/>
        </p:nvCxnSpPr>
        <p:spPr>
          <a:xfrm>
            <a:off x="4940878" y="1453070"/>
            <a:ext cx="483955" cy="24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7F632B-D49C-4234-A2D5-02886FBCCA4A}"/>
              </a:ext>
            </a:extLst>
          </p:cNvPr>
          <p:cNvCxnSpPr>
            <a:stCxn id="44" idx="6"/>
            <a:endCxn id="50" idx="1"/>
          </p:cNvCxnSpPr>
          <p:nvPr/>
        </p:nvCxnSpPr>
        <p:spPr>
          <a:xfrm>
            <a:off x="5042810" y="1211809"/>
            <a:ext cx="2946235" cy="4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483BEA-1383-43E1-9ABB-4B2B46B8F20E}"/>
              </a:ext>
            </a:extLst>
          </p:cNvPr>
          <p:cNvCxnSpPr>
            <a:stCxn id="46" idx="4"/>
            <a:endCxn id="51" idx="0"/>
          </p:cNvCxnSpPr>
          <p:nvPr/>
        </p:nvCxnSpPr>
        <p:spPr>
          <a:xfrm>
            <a:off x="1871155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F932FB3-2E8F-4CA6-A6F8-1AF8670A2E21}"/>
              </a:ext>
            </a:extLst>
          </p:cNvPr>
          <p:cNvCxnSpPr>
            <a:stCxn id="47" idx="4"/>
            <a:endCxn id="52" idx="0"/>
          </p:cNvCxnSpPr>
          <p:nvPr/>
        </p:nvCxnSpPr>
        <p:spPr>
          <a:xfrm>
            <a:off x="3702798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416879A-104C-4749-867A-0F24A3652930}"/>
              </a:ext>
            </a:extLst>
          </p:cNvPr>
          <p:cNvCxnSpPr>
            <a:stCxn id="48" idx="4"/>
            <a:endCxn id="53" idx="0"/>
          </p:cNvCxnSpPr>
          <p:nvPr/>
        </p:nvCxnSpPr>
        <p:spPr>
          <a:xfrm>
            <a:off x="5670919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72C1822-FEFC-4DB0-A831-9C4FAF16C129}"/>
              </a:ext>
            </a:extLst>
          </p:cNvPr>
          <p:cNvCxnSpPr>
            <a:stCxn id="50" idx="4"/>
            <a:endCxn id="54" idx="0"/>
          </p:cNvCxnSpPr>
          <p:nvPr/>
        </p:nvCxnSpPr>
        <p:spPr>
          <a:xfrm>
            <a:off x="8235131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186079F-1516-4F7A-838F-F333FFAC7C0E}"/>
              </a:ext>
            </a:extLst>
          </p:cNvPr>
          <p:cNvCxnSpPr>
            <a:stCxn id="44" idx="2"/>
            <a:endCxn id="46" idx="7"/>
          </p:cNvCxnSpPr>
          <p:nvPr/>
        </p:nvCxnSpPr>
        <p:spPr>
          <a:xfrm flipH="1">
            <a:off x="2117241" y="1211809"/>
            <a:ext cx="2229533" cy="4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770A439-34DE-4DAD-AF4A-0417129907D5}"/>
              </a:ext>
            </a:extLst>
          </p:cNvPr>
          <p:cNvCxnSpPr>
            <a:stCxn id="58" idx="6"/>
            <a:endCxn id="54" idx="2"/>
          </p:cNvCxnSpPr>
          <p:nvPr/>
        </p:nvCxnSpPr>
        <p:spPr>
          <a:xfrm>
            <a:off x="7607335" y="3177737"/>
            <a:ext cx="279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886F31-FC8B-40FB-9FAD-5A8482734E6C}"/>
              </a:ext>
            </a:extLst>
          </p:cNvPr>
          <p:cNvCxnSpPr>
            <a:stCxn id="57" idx="6"/>
            <a:endCxn id="53" idx="2"/>
          </p:cNvCxnSpPr>
          <p:nvPr/>
        </p:nvCxnSpPr>
        <p:spPr>
          <a:xfrm>
            <a:off x="5147755" y="3177737"/>
            <a:ext cx="175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BFC2D5-4ADC-4861-80E0-5113A758E7C6}"/>
              </a:ext>
            </a:extLst>
          </p:cNvPr>
          <p:cNvCxnSpPr>
            <a:stCxn id="51" idx="4"/>
            <a:endCxn id="62" idx="0"/>
          </p:cNvCxnSpPr>
          <p:nvPr/>
        </p:nvCxnSpPr>
        <p:spPr>
          <a:xfrm>
            <a:off x="1871155" y="3518931"/>
            <a:ext cx="0" cy="33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826758E-7B41-49E1-A84B-A9C426D758CD}"/>
              </a:ext>
            </a:extLst>
          </p:cNvPr>
          <p:cNvCxnSpPr>
            <a:stCxn id="56" idx="6"/>
            <a:endCxn id="52" idx="2"/>
          </p:cNvCxnSpPr>
          <p:nvPr/>
        </p:nvCxnSpPr>
        <p:spPr>
          <a:xfrm>
            <a:off x="3216881" y="3177737"/>
            <a:ext cx="137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293A4C1-663D-47EC-B94D-3C8BEACA59E9}"/>
              </a:ext>
            </a:extLst>
          </p:cNvPr>
          <p:cNvCxnSpPr>
            <a:stCxn id="52" idx="4"/>
            <a:endCxn id="63" idx="0"/>
          </p:cNvCxnSpPr>
          <p:nvPr/>
        </p:nvCxnSpPr>
        <p:spPr>
          <a:xfrm>
            <a:off x="3702798" y="3518931"/>
            <a:ext cx="2274" cy="33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7713916-2F09-4C0E-91C1-1D639E3698BA}"/>
              </a:ext>
            </a:extLst>
          </p:cNvPr>
          <p:cNvCxnSpPr>
            <a:stCxn id="53" idx="4"/>
            <a:endCxn id="64" idx="0"/>
          </p:cNvCxnSpPr>
          <p:nvPr/>
        </p:nvCxnSpPr>
        <p:spPr>
          <a:xfrm>
            <a:off x="5670919" y="3518931"/>
            <a:ext cx="2556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C1C5F22-D4D2-483B-BB3F-1F7D2AE109BE}"/>
              </a:ext>
            </a:extLst>
          </p:cNvPr>
          <p:cNvCxnSpPr>
            <a:stCxn id="55" idx="6"/>
            <a:endCxn id="51" idx="2"/>
          </p:cNvCxnSpPr>
          <p:nvPr/>
        </p:nvCxnSpPr>
        <p:spPr>
          <a:xfrm>
            <a:off x="1320696" y="3177737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720730B-4764-45FE-B1A1-B45C90ED2E2A}"/>
              </a:ext>
            </a:extLst>
          </p:cNvPr>
          <p:cNvCxnSpPr>
            <a:stCxn id="54" idx="4"/>
            <a:endCxn id="69" idx="0"/>
          </p:cNvCxnSpPr>
          <p:nvPr/>
        </p:nvCxnSpPr>
        <p:spPr>
          <a:xfrm>
            <a:off x="8235131" y="3518931"/>
            <a:ext cx="0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C05C1A3-ADC8-46CA-8039-A25F91C08D7B}"/>
              </a:ext>
            </a:extLst>
          </p:cNvPr>
          <p:cNvCxnSpPr>
            <a:stCxn id="115" idx="6"/>
            <a:endCxn id="116" idx="2"/>
          </p:cNvCxnSpPr>
          <p:nvPr/>
        </p:nvCxnSpPr>
        <p:spPr>
          <a:xfrm>
            <a:off x="2219173" y="6112577"/>
            <a:ext cx="1135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2CA7ED1-3C5E-4827-9E84-292DC910E8BC}"/>
              </a:ext>
            </a:extLst>
          </p:cNvPr>
          <p:cNvCxnSpPr>
            <a:stCxn id="116" idx="6"/>
            <a:endCxn id="117" idx="2"/>
          </p:cNvCxnSpPr>
          <p:nvPr/>
        </p:nvCxnSpPr>
        <p:spPr>
          <a:xfrm>
            <a:off x="4050808" y="6112577"/>
            <a:ext cx="1277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97E055-D8B4-4785-A34B-1CDF4A5C3C64}"/>
              </a:ext>
            </a:extLst>
          </p:cNvPr>
          <p:cNvCxnSpPr>
            <a:stCxn id="62" idx="4"/>
            <a:endCxn id="102" idx="0"/>
          </p:cNvCxnSpPr>
          <p:nvPr/>
        </p:nvCxnSpPr>
        <p:spPr>
          <a:xfrm>
            <a:off x="1871155" y="4534553"/>
            <a:ext cx="0" cy="28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B64D1C9-6145-4D3F-BDA1-D0192FDA4E62}"/>
                  </a:ext>
                </a:extLst>
              </p:cNvPr>
              <p:cNvSpPr/>
              <p:nvPr/>
            </p:nvSpPr>
            <p:spPr>
              <a:xfrm>
                <a:off x="1523137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B64D1C9-6145-4D3F-BDA1-D0192FDA4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4820019"/>
                <a:ext cx="696036" cy="68238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D164DB7-3EAD-4B7B-8604-0843D89254BF}"/>
                  </a:ext>
                </a:extLst>
              </p:cNvPr>
              <p:cNvSpPr/>
              <p:nvPr/>
            </p:nvSpPr>
            <p:spPr>
              <a:xfrm>
                <a:off x="3354780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D164DB7-3EAD-4B7B-8604-0843D8925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4820019"/>
                <a:ext cx="696036" cy="68238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388BF0A-D945-48FD-B47F-9494F6644889}"/>
                  </a:ext>
                </a:extLst>
              </p:cNvPr>
              <p:cNvSpPr/>
              <p:nvPr/>
            </p:nvSpPr>
            <p:spPr>
              <a:xfrm>
                <a:off x="5322901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388BF0A-D945-48FD-B47F-9494F6644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4820019"/>
                <a:ext cx="696036" cy="68238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874AE46-995F-4473-AD1F-2DAF12D9E4CE}"/>
                  </a:ext>
                </a:extLst>
              </p:cNvPr>
              <p:cNvSpPr/>
              <p:nvPr/>
            </p:nvSpPr>
            <p:spPr>
              <a:xfrm>
                <a:off x="7887113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874AE46-995F-4473-AD1F-2DAF12D9E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4820019"/>
                <a:ext cx="696036" cy="682388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7DB636-EDC6-4454-8781-A6AABA8B5374}"/>
              </a:ext>
            </a:extLst>
          </p:cNvPr>
          <p:cNvCxnSpPr>
            <a:stCxn id="63" idx="4"/>
            <a:endCxn id="103" idx="0"/>
          </p:cNvCxnSpPr>
          <p:nvPr/>
        </p:nvCxnSpPr>
        <p:spPr>
          <a:xfrm flipH="1">
            <a:off x="3702798" y="4534553"/>
            <a:ext cx="2274" cy="28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DFEA90D-4272-4F7D-B989-ED22152F4AB8}"/>
              </a:ext>
            </a:extLst>
          </p:cNvPr>
          <p:cNvCxnSpPr>
            <a:stCxn id="64" idx="4"/>
            <a:endCxn id="105" idx="0"/>
          </p:cNvCxnSpPr>
          <p:nvPr/>
        </p:nvCxnSpPr>
        <p:spPr>
          <a:xfrm flipH="1">
            <a:off x="5670919" y="4542513"/>
            <a:ext cx="2556" cy="27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29090DD-A8D5-476E-842C-F829C44C08E0}"/>
              </a:ext>
            </a:extLst>
          </p:cNvPr>
          <p:cNvCxnSpPr>
            <a:stCxn id="69" idx="4"/>
            <a:endCxn id="107" idx="0"/>
          </p:cNvCxnSpPr>
          <p:nvPr/>
        </p:nvCxnSpPr>
        <p:spPr>
          <a:xfrm>
            <a:off x="8235131" y="4542513"/>
            <a:ext cx="0" cy="27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3A6E3A9-6AFD-4993-B6A4-A781D8FD0BF4}"/>
                  </a:ext>
                </a:extLst>
              </p:cNvPr>
              <p:cNvSpPr/>
              <p:nvPr/>
            </p:nvSpPr>
            <p:spPr>
              <a:xfrm>
                <a:off x="1523137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3A6E3A9-6AFD-4993-B6A4-A781D8FD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5771383"/>
                <a:ext cx="696036" cy="682388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66B680E-359A-401B-A2F8-D9A2EDBE0ABF}"/>
                  </a:ext>
                </a:extLst>
              </p:cNvPr>
              <p:cNvSpPr/>
              <p:nvPr/>
            </p:nvSpPr>
            <p:spPr>
              <a:xfrm>
                <a:off x="3354772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66B680E-359A-401B-A2F8-D9A2EDBE0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72" y="5771383"/>
                <a:ext cx="696036" cy="682388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AEEB573-CF5E-4245-887B-2001F5F43F42}"/>
                  </a:ext>
                </a:extLst>
              </p:cNvPr>
              <p:cNvSpPr/>
              <p:nvPr/>
            </p:nvSpPr>
            <p:spPr>
              <a:xfrm>
                <a:off x="5327866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AEEB573-CF5E-4245-887B-2001F5F43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66" y="5771383"/>
                <a:ext cx="696036" cy="682388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EC64025-E0D9-412B-9D98-CA4A954CD22D}"/>
                  </a:ext>
                </a:extLst>
              </p:cNvPr>
              <p:cNvSpPr/>
              <p:nvPr/>
            </p:nvSpPr>
            <p:spPr>
              <a:xfrm>
                <a:off x="7887113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EC64025-E0D9-412B-9D98-CA4A954CD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5771383"/>
                <a:ext cx="696036" cy="682388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3F0C516-13D1-4774-88C5-61C646363D2D}"/>
              </a:ext>
            </a:extLst>
          </p:cNvPr>
          <p:cNvCxnSpPr>
            <a:stCxn id="103" idx="4"/>
            <a:endCxn id="116" idx="0"/>
          </p:cNvCxnSpPr>
          <p:nvPr/>
        </p:nvCxnSpPr>
        <p:spPr>
          <a:xfrm flipH="1">
            <a:off x="3702790" y="5502407"/>
            <a:ext cx="8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6A3A8C7-30CE-4AF1-8D51-344171FDFBC0}"/>
              </a:ext>
            </a:extLst>
          </p:cNvPr>
          <p:cNvCxnSpPr>
            <a:stCxn id="102" idx="4"/>
            <a:endCxn id="115" idx="0"/>
          </p:cNvCxnSpPr>
          <p:nvPr/>
        </p:nvCxnSpPr>
        <p:spPr>
          <a:xfrm>
            <a:off x="1871155" y="5502407"/>
            <a:ext cx="0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31DB9-99E1-4054-9511-58996AF446FD}"/>
              </a:ext>
            </a:extLst>
          </p:cNvPr>
          <p:cNvCxnSpPr>
            <a:stCxn id="105" idx="4"/>
            <a:endCxn id="117" idx="0"/>
          </p:cNvCxnSpPr>
          <p:nvPr/>
        </p:nvCxnSpPr>
        <p:spPr>
          <a:xfrm>
            <a:off x="5670919" y="5502407"/>
            <a:ext cx="4965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25B2FC9-E823-4C40-A9EB-438B197E01A0}"/>
              </a:ext>
            </a:extLst>
          </p:cNvPr>
          <p:cNvCxnSpPr>
            <a:stCxn id="107" idx="4"/>
            <a:endCxn id="118" idx="0"/>
          </p:cNvCxnSpPr>
          <p:nvPr/>
        </p:nvCxnSpPr>
        <p:spPr>
          <a:xfrm>
            <a:off x="8235131" y="5502407"/>
            <a:ext cx="0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3AE2B30-81BE-48DF-BF50-B276C3D1E9B8}"/>
              </a:ext>
            </a:extLst>
          </p:cNvPr>
          <p:cNvCxnSpPr>
            <a:cxnSpLocks/>
          </p:cNvCxnSpPr>
          <p:nvPr/>
        </p:nvCxnSpPr>
        <p:spPr>
          <a:xfrm>
            <a:off x="5992059" y="6117413"/>
            <a:ext cx="531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BACDB6C-E8E6-410D-996A-FE85A4D753E2}"/>
              </a:ext>
            </a:extLst>
          </p:cNvPr>
          <p:cNvSpPr txBox="1"/>
          <p:nvPr/>
        </p:nvSpPr>
        <p:spPr>
          <a:xfrm>
            <a:off x="6090837" y="4919606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A42F2AB-1BEC-44AB-A607-17165B7AA28A}"/>
              </a:ext>
            </a:extLst>
          </p:cNvPr>
          <p:cNvSpPr txBox="1"/>
          <p:nvPr/>
        </p:nvSpPr>
        <p:spPr>
          <a:xfrm>
            <a:off x="6090837" y="418043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86DF4E3-5CB2-461C-A743-CC8465CFCD03}"/>
              </a:ext>
            </a:extLst>
          </p:cNvPr>
          <p:cNvSpPr txBox="1"/>
          <p:nvPr/>
        </p:nvSpPr>
        <p:spPr>
          <a:xfrm>
            <a:off x="6081704" y="3061086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8759240-842E-4871-AD6A-27A3EDB8918C}"/>
              </a:ext>
            </a:extLst>
          </p:cNvPr>
          <p:cNvSpPr txBox="1"/>
          <p:nvPr/>
        </p:nvSpPr>
        <p:spPr>
          <a:xfrm>
            <a:off x="6073673" y="177678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1D198CB-1D3A-4873-8171-FD13933F229C}"/>
              </a:ext>
            </a:extLst>
          </p:cNvPr>
          <p:cNvCxnSpPr>
            <a:stCxn id="66" idx="5"/>
            <a:endCxn id="102" idx="1"/>
          </p:cNvCxnSpPr>
          <p:nvPr/>
        </p:nvCxnSpPr>
        <p:spPr>
          <a:xfrm>
            <a:off x="1259707" y="4434620"/>
            <a:ext cx="365362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D2A2FF5-9165-48F7-B60B-45B6F9C18054}"/>
              </a:ext>
            </a:extLst>
          </p:cNvPr>
          <p:cNvCxnSpPr>
            <a:stCxn id="67" idx="5"/>
            <a:endCxn id="103" idx="1"/>
          </p:cNvCxnSpPr>
          <p:nvPr/>
        </p:nvCxnSpPr>
        <p:spPr>
          <a:xfrm>
            <a:off x="3070877" y="4434620"/>
            <a:ext cx="385835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92E8BDD-257E-4D00-A276-ABDFA75032C3}"/>
              </a:ext>
            </a:extLst>
          </p:cNvPr>
          <p:cNvCxnSpPr>
            <a:stCxn id="68" idx="5"/>
            <a:endCxn id="105" idx="1"/>
          </p:cNvCxnSpPr>
          <p:nvPr/>
        </p:nvCxnSpPr>
        <p:spPr>
          <a:xfrm>
            <a:off x="5001467" y="4434620"/>
            <a:ext cx="423366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A5A5684-5861-4FCA-9053-8F02AA98977E}"/>
              </a:ext>
            </a:extLst>
          </p:cNvPr>
          <p:cNvCxnSpPr>
            <a:stCxn id="70" idx="5"/>
            <a:endCxn id="107" idx="1"/>
          </p:cNvCxnSpPr>
          <p:nvPr/>
        </p:nvCxnSpPr>
        <p:spPr>
          <a:xfrm>
            <a:off x="7505403" y="4434620"/>
            <a:ext cx="483642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72">
            <a:extLst>
              <a:ext uri="{FF2B5EF4-FFF2-40B4-BE49-F238E27FC236}">
                <a16:creationId xmlns:a16="http://schemas.microsoft.com/office/drawing/2014/main" id="{8971F583-51DD-416E-AC6E-E98D2DB2485C}"/>
              </a:ext>
            </a:extLst>
          </p:cNvPr>
          <p:cNvCxnSpPr>
            <a:stCxn id="46" idx="2"/>
            <a:endCxn id="66" idx="2"/>
          </p:cNvCxnSpPr>
          <p:nvPr/>
        </p:nvCxnSpPr>
        <p:spPr>
          <a:xfrm rot="10800000" flipV="1">
            <a:off x="665603" y="1942613"/>
            <a:ext cx="857534" cy="2250745"/>
          </a:xfrm>
          <a:prstGeom prst="bentConnector3">
            <a:avLst>
              <a:gd name="adj1" fmla="val 1266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78">
            <a:extLst>
              <a:ext uri="{FF2B5EF4-FFF2-40B4-BE49-F238E27FC236}">
                <a16:creationId xmlns:a16="http://schemas.microsoft.com/office/drawing/2014/main" id="{07151D6D-2FEC-4A59-9F91-930E5C0954C1}"/>
              </a:ext>
            </a:extLst>
          </p:cNvPr>
          <p:cNvCxnSpPr>
            <a:stCxn id="48" idx="2"/>
            <a:endCxn id="68" idx="2"/>
          </p:cNvCxnSpPr>
          <p:nvPr/>
        </p:nvCxnSpPr>
        <p:spPr>
          <a:xfrm rot="10800000" flipV="1">
            <a:off x="4407363" y="1942613"/>
            <a:ext cx="915538" cy="2250745"/>
          </a:xfrm>
          <a:prstGeom prst="bentConnector3">
            <a:avLst>
              <a:gd name="adj1" fmla="val 1249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81">
            <a:extLst>
              <a:ext uri="{FF2B5EF4-FFF2-40B4-BE49-F238E27FC236}">
                <a16:creationId xmlns:a16="http://schemas.microsoft.com/office/drawing/2014/main" id="{3BE377E5-9C11-4AC8-961E-04D6C2CABEC3}"/>
              </a:ext>
            </a:extLst>
          </p:cNvPr>
          <p:cNvCxnSpPr>
            <a:stCxn id="50" idx="2"/>
            <a:endCxn id="70" idx="2"/>
          </p:cNvCxnSpPr>
          <p:nvPr/>
        </p:nvCxnSpPr>
        <p:spPr>
          <a:xfrm rot="10800000" flipV="1">
            <a:off x="6911299" y="1942613"/>
            <a:ext cx="975814" cy="2250745"/>
          </a:xfrm>
          <a:prstGeom prst="bentConnector3">
            <a:avLst>
              <a:gd name="adj1" fmla="val 1234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92">
            <a:extLst>
              <a:ext uri="{FF2B5EF4-FFF2-40B4-BE49-F238E27FC236}">
                <a16:creationId xmlns:a16="http://schemas.microsoft.com/office/drawing/2014/main" id="{07D72577-4D6D-44D4-A801-8151E9A8ACDE}"/>
              </a:ext>
            </a:extLst>
          </p:cNvPr>
          <p:cNvCxnSpPr>
            <a:stCxn id="46" idx="2"/>
            <a:endCxn id="102" idx="2"/>
          </p:cNvCxnSpPr>
          <p:nvPr/>
        </p:nvCxnSpPr>
        <p:spPr>
          <a:xfrm rot="10800000" flipV="1">
            <a:off x="1523137" y="1942613"/>
            <a:ext cx="12700" cy="3218599"/>
          </a:xfrm>
          <a:prstGeom prst="bentConnector3">
            <a:avLst>
              <a:gd name="adj1" fmla="val 82477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201">
            <a:extLst>
              <a:ext uri="{FF2B5EF4-FFF2-40B4-BE49-F238E27FC236}">
                <a16:creationId xmlns:a16="http://schemas.microsoft.com/office/drawing/2014/main" id="{571CD8EC-B192-495F-A87C-0FB7302AA20E}"/>
              </a:ext>
            </a:extLst>
          </p:cNvPr>
          <p:cNvCxnSpPr>
            <a:stCxn id="47" idx="2"/>
            <a:endCxn id="103" idx="2"/>
          </p:cNvCxnSpPr>
          <p:nvPr/>
        </p:nvCxnSpPr>
        <p:spPr>
          <a:xfrm rot="10800000" flipV="1">
            <a:off x="3354780" y="1942613"/>
            <a:ext cx="12700" cy="3218599"/>
          </a:xfrm>
          <a:prstGeom prst="bentConnector3">
            <a:avLst>
              <a:gd name="adj1" fmla="val 817611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207">
            <a:extLst>
              <a:ext uri="{FF2B5EF4-FFF2-40B4-BE49-F238E27FC236}">
                <a16:creationId xmlns:a16="http://schemas.microsoft.com/office/drawing/2014/main" id="{87E01040-532A-40E0-89C0-913660C49875}"/>
              </a:ext>
            </a:extLst>
          </p:cNvPr>
          <p:cNvCxnSpPr>
            <a:stCxn id="48" idx="2"/>
            <a:endCxn id="105" idx="2"/>
          </p:cNvCxnSpPr>
          <p:nvPr/>
        </p:nvCxnSpPr>
        <p:spPr>
          <a:xfrm rot="10800000" flipV="1">
            <a:off x="5322901" y="1942613"/>
            <a:ext cx="12700" cy="3218599"/>
          </a:xfrm>
          <a:prstGeom prst="bentConnector3">
            <a:avLst>
              <a:gd name="adj1" fmla="val 83552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Elbow Connector 211">
            <a:extLst>
              <a:ext uri="{FF2B5EF4-FFF2-40B4-BE49-F238E27FC236}">
                <a16:creationId xmlns:a16="http://schemas.microsoft.com/office/drawing/2014/main" id="{79E41EE6-B672-4391-AD6B-7B31C1E843E5}"/>
              </a:ext>
            </a:extLst>
          </p:cNvPr>
          <p:cNvCxnSpPr>
            <a:stCxn id="50" idx="2"/>
            <a:endCxn id="107" idx="2"/>
          </p:cNvCxnSpPr>
          <p:nvPr/>
        </p:nvCxnSpPr>
        <p:spPr>
          <a:xfrm rot="10800000" flipV="1">
            <a:off x="7887113" y="1942613"/>
            <a:ext cx="12700" cy="3218599"/>
          </a:xfrm>
          <a:prstGeom prst="bentConnector3">
            <a:avLst>
              <a:gd name="adj1" fmla="val 88567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76C0D72-CD9F-461F-8685-42887C9AEF72}"/>
              </a:ext>
            </a:extLst>
          </p:cNvPr>
          <p:cNvSpPr txBox="1"/>
          <p:nvPr/>
        </p:nvSpPr>
        <p:spPr>
          <a:xfrm>
            <a:off x="6502566" y="5879201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pic>
        <p:nvPicPr>
          <p:cNvPr id="145" name="Content Placeholder 6">
            <a:extLst>
              <a:ext uri="{FF2B5EF4-FFF2-40B4-BE49-F238E27FC236}">
                <a16:creationId xmlns:a16="http://schemas.microsoft.com/office/drawing/2014/main" id="{D27C54EF-B3DA-4BFE-AFDF-4B7FFAD1CCB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84569" y="2882420"/>
            <a:ext cx="3279997" cy="20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30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>
            <a:extLst>
              <a:ext uri="{FF2B5EF4-FFF2-40B4-BE49-F238E27FC236}">
                <a16:creationId xmlns:a16="http://schemas.microsoft.com/office/drawing/2014/main" id="{D5ACA9D9-469D-4494-BCBC-0B6BE12FDB2B}"/>
              </a:ext>
            </a:extLst>
          </p:cNvPr>
          <p:cNvSpPr/>
          <p:nvPr/>
        </p:nvSpPr>
        <p:spPr>
          <a:xfrm>
            <a:off x="287079" y="6008460"/>
            <a:ext cx="11904921" cy="834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D06E98-35B5-4F9B-BA3C-1BC154242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49AA94-2CCF-4ED5-B592-EBF24FD0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62" y="34681"/>
            <a:ext cx="11780704" cy="633907"/>
          </a:xfrm>
        </p:spPr>
        <p:txBody>
          <a:bodyPr>
            <a:noAutofit/>
          </a:bodyPr>
          <a:lstStyle/>
          <a:p>
            <a:r>
              <a:rPr lang="en-US" sz="3200" dirty="0"/>
              <a:t>Problem Context: Bigger Picture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:a16="http://schemas.microsoft.com/office/drawing/2014/main" id="{E276EAC5-998F-4054-9984-63ED90AEDF5F}"/>
              </a:ext>
            </a:extLst>
          </p:cNvPr>
          <p:cNvSpPr txBox="1">
            <a:spLocks/>
          </p:cNvSpPr>
          <p:nvPr/>
        </p:nvSpPr>
        <p:spPr>
          <a:xfrm>
            <a:off x="841980" y="6272957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4967C11-20DF-654D-A7FD-D310D00C0508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r>
              <a:rPr lang="en-US">
                <a:solidFill>
                  <a:schemeClr val="bg1"/>
                </a:solidFill>
              </a:rPr>
              <a:t>   | 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Elbow Connector 175">
            <a:extLst>
              <a:ext uri="{FF2B5EF4-FFF2-40B4-BE49-F238E27FC236}">
                <a16:creationId xmlns:a16="http://schemas.microsoft.com/office/drawing/2014/main" id="{207932CA-E395-4A43-8A9B-930EDFAB52B1}"/>
              </a:ext>
            </a:extLst>
          </p:cNvPr>
          <p:cNvCxnSpPr>
            <a:stCxn id="47" idx="2"/>
            <a:endCxn id="67" idx="2"/>
          </p:cNvCxnSpPr>
          <p:nvPr/>
        </p:nvCxnSpPr>
        <p:spPr>
          <a:xfrm rot="10800000" flipV="1">
            <a:off x="2476774" y="1942613"/>
            <a:ext cx="878007" cy="2250745"/>
          </a:xfrm>
          <a:prstGeom prst="bentConnector3">
            <a:avLst>
              <a:gd name="adj1" fmla="val 12603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BBC894-EE7E-473F-9D27-C566BEF0A55D}"/>
                  </a:ext>
                </a:extLst>
              </p:cNvPr>
              <p:cNvSpPr/>
              <p:nvPr/>
            </p:nvSpPr>
            <p:spPr>
              <a:xfrm>
                <a:off x="4346774" y="87061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FBBC894-EE7E-473F-9D27-C566BEF0A5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774" y="870615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9C0679-4DCA-48B8-8CDC-F0B0128CA37D}"/>
                  </a:ext>
                </a:extLst>
              </p:cNvPr>
              <p:cNvSpPr/>
              <p:nvPr/>
            </p:nvSpPr>
            <p:spPr>
              <a:xfrm>
                <a:off x="1523137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49C0679-4DCA-48B8-8CDC-F0B0128CA3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1601420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4EC5507-A7F3-4D96-87DF-AD17A58A490E}"/>
                  </a:ext>
                </a:extLst>
              </p:cNvPr>
              <p:cNvSpPr/>
              <p:nvPr/>
            </p:nvSpPr>
            <p:spPr>
              <a:xfrm>
                <a:off x="3354780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4EC5507-A7F3-4D96-87DF-AD17A58A49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1601420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98EB040-2E58-41B5-AC58-6A82205AE232}"/>
                  </a:ext>
                </a:extLst>
              </p:cNvPr>
              <p:cNvSpPr/>
              <p:nvPr/>
            </p:nvSpPr>
            <p:spPr>
              <a:xfrm>
                <a:off x="5322901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98EB040-2E58-41B5-AC58-6A82205AE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1601420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94AB172-D64F-4E9C-8C99-3135ECE34992}"/>
                  </a:ext>
                </a:extLst>
              </p:cNvPr>
              <p:cNvSpPr/>
              <p:nvPr/>
            </p:nvSpPr>
            <p:spPr>
              <a:xfrm>
                <a:off x="7887113" y="1601420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94AB172-D64F-4E9C-8C99-3135ECE349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1601420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90BB84A-0B80-418C-BED0-8A132B0C788C}"/>
                  </a:ext>
                </a:extLst>
              </p:cNvPr>
              <p:cNvSpPr/>
              <p:nvPr/>
            </p:nvSpPr>
            <p:spPr>
              <a:xfrm>
                <a:off x="1523137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D90BB84A-0B80-418C-BED0-8A132B0C7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2836543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F07EC15-A552-462D-9422-A3A590DD8F22}"/>
                  </a:ext>
                </a:extLst>
              </p:cNvPr>
              <p:cNvSpPr/>
              <p:nvPr/>
            </p:nvSpPr>
            <p:spPr>
              <a:xfrm>
                <a:off x="3354780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CF07EC15-A552-462D-9422-A3A590DD8F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2836543"/>
                <a:ext cx="696036" cy="68238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40A991-291E-473D-9C72-24BF29E27A16}"/>
                  </a:ext>
                </a:extLst>
              </p:cNvPr>
              <p:cNvSpPr/>
              <p:nvPr/>
            </p:nvSpPr>
            <p:spPr>
              <a:xfrm>
                <a:off x="5322901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240A991-291E-473D-9C72-24BF29E27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2836543"/>
                <a:ext cx="696036" cy="68238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4FE936-8651-48AD-AAEE-8FEACFB28281}"/>
                  </a:ext>
                </a:extLst>
              </p:cNvPr>
              <p:cNvSpPr/>
              <p:nvPr/>
            </p:nvSpPr>
            <p:spPr>
              <a:xfrm>
                <a:off x="7887113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74FE936-8651-48AD-AAEE-8FEACFB282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2836543"/>
                <a:ext cx="696036" cy="68238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96E4E6-B55E-47EB-8F02-FF008667DD18}"/>
                  </a:ext>
                </a:extLst>
              </p:cNvPr>
              <p:cNvSpPr/>
              <p:nvPr/>
            </p:nvSpPr>
            <p:spPr>
              <a:xfrm>
                <a:off x="624660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2C96E4E6-B55E-47EB-8F02-FF008667D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0" y="2836543"/>
                <a:ext cx="696036" cy="68238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C574A3-9850-472F-B5B0-B0E06AA37DA9}"/>
                  </a:ext>
                </a:extLst>
              </p:cNvPr>
              <p:cNvSpPr/>
              <p:nvPr/>
            </p:nvSpPr>
            <p:spPr>
              <a:xfrm>
                <a:off x="2520845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C574A3-9850-472F-B5B0-B0E06AA37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45" y="2836543"/>
                <a:ext cx="696036" cy="68238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98BAD53-688C-4DBD-BCF6-70FE71C65766}"/>
                  </a:ext>
                </a:extLst>
              </p:cNvPr>
              <p:cNvSpPr/>
              <p:nvPr/>
            </p:nvSpPr>
            <p:spPr>
              <a:xfrm>
                <a:off x="4451719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98BAD53-688C-4DBD-BCF6-70FE71C657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719" y="2836543"/>
                <a:ext cx="696036" cy="682388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187CCE-F365-4E50-8799-0C50C7FAE0FC}"/>
                  </a:ext>
                </a:extLst>
              </p:cNvPr>
              <p:cNvSpPr/>
              <p:nvPr/>
            </p:nvSpPr>
            <p:spPr>
              <a:xfrm>
                <a:off x="6911299" y="283654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DE187CCE-F365-4E50-8799-0C50C7FAE0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99" y="2836543"/>
                <a:ext cx="696036" cy="682388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DFEE16-6714-4F83-B1F7-8085EA5633AC}"/>
                  </a:ext>
                </a:extLst>
              </p:cNvPr>
              <p:cNvSpPr/>
              <p:nvPr/>
            </p:nvSpPr>
            <p:spPr>
              <a:xfrm>
                <a:off x="2476773" y="2019667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7DDFEE16-6714-4F83-B1F7-8085EA5633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73" y="2019667"/>
                <a:ext cx="696036" cy="682388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CD6A959-8E30-4CC5-9AD7-3F4AE37BDA86}"/>
              </a:ext>
            </a:extLst>
          </p:cNvPr>
          <p:cNvCxnSpPr>
            <a:stCxn id="59" idx="3"/>
            <a:endCxn id="51" idx="7"/>
          </p:cNvCxnSpPr>
          <p:nvPr/>
        </p:nvCxnSpPr>
        <p:spPr>
          <a:xfrm flipH="1">
            <a:off x="2117241" y="2602122"/>
            <a:ext cx="461464" cy="33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22A2169B-E955-407A-88E8-7FBE53124816}"/>
              </a:ext>
            </a:extLst>
          </p:cNvPr>
          <p:cNvCxnSpPr>
            <a:stCxn id="59" idx="5"/>
            <a:endCxn id="52" idx="1"/>
          </p:cNvCxnSpPr>
          <p:nvPr/>
        </p:nvCxnSpPr>
        <p:spPr>
          <a:xfrm>
            <a:off x="3070877" y="2602122"/>
            <a:ext cx="385835" cy="334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7E7D58-415D-4B65-BD90-6BCFFD333B72}"/>
                  </a:ext>
                </a:extLst>
              </p:cNvPr>
              <p:cNvSpPr/>
              <p:nvPr/>
            </p:nvSpPr>
            <p:spPr>
              <a:xfrm>
                <a:off x="1523137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F7E7D58-415D-4B65-BD90-6BCFFD333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3852165"/>
                <a:ext cx="696036" cy="682388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39CB54-C9F3-4757-91F6-8CBBF97CA4E2}"/>
                  </a:ext>
                </a:extLst>
              </p:cNvPr>
              <p:cNvSpPr/>
              <p:nvPr/>
            </p:nvSpPr>
            <p:spPr>
              <a:xfrm>
                <a:off x="3357054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F939CB54-C9F3-4757-91F6-8CBBF97CA4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054" y="3852165"/>
                <a:ext cx="696036" cy="682388"/>
              </a:xfrm>
              <a:prstGeom prst="ellipse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569FB79-4CE3-4259-A223-EA2AA63D1BE4}"/>
                  </a:ext>
                </a:extLst>
              </p:cNvPr>
              <p:cNvSpPr/>
              <p:nvPr/>
            </p:nvSpPr>
            <p:spPr>
              <a:xfrm>
                <a:off x="5325457" y="386012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5569FB79-4CE3-4259-A223-EA2AA63D1B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457" y="3860125"/>
                <a:ext cx="696036" cy="682388"/>
              </a:xfrm>
              <a:prstGeom prst="ellipse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0864771-1AEB-4611-8A78-F7DD128535C4}"/>
                  </a:ext>
                </a:extLst>
              </p:cNvPr>
              <p:cNvSpPr/>
              <p:nvPr/>
            </p:nvSpPr>
            <p:spPr>
              <a:xfrm>
                <a:off x="66560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40864771-1AEB-4611-8A78-F7DD128535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03" y="3852165"/>
                <a:ext cx="696036" cy="682388"/>
              </a:xfrm>
              <a:prstGeom prst="ellipse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381F163-66CC-4635-B727-6A28DB209724}"/>
                  </a:ext>
                </a:extLst>
              </p:cNvPr>
              <p:cNvSpPr/>
              <p:nvPr/>
            </p:nvSpPr>
            <p:spPr>
              <a:xfrm>
                <a:off x="247677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0381F163-66CC-4635-B727-6A28DB2097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773" y="3852165"/>
                <a:ext cx="696036" cy="682388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961989C-A365-448C-A701-1602543136B0}"/>
                  </a:ext>
                </a:extLst>
              </p:cNvPr>
              <p:cNvSpPr/>
              <p:nvPr/>
            </p:nvSpPr>
            <p:spPr>
              <a:xfrm>
                <a:off x="4407363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E961989C-A365-448C-A701-160254313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7363" y="3852165"/>
                <a:ext cx="696036" cy="682388"/>
              </a:xfrm>
              <a:prstGeom prst="ellipse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E2B4C-7EE1-4AFA-8633-F7C285468805}"/>
                  </a:ext>
                </a:extLst>
              </p:cNvPr>
              <p:cNvSpPr/>
              <p:nvPr/>
            </p:nvSpPr>
            <p:spPr>
              <a:xfrm>
                <a:off x="7887113" y="386012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45E2B4C-7EE1-4AFA-8633-F7C2854688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3860125"/>
                <a:ext cx="696036" cy="682388"/>
              </a:xfrm>
              <a:prstGeom prst="ellipse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6332AAA-3306-4E6D-B3AB-24CB61C01FC6}"/>
                  </a:ext>
                </a:extLst>
              </p:cNvPr>
              <p:cNvSpPr/>
              <p:nvPr/>
            </p:nvSpPr>
            <p:spPr>
              <a:xfrm>
                <a:off x="6911299" y="3852165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6332AAA-3306-4E6D-B3AB-24CB61C01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1299" y="3852165"/>
                <a:ext cx="696036" cy="682388"/>
              </a:xfrm>
              <a:prstGeom prst="ellipse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B9546F6-1610-411A-838D-0DCF6323E99A}"/>
              </a:ext>
            </a:extLst>
          </p:cNvPr>
          <p:cNvCxnSpPr>
            <a:stCxn id="44" idx="3"/>
            <a:endCxn id="47" idx="7"/>
          </p:cNvCxnSpPr>
          <p:nvPr/>
        </p:nvCxnSpPr>
        <p:spPr>
          <a:xfrm flipH="1">
            <a:off x="3948884" y="1453070"/>
            <a:ext cx="499822" cy="24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C770D5D-B291-4517-8C22-E13FB091DA84}"/>
              </a:ext>
            </a:extLst>
          </p:cNvPr>
          <p:cNvCxnSpPr>
            <a:stCxn id="44" idx="5"/>
            <a:endCxn id="48" idx="1"/>
          </p:cNvCxnSpPr>
          <p:nvPr/>
        </p:nvCxnSpPr>
        <p:spPr>
          <a:xfrm>
            <a:off x="4940878" y="1453070"/>
            <a:ext cx="483955" cy="248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A37F632B-D49C-4234-A2D5-02886FBCCA4A}"/>
              </a:ext>
            </a:extLst>
          </p:cNvPr>
          <p:cNvCxnSpPr>
            <a:stCxn id="44" idx="6"/>
            <a:endCxn id="50" idx="1"/>
          </p:cNvCxnSpPr>
          <p:nvPr/>
        </p:nvCxnSpPr>
        <p:spPr>
          <a:xfrm>
            <a:off x="5042810" y="1211809"/>
            <a:ext cx="2946235" cy="4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E483BEA-1383-43E1-9ABB-4B2B46B8F20E}"/>
              </a:ext>
            </a:extLst>
          </p:cNvPr>
          <p:cNvCxnSpPr>
            <a:stCxn id="46" idx="4"/>
            <a:endCxn id="51" idx="0"/>
          </p:cNvCxnSpPr>
          <p:nvPr/>
        </p:nvCxnSpPr>
        <p:spPr>
          <a:xfrm>
            <a:off x="1871155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8F932FB3-2E8F-4CA6-A6F8-1AF8670A2E21}"/>
              </a:ext>
            </a:extLst>
          </p:cNvPr>
          <p:cNvCxnSpPr>
            <a:stCxn id="47" idx="4"/>
            <a:endCxn id="52" idx="0"/>
          </p:cNvCxnSpPr>
          <p:nvPr/>
        </p:nvCxnSpPr>
        <p:spPr>
          <a:xfrm>
            <a:off x="3702798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416879A-104C-4749-867A-0F24A3652930}"/>
              </a:ext>
            </a:extLst>
          </p:cNvPr>
          <p:cNvCxnSpPr>
            <a:stCxn id="48" idx="4"/>
            <a:endCxn id="53" idx="0"/>
          </p:cNvCxnSpPr>
          <p:nvPr/>
        </p:nvCxnSpPr>
        <p:spPr>
          <a:xfrm>
            <a:off x="5670919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72C1822-FEFC-4DB0-A831-9C4FAF16C129}"/>
              </a:ext>
            </a:extLst>
          </p:cNvPr>
          <p:cNvCxnSpPr>
            <a:stCxn id="50" idx="4"/>
            <a:endCxn id="54" idx="0"/>
          </p:cNvCxnSpPr>
          <p:nvPr/>
        </p:nvCxnSpPr>
        <p:spPr>
          <a:xfrm>
            <a:off x="8235131" y="2283808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7186079F-1516-4F7A-838F-F333FFAC7C0E}"/>
              </a:ext>
            </a:extLst>
          </p:cNvPr>
          <p:cNvCxnSpPr>
            <a:stCxn id="44" idx="2"/>
            <a:endCxn id="46" idx="7"/>
          </p:cNvCxnSpPr>
          <p:nvPr/>
        </p:nvCxnSpPr>
        <p:spPr>
          <a:xfrm flipH="1">
            <a:off x="2117241" y="1211809"/>
            <a:ext cx="2229533" cy="489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7770A439-34DE-4DAD-AF4A-0417129907D5}"/>
              </a:ext>
            </a:extLst>
          </p:cNvPr>
          <p:cNvCxnSpPr>
            <a:stCxn id="58" idx="6"/>
            <a:endCxn id="54" idx="2"/>
          </p:cNvCxnSpPr>
          <p:nvPr/>
        </p:nvCxnSpPr>
        <p:spPr>
          <a:xfrm>
            <a:off x="7607335" y="3177737"/>
            <a:ext cx="2797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C886F31-FC8B-40FB-9FAD-5A8482734E6C}"/>
              </a:ext>
            </a:extLst>
          </p:cNvPr>
          <p:cNvCxnSpPr>
            <a:stCxn id="57" idx="6"/>
            <a:endCxn id="53" idx="2"/>
          </p:cNvCxnSpPr>
          <p:nvPr/>
        </p:nvCxnSpPr>
        <p:spPr>
          <a:xfrm>
            <a:off x="5147755" y="3177737"/>
            <a:ext cx="1751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71BFC2D5-4ADC-4861-80E0-5113A758E7C6}"/>
              </a:ext>
            </a:extLst>
          </p:cNvPr>
          <p:cNvCxnSpPr>
            <a:stCxn id="51" idx="4"/>
            <a:endCxn id="62" idx="0"/>
          </p:cNvCxnSpPr>
          <p:nvPr/>
        </p:nvCxnSpPr>
        <p:spPr>
          <a:xfrm>
            <a:off x="1871155" y="3518931"/>
            <a:ext cx="0" cy="33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5826758E-7B41-49E1-A84B-A9C426D758CD}"/>
              </a:ext>
            </a:extLst>
          </p:cNvPr>
          <p:cNvCxnSpPr>
            <a:stCxn id="56" idx="6"/>
            <a:endCxn id="52" idx="2"/>
          </p:cNvCxnSpPr>
          <p:nvPr/>
        </p:nvCxnSpPr>
        <p:spPr>
          <a:xfrm>
            <a:off x="3216881" y="3177737"/>
            <a:ext cx="1378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293A4C1-663D-47EC-B94D-3C8BEACA59E9}"/>
              </a:ext>
            </a:extLst>
          </p:cNvPr>
          <p:cNvCxnSpPr>
            <a:stCxn id="52" idx="4"/>
            <a:endCxn id="63" idx="0"/>
          </p:cNvCxnSpPr>
          <p:nvPr/>
        </p:nvCxnSpPr>
        <p:spPr>
          <a:xfrm>
            <a:off x="3702798" y="3518931"/>
            <a:ext cx="2274" cy="33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A7713916-2F09-4C0E-91C1-1D639E3698BA}"/>
              </a:ext>
            </a:extLst>
          </p:cNvPr>
          <p:cNvCxnSpPr>
            <a:stCxn id="53" idx="4"/>
            <a:endCxn id="64" idx="0"/>
          </p:cNvCxnSpPr>
          <p:nvPr/>
        </p:nvCxnSpPr>
        <p:spPr>
          <a:xfrm>
            <a:off x="5670919" y="3518931"/>
            <a:ext cx="2556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EC1C5F22-D4D2-483B-BB3F-1F7D2AE109BE}"/>
              </a:ext>
            </a:extLst>
          </p:cNvPr>
          <p:cNvCxnSpPr>
            <a:stCxn id="55" idx="6"/>
            <a:endCxn id="51" idx="2"/>
          </p:cNvCxnSpPr>
          <p:nvPr/>
        </p:nvCxnSpPr>
        <p:spPr>
          <a:xfrm>
            <a:off x="1320696" y="3177737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720730B-4764-45FE-B1A1-B45C90ED2E2A}"/>
              </a:ext>
            </a:extLst>
          </p:cNvPr>
          <p:cNvCxnSpPr>
            <a:stCxn id="54" idx="4"/>
            <a:endCxn id="69" idx="0"/>
          </p:cNvCxnSpPr>
          <p:nvPr/>
        </p:nvCxnSpPr>
        <p:spPr>
          <a:xfrm>
            <a:off x="8235131" y="3518931"/>
            <a:ext cx="0" cy="3411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C05C1A3-ADC8-46CA-8039-A25F91C08D7B}"/>
              </a:ext>
            </a:extLst>
          </p:cNvPr>
          <p:cNvCxnSpPr>
            <a:stCxn id="115" idx="6"/>
            <a:endCxn id="116" idx="2"/>
          </p:cNvCxnSpPr>
          <p:nvPr/>
        </p:nvCxnSpPr>
        <p:spPr>
          <a:xfrm>
            <a:off x="2219173" y="6112577"/>
            <a:ext cx="11355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2CA7ED1-3C5E-4827-9E84-292DC910E8BC}"/>
              </a:ext>
            </a:extLst>
          </p:cNvPr>
          <p:cNvCxnSpPr>
            <a:stCxn id="116" idx="6"/>
            <a:endCxn id="117" idx="2"/>
          </p:cNvCxnSpPr>
          <p:nvPr/>
        </p:nvCxnSpPr>
        <p:spPr>
          <a:xfrm>
            <a:off x="4050808" y="6112577"/>
            <a:ext cx="127705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97E055-D8B4-4785-A34B-1CDF4A5C3C64}"/>
              </a:ext>
            </a:extLst>
          </p:cNvPr>
          <p:cNvCxnSpPr>
            <a:stCxn id="62" idx="4"/>
            <a:endCxn id="102" idx="0"/>
          </p:cNvCxnSpPr>
          <p:nvPr/>
        </p:nvCxnSpPr>
        <p:spPr>
          <a:xfrm>
            <a:off x="1871155" y="4534553"/>
            <a:ext cx="0" cy="28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B64D1C9-6145-4D3F-BDA1-D0192FDA4E62}"/>
                  </a:ext>
                </a:extLst>
              </p:cNvPr>
              <p:cNvSpPr/>
              <p:nvPr/>
            </p:nvSpPr>
            <p:spPr>
              <a:xfrm>
                <a:off x="1523137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1B64D1C9-6145-4D3F-BDA1-D0192FDA4E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4820019"/>
                <a:ext cx="696036" cy="682388"/>
              </a:xfrm>
              <a:prstGeom prst="ellipse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D164DB7-3EAD-4B7B-8604-0843D89254BF}"/>
                  </a:ext>
                </a:extLst>
              </p:cNvPr>
              <p:cNvSpPr/>
              <p:nvPr/>
            </p:nvSpPr>
            <p:spPr>
              <a:xfrm>
                <a:off x="3354780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D164DB7-3EAD-4B7B-8604-0843D8925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80" y="4820019"/>
                <a:ext cx="696036" cy="682388"/>
              </a:xfrm>
              <a:prstGeom prst="ellipse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388BF0A-D945-48FD-B47F-9494F6644889}"/>
                  </a:ext>
                </a:extLst>
              </p:cNvPr>
              <p:cNvSpPr/>
              <p:nvPr/>
            </p:nvSpPr>
            <p:spPr>
              <a:xfrm>
                <a:off x="5322901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388BF0A-D945-48FD-B47F-9494F6644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2901" y="4820019"/>
                <a:ext cx="696036" cy="682388"/>
              </a:xfrm>
              <a:prstGeom prst="ellipse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874AE46-995F-4473-AD1F-2DAF12D9E4CE}"/>
                  </a:ext>
                </a:extLst>
              </p:cNvPr>
              <p:cNvSpPr/>
              <p:nvPr/>
            </p:nvSpPr>
            <p:spPr>
              <a:xfrm>
                <a:off x="7887113" y="4820019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6874AE46-995F-4473-AD1F-2DAF12D9E4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4820019"/>
                <a:ext cx="696036" cy="682388"/>
              </a:xfrm>
              <a:prstGeom prst="ellipse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EB7DB636-EDC6-4454-8781-A6AABA8B5374}"/>
              </a:ext>
            </a:extLst>
          </p:cNvPr>
          <p:cNvCxnSpPr>
            <a:stCxn id="63" idx="4"/>
            <a:endCxn id="103" idx="0"/>
          </p:cNvCxnSpPr>
          <p:nvPr/>
        </p:nvCxnSpPr>
        <p:spPr>
          <a:xfrm flipH="1">
            <a:off x="3702798" y="4534553"/>
            <a:ext cx="2274" cy="28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8DFEA90D-4272-4F7D-B989-ED22152F4AB8}"/>
              </a:ext>
            </a:extLst>
          </p:cNvPr>
          <p:cNvCxnSpPr>
            <a:stCxn id="64" idx="4"/>
            <a:endCxn id="105" idx="0"/>
          </p:cNvCxnSpPr>
          <p:nvPr/>
        </p:nvCxnSpPr>
        <p:spPr>
          <a:xfrm flipH="1">
            <a:off x="5670919" y="4542513"/>
            <a:ext cx="2556" cy="27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829090DD-A8D5-476E-842C-F829C44C08E0}"/>
              </a:ext>
            </a:extLst>
          </p:cNvPr>
          <p:cNvCxnSpPr>
            <a:stCxn id="69" idx="4"/>
            <a:endCxn id="107" idx="0"/>
          </p:cNvCxnSpPr>
          <p:nvPr/>
        </p:nvCxnSpPr>
        <p:spPr>
          <a:xfrm>
            <a:off x="8235131" y="4542513"/>
            <a:ext cx="0" cy="27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3A6E3A9-6AFD-4993-B6A4-A781D8FD0BF4}"/>
                  </a:ext>
                </a:extLst>
              </p:cNvPr>
              <p:cNvSpPr/>
              <p:nvPr/>
            </p:nvSpPr>
            <p:spPr>
              <a:xfrm>
                <a:off x="1523137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A3A6E3A9-6AFD-4993-B6A4-A781D8FD0B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137" y="5771383"/>
                <a:ext cx="696036" cy="682388"/>
              </a:xfrm>
              <a:prstGeom prst="ellipse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66B680E-359A-401B-A2F8-D9A2EDBE0ABF}"/>
                  </a:ext>
                </a:extLst>
              </p:cNvPr>
              <p:cNvSpPr/>
              <p:nvPr/>
            </p:nvSpPr>
            <p:spPr>
              <a:xfrm>
                <a:off x="3354772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766B680E-359A-401B-A2F8-D9A2EDBE0A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4772" y="5771383"/>
                <a:ext cx="696036" cy="682388"/>
              </a:xfrm>
              <a:prstGeom prst="ellipse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AEEB573-CF5E-4245-887B-2001F5F43F42}"/>
                  </a:ext>
                </a:extLst>
              </p:cNvPr>
              <p:cNvSpPr/>
              <p:nvPr/>
            </p:nvSpPr>
            <p:spPr>
              <a:xfrm>
                <a:off x="5327866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9AEEB573-CF5E-4245-887B-2001F5F43F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66" y="5771383"/>
                <a:ext cx="696036" cy="682388"/>
              </a:xfrm>
              <a:prstGeom prst="ellipse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EC64025-E0D9-412B-9D98-CA4A954CD22D}"/>
                  </a:ext>
                </a:extLst>
              </p:cNvPr>
              <p:cNvSpPr/>
              <p:nvPr/>
            </p:nvSpPr>
            <p:spPr>
              <a:xfrm>
                <a:off x="7887113" y="5771383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0EC64025-E0D9-412B-9D98-CA4A954CD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113" y="5771383"/>
                <a:ext cx="696036" cy="682388"/>
              </a:xfrm>
              <a:prstGeom prst="ellipse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73F0C516-13D1-4774-88C5-61C646363D2D}"/>
              </a:ext>
            </a:extLst>
          </p:cNvPr>
          <p:cNvCxnSpPr>
            <a:stCxn id="103" idx="4"/>
            <a:endCxn id="116" idx="0"/>
          </p:cNvCxnSpPr>
          <p:nvPr/>
        </p:nvCxnSpPr>
        <p:spPr>
          <a:xfrm flipH="1">
            <a:off x="3702790" y="5502407"/>
            <a:ext cx="8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26A3A8C7-30CE-4AF1-8D51-344171FDFBC0}"/>
              </a:ext>
            </a:extLst>
          </p:cNvPr>
          <p:cNvCxnSpPr>
            <a:stCxn id="102" idx="4"/>
            <a:endCxn id="115" idx="0"/>
          </p:cNvCxnSpPr>
          <p:nvPr/>
        </p:nvCxnSpPr>
        <p:spPr>
          <a:xfrm>
            <a:off x="1871155" y="5502407"/>
            <a:ext cx="0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3C31DB9-99E1-4054-9511-58996AF446FD}"/>
              </a:ext>
            </a:extLst>
          </p:cNvPr>
          <p:cNvCxnSpPr>
            <a:stCxn id="105" idx="4"/>
            <a:endCxn id="117" idx="0"/>
          </p:cNvCxnSpPr>
          <p:nvPr/>
        </p:nvCxnSpPr>
        <p:spPr>
          <a:xfrm>
            <a:off x="5670919" y="5502407"/>
            <a:ext cx="4965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725B2FC9-E823-4C40-A9EB-438B197E01A0}"/>
              </a:ext>
            </a:extLst>
          </p:cNvPr>
          <p:cNvCxnSpPr>
            <a:stCxn id="107" idx="4"/>
            <a:endCxn id="118" idx="0"/>
          </p:cNvCxnSpPr>
          <p:nvPr/>
        </p:nvCxnSpPr>
        <p:spPr>
          <a:xfrm>
            <a:off x="8235131" y="5502407"/>
            <a:ext cx="0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C3AE2B30-81BE-48DF-BF50-B276C3D1E9B8}"/>
              </a:ext>
            </a:extLst>
          </p:cNvPr>
          <p:cNvCxnSpPr>
            <a:cxnSpLocks/>
          </p:cNvCxnSpPr>
          <p:nvPr/>
        </p:nvCxnSpPr>
        <p:spPr>
          <a:xfrm>
            <a:off x="5992059" y="6117413"/>
            <a:ext cx="5319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2BACDB6C-E8E6-410D-996A-FE85A4D753E2}"/>
              </a:ext>
            </a:extLst>
          </p:cNvPr>
          <p:cNvSpPr txBox="1"/>
          <p:nvPr/>
        </p:nvSpPr>
        <p:spPr>
          <a:xfrm>
            <a:off x="6090837" y="4919606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A42F2AB-1BEC-44AB-A607-17165B7AA28A}"/>
              </a:ext>
            </a:extLst>
          </p:cNvPr>
          <p:cNvSpPr txBox="1"/>
          <p:nvPr/>
        </p:nvSpPr>
        <p:spPr>
          <a:xfrm>
            <a:off x="6090837" y="4180438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86DF4E3-5CB2-461C-A743-CC8465CFCD03}"/>
              </a:ext>
            </a:extLst>
          </p:cNvPr>
          <p:cNvSpPr txBox="1"/>
          <p:nvPr/>
        </p:nvSpPr>
        <p:spPr>
          <a:xfrm>
            <a:off x="6081704" y="3061086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8759240-842E-4871-AD6A-27A3EDB8918C}"/>
              </a:ext>
            </a:extLst>
          </p:cNvPr>
          <p:cNvSpPr txBox="1"/>
          <p:nvPr/>
        </p:nvSpPr>
        <p:spPr>
          <a:xfrm>
            <a:off x="6073673" y="177678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1D198CB-1D3A-4873-8171-FD13933F229C}"/>
              </a:ext>
            </a:extLst>
          </p:cNvPr>
          <p:cNvCxnSpPr>
            <a:stCxn id="66" idx="5"/>
            <a:endCxn id="102" idx="1"/>
          </p:cNvCxnSpPr>
          <p:nvPr/>
        </p:nvCxnSpPr>
        <p:spPr>
          <a:xfrm>
            <a:off x="1259707" y="4434620"/>
            <a:ext cx="365362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5D2A2FF5-9165-48F7-B60B-45B6F9C18054}"/>
              </a:ext>
            </a:extLst>
          </p:cNvPr>
          <p:cNvCxnSpPr>
            <a:stCxn id="67" idx="5"/>
            <a:endCxn id="103" idx="1"/>
          </p:cNvCxnSpPr>
          <p:nvPr/>
        </p:nvCxnSpPr>
        <p:spPr>
          <a:xfrm>
            <a:off x="3070877" y="4434620"/>
            <a:ext cx="385835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D92E8BDD-257E-4D00-A276-ABDFA75032C3}"/>
              </a:ext>
            </a:extLst>
          </p:cNvPr>
          <p:cNvCxnSpPr>
            <a:stCxn id="68" idx="5"/>
            <a:endCxn id="105" idx="1"/>
          </p:cNvCxnSpPr>
          <p:nvPr/>
        </p:nvCxnSpPr>
        <p:spPr>
          <a:xfrm>
            <a:off x="5001467" y="4434620"/>
            <a:ext cx="423366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AA5A5684-5861-4FCA-9053-8F02AA98977E}"/>
              </a:ext>
            </a:extLst>
          </p:cNvPr>
          <p:cNvCxnSpPr>
            <a:stCxn id="70" idx="5"/>
            <a:endCxn id="107" idx="1"/>
          </p:cNvCxnSpPr>
          <p:nvPr/>
        </p:nvCxnSpPr>
        <p:spPr>
          <a:xfrm>
            <a:off x="7505403" y="4434620"/>
            <a:ext cx="483642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Elbow Connector 172">
            <a:extLst>
              <a:ext uri="{FF2B5EF4-FFF2-40B4-BE49-F238E27FC236}">
                <a16:creationId xmlns:a16="http://schemas.microsoft.com/office/drawing/2014/main" id="{8971F583-51DD-416E-AC6E-E98D2DB2485C}"/>
              </a:ext>
            </a:extLst>
          </p:cNvPr>
          <p:cNvCxnSpPr>
            <a:stCxn id="46" idx="2"/>
            <a:endCxn id="66" idx="2"/>
          </p:cNvCxnSpPr>
          <p:nvPr/>
        </p:nvCxnSpPr>
        <p:spPr>
          <a:xfrm rot="10800000" flipV="1">
            <a:off x="665603" y="1942613"/>
            <a:ext cx="857534" cy="2250745"/>
          </a:xfrm>
          <a:prstGeom prst="bentConnector3">
            <a:avLst>
              <a:gd name="adj1" fmla="val 1266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Elbow Connector 178">
            <a:extLst>
              <a:ext uri="{FF2B5EF4-FFF2-40B4-BE49-F238E27FC236}">
                <a16:creationId xmlns:a16="http://schemas.microsoft.com/office/drawing/2014/main" id="{07151D6D-2FEC-4A59-9F91-930E5C0954C1}"/>
              </a:ext>
            </a:extLst>
          </p:cNvPr>
          <p:cNvCxnSpPr>
            <a:stCxn id="48" idx="2"/>
            <a:endCxn id="68" idx="2"/>
          </p:cNvCxnSpPr>
          <p:nvPr/>
        </p:nvCxnSpPr>
        <p:spPr>
          <a:xfrm rot="10800000" flipV="1">
            <a:off x="4407363" y="1942613"/>
            <a:ext cx="915538" cy="2250745"/>
          </a:xfrm>
          <a:prstGeom prst="bentConnector3">
            <a:avLst>
              <a:gd name="adj1" fmla="val 124969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Elbow Connector 181">
            <a:extLst>
              <a:ext uri="{FF2B5EF4-FFF2-40B4-BE49-F238E27FC236}">
                <a16:creationId xmlns:a16="http://schemas.microsoft.com/office/drawing/2014/main" id="{3BE377E5-9C11-4AC8-961E-04D6C2CABEC3}"/>
              </a:ext>
            </a:extLst>
          </p:cNvPr>
          <p:cNvCxnSpPr>
            <a:stCxn id="50" idx="2"/>
            <a:endCxn id="70" idx="2"/>
          </p:cNvCxnSpPr>
          <p:nvPr/>
        </p:nvCxnSpPr>
        <p:spPr>
          <a:xfrm rot="10800000" flipV="1">
            <a:off x="6911299" y="1942613"/>
            <a:ext cx="975814" cy="2250745"/>
          </a:xfrm>
          <a:prstGeom prst="bentConnector3">
            <a:avLst>
              <a:gd name="adj1" fmla="val 12342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7" name="Elbow Connector 192">
            <a:extLst>
              <a:ext uri="{FF2B5EF4-FFF2-40B4-BE49-F238E27FC236}">
                <a16:creationId xmlns:a16="http://schemas.microsoft.com/office/drawing/2014/main" id="{07D72577-4D6D-44D4-A801-8151E9A8ACDE}"/>
              </a:ext>
            </a:extLst>
          </p:cNvPr>
          <p:cNvCxnSpPr>
            <a:stCxn id="46" idx="2"/>
            <a:endCxn id="102" idx="2"/>
          </p:cNvCxnSpPr>
          <p:nvPr/>
        </p:nvCxnSpPr>
        <p:spPr>
          <a:xfrm rot="10800000" flipV="1">
            <a:off x="1523137" y="1942613"/>
            <a:ext cx="12700" cy="3218599"/>
          </a:xfrm>
          <a:prstGeom prst="bentConnector3">
            <a:avLst>
              <a:gd name="adj1" fmla="val 8247756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Elbow Connector 201">
            <a:extLst>
              <a:ext uri="{FF2B5EF4-FFF2-40B4-BE49-F238E27FC236}">
                <a16:creationId xmlns:a16="http://schemas.microsoft.com/office/drawing/2014/main" id="{571CD8EC-B192-495F-A87C-0FB7302AA20E}"/>
              </a:ext>
            </a:extLst>
          </p:cNvPr>
          <p:cNvCxnSpPr>
            <a:stCxn id="47" idx="2"/>
            <a:endCxn id="103" idx="2"/>
          </p:cNvCxnSpPr>
          <p:nvPr/>
        </p:nvCxnSpPr>
        <p:spPr>
          <a:xfrm rot="10800000" flipV="1">
            <a:off x="3354780" y="1942613"/>
            <a:ext cx="12700" cy="3218599"/>
          </a:xfrm>
          <a:prstGeom prst="bentConnector3">
            <a:avLst>
              <a:gd name="adj1" fmla="val 817611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Elbow Connector 207">
            <a:extLst>
              <a:ext uri="{FF2B5EF4-FFF2-40B4-BE49-F238E27FC236}">
                <a16:creationId xmlns:a16="http://schemas.microsoft.com/office/drawing/2014/main" id="{87E01040-532A-40E0-89C0-913660C49875}"/>
              </a:ext>
            </a:extLst>
          </p:cNvPr>
          <p:cNvCxnSpPr>
            <a:stCxn id="48" idx="2"/>
            <a:endCxn id="105" idx="2"/>
          </p:cNvCxnSpPr>
          <p:nvPr/>
        </p:nvCxnSpPr>
        <p:spPr>
          <a:xfrm rot="10800000" flipV="1">
            <a:off x="5322901" y="1942613"/>
            <a:ext cx="12700" cy="3218599"/>
          </a:xfrm>
          <a:prstGeom prst="bentConnector3">
            <a:avLst>
              <a:gd name="adj1" fmla="val 8355220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Elbow Connector 211">
            <a:extLst>
              <a:ext uri="{FF2B5EF4-FFF2-40B4-BE49-F238E27FC236}">
                <a16:creationId xmlns:a16="http://schemas.microsoft.com/office/drawing/2014/main" id="{79E41EE6-B672-4391-AD6B-7B31C1E843E5}"/>
              </a:ext>
            </a:extLst>
          </p:cNvPr>
          <p:cNvCxnSpPr>
            <a:stCxn id="50" idx="2"/>
            <a:endCxn id="107" idx="2"/>
          </p:cNvCxnSpPr>
          <p:nvPr/>
        </p:nvCxnSpPr>
        <p:spPr>
          <a:xfrm rot="10800000" flipV="1">
            <a:off x="7887113" y="1942613"/>
            <a:ext cx="12700" cy="3218599"/>
          </a:xfrm>
          <a:prstGeom prst="bentConnector3">
            <a:avLst>
              <a:gd name="adj1" fmla="val 8856717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TextBox 141">
            <a:extLst>
              <a:ext uri="{FF2B5EF4-FFF2-40B4-BE49-F238E27FC236}">
                <a16:creationId xmlns:a16="http://schemas.microsoft.com/office/drawing/2014/main" id="{E76C0D72-CD9F-461F-8685-42887C9AEF72}"/>
              </a:ext>
            </a:extLst>
          </p:cNvPr>
          <p:cNvSpPr txBox="1"/>
          <p:nvPr/>
        </p:nvSpPr>
        <p:spPr>
          <a:xfrm>
            <a:off x="6502566" y="5879201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</a:t>
            </a:r>
          </a:p>
        </p:txBody>
      </p:sp>
      <p:pic>
        <p:nvPicPr>
          <p:cNvPr id="145" name="Content Placeholder 6">
            <a:extLst>
              <a:ext uri="{FF2B5EF4-FFF2-40B4-BE49-F238E27FC236}">
                <a16:creationId xmlns:a16="http://schemas.microsoft.com/office/drawing/2014/main" id="{D27C54EF-B3DA-4BFE-AFDF-4B7FFAD1CCB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884569" y="2882420"/>
            <a:ext cx="3279997" cy="20371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CF237A-1739-4F03-BD20-CD43CCB5A562}"/>
              </a:ext>
            </a:extLst>
          </p:cNvPr>
          <p:cNvSpPr txBox="1"/>
          <p:nvPr/>
        </p:nvSpPr>
        <p:spPr>
          <a:xfrm>
            <a:off x="340033" y="1020726"/>
            <a:ext cx="1954770" cy="5617356"/>
          </a:xfrm>
          <a:prstGeom prst="rect">
            <a:avLst/>
          </a:prstGeom>
          <a:noFill/>
          <a:ln w="38100">
            <a:solidFill>
              <a:srgbClr val="E3183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977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Oval 1"/>
              <p:cNvSpPr/>
              <p:nvPr/>
            </p:nvSpPr>
            <p:spPr>
              <a:xfrm>
                <a:off x="2905993" y="882554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val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93" y="882554"/>
                <a:ext cx="696036" cy="682388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val 2"/>
              <p:cNvSpPr/>
              <p:nvPr/>
            </p:nvSpPr>
            <p:spPr>
              <a:xfrm>
                <a:off x="2905993" y="2117677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Oval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93" y="2117677"/>
                <a:ext cx="696036" cy="682388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val 3"/>
              <p:cNvSpPr/>
              <p:nvPr/>
            </p:nvSpPr>
            <p:spPr>
              <a:xfrm>
                <a:off x="2007516" y="2117677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Oval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516" y="2117677"/>
                <a:ext cx="696036" cy="682388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905993" y="3133299"/>
                <a:ext cx="696036" cy="682388"/>
              </a:xfrm>
              <a:prstGeom prst="ellips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93" y="3133299"/>
                <a:ext cx="696036" cy="682388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48459" y="3133299"/>
                <a:ext cx="696036" cy="682388"/>
              </a:xfrm>
              <a:prstGeom prst="ellips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459" y="3133299"/>
                <a:ext cx="696036" cy="682388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stCxn id="2" idx="4"/>
            <a:endCxn id="3" idx="0"/>
          </p:cNvCxnSpPr>
          <p:nvPr/>
        </p:nvCxnSpPr>
        <p:spPr>
          <a:xfrm>
            <a:off x="3254011" y="1564942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4"/>
            <a:endCxn id="5" idx="0"/>
          </p:cNvCxnSpPr>
          <p:nvPr/>
        </p:nvCxnSpPr>
        <p:spPr>
          <a:xfrm>
            <a:off x="3254011" y="2800065"/>
            <a:ext cx="0" cy="333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6"/>
            <a:endCxn id="3" idx="2"/>
          </p:cNvCxnSpPr>
          <p:nvPr/>
        </p:nvCxnSpPr>
        <p:spPr>
          <a:xfrm>
            <a:off x="2703552" y="2458871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4"/>
            <a:endCxn id="11" idx="0"/>
          </p:cNvCxnSpPr>
          <p:nvPr/>
        </p:nvCxnSpPr>
        <p:spPr>
          <a:xfrm>
            <a:off x="3254011" y="3815687"/>
            <a:ext cx="0" cy="2854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905993" y="4101153"/>
                <a:ext cx="696036" cy="682388"/>
              </a:xfrm>
              <a:prstGeom prst="ellipse">
                <a:avLst/>
              </a:prstGeom>
              <a:ln w="76200">
                <a:solidFill>
                  <a:srgbClr val="C0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93" y="4101153"/>
                <a:ext cx="696036" cy="682388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 w="762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905993" y="5052517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993" y="5052517"/>
                <a:ext cx="696036" cy="682388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11" idx="4"/>
            <a:endCxn id="12" idx="0"/>
          </p:cNvCxnSpPr>
          <p:nvPr/>
        </p:nvCxnSpPr>
        <p:spPr>
          <a:xfrm>
            <a:off x="3254011" y="4783541"/>
            <a:ext cx="0" cy="268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5"/>
            <a:endCxn id="11" idx="1"/>
          </p:cNvCxnSpPr>
          <p:nvPr/>
        </p:nvCxnSpPr>
        <p:spPr>
          <a:xfrm>
            <a:off x="2642563" y="3715754"/>
            <a:ext cx="365362" cy="485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2" idx="2"/>
            <a:endCxn id="6" idx="2"/>
          </p:cNvCxnSpPr>
          <p:nvPr/>
        </p:nvCxnSpPr>
        <p:spPr>
          <a:xfrm rot="10800000" flipV="1">
            <a:off x="2048459" y="1223747"/>
            <a:ext cx="857534" cy="2250745"/>
          </a:xfrm>
          <a:prstGeom prst="bentConnector3">
            <a:avLst>
              <a:gd name="adj1" fmla="val 126658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2" idx="2"/>
            <a:endCxn id="11" idx="2"/>
          </p:cNvCxnSpPr>
          <p:nvPr/>
        </p:nvCxnSpPr>
        <p:spPr>
          <a:xfrm rot="10800000" flipV="1">
            <a:off x="2905993" y="1223747"/>
            <a:ext cx="12700" cy="3218599"/>
          </a:xfrm>
          <a:prstGeom prst="bentConnector3">
            <a:avLst>
              <a:gd name="adj1" fmla="val 7889551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Oval 49"/>
              <p:cNvSpPr/>
              <p:nvPr/>
            </p:nvSpPr>
            <p:spPr>
              <a:xfrm>
                <a:off x="6277349" y="1430488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Oval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49" y="1430488"/>
                <a:ext cx="696036" cy="682388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val 50"/>
              <p:cNvSpPr/>
              <p:nvPr/>
            </p:nvSpPr>
            <p:spPr>
              <a:xfrm>
                <a:off x="6277349" y="2665611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val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49" y="2665611"/>
                <a:ext cx="696036" cy="682388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Oval 51"/>
              <p:cNvSpPr/>
              <p:nvPr/>
            </p:nvSpPr>
            <p:spPr>
              <a:xfrm>
                <a:off x="5378872" y="2665611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2" name="Oval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872" y="2665611"/>
                <a:ext cx="696036" cy="682388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Straight Arrow Connector 54"/>
          <p:cNvCxnSpPr>
            <a:stCxn id="50" idx="4"/>
            <a:endCxn id="51" idx="0"/>
          </p:cNvCxnSpPr>
          <p:nvPr/>
        </p:nvCxnSpPr>
        <p:spPr>
          <a:xfrm>
            <a:off x="6625367" y="2112876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1" idx="4"/>
            <a:endCxn id="60" idx="0"/>
          </p:cNvCxnSpPr>
          <p:nvPr/>
        </p:nvCxnSpPr>
        <p:spPr>
          <a:xfrm>
            <a:off x="6625367" y="3347999"/>
            <a:ext cx="0" cy="552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52" idx="6"/>
            <a:endCxn id="51" idx="2"/>
          </p:cNvCxnSpPr>
          <p:nvPr/>
        </p:nvCxnSpPr>
        <p:spPr>
          <a:xfrm>
            <a:off x="6074908" y="3006805"/>
            <a:ext cx="2024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val 59"/>
              <p:cNvSpPr/>
              <p:nvPr/>
            </p:nvSpPr>
            <p:spPr>
              <a:xfrm>
                <a:off x="6277349" y="3900734"/>
                <a:ext cx="696036" cy="682388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Oval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349" y="3900734"/>
                <a:ext cx="696036" cy="682388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Elbow Connector 63"/>
          <p:cNvCxnSpPr>
            <a:stCxn id="50" idx="2"/>
            <a:endCxn id="60" idx="2"/>
          </p:cNvCxnSpPr>
          <p:nvPr/>
        </p:nvCxnSpPr>
        <p:spPr>
          <a:xfrm rot="10800000" flipV="1">
            <a:off x="6277349" y="1771682"/>
            <a:ext cx="12700" cy="2470246"/>
          </a:xfrm>
          <a:prstGeom prst="bentConnector3">
            <a:avLst>
              <a:gd name="adj1" fmla="val 831940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4096867" y="2554193"/>
            <a:ext cx="827964" cy="10407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Content Placeholder 6">
            <a:extLst>
              <a:ext uri="{FF2B5EF4-FFF2-40B4-BE49-F238E27FC236}">
                <a16:creationId xmlns:a16="http://schemas.microsoft.com/office/drawing/2014/main" id="{6CCBE10D-F7DD-4B47-A2CB-0903CF56CE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42254" y="1690577"/>
            <a:ext cx="2851279" cy="177091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7D8C3F3-927D-4619-9BAA-66CD1F50D7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99284" y="3877406"/>
            <a:ext cx="2845661" cy="154316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213C4C6-F1F7-4DBD-A24C-612C1D0970AC}"/>
              </a:ext>
            </a:extLst>
          </p:cNvPr>
          <p:cNvCxnSpPr>
            <a:cxnSpLocks/>
          </p:cNvCxnSpPr>
          <p:nvPr/>
        </p:nvCxnSpPr>
        <p:spPr>
          <a:xfrm>
            <a:off x="9803213" y="3339461"/>
            <a:ext cx="139144" cy="761692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FFEAC287-2923-4CBC-80FE-A415EB50EDA2}"/>
              </a:ext>
            </a:extLst>
          </p:cNvPr>
          <p:cNvSpPr/>
          <p:nvPr/>
        </p:nvSpPr>
        <p:spPr>
          <a:xfrm>
            <a:off x="9703107" y="2730588"/>
            <a:ext cx="1220972" cy="68800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AAE0A7D-609D-4311-8518-A68B922D7624}"/>
              </a:ext>
            </a:extLst>
          </p:cNvPr>
          <p:cNvSpPr txBox="1">
            <a:spLocks/>
          </p:cNvSpPr>
          <p:nvPr/>
        </p:nvSpPr>
        <p:spPr>
          <a:xfrm>
            <a:off x="285776" y="111066"/>
            <a:ext cx="11780704" cy="63390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Problem Context: Focused Picture</a:t>
            </a:r>
          </a:p>
        </p:txBody>
      </p:sp>
    </p:spTree>
    <p:extLst>
      <p:ext uri="{BB962C8B-B14F-4D97-AF65-F5344CB8AC3E}">
        <p14:creationId xmlns:p14="http://schemas.microsoft.com/office/powerpoint/2010/main" val="3455411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13025</TotalTime>
  <Words>956</Words>
  <Application>Microsoft Office PowerPoint</Application>
  <PresentationFormat>Widescreen</PresentationFormat>
  <Paragraphs>261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Trebuchet MS</vt:lpstr>
      <vt:lpstr>Office Theme</vt:lpstr>
      <vt:lpstr>External Flood Fragility Development and Integrating Novel Tools to the XFPRA framework</vt:lpstr>
      <vt:lpstr>Introduction</vt:lpstr>
      <vt:lpstr>PRA Questionnaire Insights [1]</vt:lpstr>
      <vt:lpstr>Conventional PRA Challenges in the External Flooding Context</vt:lpstr>
      <vt:lpstr>Additional Challenges to XFPRA</vt:lpstr>
      <vt:lpstr>Overall Objectives of Research</vt:lpstr>
      <vt:lpstr>Problem Context: Bigger Picture</vt:lpstr>
      <vt:lpstr>Problem Context: Bigger Picture</vt:lpstr>
      <vt:lpstr>PowerPoint Presentation</vt:lpstr>
      <vt:lpstr>Near Term Objectives of Research</vt:lpstr>
      <vt:lpstr>Bayesian Network Methodology</vt:lpstr>
      <vt:lpstr>Pre-Existing Degradation</vt:lpstr>
      <vt:lpstr>Probabilistic Flood Hazard Assessment</vt:lpstr>
      <vt:lpstr>Leverage High-Confidence-Low-Probability-of-Failure (HCLPF) Concept for Fragility Function</vt:lpstr>
      <vt:lpstr>Fragility Function Methodology </vt:lpstr>
      <vt:lpstr>Internal Flood Height Node</vt:lpstr>
      <vt:lpstr>Conclusion</vt:lpstr>
      <vt:lpstr>Future Work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Laumann</dc:creator>
  <cp:lastModifiedBy>Shen, Joy S. (Fed)</cp:lastModifiedBy>
  <cp:revision>155</cp:revision>
  <dcterms:created xsi:type="dcterms:W3CDTF">2020-07-30T01:18:43Z</dcterms:created>
  <dcterms:modified xsi:type="dcterms:W3CDTF">2022-06-28T23:22:55Z</dcterms:modified>
</cp:coreProperties>
</file>