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9" r:id="rId5"/>
    <p:sldId id="1085" r:id="rId6"/>
    <p:sldId id="1065" r:id="rId7"/>
    <p:sldId id="1066" r:id="rId8"/>
    <p:sldId id="1052" r:id="rId9"/>
    <p:sldId id="1146" r:id="rId10"/>
    <p:sldId id="1067" r:id="rId11"/>
    <p:sldId id="1075" r:id="rId12"/>
    <p:sldId id="1077" r:id="rId13"/>
    <p:sldId id="1078" r:id="rId14"/>
    <p:sldId id="1079" r:id="rId15"/>
    <p:sldId id="1080" r:id="rId16"/>
    <p:sldId id="1081" r:id="rId17"/>
    <p:sldId id="1082" r:id="rId18"/>
    <p:sldId id="1083" r:id="rId19"/>
    <p:sldId id="1053" r:id="rId20"/>
    <p:sldId id="1068" r:id="rId21"/>
    <p:sldId id="1062" r:id="rId22"/>
    <p:sldId id="289" r:id="rId23"/>
  </p:sldIdLst>
  <p:sldSz cx="10160000" cy="5715000"/>
  <p:notesSz cx="7099300" cy="10234613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121" autoAdjust="0"/>
  </p:normalViewPr>
  <p:slideViewPr>
    <p:cSldViewPr snapToGrid="0" showGuides="1">
      <p:cViewPr varScale="1">
        <p:scale>
          <a:sx n="106" d="100"/>
          <a:sy n="106" d="100"/>
        </p:scale>
        <p:origin x="1410" y="10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-263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Copyright Lloyd´s Register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CE0B-68DC-4D54-8250-CBFDD57FF4CD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D6501-311B-4FCC-8209-6B39BEB0E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4098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GB"/>
              <a:t>Copyright Lloyd´s Register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F195FEA-8460-47E8-BBED-579D950AC25F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09C1D27-52A8-476E-9901-128077AD9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585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Right-click, select Format Background and change the Picture fill,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C948E2-FEF9-44B8-BB2B-16FA6165CF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Lloyd´s Register</a:t>
            </a:r>
          </a:p>
        </p:txBody>
      </p:sp>
    </p:spTree>
    <p:extLst>
      <p:ext uri="{BB962C8B-B14F-4D97-AF65-F5344CB8AC3E}">
        <p14:creationId xmlns:p14="http://schemas.microsoft.com/office/powerpoint/2010/main" val="570660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12</a:t>
            </a:fld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CBFDA32-C04A-4BC7-BDC6-D170DE8AD6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Lloyd´s Register</a:t>
            </a:r>
          </a:p>
        </p:txBody>
      </p:sp>
    </p:spTree>
    <p:extLst>
      <p:ext uri="{BB962C8B-B14F-4D97-AF65-F5344CB8AC3E}">
        <p14:creationId xmlns:p14="http://schemas.microsoft.com/office/powerpoint/2010/main" val="74635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13</a:t>
            </a:fld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CBFDA32-C04A-4BC7-BDC6-D170DE8AD6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Lloyd´s Register</a:t>
            </a:r>
          </a:p>
        </p:txBody>
      </p:sp>
    </p:spTree>
    <p:extLst>
      <p:ext uri="{BB962C8B-B14F-4D97-AF65-F5344CB8AC3E}">
        <p14:creationId xmlns:p14="http://schemas.microsoft.com/office/powerpoint/2010/main" val="221285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14</a:t>
            </a:fld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CBFDA32-C04A-4BC7-BDC6-D170DE8AD6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Lloyd´s Register</a:t>
            </a:r>
          </a:p>
        </p:txBody>
      </p:sp>
    </p:spTree>
    <p:extLst>
      <p:ext uri="{BB962C8B-B14F-4D97-AF65-F5344CB8AC3E}">
        <p14:creationId xmlns:p14="http://schemas.microsoft.com/office/powerpoint/2010/main" val="352217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4</a:t>
            </a:fld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CBFDA32-C04A-4BC7-BDC6-D170DE8AD6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Lloyd´s Register</a:t>
            </a:r>
          </a:p>
        </p:txBody>
      </p:sp>
    </p:spTree>
    <p:extLst>
      <p:ext uri="{BB962C8B-B14F-4D97-AF65-F5344CB8AC3E}">
        <p14:creationId xmlns:p14="http://schemas.microsoft.com/office/powerpoint/2010/main" val="363353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5</a:t>
            </a:fld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F013875-9CCD-41EF-BA07-953C24295FE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Lloyd´s Register</a:t>
            </a:r>
          </a:p>
        </p:txBody>
      </p:sp>
    </p:spTree>
    <p:extLst>
      <p:ext uri="{BB962C8B-B14F-4D97-AF65-F5344CB8AC3E}">
        <p14:creationId xmlns:p14="http://schemas.microsoft.com/office/powerpoint/2010/main" val="271972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Lloyds Register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7F93E-C91C-453B-B93D-839C9F2F46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3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40 min for Ola. </a:t>
            </a:r>
            <a:r>
              <a:rPr lang="sv-SE" dirty="0" err="1"/>
              <a:t>Maybe</a:t>
            </a:r>
            <a:r>
              <a:rPr lang="sv-SE" dirty="0"/>
              <a:t> 30 min for </a:t>
            </a:r>
            <a:r>
              <a:rPr lang="sv-SE" dirty="0" err="1"/>
              <a:t>me</a:t>
            </a:r>
            <a:r>
              <a:rPr lang="sv-SE" dirty="0"/>
              <a:t>?</a:t>
            </a:r>
            <a:endParaRPr lang="sv-S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Copyright Lloyds Register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9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8</a:t>
            </a:fld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CBFDA32-C04A-4BC7-BDC6-D170DE8AD6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Lloyd´s Register</a:t>
            </a:r>
          </a:p>
        </p:txBody>
      </p:sp>
    </p:spTree>
    <p:extLst>
      <p:ext uri="{BB962C8B-B14F-4D97-AF65-F5344CB8AC3E}">
        <p14:creationId xmlns:p14="http://schemas.microsoft.com/office/powerpoint/2010/main" val="422837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9</a:t>
            </a:fld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CBFDA32-C04A-4BC7-BDC6-D170DE8AD6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Lloyd´s Register</a:t>
            </a:r>
          </a:p>
        </p:txBody>
      </p:sp>
    </p:spTree>
    <p:extLst>
      <p:ext uri="{BB962C8B-B14F-4D97-AF65-F5344CB8AC3E}">
        <p14:creationId xmlns:p14="http://schemas.microsoft.com/office/powerpoint/2010/main" val="237821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10</a:t>
            </a:fld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CBFDA32-C04A-4BC7-BDC6-D170DE8AD6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Lloyd´s Register</a:t>
            </a:r>
          </a:p>
        </p:txBody>
      </p:sp>
    </p:spTree>
    <p:extLst>
      <p:ext uri="{BB962C8B-B14F-4D97-AF65-F5344CB8AC3E}">
        <p14:creationId xmlns:p14="http://schemas.microsoft.com/office/powerpoint/2010/main" val="342222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t>11</a:t>
            </a:fld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CBFDA32-C04A-4BC7-BDC6-D170DE8AD6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Copyright Lloyd´s Register</a:t>
            </a:r>
          </a:p>
        </p:txBody>
      </p:sp>
    </p:spTree>
    <p:extLst>
      <p:ext uri="{BB962C8B-B14F-4D97-AF65-F5344CB8AC3E}">
        <p14:creationId xmlns:p14="http://schemas.microsoft.com/office/powerpoint/2010/main" val="155933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l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55FFA-1186-4E42-8A70-A68F285E2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0" y="3411865"/>
            <a:ext cx="1095375" cy="6621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9D062C-F8DD-4EE9-9A9F-590CCC4C9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042" y="2770543"/>
            <a:ext cx="3788244" cy="236537"/>
          </a:xfrm>
        </p:spPr>
        <p:txBody>
          <a:bodyPr>
            <a:normAutofit/>
          </a:bodyPr>
          <a:lstStyle>
            <a:lvl1pPr marL="0" indent="0">
              <a:buNone/>
              <a:defRPr sz="1778" b="1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35072B7-313D-41D9-BCD1-57FB96DAD35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99042" y="3025518"/>
            <a:ext cx="2385216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 November 2017</a:t>
            </a:r>
          </a:p>
        </p:txBody>
      </p:sp>
      <p:pic>
        <p:nvPicPr>
          <p:cNvPr id="9" name="Picture 8" descr="RISK-001-Logo_Inverse-Colour-CMYK-no-frame-Black-letter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4397" y="3447558"/>
            <a:ext cx="1243293" cy="5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0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2A18-7399-4043-8BA5-807AF01B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4F94B-1897-4D1D-8F9C-5B3C7AC8E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526" y="1483201"/>
            <a:ext cx="4400000" cy="3656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293B3-8769-44ED-99BF-C66DE3F85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8474" y="1483200"/>
            <a:ext cx="4400000" cy="3656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D74D9-D38B-41D4-832C-FE9E4D4C0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5BB0D-6560-4735-A6BD-4D2ACD4D95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898EEBE-808D-4297-A88B-C4B9BFA5E7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640" y="871246"/>
            <a:ext cx="4402887" cy="484188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B929B3-992A-4956-B8EA-01D025BBA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8475" y="871246"/>
            <a:ext cx="4399359" cy="484188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RISK-001-Logo_Inverse-Colour-CMYK-no-frame-Black-lett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6402" y="4975761"/>
            <a:ext cx="1243293" cy="5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3B25-9F25-48B7-87DC-6CF61CB8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45E18-BE62-49C3-A5F3-593A749A2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BC9DF-61B6-46C5-AE8B-B350ACE66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86F0ED-1912-4618-810D-BB64C39DC2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640" y="871246"/>
            <a:ext cx="9359194" cy="484188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RISK-001-Logo_Inverse-Colour-CMYK-no-frame-Black-lett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6402" y="4975761"/>
            <a:ext cx="1243293" cy="5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pacit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4F1540-3AF3-47C2-ABBB-646C322C00F7}"/>
              </a:ext>
            </a:extLst>
          </p:cNvPr>
          <p:cNvSpPr/>
          <p:nvPr userDrawn="1"/>
        </p:nvSpPr>
        <p:spPr>
          <a:xfrm>
            <a:off x="398639" y="332014"/>
            <a:ext cx="9362722" cy="50509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60"/>
          </a:p>
        </p:txBody>
      </p:sp>
    </p:spTree>
    <p:extLst>
      <p:ext uri="{BB962C8B-B14F-4D97-AF65-F5344CB8AC3E}">
        <p14:creationId xmlns:p14="http://schemas.microsoft.com/office/powerpoint/2010/main" val="185571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56BC5-7227-4518-A2AB-ED65BCEC6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D6CCF-EDC8-4EDC-8273-77D3F524D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RISK-001-Logo_Inverse-Colour-CMYK-no-frame-Black-lett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6402" y="4975761"/>
            <a:ext cx="1243293" cy="5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7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1E47C-7AC7-4909-9F29-43ECB39775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A3C0E-E7CC-45D4-BE00-E740C9CFF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373CA-8D0D-44FE-A54B-787CB8BE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03" y="345047"/>
            <a:ext cx="6691071" cy="527020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B195DF-B8A3-4325-A4BB-3EBB54A11DD8}"/>
              </a:ext>
            </a:extLst>
          </p:cNvPr>
          <p:cNvCxnSpPr>
            <a:cxnSpLocks/>
          </p:cNvCxnSpPr>
          <p:nvPr userDrawn="1"/>
        </p:nvCxnSpPr>
        <p:spPr>
          <a:xfrm>
            <a:off x="398639" y="969434"/>
            <a:ext cx="975847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A8B7BC-821D-4204-8193-CCD40EA47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045" y="1160201"/>
            <a:ext cx="6690430" cy="15573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675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loyd's Reg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4897438"/>
            <a:ext cx="10160000" cy="21608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490878" y="5113074"/>
            <a:ext cx="8722639" cy="4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00" tIns="40700" rIns="81400" bIns="4070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>
                <a:solidFill>
                  <a:srgbClr val="003C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003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Lloyd’s Register. 2013. A member of the Lloyd’s Register group.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5" y="3860271"/>
            <a:ext cx="1795967" cy="95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812897" y="4298157"/>
            <a:ext cx="2111952" cy="49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00" tIns="40700" rIns="81400" bIns="4070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602"/>
              </a:lnSpc>
              <a:defRPr/>
            </a:pPr>
            <a:r>
              <a:rPr lang="en-GB" sz="1500" dirty="0">
                <a:solidFill>
                  <a:srgbClr val="3B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together</a:t>
            </a:r>
            <a:br>
              <a:rPr lang="en-GB" sz="1500" dirty="0">
                <a:solidFill>
                  <a:srgbClr val="3B8ED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rgbClr val="3B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safer world</a:t>
            </a:r>
          </a:p>
        </p:txBody>
      </p:sp>
    </p:spTree>
    <p:extLst>
      <p:ext uri="{BB962C8B-B14F-4D97-AF65-F5344CB8AC3E}">
        <p14:creationId xmlns:p14="http://schemas.microsoft.com/office/powerpoint/2010/main" val="35645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9D062C-F8DD-4EE9-9A9F-590CCC4C9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042" y="2770543"/>
            <a:ext cx="3788244" cy="236537"/>
          </a:xfrm>
        </p:spPr>
        <p:txBody>
          <a:bodyPr>
            <a:normAutofit/>
          </a:bodyPr>
          <a:lstStyle>
            <a:lvl1pPr marL="0" indent="0">
              <a:buNone/>
              <a:defRPr sz="1778" b="1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35072B7-313D-41D9-BCD1-57FB96DAD35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99042" y="3025518"/>
            <a:ext cx="2385216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 November 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2D4AC-4C96-4779-81EC-FE3D8ED384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0" y="3411865"/>
            <a:ext cx="1095375" cy="662123"/>
          </a:xfrm>
          <a:prstGeom prst="rect">
            <a:avLst/>
          </a:prstGeom>
        </p:spPr>
      </p:pic>
      <p:pic>
        <p:nvPicPr>
          <p:cNvPr id="10" name="Picture 9" descr="RISK-001-Logo_Inverse-Colour-CMYK-no-frame-Black-letter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64478" y="3518841"/>
            <a:ext cx="1043212" cy="4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86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divider 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3620-BE11-40B9-AD12-FA4BA5870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231D-CC9A-4AE4-A5CB-64FBCAD25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9689F-5D3F-4FE9-8ADA-BC6DC7FC3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8143" y="2987562"/>
            <a:ext cx="2354098" cy="18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1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00B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divider 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3620-BE11-40B9-AD12-FA4BA5870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231D-CC9A-4AE4-A5CB-64FBCAD25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6D462F-21EC-423E-A19B-135DFDCAD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2" y="2681920"/>
            <a:ext cx="2498777" cy="25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3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divider 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3620-BE11-40B9-AD12-FA4BA5870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231D-CC9A-4AE4-A5CB-64FBCAD25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42E4B1-A74A-4BDC-92D1-EE4975692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0" y="2717660"/>
            <a:ext cx="2550692" cy="25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04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divider 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3620-BE11-40B9-AD12-FA4BA5870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231D-CC9A-4AE4-A5CB-64FBCAD25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C011AD-319F-410D-848E-6B79C2620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07" y="3169241"/>
            <a:ext cx="3084785" cy="14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28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571374-EF14-47C1-904A-E54BE4F7D817}"/>
              </a:ext>
            </a:extLst>
          </p:cNvPr>
          <p:cNvSpPr/>
          <p:nvPr userDrawn="1"/>
        </p:nvSpPr>
        <p:spPr>
          <a:xfrm>
            <a:off x="398639" y="-1"/>
            <a:ext cx="4587287" cy="42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56AF-2B5A-43E6-A2D1-25DA00C78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042" y="2225217"/>
            <a:ext cx="3788244" cy="492443"/>
          </a:xfrm>
        </p:spPr>
        <p:txBody>
          <a:bodyPr>
            <a:noAutofit/>
          </a:bodyPr>
          <a:lstStyle>
            <a:lvl1pPr marL="0" indent="0" algn="l">
              <a:buNone/>
              <a:defRPr sz="1778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dirty="0"/>
              <a:t>Sub 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DD3-C9AF-49EB-8A9C-0F294BCC0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042" y="672837"/>
            <a:ext cx="3788244" cy="1499497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divider 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4442D-6A3E-49D3-BCEE-75457B049433}"/>
              </a:ext>
            </a:extLst>
          </p:cNvPr>
          <p:cNvCxnSpPr>
            <a:cxnSpLocks/>
          </p:cNvCxnSpPr>
          <p:nvPr userDrawn="1"/>
        </p:nvCxnSpPr>
        <p:spPr>
          <a:xfrm>
            <a:off x="799043" y="482753"/>
            <a:ext cx="4186883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3620-BE11-40B9-AD12-FA4BA5870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231D-CC9A-4AE4-A5CB-64FBCAD25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0F95D9-A480-4B59-9645-6BD9BB203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41" y="3080764"/>
            <a:ext cx="1919409" cy="18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7AA0-6EB7-4A59-943D-736755FF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AA2E4-40D7-4636-A39A-7AF8278803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32099-0B9D-4E43-B3DB-38C8514C50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5BE16D-0112-4B39-B686-E05892CF30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404" y="1000127"/>
            <a:ext cx="3522597" cy="3967163"/>
          </a:xfrm>
        </p:spPr>
        <p:txBody>
          <a:bodyPr numCol="1" spcCol="180000"/>
          <a:lstStyle>
            <a:lvl1pPr marL="0" indent="0">
              <a:spcBef>
                <a:spcPts val="556"/>
              </a:spcBef>
              <a:buNone/>
              <a:tabLst>
                <a:tab pos="3088539" algn="l"/>
              </a:tabLst>
              <a:defRPr sz="1556"/>
            </a:lvl1pPr>
            <a:lvl2pPr marL="239998" indent="0">
              <a:buNone/>
              <a:defRPr sz="1333"/>
            </a:lvl2pPr>
            <a:lvl3pPr marL="479995" indent="0">
              <a:buNone/>
              <a:defRPr sz="1222"/>
            </a:lvl3pPr>
            <a:lvl4pPr marL="719993" indent="0">
              <a:buNone/>
              <a:defRPr sz="1111"/>
            </a:lvl4pPr>
            <a:lvl5pPr marL="959990" indent="0">
              <a:buNone/>
              <a:defRPr sz="111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6F8668B-8D1F-4A16-8035-13D220DE7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4737" y="1000126"/>
            <a:ext cx="3522597" cy="3967163"/>
          </a:xfrm>
        </p:spPr>
        <p:txBody>
          <a:bodyPr numCol="1" spcCol="180000"/>
          <a:lstStyle>
            <a:lvl1pPr marL="0" indent="0">
              <a:buNone/>
              <a:tabLst>
                <a:tab pos="3088539" algn="l"/>
              </a:tabLst>
              <a:defRPr sz="1556"/>
            </a:lvl1pPr>
            <a:lvl2pPr marL="239998" indent="0">
              <a:buNone/>
              <a:defRPr sz="1333"/>
            </a:lvl2pPr>
            <a:lvl3pPr marL="479995" indent="0">
              <a:buNone/>
              <a:defRPr sz="1222"/>
            </a:lvl3pPr>
            <a:lvl4pPr marL="719993" indent="0">
              <a:buNone/>
              <a:defRPr sz="1111"/>
            </a:lvl4pPr>
            <a:lvl5pPr marL="959990" indent="0">
              <a:buNone/>
              <a:defRPr sz="111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RISK-001-Logo_Inverse-Colour-CMYK-no-frame-Black-lett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62542" y="4747347"/>
            <a:ext cx="17240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AF9C-3F51-4B23-85DB-A68EFC93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8EE0-49E1-456E-8E23-E9987722A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29E06B-D39A-457F-AEB0-532193EA3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C71B0A-1A90-4F11-99F8-CE7D8FD87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AFE67-61B3-47E8-9314-7767FDDBFC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640" y="871246"/>
            <a:ext cx="9359194" cy="484188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ISK-001-Logo_Inverse-Colour-CMYK-no-frame-Black-lett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6402" y="4975761"/>
            <a:ext cx="1243293" cy="5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3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8425A3-6599-4FA1-B29B-F46802E4CD49}"/>
              </a:ext>
            </a:extLst>
          </p:cNvPr>
          <p:cNvCxnSpPr>
            <a:cxnSpLocks/>
          </p:cNvCxnSpPr>
          <p:nvPr/>
        </p:nvCxnSpPr>
        <p:spPr>
          <a:xfrm>
            <a:off x="401526" y="692936"/>
            <a:ext cx="975847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935AD-81E0-4161-81BD-F21EC2C0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26" y="293291"/>
            <a:ext cx="9356949" cy="3984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B658F-8D83-4D7F-A355-7A5B04048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26" y="1483200"/>
            <a:ext cx="9356949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3DA8-8F08-4A89-86E5-E20FE8447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26" y="5296958"/>
            <a:ext cx="1893882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18CAE-0534-49B7-85BC-15E2172CE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72474" y="5296959"/>
            <a:ext cx="228600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0C35FC-E2F7-4E1E-BB04-6742D189A2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5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2" r:id="rId3"/>
    <p:sldLayoutId id="2147483663" r:id="rId4"/>
    <p:sldLayoutId id="2147483660" r:id="rId5"/>
    <p:sldLayoutId id="2147483661" r:id="rId6"/>
    <p:sldLayoutId id="2147483666" r:id="rId7"/>
    <p:sldLayoutId id="2147483659" r:id="rId8"/>
    <p:sldLayoutId id="2147483650" r:id="rId9"/>
    <p:sldLayoutId id="2147483652" r:id="rId10"/>
    <p:sldLayoutId id="2147483654" r:id="rId11"/>
    <p:sldLayoutId id="2147483664" r:id="rId12"/>
    <p:sldLayoutId id="2147483655" r:id="rId13"/>
    <p:sldLayoutId id="2147483658" r:id="rId14"/>
    <p:sldLayoutId id="2147483668" r:id="rId15"/>
  </p:sldLayoutIdLst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8" indent="-239998" algn="l" defTabSz="1015990" rtl="0" eaLnBrk="1" latinLnBrk="0" hangingPunct="1">
        <a:lnSpc>
          <a:spcPct val="100000"/>
        </a:lnSpc>
        <a:spcBef>
          <a:spcPts val="1111"/>
        </a:spcBef>
        <a:buClr>
          <a:schemeClr val="tx2"/>
        </a:buClr>
        <a:buSzPct val="80000"/>
        <a:buFont typeface="Calibri" panose="020F0502020204030204" pitchFamily="34" charset="0"/>
        <a:buChar char="●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79995" indent="-239998" algn="l" defTabSz="1015990" rtl="0" eaLnBrk="1" latinLnBrk="0" hangingPunct="1">
        <a:lnSpc>
          <a:spcPct val="100000"/>
        </a:lnSpc>
        <a:spcBef>
          <a:spcPts val="556"/>
        </a:spcBef>
        <a:buClr>
          <a:schemeClr val="tx2"/>
        </a:buClr>
        <a:buFont typeface="Source Sans Pro" panose="020B0503030403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93" indent="-239998" algn="l" defTabSz="1015990" rtl="0" eaLnBrk="1" latinLnBrk="0" hangingPunct="1">
        <a:lnSpc>
          <a:spcPct val="100000"/>
        </a:lnSpc>
        <a:spcBef>
          <a:spcPts val="556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59990" indent="-239998" algn="l" defTabSz="1015990" rtl="0" eaLnBrk="1" latinLnBrk="0" hangingPunct="1">
        <a:lnSpc>
          <a:spcPct val="100000"/>
        </a:lnSpc>
        <a:spcBef>
          <a:spcPts val="556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99988" indent="-239998" algn="l" defTabSz="1015990" rtl="0" eaLnBrk="1" latinLnBrk="0" hangingPunct="1">
        <a:lnSpc>
          <a:spcPct val="100000"/>
        </a:lnSpc>
        <a:spcBef>
          <a:spcPts val="556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1" userDrawn="1">
          <p15:clr>
            <a:srgbClr val="F26B43"/>
          </p15:clr>
        </p15:guide>
        <p15:guide id="2" pos="503" userDrawn="1">
          <p15:clr>
            <a:srgbClr val="F26B43"/>
          </p15:clr>
        </p15:guide>
        <p15:guide id="4" pos="61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AF61C4B-486E-4A39-8E54-7CD32B6CE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042" y="2296467"/>
            <a:ext cx="3788244" cy="492443"/>
          </a:xfrm>
        </p:spPr>
        <p:txBody>
          <a:bodyPr/>
          <a:lstStyle/>
          <a:p>
            <a:endParaRPr lang="en-GB" noProof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33630-E8D4-4295-AAED-75C88D960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Significance</a:t>
            </a:r>
            <a:r>
              <a:rPr lang="sv-SE" dirty="0"/>
              <a:t> Determination Process</a:t>
            </a:r>
            <a:endParaRPr lang="en-GB" noProof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99042" y="2806168"/>
            <a:ext cx="3788244" cy="236537"/>
          </a:xfrm>
        </p:spPr>
        <p:txBody>
          <a:bodyPr>
            <a:normAutofit fontScale="92500" lnSpcReduction="10000"/>
          </a:bodyPr>
          <a:lstStyle/>
          <a:p>
            <a:endParaRPr lang="en-GB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CB757-6010-4C32-8D48-4897D081E0D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ea typeface="ＭＳ Ｐゴシック" panose="020B0600070205080204" pitchFamily="50" charset="-128"/>
              </a:rPr>
              <a:t>PSAM 16</a:t>
            </a:r>
            <a:endParaRPr lang="en-GB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5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process in RiskSpectrum SDP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DA487E-96FA-4DB2-AF64-9C81656A3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600" dirty="0"/>
          </a:p>
          <a:p>
            <a:endParaRPr lang="sv-SV" sz="16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40BF07-EF70-4CE8-A8B1-DA772B63EA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000" dirty="0"/>
              <a:t>Initiating Event</a:t>
            </a:r>
          </a:p>
          <a:p>
            <a:pPr lvl="1"/>
            <a:r>
              <a:rPr lang="en-US" sz="2000" dirty="0"/>
              <a:t>Mitigation System</a:t>
            </a:r>
          </a:p>
          <a:p>
            <a:pPr lvl="1"/>
            <a:r>
              <a:rPr lang="en-US" sz="2000" dirty="0"/>
              <a:t>Barrier Integrity</a:t>
            </a:r>
          </a:p>
          <a:p>
            <a:endParaRPr lang="sv-S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SDP Phase 1 - select impact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C595CF-6EC2-4543-BB57-3364D4DFD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V"/>
          </a:p>
        </p:txBody>
      </p:sp>
      <p:pic>
        <p:nvPicPr>
          <p:cNvPr id="11" name="!!Picture 10">
            <a:extLst>
              <a:ext uri="{FF2B5EF4-FFF2-40B4-BE49-F238E27FC236}">
                <a16:creationId xmlns:a16="http://schemas.microsoft.com/office/drawing/2014/main" id="{475B7661-3B62-47DD-89B3-26A66A0E1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451" y="1643061"/>
            <a:ext cx="5048982" cy="293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2792464-B005-4522-A558-67684D8A75AC}"/>
              </a:ext>
            </a:extLst>
          </p:cNvPr>
          <p:cNvSpPr/>
          <p:nvPr/>
        </p:nvSpPr>
        <p:spPr>
          <a:xfrm>
            <a:off x="877354" y="1326305"/>
            <a:ext cx="334978" cy="570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</p:spTree>
    <p:extLst>
      <p:ext uri="{BB962C8B-B14F-4D97-AF65-F5344CB8AC3E}">
        <p14:creationId xmlns:p14="http://schemas.microsoft.com/office/powerpoint/2010/main" val="1747096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process in RiskSpectrum SDP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DA487E-96FA-4DB2-AF64-9C81656A3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V" sz="1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40BF07-EF70-4CE8-A8B1-DA772B63EA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Initiating event</a:t>
            </a:r>
          </a:p>
          <a:p>
            <a:r>
              <a:rPr lang="en-US" sz="2000" dirty="0"/>
              <a:t>Unavailability over time period</a:t>
            </a:r>
            <a:endParaRPr lang="sv-SV" sz="2000" dirty="0"/>
          </a:p>
          <a:p>
            <a:endParaRPr lang="sv-S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8640" y="871246"/>
            <a:ext cx="4959834" cy="484188"/>
          </a:xfrm>
        </p:spPr>
        <p:txBody>
          <a:bodyPr/>
          <a:lstStyle/>
          <a:p>
            <a:r>
              <a:rPr lang="en-US" dirty="0"/>
              <a:t>SDP Phase 2 - Define type of impact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C595CF-6EC2-4543-BB57-3364D4DFD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V"/>
          </a:p>
        </p:txBody>
      </p:sp>
      <p:pic>
        <p:nvPicPr>
          <p:cNvPr id="12" name="!!Picture 10">
            <a:extLst>
              <a:ext uri="{FF2B5EF4-FFF2-40B4-BE49-F238E27FC236}">
                <a16:creationId xmlns:a16="http://schemas.microsoft.com/office/drawing/2014/main" id="{E460E3E7-A665-4869-BEAE-9A69CF4DD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42" y="1681507"/>
            <a:ext cx="4683125" cy="277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2792464-B005-4522-A558-67684D8A75AC}"/>
              </a:ext>
            </a:extLst>
          </p:cNvPr>
          <p:cNvSpPr/>
          <p:nvPr/>
        </p:nvSpPr>
        <p:spPr>
          <a:xfrm>
            <a:off x="2291126" y="1326305"/>
            <a:ext cx="334978" cy="570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</p:spTree>
    <p:extLst>
      <p:ext uri="{BB962C8B-B14F-4D97-AF65-F5344CB8AC3E}">
        <p14:creationId xmlns:p14="http://schemas.microsoft.com/office/powerpoint/2010/main" val="1694687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process in RiskSpectrum SDP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DA487E-96FA-4DB2-AF64-9C81656A3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14E8E91-534E-4D90-83D2-372EE67C39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Select affected equipment</a:t>
            </a:r>
          </a:p>
          <a:p>
            <a:endParaRPr lang="sv-SV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SDP Phase 2 – Set degradation if selected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FB07BC-3CA0-413E-BC49-515F8CE83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V"/>
          </a:p>
        </p:txBody>
      </p:sp>
      <p:pic>
        <p:nvPicPr>
          <p:cNvPr id="11" name="!!Picture 10">
            <a:extLst>
              <a:ext uri="{FF2B5EF4-FFF2-40B4-BE49-F238E27FC236}">
                <a16:creationId xmlns:a16="http://schemas.microsoft.com/office/drawing/2014/main" id="{43B841B9-BAE2-436F-8F84-917802FBA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164" y="1700038"/>
            <a:ext cx="4657395" cy="227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83A41110-E77A-4D1D-AB62-DC5241B9B66D}"/>
              </a:ext>
            </a:extLst>
          </p:cNvPr>
          <p:cNvSpPr/>
          <p:nvPr/>
        </p:nvSpPr>
        <p:spPr>
          <a:xfrm>
            <a:off x="2935627" y="1326305"/>
            <a:ext cx="334978" cy="570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</p:spTree>
    <p:extLst>
      <p:ext uri="{BB962C8B-B14F-4D97-AF65-F5344CB8AC3E}">
        <p14:creationId xmlns:p14="http://schemas.microsoft.com/office/powerpoint/2010/main" val="3456781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process in RiskSpectrum SDP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DA487E-96FA-4DB2-AF64-9C81656A3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14E8E91-534E-4D90-83D2-372EE67C39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Set the type of failure:</a:t>
            </a:r>
          </a:p>
          <a:p>
            <a:pPr lvl="1"/>
            <a:r>
              <a:rPr lang="en-US" sz="1800" dirty="0"/>
              <a:t>Human error</a:t>
            </a:r>
          </a:p>
          <a:p>
            <a:pPr lvl="1"/>
            <a:r>
              <a:rPr lang="en-US" sz="1800" dirty="0"/>
              <a:t>Component</a:t>
            </a:r>
          </a:p>
          <a:p>
            <a:pPr lvl="1"/>
            <a:r>
              <a:rPr lang="en-US" sz="1800" dirty="0"/>
              <a:t>Management</a:t>
            </a:r>
          </a:p>
          <a:p>
            <a:endParaRPr lang="sv-S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SDP Phase 2 – Run analysis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FB07BC-3CA0-413E-BC49-515F8CE83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V"/>
          </a:p>
        </p:txBody>
      </p:sp>
      <p:pic>
        <p:nvPicPr>
          <p:cNvPr id="12" name="!!Picture 10">
            <a:extLst>
              <a:ext uri="{FF2B5EF4-FFF2-40B4-BE49-F238E27FC236}">
                <a16:creationId xmlns:a16="http://schemas.microsoft.com/office/drawing/2014/main" id="{791F1B8A-52D9-4B55-A722-BA5281145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325" y="1677149"/>
            <a:ext cx="5032837" cy="308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83A41110-E77A-4D1D-AB62-DC5241B9B66D}"/>
              </a:ext>
            </a:extLst>
          </p:cNvPr>
          <p:cNvSpPr/>
          <p:nvPr/>
        </p:nvSpPr>
        <p:spPr>
          <a:xfrm>
            <a:off x="3403167" y="1326305"/>
            <a:ext cx="334978" cy="570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ABAEBC-8913-4D4F-BBC6-96A070854AFD}"/>
              </a:ext>
            </a:extLst>
          </p:cNvPr>
          <p:cNvSpPr/>
          <p:nvPr/>
        </p:nvSpPr>
        <p:spPr>
          <a:xfrm>
            <a:off x="1095412" y="2760434"/>
            <a:ext cx="1099147" cy="47262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</p:spTree>
    <p:extLst>
      <p:ext uri="{BB962C8B-B14F-4D97-AF65-F5344CB8AC3E}">
        <p14:creationId xmlns:p14="http://schemas.microsoft.com/office/powerpoint/2010/main" val="3468644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!!Picture 10">
            <a:extLst>
              <a:ext uri="{FF2B5EF4-FFF2-40B4-BE49-F238E27FC236}">
                <a16:creationId xmlns:a16="http://schemas.microsoft.com/office/drawing/2014/main" id="{52D2920B-D39C-455E-8B4B-E59E08306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228" y="1706278"/>
            <a:ext cx="5032837" cy="308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process in RiskSpectrum SDP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14E8E91-534E-4D90-83D2-372EE67C39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The PSA model is run, with the conditions defined</a:t>
            </a:r>
          </a:p>
          <a:p>
            <a:r>
              <a:rPr lang="en-US" sz="2000" dirty="0"/>
              <a:t>Impact assessed – in this case </a:t>
            </a:r>
            <a:r>
              <a:rPr lang="en-US" sz="2000" dirty="0">
                <a:solidFill>
                  <a:srgbClr val="00B398"/>
                </a:solidFill>
              </a:rPr>
              <a:t>Green</a:t>
            </a:r>
          </a:p>
          <a:p>
            <a:endParaRPr lang="sv-S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SDP Phase 2 – Run analysis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FB07BC-3CA0-413E-BC49-515F8CE83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V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C3B0AF-AA70-4DAB-8B8B-06DAB3391BDD}"/>
              </a:ext>
            </a:extLst>
          </p:cNvPr>
          <p:cNvSpPr/>
          <p:nvPr/>
        </p:nvSpPr>
        <p:spPr>
          <a:xfrm>
            <a:off x="129228" y="3427579"/>
            <a:ext cx="582698" cy="43249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46B90FC-C5E7-45F0-881D-AC18D1A85E0B}"/>
              </a:ext>
            </a:extLst>
          </p:cNvPr>
          <p:cNvSpPr/>
          <p:nvPr/>
        </p:nvSpPr>
        <p:spPr>
          <a:xfrm>
            <a:off x="3279070" y="1355434"/>
            <a:ext cx="334978" cy="570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</p:spTree>
    <p:extLst>
      <p:ext uri="{BB962C8B-B14F-4D97-AF65-F5344CB8AC3E}">
        <p14:creationId xmlns:p14="http://schemas.microsoft.com/office/powerpoint/2010/main" val="3895178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F150ED-07CD-4A53-BD39-14AA504C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RiskSpectrum SDP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7BB6A-8A3D-4E1F-9734-43698C486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When approved the events appears  on the summary</a:t>
            </a:r>
          </a:p>
          <a:p>
            <a:r>
              <a:rPr lang="en-US" sz="1600" dirty="0"/>
              <a:t>You can drill down in the report to look into the analysis</a:t>
            </a:r>
          </a:p>
          <a:p>
            <a:endParaRPr 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9F92B1-2BAA-4335-A7CF-C3EF296D6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067E5B-D7A9-466C-A51D-3BD9BA850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53980C-867C-45C1-BED5-F81758204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Submit report for review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96A6AB-06BB-492B-9B96-5F1BE13F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640" y="2486635"/>
            <a:ext cx="6069521" cy="273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317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F150ED-07CD-4A53-BD39-14AA504C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RiskSpectrum SDP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7BB6A-8A3D-4E1F-9734-43698C486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Manage several stations/units</a:t>
            </a:r>
          </a:p>
          <a:p>
            <a:r>
              <a:rPr lang="en-US" sz="1800" dirty="0"/>
              <a:t>Using the PSA model</a:t>
            </a:r>
          </a:p>
          <a:p>
            <a:pPr lvl="1"/>
            <a:r>
              <a:rPr lang="en-US" sz="1600" dirty="0"/>
              <a:t>You can use any RiskSpectrum PSA </a:t>
            </a:r>
            <a:br>
              <a:rPr lang="en-US" sz="1600" dirty="0"/>
            </a:br>
            <a:r>
              <a:rPr lang="en-US" sz="1600" dirty="0"/>
              <a:t>model you would like - configurable</a:t>
            </a:r>
          </a:p>
          <a:p>
            <a:r>
              <a:rPr lang="en-US" sz="1800" dirty="0"/>
              <a:t>Reports and result overview </a:t>
            </a:r>
            <a:br>
              <a:rPr lang="en-US" sz="1800" dirty="0"/>
            </a:br>
            <a:r>
              <a:rPr lang="en-US" sz="1800" dirty="0"/>
              <a:t>(dashboards)</a:t>
            </a:r>
          </a:p>
          <a:p>
            <a:endParaRPr 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9F92B1-2BAA-4335-A7CF-C3EF296D6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067E5B-D7A9-466C-A51D-3BD9BA850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53980C-867C-45C1-BED5-F81758204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Key features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FFFBD-230A-4D19-A133-4C473952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1" y="3569293"/>
            <a:ext cx="9278174" cy="13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F150ED-07CD-4A53-BD39-14AA504C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RiskSpectrum SDP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7BB6A-8A3D-4E1F-9734-43698C4865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Manage several stations/units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Using the PSA model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You can use any RiskSpectrum PSA </a:t>
            </a:r>
            <a:br>
              <a:rPr lang="en-US" sz="1600" dirty="0"/>
            </a:br>
            <a:r>
              <a:rPr lang="en-US" sz="1600" dirty="0"/>
              <a:t>model you would like - configurable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Reports and result overview </a:t>
            </a:r>
            <a:br>
              <a:rPr lang="en-US" sz="1800" dirty="0"/>
            </a:br>
            <a:r>
              <a:rPr lang="en-US" sz="1800" dirty="0"/>
              <a:t>(dashboards)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User management system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Review and approve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Process control/overview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Browser based system</a:t>
            </a:r>
          </a:p>
          <a:p>
            <a:endParaRPr lang="en-US" sz="1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6F66C8-E97D-475F-BB0E-A137F2C7B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1302" y="1534955"/>
            <a:ext cx="4400000" cy="3656861"/>
          </a:xfrm>
        </p:spPr>
        <p:txBody>
          <a:bodyPr/>
          <a:lstStyle/>
          <a:p>
            <a:endParaRPr lang="sv-SV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9F92B1-2BAA-4335-A7CF-C3EF296D6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067E5B-D7A9-466C-A51D-3BD9BA850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53980C-867C-45C1-BED5-F81758204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Key features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AC7F93-6B1C-4B8C-AAF9-87B1B816E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FFFBD-230A-4D19-A133-4C473952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2" y="4688424"/>
            <a:ext cx="6012852" cy="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9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C3B8-43AD-4524-8AE1-372C0983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RiskSpectrum SDP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C9C5A-D096-40B4-85FF-2FE5B5EB17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Dashboard for all events reported</a:t>
            </a:r>
          </a:p>
          <a:p>
            <a:pPr lvl="1"/>
            <a:r>
              <a:rPr lang="en-US" sz="1600" dirty="0"/>
              <a:t>Manage several plants and units</a:t>
            </a:r>
          </a:p>
          <a:p>
            <a:r>
              <a:rPr lang="en-US" sz="1800" dirty="0"/>
              <a:t>Provides tool assistance for the steps in the SDP process</a:t>
            </a:r>
          </a:p>
          <a:p>
            <a:r>
              <a:rPr lang="en-US" sz="1800" dirty="0"/>
              <a:t>Configurable for your needs, e.g., any language</a:t>
            </a:r>
          </a:p>
          <a:p>
            <a:r>
              <a:rPr lang="en-US" sz="1800" dirty="0"/>
              <a:t>Easy to use interface, based on real PSA model to estimate risk</a:t>
            </a:r>
          </a:p>
          <a:p>
            <a:r>
              <a:rPr lang="en-US" sz="1800" dirty="0"/>
              <a:t>User management system with different user rights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FDC923-B7FC-4615-AF4B-4B06536D10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256AD-4323-4B3E-B1F7-9273435B0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E9940-0D82-4DEC-B038-160A59320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93246D-F09D-4492-9EB6-00EFF50E9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7CCFC2-9455-47C0-870E-8A838D96F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V"/>
          </a:p>
        </p:txBody>
      </p:sp>
    </p:spTree>
    <p:extLst>
      <p:ext uri="{BB962C8B-B14F-4D97-AF65-F5344CB8AC3E}">
        <p14:creationId xmlns:p14="http://schemas.microsoft.com/office/powerpoint/2010/main" val="327997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C515E-66F9-47B5-BFF9-6FE9DAB37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ea typeface="ＭＳ Ｐゴシック" panose="020B0600070205080204" pitchFamily="50" charset="-128"/>
              </a:rPr>
              <a:t>Lloyd's Register</a:t>
            </a:r>
            <a:endParaRPr lang="en-GB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E0C71-21E5-44C3-B1BA-EAFD1E3A5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19</a:t>
            </a:fld>
            <a:endParaRPr lang="en-GB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34F015-C06F-4AFB-95BB-28A0A248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07299-6045-4E3E-BB5C-03BC9C15B4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Please contact:</a:t>
            </a:r>
          </a:p>
          <a:p>
            <a:r>
              <a:rPr lang="en-GB" noProof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Johan Sörman</a:t>
            </a:r>
            <a:br>
              <a:rPr lang="en-GB" noProof="0" dirty="0">
                <a:latin typeface="Arial" panose="020B0604020202020204" pitchFamily="34" charset="0"/>
                <a:ea typeface="ＭＳ Ｐゴシック" panose="020B0600070205080204" pitchFamily="50" charset="-128"/>
              </a:rPr>
            </a:br>
            <a:r>
              <a:rPr lang="en-GB" noProof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+46 70 773 0404</a:t>
            </a:r>
          </a:p>
          <a:p>
            <a:r>
              <a:rPr lang="en-GB" dirty="0" err="1">
                <a:latin typeface="Arial" panose="020B0604020202020204" pitchFamily="34" charset="0"/>
                <a:ea typeface="ＭＳ Ｐゴシック" panose="020B0600070205080204" pitchFamily="50" charset="-128"/>
              </a:rPr>
              <a:t>Johan.sorman</a:t>
            </a:r>
            <a:r>
              <a:rPr lang="en-GB" noProof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@lr.org</a:t>
            </a:r>
          </a:p>
        </p:txBody>
      </p:sp>
    </p:spTree>
    <p:extLst>
      <p:ext uri="{BB962C8B-B14F-4D97-AF65-F5344CB8AC3E}">
        <p14:creationId xmlns:p14="http://schemas.microsoft.com/office/powerpoint/2010/main" val="36142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52BA4C-10FA-4A7E-BF89-EBB11055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Significance</a:t>
            </a:r>
            <a:r>
              <a:rPr lang="sv-SE" dirty="0"/>
              <a:t> Determination Process (SDP)</a:t>
            </a:r>
            <a:endParaRPr lang="sv-S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DA84-2252-4A13-9DBB-AE7B3BF7C7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i="1" dirty="0"/>
              <a:t>process for determining the safety or security significance of events or issues at nuclear power plants</a:t>
            </a:r>
          </a:p>
          <a:p>
            <a:r>
              <a:rPr lang="en-US" sz="1800" i="1" dirty="0"/>
              <a:t>Given a functional degradation over a period of time, the SDP can be used to determine the increase in risk (Core Damage Frequency or Large Early Release Frequency) for postulated initiating events</a:t>
            </a:r>
            <a:endParaRPr lang="sv-SV" sz="1800" i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CF8F27C-7BC6-42FE-B224-A5BC497B3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8C5F9-1520-4BBA-BDFA-C3DB9CA6D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B6DC9-8055-4530-B335-6D16BB2BE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C46E22-CECF-4030-B92C-7F457B1212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640" y="871246"/>
            <a:ext cx="5891126" cy="484188"/>
          </a:xfrm>
        </p:spPr>
        <p:txBody>
          <a:bodyPr/>
          <a:lstStyle/>
          <a:p>
            <a:r>
              <a:rPr lang="sv-SE" dirty="0"/>
              <a:t>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Reactor</a:t>
            </a:r>
            <a:r>
              <a:rPr lang="sv-SE" dirty="0"/>
              <a:t> </a:t>
            </a:r>
            <a:r>
              <a:rPr lang="sv-SE" dirty="0" err="1"/>
              <a:t>Oversight</a:t>
            </a:r>
            <a:r>
              <a:rPr lang="sv-SE" dirty="0"/>
              <a:t> </a:t>
            </a:r>
            <a:r>
              <a:rPr lang="sv-SE" dirty="0" err="1"/>
              <a:t>Framework</a:t>
            </a:r>
            <a:r>
              <a:rPr lang="sv-SE" dirty="0"/>
              <a:t> </a:t>
            </a:r>
            <a:endParaRPr lang="sv-SV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9E2D23A-7636-44B6-8D61-933835CF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40" y="1342231"/>
            <a:ext cx="5298305" cy="275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0B42157-F922-4B0D-A8AF-FE35DC7793F2}"/>
              </a:ext>
            </a:extLst>
          </p:cNvPr>
          <p:cNvSpPr/>
          <p:nvPr/>
        </p:nvSpPr>
        <p:spPr>
          <a:xfrm>
            <a:off x="5668962" y="2589731"/>
            <a:ext cx="1940674" cy="9993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</p:spTree>
    <p:extLst>
      <p:ext uri="{BB962C8B-B14F-4D97-AF65-F5344CB8AC3E}">
        <p14:creationId xmlns:p14="http://schemas.microsoft.com/office/powerpoint/2010/main" val="7062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Significance</a:t>
            </a:r>
            <a:r>
              <a:rPr lang="sv-SE" dirty="0"/>
              <a:t> Determination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The SDP assigns a colour to the events</a:t>
            </a:r>
          </a:p>
          <a:p>
            <a:pPr lvl="1"/>
            <a:r>
              <a:rPr lang="en-GB" sz="1600" dirty="0">
                <a:solidFill>
                  <a:srgbClr val="00B050"/>
                </a:solidFill>
              </a:rPr>
              <a:t>Green</a:t>
            </a:r>
            <a:r>
              <a:rPr lang="en-GB" sz="1600" dirty="0"/>
              <a:t>: Very low safety significance </a:t>
            </a:r>
            <a:r>
              <a:rPr lang="en-GB" sz="1600" dirty="0">
                <a:sym typeface="Symbol"/>
              </a:rPr>
              <a:t>CDF &lt; 1E-6</a:t>
            </a:r>
          </a:p>
          <a:p>
            <a:pPr lvl="1"/>
            <a:r>
              <a:rPr lang="en-GB" sz="1600" dirty="0">
                <a:solidFill>
                  <a:schemeClr val="bg2"/>
                </a:solidFill>
                <a:highlight>
                  <a:srgbClr val="000000"/>
                </a:highlight>
                <a:sym typeface="Symbol"/>
              </a:rPr>
              <a:t>White</a:t>
            </a:r>
            <a:r>
              <a:rPr lang="en-GB" sz="1600" dirty="0">
                <a:sym typeface="Symbol"/>
              </a:rPr>
              <a:t>: Low to moderate safety significance 1E-6 &lt; CDF &lt; 1E-5</a:t>
            </a:r>
            <a:endParaRPr lang="en-GB" sz="1600" dirty="0"/>
          </a:p>
          <a:p>
            <a:pPr lvl="1"/>
            <a:r>
              <a:rPr lang="en-GB" sz="1600" dirty="0">
                <a:solidFill>
                  <a:srgbClr val="FFFF00"/>
                </a:solidFill>
                <a:highlight>
                  <a:srgbClr val="000000"/>
                </a:highlight>
                <a:sym typeface="Symbol"/>
              </a:rPr>
              <a:t>Yellow</a:t>
            </a:r>
            <a:r>
              <a:rPr lang="en-GB" sz="1600" dirty="0">
                <a:sym typeface="Symbol"/>
              </a:rPr>
              <a:t>: Substantial safety significance 1E-5 &lt; CDF &lt; 1E-4</a:t>
            </a:r>
          </a:p>
          <a:p>
            <a:pPr lvl="1"/>
            <a:r>
              <a:rPr lang="en-GB" sz="1600" dirty="0">
                <a:solidFill>
                  <a:srgbClr val="FF0000"/>
                </a:solidFill>
                <a:sym typeface="Symbol"/>
              </a:rPr>
              <a:t>Red</a:t>
            </a:r>
            <a:r>
              <a:rPr lang="en-GB" sz="1600" dirty="0">
                <a:sym typeface="Symbol"/>
              </a:rPr>
              <a:t>: High safety significance 1E-4 &lt; CDF</a:t>
            </a:r>
          </a:p>
          <a:p>
            <a:endParaRPr lang="sv-S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 and </a:t>
            </a:r>
            <a:r>
              <a:rPr lang="sv-SE" dirty="0" err="1"/>
              <a:t>scope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661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Significance</a:t>
            </a:r>
            <a:r>
              <a:rPr lang="sv-SE" dirty="0"/>
              <a:t> Determination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z="1400" b="1" dirty="0"/>
              <a:t>Phase 1 </a:t>
            </a:r>
            <a:r>
              <a:rPr lang="en-US" altLang="sv-SE" sz="1400" dirty="0"/>
              <a:t>– Definition and Initial Screening of Findings (table) </a:t>
            </a:r>
          </a:p>
          <a:p>
            <a:pPr lvl="1"/>
            <a:r>
              <a:rPr lang="en-US" altLang="sv-SE" sz="1200" dirty="0"/>
              <a:t>Characterization of the event</a:t>
            </a:r>
          </a:p>
          <a:p>
            <a:pPr lvl="1"/>
            <a:r>
              <a:rPr lang="en-US" altLang="sv-SE" sz="1200" dirty="0"/>
              <a:t>Initial Screening Out of Low-Significant Issues</a:t>
            </a:r>
          </a:p>
          <a:p>
            <a:r>
              <a:rPr lang="en-US" altLang="sv-SE" sz="1400" b="1" dirty="0"/>
              <a:t>Phase 2 </a:t>
            </a:r>
            <a:r>
              <a:rPr lang="en-US" altLang="sv-SE" sz="1400" dirty="0"/>
              <a:t>– quantify impact u</a:t>
            </a:r>
            <a:r>
              <a:rPr lang="sv-SE" sz="1400" dirty="0" err="1"/>
              <a:t>sing</a:t>
            </a:r>
            <a:r>
              <a:rPr lang="sv-SE" sz="1400" dirty="0"/>
              <a:t> (</a:t>
            </a:r>
            <a:r>
              <a:rPr lang="sv-SE" sz="1400" i="1" dirty="0" err="1"/>
              <a:t>normally</a:t>
            </a:r>
            <a:r>
              <a:rPr lang="sv-SE" sz="1400" dirty="0"/>
              <a:t>) </a:t>
            </a:r>
            <a:r>
              <a:rPr lang="sv-SE" sz="1400" dirty="0" err="1"/>
              <a:t>simplified</a:t>
            </a:r>
            <a:r>
              <a:rPr lang="sv-SE" sz="1400" dirty="0"/>
              <a:t> risk </a:t>
            </a:r>
            <a:r>
              <a:rPr lang="sv-SE" sz="1400" dirty="0" err="1"/>
              <a:t>models</a:t>
            </a:r>
            <a:endParaRPr lang="sv-SE" sz="1400" dirty="0"/>
          </a:p>
          <a:p>
            <a:pPr lvl="1"/>
            <a:r>
              <a:rPr lang="sv-SE" sz="1200" dirty="0"/>
              <a:t>Performed by event </a:t>
            </a:r>
            <a:r>
              <a:rPr lang="sv-SE" sz="1200" dirty="0" err="1"/>
              <a:t>analyst</a:t>
            </a:r>
            <a:endParaRPr lang="sv-SE" sz="1200" dirty="0"/>
          </a:p>
          <a:p>
            <a:pPr lvl="1"/>
            <a:r>
              <a:rPr lang="sv-SE" sz="1200" dirty="0" err="1"/>
              <a:t>Study</a:t>
            </a:r>
            <a:r>
              <a:rPr lang="sv-SE" sz="1200" dirty="0"/>
              <a:t>:</a:t>
            </a:r>
          </a:p>
          <a:p>
            <a:pPr lvl="2"/>
            <a:r>
              <a:rPr lang="sv-SE" sz="1200" dirty="0" err="1"/>
              <a:t>Initiating</a:t>
            </a:r>
            <a:r>
              <a:rPr lang="sv-SE" sz="1200" dirty="0"/>
              <a:t> events</a:t>
            </a:r>
          </a:p>
          <a:p>
            <a:pPr lvl="2"/>
            <a:r>
              <a:rPr lang="sv-SE" sz="1200" dirty="0" err="1"/>
              <a:t>Which</a:t>
            </a:r>
            <a:r>
              <a:rPr lang="sv-SE" sz="1200" dirty="0"/>
              <a:t> systems/</a:t>
            </a:r>
            <a:r>
              <a:rPr lang="sv-SE" sz="1200" dirty="0" err="1"/>
              <a:t>functions</a:t>
            </a:r>
            <a:r>
              <a:rPr lang="sv-SE" sz="1200" dirty="0"/>
              <a:t> </a:t>
            </a:r>
            <a:r>
              <a:rPr lang="sv-SE" sz="1200" dirty="0" err="1"/>
              <a:t>are</a:t>
            </a:r>
            <a:r>
              <a:rPr lang="sv-SE" sz="1200" dirty="0"/>
              <a:t> </a:t>
            </a:r>
            <a:r>
              <a:rPr lang="sv-SE" sz="1200" dirty="0" err="1"/>
              <a:t>affected</a:t>
            </a:r>
            <a:r>
              <a:rPr lang="sv-SE" sz="1200" dirty="0"/>
              <a:t> – </a:t>
            </a:r>
            <a:r>
              <a:rPr lang="sv-SE" sz="1200" dirty="0" err="1"/>
              <a:t>defining</a:t>
            </a:r>
            <a:r>
              <a:rPr lang="sv-SE" sz="1200" dirty="0"/>
              <a:t> the </a:t>
            </a:r>
            <a:r>
              <a:rPr lang="sv-SE" sz="1200" dirty="0" err="1"/>
              <a:t>sequence</a:t>
            </a:r>
            <a:endParaRPr lang="sv-SE" sz="1200" dirty="0"/>
          </a:p>
          <a:p>
            <a:pPr lvl="2"/>
            <a:r>
              <a:rPr lang="sv-SE" sz="1200" dirty="0"/>
              <a:t>Exposure </a:t>
            </a:r>
            <a:r>
              <a:rPr lang="sv-SE" sz="1200" dirty="0" err="1"/>
              <a:t>time</a:t>
            </a:r>
            <a:endParaRPr lang="sv-SE" sz="1200" dirty="0"/>
          </a:p>
          <a:p>
            <a:pPr lvl="1"/>
            <a:r>
              <a:rPr lang="sv-SE" sz="1200" dirty="0"/>
              <a:t>A </a:t>
            </a:r>
            <a:r>
              <a:rPr lang="sv-SE" sz="1200" dirty="0" err="1"/>
              <a:t>simplified</a:t>
            </a:r>
            <a:r>
              <a:rPr lang="sv-SE" sz="1200" dirty="0"/>
              <a:t> </a:t>
            </a:r>
            <a:r>
              <a:rPr lang="sv-SE" sz="1200" dirty="0" err="1"/>
              <a:t>result</a:t>
            </a:r>
            <a:r>
              <a:rPr lang="sv-SE" sz="1200" dirty="0"/>
              <a:t> is </a:t>
            </a:r>
            <a:r>
              <a:rPr lang="sv-SE" sz="1200" dirty="0" err="1"/>
              <a:t>generated</a:t>
            </a:r>
            <a:r>
              <a:rPr lang="sv-SE" sz="1200" dirty="0"/>
              <a:t> </a:t>
            </a:r>
          </a:p>
          <a:p>
            <a:r>
              <a:rPr lang="en-US" altLang="sv-SE" sz="1400" b="1" dirty="0"/>
              <a:t>Phase 3 </a:t>
            </a:r>
            <a:r>
              <a:rPr lang="en-US" altLang="sv-SE" sz="1400" dirty="0"/>
              <a:t>– if detailed justification needed</a:t>
            </a:r>
          </a:p>
          <a:p>
            <a:pPr lvl="1"/>
            <a:r>
              <a:rPr lang="en-US" altLang="sv-SE" sz="1200" dirty="0"/>
              <a:t>Detailed justification needed</a:t>
            </a:r>
          </a:p>
          <a:p>
            <a:pPr lvl="1"/>
            <a:r>
              <a:rPr lang="en-US" altLang="sv-SE" sz="1200" dirty="0"/>
              <a:t>Risk analyst performs justification</a:t>
            </a:r>
          </a:p>
          <a:p>
            <a:endParaRPr lang="sv-SE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/>
              <a:t>Overview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17452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7ECF3-8F13-41EC-AD1E-D2B1D7EED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CA43B-4780-4AA9-865F-1BF1A415F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A8CF7-F0CC-4ACA-9BDC-C10CA93969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1256" y="34187"/>
            <a:ext cx="9356725" cy="398462"/>
          </a:xfrm>
        </p:spPr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381F00-874B-4E58-B863-0E7DC557CF96}"/>
              </a:ext>
            </a:extLst>
          </p:cNvPr>
          <p:cNvSpPr/>
          <p:nvPr/>
        </p:nvSpPr>
        <p:spPr>
          <a:xfrm>
            <a:off x="401526" y="527766"/>
            <a:ext cx="1571946" cy="647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Create/import Original Event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DFC2B5-E89D-401C-B9AE-5C356814C56B}"/>
              </a:ext>
            </a:extLst>
          </p:cNvPr>
          <p:cNvSpPr/>
          <p:nvPr/>
        </p:nvSpPr>
        <p:spPr>
          <a:xfrm>
            <a:off x="2567660" y="527766"/>
            <a:ext cx="1571946" cy="647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Filter the event with simple rules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3D3787F-712B-4945-B7BC-65B3AA6A6917}"/>
              </a:ext>
            </a:extLst>
          </p:cNvPr>
          <p:cNvSpPr/>
          <p:nvPr/>
        </p:nvSpPr>
        <p:spPr>
          <a:xfrm>
            <a:off x="6446153" y="527766"/>
            <a:ext cx="1300559" cy="64727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 SDP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43DF89-A6DB-41B5-83B5-958EB0CD8F4A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1973472" y="851402"/>
            <a:ext cx="594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B8AB85-88AF-4E51-966C-656334479146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139606" y="851402"/>
            <a:ext cx="2306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2CC0219-F37F-4F7A-AE92-7E6E7717BFF4}"/>
              </a:ext>
            </a:extLst>
          </p:cNvPr>
          <p:cNvSpPr txBox="1"/>
          <p:nvPr/>
        </p:nvSpPr>
        <p:spPr>
          <a:xfrm>
            <a:off x="1674688" y="15171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endParaRPr lang="en-US" sz="1333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220EA8-1D52-4C95-8095-FF9930128A53}"/>
              </a:ext>
            </a:extLst>
          </p:cNvPr>
          <p:cNvSpPr txBox="1"/>
          <p:nvPr/>
        </p:nvSpPr>
        <p:spPr>
          <a:xfrm>
            <a:off x="4835679" y="557631"/>
            <a:ext cx="914400" cy="31816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US" sz="1333" dirty="0">
                <a:solidFill>
                  <a:schemeClr val="tx1"/>
                </a:solidFill>
              </a:rPr>
              <a:t>Filtered 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66871F-8CE5-4687-BAA4-D52797266831}"/>
              </a:ext>
            </a:extLst>
          </p:cNvPr>
          <p:cNvGrpSpPr/>
          <p:nvPr/>
        </p:nvGrpSpPr>
        <p:grpSpPr>
          <a:xfrm>
            <a:off x="401526" y="2260587"/>
            <a:ext cx="9330382" cy="1558967"/>
            <a:chOff x="401526" y="2260587"/>
            <a:chExt cx="9330382" cy="15589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E8604C-03E9-49A9-9FB4-F49E33B0BC0A}"/>
                </a:ext>
              </a:extLst>
            </p:cNvPr>
            <p:cNvSpPr txBox="1"/>
            <p:nvPr/>
          </p:nvSpPr>
          <p:spPr>
            <a:xfrm>
              <a:off x="1674688" y="2260587"/>
              <a:ext cx="914400" cy="914400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algn="l"/>
              <a:r>
                <a:rPr lang="en-US" sz="1333" dirty="0">
                  <a:solidFill>
                    <a:schemeClr val="tx1"/>
                  </a:solidFill>
                </a:rPr>
                <a:t>May imply risk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C596D2B-23D6-440C-88B1-FC70F2574B68}"/>
                </a:ext>
              </a:extLst>
            </p:cNvPr>
            <p:cNvSpPr/>
            <p:nvPr/>
          </p:nvSpPr>
          <p:spPr>
            <a:xfrm>
              <a:off x="401526" y="3172282"/>
              <a:ext cx="1571946" cy="6472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SDP phase 2: Easy evaluation of impact using PSA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AF9F6F-EBAF-4371-B19C-74C4A8433B13}"/>
                </a:ext>
              </a:extLst>
            </p:cNvPr>
            <p:cNvSpPr/>
            <p:nvPr/>
          </p:nvSpPr>
          <p:spPr>
            <a:xfrm>
              <a:off x="2567660" y="3171919"/>
              <a:ext cx="1571946" cy="6472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Type of impact, system, duration</a:t>
              </a: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66A814C4-09BE-4871-BC99-C8B8E89A267C}"/>
                </a:ext>
              </a:extLst>
            </p:cNvPr>
            <p:cNvSpPr/>
            <p:nvPr/>
          </p:nvSpPr>
          <p:spPr>
            <a:xfrm>
              <a:off x="6446153" y="3171919"/>
              <a:ext cx="1300561" cy="64727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Colour</a:t>
              </a:r>
              <a:endParaRPr lang="en-US" sz="1200" dirty="0"/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91F70311-1D1C-40D3-88C1-A6FCF32F1ED9}"/>
                </a:ext>
              </a:extLst>
            </p:cNvPr>
            <p:cNvCxnSpPr>
              <a:stCxn id="11" idx="2"/>
              <a:endCxn id="13" idx="0"/>
            </p:cNvCxnSpPr>
            <p:nvPr/>
          </p:nvCxnSpPr>
          <p:spPr>
            <a:xfrm rot="5400000">
              <a:off x="1937692" y="1756340"/>
              <a:ext cx="665749" cy="216613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CAABCB2-D6F3-45DD-8D77-C2D1BFA3D63C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>
            <a:xfrm flipV="1">
              <a:off x="1973472" y="3495555"/>
              <a:ext cx="594188" cy="3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374CA70-CDF4-4EE3-B0E2-0D09E2B4CC34}"/>
                </a:ext>
              </a:extLst>
            </p:cNvPr>
            <p:cNvCxnSpPr>
              <a:stCxn id="14" idx="3"/>
              <a:endCxn id="17" idx="1"/>
            </p:cNvCxnSpPr>
            <p:nvPr/>
          </p:nvCxnSpPr>
          <p:spPr>
            <a:xfrm>
              <a:off x="4139606" y="3495555"/>
              <a:ext cx="23065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5DC241-9003-4C30-9CB8-036BE74FB5AF}"/>
                </a:ext>
              </a:extLst>
            </p:cNvPr>
            <p:cNvSpPr txBox="1"/>
            <p:nvPr/>
          </p:nvSpPr>
          <p:spPr>
            <a:xfrm>
              <a:off x="4797152" y="3190759"/>
              <a:ext cx="914400" cy="342126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l-GR" sz="1333" dirty="0">
                  <a:solidFill>
                    <a:schemeClr val="tx1"/>
                  </a:solidFill>
                </a:rPr>
                <a:t>Δ</a:t>
              </a:r>
              <a:r>
                <a:rPr lang="en-US" sz="1333" dirty="0">
                  <a:solidFill>
                    <a:schemeClr val="tx1"/>
                  </a:solidFill>
                </a:rPr>
                <a:t>CDF / </a:t>
              </a:r>
              <a:r>
                <a:rPr lang="el-GR" sz="1333" dirty="0"/>
                <a:t>Δ</a:t>
              </a:r>
              <a:r>
                <a:rPr lang="en-US" sz="1333" dirty="0"/>
                <a:t>LERF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0D508B9-0A47-4DE0-BEE7-8190E05C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9335" y="3361822"/>
              <a:ext cx="1892573" cy="23517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D1D7EB-0A49-4935-9F31-1A4BE28920A9}"/>
              </a:ext>
            </a:extLst>
          </p:cNvPr>
          <p:cNvGrpSpPr/>
          <p:nvPr/>
        </p:nvGrpSpPr>
        <p:grpSpPr>
          <a:xfrm>
            <a:off x="402360" y="3819191"/>
            <a:ext cx="9296520" cy="1313383"/>
            <a:chOff x="402360" y="3819191"/>
            <a:chExt cx="9296520" cy="131338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5DBA53-6D07-4067-927C-9C7377364D1B}"/>
                </a:ext>
              </a:extLst>
            </p:cNvPr>
            <p:cNvSpPr txBox="1"/>
            <p:nvPr/>
          </p:nvSpPr>
          <p:spPr>
            <a:xfrm>
              <a:off x="2908000" y="3952924"/>
              <a:ext cx="1302229" cy="342126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333" dirty="0"/>
                <a:t>If further assessment deemed necessary</a:t>
              </a:r>
              <a:endParaRPr lang="en-US" sz="1333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255328F-6D96-42AA-922B-F7A0F3347381}"/>
                </a:ext>
              </a:extLst>
            </p:cNvPr>
            <p:cNvGrpSpPr/>
            <p:nvPr/>
          </p:nvGrpSpPr>
          <p:grpSpPr>
            <a:xfrm>
              <a:off x="402360" y="3819191"/>
              <a:ext cx="9296520" cy="1313383"/>
              <a:chOff x="402360" y="3819191"/>
              <a:chExt cx="9296520" cy="1313383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8FD6EB6-7317-47E2-860C-2FB2E92C4B38}"/>
                  </a:ext>
                </a:extLst>
              </p:cNvPr>
              <p:cNvSpPr/>
              <p:nvPr/>
            </p:nvSpPr>
            <p:spPr>
              <a:xfrm>
                <a:off x="402360" y="4485302"/>
                <a:ext cx="1571946" cy="6472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SDP phase 3: impact using standard PSA</a:t>
                </a:r>
              </a:p>
            </p:txBody>
          </p:sp>
          <p:cxnSp>
            <p:nvCxnSpPr>
              <p:cNvPr id="40" name="Connector: Elbow 39">
                <a:extLst>
                  <a:ext uri="{FF2B5EF4-FFF2-40B4-BE49-F238E27FC236}">
                    <a16:creationId xmlns:a16="http://schemas.microsoft.com/office/drawing/2014/main" id="{37766966-6990-4931-9CCD-4EC9DF6AAE66}"/>
                  </a:ext>
                </a:extLst>
              </p:cNvPr>
              <p:cNvCxnSpPr>
                <a:stCxn id="17" idx="2"/>
                <a:endCxn id="32" idx="0"/>
              </p:cNvCxnSpPr>
              <p:nvPr/>
            </p:nvCxnSpPr>
            <p:spPr>
              <a:xfrm rot="5400000">
                <a:off x="3809329" y="1198196"/>
                <a:ext cx="666111" cy="5908101"/>
              </a:xfrm>
              <a:prstGeom prst="bentConnector3">
                <a:avLst>
                  <a:gd name="adj1" fmla="val 60797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Diamond 40">
                <a:extLst>
                  <a:ext uri="{FF2B5EF4-FFF2-40B4-BE49-F238E27FC236}">
                    <a16:creationId xmlns:a16="http://schemas.microsoft.com/office/drawing/2014/main" id="{3819120F-13EB-459B-B56F-866AA01D8AFB}"/>
                  </a:ext>
                </a:extLst>
              </p:cNvPr>
              <p:cNvSpPr/>
              <p:nvPr/>
            </p:nvSpPr>
            <p:spPr>
              <a:xfrm>
                <a:off x="6446153" y="4484576"/>
                <a:ext cx="1300561" cy="647272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Colour</a:t>
                </a:r>
                <a:endParaRPr lang="en-US" sz="1200" dirty="0"/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20F0DCB-F068-488A-B847-EA1679501300}"/>
                  </a:ext>
                </a:extLst>
              </p:cNvPr>
              <p:cNvCxnSpPr>
                <a:stCxn id="32" idx="3"/>
                <a:endCxn id="41" idx="1"/>
              </p:cNvCxnSpPr>
              <p:nvPr/>
            </p:nvCxnSpPr>
            <p:spPr>
              <a:xfrm flipV="1">
                <a:off x="1974306" y="4808212"/>
                <a:ext cx="4471847" cy="7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0CBD9B-B4F7-4FB8-A5F9-C94DB790214C}"/>
                  </a:ext>
                </a:extLst>
              </p:cNvPr>
              <p:cNvSpPr txBox="1"/>
              <p:nvPr/>
            </p:nvSpPr>
            <p:spPr>
              <a:xfrm>
                <a:off x="3682406" y="4534830"/>
                <a:ext cx="914400" cy="342126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l-GR" sz="1333" dirty="0">
                    <a:solidFill>
                      <a:schemeClr val="tx1"/>
                    </a:solidFill>
                  </a:rPr>
                  <a:t>Δ</a:t>
                </a:r>
                <a:r>
                  <a:rPr lang="en-US" sz="1333" dirty="0">
                    <a:solidFill>
                      <a:schemeClr val="tx1"/>
                    </a:solidFill>
                  </a:rPr>
                  <a:t>CDF / </a:t>
                </a:r>
                <a:r>
                  <a:rPr lang="el-GR" sz="1333" dirty="0"/>
                  <a:t>Δ</a:t>
                </a:r>
                <a:r>
                  <a:rPr lang="en-US" sz="1333" dirty="0"/>
                  <a:t>LERF</a:t>
                </a:r>
                <a:endParaRPr lang="en-US" sz="1333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B435760F-2D83-4B02-8E7A-C13C43A36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6307" y="4690626"/>
                <a:ext cx="1892573" cy="235172"/>
              </a:xfrm>
              <a:prstGeom prst="rect">
                <a:avLst/>
              </a:prstGeom>
            </p:spPr>
          </p:pic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132320E-336E-45C5-8573-8D71F1593900}"/>
              </a:ext>
            </a:extLst>
          </p:cNvPr>
          <p:cNvSpPr txBox="1"/>
          <p:nvPr/>
        </p:nvSpPr>
        <p:spPr>
          <a:xfrm>
            <a:off x="5000066" y="1947876"/>
            <a:ext cx="914400" cy="24510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US" sz="1333" dirty="0">
                <a:solidFill>
                  <a:schemeClr val="tx1"/>
                </a:solidFill>
              </a:rPr>
              <a:t>No risk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813175-AE6B-4893-91E3-B804B53E454D}"/>
              </a:ext>
            </a:extLst>
          </p:cNvPr>
          <p:cNvSpPr/>
          <p:nvPr/>
        </p:nvSpPr>
        <p:spPr>
          <a:xfrm>
            <a:off x="401526" y="1859261"/>
            <a:ext cx="1571946" cy="647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SDP event: Add information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1425C8-F772-44C4-B88E-DDFED5C0CCA8}"/>
              </a:ext>
            </a:extLst>
          </p:cNvPr>
          <p:cNvSpPr/>
          <p:nvPr/>
        </p:nvSpPr>
        <p:spPr>
          <a:xfrm>
            <a:off x="2567660" y="1859261"/>
            <a:ext cx="1571946" cy="647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SDP phase 1:</a:t>
            </a:r>
          </a:p>
          <a:p>
            <a:pPr algn="ctr"/>
            <a:r>
              <a:rPr lang="en-US" sz="1200" dirty="0"/>
              <a:t>Identification and impact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48CD4C04-1455-4D05-AE0D-FBAB7A0F2761}"/>
              </a:ext>
            </a:extLst>
          </p:cNvPr>
          <p:cNvSpPr/>
          <p:nvPr/>
        </p:nvSpPr>
        <p:spPr>
          <a:xfrm>
            <a:off x="6446154" y="1859261"/>
            <a:ext cx="1300560" cy="64727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Green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A806103-7478-4CD1-BCE8-E7177F7ACF19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1928454" y="434082"/>
            <a:ext cx="684224" cy="21661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1DC40B-C5E5-4DBB-80B6-B3601B09DA07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1973472" y="2182897"/>
            <a:ext cx="594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59CCF9-9512-43DD-BD56-E6B62D172E9D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4139606" y="2182897"/>
            <a:ext cx="2306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8DF979D-5789-4A93-A2D7-9ECCEA1DCF04}"/>
              </a:ext>
            </a:extLst>
          </p:cNvPr>
          <p:cNvSpPr txBox="1"/>
          <p:nvPr/>
        </p:nvSpPr>
        <p:spPr>
          <a:xfrm>
            <a:off x="1516272" y="963434"/>
            <a:ext cx="1632370" cy="914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333" dirty="0"/>
              <a:t>Create SDP Event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9307859-B454-4ED7-A21D-7F855F5EE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335" y="2084699"/>
            <a:ext cx="501505" cy="2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9" grpId="0" animBg="1"/>
      <p:bldP spid="11" grpId="0" animBg="1"/>
      <p:bldP spid="12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865B47FC-A7FF-4BD4-A713-677E68542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D47D2F-28A0-460B-883D-6D04514863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RiskSpectrum SDP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2696D-DC2B-4AC6-8752-776B463DD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5D8D1-4D24-45F6-8A69-CC6BA8D4D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3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D1CC-3A27-4666-910C-DE928935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RiskSpectrum SDP</a:t>
            </a:r>
            <a:endParaRPr lang="sv-S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882C3-057C-4BC4-83C3-2ACE93B6BD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dirty="0"/>
              <a:t>Risk Monitor</a:t>
            </a:r>
          </a:p>
          <a:p>
            <a:pPr lvl="1"/>
            <a:r>
              <a:rPr lang="sv-SE" sz="2000" dirty="0" err="1"/>
              <a:t>Tool</a:t>
            </a:r>
            <a:r>
              <a:rPr lang="sv-SE" sz="2000" dirty="0"/>
              <a:t> for planning and </a:t>
            </a:r>
            <a:r>
              <a:rPr lang="sv-SE" sz="2000" dirty="0" err="1"/>
              <a:t>monitoring</a:t>
            </a:r>
            <a:r>
              <a:rPr lang="sv-SE" sz="2000" dirty="0"/>
              <a:t> risk in plant operations</a:t>
            </a:r>
          </a:p>
          <a:p>
            <a:r>
              <a:rPr lang="sv-SE" sz="2400" dirty="0"/>
              <a:t>SDP</a:t>
            </a:r>
          </a:p>
          <a:p>
            <a:pPr lvl="1"/>
            <a:r>
              <a:rPr lang="sv-SE" sz="2000" dirty="0"/>
              <a:t>Process for analysing and </a:t>
            </a:r>
            <a:r>
              <a:rPr lang="sv-SE" sz="2000" dirty="0" err="1"/>
              <a:t>determining</a:t>
            </a:r>
            <a:r>
              <a:rPr lang="sv-SE" sz="2000" dirty="0"/>
              <a:t> the </a:t>
            </a:r>
            <a:r>
              <a:rPr lang="sv-SE" sz="2000" dirty="0" err="1"/>
              <a:t>significance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events </a:t>
            </a:r>
            <a:r>
              <a:rPr lang="sv-SE" sz="2000" dirty="0" err="1"/>
              <a:t>that</a:t>
            </a:r>
            <a:r>
              <a:rPr lang="sv-SE" sz="2000" dirty="0"/>
              <a:t> has </a:t>
            </a:r>
            <a:r>
              <a:rPr lang="sv-SE" sz="2000" dirty="0" err="1"/>
              <a:t>occured</a:t>
            </a:r>
            <a:endParaRPr lang="sv-SV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E6469D-C77A-40F2-B664-BB45B50F2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80EF4-E9F0-4A98-BF46-68540BFEA2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F9E43-DB09-4E6C-BA9F-90F48C4C0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775EDF-248B-4116-A9D5-25883F4300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/>
              <a:t>Difference</a:t>
            </a:r>
            <a:r>
              <a:rPr lang="sv-SE" dirty="0"/>
              <a:t> risk monitor &amp; SDP </a:t>
            </a:r>
            <a:r>
              <a:rPr lang="sv-SE" dirty="0" err="1"/>
              <a:t>tool</a:t>
            </a:r>
            <a:endParaRPr lang="sv-SV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2652D8-260A-4814-B1E9-AA69453D2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V"/>
          </a:p>
        </p:txBody>
      </p:sp>
    </p:spTree>
    <p:extLst>
      <p:ext uri="{BB962C8B-B14F-4D97-AF65-F5344CB8AC3E}">
        <p14:creationId xmlns:p14="http://schemas.microsoft.com/office/powerpoint/2010/main" val="60502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process in RiskSpectrum SDP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DA487E-96FA-4DB2-AF64-9C81656A3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800" dirty="0"/>
          </a:p>
          <a:p>
            <a:endParaRPr lang="sv-SV" sz="1800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19870DD-0E0B-4EFF-8E89-355BD79AB2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000" dirty="0" err="1"/>
              <a:t>Filtering</a:t>
            </a:r>
            <a:r>
              <a:rPr lang="sv-SE" sz="2000" dirty="0"/>
              <a:t> </a:t>
            </a:r>
            <a:r>
              <a:rPr lang="sv-SE" sz="2000" dirty="0" err="1"/>
              <a:t>questions</a:t>
            </a:r>
            <a:r>
              <a:rPr lang="sv-SE" sz="2000" dirty="0"/>
              <a:t> </a:t>
            </a:r>
            <a:r>
              <a:rPr lang="sv-SE" sz="2000" dirty="0" err="1"/>
              <a:t>defined</a:t>
            </a:r>
            <a:r>
              <a:rPr lang="sv-SE" sz="2000" dirty="0"/>
              <a:t> by </a:t>
            </a:r>
            <a:r>
              <a:rPr lang="sv-SE" sz="2000" dirty="0" err="1"/>
              <a:t>you</a:t>
            </a:r>
            <a:endParaRPr lang="sv-SE" sz="2000" dirty="0"/>
          </a:p>
          <a:p>
            <a:r>
              <a:rPr lang="en-US" sz="2000" dirty="0"/>
              <a:t>Answers will either be screened out or create an SDP event</a:t>
            </a:r>
            <a:endParaRPr lang="sv-SV" sz="2000" dirty="0"/>
          </a:p>
          <a:p>
            <a:endParaRPr lang="sv-SV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/>
              <a:t>Create</a:t>
            </a:r>
            <a:r>
              <a:rPr lang="sv-SE" dirty="0"/>
              <a:t> and filter the original event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C3E62E4-6691-4056-8AC2-3F67419A8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V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2DFFCC-E80E-43E0-B8EE-61D02E82F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551" y="1512330"/>
            <a:ext cx="4800377" cy="30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65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process in RiskSpectrum SDP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DA487E-96FA-4DB2-AF64-9C81656A3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800" dirty="0"/>
          </a:p>
          <a:p>
            <a:endParaRPr lang="sv-SV" sz="1800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19870DD-0E0B-4EFF-8E89-355BD79AB2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000" dirty="0" err="1"/>
              <a:t>Add</a:t>
            </a:r>
            <a:r>
              <a:rPr lang="sv-SE" sz="2000" dirty="0"/>
              <a:t> </a:t>
            </a:r>
            <a:r>
              <a:rPr lang="sv-SE" sz="2000" dirty="0" err="1"/>
              <a:t>more</a:t>
            </a:r>
            <a:r>
              <a:rPr lang="sv-SE" sz="2000" dirty="0"/>
              <a:t> information </a:t>
            </a:r>
            <a:r>
              <a:rPr lang="sv-SE" sz="2000" dirty="0" err="1"/>
              <a:t>about</a:t>
            </a:r>
            <a:r>
              <a:rPr lang="sv-SE" sz="2000" dirty="0"/>
              <a:t> the event</a:t>
            </a:r>
          </a:p>
          <a:p>
            <a:endParaRPr lang="sv-S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Lloyd's Register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C35FC-E2F7-4E1E-BB04-6742D189A24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If an SDP event – </a:t>
            </a:r>
            <a:r>
              <a:rPr lang="sv-SE" dirty="0" err="1"/>
              <a:t>follow</a:t>
            </a:r>
            <a:r>
              <a:rPr lang="sv-SE" dirty="0"/>
              <a:t> the guide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C3E62E4-6691-4056-8AC2-3F67419A8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V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48E7C20E-304D-41D2-BB40-CE402ECFF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418" y="1662550"/>
            <a:ext cx="4878754" cy="292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2792464-B005-4522-A558-67684D8A75AC}"/>
              </a:ext>
            </a:extLst>
          </p:cNvPr>
          <p:cNvSpPr/>
          <p:nvPr/>
        </p:nvSpPr>
        <p:spPr>
          <a:xfrm>
            <a:off x="333620" y="1377365"/>
            <a:ext cx="320024" cy="535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V"/>
          </a:p>
        </p:txBody>
      </p:sp>
    </p:spTree>
    <p:extLst>
      <p:ext uri="{BB962C8B-B14F-4D97-AF65-F5344CB8AC3E}">
        <p14:creationId xmlns:p14="http://schemas.microsoft.com/office/powerpoint/2010/main" val="2151470634"/>
      </p:ext>
    </p:extLst>
  </p:cSld>
  <p:clrMapOvr>
    <a:masterClrMapping/>
  </p:clrMapOvr>
</p:sld>
</file>

<file path=ppt/theme/theme1.xml><?xml version="1.0" encoding="utf-8"?>
<a:theme xmlns:a="http://schemas.openxmlformats.org/drawingml/2006/main" name="LR master ppt 16_9 format">
  <a:themeElements>
    <a:clrScheme name="Lloyd's Register">
      <a:dk1>
        <a:srgbClr val="000000"/>
      </a:dk1>
      <a:lt1>
        <a:srgbClr val="FFFFFF"/>
      </a:lt1>
      <a:dk2>
        <a:srgbClr val="3B8EDE"/>
      </a:dk2>
      <a:lt2>
        <a:srgbClr val="FFFFFF"/>
      </a:lt2>
      <a:accent1>
        <a:srgbClr val="0057B8"/>
      </a:accent1>
      <a:accent2>
        <a:srgbClr val="6E3FA3"/>
      </a:accent2>
      <a:accent3>
        <a:srgbClr val="A4D233"/>
      </a:accent3>
      <a:accent4>
        <a:srgbClr val="C0C0C0"/>
      </a:accent4>
      <a:accent5>
        <a:srgbClr val="2CD5C4"/>
      </a:accent5>
      <a:accent6>
        <a:srgbClr val="002060"/>
      </a:accent6>
      <a:hlink>
        <a:srgbClr val="0057B8"/>
      </a:hlink>
      <a:folHlink>
        <a:srgbClr val="6E3FA3"/>
      </a:folHlink>
    </a:clrScheme>
    <a:fontScheme name="Lloyd's Register SSP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ctr" anchorCtr="0">
        <a:noAutofit/>
      </a:bodyPr>
      <a:lstStyle>
        <a:defPPr algn="l">
          <a:defRPr sz="1333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art solutions with human intelligence 16_9 LR.potx" id="{2F2CC57A-24CC-46E6-98BB-51CB15AAAE8E}" vid="{439A83E5-106B-4752-B467-A0970A3494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8B4DE0C5B32446A2FEC458E822C87E" ma:contentTypeVersion="13" ma:contentTypeDescription="Create a new document." ma:contentTypeScope="" ma:versionID="dd29dd740bd7ad8aa383b30911a254a4">
  <xsd:schema xmlns:xsd="http://www.w3.org/2001/XMLSchema" xmlns:xs="http://www.w3.org/2001/XMLSchema" xmlns:p="http://schemas.microsoft.com/office/2006/metadata/properties" xmlns:ns3="096df3ef-88a5-4e3a-aab4-dd086544d06f" xmlns:ns4="7638ff41-8587-4bc6-ba9f-f4d1ea684215" targetNamespace="http://schemas.microsoft.com/office/2006/metadata/properties" ma:root="true" ma:fieldsID="3a4f2cf4335e25f0caecb7d32e1f29be" ns3:_="" ns4:_="">
    <xsd:import namespace="096df3ef-88a5-4e3a-aab4-dd086544d06f"/>
    <xsd:import namespace="7638ff41-8587-4bc6-ba9f-f4d1ea6842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df3ef-88a5-4e3a-aab4-dd086544d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8ff41-8587-4bc6-ba9f-f4d1ea6842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ED2D9E-FCFE-4AD7-A495-9358FB56A9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df3ef-88a5-4e3a-aab4-dd086544d06f"/>
    <ds:schemaRef ds:uri="7638ff41-8587-4bc6-ba9f-f4d1ea6842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5B1005-33FD-47C9-B078-A197FDFA4B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4F6792-2B33-4AD2-B0EE-1578DE421DA9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7638ff41-8587-4bc6-ba9f-f4d1ea684215"/>
    <ds:schemaRef ds:uri="http://purl.org/dc/terms/"/>
    <ds:schemaRef ds:uri="096df3ef-88a5-4e3a-aab4-dd086544d06f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e7966d5-0f9c-4032-b08c-36f5d7ad1524}" enabled="1" method="Privileged" siteId="{4a3454a0-8cf4-4a9c-b1c0-6ce4d1495f8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LR_master_ppt_16_9_format_1</Template>
  <TotalTime>0</TotalTime>
  <Words>792</Words>
  <Application>Microsoft Office PowerPoint</Application>
  <PresentationFormat>Custom</PresentationFormat>
  <Paragraphs>178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Source Sans Pro</vt:lpstr>
      <vt:lpstr>LR master ppt 16_9 format</vt:lpstr>
      <vt:lpstr>Significance Determination Process</vt:lpstr>
      <vt:lpstr>Significance Determination Process (SDP)</vt:lpstr>
      <vt:lpstr>Significance Determination Process</vt:lpstr>
      <vt:lpstr>Significance Determination Process</vt:lpstr>
      <vt:lpstr>The process</vt:lpstr>
      <vt:lpstr>RiskSpectrum SDP</vt:lpstr>
      <vt:lpstr>RiskSpectrum SDP</vt:lpstr>
      <vt:lpstr>The process in RiskSpectrum SDP </vt:lpstr>
      <vt:lpstr>The process in RiskSpectrum SDP </vt:lpstr>
      <vt:lpstr>The process in RiskSpectrum SDP </vt:lpstr>
      <vt:lpstr>The process in RiskSpectrum SDP </vt:lpstr>
      <vt:lpstr>The process in RiskSpectrum SDP </vt:lpstr>
      <vt:lpstr>The process in RiskSpectrum SDP </vt:lpstr>
      <vt:lpstr>The process in RiskSpectrum SDP </vt:lpstr>
      <vt:lpstr>RiskSpectrum SDP</vt:lpstr>
      <vt:lpstr>RiskSpectrum SDP</vt:lpstr>
      <vt:lpstr>RiskSpectrum SDP</vt:lpstr>
      <vt:lpstr>RiskSpectrum SDP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2019-05-10T02:41:41Z</dcterms:created>
  <dcterms:modified xsi:type="dcterms:W3CDTF">2022-06-15T14:32:46Z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0x010100CF8B4DE0C5B32446A2FEC458E822C87E</vt:lpwstr>
  </property>
  <property fmtid="{D5CDD505-2E9C-101B-9397-08002B2CF9AE}" pid="3" name="MSIP_Label_7e7966d5-0f9c-4032-b08c-36f5d7ad1524_Enabled">
    <vt:lpwstr>true</vt:lpwstr>
  </property>
  <property fmtid="{D5CDD505-2E9C-101B-9397-08002B2CF9AE}" pid="4" name="MSIP_Label_7e7966d5-0f9c-4032-b08c-36f5d7ad1524_SetDate">
    <vt:lpwstr>2022-02-14T12:25:45Z</vt:lpwstr>
  </property>
  <property fmtid="{D5CDD505-2E9C-101B-9397-08002B2CF9AE}" pid="5" name="MSIP_Label_7e7966d5-0f9c-4032-b08c-36f5d7ad1524_Method">
    <vt:lpwstr>Privileged</vt:lpwstr>
  </property>
  <property fmtid="{D5CDD505-2E9C-101B-9397-08002B2CF9AE}" pid="6" name="MSIP_Label_7e7966d5-0f9c-4032-b08c-36f5d7ad1524_Name">
    <vt:lpwstr>Public</vt:lpwstr>
  </property>
  <property fmtid="{D5CDD505-2E9C-101B-9397-08002B2CF9AE}" pid="7" name="MSIP_Label_7e7966d5-0f9c-4032-b08c-36f5d7ad1524_SiteId">
    <vt:lpwstr>4a3454a0-8cf4-4a9c-b1c0-6ce4d1495f82</vt:lpwstr>
  </property>
  <property fmtid="{D5CDD505-2E9C-101B-9397-08002B2CF9AE}" pid="8" name="MSIP_Label_7e7966d5-0f9c-4032-b08c-36f5d7ad1524_ActionId">
    <vt:lpwstr>7675d81b-5466-4f69-97f6-0000e90abe8c</vt:lpwstr>
  </property>
  <property fmtid="{D5CDD505-2E9C-101B-9397-08002B2CF9AE}" pid="9" name="MSIP_Label_7e7966d5-0f9c-4032-b08c-36f5d7ad1524_ContentBits">
    <vt:lpwstr>0</vt:lpwstr>
  </property>
  <property fmtid="{D5CDD505-2E9C-101B-9397-08002B2CF9AE}" pid="10" name="LR_Classification">
    <vt:lpwstr>Public</vt:lpwstr>
  </property>
</Properties>
</file>