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5"/>
  </p:sldMasterIdLst>
  <p:notesMasterIdLst>
    <p:notesMasterId r:id="rId22"/>
  </p:notesMasterIdLst>
  <p:handoutMasterIdLst>
    <p:handoutMasterId r:id="rId23"/>
  </p:handoutMasterIdLst>
  <p:sldIdLst>
    <p:sldId id="256" r:id="rId6"/>
    <p:sldId id="257" r:id="rId7"/>
    <p:sldId id="258" r:id="rId8"/>
    <p:sldId id="259" r:id="rId9"/>
    <p:sldId id="260" r:id="rId10"/>
    <p:sldId id="261" r:id="rId11"/>
    <p:sldId id="268" r:id="rId12"/>
    <p:sldId id="271" r:id="rId13"/>
    <p:sldId id="262" r:id="rId14"/>
    <p:sldId id="263" r:id="rId15"/>
    <p:sldId id="265" r:id="rId16"/>
    <p:sldId id="264" r:id="rId17"/>
    <p:sldId id="266" r:id="rId18"/>
    <p:sldId id="267" r:id="rId19"/>
    <p:sldId id="269" r:id="rId20"/>
    <p:sldId id="270" r:id="rId21"/>
  </p:sldIdLst>
  <p:sldSz cx="12192000" cy="6858000"/>
  <p:notesSz cx="7315200" cy="9601200"/>
  <p:embeddedFontLst>
    <p:embeddedFont>
      <p:font typeface="Calibri" panose="020F0502020204030204" pitchFamily="34" charset="0"/>
      <p:regular r:id="rId24"/>
      <p:bold r:id="rId25"/>
      <p:italic r:id="rId26"/>
      <p:boldItalic r:id="rId27"/>
    </p:embeddedFont>
    <p:embeddedFont>
      <p:font typeface="Segoe UI" panose="020B0502040204020203" pitchFamily="34" charset="0"/>
      <p:regular r:id="rId28"/>
      <p:bold r:id="rId29"/>
      <p:italic r:id="rId30"/>
      <p:boldItalic r:id="rId3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31" userDrawn="1">
          <p15:clr>
            <a:srgbClr val="A4A3A4"/>
          </p15:clr>
        </p15:guide>
        <p15:guide id="2" pos="730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9C3F"/>
    <a:srgbClr val="FFFFFF"/>
    <a:srgbClr val="CAE191"/>
    <a:srgbClr val="00172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731" autoAdjust="0"/>
  </p:normalViewPr>
  <p:slideViewPr>
    <p:cSldViewPr snapToGrid="0" snapToObjects="1">
      <p:cViewPr varScale="1">
        <p:scale>
          <a:sx n="108" d="100"/>
          <a:sy n="108" d="100"/>
        </p:scale>
        <p:origin x="78" y="96"/>
      </p:cViewPr>
      <p:guideLst>
        <p:guide orient="horz" pos="4131"/>
        <p:guide pos="7309"/>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3" d="100"/>
          <a:sy n="83" d="100"/>
        </p:scale>
        <p:origin x="381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2.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fntdata"/><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8.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D9DDE872-735A-4939-A496-E48EB10C882A}" type="datetimeFigureOut">
              <a:rPr lang="en-US" smtClean="0"/>
              <a:t>6/29/2022</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62B9CC07-676D-40A9-886C-8E6D5BD02784}" type="slidenum">
              <a:rPr lang="en-US" smtClean="0"/>
              <a:t>‹#›</a:t>
            </a:fld>
            <a:endParaRPr lang="en-US"/>
          </a:p>
        </p:txBody>
      </p:sp>
    </p:spTree>
    <p:extLst>
      <p:ext uri="{BB962C8B-B14F-4D97-AF65-F5344CB8AC3E}">
        <p14:creationId xmlns:p14="http://schemas.microsoft.com/office/powerpoint/2010/main" val="1348451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Segoe UI" panose="020B0502040204020203" pitchFamily="34" charset="0"/>
              </a:defRPr>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Segoe UI" panose="020B0502040204020203" pitchFamily="34" charset="0"/>
              </a:defRPr>
            </a:lvl1pPr>
          </a:lstStyle>
          <a:p>
            <a:fld id="{FC466793-D1E6-9B43-8CE3-8FFF953E194A}" type="datetimeFigureOut">
              <a:rPr lang="en-US" smtClean="0"/>
              <a:pPr/>
              <a:t>6/29/2022</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Segoe UI" panose="020B0502040204020203" pitchFamily="34" charset="0"/>
              </a:defRPr>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Segoe UI" panose="020B0502040204020203" pitchFamily="34" charset="0"/>
              </a:defRPr>
            </a:lvl1pPr>
          </a:lstStyle>
          <a:p>
            <a:fld id="{3CD28A38-7E6C-AD4D-8A12-8137A45A193F}" type="slidenum">
              <a:rPr lang="en-US" smtClean="0"/>
              <a:pPr/>
              <a:t>‹#›</a:t>
            </a:fld>
            <a:endParaRPr lang="en-US" dirty="0"/>
          </a:p>
        </p:txBody>
      </p:sp>
    </p:spTree>
    <p:extLst>
      <p:ext uri="{BB962C8B-B14F-4D97-AF65-F5344CB8AC3E}">
        <p14:creationId xmlns:p14="http://schemas.microsoft.com/office/powerpoint/2010/main" val="18256229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Segoe UI" panose="020B0502040204020203" pitchFamily="34" charset="0"/>
        <a:ea typeface="+mn-ea"/>
        <a:cs typeface="+mn-cs"/>
      </a:defRPr>
    </a:lvl1pPr>
    <a:lvl2pPr marL="457200" algn="l" defTabSz="457200" rtl="0" eaLnBrk="1" latinLnBrk="0" hangingPunct="1">
      <a:defRPr sz="1200" kern="1200">
        <a:solidFill>
          <a:schemeClr val="tx1"/>
        </a:solidFill>
        <a:latin typeface="Segoe UI" panose="020B0502040204020203" pitchFamily="34" charset="0"/>
        <a:ea typeface="+mn-ea"/>
        <a:cs typeface="+mn-cs"/>
      </a:defRPr>
    </a:lvl2pPr>
    <a:lvl3pPr marL="914400" algn="l" defTabSz="457200" rtl="0" eaLnBrk="1" latinLnBrk="0" hangingPunct="1">
      <a:defRPr sz="1200" kern="1200">
        <a:solidFill>
          <a:schemeClr val="tx1"/>
        </a:solidFill>
        <a:latin typeface="Segoe UI" panose="020B0502040204020203" pitchFamily="34" charset="0"/>
        <a:ea typeface="+mn-ea"/>
        <a:cs typeface="+mn-cs"/>
      </a:defRPr>
    </a:lvl3pPr>
    <a:lvl4pPr marL="1371600" algn="l" defTabSz="457200" rtl="0" eaLnBrk="1" latinLnBrk="0" hangingPunct="1">
      <a:defRPr sz="1200" kern="1200">
        <a:solidFill>
          <a:schemeClr val="tx1"/>
        </a:solidFill>
        <a:latin typeface="Segoe UI" panose="020B0502040204020203" pitchFamily="34" charset="0"/>
        <a:ea typeface="+mn-ea"/>
        <a:cs typeface="+mn-cs"/>
      </a:defRPr>
    </a:lvl4pPr>
    <a:lvl5pPr marL="1828800" algn="l" defTabSz="457200" rtl="0" eaLnBrk="1" latinLnBrk="0" hangingPunct="1">
      <a:defRPr sz="1200" kern="1200">
        <a:solidFill>
          <a:schemeClr val="tx1"/>
        </a:solidFill>
        <a:latin typeface="Segoe UI" panose="020B0502040204020203"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jp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16" name="Picture 15" descr="TP heroe_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30648"/>
            <a:ext cx="2640787" cy="5574182"/>
          </a:xfrm>
          <a:prstGeom prst="rect">
            <a:avLst/>
          </a:prstGeom>
          <a:noFill/>
          <a:ln>
            <a:noFill/>
          </a:ln>
        </p:spPr>
      </p:pic>
      <p:sp>
        <p:nvSpPr>
          <p:cNvPr id="21" name="Title 1"/>
          <p:cNvSpPr>
            <a:spLocks noGrp="1"/>
          </p:cNvSpPr>
          <p:nvPr>
            <p:ph type="title"/>
          </p:nvPr>
        </p:nvSpPr>
        <p:spPr>
          <a:xfrm>
            <a:off x="623420" y="2453393"/>
            <a:ext cx="10972800" cy="1143000"/>
          </a:xfrm>
        </p:spPr>
        <p:txBody>
          <a:bodyPr>
            <a:normAutofit/>
          </a:bodyPr>
          <a:lstStyle>
            <a:lvl1pPr algn="r">
              <a:defRPr sz="3200" b="1">
                <a:solidFill>
                  <a:srgbClr val="001729"/>
                </a:solidFill>
              </a:defRPr>
            </a:lvl1pPr>
          </a:lstStyle>
          <a:p>
            <a:r>
              <a:rPr lang="en-US"/>
              <a:t>Click to edit Master title style</a:t>
            </a:r>
            <a:endParaRPr lang="en-US" dirty="0"/>
          </a:p>
        </p:txBody>
      </p:sp>
      <p:sp>
        <p:nvSpPr>
          <p:cNvPr id="3" name="Text Placeholder 2"/>
          <p:cNvSpPr>
            <a:spLocks noGrp="1"/>
          </p:cNvSpPr>
          <p:nvPr>
            <p:ph type="body" sz="quarter" idx="10"/>
          </p:nvPr>
        </p:nvSpPr>
        <p:spPr>
          <a:xfrm>
            <a:off x="623422" y="3433235"/>
            <a:ext cx="10973797" cy="844551"/>
          </a:xfrm>
        </p:spPr>
        <p:txBody>
          <a:bodyPr>
            <a:normAutofit/>
          </a:bodyPr>
          <a:lstStyle>
            <a:lvl1pPr marL="0" indent="0" algn="r">
              <a:buNone/>
              <a:defRPr sz="2400" b="0">
                <a:solidFill>
                  <a:srgbClr val="779C3F"/>
                </a:solidFill>
              </a:defRPr>
            </a:lvl1pPr>
          </a:lstStyle>
          <a:p>
            <a:pPr lvl="0"/>
            <a:r>
              <a:rPr lang="en-US"/>
              <a:t>Edit Master text styles</a:t>
            </a:r>
          </a:p>
        </p:txBody>
      </p:sp>
      <p:pic>
        <p:nvPicPr>
          <p:cNvPr id="14" name="Picture 13" descr="TP heroe_1rev.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65600" y="5074310"/>
            <a:ext cx="5318638" cy="1783690"/>
          </a:xfrm>
          <a:prstGeom prst="rect">
            <a:avLst/>
          </a:prstGeom>
          <a:noFill/>
          <a:ln>
            <a:noFill/>
          </a:ln>
        </p:spPr>
      </p:pic>
      <p:pic>
        <p:nvPicPr>
          <p:cNvPr id="17" name="Picture 16" descr="TP heroe_top.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5157"/>
            <a:ext cx="12192000" cy="115824"/>
          </a:xfrm>
          <a:prstGeom prst="rect">
            <a:avLst/>
          </a:prstGeom>
          <a:noFill/>
          <a:ln>
            <a:noFill/>
          </a:ln>
        </p:spPr>
      </p:pic>
      <p:sp>
        <p:nvSpPr>
          <p:cNvPr id="18" name="TextBox 7"/>
          <p:cNvSpPr txBox="1">
            <a:spLocks noChangeArrowheads="1"/>
          </p:cNvSpPr>
          <p:nvPr userDrawn="1"/>
        </p:nvSpPr>
        <p:spPr bwMode="auto">
          <a:xfrm>
            <a:off x="1299634" y="6373284"/>
            <a:ext cx="1030393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Geneva" charset="0"/>
                <a:cs typeface="Geneva" charset="0"/>
              </a:defRPr>
            </a:lvl1pPr>
            <a:lvl2pPr marL="742950" indent="-285750" eaLnBrk="0" hangingPunct="0">
              <a:defRPr sz="2400">
                <a:solidFill>
                  <a:schemeClr val="tx1"/>
                </a:solidFill>
                <a:latin typeface="Calibri" charset="0"/>
                <a:ea typeface="Geneva" charset="0"/>
              </a:defRPr>
            </a:lvl2pPr>
            <a:lvl3pPr marL="1143000" indent="-228600" eaLnBrk="0" hangingPunct="0">
              <a:defRPr sz="2400">
                <a:solidFill>
                  <a:schemeClr val="tx1"/>
                </a:solidFill>
                <a:latin typeface="Calibri" charset="0"/>
                <a:ea typeface="Geneva" charset="0"/>
              </a:defRPr>
            </a:lvl3pPr>
            <a:lvl4pPr marL="1600200" indent="-228600" eaLnBrk="0" hangingPunct="0">
              <a:defRPr sz="2400">
                <a:solidFill>
                  <a:schemeClr val="tx1"/>
                </a:solidFill>
                <a:latin typeface="Calibri" charset="0"/>
                <a:ea typeface="Geneva" charset="0"/>
              </a:defRPr>
            </a:lvl4pPr>
            <a:lvl5pPr marL="2057400" indent="-228600" eaLnBrk="0" hangingPunct="0">
              <a:defRPr sz="2400">
                <a:solidFill>
                  <a:schemeClr val="tx1"/>
                </a:solidFill>
                <a:latin typeface="Calibri" charset="0"/>
                <a:ea typeface="Geneva" charset="0"/>
              </a:defRPr>
            </a:lvl5pPr>
            <a:lvl6pPr marL="2514600" indent="-228600" eaLnBrk="0" fontAlgn="base" hangingPunct="0">
              <a:spcBef>
                <a:spcPct val="0"/>
              </a:spcBef>
              <a:spcAft>
                <a:spcPct val="0"/>
              </a:spcAft>
              <a:defRPr sz="2400">
                <a:solidFill>
                  <a:schemeClr val="tx1"/>
                </a:solidFill>
                <a:latin typeface="Calibri" charset="0"/>
                <a:ea typeface="Geneva" charset="0"/>
              </a:defRPr>
            </a:lvl6pPr>
            <a:lvl7pPr marL="2971800" indent="-228600" eaLnBrk="0" fontAlgn="base" hangingPunct="0">
              <a:spcBef>
                <a:spcPct val="0"/>
              </a:spcBef>
              <a:spcAft>
                <a:spcPct val="0"/>
              </a:spcAft>
              <a:defRPr sz="2400">
                <a:solidFill>
                  <a:schemeClr val="tx1"/>
                </a:solidFill>
                <a:latin typeface="Calibri" charset="0"/>
                <a:ea typeface="Geneva" charset="0"/>
              </a:defRPr>
            </a:lvl7pPr>
            <a:lvl8pPr marL="3429000" indent="-228600" eaLnBrk="0" fontAlgn="base" hangingPunct="0">
              <a:spcBef>
                <a:spcPct val="0"/>
              </a:spcBef>
              <a:spcAft>
                <a:spcPct val="0"/>
              </a:spcAft>
              <a:defRPr sz="2400">
                <a:solidFill>
                  <a:schemeClr val="tx1"/>
                </a:solidFill>
                <a:latin typeface="Calibri" charset="0"/>
                <a:ea typeface="Geneva" charset="0"/>
              </a:defRPr>
            </a:lvl8pPr>
            <a:lvl9pPr marL="3886200" indent="-228600" eaLnBrk="0" fontAlgn="base" hangingPunct="0">
              <a:spcBef>
                <a:spcPct val="0"/>
              </a:spcBef>
              <a:spcAft>
                <a:spcPct val="0"/>
              </a:spcAft>
              <a:defRPr sz="2400">
                <a:solidFill>
                  <a:schemeClr val="tx1"/>
                </a:solidFill>
                <a:latin typeface="Calibri" charset="0"/>
                <a:ea typeface="Geneva" charset="0"/>
              </a:defRPr>
            </a:lvl9pPr>
          </a:lstStyle>
          <a:p>
            <a:pPr algn="r"/>
            <a:r>
              <a:rPr lang="en-US" sz="800" b="0" i="1" kern="0" spc="0" dirty="0">
                <a:solidFill>
                  <a:schemeClr val="tx1">
                    <a:lumMod val="75000"/>
                    <a:lumOff val="25000"/>
                  </a:schemeClr>
                </a:solidFill>
                <a:latin typeface="Segoe UI" panose="020B0502040204020203" pitchFamily="34" charset="0"/>
              </a:rPr>
              <a:t>Copyright© 2022 TerraPower, LLC. All Rights Reserved. </a:t>
            </a:r>
            <a:r>
              <a:rPr lang="en-US" sz="800" b="0" i="1" kern="0" spc="0" baseline="0" dirty="0">
                <a:solidFill>
                  <a:schemeClr val="tx1">
                    <a:lumMod val="75000"/>
                    <a:lumOff val="25000"/>
                  </a:schemeClr>
                </a:solidFill>
                <a:latin typeface="Segoe UI" panose="020B0502040204020203" pitchFamily="34" charset="0"/>
              </a:rPr>
              <a:t> </a:t>
            </a:r>
            <a:br>
              <a:rPr lang="en-US" sz="800" b="0" i="1" kern="0" spc="0" baseline="0" dirty="0">
                <a:solidFill>
                  <a:schemeClr val="tx1">
                    <a:lumMod val="75000"/>
                    <a:lumOff val="25000"/>
                  </a:schemeClr>
                </a:solidFill>
                <a:latin typeface="Segoe UI" panose="020B0502040204020203" pitchFamily="34" charset="0"/>
              </a:rPr>
            </a:br>
            <a:endParaRPr lang="en-US" sz="700" kern="0" spc="0" dirty="0">
              <a:solidFill>
                <a:schemeClr val="tx1">
                  <a:lumMod val="75000"/>
                  <a:lumOff val="25000"/>
                </a:schemeClr>
              </a:solidFill>
              <a:latin typeface="Segoe UI" panose="020B0502040204020203" pitchFamily="34" charset="0"/>
            </a:endParaRPr>
          </a:p>
        </p:txBody>
      </p:sp>
      <p:pic>
        <p:nvPicPr>
          <p:cNvPr id="5" name="Picture 4" descr="Logo&#10;&#10;Description automatically generated">
            <a:extLst>
              <a:ext uri="{FF2B5EF4-FFF2-40B4-BE49-F238E27FC236}">
                <a16:creationId xmlns:a16="http://schemas.microsoft.com/office/drawing/2014/main" id="{CD39307F-52DB-44A4-ADF7-D81CE40AA1DB}"/>
              </a:ext>
            </a:extLst>
          </p:cNvPr>
          <p:cNvPicPr>
            <a:picLocks noChangeAspect="1"/>
          </p:cNvPicPr>
          <p:nvPr userDrawn="1"/>
        </p:nvPicPr>
        <p:blipFill>
          <a:blip r:embed="rId5"/>
          <a:stretch>
            <a:fillRect/>
          </a:stretch>
        </p:blipFill>
        <p:spPr>
          <a:xfrm>
            <a:off x="9373737" y="612124"/>
            <a:ext cx="2368296" cy="785422"/>
          </a:xfrm>
          <a:prstGeom prst="rect">
            <a:avLst/>
          </a:prstGeom>
        </p:spPr>
      </p:pic>
    </p:spTree>
    <p:extLst>
      <p:ext uri="{BB962C8B-B14F-4D97-AF65-F5344CB8AC3E}">
        <p14:creationId xmlns:p14="http://schemas.microsoft.com/office/powerpoint/2010/main" val="134888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TP heroe_botto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1" name="Title 1"/>
          <p:cNvSpPr>
            <a:spLocks noGrp="1"/>
          </p:cNvSpPr>
          <p:nvPr>
            <p:ph type="title"/>
          </p:nvPr>
        </p:nvSpPr>
        <p:spPr>
          <a:xfrm>
            <a:off x="609600" y="274639"/>
            <a:ext cx="10972800" cy="1143000"/>
          </a:xfrm>
        </p:spPr>
        <p:txBody>
          <a:bodyPr>
            <a:normAutofit/>
          </a:bodyPr>
          <a:lstStyle>
            <a:lvl1pPr algn="l">
              <a:defRPr sz="3200" b="1">
                <a:solidFill>
                  <a:srgbClr val="779C3F"/>
                </a:solidFill>
              </a:defRPr>
            </a:lvl1pPr>
          </a:lstStyle>
          <a:p>
            <a:r>
              <a:rPr lang="en-US"/>
              <a:t>Click to edit Master title style</a:t>
            </a:r>
            <a:endParaRPr lang="en-US" dirty="0"/>
          </a:p>
        </p:txBody>
      </p:sp>
      <p:sp>
        <p:nvSpPr>
          <p:cNvPr id="15"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sp>
        <p:nvSpPr>
          <p:cNvPr id="5" name="Slide Number Placeholder 4"/>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1655376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09600" y="206377"/>
            <a:ext cx="8026400" cy="43878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txBox="1">
            <a:spLocks/>
          </p:cNvSpPr>
          <p:nvPr/>
        </p:nvSpPr>
        <p:spPr>
          <a:xfrm rot="5400000">
            <a:off x="8015607" y="1029972"/>
            <a:ext cx="4387851" cy="274066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rgbClr val="779C3F"/>
                </a:solidFill>
                <a:latin typeface="Segoe UI" panose="020B0502040204020203" pitchFamily="34" charset="0"/>
                <a:ea typeface="+mj-ea"/>
                <a:cs typeface="+mj-cs"/>
              </a:defRPr>
            </a:lvl1pPr>
          </a:lstStyle>
          <a:p>
            <a:pPr algn="ctr"/>
            <a:r>
              <a:rPr lang="en-US" sz="4400" dirty="0"/>
              <a:t>Click to edit Master title style</a:t>
            </a:r>
          </a:p>
        </p:txBody>
      </p:sp>
      <p:pic>
        <p:nvPicPr>
          <p:cNvPr id="13" name="Picture 12" descr="TP heroe_botto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5" name="Title 1"/>
          <p:cNvSpPr txBox="1">
            <a:spLocks/>
          </p:cNvSpPr>
          <p:nvPr userDrawn="1"/>
        </p:nvSpPr>
        <p:spPr>
          <a:xfrm rot="5400000">
            <a:off x="8015607" y="1029972"/>
            <a:ext cx="4387851" cy="2740660"/>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kern="1200">
                <a:solidFill>
                  <a:srgbClr val="779C3F"/>
                </a:solidFill>
                <a:latin typeface="Segoe UI" panose="020B0502040204020203" pitchFamily="34" charset="0"/>
                <a:ea typeface="+mj-ea"/>
                <a:cs typeface="+mj-cs"/>
              </a:defRPr>
            </a:lvl1pPr>
          </a:lstStyle>
          <a:p>
            <a:pPr algn="ctr"/>
            <a:r>
              <a:rPr lang="en-US" sz="4400" dirty="0"/>
              <a:t>Click to edit Master title style</a:t>
            </a:r>
          </a:p>
        </p:txBody>
      </p:sp>
      <p:sp>
        <p:nvSpPr>
          <p:cNvPr id="16"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sp>
        <p:nvSpPr>
          <p:cNvPr id="5" name="Slide Number Placeholder 4"/>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275843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b="1">
                <a:solidFill>
                  <a:srgbClr val="779C3F"/>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1600202"/>
            <a:ext cx="10972800" cy="4525963"/>
          </a:xfrm>
        </p:spPr>
        <p:txBody>
          <a:bodyPr>
            <a:normAutofit/>
          </a:bodyPr>
          <a:lstStyle>
            <a:lvl1pPr>
              <a:defRPr sz="2800"/>
            </a:lvl1pPr>
            <a:lvl2pPr>
              <a:defRPr sz="2800"/>
            </a:lvl2pPr>
            <a:lvl3pPr>
              <a:defRPr sz="2800"/>
            </a:lvl3pPr>
            <a:lvl4pPr>
              <a:defRPr sz="2800"/>
            </a:lvl4pPr>
            <a:lvl5pPr>
              <a:defRPr sz="2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700" b="0" i="1" kern="0" spc="0" dirty="0">
                <a:solidFill>
                  <a:schemeClr val="tx1">
                    <a:lumMod val="75000"/>
                    <a:lumOff val="25000"/>
                  </a:schemeClr>
                </a:solidFill>
                <a:latin typeface="Segoe UI" panose="020B0502040204020203" pitchFamily="34" charset="0"/>
              </a:rPr>
              <a:t>SUBJECT TO DOE COOPERATIVE AGREEMENT NO. DE-NE0009045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a:p>
            <a:pPr algn="l"/>
            <a:r>
              <a:rPr lang="en-US" sz="700" b="0" i="1" kern="0" spc="0" dirty="0">
                <a:solidFill>
                  <a:schemeClr val="tx1">
                    <a:lumMod val="75000"/>
                    <a:lumOff val="25000"/>
                  </a:schemeClr>
                </a:solidFill>
                <a:latin typeface="Segoe UI" panose="020B0502040204020203" pitchFamily="34" charset="0"/>
              </a:rPr>
              <a:t>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pic>
        <p:nvPicPr>
          <p:cNvPr id="9" name="Picture 8" descr="TP heroe_botto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6" name="Slide Number Placeholder 5"/>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384681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5924" y="2360173"/>
            <a:ext cx="8820152" cy="1362075"/>
          </a:xfrm>
        </p:spPr>
        <p:txBody>
          <a:bodyPr anchor="t"/>
          <a:lstStyle>
            <a:lvl1pPr algn="ctr">
              <a:defRPr sz="4000" b="1" cap="all">
                <a:solidFill>
                  <a:srgbClr val="779C3F"/>
                </a:solidFill>
              </a:defRPr>
            </a:lvl1pPr>
          </a:lstStyle>
          <a:p>
            <a:r>
              <a:rPr lang="en-US"/>
              <a:t>Click to edit Master title style</a:t>
            </a:r>
            <a:endParaRPr lang="en-US" dirty="0"/>
          </a:p>
        </p:txBody>
      </p:sp>
      <p:sp>
        <p:nvSpPr>
          <p:cNvPr id="3" name="Text Placeholder 2"/>
          <p:cNvSpPr>
            <a:spLocks noGrp="1"/>
          </p:cNvSpPr>
          <p:nvPr>
            <p:ph type="body" idx="1"/>
          </p:nvPr>
        </p:nvSpPr>
        <p:spPr>
          <a:xfrm>
            <a:off x="1685926" y="4094475"/>
            <a:ext cx="8820151" cy="512180"/>
          </a:xfrm>
        </p:spPr>
        <p:txBody>
          <a:bodyPr anchor="b"/>
          <a:lstStyle>
            <a:lvl1pPr marL="0" indent="0" algn="ctr">
              <a:buNone/>
              <a:defRPr sz="2000" b="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2" name="Picture 11" descr="TP heroe_top.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89563"/>
            <a:ext cx="12192000" cy="115824"/>
          </a:xfrm>
          <a:prstGeom prst="rect">
            <a:avLst/>
          </a:prstGeom>
          <a:noFill/>
          <a:ln>
            <a:noFill/>
          </a:ln>
        </p:spPr>
      </p:pic>
      <p:sp>
        <p:nvSpPr>
          <p:cNvPr id="13"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pic>
        <p:nvPicPr>
          <p:cNvPr id="15" name="Picture 14" descr="TP heroe_bottom.jp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6" name="Slide Number Placeholder 5"/>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160340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1671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16713"/>
            <a:ext cx="53848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
          <p:cNvSpPr>
            <a:spLocks noGrp="1"/>
          </p:cNvSpPr>
          <p:nvPr>
            <p:ph type="title"/>
          </p:nvPr>
        </p:nvSpPr>
        <p:spPr>
          <a:xfrm>
            <a:off x="609600" y="274639"/>
            <a:ext cx="10972800" cy="1143000"/>
          </a:xfrm>
        </p:spPr>
        <p:txBody>
          <a:bodyPr>
            <a:normAutofit/>
          </a:bodyPr>
          <a:lstStyle>
            <a:lvl1pPr algn="l">
              <a:defRPr sz="3200" b="1">
                <a:solidFill>
                  <a:srgbClr val="779C3F"/>
                </a:solidFill>
              </a:defRPr>
            </a:lvl1pPr>
          </a:lstStyle>
          <a:p>
            <a:r>
              <a:rPr lang="en-US"/>
              <a:t>Click to edit Master title style</a:t>
            </a:r>
            <a:endParaRPr lang="en-US" dirty="0"/>
          </a:p>
        </p:txBody>
      </p:sp>
      <p:pic>
        <p:nvPicPr>
          <p:cNvPr id="14" name="Picture 13" descr="TP heroe_botto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6"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700" b="0" i="0" kern="0" spc="0" dirty="0">
              <a:solidFill>
                <a:schemeClr val="tx1">
                  <a:lumMod val="75000"/>
                  <a:lumOff val="25000"/>
                </a:schemeClr>
              </a:solidFill>
              <a:latin typeface="Segoe UI" panose="020B0502040204020203" pitchFamily="34" charset="0"/>
              <a:cs typeface="Segoe UI Semilight" charset="0"/>
            </a:endParaRPr>
          </a:p>
          <a:p>
            <a:endParaRPr lang="en-US" sz="600" kern="0" spc="0" dirty="0">
              <a:solidFill>
                <a:schemeClr val="tx1">
                  <a:lumMod val="75000"/>
                  <a:lumOff val="25000"/>
                </a:schemeClr>
              </a:solidFill>
              <a:latin typeface="Segoe UI" panose="020B0502040204020203" pitchFamily="34" charset="0"/>
            </a:endParaRPr>
          </a:p>
        </p:txBody>
      </p:sp>
      <p:sp>
        <p:nvSpPr>
          <p:cNvPr id="6" name="Slide Number Placeholder 5"/>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247199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15441"/>
            <a:ext cx="5386917" cy="10572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733676"/>
            <a:ext cx="5386917"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3373" y="1615441"/>
            <a:ext cx="5389033" cy="10572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73" y="2733676"/>
            <a:ext cx="5389033" cy="34639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p:cNvSpPr>
            <a:spLocks noGrp="1"/>
          </p:cNvSpPr>
          <p:nvPr>
            <p:ph type="title"/>
          </p:nvPr>
        </p:nvSpPr>
        <p:spPr>
          <a:xfrm>
            <a:off x="609600" y="274639"/>
            <a:ext cx="10972800" cy="1143000"/>
          </a:xfrm>
        </p:spPr>
        <p:txBody>
          <a:bodyPr>
            <a:normAutofit/>
          </a:bodyPr>
          <a:lstStyle>
            <a:lvl1pPr algn="l">
              <a:defRPr sz="3200" b="1">
                <a:solidFill>
                  <a:srgbClr val="779C3F"/>
                </a:solidFill>
              </a:defRPr>
            </a:lvl1pPr>
          </a:lstStyle>
          <a:p>
            <a:r>
              <a:rPr lang="en-US"/>
              <a:t>Click to edit Master title style</a:t>
            </a:r>
            <a:endParaRPr lang="en-US" dirty="0"/>
          </a:p>
        </p:txBody>
      </p:sp>
      <p:pic>
        <p:nvPicPr>
          <p:cNvPr id="16" name="Picture 15" descr="TP heroe_botto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8"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sp>
        <p:nvSpPr>
          <p:cNvPr id="8" name="Slide Number Placeholder 7"/>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876641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0" name="Title 1"/>
          <p:cNvSpPr>
            <a:spLocks noGrp="1"/>
          </p:cNvSpPr>
          <p:nvPr>
            <p:ph type="title"/>
          </p:nvPr>
        </p:nvSpPr>
        <p:spPr>
          <a:xfrm>
            <a:off x="609600" y="274639"/>
            <a:ext cx="10972800" cy="1143000"/>
          </a:xfrm>
        </p:spPr>
        <p:txBody>
          <a:bodyPr>
            <a:normAutofit/>
          </a:bodyPr>
          <a:lstStyle>
            <a:lvl1pPr algn="l">
              <a:defRPr sz="3200" b="1">
                <a:solidFill>
                  <a:srgbClr val="779C3F"/>
                </a:solidFill>
              </a:defRPr>
            </a:lvl1pPr>
          </a:lstStyle>
          <a:p>
            <a:r>
              <a:rPr lang="en-US"/>
              <a:t>Click to edit Master title style</a:t>
            </a:r>
            <a:endParaRPr lang="en-US" dirty="0"/>
          </a:p>
        </p:txBody>
      </p:sp>
      <p:pic>
        <p:nvPicPr>
          <p:cNvPr id="12" name="Picture 11" descr="TP heroe_botto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4"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sp>
        <p:nvSpPr>
          <p:cNvPr id="4" name="Slide Number Placeholder 3"/>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3417062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 name="Picture 9" descr="TP heroe_botto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2"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sp>
        <p:nvSpPr>
          <p:cNvPr id="4" name="Slide Number Placeholder 3"/>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1092401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50"/>
            <a:ext cx="4011084" cy="1162051"/>
          </a:xfrm>
        </p:spPr>
        <p:txBody>
          <a:bodyPr anchor="b"/>
          <a:lstStyle>
            <a:lvl1pPr algn="l">
              <a:defRPr sz="2000" b="1">
                <a:solidFill>
                  <a:srgbClr val="779C3F"/>
                </a:solidFill>
              </a:defRPr>
            </a:lvl1pPr>
          </a:lstStyle>
          <a:p>
            <a:r>
              <a:rPr lang="en-US"/>
              <a:t>Click to edit Master title style</a:t>
            </a:r>
            <a:endParaRPr lang="en-US" dirty="0"/>
          </a:p>
        </p:txBody>
      </p:sp>
      <p:sp>
        <p:nvSpPr>
          <p:cNvPr id="3" name="Content Placeholder 2"/>
          <p:cNvSpPr>
            <a:spLocks noGrp="1"/>
          </p:cNvSpPr>
          <p:nvPr>
            <p:ph idx="1"/>
          </p:nvPr>
        </p:nvSpPr>
        <p:spPr>
          <a:xfrm>
            <a:off x="4766733"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6"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0" name="Picture 9" descr="TP heroe_bottom.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5"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700" b="0" i="0" kern="0" spc="0" dirty="0">
              <a:solidFill>
                <a:schemeClr val="tx1">
                  <a:lumMod val="75000"/>
                  <a:lumOff val="25000"/>
                </a:schemeClr>
              </a:solidFill>
              <a:latin typeface="Segoe UI" panose="020B0502040204020203" pitchFamily="34" charset="0"/>
              <a:cs typeface="Segoe UI Semilight" charset="0"/>
            </a:endParaRPr>
          </a:p>
          <a:p>
            <a:endParaRPr lang="en-US" sz="600" kern="0" spc="0" dirty="0">
              <a:solidFill>
                <a:schemeClr val="tx1">
                  <a:lumMod val="75000"/>
                  <a:lumOff val="25000"/>
                </a:schemeClr>
              </a:solidFill>
              <a:latin typeface="Segoe UI" panose="020B0502040204020203" pitchFamily="34" charset="0"/>
            </a:endParaRPr>
          </a:p>
        </p:txBody>
      </p:sp>
      <p:sp>
        <p:nvSpPr>
          <p:cNvPr id="7" name="Slide Number Placeholder 6"/>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195344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solidFill>
                  <a:srgbClr val="779C3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0" name="Picture 9" descr="TP heroe_bottom.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89971"/>
            <a:ext cx="12192000" cy="48768"/>
          </a:xfrm>
          <a:prstGeom prst="rect">
            <a:avLst/>
          </a:prstGeom>
          <a:noFill/>
          <a:ln>
            <a:noFill/>
          </a:ln>
        </p:spPr>
      </p:pic>
      <p:sp>
        <p:nvSpPr>
          <p:cNvPr id="15" name="Footer Placeholder 4"/>
          <p:cNvSpPr txBox="1">
            <a:spLocks/>
          </p:cNvSpPr>
          <p:nvPr userDrawn="1"/>
        </p:nvSpPr>
        <p:spPr>
          <a:xfrm>
            <a:off x="619762" y="6367636"/>
            <a:ext cx="9486716" cy="490365"/>
          </a:xfrm>
          <a:prstGeom prst="rect">
            <a:avLst/>
          </a:prstGeom>
        </p:spPr>
        <p:txBody>
          <a:bodyPr/>
          <a:lstStyle>
            <a:defPPr>
              <a:defRPr lang="en-US"/>
            </a:defPPr>
            <a:lvl1pPr marL="0" algn="l" defTabSz="457200" rtl="0" eaLnBrk="1" latinLnBrk="0" hangingPunct="1">
              <a:defRPr sz="800" b="1" i="0" kern="1200">
                <a:solidFill>
                  <a:schemeClr val="tx1">
                    <a:lumMod val="65000"/>
                    <a:lumOff val="3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700" b="0" i="1" kern="0" spc="0" dirty="0">
                <a:solidFill>
                  <a:schemeClr val="tx1">
                    <a:lumMod val="75000"/>
                    <a:lumOff val="25000"/>
                  </a:schemeClr>
                </a:solidFill>
                <a:latin typeface="Segoe UI" panose="020B0502040204020203" pitchFamily="34" charset="0"/>
              </a:rPr>
              <a:t>Copyright© 2022 TerraPower, LLC. All Rights Reserved. </a:t>
            </a:r>
            <a:r>
              <a:rPr lang="en-US" sz="700" b="0" i="1" kern="0" spc="0" baseline="0" dirty="0">
                <a:solidFill>
                  <a:schemeClr val="tx1">
                    <a:lumMod val="75000"/>
                    <a:lumOff val="25000"/>
                  </a:schemeClr>
                </a:solidFill>
                <a:latin typeface="Segoe UI" panose="020B0502040204020203" pitchFamily="34" charset="0"/>
              </a:rPr>
              <a:t> </a:t>
            </a:r>
            <a:br>
              <a:rPr lang="en-US" sz="700" b="0" i="1" kern="0" spc="0" baseline="0" dirty="0">
                <a:solidFill>
                  <a:schemeClr val="tx1">
                    <a:lumMod val="75000"/>
                    <a:lumOff val="25000"/>
                  </a:schemeClr>
                </a:solidFill>
                <a:latin typeface="Segoe UI" panose="020B0502040204020203" pitchFamily="34" charset="0"/>
              </a:rPr>
            </a:br>
            <a:endParaRPr lang="en-US" sz="600" kern="0" spc="0" dirty="0">
              <a:solidFill>
                <a:schemeClr val="tx1">
                  <a:lumMod val="75000"/>
                  <a:lumOff val="25000"/>
                </a:schemeClr>
              </a:solidFill>
              <a:latin typeface="Segoe UI" panose="020B0502040204020203" pitchFamily="34" charset="0"/>
            </a:endParaRPr>
          </a:p>
        </p:txBody>
      </p:sp>
      <p:sp>
        <p:nvSpPr>
          <p:cNvPr id="7" name="Slide Number Placeholder 6"/>
          <p:cNvSpPr>
            <a:spLocks noGrp="1"/>
          </p:cNvSpPr>
          <p:nvPr>
            <p:ph type="sldNum" sz="quarter" idx="12"/>
          </p:nvPr>
        </p:nvSpPr>
        <p:spPr/>
        <p:txBody>
          <a:bodyPr/>
          <a:lstStyle>
            <a:lvl1pPr>
              <a:defRPr sz="700"/>
            </a:lvl1pPr>
          </a:lstStyle>
          <a:p>
            <a:fld id="{73C068CB-EBE1-9B45-86D9-443584200E05}" type="slidenum">
              <a:rPr lang="en-US" smtClean="0"/>
              <a:pPr/>
              <a:t>‹#›</a:t>
            </a:fld>
            <a:endParaRPr lang="en-US" dirty="0"/>
          </a:p>
        </p:txBody>
      </p:sp>
    </p:spTree>
    <p:extLst>
      <p:ext uri="{BB962C8B-B14F-4D97-AF65-F5344CB8AC3E}">
        <p14:creationId xmlns:p14="http://schemas.microsoft.com/office/powerpoint/2010/main" val="624013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863600" cy="38755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defRPr>
            </a:lvl1pPr>
          </a:lstStyle>
          <a:p>
            <a:endParaRPr lang="en-US" dirty="0"/>
          </a:p>
        </p:txBody>
      </p:sp>
      <p:sp>
        <p:nvSpPr>
          <p:cNvPr id="5" name="Footer Placeholder 4"/>
          <p:cNvSpPr>
            <a:spLocks noGrp="1"/>
          </p:cNvSpPr>
          <p:nvPr>
            <p:ph type="ftr" sz="quarter" idx="3"/>
          </p:nvPr>
        </p:nvSpPr>
        <p:spPr>
          <a:xfrm>
            <a:off x="609600" y="5761040"/>
            <a:ext cx="9668933"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defRPr>
            </a:lvl1pPr>
          </a:lstStyle>
          <a:p>
            <a:endParaRPr lang="en-US" dirty="0"/>
          </a:p>
        </p:txBody>
      </p:sp>
      <p:sp>
        <p:nvSpPr>
          <p:cNvPr id="6" name="Slide Number Placeholder 5"/>
          <p:cNvSpPr>
            <a:spLocks noGrp="1"/>
          </p:cNvSpPr>
          <p:nvPr>
            <p:ph type="sldNum" sz="quarter" idx="4"/>
          </p:nvPr>
        </p:nvSpPr>
        <p:spPr>
          <a:xfrm>
            <a:off x="8737602" y="6356353"/>
            <a:ext cx="1175233"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defRPr>
            </a:lvl1pPr>
          </a:lstStyle>
          <a:p>
            <a:fld id="{73C068CB-EBE1-9B45-86D9-443584200E05}" type="slidenum">
              <a:rPr lang="en-US" smtClean="0"/>
              <a:pPr/>
              <a:t>‹#›</a:t>
            </a:fld>
            <a:endParaRPr lang="en-US" dirty="0"/>
          </a:p>
        </p:txBody>
      </p:sp>
      <p:pic>
        <p:nvPicPr>
          <p:cNvPr id="8" name="Picture 7" descr="Logo&#10;&#10;Description automatically generated">
            <a:extLst>
              <a:ext uri="{FF2B5EF4-FFF2-40B4-BE49-F238E27FC236}">
                <a16:creationId xmlns:a16="http://schemas.microsoft.com/office/drawing/2014/main" id="{53CB7389-98A6-4C7A-9EDD-2C1FFE45C995}"/>
              </a:ext>
            </a:extLst>
          </p:cNvPr>
          <p:cNvPicPr>
            <a:picLocks noChangeAspect="1"/>
          </p:cNvPicPr>
          <p:nvPr userDrawn="1"/>
        </p:nvPicPr>
        <p:blipFill>
          <a:blip r:embed="rId13"/>
          <a:stretch>
            <a:fillRect/>
          </a:stretch>
        </p:blipFill>
        <p:spPr>
          <a:xfrm>
            <a:off x="10474481" y="6310778"/>
            <a:ext cx="1102883" cy="365760"/>
          </a:xfrm>
          <a:prstGeom prst="rect">
            <a:avLst/>
          </a:prstGeom>
        </p:spPr>
      </p:pic>
    </p:spTree>
    <p:extLst>
      <p:ext uri="{BB962C8B-B14F-4D97-AF65-F5344CB8AC3E}">
        <p14:creationId xmlns:p14="http://schemas.microsoft.com/office/powerpoint/2010/main" val="31710627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Segoe UI" panose="020B0502040204020203" pitchFamily="34"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Segoe UI" panose="020B05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panose="020B0502040204020203"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Segoe UI" panose="020B0502040204020203"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Segoe UI" panose="020B0502040204020203"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Segoe UI" panose="020B05020402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19335" y="2438715"/>
            <a:ext cx="10972800" cy="1143000"/>
          </a:xfrm>
        </p:spPr>
        <p:txBody>
          <a:bodyPr>
            <a:noAutofit/>
          </a:bodyPr>
          <a:lstStyle/>
          <a:p>
            <a:r>
              <a:rPr lang="en-US" sz="2800" dirty="0"/>
              <a:t>Probabilistic Risk Assessment of the </a:t>
            </a:r>
            <a:br>
              <a:rPr lang="en-US" sz="4000" dirty="0"/>
            </a:br>
            <a:r>
              <a:rPr lang="en-US" sz="4000" dirty="0">
                <a:solidFill>
                  <a:srgbClr val="779C3F"/>
                </a:solidFill>
              </a:rPr>
              <a:t>M</a:t>
            </a:r>
            <a:r>
              <a:rPr lang="en-US" sz="4000" dirty="0"/>
              <a:t>olten </a:t>
            </a:r>
            <a:r>
              <a:rPr lang="en-US" sz="4000" dirty="0">
                <a:solidFill>
                  <a:srgbClr val="779C3F"/>
                </a:solidFill>
              </a:rPr>
              <a:t>C</a:t>
            </a:r>
            <a:r>
              <a:rPr lang="en-US" sz="4000" dirty="0"/>
              <a:t>hloride </a:t>
            </a:r>
            <a:r>
              <a:rPr lang="en-US" sz="4000" dirty="0">
                <a:solidFill>
                  <a:srgbClr val="779C3F"/>
                </a:solidFill>
              </a:rPr>
              <a:t>R</a:t>
            </a:r>
            <a:r>
              <a:rPr lang="en-US" sz="4000" dirty="0"/>
              <a:t>eactor </a:t>
            </a:r>
            <a:r>
              <a:rPr lang="en-US" sz="4000" dirty="0">
                <a:solidFill>
                  <a:srgbClr val="779C3F"/>
                </a:solidFill>
              </a:rPr>
              <a:t>E</a:t>
            </a:r>
            <a:r>
              <a:rPr lang="en-US" sz="4000" dirty="0"/>
              <a:t>xperiment</a:t>
            </a:r>
            <a:br>
              <a:rPr lang="en-US" sz="4000" dirty="0"/>
            </a:br>
            <a:r>
              <a:rPr lang="en-US" sz="2800" dirty="0"/>
              <a:t>Conceptual Design</a:t>
            </a:r>
          </a:p>
        </p:txBody>
      </p:sp>
      <p:sp>
        <p:nvSpPr>
          <p:cNvPr id="3" name="Text Placeholder 2"/>
          <p:cNvSpPr>
            <a:spLocks noGrp="1"/>
          </p:cNvSpPr>
          <p:nvPr>
            <p:ph type="body" sz="quarter" idx="10"/>
          </p:nvPr>
        </p:nvSpPr>
        <p:spPr>
          <a:xfrm>
            <a:off x="623422" y="4100747"/>
            <a:ext cx="10973797" cy="844551"/>
          </a:xfrm>
        </p:spPr>
        <p:txBody>
          <a:bodyPr>
            <a:normAutofit fontScale="92500" lnSpcReduction="20000"/>
          </a:bodyPr>
          <a:lstStyle/>
          <a:p>
            <a:r>
              <a:rPr lang="en-US" sz="2100" dirty="0"/>
              <a:t>Presented by</a:t>
            </a:r>
          </a:p>
          <a:p>
            <a:r>
              <a:rPr lang="en-US" sz="3200" dirty="0"/>
              <a:t>Jan Grobbelaar</a:t>
            </a:r>
          </a:p>
        </p:txBody>
      </p:sp>
    </p:spTree>
    <p:extLst>
      <p:ext uri="{BB962C8B-B14F-4D97-AF65-F5344CB8AC3E}">
        <p14:creationId xmlns:p14="http://schemas.microsoft.com/office/powerpoint/2010/main" val="1645392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A3E7A-240A-4A49-9A5B-B103179C38B0}"/>
              </a:ext>
            </a:extLst>
          </p:cNvPr>
          <p:cNvSpPr>
            <a:spLocks noGrp="1"/>
          </p:cNvSpPr>
          <p:nvPr>
            <p:ph type="title"/>
          </p:nvPr>
        </p:nvSpPr>
        <p:spPr/>
        <p:txBody>
          <a:bodyPr/>
          <a:lstStyle/>
          <a:p>
            <a:r>
              <a:rPr lang="en-US" dirty="0"/>
              <a:t>Initiating Events</a:t>
            </a:r>
          </a:p>
        </p:txBody>
      </p:sp>
      <p:sp>
        <p:nvSpPr>
          <p:cNvPr id="3" name="Content Placeholder 2">
            <a:extLst>
              <a:ext uri="{FF2B5EF4-FFF2-40B4-BE49-F238E27FC236}">
                <a16:creationId xmlns:a16="http://schemas.microsoft.com/office/drawing/2014/main" id="{C1586818-F4FC-4D0C-B172-8D7DE32DC4D9}"/>
              </a:ext>
            </a:extLst>
          </p:cNvPr>
          <p:cNvSpPr>
            <a:spLocks noGrp="1"/>
          </p:cNvSpPr>
          <p:nvPr>
            <p:ph idx="1"/>
          </p:nvPr>
        </p:nvSpPr>
        <p:spPr/>
        <p:txBody>
          <a:bodyPr>
            <a:normAutofit fontScale="92500" lnSpcReduction="20000"/>
          </a:bodyPr>
          <a:lstStyle/>
          <a:p>
            <a:r>
              <a:rPr lang="en-US" dirty="0"/>
              <a:t>ART hazards analysis, ORNL MSRE unusual operating conditions, ORNL MSRE reactor safety analysis, a master logic diagram developed at TP, a recent MSR workshop publication.  </a:t>
            </a:r>
          </a:p>
          <a:p>
            <a:pPr lvl="1"/>
            <a:r>
              <a:rPr lang="en-US" dirty="0"/>
              <a:t>Decrease in fuel salt flow rate</a:t>
            </a:r>
          </a:p>
          <a:p>
            <a:pPr lvl="1"/>
            <a:r>
              <a:rPr lang="en-US" dirty="0"/>
              <a:t>Increase in fuel salt flow rate</a:t>
            </a:r>
          </a:p>
          <a:p>
            <a:pPr lvl="1"/>
            <a:r>
              <a:rPr lang="en-US" dirty="0"/>
              <a:t>Decrease in heat removal</a:t>
            </a:r>
          </a:p>
          <a:p>
            <a:pPr lvl="1"/>
            <a:r>
              <a:rPr lang="en-US" dirty="0"/>
              <a:t>Increase in heat removal</a:t>
            </a:r>
          </a:p>
          <a:p>
            <a:pPr lvl="1"/>
            <a:r>
              <a:rPr lang="en-US" dirty="0"/>
              <a:t>Reactivity and power distribution anomalies</a:t>
            </a:r>
          </a:p>
          <a:p>
            <a:pPr lvl="1"/>
            <a:r>
              <a:rPr lang="en-US" dirty="0"/>
              <a:t>Fuel handling failures</a:t>
            </a:r>
          </a:p>
          <a:p>
            <a:pPr lvl="1"/>
            <a:r>
              <a:rPr lang="en-US" dirty="0"/>
              <a:t>Leaks or ruptures</a:t>
            </a:r>
          </a:p>
          <a:p>
            <a:pPr lvl="1"/>
            <a:r>
              <a:rPr lang="en-US" dirty="0"/>
              <a:t>Loss of offsite power</a:t>
            </a:r>
          </a:p>
        </p:txBody>
      </p:sp>
      <p:sp>
        <p:nvSpPr>
          <p:cNvPr id="4" name="Slide Number Placeholder 3">
            <a:extLst>
              <a:ext uri="{FF2B5EF4-FFF2-40B4-BE49-F238E27FC236}">
                <a16:creationId xmlns:a16="http://schemas.microsoft.com/office/drawing/2014/main" id="{A5CA54FF-C926-4793-9046-EC516B9D39DB}"/>
              </a:ext>
            </a:extLst>
          </p:cNvPr>
          <p:cNvSpPr>
            <a:spLocks noGrp="1"/>
          </p:cNvSpPr>
          <p:nvPr>
            <p:ph type="sldNum" sz="quarter" idx="12"/>
          </p:nvPr>
        </p:nvSpPr>
        <p:spPr/>
        <p:txBody>
          <a:bodyPr/>
          <a:lstStyle/>
          <a:p>
            <a:fld id="{73C068CB-EBE1-9B45-86D9-443584200E05}" type="slidenum">
              <a:rPr lang="en-US" smtClean="0"/>
              <a:pPr/>
              <a:t>10</a:t>
            </a:fld>
            <a:endParaRPr lang="en-US" dirty="0"/>
          </a:p>
        </p:txBody>
      </p:sp>
    </p:spTree>
    <p:extLst>
      <p:ext uri="{BB962C8B-B14F-4D97-AF65-F5344CB8AC3E}">
        <p14:creationId xmlns:p14="http://schemas.microsoft.com/office/powerpoint/2010/main" val="3272949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C8A11-6B32-4EEC-A21B-83CFE6810AD9}"/>
              </a:ext>
            </a:extLst>
          </p:cNvPr>
          <p:cNvSpPr>
            <a:spLocks noGrp="1"/>
          </p:cNvSpPr>
          <p:nvPr>
            <p:ph type="title"/>
          </p:nvPr>
        </p:nvSpPr>
        <p:spPr/>
        <p:txBody>
          <a:bodyPr/>
          <a:lstStyle/>
          <a:p>
            <a:r>
              <a:rPr lang="en-US" dirty="0"/>
              <a:t>Success Criteria</a:t>
            </a:r>
          </a:p>
        </p:txBody>
      </p:sp>
      <p:sp>
        <p:nvSpPr>
          <p:cNvPr id="3" name="Content Placeholder 2">
            <a:extLst>
              <a:ext uri="{FF2B5EF4-FFF2-40B4-BE49-F238E27FC236}">
                <a16:creationId xmlns:a16="http://schemas.microsoft.com/office/drawing/2014/main" id="{7FE6AA77-336D-472E-9FA1-143A472971F5}"/>
              </a:ext>
            </a:extLst>
          </p:cNvPr>
          <p:cNvSpPr>
            <a:spLocks noGrp="1"/>
          </p:cNvSpPr>
          <p:nvPr>
            <p:ph idx="1"/>
          </p:nvPr>
        </p:nvSpPr>
        <p:spPr/>
        <p:txBody>
          <a:bodyPr/>
          <a:lstStyle/>
          <a:p>
            <a:pPr marL="514350" indent="-514350">
              <a:buFont typeface="+mj-lt"/>
              <a:buAutoNum type="arabicPeriod"/>
            </a:pPr>
            <a:r>
              <a:rPr lang="en-US" dirty="0"/>
              <a:t>The fuel salt is maintained indefinitely inside the vessel in a non-critical liquid state by insertion of the control elements and applying the vessel heaters to add negative reactivity and prevent fuel freezing.</a:t>
            </a:r>
          </a:p>
          <a:p>
            <a:pPr marL="514350" indent="-514350">
              <a:buFont typeface="+mj-lt"/>
              <a:buAutoNum type="arabicPeriod"/>
            </a:pPr>
            <a:r>
              <a:rPr lang="en-US" dirty="0"/>
              <a:t>The fuel salt is off-loaded from the reactor vessel into the fuel salt drain tank which has a sub-critical geometry and decay heat can be indefinitely dissipated from the tank walls by convection to the LOTUS Testbed atmosphere.</a:t>
            </a:r>
          </a:p>
        </p:txBody>
      </p:sp>
      <p:sp>
        <p:nvSpPr>
          <p:cNvPr id="4" name="Slide Number Placeholder 3">
            <a:extLst>
              <a:ext uri="{FF2B5EF4-FFF2-40B4-BE49-F238E27FC236}">
                <a16:creationId xmlns:a16="http://schemas.microsoft.com/office/drawing/2014/main" id="{D6988ECB-C339-45B9-8EC4-29DF01AC6C56}"/>
              </a:ext>
            </a:extLst>
          </p:cNvPr>
          <p:cNvSpPr>
            <a:spLocks noGrp="1"/>
          </p:cNvSpPr>
          <p:nvPr>
            <p:ph type="sldNum" sz="quarter" idx="12"/>
          </p:nvPr>
        </p:nvSpPr>
        <p:spPr/>
        <p:txBody>
          <a:bodyPr/>
          <a:lstStyle/>
          <a:p>
            <a:fld id="{73C068CB-EBE1-9B45-86D9-443584200E05}" type="slidenum">
              <a:rPr lang="en-US" smtClean="0"/>
              <a:pPr/>
              <a:t>11</a:t>
            </a:fld>
            <a:endParaRPr lang="en-US" dirty="0"/>
          </a:p>
        </p:txBody>
      </p:sp>
    </p:spTree>
    <p:extLst>
      <p:ext uri="{BB962C8B-B14F-4D97-AF65-F5344CB8AC3E}">
        <p14:creationId xmlns:p14="http://schemas.microsoft.com/office/powerpoint/2010/main" val="3154376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6661-C308-4D91-BB23-755C7346DAEC}"/>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B45DFD48-3064-41F9-A696-DD1C5CA72D59}"/>
              </a:ext>
            </a:extLst>
          </p:cNvPr>
          <p:cNvSpPr>
            <a:spLocks noGrp="1"/>
          </p:cNvSpPr>
          <p:nvPr>
            <p:ph idx="1"/>
          </p:nvPr>
        </p:nvSpPr>
        <p:spPr>
          <a:xfrm>
            <a:off x="609600" y="1345679"/>
            <a:ext cx="10972800" cy="4525963"/>
          </a:xfrm>
        </p:spPr>
        <p:txBody>
          <a:bodyPr/>
          <a:lstStyle/>
          <a:p>
            <a:r>
              <a:rPr lang="en-US" dirty="0"/>
              <a:t>With little operational and component reliability data available for MSRs, liquid sodium component reliability data have been used for salt-wetted components, as the pressure and temperature operating environments for salt and sodium are similar</a:t>
            </a:r>
          </a:p>
          <a:p>
            <a:pPr lvl="1"/>
            <a:r>
              <a:rPr lang="en-US" dirty="0"/>
              <a:t>EGG-SSRE-8875, The Generic Component Failure Database for Light Water and Liquid Sodium Reactor PRA</a:t>
            </a:r>
          </a:p>
          <a:p>
            <a:r>
              <a:rPr lang="en-US" dirty="0"/>
              <a:t>Gas working fluid component data from</a:t>
            </a:r>
          </a:p>
          <a:p>
            <a:pPr lvl="1"/>
            <a:r>
              <a:rPr lang="en-US" dirty="0"/>
              <a:t>WSRC-TR-S3-262, SAVANNAH RIVER SITE GENERIC DATA BASE DEVELOPMENT, Rev. 1”</a:t>
            </a:r>
          </a:p>
          <a:p>
            <a:endParaRPr lang="en-US" dirty="0"/>
          </a:p>
          <a:p>
            <a:endParaRPr lang="en-US" dirty="0"/>
          </a:p>
        </p:txBody>
      </p:sp>
      <p:sp>
        <p:nvSpPr>
          <p:cNvPr id="4" name="Slide Number Placeholder 3">
            <a:extLst>
              <a:ext uri="{FF2B5EF4-FFF2-40B4-BE49-F238E27FC236}">
                <a16:creationId xmlns:a16="http://schemas.microsoft.com/office/drawing/2014/main" id="{861CC374-1DC7-492F-B047-463F72C76293}"/>
              </a:ext>
            </a:extLst>
          </p:cNvPr>
          <p:cNvSpPr>
            <a:spLocks noGrp="1"/>
          </p:cNvSpPr>
          <p:nvPr>
            <p:ph type="sldNum" sz="quarter" idx="12"/>
          </p:nvPr>
        </p:nvSpPr>
        <p:spPr/>
        <p:txBody>
          <a:bodyPr/>
          <a:lstStyle/>
          <a:p>
            <a:fld id="{73C068CB-EBE1-9B45-86D9-443584200E05}" type="slidenum">
              <a:rPr lang="en-US" smtClean="0"/>
              <a:pPr/>
              <a:t>12</a:t>
            </a:fld>
            <a:endParaRPr lang="en-US" dirty="0"/>
          </a:p>
        </p:txBody>
      </p:sp>
    </p:spTree>
    <p:extLst>
      <p:ext uri="{BB962C8B-B14F-4D97-AF65-F5344CB8AC3E}">
        <p14:creationId xmlns:p14="http://schemas.microsoft.com/office/powerpoint/2010/main" val="557190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F790E-B91D-4D34-96ED-C7C88236ED04}"/>
              </a:ext>
            </a:extLst>
          </p:cNvPr>
          <p:cNvSpPr>
            <a:spLocks noGrp="1"/>
          </p:cNvSpPr>
          <p:nvPr>
            <p:ph type="title"/>
          </p:nvPr>
        </p:nvSpPr>
        <p:spPr/>
        <p:txBody>
          <a:bodyPr/>
          <a:lstStyle/>
          <a:p>
            <a:r>
              <a:rPr lang="en-US" dirty="0"/>
              <a:t>Accident Sequences</a:t>
            </a:r>
          </a:p>
        </p:txBody>
      </p:sp>
      <p:pic>
        <p:nvPicPr>
          <p:cNvPr id="6" name="Content Placeholder 5">
            <a:extLst>
              <a:ext uri="{FF2B5EF4-FFF2-40B4-BE49-F238E27FC236}">
                <a16:creationId xmlns:a16="http://schemas.microsoft.com/office/drawing/2014/main" id="{506FB166-F20A-4CF4-AD2D-A67E644C54D8}"/>
              </a:ext>
            </a:extLst>
          </p:cNvPr>
          <p:cNvPicPr>
            <a:picLocks noGrp="1" noChangeAspect="1"/>
          </p:cNvPicPr>
          <p:nvPr>
            <p:ph idx="1"/>
          </p:nvPr>
        </p:nvPicPr>
        <p:blipFill>
          <a:blip r:embed="rId2"/>
          <a:stretch>
            <a:fillRect/>
          </a:stretch>
        </p:blipFill>
        <p:spPr>
          <a:xfrm>
            <a:off x="1977102" y="1310327"/>
            <a:ext cx="8615484" cy="4436184"/>
          </a:xfrm>
          <a:ln>
            <a:solidFill>
              <a:schemeClr val="accent1"/>
            </a:solidFill>
          </a:ln>
        </p:spPr>
      </p:pic>
      <p:sp>
        <p:nvSpPr>
          <p:cNvPr id="4" name="Slide Number Placeholder 3">
            <a:extLst>
              <a:ext uri="{FF2B5EF4-FFF2-40B4-BE49-F238E27FC236}">
                <a16:creationId xmlns:a16="http://schemas.microsoft.com/office/drawing/2014/main" id="{2D195016-445F-4474-9274-B412BD8C8617}"/>
              </a:ext>
            </a:extLst>
          </p:cNvPr>
          <p:cNvSpPr>
            <a:spLocks noGrp="1"/>
          </p:cNvSpPr>
          <p:nvPr>
            <p:ph type="sldNum" sz="quarter" idx="12"/>
          </p:nvPr>
        </p:nvSpPr>
        <p:spPr/>
        <p:txBody>
          <a:bodyPr/>
          <a:lstStyle/>
          <a:p>
            <a:fld id="{73C068CB-EBE1-9B45-86D9-443584200E05}" type="slidenum">
              <a:rPr lang="en-US" smtClean="0"/>
              <a:pPr/>
              <a:t>13</a:t>
            </a:fld>
            <a:endParaRPr lang="en-US" dirty="0"/>
          </a:p>
        </p:txBody>
      </p:sp>
      <p:sp>
        <p:nvSpPr>
          <p:cNvPr id="8" name="TextBox 7">
            <a:extLst>
              <a:ext uri="{FF2B5EF4-FFF2-40B4-BE49-F238E27FC236}">
                <a16:creationId xmlns:a16="http://schemas.microsoft.com/office/drawing/2014/main" id="{DF95EA6C-A011-4A69-9A6C-A067126379AA}"/>
              </a:ext>
            </a:extLst>
          </p:cNvPr>
          <p:cNvSpPr txBox="1"/>
          <p:nvPr/>
        </p:nvSpPr>
        <p:spPr>
          <a:xfrm>
            <a:off x="3230790" y="5746511"/>
            <a:ext cx="6094428" cy="369332"/>
          </a:xfrm>
          <a:prstGeom prst="rect">
            <a:avLst/>
          </a:prstGeom>
          <a:noFill/>
        </p:spPr>
        <p:txBody>
          <a:bodyPr wrap="square">
            <a:spAutoFit/>
          </a:bodyPr>
          <a:lstStyle/>
          <a:p>
            <a:r>
              <a:rPr lang="en-US" dirty="0"/>
              <a:t>MCRE Transient Event Tree for POS-1 and POS-2</a:t>
            </a:r>
          </a:p>
        </p:txBody>
      </p:sp>
    </p:spTree>
    <p:extLst>
      <p:ext uri="{BB962C8B-B14F-4D97-AF65-F5344CB8AC3E}">
        <p14:creationId xmlns:p14="http://schemas.microsoft.com/office/powerpoint/2010/main" val="4131757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227EE-AB0A-4178-8E65-BC2D392495E1}"/>
              </a:ext>
            </a:extLst>
          </p:cNvPr>
          <p:cNvSpPr>
            <a:spLocks noGrp="1"/>
          </p:cNvSpPr>
          <p:nvPr>
            <p:ph type="title"/>
          </p:nvPr>
        </p:nvSpPr>
        <p:spPr/>
        <p:txBody>
          <a:bodyPr/>
          <a:lstStyle/>
          <a:p>
            <a:r>
              <a:rPr lang="en-US" dirty="0"/>
              <a:t>DOE Frequency-Consequence Chart</a:t>
            </a:r>
          </a:p>
        </p:txBody>
      </p:sp>
      <p:pic>
        <p:nvPicPr>
          <p:cNvPr id="6" name="Content Placeholder 5">
            <a:extLst>
              <a:ext uri="{FF2B5EF4-FFF2-40B4-BE49-F238E27FC236}">
                <a16:creationId xmlns:a16="http://schemas.microsoft.com/office/drawing/2014/main" id="{1088D6D0-1E20-425E-BCFB-76F4CEB3778B}"/>
              </a:ext>
            </a:extLst>
          </p:cNvPr>
          <p:cNvPicPr>
            <a:picLocks noGrp="1" noChangeAspect="1"/>
          </p:cNvPicPr>
          <p:nvPr>
            <p:ph idx="1"/>
          </p:nvPr>
        </p:nvPicPr>
        <p:blipFill>
          <a:blip r:embed="rId2"/>
          <a:stretch>
            <a:fillRect/>
          </a:stretch>
        </p:blipFill>
        <p:spPr>
          <a:xfrm>
            <a:off x="6504496" y="1123052"/>
            <a:ext cx="5460472" cy="4815834"/>
          </a:xfrm>
        </p:spPr>
      </p:pic>
      <p:sp>
        <p:nvSpPr>
          <p:cNvPr id="4" name="Slide Number Placeholder 3">
            <a:extLst>
              <a:ext uri="{FF2B5EF4-FFF2-40B4-BE49-F238E27FC236}">
                <a16:creationId xmlns:a16="http://schemas.microsoft.com/office/drawing/2014/main" id="{3862CDE8-E64C-405E-8B22-C76E69BA0B5F}"/>
              </a:ext>
            </a:extLst>
          </p:cNvPr>
          <p:cNvSpPr>
            <a:spLocks noGrp="1"/>
          </p:cNvSpPr>
          <p:nvPr>
            <p:ph type="sldNum" sz="quarter" idx="12"/>
          </p:nvPr>
        </p:nvSpPr>
        <p:spPr/>
        <p:txBody>
          <a:bodyPr/>
          <a:lstStyle/>
          <a:p>
            <a:fld id="{73C068CB-EBE1-9B45-86D9-443584200E05}" type="slidenum">
              <a:rPr lang="en-US" smtClean="0"/>
              <a:pPr/>
              <a:t>14</a:t>
            </a:fld>
            <a:endParaRPr lang="en-US" dirty="0"/>
          </a:p>
        </p:txBody>
      </p:sp>
      <p:pic>
        <p:nvPicPr>
          <p:cNvPr id="8" name="Picture 7">
            <a:extLst>
              <a:ext uri="{FF2B5EF4-FFF2-40B4-BE49-F238E27FC236}">
                <a16:creationId xmlns:a16="http://schemas.microsoft.com/office/drawing/2014/main" id="{89F29068-4ABE-4E91-8670-5D28A35458AD}"/>
              </a:ext>
            </a:extLst>
          </p:cNvPr>
          <p:cNvPicPr>
            <a:picLocks noChangeAspect="1"/>
          </p:cNvPicPr>
          <p:nvPr/>
        </p:nvPicPr>
        <p:blipFill>
          <a:blip r:embed="rId3"/>
          <a:stretch>
            <a:fillRect/>
          </a:stretch>
        </p:blipFill>
        <p:spPr>
          <a:xfrm>
            <a:off x="98442" y="1694984"/>
            <a:ext cx="6406054" cy="1962134"/>
          </a:xfrm>
          <a:prstGeom prst="rect">
            <a:avLst/>
          </a:prstGeom>
        </p:spPr>
      </p:pic>
    </p:spTree>
    <p:extLst>
      <p:ext uri="{BB962C8B-B14F-4D97-AF65-F5344CB8AC3E}">
        <p14:creationId xmlns:p14="http://schemas.microsoft.com/office/powerpoint/2010/main" val="4162017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491DA-4A7F-4175-A696-7E4B071C2BE0}"/>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31EEE40-5FCE-4046-9C1D-F7FF11C0C233}"/>
              </a:ext>
            </a:extLst>
          </p:cNvPr>
          <p:cNvSpPr>
            <a:spLocks noGrp="1"/>
          </p:cNvSpPr>
          <p:nvPr>
            <p:ph idx="1"/>
          </p:nvPr>
        </p:nvSpPr>
        <p:spPr/>
        <p:txBody>
          <a:bodyPr/>
          <a:lstStyle/>
          <a:p>
            <a:r>
              <a:rPr lang="en-US" dirty="0"/>
              <a:t>An internal events PRA has been developed to support the request for DOE approval of the MCRE Conceptual Design safety basis.</a:t>
            </a:r>
          </a:p>
          <a:p>
            <a:r>
              <a:rPr lang="en-US" dirty="0"/>
              <a:t>SBEs have been identified and plotted on DOE F-C targets, and preliminary results imply that safety class equipment would not be necessary from a RIPB point-of-view.</a:t>
            </a:r>
          </a:p>
          <a:p>
            <a:r>
              <a:rPr lang="en-US" dirty="0"/>
              <a:t>The PRA development will continue to evolve in parallel with subsequent design phases.</a:t>
            </a:r>
          </a:p>
        </p:txBody>
      </p:sp>
      <p:sp>
        <p:nvSpPr>
          <p:cNvPr id="4" name="Slide Number Placeholder 3">
            <a:extLst>
              <a:ext uri="{FF2B5EF4-FFF2-40B4-BE49-F238E27FC236}">
                <a16:creationId xmlns:a16="http://schemas.microsoft.com/office/drawing/2014/main" id="{993038D2-03DE-414C-BEEB-678559A2447B}"/>
              </a:ext>
            </a:extLst>
          </p:cNvPr>
          <p:cNvSpPr>
            <a:spLocks noGrp="1"/>
          </p:cNvSpPr>
          <p:nvPr>
            <p:ph type="sldNum" sz="quarter" idx="12"/>
          </p:nvPr>
        </p:nvSpPr>
        <p:spPr/>
        <p:txBody>
          <a:bodyPr/>
          <a:lstStyle/>
          <a:p>
            <a:fld id="{73C068CB-EBE1-9B45-86D9-443584200E05}" type="slidenum">
              <a:rPr lang="en-US" smtClean="0"/>
              <a:pPr/>
              <a:t>15</a:t>
            </a:fld>
            <a:endParaRPr lang="en-US" dirty="0"/>
          </a:p>
        </p:txBody>
      </p:sp>
    </p:spTree>
    <p:extLst>
      <p:ext uri="{BB962C8B-B14F-4D97-AF65-F5344CB8AC3E}">
        <p14:creationId xmlns:p14="http://schemas.microsoft.com/office/powerpoint/2010/main" val="114215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D9FFA-9E32-49CA-BDC3-EB3D2F05F184}"/>
              </a:ext>
            </a:extLst>
          </p:cNvPr>
          <p:cNvSpPr>
            <a:spLocks noGrp="1"/>
          </p:cNvSpPr>
          <p:nvPr>
            <p:ph type="title"/>
          </p:nvPr>
        </p:nvSpPr>
        <p:spPr>
          <a:xfrm>
            <a:off x="4562572" y="2640767"/>
            <a:ext cx="7019827" cy="1143000"/>
          </a:xfrm>
        </p:spPr>
        <p:txBody>
          <a:bodyPr/>
          <a:lstStyle/>
          <a:p>
            <a:r>
              <a:rPr lang="en-US" dirty="0"/>
              <a:t>Thank You!</a:t>
            </a:r>
            <a:br>
              <a:rPr lang="en-US" dirty="0"/>
            </a:br>
            <a:r>
              <a:rPr lang="en-US" dirty="0"/>
              <a:t>Questions?</a:t>
            </a:r>
          </a:p>
        </p:txBody>
      </p:sp>
      <p:sp>
        <p:nvSpPr>
          <p:cNvPr id="4" name="Slide Number Placeholder 3">
            <a:extLst>
              <a:ext uri="{FF2B5EF4-FFF2-40B4-BE49-F238E27FC236}">
                <a16:creationId xmlns:a16="http://schemas.microsoft.com/office/drawing/2014/main" id="{C62B3550-737A-48B2-AA2F-22229075C7A3}"/>
              </a:ext>
            </a:extLst>
          </p:cNvPr>
          <p:cNvSpPr>
            <a:spLocks noGrp="1"/>
          </p:cNvSpPr>
          <p:nvPr>
            <p:ph type="sldNum" sz="quarter" idx="12"/>
          </p:nvPr>
        </p:nvSpPr>
        <p:spPr/>
        <p:txBody>
          <a:bodyPr/>
          <a:lstStyle/>
          <a:p>
            <a:fld id="{73C068CB-EBE1-9B45-86D9-443584200E05}" type="slidenum">
              <a:rPr lang="en-US" smtClean="0"/>
              <a:pPr/>
              <a:t>16</a:t>
            </a:fld>
            <a:endParaRPr lang="en-US" dirty="0"/>
          </a:p>
        </p:txBody>
      </p:sp>
    </p:spTree>
    <p:extLst>
      <p:ext uri="{BB962C8B-B14F-4D97-AF65-F5344CB8AC3E}">
        <p14:creationId xmlns:p14="http://schemas.microsoft.com/office/powerpoint/2010/main" val="4207698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idx="1"/>
          </p:nvPr>
        </p:nvSpPr>
        <p:spPr>
          <a:xfrm>
            <a:off x="596112" y="1447368"/>
            <a:ext cx="8740110" cy="3566256"/>
          </a:xfrm>
        </p:spPr>
        <p:txBody>
          <a:bodyPr>
            <a:noAutofit/>
          </a:bodyPr>
          <a:lstStyle/>
          <a:p>
            <a:r>
              <a:rPr lang="en-US" sz="2000" b="1" dirty="0"/>
              <a:t>Co-Authors:</a:t>
            </a:r>
            <a:r>
              <a:rPr lang="en-US" sz="2000" dirty="0"/>
              <a:t> Brian Johnson, Zander Mausolff, Jonathan Walker (Terrapower, LLC), Brandon Chisholm (Southern Company)</a:t>
            </a:r>
          </a:p>
          <a:p>
            <a:r>
              <a:rPr lang="en-US" sz="2000" b="1" dirty="0"/>
              <a:t>Reviewers:</a:t>
            </a:r>
            <a:r>
              <a:rPr lang="en-US" sz="2000" dirty="0"/>
              <a:t> Troy Reiss, Jason Andrus (INL), Clint Medlock, Lauren Latham (Southern Company), Dan Walter (Terrapower LLC)</a:t>
            </a:r>
          </a:p>
          <a:p>
            <a:r>
              <a:rPr lang="en-US" sz="2000" b="1" dirty="0"/>
              <a:t>Southern Company</a:t>
            </a:r>
            <a:endParaRPr lang="en-US" sz="2000" dirty="0"/>
          </a:p>
          <a:p>
            <a:r>
              <a:rPr lang="en-US" sz="2000" b="1" dirty="0"/>
              <a:t>Idaho National Laboratory</a:t>
            </a:r>
            <a:endParaRPr lang="en-US" sz="2000" dirty="0"/>
          </a:p>
          <a:p>
            <a:r>
              <a:rPr lang="en-US" sz="2000" b="1" dirty="0"/>
              <a:t>National Reactor Innovation Center</a:t>
            </a:r>
          </a:p>
          <a:p>
            <a:r>
              <a:rPr lang="en-US" sz="2000" b="1" dirty="0"/>
              <a:t>ARDP Partners: </a:t>
            </a:r>
            <a:r>
              <a:rPr lang="en-US" sz="2000" dirty="0"/>
              <a:t>Orano Federal Services, CorePower, Electric Power Research Institute</a:t>
            </a:r>
          </a:p>
          <a:p>
            <a:r>
              <a:rPr lang="en-US" sz="2000" b="1" dirty="0"/>
              <a:t>Department of Energy</a:t>
            </a:r>
          </a:p>
          <a:p>
            <a:pPr lvl="1"/>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73C068CB-EBE1-9B45-86D9-443584200E05}" type="slidenum">
              <a:rPr lang="en-US" smtClean="0"/>
              <a:pPr/>
              <a:t>2</a:t>
            </a:fld>
            <a:endParaRPr lang="en-US" dirty="0"/>
          </a:p>
        </p:txBody>
      </p:sp>
      <p:pic>
        <p:nvPicPr>
          <p:cNvPr id="5" name="Picture 4">
            <a:extLst>
              <a:ext uri="{FF2B5EF4-FFF2-40B4-BE49-F238E27FC236}">
                <a16:creationId xmlns:a16="http://schemas.microsoft.com/office/drawing/2014/main" id="{B1129F36-30ED-4956-98AF-D1C23B12EC3F}"/>
              </a:ext>
            </a:extLst>
          </p:cNvPr>
          <p:cNvPicPr>
            <a:picLocks noChangeAspect="1"/>
          </p:cNvPicPr>
          <p:nvPr/>
        </p:nvPicPr>
        <p:blipFill>
          <a:blip r:embed="rId2"/>
          <a:stretch>
            <a:fillRect/>
          </a:stretch>
        </p:blipFill>
        <p:spPr>
          <a:xfrm>
            <a:off x="9625706" y="5110728"/>
            <a:ext cx="2344260" cy="586065"/>
          </a:xfrm>
          <a:prstGeom prst="rect">
            <a:avLst/>
          </a:prstGeom>
        </p:spPr>
      </p:pic>
      <p:pic>
        <p:nvPicPr>
          <p:cNvPr id="6" name="Picture 5">
            <a:extLst>
              <a:ext uri="{FF2B5EF4-FFF2-40B4-BE49-F238E27FC236}">
                <a16:creationId xmlns:a16="http://schemas.microsoft.com/office/drawing/2014/main" id="{E8AABA3C-88EB-496E-94DB-AD72FB67E13F}"/>
              </a:ext>
            </a:extLst>
          </p:cNvPr>
          <p:cNvPicPr>
            <a:picLocks noChangeAspect="1"/>
          </p:cNvPicPr>
          <p:nvPr/>
        </p:nvPicPr>
        <p:blipFill>
          <a:blip r:embed="rId3"/>
          <a:stretch>
            <a:fillRect/>
          </a:stretch>
        </p:blipFill>
        <p:spPr>
          <a:xfrm>
            <a:off x="609601" y="1509789"/>
            <a:ext cx="310923" cy="243861"/>
          </a:xfrm>
          <a:prstGeom prst="rect">
            <a:avLst/>
          </a:prstGeom>
        </p:spPr>
      </p:pic>
      <p:pic>
        <p:nvPicPr>
          <p:cNvPr id="9" name="Picture 8">
            <a:extLst>
              <a:ext uri="{FF2B5EF4-FFF2-40B4-BE49-F238E27FC236}">
                <a16:creationId xmlns:a16="http://schemas.microsoft.com/office/drawing/2014/main" id="{FB25700B-812C-4976-8B9D-E1C7BE6081E4}"/>
              </a:ext>
            </a:extLst>
          </p:cNvPr>
          <p:cNvPicPr>
            <a:picLocks noChangeAspect="1"/>
          </p:cNvPicPr>
          <p:nvPr/>
        </p:nvPicPr>
        <p:blipFill>
          <a:blip r:embed="rId3"/>
          <a:stretch>
            <a:fillRect/>
          </a:stretch>
        </p:blipFill>
        <p:spPr>
          <a:xfrm>
            <a:off x="616708" y="2864079"/>
            <a:ext cx="310923" cy="243861"/>
          </a:xfrm>
          <a:prstGeom prst="rect">
            <a:avLst/>
          </a:prstGeom>
        </p:spPr>
      </p:pic>
      <p:pic>
        <p:nvPicPr>
          <p:cNvPr id="10" name="Picture 9">
            <a:extLst>
              <a:ext uri="{FF2B5EF4-FFF2-40B4-BE49-F238E27FC236}">
                <a16:creationId xmlns:a16="http://schemas.microsoft.com/office/drawing/2014/main" id="{7C41B944-278D-4514-A6A3-25F834879DDE}"/>
              </a:ext>
            </a:extLst>
          </p:cNvPr>
          <p:cNvPicPr>
            <a:picLocks noChangeAspect="1"/>
          </p:cNvPicPr>
          <p:nvPr/>
        </p:nvPicPr>
        <p:blipFill>
          <a:blip r:embed="rId3"/>
          <a:stretch>
            <a:fillRect/>
          </a:stretch>
        </p:blipFill>
        <p:spPr>
          <a:xfrm>
            <a:off x="616708" y="3255339"/>
            <a:ext cx="310923" cy="243861"/>
          </a:xfrm>
          <a:prstGeom prst="rect">
            <a:avLst/>
          </a:prstGeom>
        </p:spPr>
      </p:pic>
      <p:pic>
        <p:nvPicPr>
          <p:cNvPr id="11" name="Picture 10">
            <a:extLst>
              <a:ext uri="{FF2B5EF4-FFF2-40B4-BE49-F238E27FC236}">
                <a16:creationId xmlns:a16="http://schemas.microsoft.com/office/drawing/2014/main" id="{F81BC5AA-C8C0-4B6A-BF50-A11DC884C7B4}"/>
              </a:ext>
            </a:extLst>
          </p:cNvPr>
          <p:cNvPicPr>
            <a:picLocks noChangeAspect="1"/>
          </p:cNvPicPr>
          <p:nvPr/>
        </p:nvPicPr>
        <p:blipFill>
          <a:blip r:embed="rId3"/>
          <a:stretch>
            <a:fillRect/>
          </a:stretch>
        </p:blipFill>
        <p:spPr>
          <a:xfrm>
            <a:off x="596113" y="3624019"/>
            <a:ext cx="310923" cy="243861"/>
          </a:xfrm>
          <a:prstGeom prst="rect">
            <a:avLst/>
          </a:prstGeom>
        </p:spPr>
      </p:pic>
      <p:sp>
        <p:nvSpPr>
          <p:cNvPr id="12" name="TextBox 11">
            <a:extLst>
              <a:ext uri="{FF2B5EF4-FFF2-40B4-BE49-F238E27FC236}">
                <a16:creationId xmlns:a16="http://schemas.microsoft.com/office/drawing/2014/main" id="{49DA47F5-E665-4F01-B673-C78E18ED63C3}"/>
              </a:ext>
            </a:extLst>
          </p:cNvPr>
          <p:cNvSpPr txBox="1"/>
          <p:nvPr/>
        </p:nvSpPr>
        <p:spPr>
          <a:xfrm>
            <a:off x="4677196" y="4426343"/>
            <a:ext cx="121381" cy="1602223"/>
          </a:xfrm>
          <a:prstGeom prst="rect">
            <a:avLst/>
          </a:prstGeom>
        </p:spPr>
        <p:txBody>
          <a:bodyPr vert="horz" wrap="square" lIns="91440" tIns="45720" rIns="91440" bIns="45720" rtlCol="0" anchor="ctr">
            <a:normAutofit/>
          </a:bodyPr>
          <a:lstStyle/>
          <a:p>
            <a:endParaRPr lang="en-US" sz="2400" b="0" dirty="0">
              <a:solidFill>
                <a:srgbClr val="779C3F"/>
              </a:solidFill>
            </a:endParaRPr>
          </a:p>
        </p:txBody>
      </p:sp>
      <p:sp>
        <p:nvSpPr>
          <p:cNvPr id="13" name="TextBox 12">
            <a:extLst>
              <a:ext uri="{FF2B5EF4-FFF2-40B4-BE49-F238E27FC236}">
                <a16:creationId xmlns:a16="http://schemas.microsoft.com/office/drawing/2014/main" id="{CD14DDD6-7739-41DC-8D1F-E9BA77CE0C3F}"/>
              </a:ext>
            </a:extLst>
          </p:cNvPr>
          <p:cNvSpPr txBox="1"/>
          <p:nvPr/>
        </p:nvSpPr>
        <p:spPr>
          <a:xfrm>
            <a:off x="3285366" y="5696793"/>
            <a:ext cx="914400" cy="914400"/>
          </a:xfrm>
          <a:prstGeom prst="rect">
            <a:avLst/>
          </a:prstGeom>
        </p:spPr>
        <p:txBody>
          <a:bodyPr vert="horz" wrap="none" lIns="91440" tIns="45720" rIns="91440" bIns="45720" rtlCol="0" anchor="ctr">
            <a:normAutofit/>
          </a:bodyPr>
          <a:lstStyle/>
          <a:p>
            <a:endParaRPr lang="en-US" sz="2400" b="0" dirty="0">
              <a:solidFill>
                <a:srgbClr val="779C3F"/>
              </a:solidFill>
            </a:endParaRPr>
          </a:p>
        </p:txBody>
      </p:sp>
      <p:sp>
        <p:nvSpPr>
          <p:cNvPr id="15" name="TextBox 14">
            <a:extLst>
              <a:ext uri="{FF2B5EF4-FFF2-40B4-BE49-F238E27FC236}">
                <a16:creationId xmlns:a16="http://schemas.microsoft.com/office/drawing/2014/main" id="{7BD4CB23-B41B-479E-B0DF-F8041D01E3A3}"/>
              </a:ext>
            </a:extLst>
          </p:cNvPr>
          <p:cNvSpPr txBox="1"/>
          <p:nvPr/>
        </p:nvSpPr>
        <p:spPr>
          <a:xfrm>
            <a:off x="1051965" y="4900562"/>
            <a:ext cx="8271098" cy="1169551"/>
          </a:xfrm>
          <a:prstGeom prst="rect">
            <a:avLst/>
          </a:prstGeom>
          <a:noFill/>
        </p:spPr>
        <p:txBody>
          <a:bodyPr wrap="square">
            <a:spAutoFit/>
          </a:bodyPr>
          <a:lstStyle/>
          <a:p>
            <a:r>
              <a:rPr lang="en-US" sz="1000" dirty="0"/>
              <a:t>This material is based upon work supported by the Department of Energy under Award Number DE-NE0009045.” Disclaimer: "This report was prepared as an account of work sponsored by an agency of the United States Government. Neither the United States Government nor any agency thereof, nor any of their employees, makes any warranty, express or implied, or assumes any legal liability or responsibility for the accuracy, completeness, or usefulness of any information, apparatus, product, or process disclosed, or represents that its use would not infringe privately owned rights. Reference herein to any specific commercial product, process, or service by trade name, trademark, manufacturer, or otherwise does not necessarily constitute or imply its endorsement, recommendation, or favoring by the United States Government or any agency thereof. The views and opinions of authors expressed herein do not necessarily state or reflect those of the United States Government or any agency thereof</a:t>
            </a:r>
          </a:p>
        </p:txBody>
      </p:sp>
      <p:pic>
        <p:nvPicPr>
          <p:cNvPr id="16" name="Picture 15">
            <a:extLst>
              <a:ext uri="{FF2B5EF4-FFF2-40B4-BE49-F238E27FC236}">
                <a16:creationId xmlns:a16="http://schemas.microsoft.com/office/drawing/2014/main" id="{8E6CF2B0-3ADF-4BF1-904D-23AB30EF2838}"/>
              </a:ext>
            </a:extLst>
          </p:cNvPr>
          <p:cNvPicPr>
            <a:picLocks noChangeAspect="1"/>
          </p:cNvPicPr>
          <p:nvPr/>
        </p:nvPicPr>
        <p:blipFill>
          <a:blip r:embed="rId3"/>
          <a:stretch>
            <a:fillRect/>
          </a:stretch>
        </p:blipFill>
        <p:spPr>
          <a:xfrm>
            <a:off x="609601" y="2189117"/>
            <a:ext cx="310923" cy="243861"/>
          </a:xfrm>
          <a:prstGeom prst="rect">
            <a:avLst/>
          </a:prstGeom>
        </p:spPr>
      </p:pic>
      <p:pic>
        <p:nvPicPr>
          <p:cNvPr id="17" name="Picture 16">
            <a:extLst>
              <a:ext uri="{FF2B5EF4-FFF2-40B4-BE49-F238E27FC236}">
                <a16:creationId xmlns:a16="http://schemas.microsoft.com/office/drawing/2014/main" id="{C207EC4C-2427-4C3C-99B6-A0C249BC8619}"/>
              </a:ext>
            </a:extLst>
          </p:cNvPr>
          <p:cNvPicPr>
            <a:picLocks noChangeAspect="1"/>
          </p:cNvPicPr>
          <p:nvPr/>
        </p:nvPicPr>
        <p:blipFill>
          <a:blip r:embed="rId3"/>
          <a:stretch>
            <a:fillRect/>
          </a:stretch>
        </p:blipFill>
        <p:spPr>
          <a:xfrm>
            <a:off x="625528" y="4015279"/>
            <a:ext cx="310923" cy="243861"/>
          </a:xfrm>
          <a:prstGeom prst="rect">
            <a:avLst/>
          </a:prstGeom>
        </p:spPr>
      </p:pic>
      <p:pic>
        <p:nvPicPr>
          <p:cNvPr id="18" name="Picture 17">
            <a:extLst>
              <a:ext uri="{FF2B5EF4-FFF2-40B4-BE49-F238E27FC236}">
                <a16:creationId xmlns:a16="http://schemas.microsoft.com/office/drawing/2014/main" id="{0516917B-5CAA-48B2-9691-3EB22529D24E}"/>
              </a:ext>
            </a:extLst>
          </p:cNvPr>
          <p:cNvPicPr>
            <a:picLocks noChangeAspect="1"/>
          </p:cNvPicPr>
          <p:nvPr/>
        </p:nvPicPr>
        <p:blipFill>
          <a:blip r:embed="rId3"/>
          <a:stretch>
            <a:fillRect/>
          </a:stretch>
        </p:blipFill>
        <p:spPr>
          <a:xfrm>
            <a:off x="638906" y="4665454"/>
            <a:ext cx="310923" cy="243861"/>
          </a:xfrm>
          <a:prstGeom prst="rect">
            <a:avLst/>
          </a:prstGeom>
        </p:spPr>
      </p:pic>
      <p:pic>
        <p:nvPicPr>
          <p:cNvPr id="19" name="Picture 18">
            <a:extLst>
              <a:ext uri="{FF2B5EF4-FFF2-40B4-BE49-F238E27FC236}">
                <a16:creationId xmlns:a16="http://schemas.microsoft.com/office/drawing/2014/main" id="{B91E7286-B049-43BD-A719-8F6AA0DDAC1D}"/>
              </a:ext>
            </a:extLst>
          </p:cNvPr>
          <p:cNvPicPr>
            <a:picLocks noChangeAspect="1"/>
          </p:cNvPicPr>
          <p:nvPr/>
        </p:nvPicPr>
        <p:blipFill>
          <a:blip r:embed="rId4"/>
          <a:stretch>
            <a:fillRect/>
          </a:stretch>
        </p:blipFill>
        <p:spPr>
          <a:xfrm>
            <a:off x="10227012" y="1895086"/>
            <a:ext cx="1866563" cy="1075783"/>
          </a:xfrm>
          <a:prstGeom prst="rect">
            <a:avLst/>
          </a:prstGeom>
        </p:spPr>
      </p:pic>
      <p:pic>
        <p:nvPicPr>
          <p:cNvPr id="20" name="Picture 19">
            <a:extLst>
              <a:ext uri="{FF2B5EF4-FFF2-40B4-BE49-F238E27FC236}">
                <a16:creationId xmlns:a16="http://schemas.microsoft.com/office/drawing/2014/main" id="{708893DE-2854-4A26-A436-4B77B5DC5A21}"/>
              </a:ext>
            </a:extLst>
          </p:cNvPr>
          <p:cNvPicPr>
            <a:picLocks noChangeAspect="1"/>
          </p:cNvPicPr>
          <p:nvPr/>
        </p:nvPicPr>
        <p:blipFill>
          <a:blip r:embed="rId5"/>
          <a:stretch>
            <a:fillRect/>
          </a:stretch>
        </p:blipFill>
        <p:spPr>
          <a:xfrm>
            <a:off x="9540374" y="1447368"/>
            <a:ext cx="2527523" cy="352790"/>
          </a:xfrm>
          <a:prstGeom prst="rect">
            <a:avLst/>
          </a:prstGeom>
        </p:spPr>
      </p:pic>
      <p:pic>
        <p:nvPicPr>
          <p:cNvPr id="21" name="Picture 6" descr="Image result for orano logo">
            <a:extLst>
              <a:ext uri="{FF2B5EF4-FFF2-40B4-BE49-F238E27FC236}">
                <a16:creationId xmlns:a16="http://schemas.microsoft.com/office/drawing/2014/main" id="{63A86261-8913-4F24-ACF9-7D693E38BB9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555843" y="3184477"/>
            <a:ext cx="803845" cy="69260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ore Power Logo">
            <a:extLst>
              <a:ext uri="{FF2B5EF4-FFF2-40B4-BE49-F238E27FC236}">
                <a16:creationId xmlns:a16="http://schemas.microsoft.com/office/drawing/2014/main" id="{C01C6E18-8E85-4F67-A65C-3026FF3624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80920" y="3162912"/>
            <a:ext cx="1612655" cy="532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Image result for 3m logo">
            <a:extLst>
              <a:ext uri="{FF2B5EF4-FFF2-40B4-BE49-F238E27FC236}">
                <a16:creationId xmlns:a16="http://schemas.microsoft.com/office/drawing/2014/main" id="{6DF5FDB2-CA75-43A7-B859-15FCA839C1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3883" y="4130738"/>
            <a:ext cx="807037" cy="38131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EPRI Logo - LogoDix">
            <a:extLst>
              <a:ext uri="{FF2B5EF4-FFF2-40B4-BE49-F238E27FC236}">
                <a16:creationId xmlns:a16="http://schemas.microsoft.com/office/drawing/2014/main" id="{585F0537-A705-4AAF-B75C-62274CF590B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685072" y="4067199"/>
            <a:ext cx="1204350" cy="508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339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07DA8-5D3B-4333-8761-3920A8512DBF}"/>
              </a:ext>
            </a:extLst>
          </p:cNvPr>
          <p:cNvSpPr>
            <a:spLocks noGrp="1"/>
          </p:cNvSpPr>
          <p:nvPr>
            <p:ph type="title"/>
          </p:nvPr>
        </p:nvSpPr>
        <p:spPr/>
        <p:txBody>
          <a:bodyPr/>
          <a:lstStyle/>
          <a:p>
            <a:r>
              <a:rPr lang="en-US" dirty="0"/>
              <a:t>MCRE Background</a:t>
            </a:r>
          </a:p>
        </p:txBody>
      </p:sp>
      <p:sp>
        <p:nvSpPr>
          <p:cNvPr id="3" name="Content Placeholder 2">
            <a:extLst>
              <a:ext uri="{FF2B5EF4-FFF2-40B4-BE49-F238E27FC236}">
                <a16:creationId xmlns:a16="http://schemas.microsoft.com/office/drawing/2014/main" id="{7F4F5597-354A-41A5-B7C3-DBD26AA6DDC2}"/>
              </a:ext>
            </a:extLst>
          </p:cNvPr>
          <p:cNvSpPr>
            <a:spLocks noGrp="1"/>
          </p:cNvSpPr>
          <p:nvPr>
            <p:ph idx="1"/>
          </p:nvPr>
        </p:nvSpPr>
        <p:spPr/>
        <p:txBody>
          <a:bodyPr>
            <a:normAutofit lnSpcReduction="10000"/>
          </a:bodyPr>
          <a:lstStyle/>
          <a:p>
            <a:r>
              <a:rPr lang="en-US" dirty="0"/>
              <a:t>DOE awarded a contract to Southern Company-Services (SCS) Inc. for the design, development, and operation of the MCRE under the Advanced Reactor Demonstration Program.</a:t>
            </a:r>
          </a:p>
          <a:p>
            <a:r>
              <a:rPr lang="en-US" dirty="0"/>
              <a:t>SCS leads the project team including TerraPower, Idaho National Laboratory, Orano Federal Services, CorePower, 3M Company and the Electric Power Research Institute.</a:t>
            </a:r>
          </a:p>
          <a:p>
            <a:r>
              <a:rPr lang="en-US" dirty="0"/>
              <a:t>Mission Statement: To measure key reactor physics phenomena and test hypotheses about Molten Chloride Fast Reactor (MCFR) behavior, to reduce uncertainty and provide foundational knowledge to support the development of the MCFR Demonstration Reactor.</a:t>
            </a:r>
          </a:p>
          <a:p>
            <a:endParaRPr lang="en-US" dirty="0"/>
          </a:p>
        </p:txBody>
      </p:sp>
      <p:sp>
        <p:nvSpPr>
          <p:cNvPr id="4" name="Slide Number Placeholder 3">
            <a:extLst>
              <a:ext uri="{FF2B5EF4-FFF2-40B4-BE49-F238E27FC236}">
                <a16:creationId xmlns:a16="http://schemas.microsoft.com/office/drawing/2014/main" id="{E5A27C9F-85FA-4532-A7BD-A23E1CED63CC}"/>
              </a:ext>
            </a:extLst>
          </p:cNvPr>
          <p:cNvSpPr>
            <a:spLocks noGrp="1"/>
          </p:cNvSpPr>
          <p:nvPr>
            <p:ph type="sldNum" sz="quarter" idx="12"/>
          </p:nvPr>
        </p:nvSpPr>
        <p:spPr/>
        <p:txBody>
          <a:bodyPr/>
          <a:lstStyle/>
          <a:p>
            <a:fld id="{73C068CB-EBE1-9B45-86D9-443584200E05}" type="slidenum">
              <a:rPr lang="en-US" smtClean="0"/>
              <a:pPr/>
              <a:t>3</a:t>
            </a:fld>
            <a:endParaRPr lang="en-US" dirty="0"/>
          </a:p>
        </p:txBody>
      </p:sp>
    </p:spTree>
    <p:extLst>
      <p:ext uri="{BB962C8B-B14F-4D97-AF65-F5344CB8AC3E}">
        <p14:creationId xmlns:p14="http://schemas.microsoft.com/office/powerpoint/2010/main" val="398432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11F2B-B481-4A1D-A908-882BBB5D58AB}"/>
              </a:ext>
            </a:extLst>
          </p:cNvPr>
          <p:cNvSpPr>
            <a:spLocks noGrp="1"/>
          </p:cNvSpPr>
          <p:nvPr>
            <p:ph type="title"/>
          </p:nvPr>
        </p:nvSpPr>
        <p:spPr/>
        <p:txBody>
          <a:bodyPr/>
          <a:lstStyle/>
          <a:p>
            <a:r>
              <a:rPr lang="en-US" dirty="0"/>
              <a:t>MCRE Conceptual Design Features</a:t>
            </a:r>
          </a:p>
        </p:txBody>
      </p:sp>
      <p:sp>
        <p:nvSpPr>
          <p:cNvPr id="3" name="Content Placeholder 2">
            <a:extLst>
              <a:ext uri="{FF2B5EF4-FFF2-40B4-BE49-F238E27FC236}">
                <a16:creationId xmlns:a16="http://schemas.microsoft.com/office/drawing/2014/main" id="{4A68E58A-3140-4B80-8E50-56AE9E21B50F}"/>
              </a:ext>
            </a:extLst>
          </p:cNvPr>
          <p:cNvSpPr>
            <a:spLocks noGrp="1"/>
          </p:cNvSpPr>
          <p:nvPr>
            <p:ph idx="1"/>
          </p:nvPr>
        </p:nvSpPr>
        <p:spPr>
          <a:xfrm>
            <a:off x="609600" y="1417640"/>
            <a:ext cx="10972800" cy="4708526"/>
          </a:xfrm>
        </p:spPr>
        <p:txBody>
          <a:bodyPr>
            <a:normAutofit/>
          </a:bodyPr>
          <a:lstStyle/>
          <a:p>
            <a:r>
              <a:rPr lang="en-US" dirty="0"/>
              <a:t>Fast fission reactor (pool type)</a:t>
            </a:r>
          </a:p>
          <a:p>
            <a:r>
              <a:rPr lang="en-US" dirty="0"/>
              <a:t>Highly enriched NaCl-UCl3 eutectic fuel (1225 kg, HEU 630kg))</a:t>
            </a:r>
          </a:p>
          <a:p>
            <a:r>
              <a:rPr lang="en-US" dirty="0"/>
              <a:t>Low power (200 kW)</a:t>
            </a:r>
          </a:p>
          <a:p>
            <a:r>
              <a:rPr lang="en-US" dirty="0"/>
              <a:t>Very strong negative fuel density reactivity feedback coefficient</a:t>
            </a:r>
          </a:p>
          <a:p>
            <a:r>
              <a:rPr lang="en-US" dirty="0"/>
              <a:t>High fuel temperature (650 °C, </a:t>
            </a:r>
            <a:r>
              <a:rPr lang="el-GR" dirty="0"/>
              <a:t>Δ</a:t>
            </a:r>
            <a:r>
              <a:rPr lang="en-US" dirty="0"/>
              <a:t>T = 10 °C)</a:t>
            </a:r>
          </a:p>
          <a:p>
            <a:r>
              <a:rPr lang="en-US" dirty="0"/>
              <a:t>Low pressure (100 kPa)</a:t>
            </a:r>
          </a:p>
          <a:p>
            <a:r>
              <a:rPr lang="en-US" dirty="0"/>
              <a:t>High fuel heat capacity =&gt; bulk freezing in ~40 hrs.</a:t>
            </a:r>
          </a:p>
          <a:p>
            <a:r>
              <a:rPr lang="en-US" dirty="0"/>
              <a:t>Passive decay heat removal</a:t>
            </a:r>
          </a:p>
          <a:p>
            <a:r>
              <a:rPr lang="en-US" dirty="0"/>
              <a:t>Functional containment</a:t>
            </a:r>
          </a:p>
        </p:txBody>
      </p:sp>
      <p:sp>
        <p:nvSpPr>
          <p:cNvPr id="4" name="Slide Number Placeholder 3">
            <a:extLst>
              <a:ext uri="{FF2B5EF4-FFF2-40B4-BE49-F238E27FC236}">
                <a16:creationId xmlns:a16="http://schemas.microsoft.com/office/drawing/2014/main" id="{2C96D79F-ADF8-487F-B7C0-75F5298196EB}"/>
              </a:ext>
            </a:extLst>
          </p:cNvPr>
          <p:cNvSpPr>
            <a:spLocks noGrp="1"/>
          </p:cNvSpPr>
          <p:nvPr>
            <p:ph type="sldNum" sz="quarter" idx="12"/>
          </p:nvPr>
        </p:nvSpPr>
        <p:spPr/>
        <p:txBody>
          <a:bodyPr/>
          <a:lstStyle/>
          <a:p>
            <a:fld id="{73C068CB-EBE1-9B45-86D9-443584200E05}" type="slidenum">
              <a:rPr lang="en-US" smtClean="0"/>
              <a:pPr/>
              <a:t>4</a:t>
            </a:fld>
            <a:endParaRPr lang="en-US" dirty="0"/>
          </a:p>
        </p:txBody>
      </p:sp>
    </p:spTree>
    <p:extLst>
      <p:ext uri="{BB962C8B-B14F-4D97-AF65-F5344CB8AC3E}">
        <p14:creationId xmlns:p14="http://schemas.microsoft.com/office/powerpoint/2010/main" val="1294984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389F4-D6F8-40DE-8F38-555C18F9062A}"/>
              </a:ext>
            </a:extLst>
          </p:cNvPr>
          <p:cNvSpPr>
            <a:spLocks noGrp="1"/>
          </p:cNvSpPr>
          <p:nvPr>
            <p:ph type="title"/>
          </p:nvPr>
        </p:nvSpPr>
        <p:spPr/>
        <p:txBody>
          <a:bodyPr/>
          <a:lstStyle/>
          <a:p>
            <a:r>
              <a:rPr lang="en-US" dirty="0"/>
              <a:t>MCRE Conceptual Design Systems</a:t>
            </a:r>
          </a:p>
        </p:txBody>
      </p:sp>
      <p:sp>
        <p:nvSpPr>
          <p:cNvPr id="4" name="Slide Number Placeholder 3">
            <a:extLst>
              <a:ext uri="{FF2B5EF4-FFF2-40B4-BE49-F238E27FC236}">
                <a16:creationId xmlns:a16="http://schemas.microsoft.com/office/drawing/2014/main" id="{53429E37-CDAC-4196-A4CE-D91965E6B0B3}"/>
              </a:ext>
            </a:extLst>
          </p:cNvPr>
          <p:cNvSpPr>
            <a:spLocks noGrp="1"/>
          </p:cNvSpPr>
          <p:nvPr>
            <p:ph type="sldNum" sz="quarter" idx="12"/>
          </p:nvPr>
        </p:nvSpPr>
        <p:spPr/>
        <p:txBody>
          <a:bodyPr/>
          <a:lstStyle/>
          <a:p>
            <a:fld id="{73C068CB-EBE1-9B45-86D9-443584200E05}" type="slidenum">
              <a:rPr lang="en-US" smtClean="0"/>
              <a:pPr/>
              <a:t>5</a:t>
            </a:fld>
            <a:endParaRPr lang="en-US" dirty="0"/>
          </a:p>
        </p:txBody>
      </p:sp>
      <p:sp>
        <p:nvSpPr>
          <p:cNvPr id="7" name="Content Placeholder 2">
            <a:extLst>
              <a:ext uri="{FF2B5EF4-FFF2-40B4-BE49-F238E27FC236}">
                <a16:creationId xmlns:a16="http://schemas.microsoft.com/office/drawing/2014/main" id="{AF64FF99-1F9D-42C0-A139-0011F8F00612}"/>
              </a:ext>
            </a:extLst>
          </p:cNvPr>
          <p:cNvSpPr txBox="1">
            <a:spLocks/>
          </p:cNvSpPr>
          <p:nvPr/>
        </p:nvSpPr>
        <p:spPr>
          <a:xfrm>
            <a:off x="6800840" y="1417640"/>
            <a:ext cx="4781559" cy="470852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Segoe UI" panose="020B0502040204020203"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Segoe UI" panose="020B0502040204020203" pitchFamily="34" charset="0"/>
                <a:ea typeface="+mn-ea"/>
                <a:cs typeface="+mn-cs"/>
              </a:defRPr>
            </a:lvl2pPr>
            <a:lvl3pPr marL="1143000" indent="-228600" algn="l" defTabSz="457200" rtl="0" eaLnBrk="1" latinLnBrk="0" hangingPunct="1">
              <a:spcBef>
                <a:spcPct val="20000"/>
              </a:spcBef>
              <a:buFont typeface="Arial"/>
              <a:buChar char="•"/>
              <a:defRPr sz="2800" kern="1200">
                <a:solidFill>
                  <a:schemeClr val="tx1"/>
                </a:solidFill>
                <a:latin typeface="Segoe UI" panose="020B0502040204020203" pitchFamily="34" charset="0"/>
                <a:ea typeface="+mn-ea"/>
                <a:cs typeface="+mn-cs"/>
              </a:defRPr>
            </a:lvl3pPr>
            <a:lvl4pPr marL="1600200" indent="-228600" algn="l" defTabSz="457200" rtl="0" eaLnBrk="1" latinLnBrk="0" hangingPunct="1">
              <a:spcBef>
                <a:spcPct val="20000"/>
              </a:spcBef>
              <a:buFont typeface="Arial"/>
              <a:buChar char="–"/>
              <a:defRPr sz="2800" kern="1200">
                <a:solidFill>
                  <a:schemeClr val="tx1"/>
                </a:solidFill>
                <a:latin typeface="Segoe UI" panose="020B0502040204020203" pitchFamily="34" charset="0"/>
                <a:ea typeface="+mn-ea"/>
                <a:cs typeface="+mn-cs"/>
              </a:defRPr>
            </a:lvl4pPr>
            <a:lvl5pPr marL="2057400" indent="-228600" algn="l" defTabSz="457200" rtl="0" eaLnBrk="1" latinLnBrk="0" hangingPunct="1">
              <a:spcBef>
                <a:spcPct val="20000"/>
              </a:spcBef>
              <a:buFont typeface="Arial"/>
              <a:buChar char="»"/>
              <a:defRPr sz="2800" kern="1200">
                <a:solidFill>
                  <a:schemeClr val="tx1"/>
                </a:solidFill>
                <a:latin typeface="Segoe UI" panose="020B0502040204020203"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rgbClr val="000000"/>
                </a:solidFill>
                <a:latin typeface="Times New Roman" panose="02020603050405020304" pitchFamily="18" charset="0"/>
              </a:rPr>
              <a:t>R</a:t>
            </a:r>
            <a:r>
              <a:rPr lang="en-US" sz="2400" b="0" i="0" u="none" strike="noStrike" baseline="0" dirty="0">
                <a:solidFill>
                  <a:srgbClr val="000000"/>
                </a:solidFill>
                <a:latin typeface="Times New Roman" panose="02020603050405020304" pitchFamily="18" charset="0"/>
              </a:rPr>
              <a:t>eactor (1)</a:t>
            </a:r>
          </a:p>
          <a:p>
            <a:r>
              <a:rPr lang="en-US" sz="2400" dirty="0">
                <a:solidFill>
                  <a:srgbClr val="000000"/>
                </a:solidFill>
                <a:latin typeface="Times New Roman" panose="02020603050405020304" pitchFamily="18" charset="0"/>
              </a:rPr>
              <a:t>P</a:t>
            </a:r>
            <a:r>
              <a:rPr lang="en-US" sz="2400" b="0" i="0" u="none" strike="noStrike" baseline="0" dirty="0">
                <a:solidFill>
                  <a:srgbClr val="000000"/>
                </a:solidFill>
                <a:latin typeface="Times New Roman" panose="02020603050405020304" pitchFamily="18" charset="0"/>
              </a:rPr>
              <a:t>ump (2)</a:t>
            </a:r>
          </a:p>
          <a:p>
            <a:r>
              <a:rPr lang="en-US" sz="2400" dirty="0">
                <a:solidFill>
                  <a:srgbClr val="000000"/>
                </a:solidFill>
                <a:latin typeface="Times New Roman" panose="02020603050405020304" pitchFamily="18" charset="0"/>
              </a:rPr>
              <a:t>F</a:t>
            </a:r>
            <a:r>
              <a:rPr lang="en-US" sz="2400" b="0" i="0" u="none" strike="noStrike" baseline="0" dirty="0">
                <a:solidFill>
                  <a:srgbClr val="000000"/>
                </a:solidFill>
                <a:latin typeface="Times New Roman" panose="02020603050405020304" pitchFamily="18" charset="0"/>
              </a:rPr>
              <a:t>uel salt drain tank (3) </a:t>
            </a:r>
          </a:p>
          <a:p>
            <a:r>
              <a:rPr lang="en-US" sz="2400" b="0" i="0" u="none" strike="noStrike" baseline="0" dirty="0">
                <a:solidFill>
                  <a:srgbClr val="000000"/>
                </a:solidFill>
                <a:latin typeface="Times New Roman" panose="02020603050405020304" pitchFamily="18" charset="0"/>
              </a:rPr>
              <a:t>Primary </a:t>
            </a:r>
            <a:r>
              <a:rPr lang="en-US" sz="2400" b="0" i="0" u="none" strike="noStrike" baseline="0">
                <a:solidFill>
                  <a:srgbClr val="000000"/>
                </a:solidFill>
                <a:latin typeface="Times New Roman" panose="02020603050405020304" pitchFamily="18" charset="0"/>
              </a:rPr>
              <a:t>cooling fans </a:t>
            </a:r>
            <a:r>
              <a:rPr lang="en-US" sz="2400" b="0" i="0" u="none" strike="noStrike" baseline="0" dirty="0">
                <a:solidFill>
                  <a:srgbClr val="000000"/>
                </a:solidFill>
                <a:latin typeface="Times New Roman" panose="02020603050405020304" pitchFamily="18" charset="0"/>
              </a:rPr>
              <a:t>(4)</a:t>
            </a:r>
          </a:p>
          <a:p>
            <a:r>
              <a:rPr lang="en-US" sz="2400" dirty="0">
                <a:solidFill>
                  <a:srgbClr val="000000"/>
                </a:solidFill>
                <a:latin typeface="Times New Roman" panose="02020603050405020304" pitchFamily="18" charset="0"/>
              </a:rPr>
              <a:t>A</a:t>
            </a:r>
            <a:r>
              <a:rPr lang="en-US" sz="2400" b="0" i="0" u="none" strike="noStrike" baseline="0" dirty="0">
                <a:solidFill>
                  <a:srgbClr val="000000"/>
                </a:solidFill>
                <a:latin typeface="Times New Roman" panose="02020603050405020304" pitchFamily="18" charset="0"/>
              </a:rPr>
              <a:t>rgon redundant supply tank (5)</a:t>
            </a:r>
          </a:p>
          <a:p>
            <a:r>
              <a:rPr lang="en-US" sz="2400" dirty="0">
                <a:solidFill>
                  <a:srgbClr val="000000"/>
                </a:solidFill>
                <a:latin typeface="Times New Roman" panose="02020603050405020304" pitchFamily="18" charset="0"/>
              </a:rPr>
              <a:t>F</a:t>
            </a:r>
            <a:r>
              <a:rPr lang="en-US" sz="2400" b="0" i="0" u="none" strike="noStrike" baseline="0" dirty="0">
                <a:solidFill>
                  <a:srgbClr val="000000"/>
                </a:solidFill>
                <a:latin typeface="Times New Roman" panose="02020603050405020304" pitchFamily="18" charset="0"/>
              </a:rPr>
              <a:t>lush salt drain tank (6)</a:t>
            </a:r>
          </a:p>
          <a:p>
            <a:r>
              <a:rPr lang="en-US" sz="2400" dirty="0">
                <a:solidFill>
                  <a:srgbClr val="000000"/>
                </a:solidFill>
                <a:latin typeface="Times New Roman" panose="02020603050405020304" pitchFamily="18" charset="0"/>
              </a:rPr>
              <a:t>F</a:t>
            </a:r>
            <a:r>
              <a:rPr lang="en-US" sz="2400" b="0" i="0" u="none" strike="noStrike" baseline="0" dirty="0">
                <a:solidFill>
                  <a:srgbClr val="000000"/>
                </a:solidFill>
                <a:latin typeface="Times New Roman" panose="02020603050405020304" pitchFamily="18" charset="0"/>
              </a:rPr>
              <a:t>uel cask loading glove box (7)</a:t>
            </a:r>
          </a:p>
          <a:p>
            <a:r>
              <a:rPr lang="en-US" sz="2400" dirty="0">
                <a:solidFill>
                  <a:srgbClr val="000000"/>
                </a:solidFill>
                <a:latin typeface="Times New Roman" panose="02020603050405020304" pitchFamily="18" charset="0"/>
              </a:rPr>
              <a:t>C</a:t>
            </a:r>
            <a:r>
              <a:rPr lang="en-US" sz="2400" b="0" i="0" u="none" strike="noStrike" baseline="0" dirty="0">
                <a:solidFill>
                  <a:srgbClr val="000000"/>
                </a:solidFill>
                <a:latin typeface="Times New Roman" panose="02020603050405020304" pitchFamily="18" charset="0"/>
              </a:rPr>
              <a:t>over gas system delay tank (8) </a:t>
            </a:r>
          </a:p>
          <a:p>
            <a:r>
              <a:rPr lang="en-US" sz="2400" b="0" i="0" u="none" strike="noStrike" baseline="0" dirty="0">
                <a:solidFill>
                  <a:srgbClr val="000000"/>
                </a:solidFill>
                <a:latin typeface="Times New Roman" panose="02020603050405020304" pitchFamily="18" charset="0"/>
              </a:rPr>
              <a:t>Carbon beds (9)</a:t>
            </a:r>
          </a:p>
          <a:p>
            <a:r>
              <a:rPr lang="en-US" sz="2400" dirty="0">
                <a:solidFill>
                  <a:srgbClr val="000000"/>
                </a:solidFill>
                <a:latin typeface="Times New Roman" panose="02020603050405020304" pitchFamily="18" charset="0"/>
              </a:rPr>
              <a:t>C</a:t>
            </a:r>
            <a:r>
              <a:rPr lang="en-US" sz="2400" b="0" i="0" u="none" strike="noStrike" baseline="0" dirty="0">
                <a:solidFill>
                  <a:srgbClr val="000000"/>
                </a:solidFill>
                <a:latin typeface="Times New Roman" panose="02020603050405020304" pitchFamily="18" charset="0"/>
              </a:rPr>
              <a:t>ooling coils (10) </a:t>
            </a:r>
          </a:p>
        </p:txBody>
      </p:sp>
      <p:pic>
        <p:nvPicPr>
          <p:cNvPr id="9" name="Picture 8">
            <a:extLst>
              <a:ext uri="{FF2B5EF4-FFF2-40B4-BE49-F238E27FC236}">
                <a16:creationId xmlns:a16="http://schemas.microsoft.com/office/drawing/2014/main" id="{4CED66E1-6F30-4CC4-A431-647ADB0D0975}"/>
              </a:ext>
            </a:extLst>
          </p:cNvPr>
          <p:cNvPicPr>
            <a:picLocks noChangeAspect="1"/>
          </p:cNvPicPr>
          <p:nvPr/>
        </p:nvPicPr>
        <p:blipFill>
          <a:blip r:embed="rId2"/>
          <a:stretch>
            <a:fillRect/>
          </a:stretch>
        </p:blipFill>
        <p:spPr>
          <a:xfrm>
            <a:off x="978397" y="1417640"/>
            <a:ext cx="5744950" cy="4152650"/>
          </a:xfrm>
          <a:prstGeom prst="rect">
            <a:avLst/>
          </a:prstGeom>
        </p:spPr>
      </p:pic>
    </p:spTree>
    <p:extLst>
      <p:ext uri="{BB962C8B-B14F-4D97-AF65-F5344CB8AC3E}">
        <p14:creationId xmlns:p14="http://schemas.microsoft.com/office/powerpoint/2010/main" val="3128466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6EBC4-A923-49DE-808C-AFC9ADAEBC95}"/>
              </a:ext>
            </a:extLst>
          </p:cNvPr>
          <p:cNvSpPr>
            <a:spLocks noGrp="1"/>
          </p:cNvSpPr>
          <p:nvPr>
            <p:ph type="title"/>
          </p:nvPr>
        </p:nvSpPr>
        <p:spPr>
          <a:xfrm>
            <a:off x="609600" y="274638"/>
            <a:ext cx="10972800" cy="1278953"/>
          </a:xfrm>
        </p:spPr>
        <p:txBody>
          <a:bodyPr/>
          <a:lstStyle/>
          <a:p>
            <a:r>
              <a:rPr lang="en-US" dirty="0"/>
              <a:t>Licensing Modernization Project (LMP) Risk Informed Performance Based (RIPB) Approach (NEI 18-04)</a:t>
            </a:r>
          </a:p>
        </p:txBody>
      </p:sp>
      <p:sp>
        <p:nvSpPr>
          <p:cNvPr id="3" name="Content Placeholder 2">
            <a:extLst>
              <a:ext uri="{FF2B5EF4-FFF2-40B4-BE49-F238E27FC236}">
                <a16:creationId xmlns:a16="http://schemas.microsoft.com/office/drawing/2014/main" id="{D18FE977-BD4E-492D-AB76-EB0F37932015}"/>
              </a:ext>
            </a:extLst>
          </p:cNvPr>
          <p:cNvSpPr>
            <a:spLocks noGrp="1"/>
          </p:cNvSpPr>
          <p:nvPr>
            <p:ph idx="1"/>
          </p:nvPr>
        </p:nvSpPr>
        <p:spPr>
          <a:xfrm>
            <a:off x="609601" y="1417639"/>
            <a:ext cx="5621518" cy="4525963"/>
          </a:xfrm>
        </p:spPr>
        <p:txBody>
          <a:bodyPr>
            <a:normAutofit lnSpcReduction="10000"/>
          </a:bodyPr>
          <a:lstStyle/>
          <a:p>
            <a:r>
              <a:rPr lang="en-US" dirty="0"/>
              <a:t>Frequency-Consequence (F-C) targets</a:t>
            </a:r>
          </a:p>
          <a:p>
            <a:r>
              <a:rPr lang="en-US" dirty="0"/>
              <a:t>Safety Basis Events are to be plotted on this F-C targets as (dose, frequency) coordinates representing risk for comparison against dose limits</a:t>
            </a:r>
          </a:p>
          <a:p>
            <a:r>
              <a:rPr lang="en-US" dirty="0"/>
              <a:t>Defense-in-depth adequacy and accounting for uncertainty means that the F-C targets are not acceptance criteria</a:t>
            </a:r>
          </a:p>
        </p:txBody>
      </p:sp>
      <p:sp>
        <p:nvSpPr>
          <p:cNvPr id="4" name="Slide Number Placeholder 3">
            <a:extLst>
              <a:ext uri="{FF2B5EF4-FFF2-40B4-BE49-F238E27FC236}">
                <a16:creationId xmlns:a16="http://schemas.microsoft.com/office/drawing/2014/main" id="{F7A9B457-B0BE-42DE-99A3-E86B3F324C82}"/>
              </a:ext>
            </a:extLst>
          </p:cNvPr>
          <p:cNvSpPr>
            <a:spLocks noGrp="1"/>
          </p:cNvSpPr>
          <p:nvPr>
            <p:ph type="sldNum" sz="quarter" idx="12"/>
          </p:nvPr>
        </p:nvSpPr>
        <p:spPr/>
        <p:txBody>
          <a:bodyPr/>
          <a:lstStyle/>
          <a:p>
            <a:fld id="{73C068CB-EBE1-9B45-86D9-443584200E05}" type="slidenum">
              <a:rPr lang="en-US" smtClean="0"/>
              <a:pPr/>
              <a:t>6</a:t>
            </a:fld>
            <a:endParaRPr lang="en-US" dirty="0"/>
          </a:p>
        </p:txBody>
      </p:sp>
      <p:pic>
        <p:nvPicPr>
          <p:cNvPr id="8" name="Picture 7">
            <a:extLst>
              <a:ext uri="{FF2B5EF4-FFF2-40B4-BE49-F238E27FC236}">
                <a16:creationId xmlns:a16="http://schemas.microsoft.com/office/drawing/2014/main" id="{CDF22CBA-FA64-4DF4-976C-9A69B3404C74}"/>
              </a:ext>
            </a:extLst>
          </p:cNvPr>
          <p:cNvPicPr>
            <a:picLocks noChangeAspect="1"/>
          </p:cNvPicPr>
          <p:nvPr/>
        </p:nvPicPr>
        <p:blipFill>
          <a:blip r:embed="rId2"/>
          <a:stretch>
            <a:fillRect/>
          </a:stretch>
        </p:blipFill>
        <p:spPr>
          <a:xfrm>
            <a:off x="6380608" y="1551177"/>
            <a:ext cx="5444530" cy="4521882"/>
          </a:xfrm>
          <a:prstGeom prst="rect">
            <a:avLst/>
          </a:prstGeom>
        </p:spPr>
      </p:pic>
      <p:sp>
        <p:nvSpPr>
          <p:cNvPr id="10" name="TextBox 9">
            <a:extLst>
              <a:ext uri="{FF2B5EF4-FFF2-40B4-BE49-F238E27FC236}">
                <a16:creationId xmlns:a16="http://schemas.microsoft.com/office/drawing/2014/main" id="{EEFD7285-C6F4-463E-8CC4-5A456544C70B}"/>
              </a:ext>
            </a:extLst>
          </p:cNvPr>
          <p:cNvSpPr txBox="1"/>
          <p:nvPr/>
        </p:nvSpPr>
        <p:spPr>
          <a:xfrm>
            <a:off x="8054124" y="5765282"/>
            <a:ext cx="6094428" cy="307777"/>
          </a:xfrm>
          <a:prstGeom prst="rect">
            <a:avLst/>
          </a:prstGeom>
          <a:noFill/>
        </p:spPr>
        <p:txBody>
          <a:bodyPr wrap="square">
            <a:spAutoFit/>
          </a:bodyPr>
          <a:lstStyle/>
          <a:p>
            <a:r>
              <a:rPr lang="en-US" sz="1400" b="0" i="0" u="none" strike="noStrike" baseline="0" dirty="0">
                <a:solidFill>
                  <a:srgbClr val="000000"/>
                </a:solidFill>
                <a:latin typeface="Times New Roman" panose="02020603050405020304" pitchFamily="18" charset="0"/>
              </a:rPr>
              <a:t>@NEI 2019, All rights reserved </a:t>
            </a:r>
            <a:endParaRPr lang="en-US" sz="1400" dirty="0"/>
          </a:p>
        </p:txBody>
      </p:sp>
    </p:spTree>
    <p:extLst>
      <p:ext uri="{BB962C8B-B14F-4D97-AF65-F5344CB8AC3E}">
        <p14:creationId xmlns:p14="http://schemas.microsoft.com/office/powerpoint/2010/main" val="1082899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922B9-0018-4689-B7B7-EBA5B5D9106C}"/>
              </a:ext>
            </a:extLst>
          </p:cNvPr>
          <p:cNvSpPr>
            <a:spLocks noGrp="1"/>
          </p:cNvSpPr>
          <p:nvPr>
            <p:ph type="title"/>
          </p:nvPr>
        </p:nvSpPr>
        <p:spPr/>
        <p:txBody>
          <a:bodyPr/>
          <a:lstStyle/>
          <a:p>
            <a:r>
              <a:rPr lang="en-US" dirty="0"/>
              <a:t>PRA Purpose</a:t>
            </a:r>
          </a:p>
        </p:txBody>
      </p:sp>
      <p:sp>
        <p:nvSpPr>
          <p:cNvPr id="3" name="Content Placeholder 2">
            <a:extLst>
              <a:ext uri="{FF2B5EF4-FFF2-40B4-BE49-F238E27FC236}">
                <a16:creationId xmlns:a16="http://schemas.microsoft.com/office/drawing/2014/main" id="{2F1FC85B-A4B4-4041-A87C-DE37694C9D2D}"/>
              </a:ext>
            </a:extLst>
          </p:cNvPr>
          <p:cNvSpPr>
            <a:spLocks noGrp="1"/>
          </p:cNvSpPr>
          <p:nvPr>
            <p:ph idx="1"/>
          </p:nvPr>
        </p:nvSpPr>
        <p:spPr/>
        <p:txBody>
          <a:bodyPr/>
          <a:lstStyle/>
          <a:p>
            <a:r>
              <a:rPr lang="en-US" dirty="0"/>
              <a:t>To risk-inform the selection of Safety Basis Events (a.k.a. Licensing Basis Events in NEI 18-04) to support the request for DOE approval of the MCRE conceptual design safety basis. </a:t>
            </a:r>
          </a:p>
          <a:p>
            <a:r>
              <a:rPr lang="en-US" dirty="0"/>
              <a:t>To risk-inform the safety classifications of the Systems, Structures and Components (SSCs).</a:t>
            </a:r>
          </a:p>
          <a:p>
            <a:r>
              <a:rPr lang="en-US" dirty="0"/>
              <a:t>To risk-inform design options or changes.</a:t>
            </a:r>
          </a:p>
          <a:p>
            <a:r>
              <a:rPr lang="en-US" dirty="0"/>
              <a:t>To develop institutional knowledge and experience in exercising the LMP RIPB process documented in NEI 18-04 to support the future MCFR-D licensing process</a:t>
            </a:r>
          </a:p>
          <a:p>
            <a:endParaRPr lang="en-US" dirty="0"/>
          </a:p>
        </p:txBody>
      </p:sp>
      <p:sp>
        <p:nvSpPr>
          <p:cNvPr id="4" name="Slide Number Placeholder 3">
            <a:extLst>
              <a:ext uri="{FF2B5EF4-FFF2-40B4-BE49-F238E27FC236}">
                <a16:creationId xmlns:a16="http://schemas.microsoft.com/office/drawing/2014/main" id="{1EC63C5D-B5B0-4C95-A121-59F34B0E529C}"/>
              </a:ext>
            </a:extLst>
          </p:cNvPr>
          <p:cNvSpPr>
            <a:spLocks noGrp="1"/>
          </p:cNvSpPr>
          <p:nvPr>
            <p:ph type="sldNum" sz="quarter" idx="12"/>
          </p:nvPr>
        </p:nvSpPr>
        <p:spPr/>
        <p:txBody>
          <a:bodyPr/>
          <a:lstStyle/>
          <a:p>
            <a:fld id="{73C068CB-EBE1-9B45-86D9-443584200E05}" type="slidenum">
              <a:rPr lang="en-US" smtClean="0"/>
              <a:pPr/>
              <a:t>7</a:t>
            </a:fld>
            <a:endParaRPr lang="en-US" dirty="0"/>
          </a:p>
        </p:txBody>
      </p:sp>
    </p:spTree>
    <p:extLst>
      <p:ext uri="{BB962C8B-B14F-4D97-AF65-F5344CB8AC3E}">
        <p14:creationId xmlns:p14="http://schemas.microsoft.com/office/powerpoint/2010/main" val="2885032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105B7-C7C4-4A10-8249-483EC565C028}"/>
              </a:ext>
            </a:extLst>
          </p:cNvPr>
          <p:cNvSpPr>
            <a:spLocks noGrp="1"/>
          </p:cNvSpPr>
          <p:nvPr>
            <p:ph type="title"/>
          </p:nvPr>
        </p:nvSpPr>
        <p:spPr/>
        <p:txBody>
          <a:bodyPr/>
          <a:lstStyle/>
          <a:p>
            <a:r>
              <a:rPr lang="en-US" dirty="0"/>
              <a:t>PRA Development</a:t>
            </a:r>
          </a:p>
        </p:txBody>
      </p:sp>
      <p:sp>
        <p:nvSpPr>
          <p:cNvPr id="3" name="Content Placeholder 2">
            <a:extLst>
              <a:ext uri="{FF2B5EF4-FFF2-40B4-BE49-F238E27FC236}">
                <a16:creationId xmlns:a16="http://schemas.microsoft.com/office/drawing/2014/main" id="{10FA220A-C68F-4F4E-A6D6-EFE5BF445B74}"/>
              </a:ext>
            </a:extLst>
          </p:cNvPr>
          <p:cNvSpPr>
            <a:spLocks noGrp="1"/>
          </p:cNvSpPr>
          <p:nvPr>
            <p:ph idx="1"/>
          </p:nvPr>
        </p:nvSpPr>
        <p:spPr/>
        <p:txBody>
          <a:bodyPr>
            <a:normAutofit lnSpcReduction="10000"/>
          </a:bodyPr>
          <a:lstStyle/>
          <a:p>
            <a:r>
              <a:rPr lang="en-US" dirty="0"/>
              <a:t>DOE PRA Standard is not prescriptive</a:t>
            </a:r>
          </a:p>
          <a:p>
            <a:r>
              <a:rPr lang="en-US" dirty="0"/>
              <a:t>PRA development is to be in accordance with the ASME/ANS PRA Standard for Advanced Non-LWR Reactors</a:t>
            </a:r>
          </a:p>
          <a:p>
            <a:pPr lvl="1"/>
            <a:r>
              <a:rPr lang="en-US" dirty="0"/>
              <a:t>Not all requirements applicable</a:t>
            </a:r>
          </a:p>
          <a:p>
            <a:r>
              <a:rPr lang="en-US" dirty="0"/>
              <a:t>The internal events PRA will be developed in accordance with following PRA elements: plant operating states, initiating events, event sequence analysis, success criteria, data analysis, system analysis, human reliability analysis, event sequence quantification, dose consequence analysis, and risk integration</a:t>
            </a:r>
          </a:p>
          <a:p>
            <a:r>
              <a:rPr lang="en-US" dirty="0"/>
              <a:t>External events PRA to be based on internal events PRA</a:t>
            </a:r>
          </a:p>
          <a:p>
            <a:endParaRPr lang="en-US" dirty="0"/>
          </a:p>
          <a:p>
            <a:endParaRPr lang="en-US" dirty="0"/>
          </a:p>
        </p:txBody>
      </p:sp>
      <p:sp>
        <p:nvSpPr>
          <p:cNvPr id="4" name="Slide Number Placeholder 3">
            <a:extLst>
              <a:ext uri="{FF2B5EF4-FFF2-40B4-BE49-F238E27FC236}">
                <a16:creationId xmlns:a16="http://schemas.microsoft.com/office/drawing/2014/main" id="{890EBDD7-C334-491A-9850-D226D745E0FF}"/>
              </a:ext>
            </a:extLst>
          </p:cNvPr>
          <p:cNvSpPr>
            <a:spLocks noGrp="1"/>
          </p:cNvSpPr>
          <p:nvPr>
            <p:ph type="sldNum" sz="quarter" idx="12"/>
          </p:nvPr>
        </p:nvSpPr>
        <p:spPr/>
        <p:txBody>
          <a:bodyPr/>
          <a:lstStyle/>
          <a:p>
            <a:fld id="{73C068CB-EBE1-9B45-86D9-443584200E05}" type="slidenum">
              <a:rPr lang="en-US" smtClean="0"/>
              <a:pPr/>
              <a:t>8</a:t>
            </a:fld>
            <a:endParaRPr lang="en-US" dirty="0"/>
          </a:p>
        </p:txBody>
      </p:sp>
    </p:spTree>
    <p:extLst>
      <p:ext uri="{BB962C8B-B14F-4D97-AF65-F5344CB8AC3E}">
        <p14:creationId xmlns:p14="http://schemas.microsoft.com/office/powerpoint/2010/main" val="35180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FD20-8804-4453-A71D-7AC5B054F860}"/>
              </a:ext>
            </a:extLst>
          </p:cNvPr>
          <p:cNvSpPr>
            <a:spLocks noGrp="1"/>
          </p:cNvSpPr>
          <p:nvPr>
            <p:ph type="title"/>
          </p:nvPr>
        </p:nvSpPr>
        <p:spPr/>
        <p:txBody>
          <a:bodyPr/>
          <a:lstStyle/>
          <a:p>
            <a:r>
              <a:rPr lang="en-US" dirty="0"/>
              <a:t>Plant Operation States</a:t>
            </a:r>
          </a:p>
        </p:txBody>
      </p:sp>
      <p:sp>
        <p:nvSpPr>
          <p:cNvPr id="3" name="Content Placeholder 2">
            <a:extLst>
              <a:ext uri="{FF2B5EF4-FFF2-40B4-BE49-F238E27FC236}">
                <a16:creationId xmlns:a16="http://schemas.microsoft.com/office/drawing/2014/main" id="{3F983C85-4319-438E-8B8A-D9854CE6AC8C}"/>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82441665-1B51-488E-9E3A-36BF9618917F}"/>
              </a:ext>
            </a:extLst>
          </p:cNvPr>
          <p:cNvSpPr>
            <a:spLocks noGrp="1"/>
          </p:cNvSpPr>
          <p:nvPr>
            <p:ph type="sldNum" sz="quarter" idx="12"/>
          </p:nvPr>
        </p:nvSpPr>
        <p:spPr/>
        <p:txBody>
          <a:bodyPr/>
          <a:lstStyle/>
          <a:p>
            <a:fld id="{73C068CB-EBE1-9B45-86D9-443584200E05}" type="slidenum">
              <a:rPr lang="en-US" smtClean="0"/>
              <a:pPr/>
              <a:t>9</a:t>
            </a:fld>
            <a:endParaRPr lang="en-US" dirty="0"/>
          </a:p>
        </p:txBody>
      </p:sp>
      <p:pic>
        <p:nvPicPr>
          <p:cNvPr id="6" name="Picture 5">
            <a:extLst>
              <a:ext uri="{FF2B5EF4-FFF2-40B4-BE49-F238E27FC236}">
                <a16:creationId xmlns:a16="http://schemas.microsoft.com/office/drawing/2014/main" id="{4DA518F4-57EC-4431-8FFE-85B476A5574C}"/>
              </a:ext>
            </a:extLst>
          </p:cNvPr>
          <p:cNvPicPr>
            <a:picLocks noChangeAspect="1"/>
          </p:cNvPicPr>
          <p:nvPr/>
        </p:nvPicPr>
        <p:blipFill>
          <a:blip r:embed="rId2"/>
          <a:stretch>
            <a:fillRect/>
          </a:stretch>
        </p:blipFill>
        <p:spPr>
          <a:xfrm>
            <a:off x="285681" y="1647827"/>
            <a:ext cx="11620638" cy="3425367"/>
          </a:xfrm>
          <a:prstGeom prst="rect">
            <a:avLst/>
          </a:prstGeom>
        </p:spPr>
      </p:pic>
    </p:spTree>
    <p:extLst>
      <p:ext uri="{BB962C8B-B14F-4D97-AF65-F5344CB8AC3E}">
        <p14:creationId xmlns:p14="http://schemas.microsoft.com/office/powerpoint/2010/main" val="3293928303"/>
      </p:ext>
    </p:extLst>
  </p:cSld>
  <p:clrMapOvr>
    <a:masterClrMapping/>
  </p:clrMapOvr>
</p:sld>
</file>

<file path=ppt/theme/theme1.xml><?xml version="1.0" encoding="utf-8"?>
<a:theme xmlns:a="http://schemas.openxmlformats.org/drawingml/2006/main" name="TP_16x9_PPT_Template_final_06-25-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defRPr sz="2400" b="0" dirty="0" smtClean="0">
            <a:solidFill>
              <a:srgbClr val="779C3F"/>
            </a:solidFill>
          </a:defRPr>
        </a:defPPr>
      </a:lstStyle>
    </a:txDef>
  </a:objectDefaults>
  <a:extraClrSchemeLst/>
  <a:extLst>
    <a:ext uri="{05A4C25C-085E-4340-85A3-A5531E510DB2}">
      <thm15:themeFamily xmlns:thm15="http://schemas.microsoft.com/office/thememl/2012/main" name="TP_PPT_Template_registered_4x3_Rev_01-2018" id="{849F2CB5-EB9F-47E4-9848-E6821A4B18BD}" vid="{B2B4AB6B-10A8-49CC-A2B0-7AE925C53A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929DD77040FF946BA16EBA7B9D8F0F5" ma:contentTypeVersion="4" ma:contentTypeDescription="Create a new document." ma:contentTypeScope="" ma:versionID="36aa306fd765b5ade6b21c037ed0f8df">
  <xsd:schema xmlns:xsd="http://www.w3.org/2001/XMLSchema" xmlns:xs="http://www.w3.org/2001/XMLSchema" xmlns:p="http://schemas.microsoft.com/office/2006/metadata/properties" xmlns:ns1="http://schemas.microsoft.com/sharepoint/v3" xmlns:ns2="5e5aef3f-b2c6-4cfa-84f8-cb74ee3742cf" xmlns:ns3="c799ab2c-09a1-49e4-b0d2-2cff2758dc88" targetNamespace="http://schemas.microsoft.com/office/2006/metadata/properties" ma:root="true" ma:fieldsID="745e650ee8ebb8bc74de06d6bcdde382" ns1:_="" ns2:_="" ns3:_="">
    <xsd:import namespace="http://schemas.microsoft.com/sharepoint/v3"/>
    <xsd:import namespace="5e5aef3f-b2c6-4cfa-84f8-cb74ee3742cf"/>
    <xsd:import namespace="c799ab2c-09a1-49e4-b0d2-2cff2758dc88"/>
    <xsd:element name="properties">
      <xsd:complexType>
        <xsd:sequence>
          <xsd:element name="documentManagement">
            <xsd:complexType>
              <xsd:all>
                <xsd:element ref="ns1:PublishingStartDate" minOccurs="0"/>
                <xsd:element ref="ns1:PublishingExpirationDate" minOccurs="0"/>
                <xsd:element ref="ns2:TaxCatchAl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e5aef3f-b2c6-4cfa-84f8-cb74ee3742c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4925264b-aa13-49d7-a31b-4c183bc6f503}" ma:internalName="TaxCatchAll" ma:showField="CatchAllData" ma:web="c799ab2c-09a1-49e4-b0d2-2cff2758dc8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799ab2c-09a1-49e4-b0d2-2cff2758dc88"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TaxCatchAll xmlns="5e5aef3f-b2c6-4cfa-84f8-cb74ee3742cf"/>
    <PublishingStartDate xmlns="http://schemas.microsoft.com/sharepoint/v3" xsi:nil="true"/>
    <_dlc_DocId xmlns="c799ab2c-09a1-49e4-b0d2-2cff2758dc88">VCQXZN66H5Z6-1797567310-1430</_dlc_DocId>
    <_dlc_DocIdUrl xmlns="c799ab2c-09a1-49e4-b0d2-2cff2758dc88">
      <Url>https://tpweb.terrapower.com/_layouts/15/DocIdRedir.aspx?ID=VCQXZN66H5Z6-1797567310-1430</Url>
      <Description>VCQXZN66H5Z6-1797567310-1430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851A7-D740-4372-B1F6-41E86147B35E}">
  <ds:schemaRefs>
    <ds:schemaRef ds:uri="http://schemas.microsoft.com/sharepoint/events"/>
  </ds:schemaRefs>
</ds:datastoreItem>
</file>

<file path=customXml/itemProps2.xml><?xml version="1.0" encoding="utf-8"?>
<ds:datastoreItem xmlns:ds="http://schemas.openxmlformats.org/officeDocument/2006/customXml" ds:itemID="{737173D8-6918-4039-B4CD-438D1FF46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e5aef3f-b2c6-4cfa-84f8-cb74ee3742cf"/>
    <ds:schemaRef ds:uri="c799ab2c-09a1-49e4-b0d2-2cff2758dc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5ECDCE-7EB4-44F3-916F-71954579A8E2}">
  <ds:schemaRefs>
    <ds:schemaRef ds:uri="http://purl.org/dc/elements/1.1/"/>
    <ds:schemaRef ds:uri="http://purl.org/dc/terms/"/>
    <ds:schemaRef ds:uri="5e5aef3f-b2c6-4cfa-84f8-cb74ee3742cf"/>
    <ds:schemaRef ds:uri="http://schemas.microsoft.com/sharepoint/v3"/>
    <ds:schemaRef ds:uri="http://schemas.microsoft.com/office/2006/documentManagement/types"/>
    <ds:schemaRef ds:uri="http://purl.org/dc/dcmitype/"/>
    <ds:schemaRef ds:uri="http://schemas.openxmlformats.org/package/2006/metadata/core-properties"/>
    <ds:schemaRef ds:uri="http://schemas.microsoft.com/office/infopath/2007/PartnerControls"/>
    <ds:schemaRef ds:uri="c799ab2c-09a1-49e4-b0d2-2cff2758dc88"/>
    <ds:schemaRef ds:uri="http://schemas.microsoft.com/office/2006/metadata/properties"/>
    <ds:schemaRef ds:uri="http://www.w3.org/XML/1998/namespace"/>
  </ds:schemaRefs>
</ds:datastoreItem>
</file>

<file path=customXml/itemProps4.xml><?xml version="1.0" encoding="utf-8"?>
<ds:datastoreItem xmlns:ds="http://schemas.openxmlformats.org/officeDocument/2006/customXml" ds:itemID="{C947EE95-E866-4E29-9EDC-B9E07FA382A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TP_PPT_Template_registered_4x3_Rev_01-2018 (2)</Template>
  <TotalTime>3140</TotalTime>
  <Words>1059</Words>
  <Application>Microsoft Office PowerPoint</Application>
  <PresentationFormat>Widescreen</PresentationFormat>
  <Paragraphs>95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Segoe UI</vt:lpstr>
      <vt:lpstr>Times New Roman</vt:lpstr>
      <vt:lpstr>TP_16x9_PPT_Template_final_06-25-14</vt:lpstr>
      <vt:lpstr>Probabilistic Risk Assessment of the  Molten Chloride Reactor Experiment Conceptual Design</vt:lpstr>
      <vt:lpstr>Acknowledgements</vt:lpstr>
      <vt:lpstr>MCRE Background</vt:lpstr>
      <vt:lpstr>MCRE Conceptual Design Features</vt:lpstr>
      <vt:lpstr>MCRE Conceptual Design Systems</vt:lpstr>
      <vt:lpstr>Licensing Modernization Project (LMP) Risk Informed Performance Based (RIPB) Approach (NEI 18-04)</vt:lpstr>
      <vt:lpstr>PRA Purpose</vt:lpstr>
      <vt:lpstr>PRA Development</vt:lpstr>
      <vt:lpstr>Plant Operation States</vt:lpstr>
      <vt:lpstr>Initiating Events</vt:lpstr>
      <vt:lpstr>Success Criteria</vt:lpstr>
      <vt:lpstr>Data Analysis</vt:lpstr>
      <vt:lpstr>Accident Sequences</vt:lpstr>
      <vt:lpstr>DOE Frequency-Consequence Chart</vt:lpstr>
      <vt:lpstr>Conclusions</vt:lpstr>
      <vt:lpstr>Thank You! Questions?</vt:lpstr>
    </vt:vector>
  </TitlesOfParts>
  <Company>TerraPower,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 Widescreen 2022 -Public</dc:title>
  <dc:creator>Danielle Brzusek</dc:creator>
  <cp:lastModifiedBy>Jan Grobbelaar</cp:lastModifiedBy>
  <cp:revision>44</cp:revision>
  <cp:lastPrinted>2014-06-24T19:12:54Z</cp:lastPrinted>
  <dcterms:created xsi:type="dcterms:W3CDTF">2019-02-19T22:54:50Z</dcterms:created>
  <dcterms:modified xsi:type="dcterms:W3CDTF">2022-06-29T22:58:01Z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0x010100D929DD77040FF946BA16EBA7B9D8F0F5</vt:lpwstr>
  </property>
  <property fmtid="{D5CDD505-2E9C-101B-9397-08002B2CF9AE}" pid="3" name="_dlc_DocIdItemGuid">
    <vt:lpwstr>1b147c9e-6824-4fed-999b-ef3874971127</vt:lpwstr>
  </property>
  <property fmtid="{D5CDD505-2E9C-101B-9397-08002B2CF9AE}" pid="4" name="TP Catagory">
    <vt:lpwstr>TerraPower Templates</vt:lpwstr>
  </property>
  <property fmtid="{D5CDD505-2E9C-101B-9397-08002B2CF9AE}" pid="5" name="RiseFeaturedItem">
    <vt:bool>true</vt:bool>
  </property>
  <property fmtid="{D5CDD505-2E9C-101B-9397-08002B2CF9AE}" pid="6" name="TP Departments">
    <vt:lpwstr>Administration</vt:lpwstr>
  </property>
  <property fmtid="{D5CDD505-2E9C-101B-9397-08002B2CF9AE}" pid="7" name="TP Document Owner">
    <vt:lpwstr>43</vt:lpwstr>
  </property>
</Properties>
</file>