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4"/>
  </p:sldMasterIdLst>
  <p:notesMasterIdLst>
    <p:notesMasterId r:id="rId27"/>
  </p:notesMasterIdLst>
  <p:sldIdLst>
    <p:sldId id="256" r:id="rId5"/>
    <p:sldId id="271" r:id="rId6"/>
    <p:sldId id="277" r:id="rId7"/>
    <p:sldId id="276" r:id="rId8"/>
    <p:sldId id="272" r:id="rId9"/>
    <p:sldId id="273" r:id="rId10"/>
    <p:sldId id="274" r:id="rId11"/>
    <p:sldId id="287" r:id="rId12"/>
    <p:sldId id="284" r:id="rId13"/>
    <p:sldId id="278" r:id="rId14"/>
    <p:sldId id="280" r:id="rId15"/>
    <p:sldId id="281" r:id="rId16"/>
    <p:sldId id="286" r:id="rId17"/>
    <p:sldId id="283" r:id="rId18"/>
    <p:sldId id="288" r:id="rId19"/>
    <p:sldId id="289" r:id="rId20"/>
    <p:sldId id="291" r:id="rId21"/>
    <p:sldId id="282" r:id="rId22"/>
    <p:sldId id="292" r:id="rId23"/>
    <p:sldId id="275" r:id="rId24"/>
    <p:sldId id="294" r:id="rId25"/>
    <p:sldId id="293" r:id="rId2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19E"/>
    <a:srgbClr val="2DA9E1"/>
    <a:srgbClr val="1C3665"/>
    <a:srgbClr val="8EC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0" autoAdjust="0"/>
    <p:restoredTop sz="94688"/>
  </p:normalViewPr>
  <p:slideViewPr>
    <p:cSldViewPr snapToGrid="0" snapToObjects="1">
      <p:cViewPr varScale="1">
        <p:scale>
          <a:sx n="90" d="100"/>
          <a:sy n="90" d="100"/>
        </p:scale>
        <p:origin x="15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909992B-A26C-6A4B-AC27-2602734F286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A0CCFD4-A7F8-054B-8822-BC244B953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12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2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23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11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02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12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12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24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14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90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87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16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66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17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2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18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051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19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0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20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44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21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937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22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43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4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9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84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6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32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7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3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8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50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9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56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2DE37-E432-43C9-BDF4-6A6DD34DB39C}" type="slidenum">
              <a:rPr lang="en-US"/>
              <a:pPr/>
              <a:t>10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1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choose 1 imag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CAB25CD1-AAEC-2944-A880-5B3FABFD1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559"/>
          <a:stretch/>
        </p:blipFill>
        <p:spPr>
          <a:xfrm>
            <a:off x="1" y="0"/>
            <a:ext cx="9144000" cy="537496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270F98C0-379B-1340-8EC0-CDA501596876}"/>
              </a:ext>
            </a:extLst>
          </p:cNvPr>
          <p:cNvSpPr/>
          <p:nvPr userDrawn="1"/>
        </p:nvSpPr>
        <p:spPr>
          <a:xfrm>
            <a:off x="0" y="0"/>
            <a:ext cx="9144000" cy="542493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6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blue/green box bottom">
            <a:extLst>
              <a:ext uri="{FF2B5EF4-FFF2-40B4-BE49-F238E27FC236}">
                <a16:creationId xmlns:a16="http://schemas.microsoft.com/office/drawing/2014/main" id="{01F9400E-D49A-AA40-B4BD-53F03EC31D76}"/>
              </a:ext>
            </a:extLst>
          </p:cNvPr>
          <p:cNvGrpSpPr/>
          <p:nvPr userDrawn="1"/>
        </p:nvGrpSpPr>
        <p:grpSpPr>
          <a:xfrm>
            <a:off x="0" y="5340350"/>
            <a:ext cx="9144000" cy="1517650"/>
            <a:chOff x="0" y="5340350"/>
            <a:chExt cx="12192000" cy="151765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C04B8F3-C379-C04D-8634-1CDEC81586E2}"/>
                </a:ext>
              </a:extLst>
            </p:cNvPr>
            <p:cNvSpPr/>
            <p:nvPr userDrawn="1"/>
          </p:nvSpPr>
          <p:spPr bwMode="auto">
            <a:xfrm>
              <a:off x="0" y="5444519"/>
              <a:ext cx="12192000" cy="1413481"/>
            </a:xfrm>
            <a:prstGeom prst="rect">
              <a:avLst/>
            </a:prstGeom>
            <a:solidFill>
              <a:srgbClr val="07519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28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3207E4-91BC-AB48-939F-AAC2AA29BF23}"/>
                </a:ext>
              </a:extLst>
            </p:cNvPr>
            <p:cNvSpPr/>
            <p:nvPr userDrawn="1"/>
          </p:nvSpPr>
          <p:spPr bwMode="auto">
            <a:xfrm>
              <a:off x="0" y="5340350"/>
              <a:ext cx="12192000" cy="104169"/>
            </a:xfrm>
            <a:prstGeom prst="rect">
              <a:avLst/>
            </a:prstGeom>
            <a:solidFill>
              <a:srgbClr val="8EC42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28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1DFF24A-6025-2847-8C93-29954BFB7B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60600" y="1953910"/>
            <a:ext cx="6883399" cy="2292350"/>
          </a:xfrm>
          <a:noFill/>
        </p:spPr>
        <p:txBody>
          <a:bodyPr wrap="square" lIns="365760" tIns="822960" rIns="274320" bIns="822960" anchor="ctr" anchorCtr="0">
            <a:noAutofit/>
          </a:bodyPr>
          <a:lstStyle>
            <a:lvl1pPr marL="0" indent="0">
              <a:buFont typeface="Arial" panose="020B0604020202020204" pitchFamily="34" charset="0"/>
              <a:buNone/>
              <a:tabLst/>
              <a:defRPr sz="3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525" indent="0">
              <a:buFontTx/>
              <a:buNone/>
              <a:tabLst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286" indent="0">
              <a:buFontTx/>
              <a:buNone/>
              <a:defRPr/>
            </a:lvl3pPr>
            <a:lvl4pPr marL="1371430" indent="0">
              <a:buFontTx/>
              <a:buNone/>
              <a:defRPr/>
            </a:lvl4pPr>
            <a:lvl5pPr marL="1828573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Click to edit subtitle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374119-B3D1-BA43-8719-0792647D55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236423" y="5899150"/>
            <a:ext cx="2497717" cy="484631"/>
          </a:xfrm>
          <a:prstGeom prst="rect">
            <a:avLst/>
          </a:prstGeom>
        </p:spPr>
      </p:pic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F4F2F8D8-C03D-DF41-BF95-AEFFFD15504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0142" y="689986"/>
            <a:ext cx="2167002" cy="1048200"/>
          </a:xfrm>
        </p:spPr>
        <p:txBody>
          <a:bodyPr anchor="b" anchorCtr="0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June 1, 2020</a:t>
            </a:r>
          </a:p>
          <a:p>
            <a:pPr>
              <a:spcBef>
                <a:spcPts val="500"/>
              </a:spcBef>
            </a:pPr>
            <a:r>
              <a:rPr lang="en-US" sz="1800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79833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  <p15:guide id="3" orient="horz" pos="1920">
          <p15:clr>
            <a:srgbClr val="FBAE40"/>
          </p15:clr>
        </p15:guide>
        <p15:guide id="4" pos="399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rey Box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3599" y="1724217"/>
            <a:ext cx="5028115" cy="420704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BCC9-5794-4352-84F8-9AA43B2FC833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2EB56D-A175-2340-8316-CB2D73FC70C2}"/>
              </a:ext>
            </a:extLst>
          </p:cNvPr>
          <p:cNvSpPr/>
          <p:nvPr userDrawn="1"/>
        </p:nvSpPr>
        <p:spPr>
          <a:xfrm>
            <a:off x="6172200" y="0"/>
            <a:ext cx="2971800" cy="64675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AEB60818-A426-D644-9EEA-D2FB1CBDFB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71536" y="522287"/>
            <a:ext cx="2377440" cy="438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68D0C9-754D-3549-A85F-E4D12B945CFD}"/>
              </a:ext>
            </a:extLst>
          </p:cNvPr>
          <p:cNvSpPr/>
          <p:nvPr userDrawn="1"/>
        </p:nvSpPr>
        <p:spPr>
          <a:xfrm>
            <a:off x="6172200" y="6388101"/>
            <a:ext cx="2971800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1407978-2063-994B-8F55-2B17C2C63E1F}"/>
              </a:ext>
            </a:extLst>
          </p:cNvPr>
          <p:cNvSpPr/>
          <p:nvPr userDrawn="1"/>
        </p:nvSpPr>
        <p:spPr>
          <a:xfrm>
            <a:off x="6172200" y="6467504"/>
            <a:ext cx="2971800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AF957E-83A0-A748-9B81-9316A17307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2250" y="6619909"/>
            <a:ext cx="2171700" cy="101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7E1AB0B6-56F4-BB48-B4B8-C9BAEA02B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3599" y="563683"/>
            <a:ext cx="5028113" cy="953206"/>
          </a:xfrm>
        </p:spPr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(2 lines max)</a:t>
            </a:r>
          </a:p>
        </p:txBody>
      </p:sp>
    </p:spTree>
    <p:extLst>
      <p:ext uri="{BB962C8B-B14F-4D97-AF65-F5344CB8AC3E}">
        <p14:creationId xmlns:p14="http://schemas.microsoft.com/office/powerpoint/2010/main" val="325817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25992-890C-EC4B-B676-6CCEF133B8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150" y="1709757"/>
            <a:ext cx="7806974" cy="2852737"/>
          </a:xfrm>
        </p:spPr>
        <p:txBody>
          <a:bodyPr anchor="ctr" anchorCtr="0"/>
          <a:lstStyle>
            <a:lvl1pPr>
              <a:defRPr sz="48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303FD-B916-FD4E-85C2-3EBF655BC1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38149" y="4589482"/>
            <a:ext cx="78069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1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FDE18-9616-B043-9C71-522DAD29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7C25-01B4-477D-9718-3BDA2B95387C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2FF7A-5905-EB40-919B-9225D087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7509E-6005-DB4B-9578-84532E5F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82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C0D34-E50C-7946-9657-29EA34F40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FB48-1F38-8C46-B4B3-0871CA9880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63599" y="1739901"/>
            <a:ext cx="3811238" cy="4351338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7F5AB-BF51-4044-8164-B8ADFB34B0A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64099" y="1739901"/>
            <a:ext cx="3811238" cy="4351338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3E568-D8E9-CE46-B564-4CAF0B6E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662D-C5F3-4E0D-894C-5FAA8FD3F86B}" type="datetime1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C80FD-FB7C-F246-A242-07AFCB29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BDEBE-950D-C343-A00C-8D9FA1E3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20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C0D34-E50C-7946-9657-29EA34F40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FB48-1F38-8C46-B4B3-0871CA9880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63599" y="2413018"/>
            <a:ext cx="3811238" cy="3763963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7F5AB-BF51-4044-8164-B8ADFB34B0A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64099" y="2413018"/>
            <a:ext cx="3811238" cy="3763963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3E568-D8E9-CE46-B564-4CAF0B6E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9F45-B868-4C2E-819B-5E679269AB62}" type="datetime1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C80FD-FB7C-F246-A242-07AFCB29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BDEBE-950D-C343-A00C-8D9FA1E3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72D795B-85F6-1F49-922A-F4131787307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63647" y="1589090"/>
            <a:ext cx="3811190" cy="7667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7143" indent="0">
              <a:buNone/>
              <a:defRPr sz="2000" b="1"/>
            </a:lvl2pPr>
            <a:lvl3pPr marL="914286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8" indent="0">
              <a:buNone/>
              <a:defRPr sz="1600" b="1"/>
            </a:lvl6pPr>
            <a:lvl7pPr marL="2742858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1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4E34B4F-F908-104C-90F3-5135E2E8C74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862956" y="1589090"/>
            <a:ext cx="3811190" cy="7667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7143" indent="0">
              <a:buNone/>
              <a:defRPr sz="2000" b="1"/>
            </a:lvl2pPr>
            <a:lvl3pPr marL="914286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8" indent="0">
              <a:buNone/>
              <a:defRPr sz="1600" b="1"/>
            </a:lvl6pPr>
            <a:lvl7pPr marL="2742858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2 </a:t>
            </a:r>
          </a:p>
        </p:txBody>
      </p:sp>
    </p:spTree>
    <p:extLst>
      <p:ext uri="{BB962C8B-B14F-4D97-AF65-F5344CB8AC3E}">
        <p14:creationId xmlns:p14="http://schemas.microsoft.com/office/powerpoint/2010/main" val="17900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FE4B-A5B5-4561-9E95-9DE67FA935EA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82B577FA-F7D9-2C48-919F-F962E3BF95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9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Full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DF224CA-CE17-7D41-B86C-EAB03715B26C}"/>
              </a:ext>
            </a:extLst>
          </p:cNvPr>
          <p:cNvSpPr/>
          <p:nvPr userDrawn="1"/>
        </p:nvSpPr>
        <p:spPr>
          <a:xfrm>
            <a:off x="0" y="6388101"/>
            <a:ext cx="9144000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694467-341C-D74D-AD80-3302F5CEDB2A}"/>
              </a:ext>
            </a:extLst>
          </p:cNvPr>
          <p:cNvSpPr/>
          <p:nvPr userDrawn="1"/>
        </p:nvSpPr>
        <p:spPr>
          <a:xfrm>
            <a:off x="0" y="6467504"/>
            <a:ext cx="9144000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85C22-3002-4A3F-8965-3F8D520E49B8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5B71BC2-5635-8644-9B34-09FFA64B51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2250" y="6619909"/>
            <a:ext cx="2171700" cy="1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4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68C8-4BF1-4FE6-AAAF-8C8B78FF50CA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E6D6083-77A6-334A-8C7F-A5F18D4F5F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8150" y="1706871"/>
            <a:ext cx="7811690" cy="4360553"/>
          </a:xfrm>
          <a:prstGeom prst="rect">
            <a:avLst/>
          </a:prstGeom>
        </p:spPr>
        <p:txBody>
          <a:bodyPr/>
          <a:lstStyle>
            <a:lvl1pPr marL="0" marR="0" indent="0" algn="l" defTabSz="91428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Tx/>
              <a:buNone/>
              <a:tabLst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3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Full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10B892C-0753-1249-99F6-52B85CC34E7B}"/>
              </a:ext>
            </a:extLst>
          </p:cNvPr>
          <p:cNvSpPr/>
          <p:nvPr userDrawn="1"/>
        </p:nvSpPr>
        <p:spPr>
          <a:xfrm>
            <a:off x="0" y="6388101"/>
            <a:ext cx="9144000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674017-7D68-FC43-86AB-F0F30FBC0DC0}"/>
              </a:ext>
            </a:extLst>
          </p:cNvPr>
          <p:cNvSpPr/>
          <p:nvPr userDrawn="1"/>
        </p:nvSpPr>
        <p:spPr>
          <a:xfrm>
            <a:off x="0" y="6467504"/>
            <a:ext cx="9144000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BE234E4-FB66-8045-A303-17ED694A8B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2250" y="6619909"/>
            <a:ext cx="2171700" cy="101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2A4D-DD85-4D93-865E-97C366A668D3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5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15255" y="1724217"/>
            <a:ext cx="3760091" cy="420704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FDAC2-11CA-4307-8E64-E27FE3BA05D6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05329EE-4FB4-5A4D-AB92-8FB39F6378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63599" y="1724217"/>
            <a:ext cx="3811238" cy="42070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</p:txBody>
      </p:sp>
    </p:spTree>
    <p:extLst>
      <p:ext uri="{BB962C8B-B14F-4D97-AF65-F5344CB8AC3E}">
        <p14:creationId xmlns:p14="http://schemas.microsoft.com/office/powerpoint/2010/main" val="181027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3606" y="1724217"/>
            <a:ext cx="3760091" cy="420704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40F5-C438-4661-B17D-7A26E901BBFE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05329EE-4FB4-5A4D-AB92-8FB39F6378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64097" y="1724217"/>
            <a:ext cx="3811238" cy="42070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</p:txBody>
      </p:sp>
    </p:spTree>
    <p:extLst>
      <p:ext uri="{BB962C8B-B14F-4D97-AF65-F5344CB8AC3E}">
        <p14:creationId xmlns:p14="http://schemas.microsoft.com/office/powerpoint/2010/main" val="39232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3599" y="1724217"/>
            <a:ext cx="5028115" cy="420704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CCEB-34DE-48D4-B518-ECF88E781125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2EB56D-A175-2340-8316-CB2D73FC70C2}"/>
              </a:ext>
            </a:extLst>
          </p:cNvPr>
          <p:cNvSpPr/>
          <p:nvPr userDrawn="1"/>
        </p:nvSpPr>
        <p:spPr>
          <a:xfrm>
            <a:off x="6172200" y="0"/>
            <a:ext cx="2971800" cy="6467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AEB60818-A426-D644-9EEA-D2FB1CBDFB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71536" y="522287"/>
            <a:ext cx="2377440" cy="438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68D0C9-754D-3549-A85F-E4D12B945CFD}"/>
              </a:ext>
            </a:extLst>
          </p:cNvPr>
          <p:cNvSpPr/>
          <p:nvPr userDrawn="1"/>
        </p:nvSpPr>
        <p:spPr>
          <a:xfrm>
            <a:off x="6172200" y="6388101"/>
            <a:ext cx="2971800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1407978-2063-994B-8F55-2B17C2C63E1F}"/>
              </a:ext>
            </a:extLst>
          </p:cNvPr>
          <p:cNvSpPr/>
          <p:nvPr userDrawn="1"/>
        </p:nvSpPr>
        <p:spPr>
          <a:xfrm>
            <a:off x="6172200" y="6467504"/>
            <a:ext cx="2971800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AF957E-83A0-A748-9B81-9316A17307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2250" y="6619909"/>
            <a:ext cx="2171700" cy="101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24ED6C3F-103D-6B4C-AAD7-ABC9806570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3599" y="563683"/>
            <a:ext cx="5028113" cy="953206"/>
          </a:xfrm>
        </p:spPr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(2 lines max)</a:t>
            </a:r>
          </a:p>
        </p:txBody>
      </p:sp>
    </p:spTree>
    <p:extLst>
      <p:ext uri="{BB962C8B-B14F-4D97-AF65-F5344CB8AC3E}">
        <p14:creationId xmlns:p14="http://schemas.microsoft.com/office/powerpoint/2010/main" val="199123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y Box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3599" y="1724217"/>
            <a:ext cx="5028115" cy="420704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E6D6-5927-4F43-B647-580AD06DBABD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2EB56D-A175-2340-8316-CB2D73FC70C2}"/>
              </a:ext>
            </a:extLst>
          </p:cNvPr>
          <p:cNvSpPr/>
          <p:nvPr userDrawn="1"/>
        </p:nvSpPr>
        <p:spPr>
          <a:xfrm>
            <a:off x="6172200" y="0"/>
            <a:ext cx="2971800" cy="64675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AEB60818-A426-D644-9EEA-D2FB1CBDFB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71536" y="522287"/>
            <a:ext cx="2377440" cy="438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68D0C9-754D-3549-A85F-E4D12B945CFD}"/>
              </a:ext>
            </a:extLst>
          </p:cNvPr>
          <p:cNvSpPr/>
          <p:nvPr userDrawn="1"/>
        </p:nvSpPr>
        <p:spPr>
          <a:xfrm>
            <a:off x="6172200" y="6388101"/>
            <a:ext cx="2971800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1407978-2063-994B-8F55-2B17C2C63E1F}"/>
              </a:ext>
            </a:extLst>
          </p:cNvPr>
          <p:cNvSpPr/>
          <p:nvPr userDrawn="1"/>
        </p:nvSpPr>
        <p:spPr>
          <a:xfrm>
            <a:off x="6172200" y="6467504"/>
            <a:ext cx="2971800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AF957E-83A0-A748-9B81-9316A17307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2250" y="6619909"/>
            <a:ext cx="2171700" cy="101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3535478-BB09-F744-AA48-C4D516D8CF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3599" y="563683"/>
            <a:ext cx="5028113" cy="953206"/>
          </a:xfrm>
        </p:spPr>
        <p:txBody>
          <a:bodyPr/>
          <a:lstStyle/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(2 lines max)</a:t>
            </a:r>
          </a:p>
        </p:txBody>
      </p:sp>
    </p:spTree>
    <p:extLst>
      <p:ext uri="{BB962C8B-B14F-4D97-AF65-F5344CB8AC3E}">
        <p14:creationId xmlns:p14="http://schemas.microsoft.com/office/powerpoint/2010/main" val="232838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07D210B3-B8C7-ED4A-B63C-D5FF8E7BB9EC}"/>
              </a:ext>
            </a:extLst>
          </p:cNvPr>
          <p:cNvSpPr/>
          <p:nvPr userDrawn="1"/>
        </p:nvSpPr>
        <p:spPr>
          <a:xfrm>
            <a:off x="6172200" y="6388101"/>
            <a:ext cx="2971800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B5F62F-9D9E-F142-ADA7-4D30A824891C}"/>
              </a:ext>
            </a:extLst>
          </p:cNvPr>
          <p:cNvSpPr/>
          <p:nvPr userDrawn="1"/>
        </p:nvSpPr>
        <p:spPr>
          <a:xfrm>
            <a:off x="6172200" y="6467504"/>
            <a:ext cx="2971800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63D43C0-92BC-234F-9952-A682F23BFF9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572250" y="6619909"/>
            <a:ext cx="2171700" cy="1016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82502A-5BF2-8845-923F-AAF24377FEF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63599" y="563683"/>
            <a:ext cx="7811736" cy="953206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B4A4D-34FE-994A-AFE8-DCF682312F44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63605" y="1724849"/>
            <a:ext cx="7811737" cy="435133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0CF24-C629-E54C-BA9B-20518F01F087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3967123" y="6586267"/>
            <a:ext cx="1374595" cy="271751"/>
          </a:xfrm>
          <a:prstGeom prst="rect">
            <a:avLst/>
          </a:prstGeom>
        </p:spPr>
        <p:txBody>
          <a:bodyPr vert="horz" lIns="91440" tIns="45720" rIns="91440" bIns="155448" rtlCol="0" anchor="ctr"/>
          <a:lstStyle>
            <a:lvl1pPr algn="l">
              <a:defRPr sz="100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EF11AE-896F-46A0-BB36-F42FB95E74DD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34D85-E219-4F49-88C8-4DC17F06DE96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703612" y="6586267"/>
            <a:ext cx="3098672" cy="271751"/>
          </a:xfrm>
          <a:prstGeom prst="rect">
            <a:avLst/>
          </a:prstGeom>
        </p:spPr>
        <p:txBody>
          <a:bodyPr vert="horz" lIns="91440" tIns="45720" rIns="91440" bIns="155448" rtlCol="0" anchor="ctr"/>
          <a:lstStyle>
            <a:lvl1pPr algn="ctr">
              <a:defRPr sz="100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F2A8-2F01-4745-8AFB-4EEC8D271DA8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6267" y="6586267"/>
            <a:ext cx="422506" cy="271751"/>
          </a:xfrm>
          <a:prstGeom prst="rect">
            <a:avLst/>
          </a:prstGeom>
        </p:spPr>
        <p:txBody>
          <a:bodyPr vert="horz" lIns="91440" tIns="45720" rIns="91440" bIns="155448" rtlCol="0" anchor="ctr"/>
          <a:lstStyle>
            <a:lvl1pPr algn="ctr">
              <a:defRPr sz="10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B577FA-F7D9-2C48-919F-F962E3BF95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EA1D66-26A4-C44F-988F-6813FE48627D}"/>
              </a:ext>
            </a:extLst>
          </p:cNvPr>
          <p:cNvSpPr/>
          <p:nvPr userDrawn="1"/>
        </p:nvSpPr>
        <p:spPr>
          <a:xfrm rot="10800000">
            <a:off x="0" y="906938"/>
            <a:ext cx="634999" cy="101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08A12C7-77E3-134E-8985-67A2080D7414}"/>
              </a:ext>
            </a:extLst>
          </p:cNvPr>
          <p:cNvSpPr/>
          <p:nvPr userDrawn="1"/>
        </p:nvSpPr>
        <p:spPr>
          <a:xfrm rot="10800000">
            <a:off x="0" y="541007"/>
            <a:ext cx="634999" cy="391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3516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4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10" r:id="rId8"/>
    <p:sldLayoutId id="2147483713" r:id="rId9"/>
    <p:sldLayoutId id="2147483714" r:id="rId10"/>
    <p:sldLayoutId id="2147483695" r:id="rId11"/>
    <p:sldLayoutId id="2147483696" r:id="rId12"/>
    <p:sldLayoutId id="2147483709" r:id="rId13"/>
  </p:sldLayoutIdLst>
  <p:hf hdr="0" ftr="0" dt="0"/>
  <p:txStyles>
    <p:titleStyle>
      <a:lvl1pPr algn="l" defTabSz="914286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73" indent="-228573" algn="l" defTabSz="914286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18" indent="-228573" algn="l" defTabSz="914286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−"/>
        <a:defRPr sz="20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58" indent="-228573" algn="l" defTabSz="914286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00" indent="-228573" algn="l" defTabSz="914286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−"/>
        <a:defRPr sz="20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43" indent="-228573" algn="l" defTabSz="914286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286" indent="-228573" algn="l" defTabSz="9142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3" algn="l" defTabSz="9142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3" algn="l" defTabSz="9142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3" algn="l" defTabSz="9142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200" userDrawn="1">
          <p15:clr>
            <a:srgbClr val="F26B43"/>
          </p15:clr>
        </p15:guide>
        <p15:guide id="4" orient="horz" pos="5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EC3F2B1-1629-0545-A45C-CD446E4F12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7719" y="2049095"/>
            <a:ext cx="7772399" cy="2292350"/>
          </a:xfrm>
        </p:spPr>
        <p:txBody>
          <a:bodyPr/>
          <a:lstStyle/>
          <a:p>
            <a:pPr algn="ctr"/>
            <a:r>
              <a:rPr lang="en-US" dirty="0"/>
              <a:t>PSAM 2022 </a:t>
            </a:r>
          </a:p>
          <a:p>
            <a:endParaRPr lang="en-US" dirty="0"/>
          </a:p>
          <a:p>
            <a:r>
              <a:rPr lang="en-US" dirty="0"/>
              <a:t>Issues and Approaches Regarding Success Terms for PRA Models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65206-77A6-4928-82DA-92AE09C38BF8}"/>
              </a:ext>
            </a:extLst>
          </p:cNvPr>
          <p:cNvSpPr txBox="1">
            <a:spLocks/>
          </p:cNvSpPr>
          <p:nvPr/>
        </p:nvSpPr>
        <p:spPr>
          <a:xfrm>
            <a:off x="321962" y="510853"/>
            <a:ext cx="4321957" cy="1256301"/>
          </a:xfrm>
          <a:prstGeom prst="rect">
            <a:avLst/>
          </a:prstGeom>
        </p:spPr>
        <p:txBody>
          <a:bodyPr/>
          <a:lstStyle>
            <a:lvl1pPr marL="228573" indent="-228573" algn="l" defTabSz="914286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718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−"/>
              <a:defRPr sz="20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858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000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−"/>
              <a:defRPr sz="20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143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0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286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30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73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18" indent="-228573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solidFill>
                  <a:schemeClr val="bg1"/>
                </a:solidFill>
              </a:rPr>
              <a:t>June 27 – July 1, 2022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US" b="1" dirty="0">
                <a:solidFill>
                  <a:schemeClr val="bg1"/>
                </a:solidFill>
              </a:rPr>
              <a:t>James Knudsen</a:t>
            </a:r>
          </a:p>
        </p:txBody>
      </p:sp>
    </p:spTree>
    <p:extLst>
      <p:ext uri="{BB962C8B-B14F-4D97-AF65-F5344CB8AC3E}">
        <p14:creationId xmlns:p14="http://schemas.microsoft.com/office/powerpoint/2010/main" val="970567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Current State-of-Practice Quantification (cont.)</a:t>
            </a:r>
          </a:p>
          <a:p>
            <a:pPr lvl="1"/>
            <a:r>
              <a:rPr lang="en-US" dirty="0"/>
              <a:t>Given the process of accident sequence cut set generation, the current practice is to attempt to properly account for the success probability of ET nodes (top event fault trees)</a:t>
            </a:r>
          </a:p>
          <a:p>
            <a:pPr lvl="2"/>
            <a:r>
              <a:rPr lang="en-US" sz="1900" dirty="0"/>
              <a:t>This approach can only be used if:</a:t>
            </a:r>
          </a:p>
          <a:p>
            <a:pPr lvl="3"/>
            <a:r>
              <a:rPr lang="en-US" sz="1900" dirty="0"/>
              <a:t>Fault trees containing high probability components should only have 1 or 2 component basic events </a:t>
            </a:r>
          </a:p>
          <a:p>
            <a:pPr lvl="3"/>
            <a:r>
              <a:rPr lang="en-US" sz="1900" dirty="0"/>
              <a:t>Fault trees are independent of the other fault trees within the ET accident sequence</a:t>
            </a:r>
          </a:p>
          <a:p>
            <a:pPr lvl="2"/>
            <a:r>
              <a:rPr lang="en-US" sz="1900" dirty="0"/>
              <a:t>Cut sets are generated and quantified using minimal cut set </a:t>
            </a:r>
            <a:r>
              <a:rPr lang="en-US" sz="1900" dirty="0" err="1"/>
              <a:t>upperbound</a:t>
            </a:r>
            <a:r>
              <a:rPr lang="en-US" sz="1900" dirty="0"/>
              <a:t> approximation (</a:t>
            </a:r>
            <a:r>
              <a:rPr lang="en-US" sz="1900" dirty="0" err="1"/>
              <a:t>Mincut</a:t>
            </a:r>
            <a:r>
              <a:rPr lang="en-US" sz="1900" dirty="0"/>
              <a:t>) for each sequence</a:t>
            </a:r>
          </a:p>
          <a:p>
            <a:pPr lvl="2"/>
            <a:r>
              <a:rPr lang="en-US" sz="1900" dirty="0"/>
              <a:t>Overall frequency result is then obtained by summing the result for all the accident sequences</a:t>
            </a:r>
            <a:endParaRPr lang="en-US" sz="1900" strike="sngStrike" dirty="0"/>
          </a:p>
          <a:p>
            <a:endParaRPr lang="en-US" dirty="0"/>
          </a:p>
          <a:p>
            <a:pPr marL="457145" lvl="1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10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75716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Current State-of-Practice Quantification (cont.)</a:t>
            </a:r>
          </a:p>
          <a:p>
            <a:pPr lvl="1"/>
            <a:r>
              <a:rPr lang="en-US" dirty="0"/>
              <a:t>Often sequence cut sets are grouped into a single end state, reduced to just minimal cut sets for that group, and then quantified.</a:t>
            </a:r>
          </a:p>
          <a:p>
            <a:pPr lvl="2"/>
            <a:r>
              <a:rPr lang="en-US" sz="1900" dirty="0"/>
              <a:t>This process typically results in a lower value since the success branch sequences do not explicitly include basic event success terms which can then result in few cut sets to be quantified.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457145" lvl="1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11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504027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100" dirty="0"/>
              <a:t>Pros and Cons of the Current State-of-Practice Quantification</a:t>
            </a:r>
          </a:p>
          <a:p>
            <a:pPr lvl="1"/>
            <a:r>
              <a:rPr lang="en-US" dirty="0"/>
              <a:t>Pros </a:t>
            </a:r>
          </a:p>
          <a:p>
            <a:pPr lvl="2"/>
            <a:r>
              <a:rPr lang="en-US" sz="1900" dirty="0" err="1"/>
              <a:t>Mincut</a:t>
            </a:r>
            <a:r>
              <a:rPr lang="en-US" sz="1900" dirty="0"/>
              <a:t> approximation provides reasonable results given some independent high probability events are included</a:t>
            </a:r>
          </a:p>
          <a:p>
            <a:pPr lvl="3"/>
            <a:r>
              <a:rPr lang="en-US" sz="1900" dirty="0"/>
              <a:t>Note: Binary Decision Diagram (BDD) quantification method provides a better estimate of the actual result than the </a:t>
            </a:r>
            <a:r>
              <a:rPr lang="en-US" sz="1900" dirty="0" err="1"/>
              <a:t>mincut</a:t>
            </a:r>
            <a:r>
              <a:rPr lang="en-US" sz="1900" dirty="0"/>
              <a:t> approximation</a:t>
            </a:r>
          </a:p>
          <a:p>
            <a:pPr lvl="2"/>
            <a:r>
              <a:rPr lang="en-US" sz="1900" dirty="0"/>
              <a:t>Sensitivities studies are straightforward</a:t>
            </a:r>
          </a:p>
          <a:p>
            <a:pPr lvl="2"/>
            <a:r>
              <a:rPr lang="en-US" sz="1900" dirty="0"/>
              <a:t>Level 2 analysis can be performed if cut sets are not gathered into an end state</a:t>
            </a:r>
          </a:p>
          <a:p>
            <a:pPr lvl="1"/>
            <a:r>
              <a:rPr lang="en-US" dirty="0"/>
              <a:t>Cons</a:t>
            </a:r>
          </a:p>
          <a:p>
            <a:pPr lvl="2"/>
            <a:r>
              <a:rPr lang="en-US" sz="1900" dirty="0"/>
              <a:t>Multiple complement basic events show up in cut sets, which can cause issues with </a:t>
            </a:r>
            <a:r>
              <a:rPr lang="en-US" sz="1900" dirty="0" err="1"/>
              <a:t>Mincut</a:t>
            </a:r>
            <a:r>
              <a:rPr lang="en-US" sz="1900" dirty="0"/>
              <a:t> approximation requiring BDD quantification</a:t>
            </a:r>
          </a:p>
          <a:p>
            <a:pPr lvl="2"/>
            <a:r>
              <a:rPr lang="en-US" sz="1900" dirty="0"/>
              <a:t>Not being able to account for all high probability events due to complexity of fault trees and potential dependencies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marL="457145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145" lvl="1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12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649753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Proposed Quantification Approach</a:t>
            </a:r>
          </a:p>
          <a:p>
            <a:pPr lvl="1"/>
            <a:r>
              <a:rPr lang="en-US" dirty="0"/>
              <a:t>Develop accident sequence specific success term recovery basic event to be applied to the sequence cut sets</a:t>
            </a:r>
          </a:p>
          <a:p>
            <a:pPr lvl="1"/>
            <a:r>
              <a:rPr lang="en-US" dirty="0"/>
              <a:t>Two different methods to develop success term recovery basic event</a:t>
            </a:r>
          </a:p>
          <a:p>
            <a:pPr lvl="2"/>
            <a:r>
              <a:rPr lang="en-US" sz="1900" dirty="0"/>
              <a:t>Method 1 – Use a “NOR” gate to generate success term cut sets and quantify those cut sets to obtain a success term value </a:t>
            </a:r>
          </a:p>
          <a:p>
            <a:pPr lvl="2"/>
            <a:r>
              <a:rPr lang="en-US" sz="1900" dirty="0"/>
              <a:t>Method 2 – Use an “OR” gate to generate failure term cut sets, quantify those cut sets, and then subtract that value from 1.0 to obtain a success term value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13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825685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Proposed Quantification Approach (cont.)</a:t>
            </a:r>
          </a:p>
          <a:p>
            <a:pPr lvl="1"/>
            <a:r>
              <a:rPr lang="en-US" dirty="0"/>
              <a:t>The success fault trees for both approaches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14</a:t>
            </a:fld>
            <a:endParaRPr lang="en-US" sz="11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D163AB-1D5C-CBF8-9F54-4FD2B6B92BED}"/>
              </a:ext>
            </a:extLst>
          </p:cNvPr>
          <p:cNvSpPr txBox="1"/>
          <p:nvPr/>
        </p:nvSpPr>
        <p:spPr>
          <a:xfrm>
            <a:off x="1002361" y="1936766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1 NOR Gate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2183DA-BB74-F57E-11BD-E6E459E6A30D}"/>
              </a:ext>
            </a:extLst>
          </p:cNvPr>
          <p:cNvSpPr txBox="1"/>
          <p:nvPr/>
        </p:nvSpPr>
        <p:spPr>
          <a:xfrm>
            <a:off x="5067255" y="1936766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2 OR Gate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F73838-6E0A-CCB3-7AFC-E87C0612A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252" y="2407243"/>
            <a:ext cx="1943100" cy="3286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546007-E0AC-7990-87FF-D67E40E184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098" y="2407243"/>
            <a:ext cx="19431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0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Proposed Quantification Approach (cont.)</a:t>
            </a:r>
          </a:p>
          <a:p>
            <a:pPr lvl="1"/>
            <a:r>
              <a:rPr lang="en-US" dirty="0"/>
              <a:t>The success fault trees shown on the previous slide are solved to obtain minimal cut sets</a:t>
            </a:r>
          </a:p>
          <a:p>
            <a:pPr lvl="2"/>
            <a:r>
              <a:rPr lang="en-US" sz="1900" dirty="0"/>
              <a:t>The cut sets from the NOR gate of Method 1 represent success, therefore this probability can be used directly for the sequence success term recovery event </a:t>
            </a:r>
          </a:p>
          <a:p>
            <a:pPr lvl="2"/>
            <a:r>
              <a:rPr lang="en-US" sz="1900" dirty="0"/>
              <a:t>The cut sets from the OR gate of Method 2 represent failure, so this probability needs to be subtracted from 1.0 to be used as the sequence success term recovery event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15</a:t>
            </a:fld>
            <a:endParaRPr lang="en-US" sz="1100" b="1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D855AA4-ED7E-6F0F-D23D-F2C8F5A99EC2}"/>
              </a:ext>
            </a:extLst>
          </p:cNvPr>
          <p:cNvGraphicFramePr>
            <a:graphicFrameLocks noGrp="1"/>
          </p:cNvGraphicFramePr>
          <p:nvPr/>
        </p:nvGraphicFramePr>
        <p:xfrm>
          <a:off x="696363" y="4116359"/>
          <a:ext cx="761982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067">
                  <a:extLst>
                    <a:ext uri="{9D8B030D-6E8A-4147-A177-3AD203B41FA5}">
                      <a16:colId xmlns:a16="http://schemas.microsoft.com/office/drawing/2014/main" val="2920965878"/>
                    </a:ext>
                  </a:extLst>
                </a:gridCol>
                <a:gridCol w="1902863">
                  <a:extLst>
                    <a:ext uri="{9D8B030D-6E8A-4147-A177-3AD203B41FA5}">
                      <a16:colId xmlns:a16="http://schemas.microsoft.com/office/drawing/2014/main" val="1146838058"/>
                    </a:ext>
                  </a:extLst>
                </a:gridCol>
                <a:gridCol w="1178268">
                  <a:extLst>
                    <a:ext uri="{9D8B030D-6E8A-4147-A177-3AD203B41FA5}">
                      <a16:colId xmlns:a16="http://schemas.microsoft.com/office/drawing/2014/main" val="1043415685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val="684538517"/>
                    </a:ext>
                  </a:extLst>
                </a:gridCol>
                <a:gridCol w="2200932">
                  <a:extLst>
                    <a:ext uri="{9D8B030D-6E8A-4147-A177-3AD203B41FA5}">
                      <a16:colId xmlns:a16="http://schemas.microsoft.com/office/drawing/2014/main" val="677031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Fault Trees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Cut Sets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MinCut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BDD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Sequence Success Term Recovery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807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Method 1 Success NOR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/BE-A * /BE-B * /BE-C +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/BE-A * /BE-C * /BE-D * /BE-E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5.01E-01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4.151E-01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5.007E-1 or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4.150E-1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660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Method 2 Success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BE-A +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BE-C +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BE-B * BE-E +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BE‑B * BE-D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5.941E-01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5.85E-01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1 -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(x)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1-5.94E-1 = 4.06E-1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1-5.85E-1 = 4.15E-1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576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38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Proposed Quantification Approach (cont.)</a:t>
            </a:r>
          </a:p>
          <a:p>
            <a:pPr lvl="1"/>
            <a:r>
              <a:rPr lang="en-US" dirty="0"/>
              <a:t>The quantified sequence specific success term recovery event is then ANDed to all cut sets within that sequence</a:t>
            </a:r>
          </a:p>
          <a:p>
            <a:pPr lvl="2"/>
            <a:r>
              <a:rPr lang="en-US" sz="1900" dirty="0"/>
              <a:t>This process produces a more accurate result for each individual sequence than the current state-of-practice process</a:t>
            </a:r>
            <a:endParaRPr lang="en-US" sz="1900" strike="sngStrike" dirty="0">
              <a:highlight>
                <a:srgbClr val="FFFF00"/>
              </a:highlight>
            </a:endParaRPr>
          </a:p>
          <a:p>
            <a:pPr lvl="2"/>
            <a:r>
              <a:rPr lang="en-US" sz="1900" dirty="0"/>
              <a:t>All the success events, including complex ET nodes (fault trees) that have high probability events, are incorporated into final sequence cut sets</a:t>
            </a:r>
          </a:p>
          <a:p>
            <a:pPr lvl="1"/>
            <a:r>
              <a:rPr lang="en-US" dirty="0"/>
              <a:t>This proposed quantification process provides a better estimate of the overall frequency since success terms that are typically ignored since they are assumed to be very close to a value of 1.0 are include in the quantification process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16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27332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Pros and Cons of Proposed Quantification Approach</a:t>
            </a:r>
          </a:p>
          <a:p>
            <a:pPr lvl="1"/>
            <a:r>
              <a:rPr lang="en-US" dirty="0"/>
              <a:t>Pros </a:t>
            </a:r>
          </a:p>
          <a:p>
            <a:pPr lvl="2"/>
            <a:r>
              <a:rPr lang="en-US" sz="1900" dirty="0"/>
              <a:t>Both methods calculate a better estimate of the overall frequency versus the current state-of-practice quantification since success events are factored into the results</a:t>
            </a:r>
          </a:p>
          <a:p>
            <a:pPr lvl="2"/>
            <a:r>
              <a:rPr lang="en-US" sz="1900" dirty="0"/>
              <a:t>Method 2 is more straightforward in terms of quicker cut set generation and quantification</a:t>
            </a:r>
          </a:p>
          <a:p>
            <a:pPr lvl="2"/>
            <a:r>
              <a:rPr lang="en-US" sz="1900" dirty="0"/>
              <a:t>Both methods allow for direct Level 2 evaluation and sensitivity studies</a:t>
            </a:r>
          </a:p>
          <a:p>
            <a:pPr lvl="1"/>
            <a:r>
              <a:rPr lang="en-US" dirty="0"/>
              <a:t>Cons</a:t>
            </a:r>
          </a:p>
          <a:p>
            <a:pPr lvl="2"/>
            <a:r>
              <a:rPr lang="en-US" sz="1900" dirty="0"/>
              <a:t>More quantification time than current-state-of-practice due to extra logic, cut set generation, and quantification to obtain sequence success term recovery event value to be applied to sequence cut sets</a:t>
            </a:r>
          </a:p>
          <a:p>
            <a:pPr lvl="2"/>
            <a:r>
              <a:rPr lang="en-US" sz="1900" dirty="0"/>
              <a:t>Numerical round-off issues when probabilities are close to 1.0, i.e., 0.99999 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marL="457145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145" lvl="1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17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807720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Results from Application of Success Term Process </a:t>
            </a:r>
          </a:p>
          <a:p>
            <a:pPr lvl="1"/>
            <a:r>
              <a:rPr lang="en-US" dirty="0"/>
              <a:t>Success term process was applied to detailed seismic PRA</a:t>
            </a:r>
          </a:p>
          <a:p>
            <a:pPr lvl="1"/>
            <a:r>
              <a:rPr lang="en-US" dirty="0"/>
              <a:t>The following is a generic seismic event tree that is used to solve 6 specific seismic bins</a:t>
            </a:r>
          </a:p>
          <a:p>
            <a:pPr lvl="1"/>
            <a:r>
              <a:rPr lang="en-US" dirty="0"/>
              <a:t>Each seismic bin calculates a conditional probability of component failure and uses bin specific frequency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18</a:t>
            </a:fld>
            <a:endParaRPr lang="en-US" sz="11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0CFC96-45C8-9A81-ADC4-C0729C521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790" y="3340301"/>
            <a:ext cx="8520904" cy="257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0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Results from Application of Success Term Process (cont.) </a:t>
            </a:r>
          </a:p>
          <a:p>
            <a:pPr lvl="1"/>
            <a:r>
              <a:rPr lang="en-US" dirty="0"/>
              <a:t>The table below compares results of the current state-of-practice versus the proposed Method 2 success term process</a:t>
            </a:r>
          </a:p>
          <a:p>
            <a:pPr lvl="1"/>
            <a:r>
              <a:rPr lang="en-US" dirty="0"/>
              <a:t>The proposed success term process has results that are ~20% lower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145" lvl="1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19</a:t>
            </a:fld>
            <a:endParaRPr lang="en-US" sz="1100" b="1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D15385D-13DE-958D-FD63-A35ADE720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560875"/>
              </p:ext>
            </p:extLst>
          </p:nvPr>
        </p:nvGraphicFramePr>
        <p:xfrm>
          <a:off x="400879" y="3021482"/>
          <a:ext cx="8274456" cy="249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723">
                  <a:extLst>
                    <a:ext uri="{9D8B030D-6E8A-4147-A177-3AD203B41FA5}">
                      <a16:colId xmlns:a16="http://schemas.microsoft.com/office/drawing/2014/main" val="1422251609"/>
                    </a:ext>
                  </a:extLst>
                </a:gridCol>
                <a:gridCol w="1787429">
                  <a:extLst>
                    <a:ext uri="{9D8B030D-6E8A-4147-A177-3AD203B41FA5}">
                      <a16:colId xmlns:a16="http://schemas.microsoft.com/office/drawing/2014/main" val="3602642804"/>
                    </a:ext>
                  </a:extLst>
                </a:gridCol>
                <a:gridCol w="1379076">
                  <a:extLst>
                    <a:ext uri="{9D8B030D-6E8A-4147-A177-3AD203B41FA5}">
                      <a16:colId xmlns:a16="http://schemas.microsoft.com/office/drawing/2014/main" val="1201780226"/>
                    </a:ext>
                  </a:extLst>
                </a:gridCol>
                <a:gridCol w="1379076">
                  <a:extLst>
                    <a:ext uri="{9D8B030D-6E8A-4147-A177-3AD203B41FA5}">
                      <a16:colId xmlns:a16="http://schemas.microsoft.com/office/drawing/2014/main" val="279037912"/>
                    </a:ext>
                  </a:extLst>
                </a:gridCol>
                <a:gridCol w="1379076">
                  <a:extLst>
                    <a:ext uri="{9D8B030D-6E8A-4147-A177-3AD203B41FA5}">
                      <a16:colId xmlns:a16="http://schemas.microsoft.com/office/drawing/2014/main" val="496598143"/>
                    </a:ext>
                  </a:extLst>
                </a:gridCol>
                <a:gridCol w="1379076">
                  <a:extLst>
                    <a:ext uri="{9D8B030D-6E8A-4147-A177-3AD203B41FA5}">
                      <a16:colId xmlns:a16="http://schemas.microsoft.com/office/drawing/2014/main" val="2588769590"/>
                    </a:ext>
                  </a:extLst>
                </a:gridCol>
              </a:tblGrid>
              <a:tr h="265030">
                <a:tc rowSpan="2">
                  <a:txBody>
                    <a:bodyPr/>
                    <a:lstStyle/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Event Tree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2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Current State of Practice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Proposed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65934"/>
                  </a:ext>
                </a:extLst>
              </a:tr>
              <a:tr h="239189">
                <a:tc vMerge="1">
                  <a:txBody>
                    <a:bodyPr/>
                    <a:lstStyle/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Event Tree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MinCut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BDD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MinCut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BDD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471033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EQK-BIN1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 Bin 1 (0.17g)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1.13E-09/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1.11E-09/yr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1.12E-09/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1.10E-09/yr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679554"/>
                  </a:ext>
                </a:extLst>
              </a:tr>
              <a:tr h="2683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EQK-BIN2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 Bin 2 (0.39g)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2.21E-07/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2.12E-07/yr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2.19E-07/yr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2.09E-07/yr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108852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EQK-BIN3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 Bin 3 (0.61g)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2.29E-06/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1.83E-06/yr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2.23E-06/yr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1.78E-06/yr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258371"/>
                  </a:ext>
                </a:extLst>
              </a:tr>
              <a:tr h="258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EQK-BIN4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 Bin 4 (0.87g)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2.83E-06/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1.71E-06/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5.86E-07/yr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059655"/>
                  </a:ext>
                </a:extLst>
              </a:tr>
              <a:tr h="2782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EQK-BIN5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 Bin 5 (1.22g)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2.34E-06/yr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1.25E-06/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2.32E-06/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067335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EQK-BIN6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 Bin 6 (2.12g)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5.99E-07/yr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2.28E-07/yr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5.97E-07/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2.28E-07/yr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36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8.28E-06/yr</a:t>
                      </a:r>
                      <a:endParaRPr lang="en-US" sz="1200" b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5.23E-06/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6.44E-06/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4.03E-06/</a:t>
                      </a:r>
                      <a:r>
                        <a:rPr lang="en-GB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+mn-lt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988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54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Discussion Points</a:t>
            </a:r>
          </a:p>
          <a:p>
            <a:pPr lvl="1"/>
            <a:r>
              <a:rPr lang="en-US" dirty="0"/>
              <a:t>Motivation of Success Term Process</a:t>
            </a:r>
          </a:p>
          <a:p>
            <a:pPr lvl="1"/>
            <a:r>
              <a:rPr lang="en-US" dirty="0"/>
              <a:t>Objective of Success Term Process</a:t>
            </a:r>
          </a:p>
          <a:p>
            <a:pPr lvl="1"/>
            <a:r>
              <a:rPr lang="en-US" dirty="0"/>
              <a:t>Current State-of-Practice Quantification</a:t>
            </a:r>
          </a:p>
          <a:p>
            <a:pPr lvl="1"/>
            <a:r>
              <a:rPr lang="en-US" dirty="0"/>
              <a:t>Pros and Cons of the Current State-of-Practice</a:t>
            </a:r>
          </a:p>
          <a:p>
            <a:pPr lvl="1"/>
            <a:r>
              <a:rPr lang="en-US" dirty="0"/>
              <a:t>Proposed Quantification Approach</a:t>
            </a:r>
          </a:p>
          <a:p>
            <a:pPr lvl="1"/>
            <a:r>
              <a:rPr lang="en-US" dirty="0"/>
              <a:t>Pros and Cons of the Proposed Quantification Approach</a:t>
            </a:r>
          </a:p>
          <a:p>
            <a:pPr lvl="1"/>
            <a:r>
              <a:rPr lang="en-US" dirty="0"/>
              <a:t>Results from Application of Success Term Process</a:t>
            </a:r>
          </a:p>
          <a:p>
            <a:pPr lvl="1"/>
            <a:r>
              <a:rPr lang="en-US" dirty="0"/>
              <a:t>Conclusion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2</a:t>
            </a:fld>
            <a:endParaRPr lang="en-US" sz="11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5293098"/>
          </a:xfrm>
        </p:spPr>
        <p:txBody>
          <a:bodyPr/>
          <a:lstStyle/>
          <a:p>
            <a:r>
              <a:rPr lang="en-US" sz="2200" dirty="0"/>
              <a:t>Conclusion</a:t>
            </a:r>
          </a:p>
          <a:p>
            <a:pPr lvl="1"/>
            <a:r>
              <a:rPr lang="en-US" dirty="0"/>
              <a:t>Issues with current state-of-practice quantification where success terms are not currently being addressed were presented</a:t>
            </a:r>
          </a:p>
          <a:p>
            <a:pPr lvl="2"/>
            <a:r>
              <a:rPr lang="en-US" sz="1900" dirty="0"/>
              <a:t>Inability to account for high probability events due to ET node (fault tree) complexity</a:t>
            </a:r>
          </a:p>
          <a:p>
            <a:pPr lvl="2"/>
            <a:r>
              <a:rPr lang="en-US" sz="1900" dirty="0"/>
              <a:t>Overestimation of results due to improper handing of ET node binary splits as success terms not explicitly included</a:t>
            </a:r>
          </a:p>
          <a:p>
            <a:pPr marL="914285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20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531609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5293098"/>
          </a:xfrm>
        </p:spPr>
        <p:txBody>
          <a:bodyPr/>
          <a:lstStyle/>
          <a:p>
            <a:r>
              <a:rPr lang="en-US" sz="2200" dirty="0"/>
              <a:t>Conclusion (cont.)</a:t>
            </a:r>
          </a:p>
          <a:p>
            <a:pPr lvl="1"/>
            <a:r>
              <a:rPr lang="en-US" dirty="0"/>
              <a:t>Two methods were proposed to better estimate individual sequence and overall frequency results</a:t>
            </a:r>
          </a:p>
          <a:p>
            <a:pPr lvl="2"/>
            <a:r>
              <a:rPr lang="en-US" sz="1900" dirty="0"/>
              <a:t>Proposed sequence specific success term recovery better reflects logic and reduces overestimation of individual sequence and overall results</a:t>
            </a:r>
          </a:p>
          <a:p>
            <a:pPr lvl="2"/>
            <a:r>
              <a:rPr lang="en-US" sz="1900" dirty="0"/>
              <a:t>Software modifications will be needed, but logic elements already exist</a:t>
            </a:r>
          </a:p>
          <a:p>
            <a:pPr lvl="2"/>
            <a:r>
              <a:rPr lang="en-US" sz="1900" dirty="0"/>
              <a:t>High performance desktops and servers can minimize the additional time to more accurately quantify individual sequences and overall results</a:t>
            </a:r>
          </a:p>
          <a:p>
            <a:pPr marL="914285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21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216033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pPr marL="914285" lvl="2" indent="0">
              <a:buNone/>
            </a:pPr>
            <a:endParaRPr lang="en-US" dirty="0"/>
          </a:p>
          <a:p>
            <a:pPr marL="914285" lvl="2" indent="0">
              <a:buNone/>
            </a:pPr>
            <a:endParaRPr lang="en-US" dirty="0"/>
          </a:p>
          <a:p>
            <a:pPr marL="914285" lvl="2" indent="0">
              <a:buNone/>
            </a:pPr>
            <a:endParaRPr lang="en-US" dirty="0"/>
          </a:p>
          <a:p>
            <a:pPr marL="914285" lvl="2" indent="0">
              <a:buNone/>
            </a:pPr>
            <a:endParaRPr lang="en-US" dirty="0"/>
          </a:p>
          <a:p>
            <a:pPr marL="914285" lvl="2" indent="0">
              <a:buNone/>
            </a:pPr>
            <a:endParaRPr lang="en-US" dirty="0"/>
          </a:p>
          <a:p>
            <a:pPr marL="914285" lvl="2" indent="0">
              <a:buNone/>
            </a:pPr>
            <a:r>
              <a:rPr lang="en-US" dirty="0"/>
              <a:t>		</a:t>
            </a:r>
            <a:r>
              <a:rPr lang="en-US" sz="4400" dirty="0"/>
              <a:t>Questions</a:t>
            </a:r>
          </a:p>
          <a:p>
            <a:pPr marL="914285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22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77347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Motivation of Success Term Process</a:t>
            </a:r>
          </a:p>
          <a:p>
            <a:pPr lvl="1"/>
            <a:r>
              <a:rPr lang="en-US" dirty="0"/>
              <a:t>Complexity of Probabilistic Risk Assessment (PRA) models has increased over the past several years</a:t>
            </a:r>
          </a:p>
          <a:p>
            <a:pPr lvl="2"/>
            <a:r>
              <a:rPr lang="en-US" sz="1900" dirty="0"/>
              <a:t>Internal event sequence quantification was understood to be slightly overestimated, but reasonable</a:t>
            </a:r>
          </a:p>
          <a:p>
            <a:pPr lvl="3"/>
            <a:r>
              <a:rPr lang="en-US" sz="1900" dirty="0"/>
              <a:t>Majority of components random failure probabilities are small, i.e., &lt;5.0E-2</a:t>
            </a:r>
          </a:p>
          <a:p>
            <a:pPr lvl="2"/>
            <a:r>
              <a:rPr lang="en-US" dirty="0"/>
              <a:t>Inclusion of external events caused issues in sequence quantification</a:t>
            </a:r>
          </a:p>
          <a:p>
            <a:pPr lvl="3"/>
            <a:r>
              <a:rPr lang="en-US" sz="1900" dirty="0"/>
              <a:t>Seismic PRAs</a:t>
            </a:r>
          </a:p>
          <a:p>
            <a:pPr lvl="4"/>
            <a:r>
              <a:rPr lang="en-US" sz="1900" dirty="0"/>
              <a:t>Include high failure probabilities, i.e., &gt;1.0E-1</a:t>
            </a:r>
          </a:p>
          <a:p>
            <a:pPr lvl="4"/>
            <a:r>
              <a:rPr lang="en-US" sz="1900" dirty="0"/>
              <a:t>When possible, success probabilities are accounted for, creating non-coherent cut sets</a:t>
            </a:r>
          </a:p>
          <a:p>
            <a:pPr lvl="3"/>
            <a:r>
              <a:rPr lang="en-US" sz="1900" dirty="0"/>
              <a:t>Fire PRAs</a:t>
            </a:r>
          </a:p>
          <a:p>
            <a:pPr lvl="4"/>
            <a:r>
              <a:rPr lang="en-US" sz="1900" dirty="0"/>
              <a:t>Inclusion of spurious operation, human error probabilities, etc.</a:t>
            </a:r>
          </a:p>
          <a:p>
            <a:pPr lvl="1"/>
            <a:endParaRPr lang="en-US" dirty="0"/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3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406601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Motivation of Success Term Process (cont.)</a:t>
            </a:r>
          </a:p>
          <a:p>
            <a:pPr lvl="1"/>
            <a:r>
              <a:rPr lang="en-US" dirty="0"/>
              <a:t>Inclusion of external events along with internal events cause an overestimation of PRA frequency results</a:t>
            </a:r>
          </a:p>
          <a:p>
            <a:pPr lvl="1"/>
            <a:r>
              <a:rPr lang="en-US" dirty="0"/>
              <a:t>This overestimation of the overall PRA frequency results can be substantial depending upon complexity of modeling</a:t>
            </a:r>
          </a:p>
          <a:p>
            <a:pPr lvl="1"/>
            <a:r>
              <a:rPr lang="en-US" dirty="0"/>
              <a:t>This overestimation caused the research of different processes to sequence quantification</a:t>
            </a:r>
          </a:p>
          <a:p>
            <a:pPr lvl="2"/>
            <a:endParaRPr lang="en-US" dirty="0"/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4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85615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Objective of Success Term Process</a:t>
            </a:r>
          </a:p>
          <a:p>
            <a:pPr lvl="1"/>
            <a:r>
              <a:rPr lang="en-US" dirty="0"/>
              <a:t>Develop a process to properly account for high probability events in sequence quantification</a:t>
            </a:r>
          </a:p>
          <a:p>
            <a:pPr lvl="2"/>
            <a:r>
              <a:rPr lang="en-US" sz="1900" dirty="0"/>
              <a:t>Reduce the overestimation of current state-of-practice quantification</a:t>
            </a:r>
          </a:p>
          <a:p>
            <a:pPr lvl="2"/>
            <a:r>
              <a:rPr lang="en-US" sz="1900" dirty="0"/>
              <a:t>Eliminate work arounds to obtain reasonable overall results</a:t>
            </a:r>
          </a:p>
          <a:p>
            <a:pPr lvl="3"/>
            <a:r>
              <a:rPr lang="en-US" sz="1900" dirty="0"/>
              <a:t>Force success events into sequence cut sets</a:t>
            </a:r>
          </a:p>
          <a:p>
            <a:pPr lvl="3"/>
            <a:r>
              <a:rPr lang="en-US" sz="1900" dirty="0"/>
              <a:t>Gather cut sets into end states</a:t>
            </a:r>
          </a:p>
          <a:p>
            <a:pPr lvl="1"/>
            <a:r>
              <a:rPr lang="en-US" dirty="0"/>
              <a:t>Be able to incorporate into existing analysis tools/approaches with minimal disruption</a:t>
            </a:r>
          </a:p>
          <a:p>
            <a:pPr marL="914285" lvl="2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5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58107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Current State-of-Practice Quantification</a:t>
            </a:r>
          </a:p>
          <a:p>
            <a:pPr lvl="1"/>
            <a:r>
              <a:rPr lang="en-US" dirty="0"/>
              <a:t>Most PRA models use a linked fault tree approach</a:t>
            </a:r>
          </a:p>
          <a:p>
            <a:pPr lvl="2"/>
            <a:r>
              <a:rPr lang="en-US" sz="1900" dirty="0"/>
              <a:t>Fault trees contain shared dependencies</a:t>
            </a:r>
          </a:p>
          <a:p>
            <a:pPr lvl="2"/>
            <a:r>
              <a:rPr lang="en-US" sz="1900" dirty="0"/>
              <a:t>Accident sequences are mutually exclusive</a:t>
            </a:r>
          </a:p>
          <a:p>
            <a:pPr lvl="2"/>
            <a:r>
              <a:rPr lang="en-US" sz="1900" dirty="0"/>
              <a:t>A simple summation of the sequences to obtain overall frequency</a:t>
            </a:r>
          </a:p>
          <a:p>
            <a:pPr lvl="1"/>
            <a:r>
              <a:rPr lang="en-US" dirty="0"/>
              <a:t>Event tree (ET) nodes are usually binary and should sum to 1.0</a:t>
            </a:r>
          </a:p>
          <a:p>
            <a:pPr lvl="1"/>
            <a:r>
              <a:rPr lang="en-US" dirty="0"/>
              <a:t>External event PRAs have high component failure probabilities, which defy the 1.0 binary split if not properly accounted</a:t>
            </a:r>
          </a:p>
          <a:p>
            <a:pPr lvl="2"/>
            <a:r>
              <a:rPr lang="en-US" sz="1900" dirty="0"/>
              <a:t>This issue is the driver to the overestimation</a:t>
            </a:r>
          </a:p>
          <a:p>
            <a:pPr marL="457145" lvl="1" indent="0">
              <a:buNone/>
            </a:pPr>
            <a:r>
              <a:rPr lang="en-US" dirty="0"/>
              <a:t> 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6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3535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Current State-of-Practice Quantification (cont.)</a:t>
            </a:r>
          </a:p>
          <a:p>
            <a:pPr lvl="1"/>
            <a:r>
              <a:rPr lang="en-US" dirty="0"/>
              <a:t>Accident sequence cut sets are developed by creating two fault trees; failed fault tree and success fault tree</a:t>
            </a:r>
          </a:p>
          <a:p>
            <a:pPr lvl="1"/>
            <a:r>
              <a:rPr lang="en-US" dirty="0"/>
              <a:t>Sequence 2 will be expanded for illustration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7</a:t>
            </a:fld>
            <a:endParaRPr lang="en-US" sz="11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E3DC20-4328-556D-C5AA-9A931D5D9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563" y="2863119"/>
            <a:ext cx="7156801" cy="204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0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Current State-of-Practice Quantification (cont.)</a:t>
            </a:r>
          </a:p>
          <a:p>
            <a:pPr lvl="1"/>
            <a:r>
              <a:rPr lang="en-US" dirty="0"/>
              <a:t>The failed and success fault trees for sequence 2 are</a:t>
            </a:r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8</a:t>
            </a:fld>
            <a:endParaRPr lang="en-US" sz="11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ABDBD6-F007-6563-8F10-48BDD1A87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902" y="2014537"/>
            <a:ext cx="1943100" cy="24860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E44990-B56D-F810-621D-AE0FDBF77C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568" y="1944963"/>
            <a:ext cx="19431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66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100"/>
          <p:cNvSpPr>
            <a:spLocks noGrp="1" noChangeArrowheads="1"/>
          </p:cNvSpPr>
          <p:nvPr>
            <p:ph type="title"/>
          </p:nvPr>
        </p:nvSpPr>
        <p:spPr>
          <a:xfrm>
            <a:off x="863599" y="400270"/>
            <a:ext cx="7811736" cy="663217"/>
          </a:xfrm>
        </p:spPr>
        <p:txBody>
          <a:bodyPr/>
          <a:lstStyle/>
          <a:p>
            <a:r>
              <a:rPr lang="en-US" dirty="0"/>
              <a:t>PSAM 2022 – Success Term Process</a:t>
            </a:r>
          </a:p>
        </p:txBody>
      </p:sp>
      <p:sp>
        <p:nvSpPr>
          <p:cNvPr id="19461" name="Rectangle 4101"/>
          <p:cNvSpPr>
            <a:spLocks noGrp="1" noChangeArrowheads="1"/>
          </p:cNvSpPr>
          <p:nvPr>
            <p:ph idx="1"/>
          </p:nvPr>
        </p:nvSpPr>
        <p:spPr>
          <a:xfrm>
            <a:off x="511700" y="1164632"/>
            <a:ext cx="7811737" cy="4351338"/>
          </a:xfrm>
        </p:spPr>
        <p:txBody>
          <a:bodyPr/>
          <a:lstStyle/>
          <a:p>
            <a:r>
              <a:rPr lang="en-US" sz="2200" dirty="0"/>
              <a:t>Current State-of-Practice Quantification (cont.)</a:t>
            </a:r>
          </a:p>
          <a:p>
            <a:pPr lvl="1"/>
            <a:r>
              <a:rPr lang="en-US" dirty="0"/>
              <a:t>The failed and success fault trees shown on previous slide are solved to obtain minimal cut sets</a:t>
            </a:r>
          </a:p>
          <a:p>
            <a:pPr lvl="1"/>
            <a:r>
              <a:rPr lang="en-US" dirty="0"/>
              <a:t>The failed cut sets are compared to the success cut sets</a:t>
            </a:r>
          </a:p>
          <a:p>
            <a:pPr lvl="2"/>
            <a:r>
              <a:rPr lang="en-US" sz="1900" dirty="0"/>
              <a:t>Cut sets in the failed set are removed if they show up in the success set</a:t>
            </a:r>
          </a:p>
          <a:p>
            <a:pPr lvl="2"/>
            <a:r>
              <a:rPr lang="en-US" sz="1900" dirty="0"/>
              <a:t>This is called “Delete Term” process</a:t>
            </a:r>
          </a:p>
          <a:p>
            <a:pPr marL="457145" lvl="1" indent="0">
              <a:buNone/>
            </a:pPr>
            <a:r>
              <a:rPr lang="en-US" sz="1900" dirty="0"/>
              <a:t>Example:</a:t>
            </a:r>
          </a:p>
          <a:p>
            <a:pPr marL="457145" lvl="1" indent="0">
              <a:buNone/>
            </a:pPr>
            <a:r>
              <a:rPr lang="en-US" sz="1900" dirty="0"/>
              <a:t>	Failed Cut Sets			Success Cut Sets</a:t>
            </a:r>
          </a:p>
          <a:p>
            <a:pPr marL="457145" lvl="1" indent="0">
              <a:buNone/>
            </a:pPr>
            <a:r>
              <a:rPr lang="en-US" sz="1900" dirty="0"/>
              <a:t>	BE-C * BE-F +			BE-A +</a:t>
            </a:r>
          </a:p>
          <a:p>
            <a:pPr marL="457145" lvl="1" indent="0">
              <a:buNone/>
            </a:pPr>
            <a:r>
              <a:rPr lang="en-US" sz="1900" dirty="0"/>
              <a:t>	BE-B * BE-F +			BE-C</a:t>
            </a:r>
          </a:p>
          <a:p>
            <a:pPr marL="457145" lvl="1" indent="0">
              <a:buNone/>
            </a:pPr>
            <a:r>
              <a:rPr lang="en-US" sz="1900" dirty="0"/>
              <a:t>	BE-D</a:t>
            </a:r>
          </a:p>
          <a:p>
            <a:pPr lvl="1"/>
            <a:r>
              <a:rPr lang="en-US" dirty="0"/>
              <a:t>Cut set BE-C * BE-F in failed set will be removed based on the fact for the sequence to occur BE-C has to succeed</a:t>
            </a:r>
          </a:p>
          <a:p>
            <a:pPr lvl="1"/>
            <a:endParaRPr lang="en-US" dirty="0"/>
          </a:p>
          <a:p>
            <a:pPr marL="1588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19790" y="6557227"/>
            <a:ext cx="383822" cy="271751"/>
          </a:xfrm>
        </p:spPr>
        <p:txBody>
          <a:bodyPr/>
          <a:lstStyle/>
          <a:p>
            <a:fld id="{6A68C07D-8EAD-4B80-BF7C-C3CA7C15CC90}" type="slidenum">
              <a:rPr lang="en-US" sz="1100" b="1" smtClean="0"/>
              <a:pPr/>
              <a:t>9</a:t>
            </a:fld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331732623"/>
      </p:ext>
    </p:extLst>
  </p:cSld>
  <p:clrMapOvr>
    <a:masterClrMapping/>
  </p:clrMapOvr>
</p:sld>
</file>

<file path=ppt/theme/theme1.xml><?xml version="1.0" encoding="utf-8"?>
<a:theme xmlns:a="http://schemas.openxmlformats.org/drawingml/2006/main" name="INL 2020">
  <a:themeElements>
    <a:clrScheme name="INL 2020">
      <a:dk1>
        <a:srgbClr val="000000"/>
      </a:dk1>
      <a:lt1>
        <a:srgbClr val="FFFFFF"/>
      </a:lt1>
      <a:dk2>
        <a:srgbClr val="06509D"/>
      </a:dk2>
      <a:lt2>
        <a:srgbClr val="2CA8E1"/>
      </a:lt2>
      <a:accent1>
        <a:srgbClr val="8EC423"/>
      </a:accent1>
      <a:accent2>
        <a:srgbClr val="2CA8E1"/>
      </a:accent2>
      <a:accent3>
        <a:srgbClr val="832369"/>
      </a:accent3>
      <a:accent4>
        <a:srgbClr val="CF1D4C"/>
      </a:accent4>
      <a:accent5>
        <a:srgbClr val="F78E20"/>
      </a:accent5>
      <a:accent6>
        <a:srgbClr val="59595C"/>
      </a:accent6>
      <a:hlink>
        <a:srgbClr val="7F7F7F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E82F965877DA48B42BD2A948B41834" ma:contentTypeVersion="1" ma:contentTypeDescription="Create a new document." ma:contentTypeScope="" ma:versionID="2256d34d26a10fb9041f5e82347b058b">
  <xsd:schema xmlns:xsd="http://www.w3.org/2001/XMLSchema" xmlns:xs="http://www.w3.org/2001/XMLSchema" xmlns:p="http://schemas.microsoft.com/office/2006/metadata/properties" xmlns:ns2="e13a543c-6713-4e5a-aa83-cb6a8e4cb4d2" targetNamespace="http://schemas.microsoft.com/office/2006/metadata/properties" ma:root="true" ma:fieldsID="fe980c8458d991d66740f43b520c8eeb" ns2:_="">
    <xsd:import namespace="e13a543c-6713-4e5a-aa83-cb6a8e4cb4d2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3a543c-6713-4e5a-aa83-cb6a8e4cb4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2901D2-B5C6-4916-9F53-1B2FBA318D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77B880-D07C-4C3A-80BD-6BD82B99180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e13a543c-6713-4e5a-aa83-cb6a8e4cb4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3B60814-EE0C-4BE1-95F1-107AA70F55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3a543c-6713-4e5a-aa83-cb6a8e4cb4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22547</TotalTime>
  <Words>1771</Words>
  <Application>Microsoft Office PowerPoint</Application>
  <PresentationFormat>On-screen Show (4:3)</PresentationFormat>
  <Paragraphs>296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INL 2020</vt:lpstr>
      <vt:lpstr>PowerPoint Presentation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  <vt:lpstr>PSAM 2022 – Success Term Process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Daniel L. Campbell</dc:creator>
  <cp:keywords/>
  <dc:description/>
  <cp:lastModifiedBy>James K. Knudsen</cp:lastModifiedBy>
  <cp:revision>345</cp:revision>
  <cp:lastPrinted>2022-06-20T17:54:54Z</cp:lastPrinted>
  <dcterms:created xsi:type="dcterms:W3CDTF">2020-04-22T20:22:45Z</dcterms:created>
  <dcterms:modified xsi:type="dcterms:W3CDTF">2022-06-21T01:51:48Z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0x010100E7E82F965877DA48B42BD2A948B41834</vt:lpwstr>
  </property>
</Properties>
</file>