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25" r:id="rId5"/>
    <p:sldId id="333" r:id="rId6"/>
    <p:sldId id="353" r:id="rId7"/>
    <p:sldId id="342" r:id="rId8"/>
    <p:sldId id="357" r:id="rId9"/>
    <p:sldId id="346" r:id="rId10"/>
    <p:sldId id="345" r:id="rId11"/>
    <p:sldId id="352" r:id="rId12"/>
    <p:sldId id="354" r:id="rId13"/>
    <p:sldId id="355" r:id="rId14"/>
  </p:sldIdLst>
  <p:sldSz cx="9144000" cy="6858000" type="screen4x3"/>
  <p:notesSz cx="6794500" cy="9906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öwekamp, Marina Dr." initials="RMD" lastIdx="2" clrIdx="0">
    <p:extLst>
      <p:ext uri="{19B8F6BF-5375-455C-9EA6-DF929625EA0E}">
        <p15:presenceInfo xmlns:p15="http://schemas.microsoft.com/office/powerpoint/2012/main" userId="S::Marina.Roewekamp@grs.de::4214b33e-0e4d-4e15-9939-a8b65c860a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B2B2"/>
    <a:srgbClr val="144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39" autoAdjust="0"/>
  </p:normalViewPr>
  <p:slideViewPr>
    <p:cSldViewPr>
      <p:cViewPr varScale="1">
        <p:scale>
          <a:sx n="72" d="100"/>
          <a:sy n="72" d="100"/>
        </p:scale>
        <p:origin x="148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640" cy="49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4717I01550 Projektgespräch 16.12.2019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253" y="0"/>
            <a:ext cx="2943640" cy="49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6FD26-BB95-42FD-AADF-34C257E27E9B}" type="datetime8">
              <a:rPr lang="de-DE" smtClean="0"/>
              <a:t>23.06.2022 12:35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08824"/>
            <a:ext cx="2943640" cy="4956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253" y="9408824"/>
            <a:ext cx="2943640" cy="4956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DC026-59BD-4934-9B33-DA0F1D7A37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90659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4717I01550 Projektgespräch 16.12.2019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4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F2015-8686-4969-B856-70FCAD673FF0}" type="datetime8">
              <a:rPr lang="de-DE" smtClean="0"/>
              <a:t>23.06.2022 12:35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898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4" y="940898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242E3-1B56-4FDD-966C-3EBA0D0E795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419181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290907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6146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6978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0706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4344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2934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183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3128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8647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9290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460" y="2567940"/>
            <a:ext cx="8633460" cy="1219200"/>
          </a:xfrm>
          <a:noFill/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Zusatzinfo, Autoren, Ort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6012180" y="6627677"/>
            <a:ext cx="2247900" cy="1800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D2EF188F-0521-449D-B2A8-54C076386D13}" type="datetime1">
              <a:rPr lang="de-DE" smtClean="0"/>
              <a:t>23.06.2022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1460" y="6626850"/>
            <a:ext cx="5754284" cy="18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r>
              <a:rPr lang="en-US"/>
              <a:t>4720R01550, Projektgespräch 15.07.2021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C31112E-B72C-493E-A9E4-3ADFFD1D57E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>
            <a:lvl1pPr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6012180" y="6627677"/>
            <a:ext cx="2247900" cy="1800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E30F07C9-EFF8-4124-8F10-134189105819}" type="datetime1">
              <a:rPr lang="de-DE" smtClean="0"/>
              <a:t>23.06.2022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1460" y="6626850"/>
            <a:ext cx="5754284" cy="18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r>
              <a:rPr lang="en-US"/>
              <a:t>4720R01550, Projektgespräch 15.07.2021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C31112E-B72C-493E-A9E4-3ADFFD1D57E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244800" y="1263600"/>
            <a:ext cx="8647200" cy="5036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fik einfa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>
              <a:defRPr sz="2000" b="1"/>
            </a:lvl1pPr>
          </a:lstStyle>
          <a:p>
            <a:r>
              <a:rPr lang="de-DE" dirty="0"/>
              <a:t>Titelmasterformat durch Klicken bearbeiten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3388" y="1260630"/>
            <a:ext cx="8634798" cy="5041110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6012180" y="6627677"/>
            <a:ext cx="2247900" cy="1800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ACAD4F-AEA5-440F-878C-CEF87804EF1E}" type="datetime1">
              <a:rPr lang="de-DE" smtClean="0"/>
              <a:t>23.06.2022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1460" y="6626850"/>
            <a:ext cx="5754284" cy="18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r>
              <a:rPr lang="en-US"/>
              <a:t>4720R01550, Projektgespräch 15.07.2021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C31112E-B72C-493E-A9E4-3ADFFD1D57E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3840" y="580986"/>
            <a:ext cx="7665720" cy="367281"/>
          </a:xfrm>
        </p:spPr>
        <p:txBody>
          <a:bodyPr anchor="t" anchorCtr="0"/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DF35-6014-4E5D-8DE3-6CF7D689A4CC}" type="datetime1">
              <a:rPr lang="de-DE" smtClean="0"/>
              <a:t>23.06.2022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4720R01550, Projektgespräch 15.07.2021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112E-B72C-493E-A9E4-3ADFFD1D57E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246063" y="1262063"/>
            <a:ext cx="3597275" cy="5189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5" hasCustomPrompt="1"/>
          </p:nvPr>
        </p:nvSpPr>
        <p:spPr>
          <a:xfrm>
            <a:off x="3928533" y="1270000"/>
            <a:ext cx="4953000" cy="5173133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DE" dirty="0"/>
              <a:t>Grafik einfügen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7918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43840" y="580986"/>
            <a:ext cx="7665720" cy="6077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/>
              <a:t>Titelmasterformat durch Klicken bearbeiten</a:t>
            </a:r>
            <a:br>
              <a:rPr lang="de-DE" dirty="0"/>
            </a:br>
            <a:endParaRPr lang="de-DE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6012180" y="6627677"/>
            <a:ext cx="2247900" cy="1800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240AD25E-21D9-4178-9569-2B8B9FDF48E8}" type="datetime1">
              <a:rPr lang="de-DE" smtClean="0"/>
              <a:t>23.06.2022</a:t>
            </a:fld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1460" y="6626850"/>
            <a:ext cx="5754284" cy="18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r>
              <a:rPr lang="en-US"/>
              <a:t>4720R01550, Projektgespräch 15.07.2021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C31112E-B72C-493E-A9E4-3ADFFD1D57E7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3" name="Grafik 12" descr="PPT_01.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429768"/>
          </a:xfrm>
          <a:prstGeom prst="rect">
            <a:avLst/>
          </a:prstGeom>
        </p:spPr>
      </p:pic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>
          <a:xfrm>
            <a:off x="244800" y="1263600"/>
            <a:ext cx="8647200" cy="5036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 baseline="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4763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33B2B2"/>
        </a:buClr>
        <a:buSzPct val="100000"/>
        <a:buFontTx/>
        <a:buNone/>
        <a:defRPr lang="de-DE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Tx/>
        <a:buFont typeface="Wingdings" pitchFamily="2" charset="2"/>
        <a:buChar char="§"/>
        <a:tabLst/>
        <a:defRPr lang="de-DE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32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de-DE" sz="18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84000" indent="-180000" algn="l" defTabSz="914400" rtl="0" eaLnBrk="1" latinLnBrk="0" hangingPunct="1">
        <a:spcBef>
          <a:spcPts val="600"/>
        </a:spcBef>
        <a:buFont typeface="Symbol" pitchFamily="18" charset="2"/>
        <a:buChar char="-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an.soedingrekso@grs.d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085D68F-0848-474C-9712-1119CAA81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64" y="1484784"/>
            <a:ext cx="8820472" cy="1808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de-DE" sz="3200" b="1" dirty="0" err="1">
                <a:solidFill>
                  <a:schemeClr val="accent1"/>
                </a:solidFill>
              </a:rPr>
              <a:t>Probabilistic</a:t>
            </a:r>
            <a:r>
              <a:rPr lang="de-DE" sz="3200" b="1" dirty="0">
                <a:solidFill>
                  <a:schemeClr val="accent1"/>
                </a:solidFill>
              </a:rPr>
              <a:t> Evaluation </a:t>
            </a:r>
            <a:r>
              <a:rPr lang="de-DE" sz="3200" b="1" dirty="0" err="1">
                <a:solidFill>
                  <a:schemeClr val="accent1"/>
                </a:solidFill>
              </a:rPr>
              <a:t>of</a:t>
            </a:r>
            <a:r>
              <a:rPr lang="de-DE" sz="3200" b="1" dirty="0">
                <a:solidFill>
                  <a:schemeClr val="accent1"/>
                </a:solidFill>
              </a:rPr>
              <a:t> Critical Scenarios </a:t>
            </a:r>
            <a:r>
              <a:rPr lang="de-DE" sz="3200" b="1" dirty="0" err="1">
                <a:solidFill>
                  <a:schemeClr val="accent1"/>
                </a:solidFill>
              </a:rPr>
              <a:t>with</a:t>
            </a:r>
            <a:r>
              <a:rPr lang="de-DE" sz="3200" b="1" dirty="0">
                <a:solidFill>
                  <a:schemeClr val="accent1"/>
                </a:solidFill>
              </a:rPr>
              <a:t> Adaptive Monte Carlo </a:t>
            </a:r>
            <a:r>
              <a:rPr lang="de-DE" sz="3200" b="1" dirty="0" err="1">
                <a:solidFill>
                  <a:schemeClr val="accent1"/>
                </a:solidFill>
              </a:rPr>
              <a:t>Simulations</a:t>
            </a:r>
            <a:r>
              <a:rPr lang="de-DE" sz="3200" b="1" dirty="0">
                <a:solidFill>
                  <a:schemeClr val="accent1"/>
                </a:solidFill>
              </a:rPr>
              <a:t> </a:t>
            </a:r>
            <a:r>
              <a:rPr lang="de-DE" sz="3200" b="1" dirty="0" err="1">
                <a:solidFill>
                  <a:schemeClr val="accent1"/>
                </a:solidFill>
              </a:rPr>
              <a:t>Using</a:t>
            </a:r>
            <a:r>
              <a:rPr lang="de-DE" sz="3200" b="1" dirty="0">
                <a:solidFill>
                  <a:schemeClr val="accent1"/>
                </a:solidFill>
              </a:rPr>
              <a:t> </a:t>
            </a:r>
            <a:r>
              <a:rPr lang="de-DE" sz="3200" b="1" dirty="0" err="1">
                <a:solidFill>
                  <a:schemeClr val="accent1"/>
                </a:solidFill>
              </a:rPr>
              <a:t>the</a:t>
            </a:r>
            <a:r>
              <a:rPr lang="de-DE" sz="3200" b="1" dirty="0">
                <a:solidFill>
                  <a:schemeClr val="accent1"/>
                </a:solidFill>
              </a:rPr>
              <a:t> Software Tool SUSA</a:t>
            </a:r>
            <a:endParaRPr lang="en-US" altLang="en-US" sz="3200" b="1" dirty="0">
              <a:solidFill>
                <a:schemeClr val="accent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BCF34BD2-010B-4106-A22F-205B7C8B1493}"/>
              </a:ext>
            </a:extLst>
          </p:cNvPr>
          <p:cNvSpPr txBox="1">
            <a:spLocks/>
          </p:cNvSpPr>
          <p:nvPr/>
        </p:nvSpPr>
        <p:spPr>
          <a:xfrm>
            <a:off x="295443" y="3789040"/>
            <a:ext cx="8553114" cy="2808312"/>
          </a:xfrm>
          <a:prstGeom prst="rect">
            <a:avLst/>
          </a:prstGeom>
        </p:spPr>
        <p:txBody>
          <a:bodyPr/>
          <a:lstStyle>
            <a:lvl1pPr marL="4763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33B2B2"/>
              </a:buClr>
              <a:buSzPct val="100000"/>
              <a:buFontTx/>
              <a:buNone/>
              <a:defRPr lang="de-DE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itchFamily="2" charset="2"/>
              <a:buChar char="§"/>
              <a:tabLst/>
              <a:defRPr lang="de-DE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32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de-DE" sz="1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84000" indent="-180000" algn="l" defTabSz="914400" rtl="0" eaLnBrk="1" latinLnBrk="0" hangingPunct="1">
              <a:spcBef>
                <a:spcPts val="600"/>
              </a:spcBef>
              <a:buFont typeface="Symbol" pitchFamily="18" charset="2"/>
              <a:buChar char="-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400" b="1" dirty="0">
                <a:solidFill>
                  <a:schemeClr val="accent1"/>
                </a:solidFill>
              </a:rPr>
              <a:t>Dr. Jan Soedingrekso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200" b="1" dirty="0">
                <a:solidFill>
                  <a:srgbClr val="002060"/>
                </a:solidFill>
              </a:rPr>
              <a:t>Dr. Tanja Eraerds, Martina Kloos, </a:t>
            </a:r>
            <a:r>
              <a:rPr lang="en-US" sz="2200" b="1" dirty="0" err="1">
                <a:solidFill>
                  <a:srgbClr val="002060"/>
                </a:solidFill>
              </a:rPr>
              <a:t>Jörg</a:t>
            </a:r>
            <a:r>
              <a:rPr lang="en-US" sz="2200" b="1" dirty="0">
                <a:solidFill>
                  <a:srgbClr val="002060"/>
                </a:solidFill>
              </a:rPr>
              <a:t> Peschke, Josef Scheuer</a:t>
            </a:r>
          </a:p>
          <a:p>
            <a:pPr algn="ctr">
              <a:defRPr/>
            </a:pPr>
            <a:endParaRPr lang="en-US" sz="5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algn="ctr">
              <a:defRPr/>
            </a:pPr>
            <a:r>
              <a:rPr lang="en-US" sz="2000" b="1" dirty="0">
                <a:solidFill>
                  <a:srgbClr val="002060"/>
                </a:solidFill>
              </a:rPr>
              <a:t>Gesellschaft für Anlagen- und Reaktorsicherheit (GRS) gGmbH,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 err="1">
                <a:solidFill>
                  <a:srgbClr val="002060"/>
                </a:solidFill>
              </a:rPr>
              <a:t>Garching</a:t>
            </a:r>
            <a:r>
              <a:rPr lang="en-US" sz="2000" b="1" dirty="0">
                <a:solidFill>
                  <a:srgbClr val="002060"/>
                </a:solidFill>
              </a:rPr>
              <a:t>, Germany</a:t>
            </a:r>
          </a:p>
          <a:p>
            <a:pPr marL="0" algn="ctr">
              <a:defRPr/>
            </a:pPr>
            <a:r>
              <a:rPr lang="de-DE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PSAM16 – Probabilistic Safety Assessment and Management</a:t>
            </a:r>
            <a:br>
              <a:rPr lang="de-DE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Honolulu, HI, USA, June 26 to July 1, 2022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ctr">
              <a:defRPr/>
            </a:pPr>
            <a:endParaRPr lang="en-US" sz="2000" b="1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de-DE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00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2"/>
    </mc:Choice>
    <mc:Fallback xmlns="">
      <p:transition advTm="96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7718B67E-F038-4BFA-BB80-3D643DD30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</p:spPr>
        <p:txBody>
          <a:bodyPr/>
          <a:lstStyle/>
          <a:p>
            <a:fld id="{BC31112E-B72C-493E-A9E4-3ADFFD1D57E7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11" name="Fußzeilenplatzhalter 5">
            <a:extLst>
              <a:ext uri="{FF2B5EF4-FFF2-40B4-BE49-F238E27FC236}">
                <a16:creationId xmlns:a16="http://schemas.microsoft.com/office/drawing/2014/main" id="{D9D93929-D40F-4345-A312-1D14D4B76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624680"/>
            <a:ext cx="6912768" cy="233319"/>
          </a:xfrm>
        </p:spPr>
        <p:txBody>
          <a:bodyPr/>
          <a:lstStyle/>
          <a:p>
            <a:r>
              <a:rPr lang="fr-FR" dirty="0"/>
              <a:t>PSAM16, Honolulu, HI, USA June 26 - July 1, 2022</a:t>
            </a:r>
            <a:endParaRPr lang="de-DE" dirty="0"/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D41F0D35-79FE-413A-B13E-BF81F0651AFA}"/>
              </a:ext>
            </a:extLst>
          </p:cNvPr>
          <p:cNvSpPr txBox="1">
            <a:spLocks/>
          </p:cNvSpPr>
          <p:nvPr/>
        </p:nvSpPr>
        <p:spPr>
          <a:xfrm>
            <a:off x="409216" y="2857096"/>
            <a:ext cx="8267240" cy="859936"/>
          </a:xfrm>
          <a:prstGeom prst="rect">
            <a:avLst/>
          </a:prstGeom>
        </p:spPr>
        <p:txBody>
          <a:bodyPr/>
          <a:lstStyle>
            <a:lvl1pPr marL="4763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33B2B2"/>
              </a:buClr>
              <a:buSzPct val="100000"/>
              <a:buFontTx/>
              <a:buNone/>
              <a:defRPr lang="de-DE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itchFamily="2" charset="2"/>
              <a:buChar char="§"/>
              <a:tabLst/>
              <a:defRPr lang="de-DE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32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de-DE" sz="1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84000" indent="-180000" algn="l" defTabSz="914400" rtl="0" eaLnBrk="1" latinLnBrk="0" hangingPunct="1">
              <a:spcBef>
                <a:spcPts val="600"/>
              </a:spcBef>
              <a:buFont typeface="Symbol" pitchFamily="18" charset="2"/>
              <a:buChar char="-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b="1" dirty="0">
                <a:solidFill>
                  <a:srgbClr val="0070C0"/>
                </a:solidFill>
                <a:ea typeface="Tahoma" panose="020B0604030504040204" pitchFamily="34" charset="0"/>
              </a:rPr>
              <a:t>Thank you for your attention!</a:t>
            </a:r>
          </a:p>
          <a:p>
            <a:pPr algn="ctr" eaLnBrk="1" hangingPunct="1">
              <a:spcBef>
                <a:spcPts val="600"/>
              </a:spcBef>
              <a:buFontTx/>
              <a:buNone/>
              <a:defRPr/>
            </a:pPr>
            <a:endParaRPr lang="en-US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For further questions, please contact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US" altLang="fr-FR" sz="2000" b="1" dirty="0">
                <a:solidFill>
                  <a:srgbClr val="002060"/>
                </a:solidFill>
              </a:rPr>
              <a:t>J</a:t>
            </a:r>
            <a:r>
              <a:rPr lang="en-US" altLang="fr-F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Soedingrekso </a:t>
            </a:r>
            <a:r>
              <a:rPr lang="en-US" altLang="fr-F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jan.soedingrekso@grs.de</a:t>
            </a:r>
            <a:endParaRPr lang="en-US" sz="3600" b="1" dirty="0">
              <a:solidFill>
                <a:srgbClr val="0070C0"/>
              </a:solidFill>
              <a:ea typeface="Tahoma" panose="020B0604030504040204" pitchFamily="34" charset="0"/>
            </a:endParaRPr>
          </a:p>
          <a:p>
            <a:pPr algn="ctr">
              <a:defRPr/>
            </a:pPr>
            <a:endParaRPr lang="en-US" altLang="ko-KR" sz="3600" b="1" dirty="0">
              <a:solidFill>
                <a:srgbClr val="0070C0"/>
              </a:solidFill>
            </a:endParaRPr>
          </a:p>
          <a:p>
            <a:pPr marL="0" lvl="1" indent="0">
              <a:spcAft>
                <a:spcPts val="600"/>
              </a:spcAft>
              <a:buFont typeface="Wingdings" pitchFamily="2" charset="2"/>
              <a:buNone/>
              <a:tabLst>
                <a:tab pos="1433513" algn="l"/>
              </a:tabLst>
              <a:defRPr/>
            </a:pPr>
            <a:endParaRPr lang="en-US" sz="2000" dirty="0"/>
          </a:p>
          <a:p>
            <a:pPr marL="360000" lvl="1" indent="-360000">
              <a:spcBef>
                <a:spcPts val="12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14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7152"/>
            <a:ext cx="9144000" cy="609600"/>
          </a:xfrm>
        </p:spPr>
        <p:txBody>
          <a:bodyPr>
            <a:normAutofit/>
          </a:bodyPr>
          <a:lstStyle/>
          <a:p>
            <a:pPr algn="ctr">
              <a:tabLst>
                <a:tab pos="4572000" algn="l"/>
              </a:tabLst>
            </a:pPr>
            <a:r>
              <a:rPr lang="en-US" altLang="fr-FR" sz="2200" dirty="0">
                <a:solidFill>
                  <a:srgbClr val="0070C0"/>
                </a:solidFill>
              </a:rPr>
              <a:t>Motivation: Analysis of rare Events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76FA4FC-40B8-45C9-86F2-B05447523A09}"/>
              </a:ext>
            </a:extLst>
          </p:cNvPr>
          <p:cNvSpPr/>
          <p:nvPr/>
        </p:nvSpPr>
        <p:spPr>
          <a:xfrm>
            <a:off x="215516" y="1651590"/>
            <a:ext cx="87129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360000" eaLnBrk="1" hangingPunct="1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BEPU (Best-Estimate Plus Uncertainty)</a:t>
            </a:r>
            <a:endParaRPr lang="en-US" sz="2000" dirty="0"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720000" indent="-360000" eaLnBrk="1" hangingPunct="1">
              <a:spcBef>
                <a:spcPts val="6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Variation of uncertain Simulation Parameters</a:t>
            </a:r>
          </a:p>
          <a:p>
            <a:pPr marL="720000" indent="-360000" eaLnBrk="1" hangingPunct="1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Monte Carlo Sampling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360000" eaLnBrk="1" hangingPunct="1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SUSA (Software tool for Uncertainty and Sensitivity Analysis)</a:t>
            </a:r>
          </a:p>
          <a:p>
            <a:pPr marL="360000" indent="-360000" eaLnBrk="1" hangingPunct="1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§"/>
              <a:defRPr/>
            </a:pP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60000" indent="-360000" eaLnBrk="1" hangingPunct="1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Problem for rare Events</a:t>
            </a:r>
            <a:endParaRPr lang="en-US" sz="2000" dirty="0"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720000" indent="-360000" eaLnBrk="1" hangingPunct="1">
              <a:spcBef>
                <a:spcPts val="6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Large amount of (unnecessary) Simulations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60000" indent="-360000" eaLnBrk="1" hangingPunct="1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Adaptive Sampling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E29485-31C4-4B95-8ED9-88605674D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</p:spPr>
        <p:txBody>
          <a:bodyPr/>
          <a:lstStyle/>
          <a:p>
            <a:fld id="{BC31112E-B72C-493E-A9E4-3ADFFD1D57E7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E0B70635-31A9-473C-A3F3-CF6EBEA52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624680"/>
            <a:ext cx="6912768" cy="233319"/>
          </a:xfrm>
        </p:spPr>
        <p:txBody>
          <a:bodyPr/>
          <a:lstStyle/>
          <a:p>
            <a:r>
              <a:rPr lang="fr-FR" dirty="0"/>
              <a:t>PSAM16, Honolulu, HI, USA June 26 - July 1,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513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7152"/>
            <a:ext cx="9144000" cy="609600"/>
          </a:xfrm>
        </p:spPr>
        <p:txBody>
          <a:bodyPr>
            <a:normAutofit/>
          </a:bodyPr>
          <a:lstStyle/>
          <a:p>
            <a:pPr algn="ctr">
              <a:tabLst>
                <a:tab pos="4572000" algn="l"/>
              </a:tabLst>
            </a:pPr>
            <a:r>
              <a:rPr lang="en-US" altLang="fr-FR" sz="2200" dirty="0">
                <a:solidFill>
                  <a:srgbClr val="0070C0"/>
                </a:solidFill>
              </a:rPr>
              <a:t>Adaptive Sampling - Idea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76FA4FC-40B8-45C9-86F2-B05447523A09}"/>
              </a:ext>
            </a:extLst>
          </p:cNvPr>
          <p:cNvSpPr/>
          <p:nvPr/>
        </p:nvSpPr>
        <p:spPr>
          <a:xfrm>
            <a:off x="255342" y="1096283"/>
            <a:ext cx="871296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360000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Ø"/>
              <a:defRPr/>
            </a:pPr>
            <a:endParaRPr lang="en-US" sz="2000" dirty="0"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Clr>
                <a:srgbClr val="336699"/>
              </a:buClr>
              <a:buFont typeface="+mj-lt"/>
              <a:buAutoNum type="arabicPeriod"/>
              <a:defRPr/>
            </a:pPr>
            <a:r>
              <a:rPr lang="en-US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Create initial training dataset (parameter set + simulation)</a:t>
            </a:r>
          </a:p>
          <a:p>
            <a:pPr marL="457200" indent="-457200">
              <a:spcBef>
                <a:spcPts val="1200"/>
              </a:spcBef>
              <a:buClr>
                <a:srgbClr val="336699"/>
              </a:buClr>
              <a:buFont typeface="+mj-lt"/>
              <a:buAutoNum type="arabicPeriod"/>
              <a:defRPr/>
            </a:pPr>
            <a:r>
              <a:rPr lang="en-US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Train metamodels on training dataset</a:t>
            </a:r>
          </a:p>
          <a:p>
            <a:pPr marL="457200" indent="-457200">
              <a:spcBef>
                <a:spcPts val="1200"/>
              </a:spcBef>
              <a:buClr>
                <a:srgbClr val="336699"/>
              </a:buClr>
              <a:buFont typeface="+mj-lt"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Sample new parameter sets</a:t>
            </a:r>
          </a:p>
          <a:p>
            <a:pPr marL="914400" lvl="1" indent="-457200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Use metamodels to predict simulation result</a:t>
            </a:r>
          </a:p>
          <a:p>
            <a:pPr marL="457200" indent="-457200">
              <a:spcBef>
                <a:spcPts val="1200"/>
              </a:spcBef>
              <a:buClr>
                <a:srgbClr val="336699"/>
              </a:buClr>
              <a:buFont typeface="+mj-lt"/>
              <a:buAutoNum type="arabicPeriod"/>
              <a:defRPr/>
            </a:pPr>
            <a:r>
              <a:rPr lang="en-US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Identify best candidates of parameter sets</a:t>
            </a:r>
            <a:endParaRPr lang="en-US" sz="2000" dirty="0"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914400" lvl="1" indent="-457200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Run simulation</a:t>
            </a:r>
          </a:p>
          <a:p>
            <a:pPr marL="914400" lvl="1" indent="-457200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Extending the training dataset</a:t>
            </a:r>
            <a:endParaRPr lang="en-US" sz="2000" dirty="0"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Clr>
                <a:srgbClr val="336699"/>
              </a:buClr>
              <a:buFont typeface="+mj-lt"/>
              <a:buAutoNum type="arabicPeriod"/>
              <a:defRPr/>
            </a:pPr>
            <a:r>
              <a:rPr lang="en-GB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Check termination</a:t>
            </a:r>
            <a:endParaRPr lang="en-US" sz="2000" dirty="0"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914400" lvl="1" indent="-457200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Terminate or go back to Step 2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E29485-31C4-4B95-8ED9-88605674D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</p:spPr>
        <p:txBody>
          <a:bodyPr/>
          <a:lstStyle/>
          <a:p>
            <a:fld id="{BC31112E-B72C-493E-A9E4-3ADFFD1D57E7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E0B70635-31A9-473C-A3F3-CF6EBEA52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624680"/>
            <a:ext cx="6912768" cy="233319"/>
          </a:xfrm>
        </p:spPr>
        <p:txBody>
          <a:bodyPr/>
          <a:lstStyle/>
          <a:p>
            <a:r>
              <a:rPr lang="fr-FR" dirty="0"/>
              <a:t>PSAM16, Honolulu, HI, USA June 26 - July 1,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653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E9E80B76-D6F2-47C8-8A74-0A59FB9F92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" y="488854"/>
            <a:ext cx="7812360" cy="62272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75" y="1729439"/>
            <a:ext cx="3007854" cy="753616"/>
          </a:xfrm>
        </p:spPr>
        <p:txBody>
          <a:bodyPr>
            <a:normAutofit/>
          </a:bodyPr>
          <a:lstStyle/>
          <a:p>
            <a:pPr algn="ctr"/>
            <a:r>
              <a:rPr lang="en-US" altLang="fr-FR" sz="2200" dirty="0">
                <a:solidFill>
                  <a:srgbClr val="0070C0"/>
                </a:solidFill>
              </a:rPr>
              <a:t>GASA-PRECLAS Algorithm (1)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76FA4FC-40B8-45C9-86F2-B05447523A09}"/>
              </a:ext>
            </a:extLst>
          </p:cNvPr>
          <p:cNvSpPr/>
          <p:nvPr/>
        </p:nvSpPr>
        <p:spPr>
          <a:xfrm>
            <a:off x="5937275" y="4365104"/>
            <a:ext cx="30078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360000" eaLnBrk="1" hangingPunct="1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Generate training dataset with sufficient candidates in critical region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E29485-31C4-4B95-8ED9-88605674D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</p:spPr>
        <p:txBody>
          <a:bodyPr/>
          <a:lstStyle/>
          <a:p>
            <a:fld id="{BC31112E-B72C-493E-A9E4-3ADFFD1D57E7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E0B70635-31A9-473C-A3F3-CF6EBEA52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624680"/>
            <a:ext cx="6912768" cy="233319"/>
          </a:xfrm>
        </p:spPr>
        <p:txBody>
          <a:bodyPr/>
          <a:lstStyle/>
          <a:p>
            <a:r>
              <a:rPr lang="fr-FR" dirty="0"/>
              <a:t>PSAM16, Honolulu, HI, USA June 26 - July 1, 2022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9E4B0C0C-8E07-4549-AFED-7BC697F6B41C}"/>
              </a:ext>
            </a:extLst>
          </p:cNvPr>
          <p:cNvSpPr/>
          <p:nvPr/>
        </p:nvSpPr>
        <p:spPr>
          <a:xfrm>
            <a:off x="6784256" y="2762360"/>
            <a:ext cx="13138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1200"/>
              </a:spcBef>
              <a:buClr>
                <a:srgbClr val="336699"/>
              </a:buClr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enetic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daptive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ampling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lgorithm</a:t>
            </a:r>
          </a:p>
        </p:txBody>
      </p:sp>
    </p:spTree>
    <p:extLst>
      <p:ext uri="{BB962C8B-B14F-4D97-AF65-F5344CB8AC3E}">
        <p14:creationId xmlns:p14="http://schemas.microsoft.com/office/powerpoint/2010/main" val="370801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55890835-27A5-45AF-99CA-624E03D191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4" y="501840"/>
            <a:ext cx="7293718" cy="61886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75" y="1692234"/>
            <a:ext cx="3007854" cy="753616"/>
          </a:xfrm>
        </p:spPr>
        <p:txBody>
          <a:bodyPr>
            <a:normAutofit/>
          </a:bodyPr>
          <a:lstStyle/>
          <a:p>
            <a:pPr algn="ctr"/>
            <a:r>
              <a:rPr lang="en-US" altLang="fr-FR" sz="2200" dirty="0">
                <a:solidFill>
                  <a:srgbClr val="0070C0"/>
                </a:solidFill>
              </a:rPr>
              <a:t>GASA-PRECLAS Algorithm (2)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76FA4FC-40B8-45C9-86F2-B05447523A09}"/>
              </a:ext>
            </a:extLst>
          </p:cNvPr>
          <p:cNvSpPr/>
          <p:nvPr/>
        </p:nvSpPr>
        <p:spPr>
          <a:xfrm>
            <a:off x="5937275" y="4221088"/>
            <a:ext cx="300785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360000" eaLnBrk="1" hangingPunct="1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Extend training dataset to improve metamodels for precise probability estimation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E29485-31C4-4B95-8ED9-88605674D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</p:spPr>
        <p:txBody>
          <a:bodyPr/>
          <a:lstStyle/>
          <a:p>
            <a:fld id="{BC31112E-B72C-493E-A9E4-3ADFFD1D57E7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E0B70635-31A9-473C-A3F3-CF6EBEA52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624680"/>
            <a:ext cx="6912768" cy="233319"/>
          </a:xfrm>
        </p:spPr>
        <p:txBody>
          <a:bodyPr/>
          <a:lstStyle/>
          <a:p>
            <a:r>
              <a:rPr lang="fr-FR" dirty="0"/>
              <a:t>PSAM16, Honolulu, HI, USA June 26 - July 1, 2022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9E4B0C0C-8E07-4549-AFED-7BC697F6B41C}"/>
              </a:ext>
            </a:extLst>
          </p:cNvPr>
          <p:cNvSpPr/>
          <p:nvPr/>
        </p:nvSpPr>
        <p:spPr>
          <a:xfrm>
            <a:off x="5937275" y="2775552"/>
            <a:ext cx="30078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1200"/>
              </a:spcBef>
              <a:buClr>
                <a:srgbClr val="336699"/>
              </a:buClr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obability estimation using an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nsemble of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Clas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sification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3944272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3B2D12B9-F097-47A3-AFE9-5A2472FEB4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807" y="2861865"/>
            <a:ext cx="5914386" cy="384139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7152"/>
            <a:ext cx="9144000" cy="609600"/>
          </a:xfrm>
        </p:spPr>
        <p:txBody>
          <a:bodyPr>
            <a:normAutofit/>
          </a:bodyPr>
          <a:lstStyle/>
          <a:p>
            <a:pPr algn="ctr">
              <a:tabLst>
                <a:tab pos="4483100" algn="l"/>
              </a:tabLst>
            </a:pPr>
            <a:r>
              <a:rPr lang="de-DE" altLang="fr-FR" sz="2200" dirty="0">
                <a:solidFill>
                  <a:srgbClr val="0070C0"/>
                </a:solidFill>
              </a:rPr>
              <a:t>Loss </a:t>
            </a:r>
            <a:r>
              <a:rPr lang="de-DE" altLang="fr-FR" sz="2200" dirty="0" err="1">
                <a:solidFill>
                  <a:srgbClr val="0070C0"/>
                </a:solidFill>
              </a:rPr>
              <a:t>Of</a:t>
            </a:r>
            <a:r>
              <a:rPr lang="de-DE" altLang="fr-FR" sz="2200" dirty="0">
                <a:solidFill>
                  <a:srgbClr val="0070C0"/>
                </a:solidFill>
              </a:rPr>
              <a:t> Cooling </a:t>
            </a:r>
            <a:r>
              <a:rPr lang="de-DE" altLang="fr-FR" sz="2200" dirty="0" err="1">
                <a:solidFill>
                  <a:srgbClr val="0070C0"/>
                </a:solidFill>
              </a:rPr>
              <a:t>Accident</a:t>
            </a:r>
            <a:r>
              <a:rPr lang="de-DE" altLang="fr-FR" sz="2200" dirty="0">
                <a:solidFill>
                  <a:srgbClr val="0070C0"/>
                </a:solidFill>
              </a:rPr>
              <a:t> (LOCA)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76FA4FC-40B8-45C9-86F2-B05447523A09}"/>
              </a:ext>
            </a:extLst>
          </p:cNvPr>
          <p:cNvSpPr/>
          <p:nvPr/>
        </p:nvSpPr>
        <p:spPr>
          <a:xfrm>
            <a:off x="215516" y="1026351"/>
            <a:ext cx="8712968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360000" eaLnBrk="1" hangingPunct="1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Reference Model in ATHLET (version 3.2) </a:t>
            </a:r>
          </a:p>
          <a:p>
            <a:pPr marL="720000" indent="-360000" eaLnBrk="1" hangingPunct="1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Pressurized Water Reactor of 1425 MW</a:t>
            </a:r>
          </a:p>
          <a:p>
            <a:pPr marL="720000" indent="-360000" eaLnBrk="1" hangingPunct="1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Double ended guillotine break</a:t>
            </a:r>
          </a:p>
          <a:p>
            <a:pPr marL="360000" indent="-360000" eaLnBrk="1" hangingPunct="1">
              <a:spcBef>
                <a:spcPts val="1800"/>
              </a:spcBef>
              <a:buClr>
                <a:srgbClr val="336699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Goal: Probability of Peak Cladding Temperature (PCT) above 1200</a:t>
            </a:r>
            <a:r>
              <a:rPr lang="en-GB" sz="18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 </a:t>
            </a:r>
            <a:r>
              <a:rPr lang="en-GB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°C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E29485-31C4-4B95-8ED9-88605674D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</p:spPr>
        <p:txBody>
          <a:bodyPr/>
          <a:lstStyle/>
          <a:p>
            <a:fld id="{BC31112E-B72C-493E-A9E4-3ADFFD1D57E7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E0B70635-31A9-473C-A3F3-CF6EBEA52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624680"/>
            <a:ext cx="6912768" cy="233319"/>
          </a:xfrm>
        </p:spPr>
        <p:txBody>
          <a:bodyPr/>
          <a:lstStyle/>
          <a:p>
            <a:r>
              <a:rPr lang="fr-FR" dirty="0"/>
              <a:t>PSAM16, Honolulu, HI, USA June 26 - July 1,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911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7152"/>
            <a:ext cx="9144000" cy="609600"/>
          </a:xfrm>
        </p:spPr>
        <p:txBody>
          <a:bodyPr>
            <a:normAutofit/>
          </a:bodyPr>
          <a:lstStyle/>
          <a:p>
            <a:pPr algn="ctr"/>
            <a:r>
              <a:rPr lang="en-US" altLang="fr-FR" sz="2200" dirty="0">
                <a:solidFill>
                  <a:srgbClr val="0070C0"/>
                </a:solidFill>
              </a:rPr>
              <a:t>Development of Iterations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E29485-31C4-4B95-8ED9-88605674D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</p:spPr>
        <p:txBody>
          <a:bodyPr/>
          <a:lstStyle/>
          <a:p>
            <a:fld id="{BC31112E-B72C-493E-A9E4-3ADFFD1D57E7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E0B70635-31A9-473C-A3F3-CF6EBEA52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624680"/>
            <a:ext cx="6912768" cy="233319"/>
          </a:xfrm>
        </p:spPr>
        <p:txBody>
          <a:bodyPr/>
          <a:lstStyle/>
          <a:p>
            <a:r>
              <a:rPr lang="fr-FR" dirty="0"/>
              <a:t>PSAM16, Honolulu, HI, USA June 26 - July 1, 2022</a:t>
            </a:r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19D501C-5470-4E22-8E06-247C5B4264FF}"/>
              </a:ext>
            </a:extLst>
          </p:cNvPr>
          <p:cNvSpPr txBox="1"/>
          <p:nvPr/>
        </p:nvSpPr>
        <p:spPr>
          <a:xfrm>
            <a:off x="4716016" y="3327375"/>
            <a:ext cx="41007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https://www.bundeswehr.de/de/ausruestung-technik-bundeswehr/luftsysteme-bundeswehr/sikorsky-ch-53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elle 12">
                <a:extLst>
                  <a:ext uri="{FF2B5EF4-FFF2-40B4-BE49-F238E27FC236}">
                    <a16:creationId xmlns:a16="http://schemas.microsoft.com/office/drawing/2014/main" id="{5CDCB414-6104-4758-A53F-BC238E3C1DD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9310913"/>
                  </p:ext>
                </p:extLst>
              </p:nvPr>
            </p:nvGraphicFramePr>
            <p:xfrm>
              <a:off x="259157" y="3789040"/>
              <a:ext cx="8637265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33895">
                      <a:extLst>
                        <a:ext uri="{9D8B030D-6E8A-4147-A177-3AD203B41FA5}">
                          <a16:colId xmlns:a16="http://schemas.microsoft.com/office/drawing/2014/main" val="2118770633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3251998908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2712822411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3235999656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3162684988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2606297739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261922076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Iteration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PCT &gt; 1200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PCT &lt; 1200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Mean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Median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sz="1800" b="1" i="1" kern="1200" smtClean="0">
                                    <a:solidFill>
                                      <a:schemeClr val="lt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𝛔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δ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17427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4.35 E-03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3.65 E-03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07048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936728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1.24 E-02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1.23 E-02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460421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1.51 E-02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1.50 E-02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0.62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64682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1.83 E-02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1.82 E-02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0.63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18621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131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1.54 E-02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1.54 E-02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0.48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99661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elle 12">
                <a:extLst>
                  <a:ext uri="{FF2B5EF4-FFF2-40B4-BE49-F238E27FC236}">
                    <a16:creationId xmlns:a16="http://schemas.microsoft.com/office/drawing/2014/main" id="{5CDCB414-6104-4758-A53F-BC238E3C1DD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9310913"/>
                  </p:ext>
                </p:extLst>
              </p:nvPr>
            </p:nvGraphicFramePr>
            <p:xfrm>
              <a:off x="259157" y="3789040"/>
              <a:ext cx="8637265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33895">
                      <a:extLst>
                        <a:ext uri="{9D8B030D-6E8A-4147-A177-3AD203B41FA5}">
                          <a16:colId xmlns:a16="http://schemas.microsoft.com/office/drawing/2014/main" val="2118770633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3251998908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2712822411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3235999656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3162684988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2606297739"/>
                        </a:ext>
                      </a:extLst>
                    </a:gridCol>
                    <a:gridCol w="1233895">
                      <a:extLst>
                        <a:ext uri="{9D8B030D-6E8A-4147-A177-3AD203B41FA5}">
                          <a16:colId xmlns:a16="http://schemas.microsoft.com/office/drawing/2014/main" val="261922076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Iteration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PCT &gt; 1200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PCT &lt; 1200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Mean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Median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3"/>
                          <a:stretch>
                            <a:fillRect l="-501980" t="-8197" r="-102475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δ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17427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4.35 E-03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3.65 E-03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07048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936728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1.24 E-02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1.23 E-02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460421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1.51 E-02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1.50 E-02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0.62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64682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1.83 E-02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1.82 E-02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0.63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18621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131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1.54 E-02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1.54 E-02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0.48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996618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067FAD98-5D7A-4389-9D46-17FCD44BCB1F}"/>
              </a:ext>
            </a:extLst>
          </p:cNvPr>
          <p:cNvSpPr/>
          <p:nvPr/>
        </p:nvSpPr>
        <p:spPr>
          <a:xfrm>
            <a:off x="215516" y="1026351"/>
            <a:ext cx="8712968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360000" eaLnBrk="1" hangingPunct="1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GASA Algorithm</a:t>
            </a:r>
          </a:p>
          <a:p>
            <a:pPr marL="720000" indent="-360000" eaLnBrk="1" hangingPunct="1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Generate 20 children / parent</a:t>
            </a:r>
          </a:p>
          <a:p>
            <a:pPr marL="720000" indent="-360000" eaLnBrk="1" hangingPunct="1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 8 candidates per iteration</a:t>
            </a:r>
          </a:p>
          <a:p>
            <a:pPr marL="360000" indent="-360000" eaLnBrk="1" hangingPunct="1">
              <a:spcBef>
                <a:spcPts val="1800"/>
              </a:spcBef>
              <a:buClr>
                <a:srgbClr val="336699"/>
              </a:buClr>
              <a:buFont typeface="Wingdings" panose="05000000000000000000" pitchFamily="2" charset="2"/>
              <a:buChar char="Ø"/>
              <a:defRPr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Termination after 2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Iterations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CA2D8E6-94A4-4B58-9AA4-E1400AA82AE9}"/>
              </a:ext>
            </a:extLst>
          </p:cNvPr>
          <p:cNvSpPr/>
          <p:nvPr/>
        </p:nvSpPr>
        <p:spPr>
          <a:xfrm>
            <a:off x="327223" y="3316922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200"/>
              </a:spcBef>
              <a:buClr>
                <a:srgbClr val="336699"/>
              </a:buCl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PRECLAS Iterations</a:t>
            </a:r>
          </a:p>
        </p:txBody>
      </p:sp>
    </p:spTree>
    <p:extLst>
      <p:ext uri="{BB962C8B-B14F-4D97-AF65-F5344CB8AC3E}">
        <p14:creationId xmlns:p14="http://schemas.microsoft.com/office/powerpoint/2010/main" val="204626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7152"/>
            <a:ext cx="9144000" cy="609600"/>
          </a:xfrm>
        </p:spPr>
        <p:txBody>
          <a:bodyPr>
            <a:normAutofit/>
          </a:bodyPr>
          <a:lstStyle/>
          <a:p>
            <a:pPr algn="ctr"/>
            <a:r>
              <a:rPr lang="en-US" sz="2200" dirty="0">
                <a:solidFill>
                  <a:srgbClr val="0070C0"/>
                </a:solidFill>
              </a:rPr>
              <a:t>PCT Distribution using Adaptive Sampling</a:t>
            </a:r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7718B67E-F038-4BFA-BB80-3D643DD30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</p:spPr>
        <p:txBody>
          <a:bodyPr/>
          <a:lstStyle/>
          <a:p>
            <a:fld id="{BC31112E-B72C-493E-A9E4-3ADFFD1D57E7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11" name="Fußzeilenplatzhalter 5">
            <a:extLst>
              <a:ext uri="{FF2B5EF4-FFF2-40B4-BE49-F238E27FC236}">
                <a16:creationId xmlns:a16="http://schemas.microsoft.com/office/drawing/2014/main" id="{D9D93929-D40F-4345-A312-1D14D4B76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624680"/>
            <a:ext cx="6912768" cy="233319"/>
          </a:xfrm>
        </p:spPr>
        <p:txBody>
          <a:bodyPr/>
          <a:lstStyle/>
          <a:p>
            <a:r>
              <a:rPr lang="fr-FR" dirty="0"/>
              <a:t>PSAM16, Honolulu, HI, USA June 26 - July 1, 2022</a:t>
            </a: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924AEEB-3871-4535-9CC9-C3638C7E1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25" y="989181"/>
            <a:ext cx="7283350" cy="487963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49923F63-9497-4E15-B233-CA6E0ED6FA01}"/>
              </a:ext>
            </a:extLst>
          </p:cNvPr>
          <p:cNvSpPr/>
          <p:nvPr/>
        </p:nvSpPr>
        <p:spPr>
          <a:xfrm>
            <a:off x="167430" y="5943986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360000" eaLnBrk="1" hangingPunct="1">
              <a:spcBef>
                <a:spcPts val="1800"/>
              </a:spcBef>
              <a:buClr>
                <a:srgbClr val="336699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Most simulations 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lead to a PCT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around the threshold of 1200</a:t>
            </a:r>
            <a:r>
              <a:rPr lang="en-GB" sz="18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 </a:t>
            </a:r>
            <a:r>
              <a:rPr lang="en-GB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°C.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09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7152"/>
            <a:ext cx="9144000" cy="609600"/>
          </a:xfrm>
        </p:spPr>
        <p:txBody>
          <a:bodyPr>
            <a:normAutofit/>
          </a:bodyPr>
          <a:lstStyle/>
          <a:p>
            <a:pPr algn="ctr"/>
            <a:r>
              <a:rPr lang="en-US" altLang="fr-FR" sz="2200" dirty="0">
                <a:solidFill>
                  <a:srgbClr val="0070C0"/>
                </a:solidFill>
              </a:rPr>
              <a:t> Conclusion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76FA4FC-40B8-45C9-86F2-B05447523A09}"/>
              </a:ext>
            </a:extLst>
          </p:cNvPr>
          <p:cNvSpPr/>
          <p:nvPr/>
        </p:nvSpPr>
        <p:spPr>
          <a:xfrm>
            <a:off x="1205626" y="1916832"/>
            <a:ext cx="673274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360000" eaLnBrk="1" hangingPunct="1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§"/>
              <a:defRPr/>
            </a:pPr>
            <a:r>
              <a:rPr lang="de-DE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3 Adaptive Sampling Methods </a:t>
            </a:r>
            <a:r>
              <a:rPr lang="de-DE" sz="2000" dirty="0" err="1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implemented</a:t>
            </a:r>
            <a:r>
              <a:rPr lang="de-DE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 in SUSA</a:t>
            </a:r>
            <a:endParaRPr lang="en-US" sz="2000" dirty="0"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720000" indent="-360000" eaLnBrk="1" hangingPunct="1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GASA-PRECLAS, </a:t>
            </a:r>
            <a:r>
              <a:rPr lang="en-US" sz="2000" dirty="0" err="1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SuSSVR</a:t>
            </a:r>
            <a:r>
              <a:rPr 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, Gaussian Process</a:t>
            </a:r>
          </a:p>
          <a:p>
            <a:pPr marL="720000" indent="-360000" eaLnBrk="1" hangingPunct="1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endParaRPr lang="de-DE" sz="18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360000" indent="-360000" eaLnBrk="1" hangingPunct="1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Application inside LOCA Analysis</a:t>
            </a:r>
          </a:p>
          <a:p>
            <a:pPr marL="817200" lvl="1" indent="-360000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Classic MC Sampling: [4.22 E-04, 8.94 E-02]</a:t>
            </a:r>
          </a:p>
          <a:p>
            <a:pPr marL="817200" lvl="1" indent="-360000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Adaptive Sampling: [8.16 E-03, 9.36 E-03]</a:t>
            </a:r>
          </a:p>
          <a:p>
            <a:pPr marL="817200" lvl="1" indent="-360000">
              <a:spcBef>
                <a:spcPts val="1200"/>
              </a:spcBef>
              <a:buClr>
                <a:srgbClr val="336699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To obtain the same precision of Adaptive Sampling with classic MC Sampling, ~100.000 Simulations are required.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7200" lvl="1" indent="-360000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17200" lvl="1" indent="-360000">
              <a:spcBef>
                <a:spcPts val="1200"/>
              </a:spcBef>
              <a:buClr>
                <a:srgbClr val="336699"/>
              </a:buClr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7718B67E-F038-4BFA-BB80-3D643DD30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0671" y="6626097"/>
            <a:ext cx="627987" cy="180000"/>
          </a:xfrm>
        </p:spPr>
        <p:txBody>
          <a:bodyPr/>
          <a:lstStyle/>
          <a:p>
            <a:fld id="{BC31112E-B72C-493E-A9E4-3ADFFD1D57E7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11" name="Fußzeilenplatzhalter 5">
            <a:extLst>
              <a:ext uri="{FF2B5EF4-FFF2-40B4-BE49-F238E27FC236}">
                <a16:creationId xmlns:a16="http://schemas.microsoft.com/office/drawing/2014/main" id="{D9D93929-D40F-4345-A312-1D14D4B76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624680"/>
            <a:ext cx="6912768" cy="233319"/>
          </a:xfrm>
        </p:spPr>
        <p:txBody>
          <a:bodyPr/>
          <a:lstStyle/>
          <a:p>
            <a:r>
              <a:rPr lang="fr-FR" dirty="0"/>
              <a:t>PSAM16, Honolulu, HI, USA June 26 - July 1,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961023"/>
      </p:ext>
    </p:extLst>
  </p:cSld>
  <p:clrMapOvr>
    <a:masterClrMapping/>
  </p:clrMapOvr>
</p:sld>
</file>

<file path=ppt/theme/theme1.xml><?xml version="1.0" encoding="utf-8"?>
<a:theme xmlns:a="http://schemas.openxmlformats.org/drawingml/2006/main" name="GRS-akademie_link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610A7EA97462B48A28EE14570A378D7" ma:contentTypeVersion="0" ma:contentTypeDescription="Ein neues Dokument erstellen." ma:contentTypeScope="" ma:versionID="ec164e63d8380faf7e80a659a83cd2d9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0D26DE3-9536-4C60-A8E7-48B833F81720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BD62839-6DCD-4153-A724-80F4FD4116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122B6F-E714-4929-A87C-5F3984641F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576</Words>
  <Application>Microsoft Office PowerPoint</Application>
  <PresentationFormat>Bildschirmpräsentation (4:3)</PresentationFormat>
  <Paragraphs>123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Symbol</vt:lpstr>
      <vt:lpstr>Times New Roman</vt:lpstr>
      <vt:lpstr>Wingdings</vt:lpstr>
      <vt:lpstr>GRS-akademie_links</vt:lpstr>
      <vt:lpstr>PowerPoint-Präsentation</vt:lpstr>
      <vt:lpstr>Motivation: Analysis of rare Events</vt:lpstr>
      <vt:lpstr>Adaptive Sampling - Idea</vt:lpstr>
      <vt:lpstr>GASA-PRECLAS Algorithm (1)</vt:lpstr>
      <vt:lpstr>GASA-PRECLAS Algorithm (2)</vt:lpstr>
      <vt:lpstr>Loss Of Cooling Accident (LOCA)</vt:lpstr>
      <vt:lpstr>Development of Iterations</vt:lpstr>
      <vt:lpstr>PCT Distribution using Adaptive Sampling</vt:lpstr>
      <vt:lpstr> Conclusion</vt:lpstr>
      <vt:lpstr>PowerPoint-Präsentation</vt:lpstr>
    </vt:vector>
  </TitlesOfParts>
  <Company>GRS gGmbH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4720R01550 Brandsicherheit, Folien für PG 15.07.2021</dc:title>
  <dc:subject>4720R01550 Brandsicherheit, Folien für PG 15.07.2021</dc:subject>
  <dc:creator>Joachim.Rose@grs.de</dc:creator>
  <dc:description>Stad: 14.09.2009</dc:description>
  <cp:lastModifiedBy>Soedingrekso, Jan</cp:lastModifiedBy>
  <cp:revision>293</cp:revision>
  <cp:lastPrinted>2019-12-16T10:20:30Z</cp:lastPrinted>
  <dcterms:created xsi:type="dcterms:W3CDTF">2009-09-10T13:47:29Z</dcterms:created>
  <dcterms:modified xsi:type="dcterms:W3CDTF">2022-06-23T10:39:33Z</dcterms:modified>
  <cp:category>Präsentation</cp:category>
  <cp:contentStatus>Vorlage für Projektgespräch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0x0101009610A7EA97462B48A28EE14570A378D7</vt:lpwstr>
  </property>
</Properties>
</file>