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  <p:sldMasterId id="2147483661" r:id="rId5"/>
  </p:sldMasterIdLst>
  <p:notesMasterIdLst>
    <p:notesMasterId r:id="rId25"/>
  </p:notesMasterIdLst>
  <p:sldIdLst>
    <p:sldId id="885" r:id="rId6"/>
    <p:sldId id="1130" r:id="rId7"/>
    <p:sldId id="995" r:id="rId8"/>
    <p:sldId id="1183" r:id="rId9"/>
    <p:sldId id="1184" r:id="rId10"/>
    <p:sldId id="1186" r:id="rId11"/>
    <p:sldId id="1187" r:id="rId12"/>
    <p:sldId id="1188" r:id="rId13"/>
    <p:sldId id="1189" r:id="rId14"/>
    <p:sldId id="1190" r:id="rId15"/>
    <p:sldId id="1191" r:id="rId16"/>
    <p:sldId id="1192" r:id="rId17"/>
    <p:sldId id="1193" r:id="rId18"/>
    <p:sldId id="1194" r:id="rId19"/>
    <p:sldId id="1195" r:id="rId20"/>
    <p:sldId id="1196" r:id="rId21"/>
    <p:sldId id="1181" r:id="rId22"/>
    <p:sldId id="1182" r:id="rId23"/>
    <p:sldId id="1185" r:id="rId24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-Outline" id="{D80E3708-080F-4C07-B49D-5AB545B6639E}">
          <p14:sldIdLst>
            <p14:sldId id="885"/>
            <p14:sldId id="1130"/>
            <p14:sldId id="995"/>
            <p14:sldId id="1183"/>
            <p14:sldId id="1184"/>
            <p14:sldId id="1186"/>
            <p14:sldId id="1187"/>
            <p14:sldId id="1188"/>
            <p14:sldId id="1189"/>
            <p14:sldId id="1190"/>
            <p14:sldId id="1191"/>
            <p14:sldId id="1192"/>
            <p14:sldId id="1193"/>
            <p14:sldId id="1194"/>
            <p14:sldId id="1195"/>
            <p14:sldId id="1196"/>
            <p14:sldId id="1181"/>
            <p14:sldId id="1182"/>
            <p14:sldId id="11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HERNANDEZ, Jorge" initials="LHJ" lastIdx="3" clrIdx="0">
    <p:extLst>
      <p:ext uri="{19B8F6BF-5375-455C-9EA6-DF929625EA0E}">
        <p15:presenceInfo xmlns:p15="http://schemas.microsoft.com/office/powerpoint/2012/main" userId="S::J.Luis-Hernandez@iaea.org::c81cbcec-7528-4e4b-a634-768d74498128" providerId="AD"/>
      </p:ext>
    </p:extLst>
  </p:cmAuthor>
  <p:cmAuthor id="2" name="Röwekamp, Marina Dr." initials="RMD" lastIdx="18" clrIdx="1">
    <p:extLst>
      <p:ext uri="{19B8F6BF-5375-455C-9EA6-DF929625EA0E}">
        <p15:presenceInfo xmlns:p15="http://schemas.microsoft.com/office/powerpoint/2012/main" userId="S::Marina.Roewekamp@grs.de::4214b33e-0e4d-4e15-9939-a8b65c860a18" providerId="AD"/>
      </p:ext>
    </p:extLst>
  </p:cmAuthor>
  <p:cmAuthor id="3" name="Mirela" initials="M" lastIdx="6" clrIdx="2">
    <p:extLst>
      <p:ext uri="{19B8F6BF-5375-455C-9EA6-DF929625EA0E}">
        <p15:presenceInfo xmlns:p15="http://schemas.microsoft.com/office/powerpoint/2012/main" userId="Mire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00"/>
    <a:srgbClr val="FFFFFF"/>
    <a:srgbClr val="0C0C95"/>
    <a:srgbClr val="9ECFFF"/>
    <a:srgbClr val="FF9900"/>
    <a:srgbClr val="0000FF"/>
    <a:srgbClr val="FFFFCC"/>
    <a:srgbClr val="C4BF00"/>
    <a:srgbClr val="F8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6" autoAdjust="0"/>
    <p:restoredTop sz="95160" autoAdjust="0"/>
  </p:normalViewPr>
  <p:slideViewPr>
    <p:cSldViewPr>
      <p:cViewPr varScale="1">
        <p:scale>
          <a:sx n="120" d="100"/>
          <a:sy n="120" d="100"/>
        </p:scale>
        <p:origin x="1038" y="102"/>
      </p:cViewPr>
      <p:guideLst>
        <p:guide orient="horz" pos="2160"/>
        <p:guide pos="2903"/>
      </p:guideLst>
    </p:cSldViewPr>
  </p:slideViewPr>
  <p:outlineViewPr>
    <p:cViewPr>
      <p:scale>
        <a:sx n="33" d="100"/>
        <a:sy n="33" d="100"/>
      </p:scale>
      <p:origin x="0" y="11364"/>
    </p:cViewPr>
  </p:outlin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HERNANDEZ, Jorge" userId="c81cbcec-7528-4e4b-a634-768d74498128" providerId="ADAL" clId="{5D65133C-E4DB-4935-81C3-96816419937A}"/>
    <pc:docChg chg="undo custSel modSld">
      <pc:chgData name="LUIS HERNANDEZ, Jorge" userId="c81cbcec-7528-4e4b-a634-768d74498128" providerId="ADAL" clId="{5D65133C-E4DB-4935-81C3-96816419937A}" dt="2022-06-29T07:33:37.932" v="635" actId="20577"/>
      <pc:docMkLst>
        <pc:docMk/>
      </pc:docMkLst>
      <pc:sldChg chg="modSp mod">
        <pc:chgData name="LUIS HERNANDEZ, Jorge" userId="c81cbcec-7528-4e4b-a634-768d74498128" providerId="ADAL" clId="{5D65133C-E4DB-4935-81C3-96816419937A}" dt="2022-06-29T07:30:07.278" v="534" actId="20577"/>
        <pc:sldMkLst>
          <pc:docMk/>
          <pc:sldMk cId="1437415604" sldId="1130"/>
        </pc:sldMkLst>
        <pc:spChg chg="mod">
          <ac:chgData name="LUIS HERNANDEZ, Jorge" userId="c81cbcec-7528-4e4b-a634-768d74498128" providerId="ADAL" clId="{5D65133C-E4DB-4935-81C3-96816419937A}" dt="2022-06-29T07:30:07.278" v="534" actId="20577"/>
          <ac:spMkLst>
            <pc:docMk/>
            <pc:sldMk cId="1437415604" sldId="1130"/>
            <ac:spMk id="7" creationId="{DCA350EE-28D6-41AB-8CE5-56C1B48B05C6}"/>
          </ac:spMkLst>
        </pc:spChg>
      </pc:sldChg>
      <pc:sldChg chg="modNotesTx">
        <pc:chgData name="LUIS HERNANDEZ, Jorge" userId="c81cbcec-7528-4e4b-a634-768d74498128" providerId="ADAL" clId="{5D65133C-E4DB-4935-81C3-96816419937A}" dt="2022-06-29T07:23:24.573" v="318" actId="20577"/>
        <pc:sldMkLst>
          <pc:docMk/>
          <pc:sldMk cId="2051261052" sldId="1186"/>
        </pc:sldMkLst>
      </pc:sldChg>
      <pc:sldChg chg="modNotesTx">
        <pc:chgData name="LUIS HERNANDEZ, Jorge" userId="c81cbcec-7528-4e4b-a634-768d74498128" providerId="ADAL" clId="{5D65133C-E4DB-4935-81C3-96816419937A}" dt="2022-06-29T07:23:47.773" v="358" actId="20577"/>
        <pc:sldMkLst>
          <pc:docMk/>
          <pc:sldMk cId="3213967526" sldId="1187"/>
        </pc:sldMkLst>
      </pc:sldChg>
      <pc:sldChg chg="modSp mod modNotesTx">
        <pc:chgData name="LUIS HERNANDEZ, Jorge" userId="c81cbcec-7528-4e4b-a634-768d74498128" providerId="ADAL" clId="{5D65133C-E4DB-4935-81C3-96816419937A}" dt="2022-06-29T07:24:19.661" v="406" actId="20577"/>
        <pc:sldMkLst>
          <pc:docMk/>
          <pc:sldMk cId="1331351684" sldId="1188"/>
        </pc:sldMkLst>
        <pc:spChg chg="mod">
          <ac:chgData name="LUIS HERNANDEZ, Jorge" userId="c81cbcec-7528-4e4b-a634-768d74498128" providerId="ADAL" clId="{5D65133C-E4DB-4935-81C3-96816419937A}" dt="2022-06-29T07:13:02.793" v="1" actId="20577"/>
          <ac:spMkLst>
            <pc:docMk/>
            <pc:sldMk cId="1331351684" sldId="1188"/>
            <ac:spMk id="4" creationId="{00000000-0000-0000-0000-000000000000}"/>
          </ac:spMkLst>
        </pc:spChg>
      </pc:sldChg>
      <pc:sldChg chg="modNotesTx">
        <pc:chgData name="LUIS HERNANDEZ, Jorge" userId="c81cbcec-7528-4e4b-a634-768d74498128" providerId="ADAL" clId="{5D65133C-E4DB-4935-81C3-96816419937A}" dt="2022-06-29T07:18:49.592" v="256" actId="20577"/>
        <pc:sldMkLst>
          <pc:docMk/>
          <pc:sldMk cId="1382715463" sldId="1189"/>
        </pc:sldMkLst>
      </pc:sldChg>
      <pc:sldChg chg="modSp mod modNotesTx">
        <pc:chgData name="LUIS HERNANDEZ, Jorge" userId="c81cbcec-7528-4e4b-a634-768d74498128" providerId="ADAL" clId="{5D65133C-E4DB-4935-81C3-96816419937A}" dt="2022-06-29T07:31:10.350" v="536" actId="20577"/>
        <pc:sldMkLst>
          <pc:docMk/>
          <pc:sldMk cId="3532922828" sldId="1192"/>
        </pc:sldMkLst>
        <pc:spChg chg="mod">
          <ac:chgData name="LUIS HERNANDEZ, Jorge" userId="c81cbcec-7528-4e4b-a634-768d74498128" providerId="ADAL" clId="{5D65133C-E4DB-4935-81C3-96816419937A}" dt="2022-06-29T07:31:10.350" v="536" actId="20577"/>
          <ac:spMkLst>
            <pc:docMk/>
            <pc:sldMk cId="3532922828" sldId="1192"/>
            <ac:spMk id="8" creationId="{4312CA64-29B4-4476-83C7-01DF1A75D5CA}"/>
          </ac:spMkLst>
        </pc:spChg>
      </pc:sldChg>
      <pc:sldChg chg="modSp mod modNotesTx">
        <pc:chgData name="LUIS HERNANDEZ, Jorge" userId="c81cbcec-7528-4e4b-a634-768d74498128" providerId="ADAL" clId="{5D65133C-E4DB-4935-81C3-96816419937A}" dt="2022-06-29T07:33:37.932" v="635" actId="20577"/>
        <pc:sldMkLst>
          <pc:docMk/>
          <pc:sldMk cId="526695347" sldId="1195"/>
        </pc:sldMkLst>
        <pc:spChg chg="mod">
          <ac:chgData name="LUIS HERNANDEZ, Jorge" userId="c81cbcec-7528-4e4b-a634-768d74498128" providerId="ADAL" clId="{5D65133C-E4DB-4935-81C3-96816419937A}" dt="2022-06-29T07:33:37.932" v="635" actId="20577"/>
          <ac:spMkLst>
            <pc:docMk/>
            <pc:sldMk cId="526695347" sldId="1195"/>
            <ac:spMk id="6" creationId="{C8D3E586-6C2F-4DBA-9F3C-3785EEE547A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7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r">
              <a:defRPr sz="1200"/>
            </a:lvl1pPr>
          </a:lstStyle>
          <a:p>
            <a:fld id="{5E945880-6D3B-45FB-851F-AFC0D1D23A0C}" type="datetimeFigureOut">
              <a:rPr lang="en-GB" smtClean="0"/>
              <a:t>2022-06-29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6" tIns="47368" rIns="94736" bIns="4736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02" y="4862017"/>
            <a:ext cx="5680103" cy="4605085"/>
          </a:xfrm>
          <a:prstGeom prst="rect">
            <a:avLst/>
          </a:prstGeom>
        </p:spPr>
        <p:txBody>
          <a:bodyPr vert="horz" lIns="94736" tIns="47368" rIns="94736" bIns="473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7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r">
              <a:defRPr sz="1200"/>
            </a:lvl1pPr>
          </a:lstStyle>
          <a:p>
            <a:fld id="{5750A1E1-C8D9-4447-9192-37BA973CD27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54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761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583B4-0EAD-4253-AE88-26F18282235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398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Term “non-permanent equipment” is equivalent to portable equipment, Emergency Mitigating Equipment (EME) or </a:t>
            </a:r>
            <a:r>
              <a:rPr lang="en-GB" dirty="0"/>
              <a:t>Diverse and Flexible Mitigation Capability (FLEX) portable equipment.</a:t>
            </a:r>
            <a:endParaRPr lang="en-US" dirty="0"/>
          </a:p>
          <a:p>
            <a:r>
              <a:rPr lang="en-US" dirty="0"/>
              <a:t>Last bullet: HRA-Human Reliability Analysis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970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7250" lvl="2" indent="-457200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583B4-0EAD-4253-AE88-26F18282235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187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708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+mn-lt"/>
              </a:rPr>
              <a:t>Last bullet: IRIDM-Integrated Risk Informed Decision Making, EPR-Emergency Preparedness and Response, EIA-Environmental Impact Assessment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583B4-0EAD-4253-AE88-26F18282235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532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583B4-0EAD-4253-AE88-26F18282235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489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011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Thank you!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6E2E22-5746-49C8-A9CB-89D25F041785}" type="slidenum">
              <a:rPr lang="en-GB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18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066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5321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493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bullet: I&amp;C-Instrumentation and Control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366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 bullet: CCF-Common Cause Failures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583B4-0EAD-4253-AE88-26F18282235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583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+mn-lt"/>
              </a:rPr>
              <a:t>Last bullet: IRIDM-Integrated Risk Informed Decision Making, PSR-Periodic safety Review, AMP-Ageing Management Programme, LTO-Long Term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583B4-0EAD-4253-AE88-26F18282235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137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Second Bullet: APSA-Ageing Probabilistic Safety Assessment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Third Bullet: JRC-Joint Research Centre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JRC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583B4-0EAD-4253-AE88-26F18282235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873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583B4-0EAD-4253-AE88-26F18282235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10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FC2EDF-7C53-4415-8745-D759EDE741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0872"/>
            <a:ext cx="2555776" cy="76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3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D192C-2640-4520-B1B7-86947F0A1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E298F6-C7D1-4DA4-BF8A-A7942C69A2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8607425" algn="l"/>
              </a:tabLst>
            </a:pPr>
            <a:r>
              <a:rPr lang="en-GB" dirty="0"/>
              <a:t>Workshop on Nuclear Power Plant Safety Assessment for Embarking Countries - Virtual Event, 15–18 June 2021	</a:t>
            </a:r>
            <a:fld id="{FB33628F-F986-4EBA-841B-CE937841C314}" type="slidenum">
              <a:rPr lang="en-GB" smtClean="0"/>
              <a:pPr>
                <a:tabLst>
                  <a:tab pos="8607425" algn="l"/>
                </a:tabLst>
              </a:pPr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E7F2C8-B9F9-49A1-8AF6-DC9C9125F2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0825" y="1196975"/>
            <a:ext cx="4249167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4D01197-56A5-4F5D-A343-A54A6A3896C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0" y="1165225"/>
            <a:ext cx="4392613" cy="51435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7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26441-9ECC-4A7F-9C48-FF56A8FB6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721F3D-A474-472C-9AD7-37480625DC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8607425" algn="l"/>
              </a:tabLst>
            </a:pPr>
            <a:r>
              <a:rPr lang="en-GB" dirty="0"/>
              <a:t>Workshop on Nuclear Power Plant Safety Assessment for Embarking Countries - Virtual Event, 15–18 June 2021	</a:t>
            </a:r>
            <a:fld id="{CEAB69E4-7AD7-4220-AEEF-E71179368E90}" type="slidenum">
              <a:rPr lang="en-GB" smtClean="0"/>
              <a:pPr>
                <a:tabLst>
                  <a:tab pos="8607425" algn="l"/>
                </a:tabLst>
              </a:pPr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C293D4-76BD-47B9-A48A-CE8902EBD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78" y="1124744"/>
            <a:ext cx="8712968" cy="52565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03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3904C-4FC3-4218-BB97-9BFC9165A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BD559-37D9-4848-AAE3-1424D6909C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8607425" algn="l"/>
              </a:tabLst>
            </a:pPr>
            <a:r>
              <a:rPr lang="en-GB" dirty="0"/>
              <a:t>Workshop on Nuclear Power Plant Safety Assessment for Embarking Countries - Virtual Event, 15–18 June 2021	</a:t>
            </a:r>
            <a:fld id="{36601F76-13E7-4718-BDA4-97B262A2EFFB}" type="slidenum">
              <a:rPr lang="en-GB" smtClean="0"/>
              <a:pPr>
                <a:tabLst>
                  <a:tab pos="8607425" algn="l"/>
                </a:tabLst>
              </a:pPr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F7C094-D715-48A1-BFEB-CEBFE2C588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0824" y="1125538"/>
            <a:ext cx="6121375" cy="52562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70B59C7-CB5A-4FB3-B601-DA065B73D1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12161" y="3645025"/>
            <a:ext cx="3131840" cy="273672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71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1" y="86401"/>
            <a:ext cx="8075239" cy="641607"/>
          </a:xfrm>
        </p:spPr>
        <p:txBody>
          <a:bodyPr anchor="ctr">
            <a:norm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7826" y="740702"/>
            <a:ext cx="5956175" cy="58089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3" y="740702"/>
            <a:ext cx="3008313" cy="5808969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2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9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4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5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3999" cy="2132856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77686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8712968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Picture 2" descr="\\iaea.org\Secretariat\MTCD\PublishingCurrent\2017\IAEA\17-42841_LOGO_IAEA_update\Design\Presentation_IAEA\IAEA_Logo_SHORT_vertical_white.png">
            <a:extLst>
              <a:ext uri="{FF2B5EF4-FFF2-40B4-BE49-F238E27FC236}">
                <a16:creationId xmlns:a16="http://schemas.microsoft.com/office/drawing/2014/main" id="{E73543C5-36AD-4701-A735-7C14194B29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031" y="180054"/>
            <a:ext cx="592928" cy="72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E854F0-187D-4870-A515-EC03FAB32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714" y="6492875"/>
            <a:ext cx="8946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000">
                <a:solidFill>
                  <a:schemeClr val="tx2"/>
                </a:solidFill>
              </a:defRPr>
            </a:lvl1pPr>
          </a:lstStyle>
          <a:p>
            <a:pPr>
              <a:tabLst>
                <a:tab pos="8607425" algn="l"/>
              </a:tabLst>
            </a:pPr>
            <a:r>
              <a:rPr lang="en-GB" dirty="0"/>
              <a:t>Workshop on Nuclear Power Plant Safety Assessment for Embarking Countries - Virtual Event, 15–18 June 2021	</a:t>
            </a:r>
            <a:fld id="{36601F76-13E7-4718-BDA4-97B262A2EFFB}" type="slidenum">
              <a:rPr lang="en-GB" smtClean="0"/>
              <a:pPr>
                <a:tabLst>
                  <a:tab pos="8607425" algn="l"/>
                </a:tabLs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5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6" r:id="rId4"/>
    <p:sldLayoutId id="2147483657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14DA3C-0ACE-40D6-A360-759EBA8A0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1511D-9D98-45A9-ABDB-08AEA3221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E072C-E45A-478A-BA4D-B7ECD5BF51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7E439-97DB-40EC-8779-7BB1E05C1F82}" type="datetimeFigureOut">
              <a:rPr lang="en-GB" smtClean="0"/>
              <a:t>2022-06-29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EB723-DC10-4CF4-851F-674379AA4F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AB4CE-C767-4B16-A7DA-F6ABE45DA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C68DD-8CF4-462E-AE02-30D9EDD24A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48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104233" y="2348880"/>
            <a:ext cx="9144001" cy="1080120"/>
          </a:xfrm>
        </p:spPr>
        <p:txBody>
          <a:bodyPr>
            <a:normAutofit fontScale="90000"/>
          </a:bodyPr>
          <a:lstStyle/>
          <a:p>
            <a:pPr marL="93663" algn="ctr"/>
            <a:r>
              <a:rPr lang="en-GB" dirty="0"/>
              <a:t>Challenges and Opportunities </a:t>
            </a:r>
            <a:br>
              <a:rPr lang="en-GB" dirty="0"/>
            </a:br>
            <a:r>
              <a:rPr lang="en-GB" dirty="0"/>
              <a:t>to Implement Advanced Probabilistic Safety Assessment (PSA) Approaches and Applications for Nuclear Power Plants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967" y="4168561"/>
            <a:ext cx="8568953" cy="172819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82550"/>
            <a:r>
              <a:rPr lang="en-GB" sz="1900" dirty="0"/>
              <a:t>Ruslan MINIBAEV &amp; Jorge LUIS HERNANDEZ</a:t>
            </a:r>
            <a:endParaRPr lang="en-US" sz="1900" dirty="0"/>
          </a:p>
          <a:p>
            <a:pPr marL="93663"/>
            <a:r>
              <a:rPr lang="en-GB" sz="1900" b="0" dirty="0"/>
              <a:t>Safety Assessment Section</a:t>
            </a:r>
          </a:p>
          <a:p>
            <a:pPr marL="93663"/>
            <a:r>
              <a:rPr lang="en-GB" sz="1900" b="0" dirty="0"/>
              <a:t>Division of Nuclear Installation Safety</a:t>
            </a:r>
          </a:p>
          <a:p>
            <a:pPr marL="93663"/>
            <a:r>
              <a:rPr lang="en-GB" sz="1900" b="0" dirty="0"/>
              <a:t>Department of Nuclear Safety and Security</a:t>
            </a:r>
          </a:p>
          <a:p>
            <a:pPr marL="93663"/>
            <a:r>
              <a:rPr lang="en-GB" sz="1900" b="0" dirty="0"/>
              <a:t>International Atomic Energy Agency</a:t>
            </a:r>
          </a:p>
          <a:p>
            <a:endParaRPr lang="en-GB" sz="2000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076DB0E-96F0-4F3C-B3B6-2C7F631188ED}"/>
              </a:ext>
            </a:extLst>
          </p:cNvPr>
          <p:cNvSpPr txBox="1">
            <a:spLocks/>
          </p:cNvSpPr>
          <p:nvPr/>
        </p:nvSpPr>
        <p:spPr>
          <a:xfrm>
            <a:off x="179512" y="6525344"/>
            <a:ext cx="8964488" cy="331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 "/>
                <a:ea typeface="+mj-ea"/>
                <a:cs typeface="+mj-cs"/>
              </a:defRPr>
            </a:lvl1pPr>
          </a:lstStyle>
          <a:p>
            <a:pPr marL="93663" algn="just">
              <a:tabLst>
                <a:tab pos="6548438" algn="l"/>
              </a:tabLst>
            </a:pPr>
            <a:endParaRPr lang="en-GB" sz="1200" b="0" dirty="0"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67FB21-E0C5-4F21-94AB-A8F3AC43BDD7}"/>
              </a:ext>
            </a:extLst>
          </p:cNvPr>
          <p:cNvSpPr txBox="1"/>
          <p:nvPr/>
        </p:nvSpPr>
        <p:spPr>
          <a:xfrm>
            <a:off x="303271" y="6232956"/>
            <a:ext cx="8748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FFFF"/>
                </a:solidFill>
                <a:effectLst/>
                <a:ea typeface="PMingLiU" panose="02020500000000000000" pitchFamily="18" charset="-120"/>
              </a:rPr>
              <a:t>Probabilistic Safety Assessment and Management PSAM 16 </a:t>
            </a:r>
          </a:p>
          <a:p>
            <a:pPr algn="ctr"/>
            <a:r>
              <a:rPr lang="en-GB" sz="1600" b="1" dirty="0">
                <a:solidFill>
                  <a:srgbClr val="FFFFFF"/>
                </a:solidFill>
                <a:effectLst/>
                <a:ea typeface="PMingLiU" panose="02020500000000000000" pitchFamily="18" charset="-120"/>
              </a:rPr>
              <a:t>June 26 - July 1, 2022, Honolulu, Hawaii</a:t>
            </a:r>
            <a:endParaRPr lang="en-GB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16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14" y="12907"/>
            <a:ext cx="7893670" cy="765303"/>
          </a:xfrm>
        </p:spPr>
        <p:txBody>
          <a:bodyPr>
            <a:noAutofit/>
          </a:bodyPr>
          <a:lstStyle/>
          <a:p>
            <a:r>
              <a:rPr lang="en-GB" sz="3000" dirty="0">
                <a:solidFill>
                  <a:schemeClr val="tx1"/>
                </a:solidFill>
              </a:rPr>
              <a:t>Combinations of Hazards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99BB6-085C-4DEA-A213-22BB2655A1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4714" y="6304235"/>
            <a:ext cx="8946579" cy="365125"/>
          </a:xfrm>
        </p:spPr>
        <p:txBody>
          <a:bodyPr/>
          <a:lstStyle/>
          <a:p>
            <a:pPr>
              <a:tabLst>
                <a:tab pos="8607425" algn="l"/>
              </a:tabLst>
            </a:pPr>
            <a:r>
              <a:rPr lang="en-GB" dirty="0"/>
              <a:t>	</a:t>
            </a:r>
            <a:fld id="{EB0F6170-749E-457E-BA30-2AC1FF893FA5}" type="slidenum">
              <a:rPr lang="en-GB" smtClean="0"/>
              <a:t>10</a:t>
            </a:fld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114A815-B926-4985-9E67-E848C627D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49" y="873100"/>
            <a:ext cx="8769515" cy="5256212"/>
          </a:xfrm>
        </p:spPr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en-GB" dirty="0"/>
              <a:t>Potential synergistic effects of the combinations of hazards might have a stronger impact on plant safety than each individual hazard by its own</a:t>
            </a:r>
          </a:p>
          <a:p>
            <a:pPr marL="457200" lvl="1" indent="-457200">
              <a:buFont typeface="Wingdings" panose="05000000000000000000" pitchFamily="2" charset="2"/>
              <a:buChar char="§"/>
            </a:pPr>
            <a:endParaRPr lang="en-GB" sz="2800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9A18B1-2703-40E1-A2AD-C91B691B81F8}"/>
              </a:ext>
            </a:extLst>
          </p:cNvPr>
          <p:cNvSpPr/>
          <p:nvPr/>
        </p:nvSpPr>
        <p:spPr>
          <a:xfrm>
            <a:off x="155924" y="2384884"/>
            <a:ext cx="87008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just">
              <a:buNone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T</a:t>
            </a:r>
            <a:r>
              <a:rPr lang="en-GB" sz="2800" dirty="0">
                <a:solidFill>
                  <a:schemeClr val="bg2">
                    <a:lumMod val="10000"/>
                  </a:schemeClr>
                </a:solidFill>
              </a:rPr>
              <a:t>he affected area can cover a large area surrounding a nuclear site with a damage or destruction of the infrastructure (roads, electrical grid, etc.)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ED7AA0AD-DD54-4844-AED4-E0E6CDFBA5DB}"/>
              </a:ext>
            </a:extLst>
          </p:cNvPr>
          <p:cNvSpPr txBox="1">
            <a:spLocks/>
          </p:cNvSpPr>
          <p:nvPr/>
        </p:nvSpPr>
        <p:spPr>
          <a:xfrm>
            <a:off x="3682991" y="3745522"/>
            <a:ext cx="178974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3399"/>
                </a:solidFill>
              </a:rPr>
              <a:t>Hazards</a:t>
            </a:r>
          </a:p>
          <a:p>
            <a:pPr marL="457200" lvl="1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lvl="1" indent="-457200"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12F0B1CC-6EEC-4E81-AE05-28479EA104F2}"/>
              </a:ext>
            </a:extLst>
          </p:cNvPr>
          <p:cNvSpPr txBox="1">
            <a:spLocks/>
          </p:cNvSpPr>
          <p:nvPr/>
        </p:nvSpPr>
        <p:spPr>
          <a:xfrm>
            <a:off x="0" y="4941168"/>
            <a:ext cx="2959066" cy="1010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Arial" panose="020B0604020202020204" pitchFamily="34" charset="0"/>
              <a:buNone/>
            </a:pPr>
            <a:r>
              <a:rPr lang="en-US" sz="2200" b="1" dirty="0"/>
              <a:t>Consequential (Subsequent) Hazards</a:t>
            </a:r>
            <a:endParaRPr lang="en-US" sz="2200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B7FAFD40-7CD1-43F7-B590-BF93BEF82AC3}"/>
              </a:ext>
            </a:extLst>
          </p:cNvPr>
          <p:cNvSpPr txBox="1">
            <a:spLocks/>
          </p:cNvSpPr>
          <p:nvPr/>
        </p:nvSpPr>
        <p:spPr>
          <a:xfrm>
            <a:off x="6400225" y="4893351"/>
            <a:ext cx="2814433" cy="1196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Arial" panose="020B0604020202020204" pitchFamily="34" charset="0"/>
              <a:buNone/>
            </a:pPr>
            <a:r>
              <a:rPr lang="en-US" sz="2200" b="1" dirty="0"/>
              <a:t>Unrelated (Independent) Hazards</a:t>
            </a:r>
            <a:endParaRPr lang="en-US" sz="22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176934E-A030-4763-91B8-87B383EFB7D3}"/>
              </a:ext>
            </a:extLst>
          </p:cNvPr>
          <p:cNvCxnSpPr>
            <a:cxnSpLocks/>
          </p:cNvCxnSpPr>
          <p:nvPr/>
        </p:nvCxnSpPr>
        <p:spPr>
          <a:xfrm flipH="1">
            <a:off x="2089529" y="4177689"/>
            <a:ext cx="1575629" cy="8139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8430D9-5B6D-4A20-8B48-6C7206B14234}"/>
              </a:ext>
            </a:extLst>
          </p:cNvPr>
          <p:cNvCxnSpPr>
            <a:cxnSpLocks/>
          </p:cNvCxnSpPr>
          <p:nvPr/>
        </p:nvCxnSpPr>
        <p:spPr>
          <a:xfrm>
            <a:off x="5364088" y="4177570"/>
            <a:ext cx="1080120" cy="7608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BDF8ECAA-4C6C-4214-A755-6FEF99177C15}"/>
              </a:ext>
            </a:extLst>
          </p:cNvPr>
          <p:cNvSpPr txBox="1">
            <a:spLocks/>
          </p:cNvSpPr>
          <p:nvPr/>
        </p:nvSpPr>
        <p:spPr>
          <a:xfrm>
            <a:off x="3596477" y="6197021"/>
            <a:ext cx="2817627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n-US" sz="2200" b="1" dirty="0"/>
              <a:t>Combinations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41D5A727-79FC-47AB-B17B-0EF2932F1F28}"/>
              </a:ext>
            </a:extLst>
          </p:cNvPr>
          <p:cNvSpPr txBox="1">
            <a:spLocks/>
          </p:cNvSpPr>
          <p:nvPr/>
        </p:nvSpPr>
        <p:spPr>
          <a:xfrm>
            <a:off x="2949492" y="5278722"/>
            <a:ext cx="3245016" cy="1010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Arial" panose="020B0604020202020204" pitchFamily="34" charset="0"/>
              <a:buNone/>
            </a:pPr>
            <a:r>
              <a:rPr lang="en-US" sz="2200" b="1" dirty="0"/>
              <a:t>Corelated Hazards</a:t>
            </a:r>
            <a:endParaRPr lang="en-US" sz="2200" dirty="0"/>
          </a:p>
          <a:p>
            <a:pPr marL="457200" lvl="1" indent="-457200" algn="ctr"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457200" lvl="1" indent="-457200" algn="ctr"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05B38BE-6572-4403-914B-73EDD4F1916D}"/>
              </a:ext>
            </a:extLst>
          </p:cNvPr>
          <p:cNvCxnSpPr>
            <a:cxnSpLocks/>
          </p:cNvCxnSpPr>
          <p:nvPr/>
        </p:nvCxnSpPr>
        <p:spPr>
          <a:xfrm>
            <a:off x="4587368" y="4241466"/>
            <a:ext cx="0" cy="7501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ight Brace 28">
            <a:extLst>
              <a:ext uri="{FF2B5EF4-FFF2-40B4-BE49-F238E27FC236}">
                <a16:creationId xmlns:a16="http://schemas.microsoft.com/office/drawing/2014/main" id="{FAA0C620-FB4A-47BE-ACC6-E7FCC0FFF520}"/>
              </a:ext>
            </a:extLst>
          </p:cNvPr>
          <p:cNvSpPr/>
          <p:nvPr/>
        </p:nvSpPr>
        <p:spPr>
          <a:xfrm rot="5400000">
            <a:off x="4524257" y="2226879"/>
            <a:ext cx="294062" cy="7740860"/>
          </a:xfrm>
          <a:prstGeom prst="rightBrace">
            <a:avLst>
              <a:gd name="adj1" fmla="val 8333"/>
              <a:gd name="adj2" fmla="val 50526"/>
            </a:avLst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625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92" y="332656"/>
            <a:ext cx="8718100" cy="864096"/>
          </a:xfrm>
        </p:spPr>
        <p:txBody>
          <a:bodyPr>
            <a:noAutofit/>
          </a:bodyPr>
          <a:lstStyle/>
          <a:p>
            <a:pPr>
              <a:tabLst>
                <a:tab pos="4216400" algn="l"/>
                <a:tab pos="5918200" algn="l"/>
              </a:tabLst>
            </a:pPr>
            <a:r>
              <a:rPr lang="en-GB" sz="3000" dirty="0">
                <a:solidFill>
                  <a:schemeClr val="tx1"/>
                </a:solidFill>
              </a:rPr>
              <a:t>Combinations of Hazards:</a:t>
            </a:r>
            <a:br>
              <a:rPr lang="en-GB" sz="3000" dirty="0">
                <a:solidFill>
                  <a:schemeClr val="tx1"/>
                </a:solidFill>
              </a:rPr>
            </a:br>
            <a:r>
              <a:rPr lang="en-US" sz="3000" b="1" dirty="0"/>
              <a:t>Challenges and Open Issues</a:t>
            </a:r>
            <a:br>
              <a:rPr lang="en-US" sz="3200" b="1" dirty="0"/>
            </a:b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707" y="1268760"/>
            <a:ext cx="9089724" cy="5526614"/>
          </a:xfrm>
        </p:spPr>
        <p:txBody>
          <a:bodyPr>
            <a:noAutofit/>
          </a:bodyPr>
          <a:lstStyle/>
          <a:p>
            <a:pPr marL="342000" lvl="1" indent="-342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Resources and national legislative framework</a:t>
            </a:r>
            <a:endParaRPr lang="en-GB" sz="2600" dirty="0"/>
          </a:p>
          <a:p>
            <a:pPr marL="342000" lvl="1" indent="-342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600" dirty="0"/>
              <a:t>Scope of assessment depends on methodological approach applied</a:t>
            </a:r>
          </a:p>
          <a:p>
            <a:pPr marL="342000" lvl="1" indent="-342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600" dirty="0"/>
              <a:t>Systematic and comprehensive screening criteria is </a:t>
            </a:r>
            <a:br>
              <a:rPr lang="en-GB" sz="2600" dirty="0"/>
            </a:br>
            <a:r>
              <a:rPr lang="en-GB" sz="2600" dirty="0"/>
              <a:t>a key issue</a:t>
            </a:r>
          </a:p>
          <a:p>
            <a:pPr marL="342000" lvl="1" indent="-342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600" dirty="0"/>
              <a:t>Screening vs completeness</a:t>
            </a:r>
          </a:p>
          <a:p>
            <a:pPr marL="342000" lvl="1" indent="-342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600" dirty="0"/>
              <a:t>Combination of hazards requires a careful PSA modelling since multiple failures might occur as part of the initiating event and opposite when modelling in PSA </a:t>
            </a:r>
            <a:br>
              <a:rPr lang="en-GB" sz="2600" dirty="0"/>
            </a:br>
            <a:r>
              <a:rPr lang="en-GB" sz="2600" dirty="0"/>
              <a:t>a single initiating event originating from </a:t>
            </a:r>
            <a:br>
              <a:rPr lang="en-GB" sz="2600" dirty="0"/>
            </a:br>
            <a:r>
              <a:rPr lang="en-GB" sz="2600" dirty="0"/>
              <a:t>a single hazard</a:t>
            </a:r>
            <a:endParaRPr lang="en-US" sz="2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7B925-9FA0-45C2-88BB-8EEFD047AE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tabLst>
                <a:tab pos="8607425" algn="l"/>
              </a:tabLst>
            </a:pPr>
            <a:fld id="{B257EB53-CAC4-4303-9F81-36CF29A9F99D}" type="slidenum">
              <a:rPr lang="en-GB" smtClean="0"/>
              <a:pPr algn="r">
                <a:tabLst>
                  <a:tab pos="8607425" algn="l"/>
                </a:tabLst>
              </a:pPr>
              <a:t>11</a:t>
            </a:fld>
            <a:endParaRPr lang="en-US" dirty="0"/>
          </a:p>
        </p:txBody>
      </p:sp>
      <p:pic>
        <p:nvPicPr>
          <p:cNvPr id="6" name="Grafik 11">
            <a:extLst>
              <a:ext uri="{FF2B5EF4-FFF2-40B4-BE49-F238E27FC236}">
                <a16:creationId xmlns:a16="http://schemas.microsoft.com/office/drawing/2014/main" id="{DAC409FF-AA08-4EEA-96B7-BDF6E2E08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290" y="5339761"/>
            <a:ext cx="1764196" cy="1153114"/>
          </a:xfrm>
          <a:prstGeom prst="rect">
            <a:avLst/>
          </a:prstGeom>
        </p:spPr>
      </p:pic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FF000987-F834-4821-9419-3D2BCFDDFB00}"/>
              </a:ext>
            </a:extLst>
          </p:cNvPr>
          <p:cNvSpPr txBox="1">
            <a:spLocks/>
          </p:cNvSpPr>
          <p:nvPr/>
        </p:nvSpPr>
        <p:spPr>
          <a:xfrm>
            <a:off x="7434292" y="6315509"/>
            <a:ext cx="1660502" cy="360040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Source:: OECD/NEA 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07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AD07FF1-9DB8-4101-B757-9E7F7BFB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4750"/>
            <a:ext cx="8136904" cy="864096"/>
          </a:xfrm>
        </p:spPr>
        <p:txBody>
          <a:bodyPr>
            <a:noAutofit/>
          </a:bodyPr>
          <a:lstStyle/>
          <a:p>
            <a:r>
              <a:rPr lang="en-US" sz="3000" dirty="0"/>
              <a:t>Modelling of Non-Permanent Equipment: </a:t>
            </a:r>
            <a:r>
              <a:rPr lang="en-US" sz="3000" b="1" dirty="0"/>
              <a:t>Current Status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E0E90DD-7D21-4320-91E9-4E0CDACBDF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811170" y="6492875"/>
            <a:ext cx="332830" cy="365125"/>
          </a:xfrm>
        </p:spPr>
        <p:txBody>
          <a:bodyPr/>
          <a:lstStyle/>
          <a:p>
            <a:pPr>
              <a:tabLst>
                <a:tab pos="8607425" algn="l"/>
              </a:tabLst>
            </a:pPr>
            <a:fld id="{EB0F6170-749E-457E-BA30-2AC1FF893FA5}" type="slidenum">
              <a:rPr lang="en-GB" smtClean="0"/>
              <a:t>12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312CA64-29B4-4476-83C7-01DF1A75D5CA}"/>
              </a:ext>
            </a:extLst>
          </p:cNvPr>
          <p:cNvSpPr txBox="1">
            <a:spLocks/>
          </p:cNvSpPr>
          <p:nvPr/>
        </p:nvSpPr>
        <p:spPr>
          <a:xfrm>
            <a:off x="174483" y="1016732"/>
            <a:ext cx="8604956" cy="5544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4500" dirty="0"/>
              <a:t>Modelling of portable equipment in PSA has been </a:t>
            </a:r>
            <a:r>
              <a:rPr lang="en-GB" sz="4500" dirty="0"/>
              <a:t>identified as an important issue in many </a:t>
            </a:r>
            <a:r>
              <a:rPr lang="en-US" sz="4500" dirty="0"/>
              <a:t>Member States</a:t>
            </a:r>
            <a:endParaRPr lang="en-GB" sz="4500" dirty="0"/>
          </a:p>
          <a:p>
            <a:pPr marL="457200" lvl="1" indent="-4572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4500" dirty="0"/>
              <a:t>Despite being outside design basis, modelling of portable equipment in PSA provides important risk reductions</a:t>
            </a:r>
          </a:p>
          <a:p>
            <a:pPr marL="457200" lvl="1" indent="-4572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4500" dirty="0"/>
              <a:t>Member States (e.g., Belgium, Canada, France, Korea, Russia, USA) have introduced portable equipment in their PSA models</a:t>
            </a:r>
          </a:p>
          <a:p>
            <a:pPr marL="457200" lvl="1" indent="-4572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4500" dirty="0"/>
              <a:t>Operators have developed documents to model portable equipment in PSA while regulators have modified their oversight process to consider the associated enhancement of safety</a:t>
            </a:r>
          </a:p>
          <a:p>
            <a:pPr marL="457200" lvl="1" indent="-4572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4500" dirty="0"/>
              <a:t>However, additional guidance is needed to support the modelling of particularities of HRA in PSA </a:t>
            </a:r>
            <a:br>
              <a:rPr lang="en-US" sz="4500" dirty="0"/>
            </a:br>
            <a:r>
              <a:rPr lang="en-US" sz="4500" dirty="0"/>
              <a:t>related to portable equipment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C9A5DD-8E58-44A3-A831-74F94E162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483" y="5795138"/>
            <a:ext cx="2016224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22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41" y="116632"/>
            <a:ext cx="8424936" cy="864096"/>
          </a:xfrm>
        </p:spPr>
        <p:txBody>
          <a:bodyPr>
            <a:noAutofit/>
          </a:bodyPr>
          <a:lstStyle/>
          <a:p>
            <a:r>
              <a:rPr lang="en-GB" sz="3000" dirty="0">
                <a:solidFill>
                  <a:schemeClr val="tx1"/>
                </a:solidFill>
              </a:rPr>
              <a:t>Modelling of Non-Permanent Equipment: </a:t>
            </a:r>
            <a:r>
              <a:rPr lang="en-US" sz="3000" b="1" dirty="0"/>
              <a:t>Challenges and Open Issues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661D8-BC45-4917-AB66-A0DCF1598B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8607425" algn="l"/>
              </a:tabLst>
            </a:pPr>
            <a:r>
              <a:rPr lang="en-GB" dirty="0"/>
              <a:t>	</a:t>
            </a:r>
            <a:fld id="{A9B4350B-F22A-4A07-BC59-3100C4D0BF43}" type="slidenum">
              <a:rPr lang="en-GB" smtClean="0"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48541" y="1180703"/>
            <a:ext cx="8641656" cy="5256212"/>
          </a:xfrm>
        </p:spPr>
        <p:txBody>
          <a:bodyPr>
            <a:normAutofit/>
          </a:bodyPr>
          <a:lstStyle/>
          <a:p>
            <a:pPr marL="342000" lvl="1" indent="-342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dirty="0"/>
              <a:t>Insufficient data for non-permanent equipment and HRA</a:t>
            </a:r>
          </a:p>
          <a:p>
            <a:pPr marL="342000" lvl="1" indent="-342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dirty="0"/>
              <a:t>HRA for non-permanent equipment is more complicated than for permanent equipment</a:t>
            </a:r>
          </a:p>
          <a:p>
            <a:pPr marL="342000" lvl="1" indent="-342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dirty="0"/>
              <a:t>Considerations of test vs real demands</a:t>
            </a:r>
          </a:p>
          <a:p>
            <a:pPr marL="342000" lvl="1" indent="-342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dirty="0"/>
              <a:t>Impact of external hazards needs to be considered such as debris removal</a:t>
            </a:r>
          </a:p>
          <a:p>
            <a:pPr marL="342000" lvl="1" indent="-342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dirty="0"/>
              <a:t>Minor failures might be assessed using sensitivity studies related to timing</a:t>
            </a:r>
          </a:p>
          <a:p>
            <a:pPr marL="342000" lvl="1" indent="-342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dirty="0"/>
              <a:t>Number of various scenarios</a:t>
            </a:r>
          </a:p>
          <a:p>
            <a:pPr marL="457200" lvl="1" indent="-457200"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1284BF-A562-4EB8-B8EA-F88421EB6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5837665"/>
            <a:ext cx="2016224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07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8D22BC-5E17-453E-ABBD-2C6D5FF52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0628"/>
            <a:ext cx="8064896" cy="1188132"/>
          </a:xfrm>
        </p:spPr>
        <p:txBody>
          <a:bodyPr>
            <a:normAutofit/>
          </a:bodyPr>
          <a:lstStyle/>
          <a:p>
            <a:r>
              <a:rPr lang="en-GB" sz="3000" dirty="0"/>
              <a:t>Level 2 PSA for Development of SAMGs:  Challenges and Open Issues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D1335-D2EE-4341-8F06-E5C15FC8F0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tabLst>
                <a:tab pos="8607425" algn="l"/>
              </a:tabLst>
            </a:pPr>
            <a:fld id="{CEAB69E4-7AD7-4220-AEEF-E71179368E90}" type="slidenum">
              <a:rPr lang="en-GB" smtClean="0"/>
              <a:pPr algn="r">
                <a:tabLst>
                  <a:tab pos="8607425" algn="l"/>
                </a:tabLst>
              </a:pPr>
              <a:t>14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253B8-8BC8-4585-BA64-F7520F7CE39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0858" y="1449152"/>
            <a:ext cx="8786398" cy="5256212"/>
          </a:xfrm>
        </p:spPr>
        <p:txBody>
          <a:bodyPr>
            <a:noAutofit/>
          </a:bodyPr>
          <a:lstStyle/>
          <a:p>
            <a:pPr marL="342000" lvl="1" indent="-342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dirty="0"/>
              <a:t>Modelling of severe accident phenomena.</a:t>
            </a:r>
          </a:p>
          <a:p>
            <a:pPr marL="342000" lvl="1" indent="-342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dirty="0"/>
              <a:t>Modelling of severe accident management provisions and assessment of their impact on the progression of the accident</a:t>
            </a:r>
          </a:p>
          <a:p>
            <a:pPr marL="342000" lvl="1" indent="-342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dirty="0"/>
              <a:t>Level of detail and accuracy of system modelling</a:t>
            </a:r>
          </a:p>
          <a:p>
            <a:pPr marL="342000" lvl="1" indent="-342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dirty="0"/>
              <a:t>Human reliability analysis</a:t>
            </a:r>
          </a:p>
          <a:p>
            <a:pPr marL="342000" lvl="1" indent="-342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dirty="0"/>
              <a:t>Modelling of the containment function</a:t>
            </a:r>
          </a:p>
          <a:p>
            <a:pPr marL="342000" lvl="1" indent="-342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dirty="0"/>
              <a:t>Modelling of radioactive releases</a:t>
            </a:r>
          </a:p>
        </p:txBody>
      </p:sp>
      <p:pic>
        <p:nvPicPr>
          <p:cNvPr id="6" name="Picture 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C25E07E-ED3B-4D83-BF8D-F76D45112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095532"/>
            <a:ext cx="1233819" cy="1833052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7" name="Picture Placeholder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9E7A447-2F12-4EA2-B1AE-A94B042A1A8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8" b="1056"/>
          <a:stretch/>
        </p:blipFill>
        <p:spPr>
          <a:xfrm>
            <a:off x="7811471" y="4781843"/>
            <a:ext cx="1233818" cy="1830817"/>
          </a:xfrm>
          <a:ln w="127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62093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4644"/>
            <a:ext cx="8640960" cy="864096"/>
          </a:xfrm>
        </p:spPr>
        <p:txBody>
          <a:bodyPr>
            <a:noAutofit/>
          </a:bodyPr>
          <a:lstStyle/>
          <a:p>
            <a:r>
              <a:rPr lang="en-GB" sz="3000" dirty="0">
                <a:solidFill>
                  <a:schemeClr val="tx1"/>
                </a:solidFill>
              </a:rPr>
              <a:t>Level 3 PSA: </a:t>
            </a:r>
            <a:r>
              <a:rPr lang="en-US" sz="3000" dirty="0">
                <a:solidFill>
                  <a:schemeClr val="tx1"/>
                </a:solidFill>
              </a:rPr>
              <a:t>Current Status</a:t>
            </a:r>
            <a:br>
              <a:rPr lang="en-US" sz="3200" dirty="0"/>
            </a:b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634E0-E835-4CE6-9647-3BE696EF5D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tabLst>
                <a:tab pos="8607425" algn="l"/>
              </a:tabLst>
            </a:pPr>
            <a:fld id="{303B1521-0128-4BCE-8C1E-7C8F3404167A}" type="slidenum">
              <a:rPr lang="en-GB" smtClean="0"/>
              <a:pPr algn="r">
                <a:tabLst>
                  <a:tab pos="8607425" algn="l"/>
                </a:tabLst>
              </a:pPr>
              <a:t>15</a:t>
            </a:fld>
            <a:endParaRPr lang="en-US" dirty="0"/>
          </a:p>
        </p:txBody>
      </p:sp>
      <p:pic>
        <p:nvPicPr>
          <p:cNvPr id="8" name="Picture Placeholder 7" descr="A picture containing text, red&#10;&#10;Description automatically generated">
            <a:extLst>
              <a:ext uri="{FF2B5EF4-FFF2-40B4-BE49-F238E27FC236}">
                <a16:creationId xmlns:a16="http://schemas.microsoft.com/office/drawing/2014/main" id="{2FFF077B-5B0B-48F0-8DEA-DFE1E99535E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" r="-839"/>
          <a:stretch/>
        </p:blipFill>
        <p:spPr>
          <a:xfrm>
            <a:off x="6410402" y="5695774"/>
            <a:ext cx="2664295" cy="937582"/>
          </a:xfr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8D3E586-6C2F-4DBA-9F3C-3785EEE547A4}"/>
              </a:ext>
            </a:extLst>
          </p:cNvPr>
          <p:cNvSpPr txBox="1">
            <a:spLocks/>
          </p:cNvSpPr>
          <p:nvPr/>
        </p:nvSpPr>
        <p:spPr>
          <a:xfrm>
            <a:off x="215040" y="836712"/>
            <a:ext cx="8216358" cy="52562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Wingdings" panose="05000000000000000000" pitchFamily="2" charset="2"/>
              <a:buChar char="§"/>
            </a:pPr>
            <a:r>
              <a:rPr lang="en-US" dirty="0"/>
              <a:t>Methodology for conducting Level 3 PSA exists in some Member States</a:t>
            </a:r>
          </a:p>
          <a:p>
            <a:pPr marL="457200" lvl="1" indent="-457200">
              <a:buFont typeface="Wingdings" panose="05000000000000000000" pitchFamily="2" charset="2"/>
              <a:buChar char="§"/>
            </a:pPr>
            <a:r>
              <a:rPr lang="en-US" dirty="0"/>
              <a:t>Applicable to a multi sources PSA at a site level</a:t>
            </a:r>
          </a:p>
          <a:p>
            <a:pPr marL="457200" lvl="1" indent="-457200">
              <a:buFont typeface="Wingdings" panose="05000000000000000000" pitchFamily="2" charset="2"/>
              <a:buChar char="§"/>
            </a:pPr>
            <a:r>
              <a:rPr lang="en-US" dirty="0"/>
              <a:t>Important to consider trans boundary aspects</a:t>
            </a:r>
          </a:p>
          <a:p>
            <a:pPr marL="457200" lvl="1" indent="-457200">
              <a:buFont typeface="Wingdings" panose="05000000000000000000" pitchFamily="2" charset="2"/>
              <a:buChar char="§"/>
            </a:pPr>
            <a:r>
              <a:rPr lang="en-US" dirty="0"/>
              <a:t>Recent works and references have been issued in different Member States</a:t>
            </a:r>
          </a:p>
          <a:p>
            <a:pPr marL="457200" lvl="1" indent="-457200">
              <a:buFont typeface="Wingdings" panose="05000000000000000000" pitchFamily="2" charset="2"/>
              <a:buChar char="§"/>
            </a:pPr>
            <a:r>
              <a:rPr lang="en-US" dirty="0"/>
              <a:t>A specific IAEA Safety Guide on Level 3 is not </a:t>
            </a:r>
            <a:r>
              <a:rPr lang="en-US"/>
              <a:t>yet available</a:t>
            </a:r>
            <a:endParaRPr lang="en-US" dirty="0"/>
          </a:p>
          <a:p>
            <a:pPr marL="457200" lvl="1" indent="-457200">
              <a:buFont typeface="Wingdings" panose="05000000000000000000" pitchFamily="2" charset="2"/>
              <a:buChar char="§"/>
            </a:pPr>
            <a:r>
              <a:rPr lang="en-US" dirty="0"/>
              <a:t>Full or partial Level 3 PSA is currently being developed and applied for different applications such as siting of nuclear installations, supporting IRIDM, EPR, EIA, etc.</a:t>
            </a:r>
            <a:endParaRPr lang="en-GB" i="1" dirty="0"/>
          </a:p>
          <a:p>
            <a:pPr marL="457200" lvl="1" indent="-457200"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6695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864096"/>
          </a:xfrm>
        </p:spPr>
        <p:txBody>
          <a:bodyPr>
            <a:noAutofit/>
          </a:bodyPr>
          <a:lstStyle/>
          <a:p>
            <a:r>
              <a:rPr lang="en-GB" sz="3000" dirty="0">
                <a:solidFill>
                  <a:schemeClr val="tx1"/>
                </a:solidFill>
              </a:rPr>
              <a:t>Level 3 PSA: </a:t>
            </a:r>
            <a:r>
              <a:rPr lang="en-US" sz="3000" dirty="0"/>
              <a:t>Challenges and Open Issues</a:t>
            </a:r>
            <a:br>
              <a:rPr lang="en-US" sz="3200" dirty="0"/>
            </a:b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634E0-E835-4CE6-9647-3BE696EF5D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tabLst>
                <a:tab pos="8607425" algn="l"/>
              </a:tabLst>
            </a:pPr>
            <a:fld id="{303B1521-0128-4BCE-8C1E-7C8F3404167A}" type="slidenum">
              <a:rPr lang="en-GB" smtClean="0"/>
              <a:pPr algn="r">
                <a:tabLst>
                  <a:tab pos="8607425" algn="l"/>
                </a:tabLst>
              </a:pPr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34714" y="725165"/>
            <a:ext cx="8757766" cy="6132835"/>
          </a:xfrm>
        </p:spPr>
        <p:txBody>
          <a:bodyPr>
            <a:normAutofit/>
          </a:bodyPr>
          <a:lstStyle/>
          <a:p>
            <a:pPr marL="342000" lvl="1" indent="-342000">
              <a:lnSpc>
                <a:spcPct val="90000"/>
              </a:lnSpc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Misunderstanding of benefits </a:t>
            </a:r>
            <a:r>
              <a:rPr lang="en-GB" sz="2600" dirty="0"/>
              <a:t>in terms of safety improvements and </a:t>
            </a:r>
            <a:r>
              <a:rPr lang="en-US" sz="2600" dirty="0"/>
              <a:t>absence of regulatory framework </a:t>
            </a:r>
            <a:br>
              <a:rPr lang="en-US" sz="2600" dirty="0"/>
            </a:br>
            <a:r>
              <a:rPr lang="en-US" sz="2600" dirty="0"/>
              <a:t>or enforcement</a:t>
            </a:r>
            <a:endParaRPr lang="en-GB" sz="2600" dirty="0"/>
          </a:p>
          <a:p>
            <a:pPr marL="342000" lvl="1" indent="-342000">
              <a:lnSpc>
                <a:spcPct val="90000"/>
              </a:lnSpc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Risk metrics and communication of results</a:t>
            </a:r>
          </a:p>
          <a:p>
            <a:pPr marL="342000" lvl="1" indent="-342000">
              <a:lnSpc>
                <a:spcPct val="90000"/>
              </a:lnSpc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Extensive data required and codes capabilities</a:t>
            </a:r>
          </a:p>
          <a:p>
            <a:pPr marL="342000" lvl="1" indent="-342000">
              <a:lnSpc>
                <a:spcPct val="90000"/>
              </a:lnSpc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GB" sz="2600" dirty="0"/>
              <a:t>Level 3 PSA feedback could be used for Level 1 and Level 2 PSA in terms of selection of more effective mitigation and prevention strategies</a:t>
            </a:r>
          </a:p>
          <a:p>
            <a:pPr marL="342000" lvl="1" indent="-342000">
              <a:lnSpc>
                <a:spcPct val="90000"/>
              </a:lnSpc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Request resources and assessment of uncertainties, including </a:t>
            </a:r>
            <a:r>
              <a:rPr lang="en-GB" sz="2600" dirty="0"/>
              <a:t>propagation of uncertainties and conservatisms from Level 1 and Level 2 PSA</a:t>
            </a:r>
          </a:p>
          <a:p>
            <a:pPr marL="342000" lvl="1" indent="-342000">
              <a:lnSpc>
                <a:spcPct val="90000"/>
              </a:lnSpc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GB" sz="2600" dirty="0"/>
              <a:t>Definition of geographical and temporal scope, and of </a:t>
            </a:r>
            <a:br>
              <a:rPr lang="en-GB" sz="2600" dirty="0"/>
            </a:br>
            <a:r>
              <a:rPr lang="en-GB" sz="2600" dirty="0"/>
              <a:t>a suitable representative person, </a:t>
            </a:r>
            <a:br>
              <a:rPr lang="en-GB" sz="2600" dirty="0"/>
            </a:br>
            <a:r>
              <a:rPr lang="en-GB" sz="2600" dirty="0"/>
              <a:t>including low dose issues modelling </a:t>
            </a:r>
            <a:br>
              <a:rPr lang="en-GB" sz="2600" dirty="0"/>
            </a:br>
            <a:r>
              <a:rPr lang="en-GB" sz="2600" dirty="0"/>
              <a:t>consideration</a:t>
            </a:r>
            <a:endParaRPr lang="en-US" sz="2600" dirty="0"/>
          </a:p>
        </p:txBody>
      </p:sp>
      <p:pic>
        <p:nvPicPr>
          <p:cNvPr id="8" name="Picture Placeholder 7" descr="A picture containing text, red&#10;&#10;Description automatically generated">
            <a:extLst>
              <a:ext uri="{FF2B5EF4-FFF2-40B4-BE49-F238E27FC236}">
                <a16:creationId xmlns:a16="http://schemas.microsoft.com/office/drawing/2014/main" id="{2FFF077B-5B0B-48F0-8DEA-DFE1E99535E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" r="-839"/>
          <a:stretch/>
        </p:blipFill>
        <p:spPr>
          <a:xfrm>
            <a:off x="6410402" y="5695774"/>
            <a:ext cx="2664295" cy="937582"/>
          </a:xfrm>
        </p:spPr>
      </p:pic>
    </p:spTree>
    <p:extLst>
      <p:ext uri="{BB962C8B-B14F-4D97-AF65-F5344CB8AC3E}">
        <p14:creationId xmlns:p14="http://schemas.microsoft.com/office/powerpoint/2010/main" val="3138114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076C2-6583-4FF0-907B-F2DE3DC5A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63388"/>
            <a:ext cx="7776864" cy="864096"/>
          </a:xfrm>
        </p:spPr>
        <p:txBody>
          <a:bodyPr>
            <a:normAutofit/>
          </a:bodyPr>
          <a:lstStyle/>
          <a:p>
            <a:r>
              <a:rPr lang="en-US" sz="3000" dirty="0"/>
              <a:t>Conclusions</a:t>
            </a:r>
            <a:endParaRPr lang="en-GB" sz="3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E66C3E-A201-4D32-B350-7542ED9F23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8607425" algn="l"/>
              </a:tabLst>
            </a:pPr>
            <a:r>
              <a:rPr lang="en-GB" dirty="0"/>
              <a:t>	</a:t>
            </a:r>
            <a:fld id="{CEAB69E4-7AD7-4220-AEEF-E71179368E90}" type="slidenum">
              <a:rPr lang="en-GB" smtClean="0"/>
              <a:pPr>
                <a:tabLst>
                  <a:tab pos="8607425" algn="l"/>
                </a:tabLst>
              </a:pPr>
              <a:t>17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52F79-D138-4A2B-A813-B71F2D3FE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15" y="692696"/>
            <a:ext cx="8874572" cy="622869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200" dirty="0"/>
              <a:t>This project has explored seven advanced PSA topics (methods and approaches) that expand the scope of traditional (classical) nuclear power plant PSA as practiced in Member States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200" dirty="0"/>
              <a:t>For all topics, the advanced methods and approaches are: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100" dirty="0"/>
              <a:t>likely to provide improved realism, improved characterization of uncertainties, and improved support for practical IRIDM (incl. the conduct of drill exercises and decision-making during accidents </a:t>
            </a:r>
            <a:br>
              <a:rPr lang="en-GB" sz="2100" dirty="0"/>
            </a:br>
            <a:r>
              <a:rPr lang="en-GB" sz="2100" dirty="0"/>
              <a:t>as well as changes in plant design and operation)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100" dirty="0"/>
              <a:t>expected to be used to complement deterministic safety analysis and safety assessment, in accordance with the IRIDM philosophy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100" dirty="0"/>
              <a:t>expected to be developed and implemented following a graded approach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200" dirty="0"/>
              <a:t>For some topics, e.g. combined hazards and non-permanent equipment, the improvements and associated benefits are likely to be realized in the near term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200" dirty="0"/>
              <a:t>For other topics, due to a variety of challenges, improvements and benefits are likely to be longer term, presuming of course that efforts continue</a:t>
            </a:r>
          </a:p>
        </p:txBody>
      </p:sp>
    </p:spTree>
    <p:extLst>
      <p:ext uri="{BB962C8B-B14F-4D97-AF65-F5344CB8AC3E}">
        <p14:creationId xmlns:p14="http://schemas.microsoft.com/office/powerpoint/2010/main" val="480766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06D0C-4875-422E-ADC3-1919F2BEE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620"/>
            <a:ext cx="7776864" cy="864096"/>
          </a:xfrm>
        </p:spPr>
        <p:txBody>
          <a:bodyPr>
            <a:normAutofit/>
          </a:bodyPr>
          <a:lstStyle/>
          <a:p>
            <a:r>
              <a:rPr lang="en-US" sz="3000" dirty="0"/>
              <a:t>Acknowledgements</a:t>
            </a:r>
            <a:endParaRPr lang="en-GB" sz="3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26865E-EB0B-44A6-96B2-5442473DDD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8607425" algn="l"/>
              </a:tabLst>
            </a:pPr>
            <a:r>
              <a:rPr lang="en-GB" dirty="0"/>
              <a:t>	</a:t>
            </a:r>
            <a:fld id="{CEAB69E4-7AD7-4220-AEEF-E71179368E90}" type="slidenum">
              <a:rPr lang="en-GB" smtClean="0"/>
              <a:pPr>
                <a:tabLst>
                  <a:tab pos="8607425" algn="l"/>
                </a:tabLst>
              </a:pPr>
              <a:t>18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89B3A-1932-4AC9-AA7F-62E63D114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36712"/>
            <a:ext cx="8757766" cy="5796644"/>
          </a:xfrm>
        </p:spPr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en-GB" sz="2000" dirty="0"/>
              <a:t>The authors acknowledge the outstanding support provided by experts from IAEA Member States involved in drafting a </a:t>
            </a:r>
            <a:r>
              <a:rPr lang="en-GB" sz="2000" b="1" dirty="0"/>
              <a:t>TECDOC on “Advanced Probabilistic Safety Assessment (PSA) Approaches and Applications for Nuclear Power Plants”</a:t>
            </a:r>
            <a:r>
              <a:rPr lang="en-GB" sz="2000" dirty="0"/>
              <a:t>: </a:t>
            </a:r>
            <a:endParaRPr lang="en-GB" sz="18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b="1" dirty="0">
                <a:latin typeface="+mj-lt"/>
                <a:ea typeface="PMingLiU" panose="02020500000000000000" pitchFamily="18" charset="-120"/>
              </a:rPr>
              <a:t>Brinkman, J. L.,</a:t>
            </a:r>
            <a:r>
              <a:rPr lang="en-GB" sz="1800" baseline="30000" dirty="0">
                <a:effectLst/>
                <a:latin typeface="+mj-lt"/>
                <a:ea typeface="PMingLiU" panose="02020500000000000000" pitchFamily="18" charset="-120"/>
              </a:rPr>
              <a:t> </a:t>
            </a:r>
            <a:r>
              <a:rPr lang="en-GB" sz="1800" dirty="0">
                <a:effectLst/>
                <a:latin typeface="+mj-lt"/>
                <a:ea typeface="PMingLiU" panose="02020500000000000000" pitchFamily="18" charset="-120"/>
              </a:rPr>
              <a:t>NRG, Arnhem, The Netherlands, brinkman@nrg.eu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b="1" dirty="0">
                <a:latin typeface="+mj-lt"/>
                <a:ea typeface="PMingLiU" panose="02020500000000000000" pitchFamily="18" charset="-120"/>
              </a:rPr>
              <a:t>Jeon, H.,</a:t>
            </a:r>
            <a:r>
              <a:rPr lang="en-GB" sz="1800" baseline="30000" dirty="0">
                <a:effectLst/>
                <a:latin typeface="+mj-lt"/>
                <a:ea typeface="PMingLiU" panose="02020500000000000000" pitchFamily="18" charset="-120"/>
              </a:rPr>
              <a:t> </a:t>
            </a:r>
            <a:r>
              <a:rPr lang="en-GB" sz="1800" dirty="0">
                <a:effectLst/>
                <a:latin typeface="+mj-lt"/>
                <a:ea typeface="PMingLiU" panose="02020500000000000000" pitchFamily="18" charset="-120"/>
              </a:rPr>
              <a:t>Korea Hydro &amp; Nuclear Power, Daejeon, Korea, jeonhojun@khnp.co.kr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b="1" dirty="0">
                <a:latin typeface="+mj-lt"/>
                <a:ea typeface="PMingLiU" panose="02020500000000000000" pitchFamily="18" charset="-120"/>
              </a:rPr>
              <a:t>Guigueno, Y.,</a:t>
            </a:r>
            <a:r>
              <a:rPr lang="en-GB" sz="1800" b="1" baseline="30000" dirty="0">
                <a:latin typeface="+mj-lt"/>
                <a:ea typeface="PMingLiU" panose="02020500000000000000" pitchFamily="18" charset="-120"/>
              </a:rPr>
              <a:t> </a:t>
            </a:r>
            <a:r>
              <a:rPr lang="fr-FR" sz="1800" dirty="0">
                <a:effectLst/>
                <a:latin typeface="+mj-lt"/>
                <a:ea typeface="PMingLiU" panose="02020500000000000000" pitchFamily="18" charset="-120"/>
              </a:rPr>
              <a:t>IRSN, Fontenay-aux-Roses, France, yves.guigueno@irsn.fr</a:t>
            </a:r>
            <a:endParaRPr lang="en-GB" sz="1800" dirty="0">
              <a:effectLst/>
              <a:latin typeface="+mj-lt"/>
              <a:ea typeface="PMingLiU" panose="02020500000000000000" pitchFamily="18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b="1" dirty="0">
                <a:latin typeface="+mj-lt"/>
                <a:ea typeface="PMingLiU" panose="02020500000000000000" pitchFamily="18" charset="-120"/>
              </a:rPr>
              <a:t>Hortal, J.,</a:t>
            </a:r>
            <a:r>
              <a:rPr lang="en-GB" sz="1800" baseline="30000" dirty="0">
                <a:effectLst/>
                <a:latin typeface="+mj-lt"/>
                <a:ea typeface="PMingLiU" panose="02020500000000000000" pitchFamily="18" charset="-120"/>
              </a:rPr>
              <a:t> </a:t>
            </a:r>
            <a:r>
              <a:rPr lang="en-GB" sz="1800" dirty="0">
                <a:effectLst/>
                <a:latin typeface="+mj-lt"/>
                <a:ea typeface="PMingLiU" panose="02020500000000000000" pitchFamily="18" charset="-120"/>
              </a:rPr>
              <a:t>Consultant, Madrid, Spain, jav.hortal@gmail.com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b="1" dirty="0">
                <a:latin typeface="+mj-lt"/>
                <a:ea typeface="PMingLiU" panose="02020500000000000000" pitchFamily="18" charset="-120"/>
              </a:rPr>
              <a:t>Mandelli, D., </a:t>
            </a:r>
            <a:r>
              <a:rPr lang="en-GB" sz="1800" dirty="0">
                <a:effectLst/>
                <a:latin typeface="+mj-lt"/>
                <a:ea typeface="PMingLiU" panose="02020500000000000000" pitchFamily="18" charset="-120"/>
              </a:rPr>
              <a:t>Idaho National Laboratory, Idaho Falls, ID, USA, diego.mandelli@inl.gov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b="1" dirty="0">
                <a:latin typeface="+mj-lt"/>
                <a:ea typeface="PMingLiU" panose="02020500000000000000" pitchFamily="18" charset="-120"/>
              </a:rPr>
              <a:t>McLean R.,</a:t>
            </a:r>
            <a:r>
              <a:rPr lang="en-GB" sz="1800" baseline="30000" dirty="0">
                <a:effectLst/>
                <a:latin typeface="+mj-lt"/>
                <a:ea typeface="PMingLiU" panose="02020500000000000000" pitchFamily="18" charset="-120"/>
              </a:rPr>
              <a:t> </a:t>
            </a:r>
            <a:r>
              <a:rPr lang="en-GB" sz="1800" dirty="0">
                <a:effectLst/>
                <a:latin typeface="+mj-lt"/>
                <a:ea typeface="PMingLiU" panose="02020500000000000000" pitchFamily="18" charset="-120"/>
              </a:rPr>
              <a:t>Bruce Power, Toronto, ON, CANADA, rob.mclean@brucepower.com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b="1" dirty="0">
                <a:latin typeface="+mj-lt"/>
                <a:ea typeface="PMingLiU" panose="02020500000000000000" pitchFamily="18" charset="-120"/>
              </a:rPr>
              <a:t>Nitoi, M.,</a:t>
            </a:r>
            <a:r>
              <a:rPr lang="en-GB" sz="1800" b="1" baseline="30000" dirty="0">
                <a:latin typeface="+mj-lt"/>
                <a:ea typeface="PMingLiU" panose="02020500000000000000" pitchFamily="18" charset="-120"/>
              </a:rPr>
              <a:t> </a:t>
            </a:r>
            <a:r>
              <a:rPr lang="en-GB" sz="1800" dirty="0">
                <a:effectLst/>
                <a:latin typeface="+mj-lt"/>
                <a:ea typeface="PMingLiU" panose="02020500000000000000" pitchFamily="18" charset="-120"/>
              </a:rPr>
              <a:t>RATEN ICN, Mioveni, Romania, mirela.nitoi@nuclear.ro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b="1" dirty="0">
                <a:latin typeface="+mj-lt"/>
                <a:ea typeface="PMingLiU" panose="02020500000000000000" pitchFamily="18" charset="-120"/>
              </a:rPr>
              <a:t>Röwekamp, M.,</a:t>
            </a:r>
            <a:r>
              <a:rPr lang="en-GB" sz="1800" b="1" baseline="30000" dirty="0">
                <a:latin typeface="+mj-lt"/>
                <a:ea typeface="PMingLiU" panose="02020500000000000000" pitchFamily="18" charset="-120"/>
              </a:rPr>
              <a:t> </a:t>
            </a:r>
            <a:r>
              <a:rPr lang="en-GB" sz="1800" dirty="0">
                <a:effectLst/>
                <a:latin typeface="+mj-lt"/>
                <a:ea typeface="PMingLiU" panose="02020500000000000000" pitchFamily="18" charset="-120"/>
              </a:rPr>
              <a:t>Gesellschaft für Anlagen- und Reaktorsicherheit (GRS) gGmbH, Köln, Germany, Marina.Roewekamp@grs.de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b="1" dirty="0">
                <a:latin typeface="+mj-lt"/>
                <a:ea typeface="PMingLiU" panose="02020500000000000000" pitchFamily="18" charset="-120"/>
              </a:rPr>
              <a:t>Schneider, R.,</a:t>
            </a:r>
            <a:r>
              <a:rPr lang="en-GB" sz="1800" baseline="30000" dirty="0">
                <a:effectLst/>
                <a:latin typeface="+mj-lt"/>
                <a:ea typeface="PMingLiU" panose="02020500000000000000" pitchFamily="18" charset="-120"/>
              </a:rPr>
              <a:t> </a:t>
            </a:r>
            <a:r>
              <a:rPr lang="en-GB" sz="1800" dirty="0">
                <a:effectLst/>
                <a:latin typeface="+mj-lt"/>
                <a:ea typeface="PMingLiU" panose="02020500000000000000" pitchFamily="18" charset="-120"/>
              </a:rPr>
              <a:t>Westinghouse Electric Corporation, Windsor, CT, USA, schneire@westinghouse.com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b="1" dirty="0">
                <a:effectLst/>
                <a:latin typeface="+mj-lt"/>
                <a:ea typeface="PMingLiU" panose="02020500000000000000" pitchFamily="18" charset="-120"/>
              </a:rPr>
              <a:t>Siu, N., </a:t>
            </a:r>
            <a:r>
              <a:rPr lang="en-GB" sz="1800" dirty="0">
                <a:effectLst/>
                <a:latin typeface="+mj-lt"/>
                <a:ea typeface="PMingLiU" panose="02020500000000000000" pitchFamily="18" charset="-120"/>
              </a:rPr>
              <a:t>Consultant, North Potomac, MD, USA, nosiubiz@gmail.com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90540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ctrTitle"/>
          </p:nvPr>
        </p:nvSpPr>
        <p:spPr>
          <a:xfrm>
            <a:off x="287337" y="2276872"/>
            <a:ext cx="8569325" cy="792163"/>
          </a:xfrm>
        </p:spPr>
        <p:txBody>
          <a:bodyPr>
            <a:normAutofit fontScale="90000"/>
          </a:bodyPr>
          <a:lstStyle/>
          <a:p>
            <a:br>
              <a:rPr lang="en-GB" altLang="en-US" sz="4400" b="0" i="1" dirty="0">
                <a:latin typeface="Times" pitchFamily="18" charset="0"/>
              </a:rPr>
            </a:br>
            <a:br>
              <a:rPr lang="en-GB" altLang="en-US" sz="4400" b="0" i="1" dirty="0">
                <a:latin typeface="Times" pitchFamily="18" charset="0"/>
              </a:rPr>
            </a:br>
            <a:br>
              <a:rPr lang="en-GB" altLang="en-US" sz="4400" b="0" i="1" dirty="0">
                <a:latin typeface="Times" pitchFamily="18" charset="0"/>
              </a:rPr>
            </a:br>
            <a:r>
              <a:rPr lang="en-GB" altLang="en-US" sz="4400" b="0" i="1" dirty="0">
                <a:latin typeface="Times" pitchFamily="18" charset="0"/>
              </a:rPr>
              <a:t>Thank you for your attention.</a:t>
            </a:r>
            <a:br>
              <a:rPr lang="en-GB" altLang="en-US" sz="4400" b="0" i="1" dirty="0">
                <a:latin typeface="Times" pitchFamily="18" charset="0"/>
              </a:rPr>
            </a:br>
            <a:br>
              <a:rPr lang="en-GB" altLang="en-US" sz="4400" b="0" i="1" dirty="0">
                <a:latin typeface="Times" pitchFamily="18" charset="0"/>
              </a:rPr>
            </a:br>
            <a:r>
              <a:rPr lang="en-GB" altLang="en-US" sz="4400" b="0" i="1" dirty="0">
                <a:latin typeface="Times" pitchFamily="18" charset="0"/>
              </a:rPr>
              <a:t>Questions?</a:t>
            </a:r>
            <a:br>
              <a:rPr lang="en-GB" altLang="en-US" sz="4400" b="0" i="1" dirty="0">
                <a:latin typeface="Times" pitchFamily="18" charset="0"/>
              </a:rPr>
            </a:br>
            <a:br>
              <a:rPr lang="en-GB" altLang="en-US" sz="4400" b="0" i="1" dirty="0">
                <a:latin typeface="Times" pitchFamily="18" charset="0"/>
              </a:rPr>
            </a:br>
            <a:br>
              <a:rPr lang="en-GB" altLang="en-US" sz="4400" b="0" i="1" dirty="0">
                <a:latin typeface="Times" pitchFamily="18" charset="0"/>
              </a:rPr>
            </a:br>
            <a:endParaRPr lang="en-GB" altLang="en-US" sz="1700" b="0" i="1" dirty="0">
              <a:latin typeface="Times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6D284B-6709-41D9-A24C-A0D2602659AB}"/>
              </a:ext>
            </a:extLst>
          </p:cNvPr>
          <p:cNvSpPr txBox="1"/>
          <p:nvPr/>
        </p:nvSpPr>
        <p:spPr>
          <a:xfrm>
            <a:off x="143508" y="5697252"/>
            <a:ext cx="575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FFFFFF"/>
                </a:solidFill>
                <a:latin typeface="+mj-lt"/>
              </a:rPr>
              <a:t>Ruslan MINIBAEV (r.minibaev@iaea.org)</a:t>
            </a:r>
            <a:br>
              <a:rPr lang="en-GB" sz="1800" dirty="0">
                <a:solidFill>
                  <a:srgbClr val="FFFFFF"/>
                </a:solidFill>
                <a:latin typeface="+mj-lt"/>
              </a:rPr>
            </a:br>
            <a:r>
              <a:rPr lang="en-GB" sz="1800" dirty="0">
                <a:solidFill>
                  <a:srgbClr val="FFFFFF"/>
                </a:solidFill>
                <a:latin typeface="+mj-lt"/>
              </a:rPr>
              <a:t>Jorge LUIS HERNANDEZ (</a:t>
            </a:r>
            <a:r>
              <a:rPr lang="en-GB" sz="1800" dirty="0">
                <a:solidFill>
                  <a:srgbClr val="FFFFFF"/>
                </a:solidFill>
                <a:effectLst/>
                <a:latin typeface="+mj-lt"/>
                <a:ea typeface="PMingLiU" panose="02020500000000000000" pitchFamily="18" charset="-120"/>
              </a:rPr>
              <a:t>j.luis-hernandez@iaea.org)</a:t>
            </a:r>
            <a:endParaRPr lang="en-GB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760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A7E5-8E69-4D7D-BEA6-6B8C42578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50" y="24376"/>
            <a:ext cx="7776864" cy="864096"/>
          </a:xfrm>
        </p:spPr>
        <p:txBody>
          <a:bodyPr>
            <a:normAutofit/>
          </a:bodyPr>
          <a:lstStyle/>
          <a:p>
            <a:r>
              <a:rPr lang="en-US" sz="3600" dirty="0"/>
              <a:t>IAEA TECDOC</a:t>
            </a:r>
            <a:endParaRPr lang="en-GB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A350EE-28D6-41AB-8CE5-56C1B48B05C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17287" y="3897052"/>
            <a:ext cx="8602056" cy="333392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Includes several PSA topics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Describes basic information for each topic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Current status and experience in IAEA Member States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Reflects main issues and challenges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GB" dirty="0"/>
          </a:p>
        </p:txBody>
      </p:sp>
      <p:pic>
        <p:nvPicPr>
          <p:cNvPr id="16" name="Picture 2" descr="U:\Spitzer\SAS Activities\Visits_Requests from MS\Netherlands RJA\IAEA flag_AFP Photo_Joe Klamar.jpg">
            <a:extLst>
              <a:ext uri="{FF2B5EF4-FFF2-40B4-BE49-F238E27FC236}">
                <a16:creationId xmlns:a16="http://schemas.microsoft.com/office/drawing/2014/main" id="{57C58E35-3D92-46B1-BB36-24ABEFD4C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68" r="12368"/>
          <a:stretch/>
        </p:blipFill>
        <p:spPr bwMode="auto">
          <a:xfrm>
            <a:off x="5645177" y="1208811"/>
            <a:ext cx="3274166" cy="244605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17AE7066-4FCC-498E-BF50-79F22330BEB5}"/>
              </a:ext>
            </a:extLst>
          </p:cNvPr>
          <p:cNvSpPr txBox="1">
            <a:spLocks/>
          </p:cNvSpPr>
          <p:nvPr/>
        </p:nvSpPr>
        <p:spPr>
          <a:xfrm>
            <a:off x="140461" y="1131677"/>
            <a:ext cx="5166169" cy="3333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 </a:t>
            </a:r>
            <a:r>
              <a:rPr lang="en-GB" b="1" dirty="0"/>
              <a:t>“Advanced Probabilistic Safety Assessment (PSA) Approaches and Applications for Nuclear Power Plants”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415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26C73-F0FB-44FA-A21B-5DE0C263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6401"/>
            <a:ext cx="7776864" cy="864096"/>
          </a:xfrm>
        </p:spPr>
        <p:txBody>
          <a:bodyPr>
            <a:normAutofit/>
          </a:bodyPr>
          <a:lstStyle/>
          <a:p>
            <a:r>
              <a:rPr lang="en-US" sz="3000" dirty="0"/>
              <a:t>Contents</a:t>
            </a:r>
            <a:endParaRPr lang="en-GB" sz="3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A1A3F0-63D4-4832-A7E1-8522A0A536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8607425" algn="l"/>
              </a:tabLst>
            </a:pPr>
            <a:r>
              <a:rPr lang="en-GB" dirty="0"/>
              <a:t>	</a:t>
            </a:r>
            <a:fld id="{36601F76-13E7-4718-BDA4-97B262A2EFFB}" type="slidenum">
              <a:rPr lang="en-GB" smtClean="0"/>
              <a:pPr>
                <a:tabLst>
                  <a:tab pos="8607425" algn="l"/>
                </a:tabLst>
              </a:pPr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5327E-7EE5-4B9B-91B0-BF924A321F5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0309" y="908720"/>
            <a:ext cx="7386047" cy="6201730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/>
              <a:t>Advanced methods and approaches in PSA</a:t>
            </a:r>
          </a:p>
          <a:p>
            <a:pPr marL="684000" lvl="1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Dynamic PSA</a:t>
            </a:r>
          </a:p>
          <a:p>
            <a:pPr marL="684000" lvl="1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Software Reliability and Modelling in PSA</a:t>
            </a:r>
          </a:p>
          <a:p>
            <a:pPr marL="684000" lvl="1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Incorporation of Ageing Aspects in PSA</a:t>
            </a:r>
          </a:p>
          <a:p>
            <a:pPr>
              <a:spcBef>
                <a:spcPts val="9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/>
              <a:t>Approaches in applications of PSA</a:t>
            </a:r>
          </a:p>
          <a:p>
            <a:pPr marL="684000" lvl="1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Use of Level 2 PSA in Development of SAMG</a:t>
            </a:r>
          </a:p>
          <a:p>
            <a:pPr marL="684000" lvl="1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Combination of Hazards</a:t>
            </a:r>
          </a:p>
          <a:p>
            <a:pPr marL="684000" lvl="1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Modelling of Portable Equipment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/>
              <a:t>Level 3 PSA</a:t>
            </a:r>
            <a:endParaRPr lang="en-US" sz="2200" dirty="0"/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/>
              <a:t>Conclusions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10193E-196D-45AC-85DD-1D32A26E6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303" y="4772980"/>
            <a:ext cx="34385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90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26C73-F0FB-44FA-A21B-5DE0C263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404664"/>
            <a:ext cx="8892480" cy="864096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Advanced Methods and Approaches in PSA: Dynamic PSA</a:t>
            </a:r>
            <a:br>
              <a:rPr lang="en-US" sz="3200" dirty="0"/>
            </a:b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A1A3F0-63D4-4832-A7E1-8522A0A536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8607425" algn="l"/>
              </a:tabLst>
            </a:pPr>
            <a:r>
              <a:rPr lang="en-GB" dirty="0"/>
              <a:t>	</a:t>
            </a:r>
            <a:fld id="{36601F76-13E7-4718-BDA4-97B262A2EFFB}" type="slidenum">
              <a:rPr lang="en-GB" smtClean="0"/>
              <a:pPr>
                <a:tabLst>
                  <a:tab pos="8607425" algn="l"/>
                </a:tabLst>
              </a:pPr>
              <a:t>4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AEA91A4-59F1-49BB-AF1F-5313D363E7BE}"/>
              </a:ext>
            </a:extLst>
          </p:cNvPr>
          <p:cNvSpPr txBox="1">
            <a:spLocks/>
          </p:cNvSpPr>
          <p:nvPr/>
        </p:nvSpPr>
        <p:spPr>
          <a:xfrm>
            <a:off x="322832" y="1161542"/>
            <a:ext cx="8533644" cy="561583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400" b="1" dirty="0"/>
              <a:t>Event types by their dynamic impact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u="sng" dirty="0"/>
              <a:t>Non-dynamic events</a:t>
            </a:r>
            <a:r>
              <a:rPr lang="en-GB" dirty="0"/>
              <a:t>: Some relevant condition is reached or the need for some action is identified</a:t>
            </a:r>
          </a:p>
          <a:p>
            <a:pPr marL="684000" lvl="1" indent="-3420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Examples: an automatic action is demanded, </a:t>
            </a:r>
            <a:br>
              <a:rPr lang="en-GB" sz="3200" dirty="0"/>
            </a:br>
            <a:r>
              <a:rPr lang="en-GB" sz="3200" dirty="0"/>
              <a:t>a pressure limit is reached ...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u="sng" dirty="0"/>
              <a:t>Dynamic events</a:t>
            </a:r>
            <a:r>
              <a:rPr lang="en-GB" dirty="0"/>
              <a:t>: A change in the course of a transient,</a:t>
            </a:r>
            <a:br>
              <a:rPr lang="en-GB" dirty="0"/>
            </a:br>
            <a:r>
              <a:rPr lang="en-GB" dirty="0"/>
              <a:t> i.e., a change of the dynamic laws (model equations)</a:t>
            </a:r>
          </a:p>
          <a:p>
            <a:pPr marL="684000" lvl="1" indent="-3420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Examples: an initiating event, a protection actuation ...</a:t>
            </a:r>
            <a:endParaRPr lang="en-GB" sz="3200" b="1" dirty="0"/>
          </a:p>
          <a:p>
            <a:pPr marL="0" indent="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GB" sz="3400" b="1" dirty="0"/>
              <a:t>Event types by their occurrence time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u="sng" dirty="0"/>
              <a:t>Non-stochastic events</a:t>
            </a:r>
            <a:r>
              <a:rPr lang="en-GB" dirty="0"/>
              <a:t>: Linked to dynamic conditions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/>
              <a:t>Examples: automatic protection, alarm signal ...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u="sng" dirty="0"/>
              <a:t>Stochastic events</a:t>
            </a:r>
            <a:r>
              <a:rPr lang="en-GB" dirty="0"/>
              <a:t>: Occurring at uncertain times</a:t>
            </a:r>
          </a:p>
          <a:p>
            <a:pPr marL="684000" lvl="1" indent="-3420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Examples: operator action, hydrogen burn-up ...</a:t>
            </a:r>
          </a:p>
        </p:txBody>
      </p:sp>
    </p:spTree>
    <p:extLst>
      <p:ext uri="{BB962C8B-B14F-4D97-AF65-F5344CB8AC3E}">
        <p14:creationId xmlns:p14="http://schemas.microsoft.com/office/powerpoint/2010/main" val="418406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26C73-F0FB-44FA-A21B-5DE0C263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224222"/>
            <a:ext cx="8892480" cy="1044538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Advanced Methods and Approaches in PSA:  Dynamic PSA - Challenges and Issues</a:t>
            </a:r>
            <a:br>
              <a:rPr lang="en-US" sz="3200" dirty="0"/>
            </a:b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A1A3F0-63D4-4832-A7E1-8522A0A536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8607425" algn="l"/>
              </a:tabLst>
            </a:pPr>
            <a:r>
              <a:rPr lang="en-GB" dirty="0"/>
              <a:t>	</a:t>
            </a:r>
            <a:fld id="{36601F76-13E7-4718-BDA4-97B262A2EFFB}" type="slidenum">
              <a:rPr lang="en-GB" smtClean="0"/>
              <a:pPr>
                <a:tabLst>
                  <a:tab pos="8607425" algn="l"/>
                </a:tabLst>
              </a:pPr>
              <a:t>5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A9ED25B-FA3A-4A35-BF64-DB32770713D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0824" y="1049201"/>
            <a:ext cx="8641656" cy="5512147"/>
          </a:xfrm>
        </p:spPr>
        <p:txBody>
          <a:bodyPr>
            <a:noAutofit/>
          </a:bodyPr>
          <a:lstStyle/>
          <a:p>
            <a:pPr marL="457200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Dynamic PSA can require a higher degree of complexity than classical PSA</a:t>
            </a:r>
          </a:p>
          <a:p>
            <a:pPr marL="457200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Dynamic PSA is not yet considered in current practice for regulatory oversight</a:t>
            </a:r>
          </a:p>
          <a:p>
            <a:pPr marL="457200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Dynamic PSA codes development has increased in recent years supported by research </a:t>
            </a:r>
            <a:r>
              <a:rPr lang="en-GB" sz="2400" dirty="0"/>
              <a:t>programmes</a:t>
            </a:r>
            <a:r>
              <a:rPr lang="en-US" sz="2400" dirty="0"/>
              <a:t> and computer improvements</a:t>
            </a:r>
          </a:p>
          <a:p>
            <a:pPr marL="457200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Application of Dynamic PSA methodology</a:t>
            </a:r>
          </a:p>
          <a:p>
            <a:pPr marL="444500" lvl="1" indent="0">
              <a:spcBef>
                <a:spcPts val="0"/>
              </a:spcBef>
              <a:buNone/>
            </a:pPr>
            <a:r>
              <a:rPr lang="en-US" sz="2400" dirty="0"/>
              <a:t>and codes has been used in the industry </a:t>
            </a:r>
            <a:br>
              <a:rPr lang="en-US" sz="2400" dirty="0"/>
            </a:br>
            <a:r>
              <a:rPr lang="en-US" sz="2400" dirty="0"/>
              <a:t>for selected accident analysis sequences </a:t>
            </a:r>
            <a:br>
              <a:rPr lang="en-US" sz="2400" dirty="0"/>
            </a:br>
            <a:r>
              <a:rPr lang="en-US" sz="2400" dirty="0"/>
              <a:t>to provide more realistic risk simulations</a:t>
            </a:r>
          </a:p>
          <a:p>
            <a:pPr marL="457200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Dynamic PSA methodology can be </a:t>
            </a:r>
            <a:br>
              <a:rPr lang="en-US" sz="2400" dirty="0"/>
            </a:br>
            <a:r>
              <a:rPr lang="en-US" sz="2400" dirty="0"/>
              <a:t>applied for Level 1, Level 2 and Level 3</a:t>
            </a:r>
            <a:br>
              <a:rPr lang="en-US" sz="2400" dirty="0"/>
            </a:br>
            <a:r>
              <a:rPr lang="en-US" sz="2400" dirty="0"/>
              <a:t>PSA</a:t>
            </a:r>
          </a:p>
        </p:txBody>
      </p:sp>
      <p:pic>
        <p:nvPicPr>
          <p:cNvPr id="6" name="Picture Placeholder 6" descr="Diagram&#10;&#10;Description automatically generated">
            <a:extLst>
              <a:ext uri="{FF2B5EF4-FFF2-40B4-BE49-F238E27FC236}">
                <a16:creationId xmlns:a16="http://schemas.microsoft.com/office/drawing/2014/main" id="{05A168AD-4988-4FDD-9E50-4C7AEB04063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74" b="-2034"/>
          <a:stretch/>
        </p:blipFill>
        <p:spPr>
          <a:xfrm>
            <a:off x="6479357" y="4005064"/>
            <a:ext cx="2413123" cy="2268252"/>
          </a:xfrm>
        </p:spPr>
      </p:pic>
    </p:spTree>
    <p:extLst>
      <p:ext uri="{BB962C8B-B14F-4D97-AF65-F5344CB8AC3E}">
        <p14:creationId xmlns:p14="http://schemas.microsoft.com/office/powerpoint/2010/main" val="379974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FFCCF-5FEF-4D16-9C97-D909D1D1F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9029"/>
            <a:ext cx="7776864" cy="864096"/>
          </a:xfrm>
        </p:spPr>
        <p:txBody>
          <a:bodyPr>
            <a:normAutofit/>
          </a:bodyPr>
          <a:lstStyle/>
          <a:p>
            <a:r>
              <a:rPr lang="en-US" sz="3000" dirty="0"/>
              <a:t>Software Reliability and Modelling in PSA</a:t>
            </a:r>
            <a:endParaRPr lang="en-GB" sz="3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858B3-13B7-4824-AC1A-0E654E37252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0547" y="4156238"/>
            <a:ext cx="8795154" cy="3149507"/>
          </a:xfrm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It cannot be “inspected” visually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Software can be affected by “ageing” and at the same time</a:t>
            </a:r>
            <a:br>
              <a:rPr lang="en-GB" sz="2400" dirty="0"/>
            </a:br>
            <a:r>
              <a:rPr lang="en-GB" sz="2400" dirty="0"/>
              <a:t> it does not wear out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Possible software updates can lead to an increase, or, conversely, to a decrease of reliability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Hierarchy structure of digital systems</a:t>
            </a:r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B5A5329B-2DD8-438A-8757-05B47AA650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82246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465628-C97D-4C36-B257-49CF823D33E9}"/>
              </a:ext>
            </a:extLst>
          </p:cNvPr>
          <p:cNvSpPr txBox="1"/>
          <p:nvPr/>
        </p:nvSpPr>
        <p:spPr>
          <a:xfrm>
            <a:off x="134714" y="1008711"/>
            <a:ext cx="540495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All NPPs (especially new designs) depend on digital I&amp;C and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the related software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Important for safety: software failure may lead to catastrophic consequences</a:t>
            </a:r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ACED7681-B9FB-4929-83C3-00AC0A35C565}"/>
              </a:ext>
            </a:extLst>
          </p:cNvPr>
          <p:cNvSpPr txBox="1">
            <a:spLocks/>
          </p:cNvSpPr>
          <p:nvPr/>
        </p:nvSpPr>
        <p:spPr>
          <a:xfrm>
            <a:off x="134714" y="6492875"/>
            <a:ext cx="8946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just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8607425" algn="l"/>
              </a:tabLst>
            </a:pPr>
            <a:r>
              <a:rPr lang="en-GB" dirty="0"/>
              <a:t>	</a:t>
            </a:r>
            <a:fld id="{CEAB69E4-7AD7-4220-AEEF-E71179368E90}" type="slidenum">
              <a:rPr lang="en-GB" smtClean="0"/>
              <a:pPr>
                <a:tabLst>
                  <a:tab pos="8607425" algn="l"/>
                </a:tabLst>
              </a:pPr>
              <a:t>6</a:t>
            </a:fld>
            <a:endParaRPr lang="en-US" dirty="0"/>
          </a:p>
        </p:txBody>
      </p:sp>
      <p:sp>
        <p:nvSpPr>
          <p:cNvPr id="23" name="AutoShape 2">
            <a:extLst>
              <a:ext uri="{FF2B5EF4-FFF2-40B4-BE49-F238E27FC236}">
                <a16:creationId xmlns:a16="http://schemas.microsoft.com/office/drawing/2014/main" id="{D6A6C114-B7A7-40E1-ABA1-8474EFD05D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82246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62C95CC-2A8D-4CED-B3FE-DA69917F89E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720" y="2830828"/>
            <a:ext cx="2652569" cy="1856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A27AE8E-B269-4992-BE4F-4BB48A8A3AB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656474" y="584736"/>
            <a:ext cx="3397013" cy="229085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DABDB1B-BC1F-4BC9-B47D-6C32FBA0A902}"/>
              </a:ext>
            </a:extLst>
          </p:cNvPr>
          <p:cNvSpPr txBox="1"/>
          <p:nvPr/>
        </p:nvSpPr>
        <p:spPr>
          <a:xfrm rot="16200000">
            <a:off x="5318721" y="869340"/>
            <a:ext cx="1351652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Failure rate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71EBA1-01A4-4FA0-93CB-61CE8D6D8234}"/>
              </a:ext>
            </a:extLst>
          </p:cNvPr>
          <p:cNvSpPr txBox="1"/>
          <p:nvPr/>
        </p:nvSpPr>
        <p:spPr>
          <a:xfrm rot="16200000">
            <a:off x="5518337" y="3333615"/>
            <a:ext cx="1377175" cy="38139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Failure rate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D8B203-414B-4EBE-823F-62AEF55C53BE}"/>
              </a:ext>
            </a:extLst>
          </p:cNvPr>
          <p:cNvSpPr txBox="1"/>
          <p:nvPr/>
        </p:nvSpPr>
        <p:spPr>
          <a:xfrm>
            <a:off x="7896353" y="214230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Hardware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9F744D-016A-4CBA-AD83-65B79129C850}"/>
              </a:ext>
            </a:extLst>
          </p:cNvPr>
          <p:cNvSpPr txBox="1"/>
          <p:nvPr/>
        </p:nvSpPr>
        <p:spPr>
          <a:xfrm>
            <a:off x="8000733" y="397157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Software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26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91403"/>
            <a:ext cx="7956884" cy="866182"/>
          </a:xfrm>
        </p:spPr>
        <p:txBody>
          <a:bodyPr>
            <a:noAutofit/>
          </a:bodyPr>
          <a:lstStyle/>
          <a:p>
            <a:r>
              <a:rPr lang="en-GB" sz="3000" dirty="0">
                <a:solidFill>
                  <a:schemeClr val="tx1"/>
                </a:solidFill>
              </a:rPr>
              <a:t>Software Reliability and Modelling in PSA: </a:t>
            </a:r>
            <a:r>
              <a:rPr lang="en-US" sz="3000" b="1" dirty="0"/>
              <a:t>Challenges and Open Issues</a:t>
            </a:r>
            <a:br>
              <a:rPr lang="en-US" sz="3000" b="1" dirty="0"/>
            </a:b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0F6E6-C434-4E7A-8D31-7A30BD56AC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8607425" algn="l"/>
              </a:tabLst>
            </a:pPr>
            <a:r>
              <a:rPr lang="en-GB" dirty="0"/>
              <a:t>	</a:t>
            </a:r>
            <a:fld id="{2A82F2B4-F595-452C-98A6-70B7C05E1C0E}" type="slidenum">
              <a:rPr lang="en-GB" smtClean="0"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51520" y="1197124"/>
            <a:ext cx="8640960" cy="5256212"/>
          </a:xfrm>
        </p:spPr>
        <p:txBody>
          <a:bodyPr>
            <a:normAutofit fontScale="85000" lnSpcReduction="20000"/>
          </a:bodyPr>
          <a:lstStyle/>
          <a:p>
            <a:pPr marL="342000" lvl="1" indent="-342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3300" dirty="0"/>
              <a:t>Substantial complexity (depends on detail level)</a:t>
            </a:r>
          </a:p>
          <a:p>
            <a:pPr marL="342000" lvl="1" indent="-342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3300" dirty="0"/>
              <a:t>Reliability data for hardware &amp; software (also CCF parameters)</a:t>
            </a:r>
          </a:p>
          <a:p>
            <a:pPr marL="342000" lvl="1" indent="-342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3300" dirty="0"/>
              <a:t>Consideration of reliability changes due to software updates</a:t>
            </a:r>
          </a:p>
          <a:p>
            <a:pPr marL="342000" lvl="1" indent="-342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3300" dirty="0"/>
              <a:t>Consideration of reliability changes due to “ageing”</a:t>
            </a:r>
          </a:p>
          <a:p>
            <a:pPr marL="342000" lvl="1" indent="-342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3300" dirty="0"/>
              <a:t>Significant uncertainty</a:t>
            </a:r>
          </a:p>
          <a:p>
            <a:pPr marL="342000" lvl="1" indent="-342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3300" dirty="0"/>
              <a:t>Human-machine interface</a:t>
            </a:r>
          </a:p>
          <a:p>
            <a:pPr marL="342000" lvl="1" indent="-342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3300" dirty="0"/>
              <a:t>Cyber security</a:t>
            </a:r>
          </a:p>
          <a:p>
            <a:pPr marL="342000" lvl="1" indent="-342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3300" dirty="0"/>
              <a:t>Lack of consensus between I&amp;C designers and PSA specialists</a:t>
            </a:r>
          </a:p>
          <a:p>
            <a:pPr marL="857250" lvl="2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lvl="1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lvl="1" indent="-457200">
              <a:buFont typeface="Wingdings" panose="05000000000000000000" pitchFamily="2" charset="2"/>
              <a:buChar char="§"/>
            </a:pPr>
            <a:endParaRPr lang="en-GB" sz="2800" i="1" dirty="0"/>
          </a:p>
          <a:p>
            <a:pPr marL="457200" lvl="1" indent="-457200"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396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Diagram&#10;&#10;Description automatically generated">
            <a:extLst>
              <a:ext uri="{FF2B5EF4-FFF2-40B4-BE49-F238E27FC236}">
                <a16:creationId xmlns:a16="http://schemas.microsoft.com/office/drawing/2014/main" id="{93B0D591-99FB-41E9-B4AC-79A030ECE63B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7" r="5993"/>
          <a:stretch/>
        </p:blipFill>
        <p:spPr>
          <a:xfrm>
            <a:off x="6381286" y="4583425"/>
            <a:ext cx="2628000" cy="208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000" dirty="0">
                <a:solidFill>
                  <a:schemeClr val="tx1"/>
                </a:solidFill>
              </a:rPr>
              <a:t>Incorporation of Ageing Aspects in PSA:</a:t>
            </a:r>
            <a:br>
              <a:rPr lang="en-GB" sz="3000" dirty="0">
                <a:solidFill>
                  <a:schemeClr val="tx1"/>
                </a:solidFill>
              </a:rPr>
            </a:br>
            <a:r>
              <a:rPr lang="en-GB" sz="3000" b="1" dirty="0">
                <a:solidFill>
                  <a:schemeClr val="tx1"/>
                </a:solidFill>
              </a:rPr>
              <a:t>Why Consider Ageing Aspects in PSA?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D0693-C676-4078-AD04-85B590BC50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tabLst>
                <a:tab pos="8607425" algn="l"/>
              </a:tabLst>
            </a:pPr>
            <a:fld id="{62D469D1-D6B3-4C89-BA00-EAB7DAFD2558}" type="slidenum">
              <a:rPr lang="en-GB" smtClean="0"/>
              <a:pPr algn="r">
                <a:tabLst>
                  <a:tab pos="8607425" algn="l"/>
                </a:tabLst>
              </a:pPr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51520" y="1116124"/>
            <a:ext cx="8532948" cy="5555301"/>
          </a:xfrm>
        </p:spPr>
        <p:txBody>
          <a:bodyPr>
            <a:normAutofit fontScale="92500"/>
          </a:bodyPr>
          <a:lstStyle/>
          <a:p>
            <a:pPr marL="342000" lvl="1" indent="-342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dirty="0"/>
              <a:t>Assumption on a simplified component reliability model, where lambda is constant, it is not realistic </a:t>
            </a:r>
            <a:br>
              <a:rPr lang="en-GB" dirty="0"/>
            </a:br>
            <a:r>
              <a:rPr lang="en-GB" dirty="0"/>
              <a:t>for aged components</a:t>
            </a:r>
          </a:p>
          <a:p>
            <a:pPr marL="342000" lvl="1" indent="-342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dirty="0"/>
              <a:t>Ageing aspects could induce additional dependencies</a:t>
            </a:r>
          </a:p>
          <a:p>
            <a:pPr marL="342000" lvl="1" indent="-342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dirty="0"/>
              <a:t>Current PSA models generally neglect passive components (e.g. pipe supports, cables, civil structures), as they have a very low failure probability; </a:t>
            </a:r>
            <a:br>
              <a:rPr lang="en-GB" dirty="0"/>
            </a:br>
            <a:r>
              <a:rPr lang="en-GB" dirty="0"/>
              <a:t>however, they might have an increased</a:t>
            </a:r>
            <a:br>
              <a:rPr lang="en-GB" dirty="0"/>
            </a:br>
            <a:r>
              <a:rPr lang="en-GB" dirty="0"/>
              <a:t>importance due to ageing effects</a:t>
            </a:r>
          </a:p>
          <a:p>
            <a:pPr marL="342000" lvl="1" indent="-342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dirty="0"/>
              <a:t>Contributes to IRIDM for modifications </a:t>
            </a:r>
            <a:br>
              <a:rPr lang="en-GB" dirty="0"/>
            </a:br>
            <a:r>
              <a:rPr lang="en-GB" dirty="0"/>
              <a:t>and maintenance activities as well as </a:t>
            </a:r>
            <a:br>
              <a:rPr lang="en-GB" dirty="0"/>
            </a:br>
            <a:r>
              <a:rPr lang="en-GB" dirty="0"/>
              <a:t>on PSR and AMP for LTO.</a:t>
            </a:r>
          </a:p>
        </p:txBody>
      </p:sp>
    </p:spTree>
    <p:extLst>
      <p:ext uri="{BB962C8B-B14F-4D97-AF65-F5344CB8AC3E}">
        <p14:creationId xmlns:p14="http://schemas.microsoft.com/office/powerpoint/2010/main" val="1331351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000" dirty="0">
                <a:solidFill>
                  <a:schemeClr val="tx1"/>
                </a:solidFill>
              </a:rPr>
              <a:t>Incorporation of Ageing Aspects in PSA:</a:t>
            </a:r>
            <a:br>
              <a:rPr lang="en-GB" sz="3000" dirty="0">
                <a:solidFill>
                  <a:schemeClr val="tx1"/>
                </a:solidFill>
              </a:rPr>
            </a:br>
            <a:r>
              <a:rPr lang="en-GB" sz="3000" dirty="0">
                <a:solidFill>
                  <a:schemeClr val="tx1"/>
                </a:solidFill>
              </a:rPr>
              <a:t>Challenges and Open Issues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D0693-C676-4078-AD04-85B590BC50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8607425" algn="l"/>
              </a:tabLst>
            </a:pPr>
            <a:r>
              <a:rPr lang="en-GB" dirty="0"/>
              <a:t>	</a:t>
            </a:r>
            <a:fld id="{62D469D1-D6B3-4C89-BA00-EAB7DAFD2558}" type="slidenum">
              <a:rPr lang="en-GB" smtClean="0"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71792" y="1236662"/>
            <a:ext cx="8937494" cy="5504705"/>
          </a:xfrm>
        </p:spPr>
        <p:txBody>
          <a:bodyPr>
            <a:noAutofit/>
          </a:bodyPr>
          <a:lstStyle/>
          <a:p>
            <a:pPr marL="453600" lvl="1" indent="-4572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Incorporation of ageing aspects in PSA could lead to </a:t>
            </a:r>
            <a:br>
              <a:rPr lang="en-US" sz="2600" dirty="0"/>
            </a:br>
            <a:r>
              <a:rPr lang="en-US" sz="2600" dirty="0"/>
              <a:t>high complexity of models and will require more resources</a:t>
            </a:r>
            <a:endParaRPr lang="en-GB" sz="2600" dirty="0"/>
          </a:p>
          <a:p>
            <a:pPr marL="453600" lvl="1" indent="-4572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600" dirty="0"/>
              <a:t>Appropriate data: A realistic APSA requires more information than a traditional PSA model, and data </a:t>
            </a:r>
            <a:br>
              <a:rPr lang="en-GB" sz="2600" dirty="0"/>
            </a:br>
            <a:r>
              <a:rPr lang="en-GB" sz="2600" dirty="0"/>
              <a:t>need to be available, sufficient, and of good quality</a:t>
            </a:r>
          </a:p>
          <a:p>
            <a:pPr marL="453600" lvl="1" indent="-4572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Methodology for incorporating ageing aspects in PSA have been developed and demonstrated [ref. JRC </a:t>
            </a:r>
            <a:br>
              <a:rPr lang="en-US" sz="2600" dirty="0"/>
            </a:br>
            <a:r>
              <a:rPr lang="en-US" sz="2600" dirty="0"/>
              <a:t>APSA Project], but not widely used yet</a:t>
            </a:r>
          </a:p>
          <a:p>
            <a:pPr marL="453600" lvl="1" indent="-4572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Selection and prioritization of SSCs to </a:t>
            </a:r>
            <a:br>
              <a:rPr lang="en-US" sz="2600" dirty="0"/>
            </a:br>
            <a:r>
              <a:rPr lang="en-US" sz="2600" dirty="0"/>
              <a:t>be modelled is needed</a:t>
            </a:r>
          </a:p>
          <a:p>
            <a:pPr marL="453600" lvl="1" indent="-4572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600" dirty="0"/>
              <a:t>Uncertainties related to long prediction </a:t>
            </a:r>
            <a:br>
              <a:rPr lang="en-GB" sz="2600" dirty="0"/>
            </a:br>
            <a:r>
              <a:rPr lang="en-GB" sz="2600" dirty="0"/>
              <a:t>periods</a:t>
            </a:r>
          </a:p>
        </p:txBody>
      </p:sp>
      <p:pic>
        <p:nvPicPr>
          <p:cNvPr id="6" name="Picture Placeholder 10" descr="Diagram&#10;&#10;Description automatically generated">
            <a:extLst>
              <a:ext uri="{FF2B5EF4-FFF2-40B4-BE49-F238E27FC236}">
                <a16:creationId xmlns:a16="http://schemas.microsoft.com/office/drawing/2014/main" id="{BA8E02A8-D01C-4309-B5CC-62A2005812E7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7" r="5993"/>
          <a:stretch/>
        </p:blipFill>
        <p:spPr>
          <a:xfrm>
            <a:off x="6804248" y="5013176"/>
            <a:ext cx="2205038" cy="1550237"/>
          </a:xfrm>
        </p:spPr>
      </p:pic>
    </p:spTree>
    <p:extLst>
      <p:ext uri="{BB962C8B-B14F-4D97-AF65-F5344CB8AC3E}">
        <p14:creationId xmlns:p14="http://schemas.microsoft.com/office/powerpoint/2010/main" val="1382715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9501795FC4644981C1DD3CEB8081B0" ma:contentTypeVersion="4" ma:contentTypeDescription="Create a new document." ma:contentTypeScope="" ma:versionID="27e32ffa68426162d752e3274edd8b11">
  <xsd:schema xmlns:xsd="http://www.w3.org/2001/XMLSchema" xmlns:xs="http://www.w3.org/2001/XMLSchema" xmlns:p="http://schemas.microsoft.com/office/2006/metadata/properties" xmlns:ns2="dfe7395a-d6d1-4606-89f3-86d46468c3ae" targetNamespace="http://schemas.microsoft.com/office/2006/metadata/properties" ma:root="true" ma:fieldsID="08446e0aa2721d5f287d71045868d4af" ns2:_="">
    <xsd:import namespace="dfe7395a-d6d1-4606-89f3-86d46468c3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7395a-d6d1-4606-89f3-86d46468c3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428D67-CB4C-42B7-A5AF-B32CD20F9E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2FF7A4-5E91-49ED-A41A-6E9117A2C0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7395a-d6d1-4606-89f3-86d46468c3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458F4A-D6C1-4072-ACBA-C729EACEB89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1883</Words>
  <Application>Microsoft Office PowerPoint</Application>
  <PresentationFormat>On-screen Show (4:3)</PresentationFormat>
  <Paragraphs>192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</vt:lpstr>
      <vt:lpstr>Calibri</vt:lpstr>
      <vt:lpstr>Calibri Light</vt:lpstr>
      <vt:lpstr>Times</vt:lpstr>
      <vt:lpstr>Wingdings</vt:lpstr>
      <vt:lpstr>Office Theme</vt:lpstr>
      <vt:lpstr>Custom Design</vt:lpstr>
      <vt:lpstr>Challenges and Opportunities  to Implement Advanced Probabilistic Safety Assessment (PSA) Approaches and Applications for Nuclear Power Plants</vt:lpstr>
      <vt:lpstr>IAEA TECDOC</vt:lpstr>
      <vt:lpstr>Contents</vt:lpstr>
      <vt:lpstr>Advanced Methods and Approaches in PSA: Dynamic PSA </vt:lpstr>
      <vt:lpstr>Advanced Methods and Approaches in PSA:  Dynamic PSA - Challenges and Issues </vt:lpstr>
      <vt:lpstr>Software Reliability and Modelling in PSA</vt:lpstr>
      <vt:lpstr>Software Reliability and Modelling in PSA: Challenges and Open Issues </vt:lpstr>
      <vt:lpstr>Incorporation of Ageing Aspects in PSA: Why Consider Ageing Aspects in PSA?</vt:lpstr>
      <vt:lpstr>Incorporation of Ageing Aspects in PSA: Challenges and Open Issues</vt:lpstr>
      <vt:lpstr>Combinations of Hazards</vt:lpstr>
      <vt:lpstr>Combinations of Hazards: Challenges and Open Issues </vt:lpstr>
      <vt:lpstr>Modelling of Non-Permanent Equipment: Current Status</vt:lpstr>
      <vt:lpstr>Modelling of Non-Permanent Equipment: Challenges and Open Issues</vt:lpstr>
      <vt:lpstr>Level 2 PSA for Development of SAMGs:  Challenges and Open Issues</vt:lpstr>
      <vt:lpstr>Level 3 PSA: Current Status </vt:lpstr>
      <vt:lpstr>Level 3 PSA: Challenges and Open Issues </vt:lpstr>
      <vt:lpstr>Conclusions</vt:lpstr>
      <vt:lpstr>Acknowledgements</vt:lpstr>
      <vt:lpstr>   Thank you for your attention.  Questions?   </vt:lpstr>
    </vt:vector>
  </TitlesOfParts>
  <Company>IAEA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SCHLOSMAN, Anna</dc:creator>
  <cp:lastModifiedBy>LUIS HERNANDEZ, Jorge</cp:lastModifiedBy>
  <cp:revision>815</cp:revision>
  <cp:lastPrinted>2015-12-18T15:27:41Z</cp:lastPrinted>
  <dcterms:created xsi:type="dcterms:W3CDTF">2014-07-03T09:13:58Z</dcterms:created>
  <dcterms:modified xsi:type="dcterms:W3CDTF">2022-06-29T07:33:39Z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0x010100679501795FC4644981C1DD3CEB8081B0</vt:lpwstr>
  </property>
</Properties>
</file>