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9"/>
  </p:notesMasterIdLst>
  <p:handoutMasterIdLst>
    <p:handoutMasterId r:id="rId20"/>
  </p:handoutMasterIdLst>
  <p:sldIdLst>
    <p:sldId id="260" r:id="rId2"/>
    <p:sldId id="261" r:id="rId3"/>
    <p:sldId id="297" r:id="rId4"/>
    <p:sldId id="273" r:id="rId5"/>
    <p:sldId id="298" r:id="rId6"/>
    <p:sldId id="299" r:id="rId7"/>
    <p:sldId id="300" r:id="rId8"/>
    <p:sldId id="301" r:id="rId9"/>
    <p:sldId id="269" r:id="rId10"/>
    <p:sldId id="307" r:id="rId11"/>
    <p:sldId id="310" r:id="rId12"/>
    <p:sldId id="306" r:id="rId13"/>
    <p:sldId id="308" r:id="rId14"/>
    <p:sldId id="304" r:id="rId15"/>
    <p:sldId id="281" r:id="rId16"/>
    <p:sldId id="305" r:id="rId17"/>
    <p:sldId id="309" r:id="rId18"/>
  </p:sldIdLst>
  <p:sldSz cx="14630400" cy="8229600"/>
  <p:notesSz cx="7010400" cy="92964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52C9F1-B1E3-DEAB-FE47-E3227D62C815}" name="Coles, Garill A" initials="CGA" userId="S::Garill.Coles@pnnl.gov::63fcb901-5202-4bdc-8275-bb4cb8178edd" providerId="AD"/>
  <p188:author id="{BFC2A0F2-6C43-E18F-5644-8F4475E6679E}" name="Lowry, Peter P (PNNL)" initials="LPP(" userId="S::peter.lowry@pnnl.gov::1fa28638-8b15-4946-b03e-e17f8e209d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kins, Harold E" initials="AHE" lastIdx="1" clrIdx="0">
    <p:extLst>
      <p:ext uri="{19B8F6BF-5375-455C-9EA6-DF929625EA0E}">
        <p15:presenceInfo xmlns:p15="http://schemas.microsoft.com/office/powerpoint/2012/main" userId="S::Harold.Adkins@pnnl.gov::2c145884-7cbe-45ae-ac26-cd5c167795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24" autoAdjust="0"/>
  </p:normalViewPr>
  <p:slideViewPr>
    <p:cSldViewPr snapToGrid="0">
      <p:cViewPr varScale="1">
        <p:scale>
          <a:sx n="41" d="100"/>
          <a:sy n="41" d="100"/>
        </p:scale>
        <p:origin x="1889" y="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C06E50B8-2EF8-564F-AE86-D84E6C503530}" type="datetimeFigureOut">
              <a:rPr lang="en-US" smtClean="0"/>
              <a:t>6/27/2022</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13AC8D20-1945-7145-91A2-3D134BDA25E2}" type="datetimeFigureOut">
              <a:rPr lang="en-US" smtClean="0"/>
              <a:t>6/27/2022</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This presentation is about a proposed risk-informed approach for regulatory approval of </a:t>
            </a:r>
            <a:r>
              <a:rPr lang="en-US" sz="1100" u="sng"/>
              <a:t>microreactor transport </a:t>
            </a:r>
            <a:r>
              <a:rPr lang="en-US" sz="1100"/>
              <a:t>with its </a:t>
            </a:r>
            <a:r>
              <a:rPr lang="en-US" sz="1100" u="sng"/>
              <a:t>irradiated fuel contents</a:t>
            </a:r>
            <a:r>
              <a:rPr lang="en-US" sz="1100"/>
              <a:t>.</a:t>
            </a:r>
          </a:p>
          <a:p>
            <a:endParaRPr lang="en-US" sz="1100"/>
          </a:p>
          <a:p>
            <a:r>
              <a:rPr lang="en-US" sz="1100"/>
              <a:t>What makes this interesting and challenging is that it pertains to a nuclear concern that is neither fish or fowl.., right?  We know how to regulate the safety of a cited stationary reactor and a uniformly shaped transportation package.  But this is not quite neither.</a:t>
            </a:r>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sz="1100">
                <a:solidFill>
                  <a:schemeClr val="tx1">
                    <a:lumMod val="50000"/>
                  </a:schemeClr>
                </a:solidFill>
              </a:rPr>
              <a:t>We used a Hazards Analysis for identification of accident scenarios because it provides a broad understanding of accident possibilities – which is important given lack of experience in transporting a microreactor.  </a:t>
            </a:r>
          </a:p>
          <a:p>
            <a:pPr defTabSz="916503">
              <a:defRPr/>
            </a:pPr>
            <a:endParaRPr lang="en-US" sz="1100">
              <a:solidFill>
                <a:schemeClr val="tx1">
                  <a:lumMod val="50000"/>
                </a:schemeClr>
              </a:solidFill>
            </a:endParaRPr>
          </a:p>
          <a:p>
            <a:pPr defTabSz="916503">
              <a:defRPr/>
            </a:pPr>
            <a:r>
              <a:rPr lang="en-US" sz="1100">
                <a:solidFill>
                  <a:schemeClr val="tx1">
                    <a:lumMod val="50000"/>
                  </a:schemeClr>
                </a:solidFill>
              </a:rPr>
              <a:t>I’ve listed the broad classes of Hazardous Conditions to give a senses of what they are: fires, explosions, kinetic and potential energy events, human errors, pressurized events, etc.  Its worth pointing out that the microreactors are designed to be dismantled into pieces, loaded into transport containers, and reassembled,.. which you might imagine introduces hazards do not exist for a stationary reactor.</a:t>
            </a:r>
          </a:p>
          <a:p>
            <a:endParaRPr lang="en-US">
              <a:solidFill>
                <a:schemeClr val="tx1">
                  <a:lumMod val="50000"/>
                </a:schemeClr>
              </a:solidFill>
              <a:latin typeface="+mn-lt"/>
            </a:endParaRPr>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207126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solidFill>
                  <a:schemeClr val="tx1">
                    <a:lumMod val="50000"/>
                  </a:schemeClr>
                </a:solidFill>
              </a:rPr>
              <a:t>In this slide I present elements of a simplified Hazardous Condition Evaluation worksheet entry which includes the Event Class or Initiator, the Hazardous Event Summary, the Likelihood, Qualitative characterization of the Consequence and of the Risk, and identification of Preventive and Mitigative features.</a:t>
            </a:r>
          </a:p>
          <a:p>
            <a:endParaRPr lang="en-US" sz="1100">
              <a:solidFill>
                <a:schemeClr val="tx1">
                  <a:lumMod val="50000"/>
                </a:schemeClr>
              </a:solidFill>
            </a:endParaRPr>
          </a:p>
          <a:p>
            <a:pPr defTabSz="916503">
              <a:defRPr/>
            </a:pPr>
            <a:r>
              <a:rPr lang="en-US" sz="1100">
                <a:solidFill>
                  <a:schemeClr val="tx1">
                    <a:lumMod val="50000"/>
                  </a:schemeClr>
                </a:solidFill>
              </a:rPr>
              <a:t>In this case I have defined the Hazardous Event Summary as “</a:t>
            </a:r>
            <a:r>
              <a:rPr lang="en-US" sz="1100"/>
              <a:t>Release of radiological </a:t>
            </a:r>
            <a:r>
              <a:rPr lang="en-US" sz="1100">
                <a:solidFill>
                  <a:schemeClr val="dk1"/>
                </a:solidFill>
              </a:rPr>
              <a:t>material from microreactor package to the environment caused by damage to the package due to fire that originates inside the transport container”. Essentially, the </a:t>
            </a:r>
            <a:r>
              <a:rPr lang="en-US" sz="1100">
                <a:solidFill>
                  <a:schemeClr val="tx1">
                    <a:lumMod val="50000"/>
                  </a:schemeClr>
                </a:solidFill>
              </a:rPr>
              <a:t>Hazardous Event Summary statement is articulation of an accident sequence.</a:t>
            </a:r>
            <a:endParaRPr lang="en-US" sz="1100">
              <a:solidFill>
                <a:schemeClr val="dk1"/>
              </a:solidFill>
            </a:endParaRPr>
          </a:p>
          <a:p>
            <a:endParaRPr lang="en-US">
              <a:solidFill>
                <a:schemeClr val="tx1">
                  <a:lumMod val="50000"/>
                </a:schemeClr>
              </a:solidFill>
              <a:latin typeface="+mn-lt"/>
            </a:endParaRPr>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251226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For determining accident likelihood, three general sources of data are applicable:</a:t>
            </a:r>
          </a:p>
          <a:p>
            <a:pPr marL="229126" indent="-229126">
              <a:buFont typeface="+mj-lt"/>
              <a:buAutoNum type="arabicPeriod"/>
            </a:pPr>
            <a:r>
              <a:rPr lang="en-US" sz="1100"/>
              <a:t>The most oblivious is the truck accident data (which can be route-specific and/or general) </a:t>
            </a:r>
          </a:p>
          <a:p>
            <a:pPr marL="229126" indent="-229126">
              <a:buFont typeface="+mj-lt"/>
              <a:buAutoNum type="arabicPeriod"/>
            </a:pPr>
            <a:r>
              <a:rPr lang="en-US" sz="1100"/>
              <a:t>Also, route information needs to be compiled about specific features of the route that could be important. Note for example in the figure on the right that the route follows and goes along a river - and the legend shows different hardness's of soils.  These feature are important if the accident involves a wreck where the vehicle falls off the road into a body of water or runs into the embankment.</a:t>
            </a:r>
          </a:p>
          <a:p>
            <a:pPr marL="229126" indent="-229126">
              <a:buFont typeface="+mj-lt"/>
              <a:buAutoNum type="arabicPeriod"/>
            </a:pPr>
            <a:r>
              <a:rPr lang="en-US" sz="1100"/>
              <a:t>Data is also needed for the estimation of accident frequencies that involve non-road events. This might include loss of containment because the package was not correctly dismantled and loaded, or mechanical failure of a containment feature exasperated by road vibration. </a:t>
            </a:r>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177916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Determination of consequences can be performed using classical methods for applicable radiological dose pathways as indicated here.</a:t>
            </a:r>
          </a:p>
          <a:p>
            <a:endParaRPr lang="en-US" sz="1100"/>
          </a:p>
          <a:p>
            <a:pPr defTabSz="916503">
              <a:defRPr/>
            </a:pPr>
            <a:r>
              <a:rPr lang="en-US" sz="1100">
                <a:solidFill>
                  <a:schemeClr val="tx1">
                    <a:lumMod val="50000"/>
                  </a:schemeClr>
                </a:solidFill>
              </a:rPr>
              <a:t>The challenge at this point in time is that analysis and testing for TRISO fuel transportation is currently limited,.  Also, analysis and testing (concerning both thermal and fragility limits) have not been completed–for the reactor package - so initial efforts will use bounding approaches </a:t>
            </a:r>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339387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introduces the need to address modelling uncertainties.</a:t>
            </a:r>
          </a:p>
          <a:p>
            <a:endParaRPr lang="en-US" sz="1100" dirty="0"/>
          </a:p>
          <a:p>
            <a:pPr defTabSz="916503">
              <a:defRPr/>
            </a:pPr>
            <a:r>
              <a:rPr lang="en-US" sz="1100" dirty="0"/>
              <a:t>As described in the last slide, one source of modelling uncertainty that will likely be a challenge for some time is  estimating the fragility of the </a:t>
            </a:r>
            <a:r>
              <a:rPr lang="en-US" sz="1100" dirty="0">
                <a:solidFill>
                  <a:schemeClr val="tx1">
                    <a:lumMod val="50000"/>
                  </a:schemeClr>
                </a:solidFill>
              </a:rPr>
              <a:t>package to the impacts associated with different road accidents.  Along with understanding the associated mechanisms of release and determining the applicable release fractions.</a:t>
            </a:r>
          </a:p>
          <a:p>
            <a:pPr defTabSz="916503">
              <a:defRPr/>
            </a:pPr>
            <a:endParaRPr lang="en-US" sz="1100" dirty="0">
              <a:solidFill>
                <a:schemeClr val="tx1">
                  <a:lumMod val="50000"/>
                </a:schemeClr>
              </a:solidFill>
            </a:endParaRPr>
          </a:p>
          <a:p>
            <a:pPr defTabSz="916503">
              <a:defRPr/>
            </a:pPr>
            <a:r>
              <a:rPr lang="en-US" sz="1100" dirty="0">
                <a:solidFill>
                  <a:schemeClr val="tx1">
                    <a:lumMod val="50000"/>
                  </a:schemeClr>
                </a:solidFill>
              </a:rPr>
              <a:t>To make the situation more complex yet, the material-at-risk exists in different forms as shown in the numbered list.  For example: </a:t>
            </a:r>
            <a:r>
              <a:rPr lang="en-US" sz="1100" u="sng" dirty="0">
                <a:solidFill>
                  <a:schemeClr val="tx1">
                    <a:lumMod val="50000"/>
                  </a:schemeClr>
                </a:solidFill>
              </a:rPr>
              <a:t>Gaseous and nongaseous </a:t>
            </a:r>
            <a:r>
              <a:rPr lang="en-US" sz="1100" dirty="0">
                <a:solidFill>
                  <a:schemeClr val="tx1">
                    <a:lumMod val="50000"/>
                  </a:schemeClr>
                </a:solidFill>
              </a:rPr>
              <a:t>fission products </a:t>
            </a:r>
            <a:r>
              <a:rPr lang="en-US" sz="1100" u="sng" dirty="0">
                <a:solidFill>
                  <a:schemeClr val="tx1">
                    <a:lumMod val="50000"/>
                  </a:schemeClr>
                </a:solidFill>
              </a:rPr>
              <a:t>from the TRISO fuel itself</a:t>
            </a:r>
            <a:r>
              <a:rPr lang="en-US" sz="1100" dirty="0">
                <a:solidFill>
                  <a:schemeClr val="tx1">
                    <a:lumMod val="50000"/>
                  </a:schemeClr>
                </a:solidFill>
              </a:rPr>
              <a:t>, radioactive material that has </a:t>
            </a:r>
            <a:r>
              <a:rPr lang="en-US" sz="1100" u="sng" dirty="0">
                <a:solidFill>
                  <a:schemeClr val="tx1">
                    <a:lumMod val="50000"/>
                  </a:schemeClr>
                </a:solidFill>
              </a:rPr>
              <a:t>diffused into the compact and other core structure</a:t>
            </a:r>
            <a:r>
              <a:rPr lang="en-US" sz="1100" dirty="0">
                <a:solidFill>
                  <a:schemeClr val="tx1">
                    <a:lumMod val="50000"/>
                  </a:schemeClr>
                </a:solidFill>
              </a:rPr>
              <a:t>s, and radiological </a:t>
            </a:r>
            <a:r>
              <a:rPr lang="en-US" sz="1100" u="sng" dirty="0">
                <a:solidFill>
                  <a:schemeClr val="tx1">
                    <a:lumMod val="50000"/>
                  </a:schemeClr>
                </a:solidFill>
              </a:rPr>
              <a:t>material that has plated out </a:t>
            </a:r>
            <a:r>
              <a:rPr lang="en-US" sz="1100" dirty="0">
                <a:solidFill>
                  <a:schemeClr val="tx1">
                    <a:lumMod val="50000"/>
                  </a:schemeClr>
                </a:solidFill>
              </a:rPr>
              <a:t>in the cooling system.  All could become source term.</a:t>
            </a:r>
          </a:p>
          <a:p>
            <a:pPr defTabSz="916503">
              <a:defRPr/>
            </a:pPr>
            <a:endParaRPr lang="en-US" sz="1100" dirty="0">
              <a:solidFill>
                <a:schemeClr val="tx1">
                  <a:lumMod val="50000"/>
                </a:schemeClr>
              </a:solidFill>
            </a:endParaRPr>
          </a:p>
          <a:p>
            <a:pPr defTabSz="916503">
              <a:defRPr/>
            </a:pPr>
            <a:r>
              <a:rPr lang="en-US" sz="1100" dirty="0">
                <a:solidFill>
                  <a:schemeClr val="tx1">
                    <a:lumMod val="50000"/>
                  </a:schemeClr>
                </a:solidFill>
              </a:rPr>
              <a:t>That said, the </a:t>
            </a:r>
            <a:r>
              <a:rPr lang="en-US" sz="1100" dirty="0"/>
              <a:t>PRA model provides a means to explore the sensitivity of the modeling uncertainties on the risk results and can be used to identify where to focus design, testing, or modelling refinement efforts.</a:t>
            </a:r>
            <a:endParaRPr lang="en-US" sz="1100" dirty="0">
              <a:solidFill>
                <a:schemeClr val="tx1">
                  <a:lumMod val="50000"/>
                </a:schemeClr>
              </a:solidFill>
            </a:endParaRPr>
          </a:p>
          <a:p>
            <a:pPr defTabSz="916503">
              <a:defRPr/>
            </a:pPr>
            <a:endParaRPr lang="en-US" dirty="0">
              <a:solidFill>
                <a:schemeClr val="tx1">
                  <a:lumMod val="50000"/>
                </a:schemeClr>
              </a:solidFill>
              <a:latin typeface="+mn-lt"/>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4137942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Using the Exemption process, compensatory measures will be credited either as separate justification for the exemption or credited in the PRA itself to reduce risk.  Compensatory actions could include:</a:t>
            </a:r>
          </a:p>
          <a:p>
            <a:pPr marL="171844" indent="-171844">
              <a:buFont typeface="Arial" panose="020B0604020202020204" pitchFamily="34" charset="0"/>
              <a:buChar char="•"/>
            </a:pPr>
            <a:r>
              <a:rPr lang="en-US" sz="1100"/>
              <a:t>An on-board safety monitoring system</a:t>
            </a:r>
          </a:p>
          <a:p>
            <a:pPr marL="171844" indent="-171844">
              <a:buFont typeface="Arial" panose="020B0604020202020204" pitchFamily="34" charset="0"/>
              <a:buChar char="•"/>
            </a:pPr>
            <a:r>
              <a:rPr lang="en-US" sz="1100"/>
              <a:t>An escort forward and aft</a:t>
            </a:r>
          </a:p>
          <a:p>
            <a:pPr marL="171844" indent="-171844">
              <a:buFont typeface="Arial" panose="020B0604020202020204" pitchFamily="34" charset="0"/>
              <a:buChar char="•"/>
            </a:pPr>
            <a:r>
              <a:rPr lang="en-US" sz="1100"/>
              <a:t>Avoidance of certain road features, or high traffic times, or severe weather.</a:t>
            </a:r>
          </a:p>
          <a:p>
            <a:pPr marL="171844" indent="-171844">
              <a:buFont typeface="Arial" panose="020B0604020202020204" pitchFamily="34" charset="0"/>
              <a:buChar char="•"/>
            </a:pPr>
            <a:endParaRPr lang="en-US" sz="1100"/>
          </a:p>
          <a:p>
            <a:r>
              <a:rPr lang="en-US" sz="1100"/>
              <a:t>Again, the PRA provides a way to estimate the risk reduction impact of these features.</a:t>
            </a:r>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233548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lumMod val="50000"/>
                  </a:schemeClr>
                </a:solidFill>
                <a:latin typeface="+mn-lt"/>
              </a:rPr>
              <a:t>So, in summary we have:</a:t>
            </a:r>
          </a:p>
          <a:p>
            <a:pPr marL="343689" indent="-343689">
              <a:buFont typeface="Arial" panose="020B0604020202020204" pitchFamily="34" charset="0"/>
              <a:buChar char="•"/>
            </a:pPr>
            <a:r>
              <a:rPr lang="en-US" sz="1100">
                <a:solidFill>
                  <a:schemeClr val="tx1">
                    <a:lumMod val="50000"/>
                  </a:schemeClr>
                </a:solidFill>
              </a:rPr>
              <a:t>Laid out a </a:t>
            </a:r>
            <a:r>
              <a:rPr lang="en-US" sz="1100">
                <a:solidFill>
                  <a:schemeClr val="tx2"/>
                </a:solidFill>
              </a:rPr>
              <a:t>feasible regulatory pathway </a:t>
            </a:r>
            <a:r>
              <a:rPr lang="en-US" sz="1100">
                <a:solidFill>
                  <a:schemeClr val="tx1">
                    <a:lumMod val="50000"/>
                  </a:schemeClr>
                </a:solidFill>
              </a:rPr>
              <a:t>for licensing transport a of a microreactor with irradiated fuel based on risk information</a:t>
            </a:r>
          </a:p>
          <a:p>
            <a:pPr marL="343689" indent="-343689">
              <a:buFont typeface="Arial" panose="020B0604020202020204" pitchFamily="34" charset="0"/>
              <a:buChar char="•"/>
            </a:pPr>
            <a:r>
              <a:rPr lang="en-US" sz="1100">
                <a:solidFill>
                  <a:schemeClr val="tx1">
                    <a:lumMod val="50000"/>
                  </a:schemeClr>
                </a:solidFill>
              </a:rPr>
              <a:t>Proposed </a:t>
            </a:r>
            <a:r>
              <a:rPr lang="en-US" sz="1100">
                <a:solidFill>
                  <a:schemeClr val="tx2"/>
                </a:solidFill>
              </a:rPr>
              <a:t>workable risk evaluation guidelines </a:t>
            </a:r>
            <a:r>
              <a:rPr lang="en-US" sz="1100">
                <a:solidFill>
                  <a:schemeClr val="tx1">
                    <a:lumMod val="50000"/>
                  </a:schemeClr>
                </a:solidFill>
              </a:rPr>
              <a:t>derived from NRC guidance </a:t>
            </a:r>
          </a:p>
          <a:p>
            <a:pPr marL="343689" indent="-343689">
              <a:buFont typeface="Arial" panose="020B0604020202020204" pitchFamily="34" charset="0"/>
              <a:buChar char="•"/>
            </a:pPr>
            <a:r>
              <a:rPr lang="en-US" sz="1100">
                <a:solidFill>
                  <a:schemeClr val="tx1">
                    <a:lumMod val="50000"/>
                  </a:schemeClr>
                </a:solidFill>
              </a:rPr>
              <a:t>Described an </a:t>
            </a:r>
            <a:r>
              <a:rPr lang="en-US" sz="1100">
                <a:solidFill>
                  <a:schemeClr val="tx2"/>
                </a:solidFill>
              </a:rPr>
              <a:t>applicable PRA approach </a:t>
            </a:r>
            <a:r>
              <a:rPr lang="en-US" sz="1100">
                <a:solidFill>
                  <a:schemeClr val="tx1">
                    <a:lumMod val="50000"/>
                  </a:schemeClr>
                </a:solidFill>
              </a:rPr>
              <a:t>to support the regulatory pathway</a:t>
            </a:r>
          </a:p>
          <a:p>
            <a:pPr marL="343689" indent="-343689">
              <a:buFont typeface="Arial" panose="020B0604020202020204" pitchFamily="34" charset="0"/>
              <a:buChar char="•"/>
            </a:pPr>
            <a:endParaRPr lang="en-US" sz="1100">
              <a:solidFill>
                <a:schemeClr val="tx1">
                  <a:lumMod val="50000"/>
                </a:schemeClr>
              </a:solidFill>
            </a:endParaRPr>
          </a:p>
          <a:p>
            <a:r>
              <a:rPr lang="en-US" sz="1100"/>
              <a:t>We think the advantages of the approach are:</a:t>
            </a:r>
          </a:p>
          <a:p>
            <a:pPr marL="343689" indent="-343689">
              <a:buFont typeface="Arial" panose="020B0604020202020204" pitchFamily="34" charset="0"/>
              <a:buChar char="•"/>
            </a:pPr>
            <a:r>
              <a:rPr lang="en-GB" sz="1100">
                <a:ea typeface="Times New Roman" panose="02020603050405020304" pitchFamily="18" charset="0"/>
              </a:rPr>
              <a:t>It increases the likelihood of successfully obtaining regulatory </a:t>
            </a:r>
            <a:r>
              <a:rPr lang="en-GB" sz="1100">
                <a:solidFill>
                  <a:schemeClr val="tx2"/>
                </a:solidFill>
                <a:ea typeface="Times New Roman" panose="02020603050405020304" pitchFamily="18" charset="0"/>
              </a:rPr>
              <a:t>package approval</a:t>
            </a:r>
            <a:r>
              <a:rPr lang="en-GB" sz="1100">
                <a:ea typeface="Times New Roman" panose="02020603050405020304" pitchFamily="18" charset="0"/>
              </a:rPr>
              <a:t>,</a:t>
            </a:r>
          </a:p>
          <a:p>
            <a:pPr marL="343689" indent="-343689">
              <a:buFont typeface="Arial" panose="020B0604020202020204" pitchFamily="34" charset="0"/>
              <a:buChar char="•"/>
            </a:pPr>
            <a:r>
              <a:rPr lang="en-GB" sz="1100">
                <a:ea typeface="Times New Roman" panose="02020603050405020304" pitchFamily="18" charset="0"/>
              </a:rPr>
              <a:t>It can be used to </a:t>
            </a:r>
            <a:r>
              <a:rPr lang="en-GB" sz="1100">
                <a:solidFill>
                  <a:schemeClr val="tx2"/>
                </a:solidFill>
                <a:ea typeface="Times New Roman" panose="02020603050405020304" pitchFamily="18" charset="0"/>
              </a:rPr>
              <a:t>inform the design </a:t>
            </a:r>
            <a:r>
              <a:rPr lang="en-GB" sz="1100">
                <a:ea typeface="Times New Roman" panose="02020603050405020304" pitchFamily="18" charset="0"/>
              </a:rPr>
              <a:t>on the relative risk significance of design features, and </a:t>
            </a:r>
          </a:p>
          <a:p>
            <a:pPr marL="343689" indent="-343689">
              <a:buFont typeface="Arial" panose="020B0604020202020204" pitchFamily="34" charset="0"/>
              <a:buChar char="•"/>
            </a:pPr>
            <a:r>
              <a:rPr lang="en-GB" sz="1100">
                <a:ea typeface="Times New Roman" panose="02020603050405020304" pitchFamily="18" charset="0"/>
              </a:rPr>
              <a:t>the worth of transportation </a:t>
            </a:r>
            <a:r>
              <a:rPr lang="en-GB" sz="1100">
                <a:solidFill>
                  <a:schemeClr val="tx2"/>
                </a:solidFill>
                <a:ea typeface="Times New Roman" panose="02020603050405020304" pitchFamily="18" charset="0"/>
              </a:rPr>
              <a:t>compensatory measures</a:t>
            </a:r>
            <a:endParaRPr lang="en-US" sz="1100">
              <a:solidFill>
                <a:schemeClr val="tx2"/>
              </a:solidFill>
            </a:endParaRPr>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141414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114329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Last year PNNL developed a risk-informed regulatory framework for licensing such transportation</a:t>
            </a:r>
            <a:r>
              <a:rPr lang="en-US" sz="1100" dirty="0">
                <a:solidFill>
                  <a:schemeClr val="tx2"/>
                </a:solidFill>
              </a:rPr>
              <a:t>.  See our PNNL report on the right-hand side with my co-authors.</a:t>
            </a:r>
          </a:p>
          <a:p>
            <a:endParaRPr lang="en-US" sz="1100" dirty="0">
              <a:solidFill>
                <a:schemeClr val="tx2"/>
              </a:solidFill>
            </a:endParaRPr>
          </a:p>
          <a:p>
            <a:pPr defTabSz="916503">
              <a:defRPr/>
            </a:pPr>
            <a:r>
              <a:rPr lang="en-US" sz="1100" dirty="0">
                <a:solidFill>
                  <a:schemeClr val="tx2"/>
                </a:solidFill>
              </a:rPr>
              <a:t>This year PNNL </a:t>
            </a:r>
            <a:r>
              <a:rPr lang="en-US" sz="1100" dirty="0"/>
              <a:t>is performing a </a:t>
            </a:r>
            <a:r>
              <a:rPr lang="en-US" sz="1100" dirty="0">
                <a:solidFill>
                  <a:schemeClr val="tx2"/>
                </a:solidFill>
              </a:rPr>
              <a:t>trial implementation </a:t>
            </a:r>
            <a:r>
              <a:rPr lang="en-US" sz="1100" dirty="0"/>
              <a:t>of a key element of the framework for </a:t>
            </a:r>
            <a:r>
              <a:rPr lang="en-US" sz="1100" u="sng" dirty="0">
                <a:solidFill>
                  <a:schemeClr val="tx2"/>
                </a:solidFill>
              </a:rPr>
              <a:t>Project Pele</a:t>
            </a:r>
            <a:r>
              <a:rPr lang="en-US" sz="1100" dirty="0">
                <a:solidFill>
                  <a:schemeClr val="tx2"/>
                </a:solidFill>
              </a:rPr>
              <a:t>, the DoD project, </a:t>
            </a:r>
            <a:r>
              <a:rPr lang="en-US" sz="1100" dirty="0">
                <a:solidFill>
                  <a:schemeClr val="tx1">
                    <a:lumMod val="50000"/>
                  </a:schemeClr>
                </a:solidFill>
              </a:rPr>
              <a:t>which consist of a transportation PRA of a TRISO fueled &lt; 5 </a:t>
            </a:r>
            <a:r>
              <a:rPr lang="en-US" sz="1100" dirty="0" err="1">
                <a:solidFill>
                  <a:schemeClr val="tx1">
                    <a:lumMod val="50000"/>
                  </a:schemeClr>
                </a:solidFill>
              </a:rPr>
              <a:t>mW</a:t>
            </a:r>
            <a:r>
              <a:rPr lang="en-US" sz="1100" dirty="0">
                <a:solidFill>
                  <a:schemeClr val="tx1">
                    <a:lumMod val="50000"/>
                  </a:schemeClr>
                </a:solidFill>
              </a:rPr>
              <a:t> microreactor.  (Of course, </a:t>
            </a:r>
            <a:r>
              <a:rPr lang="en-US" sz="1100" dirty="0"/>
              <a:t>TRISO fuel is </a:t>
            </a:r>
            <a:r>
              <a:rPr lang="en-US" sz="1100" dirty="0">
                <a:ea typeface="Calibri" panose="020F0502020204030204" pitchFamily="34" charset="0"/>
              </a:rPr>
              <a:t>high-assay low-enriched uranium fuel made of ceramic particles encased in a graphite compact that is highly resistant to temperature)</a:t>
            </a:r>
          </a:p>
          <a:p>
            <a:pPr defTabSz="916503">
              <a:defRPr/>
            </a:pPr>
            <a:endParaRPr lang="en-US" sz="1100" dirty="0"/>
          </a:p>
          <a:p>
            <a:pPr defTabSz="916503">
              <a:defRPr/>
            </a:pPr>
            <a:r>
              <a:rPr lang="en-US" sz="1100" dirty="0"/>
              <a:t>The key elements I’m going to discuss today are our:</a:t>
            </a:r>
          </a:p>
          <a:p>
            <a:pPr marL="286407" indent="-286407" defTabSz="916503">
              <a:buFont typeface="Arial" panose="020B0604020202020204" pitchFamily="34" charset="0"/>
              <a:buChar char="•"/>
              <a:defRPr/>
            </a:pPr>
            <a:r>
              <a:rPr lang="en-US" sz="1100" dirty="0"/>
              <a:t>Proposed </a:t>
            </a:r>
            <a:r>
              <a:rPr lang="en-US" sz="1100" dirty="0">
                <a:solidFill>
                  <a:schemeClr val="tx2"/>
                </a:solidFill>
              </a:rPr>
              <a:t>regulatory approach – at least </a:t>
            </a:r>
            <a:r>
              <a:rPr lang="en-US" sz="1100" dirty="0"/>
              <a:t>for the initial units</a:t>
            </a:r>
          </a:p>
          <a:p>
            <a:pPr marL="286407" indent="-286407" defTabSz="916503">
              <a:buFont typeface="Arial" panose="020B0604020202020204" pitchFamily="34" charset="0"/>
              <a:buChar char="•"/>
              <a:defRPr/>
            </a:pPr>
            <a:r>
              <a:rPr lang="en-US" sz="1100" dirty="0"/>
              <a:t>Our proposed </a:t>
            </a:r>
            <a:r>
              <a:rPr lang="en-US" sz="1100" dirty="0">
                <a:solidFill>
                  <a:schemeClr val="tx2"/>
                </a:solidFill>
              </a:rPr>
              <a:t>risk acceptance guidelines</a:t>
            </a:r>
          </a:p>
          <a:p>
            <a:pPr marL="286407" indent="-286407" defTabSz="916503">
              <a:buFont typeface="Arial" panose="020B0604020202020204" pitchFamily="34" charset="0"/>
              <a:buChar char="•"/>
              <a:defRPr/>
            </a:pPr>
            <a:r>
              <a:rPr lang="en-US" sz="1100" dirty="0">
                <a:solidFill>
                  <a:schemeClr val="tx2"/>
                </a:solidFill>
              </a:rPr>
              <a:t>And our proposed risk assessment approach </a:t>
            </a:r>
          </a:p>
          <a:p>
            <a:pPr defTabSz="916503">
              <a:defRPr/>
            </a:pPr>
            <a:endParaRPr lang="en-US" sz="1800" dirty="0">
              <a:latin typeface="Calibri" panose="020F0502020204030204" pitchFamily="34" charset="0"/>
            </a:endParaRPr>
          </a:p>
          <a:p>
            <a:pPr defTabSz="916503">
              <a:defRP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245383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Concerning the regulatory approach, federal requirements for transport of radiological material largely focus on thick-walled steel transportation packages – like casks.</a:t>
            </a:r>
          </a:p>
          <a:p>
            <a:endParaRPr lang="en-US" sz="1100"/>
          </a:p>
          <a:p>
            <a:r>
              <a:rPr lang="en-US" sz="1100"/>
              <a:t>But a microreactor package with its contents is unlikely to meet the codified requirements of 10 CFR Part 71</a:t>
            </a:r>
          </a:p>
          <a:p>
            <a:endParaRPr lang="en-US" sz="1100"/>
          </a:p>
          <a:p>
            <a:r>
              <a:rPr lang="en-US" sz="1100"/>
              <a:t>However, if the test requirements cannot be met, then other regulatory pathways are possible which are listed along with examples of past use.</a:t>
            </a:r>
          </a:p>
          <a:p>
            <a:pPr marL="630096" lvl="1" indent="-171844">
              <a:buFont typeface="Arial" panose="020B0604020202020204" pitchFamily="34" charset="0"/>
              <a:buChar char="•"/>
            </a:pPr>
            <a:r>
              <a:rPr lang="en-US" sz="1100"/>
              <a:t>The Alternative Environmental and Test Conditions option</a:t>
            </a:r>
          </a:p>
          <a:p>
            <a:pPr marL="630096" lvl="1" indent="-171844">
              <a:buFont typeface="Arial" panose="020B0604020202020204" pitchFamily="34" charset="0"/>
              <a:buChar char="•"/>
            </a:pPr>
            <a:r>
              <a:rPr lang="en-US" sz="1100"/>
              <a:t>The Special Package Authorization option</a:t>
            </a:r>
          </a:p>
          <a:p>
            <a:pPr marL="630096" lvl="1" indent="-171844">
              <a:buFont typeface="Arial" panose="020B0604020202020204" pitchFamily="34" charset="0"/>
              <a:buChar char="•"/>
            </a:pPr>
            <a:r>
              <a:rPr lang="en-US" sz="1100"/>
              <a:t>And the Exemption Process – if acceptable risk can be demonstrated through compensatory actions </a:t>
            </a:r>
          </a:p>
          <a:p>
            <a:pPr marL="630096" lvl="1" indent="-171844">
              <a:buFont typeface="Arial" panose="020B0604020202020204" pitchFamily="34" charset="0"/>
              <a:buChar char="•"/>
            </a:pPr>
            <a:endParaRPr lang="en-US" sz="1100"/>
          </a:p>
          <a:p>
            <a:r>
              <a:rPr lang="en-US" sz="1100"/>
              <a:t>The Exemption process is viewed by PNNL as the preferred process for at least the initial units because:</a:t>
            </a:r>
          </a:p>
          <a:p>
            <a:pPr marL="630096" lvl="1" indent="-171844">
              <a:buFont typeface="Arial" panose="020B0604020202020204" pitchFamily="34" charset="0"/>
              <a:buChar char="•"/>
            </a:pPr>
            <a:r>
              <a:rPr lang="en-US" sz="1100"/>
              <a:t>It can be applied to multiple shipments unlike the Special Package Authorization option</a:t>
            </a:r>
          </a:p>
          <a:p>
            <a:pPr marL="630096" lvl="1" indent="-171844">
              <a:buFont typeface="Arial" panose="020B0604020202020204" pitchFamily="34" charset="0"/>
              <a:buChar char="•"/>
            </a:pPr>
            <a:r>
              <a:rPr lang="en-US" sz="1100"/>
              <a:t>And there is flexibility in deviating from deterministic requirements compared to Alternative Environmental and Test Conditions option</a:t>
            </a:r>
          </a:p>
          <a:p>
            <a:endParaRPr lang="en-US" sz="110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55450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This slide introduces the topic of risk acceptance guidelines.</a:t>
            </a:r>
          </a:p>
          <a:p>
            <a:endParaRPr lang="en-US" sz="1100"/>
          </a:p>
          <a:p>
            <a:r>
              <a:rPr lang="en-US" sz="1100"/>
              <a:t>PNNL contends that demonstration of acceptable risk (if the exemption process is used) will require a quantitative risk assessment given the complexities and uncertainties about package performance and potential risk to public.  </a:t>
            </a:r>
          </a:p>
          <a:p>
            <a:endParaRPr lang="en-US" sz="1100"/>
          </a:p>
          <a:p>
            <a:pPr defTabSz="916503">
              <a:defRPr/>
            </a:pPr>
            <a:r>
              <a:rPr lang="en-US" sz="1100"/>
              <a:t>The benefit of risk acceptance guidelines is that they provide a key basis in support of risk-informed regulatory decisionmaking</a:t>
            </a:r>
          </a:p>
          <a:p>
            <a:pPr defTabSz="916503">
              <a:defRPr/>
            </a:pPr>
            <a:endParaRPr lang="en-US" sz="1100"/>
          </a:p>
          <a:p>
            <a:pPr defTabSz="916503">
              <a:defRPr/>
            </a:pPr>
            <a:r>
              <a:rPr lang="en-US" sz="1100"/>
              <a:t>However, regulatory risk evaluations guidelines do not exist for transportation packages like they do for nuclear power plants (rather requirements are deterministic)</a:t>
            </a:r>
          </a:p>
          <a:p>
            <a:pPr defTabSz="916503">
              <a:defRPr/>
            </a:pPr>
            <a:endParaRPr lang="en-US" sz="1100"/>
          </a:p>
          <a:p>
            <a:pPr defTabSz="916503">
              <a:defRPr/>
            </a:pPr>
            <a:r>
              <a:rPr lang="en-US" sz="1100"/>
              <a:t>That said, NRC has proposed guidance in a risk-informed decision making (RIDM) report for nuclear material and waste applications (easiest to find by its ML number in the slide) </a:t>
            </a:r>
          </a:p>
          <a:p>
            <a:pPr marL="630096" lvl="1" indent="-171844">
              <a:buFont typeface="Arial" panose="020B0604020202020204" pitchFamily="34" charset="0"/>
              <a:buChar char="•"/>
            </a:pPr>
            <a:r>
              <a:rPr lang="en-US" sz="1100"/>
              <a:t>This guidance includes quantitative health guidelines developed from the 1986 NRC Safety Policy Statement </a:t>
            </a:r>
          </a:p>
          <a:p>
            <a:pPr marL="630096" lvl="1" indent="-171844">
              <a:buFont typeface="Arial" panose="020B0604020202020204" pitchFamily="34" charset="0"/>
              <a:buChar char="•"/>
            </a:pPr>
            <a:r>
              <a:rPr lang="en-US" sz="1100"/>
              <a:t>However, challenges remain in implementing the guidance and the approach has not been endorsed for use by NRC (that would be a policy decision) </a:t>
            </a:r>
          </a:p>
          <a:p>
            <a:pPr defTabSz="916503">
              <a:defRPr/>
            </a:pPr>
            <a:endParaRPr lang="en-US"/>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61540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sz="1100" dirty="0"/>
              <a:t>The premise of Safety Goal Policy on which the RIDM report proposal is based is that risk to people from nuclear power should be very small compared to the sum other accident risks (e.g., 0.1% of prompt fatality)  </a:t>
            </a:r>
          </a:p>
          <a:p>
            <a:pPr defTabSz="916503">
              <a:defRPr/>
            </a:pPr>
            <a:endParaRPr lang="en-US" sz="1100" dirty="0"/>
          </a:p>
          <a:p>
            <a:pPr defTabSz="916503">
              <a:defRPr/>
            </a:pPr>
            <a:r>
              <a:rPr lang="en-US" sz="1100" dirty="0"/>
              <a:t>The Safety Goal does not specifically address workers, but the RIDM report proposes that worker risk be small compared to other risk but not as small as for the public who are not trained and equipped in radiation protection.</a:t>
            </a:r>
          </a:p>
          <a:p>
            <a:pPr defTabSz="916503">
              <a:defRPr/>
            </a:pPr>
            <a:endParaRPr lang="en-US" sz="1100" dirty="0"/>
          </a:p>
          <a:p>
            <a:pPr defTabSz="916503">
              <a:defRPr/>
            </a:pPr>
            <a:r>
              <a:rPr lang="en-US" sz="1100" dirty="0"/>
              <a:t>So, in the table shown I’ve organized the proposed Quantitative Health Guidelines into 3 levels of harm (Acute Fatality, Latent Cancer Fatality, and Cancer Illness) and the different criteria proposed for the Public and for the Worker.  The basis for these criteria values are all worked out in the RDIM report.</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162632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78475" cy="3138488"/>
          </a:xfrm>
        </p:spPr>
      </p:sp>
      <p:sp>
        <p:nvSpPr>
          <p:cNvPr id="3" name="Notes Placeholder 2"/>
          <p:cNvSpPr>
            <a:spLocks noGrp="1"/>
          </p:cNvSpPr>
          <p:nvPr>
            <p:ph type="body" idx="1"/>
          </p:nvPr>
        </p:nvSpPr>
        <p:spPr>
          <a:xfrm>
            <a:off x="701040" y="4473893"/>
            <a:ext cx="5608320" cy="4452187"/>
          </a:xfrm>
        </p:spPr>
        <p:txBody>
          <a:bodyPr/>
          <a:lstStyle/>
          <a:p>
            <a:r>
              <a:rPr lang="en-US" sz="1000"/>
              <a:t>In PRA of a nuclear power plant, there are levels of analysis.  Level 1 - determination of core damage frequency (CDF) and large early release fraction LERF)), Level 2 quantification of release of radiological material, and Level 3 - determination of health effects from the potential releases.</a:t>
            </a:r>
          </a:p>
          <a:p>
            <a:endParaRPr lang="en-US" sz="1000"/>
          </a:p>
          <a:p>
            <a:pPr defTabSz="916503">
              <a:defRPr/>
            </a:pPr>
            <a:r>
              <a:rPr lang="en-US" sz="1000"/>
              <a:t>However, nuclear power plant PRAs (which are now mature and used for risk informed applications) are not typically taken to Level III, but rather use the surrogates of CDF and LERF to support risk informed applications because these values are more attainable (The basis for the acceptance of these surrogates is spelled out in NRC Regulatory Guide 1.200)</a:t>
            </a:r>
          </a:p>
          <a:p>
            <a:pPr defTabSz="916503">
              <a:defRPr/>
            </a:pPr>
            <a:endParaRPr lang="en-US" sz="1000"/>
          </a:p>
          <a:p>
            <a:pPr defTabSz="916503">
              <a:defRPr/>
            </a:pPr>
            <a:r>
              <a:rPr lang="en-US" sz="1000"/>
              <a:t>In like vein, PNNL proposes use of surrogates </a:t>
            </a:r>
            <a:r>
              <a:rPr lang="en-US" sz="1000">
                <a:solidFill>
                  <a:schemeClr val="tx2"/>
                </a:solidFill>
              </a:rPr>
              <a:t>for the QHGs </a:t>
            </a:r>
            <a:r>
              <a:rPr lang="en-US" sz="1000"/>
              <a:t>suggested by the RIDM report by formulating goals in terms of radiological dose and likelihood.  This provides some advantages such as:</a:t>
            </a:r>
          </a:p>
          <a:p>
            <a:pPr marL="171844" indent="-171844">
              <a:buFont typeface="Arial" panose="020B0604020202020204" pitchFamily="34" charset="0"/>
              <a:buChar char="•"/>
            </a:pPr>
            <a:r>
              <a:rPr lang="en-US" sz="1000">
                <a:solidFill>
                  <a:schemeClr val="tx2"/>
                </a:solidFill>
              </a:rPr>
              <a:t>Reduction in calculational burden </a:t>
            </a:r>
          </a:p>
          <a:p>
            <a:pPr marL="171844" indent="-171844">
              <a:buFont typeface="Arial" panose="020B0604020202020204" pitchFamily="34" charset="0"/>
              <a:buChar char="•"/>
            </a:pPr>
            <a:r>
              <a:rPr lang="en-US" sz="1000"/>
              <a:t>The dose limits </a:t>
            </a:r>
            <a:r>
              <a:rPr lang="en-US" sz="1000">
                <a:solidFill>
                  <a:schemeClr val="tx2"/>
                </a:solidFill>
              </a:rPr>
              <a:t>can be compared </a:t>
            </a:r>
            <a:r>
              <a:rPr lang="en-US" sz="1000"/>
              <a:t>to other federal/international dose limits used in related contexts for perspective</a:t>
            </a:r>
          </a:p>
          <a:p>
            <a:pPr marL="171844" indent="-171844">
              <a:buFont typeface="Arial" panose="020B0604020202020204" pitchFamily="34" charset="0"/>
              <a:buChar char="•"/>
            </a:pPr>
            <a:r>
              <a:rPr lang="en-US" sz="1000"/>
              <a:t>Determining likelihood and consequence separately provides a </a:t>
            </a:r>
            <a:r>
              <a:rPr lang="en-US" sz="1000">
                <a:solidFill>
                  <a:schemeClr val="tx2"/>
                </a:solidFill>
              </a:rPr>
              <a:t>greater level of information </a:t>
            </a:r>
            <a:r>
              <a:rPr lang="en-US" sz="1000"/>
              <a:t>for decisionmaking (rather than combining them into an expected value)</a:t>
            </a:r>
          </a:p>
          <a:p>
            <a:pPr defTabSz="916503">
              <a:defRPr/>
            </a:pPr>
            <a:endParaRPr lang="en-US" sz="1000"/>
          </a:p>
          <a:p>
            <a:r>
              <a:rPr lang="en-US" sz="1000"/>
              <a:t> PNNL examined the use of dose consequence-likelihood pairs from other applications</a:t>
            </a:r>
          </a:p>
          <a:p>
            <a:pPr marL="171844" indent="-171844" defTabSz="916503">
              <a:buFont typeface="Arial" panose="020B0604020202020204" pitchFamily="34" charset="0"/>
              <a:buChar char="•"/>
            </a:pPr>
            <a:r>
              <a:rPr lang="en-US" sz="1000">
                <a:solidFill>
                  <a:schemeClr val="tx2"/>
                </a:solidFill>
              </a:rPr>
              <a:t>Nuclear Energy Institute (NEI) 18-04 guidance for risk informed licensing of advanced nuclear reactors that uses this concept (which I am going to show in the next slide)</a:t>
            </a:r>
          </a:p>
          <a:p>
            <a:pPr marL="171844" indent="-171844" defTabSz="916503">
              <a:buFont typeface="Arial" panose="020B0604020202020204" pitchFamily="34" charset="0"/>
              <a:buChar char="•"/>
            </a:pPr>
            <a:r>
              <a:rPr lang="en-US" sz="1000">
                <a:solidFill>
                  <a:schemeClr val="tx2"/>
                </a:solidFill>
              </a:rPr>
              <a:t>DOE-STD-3009 uses this concept in their semi-quantitative risk ranking approach in support of nuclear safety for nonreactor facilities</a:t>
            </a:r>
          </a:p>
          <a:p>
            <a:pPr marL="171844" indent="-171844" defTabSz="916503">
              <a:buFont typeface="Arial" panose="020B0604020202020204" pitchFamily="34" charset="0"/>
              <a:buChar char="•"/>
            </a:pPr>
            <a:r>
              <a:rPr lang="en-US" sz="1000">
                <a:solidFill>
                  <a:schemeClr val="tx2"/>
                </a:solidFill>
              </a:rPr>
              <a:t>Guidance for the IAEA Q system that defines radionuclide quantities allowed in a Type A packages define the accident analyses methods (In Appendix I) and an allowed dose to come up with the A1 and A2 quantities.</a:t>
            </a:r>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424991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most sophisticated example (of the three cited) of our proposed concept (which is based on the combination of dose and likelihood limits) is this figure from NEI 18-04 of the Frequency-Consequence Targets.  Accidents whose consequences and likelihood fall above the blue line in the plot are considered risk significant (and not acceptable as is), and accidents whose consequences and likelihood fall below the blue line in the plot are considered less risk significant (and may not require further attention.)  So, risk is controlled to below the blue line.  NRC has endorsed this approach but provides the caveat that this figure does not represent risk acceptance criteria.</a:t>
            </a:r>
          </a:p>
          <a:p>
            <a:endParaRPr lang="en-US" sz="1100" dirty="0"/>
          </a:p>
          <a:p>
            <a:r>
              <a:rPr lang="en-US" sz="1100" dirty="0"/>
              <a:t>The bases for establishing the blue-line starting with the high-frequency, low consequence events in the upper-left hand corner to the low-frequency, high consequence events on the lower right-hand corner are provided in the NEI report and includes reference to related applicable federal requirements and guidance.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306265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t>So, the evaluation criteria from the three cited sources were merged together and the result is shown in this table for the maximum offsite individual (or closest member of the public) and a worker.  The results were refined </a:t>
            </a:r>
            <a:r>
              <a:rPr lang="en-US" sz="1100"/>
              <a:t>to ensure that no criterion when converted to health effects represents risk greater than the proposed QHGs in the RIDM report.</a:t>
            </a:r>
          </a:p>
          <a:p>
            <a:endParaRPr lang="en-GB" sz="1100"/>
          </a:p>
          <a:p>
            <a:r>
              <a:rPr lang="en-GB" sz="1100"/>
              <a:t>The table presents for each of the accident frequency ranges (see far left column), the radiological dose limits for the pubic and workers (see the middle columns) that are acceptable or unacceptable (see far right column)</a:t>
            </a:r>
          </a:p>
          <a:p>
            <a:endParaRPr lang="en-GB" sz="1100"/>
          </a:p>
          <a:p>
            <a:r>
              <a:rPr lang="en-GB" sz="1100"/>
              <a:t>So, in the very extremely unlikely frequency range of 1E-06 to 5E-07 per year, radiological doses less than or equal to 25 rem total dose are acceptable and those greater than 25 rem are unacceptable.</a:t>
            </a:r>
          </a:p>
          <a:p>
            <a:endParaRPr lang="en-GB" sz="1100"/>
          </a:p>
          <a:p>
            <a:endParaRPr lang="en-GB" sz="1000"/>
          </a:p>
          <a:p>
            <a:endParaRPr lang="en-US"/>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280328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This slide begins the discussion of our proposed Risk Assessment approach:</a:t>
            </a:r>
          </a:p>
          <a:p>
            <a:endParaRPr lang="en-US" sz="1100">
              <a:solidFill>
                <a:schemeClr val="tx1">
                  <a:lumMod val="50000"/>
                </a:schemeClr>
              </a:solidFill>
            </a:endParaRPr>
          </a:p>
          <a:p>
            <a:r>
              <a:rPr lang="en-US" sz="1100">
                <a:solidFill>
                  <a:schemeClr val="tx1">
                    <a:lumMod val="50000"/>
                  </a:schemeClr>
                </a:solidFill>
              </a:rPr>
              <a:t>The NRC RIDM report advocates use of PRA when quantitative benefits are needed</a:t>
            </a:r>
          </a:p>
          <a:p>
            <a:endParaRPr lang="en-US" sz="1100">
              <a:solidFill>
                <a:schemeClr val="tx1">
                  <a:lumMod val="50000"/>
                </a:schemeClr>
              </a:solidFill>
            </a:endParaRPr>
          </a:p>
          <a:p>
            <a:r>
              <a:rPr lang="en-US" sz="1100">
                <a:solidFill>
                  <a:schemeClr val="tx1">
                    <a:lumMod val="50000"/>
                  </a:schemeClr>
                </a:solidFill>
              </a:rPr>
              <a:t>Though PRAs for nuclear power plants typically involve event tree and fault tree analysis – They are not are proposed here.</a:t>
            </a:r>
          </a:p>
          <a:p>
            <a:pPr marL="171844" indent="-171844" defTabSz="916503">
              <a:buFont typeface="Arial" panose="020B0604020202020204" pitchFamily="34" charset="0"/>
              <a:buChar char="•"/>
            </a:pPr>
            <a:r>
              <a:rPr lang="en-US" sz="1000">
                <a:solidFill>
                  <a:schemeClr val="tx2"/>
                </a:solidFill>
              </a:rPr>
              <a:t>The value of fault tree is for analysis of complex engineered systems and system interaction.  And the value of event trees  is to map accident sequences.  But these models have limited benefit here because most of transportation initiating events lead directly to an undesired outcome.  </a:t>
            </a:r>
          </a:p>
          <a:p>
            <a:endParaRPr lang="en-US" sz="1100">
              <a:solidFill>
                <a:schemeClr val="tx1">
                  <a:lumMod val="50000"/>
                </a:schemeClr>
              </a:solidFill>
            </a:endParaRPr>
          </a:p>
          <a:p>
            <a:r>
              <a:rPr lang="en-US" sz="1100">
                <a:solidFill>
                  <a:schemeClr val="tx1">
                    <a:lumMod val="50000"/>
                  </a:schemeClr>
                </a:solidFill>
              </a:rPr>
              <a:t>So, our PRA approach focuses on:</a:t>
            </a:r>
          </a:p>
          <a:p>
            <a:pPr marL="171844" indent="-171844" defTabSz="916503">
              <a:buFont typeface="Arial" panose="020B0604020202020204" pitchFamily="34" charset="0"/>
              <a:buChar char="•"/>
            </a:pPr>
            <a:r>
              <a:rPr lang="en-US" sz="1000">
                <a:solidFill>
                  <a:schemeClr val="tx2"/>
                </a:solidFill>
              </a:rPr>
              <a:t>Identification of accident scenarios</a:t>
            </a:r>
          </a:p>
          <a:p>
            <a:pPr marL="171844" indent="-171844" defTabSz="916503">
              <a:buFont typeface="Arial" panose="020B0604020202020204" pitchFamily="34" charset="0"/>
              <a:buChar char="•"/>
            </a:pPr>
            <a:r>
              <a:rPr lang="en-US" sz="1000">
                <a:solidFill>
                  <a:schemeClr val="tx2"/>
                </a:solidFill>
              </a:rPr>
              <a:t>Development of their likelihoods</a:t>
            </a:r>
          </a:p>
          <a:p>
            <a:pPr marL="171844" indent="-171844" defTabSz="916503">
              <a:buFont typeface="Arial" panose="020B0604020202020204" pitchFamily="34" charset="0"/>
              <a:buChar char="•"/>
            </a:pPr>
            <a:r>
              <a:rPr lang="en-US" sz="1000">
                <a:solidFill>
                  <a:schemeClr val="tx2"/>
                </a:solidFill>
              </a:rPr>
              <a:t>And development of their consequences </a:t>
            </a:r>
          </a:p>
          <a:p>
            <a:endParaRPr lang="en-US" sz="1100">
              <a:solidFill>
                <a:schemeClr val="tx1">
                  <a:lumMod val="50000"/>
                </a:schemeClr>
              </a:solidFill>
            </a:endParaRPr>
          </a:p>
          <a:p>
            <a:r>
              <a:rPr lang="en-US" sz="1100">
                <a:solidFill>
                  <a:schemeClr val="tx1">
                    <a:lumMod val="50000"/>
                  </a:schemeClr>
                </a:solidFill>
              </a:rPr>
              <a:t>And we propose that like-kind accidents will be grouped be create representative bounding accidents.</a:t>
            </a:r>
          </a:p>
          <a:p>
            <a:pPr marL="171844" indent="-171844" defTabSz="916503">
              <a:buFont typeface="Arial" panose="020B0604020202020204" pitchFamily="34" charset="0"/>
              <a:buChar char="•"/>
            </a:pPr>
            <a:r>
              <a:rPr lang="en-US" sz="1000">
                <a:solidFill>
                  <a:schemeClr val="tx2"/>
                </a:solidFill>
              </a:rPr>
              <a:t>Grouped primarily by accident phenomena and </a:t>
            </a:r>
            <a:r>
              <a:rPr lang="en-GB" sz="1000">
                <a:solidFill>
                  <a:schemeClr val="tx2"/>
                </a:solidFill>
              </a:rPr>
              <a:t>defined by the highest consequence of accidents in the group and assigned the sum of accidents frequencies for that group. </a:t>
            </a:r>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188295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June 27, 2022</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6/27/2022</a:t>
            </a:fld>
            <a:endParaRPr lang="en-US"/>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6/27/2022</a:t>
            </a:fld>
            <a:endParaRPr lang="en-US"/>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6/27/2022</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6/27/2022</a:t>
            </a:fld>
            <a:endParaRPr lang="en-US"/>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6/27/2022</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6/27/2022</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6/27/2022</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130710" y="1582993"/>
            <a:ext cx="5053780" cy="3332651"/>
          </a:xfrm>
        </p:spPr>
        <p:txBody>
          <a:bodyPr/>
          <a:lstStyle/>
          <a:p>
            <a:r>
              <a:rPr lang="en-US" sz="4000"/>
              <a:t>Risk-Informed Approach for Regulatory Approval of Microreactor Transport</a:t>
            </a:r>
            <a:r>
              <a:rPr lang="en-US"/>
              <a:t> </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612490" y="5151339"/>
            <a:ext cx="4572000" cy="274320"/>
          </a:xfrm>
        </p:spPr>
        <p:txBody>
          <a:bodyPr/>
          <a:lstStyle/>
          <a:p>
            <a:r>
              <a:rPr lang="en-US"/>
              <a:t>Garill Coles</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a:xfrm>
            <a:off x="904679" y="5766911"/>
            <a:ext cx="5444750" cy="898549"/>
          </a:xfrm>
        </p:spPr>
        <p:txBody>
          <a:bodyPr/>
          <a:lstStyle/>
          <a:p>
            <a:r>
              <a:rPr lang="en-US" sz="1600" b="1">
                <a:solidFill>
                  <a:schemeClr val="accent2"/>
                </a:solidFill>
              </a:rPr>
              <a:t>Probabilistic Safety Assessment and Management PSAM 16</a:t>
            </a:r>
          </a:p>
          <a:p>
            <a:r>
              <a:rPr lang="en-US" sz="1600" b="1">
                <a:solidFill>
                  <a:schemeClr val="accent2"/>
                </a:solidFill>
              </a:rPr>
              <a:t>June 26-July 1, 2022</a:t>
            </a:r>
          </a:p>
          <a:p>
            <a:r>
              <a:rPr lang="en-US" sz="1600" b="1">
                <a:solidFill>
                  <a:schemeClr val="accent2"/>
                </a:solidFill>
              </a:rPr>
              <a:t>Honolulu, Hawaii</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PRA Trial Approach</a:t>
            </a:r>
            <a:br>
              <a:rPr lang="en-US" sz="2800"/>
            </a:br>
            <a:r>
              <a:rPr lang="en-US" sz="2800"/>
              <a:t>Identification of Accident Scenarios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776054"/>
            <a:ext cx="12801600" cy="5642092"/>
          </a:xfrm>
        </p:spPr>
        <p:txBody>
          <a:bodyPr/>
          <a:lstStyle/>
          <a:p>
            <a:r>
              <a:rPr lang="en-US">
                <a:solidFill>
                  <a:schemeClr val="tx1">
                    <a:lumMod val="50000"/>
                  </a:schemeClr>
                </a:solidFill>
                <a:latin typeface="+mn-lt"/>
              </a:rPr>
              <a:t>Hazard Analysis provides broad understanding of accident possibilities – which is important given lack of experience in transporting a microreactor </a:t>
            </a:r>
          </a:p>
          <a:p>
            <a:pPr lvl="1"/>
            <a:r>
              <a:rPr lang="en-US" sz="2200">
                <a:solidFill>
                  <a:schemeClr val="tx1">
                    <a:lumMod val="50000"/>
                  </a:schemeClr>
                </a:solidFill>
                <a:latin typeface="+mn-lt"/>
              </a:rPr>
              <a:t>(e.g., Hazard identification checklist and Hazardous condition evaluation)</a:t>
            </a:r>
          </a:p>
          <a:p>
            <a:r>
              <a:rPr lang="en-US">
                <a:solidFill>
                  <a:schemeClr val="tx1">
                    <a:lumMod val="50000"/>
                  </a:schemeClr>
                </a:solidFill>
                <a:latin typeface="+mn-lt"/>
              </a:rPr>
              <a:t>Hazardous condition evaluation worksheets was used to postulate accident conditions in which likelihood and consequence bins are assigned:</a:t>
            </a:r>
          </a:p>
          <a:p>
            <a:pPr lvl="1"/>
            <a:r>
              <a:rPr lang="en-US" sz="2200">
                <a:solidFill>
                  <a:schemeClr val="tx1">
                    <a:lumMod val="50000"/>
                  </a:schemeClr>
                </a:solidFill>
                <a:latin typeface="+mn-lt"/>
              </a:rPr>
              <a:t>Fire hazard events, Explosion events (e.g., diesel fires)</a:t>
            </a:r>
          </a:p>
          <a:p>
            <a:pPr lvl="1"/>
            <a:r>
              <a:rPr lang="en-US" sz="2200">
                <a:solidFill>
                  <a:schemeClr val="tx1">
                    <a:lumMod val="50000"/>
                  </a:schemeClr>
                </a:solidFill>
                <a:latin typeface="+mn-lt"/>
              </a:rPr>
              <a:t>Kinetic energy, Potential energy (e.g., collisions, drops to a lower elevation) </a:t>
            </a:r>
          </a:p>
          <a:p>
            <a:pPr lvl="1"/>
            <a:r>
              <a:rPr lang="en-US" sz="2200">
                <a:solidFill>
                  <a:schemeClr val="tx1">
                    <a:lumMod val="50000"/>
                  </a:schemeClr>
                </a:solidFill>
                <a:latin typeface="+mn-lt"/>
              </a:rPr>
              <a:t>Loss of containment hazard events (e.g., human errors, road vibration)</a:t>
            </a:r>
          </a:p>
          <a:p>
            <a:pPr lvl="1"/>
            <a:r>
              <a:rPr lang="en-US" sz="2200">
                <a:solidFill>
                  <a:schemeClr val="tx1">
                    <a:lumMod val="50000"/>
                  </a:schemeClr>
                </a:solidFill>
                <a:latin typeface="+mn-lt"/>
              </a:rPr>
              <a:t>Direct radiological exposure events (e.g., loss of shielding, increased routine exposure), </a:t>
            </a:r>
          </a:p>
          <a:p>
            <a:pPr lvl="1"/>
            <a:r>
              <a:rPr lang="en-US" sz="2200">
                <a:solidFill>
                  <a:schemeClr val="tx1">
                    <a:lumMod val="50000"/>
                  </a:schemeClr>
                </a:solidFill>
                <a:latin typeface="+mn-lt"/>
              </a:rPr>
              <a:t>Criticality event (e.g., road accident that results in drop into body of water)</a:t>
            </a:r>
          </a:p>
          <a:p>
            <a:pPr lvl="1"/>
            <a:r>
              <a:rPr lang="en-US" sz="2200">
                <a:solidFill>
                  <a:schemeClr val="tx1">
                    <a:lumMod val="50000"/>
                  </a:schemeClr>
                </a:solidFill>
                <a:latin typeface="+mn-lt"/>
              </a:rPr>
              <a:t>Man-made events, (e.g., human error in errors in disassembly or packaging)</a:t>
            </a:r>
          </a:p>
          <a:p>
            <a:pPr lvl="1"/>
            <a:r>
              <a:rPr lang="en-US" sz="2200">
                <a:solidFill>
                  <a:schemeClr val="tx1">
                    <a:lumMod val="50000"/>
                  </a:schemeClr>
                </a:solidFill>
                <a:latin typeface="+mn-lt"/>
              </a:rPr>
              <a:t>Natural Phenomena events (e.g., high wind accidents, containment degradation due to extreme cold)</a:t>
            </a:r>
          </a:p>
          <a:p>
            <a:r>
              <a:rPr lang="en-US">
                <a:solidFill>
                  <a:schemeClr val="tx1">
                    <a:lumMod val="50000"/>
                  </a:schemeClr>
                </a:solidFill>
              </a:rPr>
              <a:t>Accident may involve scenarios beyond accidents typically considered </a:t>
            </a:r>
          </a:p>
          <a:p>
            <a:pPr marL="0" indent="0">
              <a:buNone/>
            </a:pPr>
            <a:endParaRPr lang="en-US">
              <a:solidFill>
                <a:schemeClr val="tx1">
                  <a:lumMod val="50000"/>
                </a:schemeClr>
              </a:solidFill>
            </a:endParaRPr>
          </a:p>
        </p:txBody>
      </p:sp>
    </p:spTree>
    <p:extLst>
      <p:ext uri="{BB962C8B-B14F-4D97-AF65-F5344CB8AC3E}">
        <p14:creationId xmlns:p14="http://schemas.microsoft.com/office/powerpoint/2010/main" val="35766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11</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PRA Trial Approach – Identification of Accident Scenarios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37556" y="6552190"/>
            <a:ext cx="12883351" cy="896234"/>
          </a:xfrm>
        </p:spPr>
        <p:txBody>
          <a:bodyPr/>
          <a:lstStyle/>
          <a:p>
            <a:pPr marL="0" indent="0">
              <a:buNone/>
            </a:pPr>
            <a:r>
              <a:rPr lang="en-US">
                <a:solidFill>
                  <a:schemeClr val="tx1">
                    <a:lumMod val="50000"/>
                  </a:schemeClr>
                </a:solidFill>
              </a:rPr>
              <a:t>Accidents defined and grouped into bounding representative accident as appropriate (representative but not overly conservative)</a:t>
            </a:r>
          </a:p>
        </p:txBody>
      </p:sp>
      <p:graphicFrame>
        <p:nvGraphicFramePr>
          <p:cNvPr id="5" name="Table 5">
            <a:extLst>
              <a:ext uri="{FF2B5EF4-FFF2-40B4-BE49-F238E27FC236}">
                <a16:creationId xmlns:a16="http://schemas.microsoft.com/office/drawing/2014/main" id="{C47E0CB7-C9A6-4C11-860F-1E4D97EC3228}"/>
              </a:ext>
            </a:extLst>
          </p:cNvPr>
          <p:cNvGraphicFramePr>
            <a:graphicFrameLocks noGrp="1"/>
          </p:cNvGraphicFramePr>
          <p:nvPr>
            <p:extLst>
              <p:ext uri="{D42A27DB-BD31-4B8C-83A1-F6EECF244321}">
                <p14:modId xmlns:p14="http://schemas.microsoft.com/office/powerpoint/2010/main" val="1382891214"/>
              </p:ext>
            </p:extLst>
          </p:nvPr>
        </p:nvGraphicFramePr>
        <p:xfrm>
          <a:off x="1289849" y="1829434"/>
          <a:ext cx="13101355" cy="4334256"/>
        </p:xfrm>
        <a:graphic>
          <a:graphicData uri="http://schemas.openxmlformats.org/drawingml/2006/table">
            <a:tbl>
              <a:tblPr firstRow="1" bandRow="1">
                <a:tableStyleId>{5C22544A-7EE6-4342-B048-85BDC9FD1C3A}</a:tableStyleId>
              </a:tblPr>
              <a:tblGrid>
                <a:gridCol w="1261176">
                  <a:extLst>
                    <a:ext uri="{9D8B030D-6E8A-4147-A177-3AD203B41FA5}">
                      <a16:colId xmlns:a16="http://schemas.microsoft.com/office/drawing/2014/main" val="1285358769"/>
                    </a:ext>
                  </a:extLst>
                </a:gridCol>
                <a:gridCol w="2204862">
                  <a:extLst>
                    <a:ext uri="{9D8B030D-6E8A-4147-A177-3AD203B41FA5}">
                      <a16:colId xmlns:a16="http://schemas.microsoft.com/office/drawing/2014/main" val="2934972450"/>
                    </a:ext>
                  </a:extLst>
                </a:gridCol>
                <a:gridCol w="2353202">
                  <a:extLst>
                    <a:ext uri="{9D8B030D-6E8A-4147-A177-3AD203B41FA5}">
                      <a16:colId xmlns:a16="http://schemas.microsoft.com/office/drawing/2014/main" val="1922449711"/>
                    </a:ext>
                  </a:extLst>
                </a:gridCol>
                <a:gridCol w="2380172">
                  <a:extLst>
                    <a:ext uri="{9D8B030D-6E8A-4147-A177-3AD203B41FA5}">
                      <a16:colId xmlns:a16="http://schemas.microsoft.com/office/drawing/2014/main" val="3951202762"/>
                    </a:ext>
                  </a:extLst>
                </a:gridCol>
                <a:gridCol w="2808775">
                  <a:extLst>
                    <a:ext uri="{9D8B030D-6E8A-4147-A177-3AD203B41FA5}">
                      <a16:colId xmlns:a16="http://schemas.microsoft.com/office/drawing/2014/main" val="3548271755"/>
                    </a:ext>
                  </a:extLst>
                </a:gridCol>
                <a:gridCol w="2093168">
                  <a:extLst>
                    <a:ext uri="{9D8B030D-6E8A-4147-A177-3AD203B41FA5}">
                      <a16:colId xmlns:a16="http://schemas.microsoft.com/office/drawing/2014/main" val="350096592"/>
                    </a:ext>
                  </a:extLst>
                </a:gridCol>
              </a:tblGrid>
              <a:tr h="419941">
                <a:tc gridSpan="6">
                  <a:txBody>
                    <a:bodyPr/>
                    <a:lstStyle/>
                    <a:p>
                      <a:r>
                        <a:rPr lang="en-US"/>
                        <a:t>Hazardous Condition Evaluation Worksheet – Fire Events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0791078"/>
                  </a:ext>
                </a:extLst>
              </a:tr>
              <a:tr h="419941">
                <a:tc>
                  <a:txBody>
                    <a:bodyPr/>
                    <a:lstStyle/>
                    <a:p>
                      <a:r>
                        <a:rPr lang="en-US"/>
                        <a:t>Event Class/</a:t>
                      </a:r>
                    </a:p>
                    <a:p>
                      <a:r>
                        <a:rPr lang="en-US"/>
                        <a:t>Initiator</a:t>
                      </a:r>
                    </a:p>
                  </a:txBody>
                  <a:tcPr/>
                </a:tc>
                <a:tc>
                  <a:txBody>
                    <a:bodyPr/>
                    <a:lstStyle/>
                    <a:p>
                      <a:r>
                        <a:rPr lang="en-US"/>
                        <a:t>Hazardous Event Summary</a:t>
                      </a:r>
                    </a:p>
                  </a:txBody>
                  <a:tcPr/>
                </a:tc>
                <a:tc>
                  <a:txBody>
                    <a:bodyPr/>
                    <a:lstStyle/>
                    <a:p>
                      <a:r>
                        <a:rPr lang="en-US"/>
                        <a:t>Initiating Event Likelihood</a:t>
                      </a:r>
                    </a:p>
                  </a:txBody>
                  <a:tcPr/>
                </a:tc>
                <a:tc>
                  <a:txBody>
                    <a:bodyPr/>
                    <a:lstStyle/>
                    <a:p>
                      <a:r>
                        <a:rPr lang="en-US"/>
                        <a:t>Consequences</a:t>
                      </a:r>
                    </a:p>
                  </a:txBody>
                  <a:tcPr/>
                </a:tc>
                <a:tc>
                  <a:txBody>
                    <a:bodyPr/>
                    <a:lstStyle/>
                    <a:p>
                      <a:r>
                        <a:rPr lang="en-US"/>
                        <a:t>Risk Characterization</a:t>
                      </a:r>
                    </a:p>
                  </a:txBody>
                  <a:tcPr/>
                </a:tc>
                <a:tc>
                  <a:txBody>
                    <a:bodyPr/>
                    <a:lstStyle/>
                    <a:p>
                      <a:r>
                        <a:rPr lang="en-US"/>
                        <a:t>Preventive and Mitigative SSCs</a:t>
                      </a:r>
                    </a:p>
                  </a:txBody>
                  <a:tcPr/>
                </a:tc>
                <a:extLst>
                  <a:ext uri="{0D108BD9-81ED-4DB2-BD59-A6C34878D82A}">
                    <a16:rowId xmlns:a16="http://schemas.microsoft.com/office/drawing/2014/main" val="2193025141"/>
                  </a:ext>
                </a:extLst>
              </a:tr>
              <a:tr h="195007">
                <a:tc>
                  <a:txBody>
                    <a:bodyPr/>
                    <a:lstStyle/>
                    <a:p>
                      <a:r>
                        <a:rPr lang="en-US" sz="1800"/>
                        <a:t>Diesel fuel fire</a:t>
                      </a:r>
                    </a:p>
                    <a:p>
                      <a:endParaRPr lang="en-US" sz="1800"/>
                    </a:p>
                    <a:p>
                      <a:r>
                        <a:rPr lang="en-US" sz="1800"/>
                        <a:t>General fire in the Transport</a:t>
                      </a:r>
                    </a:p>
                  </a:txBody>
                  <a:tcPr/>
                </a:tc>
                <a:tc>
                  <a:txBody>
                    <a:bodyPr/>
                    <a:lstStyle/>
                    <a:p>
                      <a:r>
                        <a:rPr lang="en-US" sz="1800"/>
                        <a:t>Release of rad </a:t>
                      </a:r>
                      <a:r>
                        <a:rPr lang="en-US" sz="1800" kern="1200">
                          <a:solidFill>
                            <a:schemeClr val="dk1"/>
                          </a:solidFill>
                          <a:latin typeface="+mn-lt"/>
                          <a:ea typeface="+mn-ea"/>
                          <a:cs typeface="+mn-cs"/>
                        </a:rPr>
                        <a:t>material from microreactor package to environ caused by damage to package  due to fire that originates inside the transport container</a:t>
                      </a:r>
                    </a:p>
                  </a:txBody>
                  <a:tcPr/>
                </a:tc>
                <a:tc>
                  <a:txBody>
                    <a:bodyPr/>
                    <a:lstStyle/>
                    <a:p>
                      <a:r>
                        <a:rPr lang="en-US" sz="1800" kern="1200">
                          <a:solidFill>
                            <a:schemeClr val="dk1"/>
                          </a:solidFill>
                          <a:effectLst/>
                          <a:latin typeface="+mn-lt"/>
                          <a:ea typeface="+mn-ea"/>
                          <a:cs typeface="+mn-cs"/>
                        </a:rPr>
                        <a:t>Anticipated </a:t>
                      </a:r>
                    </a:p>
                    <a:p>
                      <a:r>
                        <a:rPr lang="en-US" sz="1800" kern="1200">
                          <a:solidFill>
                            <a:schemeClr val="dk1"/>
                          </a:solidFill>
                          <a:effectLst/>
                          <a:latin typeface="+mn-lt"/>
                          <a:ea typeface="+mn-ea"/>
                          <a:cs typeface="+mn-cs"/>
                        </a:rPr>
                        <a:t>F ≥ 10</a:t>
                      </a:r>
                      <a:r>
                        <a:rPr lang="en-US" sz="1800" kern="1200" baseline="30000">
                          <a:solidFill>
                            <a:schemeClr val="dk1"/>
                          </a:solidFill>
                          <a:effectLst/>
                          <a:latin typeface="+mn-lt"/>
                          <a:ea typeface="+mn-ea"/>
                          <a:cs typeface="+mn-cs"/>
                        </a:rPr>
                        <a:t>-2</a:t>
                      </a:r>
                    </a:p>
                    <a:p>
                      <a:r>
                        <a:rPr lang="en-US" sz="1800" kern="1200">
                          <a:solidFill>
                            <a:schemeClr val="dk1"/>
                          </a:solidFill>
                          <a:effectLst/>
                          <a:latin typeface="+mn-lt"/>
                          <a:ea typeface="+mn-ea"/>
                          <a:cs typeface="+mn-cs"/>
                        </a:rPr>
                        <a:t>Unlikely </a:t>
                      </a:r>
                    </a:p>
                    <a:p>
                      <a:pPr marL="0" algn="l" defTabSz="1097280" rtl="0" eaLnBrk="1" latinLnBrk="0" hangingPunct="1"/>
                      <a:r>
                        <a:rPr lang="en-US" sz="1800" kern="1200">
                          <a:solidFill>
                            <a:schemeClr val="dk1"/>
                          </a:solidFill>
                          <a:effectLst/>
                          <a:latin typeface="+mn-lt"/>
                          <a:ea typeface="+mn-ea"/>
                          <a:cs typeface="+mn-cs"/>
                        </a:rPr>
                        <a:t>10-2 &gt; F ≥ 10-4</a:t>
                      </a:r>
                    </a:p>
                    <a:p>
                      <a:pPr marL="0" algn="l" defTabSz="1097280" rtl="0" eaLnBrk="1" latinLnBrk="0" hangingPunct="1"/>
                      <a:r>
                        <a:rPr lang="en-US" sz="1800" kern="1200">
                          <a:solidFill>
                            <a:schemeClr val="dk1"/>
                          </a:solidFill>
                          <a:effectLst/>
                          <a:latin typeface="+mn-lt"/>
                          <a:ea typeface="+mn-ea"/>
                          <a:cs typeface="+mn-cs"/>
                        </a:rPr>
                        <a:t>Extremely Unlikely </a:t>
                      </a:r>
                    </a:p>
                    <a:p>
                      <a:pPr marL="0" algn="l" defTabSz="1097280" rtl="0" eaLnBrk="1" latinLnBrk="0" hangingPunct="1"/>
                      <a:r>
                        <a:rPr lang="en-US" sz="1800" kern="1200">
                          <a:solidFill>
                            <a:schemeClr val="dk1"/>
                          </a:solidFill>
                          <a:effectLst/>
                          <a:latin typeface="+mn-lt"/>
                          <a:ea typeface="+mn-ea"/>
                          <a:cs typeface="+mn-cs"/>
                        </a:rPr>
                        <a:t>10-4 &gt; F ≥ 10-6</a:t>
                      </a:r>
                    </a:p>
                    <a:p>
                      <a:r>
                        <a:rPr lang="en-US" sz="1800" kern="1200">
                          <a:solidFill>
                            <a:schemeClr val="dk1"/>
                          </a:solidFill>
                          <a:effectLst/>
                          <a:latin typeface="+mn-lt"/>
                          <a:ea typeface="+mn-ea"/>
                          <a:cs typeface="+mn-cs"/>
                        </a:rPr>
                        <a:t>Beyond Extremely Unlikely</a:t>
                      </a:r>
                    </a:p>
                    <a:p>
                      <a:r>
                        <a:rPr lang="en-US" sz="1800" kern="1200">
                          <a:solidFill>
                            <a:schemeClr val="dk1"/>
                          </a:solidFill>
                          <a:effectLst/>
                          <a:latin typeface="+mn-lt"/>
                          <a:ea typeface="+mn-ea"/>
                          <a:cs typeface="+mn-cs"/>
                        </a:rPr>
                        <a:t>F &lt; 10</a:t>
                      </a:r>
                      <a:r>
                        <a:rPr lang="en-US" sz="1800" kern="1200" baseline="30000">
                          <a:solidFill>
                            <a:schemeClr val="dk1"/>
                          </a:solidFill>
                          <a:effectLst/>
                          <a:latin typeface="+mn-lt"/>
                          <a:ea typeface="+mn-ea"/>
                          <a:cs typeface="+mn-cs"/>
                        </a:rPr>
                        <a:t>-6</a:t>
                      </a:r>
                      <a:endParaRPr lang="en-US" sz="1800" kern="1200">
                        <a:solidFill>
                          <a:schemeClr val="dk1"/>
                        </a:solidFill>
                        <a:effectLst/>
                        <a:latin typeface="+mn-lt"/>
                        <a:ea typeface="+mn-ea"/>
                        <a:cs typeface="+mn-cs"/>
                      </a:endParaRPr>
                    </a:p>
                    <a:p>
                      <a:pPr marL="0" algn="l" defTabSz="1097280" rtl="0" eaLnBrk="1" latinLnBrk="0" hangingPunct="1"/>
                      <a:endParaRPr lang="en-US" sz="1800" kern="1200">
                        <a:solidFill>
                          <a:schemeClr val="dk1"/>
                        </a:solidFill>
                        <a:effectLst/>
                        <a:latin typeface="+mn-lt"/>
                        <a:ea typeface="+mn-ea"/>
                        <a:cs typeface="+mn-cs"/>
                      </a:endParaRPr>
                    </a:p>
                  </a:txBody>
                  <a:tcPr/>
                </a:tc>
                <a:tc>
                  <a:txBody>
                    <a:bodyPr/>
                    <a:lstStyle/>
                    <a:p>
                      <a:r>
                        <a:rPr lang="en-US" sz="1800"/>
                        <a:t>Physical Consequence</a:t>
                      </a:r>
                    </a:p>
                    <a:p>
                      <a:r>
                        <a:rPr lang="en-US" sz="1800"/>
                        <a:t>Material at Risk</a:t>
                      </a:r>
                    </a:p>
                    <a:p>
                      <a:endParaRPr lang="en-US" sz="1800"/>
                    </a:p>
                    <a:p>
                      <a:r>
                        <a:rPr lang="en-US" sz="1800"/>
                        <a:t>Potential damage to elements of the package  and mechanism for release from….</a:t>
                      </a:r>
                    </a:p>
                    <a:p>
                      <a:endParaRPr lang="en-US" sz="1800"/>
                    </a:p>
                  </a:txBody>
                  <a:tcPr/>
                </a:tc>
                <a:tc>
                  <a:txBody>
                    <a:bodyPr/>
                    <a:lstStyle/>
                    <a:p>
                      <a:r>
                        <a:rPr lang="en-US" sz="1800"/>
                        <a:t>Low</a:t>
                      </a:r>
                    </a:p>
                    <a:p>
                      <a:r>
                        <a:rPr lang="en-US" sz="1800"/>
                        <a:t>Medium </a:t>
                      </a:r>
                    </a:p>
                    <a:p>
                      <a:r>
                        <a:rPr lang="en-US" sz="1800"/>
                        <a:t>High</a:t>
                      </a:r>
                    </a:p>
                    <a:p>
                      <a:endParaRPr lang="en-US" sz="1800"/>
                    </a:p>
                    <a:p>
                      <a:r>
                        <a:rPr lang="en-US" sz="1800"/>
                        <a:t>Involved MAR </a:t>
                      </a:r>
                    </a:p>
                    <a:p>
                      <a:r>
                        <a:rPr lang="en-US" sz="1800"/>
                        <a:t>(e.g., Rad material plated out in Primary Cooling System or </a:t>
                      </a:r>
                    </a:p>
                    <a:p>
                      <a:r>
                        <a:rPr lang="en-US" sz="1800"/>
                        <a:t>Rad material diffused in core structures)</a:t>
                      </a:r>
                    </a:p>
                  </a:txBody>
                  <a:tcPr/>
                </a:tc>
                <a:tc>
                  <a:txBody>
                    <a:bodyPr/>
                    <a:lstStyle/>
                    <a:p>
                      <a:r>
                        <a:rPr lang="en-US" sz="1800"/>
                        <a:t>Non-flame propagating rated cable</a:t>
                      </a:r>
                    </a:p>
                    <a:p>
                      <a:endParaRPr lang="en-US" sz="1800"/>
                    </a:p>
                    <a:p>
                      <a:r>
                        <a:rPr lang="en-US" sz="1800"/>
                        <a:t>Fire detection and suppression</a:t>
                      </a:r>
                    </a:p>
                    <a:p>
                      <a:endParaRPr lang="en-US" sz="1800"/>
                    </a:p>
                    <a:p>
                      <a:r>
                        <a:rPr lang="en-US" sz="1800"/>
                        <a:t>Emergency response</a:t>
                      </a:r>
                    </a:p>
                  </a:txBody>
                  <a:tcPr/>
                </a:tc>
                <a:extLst>
                  <a:ext uri="{0D108BD9-81ED-4DB2-BD59-A6C34878D82A}">
                    <a16:rowId xmlns:a16="http://schemas.microsoft.com/office/drawing/2014/main" val="3091468533"/>
                  </a:ext>
                </a:extLst>
              </a:tr>
            </a:tbl>
          </a:graphicData>
        </a:graphic>
      </p:graphicFrame>
    </p:spTree>
    <p:extLst>
      <p:ext uri="{BB962C8B-B14F-4D97-AF65-F5344CB8AC3E}">
        <p14:creationId xmlns:p14="http://schemas.microsoft.com/office/powerpoint/2010/main" val="18019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12</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PRA Trial Approach </a:t>
            </a:r>
            <a:br>
              <a:rPr lang="en-US" sz="2800"/>
            </a:br>
            <a:r>
              <a:rPr lang="en-US" sz="2800"/>
              <a:t>Determination of Accident Frequencies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776054"/>
            <a:ext cx="6870374" cy="5650515"/>
          </a:xfrm>
        </p:spPr>
        <p:txBody>
          <a:bodyPr/>
          <a:lstStyle/>
          <a:p>
            <a:r>
              <a:rPr lang="en-US">
                <a:solidFill>
                  <a:schemeClr val="tx1">
                    <a:lumMod val="50000"/>
                  </a:schemeClr>
                </a:solidFill>
              </a:rPr>
              <a:t>Likelihood determination </a:t>
            </a:r>
          </a:p>
          <a:p>
            <a:pPr lvl="1"/>
            <a:r>
              <a:rPr lang="en-US">
                <a:solidFill>
                  <a:schemeClr val="tx1">
                    <a:lumMod val="50000"/>
                  </a:schemeClr>
                </a:solidFill>
              </a:rPr>
              <a:t>Truck accident data (failure frequency of impacts, rollover, drops) for specific route (augmented by national statistics from earlier transportation studies)</a:t>
            </a:r>
          </a:p>
          <a:p>
            <a:pPr lvl="1"/>
            <a:r>
              <a:rPr lang="en-US">
                <a:solidFill>
                  <a:schemeClr val="tx1">
                    <a:lumMod val="50000"/>
                  </a:schemeClr>
                </a:solidFill>
              </a:rPr>
              <a:t>Specific routing information (distances, key features such as bridges, bodies of water)</a:t>
            </a:r>
          </a:p>
          <a:p>
            <a:pPr lvl="1"/>
            <a:r>
              <a:rPr lang="en-US">
                <a:solidFill>
                  <a:schemeClr val="tx1">
                    <a:lumMod val="50000"/>
                  </a:schemeClr>
                </a:solidFill>
              </a:rPr>
              <a:t>Non-truck failure estimation (e.g., human error, containment failure)</a:t>
            </a:r>
          </a:p>
          <a:p>
            <a:pPr marL="548640" lvl="1" indent="0">
              <a:buNone/>
            </a:pPr>
            <a:endParaRPr lang="en-US">
              <a:solidFill>
                <a:schemeClr val="tx1">
                  <a:lumMod val="50000"/>
                </a:schemeClr>
              </a:solidFill>
            </a:endParaRPr>
          </a:p>
        </p:txBody>
      </p:sp>
      <p:pic>
        <p:nvPicPr>
          <p:cNvPr id="5" name="Picture 4" descr="Map&#10;&#10;Description automatically generated">
            <a:extLst>
              <a:ext uri="{FF2B5EF4-FFF2-40B4-BE49-F238E27FC236}">
                <a16:creationId xmlns:a16="http://schemas.microsoft.com/office/drawing/2014/main" id="{7035D6BD-8732-4538-898D-D3440804E122}"/>
              </a:ext>
            </a:extLst>
          </p:cNvPr>
          <p:cNvPicPr/>
          <p:nvPr/>
        </p:nvPicPr>
        <p:blipFill rotWithShape="1">
          <a:blip r:embed="rId3" cstate="print">
            <a:extLst>
              <a:ext uri="{28A0092B-C50C-407E-A947-70E740481C1C}">
                <a14:useLocalDpi xmlns:a14="http://schemas.microsoft.com/office/drawing/2010/main" val="0"/>
              </a:ext>
            </a:extLst>
          </a:blip>
          <a:srcRect l="5886" t="4683" r="5875"/>
          <a:stretch/>
        </p:blipFill>
        <p:spPr bwMode="auto">
          <a:xfrm>
            <a:off x="8496220" y="722084"/>
            <a:ext cx="5243830" cy="733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273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13</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PRA Trial Approach – Determination of Accident Consequences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29435" y="1932310"/>
            <a:ext cx="12864903" cy="5252261"/>
          </a:xfrm>
        </p:spPr>
        <p:txBody>
          <a:bodyPr/>
          <a:lstStyle/>
          <a:p>
            <a:pPr>
              <a:spcBef>
                <a:spcPts val="900"/>
              </a:spcBef>
            </a:pPr>
            <a:r>
              <a:rPr lang="en-US" sz="2400">
                <a:solidFill>
                  <a:schemeClr val="tx1">
                    <a:lumMod val="50000"/>
                  </a:schemeClr>
                </a:solidFill>
              </a:rPr>
              <a:t>Consequence analysis will be based on estimating the impact from two sources:</a:t>
            </a:r>
          </a:p>
          <a:p>
            <a:pPr lvl="1">
              <a:spcBef>
                <a:spcPts val="900"/>
              </a:spcBef>
            </a:pPr>
            <a:r>
              <a:rPr lang="en-US" sz="2000">
                <a:solidFill>
                  <a:schemeClr val="tx1">
                    <a:lumMod val="50000"/>
                  </a:schemeClr>
                </a:solidFill>
              </a:rPr>
              <a:t>Direct radiation dose to humans from material that becomes unshielded in a transportation accident </a:t>
            </a:r>
          </a:p>
          <a:p>
            <a:pPr lvl="1">
              <a:spcBef>
                <a:spcPts val="900"/>
              </a:spcBef>
            </a:pPr>
            <a:r>
              <a:rPr lang="en-US" sz="2000">
                <a:solidFill>
                  <a:schemeClr val="tx1">
                    <a:lumMod val="50000"/>
                  </a:schemeClr>
                </a:solidFill>
              </a:rPr>
              <a:t>Radiological dose to a human through possible dose pathways from radiological material that is released</a:t>
            </a:r>
          </a:p>
          <a:p>
            <a:pPr>
              <a:spcBef>
                <a:spcPts val="900"/>
              </a:spcBef>
            </a:pPr>
            <a:r>
              <a:rPr lang="en-US" sz="2400">
                <a:solidFill>
                  <a:schemeClr val="tx1">
                    <a:lumMod val="50000"/>
                  </a:schemeClr>
                </a:solidFill>
              </a:rPr>
              <a:t> Five Factor formula used to determine source term (e.g., MAR x DR x ARF x RF x LPF)</a:t>
            </a:r>
          </a:p>
          <a:p>
            <a:pPr lvl="1"/>
            <a:r>
              <a:rPr lang="en-US" sz="2000">
                <a:solidFill>
                  <a:schemeClr val="tx1">
                    <a:lumMod val="50000"/>
                  </a:schemeClr>
                </a:solidFill>
              </a:rPr>
              <a:t>Material at risk, Damage ratio, Airborne release fraction, Respirable fraction, Leak path factor</a:t>
            </a:r>
          </a:p>
          <a:p>
            <a:pPr>
              <a:spcBef>
                <a:spcPts val="900"/>
              </a:spcBef>
            </a:pPr>
            <a:r>
              <a:rPr lang="en-US" sz="2400">
                <a:solidFill>
                  <a:schemeClr val="tx1">
                    <a:lumMod val="50000"/>
                  </a:schemeClr>
                </a:solidFill>
              </a:rPr>
              <a:t>Estimation off these factors will be done for packaged reactor system elements, the TRISO fuel, and compacts holding the fuel particles (expected to be small for TRISO fuel)</a:t>
            </a:r>
          </a:p>
          <a:p>
            <a:pPr lvl="1">
              <a:spcBef>
                <a:spcPts val="900"/>
              </a:spcBef>
            </a:pPr>
            <a:r>
              <a:rPr lang="en-US" sz="2000">
                <a:solidFill>
                  <a:schemeClr val="tx1">
                    <a:lumMod val="50000"/>
                  </a:schemeClr>
                </a:solidFill>
              </a:rPr>
              <a:t>Fuel analysis and testing for transportation is currently limited, and system thermal and impact fragility and testing analysis have not been completed– so initially efforts will use a bounding approach </a:t>
            </a:r>
          </a:p>
          <a:p>
            <a:pPr>
              <a:spcBef>
                <a:spcPts val="900"/>
              </a:spcBef>
            </a:pPr>
            <a:r>
              <a:rPr lang="en-US" sz="2400">
                <a:solidFill>
                  <a:schemeClr val="tx1">
                    <a:lumMod val="50000"/>
                  </a:schemeClr>
                </a:solidFill>
              </a:rPr>
              <a:t>Estimation of radiological dose will be based on traditional methods for </a:t>
            </a:r>
            <a:r>
              <a:rPr lang="en-US" sz="2400">
                <a:solidFill>
                  <a:schemeClr val="tx2"/>
                </a:solidFill>
              </a:rPr>
              <a:t>possible dose pathways</a:t>
            </a:r>
            <a:r>
              <a:rPr lang="en-US" sz="2400">
                <a:solidFill>
                  <a:schemeClr val="tx1">
                    <a:lumMod val="50000"/>
                  </a:schemeClr>
                </a:solidFill>
              </a:rPr>
              <a:t> (e.g., IAEA SSG-26 for transportation packaging, and DOE-STD-3009) </a:t>
            </a:r>
          </a:p>
          <a:p>
            <a:pPr lvl="1">
              <a:spcBef>
                <a:spcPts val="900"/>
              </a:spcBef>
            </a:pPr>
            <a:r>
              <a:rPr lang="en-US" sz="2000">
                <a:solidFill>
                  <a:schemeClr val="tx1">
                    <a:lumMod val="50000"/>
                  </a:schemeClr>
                </a:solidFill>
              </a:rPr>
              <a:t>Such as inhalation dose, direct external radiation dose (gamma and beta), skin contamination, direct gamma and direct beta radiation dose, etc.</a:t>
            </a:r>
          </a:p>
          <a:p>
            <a:pPr marL="0" indent="0">
              <a:buNone/>
            </a:pPr>
            <a:endParaRPr lang="en-US">
              <a:solidFill>
                <a:schemeClr val="tx1">
                  <a:lumMod val="50000"/>
                </a:schemeClr>
              </a:solidFill>
            </a:endParaRPr>
          </a:p>
        </p:txBody>
      </p:sp>
    </p:spTree>
    <p:extLst>
      <p:ext uri="{BB962C8B-B14F-4D97-AF65-F5344CB8AC3E}">
        <p14:creationId xmlns:p14="http://schemas.microsoft.com/office/powerpoint/2010/main" val="61503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14</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PRA Trial Approach – Modeling Uncertainty Challenges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776054"/>
            <a:ext cx="12801600" cy="5365526"/>
          </a:xfrm>
        </p:spPr>
        <p:txBody>
          <a:bodyPr/>
          <a:lstStyle/>
          <a:p>
            <a:r>
              <a:rPr lang="en-US">
                <a:solidFill>
                  <a:schemeClr val="tx1">
                    <a:lumMod val="50000"/>
                  </a:schemeClr>
                </a:solidFill>
                <a:latin typeface="+mn-lt"/>
              </a:rPr>
              <a:t>Fragility of the package to the impacts associated with different road accidents</a:t>
            </a:r>
          </a:p>
          <a:p>
            <a:r>
              <a:rPr lang="en-US">
                <a:solidFill>
                  <a:schemeClr val="tx1">
                    <a:lumMod val="50000"/>
                  </a:schemeClr>
                </a:solidFill>
                <a:latin typeface="+mn-lt"/>
              </a:rPr>
              <a:t>M</a:t>
            </a:r>
            <a:r>
              <a:rPr lang="en-US" sz="2800">
                <a:solidFill>
                  <a:schemeClr val="tx1">
                    <a:lumMod val="50000"/>
                  </a:schemeClr>
                </a:solidFill>
                <a:latin typeface="+mn-lt"/>
              </a:rPr>
              <a:t>echanisms </a:t>
            </a:r>
            <a:r>
              <a:rPr lang="en-US">
                <a:solidFill>
                  <a:schemeClr val="tx1">
                    <a:lumMod val="50000"/>
                  </a:schemeClr>
                </a:solidFill>
                <a:latin typeface="+mn-lt"/>
              </a:rPr>
              <a:t>of </a:t>
            </a:r>
            <a:r>
              <a:rPr lang="en-US" sz="2800">
                <a:solidFill>
                  <a:schemeClr val="tx1">
                    <a:lumMod val="50000"/>
                  </a:schemeClr>
                </a:solidFill>
                <a:latin typeface="+mn-lt"/>
              </a:rPr>
              <a:t>release and characterization release fractions</a:t>
            </a:r>
          </a:p>
          <a:p>
            <a:r>
              <a:rPr lang="en-US">
                <a:solidFill>
                  <a:schemeClr val="tx1">
                    <a:lumMod val="50000"/>
                  </a:schemeClr>
                </a:solidFill>
                <a:latin typeface="+mn-lt"/>
              </a:rPr>
              <a:t>Characterization of </a:t>
            </a:r>
            <a:r>
              <a:rPr lang="en-US" sz="2800">
                <a:solidFill>
                  <a:schemeClr val="tx1">
                    <a:lumMod val="50000"/>
                  </a:schemeClr>
                </a:solidFill>
                <a:latin typeface="+mn-lt"/>
              </a:rPr>
              <a:t>material at risk:</a:t>
            </a:r>
          </a:p>
          <a:p>
            <a:pPr marL="1440180" lvl="2" indent="-342900">
              <a:spcBef>
                <a:spcPts val="0"/>
              </a:spcBef>
              <a:buFont typeface="+mj-lt"/>
              <a:buAutoNum type="arabicPeriod"/>
            </a:pPr>
            <a:r>
              <a:rPr lang="en-US">
                <a:solidFill>
                  <a:schemeClr val="tx1">
                    <a:lumMod val="50000"/>
                  </a:schemeClr>
                </a:solidFill>
                <a:effectLst/>
                <a:latin typeface="+mn-lt"/>
                <a:ea typeface="Calibri" panose="020F0502020204030204" pitchFamily="34" charset="0"/>
              </a:rPr>
              <a:t>Nongaseous fission products from TRISO fuel and heavy metal contamination damaged an accident, </a:t>
            </a:r>
          </a:p>
          <a:p>
            <a:pPr marL="1440180" lvl="2" indent="-342900">
              <a:spcBef>
                <a:spcPts val="0"/>
              </a:spcBef>
              <a:buFont typeface="+mj-lt"/>
              <a:buAutoNum type="arabicPeriod"/>
              <a:tabLst>
                <a:tab pos="457200" algn="l"/>
                <a:tab pos="685800" algn="l"/>
              </a:tabLst>
            </a:pPr>
            <a:r>
              <a:rPr lang="en-US">
                <a:solidFill>
                  <a:schemeClr val="tx1">
                    <a:lumMod val="50000"/>
                  </a:schemeClr>
                </a:solidFill>
                <a:effectLst/>
                <a:latin typeface="+mn-lt"/>
                <a:ea typeface="Times New Roman" panose="02020603050405020304" pitchFamily="18" charset="0"/>
                <a:cs typeface="Times New Roman" panose="02020603050405020304" pitchFamily="18" charset="0"/>
              </a:rPr>
              <a:t>Gases from TRISO fuel and heavy metal contamination damaged an accident, </a:t>
            </a:r>
          </a:p>
          <a:p>
            <a:pPr marL="1440180" lvl="2" indent="-342900">
              <a:spcBef>
                <a:spcPts val="0"/>
              </a:spcBef>
              <a:buFont typeface="+mj-lt"/>
              <a:buAutoNum type="arabicPeriod"/>
              <a:tabLst>
                <a:tab pos="457200" algn="l"/>
                <a:tab pos="685800" algn="l"/>
              </a:tabLst>
            </a:pPr>
            <a:r>
              <a:rPr lang="en-US">
                <a:solidFill>
                  <a:schemeClr val="tx1">
                    <a:lumMod val="50000"/>
                  </a:schemeClr>
                </a:solidFill>
                <a:effectLst/>
                <a:latin typeface="+mn-lt"/>
                <a:ea typeface="Times New Roman" panose="02020603050405020304" pitchFamily="18" charset="0"/>
                <a:cs typeface="Times New Roman" panose="02020603050405020304" pitchFamily="18" charset="0"/>
              </a:rPr>
              <a:t>Radioactive material that has diffused and is held up the compact and other core structures </a:t>
            </a:r>
          </a:p>
          <a:p>
            <a:pPr marL="1440180" lvl="2" indent="-342900">
              <a:spcBef>
                <a:spcPts val="0"/>
              </a:spcBef>
              <a:buFont typeface="+mj-lt"/>
              <a:buAutoNum type="arabicPeriod"/>
              <a:tabLst>
                <a:tab pos="457200" algn="l"/>
                <a:tab pos="685800" algn="l"/>
              </a:tabLst>
            </a:pPr>
            <a:r>
              <a:rPr lang="en-US">
                <a:solidFill>
                  <a:schemeClr val="tx1">
                    <a:lumMod val="50000"/>
                  </a:schemeClr>
                </a:solidFill>
                <a:effectLst/>
                <a:latin typeface="+mn-lt"/>
                <a:ea typeface="Times New Roman" panose="02020603050405020304" pitchFamily="18" charset="0"/>
                <a:cs typeface="Times New Roman" panose="02020603050405020304" pitchFamily="18" charset="0"/>
              </a:rPr>
              <a:t>Radioactive material that has plated-out in the Primary Cooling system, </a:t>
            </a:r>
          </a:p>
          <a:p>
            <a:pPr marL="1440180" lvl="2" indent="-342900">
              <a:spcBef>
                <a:spcPts val="0"/>
              </a:spcBef>
              <a:buFont typeface="+mj-lt"/>
              <a:buAutoNum type="arabicPeriod"/>
              <a:tabLst>
                <a:tab pos="457200" algn="l"/>
                <a:tab pos="685800" algn="l"/>
              </a:tabLst>
            </a:pPr>
            <a:r>
              <a:rPr lang="en-US">
                <a:solidFill>
                  <a:schemeClr val="tx1">
                    <a:lumMod val="50000"/>
                  </a:schemeClr>
                </a:solidFill>
                <a:effectLst/>
                <a:latin typeface="+mn-lt"/>
                <a:ea typeface="Times New Roman" panose="02020603050405020304" pitchFamily="18" charset="0"/>
                <a:cs typeface="Times New Roman" panose="02020603050405020304" pitchFamily="18" charset="0"/>
              </a:rPr>
              <a:t>Noble gases in the pressure boundary of cooling system assuming (it’s not evacuated),</a:t>
            </a:r>
          </a:p>
          <a:p>
            <a:pPr marL="1440180" lvl="2" indent="-342900">
              <a:spcBef>
                <a:spcPts val="0"/>
              </a:spcBef>
              <a:buFont typeface="+mj-lt"/>
              <a:buAutoNum type="arabicPeriod"/>
              <a:tabLst>
                <a:tab pos="457200" algn="l"/>
                <a:tab pos="685800" algn="l"/>
              </a:tabLst>
            </a:pPr>
            <a:r>
              <a:rPr lang="en-US">
                <a:solidFill>
                  <a:schemeClr val="tx1">
                    <a:lumMod val="50000"/>
                  </a:schemeClr>
                </a:solidFill>
                <a:effectLst/>
                <a:latin typeface="+mn-lt"/>
                <a:ea typeface="Times New Roman" panose="02020603050405020304" pitchFamily="18" charset="0"/>
                <a:cs typeface="Times New Roman" panose="02020603050405020304" pitchFamily="18" charset="0"/>
              </a:rPr>
              <a:t>Clean-up system inventory (if applicable), </a:t>
            </a:r>
          </a:p>
          <a:p>
            <a:pPr marL="1440180" lvl="2" indent="-342900">
              <a:spcBef>
                <a:spcPts val="0"/>
              </a:spcBef>
              <a:buFont typeface="+mj-lt"/>
              <a:buAutoNum type="arabicPeriod"/>
              <a:tabLst>
                <a:tab pos="457200" algn="l"/>
                <a:tab pos="685800" algn="l"/>
              </a:tabLst>
            </a:pPr>
            <a:r>
              <a:rPr lang="en-US">
                <a:solidFill>
                  <a:schemeClr val="tx1">
                    <a:lumMod val="50000"/>
                  </a:schemeClr>
                </a:solidFill>
                <a:effectLst/>
                <a:latin typeface="+mn-lt"/>
                <a:ea typeface="Times New Roman" panose="02020603050405020304" pitchFamily="18" charset="0"/>
                <a:cs typeface="Times New Roman" panose="02020603050405020304" pitchFamily="18" charset="0"/>
              </a:rPr>
              <a:t>Contamination outside the reactor.</a:t>
            </a:r>
          </a:p>
          <a:p>
            <a:pPr marL="1440180" lvl="2" indent="-342900">
              <a:spcBef>
                <a:spcPts val="0"/>
              </a:spcBef>
              <a:buFont typeface="+mj-lt"/>
              <a:buAutoNum type="arabicPeriod"/>
              <a:tabLst>
                <a:tab pos="457200" algn="l"/>
                <a:tab pos="685800" algn="l"/>
              </a:tabLst>
            </a:pPr>
            <a:r>
              <a:rPr lang="en-US">
                <a:solidFill>
                  <a:schemeClr val="tx1">
                    <a:lumMod val="50000"/>
                  </a:schemeClr>
                </a:solidFill>
                <a:effectLst/>
                <a:latin typeface="+mn-lt"/>
                <a:ea typeface="Times New Roman" panose="02020603050405020304" pitchFamily="18" charset="0"/>
                <a:cs typeface="Times New Roman" panose="02020603050405020304" pitchFamily="18" charset="0"/>
              </a:rPr>
              <a:t>Contamination on and outside the microreactor transportation package</a:t>
            </a:r>
          </a:p>
          <a:p>
            <a:r>
              <a:rPr lang="en-US" sz="2800"/>
              <a:t>The PRA model provides a means to explore the sensitivity of the modeling uncertainties on the risk results to identify where to focus design, testing, or modelling refinement efforts.</a:t>
            </a:r>
          </a:p>
          <a:p>
            <a:pPr lvl="2"/>
            <a:endParaRPr lang="en-US">
              <a:solidFill>
                <a:schemeClr val="tx1">
                  <a:lumMod val="50000"/>
                </a:schemeClr>
              </a:solidFill>
            </a:endParaRPr>
          </a:p>
          <a:p>
            <a:endParaRPr lang="en-US">
              <a:solidFill>
                <a:schemeClr val="tx1">
                  <a:lumMod val="50000"/>
                </a:schemeClr>
              </a:solidFill>
            </a:endParaRPr>
          </a:p>
          <a:p>
            <a:endParaRPr lang="en-US">
              <a:solidFill>
                <a:schemeClr val="tx1">
                  <a:lumMod val="50000"/>
                </a:schemeClr>
              </a:solidFill>
            </a:endParaRPr>
          </a:p>
          <a:p>
            <a:endParaRPr lang="en-US" sz="2400">
              <a:solidFill>
                <a:schemeClr val="tx1">
                  <a:lumMod val="50000"/>
                </a:schemeClr>
              </a:solidFill>
            </a:endParaRPr>
          </a:p>
          <a:p>
            <a:pPr lvl="1"/>
            <a:endParaRPr lang="en-US" sz="2000">
              <a:solidFill>
                <a:schemeClr val="tx1">
                  <a:lumMod val="50000"/>
                </a:schemeClr>
              </a:solidFill>
            </a:endParaRPr>
          </a:p>
        </p:txBody>
      </p:sp>
    </p:spTree>
    <p:extLst>
      <p:ext uri="{BB962C8B-B14F-4D97-AF65-F5344CB8AC3E}">
        <p14:creationId xmlns:p14="http://schemas.microsoft.com/office/powerpoint/2010/main" val="185896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15</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Credit or Identification of Compensatory Measures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994885"/>
            <a:ext cx="12555415" cy="5312500"/>
          </a:xfrm>
        </p:spPr>
        <p:txBody>
          <a:bodyPr/>
          <a:lstStyle/>
          <a:p>
            <a:r>
              <a:rPr lang="en-US" sz="2400"/>
              <a:t>Specific permitting requirements (e.g., for heavy haul or </a:t>
            </a:r>
            <a:r>
              <a:rPr lang="en-US" sz="2400" err="1"/>
              <a:t>superloading</a:t>
            </a:r>
            <a:r>
              <a:rPr lang="en-US" sz="2400"/>
              <a:t>) vary by state and in some cases may require specific measures that could be considered compensatory measures</a:t>
            </a:r>
          </a:p>
          <a:p>
            <a:r>
              <a:rPr lang="en-US" sz="2400"/>
              <a:t>Potential compensatory measures that may be credited in the PRA or identified as a defense-in-depth measure such as:</a:t>
            </a:r>
          </a:p>
          <a:p>
            <a:pPr lvl="1"/>
            <a:r>
              <a:rPr lang="en-US" sz="2000"/>
              <a:t>Real time health/fitness onboard </a:t>
            </a:r>
            <a:r>
              <a:rPr lang="en-US" sz="2000">
                <a:solidFill>
                  <a:schemeClr val="tx2"/>
                </a:solidFill>
              </a:rPr>
              <a:t>monitoring/diagnostics </a:t>
            </a:r>
            <a:r>
              <a:rPr lang="en-US" sz="2000"/>
              <a:t>of reactor package</a:t>
            </a:r>
          </a:p>
          <a:p>
            <a:pPr lvl="1"/>
            <a:r>
              <a:rPr lang="en-US" sz="2000">
                <a:solidFill>
                  <a:schemeClr val="tx2"/>
                </a:solidFill>
              </a:rPr>
              <a:t>Escort</a:t>
            </a:r>
            <a:r>
              <a:rPr lang="en-US" sz="2000"/>
              <a:t> the reactor forward and aft for the entire route</a:t>
            </a:r>
          </a:p>
          <a:p>
            <a:pPr lvl="1"/>
            <a:r>
              <a:rPr lang="en-US" sz="2000"/>
              <a:t>Choose a route that </a:t>
            </a:r>
            <a:r>
              <a:rPr lang="en-US" sz="2000">
                <a:solidFill>
                  <a:schemeClr val="tx2"/>
                </a:solidFill>
              </a:rPr>
              <a:t>avoids bodies of water </a:t>
            </a:r>
            <a:r>
              <a:rPr lang="en-US" sz="2000"/>
              <a:t>(balanced by quality of road)</a:t>
            </a:r>
          </a:p>
          <a:p>
            <a:pPr lvl="1"/>
            <a:r>
              <a:rPr lang="en-US" sz="2000">
                <a:solidFill>
                  <a:schemeClr val="tx2"/>
                </a:solidFill>
              </a:rPr>
              <a:t>Controls for bridges </a:t>
            </a:r>
            <a:r>
              <a:rPr lang="en-US" sz="2000"/>
              <a:t>over bodies of water (speed reduction, close bridge to other traffic)</a:t>
            </a:r>
          </a:p>
          <a:p>
            <a:pPr lvl="1"/>
            <a:r>
              <a:rPr lang="en-US" sz="2000">
                <a:solidFill>
                  <a:schemeClr val="tx2"/>
                </a:solidFill>
              </a:rPr>
              <a:t>Avoid</a:t>
            </a:r>
            <a:r>
              <a:rPr lang="en-US" sz="2000"/>
              <a:t> shipping during known times of </a:t>
            </a:r>
            <a:r>
              <a:rPr lang="en-US" sz="2000">
                <a:solidFill>
                  <a:schemeClr val="tx2"/>
                </a:solidFill>
              </a:rPr>
              <a:t>high traffic </a:t>
            </a:r>
            <a:r>
              <a:rPr lang="en-US" sz="2000"/>
              <a:t>volume such as at night</a:t>
            </a:r>
          </a:p>
          <a:p>
            <a:pPr lvl="1"/>
            <a:r>
              <a:rPr lang="en-US" sz="2000">
                <a:solidFill>
                  <a:schemeClr val="tx2"/>
                </a:solidFill>
              </a:rPr>
              <a:t>Avoid</a:t>
            </a:r>
            <a:r>
              <a:rPr lang="en-US" sz="2000"/>
              <a:t> shipping during severe weather </a:t>
            </a:r>
          </a:p>
          <a:p>
            <a:pPr lvl="1"/>
            <a:r>
              <a:rPr lang="en-US" sz="2000"/>
              <a:t>Conduct training for emergency responders along the route</a:t>
            </a:r>
          </a:p>
          <a:p>
            <a:r>
              <a:rPr lang="en-US" sz="2400"/>
              <a:t>PRA provides a means to quantify the potential benefit of specific compensatory measures.</a:t>
            </a:r>
          </a:p>
        </p:txBody>
      </p:sp>
    </p:spTree>
    <p:extLst>
      <p:ext uri="{BB962C8B-B14F-4D97-AF65-F5344CB8AC3E}">
        <p14:creationId xmlns:p14="http://schemas.microsoft.com/office/powerpoint/2010/main" val="391309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16</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Summary</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776054"/>
            <a:ext cx="12801600" cy="5193315"/>
          </a:xfrm>
        </p:spPr>
        <p:txBody>
          <a:bodyPr/>
          <a:lstStyle/>
          <a:p>
            <a:r>
              <a:rPr lang="en-US" dirty="0">
                <a:solidFill>
                  <a:schemeClr val="tx1">
                    <a:lumMod val="50000"/>
                  </a:schemeClr>
                </a:solidFill>
                <a:latin typeface="+mn-lt"/>
              </a:rPr>
              <a:t>In summary the approach:</a:t>
            </a:r>
          </a:p>
          <a:p>
            <a:pPr lvl="1"/>
            <a:r>
              <a:rPr lang="en-US" sz="2000" dirty="0">
                <a:solidFill>
                  <a:schemeClr val="tx1">
                    <a:lumMod val="50000"/>
                  </a:schemeClr>
                </a:solidFill>
                <a:latin typeface="+mn-lt"/>
              </a:rPr>
              <a:t>Layouts a </a:t>
            </a:r>
            <a:r>
              <a:rPr lang="en-US" sz="2000" dirty="0">
                <a:solidFill>
                  <a:schemeClr val="tx2"/>
                </a:solidFill>
                <a:latin typeface="+mn-lt"/>
              </a:rPr>
              <a:t>feasible regulatory pathway </a:t>
            </a:r>
            <a:r>
              <a:rPr lang="en-US" sz="2000" dirty="0">
                <a:solidFill>
                  <a:schemeClr val="tx1">
                    <a:lumMod val="50000"/>
                  </a:schemeClr>
                </a:solidFill>
                <a:latin typeface="+mn-lt"/>
              </a:rPr>
              <a:t>for licensing a first-of-kind transportation of microreactor with irradiated fuel based on risk information</a:t>
            </a:r>
          </a:p>
          <a:p>
            <a:pPr lvl="1"/>
            <a:r>
              <a:rPr lang="en-US" sz="2000" dirty="0">
                <a:solidFill>
                  <a:schemeClr val="tx1">
                    <a:lumMod val="50000"/>
                  </a:schemeClr>
                </a:solidFill>
                <a:latin typeface="+mn-lt"/>
              </a:rPr>
              <a:t>Proposes a </a:t>
            </a:r>
            <a:r>
              <a:rPr lang="en-US" sz="2000" dirty="0">
                <a:solidFill>
                  <a:schemeClr val="tx2"/>
                </a:solidFill>
                <a:latin typeface="+mn-lt"/>
              </a:rPr>
              <a:t>workable risk evaluation guidelines </a:t>
            </a:r>
            <a:r>
              <a:rPr lang="en-US" sz="2000" dirty="0">
                <a:solidFill>
                  <a:schemeClr val="tx1">
                    <a:lumMod val="50000"/>
                  </a:schemeClr>
                </a:solidFill>
                <a:latin typeface="+mn-lt"/>
              </a:rPr>
              <a:t>derived from QHGs proposed by NRC for these kinds of activities</a:t>
            </a:r>
          </a:p>
          <a:p>
            <a:pPr lvl="1"/>
            <a:r>
              <a:rPr lang="en-US" sz="2000" dirty="0">
                <a:solidFill>
                  <a:schemeClr val="tx1">
                    <a:lumMod val="50000"/>
                  </a:schemeClr>
                </a:solidFill>
                <a:latin typeface="+mn-lt"/>
              </a:rPr>
              <a:t>Describes an </a:t>
            </a:r>
            <a:r>
              <a:rPr lang="en-US" sz="2000" dirty="0">
                <a:solidFill>
                  <a:schemeClr val="tx2"/>
                </a:solidFill>
                <a:latin typeface="+mn-lt"/>
              </a:rPr>
              <a:t>applicable PRA approach </a:t>
            </a:r>
            <a:r>
              <a:rPr lang="en-US" sz="2000" dirty="0">
                <a:solidFill>
                  <a:schemeClr val="tx1">
                    <a:lumMod val="50000"/>
                  </a:schemeClr>
                </a:solidFill>
                <a:latin typeface="+mn-lt"/>
              </a:rPr>
              <a:t>to support the regulatory pathway consistent with the measures used in the proposed risk evaluation guidance </a:t>
            </a:r>
          </a:p>
          <a:p>
            <a:r>
              <a:rPr lang="en-US" dirty="0"/>
              <a:t>We </a:t>
            </a:r>
            <a:r>
              <a:rPr lang="en-US"/>
              <a:t>think the </a:t>
            </a:r>
            <a:r>
              <a:rPr lang="en-US" dirty="0"/>
              <a:t>advantages of the approach are:</a:t>
            </a:r>
          </a:p>
          <a:p>
            <a:pPr lvl="1"/>
            <a:r>
              <a:rPr lang="en-GB" sz="2000" dirty="0">
                <a:latin typeface="+mn-lt"/>
                <a:ea typeface="Times New Roman" panose="02020603050405020304" pitchFamily="18" charset="0"/>
              </a:rPr>
              <a:t>I</a:t>
            </a:r>
            <a:r>
              <a:rPr lang="en-GB" sz="2000" dirty="0">
                <a:effectLst/>
                <a:latin typeface="+mn-lt"/>
                <a:ea typeface="Times New Roman" panose="02020603050405020304" pitchFamily="18" charset="0"/>
              </a:rPr>
              <a:t>ncreases the likelihood of successfully obtaining regulatory transportation </a:t>
            </a:r>
            <a:r>
              <a:rPr lang="en-GB" sz="2000" dirty="0">
                <a:solidFill>
                  <a:schemeClr val="tx2"/>
                </a:solidFill>
                <a:effectLst/>
                <a:latin typeface="+mn-lt"/>
                <a:ea typeface="Times New Roman" panose="02020603050405020304" pitchFamily="18" charset="0"/>
              </a:rPr>
              <a:t>package approval</a:t>
            </a:r>
            <a:r>
              <a:rPr lang="en-GB" sz="2000" dirty="0">
                <a:effectLst/>
                <a:latin typeface="+mn-lt"/>
                <a:ea typeface="Times New Roman" panose="02020603050405020304" pitchFamily="18" charset="0"/>
              </a:rPr>
              <a:t>,</a:t>
            </a:r>
          </a:p>
          <a:p>
            <a:pPr lvl="1"/>
            <a:r>
              <a:rPr lang="en-GB" sz="2000" dirty="0">
                <a:latin typeface="+mn-lt"/>
                <a:ea typeface="Times New Roman" panose="02020603050405020304" pitchFamily="18" charset="0"/>
              </a:rPr>
              <a:t>Can be used to </a:t>
            </a:r>
            <a:r>
              <a:rPr lang="en-GB" sz="2000" dirty="0">
                <a:solidFill>
                  <a:schemeClr val="tx2"/>
                </a:solidFill>
                <a:latin typeface="+mn-lt"/>
                <a:ea typeface="Times New Roman" panose="02020603050405020304" pitchFamily="18" charset="0"/>
              </a:rPr>
              <a:t>i</a:t>
            </a:r>
            <a:r>
              <a:rPr lang="en-GB" sz="2000" dirty="0">
                <a:solidFill>
                  <a:schemeClr val="tx2"/>
                </a:solidFill>
                <a:effectLst/>
                <a:latin typeface="+mn-lt"/>
                <a:ea typeface="Times New Roman" panose="02020603050405020304" pitchFamily="18" charset="0"/>
              </a:rPr>
              <a:t>nform the design </a:t>
            </a:r>
            <a:r>
              <a:rPr lang="en-GB" sz="2000" dirty="0">
                <a:effectLst/>
                <a:latin typeface="+mn-lt"/>
                <a:ea typeface="Times New Roman" panose="02020603050405020304" pitchFamily="18" charset="0"/>
              </a:rPr>
              <a:t>on the relative risk significance of microreactor containment and shielding, and </a:t>
            </a:r>
          </a:p>
          <a:p>
            <a:pPr lvl="1"/>
            <a:r>
              <a:rPr lang="en-GB" sz="2000" dirty="0">
                <a:latin typeface="+mn-lt"/>
                <a:ea typeface="Times New Roman" panose="02020603050405020304" pitchFamily="18" charset="0"/>
              </a:rPr>
              <a:t>Can be used to </a:t>
            </a:r>
            <a:r>
              <a:rPr lang="en-GB" sz="2000" dirty="0">
                <a:solidFill>
                  <a:schemeClr val="tx2"/>
                </a:solidFill>
                <a:effectLst/>
                <a:latin typeface="+mn-lt"/>
                <a:ea typeface="Times New Roman" panose="02020603050405020304" pitchFamily="18" charset="0"/>
              </a:rPr>
              <a:t>inform </a:t>
            </a:r>
            <a:r>
              <a:rPr lang="en-GB" sz="2000" dirty="0">
                <a:effectLst/>
                <a:latin typeface="+mn-lt"/>
                <a:ea typeface="Times New Roman" panose="02020603050405020304" pitchFamily="18" charset="0"/>
              </a:rPr>
              <a:t>the need for and identification of transportation </a:t>
            </a:r>
            <a:r>
              <a:rPr lang="en-GB" sz="2000" dirty="0">
                <a:solidFill>
                  <a:schemeClr val="tx2"/>
                </a:solidFill>
                <a:effectLst/>
                <a:latin typeface="+mn-lt"/>
                <a:ea typeface="Times New Roman" panose="02020603050405020304" pitchFamily="18" charset="0"/>
              </a:rPr>
              <a:t>compensatory measures</a:t>
            </a:r>
            <a:endParaRPr lang="en-US" dirty="0">
              <a:solidFill>
                <a:schemeClr val="tx2"/>
              </a:solidFill>
            </a:endParaRPr>
          </a:p>
          <a:p>
            <a:pPr lvl="2"/>
            <a:endParaRPr lang="en-US"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a:p>
            <a:endParaRPr lang="en-US" sz="2400" dirty="0">
              <a:solidFill>
                <a:schemeClr val="tx1">
                  <a:lumMod val="50000"/>
                </a:schemeClr>
              </a:solidFill>
            </a:endParaRPr>
          </a:p>
          <a:p>
            <a:pPr lvl="1"/>
            <a:endParaRPr lang="en-US" sz="2000" dirty="0">
              <a:solidFill>
                <a:schemeClr val="tx1">
                  <a:lumMod val="50000"/>
                </a:schemeClr>
              </a:solidFill>
            </a:endParaRPr>
          </a:p>
        </p:txBody>
      </p:sp>
    </p:spTree>
    <p:extLst>
      <p:ext uri="{BB962C8B-B14F-4D97-AF65-F5344CB8AC3E}">
        <p14:creationId xmlns:p14="http://schemas.microsoft.com/office/powerpoint/2010/main" val="20944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17</a:t>
            </a:fld>
            <a:endParaRPr lang="en-US"/>
          </a:p>
        </p:txBody>
      </p:sp>
    </p:spTree>
    <p:extLst>
      <p:ext uri="{BB962C8B-B14F-4D97-AF65-F5344CB8AC3E}">
        <p14:creationId xmlns:p14="http://schemas.microsoft.com/office/powerpoint/2010/main" val="372842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560186"/>
            <a:ext cx="6646986" cy="543573"/>
          </a:xfrm>
        </p:spPr>
        <p:txBody>
          <a:bodyPr/>
          <a:lstStyle/>
          <a:p>
            <a:r>
              <a:rPr lang="en-US" sz="2800"/>
              <a:t>Overview</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2153605"/>
            <a:ext cx="7127750" cy="5292224"/>
          </a:xfrm>
        </p:spPr>
        <p:txBody>
          <a:bodyPr/>
          <a:lstStyle/>
          <a:p>
            <a:r>
              <a:rPr lang="en-US" sz="2400"/>
              <a:t>Last year PNNL developed a risk-informed regulatory framework for licensing the transportation of a </a:t>
            </a:r>
            <a:r>
              <a:rPr lang="en-US" sz="2400">
                <a:solidFill>
                  <a:schemeClr val="tx2"/>
                </a:solidFill>
              </a:rPr>
              <a:t>microreactor with its fuel contents </a:t>
            </a:r>
            <a:r>
              <a:rPr lang="en-US" sz="2400"/>
              <a:t>(PNNL-31867)</a:t>
            </a:r>
          </a:p>
          <a:p>
            <a:pPr lvl="1"/>
            <a:r>
              <a:rPr lang="en-US" sz="2000"/>
              <a:t>Under Nuclear Regulatory Commission (NRC) review</a:t>
            </a:r>
          </a:p>
          <a:p>
            <a:r>
              <a:rPr lang="en-US" sz="2400"/>
              <a:t>PNNL is currently performing </a:t>
            </a:r>
            <a:r>
              <a:rPr lang="en-US" sz="2400">
                <a:solidFill>
                  <a:schemeClr val="tx2"/>
                </a:solidFill>
              </a:rPr>
              <a:t>trial implementation </a:t>
            </a:r>
            <a:r>
              <a:rPr lang="en-US" sz="2400"/>
              <a:t>of a major element of the framework for the DOD Strategic Capabilities Office (SCO) </a:t>
            </a:r>
            <a:r>
              <a:rPr lang="en-US" sz="2400">
                <a:solidFill>
                  <a:schemeClr val="tx2"/>
                </a:solidFill>
              </a:rPr>
              <a:t>Project Pele </a:t>
            </a:r>
            <a:r>
              <a:rPr lang="en-US" sz="2400"/>
              <a:t>which is a PRA of transportation of the TRISO fueled microreactor</a:t>
            </a:r>
          </a:p>
          <a:p>
            <a:r>
              <a:rPr lang="en-US" sz="2400"/>
              <a:t>Key elements discussed here today:</a:t>
            </a:r>
          </a:p>
          <a:p>
            <a:pPr lvl="1"/>
            <a:r>
              <a:rPr lang="en-US" sz="2000"/>
              <a:t>Proposed </a:t>
            </a:r>
            <a:r>
              <a:rPr lang="en-US" sz="2000">
                <a:solidFill>
                  <a:schemeClr val="tx2"/>
                </a:solidFill>
              </a:rPr>
              <a:t>regulatory approach </a:t>
            </a:r>
            <a:r>
              <a:rPr lang="en-US" sz="2000"/>
              <a:t>for initial unit</a:t>
            </a:r>
          </a:p>
          <a:p>
            <a:pPr lvl="1"/>
            <a:r>
              <a:rPr lang="en-US" sz="2000"/>
              <a:t>Proposed </a:t>
            </a:r>
            <a:r>
              <a:rPr lang="en-US" sz="2000">
                <a:solidFill>
                  <a:schemeClr val="tx2"/>
                </a:solidFill>
              </a:rPr>
              <a:t>risk acceptance guidelines</a:t>
            </a:r>
          </a:p>
          <a:p>
            <a:pPr lvl="1"/>
            <a:r>
              <a:rPr lang="en-US" sz="2000"/>
              <a:t>Proposed </a:t>
            </a:r>
            <a:r>
              <a:rPr lang="en-US" sz="2000">
                <a:solidFill>
                  <a:schemeClr val="tx2"/>
                </a:solidFill>
              </a:rPr>
              <a:t>risk assessment approach </a:t>
            </a:r>
          </a:p>
        </p:txBody>
      </p:sp>
      <p:pic>
        <p:nvPicPr>
          <p:cNvPr id="7" name="Picture 6">
            <a:extLst>
              <a:ext uri="{FF2B5EF4-FFF2-40B4-BE49-F238E27FC236}">
                <a16:creationId xmlns:a16="http://schemas.microsoft.com/office/drawing/2014/main" id="{E0BE8AAE-8A0F-403B-9B12-3BEA20E4CB57}"/>
              </a:ext>
            </a:extLst>
          </p:cNvPr>
          <p:cNvPicPr>
            <a:picLocks noChangeAspect="1"/>
          </p:cNvPicPr>
          <p:nvPr/>
        </p:nvPicPr>
        <p:blipFill>
          <a:blip r:embed="rId3"/>
          <a:stretch>
            <a:fillRect/>
          </a:stretch>
        </p:blipFill>
        <p:spPr>
          <a:xfrm>
            <a:off x="8897675" y="926422"/>
            <a:ext cx="5212080" cy="6743735"/>
          </a:xfrm>
          <a:prstGeom prst="rect">
            <a:avLst/>
          </a:prstGeom>
          <a:ln w="38100">
            <a:solidFill>
              <a:srgbClr val="000000"/>
            </a:solidFill>
          </a:ln>
        </p:spPr>
      </p:pic>
    </p:spTree>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Proposed Regulatory Approach</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599" y="1690714"/>
            <a:ext cx="12801601" cy="5806194"/>
          </a:xfrm>
        </p:spPr>
        <p:txBody>
          <a:bodyPr/>
          <a:lstStyle/>
          <a:p>
            <a:r>
              <a:rPr lang="en-US" sz="2400"/>
              <a:t>US transportation regulatory requirements contained in 10 CFR Part 71 largely focus on the definition for thick-wall steel vessel (transportation package)</a:t>
            </a:r>
          </a:p>
          <a:p>
            <a:r>
              <a:rPr lang="en-US" sz="2400"/>
              <a:t>A microreactor with its irradiated or unirradiated fuel contents is unlikely to meet the codified regulatory requirements in 10 CFR 71</a:t>
            </a:r>
          </a:p>
          <a:p>
            <a:r>
              <a:rPr lang="en-US" sz="2400"/>
              <a:t>If Fissile Material or Type B package requirements cannot be directly met, then other package approval options are possible:</a:t>
            </a:r>
          </a:p>
          <a:p>
            <a:pPr lvl="1"/>
            <a:r>
              <a:rPr lang="en-US" sz="2000"/>
              <a:t>10 CFR 71.41(c) Alternative Environmental and Test Conditions (</a:t>
            </a:r>
            <a:r>
              <a:rPr lang="en-US" sz="1800"/>
              <a:t>10-160B and 8-120B Transportation Casks)</a:t>
            </a:r>
          </a:p>
          <a:p>
            <a:pPr lvl="1"/>
            <a:r>
              <a:rPr lang="en-US" sz="2000"/>
              <a:t>10 CFR 71.41(d) Special Package Authorization (</a:t>
            </a:r>
            <a:r>
              <a:rPr lang="en-US" sz="1800"/>
              <a:t>West Valley Melter Package)</a:t>
            </a:r>
          </a:p>
          <a:p>
            <a:pPr lvl="1"/>
            <a:r>
              <a:rPr lang="en-US" sz="2000">
                <a:solidFill>
                  <a:schemeClr val="tx2"/>
                </a:solidFill>
              </a:rPr>
              <a:t>10 CFR 71.12 Exemption </a:t>
            </a:r>
            <a:r>
              <a:rPr lang="en-US" sz="2000"/>
              <a:t>(</a:t>
            </a:r>
            <a:r>
              <a:rPr lang="en-US" sz="1800"/>
              <a:t>Trojan Reactor Vessel)</a:t>
            </a:r>
          </a:p>
          <a:p>
            <a:r>
              <a:rPr lang="en-US" sz="2400"/>
              <a:t>Preferred initial pathway identified by PNNL is the </a:t>
            </a:r>
            <a:r>
              <a:rPr lang="en-US" sz="2400">
                <a:solidFill>
                  <a:schemeClr val="tx2"/>
                </a:solidFill>
              </a:rPr>
              <a:t>Exemption process </a:t>
            </a:r>
            <a:r>
              <a:rPr lang="en-US" sz="2400"/>
              <a:t>that allows compensatory actions to protect basis of exemption if acceptable risk is demonstrated </a:t>
            </a:r>
          </a:p>
          <a:p>
            <a:pPr lvl="1"/>
            <a:r>
              <a:rPr lang="en-US" sz="2000"/>
              <a:t>Can apply to multiple shipments unlike Special Package Authorization </a:t>
            </a:r>
          </a:p>
          <a:p>
            <a:pPr lvl="1"/>
            <a:r>
              <a:rPr lang="en-US" sz="2000"/>
              <a:t>Flexibility in deviating from deterministic requirement compared to Alternative Environmental and Test Conditions </a:t>
            </a:r>
          </a:p>
          <a:p>
            <a:r>
              <a:rPr lang="en-US" sz="2400"/>
              <a:t>Regulatory change may be needed in the future for more frequent or multiple transports </a:t>
            </a:r>
          </a:p>
          <a:p>
            <a:pPr lvl="1"/>
            <a:endParaRPr lang="en-US" sz="2000"/>
          </a:p>
        </p:txBody>
      </p:sp>
    </p:spTree>
    <p:extLst>
      <p:ext uri="{BB962C8B-B14F-4D97-AF65-F5344CB8AC3E}">
        <p14:creationId xmlns:p14="http://schemas.microsoft.com/office/powerpoint/2010/main" val="367813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Proposed Risk Acceptance Guidelines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19307" y="1952486"/>
            <a:ext cx="12801600" cy="5101457"/>
          </a:xfrm>
        </p:spPr>
        <p:txBody>
          <a:bodyPr/>
          <a:lstStyle/>
          <a:p>
            <a:r>
              <a:rPr lang="en-US" sz="2400"/>
              <a:t>Demonstration of acceptable risk will require a quantitative risk assessment given the complexities and uncertainties about package performance and potential risk to public:</a:t>
            </a:r>
          </a:p>
          <a:p>
            <a:r>
              <a:rPr lang="en-US" sz="2400"/>
              <a:t>The benefit of risk acceptance guidelines is that they provide a key basis in support of risk-informed regulatory decisionmaking</a:t>
            </a:r>
          </a:p>
          <a:p>
            <a:r>
              <a:rPr lang="en-US" sz="2400"/>
              <a:t>However, regulatory risk evaluations guidelines do not exist for transportation packages like they do for nuclear power plants (NPPs)</a:t>
            </a:r>
          </a:p>
          <a:p>
            <a:r>
              <a:rPr lang="en-US" sz="2400"/>
              <a:t>NRC proposed guidance in a risk-informed decision making (RIDM) report for nuclear material and waste applications (</a:t>
            </a:r>
            <a:r>
              <a:rPr lang="en-US" sz="2400">
                <a:solidFill>
                  <a:schemeClr val="tx1">
                    <a:lumMod val="50000"/>
                  </a:schemeClr>
                </a:solidFill>
              </a:rPr>
              <a:t>ML08072038).</a:t>
            </a:r>
            <a:endParaRPr lang="en-US" sz="2400"/>
          </a:p>
          <a:p>
            <a:pPr lvl="1"/>
            <a:r>
              <a:rPr lang="en-US" sz="2000"/>
              <a:t>These are based on quantitative health objectives and guidelines developed from the Safety Policy Statement (QHOs and QHGs)</a:t>
            </a:r>
          </a:p>
          <a:p>
            <a:pPr lvl="1"/>
            <a:r>
              <a:rPr lang="en-US" sz="2000"/>
              <a:t>However, challenges remain in its implementation and the approach has not been endorsed for use by NRC as that would be a policy decision </a:t>
            </a:r>
          </a:p>
        </p:txBody>
      </p:sp>
    </p:spTree>
    <p:extLst>
      <p:ext uri="{BB962C8B-B14F-4D97-AF65-F5344CB8AC3E}">
        <p14:creationId xmlns:p14="http://schemas.microsoft.com/office/powerpoint/2010/main" val="379141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5</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3200400" y="187857"/>
            <a:ext cx="10972800" cy="1310979"/>
          </a:xfrm>
        </p:spPr>
        <p:txBody>
          <a:bodyPr/>
          <a:lstStyle/>
          <a:p>
            <a:r>
              <a:rPr lang="en-US" sz="2800"/>
              <a:t>Proposed Risk Acceptance Guidelines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253112" y="5548133"/>
            <a:ext cx="12801600" cy="1808935"/>
          </a:xfrm>
        </p:spPr>
        <p:txBody>
          <a:bodyPr/>
          <a:lstStyle/>
          <a:p>
            <a:r>
              <a:rPr lang="en-US" sz="2400"/>
              <a:t>The premise of the 1986 NRC Safety Goal Policy is that risk to people from a nuclear power pant should be very small compared to the sum other accident risk (e.g., 0.1% prompt fatality)  </a:t>
            </a:r>
            <a:endParaRPr lang="en-US" sz="2000"/>
          </a:p>
          <a:p>
            <a:r>
              <a:rPr lang="en-US" sz="2400"/>
              <a:t>The Safety Goal does not specifically address workers, so the RIDM report proposes that worker risk be small compared to other risk but not as small as for the public who are not trained in radiation protection</a:t>
            </a:r>
          </a:p>
        </p:txBody>
      </p:sp>
      <p:graphicFrame>
        <p:nvGraphicFramePr>
          <p:cNvPr id="7" name="Table 6">
            <a:extLst>
              <a:ext uri="{FF2B5EF4-FFF2-40B4-BE49-F238E27FC236}">
                <a16:creationId xmlns:a16="http://schemas.microsoft.com/office/drawing/2014/main" id="{9B437562-94E2-4C38-A8ED-F0ED7551471C}"/>
              </a:ext>
            </a:extLst>
          </p:cNvPr>
          <p:cNvGraphicFramePr>
            <a:graphicFrameLocks noGrp="1"/>
          </p:cNvGraphicFramePr>
          <p:nvPr>
            <p:extLst>
              <p:ext uri="{D42A27DB-BD31-4B8C-83A1-F6EECF244321}">
                <p14:modId xmlns:p14="http://schemas.microsoft.com/office/powerpoint/2010/main" val="3736118609"/>
              </p:ext>
            </p:extLst>
          </p:nvPr>
        </p:nvGraphicFramePr>
        <p:xfrm>
          <a:off x="2803401" y="2084921"/>
          <a:ext cx="9023597" cy="3239854"/>
        </p:xfrm>
        <a:graphic>
          <a:graphicData uri="http://schemas.openxmlformats.org/drawingml/2006/table">
            <a:tbl>
              <a:tblPr firstRow="1" firstCol="1" bandRow="1">
                <a:tableStyleId>{5C22544A-7EE6-4342-B048-85BDC9FD1C3A}</a:tableStyleId>
              </a:tblPr>
              <a:tblGrid>
                <a:gridCol w="1298047">
                  <a:extLst>
                    <a:ext uri="{9D8B030D-6E8A-4147-A177-3AD203B41FA5}">
                      <a16:colId xmlns:a16="http://schemas.microsoft.com/office/drawing/2014/main" val="1830844191"/>
                    </a:ext>
                  </a:extLst>
                </a:gridCol>
                <a:gridCol w="2345170">
                  <a:extLst>
                    <a:ext uri="{9D8B030D-6E8A-4147-A177-3AD203B41FA5}">
                      <a16:colId xmlns:a16="http://schemas.microsoft.com/office/drawing/2014/main" val="1970934260"/>
                    </a:ext>
                  </a:extLst>
                </a:gridCol>
                <a:gridCol w="2625455">
                  <a:extLst>
                    <a:ext uri="{9D8B030D-6E8A-4147-A177-3AD203B41FA5}">
                      <a16:colId xmlns:a16="http://schemas.microsoft.com/office/drawing/2014/main" val="980403395"/>
                    </a:ext>
                  </a:extLst>
                </a:gridCol>
                <a:gridCol w="2754925">
                  <a:extLst>
                    <a:ext uri="{9D8B030D-6E8A-4147-A177-3AD203B41FA5}">
                      <a16:colId xmlns:a16="http://schemas.microsoft.com/office/drawing/2014/main" val="3993067509"/>
                    </a:ext>
                  </a:extLst>
                </a:gridCol>
              </a:tblGrid>
              <a:tr h="595139">
                <a:tc>
                  <a:txBody>
                    <a:bodyPr/>
                    <a:lstStyle/>
                    <a:p>
                      <a:pPr marL="0" marR="0" algn="ctr">
                        <a:spcBef>
                          <a:spcPts val="0"/>
                        </a:spcBef>
                        <a:spcAft>
                          <a:spcPts val="0"/>
                        </a:spcAft>
                      </a:pPr>
                      <a:r>
                        <a:rPr lang="en-GB" sz="2000">
                          <a:effectLst/>
                        </a:rPr>
                        <a:t>Receptor</a:t>
                      </a:r>
                      <a:endParaRPr lang="en-US" sz="20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Acute Fatality</a:t>
                      </a:r>
                      <a:endParaRPr lang="en-US" sz="20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Latent Cancer Fatality</a:t>
                      </a:r>
                      <a:endParaRPr lang="en-US" sz="20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Serious Injury</a:t>
                      </a:r>
                      <a:endParaRPr lang="en-US" sz="2000">
                        <a:effectLst/>
                      </a:endParaRPr>
                    </a:p>
                    <a:p>
                      <a:pPr marL="0" marR="0" algn="ctr">
                        <a:spcBef>
                          <a:spcPts val="0"/>
                        </a:spcBef>
                        <a:spcAft>
                          <a:spcPts val="0"/>
                        </a:spcAft>
                      </a:pPr>
                      <a:r>
                        <a:rPr lang="en-GB" sz="2000">
                          <a:effectLst/>
                        </a:rPr>
                        <a:t>(Cancer Illness)</a:t>
                      </a:r>
                      <a:endParaRPr lang="en-US" sz="20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016428460"/>
                  </a:ext>
                </a:extLst>
              </a:tr>
              <a:tr h="1323131">
                <a:tc>
                  <a:txBody>
                    <a:bodyPr/>
                    <a:lstStyle/>
                    <a:p>
                      <a:pPr marL="0" marR="0">
                        <a:spcBef>
                          <a:spcPts val="0"/>
                        </a:spcBef>
                        <a:spcAft>
                          <a:spcPts val="0"/>
                        </a:spcAft>
                      </a:pPr>
                      <a:r>
                        <a:rPr lang="en-GB" sz="2000">
                          <a:effectLst/>
                        </a:rPr>
                        <a:t>Public</a:t>
                      </a:r>
                      <a:endParaRPr lang="en-US" sz="20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rPr>
                        <a:t>QHG-1 - Public individual risk of acute fatality is negligible if it is less than or equal to 5×10</a:t>
                      </a:r>
                      <a:r>
                        <a:rPr lang="en-GB" sz="1600" baseline="30000">
                          <a:effectLst/>
                        </a:rPr>
                        <a:t>-7</a:t>
                      </a:r>
                      <a:r>
                        <a:rPr lang="en-GB" sz="1600">
                          <a:effectLst/>
                        </a:rPr>
                        <a:t> fatality per year.</a:t>
                      </a:r>
                      <a:endParaRPr lang="en-US"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l">
                        <a:spcBef>
                          <a:spcPts val="0"/>
                        </a:spcBef>
                        <a:spcAft>
                          <a:spcPts val="0"/>
                        </a:spcAft>
                      </a:pPr>
                      <a:r>
                        <a:rPr lang="en-GB" sz="1600">
                          <a:effectLst/>
                        </a:rPr>
                        <a:t>QHG-2 - Public individual risk of a LCF is negligible if it is less than or equal to 2×10</a:t>
                      </a:r>
                      <a:r>
                        <a:rPr lang="en-GB" sz="1600" baseline="30000">
                          <a:effectLst/>
                        </a:rPr>
                        <a:t>-6</a:t>
                      </a:r>
                      <a:r>
                        <a:rPr lang="en-GB" sz="1600">
                          <a:effectLst/>
                        </a:rPr>
                        <a:t> fatality per year or 4 mrem per year</a:t>
                      </a:r>
                      <a:endParaRPr lang="en-US"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rPr>
                        <a:t>QHC-3 - Public individual risk of serious injury is negligible if it is less than or equal to 1×10</a:t>
                      </a:r>
                      <a:r>
                        <a:rPr lang="en-GB" sz="1600" baseline="30000">
                          <a:effectLst/>
                        </a:rPr>
                        <a:t>-6</a:t>
                      </a:r>
                      <a:r>
                        <a:rPr lang="en-GB" sz="1600">
                          <a:effectLst/>
                        </a:rPr>
                        <a:t> injury per year.</a:t>
                      </a:r>
                      <a:endParaRPr lang="en-US"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7704821"/>
                  </a:ext>
                </a:extLst>
              </a:tr>
              <a:tr h="1307123">
                <a:tc>
                  <a:txBody>
                    <a:bodyPr/>
                    <a:lstStyle/>
                    <a:p>
                      <a:pPr marL="0" marR="0" algn="just">
                        <a:spcBef>
                          <a:spcPts val="0"/>
                        </a:spcBef>
                        <a:spcAft>
                          <a:spcPts val="0"/>
                        </a:spcAft>
                      </a:pPr>
                      <a:r>
                        <a:rPr lang="en-GB" sz="2000">
                          <a:effectLst/>
                        </a:rPr>
                        <a:t>Worker</a:t>
                      </a:r>
                      <a:endParaRPr lang="en-US" sz="20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l">
                        <a:spcBef>
                          <a:spcPts val="0"/>
                        </a:spcBef>
                        <a:spcAft>
                          <a:spcPts val="0"/>
                        </a:spcAft>
                      </a:pPr>
                      <a:r>
                        <a:rPr lang="en-GB" sz="1600">
                          <a:effectLst/>
                        </a:rPr>
                        <a:t>QHG-4 - Worker individual risk of acute fatality is negligible if it is less than or equal to 1×10</a:t>
                      </a:r>
                      <a:r>
                        <a:rPr lang="en-GB" sz="1600" baseline="30000">
                          <a:effectLst/>
                        </a:rPr>
                        <a:t>-6</a:t>
                      </a:r>
                      <a:r>
                        <a:rPr lang="en-GB" sz="1600">
                          <a:effectLst/>
                        </a:rPr>
                        <a:t> fatality per year.</a:t>
                      </a:r>
                      <a:endParaRPr lang="en-US"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rPr>
                        <a:t>QHG-5 - Worker individual risk of LCF is negligible if it is less than or equal to 1×10</a:t>
                      </a:r>
                      <a:r>
                        <a:rPr lang="en-GB" sz="1600" baseline="30000">
                          <a:effectLst/>
                        </a:rPr>
                        <a:t>-5</a:t>
                      </a:r>
                      <a:r>
                        <a:rPr lang="en-GB" sz="1600">
                          <a:effectLst/>
                        </a:rPr>
                        <a:t> fatality per year or 25 mrem per year.</a:t>
                      </a:r>
                      <a:endParaRPr lang="en-US"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rPr>
                        <a:t>QHG-6 - Worker individual risk of serious injury is negligible if it is less than or equal to 5×10</a:t>
                      </a:r>
                      <a:r>
                        <a:rPr lang="en-GB" sz="1600" baseline="30000">
                          <a:effectLst/>
                        </a:rPr>
                        <a:t>-6</a:t>
                      </a:r>
                      <a:r>
                        <a:rPr lang="en-GB" sz="1600">
                          <a:effectLst/>
                        </a:rPr>
                        <a:t> injury per year.</a:t>
                      </a:r>
                      <a:endParaRPr lang="en-US"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056487268"/>
                  </a:ext>
                </a:extLst>
              </a:tr>
            </a:tbl>
          </a:graphicData>
        </a:graphic>
      </p:graphicFrame>
      <p:sp>
        <p:nvSpPr>
          <p:cNvPr id="9" name="TextBox 8">
            <a:extLst>
              <a:ext uri="{FF2B5EF4-FFF2-40B4-BE49-F238E27FC236}">
                <a16:creationId xmlns:a16="http://schemas.microsoft.com/office/drawing/2014/main" id="{6741978D-B8F5-470D-A177-596FD2DE6A11}"/>
              </a:ext>
            </a:extLst>
          </p:cNvPr>
          <p:cNvSpPr txBox="1"/>
          <p:nvPr/>
        </p:nvSpPr>
        <p:spPr>
          <a:xfrm>
            <a:off x="2803401" y="1659910"/>
            <a:ext cx="8954845" cy="400110"/>
          </a:xfrm>
          <a:prstGeom prst="rect">
            <a:avLst/>
          </a:prstGeom>
          <a:noFill/>
        </p:spPr>
        <p:txBody>
          <a:bodyPr wrap="square">
            <a:spAutoFit/>
          </a:bodyPr>
          <a:lstStyle/>
          <a:p>
            <a:r>
              <a:rPr lang="en-US" sz="2000" b="1"/>
              <a:t>NRC Proposed QHGs Based on Interpretation of Safety Policy Statement</a:t>
            </a:r>
            <a:endParaRPr lang="en-US" sz="1800" b="1"/>
          </a:p>
        </p:txBody>
      </p:sp>
    </p:spTree>
    <p:extLst>
      <p:ext uri="{BB962C8B-B14F-4D97-AF65-F5344CB8AC3E}">
        <p14:creationId xmlns:p14="http://schemas.microsoft.com/office/powerpoint/2010/main" val="329245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2936631" y="229902"/>
            <a:ext cx="10972800" cy="1310979"/>
          </a:xfrm>
        </p:spPr>
        <p:txBody>
          <a:bodyPr/>
          <a:lstStyle/>
          <a:p>
            <a:r>
              <a:rPr lang="en-US" sz="2800"/>
              <a:t>Surrogate Measures for Proposed Risk Acceptance Guidelines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922358"/>
            <a:ext cx="13075919" cy="5596949"/>
          </a:xfrm>
        </p:spPr>
        <p:txBody>
          <a:bodyPr/>
          <a:lstStyle/>
          <a:p>
            <a:r>
              <a:rPr lang="en-US" sz="2400"/>
              <a:t>Levels of NPP PRA include Level I (CDF/LERF), II (release), and III (health effects) </a:t>
            </a:r>
          </a:p>
          <a:p>
            <a:r>
              <a:rPr lang="en-US" sz="2400"/>
              <a:t>However, NPP PRAs (which are mature and well used) are not typically taken to Level III, but rather use the surrogates of CDF and LERF for risk informed applications because they are more attainable (see Regulatory Guide 1.200)</a:t>
            </a:r>
          </a:p>
          <a:p>
            <a:r>
              <a:rPr lang="en-US" sz="2400"/>
              <a:t>PNNL </a:t>
            </a:r>
            <a:r>
              <a:rPr lang="en-US" sz="2400">
                <a:solidFill>
                  <a:schemeClr val="tx2"/>
                </a:solidFill>
              </a:rPr>
              <a:t>proposes using surrogates for the QHGs </a:t>
            </a:r>
            <a:r>
              <a:rPr lang="en-US" sz="2400"/>
              <a:t>suggested by the RIDM report by formulating goals in terms of radiological dose and likelihood:</a:t>
            </a:r>
          </a:p>
          <a:p>
            <a:pPr lvl="1"/>
            <a:r>
              <a:rPr lang="en-US" sz="2000">
                <a:solidFill>
                  <a:schemeClr val="tx2"/>
                </a:solidFill>
              </a:rPr>
              <a:t>Reduction in calculational burden </a:t>
            </a:r>
            <a:r>
              <a:rPr lang="en-US" sz="2000"/>
              <a:t>by eliminating conversion to health effects</a:t>
            </a:r>
          </a:p>
          <a:p>
            <a:pPr lvl="1"/>
            <a:r>
              <a:rPr lang="en-US" sz="2000"/>
              <a:t>Dose limits </a:t>
            </a:r>
            <a:r>
              <a:rPr lang="en-US" sz="2000">
                <a:solidFill>
                  <a:schemeClr val="tx2"/>
                </a:solidFill>
              </a:rPr>
              <a:t>can be compared </a:t>
            </a:r>
            <a:r>
              <a:rPr lang="en-US" sz="2000"/>
              <a:t>to other federal/international dose limits used in related contexts</a:t>
            </a:r>
          </a:p>
          <a:p>
            <a:pPr lvl="1"/>
            <a:r>
              <a:rPr lang="en-US" sz="2000"/>
              <a:t>Determining likelihood and consequence separately provides a </a:t>
            </a:r>
            <a:r>
              <a:rPr lang="en-US" sz="2000">
                <a:solidFill>
                  <a:schemeClr val="tx2"/>
                </a:solidFill>
              </a:rPr>
              <a:t>greater level of information </a:t>
            </a:r>
            <a:r>
              <a:rPr lang="en-US" sz="2000"/>
              <a:t>for decisionmaking</a:t>
            </a:r>
          </a:p>
          <a:p>
            <a:r>
              <a:rPr lang="en-US" sz="2400"/>
              <a:t> PNNL examined the use of dose consequence-likelihood pairs for other applications</a:t>
            </a:r>
          </a:p>
          <a:p>
            <a:pPr lvl="1"/>
            <a:r>
              <a:rPr lang="en-US" sz="2000"/>
              <a:t>Nuclear Energy Institute (NEI) 18-04 guidance for risk informed licensing basis development for advanced nuclear reactors</a:t>
            </a:r>
          </a:p>
          <a:p>
            <a:pPr lvl="1"/>
            <a:r>
              <a:rPr lang="en-US" sz="2000"/>
              <a:t>DOE-STD-3009 semi-quantitative risk ranking in support of nuclear safety basis for nonreactor facilities</a:t>
            </a:r>
          </a:p>
          <a:p>
            <a:pPr lvl="1"/>
            <a:r>
              <a:rPr lang="en-US" sz="2000"/>
              <a:t>IAEA Q system that defines radionuclide quantities allowed in Type A packages (A</a:t>
            </a:r>
            <a:r>
              <a:rPr lang="en-US" sz="2000" baseline="-25000"/>
              <a:t>1 </a:t>
            </a:r>
            <a:r>
              <a:rPr lang="en-US" sz="2000"/>
              <a:t>and A</a:t>
            </a:r>
            <a:r>
              <a:rPr lang="en-US" sz="2000" baseline="-25000"/>
              <a:t>2 </a:t>
            </a:r>
            <a:r>
              <a:rPr lang="en-US" sz="2000"/>
              <a:t>quantities)</a:t>
            </a:r>
          </a:p>
          <a:p>
            <a:pPr lvl="1"/>
            <a:endParaRPr lang="en-US" sz="2000"/>
          </a:p>
          <a:p>
            <a:pPr lvl="1"/>
            <a:endParaRPr lang="en-US" sz="2000"/>
          </a:p>
          <a:p>
            <a:pPr lvl="1"/>
            <a:endParaRPr lang="en-US" sz="1600"/>
          </a:p>
        </p:txBody>
      </p:sp>
    </p:spTree>
    <p:extLst>
      <p:ext uri="{BB962C8B-B14F-4D97-AF65-F5344CB8AC3E}">
        <p14:creationId xmlns:p14="http://schemas.microsoft.com/office/powerpoint/2010/main" val="110088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7</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2936631" y="0"/>
            <a:ext cx="10972800" cy="1310979"/>
          </a:xfrm>
        </p:spPr>
        <p:txBody>
          <a:bodyPr/>
          <a:lstStyle/>
          <a:p>
            <a:r>
              <a:rPr lang="en-US" sz="2800"/>
              <a:t>Surrogate Measures for Proposed Risk Acceptance Guidelines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724107" y="6899038"/>
            <a:ext cx="12801600" cy="726823"/>
          </a:xfrm>
        </p:spPr>
        <p:txBody>
          <a:bodyPr/>
          <a:lstStyle/>
          <a:p>
            <a:r>
              <a:rPr lang="en-US" sz="2400"/>
              <a:t>Illustration of the concept of risk evaluation guidelines based on the combination of radiological dose and likelihood</a:t>
            </a:r>
            <a:endParaRPr lang="en-US" sz="2000"/>
          </a:p>
          <a:p>
            <a:pPr lvl="1"/>
            <a:endParaRPr lang="en-US" sz="2000"/>
          </a:p>
          <a:p>
            <a:pPr lvl="1"/>
            <a:endParaRPr lang="en-US" sz="1600"/>
          </a:p>
        </p:txBody>
      </p:sp>
      <p:pic>
        <p:nvPicPr>
          <p:cNvPr id="5" name="Picture 4">
            <a:extLst>
              <a:ext uri="{FF2B5EF4-FFF2-40B4-BE49-F238E27FC236}">
                <a16:creationId xmlns:a16="http://schemas.microsoft.com/office/drawing/2014/main" id="{F61A5EEC-1A03-4403-AA7A-ECBC41BAB62C}"/>
              </a:ext>
            </a:extLst>
          </p:cNvPr>
          <p:cNvPicPr/>
          <p:nvPr/>
        </p:nvPicPr>
        <p:blipFill rotWithShape="1">
          <a:blip r:embed="rId3">
            <a:extLst>
              <a:ext uri="{28A0092B-C50C-407E-A947-70E740481C1C}">
                <a14:useLocalDpi xmlns:a14="http://schemas.microsoft.com/office/drawing/2010/main" val="0"/>
              </a:ext>
            </a:extLst>
          </a:blip>
          <a:srcRect r="496" b="2542"/>
          <a:stretch/>
        </p:blipFill>
        <p:spPr bwMode="auto">
          <a:xfrm>
            <a:off x="3557954" y="1926741"/>
            <a:ext cx="7596553" cy="4865932"/>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33E882B-7FD1-4B57-AD10-8DA0A50D74C9}"/>
              </a:ext>
            </a:extLst>
          </p:cNvPr>
          <p:cNvSpPr txBox="1"/>
          <p:nvPr/>
        </p:nvSpPr>
        <p:spPr>
          <a:xfrm>
            <a:off x="3637899" y="1526631"/>
            <a:ext cx="8364416" cy="400110"/>
          </a:xfrm>
          <a:prstGeom prst="rect">
            <a:avLst/>
          </a:prstGeom>
          <a:noFill/>
        </p:spPr>
        <p:txBody>
          <a:bodyPr wrap="square">
            <a:spAutoFit/>
          </a:bodyPr>
          <a:lstStyle/>
          <a:p>
            <a:r>
              <a:rPr lang="en-GB" sz="2000" b="1">
                <a:effectLst/>
                <a:ea typeface="PMingLiU" panose="02020500000000000000" pitchFamily="18" charset="-120"/>
              </a:rPr>
              <a:t>Frequency-Consequence Target</a:t>
            </a:r>
            <a:r>
              <a:rPr lang="en-GB" sz="2000" b="1" i="1">
                <a:effectLst/>
                <a:ea typeface="PMingLiU" panose="02020500000000000000" pitchFamily="18" charset="-120"/>
              </a:rPr>
              <a:t>s</a:t>
            </a:r>
            <a:r>
              <a:rPr lang="en-GB" sz="2000" b="1">
                <a:effectLst/>
                <a:ea typeface="PMingLiU" panose="02020500000000000000" pitchFamily="18" charset="-120"/>
              </a:rPr>
              <a:t> from NEI 18-04, Revision 1 </a:t>
            </a:r>
            <a:endParaRPr lang="en-US" sz="2000"/>
          </a:p>
        </p:txBody>
      </p:sp>
    </p:spTree>
    <p:extLst>
      <p:ext uri="{BB962C8B-B14F-4D97-AF65-F5344CB8AC3E}">
        <p14:creationId xmlns:p14="http://schemas.microsoft.com/office/powerpoint/2010/main" val="73894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a:xfrm>
            <a:off x="11467973" y="7942157"/>
            <a:ext cx="453223" cy="457200"/>
          </a:xfrm>
        </p:spPr>
        <p:txBody>
          <a:bodyPr/>
          <a:lstStyle/>
          <a:p>
            <a:fld id="{FE7A4BB3-E848-5A44-82DF-322201952CD8}" type="slidenum">
              <a:rPr lang="en-US" smtClean="0"/>
              <a:pPr/>
              <a:t>8</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2860431" y="287443"/>
            <a:ext cx="10972800" cy="784990"/>
          </a:xfrm>
        </p:spPr>
        <p:txBody>
          <a:bodyPr/>
          <a:lstStyle/>
          <a:p>
            <a:r>
              <a:rPr lang="en-US" sz="2800"/>
              <a:t>Example Surrogate Measures for Proposed Risk Acceptance Guidelines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607008" y="6912537"/>
            <a:ext cx="12801600" cy="726823"/>
          </a:xfrm>
        </p:spPr>
        <p:txBody>
          <a:bodyPr/>
          <a:lstStyle/>
          <a:p>
            <a:r>
              <a:rPr lang="en-US" sz="2400"/>
              <a:t>This table is an aggregation of the limits from the cited sources but refined to ensure that no criterion is  greater than proposed QHGs when converted to health effects </a:t>
            </a:r>
          </a:p>
        </p:txBody>
      </p:sp>
      <p:graphicFrame>
        <p:nvGraphicFramePr>
          <p:cNvPr id="6" name="Table 5">
            <a:extLst>
              <a:ext uri="{FF2B5EF4-FFF2-40B4-BE49-F238E27FC236}">
                <a16:creationId xmlns:a16="http://schemas.microsoft.com/office/drawing/2014/main" id="{298B932B-B698-4F59-89CD-4F053F044E11}"/>
              </a:ext>
            </a:extLst>
          </p:cNvPr>
          <p:cNvGraphicFramePr>
            <a:graphicFrameLocks noGrp="1"/>
          </p:cNvGraphicFramePr>
          <p:nvPr>
            <p:extLst>
              <p:ext uri="{D42A27DB-BD31-4B8C-83A1-F6EECF244321}">
                <p14:modId xmlns:p14="http://schemas.microsoft.com/office/powerpoint/2010/main" val="676866114"/>
              </p:ext>
            </p:extLst>
          </p:nvPr>
        </p:nvGraphicFramePr>
        <p:xfrm>
          <a:off x="2860431" y="1207089"/>
          <a:ext cx="10641625" cy="4621664"/>
        </p:xfrm>
        <a:graphic>
          <a:graphicData uri="http://schemas.openxmlformats.org/drawingml/2006/table">
            <a:tbl>
              <a:tblPr firstRow="1" firstCol="1" bandRow="1">
                <a:tableStyleId>{5C22544A-7EE6-4342-B048-85BDC9FD1C3A}</a:tableStyleId>
              </a:tblPr>
              <a:tblGrid>
                <a:gridCol w="2613793">
                  <a:extLst>
                    <a:ext uri="{9D8B030D-6E8A-4147-A177-3AD203B41FA5}">
                      <a16:colId xmlns:a16="http://schemas.microsoft.com/office/drawing/2014/main" val="3807937777"/>
                    </a:ext>
                  </a:extLst>
                </a:gridCol>
                <a:gridCol w="2900297">
                  <a:extLst>
                    <a:ext uri="{9D8B030D-6E8A-4147-A177-3AD203B41FA5}">
                      <a16:colId xmlns:a16="http://schemas.microsoft.com/office/drawing/2014/main" val="2217997747"/>
                    </a:ext>
                  </a:extLst>
                </a:gridCol>
                <a:gridCol w="2900297">
                  <a:extLst>
                    <a:ext uri="{9D8B030D-6E8A-4147-A177-3AD203B41FA5}">
                      <a16:colId xmlns:a16="http://schemas.microsoft.com/office/drawing/2014/main" val="348632271"/>
                    </a:ext>
                  </a:extLst>
                </a:gridCol>
                <a:gridCol w="2227238">
                  <a:extLst>
                    <a:ext uri="{9D8B030D-6E8A-4147-A177-3AD203B41FA5}">
                      <a16:colId xmlns:a16="http://schemas.microsoft.com/office/drawing/2014/main" val="3724792546"/>
                    </a:ext>
                  </a:extLst>
                </a:gridCol>
              </a:tblGrid>
              <a:tr h="956804">
                <a:tc>
                  <a:txBody>
                    <a:bodyPr/>
                    <a:lstStyle/>
                    <a:p>
                      <a:pPr marL="0" marR="0" algn="ctr">
                        <a:spcBef>
                          <a:spcPts val="0"/>
                        </a:spcBef>
                        <a:spcAft>
                          <a:spcPts val="0"/>
                        </a:spcAft>
                      </a:pPr>
                      <a:r>
                        <a:rPr lang="en-GB" sz="1800">
                          <a:effectLst/>
                        </a:rPr>
                        <a:t>Annual Accident Frequency (per year)</a:t>
                      </a:r>
                      <a:endParaRPr lang="en-US" sz="1800">
                        <a:effectLst/>
                        <a:latin typeface="Times New Roman" panose="02020603050405020304" pitchFamily="18" charset="0"/>
                        <a:ea typeface="PMingLiU" panose="02020500000000000000" pitchFamily="18" charset="-120"/>
                      </a:endParaRPr>
                    </a:p>
                  </a:txBody>
                  <a:tcPr marL="68580" marR="68580" marT="18415" marB="18415" anchor="b"/>
                </a:tc>
                <a:tc>
                  <a:txBody>
                    <a:bodyPr/>
                    <a:lstStyle/>
                    <a:p>
                      <a:pPr marL="0" marR="0" algn="ctr">
                        <a:spcBef>
                          <a:spcPts val="0"/>
                        </a:spcBef>
                        <a:spcAft>
                          <a:spcPts val="0"/>
                        </a:spcAft>
                      </a:pPr>
                      <a:r>
                        <a:rPr lang="en-GB" sz="1800">
                          <a:effectLst/>
                        </a:rPr>
                        <a:t>Radiological Dose</a:t>
                      </a:r>
                      <a:endParaRPr lang="en-US" sz="1800">
                        <a:effectLst/>
                      </a:endParaRPr>
                    </a:p>
                    <a:p>
                      <a:pPr marL="0" marR="0" algn="ctr">
                        <a:spcBef>
                          <a:spcPts val="0"/>
                        </a:spcBef>
                        <a:spcAft>
                          <a:spcPts val="0"/>
                        </a:spcAft>
                      </a:pPr>
                      <a:r>
                        <a:rPr lang="en-GB" sz="1800">
                          <a:effectLst/>
                        </a:rPr>
                        <a:t>Consequence to the MOI</a:t>
                      </a:r>
                      <a:endParaRPr lang="en-US" sz="1800">
                        <a:effectLst/>
                        <a:latin typeface="Times New Roman" panose="02020603050405020304" pitchFamily="18" charset="0"/>
                        <a:ea typeface="PMingLiU" panose="02020500000000000000" pitchFamily="18" charset="-120"/>
                      </a:endParaRPr>
                    </a:p>
                  </a:txBody>
                  <a:tcPr marL="68580" marR="68580" marT="18415" marB="18415" anchor="b"/>
                </a:tc>
                <a:tc>
                  <a:txBody>
                    <a:bodyPr/>
                    <a:lstStyle/>
                    <a:p>
                      <a:pPr marL="0" marR="0" algn="ctr">
                        <a:spcBef>
                          <a:spcPts val="0"/>
                        </a:spcBef>
                        <a:spcAft>
                          <a:spcPts val="0"/>
                        </a:spcAft>
                      </a:pPr>
                      <a:r>
                        <a:rPr lang="en-GB" sz="1800">
                          <a:effectLst/>
                        </a:rPr>
                        <a:t>Radiological Dose</a:t>
                      </a:r>
                      <a:endParaRPr lang="en-US" sz="1800">
                        <a:effectLst/>
                      </a:endParaRPr>
                    </a:p>
                    <a:p>
                      <a:pPr marL="0" marR="0" algn="ctr">
                        <a:spcBef>
                          <a:spcPts val="0"/>
                        </a:spcBef>
                        <a:spcAft>
                          <a:spcPts val="0"/>
                        </a:spcAft>
                      </a:pPr>
                      <a:r>
                        <a:rPr lang="en-GB" sz="1800">
                          <a:effectLst/>
                        </a:rPr>
                        <a:t>Consequence to the Worker</a:t>
                      </a:r>
                      <a:endParaRPr lang="en-US" sz="1800">
                        <a:effectLst/>
                        <a:latin typeface="Times New Roman" panose="02020603050405020304" pitchFamily="18" charset="0"/>
                        <a:ea typeface="PMingLiU" panose="02020500000000000000" pitchFamily="18" charset="-120"/>
                      </a:endParaRPr>
                    </a:p>
                  </a:txBody>
                  <a:tcPr marL="68580" marR="68580" marT="18415" marB="18415" anchor="b"/>
                </a:tc>
                <a:tc>
                  <a:txBody>
                    <a:bodyPr/>
                    <a:lstStyle/>
                    <a:p>
                      <a:pPr marL="0" marR="0" algn="ctr">
                        <a:spcBef>
                          <a:spcPts val="0"/>
                        </a:spcBef>
                        <a:spcAft>
                          <a:spcPts val="0"/>
                        </a:spcAft>
                      </a:pPr>
                      <a:endParaRPr lang="en-GB" sz="1800">
                        <a:effectLst/>
                      </a:endParaRPr>
                    </a:p>
                    <a:p>
                      <a:pPr marL="0" marR="0" algn="ctr">
                        <a:spcBef>
                          <a:spcPts val="0"/>
                        </a:spcBef>
                        <a:spcAft>
                          <a:spcPts val="0"/>
                        </a:spcAft>
                      </a:pPr>
                      <a:r>
                        <a:rPr lang="en-GB" sz="1800">
                          <a:effectLst/>
                        </a:rPr>
                        <a:t>Risk Acceptability</a:t>
                      </a:r>
                      <a:endParaRPr lang="en-US" sz="1800">
                        <a:effectLst/>
                        <a:latin typeface="Times New Roman" panose="02020603050405020304" pitchFamily="18" charset="0"/>
                        <a:ea typeface="PMingLiU" panose="02020500000000000000" pitchFamily="18" charset="-120"/>
                      </a:endParaRPr>
                    </a:p>
                  </a:txBody>
                  <a:tcPr marL="68580" marR="68580" marT="18415" marB="18415" anchor="b"/>
                </a:tc>
                <a:extLst>
                  <a:ext uri="{0D108BD9-81ED-4DB2-BD59-A6C34878D82A}">
                    <a16:rowId xmlns:a16="http://schemas.microsoft.com/office/drawing/2014/main" val="936173400"/>
                  </a:ext>
                </a:extLst>
              </a:tr>
              <a:tr h="366486">
                <a:tc>
                  <a:txBody>
                    <a:bodyPr/>
                    <a:lstStyle/>
                    <a:p>
                      <a:pPr marL="0" marR="0" algn="ctr">
                        <a:spcBef>
                          <a:spcPts val="0"/>
                        </a:spcBef>
                        <a:spcAft>
                          <a:spcPts val="0"/>
                        </a:spcAft>
                      </a:pPr>
                      <a:r>
                        <a:rPr lang="en-GB" sz="1800">
                          <a:effectLst/>
                        </a:rPr>
                        <a:t>≤5×10</a:t>
                      </a:r>
                      <a:r>
                        <a:rPr lang="en-GB" sz="1800" baseline="30000">
                          <a:effectLst/>
                        </a:rPr>
                        <a:t>-7</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&gt;750 rem TED</a:t>
                      </a:r>
                      <a:r>
                        <a:rPr lang="en-GB" sz="1800" baseline="30000">
                          <a:effectLst/>
                        </a:rPr>
                        <a:t> </a:t>
                      </a:r>
                      <a:endParaRPr lang="en-US" sz="1800">
                        <a:effectLst/>
                        <a:highlight>
                          <a:srgbClr val="C0C0C0"/>
                        </a:highligh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&gt;750 rem TED</a:t>
                      </a:r>
                      <a:r>
                        <a:rPr lang="en-GB" sz="1800" baseline="30000">
                          <a:effectLst/>
                        </a:rPr>
                        <a:t> </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106532171"/>
                  </a:ext>
                </a:extLst>
              </a:tr>
              <a:tr h="366486">
                <a:tc>
                  <a:txBody>
                    <a:bodyPr/>
                    <a:lstStyle/>
                    <a:p>
                      <a:pPr marL="0" marR="0" algn="ctr">
                        <a:spcBef>
                          <a:spcPts val="0"/>
                        </a:spcBef>
                        <a:spcAft>
                          <a:spcPts val="0"/>
                        </a:spcAft>
                      </a:pPr>
                      <a:r>
                        <a:rPr lang="en-GB" sz="1800">
                          <a:effectLst/>
                        </a:rPr>
                        <a:t>&lt;1×10</a:t>
                      </a:r>
                      <a:r>
                        <a:rPr lang="en-GB" sz="1800" baseline="30000">
                          <a:effectLst/>
                        </a:rPr>
                        <a:t>-6</a:t>
                      </a:r>
                      <a:r>
                        <a:rPr lang="en-GB" sz="1800">
                          <a:effectLst/>
                        </a:rPr>
                        <a:t> and &gt;5×10</a:t>
                      </a:r>
                      <a:r>
                        <a:rPr lang="en-GB" sz="1800" baseline="30000">
                          <a:effectLst/>
                        </a:rPr>
                        <a:t>-7</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≤750 and &gt;25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≤750 and &gt;100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Unacceptable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3583232931"/>
                  </a:ext>
                </a:extLst>
              </a:tr>
              <a:tr h="366486">
                <a:tc>
                  <a:txBody>
                    <a:bodyPr/>
                    <a:lstStyle/>
                    <a:p>
                      <a:pPr marL="0" marR="0" algn="ctr">
                        <a:spcBef>
                          <a:spcPts val="0"/>
                        </a:spcBef>
                        <a:spcAft>
                          <a:spcPts val="0"/>
                        </a:spcAft>
                      </a:pPr>
                      <a:r>
                        <a:rPr lang="en-GB" sz="1800">
                          <a:effectLst/>
                        </a:rPr>
                        <a:t>≤1×10</a:t>
                      </a:r>
                      <a:r>
                        <a:rPr lang="en-GB" sz="1800" baseline="30000">
                          <a:effectLst/>
                        </a:rPr>
                        <a:t>-6</a:t>
                      </a:r>
                      <a:r>
                        <a:rPr lang="en-GB" sz="1800">
                          <a:effectLst/>
                        </a:rPr>
                        <a:t> and &gt;5×10</a:t>
                      </a:r>
                      <a:r>
                        <a:rPr lang="en-GB" sz="1800" baseline="30000">
                          <a:effectLst/>
                        </a:rPr>
                        <a:t>-7</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u="sng">
                          <a:effectLst/>
                        </a:rPr>
                        <a:t>&lt;</a:t>
                      </a:r>
                      <a:r>
                        <a:rPr lang="en-GB" sz="1800">
                          <a:effectLst/>
                        </a:rPr>
                        <a:t> 25 and &gt;5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≤100 and &gt;25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973578059"/>
                  </a:ext>
                </a:extLst>
              </a:tr>
              <a:tr h="366486">
                <a:tc>
                  <a:txBody>
                    <a:bodyPr/>
                    <a:lstStyle/>
                    <a:p>
                      <a:pPr marL="0" marR="0" algn="ctr">
                        <a:spcBef>
                          <a:spcPts val="0"/>
                        </a:spcBef>
                        <a:spcAft>
                          <a:spcPts val="0"/>
                        </a:spcAft>
                      </a:pPr>
                      <a:r>
                        <a:rPr lang="en-GB" sz="1800">
                          <a:effectLst/>
                        </a:rPr>
                        <a:t>&lt;1×10</a:t>
                      </a:r>
                      <a:r>
                        <a:rPr lang="en-GB" sz="1800" baseline="30000">
                          <a:effectLst/>
                        </a:rPr>
                        <a:t>-4</a:t>
                      </a:r>
                      <a:r>
                        <a:rPr lang="en-GB" sz="1800">
                          <a:effectLst/>
                        </a:rPr>
                        <a:t> and &gt;1×10</a:t>
                      </a:r>
                      <a:r>
                        <a:rPr lang="en-GB" sz="1800" baseline="30000">
                          <a:effectLst/>
                        </a:rPr>
                        <a:t>-6</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u="sng">
                          <a:effectLst/>
                        </a:rPr>
                        <a:t>&lt;</a:t>
                      </a:r>
                      <a:r>
                        <a:rPr lang="en-GB" sz="1800">
                          <a:effectLst/>
                        </a:rPr>
                        <a:t> 25 and &gt;5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u="sng">
                          <a:effectLst/>
                        </a:rPr>
                        <a:t>&lt;</a:t>
                      </a:r>
                      <a:r>
                        <a:rPr lang="en-GB" sz="1800">
                          <a:effectLst/>
                        </a:rPr>
                        <a:t>100 and &gt;25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Unacceptable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1953918421"/>
                  </a:ext>
                </a:extLst>
              </a:tr>
              <a:tr h="366486">
                <a:tc>
                  <a:txBody>
                    <a:bodyPr/>
                    <a:lstStyle/>
                    <a:p>
                      <a:pPr marL="0" marR="0" algn="ctr">
                        <a:spcBef>
                          <a:spcPts val="0"/>
                        </a:spcBef>
                        <a:spcAft>
                          <a:spcPts val="0"/>
                        </a:spcAft>
                      </a:pPr>
                      <a:r>
                        <a:rPr lang="en-GB" sz="1800">
                          <a:effectLst/>
                        </a:rPr>
                        <a:t>≤1×10</a:t>
                      </a:r>
                      <a:r>
                        <a:rPr lang="en-GB" sz="1800" baseline="30000">
                          <a:effectLst/>
                        </a:rPr>
                        <a:t>-4</a:t>
                      </a:r>
                      <a:r>
                        <a:rPr lang="en-GB" sz="1800">
                          <a:effectLst/>
                        </a:rPr>
                        <a:t> and &gt;1×10</a:t>
                      </a:r>
                      <a:r>
                        <a:rPr lang="en-GB" sz="1800" baseline="30000">
                          <a:effectLst/>
                        </a:rPr>
                        <a:t>-6</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 5 and &gt;1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u="sng">
                          <a:effectLst/>
                        </a:rPr>
                        <a:t>&lt;</a:t>
                      </a:r>
                      <a:r>
                        <a:rPr lang="en-GB" sz="1800">
                          <a:effectLst/>
                        </a:rPr>
                        <a:t>25 and &gt;1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2935541436"/>
                  </a:ext>
                </a:extLst>
              </a:tr>
              <a:tr h="366486">
                <a:tc>
                  <a:txBody>
                    <a:bodyPr/>
                    <a:lstStyle/>
                    <a:p>
                      <a:pPr marL="0" marR="0" algn="ctr">
                        <a:spcBef>
                          <a:spcPts val="0"/>
                        </a:spcBef>
                        <a:spcAft>
                          <a:spcPts val="0"/>
                        </a:spcAft>
                      </a:pPr>
                      <a:r>
                        <a:rPr lang="en-GB" sz="1800">
                          <a:effectLst/>
                        </a:rPr>
                        <a:t>&lt;1×10</a:t>
                      </a:r>
                      <a:r>
                        <a:rPr lang="en-GB" sz="1800" baseline="30000">
                          <a:effectLst/>
                        </a:rPr>
                        <a:t>-3</a:t>
                      </a:r>
                      <a:r>
                        <a:rPr lang="en-GB" sz="1800">
                          <a:effectLst/>
                        </a:rPr>
                        <a:t> and &gt;1×10</a:t>
                      </a:r>
                      <a:r>
                        <a:rPr lang="en-GB" sz="1800" baseline="30000">
                          <a:effectLst/>
                        </a:rPr>
                        <a:t>-4</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 5 and &gt;1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u="sng">
                          <a:effectLst/>
                        </a:rPr>
                        <a:t>&lt;</a:t>
                      </a:r>
                      <a:r>
                        <a:rPr lang="en-GB" sz="1800">
                          <a:effectLst/>
                        </a:rPr>
                        <a:t>25 and &gt;1 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Unacceptable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1029911762"/>
                  </a:ext>
                </a:extLst>
              </a:tr>
              <a:tr h="366486">
                <a:tc>
                  <a:txBody>
                    <a:bodyPr/>
                    <a:lstStyle/>
                    <a:p>
                      <a:pPr marL="0" marR="0" algn="ctr">
                        <a:spcBef>
                          <a:spcPts val="0"/>
                        </a:spcBef>
                        <a:spcAft>
                          <a:spcPts val="0"/>
                        </a:spcAft>
                      </a:pPr>
                      <a:r>
                        <a:rPr lang="en-GB" sz="1800">
                          <a:effectLst/>
                        </a:rPr>
                        <a:t>≤1×10</a:t>
                      </a:r>
                      <a:r>
                        <a:rPr lang="en-GB" sz="1800" baseline="30000">
                          <a:effectLst/>
                        </a:rPr>
                        <a:t>-3</a:t>
                      </a:r>
                      <a:r>
                        <a:rPr lang="en-GB" sz="1800">
                          <a:effectLst/>
                        </a:rPr>
                        <a:t> and &gt;1×10</a:t>
                      </a:r>
                      <a:r>
                        <a:rPr lang="en-GB" sz="1800" baseline="30000">
                          <a:effectLst/>
                        </a:rPr>
                        <a:t>-4</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≤1 and &gt;100 mrem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≤1 and &gt;100 mrem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2759490925"/>
                  </a:ext>
                </a:extLst>
              </a:tr>
              <a:tr h="366486">
                <a:tc>
                  <a:txBody>
                    <a:bodyPr/>
                    <a:lstStyle/>
                    <a:p>
                      <a:pPr marL="0" marR="0" algn="ctr">
                        <a:spcBef>
                          <a:spcPts val="0"/>
                        </a:spcBef>
                        <a:spcAft>
                          <a:spcPts val="0"/>
                        </a:spcAft>
                      </a:pPr>
                      <a:r>
                        <a:rPr lang="en-GB" sz="1800">
                          <a:effectLst/>
                        </a:rPr>
                        <a:t>&gt;1×10</a:t>
                      </a:r>
                      <a:r>
                        <a:rPr lang="en-GB" sz="1800" baseline="30000">
                          <a:effectLst/>
                        </a:rPr>
                        <a:t>-3</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≤1 and &gt;100 mrem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≤1 and &gt;100 mrem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Unacceptable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3162215386"/>
                  </a:ext>
                </a:extLst>
              </a:tr>
              <a:tr h="366486">
                <a:tc>
                  <a:txBody>
                    <a:bodyPr/>
                    <a:lstStyle/>
                    <a:p>
                      <a:pPr marL="0" marR="0" algn="ctr">
                        <a:spcBef>
                          <a:spcPts val="0"/>
                        </a:spcBef>
                        <a:spcAft>
                          <a:spcPts val="0"/>
                        </a:spcAft>
                      </a:pPr>
                      <a:r>
                        <a:rPr lang="en-GB" sz="1800">
                          <a:effectLst/>
                        </a:rPr>
                        <a:t>≤1×10</a:t>
                      </a:r>
                      <a:r>
                        <a:rPr lang="en-GB" sz="1800" baseline="30000">
                          <a:effectLst/>
                        </a:rPr>
                        <a:t>-3</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≤100 mrem</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NA</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1493912912"/>
                  </a:ext>
                </a:extLst>
              </a:tr>
              <a:tr h="366486">
                <a:tc>
                  <a:txBody>
                    <a:bodyPr/>
                    <a:lstStyle/>
                    <a:p>
                      <a:pPr marL="0" marR="0" algn="ctr">
                        <a:spcBef>
                          <a:spcPts val="0"/>
                        </a:spcBef>
                        <a:spcAft>
                          <a:spcPts val="0"/>
                        </a:spcAft>
                      </a:pPr>
                      <a:r>
                        <a:rPr lang="en-GB" sz="1800">
                          <a:effectLst/>
                        </a:rPr>
                        <a:t>≤1×10</a:t>
                      </a:r>
                      <a:r>
                        <a:rPr lang="en-GB" sz="1800" baseline="30000">
                          <a:effectLst/>
                        </a:rPr>
                        <a:t>-2</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NA</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≤100 mrem TED</a:t>
                      </a:r>
                      <a:endParaRPr lang="en-US" sz="1800">
                        <a:effectLst/>
                        <a:latin typeface="Times New Roman" panose="02020603050405020304" pitchFamily="18" charset="0"/>
                        <a:ea typeface="PMingLiU" panose="02020500000000000000" pitchFamily="18" charset="-120"/>
                      </a:endParaRPr>
                    </a:p>
                  </a:txBody>
                  <a:tcPr marL="68580" marR="68580" marT="18415" marB="18415"/>
                </a:tc>
                <a:tc>
                  <a:txBody>
                    <a:bodyPr/>
                    <a:lstStyle/>
                    <a:p>
                      <a:pPr marL="0" marR="0" algn="ctr">
                        <a:spcBef>
                          <a:spcPts val="0"/>
                        </a:spcBef>
                        <a:spcAft>
                          <a:spcPts val="0"/>
                        </a:spcAft>
                      </a:pPr>
                      <a:r>
                        <a:rPr lang="en-GB" sz="1800">
                          <a:effectLst/>
                        </a:rPr>
                        <a:t>Acceptable</a:t>
                      </a:r>
                      <a:endParaRPr lang="en-US" sz="1800">
                        <a:effectLst/>
                        <a:latin typeface="Times New Roman" panose="02020603050405020304" pitchFamily="18" charset="0"/>
                        <a:ea typeface="PMingLiU" panose="02020500000000000000" pitchFamily="18" charset="-120"/>
                      </a:endParaRPr>
                    </a:p>
                  </a:txBody>
                  <a:tcPr marL="68580" marR="68580" marT="18415" marB="18415"/>
                </a:tc>
                <a:extLst>
                  <a:ext uri="{0D108BD9-81ED-4DB2-BD59-A6C34878D82A}">
                    <a16:rowId xmlns:a16="http://schemas.microsoft.com/office/drawing/2014/main" val="1461671582"/>
                  </a:ext>
                </a:extLst>
              </a:tr>
            </a:tbl>
          </a:graphicData>
        </a:graphic>
      </p:graphicFrame>
      <p:sp>
        <p:nvSpPr>
          <p:cNvPr id="8" name="TextBox 7">
            <a:extLst>
              <a:ext uri="{FF2B5EF4-FFF2-40B4-BE49-F238E27FC236}">
                <a16:creationId xmlns:a16="http://schemas.microsoft.com/office/drawing/2014/main" id="{1C1EE030-EEDF-43F4-AA2A-8780AB61D15F}"/>
              </a:ext>
            </a:extLst>
          </p:cNvPr>
          <p:cNvSpPr txBox="1"/>
          <p:nvPr/>
        </p:nvSpPr>
        <p:spPr>
          <a:xfrm>
            <a:off x="2785852" y="5832349"/>
            <a:ext cx="11121958" cy="646331"/>
          </a:xfrm>
          <a:prstGeom prst="rect">
            <a:avLst/>
          </a:prstGeom>
          <a:noFill/>
        </p:spPr>
        <p:txBody>
          <a:bodyPr wrap="square">
            <a:spAutoFit/>
          </a:bodyPr>
          <a:lstStyle/>
          <a:p>
            <a:pPr marL="0" marR="0" lvl="4">
              <a:spcBef>
                <a:spcPts val="0"/>
              </a:spcBef>
              <a:spcAft>
                <a:spcPts val="0"/>
              </a:spcAft>
            </a:pPr>
            <a:r>
              <a:rPr lang="en-US" sz="1800">
                <a:solidFill>
                  <a:srgbClr val="0D0D0D"/>
                </a:solidFill>
                <a:effectLst/>
                <a:ea typeface="Calibri" panose="020F0502020204030204" pitchFamily="34" charset="0"/>
              </a:rPr>
              <a:t>Note: The radiological dose consequence as presented as TED, based on Integrated Committed Dose to </a:t>
            </a:r>
          </a:p>
          <a:p>
            <a:pPr marL="0" marR="0" lvl="4">
              <a:spcBef>
                <a:spcPts val="0"/>
              </a:spcBef>
              <a:spcAft>
                <a:spcPts val="0"/>
              </a:spcAft>
            </a:pPr>
            <a:r>
              <a:rPr lang="en-US" sz="1800">
                <a:solidFill>
                  <a:srgbClr val="0D0D0D"/>
                </a:solidFill>
                <a:effectLst/>
                <a:ea typeface="Calibri" panose="020F0502020204030204" pitchFamily="34" charset="0"/>
              </a:rPr>
              <a:t>all organs thereby accounting for direct exposure as well 50-Year Committed Effective Dose Equivalent. </a:t>
            </a:r>
            <a:endParaRPr lang="en-US" sz="1800">
              <a:effectLst/>
              <a:ea typeface="Calibri" panose="020F0502020204030204" pitchFamily="34" charset="0"/>
            </a:endParaRPr>
          </a:p>
        </p:txBody>
      </p:sp>
    </p:spTree>
    <p:extLst>
      <p:ext uri="{BB962C8B-B14F-4D97-AF65-F5344CB8AC3E}">
        <p14:creationId xmlns:p14="http://schemas.microsoft.com/office/powerpoint/2010/main" val="262656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2800"/>
              <a:t>Proposed Risk Assessment Approach</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776055"/>
            <a:ext cx="12801600" cy="5448312"/>
          </a:xfrm>
        </p:spPr>
        <p:txBody>
          <a:bodyPr/>
          <a:lstStyle/>
          <a:p>
            <a:r>
              <a:rPr lang="en-US" sz="2400">
                <a:solidFill>
                  <a:schemeClr val="tx1">
                    <a:lumMod val="50000"/>
                  </a:schemeClr>
                </a:solidFill>
              </a:rPr>
              <a:t>The NRC RIDM report advocates use of PRA when quantitative benefits are needed</a:t>
            </a:r>
          </a:p>
          <a:p>
            <a:r>
              <a:rPr lang="en-US" sz="2400">
                <a:solidFill>
                  <a:schemeClr val="tx1">
                    <a:lumMod val="50000"/>
                  </a:schemeClr>
                </a:solidFill>
              </a:rPr>
              <a:t>PRAs for NPPs typically involve event tree and fault tree analysis are not are proposed here</a:t>
            </a:r>
          </a:p>
          <a:p>
            <a:pPr lvl="1"/>
            <a:r>
              <a:rPr lang="en-US" sz="2200">
                <a:solidFill>
                  <a:schemeClr val="tx1">
                    <a:lumMod val="50000"/>
                  </a:schemeClr>
                </a:solidFill>
              </a:rPr>
              <a:t>The value of fault tree analysis of complex engineered systems or event tree analysis to map accident sequences is limited because most of initiating events lead directly to failure (release of radiological material or loss of shielding)  </a:t>
            </a:r>
          </a:p>
          <a:p>
            <a:r>
              <a:rPr lang="en-US" sz="2400">
                <a:solidFill>
                  <a:schemeClr val="tx1">
                    <a:lumMod val="50000"/>
                  </a:schemeClr>
                </a:solidFill>
              </a:rPr>
              <a:t>Rather PRA development will focus on:</a:t>
            </a:r>
          </a:p>
          <a:p>
            <a:pPr lvl="1"/>
            <a:r>
              <a:rPr lang="en-US" sz="2200">
                <a:solidFill>
                  <a:schemeClr val="tx1">
                    <a:lumMod val="50000"/>
                  </a:schemeClr>
                </a:solidFill>
              </a:rPr>
              <a:t>Identification of accident scenarios</a:t>
            </a:r>
          </a:p>
          <a:p>
            <a:pPr lvl="1"/>
            <a:r>
              <a:rPr lang="en-US" sz="2200">
                <a:solidFill>
                  <a:schemeClr val="tx1">
                    <a:lumMod val="50000"/>
                  </a:schemeClr>
                </a:solidFill>
              </a:rPr>
              <a:t>Development of the likelihood of those scenarios</a:t>
            </a:r>
          </a:p>
          <a:p>
            <a:pPr lvl="1"/>
            <a:r>
              <a:rPr lang="en-US" sz="2200">
                <a:solidFill>
                  <a:schemeClr val="tx1">
                    <a:lumMod val="50000"/>
                  </a:schemeClr>
                </a:solidFill>
              </a:rPr>
              <a:t>Development of the consequence of those scenarios</a:t>
            </a:r>
          </a:p>
          <a:p>
            <a:r>
              <a:rPr lang="en-US" sz="2400">
                <a:solidFill>
                  <a:schemeClr val="tx1">
                    <a:lumMod val="50000"/>
                  </a:schemeClr>
                </a:solidFill>
              </a:rPr>
              <a:t>Like-kind accidents will be grouped be create representative bounding accidents.</a:t>
            </a:r>
          </a:p>
          <a:p>
            <a:pPr lvl="1"/>
            <a:r>
              <a:rPr lang="en-US" sz="2200">
                <a:solidFill>
                  <a:schemeClr val="tx1">
                    <a:lumMod val="50000"/>
                  </a:schemeClr>
                </a:solidFill>
              </a:rPr>
              <a:t>Grouped primarily by accident phenomena </a:t>
            </a:r>
          </a:p>
          <a:p>
            <a:pPr lvl="1"/>
            <a:r>
              <a:rPr lang="en-US" sz="2200">
                <a:solidFill>
                  <a:schemeClr val="tx1">
                    <a:lumMod val="50000"/>
                  </a:schemeClr>
                </a:solidFill>
              </a:rPr>
              <a:t>Bounding likelihood and consequence of accidents in the group used</a:t>
            </a:r>
          </a:p>
          <a:p>
            <a:pPr marL="0" indent="0">
              <a:buNone/>
            </a:pPr>
            <a:endParaRPr lang="en-US">
              <a:solidFill>
                <a:schemeClr val="tx1">
                  <a:lumMod val="50000"/>
                </a:schemeClr>
              </a:solidFill>
            </a:endParaRPr>
          </a:p>
        </p:txBody>
      </p:sp>
    </p:spTree>
    <p:extLst>
      <p:ext uri="{BB962C8B-B14F-4D97-AF65-F5344CB8AC3E}">
        <p14:creationId xmlns:p14="http://schemas.microsoft.com/office/powerpoint/2010/main" val="166458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13.potx" id="{BCBC73A8-371F-474A-B8C1-26262A6B9152}" vid="{9127C93A-8C49-4036-BD05-3A3B6DCD0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PNNL_13</Template>
  <TotalTime>5</TotalTime>
  <Words>4505</Words>
  <Application>Microsoft Office PowerPoint</Application>
  <PresentationFormat>Custom</PresentationFormat>
  <Paragraphs>373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PNNL_Option_4</vt:lpstr>
      <vt:lpstr>Risk-Informed Approach for Regulatory Approval of Microreactor Transport </vt:lpstr>
      <vt:lpstr>Overview</vt:lpstr>
      <vt:lpstr>Proposed Regulatory Approach</vt:lpstr>
      <vt:lpstr>Proposed Risk Acceptance Guidelines</vt:lpstr>
      <vt:lpstr>Proposed Risk Acceptance Guidelines</vt:lpstr>
      <vt:lpstr>Surrogate Measures for Proposed Risk Acceptance Guidelines</vt:lpstr>
      <vt:lpstr>Surrogate Measures for Proposed Risk Acceptance Guidelines</vt:lpstr>
      <vt:lpstr>Example Surrogate Measures for Proposed Risk Acceptance Guidelines</vt:lpstr>
      <vt:lpstr>Proposed Risk Assessment Approach</vt:lpstr>
      <vt:lpstr>PRA Trial Approach Identification of Accident Scenarios</vt:lpstr>
      <vt:lpstr>PRA Trial Approach – Identification of Accident Scenarios</vt:lpstr>
      <vt:lpstr>PRA Trial Approach  Determination of Accident Frequencies</vt:lpstr>
      <vt:lpstr>PRA Trial Approach – Determination of Accident Consequences</vt:lpstr>
      <vt:lpstr>PRA Trial Approach – Modeling Uncertainty Challenges</vt:lpstr>
      <vt:lpstr>Credit or Identification of Compensatory Measures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Update on Transportation Probabilistic Risk Assessment and Compensatory Measures</dc:title>
  <dc:creator>Adkins, Harold E</dc:creator>
  <cp:lastModifiedBy>Coles, Garill A</cp:lastModifiedBy>
  <cp:revision>4</cp:revision>
  <cp:lastPrinted>2022-06-24T22:48:28Z</cp:lastPrinted>
  <dcterms:created xsi:type="dcterms:W3CDTF">2022-04-15T22:58:47Z</dcterms:created>
  <dcterms:modified xsi:type="dcterms:W3CDTF">2022-06-27T18:33:24Z</dcterms:modified>
</cp:coreProperties>
</file>