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4"/>
  </p:notesMasterIdLst>
  <p:handoutMasterIdLst>
    <p:handoutMasterId r:id="rId25"/>
  </p:handoutMasterIdLst>
  <p:sldIdLst>
    <p:sldId id="303" r:id="rId5"/>
    <p:sldId id="258" r:id="rId6"/>
    <p:sldId id="304" r:id="rId7"/>
    <p:sldId id="306" r:id="rId8"/>
    <p:sldId id="307" r:id="rId9"/>
    <p:sldId id="309" r:id="rId10"/>
    <p:sldId id="308" r:id="rId11"/>
    <p:sldId id="310" r:id="rId12"/>
    <p:sldId id="311" r:id="rId13"/>
    <p:sldId id="312" r:id="rId14"/>
    <p:sldId id="313" r:id="rId15"/>
    <p:sldId id="314" r:id="rId16"/>
    <p:sldId id="315" r:id="rId17"/>
    <p:sldId id="316" r:id="rId18"/>
    <p:sldId id="317" r:id="rId19"/>
    <p:sldId id="318" r:id="rId20"/>
    <p:sldId id="319" r:id="rId21"/>
    <p:sldId id="305" r:id="rId22"/>
    <p:sldId id="279" r:id="rId23"/>
  </p:sldIdLst>
  <p:sldSz cx="12192000" cy="6858000"/>
  <p:notesSz cx="6858000" cy="9144000"/>
  <p:embeddedFontLst>
    <p:embeddedFont>
      <p:font typeface="arial" panose="020B0604020202020204" pitchFamily="34" charset="0"/>
      <p:regular r:id="rId26"/>
    </p:embeddedFont>
    <p:embeddedFont>
      <p:font typeface="arial" panose="020B0604020202020204" pitchFamily="34" charset="0"/>
      <p:regular r:id="rId26"/>
    </p:embeddedFont>
    <p:embeddedFont>
      <p:font typeface="Cambria Math" panose="02040503050406030204" pitchFamily="18"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54"/>
    <a:srgbClr val="00E3A9"/>
    <a:srgbClr val="1D1D1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3627" autoAdjust="0"/>
  </p:normalViewPr>
  <p:slideViewPr>
    <p:cSldViewPr snapToGrid="0" snapToObjects="1" showGuides="1">
      <p:cViewPr varScale="1">
        <p:scale>
          <a:sx n="99" d="100"/>
          <a:sy n="99" d="100"/>
        </p:scale>
        <p:origin x="132"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7" d="100"/>
          <a:sy n="117" d="100"/>
        </p:scale>
        <p:origin x="366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972E79-764F-478A-8475-C9B0A08DB9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26902CD3-1402-4EB8-AE6A-A755C3ADBD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691178-2F9C-411D-A8AB-514659716F1F}" type="datetimeFigureOut">
              <a:rPr lang="en-GB" smtClean="0">
                <a:latin typeface="Arial" panose="020B0604020202020204" pitchFamily="34" charset="0"/>
              </a:rPr>
              <a:t>14/06/2022</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0AC4570E-E6FE-4490-AE6C-AAC744EA86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endParaRPr>
          </a:p>
        </p:txBody>
      </p:sp>
    </p:spTree>
    <p:extLst>
      <p:ext uri="{BB962C8B-B14F-4D97-AF65-F5344CB8AC3E}">
        <p14:creationId xmlns:p14="http://schemas.microsoft.com/office/powerpoint/2010/main" val="40259497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F5A77B6-E083-E244-AB98-BDBBE6A205FF}" type="datetimeFigureOut">
              <a:rPr lang="en-US" smtClean="0"/>
              <a:pPr/>
              <a:t>6/14/2022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FEC855F-0203-2041-896E-C41C6E08226E}" type="slidenum">
              <a:rPr lang="en-US" smtClean="0"/>
              <a:pPr/>
              <a:t>‹#›</a:t>
            </a:fld>
            <a:endParaRPr lang="en-US"/>
          </a:p>
        </p:txBody>
      </p:sp>
    </p:spTree>
    <p:extLst>
      <p:ext uri="{BB962C8B-B14F-4D97-AF65-F5344CB8AC3E}">
        <p14:creationId xmlns:p14="http://schemas.microsoft.com/office/powerpoint/2010/main" val="384544252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Challenges: </a:t>
            </a:r>
            <a:r>
              <a:rPr lang="en-GB" dirty="0"/>
              <a:t>A selected number of challenges encountered during the work with developing the PSA will be discussed in this presentation.</a:t>
            </a:r>
          </a:p>
          <a:p>
            <a:endParaRPr lang="en-GB" dirty="0"/>
          </a:p>
          <a:p>
            <a:r>
              <a:rPr lang="en-GB" b="1" dirty="0"/>
              <a:t>Lessons learned: </a:t>
            </a:r>
            <a:r>
              <a:rPr lang="en-GB" dirty="0"/>
              <a:t>Example of insights from the PSA that has been of value to other parts of the organization</a:t>
            </a:r>
          </a:p>
          <a:p>
            <a:endParaRPr lang="en-GB" dirty="0"/>
          </a:p>
          <a:p>
            <a:r>
              <a:rPr lang="en-GB" b="1" dirty="0"/>
              <a:t>Conclusions: </a:t>
            </a:r>
            <a:r>
              <a:rPr lang="en-GB" dirty="0"/>
              <a:t>A short summary</a:t>
            </a:r>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3</a:t>
            </a:fld>
            <a:endParaRPr lang="en-US"/>
          </a:p>
        </p:txBody>
      </p:sp>
    </p:spTree>
    <p:extLst>
      <p:ext uri="{BB962C8B-B14F-4D97-AF65-F5344CB8AC3E}">
        <p14:creationId xmlns:p14="http://schemas.microsoft.com/office/powerpoint/2010/main" val="94611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sequences where we have very long time windows, normally several days available for repairs.</a:t>
            </a:r>
          </a:p>
          <a:p>
            <a:endParaRPr lang="en-GB" dirty="0"/>
          </a:p>
          <a:p>
            <a:r>
              <a:rPr lang="en-US" sz="1800" dirty="0">
                <a:effectLst/>
                <a:latin typeface="Times New Roman" panose="02020603050405020304" pitchFamily="18" charset="0"/>
                <a:ea typeface="PMingLiU" panose="02020500000000000000" pitchFamily="18" charset="-120"/>
              </a:rPr>
              <a:t>The sequence is initiated by failure of the operating pump train. The function event MUX is basically a technicality used to exclude unwanted combinations of events as only one sub can be in operation at a time. If the failure is caused by failure of one component where repair is credited, the possibility to repair the initiating event, i.e. the component failure is modelled in function event REPAIR-IE. The function events INITIATING EVENT and REPAIR-IE do in principle have the same input fault tree. The possibility to allow repair in REPAIR-IE is controlled with house events in the fault tree that are set to TRUE in the function event. The input to function events SWITCH SUB and REPAIR are in an analogous manner using the same input fault tree. Crediting repair in the function event REPAIR is managed through activating house events.</a:t>
            </a:r>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12</a:t>
            </a:fld>
            <a:endParaRPr lang="en-US"/>
          </a:p>
        </p:txBody>
      </p:sp>
    </p:spTree>
    <p:extLst>
      <p:ext uri="{BB962C8B-B14F-4D97-AF65-F5344CB8AC3E}">
        <p14:creationId xmlns:p14="http://schemas.microsoft.com/office/powerpoint/2010/main" val="109722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13</a:t>
            </a:fld>
            <a:endParaRPr lang="en-US"/>
          </a:p>
        </p:txBody>
      </p:sp>
    </p:spTree>
    <p:extLst>
      <p:ext uri="{BB962C8B-B14F-4D97-AF65-F5344CB8AC3E}">
        <p14:creationId xmlns:p14="http://schemas.microsoft.com/office/powerpoint/2010/main" val="12758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issue with </a:t>
            </a:r>
            <a:r>
              <a:rPr lang="en-GB" dirty="0" err="1"/>
              <a:t>modelleing</a:t>
            </a:r>
            <a:r>
              <a:rPr lang="en-GB" dirty="0"/>
              <a:t> repair in this static representation is also connected to the mission time challenge.</a:t>
            </a:r>
          </a:p>
          <a:p>
            <a:endParaRPr lang="en-GB" dirty="0"/>
          </a:p>
          <a:p>
            <a:r>
              <a:rPr lang="en-GB" dirty="0"/>
              <a:t>For example in PROSAFE we showed that with a semi-dynamic representation of repair, the most </a:t>
            </a:r>
            <a:r>
              <a:rPr lang="en-GB" b="1" dirty="0"/>
              <a:t>contributing sequences will change compares to the static representation</a:t>
            </a:r>
            <a:r>
              <a:rPr lang="en-GB" dirty="0"/>
              <a:t>. I a semi-dynamic model representation also the mission time issue will be solved, as a mission time is not needed as a model parameter.</a:t>
            </a:r>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14</a:t>
            </a:fld>
            <a:endParaRPr lang="en-US"/>
          </a:p>
        </p:txBody>
      </p:sp>
    </p:spTree>
    <p:extLst>
      <p:ext uri="{BB962C8B-B14F-4D97-AF65-F5344CB8AC3E}">
        <p14:creationId xmlns:p14="http://schemas.microsoft.com/office/powerpoint/2010/main" val="99694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challenge was to decide which data to use that was also applicable for a SFP facility, how to justify that not the total fire ignition frequency for NPP was used.</a:t>
            </a:r>
          </a:p>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15</a:t>
            </a:fld>
            <a:endParaRPr lang="en-US"/>
          </a:p>
        </p:txBody>
      </p:sp>
    </p:spTree>
    <p:extLst>
      <p:ext uri="{BB962C8B-B14F-4D97-AF65-F5344CB8AC3E}">
        <p14:creationId xmlns:p14="http://schemas.microsoft.com/office/powerpoint/2010/main" val="3247605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16</a:t>
            </a:fld>
            <a:endParaRPr lang="en-US"/>
          </a:p>
        </p:txBody>
      </p:sp>
    </p:spTree>
    <p:extLst>
      <p:ext uri="{BB962C8B-B14F-4D97-AF65-F5344CB8AC3E}">
        <p14:creationId xmlns:p14="http://schemas.microsoft.com/office/powerpoint/2010/main" val="294475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800" dirty="0">
                <a:effectLst/>
                <a:latin typeface="Times New Roman" panose="02020603050405020304" pitchFamily="18" charset="0"/>
                <a:ea typeface="PMingLiU" panose="02020500000000000000" pitchFamily="18" charset="-120"/>
              </a:rPr>
              <a:t>One such important example is when the transport container is transported using the bridge crane between the cooling cell and the fuel unloading pool. This phase does not take very long and the risk of the bridge crane failing and stopping for an extended time is not considered very high. However, in the event of a sudden stop in the bridge crane with the container hanging for several hours, the fuel needs cooling to prevent boiling inside the container. Previously, the only way to provide cooling for the container include moving it to another position with the bridge crane. The PSA showed that the risk from the event that the bridge crane cannot move indeed was significant compared to other risks. The solution was to install a new function which introduced a possibility for the operators to provide emergency cooling to the container while hanging in the bridge crane. </a:t>
            </a:r>
          </a:p>
          <a:p>
            <a:pPr marL="228600" indent="-228600">
              <a:buAutoNum type="arabicPeriod"/>
            </a:pPr>
            <a:endParaRPr lang="en-US" sz="1800" dirty="0">
              <a:effectLst/>
              <a:latin typeface="Times New Roman" panose="02020603050405020304" pitchFamily="18" charset="0"/>
              <a:ea typeface="PMingLiU" panose="02020500000000000000" pitchFamily="18" charset="-120"/>
            </a:endParaRPr>
          </a:p>
          <a:p>
            <a:pPr marL="228600" indent="-228600">
              <a:buAutoNum type="arabicPeriod"/>
            </a:pPr>
            <a:r>
              <a:rPr lang="en-US" sz="1800" dirty="0">
                <a:effectLst/>
                <a:latin typeface="Times New Roman" panose="02020603050405020304" pitchFamily="18" charset="0"/>
                <a:ea typeface="PMingLiU" panose="02020500000000000000" pitchFamily="18" charset="-120"/>
              </a:rPr>
              <a:t>Example: In the case of an initiating event, the operators are meant to follow the appropriate procedure. However, in case repair of components is required, this is performed by maintenance personnel and is not part of the procedures. From HRA performed as part of the PSA for repair actions, how procedures link to necessary maintenance actions such as repair or replacing components after an initiating event has been discussed among the personnel and the procedures were also clarified.</a:t>
            </a:r>
          </a:p>
          <a:p>
            <a:pPr marL="228600" indent="-228600">
              <a:buAutoNum type="arabicPeriod"/>
            </a:pPr>
            <a:endParaRPr lang="en-US" sz="1800" dirty="0">
              <a:effectLst/>
              <a:latin typeface="Times New Roman" panose="02020603050405020304" pitchFamily="18" charset="0"/>
              <a:ea typeface="PMingLiU" panose="02020500000000000000" pitchFamily="18" charset="-120"/>
            </a:endParaRPr>
          </a:p>
          <a:p>
            <a:pPr marL="228600" indent="-228600">
              <a:buAutoNum type="arabicPeriod"/>
            </a:pPr>
            <a:r>
              <a:rPr lang="en-US" sz="1800" dirty="0">
                <a:effectLst/>
                <a:latin typeface="Times New Roman" panose="02020603050405020304" pitchFamily="18" charset="0"/>
                <a:ea typeface="PMingLiU" panose="02020500000000000000" pitchFamily="18" charset="-120"/>
              </a:rPr>
              <a:t>In the flooding analysis, the PSA pointed out a certain room to be sensitive to flooding. Thanks to that insight specific measures were introduced in this room. Hatches near the floor level were installed which can open in case of a flooding incident and thus limit the water levels in the room.</a:t>
            </a:r>
          </a:p>
          <a:p>
            <a:pPr marL="228600" indent="-228600">
              <a:buAutoNum type="arabicPeriod"/>
            </a:pPr>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17</a:t>
            </a:fld>
            <a:endParaRPr lang="en-US"/>
          </a:p>
        </p:txBody>
      </p:sp>
    </p:spTree>
    <p:extLst>
      <p:ext uri="{BB962C8B-B14F-4D97-AF65-F5344CB8AC3E}">
        <p14:creationId xmlns:p14="http://schemas.microsoft.com/office/powerpoint/2010/main" val="157392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18</a:t>
            </a:fld>
            <a:endParaRPr lang="en-US"/>
          </a:p>
        </p:txBody>
      </p:sp>
    </p:spTree>
    <p:extLst>
      <p:ext uri="{BB962C8B-B14F-4D97-AF65-F5344CB8AC3E}">
        <p14:creationId xmlns:p14="http://schemas.microsoft.com/office/powerpoint/2010/main" val="412947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PMingLiU" panose="02020500000000000000" pitchFamily="18" charset="-120"/>
              </a:rPr>
              <a:t>When the transport container with the spent fuel arrives at the facility it must first be cooled down. The transport container is placed in a cooling cell where water cooling systems are connected to the container. Next the transport container is transported via a bridge crane into a pool in which the process of unloading the fuel elements and placing them in a storage canister takes place. The storage canister is transported underground to the long-term storage pools. The fuel is then kept in these pools about 30 meters below ground and covered with eight meters of water.</a:t>
            </a:r>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4</a:t>
            </a:fld>
            <a:endParaRPr lang="en-US"/>
          </a:p>
        </p:txBody>
      </p:sp>
    </p:spTree>
    <p:extLst>
      <p:ext uri="{BB962C8B-B14F-4D97-AF65-F5344CB8AC3E}">
        <p14:creationId xmlns:p14="http://schemas.microsoft.com/office/powerpoint/2010/main" val="3307076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5</a:t>
            </a:fld>
            <a:endParaRPr lang="en-US"/>
          </a:p>
        </p:txBody>
      </p:sp>
    </p:spTree>
    <p:extLst>
      <p:ext uri="{BB962C8B-B14F-4D97-AF65-F5344CB8AC3E}">
        <p14:creationId xmlns:p14="http://schemas.microsoft.com/office/powerpoint/2010/main" val="11182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Aspects are different due to differences in some key aspects of the different facilities. These differences does impact the PSA.</a:t>
            </a:r>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6</a:t>
            </a:fld>
            <a:endParaRPr lang="en-US"/>
          </a:p>
        </p:txBody>
      </p:sp>
    </p:spTree>
    <p:extLst>
      <p:ext uri="{BB962C8B-B14F-4D97-AF65-F5344CB8AC3E}">
        <p14:creationId xmlns:p14="http://schemas.microsoft.com/office/powerpoint/2010/main" val="31261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7</a:t>
            </a:fld>
            <a:endParaRPr lang="en-US"/>
          </a:p>
        </p:txBody>
      </p:sp>
    </p:spTree>
    <p:extLst>
      <p:ext uri="{BB962C8B-B14F-4D97-AF65-F5344CB8AC3E}">
        <p14:creationId xmlns:p14="http://schemas.microsoft.com/office/powerpoint/2010/main" val="1544570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two first challenges are related to the long time windows associated with sequences in a SPF facility.</a:t>
            </a:r>
          </a:p>
          <a:p>
            <a:endParaRPr lang="en-GB" dirty="0"/>
          </a:p>
          <a:p>
            <a:r>
              <a:rPr lang="en-GB" dirty="0"/>
              <a:t>The third challenge is on how to assign realistic fire ignition frequencies to the facility. </a:t>
            </a:r>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8</a:t>
            </a:fld>
            <a:endParaRPr lang="en-US"/>
          </a:p>
        </p:txBody>
      </p:sp>
    </p:spTree>
    <p:extLst>
      <p:ext uri="{BB962C8B-B14F-4D97-AF65-F5344CB8AC3E}">
        <p14:creationId xmlns:p14="http://schemas.microsoft.com/office/powerpoint/2010/main" val="1069745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question is not so straight forward to give an answer to when you start thinking about it.</a:t>
            </a:r>
          </a:p>
          <a:p>
            <a:endParaRPr lang="en-GB" dirty="0"/>
          </a:p>
          <a:p>
            <a:r>
              <a:rPr lang="en-GB" dirty="0"/>
              <a:t>First a reminder of what the mission time represents: The mission time is the time we require a component or system to function until we can reach a safe state.</a:t>
            </a:r>
          </a:p>
          <a:p>
            <a:endParaRPr lang="en-GB" dirty="0"/>
          </a:p>
          <a:p>
            <a:r>
              <a:rPr lang="en-GB" dirty="0"/>
              <a:t>24-48 hours are commonly used in NPP.</a:t>
            </a:r>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9</a:t>
            </a:fld>
            <a:endParaRPr lang="en-US"/>
          </a:p>
        </p:txBody>
      </p:sp>
    </p:spTree>
    <p:extLst>
      <p:ext uri="{BB962C8B-B14F-4D97-AF65-F5344CB8AC3E}">
        <p14:creationId xmlns:p14="http://schemas.microsoft.com/office/powerpoint/2010/main" val="666097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10</a:t>
            </a:fld>
            <a:endParaRPr lang="en-US"/>
          </a:p>
        </p:txBody>
      </p:sp>
    </p:spTree>
    <p:extLst>
      <p:ext uri="{BB962C8B-B14F-4D97-AF65-F5344CB8AC3E}">
        <p14:creationId xmlns:p14="http://schemas.microsoft.com/office/powerpoint/2010/main" val="268385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5FEC855F-0203-2041-896E-C41C6E08226E}" type="slidenum">
              <a:rPr lang="en-US" smtClean="0"/>
              <a:pPr/>
              <a:t>11</a:t>
            </a:fld>
            <a:endParaRPr lang="en-US"/>
          </a:p>
        </p:txBody>
      </p:sp>
    </p:spTree>
    <p:extLst>
      <p:ext uri="{BB962C8B-B14F-4D97-AF65-F5344CB8AC3E}">
        <p14:creationId xmlns:p14="http://schemas.microsoft.com/office/powerpoint/2010/main" val="1214178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F1344ED-4F95-40FC-A9F8-56F1F81530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p:nvPr>
        </p:nvSpPr>
        <p:spPr>
          <a:xfrm>
            <a:off x="611795" y="3013515"/>
            <a:ext cx="6507787" cy="3241966"/>
          </a:xfrm>
          <a:prstGeom prst="rect">
            <a:avLst/>
          </a:prstGeom>
        </p:spPr>
        <p:txBody>
          <a:bodyPr anchor="t"/>
          <a:lstStyle>
            <a:lvl1pPr marL="0" indent="0">
              <a:lnSpc>
                <a:spcPts val="5200"/>
              </a:lnSpc>
              <a:spcBef>
                <a:spcPts val="0"/>
              </a:spcBef>
              <a:buNone/>
              <a:defRPr sz="4800" b="0" i="0">
                <a:solidFill>
                  <a:schemeClr val="bg1"/>
                </a:solidFill>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a:t>Click to edit Master text styles</a:t>
            </a:r>
          </a:p>
        </p:txBody>
      </p:sp>
      <p:sp>
        <p:nvSpPr>
          <p:cNvPr id="10" name="Text Placeholder 26">
            <a:extLst>
              <a:ext uri="{FF2B5EF4-FFF2-40B4-BE49-F238E27FC236}">
                <a16:creationId xmlns:a16="http://schemas.microsoft.com/office/drawing/2014/main" id="{134D6E6B-003C-8044-9BDE-14C4124D0FAE}"/>
              </a:ext>
            </a:extLst>
          </p:cNvPr>
          <p:cNvSpPr>
            <a:spLocks noGrp="1"/>
          </p:cNvSpPr>
          <p:nvPr>
            <p:ph type="body" sz="quarter" idx="11" hasCustomPrompt="1"/>
          </p:nvPr>
        </p:nvSpPr>
        <p:spPr>
          <a:xfrm>
            <a:off x="643744" y="666209"/>
            <a:ext cx="1472066" cy="215443"/>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Date Month</a:t>
            </a:r>
          </a:p>
        </p:txBody>
      </p:sp>
      <p:sp>
        <p:nvSpPr>
          <p:cNvPr id="11" name="Text Placeholder 26">
            <a:extLst>
              <a:ext uri="{FF2B5EF4-FFF2-40B4-BE49-F238E27FC236}">
                <a16:creationId xmlns:a16="http://schemas.microsoft.com/office/drawing/2014/main" id="{54F2A97D-29FE-C540-9B98-F712B06E5E25}"/>
              </a:ext>
            </a:extLst>
          </p:cNvPr>
          <p:cNvSpPr>
            <a:spLocks noGrp="1"/>
          </p:cNvSpPr>
          <p:nvPr>
            <p:ph type="body" sz="quarter" idx="12" hasCustomPrompt="1"/>
          </p:nvPr>
        </p:nvSpPr>
        <p:spPr>
          <a:xfrm>
            <a:off x="643744" y="788652"/>
            <a:ext cx="1472066" cy="215443"/>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Year</a:t>
            </a:r>
          </a:p>
        </p:txBody>
      </p:sp>
      <p:sp>
        <p:nvSpPr>
          <p:cNvPr id="12" name="Text Placeholder 26">
            <a:extLst>
              <a:ext uri="{FF2B5EF4-FFF2-40B4-BE49-F238E27FC236}">
                <a16:creationId xmlns:a16="http://schemas.microsoft.com/office/drawing/2014/main" id="{20346645-F17B-D84F-8BE8-A2EB4ADC46BD}"/>
              </a:ext>
            </a:extLst>
          </p:cNvPr>
          <p:cNvSpPr>
            <a:spLocks noGrp="1"/>
          </p:cNvSpPr>
          <p:nvPr>
            <p:ph type="body" sz="quarter" idx="13" hasCustomPrompt="1"/>
          </p:nvPr>
        </p:nvSpPr>
        <p:spPr>
          <a:xfrm>
            <a:off x="2305453" y="666209"/>
            <a:ext cx="1472066" cy="215443"/>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13" name="Text Placeholder 26">
            <a:extLst>
              <a:ext uri="{FF2B5EF4-FFF2-40B4-BE49-F238E27FC236}">
                <a16:creationId xmlns:a16="http://schemas.microsoft.com/office/drawing/2014/main" id="{8DC038EE-3FAB-0949-A0D5-29E356E2F96A}"/>
              </a:ext>
            </a:extLst>
          </p:cNvPr>
          <p:cNvSpPr>
            <a:spLocks noGrp="1"/>
          </p:cNvSpPr>
          <p:nvPr>
            <p:ph type="body" sz="quarter" idx="14" hasCustomPrompt="1"/>
          </p:nvPr>
        </p:nvSpPr>
        <p:spPr>
          <a:xfrm>
            <a:off x="2305453" y="788652"/>
            <a:ext cx="1472066" cy="215443"/>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Presenter Position</a:t>
            </a:r>
          </a:p>
        </p:txBody>
      </p:sp>
      <p:pic>
        <p:nvPicPr>
          <p:cNvPr id="16" name="Graphic 15">
            <a:extLst>
              <a:ext uri="{FF2B5EF4-FFF2-40B4-BE49-F238E27FC236}">
                <a16:creationId xmlns:a16="http://schemas.microsoft.com/office/drawing/2014/main" id="{99EAAA4C-1A4C-463E-A1CF-63B6EA0F9A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1838" y="1704939"/>
            <a:ext cx="2475188" cy="357858"/>
          </a:xfrm>
          <a:prstGeom prst="rect">
            <a:avLst/>
          </a:prstGeom>
        </p:spPr>
      </p:pic>
      <p:sp>
        <p:nvSpPr>
          <p:cNvPr id="3" name="Picture Placeholder 2">
            <a:extLst>
              <a:ext uri="{FF2B5EF4-FFF2-40B4-BE49-F238E27FC236}">
                <a16:creationId xmlns:a16="http://schemas.microsoft.com/office/drawing/2014/main" id="{3BC6ECF8-C3D6-4E0D-BA9D-9B9B434D5342}"/>
              </a:ext>
            </a:extLst>
          </p:cNvPr>
          <p:cNvSpPr>
            <a:spLocks noGrp="1"/>
          </p:cNvSpPr>
          <p:nvPr>
            <p:ph type="pic" sz="quarter" idx="15"/>
          </p:nvPr>
        </p:nvSpPr>
        <p:spPr>
          <a:xfrm>
            <a:off x="5053637" y="0"/>
            <a:ext cx="7138362" cy="6858000"/>
          </a:xfrm>
          <a:custGeom>
            <a:avLst/>
            <a:gdLst>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0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0 w 7128837"/>
              <a:gd name="connsiteY4"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47026 w 7128837"/>
              <a:gd name="connsiteY4" fmla="*/ 0 h 6858000"/>
              <a:gd name="connsiteX0" fmla="*/ 142937 w 7224748"/>
              <a:gd name="connsiteY0" fmla="*/ 0 h 6858000"/>
              <a:gd name="connsiteX1" fmla="*/ 7224748 w 7224748"/>
              <a:gd name="connsiteY1" fmla="*/ 0 h 6858000"/>
              <a:gd name="connsiteX2" fmla="*/ 7224748 w 7224748"/>
              <a:gd name="connsiteY2" fmla="*/ 6858000 h 6858000"/>
              <a:gd name="connsiteX3" fmla="*/ 95911 w 7224748"/>
              <a:gd name="connsiteY3" fmla="*/ 6858000 h 6858000"/>
              <a:gd name="connsiteX4" fmla="*/ 3758737 w 7224748"/>
              <a:gd name="connsiteY4" fmla="*/ 3427694 h 6858000"/>
              <a:gd name="connsiteX5" fmla="*/ 142937 w 7224748"/>
              <a:gd name="connsiteY5" fmla="*/ 0 h 6858000"/>
              <a:gd name="connsiteX0" fmla="*/ 142550 w 7224361"/>
              <a:gd name="connsiteY0" fmla="*/ 0 h 6858000"/>
              <a:gd name="connsiteX1" fmla="*/ 7224361 w 7224361"/>
              <a:gd name="connsiteY1" fmla="*/ 0 h 6858000"/>
              <a:gd name="connsiteX2" fmla="*/ 7224361 w 7224361"/>
              <a:gd name="connsiteY2" fmla="*/ 6858000 h 6858000"/>
              <a:gd name="connsiteX3" fmla="*/ 95524 w 7224361"/>
              <a:gd name="connsiteY3" fmla="*/ 6858000 h 6858000"/>
              <a:gd name="connsiteX4" fmla="*/ 3758350 w 7224361"/>
              <a:gd name="connsiteY4" fmla="*/ 3427694 h 6858000"/>
              <a:gd name="connsiteX5" fmla="*/ 142550 w 7224361"/>
              <a:gd name="connsiteY5" fmla="*/ 0 h 6858000"/>
              <a:gd name="connsiteX0" fmla="*/ 142743 w 7224554"/>
              <a:gd name="connsiteY0" fmla="*/ 0 h 6858000"/>
              <a:gd name="connsiteX1" fmla="*/ 7224554 w 7224554"/>
              <a:gd name="connsiteY1" fmla="*/ 0 h 6858000"/>
              <a:gd name="connsiteX2" fmla="*/ 7224554 w 7224554"/>
              <a:gd name="connsiteY2" fmla="*/ 6858000 h 6858000"/>
              <a:gd name="connsiteX3" fmla="*/ 95717 w 7224554"/>
              <a:gd name="connsiteY3" fmla="*/ 6858000 h 6858000"/>
              <a:gd name="connsiteX4" fmla="*/ 3758543 w 7224554"/>
              <a:gd name="connsiteY4" fmla="*/ 3427694 h 6858000"/>
              <a:gd name="connsiteX5" fmla="*/ 142743 w 7224554"/>
              <a:gd name="connsiteY5" fmla="*/ 0 h 6858000"/>
              <a:gd name="connsiteX0" fmla="*/ 142743 w 7224554"/>
              <a:gd name="connsiteY0" fmla="*/ 0 h 6858000"/>
              <a:gd name="connsiteX1" fmla="*/ 7224554 w 7224554"/>
              <a:gd name="connsiteY1" fmla="*/ 0 h 6858000"/>
              <a:gd name="connsiteX2" fmla="*/ 7224554 w 7224554"/>
              <a:gd name="connsiteY2" fmla="*/ 6858000 h 6858000"/>
              <a:gd name="connsiteX3" fmla="*/ 95717 w 7224554"/>
              <a:gd name="connsiteY3" fmla="*/ 6858000 h 6858000"/>
              <a:gd name="connsiteX4" fmla="*/ 3758543 w 7224554"/>
              <a:gd name="connsiteY4" fmla="*/ 3427694 h 6858000"/>
              <a:gd name="connsiteX5" fmla="*/ 142743 w 7224554"/>
              <a:gd name="connsiteY5" fmla="*/ 0 h 6858000"/>
              <a:gd name="connsiteX0" fmla="*/ 160094 w 7241905"/>
              <a:gd name="connsiteY0" fmla="*/ 0 h 6858000"/>
              <a:gd name="connsiteX1" fmla="*/ 7241905 w 7241905"/>
              <a:gd name="connsiteY1" fmla="*/ 0 h 6858000"/>
              <a:gd name="connsiteX2" fmla="*/ 7241905 w 7241905"/>
              <a:gd name="connsiteY2" fmla="*/ 6858000 h 6858000"/>
              <a:gd name="connsiteX3" fmla="*/ 113068 w 7241905"/>
              <a:gd name="connsiteY3" fmla="*/ 6858000 h 6858000"/>
              <a:gd name="connsiteX4" fmla="*/ 3007798 w 7241905"/>
              <a:gd name="connsiteY4" fmla="*/ 2565545 h 6858000"/>
              <a:gd name="connsiteX5" fmla="*/ 160094 w 7241905"/>
              <a:gd name="connsiteY5" fmla="*/ 0 h 6858000"/>
              <a:gd name="connsiteX0" fmla="*/ 146530 w 7228341"/>
              <a:gd name="connsiteY0" fmla="*/ 0 h 6858000"/>
              <a:gd name="connsiteX1" fmla="*/ 7228341 w 7228341"/>
              <a:gd name="connsiteY1" fmla="*/ 0 h 6858000"/>
              <a:gd name="connsiteX2" fmla="*/ 7228341 w 7228341"/>
              <a:gd name="connsiteY2" fmla="*/ 6858000 h 6858000"/>
              <a:gd name="connsiteX3" fmla="*/ 99504 w 7228341"/>
              <a:gd name="connsiteY3" fmla="*/ 6858000 h 6858000"/>
              <a:gd name="connsiteX4" fmla="*/ 2994234 w 7228341"/>
              <a:gd name="connsiteY4" fmla="*/ 2565545 h 6858000"/>
              <a:gd name="connsiteX5" fmla="*/ 146530 w 7228341"/>
              <a:gd name="connsiteY5" fmla="*/ 0 h 6858000"/>
              <a:gd name="connsiteX0" fmla="*/ 146530 w 7228341"/>
              <a:gd name="connsiteY0" fmla="*/ 0 h 6858000"/>
              <a:gd name="connsiteX1" fmla="*/ 7228341 w 7228341"/>
              <a:gd name="connsiteY1" fmla="*/ 0 h 6858000"/>
              <a:gd name="connsiteX2" fmla="*/ 7228341 w 7228341"/>
              <a:gd name="connsiteY2" fmla="*/ 6858000 h 6858000"/>
              <a:gd name="connsiteX3" fmla="*/ 99504 w 7228341"/>
              <a:gd name="connsiteY3" fmla="*/ 6858000 h 6858000"/>
              <a:gd name="connsiteX4" fmla="*/ 2994234 w 7228341"/>
              <a:gd name="connsiteY4" fmla="*/ 2565545 h 6858000"/>
              <a:gd name="connsiteX5" fmla="*/ 146530 w 7228341"/>
              <a:gd name="connsiteY5" fmla="*/ 0 h 6858000"/>
              <a:gd name="connsiteX0" fmla="*/ 144721 w 7226532"/>
              <a:gd name="connsiteY0" fmla="*/ 0 h 6858000"/>
              <a:gd name="connsiteX1" fmla="*/ 7226532 w 7226532"/>
              <a:gd name="connsiteY1" fmla="*/ 0 h 6858000"/>
              <a:gd name="connsiteX2" fmla="*/ 7226532 w 7226532"/>
              <a:gd name="connsiteY2" fmla="*/ 6858000 h 6858000"/>
              <a:gd name="connsiteX3" fmla="*/ 97695 w 7226532"/>
              <a:gd name="connsiteY3" fmla="*/ 6858000 h 6858000"/>
              <a:gd name="connsiteX4" fmla="*/ 3081252 w 7226532"/>
              <a:gd name="connsiteY4" fmla="*/ 2602121 h 6858000"/>
              <a:gd name="connsiteX5" fmla="*/ 144721 w 7226532"/>
              <a:gd name="connsiteY5" fmla="*/ 0 h 6858000"/>
              <a:gd name="connsiteX0" fmla="*/ 144721 w 7226532"/>
              <a:gd name="connsiteY0" fmla="*/ 0 h 6858000"/>
              <a:gd name="connsiteX1" fmla="*/ 7226532 w 7226532"/>
              <a:gd name="connsiteY1" fmla="*/ 0 h 6858000"/>
              <a:gd name="connsiteX2" fmla="*/ 7226532 w 7226532"/>
              <a:gd name="connsiteY2" fmla="*/ 6858000 h 6858000"/>
              <a:gd name="connsiteX3" fmla="*/ 97695 w 7226532"/>
              <a:gd name="connsiteY3" fmla="*/ 6858000 h 6858000"/>
              <a:gd name="connsiteX4" fmla="*/ 3081252 w 7226532"/>
              <a:gd name="connsiteY4" fmla="*/ 2602121 h 6858000"/>
              <a:gd name="connsiteX5" fmla="*/ 144721 w 7226532"/>
              <a:gd name="connsiteY5"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2983557 w 7128837"/>
              <a:gd name="connsiteY4" fmla="*/ 2602121 h 6858000"/>
              <a:gd name="connsiteX5" fmla="*/ 47026 w 7128837"/>
              <a:gd name="connsiteY5" fmla="*/ 0 h 6858000"/>
              <a:gd name="connsiteX0" fmla="*/ 161259 w 7243070"/>
              <a:gd name="connsiteY0" fmla="*/ 0 h 6858000"/>
              <a:gd name="connsiteX1" fmla="*/ 7243070 w 7243070"/>
              <a:gd name="connsiteY1" fmla="*/ 0 h 6858000"/>
              <a:gd name="connsiteX2" fmla="*/ 7243070 w 7243070"/>
              <a:gd name="connsiteY2" fmla="*/ 6858000 h 6858000"/>
              <a:gd name="connsiteX3" fmla="*/ 114233 w 7243070"/>
              <a:gd name="connsiteY3" fmla="*/ 6858000 h 6858000"/>
              <a:gd name="connsiteX4" fmla="*/ 3191843 w 7243070"/>
              <a:gd name="connsiteY4" fmla="*/ 4122638 h 6858000"/>
              <a:gd name="connsiteX5" fmla="*/ 3097790 w 7243070"/>
              <a:gd name="connsiteY5" fmla="*/ 2602121 h 6858000"/>
              <a:gd name="connsiteX6" fmla="*/ 161259 w 7243070"/>
              <a:gd name="connsiteY6" fmla="*/ 0 h 6858000"/>
              <a:gd name="connsiteX0" fmla="*/ 160529 w 7242340"/>
              <a:gd name="connsiteY0" fmla="*/ 0 h 6858000"/>
              <a:gd name="connsiteX1" fmla="*/ 7242340 w 7242340"/>
              <a:gd name="connsiteY1" fmla="*/ 0 h 6858000"/>
              <a:gd name="connsiteX2" fmla="*/ 7242340 w 7242340"/>
              <a:gd name="connsiteY2" fmla="*/ 6858000 h 6858000"/>
              <a:gd name="connsiteX3" fmla="*/ 113503 w 7242340"/>
              <a:gd name="connsiteY3" fmla="*/ 6858000 h 6858000"/>
              <a:gd name="connsiteX4" fmla="*/ 3191113 w 7242340"/>
              <a:gd name="connsiteY4" fmla="*/ 4122638 h 6858000"/>
              <a:gd name="connsiteX5" fmla="*/ 3097060 w 7242340"/>
              <a:gd name="connsiteY5" fmla="*/ 2602121 h 6858000"/>
              <a:gd name="connsiteX6" fmla="*/ 160529 w 7242340"/>
              <a:gd name="connsiteY6" fmla="*/ 0 h 6858000"/>
              <a:gd name="connsiteX0" fmla="*/ 160529 w 7242340"/>
              <a:gd name="connsiteY0" fmla="*/ 0 h 6858000"/>
              <a:gd name="connsiteX1" fmla="*/ 7242340 w 7242340"/>
              <a:gd name="connsiteY1" fmla="*/ 0 h 6858000"/>
              <a:gd name="connsiteX2" fmla="*/ 7242340 w 7242340"/>
              <a:gd name="connsiteY2" fmla="*/ 6858000 h 6858000"/>
              <a:gd name="connsiteX3" fmla="*/ 113503 w 7242340"/>
              <a:gd name="connsiteY3" fmla="*/ 6858000 h 6858000"/>
              <a:gd name="connsiteX4" fmla="*/ 3191113 w 7242340"/>
              <a:gd name="connsiteY4" fmla="*/ 4122638 h 6858000"/>
              <a:gd name="connsiteX5" fmla="*/ 3097060 w 7242340"/>
              <a:gd name="connsiteY5" fmla="*/ 2602121 h 6858000"/>
              <a:gd name="connsiteX6" fmla="*/ 160529 w 7242340"/>
              <a:gd name="connsiteY6" fmla="*/ 0 h 6858000"/>
              <a:gd name="connsiteX0" fmla="*/ 161998 w 7243809"/>
              <a:gd name="connsiteY0" fmla="*/ 0 h 6858000"/>
              <a:gd name="connsiteX1" fmla="*/ 7243809 w 7243809"/>
              <a:gd name="connsiteY1" fmla="*/ 0 h 6858000"/>
              <a:gd name="connsiteX2" fmla="*/ 7243809 w 7243809"/>
              <a:gd name="connsiteY2" fmla="*/ 6858000 h 6858000"/>
              <a:gd name="connsiteX3" fmla="*/ 114972 w 7243809"/>
              <a:gd name="connsiteY3" fmla="*/ 6858000 h 6858000"/>
              <a:gd name="connsiteX4" fmla="*/ 3192582 w 7243809"/>
              <a:gd name="connsiteY4" fmla="*/ 4122638 h 6858000"/>
              <a:gd name="connsiteX5" fmla="*/ 3098529 w 7243809"/>
              <a:gd name="connsiteY5" fmla="*/ 2602121 h 6858000"/>
              <a:gd name="connsiteX6" fmla="*/ 161998 w 7243809"/>
              <a:gd name="connsiteY6" fmla="*/ 0 h 6858000"/>
              <a:gd name="connsiteX0" fmla="*/ 161998 w 7243809"/>
              <a:gd name="connsiteY0" fmla="*/ 0 h 6858000"/>
              <a:gd name="connsiteX1" fmla="*/ 7243809 w 7243809"/>
              <a:gd name="connsiteY1" fmla="*/ 0 h 6858000"/>
              <a:gd name="connsiteX2" fmla="*/ 7243809 w 7243809"/>
              <a:gd name="connsiteY2" fmla="*/ 6858000 h 6858000"/>
              <a:gd name="connsiteX3" fmla="*/ 114972 w 7243809"/>
              <a:gd name="connsiteY3" fmla="*/ 6858000 h 6858000"/>
              <a:gd name="connsiteX4" fmla="*/ 3192582 w 7243809"/>
              <a:gd name="connsiteY4" fmla="*/ 4122638 h 6858000"/>
              <a:gd name="connsiteX5" fmla="*/ 3098529 w 7243809"/>
              <a:gd name="connsiteY5" fmla="*/ 2602121 h 6858000"/>
              <a:gd name="connsiteX6" fmla="*/ 161998 w 7243809"/>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077610 w 7128837"/>
              <a:gd name="connsiteY4" fmla="*/ 4122638 h 6858000"/>
              <a:gd name="connsiteX5" fmla="*/ 2983557 w 7128837"/>
              <a:gd name="connsiteY5" fmla="*/ 2602121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077610 w 7128837"/>
              <a:gd name="connsiteY4" fmla="*/ 4122638 h 6858000"/>
              <a:gd name="connsiteX5" fmla="*/ 3171662 w 7128837"/>
              <a:gd name="connsiteY5" fmla="*/ 2758875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171662 w 7128837"/>
              <a:gd name="connsiteY5" fmla="*/ 2758875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23192 w 7128837"/>
              <a:gd name="connsiteY4" fmla="*/ 3903182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31873 w 7128837"/>
              <a:gd name="connsiteY4" fmla="*/ 3908970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57916 w 7128837"/>
              <a:gd name="connsiteY4" fmla="*/ 3880034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333642 w 7128837"/>
              <a:gd name="connsiteY5" fmla="*/ 2899954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43448 w 7128837"/>
              <a:gd name="connsiteY4" fmla="*/ 3882928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404215 w 7128837"/>
              <a:gd name="connsiteY4" fmla="*/ 3836629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89747 w 7128837"/>
              <a:gd name="connsiteY4" fmla="*/ 3851097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400196 w 7128837"/>
              <a:gd name="connsiteY5" fmla="*/ 2957827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388621 w 7128837"/>
              <a:gd name="connsiteY5" fmla="*/ 2960721 h 6858000"/>
              <a:gd name="connsiteX6" fmla="*/ 47026 w 7128837"/>
              <a:gd name="connsiteY6" fmla="*/ 0 h 6858000"/>
              <a:gd name="connsiteX0" fmla="*/ 47026 w 7128837"/>
              <a:gd name="connsiteY0" fmla="*/ 0 h 6858000"/>
              <a:gd name="connsiteX1" fmla="*/ 7128837 w 7128837"/>
              <a:gd name="connsiteY1" fmla="*/ 0 h 6858000"/>
              <a:gd name="connsiteX2" fmla="*/ 7128837 w 7128837"/>
              <a:gd name="connsiteY2" fmla="*/ 6858000 h 6858000"/>
              <a:gd name="connsiteX3" fmla="*/ 0 w 7128837"/>
              <a:gd name="connsiteY3" fmla="*/ 6858000 h 6858000"/>
              <a:gd name="connsiteX4" fmla="*/ 3363704 w 7128837"/>
              <a:gd name="connsiteY4" fmla="*/ 3865566 h 6858000"/>
              <a:gd name="connsiteX5" fmla="*/ 3388621 w 7128837"/>
              <a:gd name="connsiteY5" fmla="*/ 2960721 h 6858000"/>
              <a:gd name="connsiteX6" fmla="*/ 47026 w 7128837"/>
              <a:gd name="connsiteY6" fmla="*/ 0 h 6858000"/>
              <a:gd name="connsiteX0" fmla="*/ 56551 w 7138362"/>
              <a:gd name="connsiteY0" fmla="*/ 0 h 6858000"/>
              <a:gd name="connsiteX1" fmla="*/ 7138362 w 7138362"/>
              <a:gd name="connsiteY1" fmla="*/ 0 h 6858000"/>
              <a:gd name="connsiteX2" fmla="*/ 7138362 w 7138362"/>
              <a:gd name="connsiteY2" fmla="*/ 6858000 h 6858000"/>
              <a:gd name="connsiteX3" fmla="*/ 0 w 7138362"/>
              <a:gd name="connsiteY3" fmla="*/ 6858000 h 6858000"/>
              <a:gd name="connsiteX4" fmla="*/ 3373229 w 7138362"/>
              <a:gd name="connsiteY4" fmla="*/ 3865566 h 6858000"/>
              <a:gd name="connsiteX5" fmla="*/ 3398146 w 7138362"/>
              <a:gd name="connsiteY5" fmla="*/ 2960721 h 6858000"/>
              <a:gd name="connsiteX6" fmla="*/ 56551 w 713836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8362" h="6858000">
                <a:moveTo>
                  <a:pt x="56551" y="0"/>
                </a:moveTo>
                <a:lnTo>
                  <a:pt x="7138362" y="0"/>
                </a:lnTo>
                <a:lnTo>
                  <a:pt x="7138362" y="6858000"/>
                </a:lnTo>
                <a:lnTo>
                  <a:pt x="0" y="6858000"/>
                </a:lnTo>
                <a:lnTo>
                  <a:pt x="3373229" y="3865566"/>
                </a:lnTo>
                <a:cubicBezTo>
                  <a:pt x="3570192" y="3692408"/>
                  <a:pt x="3872797" y="3393745"/>
                  <a:pt x="3398146" y="2960721"/>
                </a:cubicBezTo>
                <a:cubicBezTo>
                  <a:pt x="2923495" y="2527697"/>
                  <a:pt x="1174274" y="985942"/>
                  <a:pt x="56551" y="0"/>
                </a:cubicBezTo>
                <a:close/>
              </a:path>
            </a:pathLst>
          </a:custGeom>
        </p:spPr>
        <p:txBody>
          <a:bodyPr/>
          <a:lstStyle/>
          <a:p>
            <a:r>
              <a:rPr lang="en-US"/>
              <a:t>Click icon to add picture</a:t>
            </a:r>
            <a:endParaRPr lang="en-GB" dirty="0"/>
          </a:p>
        </p:txBody>
      </p:sp>
    </p:spTree>
    <p:extLst>
      <p:ext uri="{BB962C8B-B14F-4D97-AF65-F5344CB8AC3E}">
        <p14:creationId xmlns:p14="http://schemas.microsoft.com/office/powerpoint/2010/main" val="4041237230"/>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58"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break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892A6C-F370-A544-BE8C-7033F3FA72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8" y="597434"/>
            <a:ext cx="5472482" cy="1244430"/>
          </a:xfrm>
          <a:prstGeom prst="rect">
            <a:avLst/>
          </a:prstGeom>
        </p:spPr>
        <p:txBody>
          <a:bodyPr anchor="t"/>
          <a:lstStyle>
            <a:lvl1pPr marL="0" indent="0">
              <a:lnSpc>
                <a:spcPct val="100000"/>
              </a:lnSpc>
              <a:buNone/>
              <a:defRPr sz="2800" b="1" i="0">
                <a:solidFill>
                  <a:schemeClr val="bg1"/>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Contents</a:t>
            </a:r>
          </a:p>
        </p:txBody>
      </p:sp>
      <p:sp>
        <p:nvSpPr>
          <p:cNvPr id="18" name="Text Placeholder 23">
            <a:extLst>
              <a:ext uri="{FF2B5EF4-FFF2-40B4-BE49-F238E27FC236}">
                <a16:creationId xmlns:a16="http://schemas.microsoft.com/office/drawing/2014/main" id="{1A3C18DF-2B64-164C-A782-063E707C10CC}"/>
              </a:ext>
            </a:extLst>
          </p:cNvPr>
          <p:cNvSpPr>
            <a:spLocks noGrp="1"/>
          </p:cNvSpPr>
          <p:nvPr>
            <p:ph type="body" sz="quarter" idx="16" hasCustomPrompt="1"/>
          </p:nvPr>
        </p:nvSpPr>
        <p:spPr>
          <a:xfrm>
            <a:off x="653459" y="1887310"/>
            <a:ext cx="6857683" cy="2632702"/>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a:solidFill>
                  <a:schemeClr val="bg1"/>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r>
              <a:rPr lang="en-GB" dirty="0"/>
              <a:t>Content</a:t>
            </a:r>
            <a:br>
              <a:rPr lang="en-GB" dirty="0"/>
            </a:br>
            <a:r>
              <a:rPr lang="en-GB" dirty="0"/>
              <a:t>Content</a:t>
            </a:r>
            <a:br>
              <a:rPr lang="en-GB" dirty="0"/>
            </a:br>
            <a:r>
              <a:rPr lang="en-GB" dirty="0"/>
              <a:t>Content</a:t>
            </a:r>
            <a:br>
              <a:rPr lang="en-GB" dirty="0"/>
            </a:br>
            <a:r>
              <a:rPr lang="en-GB" dirty="0"/>
              <a:t>Content</a:t>
            </a:r>
            <a:br>
              <a:rPr lang="en-GB" dirty="0"/>
            </a:br>
            <a:r>
              <a:rPr lang="en-GB" dirty="0"/>
              <a:t>Content</a:t>
            </a:r>
            <a:br>
              <a:rPr lang="en-GB" dirty="0"/>
            </a:br>
            <a:r>
              <a:rPr lang="en-GB" dirty="0"/>
              <a:t>Content</a:t>
            </a:r>
            <a:endParaRPr lang="en-US" dirty="0"/>
          </a:p>
        </p:txBody>
      </p:sp>
      <p:sp>
        <p:nvSpPr>
          <p:cNvPr id="2" name="Date Placeholder 1">
            <a:extLst>
              <a:ext uri="{FF2B5EF4-FFF2-40B4-BE49-F238E27FC236}">
                <a16:creationId xmlns:a16="http://schemas.microsoft.com/office/drawing/2014/main" id="{0E10AF5C-87C2-49AD-BD38-90234E6855D9}"/>
              </a:ext>
            </a:extLst>
          </p:cNvPr>
          <p:cNvSpPr>
            <a:spLocks noGrp="1"/>
          </p:cNvSpPr>
          <p:nvPr>
            <p:ph type="dt" sz="half" idx="17"/>
          </p:nvPr>
        </p:nvSpPr>
        <p:spPr/>
        <p:txBody>
          <a:bodyPr/>
          <a:lstStyle>
            <a:lvl1pPr>
              <a:defRPr>
                <a:solidFill>
                  <a:schemeClr val="bg1"/>
                </a:solidFill>
              </a:defRPr>
            </a:lvl1pPr>
          </a:lstStyle>
          <a:p>
            <a:r>
              <a:rPr lang="en-US"/>
              <a:t>Vysus Group</a:t>
            </a:r>
            <a:endParaRPr lang="en-GB"/>
          </a:p>
        </p:txBody>
      </p:sp>
      <p:sp>
        <p:nvSpPr>
          <p:cNvPr id="3" name="Footer Placeholder 2">
            <a:extLst>
              <a:ext uri="{FF2B5EF4-FFF2-40B4-BE49-F238E27FC236}">
                <a16:creationId xmlns:a16="http://schemas.microsoft.com/office/drawing/2014/main" id="{158F180B-A1C6-4BB5-A52D-A56EBC1F356D}"/>
              </a:ext>
            </a:extLst>
          </p:cNvPr>
          <p:cNvSpPr>
            <a:spLocks noGrp="1"/>
          </p:cNvSpPr>
          <p:nvPr>
            <p:ph type="ftr" sz="quarter" idx="18"/>
          </p:nvPr>
        </p:nvSpPr>
        <p:spPr/>
        <p:txBody>
          <a:bodyPr/>
          <a:lstStyle>
            <a:lvl1pPr>
              <a:defRPr>
                <a:solidFill>
                  <a:schemeClr val="bg1"/>
                </a:solidFill>
              </a:defRPr>
            </a:lvl1pPr>
          </a:lstStyle>
          <a:p>
            <a:r>
              <a:rPr lang="en-GB" dirty="0"/>
              <a:t>PSAM 16, June 26 – July 1, Honolulu, Hawaii</a:t>
            </a:r>
          </a:p>
        </p:txBody>
      </p:sp>
      <p:sp>
        <p:nvSpPr>
          <p:cNvPr id="4" name="Slide Number Placeholder 3">
            <a:extLst>
              <a:ext uri="{FF2B5EF4-FFF2-40B4-BE49-F238E27FC236}">
                <a16:creationId xmlns:a16="http://schemas.microsoft.com/office/drawing/2014/main" id="{8EB13F20-343D-4D6D-8AB1-BAE390ECB19E}"/>
              </a:ext>
            </a:extLst>
          </p:cNvPr>
          <p:cNvSpPr>
            <a:spLocks noGrp="1"/>
          </p:cNvSpPr>
          <p:nvPr>
            <p:ph type="sldNum" sz="quarter" idx="19"/>
          </p:nvPr>
        </p:nvSpPr>
        <p:spPr/>
        <p:txBody>
          <a:bodyPr/>
          <a:lstStyle>
            <a:lvl1pPr>
              <a:defRPr>
                <a:solidFill>
                  <a:schemeClr val="bg1"/>
                </a:solidFill>
              </a:defRPr>
            </a:lvl1pPr>
          </a:lstStyle>
          <a:p>
            <a:fld id="{F0EBD639-FBDF-4BE7-86EE-7F5910956510}" type="slidenum">
              <a:rPr lang="en-GB" smtClean="0"/>
              <a:pPr/>
              <a:t>‹#›</a:t>
            </a:fld>
            <a:endParaRPr lang="en-GB"/>
          </a:p>
        </p:txBody>
      </p:sp>
    </p:spTree>
    <p:extLst>
      <p:ext uri="{BB962C8B-B14F-4D97-AF65-F5344CB8AC3E}">
        <p14:creationId xmlns:p14="http://schemas.microsoft.com/office/powerpoint/2010/main" val="2157155332"/>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35"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D7D197ED-AE46-4E8F-90E7-EA4CC5B8297B}"/>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7" y="597434"/>
            <a:ext cx="10907893" cy="703828"/>
          </a:xfrm>
          <a:prstGeom prst="rect">
            <a:avLst/>
          </a:prstGeom>
        </p:spPr>
        <p:txBody>
          <a:bodyPr anchor="t"/>
          <a:lstStyle>
            <a:lvl1pPr marL="0" indent="0">
              <a:lnSpc>
                <a:spcPct val="100000"/>
              </a:lnSpc>
              <a:buNone/>
              <a:defRPr sz="2800" b="1" i="0">
                <a:solidFill>
                  <a:srgbClr val="005454"/>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Click to add title</a:t>
            </a:r>
          </a:p>
        </p:txBody>
      </p:sp>
      <p:sp>
        <p:nvSpPr>
          <p:cNvPr id="2" name="Date Placeholder 1">
            <a:extLst>
              <a:ext uri="{FF2B5EF4-FFF2-40B4-BE49-F238E27FC236}">
                <a16:creationId xmlns:a16="http://schemas.microsoft.com/office/drawing/2014/main" id="{BD432735-8FD1-40CC-9805-C7BB3B701EC7}"/>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65132479-944C-41E6-A003-27A70FA5E17A}"/>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2D8728BC-498E-4A30-BF3F-DC5A3DD048EC}"/>
              </a:ext>
            </a:extLst>
          </p:cNvPr>
          <p:cNvSpPr>
            <a:spLocks noGrp="1"/>
          </p:cNvSpPr>
          <p:nvPr>
            <p:ph type="sldNum" sz="quarter" idx="13"/>
          </p:nvPr>
        </p:nvSpPr>
        <p:spPr/>
        <p:txBody>
          <a:bodyPr/>
          <a:lstStyle/>
          <a:p>
            <a:fld id="{F0EBD639-FBDF-4BE7-86EE-7F5910956510}" type="slidenum">
              <a:rPr lang="en-GB" smtClean="0"/>
              <a:pPr/>
              <a:t>‹#›</a:t>
            </a:fld>
            <a:endParaRPr lang="en-GB"/>
          </a:p>
        </p:txBody>
      </p:sp>
      <p:sp>
        <p:nvSpPr>
          <p:cNvPr id="6" name="Content Placeholder 5">
            <a:extLst>
              <a:ext uri="{FF2B5EF4-FFF2-40B4-BE49-F238E27FC236}">
                <a16:creationId xmlns:a16="http://schemas.microsoft.com/office/drawing/2014/main" id="{9C404106-FF58-42C0-A784-C8BB6F183AD1}"/>
              </a:ext>
            </a:extLst>
          </p:cNvPr>
          <p:cNvSpPr>
            <a:spLocks noGrp="1"/>
          </p:cNvSpPr>
          <p:nvPr>
            <p:ph sz="quarter" idx="15" hasCustomPrompt="1"/>
          </p:nvPr>
        </p:nvSpPr>
        <p:spPr>
          <a:xfrm>
            <a:off x="660588" y="1559512"/>
            <a:ext cx="10870823" cy="4398376"/>
          </a:xfrm>
          <a:prstGeom prst="rect">
            <a:avLst/>
          </a:prstGeom>
        </p:spPr>
        <p:txBody>
          <a:bodyPr/>
          <a:lstStyle>
            <a:lvl1pPr>
              <a:defRPr sz="1600"/>
            </a:lvl1pPr>
            <a:lvl2pPr>
              <a:defRPr sz="1600"/>
            </a:lvl2pPr>
            <a:lvl3pPr>
              <a:defRPr sz="1600"/>
            </a:lvl3pPr>
            <a:lvl4pPr>
              <a:defRPr sz="1600"/>
            </a:lvl4pPr>
            <a:lvl5pPr>
              <a:defRPr sz="1600"/>
            </a:lvl5pPr>
            <a:lvl6pPr>
              <a:defRPr sz="1600"/>
            </a:lvl6pPr>
          </a:lstStyle>
          <a:p>
            <a:pPr lvl="0"/>
            <a:r>
              <a:rPr lang="en-US" dirty="0"/>
              <a:t>Click to add text</a:t>
            </a:r>
          </a:p>
        </p:txBody>
      </p:sp>
    </p:spTree>
    <p:extLst>
      <p:ext uri="{BB962C8B-B14F-4D97-AF65-F5344CB8AC3E}">
        <p14:creationId xmlns:p14="http://schemas.microsoft.com/office/powerpoint/2010/main" val="3920493623"/>
      </p:ext>
    </p:extLst>
  </p:cSld>
  <p:clrMapOvr>
    <a:masterClrMapping/>
  </p:clrMapOvr>
  <p:extLst>
    <p:ext uri="{DCECCB84-F9BA-43D5-87BE-67443E8EF086}">
      <p15:sldGuideLst xmlns:p15="http://schemas.microsoft.com/office/powerpoint/2012/main">
        <p15:guide id="2" pos="461">
          <p15:clr>
            <a:srgbClr val="FBAE40"/>
          </p15:clr>
        </p15:guide>
        <p15:guide id="3" pos="7219">
          <p15:clr>
            <a:srgbClr val="FBAE40"/>
          </p15:clr>
        </p15:guide>
        <p15:guide id="4" orient="horz" pos="459">
          <p15:clr>
            <a:srgbClr val="FBAE40"/>
          </p15:clr>
        </p15:guide>
        <p15:guide id="5" orient="horz" pos="595">
          <p15:clr>
            <a:srgbClr val="FBAE40"/>
          </p15:clr>
        </p15:guide>
        <p15:guide id="6" orient="horz" pos="2591">
          <p15:clr>
            <a:srgbClr val="FBAE40"/>
          </p15:clr>
        </p15:guide>
        <p15:guide id="7" orient="horz" pos="1548">
          <p15:clr>
            <a:srgbClr val="FBAE40"/>
          </p15:clr>
        </p15:guide>
        <p15:guide id="8" orient="horz" pos="2047">
          <p15:clr>
            <a:srgbClr val="FBAE40"/>
          </p15:clr>
        </p15:guide>
        <p15:guide id="9" orient="horz" pos="38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slide">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3786522-C3F4-8541-AC94-BC9821BD2D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1124" r="7392" b="6043"/>
          <a:stretch/>
        </p:blipFill>
        <p:spPr>
          <a:xfrm>
            <a:off x="0" y="1708558"/>
            <a:ext cx="1700733" cy="3283504"/>
          </a:xfrm>
          <a:prstGeom prst="rect">
            <a:avLst/>
          </a:prstGeom>
        </p:spPr>
      </p:pic>
      <p:sp>
        <p:nvSpPr>
          <p:cNvPr id="24" name="Text Placeholder 23">
            <a:extLst>
              <a:ext uri="{FF2B5EF4-FFF2-40B4-BE49-F238E27FC236}">
                <a16:creationId xmlns:a16="http://schemas.microsoft.com/office/drawing/2014/main" id="{002FF2E1-12D0-294A-A9CD-E9396B357C8B}"/>
              </a:ext>
            </a:extLst>
          </p:cNvPr>
          <p:cNvSpPr>
            <a:spLocks noGrp="1"/>
          </p:cNvSpPr>
          <p:nvPr>
            <p:ph type="body" sz="quarter" idx="10" hasCustomPrompt="1"/>
          </p:nvPr>
        </p:nvSpPr>
        <p:spPr>
          <a:xfrm>
            <a:off x="623517" y="597434"/>
            <a:ext cx="10907711" cy="703828"/>
          </a:xfrm>
          <a:prstGeom prst="rect">
            <a:avLst/>
          </a:prstGeom>
        </p:spPr>
        <p:txBody>
          <a:bodyPr anchor="t"/>
          <a:lstStyle>
            <a:lvl1pPr marL="0" indent="0">
              <a:lnSpc>
                <a:spcPct val="100000"/>
              </a:lnSpc>
              <a:buNone/>
              <a:defRPr sz="2800" b="1" i="0">
                <a:solidFill>
                  <a:srgbClr val="005454"/>
                </a:solidFill>
                <a:effectLst/>
                <a:latin typeface="Arial" panose="020B0604020202020204" pitchFamily="34" charset="0"/>
                <a:cs typeface="Arial" panose="020B0604020202020204" pitchFamily="34" charset="0"/>
              </a:defRPr>
            </a:lvl1pPr>
            <a:lvl2pPr>
              <a:defRPr>
                <a:latin typeface="arial" panose="020B0504000000000000" pitchFamily="34" charset="-78"/>
                <a:cs typeface="arial" panose="020B0504000000000000" pitchFamily="34" charset="-78"/>
              </a:defRPr>
            </a:lvl2pPr>
            <a:lvl3pPr>
              <a:defRPr>
                <a:latin typeface="arial" panose="020B0504000000000000" pitchFamily="34" charset="-78"/>
                <a:cs typeface="arial" panose="020B0504000000000000" pitchFamily="34" charset="-78"/>
              </a:defRPr>
            </a:lvl3pPr>
            <a:lvl4pPr>
              <a:defRPr>
                <a:latin typeface="arial" panose="020B0504000000000000" pitchFamily="34" charset="-78"/>
                <a:cs typeface="arial" panose="020B0504000000000000" pitchFamily="34" charset="-78"/>
              </a:defRPr>
            </a:lvl4pPr>
            <a:lvl5pPr>
              <a:defRPr>
                <a:latin typeface="arial" panose="020B0504000000000000" pitchFamily="34" charset="-78"/>
                <a:cs typeface="arial" panose="020B0504000000000000" pitchFamily="34" charset="-78"/>
              </a:defRPr>
            </a:lvl5pPr>
          </a:lstStyle>
          <a:p>
            <a:pPr lvl="0"/>
            <a:r>
              <a:rPr lang="en-US" dirty="0"/>
              <a:t>Click to add solution title</a:t>
            </a:r>
          </a:p>
        </p:txBody>
      </p:sp>
      <p:sp>
        <p:nvSpPr>
          <p:cNvPr id="2" name="Date Placeholder 1">
            <a:extLst>
              <a:ext uri="{FF2B5EF4-FFF2-40B4-BE49-F238E27FC236}">
                <a16:creationId xmlns:a16="http://schemas.microsoft.com/office/drawing/2014/main" id="{9EE80FE4-7F8C-447F-9516-6D84EB6B19C1}"/>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8A30400B-2DF2-4035-BB0C-8998AFAD7597}"/>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4756B1B4-222E-4A3D-9D38-D75F6E2531D6}"/>
              </a:ext>
            </a:extLst>
          </p:cNvPr>
          <p:cNvSpPr>
            <a:spLocks noGrp="1"/>
          </p:cNvSpPr>
          <p:nvPr>
            <p:ph type="sldNum" sz="quarter" idx="13"/>
          </p:nvPr>
        </p:nvSpPr>
        <p:spPr/>
        <p:txBody>
          <a:bodyPr/>
          <a:lstStyle/>
          <a:p>
            <a:fld id="{F0EBD639-FBDF-4BE7-86EE-7F5910956510}" type="slidenum">
              <a:rPr lang="en-GB" smtClean="0"/>
              <a:pPr/>
              <a:t>‹#›</a:t>
            </a:fld>
            <a:endParaRPr lang="en-GB"/>
          </a:p>
        </p:txBody>
      </p:sp>
      <p:sp>
        <p:nvSpPr>
          <p:cNvPr id="7" name="Content Placeholder 6">
            <a:extLst>
              <a:ext uri="{FF2B5EF4-FFF2-40B4-BE49-F238E27FC236}">
                <a16:creationId xmlns:a16="http://schemas.microsoft.com/office/drawing/2014/main" id="{2C105662-DBC6-486A-A748-CF526C3F491F}"/>
              </a:ext>
            </a:extLst>
          </p:cNvPr>
          <p:cNvSpPr>
            <a:spLocks noGrp="1"/>
          </p:cNvSpPr>
          <p:nvPr>
            <p:ph sz="quarter" idx="14" hasCustomPrompt="1"/>
          </p:nvPr>
        </p:nvSpPr>
        <p:spPr>
          <a:xfrm>
            <a:off x="623888" y="1559513"/>
            <a:ext cx="10907712" cy="4398376"/>
          </a:xfrm>
          <a:prstGeom prst="rect">
            <a:avLst/>
          </a:prstGeom>
        </p:spPr>
        <p:txBody>
          <a:bodyPr/>
          <a:lstStyle>
            <a:lvl1pPr>
              <a:defRPr sz="1600"/>
            </a:lvl1pPr>
            <a:lvl2pPr>
              <a:defRPr sz="1600"/>
            </a:lvl2pPr>
            <a:lvl3pPr>
              <a:defRPr sz="1600"/>
            </a:lvl3pPr>
            <a:lvl5pPr>
              <a:defRPr sz="1600"/>
            </a:lvl5pPr>
            <a:lvl6pPr>
              <a:defRPr sz="1600"/>
            </a:lvl6pPr>
            <a:lvl7pPr>
              <a:defRPr sz="1600"/>
            </a:lvl7pPr>
            <a:lvl8pPr>
              <a:defRPr sz="1600"/>
            </a:lvl8pPr>
            <a:lvl9pPr>
              <a:defRPr sz="1600"/>
            </a:lvl9pPr>
          </a:lstStyle>
          <a:p>
            <a:pPr lvl="0"/>
            <a:r>
              <a:rPr lang="en-US" dirty="0"/>
              <a:t>Click to add text</a:t>
            </a:r>
          </a:p>
        </p:txBody>
      </p:sp>
    </p:spTree>
    <p:extLst>
      <p:ext uri="{BB962C8B-B14F-4D97-AF65-F5344CB8AC3E}">
        <p14:creationId xmlns:p14="http://schemas.microsoft.com/office/powerpoint/2010/main" val="2655214730"/>
      </p:ext>
    </p:extLst>
  </p:cSld>
  <p:clrMapOvr>
    <a:masterClrMapping/>
  </p:clrMapOvr>
  <p:extLst>
    <p:ext uri="{DCECCB84-F9BA-43D5-87BE-67443E8EF086}">
      <p15:sldGuideLst xmlns:p15="http://schemas.microsoft.com/office/powerpoint/2012/main">
        <p15:guide id="2" pos="461">
          <p15:clr>
            <a:srgbClr val="FBAE40"/>
          </p15:clr>
        </p15:guide>
        <p15:guide id="3" pos="7219">
          <p15:clr>
            <a:srgbClr val="FBAE40"/>
          </p15:clr>
        </p15:guide>
        <p15:guide id="4" orient="horz" pos="459">
          <p15:clr>
            <a:srgbClr val="FBAE40"/>
          </p15:clr>
        </p15:guide>
        <p15:guide id="5" orient="horz" pos="595">
          <p15:clr>
            <a:srgbClr val="FBAE40"/>
          </p15:clr>
        </p15:guide>
        <p15:guide id="6" orient="horz" pos="2591">
          <p15:clr>
            <a:srgbClr val="FBAE40"/>
          </p15:clr>
        </p15:guide>
        <p15:guide id="7" orient="horz" pos="1548">
          <p15:clr>
            <a:srgbClr val="FBAE40"/>
          </p15:clr>
        </p15:guide>
        <p15:guide id="8" orient="horz" pos="2047">
          <p15:clr>
            <a:srgbClr val="FBAE40"/>
          </p15:clr>
        </p15:guide>
        <p15:guide id="9" orient="horz" pos="38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3B3C28A-C46F-4B11-9DBA-15C2AD2175A0}"/>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 name="Title 1">
            <a:extLst>
              <a:ext uri="{FF2B5EF4-FFF2-40B4-BE49-F238E27FC236}">
                <a16:creationId xmlns:a16="http://schemas.microsoft.com/office/drawing/2014/main" id="{1604E784-7404-4A58-BE4A-0F143E190F6D}"/>
              </a:ext>
            </a:extLst>
          </p:cNvPr>
          <p:cNvSpPr>
            <a:spLocks noGrp="1"/>
          </p:cNvSpPr>
          <p:nvPr>
            <p:ph type="title" hasCustomPrompt="1"/>
          </p:nvPr>
        </p:nvSpPr>
        <p:spPr>
          <a:xfrm>
            <a:off x="623517" y="637187"/>
            <a:ext cx="10907893" cy="703828"/>
          </a:xfrm>
          <a:prstGeom prst="rect">
            <a:avLst/>
          </a:prstGeom>
        </p:spPr>
        <p:txBody>
          <a:bodyPr/>
          <a:lstStyle>
            <a:lvl1pPr>
              <a:defRPr sz="2800" b="1">
                <a:solidFill>
                  <a:srgbClr val="005454"/>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DACA7ABC-3920-418B-8522-9D95F5E88CAE}"/>
              </a:ext>
            </a:extLst>
          </p:cNvPr>
          <p:cNvSpPr>
            <a:spLocks noGrp="1"/>
          </p:cNvSpPr>
          <p:nvPr>
            <p:ph type="dt" sz="half" idx="10"/>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8CFD280-492C-42ED-ABF8-DA744EB85D00}"/>
              </a:ext>
            </a:extLst>
          </p:cNvPr>
          <p:cNvSpPr>
            <a:spLocks noGrp="1"/>
          </p:cNvSpPr>
          <p:nvPr>
            <p:ph type="ftr" sz="quarter" idx="11"/>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30DF3F4B-77DB-4668-8E65-D97C6362DF7F}"/>
              </a:ext>
            </a:extLst>
          </p:cNvPr>
          <p:cNvSpPr>
            <a:spLocks noGrp="1"/>
          </p:cNvSpPr>
          <p:nvPr>
            <p:ph type="sldNum" sz="quarter" idx="12"/>
          </p:nvPr>
        </p:nvSpPr>
        <p:spPr/>
        <p:txBody>
          <a:bodyPr/>
          <a:lstStyle/>
          <a:p>
            <a:fld id="{F0EBD639-FBDF-4BE7-86EE-7F5910956510}" type="slidenum">
              <a:rPr lang="en-GB" smtClean="0"/>
              <a:pPr/>
              <a:t>‹#›</a:t>
            </a:fld>
            <a:endParaRPr lang="en-GB"/>
          </a:p>
        </p:txBody>
      </p:sp>
      <p:sp>
        <p:nvSpPr>
          <p:cNvPr id="9" name="Content Placeholder 8">
            <a:extLst>
              <a:ext uri="{FF2B5EF4-FFF2-40B4-BE49-F238E27FC236}">
                <a16:creationId xmlns:a16="http://schemas.microsoft.com/office/drawing/2014/main" id="{D4EB4EB0-0746-492F-A8C0-F3957D989FB4}"/>
              </a:ext>
            </a:extLst>
          </p:cNvPr>
          <p:cNvSpPr>
            <a:spLocks noGrp="1"/>
          </p:cNvSpPr>
          <p:nvPr>
            <p:ph sz="quarter" idx="13" hasCustomPrompt="1"/>
          </p:nvPr>
        </p:nvSpPr>
        <p:spPr>
          <a:xfrm>
            <a:off x="623518" y="1559512"/>
            <a:ext cx="5317014" cy="423373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1" name="Content Placeholder 10">
            <a:extLst>
              <a:ext uri="{FF2B5EF4-FFF2-40B4-BE49-F238E27FC236}">
                <a16:creationId xmlns:a16="http://schemas.microsoft.com/office/drawing/2014/main" id="{CA806C6A-0AB8-4DDC-BB1B-8D22A94DB223}"/>
              </a:ext>
            </a:extLst>
          </p:cNvPr>
          <p:cNvSpPr>
            <a:spLocks noGrp="1"/>
          </p:cNvSpPr>
          <p:nvPr>
            <p:ph sz="quarter" idx="14" hasCustomPrompt="1"/>
          </p:nvPr>
        </p:nvSpPr>
        <p:spPr>
          <a:xfrm>
            <a:off x="6096000" y="1559512"/>
            <a:ext cx="5435410" cy="4233733"/>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Tree>
    <p:extLst>
      <p:ext uri="{BB962C8B-B14F-4D97-AF65-F5344CB8AC3E}">
        <p14:creationId xmlns:p14="http://schemas.microsoft.com/office/powerpoint/2010/main" val="421237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52AD1EE-6EDF-4FB5-B7C4-150562FCB644}"/>
              </a:ext>
            </a:extLst>
          </p:cNvPr>
          <p:cNvPicPr>
            <a:picLocks noChangeAspect="1"/>
          </p:cNvPicPr>
          <p:nvPr userDrawn="1"/>
        </p:nvPicPr>
        <p:blipFill rotWithShape="1">
          <a:blip r:embed="rId2"/>
          <a:srcRect t="11323" r="7871" b="6551"/>
          <a:stretch/>
        </p:blipFill>
        <p:spPr>
          <a:xfrm>
            <a:off x="0" y="283741"/>
            <a:ext cx="803275" cy="1545600"/>
          </a:xfrm>
          <a:prstGeom prst="rect">
            <a:avLst/>
          </a:prstGeom>
        </p:spPr>
      </p:pic>
      <p:sp>
        <p:nvSpPr>
          <p:cNvPr id="2" name="Title 1">
            <a:extLst>
              <a:ext uri="{FF2B5EF4-FFF2-40B4-BE49-F238E27FC236}">
                <a16:creationId xmlns:a16="http://schemas.microsoft.com/office/drawing/2014/main" id="{1604E784-7404-4A58-BE4A-0F143E190F6D}"/>
              </a:ext>
            </a:extLst>
          </p:cNvPr>
          <p:cNvSpPr>
            <a:spLocks noGrp="1"/>
          </p:cNvSpPr>
          <p:nvPr>
            <p:ph type="title" hasCustomPrompt="1"/>
          </p:nvPr>
        </p:nvSpPr>
        <p:spPr>
          <a:xfrm>
            <a:off x="623518" y="638260"/>
            <a:ext cx="10730282" cy="639844"/>
          </a:xfrm>
          <a:prstGeom prst="rect">
            <a:avLst/>
          </a:prstGeom>
        </p:spPr>
        <p:txBody>
          <a:bodyPr/>
          <a:lstStyle>
            <a:lvl1pPr>
              <a:defRPr sz="2800" b="1">
                <a:solidFill>
                  <a:srgbClr val="005454"/>
                </a:solidFill>
              </a:defRPr>
            </a:lvl1pPr>
          </a:lstStyle>
          <a:p>
            <a:r>
              <a:rPr lang="en-US" dirty="0"/>
              <a:t>Click to add title</a:t>
            </a:r>
            <a:endParaRPr lang="en-GB" dirty="0"/>
          </a:p>
        </p:txBody>
      </p:sp>
      <p:sp>
        <p:nvSpPr>
          <p:cNvPr id="3" name="Date Placeholder 2">
            <a:extLst>
              <a:ext uri="{FF2B5EF4-FFF2-40B4-BE49-F238E27FC236}">
                <a16:creationId xmlns:a16="http://schemas.microsoft.com/office/drawing/2014/main" id="{DACA7ABC-3920-418B-8522-9D95F5E88CAE}"/>
              </a:ext>
            </a:extLst>
          </p:cNvPr>
          <p:cNvSpPr>
            <a:spLocks noGrp="1"/>
          </p:cNvSpPr>
          <p:nvPr>
            <p:ph type="dt" sz="half" idx="10"/>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8CFD280-492C-42ED-ABF8-DA744EB85D00}"/>
              </a:ext>
            </a:extLst>
          </p:cNvPr>
          <p:cNvSpPr>
            <a:spLocks noGrp="1"/>
          </p:cNvSpPr>
          <p:nvPr>
            <p:ph type="ftr" sz="quarter" idx="11"/>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30DF3F4B-77DB-4668-8E65-D97C6362DF7F}"/>
              </a:ext>
            </a:extLst>
          </p:cNvPr>
          <p:cNvSpPr>
            <a:spLocks noGrp="1"/>
          </p:cNvSpPr>
          <p:nvPr>
            <p:ph type="sldNum" sz="quarter" idx="12"/>
          </p:nvPr>
        </p:nvSpPr>
        <p:spPr/>
        <p:txBody>
          <a:bodyPr/>
          <a:lstStyle/>
          <a:p>
            <a:fld id="{F0EBD639-FBDF-4BE7-86EE-7F5910956510}" type="slidenum">
              <a:rPr lang="en-GB" smtClean="0"/>
              <a:pPr/>
              <a:t>‹#›</a:t>
            </a:fld>
            <a:endParaRPr lang="en-GB"/>
          </a:p>
        </p:txBody>
      </p:sp>
      <p:sp>
        <p:nvSpPr>
          <p:cNvPr id="9" name="Content Placeholder 8">
            <a:extLst>
              <a:ext uri="{FF2B5EF4-FFF2-40B4-BE49-F238E27FC236}">
                <a16:creationId xmlns:a16="http://schemas.microsoft.com/office/drawing/2014/main" id="{D4EB4EB0-0746-492F-A8C0-F3957D989FB4}"/>
              </a:ext>
            </a:extLst>
          </p:cNvPr>
          <p:cNvSpPr>
            <a:spLocks noGrp="1"/>
          </p:cNvSpPr>
          <p:nvPr>
            <p:ph sz="quarter" idx="13" hasCustomPrompt="1"/>
          </p:nvPr>
        </p:nvSpPr>
        <p:spPr>
          <a:xfrm>
            <a:off x="623518" y="2424080"/>
            <a:ext cx="5317014" cy="3369165"/>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1" name="Content Placeholder 10">
            <a:extLst>
              <a:ext uri="{FF2B5EF4-FFF2-40B4-BE49-F238E27FC236}">
                <a16:creationId xmlns:a16="http://schemas.microsoft.com/office/drawing/2014/main" id="{CA806C6A-0AB8-4DDC-BB1B-8D22A94DB223}"/>
              </a:ext>
            </a:extLst>
          </p:cNvPr>
          <p:cNvSpPr>
            <a:spLocks noGrp="1"/>
          </p:cNvSpPr>
          <p:nvPr>
            <p:ph sz="quarter" idx="14" hasCustomPrompt="1"/>
          </p:nvPr>
        </p:nvSpPr>
        <p:spPr>
          <a:xfrm>
            <a:off x="6096000" y="2424080"/>
            <a:ext cx="5257800" cy="3369165"/>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a:t>Click to add text</a:t>
            </a:r>
          </a:p>
        </p:txBody>
      </p:sp>
      <p:sp>
        <p:nvSpPr>
          <p:cNvPr id="10" name="Text Placeholder 9">
            <a:extLst>
              <a:ext uri="{FF2B5EF4-FFF2-40B4-BE49-F238E27FC236}">
                <a16:creationId xmlns:a16="http://schemas.microsoft.com/office/drawing/2014/main" id="{1E40DFFC-4426-4C7A-95BC-AA9877179A74}"/>
              </a:ext>
            </a:extLst>
          </p:cNvPr>
          <p:cNvSpPr>
            <a:spLocks noGrp="1"/>
          </p:cNvSpPr>
          <p:nvPr>
            <p:ph type="body" sz="quarter" idx="15" hasCustomPrompt="1"/>
          </p:nvPr>
        </p:nvSpPr>
        <p:spPr>
          <a:xfrm>
            <a:off x="623518" y="1559512"/>
            <a:ext cx="5317014" cy="803275"/>
          </a:xfrm>
          <a:prstGeom prst="rect">
            <a:avLst/>
          </a:prstGeom>
        </p:spPr>
        <p:txBody>
          <a:bodyPr/>
          <a:lstStyle>
            <a:lvl1pPr>
              <a:buNone/>
              <a:defRPr sz="2000" b="0">
                <a:solidFill>
                  <a:srgbClr val="005454"/>
                </a:solidFill>
              </a:defRPr>
            </a:lvl1pPr>
          </a:lstStyle>
          <a:p>
            <a:pPr lvl="0"/>
            <a:r>
              <a:rPr lang="en-US" dirty="0"/>
              <a:t>Click to add text</a:t>
            </a:r>
            <a:endParaRPr lang="en-GB" dirty="0"/>
          </a:p>
        </p:txBody>
      </p:sp>
      <p:sp>
        <p:nvSpPr>
          <p:cNvPr id="13" name="Text Placeholder 12">
            <a:extLst>
              <a:ext uri="{FF2B5EF4-FFF2-40B4-BE49-F238E27FC236}">
                <a16:creationId xmlns:a16="http://schemas.microsoft.com/office/drawing/2014/main" id="{D83F3089-F79F-44C0-91D9-5B65BBD6C8BE}"/>
              </a:ext>
            </a:extLst>
          </p:cNvPr>
          <p:cNvSpPr>
            <a:spLocks noGrp="1"/>
          </p:cNvSpPr>
          <p:nvPr>
            <p:ph type="body" sz="quarter" idx="16" hasCustomPrompt="1"/>
          </p:nvPr>
        </p:nvSpPr>
        <p:spPr>
          <a:xfrm>
            <a:off x="6096000" y="1559512"/>
            <a:ext cx="5257800" cy="803275"/>
          </a:xfrm>
          <a:prstGeom prst="rect">
            <a:avLst/>
          </a:prstGeom>
        </p:spPr>
        <p:txBody>
          <a:bodyPr/>
          <a:lstStyle>
            <a:lvl1pPr>
              <a:buNone/>
              <a:defRPr sz="2000" b="0">
                <a:solidFill>
                  <a:srgbClr val="005454"/>
                </a:solidFill>
              </a:defRPr>
            </a:lvl1pPr>
          </a:lstStyle>
          <a:p>
            <a:pPr lvl="0"/>
            <a:r>
              <a:rPr lang="en-US" dirty="0"/>
              <a:t>Click to add text</a:t>
            </a:r>
            <a:endParaRPr lang="en-GB" dirty="0"/>
          </a:p>
        </p:txBody>
      </p:sp>
    </p:spTree>
    <p:extLst>
      <p:ext uri="{BB962C8B-B14F-4D97-AF65-F5344CB8AC3E}">
        <p14:creationId xmlns:p14="http://schemas.microsoft.com/office/powerpoint/2010/main" val="97681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3E02CDD-2480-3F45-B6F6-2D5DD8C382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7" name="Text Placeholder 26">
            <a:extLst>
              <a:ext uri="{FF2B5EF4-FFF2-40B4-BE49-F238E27FC236}">
                <a16:creationId xmlns:a16="http://schemas.microsoft.com/office/drawing/2014/main" id="{DD1EE7F6-A3C2-CD43-9E31-48A8DB52D899}"/>
              </a:ext>
            </a:extLst>
          </p:cNvPr>
          <p:cNvSpPr>
            <a:spLocks noGrp="1"/>
          </p:cNvSpPr>
          <p:nvPr>
            <p:ph type="body" sz="quarter" idx="11" hasCustomPrompt="1"/>
          </p:nvPr>
        </p:nvSpPr>
        <p:spPr>
          <a:xfrm>
            <a:off x="643744" y="684904"/>
            <a:ext cx="1472066" cy="178052"/>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Date Month</a:t>
            </a:r>
          </a:p>
        </p:txBody>
      </p:sp>
      <p:sp>
        <p:nvSpPr>
          <p:cNvPr id="28" name="Text Placeholder 26">
            <a:extLst>
              <a:ext uri="{FF2B5EF4-FFF2-40B4-BE49-F238E27FC236}">
                <a16:creationId xmlns:a16="http://schemas.microsoft.com/office/drawing/2014/main" id="{92B1ED6C-2812-A243-BCCB-C932F562F4C0}"/>
              </a:ext>
            </a:extLst>
          </p:cNvPr>
          <p:cNvSpPr>
            <a:spLocks noGrp="1"/>
          </p:cNvSpPr>
          <p:nvPr>
            <p:ph type="body" sz="quarter" idx="12" hasCustomPrompt="1"/>
          </p:nvPr>
        </p:nvSpPr>
        <p:spPr>
          <a:xfrm>
            <a:off x="643744" y="807347"/>
            <a:ext cx="1472066" cy="178052"/>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Year</a:t>
            </a:r>
          </a:p>
        </p:txBody>
      </p:sp>
      <p:sp>
        <p:nvSpPr>
          <p:cNvPr id="29" name="Text Placeholder 26">
            <a:extLst>
              <a:ext uri="{FF2B5EF4-FFF2-40B4-BE49-F238E27FC236}">
                <a16:creationId xmlns:a16="http://schemas.microsoft.com/office/drawing/2014/main" id="{34EA9527-19C5-0745-BBB9-2DFD0B9D7297}"/>
              </a:ext>
            </a:extLst>
          </p:cNvPr>
          <p:cNvSpPr>
            <a:spLocks noGrp="1"/>
          </p:cNvSpPr>
          <p:nvPr>
            <p:ph type="body" sz="quarter" idx="13" hasCustomPrompt="1"/>
          </p:nvPr>
        </p:nvSpPr>
        <p:spPr>
          <a:xfrm>
            <a:off x="3147065" y="684904"/>
            <a:ext cx="1472066" cy="178052"/>
          </a:xfrm>
          <a:prstGeom prst="rect">
            <a:avLst/>
          </a:prstGeom>
        </p:spPr>
        <p:txBody>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Presenter Name</a:t>
            </a:r>
          </a:p>
        </p:txBody>
      </p:sp>
      <p:sp>
        <p:nvSpPr>
          <p:cNvPr id="30" name="Text Placeholder 26">
            <a:extLst>
              <a:ext uri="{FF2B5EF4-FFF2-40B4-BE49-F238E27FC236}">
                <a16:creationId xmlns:a16="http://schemas.microsoft.com/office/drawing/2014/main" id="{C84952DF-0704-C54D-A2C6-76E665C8EC62}"/>
              </a:ext>
            </a:extLst>
          </p:cNvPr>
          <p:cNvSpPr>
            <a:spLocks noGrp="1"/>
          </p:cNvSpPr>
          <p:nvPr>
            <p:ph type="body" sz="quarter" idx="14" hasCustomPrompt="1"/>
          </p:nvPr>
        </p:nvSpPr>
        <p:spPr>
          <a:xfrm>
            <a:off x="3147065" y="807347"/>
            <a:ext cx="1472066" cy="178052"/>
          </a:xfrm>
          <a:prstGeom prst="rect">
            <a:avLst/>
          </a:prstGeom>
        </p:spPr>
        <p:txBody>
          <a:bodyPr/>
          <a:lstStyle>
            <a:lvl1pPr marL="0" indent="0">
              <a:buNone/>
              <a:defRPr sz="800" b="0" i="0">
                <a:solidFill>
                  <a:schemeClr val="bg1"/>
                </a:solidFill>
                <a:latin typeface="Arial" panose="020B0604020202020204" pitchFamily="34" charset="0"/>
                <a:cs typeface="Arial" panose="020B0604020202020204" pitchFamily="34" charset="0"/>
              </a:defRPr>
            </a:lvl1pPr>
          </a:lstStyle>
          <a:p>
            <a:pPr lvl="0"/>
            <a:r>
              <a:rPr lang="en-US" dirty="0"/>
              <a:t>Presenter Position</a:t>
            </a:r>
          </a:p>
        </p:txBody>
      </p:sp>
      <p:sp>
        <p:nvSpPr>
          <p:cNvPr id="10" name="Text Placeholder 26">
            <a:extLst>
              <a:ext uri="{FF2B5EF4-FFF2-40B4-BE49-F238E27FC236}">
                <a16:creationId xmlns:a16="http://schemas.microsoft.com/office/drawing/2014/main" id="{54E7CB4E-1E5B-AD40-8000-776D4D885BDF}"/>
              </a:ext>
            </a:extLst>
          </p:cNvPr>
          <p:cNvSpPr>
            <a:spLocks noGrp="1"/>
          </p:cNvSpPr>
          <p:nvPr>
            <p:ph type="body" sz="quarter" idx="15" hasCustomPrompt="1"/>
          </p:nvPr>
        </p:nvSpPr>
        <p:spPr>
          <a:xfrm>
            <a:off x="643744" y="2793682"/>
            <a:ext cx="4898074" cy="21302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Arial" panose="020B0604020202020204" pitchFamily="34" charset="0"/>
                <a:cs typeface="Arial" panose="020B0604020202020204" pitchFamily="34" charset="0"/>
              </a:defRPr>
            </a:lvl1pPr>
          </a:lstStyle>
          <a:p>
            <a:pPr lvl="0"/>
            <a:r>
              <a:rPr lang="en-US" dirty="0"/>
              <a:t>A Person</a:t>
            </a:r>
          </a:p>
          <a:p>
            <a:pPr lvl="0"/>
            <a:r>
              <a:rPr lang="en-US" dirty="0"/>
              <a:t>Title</a:t>
            </a:r>
          </a:p>
          <a:p>
            <a:pPr lvl="0"/>
            <a:r>
              <a:rPr lang="en-US" dirty="0"/>
              <a:t>Phone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Email</a:t>
            </a:r>
          </a:p>
          <a:p>
            <a:pPr lvl="0"/>
            <a:r>
              <a:rPr lang="en-US" dirty="0"/>
              <a:t> </a:t>
            </a:r>
          </a:p>
        </p:txBody>
      </p:sp>
      <p:pic>
        <p:nvPicPr>
          <p:cNvPr id="11" name="Graphic 10">
            <a:extLst>
              <a:ext uri="{FF2B5EF4-FFF2-40B4-BE49-F238E27FC236}">
                <a16:creationId xmlns:a16="http://schemas.microsoft.com/office/drawing/2014/main" id="{20446030-0530-4C02-AD88-7FED1C2118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31838" y="1525702"/>
            <a:ext cx="2475188" cy="357858"/>
          </a:xfrm>
          <a:prstGeom prst="rect">
            <a:avLst/>
          </a:prstGeom>
        </p:spPr>
      </p:pic>
      <p:sp>
        <p:nvSpPr>
          <p:cNvPr id="2" name="TextBox 1">
            <a:extLst>
              <a:ext uri="{FF2B5EF4-FFF2-40B4-BE49-F238E27FC236}">
                <a16:creationId xmlns:a16="http://schemas.microsoft.com/office/drawing/2014/main" id="{1835D34C-DF24-4688-B864-6588E6B640DA}"/>
              </a:ext>
            </a:extLst>
          </p:cNvPr>
          <p:cNvSpPr txBox="1"/>
          <p:nvPr userDrawn="1"/>
        </p:nvSpPr>
        <p:spPr>
          <a:xfrm>
            <a:off x="611795" y="5157355"/>
            <a:ext cx="6305051" cy="1323439"/>
          </a:xfrm>
          <a:prstGeom prst="rect">
            <a:avLst/>
          </a:prstGeom>
          <a:noFill/>
        </p:spPr>
        <p:txBody>
          <a:bodyPr wrap="square" rtlCol="0">
            <a:spAutoFit/>
          </a:bodyPr>
          <a:lstStyle/>
          <a:p>
            <a:r>
              <a:rPr lang="en-GB" sz="8000" dirty="0">
                <a:solidFill>
                  <a:schemeClr val="bg1"/>
                </a:solidFill>
              </a:rPr>
              <a:t>Thank you</a:t>
            </a:r>
          </a:p>
        </p:txBody>
      </p:sp>
    </p:spTree>
    <p:extLst>
      <p:ext uri="{BB962C8B-B14F-4D97-AF65-F5344CB8AC3E}">
        <p14:creationId xmlns:p14="http://schemas.microsoft.com/office/powerpoint/2010/main" val="413315468"/>
      </p:ext>
    </p:extLst>
  </p:cSld>
  <p:clrMapOvr>
    <a:masterClrMapping/>
  </p:clrMapOvr>
  <p:extLst>
    <p:ext uri="{DCECCB84-F9BA-43D5-87BE-67443E8EF086}">
      <p15:sldGuideLst xmlns:p15="http://schemas.microsoft.com/office/powerpoint/2012/main">
        <p15:guide id="1" pos="3840" userDrawn="1">
          <p15:clr>
            <a:srgbClr val="FBAE40"/>
          </p15:clr>
        </p15:guide>
        <p15:guide id="2" pos="461" userDrawn="1">
          <p15:clr>
            <a:srgbClr val="FBAE40"/>
          </p15:clr>
        </p15:guide>
        <p15:guide id="3" pos="7219" userDrawn="1">
          <p15:clr>
            <a:srgbClr val="FBAE40"/>
          </p15:clr>
        </p15:guide>
        <p15:guide id="4" orient="horz" pos="459" userDrawn="1">
          <p15:clr>
            <a:srgbClr val="FBAE40"/>
          </p15:clr>
        </p15:guide>
        <p15:guide id="5" orient="horz" pos="595" userDrawn="1">
          <p15:clr>
            <a:srgbClr val="FBAE40"/>
          </p15:clr>
        </p15:guide>
        <p15:guide id="6" orient="horz" pos="958" userDrawn="1">
          <p15:clr>
            <a:srgbClr val="FBAE40"/>
          </p15:clr>
        </p15:guide>
        <p15:guide id="7" orient="horz" pos="1230" userDrawn="1">
          <p15:clr>
            <a:srgbClr val="FBAE40"/>
          </p15:clr>
        </p15:guide>
        <p15:guide id="8" orient="horz" pos="2115" userDrawn="1">
          <p15:clr>
            <a:srgbClr val="FBAE40"/>
          </p15:clr>
        </p15:guide>
        <p15:guide id="9" orient="horz" pos="38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C35060-D08C-447A-9E9E-068E90D8F6AC}"/>
              </a:ext>
            </a:extLst>
          </p:cNvPr>
          <p:cNvSpPr>
            <a:spLocks noGrp="1"/>
          </p:cNvSpPr>
          <p:nvPr>
            <p:ph type="dt" sz="half" idx="2"/>
          </p:nvPr>
        </p:nvSpPr>
        <p:spPr>
          <a:xfrm>
            <a:off x="660588" y="6365185"/>
            <a:ext cx="1304690" cy="209074"/>
          </a:xfrm>
          <a:prstGeom prst="rect">
            <a:avLst/>
          </a:prstGeom>
        </p:spPr>
        <p:txBody>
          <a:bodyPr vert="horz" lIns="91440" tIns="45720" rIns="91440" bIns="45720" rtlCol="0" anchor="t"/>
          <a:lstStyle>
            <a:lvl1pPr algn="l">
              <a:defRPr sz="800">
                <a:solidFill>
                  <a:srgbClr val="005454"/>
                </a:solidFill>
                <a:latin typeface="Arial" panose="020B0604020202020204" pitchFamily="34" charset="0"/>
                <a:cs typeface="Arial" panose="020B0604020202020204" pitchFamily="34" charset="0"/>
              </a:defRPr>
            </a:lvl1pPr>
          </a:lstStyle>
          <a:p>
            <a:r>
              <a:rPr lang="en-US"/>
              <a:t>Vysus Group</a:t>
            </a:r>
            <a:endParaRPr lang="en-GB"/>
          </a:p>
        </p:txBody>
      </p:sp>
      <p:sp>
        <p:nvSpPr>
          <p:cNvPr id="3" name="Footer Placeholder 2">
            <a:extLst>
              <a:ext uri="{FF2B5EF4-FFF2-40B4-BE49-F238E27FC236}">
                <a16:creationId xmlns:a16="http://schemas.microsoft.com/office/drawing/2014/main" id="{72F14CA7-7A82-4E5F-88FF-A46008420335}"/>
              </a:ext>
            </a:extLst>
          </p:cNvPr>
          <p:cNvSpPr>
            <a:spLocks noGrp="1"/>
          </p:cNvSpPr>
          <p:nvPr>
            <p:ph type="ftr" sz="quarter" idx="3"/>
          </p:nvPr>
        </p:nvSpPr>
        <p:spPr>
          <a:xfrm>
            <a:off x="3130063" y="6365185"/>
            <a:ext cx="3525495" cy="209074"/>
          </a:xfrm>
          <a:prstGeom prst="rect">
            <a:avLst/>
          </a:prstGeom>
        </p:spPr>
        <p:txBody>
          <a:bodyPr vert="horz" lIns="91440" tIns="45720" rIns="91440" bIns="45720" rtlCol="0" anchor="t"/>
          <a:lstStyle>
            <a:lvl1pPr algn="l">
              <a:defRPr sz="800">
                <a:solidFill>
                  <a:srgbClr val="005454"/>
                </a:solidFill>
                <a:latin typeface="Arial" panose="020B0604020202020204" pitchFamily="34" charset="0"/>
                <a:cs typeface="Arial" panose="020B0604020202020204" pitchFamily="34" charset="0"/>
              </a:defRPr>
            </a:lvl1pPr>
          </a:lstStyle>
          <a:p>
            <a:r>
              <a:rPr lang="en-GB" dirty="0"/>
              <a:t>PSAM 16, June 26 – July 1, Honolulu, Hawaii</a:t>
            </a:r>
          </a:p>
        </p:txBody>
      </p:sp>
      <p:sp>
        <p:nvSpPr>
          <p:cNvPr id="4" name="Slide Number Placeholder 3">
            <a:extLst>
              <a:ext uri="{FF2B5EF4-FFF2-40B4-BE49-F238E27FC236}">
                <a16:creationId xmlns:a16="http://schemas.microsoft.com/office/drawing/2014/main" id="{40EC6F44-A4F2-4F51-8C87-D19DED41DA34}"/>
              </a:ext>
            </a:extLst>
          </p:cNvPr>
          <p:cNvSpPr>
            <a:spLocks noGrp="1"/>
          </p:cNvSpPr>
          <p:nvPr>
            <p:ph type="sldNum" sz="quarter" idx="4"/>
          </p:nvPr>
        </p:nvSpPr>
        <p:spPr>
          <a:xfrm>
            <a:off x="10053850" y="6365185"/>
            <a:ext cx="1477561" cy="209074"/>
          </a:xfrm>
          <a:prstGeom prst="rect">
            <a:avLst/>
          </a:prstGeom>
        </p:spPr>
        <p:txBody>
          <a:bodyPr vert="horz" lIns="91440" tIns="45720" rIns="91440" bIns="45720" rtlCol="0" anchor="t"/>
          <a:lstStyle>
            <a:lvl1pPr algn="r">
              <a:defRPr sz="800">
                <a:solidFill>
                  <a:srgbClr val="005454"/>
                </a:solidFill>
                <a:latin typeface="Arial" panose="020B0604020202020204" pitchFamily="34" charset="0"/>
                <a:cs typeface="Arial" panose="020B0604020202020204" pitchFamily="34" charset="0"/>
              </a:defRPr>
            </a:lvl1pPr>
          </a:lstStyle>
          <a:p>
            <a:fld id="{F0EBD639-FBDF-4BE7-86EE-7F5910956510}" type="slidenum">
              <a:rPr lang="en-GB" smtClean="0"/>
              <a:pPr/>
              <a:t>‹#›</a:t>
            </a:fld>
            <a:endParaRPr lang="en-GB"/>
          </a:p>
        </p:txBody>
      </p:sp>
    </p:spTree>
    <p:extLst>
      <p:ext uri="{BB962C8B-B14F-4D97-AF65-F5344CB8AC3E}">
        <p14:creationId xmlns:p14="http://schemas.microsoft.com/office/powerpoint/2010/main" val="2699047612"/>
      </p:ext>
    </p:extLst>
  </p:cSld>
  <p:clrMap bg1="lt1" tx1="dk1" bg2="lt2" tx2="dk2" accent1="accent1" accent2="accent2" accent3="accent3" accent4="accent4" accent5="accent5" accent6="accent6" hlink="hlink" folHlink="folHlink"/>
  <p:sldLayoutIdLst>
    <p:sldLayoutId id="2147483713" r:id="rId1"/>
    <p:sldLayoutId id="2147483692" r:id="rId2"/>
    <p:sldLayoutId id="2147483702" r:id="rId3"/>
    <p:sldLayoutId id="2147483691" r:id="rId4"/>
    <p:sldLayoutId id="2147483706" r:id="rId5"/>
    <p:sldLayoutId id="2147483708" r:id="rId6"/>
    <p:sldLayoutId id="2147483663"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hyperlink" Target="https://www.vysusgroup.com/" TargetMode="External"/><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3A7CD3-0979-4B26-836E-A4EE59A32CAB}"/>
              </a:ext>
            </a:extLst>
          </p:cNvPr>
          <p:cNvSpPr>
            <a:spLocks noGrp="1"/>
          </p:cNvSpPr>
          <p:nvPr>
            <p:ph type="body" sz="quarter" idx="10"/>
          </p:nvPr>
        </p:nvSpPr>
        <p:spPr/>
        <p:txBody>
          <a:bodyPr/>
          <a:lstStyle/>
          <a:p>
            <a:r>
              <a:rPr lang="en-GB" sz="4400" dirty="0"/>
              <a:t>Challenges and Lessons Learned From a PSA on a Spent Fuel Pool Facility</a:t>
            </a:r>
          </a:p>
        </p:txBody>
      </p:sp>
    </p:spTree>
    <p:extLst>
      <p:ext uri="{BB962C8B-B14F-4D97-AF65-F5344CB8AC3E}">
        <p14:creationId xmlns:p14="http://schemas.microsoft.com/office/powerpoint/2010/main" val="1448596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 1 – contd.</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10</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p:txBody>
          <a:bodyPr/>
          <a:lstStyle/>
          <a:p>
            <a:r>
              <a:rPr lang="en-GB" dirty="0"/>
              <a:t>Different solutions are evaluated and results from the NPSAG (Nordic PSA Group) research projects PROSAFE (Prolonged Available Time and Safe States) and DIOR (Deeper Investigation of Repairability) are going to provide input to further model development.</a:t>
            </a:r>
            <a:endParaRPr lang="en-SE" dirty="0"/>
          </a:p>
        </p:txBody>
      </p:sp>
    </p:spTree>
    <p:extLst>
      <p:ext uri="{BB962C8B-B14F-4D97-AF65-F5344CB8AC3E}">
        <p14:creationId xmlns:p14="http://schemas.microsoft.com/office/powerpoint/2010/main" val="205710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 2 – Modelling of repair</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11</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8" y="1708559"/>
            <a:ext cx="10870823" cy="4249329"/>
          </a:xfrm>
        </p:spPr>
        <p:txBody>
          <a:bodyPr/>
          <a:lstStyle/>
          <a:p>
            <a:r>
              <a:rPr lang="en-GB" dirty="0"/>
              <a:t>In a facility where there is long available time to take actions and preventive measures it is reasonable to consider and credit repair of component and systems.</a:t>
            </a:r>
          </a:p>
          <a:p>
            <a:r>
              <a:rPr lang="en-US" dirty="0"/>
              <a:t>Sensitivity analysis indicates that crediting repair and calculated repair probabilities are of great importance to the result.</a:t>
            </a:r>
            <a:endParaRPr lang="en-SE" dirty="0"/>
          </a:p>
        </p:txBody>
      </p:sp>
      <p:sp>
        <p:nvSpPr>
          <p:cNvPr id="7" name="Content Placeholder 5">
            <a:extLst>
              <a:ext uri="{FF2B5EF4-FFF2-40B4-BE49-F238E27FC236}">
                <a16:creationId xmlns:a16="http://schemas.microsoft.com/office/drawing/2014/main" id="{1332EF99-8CE8-4254-B420-405D525D959F}"/>
              </a:ext>
            </a:extLst>
          </p:cNvPr>
          <p:cNvSpPr txBox="1">
            <a:spLocks/>
          </p:cNvSpPr>
          <p:nvPr/>
        </p:nvSpPr>
        <p:spPr>
          <a:xfrm>
            <a:off x="1473767" y="3810745"/>
            <a:ext cx="9544003" cy="7038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accent2">
                    <a:lumMod val="75000"/>
                  </a:schemeClr>
                </a:solidFill>
              </a:rPr>
              <a:t>How can we represent repair and calculate failure probabilities </a:t>
            </a:r>
            <a:r>
              <a:rPr lang="en-US" sz="2000" b="1" dirty="0">
                <a:solidFill>
                  <a:schemeClr val="accent2">
                    <a:lumMod val="75000"/>
                  </a:schemeClr>
                </a:solidFill>
              </a:rPr>
              <a:t>in the PSA?</a:t>
            </a:r>
            <a:endParaRPr lang="en-SE" sz="2000" b="1" dirty="0">
              <a:solidFill>
                <a:schemeClr val="accent2">
                  <a:lumMod val="75000"/>
                </a:schemeClr>
              </a:solidFill>
            </a:endParaRPr>
          </a:p>
        </p:txBody>
      </p:sp>
    </p:spTree>
    <p:extLst>
      <p:ext uri="{BB962C8B-B14F-4D97-AF65-F5344CB8AC3E}">
        <p14:creationId xmlns:p14="http://schemas.microsoft.com/office/powerpoint/2010/main" val="238056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 2 – Modelling of repair contd.</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12</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8" y="1708559"/>
            <a:ext cx="10870823" cy="4249329"/>
          </a:xfrm>
        </p:spPr>
        <p:txBody>
          <a:bodyPr/>
          <a:lstStyle/>
          <a:p>
            <a:r>
              <a:rPr lang="en-US" dirty="0"/>
              <a:t>Repairs are only considered in sequences leading to consequence boiling of the underground spent fuel pool. Repair is also considered for some initiating events.</a:t>
            </a:r>
          </a:p>
          <a:p>
            <a:r>
              <a:rPr lang="en-US" dirty="0"/>
              <a:t>Repairs are modelled explicitly in the fault trees and event trees with a probability of failure to repair. Calculations for repair probabilities are based on availability of spare parts and expert judgements on the repair time.</a:t>
            </a:r>
            <a:endParaRPr lang="en-SE" dirty="0"/>
          </a:p>
        </p:txBody>
      </p:sp>
      <p:pic>
        <p:nvPicPr>
          <p:cNvPr id="8" name="Picture 7">
            <a:extLst>
              <a:ext uri="{FF2B5EF4-FFF2-40B4-BE49-F238E27FC236}">
                <a16:creationId xmlns:a16="http://schemas.microsoft.com/office/drawing/2014/main" id="{8D40441A-FDE5-4F5A-A26F-FD370F3D1865}"/>
              </a:ext>
            </a:extLst>
          </p:cNvPr>
          <p:cNvPicPr>
            <a:picLocks noChangeAspect="1"/>
          </p:cNvPicPr>
          <p:nvPr/>
        </p:nvPicPr>
        <p:blipFill>
          <a:blip r:embed="rId3"/>
          <a:stretch>
            <a:fillRect/>
          </a:stretch>
        </p:blipFill>
        <p:spPr>
          <a:xfrm>
            <a:off x="375775" y="3102965"/>
            <a:ext cx="11581744" cy="2623278"/>
          </a:xfrm>
          <a:prstGeom prst="rect">
            <a:avLst/>
          </a:prstGeom>
        </p:spPr>
      </p:pic>
    </p:spTree>
    <p:extLst>
      <p:ext uri="{BB962C8B-B14F-4D97-AF65-F5344CB8AC3E}">
        <p14:creationId xmlns:p14="http://schemas.microsoft.com/office/powerpoint/2010/main" val="2213437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 2 – Modelling of repair contd.</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13</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8" y="1708559"/>
            <a:ext cx="10870823" cy="4249329"/>
          </a:xfrm>
        </p:spPr>
        <p:txBody>
          <a:bodyPr/>
          <a:lstStyle/>
          <a:p>
            <a:r>
              <a:rPr lang="en-US" sz="1800" dirty="0"/>
              <a:t>The </a:t>
            </a:r>
            <a:r>
              <a:rPr lang="en-US" sz="1800" b="1" dirty="0">
                <a:solidFill>
                  <a:srgbClr val="005454"/>
                </a:solidFill>
              </a:rPr>
              <a:t>estimated time to repair </a:t>
            </a:r>
            <a:r>
              <a:rPr lang="en-US" sz="1800" dirty="0"/>
              <a:t>a component is compared to the </a:t>
            </a:r>
            <a:r>
              <a:rPr lang="en-US" sz="1800" b="1" dirty="0">
                <a:solidFill>
                  <a:srgbClr val="005454"/>
                </a:solidFill>
              </a:rPr>
              <a:t>available time</a:t>
            </a:r>
            <a:r>
              <a:rPr lang="en-US" sz="1800" dirty="0"/>
              <a:t>. </a:t>
            </a:r>
            <a:r>
              <a:rPr lang="en-GB" sz="1800" dirty="0"/>
              <a:t>Almost double the required time is available. The probability to fail to perform such a repair is assumed to be</a:t>
            </a:r>
            <a:r>
              <a:rPr lang="en-GB" sz="1800" dirty="0">
                <a:solidFill>
                  <a:schemeClr val="accent2">
                    <a:lumMod val="75000"/>
                  </a:schemeClr>
                </a:solidFill>
              </a:rPr>
              <a:t> </a:t>
            </a:r>
            <a:r>
              <a:rPr lang="en-GB" sz="1800" b="1" dirty="0">
                <a:solidFill>
                  <a:schemeClr val="accent2">
                    <a:lumMod val="75000"/>
                  </a:schemeClr>
                </a:solidFill>
              </a:rPr>
              <a:t>0.01</a:t>
            </a:r>
            <a:r>
              <a:rPr lang="en-GB" sz="1800" dirty="0"/>
              <a:t>.</a:t>
            </a:r>
          </a:p>
          <a:p>
            <a:r>
              <a:rPr lang="en-GB" sz="1800" b="1" dirty="0">
                <a:solidFill>
                  <a:srgbClr val="005454"/>
                </a:solidFill>
              </a:rPr>
              <a:t>Historical failure records </a:t>
            </a:r>
            <a:r>
              <a:rPr lang="en-GB" sz="1800" dirty="0"/>
              <a:t>for the components are studied as well as what </a:t>
            </a:r>
            <a:r>
              <a:rPr lang="en-GB" sz="1800" b="1" dirty="0">
                <a:solidFill>
                  <a:srgbClr val="005454"/>
                </a:solidFill>
              </a:rPr>
              <a:t>spare parts </a:t>
            </a:r>
            <a:r>
              <a:rPr lang="en-GB" sz="1800" dirty="0"/>
              <a:t>are available on-site.</a:t>
            </a:r>
          </a:p>
          <a:p>
            <a:endParaRPr lang="en-GB" sz="1800" dirty="0"/>
          </a:p>
          <a:p>
            <a:pPr marL="0" indent="0">
              <a:buNone/>
            </a:pPr>
            <a:r>
              <a:rPr lang="en-US" sz="1800" dirty="0"/>
              <a:t>Example of estimation of repair failure probability for a pump:</a:t>
            </a:r>
          </a:p>
          <a:p>
            <a:pPr marL="0" indent="0">
              <a:buNone/>
            </a:pPr>
            <a:r>
              <a:rPr lang="en-US" sz="1800" dirty="0"/>
              <a:t>One failure of the historical failure events meant that one particular spare part had to be sent away for repair. Also a few specific parts do not have spare parts on-site. Based on this information it is estimated that </a:t>
            </a:r>
            <a:r>
              <a:rPr lang="en-US" sz="1800" b="1" dirty="0">
                <a:solidFill>
                  <a:schemeClr val="accent2">
                    <a:lumMod val="75000"/>
                  </a:schemeClr>
                </a:solidFill>
              </a:rPr>
              <a:t>0.05</a:t>
            </a:r>
            <a:r>
              <a:rPr lang="en-US" sz="1800" dirty="0"/>
              <a:t> of the failures are such that no spare parts are available or that the component has to be sent away for repair. The total probability of failure to repair the component can then be calculated:</a:t>
            </a:r>
            <a:endParaRPr lang="sv-SE" sz="1800" dirty="0"/>
          </a:p>
          <a:p>
            <a:pPr marL="0" indent="0">
              <a:buNone/>
            </a:pPr>
            <a:endParaRPr lang="en-US" sz="1800" dirty="0"/>
          </a:p>
          <a:p>
            <a:endParaRPr lang="en-SE" sz="18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6B9DA1-3040-4A39-8172-725654AA1F14}"/>
                  </a:ext>
                </a:extLst>
              </p:cNvPr>
              <p:cNvSpPr txBox="1"/>
              <p:nvPr/>
            </p:nvSpPr>
            <p:spPr>
              <a:xfrm>
                <a:off x="1846059" y="5122170"/>
                <a:ext cx="6878215"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sv-SE" sz="2000" b="1" i="1" smtClean="0">
                          <a:solidFill>
                            <a:schemeClr val="accent2">
                              <a:lumMod val="75000"/>
                            </a:schemeClr>
                          </a:solidFill>
                          <a:latin typeface="Cambria Math" panose="02040503050406030204" pitchFamily="18" charset="0"/>
                        </a:rPr>
                        <m:t>𝟎</m:t>
                      </m:r>
                      <m:r>
                        <a:rPr lang="sv-SE" sz="2000" b="1" smtClean="0">
                          <a:solidFill>
                            <a:schemeClr val="accent2">
                              <a:lumMod val="75000"/>
                            </a:schemeClr>
                          </a:solidFill>
                          <a:latin typeface="Cambria Math" panose="02040503050406030204" pitchFamily="18" charset="0"/>
                        </a:rPr>
                        <m:t>.</m:t>
                      </m:r>
                      <m:r>
                        <a:rPr lang="sv-SE" sz="2000" b="1" i="1" smtClean="0">
                          <a:solidFill>
                            <a:schemeClr val="accent2">
                              <a:lumMod val="75000"/>
                            </a:schemeClr>
                          </a:solidFill>
                          <a:latin typeface="Cambria Math" panose="02040503050406030204" pitchFamily="18" charset="0"/>
                        </a:rPr>
                        <m:t>𝟎𝟓</m:t>
                      </m:r>
                      <m:r>
                        <a:rPr lang="sv-SE" sz="2000" b="1" i="0">
                          <a:solidFill>
                            <a:schemeClr val="accent2">
                              <a:lumMod val="75000"/>
                            </a:schemeClr>
                          </a:solidFill>
                          <a:latin typeface="Cambria Math" panose="02040503050406030204" pitchFamily="18" charset="0"/>
                        </a:rPr>
                        <m:t>∗</m:t>
                      </m:r>
                      <m:r>
                        <a:rPr lang="sv-SE" sz="2000" b="1" i="0">
                          <a:solidFill>
                            <a:schemeClr val="accent2">
                              <a:lumMod val="75000"/>
                            </a:schemeClr>
                          </a:solidFill>
                          <a:latin typeface="Cambria Math" panose="02040503050406030204" pitchFamily="18" charset="0"/>
                        </a:rPr>
                        <m:t>𝟏</m:t>
                      </m:r>
                      <m:r>
                        <a:rPr lang="sv-SE" sz="2000" b="1" i="0">
                          <a:solidFill>
                            <a:schemeClr val="accent2">
                              <a:lumMod val="75000"/>
                            </a:schemeClr>
                          </a:solidFill>
                          <a:latin typeface="Cambria Math" panose="02040503050406030204" pitchFamily="18" charset="0"/>
                        </a:rPr>
                        <m:t>+</m:t>
                      </m:r>
                      <m:r>
                        <a:rPr lang="sv-SE" sz="2000" b="1" i="0">
                          <a:solidFill>
                            <a:schemeClr val="accent2">
                              <a:lumMod val="75000"/>
                            </a:schemeClr>
                          </a:solidFill>
                          <a:latin typeface="Cambria Math" panose="02040503050406030204" pitchFamily="18" charset="0"/>
                        </a:rPr>
                        <m:t>𝟎</m:t>
                      </m:r>
                      <m:r>
                        <a:rPr lang="sv-SE" sz="2000" b="1" i="0">
                          <a:solidFill>
                            <a:schemeClr val="accent2">
                              <a:lumMod val="75000"/>
                            </a:schemeClr>
                          </a:solidFill>
                          <a:latin typeface="Cambria Math" panose="02040503050406030204" pitchFamily="18" charset="0"/>
                        </a:rPr>
                        <m:t>.</m:t>
                      </m:r>
                      <m:r>
                        <a:rPr lang="sv-SE" sz="2000" b="1" i="0">
                          <a:solidFill>
                            <a:schemeClr val="accent2">
                              <a:lumMod val="75000"/>
                            </a:schemeClr>
                          </a:solidFill>
                          <a:latin typeface="Cambria Math" panose="02040503050406030204" pitchFamily="18" charset="0"/>
                        </a:rPr>
                        <m:t>𝟗𝟓</m:t>
                      </m:r>
                      <m:r>
                        <a:rPr lang="sv-SE" sz="2000" b="1" i="0">
                          <a:solidFill>
                            <a:schemeClr val="accent2">
                              <a:lumMod val="75000"/>
                            </a:schemeClr>
                          </a:solidFill>
                          <a:latin typeface="Cambria Math" panose="02040503050406030204" pitchFamily="18" charset="0"/>
                        </a:rPr>
                        <m:t>∗</m:t>
                      </m:r>
                      <m:r>
                        <a:rPr lang="sv-SE" sz="2000" b="1" i="0">
                          <a:solidFill>
                            <a:schemeClr val="accent2">
                              <a:lumMod val="75000"/>
                            </a:schemeClr>
                          </a:solidFill>
                          <a:latin typeface="Cambria Math" panose="02040503050406030204" pitchFamily="18" charset="0"/>
                        </a:rPr>
                        <m:t>𝟎</m:t>
                      </m:r>
                      <m:r>
                        <a:rPr lang="sv-SE" sz="2000" b="1" i="0">
                          <a:solidFill>
                            <a:schemeClr val="accent2">
                              <a:lumMod val="75000"/>
                            </a:schemeClr>
                          </a:solidFill>
                          <a:latin typeface="Cambria Math" panose="02040503050406030204" pitchFamily="18" charset="0"/>
                        </a:rPr>
                        <m:t>.</m:t>
                      </m:r>
                      <m:r>
                        <a:rPr lang="sv-SE" sz="2000" b="1" i="0">
                          <a:solidFill>
                            <a:schemeClr val="accent2">
                              <a:lumMod val="75000"/>
                            </a:schemeClr>
                          </a:solidFill>
                          <a:latin typeface="Cambria Math" panose="02040503050406030204" pitchFamily="18" charset="0"/>
                        </a:rPr>
                        <m:t>𝟎𝟏</m:t>
                      </m:r>
                      <m:r>
                        <a:rPr lang="sv-SE" sz="2000" b="1" i="0">
                          <a:solidFill>
                            <a:schemeClr val="accent2">
                              <a:lumMod val="75000"/>
                            </a:schemeClr>
                          </a:solidFill>
                          <a:latin typeface="Cambria Math" panose="02040503050406030204" pitchFamily="18" charset="0"/>
                        </a:rPr>
                        <m:t>=</m:t>
                      </m:r>
                      <m:r>
                        <a:rPr lang="sv-SE" sz="2000" b="1" i="0">
                          <a:solidFill>
                            <a:schemeClr val="accent2">
                              <a:lumMod val="75000"/>
                            </a:schemeClr>
                          </a:solidFill>
                          <a:latin typeface="Cambria Math" panose="02040503050406030204" pitchFamily="18" charset="0"/>
                        </a:rPr>
                        <m:t>𝟎</m:t>
                      </m:r>
                      <m:r>
                        <a:rPr lang="sv-SE" sz="2000" b="1" i="0">
                          <a:solidFill>
                            <a:schemeClr val="accent2">
                              <a:lumMod val="75000"/>
                            </a:schemeClr>
                          </a:solidFill>
                          <a:latin typeface="Cambria Math" panose="02040503050406030204" pitchFamily="18" charset="0"/>
                        </a:rPr>
                        <m:t>.</m:t>
                      </m:r>
                      <m:r>
                        <a:rPr lang="sv-SE" sz="2000" b="1" i="0">
                          <a:solidFill>
                            <a:schemeClr val="accent2">
                              <a:lumMod val="75000"/>
                            </a:schemeClr>
                          </a:solidFill>
                          <a:latin typeface="Cambria Math" panose="02040503050406030204" pitchFamily="18" charset="0"/>
                        </a:rPr>
                        <m:t>𝟎𝟔</m:t>
                      </m:r>
                    </m:oMath>
                  </m:oMathPara>
                </a14:m>
                <a:endParaRPr lang="sv-SE" sz="2000" b="1" dirty="0">
                  <a:solidFill>
                    <a:schemeClr val="accent2">
                      <a:lumMod val="75000"/>
                    </a:schemeClr>
                  </a:solidFill>
                </a:endParaRPr>
              </a:p>
            </p:txBody>
          </p:sp>
        </mc:Choice>
        <mc:Fallback xmlns="">
          <p:sp>
            <p:nvSpPr>
              <p:cNvPr id="11" name="TextBox 10">
                <a:extLst>
                  <a:ext uri="{FF2B5EF4-FFF2-40B4-BE49-F238E27FC236}">
                    <a16:creationId xmlns:a16="http://schemas.microsoft.com/office/drawing/2014/main" id="{A86B9DA1-3040-4A39-8172-725654AA1F14}"/>
                  </a:ext>
                </a:extLst>
              </p:cNvPr>
              <p:cNvSpPr txBox="1">
                <a:spLocks noRot="1" noChangeAspect="1" noMove="1" noResize="1" noEditPoints="1" noAdjustHandles="1" noChangeArrowheads="1" noChangeShapeType="1" noTextEdit="1"/>
              </p:cNvSpPr>
              <p:nvPr/>
            </p:nvSpPr>
            <p:spPr>
              <a:xfrm>
                <a:off x="1846059" y="5122170"/>
                <a:ext cx="6878215" cy="400110"/>
              </a:xfrm>
              <a:prstGeom prst="rect">
                <a:avLst/>
              </a:prstGeom>
              <a:blipFill>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030089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 2 – Modelling of repair contd.</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14</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8" y="1708559"/>
            <a:ext cx="10870823" cy="4249329"/>
          </a:xfrm>
        </p:spPr>
        <p:txBody>
          <a:bodyPr/>
          <a:lstStyle/>
          <a:p>
            <a:r>
              <a:rPr lang="en-US" sz="1800" dirty="0"/>
              <a:t>The current representation of repair in the PSA is still quite rough.</a:t>
            </a:r>
          </a:p>
          <a:p>
            <a:endParaRPr lang="en-US" sz="1800" dirty="0"/>
          </a:p>
          <a:p>
            <a:r>
              <a:rPr lang="en-GB" sz="1800" dirty="0"/>
              <a:t>Different solutions are evaluated and results from the NPSAG (Nordic PSA Group) research projects PROSAFE (Prolonged Available Time and Safe States) and DIOR (Deeper Investigation of Repairability) are going to provide input to further model development.</a:t>
            </a:r>
            <a:endParaRPr lang="en-SE" sz="1800" dirty="0"/>
          </a:p>
          <a:p>
            <a:endParaRPr lang="en-SE" sz="1800" dirty="0"/>
          </a:p>
        </p:txBody>
      </p:sp>
    </p:spTree>
    <p:extLst>
      <p:ext uri="{BB962C8B-B14F-4D97-AF65-F5344CB8AC3E}">
        <p14:creationId xmlns:p14="http://schemas.microsoft.com/office/powerpoint/2010/main" val="402649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 3 – Fire ignition frequencies</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15</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9" y="1708559"/>
            <a:ext cx="6834494" cy="4249329"/>
          </a:xfrm>
        </p:spPr>
        <p:txBody>
          <a:bodyPr/>
          <a:lstStyle/>
          <a:p>
            <a:r>
              <a:rPr lang="en-US" sz="1800" dirty="0"/>
              <a:t>The compilation of fire ignition frequencies is performed to a great degree in accordance to NUREG/CR-6850</a:t>
            </a:r>
          </a:p>
          <a:p>
            <a:r>
              <a:rPr lang="en-US" sz="1800" dirty="0"/>
              <a:t>The total fire ignition frequency for one plant is 2.1E-1 per year at full power and 2.8E-1 (BWR) or 2.7E-1 (PWR) per year at shutdown.</a:t>
            </a:r>
          </a:p>
          <a:p>
            <a:r>
              <a:rPr lang="en-US" sz="1800" dirty="0"/>
              <a:t>In total 37 bins are defined in NUREG/CR-6850. Only 10 out of these are applicable for the SFP facility:</a:t>
            </a:r>
          </a:p>
          <a:p>
            <a:pPr lvl="1" algn="just"/>
            <a:r>
              <a:rPr lang="en-US" sz="1400" dirty="0"/>
              <a:t>Bin 1 – Batteries</a:t>
            </a:r>
            <a:endParaRPr lang="sv-SE" sz="1400" dirty="0"/>
          </a:p>
          <a:p>
            <a:pPr lvl="1" algn="just"/>
            <a:r>
              <a:rPr lang="en-US" sz="1400" dirty="0"/>
              <a:t>Bin 9 – Air Compressors</a:t>
            </a:r>
            <a:endParaRPr lang="sv-SE" sz="1400" dirty="0"/>
          </a:p>
          <a:p>
            <a:pPr lvl="1" algn="just"/>
            <a:r>
              <a:rPr lang="en-US" sz="1400" dirty="0"/>
              <a:t>Bin 12 – Cable Run</a:t>
            </a:r>
            <a:endParaRPr lang="sv-SE" sz="1400" dirty="0"/>
          </a:p>
          <a:p>
            <a:pPr lvl="1" algn="just"/>
            <a:r>
              <a:rPr lang="en-US" sz="1400" dirty="0"/>
              <a:t>Bin 14 – Electric Motors</a:t>
            </a:r>
            <a:endParaRPr lang="sv-SE" sz="1400" dirty="0"/>
          </a:p>
          <a:p>
            <a:pPr lvl="1" algn="just"/>
            <a:r>
              <a:rPr lang="en-US" sz="1400" dirty="0"/>
              <a:t>Bin 15 – Electrical Cabinets</a:t>
            </a:r>
            <a:endParaRPr lang="sv-SE" sz="1400" dirty="0"/>
          </a:p>
          <a:p>
            <a:pPr lvl="1" algn="just"/>
            <a:r>
              <a:rPr lang="en-US" sz="1400" dirty="0"/>
              <a:t>Bin 18 – Junction Boxes</a:t>
            </a:r>
            <a:endParaRPr lang="sv-SE" sz="1400" dirty="0"/>
          </a:p>
          <a:p>
            <a:pPr lvl="1" algn="just"/>
            <a:r>
              <a:rPr lang="en-US" sz="1400" dirty="0"/>
              <a:t>Bin 21 – Pumps</a:t>
            </a:r>
            <a:endParaRPr lang="sv-SE" sz="1400" dirty="0"/>
          </a:p>
          <a:p>
            <a:pPr lvl="1" algn="just"/>
            <a:r>
              <a:rPr lang="en-US" sz="1400" dirty="0"/>
              <a:t>Bin 23 – Transformers</a:t>
            </a:r>
            <a:endParaRPr lang="sv-SE" sz="1400" dirty="0"/>
          </a:p>
          <a:p>
            <a:pPr lvl="1" algn="just"/>
            <a:r>
              <a:rPr lang="en-US" sz="1400" dirty="0"/>
              <a:t>Bin 25 – Transients (Plant-Wide Components)</a:t>
            </a:r>
            <a:endParaRPr lang="sv-SE" sz="1400" dirty="0"/>
          </a:p>
          <a:p>
            <a:pPr lvl="1" algn="just"/>
            <a:r>
              <a:rPr lang="en-US" sz="1400" dirty="0"/>
              <a:t>Bin 26 – Ventilation Subsystems</a:t>
            </a:r>
            <a:endParaRPr lang="sv-SE" sz="1400" dirty="0"/>
          </a:p>
          <a:p>
            <a:endParaRPr lang="en-SE" sz="1800" dirty="0"/>
          </a:p>
        </p:txBody>
      </p:sp>
      <p:pic>
        <p:nvPicPr>
          <p:cNvPr id="8" name="Picture 7">
            <a:extLst>
              <a:ext uri="{FF2B5EF4-FFF2-40B4-BE49-F238E27FC236}">
                <a16:creationId xmlns:a16="http://schemas.microsoft.com/office/drawing/2014/main" id="{2513E5CB-0DB0-40AD-A272-5F5DC595BE72}"/>
              </a:ext>
            </a:extLst>
          </p:cNvPr>
          <p:cNvPicPr>
            <a:picLocks noChangeAspect="1"/>
          </p:cNvPicPr>
          <p:nvPr/>
        </p:nvPicPr>
        <p:blipFill>
          <a:blip r:embed="rId3"/>
          <a:stretch>
            <a:fillRect/>
          </a:stretch>
        </p:blipFill>
        <p:spPr>
          <a:xfrm>
            <a:off x="7643985" y="662773"/>
            <a:ext cx="4236531" cy="5498763"/>
          </a:xfrm>
          <a:prstGeom prst="rect">
            <a:avLst/>
          </a:prstGeom>
          <a:ln>
            <a:solidFill>
              <a:schemeClr val="tx1"/>
            </a:solidFill>
          </a:ln>
        </p:spPr>
      </p:pic>
      <p:sp>
        <p:nvSpPr>
          <p:cNvPr id="9" name="Content Placeholder 5">
            <a:extLst>
              <a:ext uri="{FF2B5EF4-FFF2-40B4-BE49-F238E27FC236}">
                <a16:creationId xmlns:a16="http://schemas.microsoft.com/office/drawing/2014/main" id="{43365DA2-D1A7-4235-B1EA-810DCB151654}"/>
              </a:ext>
            </a:extLst>
          </p:cNvPr>
          <p:cNvSpPr txBox="1">
            <a:spLocks/>
          </p:cNvSpPr>
          <p:nvPr/>
        </p:nvSpPr>
        <p:spPr>
          <a:xfrm>
            <a:off x="5671962" y="4427116"/>
            <a:ext cx="2682741" cy="2147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solidFill>
                  <a:schemeClr val="accent2">
                    <a:lumMod val="75000"/>
                  </a:schemeClr>
                </a:solidFill>
              </a:rPr>
              <a:t>Using a methodology developed for NPPs</a:t>
            </a:r>
            <a:r>
              <a:rPr lang="en-US" sz="2000" b="1" dirty="0">
                <a:solidFill>
                  <a:schemeClr val="accent2">
                    <a:lumMod val="75000"/>
                  </a:schemeClr>
                </a:solidFill>
              </a:rPr>
              <a:t>?</a:t>
            </a:r>
            <a:endParaRPr lang="en-SE" sz="2000" b="1" dirty="0">
              <a:solidFill>
                <a:schemeClr val="accent2">
                  <a:lumMod val="75000"/>
                </a:schemeClr>
              </a:solidFill>
            </a:endParaRPr>
          </a:p>
        </p:txBody>
      </p:sp>
    </p:spTree>
    <p:extLst>
      <p:ext uri="{BB962C8B-B14F-4D97-AF65-F5344CB8AC3E}">
        <p14:creationId xmlns:p14="http://schemas.microsoft.com/office/powerpoint/2010/main" val="4754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 3 – Fire ignition frequencies contd.</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16</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9" y="1708559"/>
            <a:ext cx="10387162" cy="4249329"/>
          </a:xfrm>
        </p:spPr>
        <p:txBody>
          <a:bodyPr/>
          <a:lstStyle/>
          <a:p>
            <a:r>
              <a:rPr lang="en-US" sz="1800" dirty="0"/>
              <a:t>Excluding bins from the analysis thus means that the total fire ignition frequency for the whole facility will be lower than the generic fire ignition frequency for an NPP in NUREG/CR-6850.</a:t>
            </a:r>
          </a:p>
          <a:p>
            <a:r>
              <a:rPr lang="en-US" sz="1800" dirty="0"/>
              <a:t>The summed frequency used in the studied facility is 1.15E-1 per year.</a:t>
            </a:r>
          </a:p>
          <a:p>
            <a:r>
              <a:rPr lang="en-US" sz="1800" dirty="0"/>
              <a:t>This is considered reasonable and even quite conservative considering the differences to this facility compared to an NPP.</a:t>
            </a:r>
            <a:endParaRPr lang="en-SE" sz="1800" dirty="0"/>
          </a:p>
        </p:txBody>
      </p:sp>
    </p:spTree>
    <p:extLst>
      <p:ext uri="{BB962C8B-B14F-4D97-AF65-F5344CB8AC3E}">
        <p14:creationId xmlns:p14="http://schemas.microsoft.com/office/powerpoint/2010/main" val="1957725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Lessons Learned – Insights from the PSA</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dirty="0"/>
              <a:t>PSAM 16, June 26 – July 1, Honolulu, Hawaii</a:t>
            </a:r>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17</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9" y="1708559"/>
            <a:ext cx="10387162" cy="4249329"/>
          </a:xfrm>
        </p:spPr>
        <p:txBody>
          <a:bodyPr/>
          <a:lstStyle/>
          <a:p>
            <a:pPr marL="342900" indent="-342900">
              <a:buAutoNum type="arabicPeriod"/>
            </a:pPr>
            <a:r>
              <a:rPr lang="en-US" sz="1800" dirty="0"/>
              <a:t>Even though the spent fuel does not reside very long time in certain positions during its transport, operations in such locations can still contribute with a significant risk.</a:t>
            </a:r>
          </a:p>
          <a:p>
            <a:pPr marL="342900" indent="-342900">
              <a:buAutoNum type="arabicPeriod"/>
            </a:pPr>
            <a:endParaRPr lang="en-US" sz="1800" dirty="0"/>
          </a:p>
          <a:p>
            <a:pPr marL="342900" indent="-342900">
              <a:buAutoNum type="arabicPeriod"/>
            </a:pPr>
            <a:r>
              <a:rPr lang="en-US" sz="1800" dirty="0"/>
              <a:t>Improvement of procedures</a:t>
            </a:r>
          </a:p>
          <a:p>
            <a:pPr marL="342900" indent="-342900">
              <a:buAutoNum type="arabicPeriod"/>
            </a:pPr>
            <a:endParaRPr lang="en-US" sz="1800" dirty="0"/>
          </a:p>
          <a:p>
            <a:pPr marL="342900" indent="-342900">
              <a:buAutoNum type="arabicPeriod"/>
            </a:pPr>
            <a:r>
              <a:rPr lang="en-US" sz="1800" dirty="0"/>
              <a:t>Identifying sensitive rooms in area events analysis </a:t>
            </a:r>
            <a:endParaRPr lang="en-SE" sz="1800" dirty="0"/>
          </a:p>
        </p:txBody>
      </p:sp>
    </p:spTree>
    <p:extLst>
      <p:ext uri="{BB962C8B-B14F-4D97-AF65-F5344CB8AC3E}">
        <p14:creationId xmlns:p14="http://schemas.microsoft.com/office/powerpoint/2010/main" val="343388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4B402F9-3B7F-43CF-9291-768F20D0DEB2}"/>
              </a:ext>
            </a:extLst>
          </p:cNvPr>
          <p:cNvSpPr>
            <a:spLocks noGrp="1"/>
          </p:cNvSpPr>
          <p:nvPr>
            <p:ph type="title"/>
          </p:nvPr>
        </p:nvSpPr>
        <p:spPr/>
        <p:txBody>
          <a:bodyPr/>
          <a:lstStyle/>
          <a:p>
            <a:r>
              <a:rPr lang="en-GB" dirty="0"/>
              <a:t>Conclusions</a:t>
            </a:r>
            <a:endParaRPr lang="en-SE" dirty="0"/>
          </a:p>
        </p:txBody>
      </p:sp>
      <p:sp>
        <p:nvSpPr>
          <p:cNvPr id="3" name="Date Placeholder 2">
            <a:extLst>
              <a:ext uri="{FF2B5EF4-FFF2-40B4-BE49-F238E27FC236}">
                <a16:creationId xmlns:a16="http://schemas.microsoft.com/office/drawing/2014/main" id="{04856E85-5820-4C85-9E70-BF4FF4B20430}"/>
              </a:ext>
            </a:extLst>
          </p:cNvPr>
          <p:cNvSpPr>
            <a:spLocks noGrp="1"/>
          </p:cNvSpPr>
          <p:nvPr>
            <p:ph type="dt" sz="half" idx="10"/>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18AEEA90-72D9-45BD-9497-DDBD7B1DB450}"/>
              </a:ext>
            </a:extLst>
          </p:cNvPr>
          <p:cNvSpPr>
            <a:spLocks noGrp="1"/>
          </p:cNvSpPr>
          <p:nvPr>
            <p:ph type="ftr" sz="quarter" idx="11"/>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8CD823F-A6A4-455B-A72C-4B22AAA3D7C6}"/>
              </a:ext>
            </a:extLst>
          </p:cNvPr>
          <p:cNvSpPr>
            <a:spLocks noGrp="1"/>
          </p:cNvSpPr>
          <p:nvPr>
            <p:ph type="sldNum" sz="quarter" idx="12"/>
          </p:nvPr>
        </p:nvSpPr>
        <p:spPr/>
        <p:txBody>
          <a:bodyPr/>
          <a:lstStyle/>
          <a:p>
            <a:fld id="{F0EBD639-FBDF-4BE7-86EE-7F5910956510}" type="slidenum">
              <a:rPr lang="en-GB" smtClean="0"/>
              <a:pPr/>
              <a:t>18</a:t>
            </a:fld>
            <a:endParaRPr lang="en-GB"/>
          </a:p>
        </p:txBody>
      </p:sp>
      <p:sp>
        <p:nvSpPr>
          <p:cNvPr id="11" name="Content Placeholder 10">
            <a:extLst>
              <a:ext uri="{FF2B5EF4-FFF2-40B4-BE49-F238E27FC236}">
                <a16:creationId xmlns:a16="http://schemas.microsoft.com/office/drawing/2014/main" id="{16A69EC2-FDA2-4012-8948-B0E87A9F5E32}"/>
              </a:ext>
            </a:extLst>
          </p:cNvPr>
          <p:cNvSpPr>
            <a:spLocks noGrp="1"/>
          </p:cNvSpPr>
          <p:nvPr>
            <p:ph sz="quarter" idx="13"/>
          </p:nvPr>
        </p:nvSpPr>
        <p:spPr>
          <a:xfrm>
            <a:off x="623517" y="1559512"/>
            <a:ext cx="10783997" cy="4233733"/>
          </a:xfrm>
        </p:spPr>
        <p:txBody>
          <a:bodyPr/>
          <a:lstStyle/>
          <a:p>
            <a:pPr algn="just"/>
            <a:r>
              <a:rPr lang="en-GB" dirty="0"/>
              <a:t>“New” challenges with a SPF PSA to achieve the desired level of realism and detail, compared to a NPP PSA. </a:t>
            </a:r>
            <a:r>
              <a:rPr lang="en-US" dirty="0"/>
              <a:t>Some specific challenges encountered during the work on this specific SFP PSA are discussed on the topics:</a:t>
            </a:r>
            <a:endParaRPr lang="sv-SE" dirty="0"/>
          </a:p>
          <a:p>
            <a:pPr lvl="1"/>
            <a:r>
              <a:rPr lang="en-US" dirty="0"/>
              <a:t>Long available time</a:t>
            </a:r>
            <a:endParaRPr lang="sv-SE" dirty="0"/>
          </a:p>
          <a:p>
            <a:pPr marL="1143000" lvl="3">
              <a:spcBef>
                <a:spcPts val="1000"/>
              </a:spcBef>
            </a:pPr>
            <a:r>
              <a:rPr lang="en-US" dirty="0"/>
              <a:t>Long mission times</a:t>
            </a:r>
            <a:endParaRPr lang="sv-SE" dirty="0"/>
          </a:p>
          <a:p>
            <a:pPr marL="1143000" lvl="3">
              <a:spcBef>
                <a:spcPts val="1000"/>
              </a:spcBef>
            </a:pPr>
            <a:r>
              <a:rPr lang="en-US" dirty="0"/>
              <a:t>Modelling repair</a:t>
            </a:r>
            <a:endParaRPr lang="sv-SE" dirty="0"/>
          </a:p>
          <a:p>
            <a:pPr lvl="1"/>
            <a:r>
              <a:rPr lang="en-US" dirty="0"/>
              <a:t>Using methodology for nuclear power plants</a:t>
            </a:r>
            <a:endParaRPr lang="sv-SE" dirty="0"/>
          </a:p>
          <a:p>
            <a:pPr marL="1143000" lvl="3">
              <a:spcBef>
                <a:spcPts val="1000"/>
              </a:spcBef>
              <a:spcAft>
                <a:spcPts val="1000"/>
              </a:spcAft>
            </a:pPr>
            <a:r>
              <a:rPr lang="en-US" dirty="0"/>
              <a:t>Fire analysis</a:t>
            </a:r>
          </a:p>
          <a:p>
            <a:pPr marL="228600" lvl="1">
              <a:spcBef>
                <a:spcPts val="1000"/>
              </a:spcBef>
              <a:spcAft>
                <a:spcPts val="1000"/>
              </a:spcAft>
            </a:pPr>
            <a:r>
              <a:rPr lang="en-US" dirty="0"/>
              <a:t>For some of the identified challenges, tailor made modifications to commonly used methods that usually applies to NPP have been the resolution. For other challenges, reasonable and suitable solutions to further develop and improve the PSA study are still a work in progress.</a:t>
            </a:r>
          </a:p>
          <a:p>
            <a:pPr marL="228600" lvl="1">
              <a:spcBef>
                <a:spcPts val="1000"/>
              </a:spcBef>
              <a:spcAft>
                <a:spcPts val="1000"/>
              </a:spcAft>
            </a:pPr>
            <a:r>
              <a:rPr lang="en-US" dirty="0"/>
              <a:t>The PSA has so far contributed with important insights about risk at the facility which have led to plant modifications and other significant improvements in equipment, procedures and training.</a:t>
            </a:r>
            <a:endParaRPr lang="sv-SE" dirty="0"/>
          </a:p>
          <a:p>
            <a:endParaRPr lang="en-GB" dirty="0"/>
          </a:p>
          <a:p>
            <a:endParaRPr lang="en-SE" dirty="0"/>
          </a:p>
        </p:txBody>
      </p:sp>
    </p:spTree>
    <p:extLst>
      <p:ext uri="{BB962C8B-B14F-4D97-AF65-F5344CB8AC3E}">
        <p14:creationId xmlns:p14="http://schemas.microsoft.com/office/powerpoint/2010/main" val="1502838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6">
            <a:extLst>
              <a:ext uri="{FF2B5EF4-FFF2-40B4-BE49-F238E27FC236}">
                <a16:creationId xmlns:a16="http://schemas.microsoft.com/office/drawing/2014/main" id="{022AB6E0-6FAA-4B2D-9C35-20DF2A076EFA}"/>
              </a:ext>
            </a:extLst>
          </p:cNvPr>
          <p:cNvSpPr>
            <a:spLocks noGrp="1"/>
          </p:cNvSpPr>
          <p:nvPr>
            <p:ph type="body" sz="quarter" idx="15"/>
          </p:nvPr>
        </p:nvSpPr>
        <p:spPr>
          <a:xfrm>
            <a:off x="643744" y="2793682"/>
            <a:ext cx="3418458" cy="21302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bg1"/>
                </a:solidFill>
                <a:latin typeface="arial" panose="020B0504000000000000" pitchFamily="34" charset="-78"/>
                <a:cs typeface="arial" panose="020B0504000000000000" pitchFamily="34" charset="-78"/>
              </a:defRPr>
            </a:lvl1pPr>
          </a:lstStyle>
          <a:p>
            <a:pPr lvl="0"/>
            <a:r>
              <a:rPr lang="en-US" dirty="0">
                <a:latin typeface="Arial" panose="020B0604020202020204" pitchFamily="34" charset="0"/>
                <a:cs typeface="Arial" panose="020B0604020202020204" pitchFamily="34" charset="0"/>
              </a:rPr>
              <a:t>Anders Olsson</a:t>
            </a:r>
          </a:p>
          <a:p>
            <a:pPr lvl="0"/>
            <a:r>
              <a:rPr lang="en-US" dirty="0">
                <a:latin typeface="Arial" panose="020B0604020202020204" pitchFamily="34" charset="0"/>
                <a:cs typeface="Arial" panose="020B0604020202020204" pitchFamily="34" charset="0"/>
              </a:rPr>
              <a:t>Principal Consultant / VP Nuclear</a:t>
            </a:r>
          </a:p>
          <a:p>
            <a:pPr lvl="0"/>
            <a:r>
              <a:rPr lang="en-US" dirty="0">
                <a:latin typeface="Arial" panose="020B0604020202020204" pitchFamily="34" charset="0"/>
                <a:cs typeface="Arial" panose="020B0604020202020204" pitchFamily="34" charset="0"/>
              </a:rPr>
              <a:t>+46 (0)70 733 43 08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Anders.Olsson@vysusgroup.com</a:t>
            </a:r>
          </a:p>
          <a:p>
            <a:pPr lvl="0"/>
            <a:r>
              <a:rPr lang="en-US" dirty="0">
                <a:latin typeface="Arial" panose="020B0604020202020204" pitchFamily="34" charset="0"/>
                <a:cs typeface="Arial" panose="020B0604020202020204" pitchFamily="34" charset="0"/>
              </a:rPr>
              <a:t> </a:t>
            </a:r>
          </a:p>
        </p:txBody>
      </p:sp>
      <p:sp>
        <p:nvSpPr>
          <p:cNvPr id="7" name="Text Placeholder 26">
            <a:extLst>
              <a:ext uri="{FF2B5EF4-FFF2-40B4-BE49-F238E27FC236}">
                <a16:creationId xmlns:a16="http://schemas.microsoft.com/office/drawing/2014/main" id="{606EA7C7-1C72-42CD-B1E3-05CB08DC2D72}"/>
              </a:ext>
            </a:extLst>
          </p:cNvPr>
          <p:cNvSpPr txBox="1">
            <a:spLocks/>
          </p:cNvSpPr>
          <p:nvPr/>
        </p:nvSpPr>
        <p:spPr>
          <a:xfrm>
            <a:off x="4544105" y="2793682"/>
            <a:ext cx="3418458" cy="21302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kern="1200">
                <a:solidFill>
                  <a:schemeClr val="bg1"/>
                </a:solidFill>
                <a:latin typeface="arial" panose="020B0504000000000000" pitchFamily="34" charset="-78"/>
                <a:ea typeface="+mn-ea"/>
                <a:cs typeface="arial" panose="020B05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Frida Olofsson</a:t>
            </a:r>
          </a:p>
          <a:p>
            <a:r>
              <a:rPr lang="en-US" dirty="0">
                <a:latin typeface="Arial" panose="020B0604020202020204" pitchFamily="34" charset="0"/>
                <a:cs typeface="Arial" panose="020B0604020202020204" pitchFamily="34" charset="0"/>
              </a:rPr>
              <a:t>Senior Consultant</a:t>
            </a:r>
          </a:p>
          <a:p>
            <a:r>
              <a:rPr lang="en-US" dirty="0">
                <a:latin typeface="Arial" panose="020B0604020202020204" pitchFamily="34" charset="0"/>
                <a:cs typeface="Arial" panose="020B0604020202020204" pitchFamily="34" charset="0"/>
              </a:rPr>
              <a:t>+46 (0)72 019 18 81</a:t>
            </a:r>
          </a:p>
          <a:p>
            <a:pPr>
              <a:defRPr/>
            </a:pPr>
            <a:r>
              <a:rPr lang="en-US" dirty="0">
                <a:latin typeface="Arial" panose="020B0604020202020204" pitchFamily="34" charset="0"/>
                <a:cs typeface="Arial" panose="020B0604020202020204" pitchFamily="34" charset="0"/>
              </a:rPr>
              <a:t>Frida.Olofsson@vysusgroup.com</a:t>
            </a: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092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1BDD59-12AD-5B41-9E56-A47BFB3723B7}"/>
              </a:ext>
            </a:extLst>
          </p:cNvPr>
          <p:cNvSpPr>
            <a:spLocks noGrp="1"/>
          </p:cNvSpPr>
          <p:nvPr>
            <p:ph type="body" sz="quarter" idx="10"/>
          </p:nvPr>
        </p:nvSpPr>
        <p:spPr/>
        <p:txBody>
          <a:bodyPr/>
          <a:lstStyle/>
          <a:p>
            <a:r>
              <a:rPr lang="en-US"/>
              <a:t>What we do</a:t>
            </a:r>
          </a:p>
        </p:txBody>
      </p:sp>
      <p:sp>
        <p:nvSpPr>
          <p:cNvPr id="4" name="Text Placeholder 3">
            <a:extLst>
              <a:ext uri="{FF2B5EF4-FFF2-40B4-BE49-F238E27FC236}">
                <a16:creationId xmlns:a16="http://schemas.microsoft.com/office/drawing/2014/main" id="{B76F8212-0F64-F840-9BFA-E7FDCE854AF1}"/>
              </a:ext>
            </a:extLst>
          </p:cNvPr>
          <p:cNvSpPr>
            <a:spLocks noGrp="1"/>
          </p:cNvSpPr>
          <p:nvPr>
            <p:ph type="body" sz="quarter" idx="16"/>
          </p:nvPr>
        </p:nvSpPr>
        <p:spPr>
          <a:xfrm>
            <a:off x="623518" y="1467659"/>
            <a:ext cx="5389532" cy="2856968"/>
          </a:xfrm>
        </p:spPr>
        <p:txBody>
          <a:bodyPr/>
          <a:lstStyle/>
          <a:p>
            <a:r>
              <a:rPr lang="en-US" sz="2000" dirty="0"/>
              <a:t>We actively challenge convention to achieve great things.</a:t>
            </a:r>
            <a:br>
              <a:rPr lang="en-US" sz="2000" dirty="0"/>
            </a:br>
            <a:br>
              <a:rPr lang="en-US" sz="2000" dirty="0"/>
            </a:br>
            <a:r>
              <a:rPr lang="en-US" sz="2000" dirty="0"/>
              <a:t>We believe in working hand in hand with clients to tackle complex and multi-layered challenges head-on.</a:t>
            </a:r>
            <a:br>
              <a:rPr lang="en-US" sz="2000" dirty="0"/>
            </a:br>
            <a:br>
              <a:rPr lang="en-US" sz="2000" dirty="0"/>
            </a:br>
            <a:r>
              <a:rPr lang="en-US" sz="2000" dirty="0"/>
              <a:t>Our deep knowledge and earned expertise is driven by a profound passion for achieving engineering excellence. We improve your operational performance, mitigate risk, </a:t>
            </a:r>
            <a:r>
              <a:rPr lang="en-US" sz="2000" dirty="0" err="1"/>
              <a:t>optimise</a:t>
            </a:r>
            <a:r>
              <a:rPr lang="en-US" sz="2000" dirty="0"/>
              <a:t> cost and facilitate better decision making, in an ever-changing world.</a:t>
            </a:r>
          </a:p>
          <a:p>
            <a:endParaRPr lang="en-US" sz="2000" dirty="0"/>
          </a:p>
        </p:txBody>
      </p:sp>
      <p:sp>
        <p:nvSpPr>
          <p:cNvPr id="13" name="Date Placeholder 12">
            <a:extLst>
              <a:ext uri="{FF2B5EF4-FFF2-40B4-BE49-F238E27FC236}">
                <a16:creationId xmlns:a16="http://schemas.microsoft.com/office/drawing/2014/main" id="{59ACE250-4467-4AC6-9C97-C8AF0522AF55}"/>
              </a:ext>
            </a:extLst>
          </p:cNvPr>
          <p:cNvSpPr>
            <a:spLocks noGrp="1"/>
          </p:cNvSpPr>
          <p:nvPr>
            <p:ph type="dt" sz="half" idx="17"/>
          </p:nvPr>
        </p:nvSpPr>
        <p:spPr/>
        <p:txBody>
          <a:bodyPr/>
          <a:lstStyle/>
          <a:p>
            <a:r>
              <a:rPr lang="en-US"/>
              <a:t>Vysus Group</a:t>
            </a:r>
            <a:endParaRPr lang="en-GB"/>
          </a:p>
        </p:txBody>
      </p:sp>
      <p:sp>
        <p:nvSpPr>
          <p:cNvPr id="3" name="Slide Number Placeholder 2">
            <a:extLst>
              <a:ext uri="{FF2B5EF4-FFF2-40B4-BE49-F238E27FC236}">
                <a16:creationId xmlns:a16="http://schemas.microsoft.com/office/drawing/2014/main" id="{1F9DCC75-014B-4890-8334-DF2698B87BE6}"/>
              </a:ext>
            </a:extLst>
          </p:cNvPr>
          <p:cNvSpPr>
            <a:spLocks noGrp="1"/>
          </p:cNvSpPr>
          <p:nvPr>
            <p:ph type="sldNum" sz="quarter" idx="19"/>
          </p:nvPr>
        </p:nvSpPr>
        <p:spPr>
          <a:xfrm>
            <a:off x="10416208" y="6365185"/>
            <a:ext cx="1121509" cy="216025"/>
          </a:xfrm>
        </p:spPr>
        <p:txBody>
          <a:bodyPr/>
          <a:lstStyle/>
          <a:p>
            <a:fld id="{556BBEF1-3B6A-4B23-BCBE-BEAC5DF50DEA}" type="slidenum">
              <a:rPr lang="en-GB" smtClean="0"/>
              <a:pPr/>
              <a:t>2</a:t>
            </a:fld>
            <a:endParaRPr lang="en-GB" sz="800"/>
          </a:p>
        </p:txBody>
      </p:sp>
      <p:pic>
        <p:nvPicPr>
          <p:cNvPr id="7" name="Graphic 6">
            <a:extLst>
              <a:ext uri="{FF2B5EF4-FFF2-40B4-BE49-F238E27FC236}">
                <a16:creationId xmlns:a16="http://schemas.microsoft.com/office/drawing/2014/main" id="{3201A209-4ECD-449A-94D5-1691269C4EE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59029" y="3790695"/>
            <a:ext cx="768865" cy="767581"/>
          </a:xfrm>
          <a:prstGeom prst="rect">
            <a:avLst/>
          </a:prstGeom>
        </p:spPr>
      </p:pic>
      <p:pic>
        <p:nvPicPr>
          <p:cNvPr id="8" name="Graphic 7">
            <a:extLst>
              <a:ext uri="{FF2B5EF4-FFF2-40B4-BE49-F238E27FC236}">
                <a16:creationId xmlns:a16="http://schemas.microsoft.com/office/drawing/2014/main" id="{B8601A7A-C5C0-40AA-82AF-923A86BA4F1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69442" y="3730428"/>
            <a:ext cx="942175" cy="827847"/>
          </a:xfrm>
          <a:prstGeom prst="rect">
            <a:avLst/>
          </a:prstGeom>
        </p:spPr>
      </p:pic>
      <p:sp>
        <p:nvSpPr>
          <p:cNvPr id="9" name="Text Placeholder 3">
            <a:extLst>
              <a:ext uri="{FF2B5EF4-FFF2-40B4-BE49-F238E27FC236}">
                <a16:creationId xmlns:a16="http://schemas.microsoft.com/office/drawing/2014/main" id="{D3D1D668-A6FE-4503-A9F0-B6CAF0D9B38A}"/>
              </a:ext>
            </a:extLst>
          </p:cNvPr>
          <p:cNvSpPr txBox="1">
            <a:spLocks/>
          </p:cNvSpPr>
          <p:nvPr/>
        </p:nvSpPr>
        <p:spPr>
          <a:xfrm>
            <a:off x="6879328" y="4633832"/>
            <a:ext cx="2038104" cy="61955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Reduce risk</a:t>
            </a:r>
          </a:p>
        </p:txBody>
      </p:sp>
      <p:sp>
        <p:nvSpPr>
          <p:cNvPr id="10" name="Text Placeholder 3">
            <a:extLst>
              <a:ext uri="{FF2B5EF4-FFF2-40B4-BE49-F238E27FC236}">
                <a16:creationId xmlns:a16="http://schemas.microsoft.com/office/drawing/2014/main" id="{EF4654E6-4A85-4400-A645-2CFAAD426283}"/>
              </a:ext>
            </a:extLst>
          </p:cNvPr>
          <p:cNvSpPr txBox="1">
            <a:spLocks/>
          </p:cNvSpPr>
          <p:nvPr/>
        </p:nvSpPr>
        <p:spPr>
          <a:xfrm>
            <a:off x="9280837" y="4632717"/>
            <a:ext cx="1948171" cy="1021544"/>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Informed decision making</a:t>
            </a:r>
          </a:p>
        </p:txBody>
      </p:sp>
      <p:sp>
        <p:nvSpPr>
          <p:cNvPr id="11" name="Text Placeholder 3">
            <a:extLst>
              <a:ext uri="{FF2B5EF4-FFF2-40B4-BE49-F238E27FC236}">
                <a16:creationId xmlns:a16="http://schemas.microsoft.com/office/drawing/2014/main" id="{D18AA570-8C27-4DBC-9AC4-201283D8682F}"/>
              </a:ext>
            </a:extLst>
          </p:cNvPr>
          <p:cNvSpPr txBox="1">
            <a:spLocks/>
          </p:cNvSpPr>
          <p:nvPr/>
        </p:nvSpPr>
        <p:spPr>
          <a:xfrm>
            <a:off x="6879328" y="2263297"/>
            <a:ext cx="2038104" cy="619550"/>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Improve operational performance</a:t>
            </a:r>
          </a:p>
        </p:txBody>
      </p:sp>
      <p:sp>
        <p:nvSpPr>
          <p:cNvPr id="12" name="Text Placeholder 3">
            <a:extLst>
              <a:ext uri="{FF2B5EF4-FFF2-40B4-BE49-F238E27FC236}">
                <a16:creationId xmlns:a16="http://schemas.microsoft.com/office/drawing/2014/main" id="{C176A9BD-CC57-48FC-A295-2B720D19735C}"/>
              </a:ext>
            </a:extLst>
          </p:cNvPr>
          <p:cNvSpPr txBox="1">
            <a:spLocks/>
          </p:cNvSpPr>
          <p:nvPr/>
        </p:nvSpPr>
        <p:spPr>
          <a:xfrm>
            <a:off x="9280837" y="2267726"/>
            <a:ext cx="1890745" cy="651559"/>
          </a:xfrm>
          <a:prstGeom prst="rect">
            <a:avLst/>
          </a:prstGeom>
        </p:spPr>
        <p:txBody>
          <a:bodyPr anchor="t"/>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i="0" kern="1200">
                <a:solidFill>
                  <a:schemeClr val="bg1"/>
                </a:solidFill>
                <a:effectLst/>
                <a:latin typeface="arial" panose="020B0304000000000000" pitchFamily="34" charset="-78"/>
                <a:ea typeface="+mn-ea"/>
                <a:cs typeface="arial" panose="020B0304000000000000" pitchFamily="34"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504000000000000" pitchFamily="34" charset="-78"/>
                <a:ea typeface="+mn-ea"/>
                <a:cs typeface="arial" panose="020B0504000000000000" pitchFamily="34"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504000000000000" pitchFamily="34" charset="-78"/>
                <a:ea typeface="+mn-ea"/>
                <a:cs typeface="arial" panose="020B0504000000000000" pitchFamily="34"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504000000000000" pitchFamily="34" charset="-78"/>
                <a:ea typeface="+mn-ea"/>
                <a:cs typeface="arial" panose="020B0504000000000000" pitchFamily="34"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Optimise costs</a:t>
            </a:r>
          </a:p>
        </p:txBody>
      </p:sp>
      <p:pic>
        <p:nvPicPr>
          <p:cNvPr id="17" name="Graphic 16">
            <a:extLst>
              <a:ext uri="{FF2B5EF4-FFF2-40B4-BE49-F238E27FC236}">
                <a16:creationId xmlns:a16="http://schemas.microsoft.com/office/drawing/2014/main" id="{970B3CB3-EC01-49D5-A357-48D899281C2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69442" y="1402324"/>
            <a:ext cx="751114" cy="751114"/>
          </a:xfrm>
          <a:prstGeom prst="rect">
            <a:avLst/>
          </a:prstGeom>
        </p:spPr>
      </p:pic>
      <p:pic>
        <p:nvPicPr>
          <p:cNvPr id="15" name="Graphic 14">
            <a:extLst>
              <a:ext uri="{FF2B5EF4-FFF2-40B4-BE49-F238E27FC236}">
                <a16:creationId xmlns:a16="http://schemas.microsoft.com/office/drawing/2014/main" id="{BD1739AD-1502-4C63-96CD-C1D401104A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59029" y="1366416"/>
            <a:ext cx="982204" cy="787022"/>
          </a:xfrm>
          <a:prstGeom prst="rect">
            <a:avLst/>
          </a:prstGeom>
        </p:spPr>
      </p:pic>
      <p:sp>
        <p:nvSpPr>
          <p:cNvPr id="19" name="TextBox 18">
            <a:extLst>
              <a:ext uri="{FF2B5EF4-FFF2-40B4-BE49-F238E27FC236}">
                <a16:creationId xmlns:a16="http://schemas.microsoft.com/office/drawing/2014/main" id="{5C344736-5E14-4C41-B039-FED5DA9583CF}"/>
              </a:ext>
            </a:extLst>
          </p:cNvPr>
          <p:cNvSpPr txBox="1"/>
          <p:nvPr/>
        </p:nvSpPr>
        <p:spPr>
          <a:xfrm>
            <a:off x="6128644" y="5509219"/>
            <a:ext cx="2429634" cy="369332"/>
          </a:xfrm>
          <a:prstGeom prst="rect">
            <a:avLst/>
          </a:prstGeom>
          <a:noFill/>
        </p:spPr>
        <p:txBody>
          <a:bodyPr wrap="square">
            <a:spAutoFit/>
          </a:bodyPr>
          <a:lstStyle/>
          <a:p>
            <a:r>
              <a:rPr lang="en-SE" dirty="0">
                <a:hlinkClick r:id="rId11"/>
              </a:rPr>
              <a:t>www.vysusgroup.com</a:t>
            </a:r>
            <a:endParaRPr lang="en-SE" dirty="0"/>
          </a:p>
        </p:txBody>
      </p:sp>
    </p:spTree>
    <p:extLst>
      <p:ext uri="{BB962C8B-B14F-4D97-AF65-F5344CB8AC3E}">
        <p14:creationId xmlns:p14="http://schemas.microsoft.com/office/powerpoint/2010/main" val="52223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Overview</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3</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p:txBody>
          <a:bodyPr/>
          <a:lstStyle/>
          <a:p>
            <a:r>
              <a:rPr lang="en-GB" dirty="0"/>
              <a:t>Description of the facility</a:t>
            </a:r>
          </a:p>
          <a:p>
            <a:r>
              <a:rPr lang="en-GB" dirty="0"/>
              <a:t>General overview of the PSA</a:t>
            </a:r>
          </a:p>
          <a:p>
            <a:r>
              <a:rPr lang="en-GB" dirty="0"/>
              <a:t>Challenges</a:t>
            </a:r>
          </a:p>
          <a:p>
            <a:pPr lvl="1"/>
            <a:r>
              <a:rPr lang="en-GB" dirty="0"/>
              <a:t>Challenges related to long time windows</a:t>
            </a:r>
          </a:p>
          <a:p>
            <a:pPr lvl="1"/>
            <a:r>
              <a:rPr lang="en-GB" dirty="0"/>
              <a:t>Challenges related to fire analysis</a:t>
            </a:r>
          </a:p>
          <a:p>
            <a:r>
              <a:rPr lang="en-GB" dirty="0"/>
              <a:t>Lessons learned</a:t>
            </a:r>
          </a:p>
          <a:p>
            <a:r>
              <a:rPr lang="en-GB" dirty="0"/>
              <a:t>Conclusions</a:t>
            </a:r>
            <a:endParaRPr lang="en-SE" dirty="0"/>
          </a:p>
        </p:txBody>
      </p:sp>
    </p:spTree>
    <p:extLst>
      <p:ext uri="{BB962C8B-B14F-4D97-AF65-F5344CB8AC3E}">
        <p14:creationId xmlns:p14="http://schemas.microsoft.com/office/powerpoint/2010/main" val="373831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 engineering drawing&#10;&#10;Description automatically generated">
            <a:extLst>
              <a:ext uri="{FF2B5EF4-FFF2-40B4-BE49-F238E27FC236}">
                <a16:creationId xmlns:a16="http://schemas.microsoft.com/office/drawing/2014/main" id="{267ECF98-9976-407F-8A96-383C85CC25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4801" y="371475"/>
            <a:ext cx="5952716" cy="6199941"/>
          </a:xfrm>
          <a:prstGeom prst="rect">
            <a:avLst/>
          </a:prstGeom>
          <a:noFill/>
          <a:ln>
            <a:noFill/>
          </a:ln>
        </p:spPr>
      </p:pic>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Description of the facility</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4</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8" y="1559512"/>
            <a:ext cx="6422792" cy="4398376"/>
          </a:xfrm>
        </p:spPr>
        <p:txBody>
          <a:bodyPr/>
          <a:lstStyle/>
          <a:p>
            <a:r>
              <a:rPr lang="en-GB" dirty="0"/>
              <a:t>The facility is a interim storage facility which has the purpose of keeping the spent fuel coming from different NPPs in storage pools before disposal in the final repository.</a:t>
            </a:r>
          </a:p>
          <a:p>
            <a:endParaRPr lang="en-GB" dirty="0"/>
          </a:p>
          <a:p>
            <a:endParaRPr lang="en-SE" dirty="0"/>
          </a:p>
        </p:txBody>
      </p:sp>
      <p:sp>
        <p:nvSpPr>
          <p:cNvPr id="15" name="Content Placeholder 5">
            <a:extLst>
              <a:ext uri="{FF2B5EF4-FFF2-40B4-BE49-F238E27FC236}">
                <a16:creationId xmlns:a16="http://schemas.microsoft.com/office/drawing/2014/main" id="{27F25C5F-1894-4D39-B856-1296A5B3DC39}"/>
              </a:ext>
            </a:extLst>
          </p:cNvPr>
          <p:cNvSpPr txBox="1">
            <a:spLocks/>
          </p:cNvSpPr>
          <p:nvPr/>
        </p:nvSpPr>
        <p:spPr>
          <a:xfrm>
            <a:off x="693956" y="2513440"/>
            <a:ext cx="5316824" cy="43983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a:p>
            <a:pPr marL="0" indent="0">
              <a:buFont typeface="Arial" panose="020B0604020202020204" pitchFamily="34" charset="0"/>
              <a:buNone/>
            </a:pPr>
            <a:r>
              <a:rPr lang="en-GB" dirty="0"/>
              <a:t>The fuel is handled mainly in two processes:</a:t>
            </a:r>
          </a:p>
          <a:p>
            <a:r>
              <a:rPr lang="en-GB" dirty="0"/>
              <a:t>Firstly, the spent nuclear fuel arrives and is properly prepared to be placed in the interim storage pool.</a:t>
            </a:r>
          </a:p>
          <a:p>
            <a:r>
              <a:rPr lang="en-GB" dirty="0"/>
              <a:t>Secondly, the interim storage pool itself where the spent fuel is kept cooled and under observation waiting for the final repository.</a:t>
            </a:r>
          </a:p>
          <a:p>
            <a:endParaRPr lang="en-SE" dirty="0"/>
          </a:p>
        </p:txBody>
      </p:sp>
      <p:cxnSp>
        <p:nvCxnSpPr>
          <p:cNvPr id="14" name="Straight Arrow Connector 13">
            <a:extLst>
              <a:ext uri="{FF2B5EF4-FFF2-40B4-BE49-F238E27FC236}">
                <a16:creationId xmlns:a16="http://schemas.microsoft.com/office/drawing/2014/main" id="{C222D0E3-8FAF-480E-8A57-99055094F53C}"/>
              </a:ext>
            </a:extLst>
          </p:cNvPr>
          <p:cNvCxnSpPr/>
          <p:nvPr/>
        </p:nvCxnSpPr>
        <p:spPr>
          <a:xfrm flipV="1">
            <a:off x="5834130" y="3193961"/>
            <a:ext cx="2073498" cy="235039"/>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E861AB5-0AD5-45F6-97A3-37A716CC7691}"/>
              </a:ext>
            </a:extLst>
          </p:cNvPr>
          <p:cNvCxnSpPr>
            <a:cxnSpLocks/>
          </p:cNvCxnSpPr>
          <p:nvPr/>
        </p:nvCxnSpPr>
        <p:spPr>
          <a:xfrm>
            <a:off x="5422006" y="4227040"/>
            <a:ext cx="1160925" cy="485588"/>
          </a:xfrm>
          <a:prstGeom prst="straightConnector1">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96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Overview of the PSA</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5</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p:txBody>
          <a:bodyPr/>
          <a:lstStyle/>
          <a:p>
            <a:r>
              <a:rPr lang="en-US" dirty="0"/>
              <a:t>The development of the PSA </a:t>
            </a:r>
            <a:r>
              <a:rPr lang="en-GB" dirty="0"/>
              <a:t>was initiated in 2015.</a:t>
            </a:r>
            <a:endParaRPr lang="en-US" dirty="0"/>
          </a:p>
          <a:p>
            <a:r>
              <a:rPr lang="en-US" dirty="0"/>
              <a:t>The PSA evaluates the risk both related to the process of the containers´ transport and fuel elements handling, as well as the long-term storage in spent fuel pools.</a:t>
            </a:r>
          </a:p>
          <a:p>
            <a:r>
              <a:rPr lang="en-US" dirty="0"/>
              <a:t>Relevant initiating events are dependent on where in the facility the fuel is situated.</a:t>
            </a:r>
          </a:p>
          <a:p>
            <a:r>
              <a:rPr lang="en-US" dirty="0"/>
              <a:t>All different fuel positions are evaluated. The analysis is divided into eight process steps following the fuel on its way through the process.</a:t>
            </a:r>
          </a:p>
          <a:p>
            <a:r>
              <a:rPr lang="en-US" dirty="0"/>
              <a:t>Internal events, area events and external events are covered.</a:t>
            </a:r>
          </a:p>
          <a:p>
            <a:r>
              <a:rPr lang="en-US" dirty="0"/>
              <a:t>The consequences studied in the model are</a:t>
            </a:r>
          </a:p>
          <a:p>
            <a:pPr lvl="1"/>
            <a:r>
              <a:rPr lang="en-US" dirty="0"/>
              <a:t>Mechanical damage to fuel</a:t>
            </a:r>
          </a:p>
          <a:p>
            <a:pPr lvl="1"/>
            <a:r>
              <a:rPr lang="en-US" dirty="0"/>
              <a:t>Overheating of fuel</a:t>
            </a:r>
          </a:p>
          <a:p>
            <a:pPr lvl="1"/>
            <a:r>
              <a:rPr lang="en-US" dirty="0"/>
              <a:t>Uncovering of fuel</a:t>
            </a:r>
          </a:p>
          <a:p>
            <a:pPr lvl="1"/>
            <a:r>
              <a:rPr lang="en-US" dirty="0"/>
              <a:t>Boiling</a:t>
            </a:r>
          </a:p>
          <a:p>
            <a:r>
              <a:rPr lang="en-GB" dirty="0"/>
              <a:t>Due to the low grade of automatization and redundancies, the human actions are an important part of the PSA. </a:t>
            </a:r>
            <a:endParaRPr lang="en-SE" dirty="0"/>
          </a:p>
        </p:txBody>
      </p:sp>
    </p:spTree>
    <p:extLst>
      <p:ext uri="{BB962C8B-B14F-4D97-AF65-F5344CB8AC3E}">
        <p14:creationId xmlns:p14="http://schemas.microsoft.com/office/powerpoint/2010/main" val="374805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Differences SFP vs NPP</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6</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p:txBody>
          <a:bodyPr/>
          <a:lstStyle/>
          <a:p>
            <a:r>
              <a:rPr lang="en-US" dirty="0"/>
              <a:t>Some main differences between a SFP facility and a NPP are</a:t>
            </a:r>
            <a:endParaRPr lang="en-GB" dirty="0"/>
          </a:p>
          <a:p>
            <a:pPr lvl="1"/>
            <a:r>
              <a:rPr lang="en-US" dirty="0"/>
              <a:t>Different initiating events</a:t>
            </a:r>
            <a:endParaRPr lang="sv-SE" dirty="0"/>
          </a:p>
          <a:p>
            <a:pPr lvl="1"/>
            <a:r>
              <a:rPr lang="en-US" dirty="0"/>
              <a:t>Different end-states</a:t>
            </a:r>
            <a:endParaRPr lang="sv-SE" dirty="0"/>
          </a:p>
          <a:p>
            <a:pPr lvl="1"/>
            <a:r>
              <a:rPr lang="en-US" dirty="0"/>
              <a:t>Division into Level 1 and Level 2 PSA is not applicable</a:t>
            </a:r>
            <a:endParaRPr lang="sv-SE" dirty="0"/>
          </a:p>
          <a:p>
            <a:pPr lvl="1"/>
            <a:r>
              <a:rPr lang="en-US" dirty="0"/>
              <a:t>Lower grade of automatization</a:t>
            </a:r>
            <a:endParaRPr lang="sv-SE" dirty="0"/>
          </a:p>
          <a:p>
            <a:pPr lvl="1"/>
            <a:r>
              <a:rPr lang="en-US" dirty="0"/>
              <a:t>Lower grade of redundancy/diversity</a:t>
            </a:r>
            <a:endParaRPr lang="sv-SE" dirty="0"/>
          </a:p>
          <a:p>
            <a:pPr lvl="1"/>
            <a:r>
              <a:rPr lang="en-US" dirty="0"/>
              <a:t>Longer available time</a:t>
            </a:r>
            <a:endParaRPr lang="sv-SE" dirty="0"/>
          </a:p>
          <a:p>
            <a:pPr lvl="1">
              <a:spcAft>
                <a:spcPts val="1000"/>
              </a:spcAft>
            </a:pPr>
            <a:r>
              <a:rPr lang="en-US" dirty="0"/>
              <a:t>Repair plays a more important role</a:t>
            </a:r>
            <a:endParaRPr lang="sv-SE" dirty="0"/>
          </a:p>
          <a:p>
            <a:endParaRPr lang="en-SE" dirty="0"/>
          </a:p>
        </p:txBody>
      </p:sp>
    </p:spTree>
    <p:extLst>
      <p:ext uri="{BB962C8B-B14F-4D97-AF65-F5344CB8AC3E}">
        <p14:creationId xmlns:p14="http://schemas.microsoft.com/office/powerpoint/2010/main" val="1787100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Challenges</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7</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p:txBody>
          <a:bodyPr/>
          <a:lstStyle/>
          <a:p>
            <a:r>
              <a:rPr lang="en-US" dirty="0"/>
              <a:t>Performing a PSA for a spent fuel pool facility provides several different aspects and challenges</a:t>
            </a:r>
            <a:r>
              <a:rPr lang="en-GB" dirty="0"/>
              <a:t> compared to a NPP PSA.</a:t>
            </a:r>
          </a:p>
          <a:p>
            <a:r>
              <a:rPr lang="en-GB" dirty="0"/>
              <a:t>The representation of various aspects need to have an acceptable level of realism and detail in the PSA.</a:t>
            </a:r>
          </a:p>
          <a:p>
            <a:pPr algn="just"/>
            <a:r>
              <a:rPr lang="en-US" dirty="0"/>
              <a:t>A few specific challenges encountered along the road developing the spent fuel pool PSA will be discussed. The main topics for these are challenges related to:</a:t>
            </a:r>
          </a:p>
          <a:p>
            <a:pPr marL="0" indent="0" algn="just">
              <a:buNone/>
            </a:pPr>
            <a:endParaRPr lang="sv-SE" dirty="0"/>
          </a:p>
          <a:p>
            <a:pPr lvl="1" algn="just">
              <a:spcAft>
                <a:spcPts val="1000"/>
              </a:spcAft>
            </a:pPr>
            <a:r>
              <a:rPr lang="en-US" dirty="0"/>
              <a:t>Long Time Windows</a:t>
            </a:r>
          </a:p>
          <a:p>
            <a:pPr lvl="1" algn="just">
              <a:spcAft>
                <a:spcPts val="1000"/>
              </a:spcAft>
            </a:pPr>
            <a:r>
              <a:rPr lang="en-US" dirty="0"/>
              <a:t>Fire Analysis</a:t>
            </a:r>
            <a:endParaRPr lang="en-SE" dirty="0"/>
          </a:p>
        </p:txBody>
      </p:sp>
    </p:spTree>
    <p:extLst>
      <p:ext uri="{BB962C8B-B14F-4D97-AF65-F5344CB8AC3E}">
        <p14:creationId xmlns:p14="http://schemas.microsoft.com/office/powerpoint/2010/main" val="14212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Challenges</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8</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p:txBody>
          <a:bodyPr/>
          <a:lstStyle/>
          <a:p>
            <a:r>
              <a:rPr lang="en-US" dirty="0"/>
              <a:t>Performing a PSA for a spent fuel pool facility provides several different aspects and challenges</a:t>
            </a:r>
            <a:r>
              <a:rPr lang="en-GB" dirty="0"/>
              <a:t> compared to a NPP PSA.</a:t>
            </a:r>
          </a:p>
          <a:p>
            <a:r>
              <a:rPr lang="en-GB" dirty="0"/>
              <a:t>The representation of various aspects need to have an acceptable level of realism and detail in the PSA.</a:t>
            </a:r>
          </a:p>
          <a:p>
            <a:pPr algn="just"/>
            <a:r>
              <a:rPr lang="en-US" dirty="0"/>
              <a:t>A few specific challenges encountered along the road developing the spent fuel pool PSA will be discussed:</a:t>
            </a:r>
          </a:p>
          <a:p>
            <a:pPr marL="0" indent="0" algn="just">
              <a:buNone/>
            </a:pPr>
            <a:endParaRPr lang="sv-SE" dirty="0"/>
          </a:p>
          <a:p>
            <a:pPr lvl="1" algn="just">
              <a:spcAft>
                <a:spcPts val="1000"/>
              </a:spcAft>
            </a:pPr>
            <a:r>
              <a:rPr lang="en-US" dirty="0"/>
              <a:t>Long Time Windows</a:t>
            </a:r>
          </a:p>
          <a:p>
            <a:pPr marL="914400" lvl="2" indent="0" algn="just">
              <a:spcAft>
                <a:spcPts val="1000"/>
              </a:spcAft>
              <a:buNone/>
            </a:pPr>
            <a:r>
              <a:rPr lang="en-US" dirty="0"/>
              <a:t>Challenge 1: Mission time</a:t>
            </a:r>
          </a:p>
          <a:p>
            <a:pPr marL="914400" lvl="2" indent="0" algn="just">
              <a:spcAft>
                <a:spcPts val="1000"/>
              </a:spcAft>
              <a:buNone/>
            </a:pPr>
            <a:r>
              <a:rPr lang="en-US" dirty="0"/>
              <a:t>Challenge 2: Modelling repair</a:t>
            </a:r>
          </a:p>
          <a:p>
            <a:pPr lvl="1" algn="just">
              <a:spcAft>
                <a:spcPts val="1000"/>
              </a:spcAft>
            </a:pPr>
            <a:r>
              <a:rPr lang="en-US" dirty="0"/>
              <a:t>Fire Analysis</a:t>
            </a:r>
          </a:p>
          <a:p>
            <a:pPr marL="914400" lvl="2" indent="0" algn="just">
              <a:spcAft>
                <a:spcPts val="1000"/>
              </a:spcAft>
              <a:buNone/>
            </a:pPr>
            <a:r>
              <a:rPr lang="en-US" dirty="0"/>
              <a:t>Challenge 3: Fire ignition frequencies</a:t>
            </a:r>
            <a:endParaRPr lang="en-SE" dirty="0"/>
          </a:p>
        </p:txBody>
      </p:sp>
    </p:spTree>
    <p:extLst>
      <p:ext uri="{BB962C8B-B14F-4D97-AF65-F5344CB8AC3E}">
        <p14:creationId xmlns:p14="http://schemas.microsoft.com/office/powerpoint/2010/main" val="333313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39935-92BB-4AE1-AFDC-9DD130E5762A}"/>
              </a:ext>
            </a:extLst>
          </p:cNvPr>
          <p:cNvSpPr>
            <a:spLocks noGrp="1"/>
          </p:cNvSpPr>
          <p:nvPr>
            <p:ph type="body" sz="quarter" idx="10"/>
          </p:nvPr>
        </p:nvSpPr>
        <p:spPr/>
        <p:txBody>
          <a:bodyPr/>
          <a:lstStyle/>
          <a:p>
            <a:r>
              <a:rPr lang="en-GB" dirty="0"/>
              <a:t>Challenge 1</a:t>
            </a:r>
            <a:endParaRPr lang="en-SE" dirty="0"/>
          </a:p>
        </p:txBody>
      </p:sp>
      <p:sp>
        <p:nvSpPr>
          <p:cNvPr id="3" name="Date Placeholder 2">
            <a:extLst>
              <a:ext uri="{FF2B5EF4-FFF2-40B4-BE49-F238E27FC236}">
                <a16:creationId xmlns:a16="http://schemas.microsoft.com/office/drawing/2014/main" id="{A056D0A9-86B7-4F87-987A-5754BD9E27A4}"/>
              </a:ext>
            </a:extLst>
          </p:cNvPr>
          <p:cNvSpPr>
            <a:spLocks noGrp="1"/>
          </p:cNvSpPr>
          <p:nvPr>
            <p:ph type="dt" sz="half" idx="11"/>
          </p:nvPr>
        </p:nvSpPr>
        <p:spPr/>
        <p:txBody>
          <a:bodyPr/>
          <a:lstStyle/>
          <a:p>
            <a:r>
              <a:rPr lang="en-US"/>
              <a:t>Vysus Group</a:t>
            </a:r>
            <a:endParaRPr lang="en-GB"/>
          </a:p>
        </p:txBody>
      </p:sp>
      <p:sp>
        <p:nvSpPr>
          <p:cNvPr id="4" name="Footer Placeholder 3">
            <a:extLst>
              <a:ext uri="{FF2B5EF4-FFF2-40B4-BE49-F238E27FC236}">
                <a16:creationId xmlns:a16="http://schemas.microsoft.com/office/drawing/2014/main" id="{C51F6F77-82A9-4C9D-82AA-D578F49181B5}"/>
              </a:ext>
            </a:extLst>
          </p:cNvPr>
          <p:cNvSpPr>
            <a:spLocks noGrp="1"/>
          </p:cNvSpPr>
          <p:nvPr>
            <p:ph type="ftr" sz="quarter" idx="12"/>
          </p:nvPr>
        </p:nvSpPr>
        <p:spPr/>
        <p:txBody>
          <a:bodyPr/>
          <a:lstStyle/>
          <a:p>
            <a:r>
              <a:rPr lang="en-GB"/>
              <a:t>PSAM 16, June 26 – July 1, Honolulu, Hawaii</a:t>
            </a:r>
            <a:endParaRPr lang="en-GB" dirty="0"/>
          </a:p>
        </p:txBody>
      </p:sp>
      <p:sp>
        <p:nvSpPr>
          <p:cNvPr id="5" name="Slide Number Placeholder 4">
            <a:extLst>
              <a:ext uri="{FF2B5EF4-FFF2-40B4-BE49-F238E27FC236}">
                <a16:creationId xmlns:a16="http://schemas.microsoft.com/office/drawing/2014/main" id="{0F3BEC50-8A9E-4B81-83E6-3AFE8463691D}"/>
              </a:ext>
            </a:extLst>
          </p:cNvPr>
          <p:cNvSpPr>
            <a:spLocks noGrp="1"/>
          </p:cNvSpPr>
          <p:nvPr>
            <p:ph type="sldNum" sz="quarter" idx="13"/>
          </p:nvPr>
        </p:nvSpPr>
        <p:spPr/>
        <p:txBody>
          <a:bodyPr/>
          <a:lstStyle/>
          <a:p>
            <a:fld id="{F0EBD639-FBDF-4BE7-86EE-7F5910956510}" type="slidenum">
              <a:rPr lang="en-GB" smtClean="0"/>
              <a:pPr/>
              <a:t>9</a:t>
            </a:fld>
            <a:endParaRPr lang="en-GB"/>
          </a:p>
        </p:txBody>
      </p:sp>
      <p:sp>
        <p:nvSpPr>
          <p:cNvPr id="6" name="Content Placeholder 5">
            <a:extLst>
              <a:ext uri="{FF2B5EF4-FFF2-40B4-BE49-F238E27FC236}">
                <a16:creationId xmlns:a16="http://schemas.microsoft.com/office/drawing/2014/main" id="{B1792A84-9AE1-4BE3-9E5B-F2AE94DE0E9F}"/>
              </a:ext>
            </a:extLst>
          </p:cNvPr>
          <p:cNvSpPr>
            <a:spLocks noGrp="1"/>
          </p:cNvSpPr>
          <p:nvPr>
            <p:ph sz="quarter" idx="15"/>
          </p:nvPr>
        </p:nvSpPr>
        <p:spPr>
          <a:xfrm>
            <a:off x="660588" y="1559512"/>
            <a:ext cx="8187198" cy="703828"/>
          </a:xfrm>
        </p:spPr>
        <p:txBody>
          <a:bodyPr/>
          <a:lstStyle/>
          <a:p>
            <a:pPr marL="0" indent="0">
              <a:buNone/>
            </a:pPr>
            <a:r>
              <a:rPr lang="en-GB" sz="2000" b="1" dirty="0">
                <a:solidFill>
                  <a:schemeClr val="accent2">
                    <a:lumMod val="75000"/>
                  </a:schemeClr>
                </a:solidFill>
              </a:rPr>
              <a:t>What m</a:t>
            </a:r>
            <a:r>
              <a:rPr lang="en-US" sz="2000" b="1" dirty="0" err="1">
                <a:solidFill>
                  <a:schemeClr val="accent2">
                    <a:lumMod val="75000"/>
                  </a:schemeClr>
                </a:solidFill>
              </a:rPr>
              <a:t>ission</a:t>
            </a:r>
            <a:r>
              <a:rPr lang="en-US" sz="2000" b="1" dirty="0">
                <a:solidFill>
                  <a:schemeClr val="accent2">
                    <a:lumMod val="75000"/>
                  </a:schemeClr>
                </a:solidFill>
              </a:rPr>
              <a:t> time should we assign to our systems in the PSA?</a:t>
            </a:r>
            <a:endParaRPr lang="en-SE" sz="2000" b="1" dirty="0">
              <a:solidFill>
                <a:schemeClr val="accent2">
                  <a:lumMod val="75000"/>
                </a:schemeClr>
              </a:solidFill>
            </a:endParaRPr>
          </a:p>
        </p:txBody>
      </p:sp>
      <p:sp>
        <p:nvSpPr>
          <p:cNvPr id="7" name="Content Placeholder 5">
            <a:extLst>
              <a:ext uri="{FF2B5EF4-FFF2-40B4-BE49-F238E27FC236}">
                <a16:creationId xmlns:a16="http://schemas.microsoft.com/office/drawing/2014/main" id="{05DAB815-99E4-491A-928F-AEAEEEECE6B1}"/>
              </a:ext>
            </a:extLst>
          </p:cNvPr>
          <p:cNvSpPr txBox="1">
            <a:spLocks/>
          </p:cNvSpPr>
          <p:nvPr/>
        </p:nvSpPr>
        <p:spPr>
          <a:xfrm>
            <a:off x="660588" y="2601532"/>
            <a:ext cx="10870823" cy="827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The mission time used for most system functions, </a:t>
            </a:r>
            <a:r>
              <a:rPr lang="en-US" b="1" dirty="0">
                <a:solidFill>
                  <a:schemeClr val="accent1">
                    <a:lumMod val="50000"/>
                  </a:schemeClr>
                </a:solidFill>
              </a:rPr>
              <a:t>30 days</a:t>
            </a:r>
            <a:r>
              <a:rPr lang="en-US" dirty="0"/>
              <a:t>, is derived from deterministic criteria. For certain system functions shorter mission times are assumed.</a:t>
            </a:r>
            <a:endParaRPr lang="en-SE" dirty="0"/>
          </a:p>
        </p:txBody>
      </p:sp>
      <p:sp>
        <p:nvSpPr>
          <p:cNvPr id="8" name="Content Placeholder 5">
            <a:extLst>
              <a:ext uri="{FF2B5EF4-FFF2-40B4-BE49-F238E27FC236}">
                <a16:creationId xmlns:a16="http://schemas.microsoft.com/office/drawing/2014/main" id="{3DA2F5D5-EC3C-41E8-8069-93937C614A00}"/>
              </a:ext>
            </a:extLst>
          </p:cNvPr>
          <p:cNvSpPr txBox="1">
            <a:spLocks/>
          </p:cNvSpPr>
          <p:nvPr/>
        </p:nvSpPr>
        <p:spPr>
          <a:xfrm>
            <a:off x="660588" y="3563610"/>
            <a:ext cx="10870823" cy="827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It is shown that w</a:t>
            </a:r>
            <a:r>
              <a:rPr lang="en-GB" dirty="0" err="1"/>
              <a:t>ith</a:t>
            </a:r>
            <a:r>
              <a:rPr lang="en-GB" dirty="0"/>
              <a:t> such a long mission time it becomes one of the </a:t>
            </a:r>
            <a:r>
              <a:rPr lang="en-GB" b="1" dirty="0">
                <a:solidFill>
                  <a:schemeClr val="accent1">
                    <a:lumMod val="50000"/>
                  </a:schemeClr>
                </a:solidFill>
              </a:rPr>
              <a:t>main driving factors </a:t>
            </a:r>
            <a:r>
              <a:rPr lang="en-GB" dirty="0"/>
              <a:t>of the results.</a:t>
            </a:r>
            <a:endParaRPr lang="en-SE" dirty="0"/>
          </a:p>
        </p:txBody>
      </p:sp>
      <p:graphicFrame>
        <p:nvGraphicFramePr>
          <p:cNvPr id="9" name="Table 8">
            <a:extLst>
              <a:ext uri="{FF2B5EF4-FFF2-40B4-BE49-F238E27FC236}">
                <a16:creationId xmlns:a16="http://schemas.microsoft.com/office/drawing/2014/main" id="{F45170B6-91C2-4318-890E-38A4225DB904}"/>
              </a:ext>
            </a:extLst>
          </p:cNvPr>
          <p:cNvGraphicFramePr>
            <a:graphicFrameLocks noGrp="1"/>
          </p:cNvGraphicFramePr>
          <p:nvPr>
            <p:extLst>
              <p:ext uri="{D42A27DB-BD31-4B8C-83A1-F6EECF244321}">
                <p14:modId xmlns:p14="http://schemas.microsoft.com/office/powerpoint/2010/main" val="3774262426"/>
              </p:ext>
            </p:extLst>
          </p:nvPr>
        </p:nvGraphicFramePr>
        <p:xfrm>
          <a:off x="1965278" y="4306093"/>
          <a:ext cx="7707360" cy="1623220"/>
        </p:xfrm>
        <a:graphic>
          <a:graphicData uri="http://schemas.openxmlformats.org/drawingml/2006/table">
            <a:tbl>
              <a:tblPr>
                <a:tableStyleId>{5C22544A-7EE6-4342-B048-85BDC9FD1C3A}</a:tableStyleId>
              </a:tblPr>
              <a:tblGrid>
                <a:gridCol w="1837213">
                  <a:extLst>
                    <a:ext uri="{9D8B030D-6E8A-4147-A177-3AD203B41FA5}">
                      <a16:colId xmlns:a16="http://schemas.microsoft.com/office/drawing/2014/main" val="3607597632"/>
                    </a:ext>
                  </a:extLst>
                </a:gridCol>
                <a:gridCol w="2317765">
                  <a:extLst>
                    <a:ext uri="{9D8B030D-6E8A-4147-A177-3AD203B41FA5}">
                      <a16:colId xmlns:a16="http://schemas.microsoft.com/office/drawing/2014/main" val="4024324395"/>
                    </a:ext>
                  </a:extLst>
                </a:gridCol>
                <a:gridCol w="3552382">
                  <a:extLst>
                    <a:ext uri="{9D8B030D-6E8A-4147-A177-3AD203B41FA5}">
                      <a16:colId xmlns:a16="http://schemas.microsoft.com/office/drawing/2014/main" val="2502666428"/>
                    </a:ext>
                  </a:extLst>
                </a:gridCol>
              </a:tblGrid>
              <a:tr h="405805">
                <a:tc>
                  <a:txBody>
                    <a:bodyPr/>
                    <a:lstStyle/>
                    <a:p>
                      <a:pPr algn="l"/>
                      <a:r>
                        <a:rPr lang="en-US" sz="1600" b="1" dirty="0">
                          <a:effectLst/>
                        </a:rPr>
                        <a:t>Normal</a:t>
                      </a:r>
                      <a:endParaRPr lang="sv-SE" sz="2400" b="1" dirty="0">
                        <a:effectLst/>
                        <a:latin typeface="Times New Roman" panose="02020603050405020304" pitchFamily="18" charset="0"/>
                        <a:ea typeface="PMingLiU" panose="02020500000000000000" pitchFamily="18" charset="-120"/>
                      </a:endParaRPr>
                    </a:p>
                  </a:txBody>
                  <a:tcPr marL="68580" marR="68580" marT="0" marB="0"/>
                </a:tc>
                <a:tc>
                  <a:txBody>
                    <a:bodyPr/>
                    <a:lstStyle/>
                    <a:p>
                      <a:pPr algn="l"/>
                      <a:r>
                        <a:rPr lang="en-US" sz="1600" b="1" dirty="0">
                          <a:effectLst/>
                        </a:rPr>
                        <a:t>Sensitivity Analysis</a:t>
                      </a:r>
                      <a:endParaRPr lang="sv-SE" sz="2400" b="1" dirty="0">
                        <a:effectLst/>
                        <a:latin typeface="Times New Roman" panose="02020603050405020304" pitchFamily="18" charset="0"/>
                        <a:ea typeface="PMingLiU" panose="02020500000000000000" pitchFamily="18" charset="-120"/>
                      </a:endParaRPr>
                    </a:p>
                  </a:txBody>
                  <a:tcPr marL="68580" marR="68580" marT="0" marB="0"/>
                </a:tc>
                <a:tc>
                  <a:txBody>
                    <a:bodyPr/>
                    <a:lstStyle/>
                    <a:p>
                      <a:pPr algn="l"/>
                      <a:r>
                        <a:rPr lang="en-US" sz="1600" b="1" dirty="0">
                          <a:effectLst/>
                        </a:rPr>
                        <a:t>Difference in frequency for boiling</a:t>
                      </a:r>
                      <a:endParaRPr lang="sv-SE" sz="2400" b="1" dirty="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3170840721"/>
                  </a:ext>
                </a:extLst>
              </a:tr>
              <a:tr h="405805">
                <a:tc>
                  <a:txBody>
                    <a:bodyPr/>
                    <a:lstStyle/>
                    <a:p>
                      <a:pPr algn="l"/>
                      <a:r>
                        <a:rPr lang="en-US" sz="1600" dirty="0">
                          <a:effectLst/>
                        </a:rPr>
                        <a:t>720 hours</a:t>
                      </a:r>
                      <a:endParaRPr lang="sv-SE" sz="2400" dirty="0">
                        <a:effectLst/>
                        <a:latin typeface="Times New Roman" panose="02020603050405020304" pitchFamily="18" charset="0"/>
                        <a:ea typeface="PMingLiU" panose="02020500000000000000" pitchFamily="18" charset="-120"/>
                      </a:endParaRPr>
                    </a:p>
                  </a:txBody>
                  <a:tcPr marL="68580" marR="68580" marT="0" marB="0"/>
                </a:tc>
                <a:tc>
                  <a:txBody>
                    <a:bodyPr/>
                    <a:lstStyle/>
                    <a:p>
                      <a:pPr algn="l"/>
                      <a:r>
                        <a:rPr lang="en-US" sz="1600">
                          <a:effectLst/>
                        </a:rPr>
                        <a:t>72 hours</a:t>
                      </a:r>
                      <a:endParaRPr lang="sv-SE" sz="2400">
                        <a:effectLst/>
                        <a:latin typeface="Times New Roman" panose="02020603050405020304" pitchFamily="18" charset="0"/>
                        <a:ea typeface="PMingLiU" panose="02020500000000000000" pitchFamily="18" charset="-120"/>
                      </a:endParaRPr>
                    </a:p>
                  </a:txBody>
                  <a:tcPr marL="68580" marR="68580" marT="0" marB="0"/>
                </a:tc>
                <a:tc>
                  <a:txBody>
                    <a:bodyPr/>
                    <a:lstStyle/>
                    <a:p>
                      <a:pPr algn="l"/>
                      <a:r>
                        <a:rPr lang="en-US" sz="1600">
                          <a:effectLst/>
                        </a:rPr>
                        <a:t>-77 %</a:t>
                      </a:r>
                      <a:endParaRPr lang="sv-SE" sz="24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283039604"/>
                  </a:ext>
                </a:extLst>
              </a:tr>
              <a:tr h="405805">
                <a:tc>
                  <a:txBody>
                    <a:bodyPr/>
                    <a:lstStyle/>
                    <a:p>
                      <a:pPr algn="l"/>
                      <a:r>
                        <a:rPr lang="en-US" sz="1600">
                          <a:effectLst/>
                        </a:rPr>
                        <a:t>720 hours</a:t>
                      </a:r>
                      <a:endParaRPr lang="sv-SE" sz="2400">
                        <a:effectLst/>
                        <a:latin typeface="Times New Roman" panose="02020603050405020304" pitchFamily="18" charset="0"/>
                        <a:ea typeface="PMingLiU" panose="02020500000000000000" pitchFamily="18" charset="-120"/>
                      </a:endParaRPr>
                    </a:p>
                  </a:txBody>
                  <a:tcPr marL="68580" marR="68580" marT="0" marB="0"/>
                </a:tc>
                <a:tc>
                  <a:txBody>
                    <a:bodyPr/>
                    <a:lstStyle/>
                    <a:p>
                      <a:pPr algn="l"/>
                      <a:r>
                        <a:rPr lang="en-US" sz="1600" dirty="0">
                          <a:effectLst/>
                        </a:rPr>
                        <a:t>360 hours</a:t>
                      </a:r>
                      <a:endParaRPr lang="sv-SE" sz="2400" dirty="0">
                        <a:effectLst/>
                        <a:latin typeface="Times New Roman" panose="02020603050405020304" pitchFamily="18" charset="0"/>
                        <a:ea typeface="PMingLiU" panose="02020500000000000000" pitchFamily="18" charset="-120"/>
                      </a:endParaRPr>
                    </a:p>
                  </a:txBody>
                  <a:tcPr marL="68580" marR="68580" marT="0" marB="0"/>
                </a:tc>
                <a:tc>
                  <a:txBody>
                    <a:bodyPr/>
                    <a:lstStyle/>
                    <a:p>
                      <a:pPr algn="l"/>
                      <a:r>
                        <a:rPr lang="en-US" sz="1600">
                          <a:effectLst/>
                        </a:rPr>
                        <a:t>-42 %</a:t>
                      </a:r>
                      <a:endParaRPr lang="sv-SE" sz="240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27585259"/>
                  </a:ext>
                </a:extLst>
              </a:tr>
              <a:tr h="405805">
                <a:tc>
                  <a:txBody>
                    <a:bodyPr/>
                    <a:lstStyle/>
                    <a:p>
                      <a:pPr algn="l"/>
                      <a:r>
                        <a:rPr lang="en-US" sz="1600">
                          <a:effectLst/>
                        </a:rPr>
                        <a:t>720 hours</a:t>
                      </a:r>
                      <a:endParaRPr lang="sv-SE" sz="2400">
                        <a:effectLst/>
                        <a:latin typeface="Times New Roman" panose="02020603050405020304" pitchFamily="18" charset="0"/>
                        <a:ea typeface="PMingLiU" panose="02020500000000000000" pitchFamily="18" charset="-120"/>
                      </a:endParaRPr>
                    </a:p>
                  </a:txBody>
                  <a:tcPr marL="68580" marR="68580" marT="0" marB="0"/>
                </a:tc>
                <a:tc>
                  <a:txBody>
                    <a:bodyPr/>
                    <a:lstStyle/>
                    <a:p>
                      <a:pPr algn="l"/>
                      <a:r>
                        <a:rPr lang="en-US" sz="1600" dirty="0">
                          <a:effectLst/>
                        </a:rPr>
                        <a:t>1440 hours</a:t>
                      </a:r>
                      <a:endParaRPr lang="sv-SE" sz="2400" dirty="0">
                        <a:effectLst/>
                        <a:latin typeface="Times New Roman" panose="02020603050405020304" pitchFamily="18" charset="0"/>
                        <a:ea typeface="PMingLiU" panose="02020500000000000000" pitchFamily="18" charset="-120"/>
                      </a:endParaRPr>
                    </a:p>
                  </a:txBody>
                  <a:tcPr marL="68580" marR="68580" marT="0" marB="0"/>
                </a:tc>
                <a:tc>
                  <a:txBody>
                    <a:bodyPr/>
                    <a:lstStyle/>
                    <a:p>
                      <a:pPr algn="l"/>
                      <a:r>
                        <a:rPr lang="en-US" sz="1600" dirty="0">
                          <a:effectLst/>
                        </a:rPr>
                        <a:t>+85 %</a:t>
                      </a:r>
                      <a:endParaRPr lang="sv-SE" sz="2400" dirty="0">
                        <a:effectLst/>
                        <a:latin typeface="Times New Roman" panose="02020603050405020304" pitchFamily="18" charset="0"/>
                        <a:ea typeface="PMingLiU" panose="02020500000000000000" pitchFamily="18" charset="-120"/>
                      </a:endParaRPr>
                    </a:p>
                  </a:txBody>
                  <a:tcPr marL="68580" marR="68580" marT="0" marB="0"/>
                </a:tc>
                <a:extLst>
                  <a:ext uri="{0D108BD9-81ED-4DB2-BD59-A6C34878D82A}">
                    <a16:rowId xmlns:a16="http://schemas.microsoft.com/office/drawing/2014/main" val="966148165"/>
                  </a:ext>
                </a:extLst>
              </a:tr>
            </a:tbl>
          </a:graphicData>
        </a:graphic>
      </p:graphicFrame>
    </p:spTree>
    <p:extLst>
      <p:ext uri="{BB962C8B-B14F-4D97-AF65-F5344CB8AC3E}">
        <p14:creationId xmlns:p14="http://schemas.microsoft.com/office/powerpoint/2010/main" val="423197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Office Theme">
  <a:themeElements>
    <a:clrScheme name="Vysus">
      <a:dk1>
        <a:srgbClr val="1D1D1B"/>
      </a:dk1>
      <a:lt1>
        <a:srgbClr val="FFFFFF"/>
      </a:lt1>
      <a:dk2>
        <a:srgbClr val="005454"/>
      </a:dk2>
      <a:lt2>
        <a:srgbClr val="E7E6E6"/>
      </a:lt2>
      <a:accent1>
        <a:srgbClr val="00E3A9"/>
      </a:accent1>
      <a:accent2>
        <a:srgbClr val="F92D63"/>
      </a:accent2>
      <a:accent3>
        <a:srgbClr val="4C0B3D"/>
      </a:accent3>
      <a:accent4>
        <a:srgbClr val="8E329C"/>
      </a:accent4>
      <a:accent5>
        <a:srgbClr val="1CA0F9"/>
      </a:accent5>
      <a:accent6>
        <a:srgbClr val="05275E"/>
      </a:accent6>
      <a:hlink>
        <a:srgbClr val="00E3A9"/>
      </a:hlink>
      <a:folHlink>
        <a:srgbClr val="00E3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ysus template.potx" id="{1F238BB8-3FFD-4D17-8AD4-2B6F2E69D42E}" vid="{B1B9B32F-A7F8-4F0B-980C-D6CD98DEA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F8D514A0EBF04E89F2274396676A61" ma:contentTypeVersion="2" ma:contentTypeDescription="Create a new document." ma:contentTypeScope="" ma:versionID="9af5e01a48eb082046082b5fe9acddcd">
  <xsd:schema xmlns:xsd="http://www.w3.org/2001/XMLSchema" xmlns:xs="http://www.w3.org/2001/XMLSchema" xmlns:p="http://schemas.microsoft.com/office/2006/metadata/properties" xmlns:ns2="b46bedb1-664a-4cb2-915f-837ee28d0957" targetNamespace="http://schemas.microsoft.com/office/2006/metadata/properties" ma:root="true" ma:fieldsID="c58b3b56665995812fcdf2570efdb419" ns2:_="">
    <xsd:import namespace="b46bedb1-664a-4cb2-915f-837ee28d09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6bedb1-664a-4cb2-915f-837ee28d09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FFFC77-2BC4-4F32-8F8B-0E5D7BB2A775}">
  <ds:schemaRefs>
    <ds:schemaRef ds:uri="http://schemas.microsoft.com/sharepoint/v3/contenttype/forms"/>
  </ds:schemaRefs>
</ds:datastoreItem>
</file>

<file path=customXml/itemProps2.xml><?xml version="1.0" encoding="utf-8"?>
<ds:datastoreItem xmlns:ds="http://schemas.openxmlformats.org/officeDocument/2006/customXml" ds:itemID="{6EA2CA9B-9A12-4B53-A0ED-7924CBC22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6bedb1-664a-4cb2-915f-837ee28d0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429D72-8E05-43B3-814C-FB1DE2DD8B27}">
  <ds:schemaRefs>
    <ds:schemaRef ds:uri="1c5975d1-2f44-462c-a438-eb3813407cdc"/>
    <ds:schemaRef ds:uri="http://schemas.openxmlformats.org/package/2006/metadata/core-propertie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df371efe-4e85-446a-b3e3-3e8c0079797f"/>
  </ds:schemaRefs>
</ds:datastoreItem>
</file>

<file path=docProps/app.xml><?xml version="1.0" encoding="utf-8"?>
<Properties xmlns="http://schemas.openxmlformats.org/officeDocument/2006/extended-properties" xmlns:vt="http://schemas.openxmlformats.org/officeDocument/2006/docPropsVTypes">
  <Template>FR99_SPF_PSA</Template>
  <TotalTime>241</TotalTime>
  <Words>2601</Words>
  <Application>Microsoft Office PowerPoint</Application>
  <PresentationFormat>Widescreen</PresentationFormat>
  <Paragraphs>233</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Cambria Math</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Frida Olofsson</dc:creator>
  <cp:lastModifiedBy>Anders Olsson</cp:lastModifiedBy>
  <cp:revision>11</cp:revision>
  <dcterms:created xsi:type="dcterms:W3CDTF">2022-06-13T12:22:56Z</dcterms:created>
  <dcterms:modified xsi:type="dcterms:W3CDTF">2022-06-14T11:16:24Z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0x0101000AF8D514A0EBF04E89F2274396676A61</vt:lpwstr>
  </property>
</Properties>
</file>