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1"/>
  </p:notesMasterIdLst>
  <p:handoutMasterIdLst>
    <p:handoutMasterId r:id="rId22"/>
  </p:handoutMasterIdLst>
  <p:sldIdLst>
    <p:sldId id="303" r:id="rId5"/>
    <p:sldId id="258" r:id="rId6"/>
    <p:sldId id="313" r:id="rId7"/>
    <p:sldId id="304" r:id="rId8"/>
    <p:sldId id="319" r:id="rId9"/>
    <p:sldId id="318" r:id="rId10"/>
    <p:sldId id="321" r:id="rId11"/>
    <p:sldId id="322" r:id="rId12"/>
    <p:sldId id="323" r:id="rId13"/>
    <p:sldId id="320" r:id="rId14"/>
    <p:sldId id="325" r:id="rId15"/>
    <p:sldId id="315" r:id="rId16"/>
    <p:sldId id="317" r:id="rId17"/>
    <p:sldId id="324" r:id="rId18"/>
    <p:sldId id="316" r:id="rId19"/>
    <p:sldId id="279" r:id="rId20"/>
  </p:sldIdLst>
  <p:sldSz cx="12192000" cy="6858000"/>
  <p:notesSz cx="6858000" cy="9144000"/>
  <p:embeddedFontLst>
    <p:embeddedFont>
      <p:font typeface="arial" panose="020B0604020202020204" pitchFamily="34" charset="0"/>
      <p:regular r:id="rId23"/>
    </p:embeddedFont>
    <p:embeddedFont>
      <p:font typeface="arial" panose="020B06040202020202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3"/>
    <a:srgbClr val="DBDBDB"/>
    <a:srgbClr val="B4C6E7"/>
    <a:srgbClr val="9999FF"/>
    <a:srgbClr val="CCFF99"/>
    <a:srgbClr val="00E3A9"/>
    <a:srgbClr val="005454"/>
    <a:srgbClr val="1D1D1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357" autoAdjust="0"/>
  </p:normalViewPr>
  <p:slideViewPr>
    <p:cSldViewPr snapToGrid="0" snapToObjects="1" showGuides="1">
      <p:cViewPr varScale="1">
        <p:scale>
          <a:sx n="110" d="100"/>
          <a:sy n="110" d="100"/>
        </p:scale>
        <p:origin x="516" y="96"/>
      </p:cViewPr>
      <p:guideLst>
        <p:guide orient="horz" pos="2160"/>
        <p:guide pos="3840"/>
      </p:guideLst>
    </p:cSldViewPr>
  </p:slideViewPr>
  <p:outlineViewPr>
    <p:cViewPr>
      <p:scale>
        <a:sx n="33" d="100"/>
        <a:sy n="33" d="100"/>
      </p:scale>
      <p:origin x="0" y="-10608"/>
    </p:cViewPr>
  </p:outlineViewPr>
  <p:notesTextViewPr>
    <p:cViewPr>
      <p:scale>
        <a:sx n="1" d="1"/>
        <a:sy n="1" d="1"/>
      </p:scale>
      <p:origin x="0" y="0"/>
    </p:cViewPr>
  </p:notesTextViewPr>
  <p:notesViewPr>
    <p:cSldViewPr snapToGrid="0" snapToObjects="1">
      <p:cViewPr varScale="1">
        <p:scale>
          <a:sx n="117" d="100"/>
          <a:sy n="117" d="100"/>
        </p:scale>
        <p:origin x="366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972E79-764F-478A-8475-C9B0A08DB9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26902CD3-1402-4EB8-AE6A-A755C3ADBD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691178-2F9C-411D-A8AB-514659716F1F}" type="datetimeFigureOut">
              <a:rPr lang="en-GB" smtClean="0">
                <a:latin typeface="Arial" panose="020B0604020202020204" pitchFamily="34" charset="0"/>
              </a:rPr>
              <a:t>22/06/2022</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0AC4570E-E6FE-4490-AE6C-AAC744EA86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Tree>
    <p:extLst>
      <p:ext uri="{BB962C8B-B14F-4D97-AF65-F5344CB8AC3E}">
        <p14:creationId xmlns:p14="http://schemas.microsoft.com/office/powerpoint/2010/main" val="4025949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F5A77B6-E083-E244-AB98-BDBBE6A205FF}" type="datetimeFigureOut">
              <a:rPr lang="en-US" smtClean="0"/>
              <a:pPr/>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FEC855F-0203-2041-896E-C41C6E08226E}" type="slidenum">
              <a:rPr lang="en-US" smtClean="0"/>
              <a:pPr/>
              <a:t>‹#›</a:t>
            </a:fld>
            <a:endParaRPr lang="en-US"/>
          </a:p>
        </p:txBody>
      </p:sp>
    </p:spTree>
    <p:extLst>
      <p:ext uri="{BB962C8B-B14F-4D97-AF65-F5344CB8AC3E}">
        <p14:creationId xmlns:p14="http://schemas.microsoft.com/office/powerpoint/2010/main" val="38454425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1344ED-4F95-40FC-A9F8-56F1F81530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p:nvPr>
        </p:nvSpPr>
        <p:spPr>
          <a:xfrm>
            <a:off x="611795" y="3013515"/>
            <a:ext cx="6507787" cy="3241966"/>
          </a:xfrm>
          <a:prstGeom prst="rect">
            <a:avLst/>
          </a:prstGeom>
        </p:spPr>
        <p:txBody>
          <a:bodyPr anchor="t"/>
          <a:lstStyle>
            <a:lvl1pPr marL="0" indent="0">
              <a:lnSpc>
                <a:spcPts val="5200"/>
              </a:lnSpc>
              <a:spcBef>
                <a:spcPts val="0"/>
              </a:spcBef>
              <a:buNone/>
              <a:defRPr sz="4800" b="0" i="0">
                <a:solidFill>
                  <a:schemeClr val="bg1"/>
                </a:solidFill>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a:t>Click to edit Master text styles</a:t>
            </a:r>
          </a:p>
        </p:txBody>
      </p:sp>
      <p:sp>
        <p:nvSpPr>
          <p:cNvPr id="10" name="Text Placeholder 26">
            <a:extLst>
              <a:ext uri="{FF2B5EF4-FFF2-40B4-BE49-F238E27FC236}">
                <a16:creationId xmlns:a16="http://schemas.microsoft.com/office/drawing/2014/main" id="{134D6E6B-003C-8044-9BDE-14C4124D0FAE}"/>
              </a:ext>
            </a:extLst>
          </p:cNvPr>
          <p:cNvSpPr>
            <a:spLocks noGrp="1"/>
          </p:cNvSpPr>
          <p:nvPr>
            <p:ph type="body" sz="quarter" idx="11" hasCustomPrompt="1"/>
          </p:nvPr>
        </p:nvSpPr>
        <p:spPr>
          <a:xfrm>
            <a:off x="643744" y="666209"/>
            <a:ext cx="1472066" cy="215443"/>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Date Month</a:t>
            </a:r>
          </a:p>
        </p:txBody>
      </p:sp>
      <p:sp>
        <p:nvSpPr>
          <p:cNvPr id="11" name="Text Placeholder 26">
            <a:extLst>
              <a:ext uri="{FF2B5EF4-FFF2-40B4-BE49-F238E27FC236}">
                <a16:creationId xmlns:a16="http://schemas.microsoft.com/office/drawing/2014/main" id="{54F2A97D-29FE-C540-9B98-F712B06E5E25}"/>
              </a:ext>
            </a:extLst>
          </p:cNvPr>
          <p:cNvSpPr>
            <a:spLocks noGrp="1"/>
          </p:cNvSpPr>
          <p:nvPr>
            <p:ph type="body" sz="quarter" idx="12" hasCustomPrompt="1"/>
          </p:nvPr>
        </p:nvSpPr>
        <p:spPr>
          <a:xfrm>
            <a:off x="643744" y="788652"/>
            <a:ext cx="1472066" cy="215443"/>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Year</a:t>
            </a:r>
          </a:p>
        </p:txBody>
      </p:sp>
      <p:sp>
        <p:nvSpPr>
          <p:cNvPr id="12" name="Text Placeholder 26">
            <a:extLst>
              <a:ext uri="{FF2B5EF4-FFF2-40B4-BE49-F238E27FC236}">
                <a16:creationId xmlns:a16="http://schemas.microsoft.com/office/drawing/2014/main" id="{20346645-F17B-D84F-8BE8-A2EB4ADC46BD}"/>
              </a:ext>
            </a:extLst>
          </p:cNvPr>
          <p:cNvSpPr>
            <a:spLocks noGrp="1"/>
          </p:cNvSpPr>
          <p:nvPr>
            <p:ph type="body" sz="quarter" idx="13" hasCustomPrompt="1"/>
          </p:nvPr>
        </p:nvSpPr>
        <p:spPr>
          <a:xfrm>
            <a:off x="2305453" y="666209"/>
            <a:ext cx="1472066" cy="215443"/>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13" name="Text Placeholder 26">
            <a:extLst>
              <a:ext uri="{FF2B5EF4-FFF2-40B4-BE49-F238E27FC236}">
                <a16:creationId xmlns:a16="http://schemas.microsoft.com/office/drawing/2014/main" id="{8DC038EE-3FAB-0949-A0D5-29E356E2F96A}"/>
              </a:ext>
            </a:extLst>
          </p:cNvPr>
          <p:cNvSpPr>
            <a:spLocks noGrp="1"/>
          </p:cNvSpPr>
          <p:nvPr>
            <p:ph type="body" sz="quarter" idx="14" hasCustomPrompt="1"/>
          </p:nvPr>
        </p:nvSpPr>
        <p:spPr>
          <a:xfrm>
            <a:off x="2305453" y="788652"/>
            <a:ext cx="1472066" cy="215443"/>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Presenter Position</a:t>
            </a:r>
          </a:p>
        </p:txBody>
      </p:sp>
      <p:pic>
        <p:nvPicPr>
          <p:cNvPr id="16" name="Graphic 15">
            <a:extLst>
              <a:ext uri="{FF2B5EF4-FFF2-40B4-BE49-F238E27FC236}">
                <a16:creationId xmlns:a16="http://schemas.microsoft.com/office/drawing/2014/main" id="{99EAAA4C-1A4C-463E-A1CF-63B6EA0F9A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1838" y="1704939"/>
            <a:ext cx="2475188" cy="357858"/>
          </a:xfrm>
          <a:prstGeom prst="rect">
            <a:avLst/>
          </a:prstGeom>
        </p:spPr>
      </p:pic>
      <p:sp>
        <p:nvSpPr>
          <p:cNvPr id="3" name="Picture Placeholder 2">
            <a:extLst>
              <a:ext uri="{FF2B5EF4-FFF2-40B4-BE49-F238E27FC236}">
                <a16:creationId xmlns:a16="http://schemas.microsoft.com/office/drawing/2014/main" id="{3BC6ECF8-C3D6-4E0D-BA9D-9B9B434D5342}"/>
              </a:ext>
            </a:extLst>
          </p:cNvPr>
          <p:cNvSpPr>
            <a:spLocks noGrp="1"/>
          </p:cNvSpPr>
          <p:nvPr>
            <p:ph type="pic" sz="quarter" idx="15"/>
          </p:nvPr>
        </p:nvSpPr>
        <p:spPr>
          <a:xfrm>
            <a:off x="5053637" y="0"/>
            <a:ext cx="7138362" cy="6858000"/>
          </a:xfrm>
          <a:custGeom>
            <a:avLst/>
            <a:gdLst>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47026 w 7128837"/>
              <a:gd name="connsiteY4" fmla="*/ 0 h 6858000"/>
              <a:gd name="connsiteX0" fmla="*/ 142937 w 7224748"/>
              <a:gd name="connsiteY0" fmla="*/ 0 h 6858000"/>
              <a:gd name="connsiteX1" fmla="*/ 7224748 w 7224748"/>
              <a:gd name="connsiteY1" fmla="*/ 0 h 6858000"/>
              <a:gd name="connsiteX2" fmla="*/ 7224748 w 7224748"/>
              <a:gd name="connsiteY2" fmla="*/ 6858000 h 6858000"/>
              <a:gd name="connsiteX3" fmla="*/ 95911 w 7224748"/>
              <a:gd name="connsiteY3" fmla="*/ 6858000 h 6858000"/>
              <a:gd name="connsiteX4" fmla="*/ 3758737 w 7224748"/>
              <a:gd name="connsiteY4" fmla="*/ 3427694 h 6858000"/>
              <a:gd name="connsiteX5" fmla="*/ 142937 w 7224748"/>
              <a:gd name="connsiteY5" fmla="*/ 0 h 6858000"/>
              <a:gd name="connsiteX0" fmla="*/ 142550 w 7224361"/>
              <a:gd name="connsiteY0" fmla="*/ 0 h 6858000"/>
              <a:gd name="connsiteX1" fmla="*/ 7224361 w 7224361"/>
              <a:gd name="connsiteY1" fmla="*/ 0 h 6858000"/>
              <a:gd name="connsiteX2" fmla="*/ 7224361 w 7224361"/>
              <a:gd name="connsiteY2" fmla="*/ 6858000 h 6858000"/>
              <a:gd name="connsiteX3" fmla="*/ 95524 w 7224361"/>
              <a:gd name="connsiteY3" fmla="*/ 6858000 h 6858000"/>
              <a:gd name="connsiteX4" fmla="*/ 3758350 w 7224361"/>
              <a:gd name="connsiteY4" fmla="*/ 3427694 h 6858000"/>
              <a:gd name="connsiteX5" fmla="*/ 142550 w 7224361"/>
              <a:gd name="connsiteY5" fmla="*/ 0 h 6858000"/>
              <a:gd name="connsiteX0" fmla="*/ 142743 w 7224554"/>
              <a:gd name="connsiteY0" fmla="*/ 0 h 6858000"/>
              <a:gd name="connsiteX1" fmla="*/ 7224554 w 7224554"/>
              <a:gd name="connsiteY1" fmla="*/ 0 h 6858000"/>
              <a:gd name="connsiteX2" fmla="*/ 7224554 w 7224554"/>
              <a:gd name="connsiteY2" fmla="*/ 6858000 h 6858000"/>
              <a:gd name="connsiteX3" fmla="*/ 95717 w 7224554"/>
              <a:gd name="connsiteY3" fmla="*/ 6858000 h 6858000"/>
              <a:gd name="connsiteX4" fmla="*/ 3758543 w 7224554"/>
              <a:gd name="connsiteY4" fmla="*/ 3427694 h 6858000"/>
              <a:gd name="connsiteX5" fmla="*/ 142743 w 7224554"/>
              <a:gd name="connsiteY5" fmla="*/ 0 h 6858000"/>
              <a:gd name="connsiteX0" fmla="*/ 142743 w 7224554"/>
              <a:gd name="connsiteY0" fmla="*/ 0 h 6858000"/>
              <a:gd name="connsiteX1" fmla="*/ 7224554 w 7224554"/>
              <a:gd name="connsiteY1" fmla="*/ 0 h 6858000"/>
              <a:gd name="connsiteX2" fmla="*/ 7224554 w 7224554"/>
              <a:gd name="connsiteY2" fmla="*/ 6858000 h 6858000"/>
              <a:gd name="connsiteX3" fmla="*/ 95717 w 7224554"/>
              <a:gd name="connsiteY3" fmla="*/ 6858000 h 6858000"/>
              <a:gd name="connsiteX4" fmla="*/ 3758543 w 7224554"/>
              <a:gd name="connsiteY4" fmla="*/ 3427694 h 6858000"/>
              <a:gd name="connsiteX5" fmla="*/ 142743 w 7224554"/>
              <a:gd name="connsiteY5" fmla="*/ 0 h 6858000"/>
              <a:gd name="connsiteX0" fmla="*/ 160094 w 7241905"/>
              <a:gd name="connsiteY0" fmla="*/ 0 h 6858000"/>
              <a:gd name="connsiteX1" fmla="*/ 7241905 w 7241905"/>
              <a:gd name="connsiteY1" fmla="*/ 0 h 6858000"/>
              <a:gd name="connsiteX2" fmla="*/ 7241905 w 7241905"/>
              <a:gd name="connsiteY2" fmla="*/ 6858000 h 6858000"/>
              <a:gd name="connsiteX3" fmla="*/ 113068 w 7241905"/>
              <a:gd name="connsiteY3" fmla="*/ 6858000 h 6858000"/>
              <a:gd name="connsiteX4" fmla="*/ 3007798 w 7241905"/>
              <a:gd name="connsiteY4" fmla="*/ 2565545 h 6858000"/>
              <a:gd name="connsiteX5" fmla="*/ 160094 w 7241905"/>
              <a:gd name="connsiteY5" fmla="*/ 0 h 6858000"/>
              <a:gd name="connsiteX0" fmla="*/ 146530 w 7228341"/>
              <a:gd name="connsiteY0" fmla="*/ 0 h 6858000"/>
              <a:gd name="connsiteX1" fmla="*/ 7228341 w 7228341"/>
              <a:gd name="connsiteY1" fmla="*/ 0 h 6858000"/>
              <a:gd name="connsiteX2" fmla="*/ 7228341 w 7228341"/>
              <a:gd name="connsiteY2" fmla="*/ 6858000 h 6858000"/>
              <a:gd name="connsiteX3" fmla="*/ 99504 w 7228341"/>
              <a:gd name="connsiteY3" fmla="*/ 6858000 h 6858000"/>
              <a:gd name="connsiteX4" fmla="*/ 2994234 w 7228341"/>
              <a:gd name="connsiteY4" fmla="*/ 2565545 h 6858000"/>
              <a:gd name="connsiteX5" fmla="*/ 146530 w 7228341"/>
              <a:gd name="connsiteY5" fmla="*/ 0 h 6858000"/>
              <a:gd name="connsiteX0" fmla="*/ 146530 w 7228341"/>
              <a:gd name="connsiteY0" fmla="*/ 0 h 6858000"/>
              <a:gd name="connsiteX1" fmla="*/ 7228341 w 7228341"/>
              <a:gd name="connsiteY1" fmla="*/ 0 h 6858000"/>
              <a:gd name="connsiteX2" fmla="*/ 7228341 w 7228341"/>
              <a:gd name="connsiteY2" fmla="*/ 6858000 h 6858000"/>
              <a:gd name="connsiteX3" fmla="*/ 99504 w 7228341"/>
              <a:gd name="connsiteY3" fmla="*/ 6858000 h 6858000"/>
              <a:gd name="connsiteX4" fmla="*/ 2994234 w 7228341"/>
              <a:gd name="connsiteY4" fmla="*/ 2565545 h 6858000"/>
              <a:gd name="connsiteX5" fmla="*/ 146530 w 7228341"/>
              <a:gd name="connsiteY5" fmla="*/ 0 h 6858000"/>
              <a:gd name="connsiteX0" fmla="*/ 144721 w 7226532"/>
              <a:gd name="connsiteY0" fmla="*/ 0 h 6858000"/>
              <a:gd name="connsiteX1" fmla="*/ 7226532 w 7226532"/>
              <a:gd name="connsiteY1" fmla="*/ 0 h 6858000"/>
              <a:gd name="connsiteX2" fmla="*/ 7226532 w 7226532"/>
              <a:gd name="connsiteY2" fmla="*/ 6858000 h 6858000"/>
              <a:gd name="connsiteX3" fmla="*/ 97695 w 7226532"/>
              <a:gd name="connsiteY3" fmla="*/ 6858000 h 6858000"/>
              <a:gd name="connsiteX4" fmla="*/ 3081252 w 7226532"/>
              <a:gd name="connsiteY4" fmla="*/ 2602121 h 6858000"/>
              <a:gd name="connsiteX5" fmla="*/ 144721 w 7226532"/>
              <a:gd name="connsiteY5" fmla="*/ 0 h 6858000"/>
              <a:gd name="connsiteX0" fmla="*/ 144721 w 7226532"/>
              <a:gd name="connsiteY0" fmla="*/ 0 h 6858000"/>
              <a:gd name="connsiteX1" fmla="*/ 7226532 w 7226532"/>
              <a:gd name="connsiteY1" fmla="*/ 0 h 6858000"/>
              <a:gd name="connsiteX2" fmla="*/ 7226532 w 7226532"/>
              <a:gd name="connsiteY2" fmla="*/ 6858000 h 6858000"/>
              <a:gd name="connsiteX3" fmla="*/ 97695 w 7226532"/>
              <a:gd name="connsiteY3" fmla="*/ 6858000 h 6858000"/>
              <a:gd name="connsiteX4" fmla="*/ 3081252 w 7226532"/>
              <a:gd name="connsiteY4" fmla="*/ 2602121 h 6858000"/>
              <a:gd name="connsiteX5" fmla="*/ 144721 w 7226532"/>
              <a:gd name="connsiteY5"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2983557 w 7128837"/>
              <a:gd name="connsiteY4" fmla="*/ 2602121 h 6858000"/>
              <a:gd name="connsiteX5" fmla="*/ 47026 w 7128837"/>
              <a:gd name="connsiteY5" fmla="*/ 0 h 6858000"/>
              <a:gd name="connsiteX0" fmla="*/ 161259 w 7243070"/>
              <a:gd name="connsiteY0" fmla="*/ 0 h 6858000"/>
              <a:gd name="connsiteX1" fmla="*/ 7243070 w 7243070"/>
              <a:gd name="connsiteY1" fmla="*/ 0 h 6858000"/>
              <a:gd name="connsiteX2" fmla="*/ 7243070 w 7243070"/>
              <a:gd name="connsiteY2" fmla="*/ 6858000 h 6858000"/>
              <a:gd name="connsiteX3" fmla="*/ 114233 w 7243070"/>
              <a:gd name="connsiteY3" fmla="*/ 6858000 h 6858000"/>
              <a:gd name="connsiteX4" fmla="*/ 3191843 w 7243070"/>
              <a:gd name="connsiteY4" fmla="*/ 4122638 h 6858000"/>
              <a:gd name="connsiteX5" fmla="*/ 3097790 w 7243070"/>
              <a:gd name="connsiteY5" fmla="*/ 2602121 h 6858000"/>
              <a:gd name="connsiteX6" fmla="*/ 161259 w 7243070"/>
              <a:gd name="connsiteY6" fmla="*/ 0 h 6858000"/>
              <a:gd name="connsiteX0" fmla="*/ 160529 w 7242340"/>
              <a:gd name="connsiteY0" fmla="*/ 0 h 6858000"/>
              <a:gd name="connsiteX1" fmla="*/ 7242340 w 7242340"/>
              <a:gd name="connsiteY1" fmla="*/ 0 h 6858000"/>
              <a:gd name="connsiteX2" fmla="*/ 7242340 w 7242340"/>
              <a:gd name="connsiteY2" fmla="*/ 6858000 h 6858000"/>
              <a:gd name="connsiteX3" fmla="*/ 113503 w 7242340"/>
              <a:gd name="connsiteY3" fmla="*/ 6858000 h 6858000"/>
              <a:gd name="connsiteX4" fmla="*/ 3191113 w 7242340"/>
              <a:gd name="connsiteY4" fmla="*/ 4122638 h 6858000"/>
              <a:gd name="connsiteX5" fmla="*/ 3097060 w 7242340"/>
              <a:gd name="connsiteY5" fmla="*/ 2602121 h 6858000"/>
              <a:gd name="connsiteX6" fmla="*/ 160529 w 7242340"/>
              <a:gd name="connsiteY6" fmla="*/ 0 h 6858000"/>
              <a:gd name="connsiteX0" fmla="*/ 160529 w 7242340"/>
              <a:gd name="connsiteY0" fmla="*/ 0 h 6858000"/>
              <a:gd name="connsiteX1" fmla="*/ 7242340 w 7242340"/>
              <a:gd name="connsiteY1" fmla="*/ 0 h 6858000"/>
              <a:gd name="connsiteX2" fmla="*/ 7242340 w 7242340"/>
              <a:gd name="connsiteY2" fmla="*/ 6858000 h 6858000"/>
              <a:gd name="connsiteX3" fmla="*/ 113503 w 7242340"/>
              <a:gd name="connsiteY3" fmla="*/ 6858000 h 6858000"/>
              <a:gd name="connsiteX4" fmla="*/ 3191113 w 7242340"/>
              <a:gd name="connsiteY4" fmla="*/ 4122638 h 6858000"/>
              <a:gd name="connsiteX5" fmla="*/ 3097060 w 7242340"/>
              <a:gd name="connsiteY5" fmla="*/ 2602121 h 6858000"/>
              <a:gd name="connsiteX6" fmla="*/ 160529 w 7242340"/>
              <a:gd name="connsiteY6" fmla="*/ 0 h 6858000"/>
              <a:gd name="connsiteX0" fmla="*/ 161998 w 7243809"/>
              <a:gd name="connsiteY0" fmla="*/ 0 h 6858000"/>
              <a:gd name="connsiteX1" fmla="*/ 7243809 w 7243809"/>
              <a:gd name="connsiteY1" fmla="*/ 0 h 6858000"/>
              <a:gd name="connsiteX2" fmla="*/ 7243809 w 7243809"/>
              <a:gd name="connsiteY2" fmla="*/ 6858000 h 6858000"/>
              <a:gd name="connsiteX3" fmla="*/ 114972 w 7243809"/>
              <a:gd name="connsiteY3" fmla="*/ 6858000 h 6858000"/>
              <a:gd name="connsiteX4" fmla="*/ 3192582 w 7243809"/>
              <a:gd name="connsiteY4" fmla="*/ 4122638 h 6858000"/>
              <a:gd name="connsiteX5" fmla="*/ 3098529 w 7243809"/>
              <a:gd name="connsiteY5" fmla="*/ 2602121 h 6858000"/>
              <a:gd name="connsiteX6" fmla="*/ 161998 w 7243809"/>
              <a:gd name="connsiteY6" fmla="*/ 0 h 6858000"/>
              <a:gd name="connsiteX0" fmla="*/ 161998 w 7243809"/>
              <a:gd name="connsiteY0" fmla="*/ 0 h 6858000"/>
              <a:gd name="connsiteX1" fmla="*/ 7243809 w 7243809"/>
              <a:gd name="connsiteY1" fmla="*/ 0 h 6858000"/>
              <a:gd name="connsiteX2" fmla="*/ 7243809 w 7243809"/>
              <a:gd name="connsiteY2" fmla="*/ 6858000 h 6858000"/>
              <a:gd name="connsiteX3" fmla="*/ 114972 w 7243809"/>
              <a:gd name="connsiteY3" fmla="*/ 6858000 h 6858000"/>
              <a:gd name="connsiteX4" fmla="*/ 3192582 w 7243809"/>
              <a:gd name="connsiteY4" fmla="*/ 4122638 h 6858000"/>
              <a:gd name="connsiteX5" fmla="*/ 3098529 w 7243809"/>
              <a:gd name="connsiteY5" fmla="*/ 2602121 h 6858000"/>
              <a:gd name="connsiteX6" fmla="*/ 161998 w 7243809"/>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077610 w 7128837"/>
              <a:gd name="connsiteY4" fmla="*/ 4122638 h 6858000"/>
              <a:gd name="connsiteX5" fmla="*/ 2983557 w 7128837"/>
              <a:gd name="connsiteY5" fmla="*/ 2602121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077610 w 7128837"/>
              <a:gd name="connsiteY4" fmla="*/ 4122638 h 6858000"/>
              <a:gd name="connsiteX5" fmla="*/ 3171662 w 7128837"/>
              <a:gd name="connsiteY5" fmla="*/ 2758875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171662 w 7128837"/>
              <a:gd name="connsiteY5" fmla="*/ 2758875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57916 w 7128837"/>
              <a:gd name="connsiteY4" fmla="*/ 3880034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89747 w 7128837"/>
              <a:gd name="connsiteY4" fmla="*/ 3851097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388621 w 7128837"/>
              <a:gd name="connsiteY5" fmla="*/ 2960721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388621 w 7128837"/>
              <a:gd name="connsiteY5" fmla="*/ 2960721 h 6858000"/>
              <a:gd name="connsiteX6" fmla="*/ 47026 w 7128837"/>
              <a:gd name="connsiteY6" fmla="*/ 0 h 6858000"/>
              <a:gd name="connsiteX0" fmla="*/ 56551 w 7138362"/>
              <a:gd name="connsiteY0" fmla="*/ 0 h 6858000"/>
              <a:gd name="connsiteX1" fmla="*/ 7138362 w 7138362"/>
              <a:gd name="connsiteY1" fmla="*/ 0 h 6858000"/>
              <a:gd name="connsiteX2" fmla="*/ 7138362 w 7138362"/>
              <a:gd name="connsiteY2" fmla="*/ 6858000 h 6858000"/>
              <a:gd name="connsiteX3" fmla="*/ 0 w 7138362"/>
              <a:gd name="connsiteY3" fmla="*/ 6858000 h 6858000"/>
              <a:gd name="connsiteX4" fmla="*/ 3373229 w 7138362"/>
              <a:gd name="connsiteY4" fmla="*/ 3865566 h 6858000"/>
              <a:gd name="connsiteX5" fmla="*/ 3398146 w 7138362"/>
              <a:gd name="connsiteY5" fmla="*/ 2960721 h 6858000"/>
              <a:gd name="connsiteX6" fmla="*/ 56551 w 71383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8362" h="6858000">
                <a:moveTo>
                  <a:pt x="56551" y="0"/>
                </a:moveTo>
                <a:lnTo>
                  <a:pt x="7138362" y="0"/>
                </a:lnTo>
                <a:lnTo>
                  <a:pt x="7138362" y="6858000"/>
                </a:lnTo>
                <a:lnTo>
                  <a:pt x="0" y="6858000"/>
                </a:lnTo>
                <a:lnTo>
                  <a:pt x="3373229" y="3865566"/>
                </a:lnTo>
                <a:cubicBezTo>
                  <a:pt x="3570192" y="3692408"/>
                  <a:pt x="3872797" y="3393745"/>
                  <a:pt x="3398146" y="2960721"/>
                </a:cubicBezTo>
                <a:cubicBezTo>
                  <a:pt x="2923495" y="2527697"/>
                  <a:pt x="1174274" y="985942"/>
                  <a:pt x="56551" y="0"/>
                </a:cubicBezTo>
                <a:close/>
              </a:path>
            </a:pathLst>
          </a:custGeom>
        </p:spPr>
        <p:txBody>
          <a:bodyPr/>
          <a:lstStyle/>
          <a:p>
            <a:r>
              <a:rPr lang="en-US"/>
              <a:t>Click icon to add picture</a:t>
            </a:r>
            <a:endParaRPr lang="en-GB" dirty="0"/>
          </a:p>
        </p:txBody>
      </p:sp>
    </p:spTree>
    <p:extLst>
      <p:ext uri="{BB962C8B-B14F-4D97-AF65-F5344CB8AC3E}">
        <p14:creationId xmlns:p14="http://schemas.microsoft.com/office/powerpoint/2010/main" val="4041237230"/>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58"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reak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892A6C-F370-A544-BE8C-7033F3FA72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8" y="597434"/>
            <a:ext cx="5472482" cy="1244430"/>
          </a:xfrm>
          <a:prstGeom prst="rect">
            <a:avLst/>
          </a:prstGeom>
        </p:spPr>
        <p:txBody>
          <a:bodyPr anchor="t"/>
          <a:lstStyle>
            <a:lvl1pPr marL="0" indent="0">
              <a:lnSpc>
                <a:spcPct val="100000"/>
              </a:lnSpc>
              <a:buNone/>
              <a:defRPr sz="2800" b="1" i="0">
                <a:solidFill>
                  <a:schemeClr val="bg1"/>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Contents</a:t>
            </a:r>
          </a:p>
        </p:txBody>
      </p:sp>
      <p:sp>
        <p:nvSpPr>
          <p:cNvPr id="18" name="Text Placeholder 23">
            <a:extLst>
              <a:ext uri="{FF2B5EF4-FFF2-40B4-BE49-F238E27FC236}">
                <a16:creationId xmlns:a16="http://schemas.microsoft.com/office/drawing/2014/main" id="{1A3C18DF-2B64-164C-A782-063E707C10CC}"/>
              </a:ext>
            </a:extLst>
          </p:cNvPr>
          <p:cNvSpPr>
            <a:spLocks noGrp="1"/>
          </p:cNvSpPr>
          <p:nvPr>
            <p:ph type="body" sz="quarter" idx="16" hasCustomPrompt="1"/>
          </p:nvPr>
        </p:nvSpPr>
        <p:spPr>
          <a:xfrm>
            <a:off x="653459" y="1887310"/>
            <a:ext cx="6857683" cy="2632702"/>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r>
              <a:rPr lang="en-GB" dirty="0"/>
              <a:t>Content</a:t>
            </a:r>
            <a:br>
              <a:rPr lang="en-GB" dirty="0"/>
            </a:br>
            <a:r>
              <a:rPr lang="en-GB" dirty="0"/>
              <a:t>Content</a:t>
            </a:r>
            <a:br>
              <a:rPr lang="en-GB" dirty="0"/>
            </a:br>
            <a:r>
              <a:rPr lang="en-GB" dirty="0"/>
              <a:t>Content</a:t>
            </a:r>
            <a:br>
              <a:rPr lang="en-GB" dirty="0"/>
            </a:br>
            <a:r>
              <a:rPr lang="en-GB" dirty="0"/>
              <a:t>Content</a:t>
            </a:r>
            <a:br>
              <a:rPr lang="en-GB" dirty="0"/>
            </a:br>
            <a:r>
              <a:rPr lang="en-GB" dirty="0"/>
              <a:t>Content</a:t>
            </a:r>
            <a:br>
              <a:rPr lang="en-GB" dirty="0"/>
            </a:br>
            <a:r>
              <a:rPr lang="en-GB" dirty="0"/>
              <a:t>Content</a:t>
            </a:r>
            <a:endParaRPr lang="en-US" dirty="0"/>
          </a:p>
        </p:txBody>
      </p:sp>
      <p:sp>
        <p:nvSpPr>
          <p:cNvPr id="2" name="Date Placeholder 1">
            <a:extLst>
              <a:ext uri="{FF2B5EF4-FFF2-40B4-BE49-F238E27FC236}">
                <a16:creationId xmlns:a16="http://schemas.microsoft.com/office/drawing/2014/main" id="{0E10AF5C-87C2-49AD-BD38-90234E6855D9}"/>
              </a:ext>
            </a:extLst>
          </p:cNvPr>
          <p:cNvSpPr>
            <a:spLocks noGrp="1"/>
          </p:cNvSpPr>
          <p:nvPr>
            <p:ph type="dt" sz="half" idx="17"/>
          </p:nvPr>
        </p:nvSpPr>
        <p:spPr/>
        <p:txBody>
          <a:bodyPr/>
          <a:lstStyle>
            <a:lvl1pPr>
              <a:defRPr>
                <a:solidFill>
                  <a:schemeClr val="bg1"/>
                </a:solidFill>
              </a:defRPr>
            </a:lvl1pPr>
          </a:lstStyle>
          <a:p>
            <a:r>
              <a:rPr lang="en-US"/>
              <a:t>Vysus Group</a:t>
            </a:r>
            <a:endParaRPr lang="en-GB"/>
          </a:p>
        </p:txBody>
      </p:sp>
      <p:sp>
        <p:nvSpPr>
          <p:cNvPr id="3" name="Footer Placeholder 2">
            <a:extLst>
              <a:ext uri="{FF2B5EF4-FFF2-40B4-BE49-F238E27FC236}">
                <a16:creationId xmlns:a16="http://schemas.microsoft.com/office/drawing/2014/main" id="{158F180B-A1C6-4BB5-A52D-A56EBC1F356D}"/>
              </a:ext>
            </a:extLst>
          </p:cNvPr>
          <p:cNvSpPr>
            <a:spLocks noGrp="1"/>
          </p:cNvSpPr>
          <p:nvPr>
            <p:ph type="ftr" sz="quarter" idx="18"/>
          </p:nvPr>
        </p:nvSpPr>
        <p:spPr/>
        <p:txBody>
          <a:bodyPr/>
          <a:lstStyle>
            <a:lvl1pPr>
              <a:defRPr>
                <a:solidFill>
                  <a:schemeClr val="bg1"/>
                </a:solidFill>
              </a:defRPr>
            </a:lvl1pPr>
          </a:lstStyle>
          <a:p>
            <a:r>
              <a:rPr lang="en-GB" dirty="0"/>
              <a:t>PSAM 16, June 26 – July 1, Honolulu, Hawaii</a:t>
            </a:r>
          </a:p>
        </p:txBody>
      </p:sp>
      <p:sp>
        <p:nvSpPr>
          <p:cNvPr id="4" name="Slide Number Placeholder 3">
            <a:extLst>
              <a:ext uri="{FF2B5EF4-FFF2-40B4-BE49-F238E27FC236}">
                <a16:creationId xmlns:a16="http://schemas.microsoft.com/office/drawing/2014/main" id="{8EB13F20-343D-4D6D-8AB1-BAE390ECB19E}"/>
              </a:ext>
            </a:extLst>
          </p:cNvPr>
          <p:cNvSpPr>
            <a:spLocks noGrp="1"/>
          </p:cNvSpPr>
          <p:nvPr>
            <p:ph type="sldNum" sz="quarter" idx="19"/>
          </p:nvPr>
        </p:nvSpPr>
        <p:spPr/>
        <p:txBody>
          <a:bodyPr/>
          <a:lstStyle>
            <a:lvl1pPr>
              <a:defRPr>
                <a:solidFill>
                  <a:schemeClr val="bg1"/>
                </a:solidFill>
              </a:defRPr>
            </a:lvl1pPr>
          </a:lstStyle>
          <a:p>
            <a:fld id="{F0EBD639-FBDF-4BE7-86EE-7F5910956510}" type="slidenum">
              <a:rPr lang="en-GB" smtClean="0"/>
              <a:pPr/>
              <a:t>‹#›</a:t>
            </a:fld>
            <a:endParaRPr lang="en-GB"/>
          </a:p>
        </p:txBody>
      </p:sp>
    </p:spTree>
    <p:extLst>
      <p:ext uri="{BB962C8B-B14F-4D97-AF65-F5344CB8AC3E}">
        <p14:creationId xmlns:p14="http://schemas.microsoft.com/office/powerpoint/2010/main" val="2157155332"/>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35"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7D197ED-AE46-4E8F-90E7-EA4CC5B8297B}"/>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7" y="597434"/>
            <a:ext cx="10907893" cy="703828"/>
          </a:xfrm>
          <a:prstGeom prst="rect">
            <a:avLst/>
          </a:prstGeom>
        </p:spPr>
        <p:txBody>
          <a:bodyPr anchor="t"/>
          <a:lstStyle>
            <a:lvl1pPr marL="0" indent="0">
              <a:lnSpc>
                <a:spcPct val="100000"/>
              </a:lnSpc>
              <a:buNone/>
              <a:defRPr sz="2800" b="1" i="0">
                <a:solidFill>
                  <a:srgbClr val="005454"/>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Click to add title</a:t>
            </a:r>
          </a:p>
        </p:txBody>
      </p:sp>
      <p:sp>
        <p:nvSpPr>
          <p:cNvPr id="2" name="Date Placeholder 1">
            <a:extLst>
              <a:ext uri="{FF2B5EF4-FFF2-40B4-BE49-F238E27FC236}">
                <a16:creationId xmlns:a16="http://schemas.microsoft.com/office/drawing/2014/main" id="{BD432735-8FD1-40CC-9805-C7BB3B701EC7}"/>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65132479-944C-41E6-A003-27A70FA5E17A}"/>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2D8728BC-498E-4A30-BF3F-DC5A3DD048EC}"/>
              </a:ext>
            </a:extLst>
          </p:cNvPr>
          <p:cNvSpPr>
            <a:spLocks noGrp="1"/>
          </p:cNvSpPr>
          <p:nvPr>
            <p:ph type="sldNum" sz="quarter" idx="13"/>
          </p:nvPr>
        </p:nvSpPr>
        <p:spPr/>
        <p:txBody>
          <a:bodyPr/>
          <a:lstStyle/>
          <a:p>
            <a:fld id="{F0EBD639-FBDF-4BE7-86EE-7F5910956510}" type="slidenum">
              <a:rPr lang="en-GB" smtClean="0"/>
              <a:pPr/>
              <a:t>‹#›</a:t>
            </a:fld>
            <a:endParaRPr lang="en-GB"/>
          </a:p>
        </p:txBody>
      </p:sp>
      <p:sp>
        <p:nvSpPr>
          <p:cNvPr id="6" name="Content Placeholder 5">
            <a:extLst>
              <a:ext uri="{FF2B5EF4-FFF2-40B4-BE49-F238E27FC236}">
                <a16:creationId xmlns:a16="http://schemas.microsoft.com/office/drawing/2014/main" id="{9C404106-FF58-42C0-A784-C8BB6F183AD1}"/>
              </a:ext>
            </a:extLst>
          </p:cNvPr>
          <p:cNvSpPr>
            <a:spLocks noGrp="1"/>
          </p:cNvSpPr>
          <p:nvPr>
            <p:ph sz="quarter" idx="15" hasCustomPrompt="1"/>
          </p:nvPr>
        </p:nvSpPr>
        <p:spPr>
          <a:xfrm>
            <a:off x="660588" y="1559512"/>
            <a:ext cx="10870823" cy="4398376"/>
          </a:xfrm>
          <a:prstGeom prst="rect">
            <a:avLst/>
          </a:prstGeom>
        </p:spPr>
        <p:txBody>
          <a:bodyPr/>
          <a:lstStyle>
            <a:lvl1pPr>
              <a:defRPr sz="1600"/>
            </a:lvl1pPr>
            <a:lvl2pPr>
              <a:defRPr sz="1600"/>
            </a:lvl2pPr>
            <a:lvl3pPr>
              <a:defRPr sz="1600"/>
            </a:lvl3pPr>
            <a:lvl4pPr>
              <a:defRPr sz="1600"/>
            </a:lvl4pPr>
            <a:lvl5pPr>
              <a:defRPr sz="1600"/>
            </a:lvl5pPr>
            <a:lvl6pPr>
              <a:defRPr sz="1600"/>
            </a:lvl6pPr>
          </a:lstStyle>
          <a:p>
            <a:pPr lvl="0"/>
            <a:r>
              <a:rPr lang="en-US" dirty="0"/>
              <a:t>Click to add text</a:t>
            </a:r>
          </a:p>
        </p:txBody>
      </p:sp>
    </p:spTree>
    <p:extLst>
      <p:ext uri="{BB962C8B-B14F-4D97-AF65-F5344CB8AC3E}">
        <p14:creationId xmlns:p14="http://schemas.microsoft.com/office/powerpoint/2010/main" val="3920493623"/>
      </p:ext>
    </p:extLst>
  </p:cSld>
  <p:clrMapOvr>
    <a:masterClrMapping/>
  </p:clrMapOvr>
  <p:extLst>
    <p:ext uri="{DCECCB84-F9BA-43D5-87BE-67443E8EF086}">
      <p15:sldGuideLst xmlns:p15="http://schemas.microsoft.com/office/powerpoint/2012/main">
        <p15:guide id="2" pos="461">
          <p15:clr>
            <a:srgbClr val="FBAE40"/>
          </p15:clr>
        </p15:guide>
        <p15:guide id="3" pos="7219">
          <p15:clr>
            <a:srgbClr val="FBAE40"/>
          </p15:clr>
        </p15:guide>
        <p15:guide id="4" orient="horz" pos="459">
          <p15:clr>
            <a:srgbClr val="FBAE40"/>
          </p15:clr>
        </p15:guide>
        <p15:guide id="5" orient="horz" pos="595">
          <p15:clr>
            <a:srgbClr val="FBAE40"/>
          </p15:clr>
        </p15:guide>
        <p15:guide id="6" orient="horz" pos="2591">
          <p15:clr>
            <a:srgbClr val="FBAE40"/>
          </p15:clr>
        </p15:guide>
        <p15:guide id="7" orient="horz" pos="1548">
          <p15:clr>
            <a:srgbClr val="FBAE40"/>
          </p15:clr>
        </p15:guide>
        <p15:guide id="8" orient="horz" pos="2047">
          <p15:clr>
            <a:srgbClr val="FBAE40"/>
          </p15:clr>
        </p15:guide>
        <p15:guide id="9"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3786522-C3F4-8541-AC94-BC9821BD2D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124" r="7392" b="6043"/>
          <a:stretch/>
        </p:blipFill>
        <p:spPr>
          <a:xfrm>
            <a:off x="0" y="1708558"/>
            <a:ext cx="1700733" cy="3283504"/>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7" y="597434"/>
            <a:ext cx="10907711" cy="703828"/>
          </a:xfrm>
          <a:prstGeom prst="rect">
            <a:avLst/>
          </a:prstGeom>
        </p:spPr>
        <p:txBody>
          <a:bodyPr anchor="t"/>
          <a:lstStyle>
            <a:lvl1pPr marL="0" indent="0">
              <a:lnSpc>
                <a:spcPct val="100000"/>
              </a:lnSpc>
              <a:buNone/>
              <a:defRPr sz="2800" b="1" i="0">
                <a:solidFill>
                  <a:srgbClr val="005454"/>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Click to add solution title</a:t>
            </a:r>
          </a:p>
        </p:txBody>
      </p:sp>
      <p:sp>
        <p:nvSpPr>
          <p:cNvPr id="2" name="Date Placeholder 1">
            <a:extLst>
              <a:ext uri="{FF2B5EF4-FFF2-40B4-BE49-F238E27FC236}">
                <a16:creationId xmlns:a16="http://schemas.microsoft.com/office/drawing/2014/main" id="{9EE80FE4-7F8C-447F-9516-6D84EB6B19C1}"/>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8A30400B-2DF2-4035-BB0C-8998AFAD7597}"/>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4756B1B4-222E-4A3D-9D38-D75F6E2531D6}"/>
              </a:ext>
            </a:extLst>
          </p:cNvPr>
          <p:cNvSpPr>
            <a:spLocks noGrp="1"/>
          </p:cNvSpPr>
          <p:nvPr>
            <p:ph type="sldNum" sz="quarter" idx="13"/>
          </p:nvPr>
        </p:nvSpPr>
        <p:spPr/>
        <p:txBody>
          <a:bodyPr/>
          <a:lstStyle/>
          <a:p>
            <a:fld id="{F0EBD639-FBDF-4BE7-86EE-7F5910956510}" type="slidenum">
              <a:rPr lang="en-GB" smtClean="0"/>
              <a:pPr/>
              <a:t>‹#›</a:t>
            </a:fld>
            <a:endParaRPr lang="en-GB"/>
          </a:p>
        </p:txBody>
      </p:sp>
      <p:sp>
        <p:nvSpPr>
          <p:cNvPr id="7" name="Content Placeholder 6">
            <a:extLst>
              <a:ext uri="{FF2B5EF4-FFF2-40B4-BE49-F238E27FC236}">
                <a16:creationId xmlns:a16="http://schemas.microsoft.com/office/drawing/2014/main" id="{2C105662-DBC6-486A-A748-CF526C3F491F}"/>
              </a:ext>
            </a:extLst>
          </p:cNvPr>
          <p:cNvSpPr>
            <a:spLocks noGrp="1"/>
          </p:cNvSpPr>
          <p:nvPr>
            <p:ph sz="quarter" idx="14" hasCustomPrompt="1"/>
          </p:nvPr>
        </p:nvSpPr>
        <p:spPr>
          <a:xfrm>
            <a:off x="623888" y="1559513"/>
            <a:ext cx="10907712" cy="4398376"/>
          </a:xfrm>
          <a:prstGeom prst="rect">
            <a:avLst/>
          </a:prstGeom>
        </p:spPr>
        <p:txBody>
          <a:bodyPr/>
          <a:lstStyle>
            <a:lvl1pPr>
              <a:defRPr sz="1600"/>
            </a:lvl1pPr>
            <a:lvl2pPr>
              <a:defRPr sz="1600"/>
            </a:lvl2pPr>
            <a:lvl3pPr>
              <a:defRPr sz="1600"/>
            </a:lvl3pPr>
            <a:lvl5pPr>
              <a:defRPr sz="1600"/>
            </a:lvl5pPr>
            <a:lvl6pPr>
              <a:defRPr sz="1600"/>
            </a:lvl6pPr>
            <a:lvl7pPr>
              <a:defRPr sz="1600"/>
            </a:lvl7pPr>
            <a:lvl8pPr>
              <a:defRPr sz="1600"/>
            </a:lvl8pPr>
            <a:lvl9pPr>
              <a:defRPr sz="1600"/>
            </a:lvl9pPr>
          </a:lstStyle>
          <a:p>
            <a:pPr lvl="0"/>
            <a:r>
              <a:rPr lang="en-US" dirty="0"/>
              <a:t>Click to add text</a:t>
            </a:r>
          </a:p>
        </p:txBody>
      </p:sp>
    </p:spTree>
    <p:extLst>
      <p:ext uri="{BB962C8B-B14F-4D97-AF65-F5344CB8AC3E}">
        <p14:creationId xmlns:p14="http://schemas.microsoft.com/office/powerpoint/2010/main" val="2655214730"/>
      </p:ext>
    </p:extLst>
  </p:cSld>
  <p:clrMapOvr>
    <a:masterClrMapping/>
  </p:clrMapOvr>
  <p:extLst>
    <p:ext uri="{DCECCB84-F9BA-43D5-87BE-67443E8EF086}">
      <p15:sldGuideLst xmlns:p15="http://schemas.microsoft.com/office/powerpoint/2012/main">
        <p15:guide id="2" pos="461">
          <p15:clr>
            <a:srgbClr val="FBAE40"/>
          </p15:clr>
        </p15:guide>
        <p15:guide id="3" pos="7219">
          <p15:clr>
            <a:srgbClr val="FBAE40"/>
          </p15:clr>
        </p15:guide>
        <p15:guide id="4" orient="horz" pos="459">
          <p15:clr>
            <a:srgbClr val="FBAE40"/>
          </p15:clr>
        </p15:guide>
        <p15:guide id="5" orient="horz" pos="595">
          <p15:clr>
            <a:srgbClr val="FBAE40"/>
          </p15:clr>
        </p15:guide>
        <p15:guide id="6" orient="horz" pos="2591">
          <p15:clr>
            <a:srgbClr val="FBAE40"/>
          </p15:clr>
        </p15:guide>
        <p15:guide id="7" orient="horz" pos="1548">
          <p15:clr>
            <a:srgbClr val="FBAE40"/>
          </p15:clr>
        </p15:guide>
        <p15:guide id="8" orient="horz" pos="2047">
          <p15:clr>
            <a:srgbClr val="FBAE40"/>
          </p15:clr>
        </p15:guide>
        <p15:guide id="9" orient="horz" pos="38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3B3C28A-C46F-4B11-9DBA-15C2AD2175A0}"/>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 name="Title 1">
            <a:extLst>
              <a:ext uri="{FF2B5EF4-FFF2-40B4-BE49-F238E27FC236}">
                <a16:creationId xmlns:a16="http://schemas.microsoft.com/office/drawing/2014/main" id="{1604E784-7404-4A58-BE4A-0F143E190F6D}"/>
              </a:ext>
            </a:extLst>
          </p:cNvPr>
          <p:cNvSpPr>
            <a:spLocks noGrp="1"/>
          </p:cNvSpPr>
          <p:nvPr>
            <p:ph type="title" hasCustomPrompt="1"/>
          </p:nvPr>
        </p:nvSpPr>
        <p:spPr>
          <a:xfrm>
            <a:off x="623517" y="637187"/>
            <a:ext cx="10907893" cy="703828"/>
          </a:xfrm>
          <a:prstGeom prst="rect">
            <a:avLst/>
          </a:prstGeom>
        </p:spPr>
        <p:txBody>
          <a:bodyPr/>
          <a:lstStyle>
            <a:lvl1pPr>
              <a:defRPr sz="2800" b="1">
                <a:solidFill>
                  <a:srgbClr val="005454"/>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DACA7ABC-3920-418B-8522-9D95F5E88CAE}"/>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8CFD280-492C-42ED-ABF8-DA744EB85D00}"/>
              </a:ext>
            </a:extLst>
          </p:cNvPr>
          <p:cNvSpPr>
            <a:spLocks noGrp="1"/>
          </p:cNvSpPr>
          <p:nvPr>
            <p:ph type="ftr" sz="quarter" idx="11"/>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30DF3F4B-77DB-4668-8E65-D97C6362DF7F}"/>
              </a:ext>
            </a:extLst>
          </p:cNvPr>
          <p:cNvSpPr>
            <a:spLocks noGrp="1"/>
          </p:cNvSpPr>
          <p:nvPr>
            <p:ph type="sldNum" sz="quarter" idx="12"/>
          </p:nvPr>
        </p:nvSpPr>
        <p:spPr/>
        <p:txBody>
          <a:bodyPr/>
          <a:lstStyle/>
          <a:p>
            <a:fld id="{F0EBD639-FBDF-4BE7-86EE-7F5910956510}" type="slidenum">
              <a:rPr lang="en-GB" smtClean="0"/>
              <a:pPr/>
              <a:t>‹#›</a:t>
            </a:fld>
            <a:endParaRPr lang="en-GB"/>
          </a:p>
        </p:txBody>
      </p:sp>
      <p:sp>
        <p:nvSpPr>
          <p:cNvPr id="9" name="Content Placeholder 8">
            <a:extLst>
              <a:ext uri="{FF2B5EF4-FFF2-40B4-BE49-F238E27FC236}">
                <a16:creationId xmlns:a16="http://schemas.microsoft.com/office/drawing/2014/main" id="{D4EB4EB0-0746-492F-A8C0-F3957D989FB4}"/>
              </a:ext>
            </a:extLst>
          </p:cNvPr>
          <p:cNvSpPr>
            <a:spLocks noGrp="1"/>
          </p:cNvSpPr>
          <p:nvPr>
            <p:ph sz="quarter" idx="13" hasCustomPrompt="1"/>
          </p:nvPr>
        </p:nvSpPr>
        <p:spPr>
          <a:xfrm>
            <a:off x="623518" y="1559512"/>
            <a:ext cx="5317014" cy="423373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1" name="Content Placeholder 10">
            <a:extLst>
              <a:ext uri="{FF2B5EF4-FFF2-40B4-BE49-F238E27FC236}">
                <a16:creationId xmlns:a16="http://schemas.microsoft.com/office/drawing/2014/main" id="{CA806C6A-0AB8-4DDC-BB1B-8D22A94DB223}"/>
              </a:ext>
            </a:extLst>
          </p:cNvPr>
          <p:cNvSpPr>
            <a:spLocks noGrp="1"/>
          </p:cNvSpPr>
          <p:nvPr>
            <p:ph sz="quarter" idx="14" hasCustomPrompt="1"/>
          </p:nvPr>
        </p:nvSpPr>
        <p:spPr>
          <a:xfrm>
            <a:off x="6096000" y="1559512"/>
            <a:ext cx="5435410" cy="423373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Tree>
    <p:extLst>
      <p:ext uri="{BB962C8B-B14F-4D97-AF65-F5344CB8AC3E}">
        <p14:creationId xmlns:p14="http://schemas.microsoft.com/office/powerpoint/2010/main" val="421237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52AD1EE-6EDF-4FB5-B7C4-150562FCB644}"/>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 name="Title 1">
            <a:extLst>
              <a:ext uri="{FF2B5EF4-FFF2-40B4-BE49-F238E27FC236}">
                <a16:creationId xmlns:a16="http://schemas.microsoft.com/office/drawing/2014/main" id="{1604E784-7404-4A58-BE4A-0F143E190F6D}"/>
              </a:ext>
            </a:extLst>
          </p:cNvPr>
          <p:cNvSpPr>
            <a:spLocks noGrp="1"/>
          </p:cNvSpPr>
          <p:nvPr>
            <p:ph type="title" hasCustomPrompt="1"/>
          </p:nvPr>
        </p:nvSpPr>
        <p:spPr>
          <a:xfrm>
            <a:off x="623518" y="638260"/>
            <a:ext cx="10730282" cy="639844"/>
          </a:xfrm>
          <a:prstGeom prst="rect">
            <a:avLst/>
          </a:prstGeom>
        </p:spPr>
        <p:txBody>
          <a:bodyPr/>
          <a:lstStyle>
            <a:lvl1pPr>
              <a:defRPr sz="2800" b="1">
                <a:solidFill>
                  <a:srgbClr val="005454"/>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DACA7ABC-3920-418B-8522-9D95F5E88CAE}"/>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8CFD280-492C-42ED-ABF8-DA744EB85D00}"/>
              </a:ext>
            </a:extLst>
          </p:cNvPr>
          <p:cNvSpPr>
            <a:spLocks noGrp="1"/>
          </p:cNvSpPr>
          <p:nvPr>
            <p:ph type="ftr" sz="quarter" idx="11"/>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30DF3F4B-77DB-4668-8E65-D97C6362DF7F}"/>
              </a:ext>
            </a:extLst>
          </p:cNvPr>
          <p:cNvSpPr>
            <a:spLocks noGrp="1"/>
          </p:cNvSpPr>
          <p:nvPr>
            <p:ph type="sldNum" sz="quarter" idx="12"/>
          </p:nvPr>
        </p:nvSpPr>
        <p:spPr/>
        <p:txBody>
          <a:bodyPr/>
          <a:lstStyle/>
          <a:p>
            <a:fld id="{F0EBD639-FBDF-4BE7-86EE-7F5910956510}" type="slidenum">
              <a:rPr lang="en-GB" smtClean="0"/>
              <a:pPr/>
              <a:t>‹#›</a:t>
            </a:fld>
            <a:endParaRPr lang="en-GB"/>
          </a:p>
        </p:txBody>
      </p:sp>
      <p:sp>
        <p:nvSpPr>
          <p:cNvPr id="9" name="Content Placeholder 8">
            <a:extLst>
              <a:ext uri="{FF2B5EF4-FFF2-40B4-BE49-F238E27FC236}">
                <a16:creationId xmlns:a16="http://schemas.microsoft.com/office/drawing/2014/main" id="{D4EB4EB0-0746-492F-A8C0-F3957D989FB4}"/>
              </a:ext>
            </a:extLst>
          </p:cNvPr>
          <p:cNvSpPr>
            <a:spLocks noGrp="1"/>
          </p:cNvSpPr>
          <p:nvPr>
            <p:ph sz="quarter" idx="13" hasCustomPrompt="1"/>
          </p:nvPr>
        </p:nvSpPr>
        <p:spPr>
          <a:xfrm>
            <a:off x="623518" y="2424080"/>
            <a:ext cx="5317014" cy="3369165"/>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1" name="Content Placeholder 10">
            <a:extLst>
              <a:ext uri="{FF2B5EF4-FFF2-40B4-BE49-F238E27FC236}">
                <a16:creationId xmlns:a16="http://schemas.microsoft.com/office/drawing/2014/main" id="{CA806C6A-0AB8-4DDC-BB1B-8D22A94DB223}"/>
              </a:ext>
            </a:extLst>
          </p:cNvPr>
          <p:cNvSpPr>
            <a:spLocks noGrp="1"/>
          </p:cNvSpPr>
          <p:nvPr>
            <p:ph sz="quarter" idx="14" hasCustomPrompt="1"/>
          </p:nvPr>
        </p:nvSpPr>
        <p:spPr>
          <a:xfrm>
            <a:off x="6096000" y="2424080"/>
            <a:ext cx="5257800" cy="3369165"/>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0" name="Text Placeholder 9">
            <a:extLst>
              <a:ext uri="{FF2B5EF4-FFF2-40B4-BE49-F238E27FC236}">
                <a16:creationId xmlns:a16="http://schemas.microsoft.com/office/drawing/2014/main" id="{1E40DFFC-4426-4C7A-95BC-AA9877179A74}"/>
              </a:ext>
            </a:extLst>
          </p:cNvPr>
          <p:cNvSpPr>
            <a:spLocks noGrp="1"/>
          </p:cNvSpPr>
          <p:nvPr>
            <p:ph type="body" sz="quarter" idx="15" hasCustomPrompt="1"/>
          </p:nvPr>
        </p:nvSpPr>
        <p:spPr>
          <a:xfrm>
            <a:off x="623518" y="1559512"/>
            <a:ext cx="5317014" cy="803275"/>
          </a:xfrm>
          <a:prstGeom prst="rect">
            <a:avLst/>
          </a:prstGeom>
        </p:spPr>
        <p:txBody>
          <a:bodyPr/>
          <a:lstStyle>
            <a:lvl1pPr>
              <a:buNone/>
              <a:defRPr sz="2000" b="0">
                <a:solidFill>
                  <a:srgbClr val="005454"/>
                </a:solidFill>
              </a:defRPr>
            </a:lvl1pPr>
          </a:lstStyle>
          <a:p>
            <a:pPr lvl="0"/>
            <a:r>
              <a:rPr lang="en-US" dirty="0"/>
              <a:t>Click to add text</a:t>
            </a:r>
            <a:endParaRPr lang="en-GB" dirty="0"/>
          </a:p>
        </p:txBody>
      </p:sp>
      <p:sp>
        <p:nvSpPr>
          <p:cNvPr id="13" name="Text Placeholder 12">
            <a:extLst>
              <a:ext uri="{FF2B5EF4-FFF2-40B4-BE49-F238E27FC236}">
                <a16:creationId xmlns:a16="http://schemas.microsoft.com/office/drawing/2014/main" id="{D83F3089-F79F-44C0-91D9-5B65BBD6C8BE}"/>
              </a:ext>
            </a:extLst>
          </p:cNvPr>
          <p:cNvSpPr>
            <a:spLocks noGrp="1"/>
          </p:cNvSpPr>
          <p:nvPr>
            <p:ph type="body" sz="quarter" idx="16" hasCustomPrompt="1"/>
          </p:nvPr>
        </p:nvSpPr>
        <p:spPr>
          <a:xfrm>
            <a:off x="6096000" y="1559512"/>
            <a:ext cx="5257800" cy="803275"/>
          </a:xfrm>
          <a:prstGeom prst="rect">
            <a:avLst/>
          </a:prstGeom>
        </p:spPr>
        <p:txBody>
          <a:bodyPr/>
          <a:lstStyle>
            <a:lvl1pPr>
              <a:buNone/>
              <a:defRPr sz="2000" b="0">
                <a:solidFill>
                  <a:srgbClr val="005454"/>
                </a:solidFill>
              </a:defRPr>
            </a:lvl1pPr>
          </a:lstStyle>
          <a:p>
            <a:pPr lvl="0"/>
            <a:r>
              <a:rPr lang="en-US" dirty="0"/>
              <a:t>Click to add text</a:t>
            </a:r>
            <a:endParaRPr lang="en-GB" dirty="0"/>
          </a:p>
        </p:txBody>
      </p:sp>
    </p:spTree>
    <p:extLst>
      <p:ext uri="{BB962C8B-B14F-4D97-AF65-F5344CB8AC3E}">
        <p14:creationId xmlns:p14="http://schemas.microsoft.com/office/powerpoint/2010/main" val="97681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E02CDD-2480-3F45-B6F6-2D5DD8C382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7" name="Text Placeholder 26">
            <a:extLst>
              <a:ext uri="{FF2B5EF4-FFF2-40B4-BE49-F238E27FC236}">
                <a16:creationId xmlns:a16="http://schemas.microsoft.com/office/drawing/2014/main" id="{DD1EE7F6-A3C2-CD43-9E31-48A8DB52D899}"/>
              </a:ext>
            </a:extLst>
          </p:cNvPr>
          <p:cNvSpPr>
            <a:spLocks noGrp="1"/>
          </p:cNvSpPr>
          <p:nvPr>
            <p:ph type="body" sz="quarter" idx="11" hasCustomPrompt="1"/>
          </p:nvPr>
        </p:nvSpPr>
        <p:spPr>
          <a:xfrm>
            <a:off x="643744" y="684904"/>
            <a:ext cx="1472066" cy="178052"/>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Date Month</a:t>
            </a:r>
          </a:p>
        </p:txBody>
      </p:sp>
      <p:sp>
        <p:nvSpPr>
          <p:cNvPr id="28" name="Text Placeholder 26">
            <a:extLst>
              <a:ext uri="{FF2B5EF4-FFF2-40B4-BE49-F238E27FC236}">
                <a16:creationId xmlns:a16="http://schemas.microsoft.com/office/drawing/2014/main" id="{92B1ED6C-2812-A243-BCCB-C932F562F4C0}"/>
              </a:ext>
            </a:extLst>
          </p:cNvPr>
          <p:cNvSpPr>
            <a:spLocks noGrp="1"/>
          </p:cNvSpPr>
          <p:nvPr>
            <p:ph type="body" sz="quarter" idx="12" hasCustomPrompt="1"/>
          </p:nvPr>
        </p:nvSpPr>
        <p:spPr>
          <a:xfrm>
            <a:off x="643744" y="807347"/>
            <a:ext cx="1472066" cy="178052"/>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Year</a:t>
            </a:r>
          </a:p>
        </p:txBody>
      </p:sp>
      <p:sp>
        <p:nvSpPr>
          <p:cNvPr id="29" name="Text Placeholder 26">
            <a:extLst>
              <a:ext uri="{FF2B5EF4-FFF2-40B4-BE49-F238E27FC236}">
                <a16:creationId xmlns:a16="http://schemas.microsoft.com/office/drawing/2014/main" id="{34EA9527-19C5-0745-BBB9-2DFD0B9D7297}"/>
              </a:ext>
            </a:extLst>
          </p:cNvPr>
          <p:cNvSpPr>
            <a:spLocks noGrp="1"/>
          </p:cNvSpPr>
          <p:nvPr>
            <p:ph type="body" sz="quarter" idx="13" hasCustomPrompt="1"/>
          </p:nvPr>
        </p:nvSpPr>
        <p:spPr>
          <a:xfrm>
            <a:off x="3147065" y="684904"/>
            <a:ext cx="1472066" cy="178052"/>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30" name="Text Placeholder 26">
            <a:extLst>
              <a:ext uri="{FF2B5EF4-FFF2-40B4-BE49-F238E27FC236}">
                <a16:creationId xmlns:a16="http://schemas.microsoft.com/office/drawing/2014/main" id="{C84952DF-0704-C54D-A2C6-76E665C8EC62}"/>
              </a:ext>
            </a:extLst>
          </p:cNvPr>
          <p:cNvSpPr>
            <a:spLocks noGrp="1"/>
          </p:cNvSpPr>
          <p:nvPr>
            <p:ph type="body" sz="quarter" idx="14" hasCustomPrompt="1"/>
          </p:nvPr>
        </p:nvSpPr>
        <p:spPr>
          <a:xfrm>
            <a:off x="3147065" y="807347"/>
            <a:ext cx="1472066" cy="178052"/>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Presenter Position</a:t>
            </a:r>
          </a:p>
        </p:txBody>
      </p:sp>
      <p:sp>
        <p:nvSpPr>
          <p:cNvPr id="10" name="Text Placeholder 26">
            <a:extLst>
              <a:ext uri="{FF2B5EF4-FFF2-40B4-BE49-F238E27FC236}">
                <a16:creationId xmlns:a16="http://schemas.microsoft.com/office/drawing/2014/main" id="{54E7CB4E-1E5B-AD40-8000-776D4D885BDF}"/>
              </a:ext>
            </a:extLst>
          </p:cNvPr>
          <p:cNvSpPr>
            <a:spLocks noGrp="1"/>
          </p:cNvSpPr>
          <p:nvPr>
            <p:ph type="body" sz="quarter" idx="15" hasCustomPrompt="1"/>
          </p:nvPr>
        </p:nvSpPr>
        <p:spPr>
          <a:xfrm>
            <a:off x="643744" y="2793682"/>
            <a:ext cx="4898074"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Arial" panose="020B0604020202020204" pitchFamily="34" charset="0"/>
                <a:cs typeface="Arial" panose="020B0604020202020204" pitchFamily="34" charset="0"/>
              </a:defRPr>
            </a:lvl1pPr>
          </a:lstStyle>
          <a:p>
            <a:pPr lvl="0"/>
            <a:r>
              <a:rPr lang="en-US" dirty="0"/>
              <a:t>A Person</a:t>
            </a:r>
          </a:p>
          <a:p>
            <a:pPr lvl="0"/>
            <a:r>
              <a:rPr lang="en-US" dirty="0"/>
              <a:t>Title</a:t>
            </a:r>
          </a:p>
          <a:p>
            <a:pPr lvl="0"/>
            <a:r>
              <a:rPr lang="en-US" dirty="0"/>
              <a:t>Phone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Email</a:t>
            </a:r>
          </a:p>
          <a:p>
            <a:pPr lvl="0"/>
            <a:r>
              <a:rPr lang="en-US" dirty="0"/>
              <a:t> </a:t>
            </a:r>
          </a:p>
        </p:txBody>
      </p:sp>
      <p:pic>
        <p:nvPicPr>
          <p:cNvPr id="11" name="Graphic 10">
            <a:extLst>
              <a:ext uri="{FF2B5EF4-FFF2-40B4-BE49-F238E27FC236}">
                <a16:creationId xmlns:a16="http://schemas.microsoft.com/office/drawing/2014/main" id="{20446030-0530-4C02-AD88-7FED1C2118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1838" y="1525702"/>
            <a:ext cx="2475188" cy="357858"/>
          </a:xfrm>
          <a:prstGeom prst="rect">
            <a:avLst/>
          </a:prstGeom>
        </p:spPr>
      </p:pic>
      <p:sp>
        <p:nvSpPr>
          <p:cNvPr id="2" name="TextBox 1">
            <a:extLst>
              <a:ext uri="{FF2B5EF4-FFF2-40B4-BE49-F238E27FC236}">
                <a16:creationId xmlns:a16="http://schemas.microsoft.com/office/drawing/2014/main" id="{1835D34C-DF24-4688-B864-6588E6B640DA}"/>
              </a:ext>
            </a:extLst>
          </p:cNvPr>
          <p:cNvSpPr txBox="1"/>
          <p:nvPr userDrawn="1"/>
        </p:nvSpPr>
        <p:spPr>
          <a:xfrm>
            <a:off x="611795" y="5157355"/>
            <a:ext cx="6305051" cy="1323439"/>
          </a:xfrm>
          <a:prstGeom prst="rect">
            <a:avLst/>
          </a:prstGeom>
          <a:noFill/>
        </p:spPr>
        <p:txBody>
          <a:bodyPr wrap="square" rtlCol="0">
            <a:spAutoFit/>
          </a:bodyPr>
          <a:lstStyle/>
          <a:p>
            <a:r>
              <a:rPr lang="en-GB" sz="8000" dirty="0">
                <a:solidFill>
                  <a:schemeClr val="bg1"/>
                </a:solidFill>
              </a:rPr>
              <a:t>Thank you</a:t>
            </a:r>
          </a:p>
        </p:txBody>
      </p:sp>
    </p:spTree>
    <p:extLst>
      <p:ext uri="{BB962C8B-B14F-4D97-AF65-F5344CB8AC3E}">
        <p14:creationId xmlns:p14="http://schemas.microsoft.com/office/powerpoint/2010/main" val="413315468"/>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58"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5060-D08C-447A-9E9E-068E90D8F6AC}"/>
              </a:ext>
            </a:extLst>
          </p:cNvPr>
          <p:cNvSpPr>
            <a:spLocks noGrp="1"/>
          </p:cNvSpPr>
          <p:nvPr>
            <p:ph type="dt" sz="half" idx="2"/>
          </p:nvPr>
        </p:nvSpPr>
        <p:spPr>
          <a:xfrm>
            <a:off x="660588" y="6365185"/>
            <a:ext cx="1304690" cy="209074"/>
          </a:xfrm>
          <a:prstGeom prst="rect">
            <a:avLst/>
          </a:prstGeom>
        </p:spPr>
        <p:txBody>
          <a:bodyPr vert="horz" lIns="91440" tIns="45720" rIns="91440" bIns="45720" rtlCol="0" anchor="t"/>
          <a:lstStyle>
            <a:lvl1pPr algn="l">
              <a:defRPr sz="800">
                <a:solidFill>
                  <a:srgbClr val="005454"/>
                </a:solidFill>
                <a:latin typeface="Arial" panose="020B0604020202020204" pitchFamily="34" charset="0"/>
                <a:cs typeface="Arial" panose="020B0604020202020204" pitchFamily="34" charset="0"/>
              </a:defRPr>
            </a:lvl1pPr>
          </a:lstStyle>
          <a:p>
            <a:r>
              <a:rPr lang="en-US"/>
              <a:t>Vysus Group</a:t>
            </a:r>
            <a:endParaRPr lang="en-GB"/>
          </a:p>
        </p:txBody>
      </p:sp>
      <p:sp>
        <p:nvSpPr>
          <p:cNvPr id="3" name="Footer Placeholder 2">
            <a:extLst>
              <a:ext uri="{FF2B5EF4-FFF2-40B4-BE49-F238E27FC236}">
                <a16:creationId xmlns:a16="http://schemas.microsoft.com/office/drawing/2014/main" id="{72F14CA7-7A82-4E5F-88FF-A46008420335}"/>
              </a:ext>
            </a:extLst>
          </p:cNvPr>
          <p:cNvSpPr>
            <a:spLocks noGrp="1"/>
          </p:cNvSpPr>
          <p:nvPr>
            <p:ph type="ftr" sz="quarter" idx="3"/>
          </p:nvPr>
        </p:nvSpPr>
        <p:spPr>
          <a:xfrm>
            <a:off x="3130063" y="6365185"/>
            <a:ext cx="3525495" cy="209074"/>
          </a:xfrm>
          <a:prstGeom prst="rect">
            <a:avLst/>
          </a:prstGeom>
        </p:spPr>
        <p:txBody>
          <a:bodyPr vert="horz" lIns="91440" tIns="45720" rIns="91440" bIns="45720" rtlCol="0" anchor="t"/>
          <a:lstStyle>
            <a:lvl1pPr algn="l">
              <a:defRPr sz="800">
                <a:solidFill>
                  <a:srgbClr val="005454"/>
                </a:solidFill>
                <a:latin typeface="Arial" panose="020B0604020202020204" pitchFamily="34" charset="0"/>
                <a:cs typeface="Arial" panose="020B0604020202020204" pitchFamily="34" charset="0"/>
              </a:defRPr>
            </a:lvl1pPr>
          </a:lstStyle>
          <a:p>
            <a:r>
              <a:rPr lang="en-GB" dirty="0"/>
              <a:t>PSAM 16, June 26 – July 1, Honolulu, Hawaii</a:t>
            </a:r>
          </a:p>
        </p:txBody>
      </p:sp>
      <p:sp>
        <p:nvSpPr>
          <p:cNvPr id="4" name="Slide Number Placeholder 3">
            <a:extLst>
              <a:ext uri="{FF2B5EF4-FFF2-40B4-BE49-F238E27FC236}">
                <a16:creationId xmlns:a16="http://schemas.microsoft.com/office/drawing/2014/main" id="{40EC6F44-A4F2-4F51-8C87-D19DED41DA34}"/>
              </a:ext>
            </a:extLst>
          </p:cNvPr>
          <p:cNvSpPr>
            <a:spLocks noGrp="1"/>
          </p:cNvSpPr>
          <p:nvPr>
            <p:ph type="sldNum" sz="quarter" idx="4"/>
          </p:nvPr>
        </p:nvSpPr>
        <p:spPr>
          <a:xfrm>
            <a:off x="10053850" y="6365185"/>
            <a:ext cx="1477561" cy="209074"/>
          </a:xfrm>
          <a:prstGeom prst="rect">
            <a:avLst/>
          </a:prstGeom>
        </p:spPr>
        <p:txBody>
          <a:bodyPr vert="horz" lIns="91440" tIns="45720" rIns="91440" bIns="45720" rtlCol="0" anchor="t"/>
          <a:lstStyle>
            <a:lvl1pPr algn="r">
              <a:defRPr sz="800">
                <a:solidFill>
                  <a:srgbClr val="005454"/>
                </a:solidFill>
                <a:latin typeface="Arial" panose="020B0604020202020204" pitchFamily="34" charset="0"/>
                <a:cs typeface="Arial" panose="020B0604020202020204" pitchFamily="34" charset="0"/>
              </a:defRPr>
            </a:lvl1pPr>
          </a:lstStyle>
          <a:p>
            <a:fld id="{F0EBD639-FBDF-4BE7-86EE-7F5910956510}" type="slidenum">
              <a:rPr lang="en-GB" smtClean="0"/>
              <a:pPr/>
              <a:t>‹#›</a:t>
            </a:fld>
            <a:endParaRPr lang="en-GB"/>
          </a:p>
        </p:txBody>
      </p:sp>
    </p:spTree>
    <p:extLst>
      <p:ext uri="{BB962C8B-B14F-4D97-AF65-F5344CB8AC3E}">
        <p14:creationId xmlns:p14="http://schemas.microsoft.com/office/powerpoint/2010/main" val="2699047612"/>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702" r:id="rId3"/>
    <p:sldLayoutId id="2147483691" r:id="rId4"/>
    <p:sldLayoutId id="2147483706" r:id="rId5"/>
    <p:sldLayoutId id="2147483708" r:id="rId6"/>
    <p:sldLayoutId id="214748366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hyperlink" Target="https://www.vysusgroup.com/" TargetMode="External"/><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3A7CD3-0979-4B26-836E-A4EE59A32CAB}"/>
              </a:ext>
            </a:extLst>
          </p:cNvPr>
          <p:cNvSpPr>
            <a:spLocks noGrp="1"/>
          </p:cNvSpPr>
          <p:nvPr>
            <p:ph type="body" sz="quarter" idx="10"/>
          </p:nvPr>
        </p:nvSpPr>
        <p:spPr/>
        <p:txBody>
          <a:bodyPr>
            <a:normAutofit fontScale="85000" lnSpcReduction="10000"/>
          </a:bodyPr>
          <a:lstStyle/>
          <a:p>
            <a:r>
              <a:rPr lang="en-GB" noProof="0" dirty="0"/>
              <a:t>PSA implementation of the Independent Core Cooling and new EOPs/SAMGs at Oskarshamn 3</a:t>
            </a:r>
          </a:p>
        </p:txBody>
      </p:sp>
      <p:sp>
        <p:nvSpPr>
          <p:cNvPr id="4" name="TextBox 3">
            <a:extLst>
              <a:ext uri="{FF2B5EF4-FFF2-40B4-BE49-F238E27FC236}">
                <a16:creationId xmlns:a16="http://schemas.microsoft.com/office/drawing/2014/main" id="{362E0479-59EB-6E2D-8C43-5CC97E0ACFCC}"/>
              </a:ext>
            </a:extLst>
          </p:cNvPr>
          <p:cNvSpPr txBox="1"/>
          <p:nvPr/>
        </p:nvSpPr>
        <p:spPr>
          <a:xfrm>
            <a:off x="611795" y="5901780"/>
            <a:ext cx="6096000" cy="369332"/>
          </a:xfrm>
          <a:prstGeom prst="rect">
            <a:avLst/>
          </a:prstGeom>
          <a:noFill/>
        </p:spPr>
        <p:txBody>
          <a:bodyPr wrap="square">
            <a:spAutoFit/>
          </a:bodyPr>
          <a:lstStyle/>
          <a:p>
            <a:r>
              <a:rPr lang="en-GB" noProof="0" dirty="0">
                <a:solidFill>
                  <a:schemeClr val="bg1"/>
                </a:solidFill>
              </a:rPr>
              <a:t>Paper FR84</a:t>
            </a:r>
          </a:p>
        </p:txBody>
      </p:sp>
    </p:spTree>
    <p:extLst>
      <p:ext uri="{BB962C8B-B14F-4D97-AF65-F5344CB8AC3E}">
        <p14:creationId xmlns:p14="http://schemas.microsoft.com/office/powerpoint/2010/main" val="144859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2D676D4-09BB-4547-AA0F-EC5D134112B8}"/>
              </a:ext>
            </a:extLst>
          </p:cNvPr>
          <p:cNvSpPr>
            <a:spLocks noGrp="1"/>
          </p:cNvSpPr>
          <p:nvPr>
            <p:ph type="body" sz="quarter" idx="10"/>
          </p:nvPr>
        </p:nvSpPr>
        <p:spPr/>
        <p:txBody>
          <a:bodyPr/>
          <a:lstStyle/>
          <a:p>
            <a:r>
              <a:rPr lang="en-GB" dirty="0"/>
              <a:t>Other related studies</a:t>
            </a:r>
            <a:endParaRPr lang="en-GB" noProof="0"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GB"/>
              <a:t>Vysus Group</a:t>
            </a:r>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10</a:t>
            </a:fld>
            <a:endParaRPr lang="en-GB"/>
          </a:p>
        </p:txBody>
      </p:sp>
      <p:sp>
        <p:nvSpPr>
          <p:cNvPr id="16" name="Content Placeholder 15">
            <a:extLst>
              <a:ext uri="{FF2B5EF4-FFF2-40B4-BE49-F238E27FC236}">
                <a16:creationId xmlns:a16="http://schemas.microsoft.com/office/drawing/2014/main" id="{60DC05D7-9034-40FC-9687-015743CE94BB}"/>
              </a:ext>
            </a:extLst>
          </p:cNvPr>
          <p:cNvSpPr>
            <a:spLocks noGrp="1"/>
          </p:cNvSpPr>
          <p:nvPr>
            <p:ph sz="quarter" idx="15"/>
          </p:nvPr>
        </p:nvSpPr>
        <p:spPr>
          <a:ln>
            <a:noFill/>
          </a:ln>
        </p:spPr>
        <p:txBody>
          <a:bodyPr>
            <a:normAutofit lnSpcReduction="10000"/>
          </a:bodyPr>
          <a:lstStyle/>
          <a:p>
            <a:r>
              <a:rPr lang="en-US" dirty="0"/>
              <a:t>Other studies related to the OBH and EOPs/SAMGs implementation were performed during 2020-2021:</a:t>
            </a:r>
          </a:p>
          <a:p>
            <a:pPr marL="685800" lvl="2">
              <a:spcBef>
                <a:spcPts val="1000"/>
              </a:spcBef>
            </a:pPr>
            <a:r>
              <a:rPr lang="en-US" dirty="0"/>
              <a:t>Analysis and model update related to changed pump curve for the ICC system.</a:t>
            </a:r>
          </a:p>
          <a:p>
            <a:pPr marL="685800" lvl="2">
              <a:spcBef>
                <a:spcPts val="1000"/>
              </a:spcBef>
            </a:pPr>
            <a:r>
              <a:rPr lang="en-US" dirty="0"/>
              <a:t>Analysis of room cooling requirements for areas containing OBH components.</a:t>
            </a:r>
          </a:p>
          <a:p>
            <a:pPr marL="685800" lvl="2">
              <a:spcBef>
                <a:spcPts val="1000"/>
              </a:spcBef>
            </a:pPr>
            <a:r>
              <a:rPr lang="en-US" dirty="0"/>
              <a:t>Implementation of manual actions including dependencies in the PSA model - according to the analysis developed during phase 3.</a:t>
            </a:r>
          </a:p>
          <a:p>
            <a:pPr marL="685800" lvl="2">
              <a:spcBef>
                <a:spcPts val="1000"/>
              </a:spcBef>
            </a:pPr>
            <a:r>
              <a:rPr lang="en-US" dirty="0"/>
              <a:t>Reliability analysis regarding availability, operational safety and maintenance (</a:t>
            </a:r>
            <a:r>
              <a:rPr lang="en-GB" dirty="0"/>
              <a:t>refer to paper AN79)</a:t>
            </a:r>
            <a:r>
              <a:rPr lang="en-US" dirty="0"/>
              <a:t>.</a:t>
            </a:r>
          </a:p>
          <a:p>
            <a:pPr marL="685800" lvl="2">
              <a:spcBef>
                <a:spcPts val="1000"/>
              </a:spcBef>
            </a:pPr>
            <a:r>
              <a:rPr lang="en-US" dirty="0"/>
              <a:t>Merger of PSA models – ordinary/as-built PSA with PSA-model developed during the OBH project.</a:t>
            </a:r>
          </a:p>
          <a:p>
            <a:pPr marL="228600" lvl="2">
              <a:lnSpc>
                <a:spcPct val="100000"/>
              </a:lnSpc>
              <a:spcBef>
                <a:spcPts val="1000"/>
              </a:spcBef>
            </a:pPr>
            <a:r>
              <a:rPr lang="en-US" dirty="0"/>
              <a:t>Several results’ comparisons between baseline PSA with as-built system configuration and PSA at different stages of the implementation of the OBH function and EOPs/SAMGs were done, both in terms of </a:t>
            </a:r>
            <a:r>
              <a:rPr lang="en-US" i="1" dirty="0"/>
              <a:t>CDF</a:t>
            </a:r>
            <a:r>
              <a:rPr lang="en-US" dirty="0"/>
              <a:t> and for the total </a:t>
            </a:r>
            <a:r>
              <a:rPr lang="en-US" i="1" dirty="0"/>
              <a:t>frequency of unacceptable releases</a:t>
            </a:r>
            <a:r>
              <a:rPr lang="en-US" dirty="0"/>
              <a:t> (level 2 PSA)</a:t>
            </a:r>
            <a:r>
              <a:rPr lang="en-US" b="1" dirty="0"/>
              <a:t>*</a:t>
            </a:r>
            <a:r>
              <a:rPr lang="en-US" dirty="0"/>
              <a:t>.</a:t>
            </a:r>
          </a:p>
          <a:p>
            <a:pPr marL="228600" lvl="2">
              <a:lnSpc>
                <a:spcPct val="100000"/>
              </a:lnSpc>
              <a:spcBef>
                <a:spcPts val="1000"/>
              </a:spcBef>
            </a:pPr>
            <a:endParaRPr lang="en-US" dirty="0"/>
          </a:p>
          <a:p>
            <a:pPr marL="0" lvl="2" indent="0">
              <a:lnSpc>
                <a:spcPct val="100000"/>
              </a:lnSpc>
              <a:spcBef>
                <a:spcPts val="1000"/>
              </a:spcBef>
              <a:buNone/>
            </a:pPr>
            <a:r>
              <a:rPr lang="en-US" b="1" dirty="0"/>
              <a:t>* </a:t>
            </a:r>
            <a:r>
              <a:rPr lang="en-US" sz="1400" dirty="0"/>
              <a:t>The frequency for </a:t>
            </a:r>
            <a:r>
              <a:rPr lang="en-US" sz="1400" i="1" dirty="0"/>
              <a:t>unacceptable releases </a:t>
            </a:r>
            <a:r>
              <a:rPr lang="en-US" sz="1400" dirty="0"/>
              <a:t>is a different risk metric compared to LERF and it is the one adopted in Sweden for level 2 PSA results’ presentation to SSM. The existing definitions of an </a:t>
            </a:r>
            <a:r>
              <a:rPr lang="en-US" sz="1400" i="1" dirty="0"/>
              <a:t>unacceptable release </a:t>
            </a:r>
            <a:r>
              <a:rPr lang="en-US" sz="1400" dirty="0"/>
              <a:t>are directly or indirectly based on the Swedish government decision in 1985 regarding severe accident mitigation, i.e., “0,1 % of an 1800 </a:t>
            </a:r>
            <a:r>
              <a:rPr lang="en-US" sz="1400" dirty="0" err="1"/>
              <a:t>MWt</a:t>
            </a:r>
            <a:r>
              <a:rPr lang="en-US" sz="1400" dirty="0"/>
              <a:t> core”, corresponding to a release of 100 </a:t>
            </a:r>
            <a:r>
              <a:rPr lang="en-US" sz="1400" dirty="0" err="1"/>
              <a:t>TBq</a:t>
            </a:r>
            <a:r>
              <a:rPr lang="en-US" sz="1400" dirty="0"/>
              <a:t> of Cs-137.</a:t>
            </a:r>
            <a:endParaRPr lang="en-US" dirty="0"/>
          </a:p>
        </p:txBody>
      </p:sp>
    </p:spTree>
    <p:extLst>
      <p:ext uri="{BB962C8B-B14F-4D97-AF65-F5344CB8AC3E}">
        <p14:creationId xmlns:p14="http://schemas.microsoft.com/office/powerpoint/2010/main" val="400937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84B8FC-4ACA-9D11-4A83-1708DACEBA93}"/>
              </a:ext>
            </a:extLst>
          </p:cNvPr>
          <p:cNvSpPr>
            <a:spLocks noGrp="1"/>
          </p:cNvSpPr>
          <p:nvPr>
            <p:ph type="body" sz="quarter" idx="10"/>
          </p:nvPr>
        </p:nvSpPr>
        <p:spPr/>
        <p:txBody>
          <a:bodyPr/>
          <a:lstStyle/>
          <a:p>
            <a:r>
              <a:rPr lang="sv-SE" dirty="0" err="1"/>
              <a:t>Timeline</a:t>
            </a:r>
            <a:r>
              <a:rPr lang="sv-SE" dirty="0"/>
              <a:t> PSA </a:t>
            </a:r>
            <a:r>
              <a:rPr lang="sv-SE" dirty="0" err="1"/>
              <a:t>model</a:t>
            </a:r>
            <a:r>
              <a:rPr lang="sv-SE" dirty="0"/>
              <a:t> </a:t>
            </a:r>
            <a:r>
              <a:rPr lang="sv-SE" dirty="0" err="1"/>
              <a:t>updates</a:t>
            </a:r>
            <a:r>
              <a:rPr lang="sv-SE" dirty="0"/>
              <a:t> (2018-2021)</a:t>
            </a:r>
            <a:endParaRPr lang="en-SE" dirty="0"/>
          </a:p>
        </p:txBody>
      </p:sp>
      <p:sp>
        <p:nvSpPr>
          <p:cNvPr id="3" name="Date Placeholder 2">
            <a:extLst>
              <a:ext uri="{FF2B5EF4-FFF2-40B4-BE49-F238E27FC236}">
                <a16:creationId xmlns:a16="http://schemas.microsoft.com/office/drawing/2014/main" id="{D6614A53-D930-6071-32BF-E4AD9C35B767}"/>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14286664-9BFC-6B88-50B0-D8B2D4521D8B}"/>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3AEDC718-8B98-64AB-DC44-8E9B2C6C63A5}"/>
              </a:ext>
            </a:extLst>
          </p:cNvPr>
          <p:cNvSpPr>
            <a:spLocks noGrp="1"/>
          </p:cNvSpPr>
          <p:nvPr>
            <p:ph type="sldNum" sz="quarter" idx="13"/>
          </p:nvPr>
        </p:nvSpPr>
        <p:spPr/>
        <p:txBody>
          <a:bodyPr/>
          <a:lstStyle/>
          <a:p>
            <a:fld id="{F0EBD639-FBDF-4BE7-86EE-7F5910956510}" type="slidenum">
              <a:rPr lang="en-GB" smtClean="0"/>
              <a:pPr/>
              <a:t>11</a:t>
            </a:fld>
            <a:endParaRPr lang="en-GB"/>
          </a:p>
        </p:txBody>
      </p:sp>
      <p:pic>
        <p:nvPicPr>
          <p:cNvPr id="7" name="Content Placeholder 6" descr="A screenshot of a computer&#10;&#10;Description automatically generated with medium confidence">
            <a:extLst>
              <a:ext uri="{FF2B5EF4-FFF2-40B4-BE49-F238E27FC236}">
                <a16:creationId xmlns:a16="http://schemas.microsoft.com/office/drawing/2014/main" id="{6E972CCC-D684-74B1-C009-1B1D1DB2D661}"/>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bwMode="auto">
          <a:xfrm>
            <a:off x="412727" y="1229518"/>
            <a:ext cx="7840921" cy="4398963"/>
          </a:xfrm>
          <a:prstGeom prst="rect">
            <a:avLst/>
          </a:prstGeom>
          <a:noFill/>
          <a:ln>
            <a:noFill/>
          </a:ln>
        </p:spPr>
      </p:pic>
      <p:pic>
        <p:nvPicPr>
          <p:cNvPr id="8" name="Picture 7">
            <a:extLst>
              <a:ext uri="{FF2B5EF4-FFF2-40B4-BE49-F238E27FC236}">
                <a16:creationId xmlns:a16="http://schemas.microsoft.com/office/drawing/2014/main" id="{C7B7C3DB-61F2-4977-8E4A-14C223195606}"/>
              </a:ext>
            </a:extLst>
          </p:cNvPr>
          <p:cNvPicPr>
            <a:picLocks noChangeAspect="1"/>
          </p:cNvPicPr>
          <p:nvPr/>
        </p:nvPicPr>
        <p:blipFill>
          <a:blip r:embed="rId3"/>
          <a:stretch>
            <a:fillRect/>
          </a:stretch>
        </p:blipFill>
        <p:spPr>
          <a:xfrm>
            <a:off x="7919483" y="2963559"/>
            <a:ext cx="3959008" cy="2999451"/>
          </a:xfrm>
          <a:prstGeom prst="rect">
            <a:avLst/>
          </a:prstGeom>
        </p:spPr>
      </p:pic>
    </p:spTree>
    <p:extLst>
      <p:ext uri="{BB962C8B-B14F-4D97-AF65-F5344CB8AC3E}">
        <p14:creationId xmlns:p14="http://schemas.microsoft.com/office/powerpoint/2010/main" val="30692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noProof="0" dirty="0"/>
              <a:t>Results</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12</a:t>
            </a:fld>
            <a:endParaRPr lang="en-GB"/>
          </a:p>
        </p:txBody>
      </p:sp>
      <p:sp>
        <p:nvSpPr>
          <p:cNvPr id="12" name="Content Placeholder 11">
            <a:extLst>
              <a:ext uri="{FF2B5EF4-FFF2-40B4-BE49-F238E27FC236}">
                <a16:creationId xmlns:a16="http://schemas.microsoft.com/office/drawing/2014/main" id="{50213DFD-3CC0-4052-BF2B-9B38797BB5E2}"/>
              </a:ext>
            </a:extLst>
          </p:cNvPr>
          <p:cNvSpPr>
            <a:spLocks noGrp="1"/>
          </p:cNvSpPr>
          <p:nvPr>
            <p:ph sz="quarter" idx="13"/>
          </p:nvPr>
        </p:nvSpPr>
        <p:spPr/>
        <p:txBody>
          <a:bodyPr/>
          <a:lstStyle/>
          <a:p>
            <a:r>
              <a:rPr lang="en-US" sz="1400" dirty="0">
                <a:effectLst/>
                <a:ea typeface="PMingLiU" panose="02020500000000000000" pitchFamily="18" charset="-120"/>
              </a:rPr>
              <a:t>Although the project was aiming at implementing the OBH function in the PSA model, several other aspects were accounted for and included in the PSA i.e., new EOPs, SAMGs and additional updates due to yearly plant changes. </a:t>
            </a:r>
          </a:p>
          <a:p>
            <a:r>
              <a:rPr lang="en-US" sz="1400" dirty="0">
                <a:ea typeface="PMingLiU" panose="02020500000000000000" pitchFamily="18" charset="-120"/>
              </a:rPr>
              <a:t>Here a </a:t>
            </a:r>
            <a:r>
              <a:rPr lang="en-US" sz="1400" dirty="0">
                <a:effectLst/>
                <a:ea typeface="PMingLiU" panose="02020500000000000000" pitchFamily="18" charset="-120"/>
              </a:rPr>
              <a:t>result comparison which focuses solely on the effect and contribution of the OBH function, and the effect of new procedures (EOPs/SAMG) is shown.</a:t>
            </a:r>
          </a:p>
          <a:p>
            <a:r>
              <a:rPr lang="en-US" sz="1400" dirty="0">
                <a:effectLst/>
                <a:ea typeface="PMingLiU" panose="02020500000000000000" pitchFamily="18" charset="-120"/>
              </a:rPr>
              <a:t>The combined </a:t>
            </a:r>
            <a:r>
              <a:rPr lang="en-US" sz="1400" i="1" dirty="0">
                <a:effectLst/>
                <a:ea typeface="PMingLiU" panose="02020500000000000000" pitchFamily="18" charset="-120"/>
              </a:rPr>
              <a:t>CDF</a:t>
            </a:r>
            <a:r>
              <a:rPr lang="en-US" sz="1400" dirty="0">
                <a:effectLst/>
                <a:ea typeface="PMingLiU" panose="02020500000000000000" pitchFamily="18" charset="-120"/>
              </a:rPr>
              <a:t> for power operation and low power operation decreased by 88% compared to before the PSA update due to OBH and EOPs/SAMG. </a:t>
            </a:r>
          </a:p>
          <a:p>
            <a:r>
              <a:rPr lang="en-US" sz="1400" dirty="0">
                <a:ea typeface="PMingLiU" panose="02020500000000000000" pitchFamily="18" charset="-120"/>
              </a:rPr>
              <a:t>T</a:t>
            </a:r>
            <a:r>
              <a:rPr lang="en-US" sz="1400" dirty="0">
                <a:effectLst/>
                <a:ea typeface="PMingLiU" panose="02020500000000000000" pitchFamily="18" charset="-120"/>
              </a:rPr>
              <a:t>he combined frequency of </a:t>
            </a:r>
            <a:r>
              <a:rPr lang="en-US" sz="1400" i="1" dirty="0">
                <a:effectLst/>
                <a:ea typeface="PMingLiU" panose="02020500000000000000" pitchFamily="18" charset="-120"/>
              </a:rPr>
              <a:t>unacceptable releases</a:t>
            </a:r>
            <a:r>
              <a:rPr lang="en-US" sz="1400" dirty="0">
                <a:effectLst/>
                <a:ea typeface="PMingLiU" panose="02020500000000000000" pitchFamily="18" charset="-120"/>
              </a:rPr>
              <a:t> during power operation and low power operation decreased by 57% after the introduction of OBH.</a:t>
            </a:r>
          </a:p>
          <a:p>
            <a:r>
              <a:rPr lang="en-US" sz="1400" noProof="0" dirty="0"/>
              <a:t>For shutdown reactor, OBH cannot be credited directly in the baseline analysis due to the acceptance criteria regarding manual operations in this operating mode. Results for the sensitivity analysis performed where OBH is credited are shown.</a:t>
            </a:r>
            <a:endParaRPr lang="en-GB" sz="1400" noProof="0" dirty="0"/>
          </a:p>
        </p:txBody>
      </p:sp>
      <p:pic>
        <p:nvPicPr>
          <p:cNvPr id="11" name="Picture 10">
            <a:extLst>
              <a:ext uri="{FF2B5EF4-FFF2-40B4-BE49-F238E27FC236}">
                <a16:creationId xmlns:a16="http://schemas.microsoft.com/office/drawing/2014/main" id="{9C0549D0-7246-1E43-478B-CA408E081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5558" y="989101"/>
            <a:ext cx="4043021" cy="2677241"/>
          </a:xfrm>
          <a:prstGeom prst="rect">
            <a:avLst/>
          </a:prstGeom>
          <a:noFill/>
        </p:spPr>
      </p:pic>
      <p:pic>
        <p:nvPicPr>
          <p:cNvPr id="13" name="Picture 12">
            <a:extLst>
              <a:ext uri="{FF2B5EF4-FFF2-40B4-BE49-F238E27FC236}">
                <a16:creationId xmlns:a16="http://schemas.microsoft.com/office/drawing/2014/main" id="{1816A93A-26BE-D4BA-F10A-46B89453F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5558" y="3687943"/>
            <a:ext cx="4043022" cy="2677242"/>
          </a:xfrm>
          <a:prstGeom prst="rect">
            <a:avLst/>
          </a:prstGeom>
          <a:noFill/>
        </p:spPr>
      </p:pic>
    </p:spTree>
    <p:extLst>
      <p:ext uri="{BB962C8B-B14F-4D97-AF65-F5344CB8AC3E}">
        <p14:creationId xmlns:p14="http://schemas.microsoft.com/office/powerpoint/2010/main" val="30069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2FF966E-2E67-415D-B6B9-09F7196A1F3F}"/>
              </a:ext>
            </a:extLst>
          </p:cNvPr>
          <p:cNvSpPr>
            <a:spLocks noGrp="1"/>
          </p:cNvSpPr>
          <p:nvPr>
            <p:ph type="body" sz="quarter" idx="10"/>
          </p:nvPr>
        </p:nvSpPr>
        <p:spPr/>
        <p:txBody>
          <a:bodyPr/>
          <a:lstStyle/>
          <a:p>
            <a:r>
              <a:rPr lang="en-GB" noProof="0" dirty="0"/>
              <a:t>Challenges – some examples (1)</a:t>
            </a:r>
          </a:p>
        </p:txBody>
      </p:sp>
      <p:sp>
        <p:nvSpPr>
          <p:cNvPr id="3" name="Date Placeholder 2">
            <a:extLst>
              <a:ext uri="{FF2B5EF4-FFF2-40B4-BE49-F238E27FC236}">
                <a16:creationId xmlns:a16="http://schemas.microsoft.com/office/drawing/2014/main" id="{7E095DCF-CD06-47FE-AAAA-8A0DE3AAE5FA}"/>
              </a:ext>
            </a:extLst>
          </p:cNvPr>
          <p:cNvSpPr>
            <a:spLocks noGrp="1"/>
          </p:cNvSpPr>
          <p:nvPr>
            <p:ph type="dt" sz="half" idx="11"/>
          </p:nvPr>
        </p:nvSpPr>
        <p:spPr/>
        <p:txBody>
          <a:bodyPr/>
          <a:lstStyle/>
          <a:p>
            <a:r>
              <a:rPr lang="en-GB"/>
              <a:t>Vysus Group</a:t>
            </a:r>
          </a:p>
        </p:txBody>
      </p:sp>
      <p:sp>
        <p:nvSpPr>
          <p:cNvPr id="4" name="Footer Placeholder 3">
            <a:extLst>
              <a:ext uri="{FF2B5EF4-FFF2-40B4-BE49-F238E27FC236}">
                <a16:creationId xmlns:a16="http://schemas.microsoft.com/office/drawing/2014/main" id="{FEA85F2E-9FE6-4304-BE6D-051F1D738C09}"/>
              </a:ext>
            </a:extLst>
          </p:cNvPr>
          <p:cNvSpPr>
            <a:spLocks noGrp="1"/>
          </p:cNvSpPr>
          <p:nvPr>
            <p:ph type="ftr" sz="quarter" idx="12"/>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8ACA3D5A-5021-4E57-AC7B-30BBDF4F5891}"/>
              </a:ext>
            </a:extLst>
          </p:cNvPr>
          <p:cNvSpPr>
            <a:spLocks noGrp="1"/>
          </p:cNvSpPr>
          <p:nvPr>
            <p:ph type="sldNum" sz="quarter" idx="13"/>
          </p:nvPr>
        </p:nvSpPr>
        <p:spPr/>
        <p:txBody>
          <a:bodyPr/>
          <a:lstStyle/>
          <a:p>
            <a:fld id="{F0EBD639-FBDF-4BE7-86EE-7F5910956510}" type="slidenum">
              <a:rPr lang="en-GB" smtClean="0"/>
              <a:pPr/>
              <a:t>13</a:t>
            </a:fld>
            <a:endParaRPr lang="en-GB"/>
          </a:p>
        </p:txBody>
      </p:sp>
      <p:sp>
        <p:nvSpPr>
          <p:cNvPr id="9" name="Content Placeholder 8">
            <a:extLst>
              <a:ext uri="{FF2B5EF4-FFF2-40B4-BE49-F238E27FC236}">
                <a16:creationId xmlns:a16="http://schemas.microsoft.com/office/drawing/2014/main" id="{83809DEC-4511-468E-9861-8C4AF5D9AD27}"/>
              </a:ext>
            </a:extLst>
          </p:cNvPr>
          <p:cNvSpPr>
            <a:spLocks noGrp="1"/>
          </p:cNvSpPr>
          <p:nvPr>
            <p:ph sz="quarter" idx="14"/>
          </p:nvPr>
        </p:nvSpPr>
        <p:spPr/>
        <p:txBody>
          <a:bodyPr/>
          <a:lstStyle/>
          <a:p>
            <a:r>
              <a:rPr lang="en-US" u="sng" noProof="0" dirty="0"/>
              <a:t>New approach and interface between EOPs and SAMGs and changes in CC/RHR alternatives</a:t>
            </a:r>
          </a:p>
          <a:p>
            <a:pPr lvl="1"/>
            <a:r>
              <a:rPr lang="en-US" dirty="0"/>
              <a:t>SAMGs was introduced for the first time at O3 - previously addressed with several system-oriented procedures not described and structured in a systematic way as it is usually done for EOPs. </a:t>
            </a:r>
          </a:p>
          <a:p>
            <a:pPr lvl="1"/>
            <a:r>
              <a:rPr lang="en-US" dirty="0"/>
              <a:t>Replacing the old procedures with more consistent SAMGs was a major step forward for safety which required a lot of effort by all personnel working in the project (SAMR project).</a:t>
            </a:r>
          </a:p>
          <a:p>
            <a:pPr lvl="1"/>
            <a:r>
              <a:rPr lang="en-US" dirty="0"/>
              <a:t>By means of workshops between plant personnel and experts responsible of updating the PSA, the major differences were identified, discussed, and tackled e.g., the actuation of different CC alternatives in different sequences.</a:t>
            </a:r>
          </a:p>
          <a:p>
            <a:pPr lvl="1"/>
            <a:r>
              <a:rPr lang="en-US" dirty="0"/>
              <a:t>Specific analyses performed with MAAP5 were done to assess the system requirements for the new systems to correctly model these into the sequences in the PSA. </a:t>
            </a:r>
          </a:p>
          <a:p>
            <a:r>
              <a:rPr lang="en-US" u="sng" noProof="0" dirty="0"/>
              <a:t>Low-Power and High-Power mode for the ICC Injection</a:t>
            </a:r>
          </a:p>
          <a:p>
            <a:pPr lvl="1"/>
            <a:r>
              <a:rPr lang="en-US" dirty="0"/>
              <a:t>The diesel-pump driven ICC system introduced with the OBH function can operate at two different flow levels depending on the reactor water level and subsequent need during an accidental scenario i.e., high-power and low-power mode.</a:t>
            </a:r>
          </a:p>
          <a:p>
            <a:pPr lvl="1"/>
            <a:r>
              <a:rPr lang="en-US" noProof="0" dirty="0"/>
              <a:t>Operator procedures are in place to avoid injecting water with a water level in the reactor vessel exceeding the maximum allowed for the system.</a:t>
            </a:r>
          </a:p>
          <a:p>
            <a:pPr lvl="1"/>
            <a:r>
              <a:rPr lang="en-US" noProof="0" dirty="0"/>
              <a:t>HRA identified a set of manual actions with related Human Error Probabilities (HEPs) which led to a sequence analysis far more detailed than initially expected. </a:t>
            </a:r>
          </a:p>
        </p:txBody>
      </p:sp>
    </p:spTree>
    <p:extLst>
      <p:ext uri="{BB962C8B-B14F-4D97-AF65-F5344CB8AC3E}">
        <p14:creationId xmlns:p14="http://schemas.microsoft.com/office/powerpoint/2010/main" val="104446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2FF966E-2E67-415D-B6B9-09F7196A1F3F}"/>
              </a:ext>
            </a:extLst>
          </p:cNvPr>
          <p:cNvSpPr>
            <a:spLocks noGrp="1"/>
          </p:cNvSpPr>
          <p:nvPr>
            <p:ph type="body" sz="quarter" idx="10"/>
          </p:nvPr>
        </p:nvSpPr>
        <p:spPr/>
        <p:txBody>
          <a:bodyPr/>
          <a:lstStyle/>
          <a:p>
            <a:r>
              <a:rPr lang="en-GB" noProof="0" dirty="0"/>
              <a:t>Challenges – some examples (2)</a:t>
            </a:r>
          </a:p>
        </p:txBody>
      </p:sp>
      <p:sp>
        <p:nvSpPr>
          <p:cNvPr id="3" name="Date Placeholder 2">
            <a:extLst>
              <a:ext uri="{FF2B5EF4-FFF2-40B4-BE49-F238E27FC236}">
                <a16:creationId xmlns:a16="http://schemas.microsoft.com/office/drawing/2014/main" id="{7E095DCF-CD06-47FE-AAAA-8A0DE3AAE5FA}"/>
              </a:ext>
            </a:extLst>
          </p:cNvPr>
          <p:cNvSpPr>
            <a:spLocks noGrp="1"/>
          </p:cNvSpPr>
          <p:nvPr>
            <p:ph type="dt" sz="half" idx="11"/>
          </p:nvPr>
        </p:nvSpPr>
        <p:spPr/>
        <p:txBody>
          <a:bodyPr/>
          <a:lstStyle/>
          <a:p>
            <a:r>
              <a:rPr lang="en-GB"/>
              <a:t>Vysus Group</a:t>
            </a:r>
          </a:p>
        </p:txBody>
      </p:sp>
      <p:sp>
        <p:nvSpPr>
          <p:cNvPr id="4" name="Footer Placeholder 3">
            <a:extLst>
              <a:ext uri="{FF2B5EF4-FFF2-40B4-BE49-F238E27FC236}">
                <a16:creationId xmlns:a16="http://schemas.microsoft.com/office/drawing/2014/main" id="{FEA85F2E-9FE6-4304-BE6D-051F1D738C09}"/>
              </a:ext>
            </a:extLst>
          </p:cNvPr>
          <p:cNvSpPr>
            <a:spLocks noGrp="1"/>
          </p:cNvSpPr>
          <p:nvPr>
            <p:ph type="ftr" sz="quarter" idx="12"/>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8ACA3D5A-5021-4E57-AC7B-30BBDF4F5891}"/>
              </a:ext>
            </a:extLst>
          </p:cNvPr>
          <p:cNvSpPr>
            <a:spLocks noGrp="1"/>
          </p:cNvSpPr>
          <p:nvPr>
            <p:ph type="sldNum" sz="quarter" idx="13"/>
          </p:nvPr>
        </p:nvSpPr>
        <p:spPr/>
        <p:txBody>
          <a:bodyPr/>
          <a:lstStyle/>
          <a:p>
            <a:fld id="{F0EBD639-FBDF-4BE7-86EE-7F5910956510}" type="slidenum">
              <a:rPr lang="en-GB" smtClean="0"/>
              <a:pPr/>
              <a:t>14</a:t>
            </a:fld>
            <a:endParaRPr lang="en-GB"/>
          </a:p>
        </p:txBody>
      </p:sp>
      <p:sp>
        <p:nvSpPr>
          <p:cNvPr id="9" name="Content Placeholder 8">
            <a:extLst>
              <a:ext uri="{FF2B5EF4-FFF2-40B4-BE49-F238E27FC236}">
                <a16:creationId xmlns:a16="http://schemas.microsoft.com/office/drawing/2014/main" id="{83809DEC-4511-468E-9861-8C4AF5D9AD27}"/>
              </a:ext>
            </a:extLst>
          </p:cNvPr>
          <p:cNvSpPr>
            <a:spLocks noGrp="1"/>
          </p:cNvSpPr>
          <p:nvPr>
            <p:ph sz="quarter" idx="14"/>
          </p:nvPr>
        </p:nvSpPr>
        <p:spPr/>
        <p:txBody>
          <a:bodyPr/>
          <a:lstStyle/>
          <a:p>
            <a:r>
              <a:rPr lang="en-GB" u="sng" noProof="0" dirty="0"/>
              <a:t>Feed Water Tank</a:t>
            </a:r>
          </a:p>
          <a:p>
            <a:pPr lvl="1"/>
            <a:r>
              <a:rPr lang="en-US" dirty="0"/>
              <a:t>The feed water tank (water filled from the main feedwater) is a passive and pressure-driven system function. This function was never modelled in the PSA as it is not a viable CC function for the mission time for the level 1 PSA (20 hours).</a:t>
            </a:r>
          </a:p>
          <a:p>
            <a:pPr lvl="1"/>
            <a:r>
              <a:rPr lang="en-US" dirty="0"/>
              <a:t>CC alternatives introduced in the EOPs and modelled in the PSA creates preconditions for sequences in which timing for manual actions is facilitated - this passive system can alone keep the core cooled for at least 2 hours when no other CC system is available.</a:t>
            </a:r>
          </a:p>
          <a:p>
            <a:pPr lvl="1"/>
            <a:r>
              <a:rPr lang="en-US" dirty="0"/>
              <a:t>The implementation of the feed water tank in the PSA model creates new possibilities and generates a more complex HRA and sequence description demanding a more detailed modelling and thorough description in the PSA documentation.</a:t>
            </a:r>
            <a:endParaRPr lang="en-GB" noProof="0" dirty="0"/>
          </a:p>
          <a:p>
            <a:r>
              <a:rPr lang="en-US" u="sng" noProof="0" dirty="0"/>
              <a:t>Multiple Ongoing Large Projects and their effect on PSA update tasks</a:t>
            </a:r>
          </a:p>
          <a:p>
            <a:pPr lvl="1"/>
            <a:r>
              <a:rPr lang="en-US" dirty="0"/>
              <a:t>At least two other important development projects were ongoing at the same time as the OBH project at OKG during 2018-2020 dealing with the update of EOPs and SAMGs (project KENT and SAMR). </a:t>
            </a:r>
          </a:p>
          <a:p>
            <a:pPr lvl="1"/>
            <a:r>
              <a:rPr lang="en-US" dirty="0"/>
              <a:t>Personnel from several departments at OKG was involved in such projects and, on some occasions, the same resources needed to take part in all these projects.</a:t>
            </a:r>
          </a:p>
          <a:p>
            <a:pPr lvl="1"/>
            <a:r>
              <a:rPr lang="en-US" dirty="0"/>
              <a:t>At the same time, a new version of MAAP (MAAP5.0.3+) was under validation and verification and was decided to be adopted as the version in which all deterministic analyses should be run to support PSA and other analyses. </a:t>
            </a:r>
          </a:p>
          <a:p>
            <a:pPr lvl="1"/>
            <a:endParaRPr lang="en-US" dirty="0"/>
          </a:p>
        </p:txBody>
      </p:sp>
    </p:spTree>
    <p:extLst>
      <p:ext uri="{BB962C8B-B14F-4D97-AF65-F5344CB8AC3E}">
        <p14:creationId xmlns:p14="http://schemas.microsoft.com/office/powerpoint/2010/main" val="33492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D4B588-F684-4158-92A1-D3DAE075E183}"/>
              </a:ext>
            </a:extLst>
          </p:cNvPr>
          <p:cNvSpPr>
            <a:spLocks noGrp="1"/>
          </p:cNvSpPr>
          <p:nvPr>
            <p:ph type="title"/>
          </p:nvPr>
        </p:nvSpPr>
        <p:spPr/>
        <p:txBody>
          <a:bodyPr/>
          <a:lstStyle/>
          <a:p>
            <a:r>
              <a:rPr lang="en-GB" noProof="0" dirty="0"/>
              <a:t>Conclusions</a:t>
            </a:r>
          </a:p>
        </p:txBody>
      </p:sp>
      <p:sp>
        <p:nvSpPr>
          <p:cNvPr id="3" name="Date Placeholder 2">
            <a:extLst>
              <a:ext uri="{FF2B5EF4-FFF2-40B4-BE49-F238E27FC236}">
                <a16:creationId xmlns:a16="http://schemas.microsoft.com/office/drawing/2014/main" id="{7C621B1D-0862-473D-AF08-84B43FC7C0C0}"/>
              </a:ext>
            </a:extLst>
          </p:cNvPr>
          <p:cNvSpPr>
            <a:spLocks noGrp="1"/>
          </p:cNvSpPr>
          <p:nvPr>
            <p:ph type="dt" sz="half" idx="10"/>
          </p:nvPr>
        </p:nvSpPr>
        <p:spPr/>
        <p:txBody>
          <a:bodyPr/>
          <a:lstStyle/>
          <a:p>
            <a:r>
              <a:rPr lang="en-GB"/>
              <a:t>Vysus Group</a:t>
            </a:r>
          </a:p>
        </p:txBody>
      </p:sp>
      <p:sp>
        <p:nvSpPr>
          <p:cNvPr id="4" name="Footer Placeholder 3">
            <a:extLst>
              <a:ext uri="{FF2B5EF4-FFF2-40B4-BE49-F238E27FC236}">
                <a16:creationId xmlns:a16="http://schemas.microsoft.com/office/drawing/2014/main" id="{CB5F44D6-F76C-4006-B36B-E2C0DA81DF06}"/>
              </a:ext>
            </a:extLst>
          </p:cNvPr>
          <p:cNvSpPr>
            <a:spLocks noGrp="1"/>
          </p:cNvSpPr>
          <p:nvPr>
            <p:ph type="ftr" sz="quarter" idx="11"/>
          </p:nvPr>
        </p:nvSpPr>
        <p:spPr/>
        <p:txBody>
          <a:bodyPr/>
          <a:lstStyle/>
          <a:p>
            <a:r>
              <a:rPr lang="en-GB"/>
              <a:t>PSAM 16, June 26 – July 1, Honolulu, Hawaii</a:t>
            </a:r>
          </a:p>
        </p:txBody>
      </p:sp>
      <p:sp>
        <p:nvSpPr>
          <p:cNvPr id="5" name="Slide Number Placeholder 4">
            <a:extLst>
              <a:ext uri="{FF2B5EF4-FFF2-40B4-BE49-F238E27FC236}">
                <a16:creationId xmlns:a16="http://schemas.microsoft.com/office/drawing/2014/main" id="{A1F20B5C-DAF0-45B2-8D8A-4A9536AC25C8}"/>
              </a:ext>
            </a:extLst>
          </p:cNvPr>
          <p:cNvSpPr>
            <a:spLocks noGrp="1"/>
          </p:cNvSpPr>
          <p:nvPr>
            <p:ph type="sldNum" sz="quarter" idx="12"/>
          </p:nvPr>
        </p:nvSpPr>
        <p:spPr/>
        <p:txBody>
          <a:bodyPr/>
          <a:lstStyle/>
          <a:p>
            <a:fld id="{F0EBD639-FBDF-4BE7-86EE-7F5910956510}" type="slidenum">
              <a:rPr lang="en-GB" smtClean="0"/>
              <a:pPr/>
              <a:t>15</a:t>
            </a:fld>
            <a:endParaRPr lang="en-GB"/>
          </a:p>
        </p:txBody>
      </p:sp>
      <p:sp>
        <p:nvSpPr>
          <p:cNvPr id="12" name="Content Placeholder 11">
            <a:extLst>
              <a:ext uri="{FF2B5EF4-FFF2-40B4-BE49-F238E27FC236}">
                <a16:creationId xmlns:a16="http://schemas.microsoft.com/office/drawing/2014/main" id="{50213DFD-3CC0-4052-BF2B-9B38797BB5E2}"/>
              </a:ext>
            </a:extLst>
          </p:cNvPr>
          <p:cNvSpPr>
            <a:spLocks noGrp="1"/>
          </p:cNvSpPr>
          <p:nvPr>
            <p:ph sz="quarter" idx="13"/>
          </p:nvPr>
        </p:nvSpPr>
        <p:spPr>
          <a:xfrm>
            <a:off x="623518" y="1559512"/>
            <a:ext cx="10907892" cy="4233733"/>
          </a:xfrm>
        </p:spPr>
        <p:txBody>
          <a:bodyPr/>
          <a:lstStyle/>
          <a:p>
            <a:r>
              <a:rPr lang="en-US" dirty="0"/>
              <a:t>The plant is still found to have good safety barriers after the introduction of OBH and new EOPs/SAMGs as there are very large margins against acceptance criteria for PSA for O3.</a:t>
            </a:r>
          </a:p>
          <a:p>
            <a:r>
              <a:rPr lang="en-US" dirty="0"/>
              <a:t>The introduction of OBH and the new EOPs/SAMGs led to a significant increase in reactor safety for all operating modes as the risk of core damage and unacceptable releases decreased since the OBH function adds an additional safety barrier which strengthens the plant resilience for the majority initiating events.</a:t>
            </a:r>
          </a:p>
          <a:p>
            <a:r>
              <a:rPr lang="en-US" dirty="0"/>
              <a:t>The risk contributions for area events can be neglected in the evaluation of the NPP as a whole.</a:t>
            </a:r>
          </a:p>
          <a:p>
            <a:r>
              <a:rPr lang="en-US" dirty="0"/>
              <a:t>Concerning the external events, the barriers have been improved through the introduction of OBH and new EOPs/SAMGs.</a:t>
            </a:r>
          </a:p>
          <a:p>
            <a:r>
              <a:rPr lang="en-US" dirty="0"/>
              <a:t>Overall, it is seen that the introduction of OBH and of new EOPs and SAMGs provides an extra safety barrier against both core damage (level 1 PSA) and radiological releases (level 2 PSA). </a:t>
            </a:r>
          </a:p>
          <a:p>
            <a:pPr lvl="1"/>
            <a:r>
              <a:rPr lang="en-US" dirty="0"/>
              <a:t>The fact that in many event combinations (sequences) it is possible to identify OBH as an additional barrier also means that the PSA study verifies that the OBH function is in fact independent from other system functions which also were included in the PSA model due to the updated emergency procedures.</a:t>
            </a:r>
          </a:p>
        </p:txBody>
      </p:sp>
    </p:spTree>
    <p:extLst>
      <p:ext uri="{BB962C8B-B14F-4D97-AF65-F5344CB8AC3E}">
        <p14:creationId xmlns:p14="http://schemas.microsoft.com/office/powerpoint/2010/main" val="199339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6">
            <a:extLst>
              <a:ext uri="{FF2B5EF4-FFF2-40B4-BE49-F238E27FC236}">
                <a16:creationId xmlns:a16="http://schemas.microsoft.com/office/drawing/2014/main" id="{022AB6E0-6FAA-4B2D-9C35-20DF2A076EFA}"/>
              </a:ext>
            </a:extLst>
          </p:cNvPr>
          <p:cNvSpPr>
            <a:spLocks noGrp="1"/>
          </p:cNvSpPr>
          <p:nvPr>
            <p:ph type="body" sz="quarter" idx="15"/>
          </p:nvPr>
        </p:nvSpPr>
        <p:spPr>
          <a:xfrm>
            <a:off x="643744" y="2139340"/>
            <a:ext cx="3257137"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arial" panose="020B0504000000000000" pitchFamily="34" charset="-78"/>
                <a:cs typeface="arial" panose="020B0504000000000000" pitchFamily="34" charset="-78"/>
              </a:defRPr>
            </a:lvl1pPr>
          </a:lstStyle>
          <a:p>
            <a:pPr lvl="0"/>
            <a:r>
              <a:rPr lang="en-GB" noProof="0" dirty="0">
                <a:latin typeface="Arial" panose="020B0604020202020204" pitchFamily="34" charset="0"/>
                <a:cs typeface="Arial" panose="020B0604020202020204" pitchFamily="34" charset="0"/>
              </a:rPr>
              <a:t>Francesco Di Dedda</a:t>
            </a:r>
          </a:p>
          <a:p>
            <a:pPr lvl="0"/>
            <a:r>
              <a:rPr lang="en-GB" noProof="0" dirty="0">
                <a:latin typeface="Arial" panose="020B0604020202020204" pitchFamily="34" charset="0"/>
                <a:cs typeface="Arial" panose="020B0604020202020204" pitchFamily="34" charset="0"/>
              </a:rPr>
              <a:t>Senior Consultant / Team Manager </a:t>
            </a:r>
          </a:p>
          <a:p>
            <a:pPr lvl="0"/>
            <a:r>
              <a:rPr lang="en-GB" noProof="0" dirty="0">
                <a:latin typeface="Arial" panose="020B0604020202020204" pitchFamily="34" charset="0"/>
                <a:cs typeface="Arial" panose="020B0604020202020204" pitchFamily="34" charset="0"/>
              </a:rPr>
              <a:t>+46 (0)70 340 01 67</a:t>
            </a:r>
          </a:p>
          <a:p>
            <a:pPr lvl="0"/>
            <a:r>
              <a:rPr lang="en-GB" noProof="0" dirty="0">
                <a:latin typeface="Arial" panose="020B0604020202020204" pitchFamily="34" charset="0"/>
                <a:cs typeface="Arial" panose="020B0604020202020204" pitchFamily="34" charset="0"/>
              </a:rPr>
              <a:t>Francesco.DiDedda@vysusgroup.com</a:t>
            </a:r>
          </a:p>
          <a:p>
            <a:pPr lvl="0"/>
            <a:r>
              <a:rPr lang="en-GB" noProof="0" dirty="0">
                <a:latin typeface="Arial" panose="020B0604020202020204" pitchFamily="34" charset="0"/>
                <a:cs typeface="Arial" panose="020B0604020202020204" pitchFamily="34" charset="0"/>
              </a:rPr>
              <a:t> </a:t>
            </a:r>
          </a:p>
        </p:txBody>
      </p:sp>
      <p:sp>
        <p:nvSpPr>
          <p:cNvPr id="3" name="Text Placeholder 26">
            <a:extLst>
              <a:ext uri="{FF2B5EF4-FFF2-40B4-BE49-F238E27FC236}">
                <a16:creationId xmlns:a16="http://schemas.microsoft.com/office/drawing/2014/main" id="{B6725C26-A7C8-6536-853F-2363F23A59D1}"/>
              </a:ext>
            </a:extLst>
          </p:cNvPr>
          <p:cNvSpPr txBox="1">
            <a:spLocks/>
          </p:cNvSpPr>
          <p:nvPr/>
        </p:nvSpPr>
        <p:spPr>
          <a:xfrm>
            <a:off x="4140235" y="2139340"/>
            <a:ext cx="3257137"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kern="1200">
                <a:solidFill>
                  <a:schemeClr val="bg1"/>
                </a:solidFill>
                <a:latin typeface="arial" panose="020B0504000000000000" pitchFamily="34" charset="-78"/>
                <a:ea typeface="+mn-ea"/>
                <a:cs typeface="arial" panose="020B05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Anders Olsson</a:t>
            </a:r>
          </a:p>
          <a:p>
            <a:r>
              <a:rPr lang="en-GB" dirty="0">
                <a:latin typeface="Arial" panose="020B0604020202020204" pitchFamily="34" charset="0"/>
                <a:cs typeface="Arial" panose="020B0604020202020204" pitchFamily="34" charset="0"/>
              </a:rPr>
              <a:t>Principal Consultant / VP Nuclear</a:t>
            </a:r>
          </a:p>
          <a:p>
            <a:r>
              <a:rPr lang="en-GB" dirty="0">
                <a:latin typeface="Arial" panose="020B0604020202020204" pitchFamily="34" charset="0"/>
                <a:cs typeface="Arial" panose="020B0604020202020204" pitchFamily="34" charset="0"/>
              </a:rPr>
              <a:t>+46 (0)70 733 43 08</a:t>
            </a:r>
          </a:p>
          <a:p>
            <a:pPr>
              <a:defRPr/>
            </a:pPr>
            <a:r>
              <a:rPr lang="en-GB" dirty="0">
                <a:latin typeface="Arial" panose="020B0604020202020204" pitchFamily="34" charset="0"/>
                <a:cs typeface="Arial" panose="020B0604020202020204" pitchFamily="34" charset="0"/>
              </a:rPr>
              <a:t>Anders.Olsson@vysusgroup.com</a:t>
            </a:r>
          </a:p>
          <a:p>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092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BDD59-12AD-5B41-9E56-A47BFB3723B7}"/>
              </a:ext>
            </a:extLst>
          </p:cNvPr>
          <p:cNvSpPr>
            <a:spLocks noGrp="1"/>
          </p:cNvSpPr>
          <p:nvPr>
            <p:ph type="body" sz="quarter" idx="10"/>
          </p:nvPr>
        </p:nvSpPr>
        <p:spPr/>
        <p:txBody>
          <a:bodyPr/>
          <a:lstStyle/>
          <a:p>
            <a:r>
              <a:rPr lang="en-GB" noProof="0" dirty="0"/>
              <a:t>What we do</a:t>
            </a:r>
          </a:p>
        </p:txBody>
      </p:sp>
      <p:sp>
        <p:nvSpPr>
          <p:cNvPr id="4" name="Text Placeholder 3">
            <a:extLst>
              <a:ext uri="{FF2B5EF4-FFF2-40B4-BE49-F238E27FC236}">
                <a16:creationId xmlns:a16="http://schemas.microsoft.com/office/drawing/2014/main" id="{B76F8212-0F64-F840-9BFA-E7FDCE854AF1}"/>
              </a:ext>
            </a:extLst>
          </p:cNvPr>
          <p:cNvSpPr>
            <a:spLocks noGrp="1"/>
          </p:cNvSpPr>
          <p:nvPr>
            <p:ph type="body" sz="quarter" idx="16"/>
          </p:nvPr>
        </p:nvSpPr>
        <p:spPr>
          <a:xfrm>
            <a:off x="623518" y="1467659"/>
            <a:ext cx="5389532" cy="2856968"/>
          </a:xfrm>
        </p:spPr>
        <p:txBody>
          <a:bodyPr/>
          <a:lstStyle/>
          <a:p>
            <a:r>
              <a:rPr lang="en-GB" sz="2000" noProof="0" dirty="0"/>
              <a:t>We actively challenge convention to achieve great things.</a:t>
            </a:r>
            <a:br>
              <a:rPr lang="en-GB" sz="2000" noProof="0" dirty="0"/>
            </a:br>
            <a:br>
              <a:rPr lang="en-GB" sz="2000" noProof="0" dirty="0"/>
            </a:br>
            <a:r>
              <a:rPr lang="en-GB" sz="2000" noProof="0" dirty="0"/>
              <a:t>We believe in working hand in hand with clients to tackle complex and multi-layered challenges head-on.</a:t>
            </a:r>
            <a:br>
              <a:rPr lang="en-GB" sz="2000" noProof="0" dirty="0"/>
            </a:br>
            <a:br>
              <a:rPr lang="en-GB" sz="2000" noProof="0" dirty="0"/>
            </a:br>
            <a:r>
              <a:rPr lang="en-GB" sz="2000" noProof="0" dirty="0"/>
              <a:t>Our deep knowledge and earned expertise is driven by a profound passion for achieving engineering excellence. We improve your operational performance, mitigate risk, optimise cost and facilitate better decision making, in an ever-changing world.</a:t>
            </a:r>
          </a:p>
          <a:p>
            <a:endParaRPr lang="en-GB" sz="2000" noProof="0" dirty="0"/>
          </a:p>
        </p:txBody>
      </p:sp>
      <p:sp>
        <p:nvSpPr>
          <p:cNvPr id="13" name="Date Placeholder 12">
            <a:extLst>
              <a:ext uri="{FF2B5EF4-FFF2-40B4-BE49-F238E27FC236}">
                <a16:creationId xmlns:a16="http://schemas.microsoft.com/office/drawing/2014/main" id="{59ACE250-4467-4AC6-9C97-C8AF0522AF55}"/>
              </a:ext>
            </a:extLst>
          </p:cNvPr>
          <p:cNvSpPr>
            <a:spLocks noGrp="1"/>
          </p:cNvSpPr>
          <p:nvPr>
            <p:ph type="dt" sz="half" idx="17"/>
          </p:nvPr>
        </p:nvSpPr>
        <p:spPr/>
        <p:txBody>
          <a:bodyPr/>
          <a:lstStyle/>
          <a:p>
            <a:r>
              <a:rPr lang="en-US"/>
              <a:t>Vysus Group</a:t>
            </a:r>
            <a:endParaRPr lang="en-GB"/>
          </a:p>
        </p:txBody>
      </p:sp>
      <p:sp>
        <p:nvSpPr>
          <p:cNvPr id="3" name="Slide Number Placeholder 2">
            <a:extLst>
              <a:ext uri="{FF2B5EF4-FFF2-40B4-BE49-F238E27FC236}">
                <a16:creationId xmlns:a16="http://schemas.microsoft.com/office/drawing/2014/main" id="{1F9DCC75-014B-4890-8334-DF2698B87BE6}"/>
              </a:ext>
            </a:extLst>
          </p:cNvPr>
          <p:cNvSpPr>
            <a:spLocks noGrp="1"/>
          </p:cNvSpPr>
          <p:nvPr>
            <p:ph type="sldNum" sz="quarter" idx="19"/>
          </p:nvPr>
        </p:nvSpPr>
        <p:spPr>
          <a:xfrm>
            <a:off x="10416208" y="6365185"/>
            <a:ext cx="1121509" cy="216025"/>
          </a:xfrm>
        </p:spPr>
        <p:txBody>
          <a:bodyPr/>
          <a:lstStyle/>
          <a:p>
            <a:fld id="{556BBEF1-3B6A-4B23-BCBE-BEAC5DF50DEA}" type="slidenum">
              <a:rPr lang="en-GB" smtClean="0"/>
              <a:pPr/>
              <a:t>2</a:t>
            </a:fld>
            <a:endParaRPr lang="en-GB" sz="800"/>
          </a:p>
        </p:txBody>
      </p:sp>
      <p:pic>
        <p:nvPicPr>
          <p:cNvPr id="7" name="Graphic 6">
            <a:extLst>
              <a:ext uri="{FF2B5EF4-FFF2-40B4-BE49-F238E27FC236}">
                <a16:creationId xmlns:a16="http://schemas.microsoft.com/office/drawing/2014/main" id="{3201A209-4ECD-449A-94D5-1691269C4EE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9029" y="3790695"/>
            <a:ext cx="768865" cy="767581"/>
          </a:xfrm>
          <a:prstGeom prst="rect">
            <a:avLst/>
          </a:prstGeom>
        </p:spPr>
      </p:pic>
      <p:pic>
        <p:nvPicPr>
          <p:cNvPr id="8" name="Graphic 7">
            <a:extLst>
              <a:ext uri="{FF2B5EF4-FFF2-40B4-BE49-F238E27FC236}">
                <a16:creationId xmlns:a16="http://schemas.microsoft.com/office/drawing/2014/main" id="{B8601A7A-C5C0-40AA-82AF-923A86BA4F1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69442" y="3730428"/>
            <a:ext cx="942175" cy="827847"/>
          </a:xfrm>
          <a:prstGeom prst="rect">
            <a:avLst/>
          </a:prstGeom>
        </p:spPr>
      </p:pic>
      <p:sp>
        <p:nvSpPr>
          <p:cNvPr id="9" name="Text Placeholder 3">
            <a:extLst>
              <a:ext uri="{FF2B5EF4-FFF2-40B4-BE49-F238E27FC236}">
                <a16:creationId xmlns:a16="http://schemas.microsoft.com/office/drawing/2014/main" id="{D3D1D668-A6FE-4503-A9F0-B6CAF0D9B38A}"/>
              </a:ext>
            </a:extLst>
          </p:cNvPr>
          <p:cNvSpPr txBox="1">
            <a:spLocks/>
          </p:cNvSpPr>
          <p:nvPr/>
        </p:nvSpPr>
        <p:spPr>
          <a:xfrm>
            <a:off x="6879328" y="4633832"/>
            <a:ext cx="2038104" cy="61955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Reduce risk</a:t>
            </a:r>
          </a:p>
        </p:txBody>
      </p:sp>
      <p:sp>
        <p:nvSpPr>
          <p:cNvPr id="10" name="Text Placeholder 3">
            <a:extLst>
              <a:ext uri="{FF2B5EF4-FFF2-40B4-BE49-F238E27FC236}">
                <a16:creationId xmlns:a16="http://schemas.microsoft.com/office/drawing/2014/main" id="{EF4654E6-4A85-4400-A645-2CFAAD426283}"/>
              </a:ext>
            </a:extLst>
          </p:cNvPr>
          <p:cNvSpPr txBox="1">
            <a:spLocks/>
          </p:cNvSpPr>
          <p:nvPr/>
        </p:nvSpPr>
        <p:spPr>
          <a:xfrm>
            <a:off x="9280837" y="4632717"/>
            <a:ext cx="1948171" cy="1021544"/>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Informed decision making</a:t>
            </a:r>
          </a:p>
        </p:txBody>
      </p:sp>
      <p:sp>
        <p:nvSpPr>
          <p:cNvPr id="11" name="Text Placeholder 3">
            <a:extLst>
              <a:ext uri="{FF2B5EF4-FFF2-40B4-BE49-F238E27FC236}">
                <a16:creationId xmlns:a16="http://schemas.microsoft.com/office/drawing/2014/main" id="{D18AA570-8C27-4DBC-9AC4-201283D8682F}"/>
              </a:ext>
            </a:extLst>
          </p:cNvPr>
          <p:cNvSpPr txBox="1">
            <a:spLocks/>
          </p:cNvSpPr>
          <p:nvPr/>
        </p:nvSpPr>
        <p:spPr>
          <a:xfrm>
            <a:off x="6879328" y="2263297"/>
            <a:ext cx="2038104" cy="61955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Improve operational performance</a:t>
            </a:r>
          </a:p>
        </p:txBody>
      </p:sp>
      <p:sp>
        <p:nvSpPr>
          <p:cNvPr id="12" name="Text Placeholder 3">
            <a:extLst>
              <a:ext uri="{FF2B5EF4-FFF2-40B4-BE49-F238E27FC236}">
                <a16:creationId xmlns:a16="http://schemas.microsoft.com/office/drawing/2014/main" id="{C176A9BD-CC57-48FC-A295-2B720D19735C}"/>
              </a:ext>
            </a:extLst>
          </p:cNvPr>
          <p:cNvSpPr txBox="1">
            <a:spLocks/>
          </p:cNvSpPr>
          <p:nvPr/>
        </p:nvSpPr>
        <p:spPr>
          <a:xfrm>
            <a:off x="9280837" y="2267726"/>
            <a:ext cx="1890745" cy="651559"/>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Optimise costs</a:t>
            </a:r>
          </a:p>
        </p:txBody>
      </p:sp>
      <p:pic>
        <p:nvPicPr>
          <p:cNvPr id="17" name="Graphic 16">
            <a:extLst>
              <a:ext uri="{FF2B5EF4-FFF2-40B4-BE49-F238E27FC236}">
                <a16:creationId xmlns:a16="http://schemas.microsoft.com/office/drawing/2014/main" id="{970B3CB3-EC01-49D5-A357-48D899281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9442" y="1402324"/>
            <a:ext cx="751114" cy="751114"/>
          </a:xfrm>
          <a:prstGeom prst="rect">
            <a:avLst/>
          </a:prstGeom>
        </p:spPr>
      </p:pic>
      <p:pic>
        <p:nvPicPr>
          <p:cNvPr id="15" name="Graphic 14">
            <a:extLst>
              <a:ext uri="{FF2B5EF4-FFF2-40B4-BE49-F238E27FC236}">
                <a16:creationId xmlns:a16="http://schemas.microsoft.com/office/drawing/2014/main" id="{BD1739AD-1502-4C63-96CD-C1D401104A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9029" y="1366416"/>
            <a:ext cx="982204" cy="787022"/>
          </a:xfrm>
          <a:prstGeom prst="rect">
            <a:avLst/>
          </a:prstGeom>
        </p:spPr>
      </p:pic>
      <p:sp>
        <p:nvSpPr>
          <p:cNvPr id="19" name="TextBox 18">
            <a:extLst>
              <a:ext uri="{FF2B5EF4-FFF2-40B4-BE49-F238E27FC236}">
                <a16:creationId xmlns:a16="http://schemas.microsoft.com/office/drawing/2014/main" id="{5C344736-5E14-4C41-B039-FED5DA9583CF}"/>
              </a:ext>
            </a:extLst>
          </p:cNvPr>
          <p:cNvSpPr txBox="1"/>
          <p:nvPr/>
        </p:nvSpPr>
        <p:spPr>
          <a:xfrm>
            <a:off x="6128644" y="5509219"/>
            <a:ext cx="2429634" cy="369332"/>
          </a:xfrm>
          <a:prstGeom prst="rect">
            <a:avLst/>
          </a:prstGeom>
          <a:noFill/>
        </p:spPr>
        <p:txBody>
          <a:bodyPr wrap="square">
            <a:spAutoFit/>
          </a:bodyPr>
          <a:lstStyle/>
          <a:p>
            <a:r>
              <a:rPr lang="en-SE" dirty="0">
                <a:hlinkClick r:id="rId11"/>
              </a:rPr>
              <a:t>www.vysusgroup.com</a:t>
            </a:r>
            <a:endParaRPr lang="en-SE" dirty="0"/>
          </a:p>
        </p:txBody>
      </p:sp>
    </p:spTree>
    <p:extLst>
      <p:ext uri="{BB962C8B-B14F-4D97-AF65-F5344CB8AC3E}">
        <p14:creationId xmlns:p14="http://schemas.microsoft.com/office/powerpoint/2010/main" val="52223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2D676D4-09BB-4547-AA0F-EC5D134112B8}"/>
              </a:ext>
            </a:extLst>
          </p:cNvPr>
          <p:cNvSpPr>
            <a:spLocks noGrp="1"/>
          </p:cNvSpPr>
          <p:nvPr>
            <p:ph type="body" sz="quarter" idx="10"/>
          </p:nvPr>
        </p:nvSpPr>
        <p:spPr/>
        <p:txBody>
          <a:bodyPr/>
          <a:lstStyle/>
          <a:p>
            <a:r>
              <a:rPr lang="en-GB" noProof="0" dirty="0"/>
              <a:t>Presentation outline</a:t>
            </a:r>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GB"/>
              <a:t>Vysus Group</a:t>
            </a:r>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3</a:t>
            </a:fld>
            <a:endParaRPr lang="en-GB"/>
          </a:p>
        </p:txBody>
      </p:sp>
      <p:sp>
        <p:nvSpPr>
          <p:cNvPr id="16" name="Content Placeholder 15">
            <a:extLst>
              <a:ext uri="{FF2B5EF4-FFF2-40B4-BE49-F238E27FC236}">
                <a16:creationId xmlns:a16="http://schemas.microsoft.com/office/drawing/2014/main" id="{60DC05D7-9034-40FC-9687-015743CE94BB}"/>
              </a:ext>
            </a:extLst>
          </p:cNvPr>
          <p:cNvSpPr>
            <a:spLocks noGrp="1"/>
          </p:cNvSpPr>
          <p:nvPr>
            <p:ph sz="quarter" idx="15"/>
          </p:nvPr>
        </p:nvSpPr>
        <p:spPr/>
        <p:txBody>
          <a:bodyPr/>
          <a:lstStyle/>
          <a:p>
            <a:r>
              <a:rPr lang="en-GB" noProof="0" dirty="0"/>
              <a:t>Introduction</a:t>
            </a:r>
          </a:p>
          <a:p>
            <a:r>
              <a:rPr lang="en-GB" noProof="0" dirty="0"/>
              <a:t>Project planning</a:t>
            </a:r>
          </a:p>
          <a:p>
            <a:r>
              <a:rPr lang="en-GB" noProof="0" dirty="0"/>
              <a:t>General overview and adaptation of the PSA model</a:t>
            </a:r>
          </a:p>
          <a:p>
            <a:r>
              <a:rPr lang="en-GB" noProof="0" dirty="0"/>
              <a:t>Some results</a:t>
            </a:r>
          </a:p>
          <a:p>
            <a:r>
              <a:rPr lang="en-GB" noProof="0" dirty="0"/>
              <a:t>Challenges and conclusions</a:t>
            </a:r>
          </a:p>
        </p:txBody>
      </p:sp>
    </p:spTree>
    <p:extLst>
      <p:ext uri="{BB962C8B-B14F-4D97-AF65-F5344CB8AC3E}">
        <p14:creationId xmlns:p14="http://schemas.microsoft.com/office/powerpoint/2010/main" val="398036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1129367-48E8-4FFC-9C11-45A2DA1C66E2}"/>
              </a:ext>
            </a:extLst>
          </p:cNvPr>
          <p:cNvSpPr>
            <a:spLocks noGrp="1"/>
          </p:cNvSpPr>
          <p:nvPr>
            <p:ph type="title"/>
          </p:nvPr>
        </p:nvSpPr>
        <p:spPr>
          <a:xfrm>
            <a:off x="623517" y="637187"/>
            <a:ext cx="10907893" cy="703828"/>
          </a:xfrm>
        </p:spPr>
        <p:txBody>
          <a:bodyPr>
            <a:normAutofit/>
          </a:bodyPr>
          <a:lstStyle/>
          <a:p>
            <a:r>
              <a:rPr lang="en-GB" noProof="0" dirty="0"/>
              <a:t>Introduction</a:t>
            </a:r>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0"/>
          </p:nvPr>
        </p:nvSpPr>
        <p:spPr>
          <a:xfrm>
            <a:off x="660588" y="6365185"/>
            <a:ext cx="1304690" cy="209074"/>
          </a:xfrm>
        </p:spPr>
        <p:txBody>
          <a:bodyPr anchor="t">
            <a:normAutofit/>
          </a:bodyPr>
          <a:lstStyle/>
          <a:p>
            <a:pPr>
              <a:lnSpc>
                <a:spcPct val="90000"/>
              </a:lnSpc>
              <a:spcAft>
                <a:spcPts val="600"/>
              </a:spcAft>
            </a:pPr>
            <a:r>
              <a:rPr lang="en-GB"/>
              <a:t>Vysus Group</a:t>
            </a:r>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1"/>
          </p:nvPr>
        </p:nvSpPr>
        <p:spPr>
          <a:xfrm>
            <a:off x="3130063" y="6365185"/>
            <a:ext cx="3525495" cy="209074"/>
          </a:xfrm>
        </p:spPr>
        <p:txBody>
          <a:bodyPr anchor="t">
            <a:normAutofit/>
          </a:bodyPr>
          <a:lstStyle/>
          <a:p>
            <a:pPr>
              <a:lnSpc>
                <a:spcPct val="90000"/>
              </a:lnSpc>
              <a:spcAft>
                <a:spcPts val="600"/>
              </a:spcAft>
            </a:pPr>
            <a:r>
              <a:rPr lang="en-GB"/>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2"/>
          </p:nvPr>
        </p:nvSpPr>
        <p:spPr>
          <a:xfrm>
            <a:off x="10053850" y="6365185"/>
            <a:ext cx="1477561" cy="209074"/>
          </a:xfrm>
        </p:spPr>
        <p:txBody>
          <a:bodyPr anchor="t">
            <a:normAutofit/>
          </a:bodyPr>
          <a:lstStyle/>
          <a:p>
            <a:pPr>
              <a:lnSpc>
                <a:spcPct val="90000"/>
              </a:lnSpc>
              <a:spcAft>
                <a:spcPts val="600"/>
              </a:spcAft>
            </a:pPr>
            <a:fld id="{F0EBD639-FBDF-4BE7-86EE-7F5910956510}" type="slidenum">
              <a:rPr lang="en-GB" smtClean="0"/>
              <a:pPr>
                <a:lnSpc>
                  <a:spcPct val="90000"/>
                </a:lnSpc>
                <a:spcAft>
                  <a:spcPts val="600"/>
                </a:spcAft>
              </a:pPr>
              <a:t>4</a:t>
            </a:fld>
            <a:endParaRPr lang="en-GB"/>
          </a:p>
        </p:txBody>
      </p:sp>
      <p:sp>
        <p:nvSpPr>
          <p:cNvPr id="16" name="Content Placeholder 15">
            <a:extLst>
              <a:ext uri="{FF2B5EF4-FFF2-40B4-BE49-F238E27FC236}">
                <a16:creationId xmlns:a16="http://schemas.microsoft.com/office/drawing/2014/main" id="{60DC05D7-9034-40FC-9687-015743CE94BB}"/>
              </a:ext>
            </a:extLst>
          </p:cNvPr>
          <p:cNvSpPr>
            <a:spLocks noGrp="1"/>
          </p:cNvSpPr>
          <p:nvPr>
            <p:ph sz="quarter" idx="13"/>
          </p:nvPr>
        </p:nvSpPr>
        <p:spPr>
          <a:xfrm>
            <a:off x="623518" y="1559512"/>
            <a:ext cx="5317014" cy="4233733"/>
          </a:xfrm>
        </p:spPr>
        <p:txBody>
          <a:bodyPr>
            <a:normAutofit fontScale="92500" lnSpcReduction="20000"/>
          </a:bodyPr>
          <a:lstStyle/>
          <a:p>
            <a:pPr>
              <a:lnSpc>
                <a:spcPct val="100000"/>
              </a:lnSpc>
            </a:pPr>
            <a:r>
              <a:rPr lang="en-GB" dirty="0"/>
              <a:t>All nuclear power plants in Sweden need to be equipped with an Independent Core Cooling function (ICC, “OBH” in Swedish) by December 31</a:t>
            </a:r>
            <a:r>
              <a:rPr lang="en-GB" baseline="30000" dirty="0"/>
              <a:t>st</a:t>
            </a:r>
            <a:r>
              <a:rPr lang="en-GB" dirty="0"/>
              <a:t> 2020.</a:t>
            </a:r>
          </a:p>
          <a:p>
            <a:pPr>
              <a:lnSpc>
                <a:spcPct val="100000"/>
              </a:lnSpc>
            </a:pPr>
            <a:r>
              <a:rPr lang="en-GB" dirty="0"/>
              <a:t>The Oskarshamn unit 3 NPP has been equipped with the ICC system powered by its own dedicated diesel generator and cooling water supply capable of keeping the core cooled for a duration of at least 72 hours without relying on the external electrical grid or any other auxiliary power supply (ELAP) and </a:t>
            </a:r>
            <a:r>
              <a:rPr lang="en-US" dirty="0"/>
              <a:t>to withstand a Loss of Ultimate Heat Sink (LUHS)</a:t>
            </a:r>
            <a:r>
              <a:rPr lang="en-GB" dirty="0"/>
              <a:t>. </a:t>
            </a:r>
          </a:p>
          <a:p>
            <a:pPr>
              <a:lnSpc>
                <a:spcPct val="100000"/>
              </a:lnSpc>
            </a:pPr>
            <a:r>
              <a:rPr lang="en-GB" dirty="0"/>
              <a:t>A significant effort during the process has been to update the Safety Analysis Report (SAR), including the baseline PSA, Emergency Operating Procedures (EOP) and to create new Severe Accident Management Guidelines (SAMG).</a:t>
            </a:r>
          </a:p>
          <a:p>
            <a:pPr>
              <a:lnSpc>
                <a:spcPct val="100000"/>
              </a:lnSpc>
            </a:pPr>
            <a:r>
              <a:rPr lang="en-GB" dirty="0"/>
              <a:t>Several projects were performed in parallel to handle the different tasks to achieve the ambitious targets above. This presentation focus on the challenges that were encountered in the development of PSA and how they were managed.</a:t>
            </a:r>
          </a:p>
        </p:txBody>
      </p:sp>
      <p:pic>
        <p:nvPicPr>
          <p:cNvPr id="1026" name="Picture 2">
            <a:extLst>
              <a:ext uri="{FF2B5EF4-FFF2-40B4-BE49-F238E27FC236}">
                <a16:creationId xmlns:a16="http://schemas.microsoft.com/office/drawing/2014/main" id="{11361EA1-5022-4810-845C-7119CC11BA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6000" y="1559512"/>
            <a:ext cx="5435410" cy="4233733"/>
          </a:xfrm>
          <a:prstGeom prst="rect">
            <a:avLst/>
          </a:prstGeom>
          <a:solidFill>
            <a:srgbClr val="FFFFFF"/>
          </a:solidFill>
        </p:spPr>
      </p:pic>
    </p:spTree>
    <p:extLst>
      <p:ext uri="{BB962C8B-B14F-4D97-AF65-F5344CB8AC3E}">
        <p14:creationId xmlns:p14="http://schemas.microsoft.com/office/powerpoint/2010/main" val="373831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1129367-48E8-4FFC-9C11-45A2DA1C66E2}"/>
              </a:ext>
            </a:extLst>
          </p:cNvPr>
          <p:cNvSpPr>
            <a:spLocks noGrp="1"/>
          </p:cNvSpPr>
          <p:nvPr>
            <p:ph type="title"/>
          </p:nvPr>
        </p:nvSpPr>
        <p:spPr>
          <a:xfrm>
            <a:off x="623517" y="637187"/>
            <a:ext cx="10907893" cy="703828"/>
          </a:xfrm>
        </p:spPr>
        <p:txBody>
          <a:bodyPr>
            <a:normAutofit/>
          </a:bodyPr>
          <a:lstStyle/>
          <a:p>
            <a:r>
              <a:rPr lang="en-GB" dirty="0"/>
              <a:t>Project planning</a:t>
            </a:r>
            <a:endParaRPr lang="en-GB" noProof="0"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0"/>
          </p:nvPr>
        </p:nvSpPr>
        <p:spPr>
          <a:xfrm>
            <a:off x="660588" y="6365185"/>
            <a:ext cx="1304690" cy="209074"/>
          </a:xfrm>
        </p:spPr>
        <p:txBody>
          <a:bodyPr anchor="t">
            <a:normAutofit/>
          </a:bodyPr>
          <a:lstStyle/>
          <a:p>
            <a:pPr>
              <a:lnSpc>
                <a:spcPct val="90000"/>
              </a:lnSpc>
              <a:spcAft>
                <a:spcPts val="600"/>
              </a:spcAft>
            </a:pPr>
            <a:r>
              <a:rPr lang="en-GB"/>
              <a:t>Vysus Group</a:t>
            </a:r>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1"/>
          </p:nvPr>
        </p:nvSpPr>
        <p:spPr>
          <a:xfrm>
            <a:off x="3130063" y="6365185"/>
            <a:ext cx="3525495" cy="209074"/>
          </a:xfrm>
        </p:spPr>
        <p:txBody>
          <a:bodyPr anchor="t">
            <a:normAutofit/>
          </a:bodyPr>
          <a:lstStyle/>
          <a:p>
            <a:pPr>
              <a:lnSpc>
                <a:spcPct val="90000"/>
              </a:lnSpc>
              <a:spcAft>
                <a:spcPts val="600"/>
              </a:spcAft>
            </a:pPr>
            <a:r>
              <a:rPr lang="en-GB"/>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2"/>
          </p:nvPr>
        </p:nvSpPr>
        <p:spPr>
          <a:xfrm>
            <a:off x="10053850" y="6365185"/>
            <a:ext cx="1477561" cy="209074"/>
          </a:xfrm>
        </p:spPr>
        <p:txBody>
          <a:bodyPr anchor="t">
            <a:normAutofit/>
          </a:bodyPr>
          <a:lstStyle/>
          <a:p>
            <a:pPr>
              <a:lnSpc>
                <a:spcPct val="90000"/>
              </a:lnSpc>
              <a:spcAft>
                <a:spcPts val="600"/>
              </a:spcAft>
            </a:pPr>
            <a:fld id="{F0EBD639-FBDF-4BE7-86EE-7F5910956510}" type="slidenum">
              <a:rPr lang="en-GB" smtClean="0"/>
              <a:pPr>
                <a:lnSpc>
                  <a:spcPct val="90000"/>
                </a:lnSpc>
                <a:spcAft>
                  <a:spcPts val="600"/>
                </a:spcAft>
              </a:pPr>
              <a:t>5</a:t>
            </a:fld>
            <a:endParaRPr lang="en-GB"/>
          </a:p>
        </p:txBody>
      </p:sp>
      <p:sp>
        <p:nvSpPr>
          <p:cNvPr id="8" name="Rectangle 7">
            <a:extLst>
              <a:ext uri="{FF2B5EF4-FFF2-40B4-BE49-F238E27FC236}">
                <a16:creationId xmlns:a16="http://schemas.microsoft.com/office/drawing/2014/main" id="{182965FA-5065-0B74-49B8-AD5B6BAE2203}"/>
              </a:ext>
            </a:extLst>
          </p:cNvPr>
          <p:cNvSpPr/>
          <p:nvPr/>
        </p:nvSpPr>
        <p:spPr>
          <a:xfrm>
            <a:off x="1384663" y="4267200"/>
            <a:ext cx="4423954" cy="444137"/>
          </a:xfrm>
          <a:prstGeom prst="rect">
            <a:avLst/>
          </a:prstGeom>
          <a:solidFill>
            <a:srgbClr val="C5E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ctangle 13">
            <a:extLst>
              <a:ext uri="{FF2B5EF4-FFF2-40B4-BE49-F238E27FC236}">
                <a16:creationId xmlns:a16="http://schemas.microsoft.com/office/drawing/2014/main" id="{07E9F837-A750-66BE-DDB7-517CE60F6EB4}"/>
              </a:ext>
            </a:extLst>
          </p:cNvPr>
          <p:cNvSpPr/>
          <p:nvPr/>
        </p:nvSpPr>
        <p:spPr>
          <a:xfrm>
            <a:off x="1384663" y="4711337"/>
            <a:ext cx="4423954" cy="444137"/>
          </a:xfrm>
          <a:prstGeom prst="rect">
            <a:avLst/>
          </a:prstGeom>
          <a:solidFill>
            <a:srgbClr val="B4C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Rectangle 16">
            <a:extLst>
              <a:ext uri="{FF2B5EF4-FFF2-40B4-BE49-F238E27FC236}">
                <a16:creationId xmlns:a16="http://schemas.microsoft.com/office/drawing/2014/main" id="{5AE88BA5-3DB5-A53F-DE3F-28A34EE231A1}"/>
              </a:ext>
            </a:extLst>
          </p:cNvPr>
          <p:cNvSpPr/>
          <p:nvPr/>
        </p:nvSpPr>
        <p:spPr>
          <a:xfrm>
            <a:off x="1384663" y="5151902"/>
            <a:ext cx="4423954" cy="444137"/>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Content Placeholder 15">
            <a:extLst>
              <a:ext uri="{FF2B5EF4-FFF2-40B4-BE49-F238E27FC236}">
                <a16:creationId xmlns:a16="http://schemas.microsoft.com/office/drawing/2014/main" id="{60DC05D7-9034-40FC-9687-015743CE94BB}"/>
              </a:ext>
            </a:extLst>
          </p:cNvPr>
          <p:cNvSpPr>
            <a:spLocks noGrp="1"/>
          </p:cNvSpPr>
          <p:nvPr>
            <p:ph sz="quarter" idx="13"/>
          </p:nvPr>
        </p:nvSpPr>
        <p:spPr>
          <a:xfrm>
            <a:off x="623517" y="1559512"/>
            <a:ext cx="5317015" cy="4214271"/>
          </a:xfrm>
          <a:ln>
            <a:noFill/>
          </a:ln>
        </p:spPr>
        <p:txBody>
          <a:bodyPr>
            <a:normAutofit fontScale="77500" lnSpcReduction="20000"/>
          </a:bodyPr>
          <a:lstStyle/>
          <a:p>
            <a:r>
              <a:rPr lang="en-US" sz="1900" noProof="0" dirty="0"/>
              <a:t>An initial project planning was established with the requirement of meeting the project milestones set by the Swedish Radiation Authority (SSM) by the deadline of December 2020.</a:t>
            </a:r>
          </a:p>
          <a:p>
            <a:r>
              <a:rPr lang="en-US" sz="1900" noProof="0" dirty="0"/>
              <a:t>The plan stretched between the end of 2018 until 2020 with some additional work regarding the update of PSA documentation planned for 2021.</a:t>
            </a:r>
          </a:p>
          <a:p>
            <a:r>
              <a:rPr lang="en-US" sz="1900" noProof="0" dirty="0"/>
              <a:t>PSA update was decided to also include support to the verification and validation of the EOP and SAMG.</a:t>
            </a:r>
          </a:p>
          <a:p>
            <a:pPr marL="228600" lvl="1">
              <a:spcBef>
                <a:spcPts val="1000"/>
              </a:spcBef>
            </a:pPr>
            <a:r>
              <a:rPr lang="en-US" sz="1900" dirty="0"/>
              <a:t>Three project phases with additional sub activities were identified for development of the PSA and support to the EOPs and SAMGs, each phase to be addressed on a yearly basis matching the PSA scope for the Oskarshamn 3 NPP.</a:t>
            </a:r>
          </a:p>
          <a:p>
            <a:pPr marL="685800" lvl="2">
              <a:spcBef>
                <a:spcPts val="1000"/>
              </a:spcBef>
            </a:pPr>
            <a:r>
              <a:rPr lang="en-US" sz="1900" b="1" dirty="0"/>
              <a:t>Phase 1 </a:t>
            </a:r>
            <a:r>
              <a:rPr lang="en-US" sz="1900" dirty="0"/>
              <a:t>– FMEA, reliability analysis and first CDF estimation including OBH (2018-2019)</a:t>
            </a:r>
          </a:p>
          <a:p>
            <a:pPr marL="685800" lvl="2">
              <a:spcBef>
                <a:spcPts val="1000"/>
              </a:spcBef>
            </a:pPr>
            <a:r>
              <a:rPr lang="en-US" sz="1900" b="1" dirty="0"/>
              <a:t>Phase 2 </a:t>
            </a:r>
            <a:r>
              <a:rPr lang="en-US" sz="1900" dirty="0"/>
              <a:t>- Development of the PSA study for O3 to include OBH (2019-2020)</a:t>
            </a:r>
          </a:p>
          <a:p>
            <a:pPr marL="685800" lvl="2">
              <a:spcBef>
                <a:spcPts val="1000"/>
              </a:spcBef>
            </a:pPr>
            <a:r>
              <a:rPr lang="en-US" sz="1900" b="1" dirty="0"/>
              <a:t>Phase 3 </a:t>
            </a:r>
            <a:r>
              <a:rPr lang="en-US" sz="1900" dirty="0"/>
              <a:t>- Further development of the PSA study for O3 to include OBH (2020-2021)</a:t>
            </a:r>
          </a:p>
          <a:p>
            <a:pPr marL="685800" lvl="2">
              <a:spcBef>
                <a:spcPts val="1000"/>
              </a:spcBef>
            </a:pPr>
            <a:endParaRPr lang="en-US" dirty="0"/>
          </a:p>
        </p:txBody>
      </p:sp>
      <p:pic>
        <p:nvPicPr>
          <p:cNvPr id="7" name="Picture 6">
            <a:extLst>
              <a:ext uri="{FF2B5EF4-FFF2-40B4-BE49-F238E27FC236}">
                <a16:creationId xmlns:a16="http://schemas.microsoft.com/office/drawing/2014/main" id="{C0DF5D2C-8FD6-E959-9AA2-20853CAED285}"/>
              </a:ext>
            </a:extLst>
          </p:cNvPr>
          <p:cNvPicPr>
            <a:picLocks noChangeAspect="1"/>
          </p:cNvPicPr>
          <p:nvPr/>
        </p:nvPicPr>
        <p:blipFill>
          <a:blip r:embed="rId2"/>
          <a:stretch>
            <a:fillRect/>
          </a:stretch>
        </p:blipFill>
        <p:spPr>
          <a:xfrm>
            <a:off x="5940532" y="1559513"/>
            <a:ext cx="6080757" cy="3526838"/>
          </a:xfrm>
          <a:prstGeom prst="rect">
            <a:avLst/>
          </a:prstGeom>
          <a:noFill/>
        </p:spPr>
      </p:pic>
    </p:spTree>
    <p:extLst>
      <p:ext uri="{BB962C8B-B14F-4D97-AF65-F5344CB8AC3E}">
        <p14:creationId xmlns:p14="http://schemas.microsoft.com/office/powerpoint/2010/main" val="158929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0A6A-0EF5-49C4-85DB-E9E61FCF3352}"/>
              </a:ext>
            </a:extLst>
          </p:cNvPr>
          <p:cNvSpPr>
            <a:spLocks noGrp="1"/>
          </p:cNvSpPr>
          <p:nvPr>
            <p:ph type="body" sz="quarter" idx="10"/>
          </p:nvPr>
        </p:nvSpPr>
        <p:spPr>
          <a:xfrm>
            <a:off x="623517" y="597434"/>
            <a:ext cx="10907893" cy="703828"/>
          </a:xfrm>
        </p:spPr>
        <p:txBody>
          <a:bodyPr anchor="t">
            <a:normAutofit fontScale="92500"/>
          </a:bodyPr>
          <a:lstStyle/>
          <a:p>
            <a:r>
              <a:rPr lang="en-US" dirty="0"/>
              <a:t>General overview and adaptation of the PSA model – Phase 1 (1)</a:t>
            </a:r>
            <a:endParaRPr lang="en-SE" dirty="0"/>
          </a:p>
        </p:txBody>
      </p:sp>
      <p:sp>
        <p:nvSpPr>
          <p:cNvPr id="3" name="Date Placeholder 2">
            <a:extLst>
              <a:ext uri="{FF2B5EF4-FFF2-40B4-BE49-F238E27FC236}">
                <a16:creationId xmlns:a16="http://schemas.microsoft.com/office/drawing/2014/main" id="{74DBDE7C-5EC9-C4FB-1D81-60DC7612DD1D}"/>
              </a:ext>
            </a:extLst>
          </p:cNvPr>
          <p:cNvSpPr>
            <a:spLocks noGrp="1"/>
          </p:cNvSpPr>
          <p:nvPr>
            <p:ph type="dt" sz="half" idx="11"/>
          </p:nvPr>
        </p:nvSpPr>
        <p:spPr>
          <a:xfrm>
            <a:off x="660588" y="6365185"/>
            <a:ext cx="1304690" cy="209074"/>
          </a:xfrm>
        </p:spPr>
        <p:txBody>
          <a:bodyPr anchor="t">
            <a:normAutofit/>
          </a:bodyPr>
          <a:lstStyle/>
          <a:p>
            <a:pPr>
              <a:lnSpc>
                <a:spcPct val="90000"/>
              </a:lnSpc>
              <a:spcAft>
                <a:spcPts val="600"/>
              </a:spcAft>
            </a:pPr>
            <a:r>
              <a:rPr lang="en-US"/>
              <a:t>Vysus Group</a:t>
            </a:r>
            <a:endParaRPr lang="en-GB"/>
          </a:p>
        </p:txBody>
      </p:sp>
      <p:sp>
        <p:nvSpPr>
          <p:cNvPr id="4" name="Footer Placeholder 3">
            <a:extLst>
              <a:ext uri="{FF2B5EF4-FFF2-40B4-BE49-F238E27FC236}">
                <a16:creationId xmlns:a16="http://schemas.microsoft.com/office/drawing/2014/main" id="{C980DE44-A1CF-71D0-E904-5E7A5B976403}"/>
              </a:ext>
            </a:extLst>
          </p:cNvPr>
          <p:cNvSpPr>
            <a:spLocks noGrp="1"/>
          </p:cNvSpPr>
          <p:nvPr>
            <p:ph type="ftr" sz="quarter" idx="12"/>
          </p:nvPr>
        </p:nvSpPr>
        <p:spPr>
          <a:xfrm>
            <a:off x="3130063" y="6365185"/>
            <a:ext cx="3525495" cy="209074"/>
          </a:xfrm>
        </p:spPr>
        <p:txBody>
          <a:bodyPr anchor="t">
            <a:normAutofit/>
          </a:bodyPr>
          <a:lstStyle/>
          <a:p>
            <a:pPr>
              <a:lnSpc>
                <a:spcPct val="90000"/>
              </a:lnSpc>
              <a:spcAft>
                <a:spcPts val="600"/>
              </a:spcAft>
            </a:pPr>
            <a:r>
              <a:rPr lang="en-GB"/>
              <a:t>PSAM 16, June 26 – July 1, Honolulu, Hawaii</a:t>
            </a:r>
          </a:p>
        </p:txBody>
      </p:sp>
      <p:sp>
        <p:nvSpPr>
          <p:cNvPr id="5" name="Slide Number Placeholder 4">
            <a:extLst>
              <a:ext uri="{FF2B5EF4-FFF2-40B4-BE49-F238E27FC236}">
                <a16:creationId xmlns:a16="http://schemas.microsoft.com/office/drawing/2014/main" id="{C16E5213-0530-1451-B0DE-ED93AA92065C}"/>
              </a:ext>
            </a:extLst>
          </p:cNvPr>
          <p:cNvSpPr>
            <a:spLocks noGrp="1"/>
          </p:cNvSpPr>
          <p:nvPr>
            <p:ph type="sldNum" sz="quarter" idx="13"/>
          </p:nvPr>
        </p:nvSpPr>
        <p:spPr>
          <a:xfrm>
            <a:off x="10053850" y="6365185"/>
            <a:ext cx="1477561" cy="209074"/>
          </a:xfrm>
        </p:spPr>
        <p:txBody>
          <a:bodyPr anchor="t">
            <a:normAutofit/>
          </a:bodyPr>
          <a:lstStyle/>
          <a:p>
            <a:pPr>
              <a:lnSpc>
                <a:spcPct val="90000"/>
              </a:lnSpc>
              <a:spcAft>
                <a:spcPts val="600"/>
              </a:spcAft>
            </a:pPr>
            <a:fld id="{F0EBD639-FBDF-4BE7-86EE-7F5910956510}" type="slidenum">
              <a:rPr lang="en-GB" smtClean="0"/>
              <a:pPr>
                <a:lnSpc>
                  <a:spcPct val="90000"/>
                </a:lnSpc>
                <a:spcAft>
                  <a:spcPts val="600"/>
                </a:spcAft>
              </a:pPr>
              <a:t>6</a:t>
            </a:fld>
            <a:endParaRPr lang="en-GB"/>
          </a:p>
        </p:txBody>
      </p:sp>
      <p:sp>
        <p:nvSpPr>
          <p:cNvPr id="12" name="Content Placeholder 5">
            <a:extLst>
              <a:ext uri="{FF2B5EF4-FFF2-40B4-BE49-F238E27FC236}">
                <a16:creationId xmlns:a16="http://schemas.microsoft.com/office/drawing/2014/main" id="{0DAF8821-A994-0808-0FFE-ED3DE2D4BA95}"/>
              </a:ext>
            </a:extLst>
          </p:cNvPr>
          <p:cNvSpPr>
            <a:spLocks noGrp="1"/>
          </p:cNvSpPr>
          <p:nvPr>
            <p:ph sz="quarter" idx="15"/>
          </p:nvPr>
        </p:nvSpPr>
        <p:spPr>
          <a:xfrm>
            <a:off x="660588" y="1559512"/>
            <a:ext cx="10870823" cy="4398376"/>
          </a:xfrm>
        </p:spPr>
        <p:txBody>
          <a:bodyPr/>
          <a:lstStyle/>
          <a:p>
            <a:r>
              <a:rPr lang="en-US" u="sng" dirty="0"/>
              <a:t>FMEA</a:t>
            </a:r>
          </a:p>
          <a:p>
            <a:pPr marL="685800" lvl="2">
              <a:spcBef>
                <a:spcPts val="1000"/>
              </a:spcBef>
            </a:pPr>
            <a:r>
              <a:rPr lang="en-US" dirty="0"/>
              <a:t>The work with FMEA identified about 20 different components’ failure modes that were relevant for implementation in the PSA. Several component types not included in the existing FMEA were identified for which failure data estimation was needed i.e., electrical components that are de-energized during normal operation, MG set, a diesel-powered centrifugal pump and a minimum flow check valve.</a:t>
            </a:r>
          </a:p>
          <a:p>
            <a:r>
              <a:rPr lang="en-US" u="sng" dirty="0"/>
              <a:t>Preliminary reliability study</a:t>
            </a:r>
          </a:p>
          <a:p>
            <a:pPr lvl="1"/>
            <a:r>
              <a:rPr lang="en-US" dirty="0"/>
              <a:t>The reliability of the OBH function depends entirely on the reliability of the independent core cooling system, which is a one-train system, which means that the different types of single failures in the system are the most probable causes of errors. </a:t>
            </a:r>
          </a:p>
          <a:p>
            <a:pPr lvl="1"/>
            <a:r>
              <a:rPr lang="en-US" dirty="0"/>
              <a:t>The component that in the analysis contributed the most to the unavailability of OBH was the diesel-driven pump in the independent core cooling system (failure data adopted based on data for diesel-powered fire water pumps, which may be considered too conservative for the analysis).</a:t>
            </a:r>
            <a:endParaRPr lang="en-SE" dirty="0"/>
          </a:p>
          <a:p>
            <a:pPr lvl="1"/>
            <a:r>
              <a:rPr lang="en-US" dirty="0"/>
              <a:t>Manual actions did not show to be of large significance in the analysis. This is because different types of technical errors in the ICC system dominated so strongly the result.</a:t>
            </a:r>
            <a:endParaRPr lang="en-SE" dirty="0"/>
          </a:p>
          <a:p>
            <a:pPr lvl="1"/>
            <a:r>
              <a:rPr lang="en-US" dirty="0"/>
              <a:t>The reliability of OBH is of the same order of magnitude as for single trains in the Auxiliary Feedwater (AFW) and the Emergency Core Cooling System (ECCS).</a:t>
            </a:r>
            <a:endParaRPr lang="en-SE" dirty="0"/>
          </a:p>
          <a:p>
            <a:pPr lvl="1"/>
            <a:endParaRPr lang="en-US" dirty="0"/>
          </a:p>
        </p:txBody>
      </p:sp>
    </p:spTree>
    <p:extLst>
      <p:ext uri="{BB962C8B-B14F-4D97-AF65-F5344CB8AC3E}">
        <p14:creationId xmlns:p14="http://schemas.microsoft.com/office/powerpoint/2010/main" val="151369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0A6A-0EF5-49C4-85DB-E9E61FCF3352}"/>
              </a:ext>
            </a:extLst>
          </p:cNvPr>
          <p:cNvSpPr>
            <a:spLocks noGrp="1"/>
          </p:cNvSpPr>
          <p:nvPr>
            <p:ph type="body" sz="quarter" idx="10"/>
          </p:nvPr>
        </p:nvSpPr>
        <p:spPr>
          <a:xfrm>
            <a:off x="623517" y="597434"/>
            <a:ext cx="10907893" cy="703828"/>
          </a:xfrm>
        </p:spPr>
        <p:txBody>
          <a:bodyPr anchor="t">
            <a:normAutofit fontScale="92500"/>
          </a:bodyPr>
          <a:lstStyle/>
          <a:p>
            <a:r>
              <a:rPr lang="en-US" dirty="0"/>
              <a:t>General overview and adaptation of the PSA model – Phase 1 (2)</a:t>
            </a:r>
            <a:endParaRPr lang="en-SE" dirty="0"/>
          </a:p>
        </p:txBody>
      </p:sp>
      <p:sp>
        <p:nvSpPr>
          <p:cNvPr id="3" name="Date Placeholder 2">
            <a:extLst>
              <a:ext uri="{FF2B5EF4-FFF2-40B4-BE49-F238E27FC236}">
                <a16:creationId xmlns:a16="http://schemas.microsoft.com/office/drawing/2014/main" id="{74DBDE7C-5EC9-C4FB-1D81-60DC7612DD1D}"/>
              </a:ext>
            </a:extLst>
          </p:cNvPr>
          <p:cNvSpPr>
            <a:spLocks noGrp="1"/>
          </p:cNvSpPr>
          <p:nvPr>
            <p:ph type="dt" sz="half" idx="11"/>
          </p:nvPr>
        </p:nvSpPr>
        <p:spPr>
          <a:xfrm>
            <a:off x="660588" y="6365185"/>
            <a:ext cx="1304690" cy="209074"/>
          </a:xfrm>
        </p:spPr>
        <p:txBody>
          <a:bodyPr anchor="t">
            <a:normAutofit/>
          </a:bodyPr>
          <a:lstStyle/>
          <a:p>
            <a:pPr>
              <a:lnSpc>
                <a:spcPct val="90000"/>
              </a:lnSpc>
              <a:spcAft>
                <a:spcPts val="600"/>
              </a:spcAft>
            </a:pPr>
            <a:r>
              <a:rPr lang="en-US"/>
              <a:t>Vysus Group</a:t>
            </a:r>
            <a:endParaRPr lang="en-GB"/>
          </a:p>
        </p:txBody>
      </p:sp>
      <p:sp>
        <p:nvSpPr>
          <p:cNvPr id="4" name="Footer Placeholder 3">
            <a:extLst>
              <a:ext uri="{FF2B5EF4-FFF2-40B4-BE49-F238E27FC236}">
                <a16:creationId xmlns:a16="http://schemas.microsoft.com/office/drawing/2014/main" id="{C980DE44-A1CF-71D0-E904-5E7A5B976403}"/>
              </a:ext>
            </a:extLst>
          </p:cNvPr>
          <p:cNvSpPr>
            <a:spLocks noGrp="1"/>
          </p:cNvSpPr>
          <p:nvPr>
            <p:ph type="ftr" sz="quarter" idx="12"/>
          </p:nvPr>
        </p:nvSpPr>
        <p:spPr>
          <a:xfrm>
            <a:off x="3130063" y="6365185"/>
            <a:ext cx="3525495" cy="209074"/>
          </a:xfrm>
        </p:spPr>
        <p:txBody>
          <a:bodyPr anchor="t">
            <a:normAutofit/>
          </a:bodyPr>
          <a:lstStyle/>
          <a:p>
            <a:pPr>
              <a:lnSpc>
                <a:spcPct val="90000"/>
              </a:lnSpc>
              <a:spcAft>
                <a:spcPts val="600"/>
              </a:spcAft>
            </a:pPr>
            <a:r>
              <a:rPr lang="en-GB"/>
              <a:t>PSAM 16, June 26 – July 1, Honolulu, Hawaii</a:t>
            </a:r>
          </a:p>
        </p:txBody>
      </p:sp>
      <p:sp>
        <p:nvSpPr>
          <p:cNvPr id="5" name="Slide Number Placeholder 4">
            <a:extLst>
              <a:ext uri="{FF2B5EF4-FFF2-40B4-BE49-F238E27FC236}">
                <a16:creationId xmlns:a16="http://schemas.microsoft.com/office/drawing/2014/main" id="{C16E5213-0530-1451-B0DE-ED93AA92065C}"/>
              </a:ext>
            </a:extLst>
          </p:cNvPr>
          <p:cNvSpPr>
            <a:spLocks noGrp="1"/>
          </p:cNvSpPr>
          <p:nvPr>
            <p:ph type="sldNum" sz="quarter" idx="13"/>
          </p:nvPr>
        </p:nvSpPr>
        <p:spPr>
          <a:xfrm>
            <a:off x="10053850" y="6365185"/>
            <a:ext cx="1477561" cy="209074"/>
          </a:xfrm>
        </p:spPr>
        <p:txBody>
          <a:bodyPr anchor="t">
            <a:normAutofit/>
          </a:bodyPr>
          <a:lstStyle/>
          <a:p>
            <a:pPr>
              <a:lnSpc>
                <a:spcPct val="90000"/>
              </a:lnSpc>
              <a:spcAft>
                <a:spcPts val="600"/>
              </a:spcAft>
            </a:pPr>
            <a:fld id="{F0EBD639-FBDF-4BE7-86EE-7F5910956510}" type="slidenum">
              <a:rPr lang="en-GB" smtClean="0"/>
              <a:pPr>
                <a:lnSpc>
                  <a:spcPct val="90000"/>
                </a:lnSpc>
                <a:spcAft>
                  <a:spcPts val="600"/>
                </a:spcAft>
              </a:pPr>
              <a:t>7</a:t>
            </a:fld>
            <a:endParaRPr lang="en-GB"/>
          </a:p>
        </p:txBody>
      </p:sp>
      <p:sp>
        <p:nvSpPr>
          <p:cNvPr id="12" name="Content Placeholder 5">
            <a:extLst>
              <a:ext uri="{FF2B5EF4-FFF2-40B4-BE49-F238E27FC236}">
                <a16:creationId xmlns:a16="http://schemas.microsoft.com/office/drawing/2014/main" id="{0DAF8821-A994-0808-0FFE-ED3DE2D4BA95}"/>
              </a:ext>
            </a:extLst>
          </p:cNvPr>
          <p:cNvSpPr>
            <a:spLocks noGrp="1"/>
          </p:cNvSpPr>
          <p:nvPr>
            <p:ph sz="quarter" idx="15"/>
          </p:nvPr>
        </p:nvSpPr>
        <p:spPr>
          <a:xfrm>
            <a:off x="660588" y="1559512"/>
            <a:ext cx="10870823" cy="4398376"/>
          </a:xfrm>
        </p:spPr>
        <p:txBody>
          <a:bodyPr/>
          <a:lstStyle/>
          <a:p>
            <a:r>
              <a:rPr lang="en-US" u="sng" dirty="0"/>
              <a:t>Initial estimation of core damage frequency</a:t>
            </a:r>
          </a:p>
          <a:p>
            <a:pPr marL="685800" lvl="2">
              <a:spcBef>
                <a:spcPts val="1000"/>
              </a:spcBef>
            </a:pPr>
            <a:r>
              <a:rPr lang="en-US" dirty="0">
                <a:effectLst/>
                <a:ea typeface="PMingLiU" panose="02020500000000000000" pitchFamily="18" charset="-120"/>
              </a:rPr>
              <a:t>Calculated </a:t>
            </a:r>
            <a:r>
              <a:rPr lang="en-US" i="1" dirty="0">
                <a:effectLst/>
                <a:ea typeface="PMingLiU" panose="02020500000000000000" pitchFamily="18" charset="-120"/>
              </a:rPr>
              <a:t>CDF</a:t>
            </a:r>
            <a:r>
              <a:rPr lang="en-US" dirty="0">
                <a:effectLst/>
                <a:ea typeface="PMingLiU" panose="02020500000000000000" pitchFamily="18" charset="-120"/>
              </a:rPr>
              <a:t> for consequences loss of core cooling (CC) and loss of residual heat removal (RHR) showed a significant decrease. This mainly since</a:t>
            </a:r>
            <a:r>
              <a:rPr lang="en-US" dirty="0">
                <a:ea typeface="PMingLiU" panose="02020500000000000000" pitchFamily="18" charset="-120"/>
              </a:rPr>
              <a:t> a large</a:t>
            </a:r>
            <a:r>
              <a:rPr lang="en-US" dirty="0">
                <a:effectLst/>
                <a:ea typeface="PMingLiU" panose="02020500000000000000" pitchFamily="18" charset="-120"/>
              </a:rPr>
              <a:t> contribution to the </a:t>
            </a:r>
            <a:r>
              <a:rPr lang="en-US" i="1" dirty="0">
                <a:effectLst/>
                <a:ea typeface="PMingLiU" panose="02020500000000000000" pitchFamily="18" charset="-120"/>
              </a:rPr>
              <a:t>CDF</a:t>
            </a:r>
            <a:r>
              <a:rPr lang="en-US" dirty="0">
                <a:effectLst/>
                <a:ea typeface="PMingLiU" panose="02020500000000000000" pitchFamily="18" charset="-120"/>
              </a:rPr>
              <a:t> in the unchanged PSA model came from sequences leading to loss of CC.</a:t>
            </a:r>
            <a:endParaRPr lang="en-US" dirty="0"/>
          </a:p>
          <a:p>
            <a:r>
              <a:rPr lang="en-US" u="sng" dirty="0"/>
              <a:t>First update of the PSA study based OBH design and new EOPs draft including first review of manual actions</a:t>
            </a:r>
          </a:p>
          <a:p>
            <a:pPr lvl="1"/>
            <a:r>
              <a:rPr lang="en-US" dirty="0"/>
              <a:t>The task performed resulted in the following achieved milestones: </a:t>
            </a:r>
          </a:p>
          <a:p>
            <a:pPr lvl="2"/>
            <a:r>
              <a:rPr lang="en-US" dirty="0"/>
              <a:t>Preliminary evaluation of the impact of the new EOPs.</a:t>
            </a:r>
          </a:p>
          <a:p>
            <a:pPr lvl="2"/>
            <a:r>
              <a:rPr lang="en-US" dirty="0"/>
              <a:t>Update of success block diagrams for level 1 PSA with regards to the new core cooling options (ICC and other CC-alternatives).</a:t>
            </a:r>
          </a:p>
          <a:p>
            <a:pPr lvl="2"/>
            <a:r>
              <a:rPr lang="en-US" dirty="0"/>
              <a:t>Identification of updated and new deterministic calculations to support PSA sequence analysis.</a:t>
            </a:r>
          </a:p>
          <a:p>
            <a:pPr lvl="2"/>
            <a:r>
              <a:rPr lang="en-US" dirty="0"/>
              <a:t>Evaluation of the impact on </a:t>
            </a:r>
            <a:r>
              <a:rPr lang="en-US" i="1" dirty="0"/>
              <a:t>CDF</a:t>
            </a:r>
            <a:r>
              <a:rPr lang="en-US" dirty="0"/>
              <a:t> for internal events due to the implementation of ICC, changes in EOPs and additional manual actions.</a:t>
            </a:r>
          </a:p>
          <a:p>
            <a:pPr lvl="1"/>
            <a:r>
              <a:rPr lang="en-US" dirty="0"/>
              <a:t>Several findings from the evaluations performed with PSA were discussed together with personnel in charge of updating the EOPs to give feedback for further update of the new procedures e.g. the additional requirements on pressure relief systems as precondition for OBH operation, changes related to the independent RHR system actuation before core damage.</a:t>
            </a:r>
          </a:p>
          <a:p>
            <a:pPr lvl="1"/>
            <a:endParaRPr lang="en-US" dirty="0"/>
          </a:p>
        </p:txBody>
      </p:sp>
    </p:spTree>
    <p:extLst>
      <p:ext uri="{BB962C8B-B14F-4D97-AF65-F5344CB8AC3E}">
        <p14:creationId xmlns:p14="http://schemas.microsoft.com/office/powerpoint/2010/main" val="19709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43232B9-491F-415B-C239-33B6D195471E}"/>
              </a:ext>
            </a:extLst>
          </p:cNvPr>
          <p:cNvSpPr>
            <a:spLocks noGrp="1"/>
          </p:cNvSpPr>
          <p:nvPr>
            <p:ph type="title"/>
          </p:nvPr>
        </p:nvSpPr>
        <p:spPr>
          <a:xfrm>
            <a:off x="623517" y="637187"/>
            <a:ext cx="10907893" cy="703828"/>
          </a:xfrm>
        </p:spPr>
        <p:txBody>
          <a:bodyPr/>
          <a:lstStyle/>
          <a:p>
            <a:r>
              <a:rPr lang="en-US" dirty="0"/>
              <a:t>General overview and adaptation of the PSA model – Phase 2</a:t>
            </a:r>
            <a:br>
              <a:rPr lang="en-SE" dirty="0"/>
            </a:br>
            <a:endParaRPr lang="en-US" dirty="0"/>
          </a:p>
        </p:txBody>
      </p:sp>
      <p:sp>
        <p:nvSpPr>
          <p:cNvPr id="3" name="Date Placeholder 2">
            <a:extLst>
              <a:ext uri="{FF2B5EF4-FFF2-40B4-BE49-F238E27FC236}">
                <a16:creationId xmlns:a16="http://schemas.microsoft.com/office/drawing/2014/main" id="{74DBDE7C-5EC9-C4FB-1D81-60DC7612DD1D}"/>
              </a:ext>
            </a:extLst>
          </p:cNvPr>
          <p:cNvSpPr>
            <a:spLocks noGrp="1"/>
          </p:cNvSpPr>
          <p:nvPr>
            <p:ph type="dt" sz="half" idx="10"/>
          </p:nvPr>
        </p:nvSpPr>
        <p:spPr>
          <a:xfrm>
            <a:off x="660588" y="6365185"/>
            <a:ext cx="1304690" cy="209074"/>
          </a:xfrm>
        </p:spPr>
        <p:txBody>
          <a:bodyPr anchor="t">
            <a:normAutofit/>
          </a:bodyPr>
          <a:lstStyle/>
          <a:p>
            <a:pPr>
              <a:lnSpc>
                <a:spcPct val="90000"/>
              </a:lnSpc>
              <a:spcAft>
                <a:spcPts val="600"/>
              </a:spcAft>
            </a:pPr>
            <a:r>
              <a:rPr lang="en-US"/>
              <a:t>Vysus Group</a:t>
            </a:r>
            <a:endParaRPr lang="en-GB"/>
          </a:p>
        </p:txBody>
      </p:sp>
      <p:sp>
        <p:nvSpPr>
          <p:cNvPr id="4" name="Footer Placeholder 3">
            <a:extLst>
              <a:ext uri="{FF2B5EF4-FFF2-40B4-BE49-F238E27FC236}">
                <a16:creationId xmlns:a16="http://schemas.microsoft.com/office/drawing/2014/main" id="{C980DE44-A1CF-71D0-E904-5E7A5B976403}"/>
              </a:ext>
            </a:extLst>
          </p:cNvPr>
          <p:cNvSpPr>
            <a:spLocks noGrp="1"/>
          </p:cNvSpPr>
          <p:nvPr>
            <p:ph type="ftr" sz="quarter" idx="11"/>
          </p:nvPr>
        </p:nvSpPr>
        <p:spPr>
          <a:xfrm>
            <a:off x="3130063" y="6365185"/>
            <a:ext cx="3525495" cy="209074"/>
          </a:xfrm>
        </p:spPr>
        <p:txBody>
          <a:bodyPr anchor="t">
            <a:normAutofit/>
          </a:bodyPr>
          <a:lstStyle/>
          <a:p>
            <a:pPr>
              <a:lnSpc>
                <a:spcPct val="90000"/>
              </a:lnSpc>
              <a:spcAft>
                <a:spcPts val="600"/>
              </a:spcAft>
            </a:pPr>
            <a:r>
              <a:rPr lang="en-GB"/>
              <a:t>PSAM 16, June 26 – July 1, Honolulu, Hawaii</a:t>
            </a:r>
          </a:p>
        </p:txBody>
      </p:sp>
      <p:sp>
        <p:nvSpPr>
          <p:cNvPr id="5" name="Slide Number Placeholder 4">
            <a:extLst>
              <a:ext uri="{FF2B5EF4-FFF2-40B4-BE49-F238E27FC236}">
                <a16:creationId xmlns:a16="http://schemas.microsoft.com/office/drawing/2014/main" id="{C16E5213-0530-1451-B0DE-ED93AA92065C}"/>
              </a:ext>
            </a:extLst>
          </p:cNvPr>
          <p:cNvSpPr>
            <a:spLocks noGrp="1"/>
          </p:cNvSpPr>
          <p:nvPr>
            <p:ph type="sldNum" sz="quarter" idx="12"/>
          </p:nvPr>
        </p:nvSpPr>
        <p:spPr>
          <a:xfrm>
            <a:off x="10053850" y="6365185"/>
            <a:ext cx="1477561" cy="209074"/>
          </a:xfrm>
        </p:spPr>
        <p:txBody>
          <a:bodyPr anchor="t">
            <a:normAutofit/>
          </a:bodyPr>
          <a:lstStyle/>
          <a:p>
            <a:pPr>
              <a:lnSpc>
                <a:spcPct val="90000"/>
              </a:lnSpc>
              <a:spcAft>
                <a:spcPts val="600"/>
              </a:spcAft>
            </a:pPr>
            <a:fld id="{F0EBD639-FBDF-4BE7-86EE-7F5910956510}" type="slidenum">
              <a:rPr lang="en-GB" smtClean="0"/>
              <a:pPr>
                <a:lnSpc>
                  <a:spcPct val="90000"/>
                </a:lnSpc>
                <a:spcAft>
                  <a:spcPts val="600"/>
                </a:spcAft>
              </a:pPr>
              <a:t>8</a:t>
            </a:fld>
            <a:endParaRPr lang="en-GB"/>
          </a:p>
        </p:txBody>
      </p:sp>
      <p:sp>
        <p:nvSpPr>
          <p:cNvPr id="2" name="Title 1">
            <a:extLst>
              <a:ext uri="{FF2B5EF4-FFF2-40B4-BE49-F238E27FC236}">
                <a16:creationId xmlns:a16="http://schemas.microsoft.com/office/drawing/2014/main" id="{D5360A6A-0EF5-49C4-85DB-E9E61FCF3352}"/>
              </a:ext>
            </a:extLst>
          </p:cNvPr>
          <p:cNvSpPr>
            <a:spLocks noGrp="1"/>
          </p:cNvSpPr>
          <p:nvPr>
            <p:ph sz="quarter" idx="13"/>
          </p:nvPr>
        </p:nvSpPr>
        <p:spPr>
          <a:xfrm>
            <a:off x="623518" y="1559512"/>
            <a:ext cx="5317014" cy="4233733"/>
          </a:xfrm>
        </p:spPr>
        <p:txBody>
          <a:bodyPr>
            <a:normAutofit/>
          </a:bodyPr>
          <a:lstStyle/>
          <a:p>
            <a:r>
              <a:rPr lang="en-US" dirty="0"/>
              <a:t>As a follow up after phase 1, phase 2 of the project focused on incorporating the OBH function in level 1 PSA. </a:t>
            </a:r>
          </a:p>
          <a:p>
            <a:r>
              <a:rPr lang="en-US" dirty="0"/>
              <a:t>In parallel, work on analyzing the effect of the new EOPs on sequences as well as a first update of level 2 PSA in relation to the updated SAMGs proceeded.</a:t>
            </a:r>
          </a:p>
          <a:p>
            <a:r>
              <a:rPr lang="en-US" dirty="0"/>
              <a:t>Several modelling and project planning related challenges were addressed, for example, the fact that a new version of MAAP was validated and used as reference, a major change in the definition of SAMGs for O3 compared to previously adopted procedures for severe accident mitigation. </a:t>
            </a:r>
            <a:endParaRPr lang="en-SE" dirty="0"/>
          </a:p>
        </p:txBody>
      </p:sp>
      <p:pic>
        <p:nvPicPr>
          <p:cNvPr id="7" name="Picture 6">
            <a:extLst>
              <a:ext uri="{FF2B5EF4-FFF2-40B4-BE49-F238E27FC236}">
                <a16:creationId xmlns:a16="http://schemas.microsoft.com/office/drawing/2014/main" id="{ED806145-02B1-2EFE-93C0-B002867A17D7}"/>
              </a:ext>
            </a:extLst>
          </p:cNvPr>
          <p:cNvPicPr>
            <a:picLocks noChangeAspect="1"/>
          </p:cNvPicPr>
          <p:nvPr/>
        </p:nvPicPr>
        <p:blipFill>
          <a:blip r:embed="rId2"/>
          <a:stretch>
            <a:fillRect/>
          </a:stretch>
        </p:blipFill>
        <p:spPr>
          <a:xfrm>
            <a:off x="6077462" y="1559512"/>
            <a:ext cx="5400743" cy="1869488"/>
          </a:xfrm>
          <a:prstGeom prst="rect">
            <a:avLst/>
          </a:prstGeom>
        </p:spPr>
      </p:pic>
    </p:spTree>
    <p:extLst>
      <p:ext uri="{BB962C8B-B14F-4D97-AF65-F5344CB8AC3E}">
        <p14:creationId xmlns:p14="http://schemas.microsoft.com/office/powerpoint/2010/main" val="21595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43232B9-491F-415B-C239-33B6D195471E}"/>
              </a:ext>
            </a:extLst>
          </p:cNvPr>
          <p:cNvSpPr>
            <a:spLocks noGrp="1"/>
          </p:cNvSpPr>
          <p:nvPr>
            <p:ph type="title"/>
          </p:nvPr>
        </p:nvSpPr>
        <p:spPr>
          <a:xfrm>
            <a:off x="623517" y="637187"/>
            <a:ext cx="10907893" cy="703828"/>
          </a:xfrm>
        </p:spPr>
        <p:txBody>
          <a:bodyPr/>
          <a:lstStyle/>
          <a:p>
            <a:r>
              <a:rPr lang="en-US" dirty="0"/>
              <a:t>General overview and adaptation of the PSA model – Phase 3</a:t>
            </a:r>
            <a:br>
              <a:rPr lang="en-SE" dirty="0"/>
            </a:br>
            <a:endParaRPr lang="en-US" dirty="0"/>
          </a:p>
        </p:txBody>
      </p:sp>
      <p:sp>
        <p:nvSpPr>
          <p:cNvPr id="3" name="Date Placeholder 2">
            <a:extLst>
              <a:ext uri="{FF2B5EF4-FFF2-40B4-BE49-F238E27FC236}">
                <a16:creationId xmlns:a16="http://schemas.microsoft.com/office/drawing/2014/main" id="{74DBDE7C-5EC9-C4FB-1D81-60DC7612DD1D}"/>
              </a:ext>
            </a:extLst>
          </p:cNvPr>
          <p:cNvSpPr>
            <a:spLocks noGrp="1"/>
          </p:cNvSpPr>
          <p:nvPr>
            <p:ph type="dt" sz="half" idx="10"/>
          </p:nvPr>
        </p:nvSpPr>
        <p:spPr>
          <a:xfrm>
            <a:off x="660588" y="6365185"/>
            <a:ext cx="1304690" cy="209074"/>
          </a:xfrm>
        </p:spPr>
        <p:txBody>
          <a:bodyPr anchor="t">
            <a:normAutofit/>
          </a:bodyPr>
          <a:lstStyle/>
          <a:p>
            <a:pPr>
              <a:lnSpc>
                <a:spcPct val="90000"/>
              </a:lnSpc>
              <a:spcAft>
                <a:spcPts val="600"/>
              </a:spcAft>
            </a:pPr>
            <a:r>
              <a:rPr lang="en-US"/>
              <a:t>Vysus Group</a:t>
            </a:r>
            <a:endParaRPr lang="en-GB"/>
          </a:p>
        </p:txBody>
      </p:sp>
      <p:sp>
        <p:nvSpPr>
          <p:cNvPr id="4" name="Footer Placeholder 3">
            <a:extLst>
              <a:ext uri="{FF2B5EF4-FFF2-40B4-BE49-F238E27FC236}">
                <a16:creationId xmlns:a16="http://schemas.microsoft.com/office/drawing/2014/main" id="{C980DE44-A1CF-71D0-E904-5E7A5B976403}"/>
              </a:ext>
            </a:extLst>
          </p:cNvPr>
          <p:cNvSpPr>
            <a:spLocks noGrp="1"/>
          </p:cNvSpPr>
          <p:nvPr>
            <p:ph type="ftr" sz="quarter" idx="11"/>
          </p:nvPr>
        </p:nvSpPr>
        <p:spPr>
          <a:xfrm>
            <a:off x="3130063" y="6365185"/>
            <a:ext cx="3525495" cy="209074"/>
          </a:xfrm>
        </p:spPr>
        <p:txBody>
          <a:bodyPr anchor="t">
            <a:normAutofit/>
          </a:bodyPr>
          <a:lstStyle/>
          <a:p>
            <a:pPr>
              <a:lnSpc>
                <a:spcPct val="90000"/>
              </a:lnSpc>
              <a:spcAft>
                <a:spcPts val="600"/>
              </a:spcAft>
            </a:pPr>
            <a:r>
              <a:rPr lang="en-GB"/>
              <a:t>PSAM 16, June 26 – July 1, Honolulu, Hawaii</a:t>
            </a:r>
          </a:p>
        </p:txBody>
      </p:sp>
      <p:sp>
        <p:nvSpPr>
          <p:cNvPr id="5" name="Slide Number Placeholder 4">
            <a:extLst>
              <a:ext uri="{FF2B5EF4-FFF2-40B4-BE49-F238E27FC236}">
                <a16:creationId xmlns:a16="http://schemas.microsoft.com/office/drawing/2014/main" id="{C16E5213-0530-1451-B0DE-ED93AA92065C}"/>
              </a:ext>
            </a:extLst>
          </p:cNvPr>
          <p:cNvSpPr>
            <a:spLocks noGrp="1"/>
          </p:cNvSpPr>
          <p:nvPr>
            <p:ph type="sldNum" sz="quarter" idx="12"/>
          </p:nvPr>
        </p:nvSpPr>
        <p:spPr>
          <a:xfrm>
            <a:off x="10053850" y="6365185"/>
            <a:ext cx="1477561" cy="209074"/>
          </a:xfrm>
        </p:spPr>
        <p:txBody>
          <a:bodyPr anchor="t">
            <a:normAutofit/>
          </a:bodyPr>
          <a:lstStyle/>
          <a:p>
            <a:pPr>
              <a:lnSpc>
                <a:spcPct val="90000"/>
              </a:lnSpc>
              <a:spcAft>
                <a:spcPts val="600"/>
              </a:spcAft>
            </a:pPr>
            <a:fld id="{F0EBD639-FBDF-4BE7-86EE-7F5910956510}" type="slidenum">
              <a:rPr lang="en-GB" smtClean="0"/>
              <a:pPr>
                <a:lnSpc>
                  <a:spcPct val="90000"/>
                </a:lnSpc>
                <a:spcAft>
                  <a:spcPts val="600"/>
                </a:spcAft>
              </a:pPr>
              <a:t>9</a:t>
            </a:fld>
            <a:endParaRPr lang="en-GB"/>
          </a:p>
        </p:txBody>
      </p:sp>
      <p:sp>
        <p:nvSpPr>
          <p:cNvPr id="2" name="Title 1">
            <a:extLst>
              <a:ext uri="{FF2B5EF4-FFF2-40B4-BE49-F238E27FC236}">
                <a16:creationId xmlns:a16="http://schemas.microsoft.com/office/drawing/2014/main" id="{D5360A6A-0EF5-49C4-85DB-E9E61FCF3352}"/>
              </a:ext>
            </a:extLst>
          </p:cNvPr>
          <p:cNvSpPr>
            <a:spLocks noGrp="1"/>
          </p:cNvSpPr>
          <p:nvPr>
            <p:ph sz="quarter" idx="13"/>
          </p:nvPr>
        </p:nvSpPr>
        <p:spPr>
          <a:xfrm>
            <a:off x="623518" y="1559512"/>
            <a:ext cx="5317014" cy="4233733"/>
          </a:xfrm>
        </p:spPr>
        <p:txBody>
          <a:bodyPr>
            <a:normAutofit/>
          </a:bodyPr>
          <a:lstStyle/>
          <a:p>
            <a:r>
              <a:rPr lang="en-US" dirty="0"/>
              <a:t>In phase 3 of the project the focus was on reviewing and further updating the model for level 1 and level 2 PSA </a:t>
            </a:r>
          </a:p>
          <a:p>
            <a:r>
              <a:rPr lang="en-US" dirty="0"/>
              <a:t>Final implementation of the OBH function (including all relevant affected systems) was done according to: </a:t>
            </a:r>
          </a:p>
          <a:p>
            <a:pPr lvl="1"/>
            <a:r>
              <a:rPr lang="en-US" dirty="0"/>
              <a:t>final technical specifications and as-build information for systems.</a:t>
            </a:r>
          </a:p>
          <a:p>
            <a:pPr lvl="1"/>
            <a:r>
              <a:rPr lang="en-US" dirty="0"/>
              <a:t>following the updated EOPs and the new SAMGs which were to be finalized at that time.</a:t>
            </a:r>
          </a:p>
          <a:p>
            <a:pPr marL="228600" lvl="1">
              <a:spcBef>
                <a:spcPts val="1000"/>
              </a:spcBef>
            </a:pPr>
            <a:r>
              <a:rPr lang="en-US" dirty="0"/>
              <a:t>This work was done for all operating modes included in the scope for the PSA for O3. </a:t>
            </a:r>
          </a:p>
          <a:p>
            <a:pPr marL="228600" lvl="1">
              <a:spcBef>
                <a:spcPts val="1000"/>
              </a:spcBef>
            </a:pPr>
            <a:r>
              <a:rPr lang="en-US" dirty="0"/>
              <a:t>Work for updating the analysis for area events and external events was performed.</a:t>
            </a:r>
            <a:endParaRPr lang="en-SE" dirty="0"/>
          </a:p>
        </p:txBody>
      </p:sp>
      <p:pic>
        <p:nvPicPr>
          <p:cNvPr id="10" name="Picture 9">
            <a:extLst>
              <a:ext uri="{FF2B5EF4-FFF2-40B4-BE49-F238E27FC236}">
                <a16:creationId xmlns:a16="http://schemas.microsoft.com/office/drawing/2014/main" id="{B49B4DFD-D5D0-92B5-4299-F7BFC63B434F}"/>
              </a:ext>
            </a:extLst>
          </p:cNvPr>
          <p:cNvPicPr>
            <a:picLocks noChangeAspect="1"/>
          </p:cNvPicPr>
          <p:nvPr/>
        </p:nvPicPr>
        <p:blipFill>
          <a:blip r:embed="rId2"/>
          <a:stretch>
            <a:fillRect/>
          </a:stretch>
        </p:blipFill>
        <p:spPr>
          <a:xfrm>
            <a:off x="6077463" y="1559512"/>
            <a:ext cx="5489510" cy="2646728"/>
          </a:xfrm>
          <a:prstGeom prst="rect">
            <a:avLst/>
          </a:prstGeom>
        </p:spPr>
      </p:pic>
    </p:spTree>
    <p:extLst>
      <p:ext uri="{BB962C8B-B14F-4D97-AF65-F5344CB8AC3E}">
        <p14:creationId xmlns:p14="http://schemas.microsoft.com/office/powerpoint/2010/main" val="2452734194"/>
      </p:ext>
    </p:extLst>
  </p:cSld>
  <p:clrMapOvr>
    <a:masterClrMapping/>
  </p:clrMapOvr>
</p:sld>
</file>

<file path=ppt/theme/theme1.xml><?xml version="1.0" encoding="utf-8"?>
<a:theme xmlns:a="http://schemas.openxmlformats.org/drawingml/2006/main" name="Office Theme">
  <a:themeElements>
    <a:clrScheme name="Vysus">
      <a:dk1>
        <a:srgbClr val="1D1D1B"/>
      </a:dk1>
      <a:lt1>
        <a:srgbClr val="FFFFFF"/>
      </a:lt1>
      <a:dk2>
        <a:srgbClr val="005454"/>
      </a:dk2>
      <a:lt2>
        <a:srgbClr val="E7E6E6"/>
      </a:lt2>
      <a:accent1>
        <a:srgbClr val="00E3A9"/>
      </a:accent1>
      <a:accent2>
        <a:srgbClr val="F92D63"/>
      </a:accent2>
      <a:accent3>
        <a:srgbClr val="4C0B3D"/>
      </a:accent3>
      <a:accent4>
        <a:srgbClr val="8E329C"/>
      </a:accent4>
      <a:accent5>
        <a:srgbClr val="1CA0F9"/>
      </a:accent5>
      <a:accent6>
        <a:srgbClr val="05275E"/>
      </a:accent6>
      <a:hlink>
        <a:srgbClr val="00E3A9"/>
      </a:hlink>
      <a:folHlink>
        <a:srgbClr val="00E3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ysus template.potx" id="{1F238BB8-3FFD-4D17-8AD4-2B6F2E69D42E}" vid="{B1B9B32F-A7F8-4F0B-980C-D6CD98DEA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8D514A0EBF04E89F2274396676A61" ma:contentTypeVersion="2" ma:contentTypeDescription="Create a new document." ma:contentTypeScope="" ma:versionID="9af5e01a48eb082046082b5fe9acddcd">
  <xsd:schema xmlns:xsd="http://www.w3.org/2001/XMLSchema" xmlns:xs="http://www.w3.org/2001/XMLSchema" xmlns:p="http://schemas.microsoft.com/office/2006/metadata/properties" xmlns:ns2="b46bedb1-664a-4cb2-915f-837ee28d0957" targetNamespace="http://schemas.microsoft.com/office/2006/metadata/properties" ma:root="true" ma:fieldsID="c58b3b56665995812fcdf2570efdb419" ns2:_="">
    <xsd:import namespace="b46bedb1-664a-4cb2-915f-837ee28d09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edb1-664a-4cb2-915f-837ee28d0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A2CA9B-9A12-4B53-A0ED-7924CBC22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bedb1-664a-4cb2-915f-837ee28d0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FFFC77-2BC4-4F32-8F8B-0E5D7BB2A775}">
  <ds:schemaRefs>
    <ds:schemaRef ds:uri="http://schemas.microsoft.com/sharepoint/v3/contenttype/forms"/>
  </ds:schemaRefs>
</ds:datastoreItem>
</file>

<file path=customXml/itemProps3.xml><?xml version="1.0" encoding="utf-8"?>
<ds:datastoreItem xmlns:ds="http://schemas.openxmlformats.org/officeDocument/2006/customXml" ds:itemID="{E6429D72-8E05-43B3-814C-FB1DE2DD8B27}">
  <ds:schemaRefs>
    <ds:schemaRef ds:uri="http://schemas.microsoft.com/office/2006/documentManagement/types"/>
    <ds:schemaRef ds:uri="http://purl.org/dc/dcmitype/"/>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b46bedb1-664a-4cb2-915f-837ee28d095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1208</TotalTime>
  <Words>2519</Words>
  <Application>Microsoft Office PowerPoint</Application>
  <PresentationFormat>Widescreen</PresentationFormat>
  <Paragraphs>151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arial</vt:lpstr>
      <vt:lpstr>Office Theme</vt:lpstr>
      <vt:lpstr>PowerPoint Presentation</vt:lpstr>
      <vt:lpstr>PowerPoint Presentation</vt:lpstr>
      <vt:lpstr>PowerPoint Presentation</vt:lpstr>
      <vt:lpstr>Introduction</vt:lpstr>
      <vt:lpstr>Project planning</vt:lpstr>
      <vt:lpstr>PowerPoint Presentation</vt:lpstr>
      <vt:lpstr>PowerPoint Presentation</vt:lpstr>
      <vt:lpstr>General overview and adaptation of the PSA model – Phase 2 </vt:lpstr>
      <vt:lpstr>General overview and adaptation of the PSA model – Phase 3 </vt:lpstr>
      <vt:lpstr>PowerPoint Presentation</vt:lpstr>
      <vt:lpstr>PowerPoint Presentation</vt:lpstr>
      <vt:lpstr>Results</vt:lpstr>
      <vt:lpstr>PowerPoint Presentation</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 implementation of the Independent Core Cooling and New EOPs/SAMGs at Oskarshamn 3</dc:title>
  <dc:creator>francesco.didedda@vysusgroup.com</dc:creator>
  <cp:keywords>PRA, PSA, ICC, OBH</cp:keywords>
  <cp:lastModifiedBy>Francesco Di Dedda</cp:lastModifiedBy>
  <cp:revision>66</cp:revision>
  <dcterms:created xsi:type="dcterms:W3CDTF">2022-06-13T07:03:51Z</dcterms:created>
  <dcterms:modified xsi:type="dcterms:W3CDTF">2022-06-22T12:59:57Z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0x0101000AF8D514A0EBF04E89F2274396676A61</vt:lpwstr>
  </property>
</Properties>
</file>