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56" r:id="rId2"/>
    <p:sldId id="508" r:id="rId3"/>
    <p:sldId id="507" r:id="rId4"/>
    <p:sldId id="512" r:id="rId5"/>
    <p:sldId id="509" r:id="rId6"/>
    <p:sldId id="519" r:id="rId7"/>
    <p:sldId id="520" r:id="rId8"/>
    <p:sldId id="516" r:id="rId9"/>
    <p:sldId id="270" r:id="rId10"/>
    <p:sldId id="271" r:id="rId11"/>
    <p:sldId id="272" r:id="rId12"/>
    <p:sldId id="273" r:id="rId13"/>
    <p:sldId id="274" r:id="rId14"/>
    <p:sldId id="514" r:id="rId15"/>
    <p:sldId id="517" r:id="rId16"/>
    <p:sldId id="506" r:id="rId17"/>
    <p:sldId id="511" r:id="rId18"/>
    <p:sldId id="262" r:id="rId1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976"/>
    <a:srgbClr val="74BF44"/>
    <a:srgbClr val="0297D5"/>
    <a:srgbClr val="005976"/>
    <a:srgbClr val="0000FF"/>
    <a:srgbClr val="6699FF"/>
    <a:srgbClr val="6C8F9B"/>
    <a:srgbClr val="BCC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76" autoAdjust="0"/>
    <p:restoredTop sz="75526" autoAdjust="0"/>
  </p:normalViewPr>
  <p:slideViewPr>
    <p:cSldViewPr snapToGrid="0" snapToObjects="1">
      <p:cViewPr varScale="1">
        <p:scale>
          <a:sx n="63" d="100"/>
          <a:sy n="63" d="100"/>
        </p:scale>
        <p:origin x="317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Fitness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EAC-F444-8195-0B6DD327805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EAC-F444-8195-0B6DD327805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EAC-F444-8195-0B6DD327805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4EAC-F444-8195-0B6DD327805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4EAC-F444-8195-0B6DD327805D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4EAC-F444-8195-0B6DD32780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8.2000000000000011</c:v>
                </c:pt>
                <c:pt idx="2">
                  <c:v>1.4</c:v>
                </c:pt>
                <c:pt idx="3">
                  <c:v>0.98</c:v>
                </c:pt>
                <c:pt idx="4">
                  <c:v>2</c:v>
                </c:pt>
                <c:pt idx="5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EAC-F444-8195-0B6DD327805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0.03874</cdr:x>
      <cdr:y>0.17131</cdr:y>
    </cdr:from>
    <cdr:to>
      <cdr:x>0.28062</cdr:x>
      <cdr:y>0.2656</cdr:y>
    </cdr:to>
    <cdr:sp macro="" textlink="">
      <cdr:nvSpPr>
        <cdr:cNvPr id="3" name="Chevron 2">
          <a:extLst xmlns:a="http://schemas.openxmlformats.org/drawingml/2006/main">
            <a:ext uri="{FF2B5EF4-FFF2-40B4-BE49-F238E27FC236}">
              <a16:creationId xmlns:a16="http://schemas.microsoft.com/office/drawing/2014/main" id="{E854FCBD-C8C3-764E-A3E5-356E62674043}"/>
            </a:ext>
          </a:extLst>
        </cdr:cNvPr>
        <cdr:cNvSpPr/>
      </cdr:nvSpPr>
      <cdr:spPr>
        <a:xfrm xmlns:a="http://schemas.openxmlformats.org/drawingml/2006/main" rot="2057564">
          <a:off x="166915" y="527134"/>
          <a:ext cx="1042088" cy="290107"/>
        </a:xfrm>
        <a:prstGeom xmlns:a="http://schemas.openxmlformats.org/drawingml/2006/main" prst="chevron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vertOverflow="clip" vert="horz"/>
        <a:lstStyle xmlns:a="http://schemas.openxmlformats.org/drawingml/2006/main"/>
        <a:p xmlns:a="http://schemas.openxmlformats.org/drawingml/2006/main">
          <a:r>
            <a:rPr lang="en-US" dirty="0"/>
            <a:t>Roulette</a:t>
          </a:r>
        </a:p>
      </cdr:txBody>
    </cdr:sp>
  </cdr:relSizeAnchor>
  <cdr:relSizeAnchor xmlns:cdr="http://schemas.openxmlformats.org/drawingml/2006/chartDrawing">
    <cdr:from>
      <cdr:x>0.73904</cdr:x>
      <cdr:y>0.19447</cdr:y>
    </cdr:from>
    <cdr:to>
      <cdr:x>0.83964</cdr:x>
      <cdr:y>0.25459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23FD972-B8A3-4102-17AA-C7C384FE5096}"/>
            </a:ext>
          </a:extLst>
        </cdr:cNvPr>
        <cdr:cNvSpPr txBox="1"/>
      </cdr:nvSpPr>
      <cdr:spPr>
        <a:xfrm xmlns:a="http://schemas.openxmlformats.org/drawingml/2006/main">
          <a:off x="3184039" y="598378"/>
          <a:ext cx="433415" cy="184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8B78B9A-9950-C240-8B4B-281DE923BB27}" type="datetimeFigureOut">
              <a:rPr lang="en-US"/>
              <a:pPr>
                <a:defRPr/>
              </a:pPr>
              <a:t>6/28/2022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947664F-91CD-3143-ACC0-998B3B1F8B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118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5800823-314D-8B4C-864F-F40E6CF1162D}" type="datetimeFigureOut">
              <a:rPr lang="en-US"/>
              <a:pPr>
                <a:defRPr/>
              </a:pPr>
              <a:t>6/28/2022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CB62295-2C89-6C4E-9821-57B440BBFB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97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B62295-2C89-6C4E-9821-57B440BBFB7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908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Minimization problem: searching minimal value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Yellow circle: Each iteration (objective functions)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Green dots: Best 20 solutions from the populations</a:t>
            </a:r>
          </a:p>
          <a:p>
            <a:r>
              <a:rPr lang="en-US" dirty="0"/>
              <a:t>Red dot: Best solution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B62295-2C89-6C4E-9821-57B440BBFB7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346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  <a:p>
            <a:pPr marL="228600" indent="-228600">
              <a:buAutoNum type="arabicPeriod"/>
            </a:pPr>
            <a:r>
              <a:rPr lang="en-US" dirty="0"/>
              <a:t>Define 10 parameters from 10 solutions (neutronics, TH, </a:t>
            </a:r>
            <a:r>
              <a:rPr lang="en-US" dirty="0" err="1"/>
              <a:t>etc</a:t>
            </a:r>
            <a:r>
              <a:rPr lang="en-US" dirty="0"/>
              <a:t>) -&gt; 100 population</a:t>
            </a:r>
          </a:p>
          <a:p>
            <a:pPr marL="228600" indent="-228600">
              <a:buAutoNum type="arabicPeriod"/>
            </a:pPr>
            <a:r>
              <a:rPr lang="en-US" dirty="0"/>
              <a:t>Select best fit 4</a:t>
            </a:r>
          </a:p>
          <a:p>
            <a:pPr marL="228600" indent="-228600">
              <a:buAutoNum type="arabicPeriod"/>
            </a:pPr>
            <a:r>
              <a:rPr lang="en-US" dirty="0"/>
              <a:t>Mate each 2 (by combination) to produce children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B62295-2C89-6C4E-9821-57B440BBFB7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36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B62295-2C89-6C4E-9821-57B440BBFB7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67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point: Single location cut -&gt; We selected this for simple use</a:t>
            </a:r>
          </a:p>
          <a:p>
            <a:r>
              <a:rPr lang="en-US" dirty="0"/>
              <a:t>Two point: Two </a:t>
            </a:r>
          </a:p>
          <a:p>
            <a:r>
              <a:rPr lang="en-US" dirty="0"/>
              <a:t>Uniform: Random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B62295-2C89-6C4E-9821-57B440BBFB7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90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2511706" cy="154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425885" y="2133600"/>
            <a:ext cx="4489516" cy="1600200"/>
          </a:xfrm>
          <a:prstGeom prst="rect">
            <a:avLst/>
          </a:prstGeom>
        </p:spPr>
        <p:txBody>
          <a:bodyPr/>
          <a:lstStyle>
            <a:lvl1pPr marL="0" indent="0" algn="r">
              <a:spcAft>
                <a:spcPts val="450"/>
              </a:spcAft>
              <a:buNone/>
              <a:defRPr sz="2100" b="1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6172200" y="4038600"/>
            <a:ext cx="27432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5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7200" y="150715"/>
            <a:ext cx="8458200" cy="685799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5976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A5FB9-150B-8B43-BBDA-E4A3967312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736" y="2054104"/>
            <a:ext cx="4150150" cy="167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7775"/>
            <a:ext cx="9142780" cy="147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734" y="2054104"/>
            <a:ext cx="4150150" cy="167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7775"/>
            <a:ext cx="9142780" cy="147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109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04800" y="1453665"/>
            <a:ext cx="8534400" cy="49236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230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5976"/>
              </a:buClr>
              <a:defRPr sz="1800" b="0"/>
            </a:lvl1pPr>
            <a:lvl2pPr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5976"/>
              </a:buClr>
              <a:defRPr sz="1600"/>
            </a:lvl2pPr>
            <a:lvl3pPr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5976"/>
              </a:buClr>
              <a:defRPr sz="1400"/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555630" y="382955"/>
            <a:ext cx="6283569" cy="898768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>
                <a:solidFill>
                  <a:srgbClr val="0059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1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444892" y="565052"/>
            <a:ext cx="6654064" cy="56356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800">
                <a:solidFill>
                  <a:srgbClr val="0059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5E1DA-8DF7-FF44-A92B-B9359153D1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63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3457575" y="4608513"/>
            <a:ext cx="22288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en-US" sz="2100" i="1" dirty="0">
                <a:solidFill>
                  <a:srgbClr val="005976"/>
                </a:solidFill>
                <a:latin typeface="Helvetica" charset="0"/>
                <a:ea typeface="Helvetica" charset="0"/>
                <a:cs typeface="Helvetica" charset="0"/>
              </a:rPr>
              <a:t>http://lwrs.inl.gov</a:t>
            </a:r>
          </a:p>
        </p:txBody>
      </p:sp>
      <p:sp>
        <p:nvSpPr>
          <p:cNvPr id="6" name="Rectangle 5"/>
          <p:cNvSpPr/>
          <p:nvPr/>
        </p:nvSpPr>
        <p:spPr>
          <a:xfrm>
            <a:off x="-8332" y="0"/>
            <a:ext cx="2867281" cy="1741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4114" y="1391609"/>
            <a:ext cx="4512023" cy="182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64" y="3580979"/>
            <a:ext cx="7248525" cy="664325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4112" y="1391605"/>
            <a:ext cx="4512023" cy="182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63" y="3580975"/>
            <a:ext cx="7248525" cy="66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(reduce font if over 1 line)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086" y="2216075"/>
            <a:ext cx="3943350" cy="4109422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612" y="6492876"/>
            <a:ext cx="37950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BCF8D78-4703-AAF5-C924-DCC80D2C1BB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00911" y="2216075"/>
            <a:ext cx="3943350" cy="4109422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658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AE5DC5-FB39-0146-BD30-735AAEA116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488558" y="633413"/>
            <a:ext cx="623515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6275" y="1916575"/>
            <a:ext cx="8458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276" y="504584"/>
            <a:ext cx="2107556" cy="85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-26752" y="5811714"/>
            <a:ext cx="9170752" cy="10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275" y="504584"/>
            <a:ext cx="2107556" cy="85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0" y="5811714"/>
            <a:ext cx="9144000" cy="10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086600" y="65246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BAE5DC5-FB39-0146-BD30-735AAEA116EC}" type="slidenum">
              <a:rPr lang="en-US" sz="1200" b="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200" b="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0" r:id="rId3"/>
    <p:sldLayoutId id="2147483696" r:id="rId4"/>
    <p:sldLayoutId id="2147483698" r:id="rId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 kern="1200">
          <a:solidFill>
            <a:srgbClr val="005976"/>
          </a:solidFill>
          <a:latin typeface="Arial Black" charset="0"/>
          <a:ea typeface="Arial Black" charset="0"/>
          <a:cs typeface="Arial Black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9pPr>
    </p:titleStyle>
    <p:bodyStyle>
      <a:lvl1pPr marL="171450" indent="-239316" algn="l" rtl="0" eaLnBrk="1" fontAlgn="base" hangingPunct="1">
        <a:lnSpc>
          <a:spcPts val="1350"/>
        </a:lnSpc>
        <a:spcBef>
          <a:spcPts val="450"/>
        </a:spcBef>
        <a:spcAft>
          <a:spcPct val="0"/>
        </a:spcAft>
        <a:buClr>
          <a:srgbClr val="6C8F9B"/>
        </a:buClr>
        <a:buSzPct val="125000"/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239316" algn="l" rtl="0" eaLnBrk="1" fontAlgn="base" hangingPunct="1">
        <a:lnSpc>
          <a:spcPts val="1350"/>
        </a:lnSpc>
        <a:spcBef>
          <a:spcPts val="450"/>
        </a:spcBef>
        <a:spcAft>
          <a:spcPct val="0"/>
        </a:spcAft>
        <a:buClr>
          <a:srgbClr val="6C8F9B"/>
        </a:buClr>
        <a:buSzPct val="75000"/>
        <a:buFont typeface="Courier New" charset="0"/>
        <a:buChar char="o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239316" algn="l" rtl="0" eaLnBrk="1" fontAlgn="base" hangingPunct="1">
        <a:lnSpc>
          <a:spcPts val="1350"/>
        </a:lnSpc>
        <a:spcBef>
          <a:spcPts val="450"/>
        </a:spcBef>
        <a:spcAft>
          <a:spcPct val="0"/>
        </a:spcAft>
        <a:buClr>
          <a:srgbClr val="6C8F9B"/>
        </a:buClr>
        <a:buFont typeface="Arial" charset="0"/>
        <a:buChar char="•"/>
        <a:defRPr sz="10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ront_pareto.sv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.otoro.net/2017/10/29/visual-evolution-strategi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4"/>
          <p:cNvSpPr>
            <a:spLocks noGrp="1"/>
          </p:cNvSpPr>
          <p:nvPr>
            <p:ph type="subTitle" idx="1"/>
          </p:nvPr>
        </p:nvSpPr>
        <p:spPr>
          <a:xfrm>
            <a:off x="3860023" y="3665533"/>
            <a:ext cx="5051339" cy="116441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Eunseo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So,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Yunyeong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Heo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, Mohammad G. Abdo* , Andrea Alfonsi, and Yong-Joon Choi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Idaho National Laboratory</a:t>
            </a:r>
          </a:p>
        </p:txBody>
      </p:sp>
      <p:sp>
        <p:nvSpPr>
          <p:cNvPr id="12" name="Title 5"/>
          <p:cNvSpPr txBox="1">
            <a:spLocks/>
          </p:cNvSpPr>
          <p:nvPr/>
        </p:nvSpPr>
        <p:spPr bwMode="auto">
          <a:xfrm>
            <a:off x="3564194" y="1315729"/>
            <a:ext cx="5522451" cy="73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kern="1200">
                <a:solidFill>
                  <a:srgbClr val="005976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9pPr>
          </a:lstStyle>
          <a:p>
            <a:pPr algn="l">
              <a:spcAft>
                <a:spcPts val="900"/>
              </a:spcAft>
            </a:pPr>
            <a:r>
              <a:rPr lang="en-US" sz="2400" dirty="0"/>
              <a:t>Development of Genetic Algorithms for Plant Reload Optimization for an Operating Pressurized Water Reactor </a:t>
            </a:r>
          </a:p>
        </p:txBody>
      </p:sp>
    </p:spTree>
    <p:extLst>
      <p:ext uri="{BB962C8B-B14F-4D97-AF65-F5344CB8AC3E}">
        <p14:creationId xmlns:p14="http://schemas.microsoft.com/office/powerpoint/2010/main" val="2951035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F3257C6-47FB-44DA-B293-A7717BD05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394" y="629584"/>
            <a:ext cx="5908055" cy="476623"/>
          </a:xfrm>
        </p:spPr>
        <p:txBody>
          <a:bodyPr/>
          <a:lstStyle/>
          <a:p>
            <a:r>
              <a:rPr lang="en-US" sz="2400" dirty="0"/>
              <a:t>Step 3: Generate Crossover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E153AE-D482-BFB7-5D56-99592B7F1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46" y="2374142"/>
            <a:ext cx="4715077" cy="192914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Crossover (the Children)</a:t>
            </a:r>
            <a:r>
              <a:rPr lang="en-US" sz="2400" dirty="0"/>
              <a:t>:</a:t>
            </a:r>
          </a:p>
          <a:p>
            <a:pPr lvl="2">
              <a:lnSpc>
                <a:spcPct val="120000"/>
              </a:lnSpc>
            </a:pPr>
            <a:r>
              <a:rPr lang="en-US" sz="2400" dirty="0">
                <a:solidFill>
                  <a:srgbClr val="00B050"/>
                </a:solidFill>
              </a:rPr>
              <a:t>One Point</a:t>
            </a:r>
          </a:p>
          <a:p>
            <a:pPr lvl="2">
              <a:lnSpc>
                <a:spcPct val="120000"/>
              </a:lnSpc>
            </a:pPr>
            <a:r>
              <a:rPr lang="en-US" sz="2400" dirty="0"/>
              <a:t>Two points</a:t>
            </a:r>
          </a:p>
          <a:p>
            <a:pPr lvl="2">
              <a:lnSpc>
                <a:spcPct val="120000"/>
              </a:lnSpc>
            </a:pPr>
            <a:r>
              <a:rPr lang="en-US" sz="2400" dirty="0"/>
              <a:t>Uniform</a:t>
            </a:r>
          </a:p>
          <a:p>
            <a:pPr lvl="2"/>
            <a:endParaRPr lang="en-US" sz="1200" dirty="0"/>
          </a:p>
          <a:p>
            <a:pPr lvl="1"/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6FDF14-D9C4-EF00-0BE5-D191258280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2708" y="4155286"/>
            <a:ext cx="6943154" cy="22338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C41D61-9D8E-8481-4CA5-449C0E6BD804}"/>
              </a:ext>
            </a:extLst>
          </p:cNvPr>
          <p:cNvSpPr txBox="1"/>
          <p:nvPr/>
        </p:nvSpPr>
        <p:spPr>
          <a:xfrm>
            <a:off x="1142708" y="1535110"/>
            <a:ext cx="695372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User defined probabilistic choice and/or random base</a:t>
            </a:r>
          </a:p>
        </p:txBody>
      </p:sp>
    </p:spTree>
    <p:extLst>
      <p:ext uri="{BB962C8B-B14F-4D97-AF65-F5344CB8AC3E}">
        <p14:creationId xmlns:p14="http://schemas.microsoft.com/office/powerpoint/2010/main" val="3683249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F3257C6-47FB-44DA-B293-A7717BD05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655" y="597669"/>
            <a:ext cx="6096359" cy="476623"/>
          </a:xfrm>
        </p:spPr>
        <p:txBody>
          <a:bodyPr/>
          <a:lstStyle/>
          <a:p>
            <a:r>
              <a:rPr lang="en-US" sz="2400" dirty="0"/>
              <a:t>Step 4: Generate Mutation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E153AE-D482-BFB7-5D56-99592B7F1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596" y="2331293"/>
            <a:ext cx="5359106" cy="234096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b="1" dirty="0"/>
              <a:t>Mutation (the Children)</a:t>
            </a:r>
            <a:r>
              <a:rPr lang="en-US" sz="3600" dirty="0"/>
              <a:t>:</a:t>
            </a:r>
          </a:p>
          <a:p>
            <a:pPr lvl="2">
              <a:lnSpc>
                <a:spcPct val="120000"/>
              </a:lnSpc>
            </a:pPr>
            <a:r>
              <a:rPr lang="en-US" sz="3600" dirty="0"/>
              <a:t>Swap</a:t>
            </a:r>
          </a:p>
          <a:p>
            <a:pPr lvl="2">
              <a:lnSpc>
                <a:spcPct val="120000"/>
              </a:lnSpc>
            </a:pPr>
            <a:r>
              <a:rPr lang="en-US" sz="3600" dirty="0">
                <a:solidFill>
                  <a:schemeClr val="accent6"/>
                </a:solidFill>
              </a:rPr>
              <a:t>Scramble</a:t>
            </a:r>
          </a:p>
          <a:p>
            <a:pPr lvl="2">
              <a:lnSpc>
                <a:spcPct val="120000"/>
              </a:lnSpc>
            </a:pPr>
            <a:r>
              <a:rPr lang="en-US" sz="3600" dirty="0"/>
              <a:t>Bit Flip</a:t>
            </a:r>
          </a:p>
          <a:p>
            <a:pPr lvl="2">
              <a:lnSpc>
                <a:spcPct val="120000"/>
              </a:lnSpc>
            </a:pPr>
            <a:r>
              <a:rPr lang="en-US" sz="3600" dirty="0"/>
              <a:t>Inversion</a:t>
            </a:r>
          </a:p>
          <a:p>
            <a:pPr lvl="2"/>
            <a:endParaRPr lang="en-US" sz="900" dirty="0"/>
          </a:p>
          <a:p>
            <a:pPr lvl="1"/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EE7FFA-8253-5170-EF24-07C11A3C9A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76" y="4861226"/>
            <a:ext cx="7882847" cy="10788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454A68-671F-2966-3580-3DEC4AEA1F15}"/>
              </a:ext>
            </a:extLst>
          </p:cNvPr>
          <p:cNvSpPr txBox="1"/>
          <p:nvPr/>
        </p:nvSpPr>
        <p:spPr>
          <a:xfrm>
            <a:off x="1142708" y="1535110"/>
            <a:ext cx="695372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User defined probabilistic choice and/or random base</a:t>
            </a:r>
          </a:p>
        </p:txBody>
      </p:sp>
    </p:spTree>
    <p:extLst>
      <p:ext uri="{BB962C8B-B14F-4D97-AF65-F5344CB8AC3E}">
        <p14:creationId xmlns:p14="http://schemas.microsoft.com/office/powerpoint/2010/main" val="1535708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F3257C6-47FB-44DA-B293-A7717BD05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225" y="664027"/>
            <a:ext cx="6545775" cy="476623"/>
          </a:xfrm>
        </p:spPr>
        <p:txBody>
          <a:bodyPr/>
          <a:lstStyle/>
          <a:p>
            <a:r>
              <a:rPr lang="en-US" sz="2400" dirty="0"/>
              <a:t>Step 5: </a:t>
            </a:r>
            <a:br>
              <a:rPr lang="en-US" sz="2400" dirty="0"/>
            </a:br>
            <a:r>
              <a:rPr lang="en-US" sz="2400" dirty="0"/>
              <a:t>Select Survivor (Best Solution)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7D7091-FDC1-7402-D5DC-C13BBDA68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386" y="1312269"/>
            <a:ext cx="3638056" cy="1797971"/>
          </a:xfrm>
        </p:spPr>
        <p:txBody>
          <a:bodyPr>
            <a:normAutofit/>
          </a:bodyPr>
          <a:lstStyle/>
          <a:p>
            <a:pPr marL="206276" lvl="1" indent="0">
              <a:lnSpc>
                <a:spcPct val="100000"/>
              </a:lnSpc>
              <a:buNone/>
            </a:pPr>
            <a:r>
              <a:rPr lang="en-US" sz="2400" b="1" dirty="0"/>
              <a:t>Survivor Selection</a:t>
            </a:r>
            <a:r>
              <a:rPr lang="en-US" sz="2400" dirty="0"/>
              <a:t>:</a:t>
            </a:r>
            <a:endParaRPr lang="en-US" sz="2400" dirty="0">
              <a:solidFill>
                <a:srgbClr val="00B05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400" dirty="0">
                <a:solidFill>
                  <a:srgbClr val="00B050"/>
                </a:solidFill>
              </a:rPr>
              <a:t>Fitness Based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Age Based</a:t>
            </a:r>
          </a:p>
          <a:p>
            <a:pPr lvl="2"/>
            <a:endParaRPr lang="en-US" sz="1350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FE74FD-CA36-D3A3-9318-84A3CB106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105" y="2638008"/>
            <a:ext cx="7437765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74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F3257C6-47FB-44DA-B293-A7717BD05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928" y="621556"/>
            <a:ext cx="6138654" cy="476623"/>
          </a:xfrm>
        </p:spPr>
        <p:txBody>
          <a:bodyPr/>
          <a:lstStyle/>
          <a:p>
            <a:r>
              <a:rPr lang="en-US" sz="2400" dirty="0"/>
              <a:t>Initial Loading Simplified Problem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EEA79F-12C7-B24F-DCC3-F15C07A62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3" y="1241986"/>
            <a:ext cx="5887077" cy="489099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Settings: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1/4</a:t>
            </a:r>
            <a:r>
              <a:rPr lang="en-US" sz="1800" baseline="30000" dirty="0"/>
              <a:t>th</a:t>
            </a:r>
            <a:r>
              <a:rPr lang="en-US" sz="1800" dirty="0"/>
              <a:t> of the core (PWR)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56 variables (56 assembly locations to arrange)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5 Materials (5 assembly types to “choose” from):</a:t>
            </a:r>
          </a:p>
          <a:p>
            <a:pPr lvl="2">
              <a:lnSpc>
                <a:spcPct val="100000"/>
              </a:lnSpc>
            </a:pPr>
            <a:r>
              <a:rPr lang="en-US" sz="1800" dirty="0"/>
              <a:t>Material - 1: Enrichment 2.2% in U235, No bp</a:t>
            </a:r>
          </a:p>
          <a:p>
            <a:pPr lvl="2">
              <a:lnSpc>
                <a:spcPct val="100000"/>
              </a:lnSpc>
            </a:pPr>
            <a:r>
              <a:rPr lang="en-US" sz="1800" dirty="0"/>
              <a:t>Material – 2: Enrichment 2.5% in U235, No bp</a:t>
            </a:r>
          </a:p>
          <a:p>
            <a:pPr lvl="2">
              <a:lnSpc>
                <a:spcPct val="100000"/>
              </a:lnSpc>
            </a:pPr>
            <a:r>
              <a:rPr lang="en-US" sz="1800" dirty="0"/>
              <a:t>Material – 3: Enrichment 2.5% in U235, bp (8.e-06 #/(cm*barn))</a:t>
            </a:r>
          </a:p>
          <a:p>
            <a:pPr lvl="2">
              <a:lnSpc>
                <a:spcPct val="100000"/>
              </a:lnSpc>
            </a:pPr>
            <a:r>
              <a:rPr lang="en-US" sz="1800" dirty="0"/>
              <a:t>Material – 4: Enrichment 3.5% in U235, No bp</a:t>
            </a:r>
          </a:p>
          <a:p>
            <a:pPr lvl="2">
              <a:lnSpc>
                <a:spcPct val="100000"/>
              </a:lnSpc>
            </a:pPr>
            <a:r>
              <a:rPr lang="en-US" sz="1800" dirty="0"/>
              <a:t>Material – 5: Enrichment 3.5% in U235, bp (8.e-06 #/(cm*barn))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Objective:</a:t>
            </a:r>
          </a:p>
          <a:p>
            <a:pPr lvl="2">
              <a:lnSpc>
                <a:spcPct val="100000"/>
              </a:lnSpc>
            </a:pPr>
            <a:r>
              <a:rPr lang="en-US" sz="1800" u="sng" dirty="0"/>
              <a:t>Maximization of cycle length</a:t>
            </a:r>
          </a:p>
          <a:p>
            <a:pPr lvl="2">
              <a:lnSpc>
                <a:spcPct val="100000"/>
              </a:lnSpc>
            </a:pPr>
            <a:r>
              <a:rPr lang="en-US" sz="1800" dirty="0"/>
              <a:t>The cycle length is determined based on a criticality search calculation if SB </a:t>
            </a:r>
            <a:r>
              <a:rPr lang="en-US" sz="1800" dirty="0">
                <a:sym typeface="Symbol" panose="05050102010706020507" pitchFamily="18" charset="2"/>
              </a:rPr>
              <a:t></a:t>
            </a:r>
            <a:r>
              <a:rPr lang="en-US" sz="1800" dirty="0"/>
              <a:t> 5 ppm, cycle ends</a:t>
            </a:r>
          </a:p>
          <a:p>
            <a:pPr lvl="2"/>
            <a:endParaRPr lang="en-US" sz="1125" dirty="0"/>
          </a:p>
          <a:p>
            <a:pPr lvl="2"/>
            <a:endParaRPr lang="en-US" sz="1125" dirty="0"/>
          </a:p>
          <a:p>
            <a:pPr lvl="1"/>
            <a:endParaRPr lang="en-US" sz="1125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B68F4D-085B-96DD-673C-467C130DC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240" y="2170355"/>
            <a:ext cx="2943636" cy="2686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06D90C-34A3-6FA5-81F5-2615D6B31400}"/>
              </a:ext>
            </a:extLst>
          </p:cNvPr>
          <p:cNvSpPr txBox="1"/>
          <p:nvPr/>
        </p:nvSpPr>
        <p:spPr>
          <a:xfrm flipH="1">
            <a:off x="6147506" y="4856780"/>
            <a:ext cx="2943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Schematic of quarter core</a:t>
            </a:r>
          </a:p>
          <a:p>
            <a:pPr algn="ctr"/>
            <a:r>
              <a:rPr lang="en-US" dirty="0"/>
              <a:t>(Materials 1-5 are added randomly as an initial population)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8EF1FA-9476-59D1-FA82-7B3208ED0CC1}"/>
              </a:ext>
            </a:extLst>
          </p:cNvPr>
          <p:cNvSpPr txBox="1"/>
          <p:nvPr/>
        </p:nvSpPr>
        <p:spPr>
          <a:xfrm>
            <a:off x="0" y="6583810"/>
            <a:ext cx="1288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SB: Soluble Boron</a:t>
            </a:r>
          </a:p>
        </p:txBody>
      </p:sp>
    </p:spTree>
    <p:extLst>
      <p:ext uri="{BB962C8B-B14F-4D97-AF65-F5344CB8AC3E}">
        <p14:creationId xmlns:p14="http://schemas.microsoft.com/office/powerpoint/2010/main" val="1552129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706413-512E-9A1E-43C8-6EA48D95A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PWR ¼ Core Demonstration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FD3D24-E484-DBCF-DF09-DB5C5A5BF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44" y="1427791"/>
            <a:ext cx="8615767" cy="488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32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F96B35-4F2B-5A58-0997-16510A541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39" y="1341982"/>
            <a:ext cx="5349124" cy="4923693"/>
          </a:xfrm>
        </p:spPr>
        <p:txBody>
          <a:bodyPr>
            <a:normAutofit/>
          </a:bodyPr>
          <a:lstStyle/>
          <a:p>
            <a:pPr marL="333984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Coupling CASMO/SIMULATE, and TRANSURANUS with RAVEN</a:t>
            </a:r>
          </a:p>
          <a:p>
            <a:pPr marL="333984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Multi-objective optimization:</a:t>
            </a:r>
            <a:endParaRPr lang="en-US" dirty="0">
              <a:solidFill>
                <a:srgbClr val="00B050"/>
              </a:solidFill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 Non-dominated sorted Genetic Algorithms (NSGA-II).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 Pareto Frontier Utility (already implemented)</a:t>
            </a:r>
          </a:p>
          <a:p>
            <a:pPr marL="33327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Unit tests and regression tests.</a:t>
            </a:r>
          </a:p>
          <a:p>
            <a:pPr marL="33327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Validation using optimization benchmark problems.</a:t>
            </a:r>
          </a:p>
          <a:p>
            <a:pPr marL="33327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Building Reduced Order Models (if needed)</a:t>
            </a:r>
          </a:p>
          <a:p>
            <a:pPr marL="33327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Applying to fuel reload problem and validate against chapter 15 scenarios.</a:t>
            </a:r>
          </a:p>
          <a:p>
            <a:pPr marL="33327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Re-analyze using ATF, and 24-month cycles</a:t>
            </a:r>
          </a:p>
          <a:p>
            <a:pPr marL="33327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Documentation, manuals, reports, and milestones.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7F226A-E83A-E03D-3337-2BACD2448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Works</a:t>
            </a:r>
          </a:p>
        </p:txBody>
      </p:sp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560CDF0-E5F0-C78C-791C-AACD359E9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126" y="1281723"/>
            <a:ext cx="3703935" cy="2794686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F6A9F9C8-4BF0-F5AE-21B0-1EBC3E891FEF}"/>
              </a:ext>
            </a:extLst>
          </p:cNvPr>
          <p:cNvSpPr txBox="1"/>
          <p:nvPr/>
        </p:nvSpPr>
        <p:spPr>
          <a:xfrm>
            <a:off x="5297765" y="4198810"/>
            <a:ext cx="37578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f1 and f2 are two objective functions to be minimized, Points A, and B are non-dominated points, but C is, that’s why the Pareto frontier only passes through points that are not dominated by others.</a:t>
            </a:r>
          </a:p>
          <a:p>
            <a:r>
              <a:rPr lang="en-US" sz="1600" dirty="0">
                <a:hlinkClick r:id="rId3"/>
              </a:rPr>
              <a:t>https://commons.wikimedia.org/wiki/File:Front_pareto.svg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31910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54150"/>
            <a:ext cx="4568997" cy="4922838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Genetic Algorithm and optimization platform</a:t>
            </a:r>
          </a:p>
          <a:p>
            <a:pPr lvl="1"/>
            <a:r>
              <a:rPr lang="en-US" dirty="0"/>
              <a:t>Development and demonstration of multi-objective optimization process</a:t>
            </a:r>
          </a:p>
          <a:p>
            <a:pPr lvl="1"/>
            <a:r>
              <a:rPr lang="en-US" dirty="0"/>
              <a:t>Development of simulation acceleration method based on AI</a:t>
            </a:r>
          </a:p>
          <a:p>
            <a:pPr lvl="1"/>
            <a:r>
              <a:rPr lang="en-US" dirty="0"/>
              <a:t>Development of improved RAVEN infrastructure for performance of neutronics and thermo-hydraulic analyses.</a:t>
            </a:r>
          </a:p>
          <a:p>
            <a:r>
              <a:rPr lang="en-US" dirty="0"/>
              <a:t>PWR design basis accident (DBA) scenario analysis</a:t>
            </a:r>
          </a:p>
          <a:p>
            <a:pPr lvl="1"/>
            <a:r>
              <a:rPr lang="en-US" dirty="0"/>
              <a:t>Assessment of ten limited scenarios within optimization framework</a:t>
            </a:r>
          </a:p>
          <a:p>
            <a:pPr lvl="1"/>
            <a:r>
              <a:rPr lang="en-US" dirty="0"/>
              <a:t>Improvement of framework for future risk-informed application</a:t>
            </a:r>
          </a:p>
          <a:p>
            <a:pPr lvl="1"/>
            <a:r>
              <a:rPr lang="en-US" dirty="0"/>
              <a:t>Demonstration of uncertainties in DBA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55630" y="382955"/>
            <a:ext cx="6283569" cy="898768"/>
          </a:xfrm>
        </p:spPr>
        <p:txBody>
          <a:bodyPr/>
          <a:lstStyle/>
          <a:p>
            <a:r>
              <a:rPr lang="en-US" dirty="0"/>
              <a:t>Concluding Remarks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528A3-42C8-4E32-AB31-DAF16D32E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278" y="1158776"/>
            <a:ext cx="2589767" cy="3338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024" y="2896862"/>
            <a:ext cx="2475225" cy="320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44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51454"/>
            <a:ext cx="8342696" cy="5006876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Current Works (Publications in September 2022)</a:t>
            </a:r>
          </a:p>
          <a:p>
            <a:pPr lvl="1"/>
            <a:r>
              <a:rPr lang="en-US" dirty="0"/>
              <a:t>Assessment and benchmark on available simulation tools (completed)</a:t>
            </a:r>
          </a:p>
          <a:p>
            <a:pPr lvl="2"/>
            <a:r>
              <a:rPr lang="en-US" dirty="0"/>
              <a:t>Reactor core design (SIMULATE, VERA, PARCS)</a:t>
            </a:r>
          </a:p>
          <a:p>
            <a:pPr lvl="2"/>
            <a:r>
              <a:rPr lang="en-US" dirty="0"/>
              <a:t>Fuel performance (BISON, TRANSURANOS)</a:t>
            </a:r>
          </a:p>
          <a:p>
            <a:pPr lvl="1"/>
            <a:r>
              <a:rPr lang="en-US" dirty="0"/>
              <a:t>Development and demonstration of a risk-informed approach for the regulatory-required fuel reload safety analyses (on-going)</a:t>
            </a:r>
          </a:p>
          <a:p>
            <a:pPr lvl="2"/>
            <a:r>
              <a:rPr lang="en-US" dirty="0"/>
              <a:t>Improvement of GA, Risk-informed multi-physics uncertainty analysis of DBA</a:t>
            </a:r>
          </a:p>
          <a:p>
            <a:r>
              <a:rPr lang="en-US" dirty="0"/>
              <a:t>Future Plans</a:t>
            </a:r>
          </a:p>
          <a:p>
            <a:pPr lvl="1"/>
            <a:r>
              <a:rPr lang="en-US" dirty="0"/>
              <a:t>Enhancement of RELAP5-3D for full range uncertainty analysis </a:t>
            </a:r>
          </a:p>
          <a:p>
            <a:pPr lvl="1"/>
            <a:r>
              <a:rPr lang="en-US" dirty="0"/>
              <a:t>Development of GA with multi-objective optimization </a:t>
            </a:r>
          </a:p>
          <a:p>
            <a:pPr lvl="1"/>
            <a:r>
              <a:rPr lang="en-US" dirty="0"/>
              <a:t>Economic benefit assessment for the new fuel management plan </a:t>
            </a:r>
          </a:p>
          <a:p>
            <a:pPr lvl="1"/>
            <a:r>
              <a:rPr lang="en-US" dirty="0"/>
              <a:t>Extension to other core configurations (i.e., PWR with ATFs and 24-month refueling cycle, generic BWR) </a:t>
            </a:r>
          </a:p>
          <a:p>
            <a:pPr lvl="1"/>
            <a:r>
              <a:rPr lang="en-US" dirty="0"/>
              <a:t>Demonstration of industry use case for equilibrium scenarios </a:t>
            </a:r>
          </a:p>
          <a:p>
            <a:pPr lvl="1"/>
            <a:r>
              <a:rPr lang="en-US" dirty="0"/>
              <a:t>Demonstration of ready-for-deployment framework to the industry </a:t>
            </a:r>
          </a:p>
          <a:p>
            <a:pPr lvl="1"/>
            <a:r>
              <a:rPr lang="en-US" dirty="0"/>
              <a:t>Deliver a Topical Report (TR) including all regulatory-required steps for a typical License Amendment Request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05011" y="632619"/>
            <a:ext cx="6118685" cy="563562"/>
          </a:xfrm>
        </p:spPr>
        <p:txBody>
          <a:bodyPr/>
          <a:lstStyle/>
          <a:p>
            <a:r>
              <a:rPr lang="en-US" dirty="0"/>
              <a:t>Current and Future Works</a:t>
            </a:r>
          </a:p>
        </p:txBody>
      </p:sp>
    </p:spTree>
    <p:extLst>
      <p:ext uri="{BB962C8B-B14F-4D97-AF65-F5344CB8AC3E}">
        <p14:creationId xmlns:p14="http://schemas.microsoft.com/office/powerpoint/2010/main" val="14506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393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799" y="1453665"/>
            <a:ext cx="8455815" cy="4923693"/>
          </a:xfrm>
        </p:spPr>
        <p:txBody>
          <a:bodyPr>
            <a:normAutofit/>
          </a:bodyPr>
          <a:lstStyle/>
          <a:p>
            <a:r>
              <a:rPr lang="en-US" dirty="0"/>
              <a:t>The fuel is ~20% of the total generating cost</a:t>
            </a:r>
          </a:p>
          <a:p>
            <a:pPr lvl="1"/>
            <a:r>
              <a:rPr lang="en-US" dirty="0"/>
              <a:t>Cost of a typical fuel reload for a LWR is about $50M </a:t>
            </a:r>
          </a:p>
          <a:p>
            <a:r>
              <a:rPr lang="en-US" dirty="0"/>
              <a:t>Need of innovative fuel reload analysis platform</a:t>
            </a:r>
          </a:p>
          <a:p>
            <a:pPr lvl="1"/>
            <a:r>
              <a:rPr lang="en-US" dirty="0"/>
              <a:t>Traditional methods (</a:t>
            </a:r>
            <a:r>
              <a:rPr lang="en-US" i="1" dirty="0"/>
              <a:t>developed decades ago)</a:t>
            </a:r>
            <a:r>
              <a:rPr lang="en-US" dirty="0"/>
              <a:t> is labor-intensive and time-consuming </a:t>
            </a:r>
          </a:p>
          <a:p>
            <a:pPr lvl="1"/>
            <a:r>
              <a:rPr lang="en-US" dirty="0"/>
              <a:t>Automatized simulation based generic fuel reload analysis platform </a:t>
            </a:r>
          </a:p>
          <a:p>
            <a:r>
              <a:rPr lang="en-US" dirty="0"/>
              <a:t>Development of innovative plant fuel reload optimization platform</a:t>
            </a:r>
          </a:p>
          <a:p>
            <a:pPr lvl="1"/>
            <a:r>
              <a:rPr lang="en-US" dirty="0"/>
              <a:t>Applicable to load follow and flexible operations, ATF, high burn-up and longer cycle </a:t>
            </a:r>
          </a:p>
          <a:p>
            <a:pPr lvl="1"/>
            <a:r>
              <a:rPr lang="en-US" dirty="0"/>
              <a:t>Aims 5-10% reduction in fuel reload costs ($2.5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5M)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Background and Objective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15633" y="5908921"/>
            <a:ext cx="23903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</a:rPr>
              <a:t>Source: NEI, Nuclear Cost in Context, Oct. 2020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256254"/>
              </p:ext>
            </p:extLst>
          </p:nvPr>
        </p:nvGraphicFramePr>
        <p:xfrm>
          <a:off x="1410031" y="4425561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Sites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Fuel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Capital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O&amp;M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All U.S.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$6.15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$5.71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$18.55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$30.41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BWR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$6.07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$5.83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$19.62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$31.52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PWR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$6.20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$5.65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$18.00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$29.85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10031" y="4087007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Cost summary ($/MWh) in 2019</a:t>
            </a:r>
          </a:p>
        </p:txBody>
      </p:sp>
    </p:spTree>
    <p:extLst>
      <p:ext uri="{BB962C8B-B14F-4D97-AF65-F5344CB8AC3E}">
        <p14:creationId xmlns:p14="http://schemas.microsoft.com/office/powerpoint/2010/main" val="400424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1515" y="1444140"/>
            <a:ext cx="5453949" cy="4923693"/>
          </a:xfrm>
        </p:spPr>
        <p:txBody>
          <a:bodyPr>
            <a:normAutofit lnSpcReduction="10000"/>
          </a:bodyPr>
          <a:lstStyle/>
          <a:p>
            <a:pPr marL="228600"/>
            <a:r>
              <a:rPr lang="en-US" dirty="0"/>
              <a:t>RISA Pathway plant fuel reload optimization framework</a:t>
            </a:r>
          </a:p>
          <a:p>
            <a:pPr lvl="1"/>
            <a:r>
              <a:rPr lang="en-US" dirty="0"/>
              <a:t>Provides optimized reactor core configuration with key safety parameters</a:t>
            </a:r>
          </a:p>
          <a:p>
            <a:pPr lvl="1"/>
            <a:r>
              <a:rPr lang="en-US" dirty="0"/>
              <a:t>Flexible code independent framework  </a:t>
            </a:r>
          </a:p>
          <a:p>
            <a:pPr lvl="1"/>
            <a:r>
              <a:rPr lang="en-US" dirty="0"/>
              <a:t>Consider uncertainties in all driven physics</a:t>
            </a:r>
          </a:p>
          <a:p>
            <a:pPr lvl="1"/>
            <a:r>
              <a:rPr lang="en-US" dirty="0"/>
              <a:t>Applicable to risk-informed approach</a:t>
            </a:r>
          </a:p>
          <a:p>
            <a:pPr marL="228600"/>
            <a:r>
              <a:rPr lang="en-US" dirty="0"/>
              <a:t>Genetic Algorithm (GA) produces high-quality optimization solutions</a:t>
            </a:r>
          </a:p>
          <a:p>
            <a:pPr lvl="1"/>
            <a:r>
              <a:rPr lang="en-US" dirty="0"/>
              <a:t>Based on </a:t>
            </a:r>
            <a:r>
              <a:rPr lang="en-US" dirty="0" err="1"/>
              <a:t>metaheuristic</a:t>
            </a:r>
            <a:r>
              <a:rPr lang="en-US" dirty="0"/>
              <a:t> evolutionary algorithm </a:t>
            </a:r>
          </a:p>
          <a:p>
            <a:pPr lvl="1"/>
            <a:r>
              <a:rPr lang="en-US"/>
              <a:t>Artificial Intelligence (AI) </a:t>
            </a:r>
            <a:r>
              <a:rPr lang="en-US" dirty="0"/>
              <a:t>approach</a:t>
            </a:r>
          </a:p>
          <a:p>
            <a:pPr lvl="1"/>
            <a:r>
              <a:rPr lang="en-US" dirty="0"/>
              <a:t>Suitable for high order combination problems</a:t>
            </a:r>
          </a:p>
          <a:p>
            <a:pPr lvl="2"/>
            <a:r>
              <a:rPr lang="en-US" dirty="0"/>
              <a:t>&gt;10e30 combinations for 17×17 quarter of core </a:t>
            </a:r>
          </a:p>
          <a:p>
            <a:r>
              <a:rPr lang="en-US" dirty="0"/>
              <a:t>Multi-physics simulation</a:t>
            </a:r>
          </a:p>
          <a:p>
            <a:pPr lvl="1"/>
            <a:r>
              <a:rPr lang="en-US" dirty="0"/>
              <a:t>Core configuration</a:t>
            </a:r>
          </a:p>
          <a:p>
            <a:pPr lvl="1"/>
            <a:r>
              <a:rPr lang="en-US" dirty="0"/>
              <a:t>Fuel performance</a:t>
            </a:r>
          </a:p>
          <a:p>
            <a:pPr lvl="1"/>
            <a:r>
              <a:rPr lang="en-US" dirty="0"/>
              <a:t>System analysis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Optimization of Reactor Fuel Reload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FBC5F0-FA9C-4BAE-9A3E-3C086EDB184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665" y="1281723"/>
            <a:ext cx="1842534" cy="169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70354"/>
          <a:stretch/>
        </p:blipFill>
        <p:spPr>
          <a:xfrm>
            <a:off x="5775310" y="1359590"/>
            <a:ext cx="1014891" cy="184630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530213" y="3111570"/>
            <a:ext cx="1978910" cy="1499261"/>
            <a:chOff x="6752109" y="1055250"/>
            <a:chExt cx="1978910" cy="14992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2109" y="1055250"/>
              <a:ext cx="1978910" cy="149926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528308" y="1637786"/>
              <a:ext cx="4638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GA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881" y="4671311"/>
            <a:ext cx="2034966" cy="179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41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6919" y="632619"/>
            <a:ext cx="6176777" cy="563562"/>
          </a:xfrm>
        </p:spPr>
        <p:txBody>
          <a:bodyPr/>
          <a:lstStyle/>
          <a:p>
            <a:r>
              <a:rPr lang="en-US" sz="2400" dirty="0"/>
              <a:t>Technology Roadmap 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557822" y="5269096"/>
            <a:ext cx="1823088" cy="3100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3">
                    <a:lumMod val="50000"/>
                  </a:schemeClr>
                </a:solidFill>
              </a:rPr>
              <a:t>Planning &amp; development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2527822" y="5269096"/>
            <a:ext cx="1823088" cy="3100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3">
                    <a:lumMod val="50000"/>
                  </a:schemeClr>
                </a:solidFill>
              </a:rPr>
              <a:t>Early demonstration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4533267" y="5269096"/>
            <a:ext cx="1823088" cy="3100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3">
                    <a:lumMod val="50000"/>
                  </a:schemeClr>
                </a:solidFill>
              </a:rPr>
              <a:t>Industry engagement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488829" y="5269096"/>
            <a:ext cx="1823088" cy="3100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3">
                    <a:lumMod val="50000"/>
                  </a:schemeClr>
                </a:solidFill>
              </a:rPr>
              <a:t>Industry deployment</a:t>
            </a:r>
          </a:p>
        </p:txBody>
      </p:sp>
      <p:sp>
        <p:nvSpPr>
          <p:cNvPr id="66" name="Pentagon 65"/>
          <p:cNvSpPr/>
          <p:nvPr/>
        </p:nvSpPr>
        <p:spPr>
          <a:xfrm>
            <a:off x="486263" y="5173629"/>
            <a:ext cx="8203580" cy="505402"/>
          </a:xfrm>
          <a:prstGeom prst="homePlate">
            <a:avLst/>
          </a:prstGeom>
          <a:noFill/>
          <a:ln>
            <a:solidFill>
              <a:srgbClr val="74BF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625625" y="5870774"/>
            <a:ext cx="2886951" cy="461665"/>
          </a:xfrm>
          <a:prstGeom prst="rect">
            <a:avLst/>
          </a:prstGeom>
          <a:noFill/>
          <a:ln>
            <a:solidFill>
              <a:srgbClr val="74BF44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525252"/>
                </a:solidFill>
              </a:rPr>
              <a:t>Reaching higher maturity for industry (utilities/vendors) engagement from 2021 </a:t>
            </a:r>
          </a:p>
        </p:txBody>
      </p:sp>
      <p:cxnSp>
        <p:nvCxnSpPr>
          <p:cNvPr id="70" name="Elbow Connector 69"/>
          <p:cNvCxnSpPr>
            <a:stCxn id="67" idx="1"/>
          </p:cNvCxnSpPr>
          <p:nvPr/>
        </p:nvCxnSpPr>
        <p:spPr>
          <a:xfrm rot="10800000">
            <a:off x="4419581" y="5663789"/>
            <a:ext cx="206044" cy="437819"/>
          </a:xfrm>
          <a:prstGeom prst="bentConnector2">
            <a:avLst/>
          </a:prstGeom>
          <a:ln>
            <a:solidFill>
              <a:srgbClr val="74BF44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89700" y="1453615"/>
            <a:ext cx="8302896" cy="796897"/>
            <a:chOff x="546777" y="1817479"/>
            <a:chExt cx="8302896" cy="796897"/>
          </a:xfrm>
        </p:grpSpPr>
        <p:grpSp>
          <p:nvGrpSpPr>
            <p:cNvPr id="34" name="Group 33"/>
            <p:cNvGrpSpPr/>
            <p:nvPr/>
          </p:nvGrpSpPr>
          <p:grpSpPr>
            <a:xfrm>
              <a:off x="2536750" y="1822377"/>
              <a:ext cx="2340000" cy="791999"/>
              <a:chOff x="2536750" y="1822377"/>
              <a:chExt cx="2340000" cy="791999"/>
            </a:xfrm>
          </p:grpSpPr>
          <p:sp>
            <p:nvSpPr>
              <p:cNvPr id="51" name="Chevron 50"/>
              <p:cNvSpPr/>
              <p:nvPr/>
            </p:nvSpPr>
            <p:spPr>
              <a:xfrm>
                <a:off x="2536750" y="1822377"/>
                <a:ext cx="2340000" cy="791999"/>
              </a:xfrm>
              <a:prstGeom prst="chevron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2" name="Chevron 6"/>
              <p:cNvSpPr/>
              <p:nvPr/>
            </p:nvSpPr>
            <p:spPr>
              <a:xfrm>
                <a:off x="2887751" y="1822377"/>
                <a:ext cx="1588903" cy="7919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008" tIns="21336" rIns="21336" bIns="21336" numCol="1" spcCol="1270" anchor="ctr" anchorCtr="0">
                <a:noAutofit/>
              </a:bodyPr>
              <a:lstStyle/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ts val="300"/>
                  </a:spcAft>
                </a:pPr>
                <a:r>
                  <a:rPr lang="en-US" sz="1600" b="1" kern="1200" dirty="0"/>
                  <a:t>Phase 2 (FY21-22)</a:t>
                </a:r>
              </a:p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kern="1200" dirty="0"/>
                  <a:t>Framework Improvement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6509673" y="1822376"/>
              <a:ext cx="2340000" cy="792000"/>
              <a:chOff x="6509673" y="1822376"/>
              <a:chExt cx="2340000" cy="792000"/>
            </a:xfrm>
          </p:grpSpPr>
          <p:sp>
            <p:nvSpPr>
              <p:cNvPr id="49" name="Chevron 48"/>
              <p:cNvSpPr/>
              <p:nvPr/>
            </p:nvSpPr>
            <p:spPr>
              <a:xfrm>
                <a:off x="6509673" y="1822376"/>
                <a:ext cx="2340000" cy="792000"/>
              </a:xfrm>
              <a:prstGeom prst="chevron">
                <a:avLst/>
              </a:prstGeom>
              <a:solidFill>
                <a:srgbClr val="A17A06"/>
              </a:solidFill>
              <a:ln>
                <a:noFill/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0" name="Chevron 10"/>
              <p:cNvSpPr/>
              <p:nvPr/>
            </p:nvSpPr>
            <p:spPr>
              <a:xfrm>
                <a:off x="6849564" y="1822376"/>
                <a:ext cx="1660218" cy="79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008" tIns="21336" rIns="21336" bIns="21336" numCol="1" spcCol="1270" anchor="ctr" anchorCtr="0">
                <a:noAutofit/>
              </a:bodyPr>
              <a:lstStyle/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ts val="300"/>
                  </a:spcAft>
                </a:pPr>
                <a:r>
                  <a:rPr lang="en-US" sz="1600" b="1" kern="1200" dirty="0"/>
                  <a:t>Phase 4 (FY24-25)</a:t>
                </a:r>
              </a:p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kern="1200" dirty="0"/>
                  <a:t>Improvement and expansion</a:t>
                </a: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546777" y="1827275"/>
              <a:ext cx="2340000" cy="782203"/>
              <a:chOff x="546777" y="1827275"/>
              <a:chExt cx="2340000" cy="782203"/>
            </a:xfrm>
          </p:grpSpPr>
          <p:sp>
            <p:nvSpPr>
              <p:cNvPr id="46" name="Chevron 4"/>
              <p:cNvSpPr/>
              <p:nvPr/>
            </p:nvSpPr>
            <p:spPr>
              <a:xfrm>
                <a:off x="720971" y="1867376"/>
                <a:ext cx="1659152" cy="702000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008" tIns="21336" rIns="21336" bIns="21336" numCol="1" spcCol="1270" anchor="ctr" anchorCtr="0">
                <a:noAutofit/>
              </a:bodyPr>
              <a:lstStyle/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ts val="300"/>
                  </a:spcAft>
                </a:pPr>
                <a:r>
                  <a:rPr lang="en-US" sz="1600" b="1" kern="1200" dirty="0"/>
                  <a:t>Phase 1 (FY19-20)</a:t>
                </a:r>
              </a:p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kern="1200" dirty="0"/>
                  <a:t>Framework development</a:t>
                </a:r>
              </a:p>
            </p:txBody>
          </p:sp>
          <p:sp>
            <p:nvSpPr>
              <p:cNvPr id="47" name="Pentagon 46"/>
              <p:cNvSpPr/>
              <p:nvPr/>
            </p:nvSpPr>
            <p:spPr>
              <a:xfrm>
                <a:off x="546777" y="1827275"/>
                <a:ext cx="2340000" cy="782203"/>
              </a:xfrm>
              <a:prstGeom prst="homePlat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Chevron 4"/>
              <p:cNvSpPr/>
              <p:nvPr/>
            </p:nvSpPr>
            <p:spPr>
              <a:xfrm>
                <a:off x="614899" y="1858359"/>
                <a:ext cx="1659152" cy="70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008" tIns="21336" rIns="21336" bIns="21336" numCol="1" spcCol="1270" anchor="ctr" anchorCtr="0">
                <a:noAutofit/>
              </a:bodyPr>
              <a:lstStyle/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ts val="300"/>
                  </a:spcAft>
                </a:pPr>
                <a:r>
                  <a:rPr lang="en-US" sz="1600" b="1" kern="1200" dirty="0"/>
                  <a:t>Phase 1 (FY19-20)</a:t>
                </a:r>
              </a:p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kern="1200" dirty="0"/>
                  <a:t>Methodology development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4522100" y="1817479"/>
              <a:ext cx="2340000" cy="794779"/>
              <a:chOff x="4522100" y="1817479"/>
              <a:chExt cx="2340000" cy="794779"/>
            </a:xfrm>
          </p:grpSpPr>
          <p:sp>
            <p:nvSpPr>
              <p:cNvPr id="43" name="Chevron 6"/>
              <p:cNvSpPr/>
              <p:nvPr/>
            </p:nvSpPr>
            <p:spPr>
              <a:xfrm>
                <a:off x="4864658" y="1817479"/>
                <a:ext cx="1440967" cy="7919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008" tIns="21336" rIns="21336" bIns="21336" numCol="1" spcCol="1270" anchor="ctr" anchorCtr="0">
                <a:noAutofit/>
              </a:bodyPr>
              <a:lstStyle/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ts val="300"/>
                  </a:spcAft>
                </a:pPr>
                <a:r>
                  <a:rPr lang="en-US" sz="1600" b="1" kern="1200" dirty="0"/>
                  <a:t>Phase 3 (FY22-23)</a:t>
                </a:r>
              </a:p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kern="1200" dirty="0"/>
                  <a:t>Application of risk-informed method</a:t>
                </a:r>
              </a:p>
            </p:txBody>
          </p:sp>
          <p:sp>
            <p:nvSpPr>
              <p:cNvPr id="44" name="Chevron 43"/>
              <p:cNvSpPr/>
              <p:nvPr/>
            </p:nvSpPr>
            <p:spPr>
              <a:xfrm>
                <a:off x="4522100" y="1820258"/>
                <a:ext cx="2340000" cy="792000"/>
              </a:xfrm>
              <a:prstGeom prst="chevron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Chevron 10"/>
              <p:cNvSpPr/>
              <p:nvPr/>
            </p:nvSpPr>
            <p:spPr>
              <a:xfrm>
                <a:off x="4861991" y="1820258"/>
                <a:ext cx="1660218" cy="79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008" tIns="21336" rIns="21336" bIns="21336" numCol="1" spcCol="1270" anchor="ctr" anchorCtr="0">
                <a:noAutofit/>
              </a:bodyPr>
              <a:lstStyle/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ts val="300"/>
                  </a:spcAft>
                </a:pPr>
                <a:r>
                  <a:rPr lang="en-US" sz="1600" b="1" kern="1200" dirty="0"/>
                  <a:t>Phase 3 (FY22-23)</a:t>
                </a:r>
              </a:p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kern="1200" dirty="0"/>
                  <a:t>Demonstration of benefits</a:t>
                </a:r>
              </a:p>
            </p:txBody>
          </p:sp>
        </p:grpSp>
      </p:grpSp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489700" y="2272228"/>
          <a:ext cx="1942288" cy="28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Setup</a:t>
                      </a:r>
                      <a:r>
                        <a:rPr lang="en-US" baseline="0" dirty="0">
                          <a:solidFill>
                            <a:schemeClr val="tx2"/>
                          </a:solidFill>
                        </a:rPr>
                        <a:t> t</a:t>
                      </a: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ools and methods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Set plant</a:t>
                      </a:r>
                      <a:r>
                        <a:rPr lang="en-US" baseline="0" dirty="0">
                          <a:solidFill>
                            <a:schemeClr val="tx2"/>
                          </a:solidFill>
                        </a:rPr>
                        <a:t> based scenarios 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Simulate</a:t>
                      </a:r>
                      <a:r>
                        <a:rPr lang="en-US" baseline="0" dirty="0">
                          <a:solidFill>
                            <a:schemeClr val="tx2"/>
                          </a:solidFill>
                        </a:rPr>
                        <a:t> DBA with d</a:t>
                      </a: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eterministic method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Use fixed core loading pattern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Evaluate recoverable margin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150886"/>
              </p:ext>
            </p:extLst>
          </p:nvPr>
        </p:nvGraphicFramePr>
        <p:xfrm>
          <a:off x="2477290" y="2272228"/>
          <a:ext cx="1942288" cy="28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44546A"/>
                          </a:solidFill>
                        </a:rPr>
                        <a:t>Update tools and methods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44546A"/>
                          </a:solidFill>
                        </a:rPr>
                        <a:t>Optimization method for fuel reloading pattern</a:t>
                      </a:r>
                      <a:endParaRPr lang="en-US" b="1" dirty="0">
                        <a:solidFill>
                          <a:srgbClr val="44546A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rgbClr val="44546A"/>
                          </a:solidFill>
                        </a:rPr>
                        <a:t>Analyze</a:t>
                      </a:r>
                      <a:r>
                        <a:rPr lang="en-US" b="0" baseline="0" dirty="0">
                          <a:solidFill>
                            <a:srgbClr val="44546A"/>
                          </a:solidFill>
                        </a:rPr>
                        <a:t> u</a:t>
                      </a:r>
                      <a:r>
                        <a:rPr lang="en-US" b="0" dirty="0">
                          <a:solidFill>
                            <a:srgbClr val="44546A"/>
                          </a:solidFill>
                        </a:rPr>
                        <a:t>ncertainties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44546A"/>
                          </a:solidFill>
                        </a:rPr>
                        <a:t>Assess constraints and issues of tools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rgbClr val="44546A"/>
                          </a:solidFill>
                        </a:rPr>
                        <a:t>Apply risk-informed approach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00969"/>
              </p:ext>
            </p:extLst>
          </p:nvPr>
        </p:nvGraphicFramePr>
        <p:xfrm>
          <a:off x="4462941" y="2272228"/>
          <a:ext cx="1942288" cy="28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r>
                        <a:rPr lang="en-US" sz="1350" b="1" dirty="0">
                          <a:solidFill>
                            <a:srgbClr val="44546A"/>
                          </a:solidFill>
                        </a:rPr>
                        <a:t>Improve of optimization method (ML/AI)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rgbClr val="44546A"/>
                          </a:solidFill>
                        </a:rPr>
                        <a:t>Demonstrate</a:t>
                      </a:r>
                      <a:r>
                        <a:rPr lang="en-US" b="0" baseline="0" dirty="0">
                          <a:solidFill>
                            <a:srgbClr val="44546A"/>
                          </a:solidFill>
                        </a:rPr>
                        <a:t> generic optimization framework</a:t>
                      </a:r>
                      <a:endParaRPr lang="en-US" b="0" dirty="0">
                        <a:solidFill>
                          <a:srgbClr val="44546A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44546A"/>
                          </a:solidFill>
                        </a:rPr>
                        <a:t>Maximize capability of framework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44546A"/>
                          </a:solidFill>
                        </a:rPr>
                        <a:t>Initiation</a:t>
                      </a:r>
                      <a:r>
                        <a:rPr lang="en-US" baseline="0" dirty="0">
                          <a:solidFill>
                            <a:srgbClr val="44546A"/>
                          </a:solidFill>
                        </a:rPr>
                        <a:t> BWR and ATF core optimization</a:t>
                      </a:r>
                      <a:endParaRPr lang="en-US" dirty="0">
                        <a:solidFill>
                          <a:srgbClr val="44546A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44546A"/>
                          </a:solidFill>
                        </a:rPr>
                        <a:t>Assess</a:t>
                      </a:r>
                      <a:r>
                        <a:rPr lang="en-US" baseline="0" dirty="0">
                          <a:solidFill>
                            <a:srgbClr val="44546A"/>
                          </a:solidFill>
                        </a:rPr>
                        <a:t> economic benefits</a:t>
                      </a:r>
                      <a:endParaRPr lang="en-US" dirty="0">
                        <a:solidFill>
                          <a:srgbClr val="44546A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664998"/>
              </p:ext>
            </p:extLst>
          </p:nvPr>
        </p:nvGraphicFramePr>
        <p:xfrm>
          <a:off x="6449199" y="2272228"/>
          <a:ext cx="1942288" cy="28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44546A"/>
                          </a:solidFill>
                        </a:rPr>
                        <a:t>Demonstration with ATFs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44546A"/>
                          </a:solidFill>
                        </a:rPr>
                        <a:t>Demonstration for BWRs</a:t>
                      </a:r>
                      <a:endParaRPr lang="en-US" dirty="0">
                        <a:solidFill>
                          <a:srgbClr val="44546A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44546A"/>
                          </a:solidFill>
                        </a:rPr>
                        <a:t>Demonstrate with </a:t>
                      </a:r>
                      <a:r>
                        <a:rPr lang="en-US" baseline="0" dirty="0">
                          <a:solidFill>
                            <a:srgbClr val="44546A"/>
                          </a:solidFill>
                        </a:rPr>
                        <a:t>equilibrium scenarios </a:t>
                      </a:r>
                      <a:endParaRPr lang="en-US" dirty="0">
                        <a:solidFill>
                          <a:srgbClr val="44546A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44546A"/>
                          </a:solidFill>
                        </a:rPr>
                        <a:t>Finalize framework for the use in license</a:t>
                      </a:r>
                      <a:r>
                        <a:rPr lang="en-US" baseline="0" dirty="0">
                          <a:solidFill>
                            <a:srgbClr val="44546A"/>
                          </a:solidFill>
                        </a:rPr>
                        <a:t> applications</a:t>
                      </a:r>
                      <a:endParaRPr lang="en-US" dirty="0">
                        <a:solidFill>
                          <a:srgbClr val="44546A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845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18882" y="382955"/>
            <a:ext cx="7270156" cy="898768"/>
          </a:xfrm>
        </p:spPr>
        <p:txBody>
          <a:bodyPr/>
          <a:lstStyle/>
          <a:p>
            <a:r>
              <a:rPr lang="en-US" sz="2400" dirty="0"/>
              <a:t>Schematic of Optimization Platform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17467A-D7A0-5DBE-4FDF-582EAC13D6CB}"/>
              </a:ext>
            </a:extLst>
          </p:cNvPr>
          <p:cNvGrpSpPr/>
          <p:nvPr/>
        </p:nvGrpSpPr>
        <p:grpSpPr>
          <a:xfrm>
            <a:off x="518415" y="1537920"/>
            <a:ext cx="8183328" cy="4515133"/>
            <a:chOff x="518415" y="1537920"/>
            <a:chExt cx="8183328" cy="4515133"/>
          </a:xfrm>
        </p:grpSpPr>
        <p:sp>
          <p:nvSpPr>
            <p:cNvPr id="5" name="Rounded Rectangle 4"/>
            <p:cNvSpPr/>
            <p:nvPr/>
          </p:nvSpPr>
          <p:spPr>
            <a:xfrm>
              <a:off x="3212281" y="1816040"/>
              <a:ext cx="2852759" cy="193127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127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RAVEN</a:t>
              </a:r>
            </a:p>
            <a:p>
              <a:pPr algn="ctr"/>
              <a:r>
                <a:rPr lang="en-US" sz="1600" dirty="0">
                  <a:solidFill>
                    <a:srgbClr val="FFFF00"/>
                  </a:solidFill>
                </a:rPr>
                <a:t>GA operation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Simulation control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Input and output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Uncertainty propagation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Risk-informed analysis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580354" y="1537920"/>
              <a:ext cx="2116612" cy="471740"/>
            </a:xfrm>
            <a:prstGeom prst="roundRect">
              <a:avLst/>
            </a:prstGeom>
            <a:solidFill>
              <a:srgbClr val="1F4E79"/>
            </a:solidFill>
            <a:ln w="12700">
              <a:solidFill>
                <a:srgbClr val="0159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Optimization Platform</a:t>
              </a:r>
            </a:p>
          </p:txBody>
        </p:sp>
        <p:sp>
          <p:nvSpPr>
            <p:cNvPr id="17" name="Left-Right Arrow 16"/>
            <p:cNvSpPr/>
            <p:nvPr/>
          </p:nvSpPr>
          <p:spPr>
            <a:xfrm rot="19235454">
              <a:off x="2272767" y="3924619"/>
              <a:ext cx="1072482" cy="273905"/>
            </a:xfrm>
            <a:prstGeom prst="leftRightArrow">
              <a:avLst/>
            </a:prstGeom>
            <a:solidFill>
              <a:srgbClr val="74BF44"/>
            </a:solidFill>
            <a:ln>
              <a:solidFill>
                <a:srgbClr val="74BF4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Left-Right Arrow 18"/>
            <p:cNvSpPr/>
            <p:nvPr/>
          </p:nvSpPr>
          <p:spPr>
            <a:xfrm rot="5400000" flipH="1">
              <a:off x="4325106" y="3984399"/>
              <a:ext cx="627109" cy="273905"/>
            </a:xfrm>
            <a:prstGeom prst="leftRightArrow">
              <a:avLst/>
            </a:prstGeom>
            <a:solidFill>
              <a:srgbClr val="74BF44"/>
            </a:solidFill>
            <a:ln>
              <a:solidFill>
                <a:srgbClr val="74BF4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403409" y="4561432"/>
              <a:ext cx="2298334" cy="1468574"/>
              <a:chOff x="3489493" y="4562146"/>
              <a:chExt cx="2298334" cy="1468574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3489493" y="4788974"/>
                <a:ext cx="2298334" cy="1241746"/>
              </a:xfrm>
              <a:prstGeom prst="roundRect">
                <a:avLst/>
              </a:prstGeom>
              <a:solidFill>
                <a:schemeClr val="accent6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TRANSURANUS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BISON</a:t>
                </a: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3639134" y="4562146"/>
                <a:ext cx="1999052" cy="471740"/>
              </a:xfrm>
              <a:prstGeom prst="roundRect">
                <a:avLst/>
              </a:prstGeom>
              <a:solidFill>
                <a:srgbClr val="015976"/>
              </a:solidFill>
              <a:ln w="12700">
                <a:solidFill>
                  <a:srgbClr val="01597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Fuel Performance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518415" y="4541269"/>
              <a:ext cx="2294106" cy="1508901"/>
              <a:chOff x="6409577" y="4478676"/>
              <a:chExt cx="2294106" cy="1508901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6409577" y="4745831"/>
                <a:ext cx="2294106" cy="1241746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 w="127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RELAP5-3D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6553050" y="4478676"/>
                <a:ext cx="1999052" cy="471740"/>
              </a:xfrm>
              <a:prstGeom prst="roundRect">
                <a:avLst/>
              </a:prstGeom>
              <a:solidFill>
                <a:srgbClr val="015976"/>
              </a:solidFill>
              <a:ln w="12700">
                <a:solidFill>
                  <a:srgbClr val="01597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System Analysis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491557" y="4538385"/>
              <a:ext cx="2298334" cy="1514668"/>
              <a:chOff x="466350" y="4516052"/>
              <a:chExt cx="2298334" cy="1514668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466350" y="4798016"/>
                <a:ext cx="2298334" cy="1232704"/>
              </a:xfrm>
              <a:prstGeom prst="round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SIMULATE</a:t>
                </a:r>
                <a:endParaRPr lang="en-US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PARCS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VERA</a:t>
                </a: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615991" y="4516052"/>
                <a:ext cx="1999052" cy="471740"/>
              </a:xfrm>
              <a:prstGeom prst="roundRect">
                <a:avLst/>
              </a:prstGeom>
              <a:solidFill>
                <a:srgbClr val="015976"/>
              </a:solidFill>
              <a:ln w="12700">
                <a:solidFill>
                  <a:srgbClr val="01597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Core Design</a:t>
                </a:r>
              </a:p>
            </p:txBody>
          </p:sp>
        </p:grpSp>
        <p:sp>
          <p:nvSpPr>
            <p:cNvPr id="28" name="Left-Right Arrow 27"/>
            <p:cNvSpPr/>
            <p:nvPr/>
          </p:nvSpPr>
          <p:spPr>
            <a:xfrm rot="2364546" flipH="1">
              <a:off x="5881975" y="3924619"/>
              <a:ext cx="1072482" cy="273905"/>
            </a:xfrm>
            <a:prstGeom prst="leftRightArrow">
              <a:avLst/>
            </a:prstGeom>
            <a:solidFill>
              <a:srgbClr val="74BF44"/>
            </a:solidFill>
            <a:ln>
              <a:solidFill>
                <a:srgbClr val="74BF4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5941535" y="5181009"/>
              <a:ext cx="311765" cy="22942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eft-Right Arrow 5"/>
            <p:cNvSpPr/>
            <p:nvPr/>
          </p:nvSpPr>
          <p:spPr>
            <a:xfrm>
              <a:off x="2909197" y="5181009"/>
              <a:ext cx="467033" cy="229420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2991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AB40A1-62F4-1000-887E-A2BF2E3F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53665"/>
            <a:ext cx="5041997" cy="4923693"/>
          </a:xfrm>
        </p:spPr>
        <p:txBody>
          <a:bodyPr/>
          <a:lstStyle/>
          <a:p>
            <a:r>
              <a:rPr lang="en-US" dirty="0"/>
              <a:t>Reactor core optimization needs balance between economics and safety</a:t>
            </a:r>
          </a:p>
          <a:p>
            <a:pPr lvl="1"/>
            <a:r>
              <a:rPr lang="en-US" dirty="0"/>
              <a:t>Searching for equilibrium fuel cycle core</a:t>
            </a:r>
          </a:p>
          <a:p>
            <a:pPr lvl="1"/>
            <a:r>
              <a:rPr lang="en-US" dirty="0"/>
              <a:t>Multiple parameters to be considered</a:t>
            </a:r>
          </a:p>
          <a:p>
            <a:pPr lvl="2"/>
            <a:r>
              <a:rPr lang="en-US" dirty="0"/>
              <a:t>neutronics, thermal-hydraulics, fuel/core performance, accident analysis, economics,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Classical approach by iterative methods</a:t>
            </a:r>
          </a:p>
          <a:p>
            <a:pPr lvl="1"/>
            <a:r>
              <a:rPr lang="en-US" dirty="0"/>
              <a:t>Constraints due to complex correlations in design parameters, core performance dependency and nonlinearities</a:t>
            </a:r>
          </a:p>
          <a:p>
            <a:r>
              <a:rPr lang="en-US" dirty="0"/>
              <a:t>AI based optimization methodology was found effective for optimization problems</a:t>
            </a:r>
          </a:p>
          <a:p>
            <a:pPr lvl="1"/>
            <a:r>
              <a:rPr lang="en-US" dirty="0"/>
              <a:t>Genetic Algorithm (GA) is one of most used methodology</a:t>
            </a:r>
          </a:p>
          <a:p>
            <a:pPr lvl="1"/>
            <a:r>
              <a:rPr lang="en-US" dirty="0"/>
              <a:t>Select best results from set of potential solutions </a:t>
            </a:r>
          </a:p>
          <a:p>
            <a:pPr lvl="2"/>
            <a:r>
              <a:rPr lang="en-US" dirty="0"/>
              <a:t>Based on Darwin’s theory of evolution of species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D4FEA4-5117-78A3-7721-95FEEEE08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Algorithm Optimization</a:t>
            </a:r>
          </a:p>
        </p:txBody>
      </p:sp>
      <p:pic>
        <p:nvPicPr>
          <p:cNvPr id="11" name="Picture 10" descr="Source: A Visual Guid to Evolutionary Strategies. https://blog.otoro.net/2017/10/29/visual-evolution-strategies/&#10;">
            <a:extLst>
              <a:ext uri="{FF2B5EF4-FFF2-40B4-BE49-F238E27FC236}">
                <a16:creationId xmlns:a16="http://schemas.microsoft.com/office/drawing/2014/main" id="{5C6A5F72-27ED-2C0F-BB44-FB3B3C84085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598" y="1505179"/>
            <a:ext cx="3520698" cy="343743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1384CD6-780C-95CF-7826-F58169F473FF}"/>
              </a:ext>
            </a:extLst>
          </p:cNvPr>
          <p:cNvCxnSpPr>
            <a:cxnSpLocks/>
          </p:cNvCxnSpPr>
          <p:nvPr/>
        </p:nvCxnSpPr>
        <p:spPr>
          <a:xfrm flipH="1">
            <a:off x="6009669" y="1353101"/>
            <a:ext cx="25740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4ABC285-B4BE-571A-46A6-F7D597D1C8FB}"/>
              </a:ext>
            </a:extLst>
          </p:cNvPr>
          <p:cNvSpPr txBox="1"/>
          <p:nvPr/>
        </p:nvSpPr>
        <p:spPr>
          <a:xfrm>
            <a:off x="6641850" y="1030183"/>
            <a:ext cx="123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Converging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CC5072-CB5A-1361-2A80-DE8421A72279}"/>
              </a:ext>
            </a:extLst>
          </p:cNvPr>
          <p:cNvSpPr txBox="1"/>
          <p:nvPr/>
        </p:nvSpPr>
        <p:spPr>
          <a:xfrm>
            <a:off x="5433172" y="4843082"/>
            <a:ext cx="32575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A Visual Guide to Evolutionary Strategies. </a:t>
            </a:r>
            <a:r>
              <a:rPr lang="en-US" dirty="0">
                <a:hlinkClick r:id="rId4"/>
              </a:rPr>
              <a:t>https://blog.otoro.net/2017/10/29/visual-evolution-strategies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87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97A2F0-4849-9F18-2734-755C73E0C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53665"/>
            <a:ext cx="4199022" cy="481478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GA mimics natural selection and evolution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Not require any calculation of derivatives.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Easier for non-linear and non-convex problems by random evolution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Removes biased results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Good non-convex problems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“Black-box” approach </a:t>
            </a:r>
            <a:r>
              <a:rPr lang="en-US" dirty="0">
                <a:sym typeface="Wingdings" panose="05000000000000000000" pitchFamily="2" charset="2"/>
              </a:rPr>
              <a:t> No need of physical equations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sz="1600" dirty="0"/>
              <a:t>GA iterates groups of solutions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Set initial list of solutions (neutronics, thermal-hydraulics,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Evaluate and determine potential solutions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Random select best solution by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Clone, cross-over, and mutation operations. 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Can handle both constrained and unconstrained problems.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Works with continuous and discrete variables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CF076E-1B48-9E5F-7FF6-EC79B0C23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of </a:t>
            </a:r>
            <a:r>
              <a:rPr lang="en-US" dirty="0"/>
              <a:t>Genetic Algorithm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9A0A0A-DF56-82F8-D535-F319142768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9533" y="899189"/>
            <a:ext cx="4814467" cy="603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85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678046-511B-7F8D-2E36-40FA4E1DD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0" y="382955"/>
            <a:ext cx="6138624" cy="898768"/>
          </a:xfrm>
        </p:spPr>
        <p:txBody>
          <a:bodyPr/>
          <a:lstStyle/>
          <a:p>
            <a:r>
              <a:rPr lang="en-US" dirty="0"/>
              <a:t>Step 1: </a:t>
            </a:r>
            <a:br>
              <a:rPr lang="en-US" dirty="0"/>
            </a:br>
            <a:r>
              <a:rPr lang="en-US" dirty="0"/>
              <a:t>Set Initial Population &amp; Fitness</a:t>
            </a: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1872B8C1-8ABC-86C9-2E06-916F9908E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739833"/>
              </p:ext>
            </p:extLst>
          </p:nvPr>
        </p:nvGraphicFramePr>
        <p:xfrm>
          <a:off x="1266500" y="3700363"/>
          <a:ext cx="2619466" cy="2448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3729">
                  <a:extLst>
                    <a:ext uri="{9D8B030D-6E8A-4147-A177-3AD203B41FA5}">
                      <a16:colId xmlns:a16="http://schemas.microsoft.com/office/drawing/2014/main" val="1050870592"/>
                    </a:ext>
                  </a:extLst>
                </a:gridCol>
                <a:gridCol w="423729">
                  <a:extLst>
                    <a:ext uri="{9D8B030D-6E8A-4147-A177-3AD203B41FA5}">
                      <a16:colId xmlns:a16="http://schemas.microsoft.com/office/drawing/2014/main" val="825009343"/>
                    </a:ext>
                  </a:extLst>
                </a:gridCol>
                <a:gridCol w="443002">
                  <a:extLst>
                    <a:ext uri="{9D8B030D-6E8A-4147-A177-3AD203B41FA5}">
                      <a16:colId xmlns:a16="http://schemas.microsoft.com/office/drawing/2014/main" val="1719752671"/>
                    </a:ext>
                  </a:extLst>
                </a:gridCol>
                <a:gridCol w="443002">
                  <a:extLst>
                    <a:ext uri="{9D8B030D-6E8A-4147-A177-3AD203B41FA5}">
                      <a16:colId xmlns:a16="http://schemas.microsoft.com/office/drawing/2014/main" val="297125982"/>
                    </a:ext>
                  </a:extLst>
                </a:gridCol>
                <a:gridCol w="443002">
                  <a:extLst>
                    <a:ext uri="{9D8B030D-6E8A-4147-A177-3AD203B41FA5}">
                      <a16:colId xmlns:a16="http://schemas.microsoft.com/office/drawing/2014/main" val="2502357528"/>
                    </a:ext>
                  </a:extLst>
                </a:gridCol>
                <a:gridCol w="443002">
                  <a:extLst>
                    <a:ext uri="{9D8B030D-6E8A-4147-A177-3AD203B41FA5}">
                      <a16:colId xmlns:a16="http://schemas.microsoft.com/office/drawing/2014/main" val="331687792"/>
                    </a:ext>
                  </a:extLst>
                </a:gridCol>
              </a:tblGrid>
              <a:tr h="484334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G1</a:t>
                      </a:r>
                    </a:p>
                  </a:txBody>
                  <a:tcPr marL="68580" marR="68580"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G2</a:t>
                      </a:r>
                    </a:p>
                  </a:txBody>
                  <a:tcPr marL="68580" marR="68580"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G3</a:t>
                      </a:r>
                    </a:p>
                  </a:txBody>
                  <a:tcPr marL="68580" marR="68580"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G4</a:t>
                      </a:r>
                    </a:p>
                  </a:txBody>
                  <a:tcPr marL="68580" marR="68580"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G5</a:t>
                      </a:r>
                    </a:p>
                  </a:txBody>
                  <a:tcPr marL="68580" marR="68580"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5678709"/>
                  </a:ext>
                </a:extLst>
              </a:tr>
              <a:tr h="280606">
                <a:tc>
                  <a:txBody>
                    <a:bodyPr/>
                    <a:lstStyle/>
                    <a:p>
                      <a:r>
                        <a:rPr lang="en-US" sz="1000" dirty="0"/>
                        <a:t>ch1</a:t>
                      </a:r>
                    </a:p>
                  </a:txBody>
                  <a:tcPr marL="68580" marR="68580"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653332"/>
                  </a:ext>
                </a:extLst>
              </a:tr>
              <a:tr h="280606">
                <a:tc>
                  <a:txBody>
                    <a:bodyPr/>
                    <a:lstStyle/>
                    <a:p>
                      <a:r>
                        <a:rPr lang="en-US" sz="1000" dirty="0"/>
                        <a:t>ch2</a:t>
                      </a:r>
                    </a:p>
                  </a:txBody>
                  <a:tcPr marL="68580" marR="68580"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976097"/>
                  </a:ext>
                </a:extLst>
              </a:tr>
              <a:tr h="280606">
                <a:tc>
                  <a:txBody>
                    <a:bodyPr/>
                    <a:lstStyle/>
                    <a:p>
                      <a:r>
                        <a:rPr lang="en-US" sz="1000" dirty="0"/>
                        <a:t>ch3</a:t>
                      </a:r>
                    </a:p>
                  </a:txBody>
                  <a:tcPr marL="68580" marR="68580"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5291639"/>
                  </a:ext>
                </a:extLst>
              </a:tr>
              <a:tr h="280606">
                <a:tc>
                  <a:txBody>
                    <a:bodyPr/>
                    <a:lstStyle/>
                    <a:p>
                      <a:r>
                        <a:rPr lang="en-US" sz="1000" dirty="0"/>
                        <a:t>ch4</a:t>
                      </a:r>
                    </a:p>
                  </a:txBody>
                  <a:tcPr marL="68580" marR="68580"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176905"/>
                  </a:ext>
                </a:extLst>
              </a:tr>
              <a:tr h="280606">
                <a:tc>
                  <a:txBody>
                    <a:bodyPr/>
                    <a:lstStyle/>
                    <a:p>
                      <a:r>
                        <a:rPr lang="en-US" sz="1000" dirty="0"/>
                        <a:t>ch5</a:t>
                      </a:r>
                    </a:p>
                  </a:txBody>
                  <a:tcPr marL="68580" marR="68580"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739404"/>
                  </a:ext>
                </a:extLst>
              </a:tr>
              <a:tr h="280606">
                <a:tc>
                  <a:txBody>
                    <a:bodyPr/>
                    <a:lstStyle/>
                    <a:p>
                      <a:r>
                        <a:rPr lang="en-US" sz="1000" dirty="0"/>
                        <a:t>ch6</a:t>
                      </a:r>
                    </a:p>
                  </a:txBody>
                  <a:tcPr marL="68580" marR="68580"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6927684"/>
                  </a:ext>
                </a:extLst>
              </a:tr>
              <a:tr h="280606">
                <a:tc>
                  <a:txBody>
                    <a:bodyPr/>
                    <a:lstStyle/>
                    <a:p>
                      <a:r>
                        <a:rPr lang="en-US" sz="1000" dirty="0"/>
                        <a:t>ch7</a:t>
                      </a:r>
                    </a:p>
                  </a:txBody>
                  <a:tcPr marL="68580" marR="68580"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44491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9596AF0-5772-A0E6-66BF-D7ECCCCC3739}"/>
              </a:ext>
            </a:extLst>
          </p:cNvPr>
          <p:cNvSpPr/>
          <p:nvPr/>
        </p:nvSpPr>
        <p:spPr>
          <a:xfrm>
            <a:off x="1617247" y="4391313"/>
            <a:ext cx="2379487" cy="4334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9F5EDC6B-00C1-E8DD-2FCE-8824E24B8D08}"/>
              </a:ext>
            </a:extLst>
          </p:cNvPr>
          <p:cNvSpPr/>
          <p:nvPr/>
        </p:nvSpPr>
        <p:spPr>
          <a:xfrm>
            <a:off x="3941693" y="4156621"/>
            <a:ext cx="233881" cy="199231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A21DE0-CF2C-D212-1082-EDD0BCBD6042}"/>
              </a:ext>
            </a:extLst>
          </p:cNvPr>
          <p:cNvSpPr txBox="1"/>
          <p:nvPr/>
        </p:nvSpPr>
        <p:spPr>
          <a:xfrm rot="16200000">
            <a:off x="3639669" y="4819918"/>
            <a:ext cx="122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Population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1BE79DC-CFB6-5E93-5C66-00A39DBB8D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197292"/>
              </p:ext>
            </p:extLst>
          </p:nvPr>
        </p:nvGraphicFramePr>
        <p:xfrm>
          <a:off x="5033295" y="4606591"/>
          <a:ext cx="2675330" cy="3210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5066">
                  <a:extLst>
                    <a:ext uri="{9D8B030D-6E8A-4147-A177-3AD203B41FA5}">
                      <a16:colId xmlns:a16="http://schemas.microsoft.com/office/drawing/2014/main" val="3108010219"/>
                    </a:ext>
                  </a:extLst>
                </a:gridCol>
                <a:gridCol w="535066">
                  <a:extLst>
                    <a:ext uri="{9D8B030D-6E8A-4147-A177-3AD203B41FA5}">
                      <a16:colId xmlns:a16="http://schemas.microsoft.com/office/drawing/2014/main" val="3782410496"/>
                    </a:ext>
                  </a:extLst>
                </a:gridCol>
                <a:gridCol w="535066">
                  <a:extLst>
                    <a:ext uri="{9D8B030D-6E8A-4147-A177-3AD203B41FA5}">
                      <a16:colId xmlns:a16="http://schemas.microsoft.com/office/drawing/2014/main" val="3437147679"/>
                    </a:ext>
                  </a:extLst>
                </a:gridCol>
                <a:gridCol w="535066">
                  <a:extLst>
                    <a:ext uri="{9D8B030D-6E8A-4147-A177-3AD203B41FA5}">
                      <a16:colId xmlns:a16="http://schemas.microsoft.com/office/drawing/2014/main" val="1963204880"/>
                    </a:ext>
                  </a:extLst>
                </a:gridCol>
                <a:gridCol w="535066">
                  <a:extLst>
                    <a:ext uri="{9D8B030D-6E8A-4147-A177-3AD203B41FA5}">
                      <a16:colId xmlns:a16="http://schemas.microsoft.com/office/drawing/2014/main" val="1512692199"/>
                    </a:ext>
                  </a:extLst>
                </a:gridCol>
              </a:tblGrid>
              <a:tr h="32106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303706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869201FF-9589-FFFF-9155-25D1168F7DEC}"/>
              </a:ext>
            </a:extLst>
          </p:cNvPr>
          <p:cNvSpPr/>
          <p:nvPr/>
        </p:nvSpPr>
        <p:spPr>
          <a:xfrm>
            <a:off x="4959862" y="4519283"/>
            <a:ext cx="685800" cy="5204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542685-7672-46A2-A7C8-953D5EB8D8BE}"/>
              </a:ext>
            </a:extLst>
          </p:cNvPr>
          <p:cNvSpPr txBox="1"/>
          <p:nvPr/>
        </p:nvSpPr>
        <p:spPr>
          <a:xfrm>
            <a:off x="5302762" y="4156621"/>
            <a:ext cx="2399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Chromosome (solution)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8DACD75-0567-10A1-FC75-4F559018F866}"/>
              </a:ext>
            </a:extLst>
          </p:cNvPr>
          <p:cNvCxnSpPr>
            <a:cxnSpLocks/>
          </p:cNvCxnSpPr>
          <p:nvPr/>
        </p:nvCxnSpPr>
        <p:spPr>
          <a:xfrm>
            <a:off x="5315312" y="4927657"/>
            <a:ext cx="7157" cy="1926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4B2D1-E9F7-9843-E2D7-9AA5143CBC05}"/>
              </a:ext>
            </a:extLst>
          </p:cNvPr>
          <p:cNvSpPr/>
          <p:nvPr/>
        </p:nvSpPr>
        <p:spPr>
          <a:xfrm>
            <a:off x="5065294" y="5120344"/>
            <a:ext cx="514350" cy="32106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AC6BEB-E071-E797-E579-6035AFDB6863}"/>
              </a:ext>
            </a:extLst>
          </p:cNvPr>
          <p:cNvSpPr txBox="1"/>
          <p:nvPr/>
        </p:nvSpPr>
        <p:spPr>
          <a:xfrm>
            <a:off x="5579645" y="5142378"/>
            <a:ext cx="1622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Gene (variable)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A28E574-EECA-B6F5-9495-78C9A071AA2A}"/>
              </a:ext>
            </a:extLst>
          </p:cNvPr>
          <p:cNvCxnSpPr>
            <a:cxnSpLocks/>
          </p:cNvCxnSpPr>
          <p:nvPr/>
        </p:nvCxnSpPr>
        <p:spPr>
          <a:xfrm>
            <a:off x="5315312" y="5366448"/>
            <a:ext cx="7157" cy="2327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6B438-5F96-9F38-F66A-C21758A95C3C}"/>
              </a:ext>
            </a:extLst>
          </p:cNvPr>
          <p:cNvSpPr/>
          <p:nvPr/>
        </p:nvSpPr>
        <p:spPr>
          <a:xfrm>
            <a:off x="5171624" y="557228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AC0C6D-C5D7-4069-A5FC-3976751ED4BC}"/>
              </a:ext>
            </a:extLst>
          </p:cNvPr>
          <p:cNvSpPr txBox="1"/>
          <p:nvPr/>
        </p:nvSpPr>
        <p:spPr>
          <a:xfrm>
            <a:off x="5579644" y="5572281"/>
            <a:ext cx="244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Allele (value of variable)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1EAEC92-964B-ADAE-987F-0E585FAB9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25" y="1496445"/>
            <a:ext cx="8277170" cy="2250242"/>
          </a:xfrm>
        </p:spPr>
        <p:txBody>
          <a:bodyPr>
            <a:normAutofit/>
          </a:bodyPr>
          <a:lstStyle/>
          <a:p>
            <a:r>
              <a:rPr lang="en-US" dirty="0"/>
              <a:t>User to set list of initial population (set of solutions) </a:t>
            </a:r>
          </a:p>
          <a:p>
            <a:pPr lvl="1"/>
            <a:r>
              <a:rPr lang="en-US" dirty="0"/>
              <a:t>Example shows 7 sets of solutions (so-called chromosome)</a:t>
            </a:r>
          </a:p>
          <a:p>
            <a:pPr lvl="1"/>
            <a:r>
              <a:rPr lang="en-US" dirty="0"/>
              <a:t>Or population can be randomly generated</a:t>
            </a:r>
          </a:p>
          <a:p>
            <a:r>
              <a:rPr lang="en-US" dirty="0"/>
              <a:t>Each chromosome has 5 genes (variable)</a:t>
            </a:r>
          </a:p>
          <a:p>
            <a:pPr lvl="1"/>
            <a:r>
              <a:rPr lang="en-US" dirty="0"/>
              <a:t>Allele is the value of variable</a:t>
            </a:r>
          </a:p>
          <a:p>
            <a:r>
              <a:rPr lang="en-US" dirty="0"/>
              <a:t>User to set fitness (user criteria)</a:t>
            </a:r>
          </a:p>
          <a:p>
            <a:pPr lvl="1"/>
            <a:r>
              <a:rPr lang="en-US" dirty="0"/>
              <a:t>Or default fitness from library</a:t>
            </a:r>
          </a:p>
        </p:txBody>
      </p:sp>
    </p:spTree>
    <p:extLst>
      <p:ext uri="{BB962C8B-B14F-4D97-AF65-F5344CB8AC3E}">
        <p14:creationId xmlns:p14="http://schemas.microsoft.com/office/powerpoint/2010/main" val="3688240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ABD296-F370-6D47-0ECC-2735F2694309}"/>
              </a:ext>
            </a:extLst>
          </p:cNvPr>
          <p:cNvSpPr txBox="1">
            <a:spLocks/>
          </p:cNvSpPr>
          <p:nvPr/>
        </p:nvSpPr>
        <p:spPr bwMode="auto">
          <a:xfrm>
            <a:off x="493853" y="1474914"/>
            <a:ext cx="3429000" cy="148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171450" indent="-228600" algn="l" rtl="0" eaLnBrk="1" fontAlgn="base" hangingPunct="1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005976"/>
              </a:buClr>
              <a:buSzPct val="125000"/>
              <a:buFont typeface="Arial" charset="0"/>
              <a:buChar char="•"/>
              <a:defRPr sz="18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228600" algn="l" rtl="0" eaLnBrk="1" fontAlgn="base" hangingPunct="1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005976"/>
              </a:buClr>
              <a:buSzPct val="75000"/>
              <a:buFont typeface="Courier New" charset="0"/>
              <a:buChar char="o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228600" algn="l" rtl="0" eaLnBrk="1" fontAlgn="base" hangingPunct="1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005976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None/>
              <a:defRPr/>
            </a:pPr>
            <a:r>
              <a:rPr lang="en-US" sz="2400" dirty="0">
                <a:solidFill>
                  <a:sysClr val="windowText" lastClr="000000"/>
                </a:solidFill>
              </a:rPr>
              <a:t>Parent Selectors:</a:t>
            </a:r>
          </a:p>
          <a:p>
            <a:pPr marL="128588" indent="-171450" defTabSz="68580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pPr>
            <a:r>
              <a:rPr lang="en-US" sz="2400" b="0" dirty="0">
                <a:solidFill>
                  <a:srgbClr val="00B050"/>
                </a:solidFill>
              </a:rPr>
              <a:t>Roulette Wheel</a:t>
            </a:r>
          </a:p>
          <a:p>
            <a:pPr marL="128588" indent="-171450" defTabSz="68580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pPr>
            <a:r>
              <a:rPr lang="en-US" sz="2400" b="0" dirty="0">
                <a:solidFill>
                  <a:sysClr val="windowText" lastClr="000000"/>
                </a:solidFill>
              </a:rPr>
              <a:t>Tournament Selection</a:t>
            </a:r>
          </a:p>
          <a:p>
            <a:pPr marL="128588" indent="-171450" defTabSz="68580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pPr>
            <a:r>
              <a:rPr lang="en-US" sz="2400" b="0" dirty="0">
                <a:solidFill>
                  <a:sysClr val="windowText" lastClr="000000"/>
                </a:solidFill>
              </a:rPr>
              <a:t>Rank Selection</a:t>
            </a:r>
          </a:p>
          <a:p>
            <a:pPr marL="642938" lvl="2" indent="-171450" defTabSz="68580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pPr>
            <a:endParaRPr lang="en-US" sz="2400" dirty="0">
              <a:solidFill>
                <a:sysClr val="windowText" lastClr="000000"/>
              </a:solidFill>
            </a:endParaRPr>
          </a:p>
          <a:p>
            <a:pPr marL="642938" lvl="2" indent="-171450" defTabSz="68580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pPr>
            <a:endParaRPr lang="en-US" sz="2400" dirty="0">
              <a:solidFill>
                <a:sysClr val="windowText" lastClr="000000"/>
              </a:solidFill>
            </a:endParaRPr>
          </a:p>
          <a:p>
            <a:pPr marL="385763" lvl="1" indent="-171450" defTabSz="68580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pPr>
            <a:endParaRPr lang="en-US" sz="240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5203FBA-60D6-2D8F-633A-EB3E11DA36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6403866"/>
              </p:ext>
            </p:extLst>
          </p:nvPr>
        </p:nvGraphicFramePr>
        <p:xfrm>
          <a:off x="404849" y="3170219"/>
          <a:ext cx="4308333" cy="3077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id="{C96EEEEF-5D57-2D80-4683-B5F133586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227958"/>
              </p:ext>
            </p:extLst>
          </p:nvPr>
        </p:nvGraphicFramePr>
        <p:xfrm>
          <a:off x="5018809" y="3170218"/>
          <a:ext cx="3429000" cy="3077018"/>
        </p:xfrm>
        <a:graphic>
          <a:graphicData uri="http://schemas.openxmlformats.org/drawingml/2006/table">
            <a:tbl>
              <a:tblPr firstRow="1" bandRow="1"/>
              <a:tblGrid>
                <a:gridCol w="1714500">
                  <a:extLst>
                    <a:ext uri="{9D8B030D-6E8A-4147-A177-3AD203B41FA5}">
                      <a16:colId xmlns:a16="http://schemas.microsoft.com/office/drawing/2014/main" val="143486268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1757887964"/>
                    </a:ext>
                  </a:extLst>
                </a:gridCol>
              </a:tblGrid>
              <a:tr h="4395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Individual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Fitness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329067"/>
                  </a:ext>
                </a:extLst>
              </a:tr>
              <a:tr h="4395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P1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926052"/>
                  </a:ext>
                </a:extLst>
              </a:tr>
              <a:tr h="4395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P2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8.2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46926"/>
                  </a:ext>
                </a:extLst>
              </a:tr>
              <a:tr h="4395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P3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1.4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54145"/>
                  </a:ext>
                </a:extLst>
              </a:tr>
              <a:tr h="4395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P4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0.98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091235"/>
                  </a:ext>
                </a:extLst>
              </a:tr>
              <a:tr h="4395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P5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308016"/>
                  </a:ext>
                </a:extLst>
              </a:tr>
              <a:tr h="4395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P6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2.3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834339"/>
                  </a:ext>
                </a:extLst>
              </a:tr>
            </a:tbl>
          </a:graphicData>
        </a:graphic>
      </p:graphicFrame>
      <p:sp>
        <p:nvSpPr>
          <p:cNvPr id="8" name="Title 2">
            <a:extLst>
              <a:ext uri="{FF2B5EF4-FFF2-40B4-BE49-F238E27FC236}">
                <a16:creationId xmlns:a16="http://schemas.microsoft.com/office/drawing/2014/main" id="{F4B78488-9371-CA17-0BA3-AD8DF9FA4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0" y="382955"/>
            <a:ext cx="6138624" cy="898768"/>
          </a:xfrm>
        </p:spPr>
        <p:txBody>
          <a:bodyPr/>
          <a:lstStyle/>
          <a:p>
            <a:r>
              <a:rPr lang="en-US" sz="2400" dirty="0"/>
              <a:t>Step 2: Selection of Parent</a:t>
            </a:r>
          </a:p>
        </p:txBody>
      </p:sp>
    </p:spTree>
    <p:extLst>
      <p:ext uri="{BB962C8B-B14F-4D97-AF65-F5344CB8AC3E}">
        <p14:creationId xmlns:p14="http://schemas.microsoft.com/office/powerpoint/2010/main" val="3242459180"/>
      </p:ext>
    </p:extLst>
  </p:cSld>
  <p:clrMapOvr>
    <a:masterClrMapping/>
  </p:clrMapOvr>
</p:sld>
</file>

<file path=ppt/theme/theme1.xml><?xml version="1.0" encoding="utf-8"?>
<a:theme xmlns:a="http://schemas.openxmlformats.org/drawingml/2006/main" name="LW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C81D933-9B78-1D4A-8C12-3202BB69687E}" vid="{A7D555CF-1B06-214F-940B-C97E637295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15987</TotalTime>
  <Words>1442</Words>
  <Application>Microsoft Office PowerPoint</Application>
  <PresentationFormat>On-screen Show (4:3)</PresentationFormat>
  <Paragraphs>283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Courier New</vt:lpstr>
      <vt:lpstr>Helvetica</vt:lpstr>
      <vt:lpstr>LWRS</vt:lpstr>
      <vt:lpstr>PowerPoint Presentation</vt:lpstr>
      <vt:lpstr>Background and Objective</vt:lpstr>
      <vt:lpstr>Optimization of Reactor Fuel Reload</vt:lpstr>
      <vt:lpstr>Technology Roadmap </vt:lpstr>
      <vt:lpstr>Schematic of Optimization Platform</vt:lpstr>
      <vt:lpstr>Genetic Algorithm Optimization</vt:lpstr>
      <vt:lpstr>Benefits of Genetic Algorithm</vt:lpstr>
      <vt:lpstr>Step 1:  Set Initial Population &amp; Fitness</vt:lpstr>
      <vt:lpstr>Step 2: Selection of Parent</vt:lpstr>
      <vt:lpstr>Step 3: Generate Crossover</vt:lpstr>
      <vt:lpstr>Step 4: Generate Mutation</vt:lpstr>
      <vt:lpstr>Step 5:  Select Survivor (Best Solution)</vt:lpstr>
      <vt:lpstr>Initial Loading Simplified Problem</vt:lpstr>
      <vt:lpstr>PWR ¼ Core Demonstration</vt:lpstr>
      <vt:lpstr>Future Works</vt:lpstr>
      <vt:lpstr>Concluding Remarks</vt:lpstr>
      <vt:lpstr>Current and Future Works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Flores</dc:creator>
  <cp:lastModifiedBy>Yong-Joon Choi</cp:lastModifiedBy>
  <cp:revision>682</cp:revision>
  <dcterms:created xsi:type="dcterms:W3CDTF">2017-11-10T01:29:07Z</dcterms:created>
  <dcterms:modified xsi:type="dcterms:W3CDTF">2022-06-28T15:57:50Z</dcterms:modified>
</cp:coreProperties>
</file>