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577" r:id="rId2"/>
    <p:sldId id="543" r:id="rId3"/>
    <p:sldId id="579" r:id="rId4"/>
    <p:sldId id="580" r:id="rId5"/>
    <p:sldId id="586" r:id="rId6"/>
    <p:sldId id="589" r:id="rId7"/>
    <p:sldId id="587" r:id="rId8"/>
    <p:sldId id="588" r:id="rId9"/>
    <p:sldId id="591" r:id="rId10"/>
    <p:sldId id="592" r:id="rId11"/>
    <p:sldId id="590" r:id="rId12"/>
    <p:sldId id="704" r:id="rId13"/>
    <p:sldId id="593" r:id="rId14"/>
    <p:sldId id="594" r:id="rId15"/>
    <p:sldId id="596" r:id="rId16"/>
    <p:sldId id="598" r:id="rId17"/>
    <p:sldId id="599" r:id="rId18"/>
    <p:sldId id="703" r:id="rId19"/>
    <p:sldId id="601" r:id="rId20"/>
    <p:sldId id="602" r:id="rId21"/>
    <p:sldId id="600" r:id="rId2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 Bao" initials="HB" lastIdx="1" clrIdx="0"/>
  <p:cmAuthor id="2" name="Rebecca N. Ritter" initials="RNR" lastIdx="13" clrIdx="1">
    <p:extLst>
      <p:ext uri="{19B8F6BF-5375-455C-9EA6-DF929625EA0E}">
        <p15:presenceInfo xmlns:p15="http://schemas.microsoft.com/office/powerpoint/2012/main" userId="S::Rebecca.Ritter@inl.gov::9c41a91b-d30d-4a1b-aa9f-bfdcc3e1d1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6FAF4"/>
    <a:srgbClr val="005976"/>
    <a:srgbClr val="3A8FA0"/>
    <a:srgbClr val="000000"/>
    <a:srgbClr val="FF6600"/>
    <a:srgbClr val="FF6699"/>
    <a:srgbClr val="74BF44"/>
    <a:srgbClr val="6699FF"/>
    <a:srgbClr val="6C8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79201" autoAdjust="0"/>
  </p:normalViewPr>
  <p:slideViewPr>
    <p:cSldViewPr snapToGrid="0" snapToObjects="1">
      <p:cViewPr varScale="1">
        <p:scale>
          <a:sx n="68" d="100"/>
          <a:sy n="68" d="100"/>
        </p:scale>
        <p:origin x="1138" y="53"/>
      </p:cViewPr>
      <p:guideLst>
        <p:guide orient="horz" pos="2160"/>
        <p:guide pos="2880"/>
      </p:guideLst>
    </p:cSldViewPr>
  </p:slideViewPr>
  <p:notesTextViewPr>
    <p:cViewPr>
      <p:scale>
        <a:sx n="3" d="2"/>
        <a:sy n="3" d="2"/>
      </p:scale>
      <p:origin x="0" y="0"/>
    </p:cViewPr>
  </p:notesTextViewPr>
  <p:sorterViewPr>
    <p:cViewPr>
      <p:scale>
        <a:sx n="47" d="100"/>
        <a:sy n="4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G:\Other%20computers\My%20Computer\RESHA_INL\2022_05_15_ODC_Automation\dataset\Summa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Other%20computers\My%20Computer\RESHA_INL\2022_05_15_ODC_Automation\dataset\Summar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Other%20computers\My%20Computer\RESHA_INL\SRGM_Tes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Other%20computers\My%20Computer\RESHA_INL\SRGM_Tes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Other%20computers\My%20Computer\RESHA_INL\2022_05_15_ODC_Automation\dataset\Summary.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97773085590584"/>
          <c:y val="2.2813523061693566E-2"/>
          <c:w val="0.83148282487822112"/>
          <c:h val="0.90949361997871025"/>
        </c:manualLayout>
      </c:layout>
      <c:barChart>
        <c:barDir val="col"/>
        <c:grouping val="clustered"/>
        <c:varyColors val="0"/>
        <c:ser>
          <c:idx val="0"/>
          <c:order val="0"/>
          <c:tx>
            <c:v>MongoDB Data</c:v>
          </c:tx>
          <c:spPr>
            <a:solidFill>
              <a:schemeClr val="accent6"/>
            </a:solidFill>
            <a:ln>
              <a:noFill/>
            </a:ln>
            <a:effectLst/>
          </c:spPr>
          <c:invertIfNegative val="0"/>
          <c:cat>
            <c:strRef>
              <c:f>Algorithm!$P$24:$P$27</c:f>
              <c:strCache>
                <c:ptCount val="4"/>
                <c:pt idx="0">
                  <c:v>UCA-A</c:v>
                </c:pt>
                <c:pt idx="1">
                  <c:v>UCA-B</c:v>
                </c:pt>
                <c:pt idx="2">
                  <c:v>UCA-C</c:v>
                </c:pt>
                <c:pt idx="3">
                  <c:v>UCA-D</c:v>
                </c:pt>
              </c:strCache>
            </c:strRef>
          </c:cat>
          <c:val>
            <c:numRef>
              <c:f>Algorithm!$N$16:$N$19</c:f>
              <c:numCache>
                <c:formatCode>General</c:formatCode>
                <c:ptCount val="4"/>
                <c:pt idx="0">
                  <c:v>0.38461538461538464</c:v>
                </c:pt>
                <c:pt idx="1">
                  <c:v>0.15384615384615385</c:v>
                </c:pt>
                <c:pt idx="2">
                  <c:v>0.26923076923076922</c:v>
                </c:pt>
                <c:pt idx="3">
                  <c:v>0.19230769230769232</c:v>
                </c:pt>
              </c:numCache>
            </c:numRef>
          </c:val>
          <c:extLst>
            <c:ext xmlns:c16="http://schemas.microsoft.com/office/drawing/2014/chart" uri="{C3380CC4-5D6E-409C-BE32-E72D297353CC}">
              <c16:uniqueId val="{00000000-1250-4547-8588-9EC0AD800005}"/>
            </c:ext>
          </c:extLst>
        </c:ser>
        <c:ser>
          <c:idx val="1"/>
          <c:order val="1"/>
          <c:tx>
            <c:v>Hbase Data</c:v>
          </c:tx>
          <c:spPr>
            <a:solidFill>
              <a:schemeClr val="accent5"/>
            </a:solidFill>
            <a:ln>
              <a:noFill/>
            </a:ln>
            <a:effectLst/>
          </c:spPr>
          <c:invertIfNegative val="0"/>
          <c:cat>
            <c:strRef>
              <c:f>Algorithm!$P$24:$P$27</c:f>
              <c:strCache>
                <c:ptCount val="4"/>
                <c:pt idx="0">
                  <c:v>UCA-A</c:v>
                </c:pt>
                <c:pt idx="1">
                  <c:v>UCA-B</c:v>
                </c:pt>
                <c:pt idx="2">
                  <c:v>UCA-C</c:v>
                </c:pt>
                <c:pt idx="3">
                  <c:v>UCA-D</c:v>
                </c:pt>
              </c:strCache>
            </c:strRef>
          </c:cat>
          <c:val>
            <c:numRef>
              <c:f>Algorithm!$R$16:$R$19</c:f>
              <c:numCache>
                <c:formatCode>General</c:formatCode>
                <c:ptCount val="4"/>
                <c:pt idx="0">
                  <c:v>0.27659574468085107</c:v>
                </c:pt>
                <c:pt idx="1">
                  <c:v>0.1702127659574468</c:v>
                </c:pt>
                <c:pt idx="2">
                  <c:v>0.40425531914893614</c:v>
                </c:pt>
                <c:pt idx="3">
                  <c:v>0.14893617021276595</c:v>
                </c:pt>
              </c:numCache>
            </c:numRef>
          </c:val>
          <c:extLst>
            <c:ext xmlns:c16="http://schemas.microsoft.com/office/drawing/2014/chart" uri="{C3380CC4-5D6E-409C-BE32-E72D297353CC}">
              <c16:uniqueId val="{00000001-1250-4547-8588-9EC0AD800005}"/>
            </c:ext>
          </c:extLst>
        </c:ser>
        <c:ser>
          <c:idx val="2"/>
          <c:order val="2"/>
          <c:tx>
            <c:v>Cassandra Data</c:v>
          </c:tx>
          <c:spPr>
            <a:solidFill>
              <a:srgbClr val="FFC000"/>
            </a:solidFill>
            <a:ln>
              <a:noFill/>
            </a:ln>
            <a:effectLst/>
          </c:spPr>
          <c:invertIfNegative val="0"/>
          <c:cat>
            <c:strRef>
              <c:f>Algorithm!$P$24:$P$27</c:f>
              <c:strCache>
                <c:ptCount val="4"/>
                <c:pt idx="0">
                  <c:v>UCA-A</c:v>
                </c:pt>
                <c:pt idx="1">
                  <c:v>UCA-B</c:v>
                </c:pt>
                <c:pt idx="2">
                  <c:v>UCA-C</c:v>
                </c:pt>
                <c:pt idx="3">
                  <c:v>UCA-D</c:v>
                </c:pt>
              </c:strCache>
            </c:strRef>
          </c:cat>
          <c:val>
            <c:numRef>
              <c:f>Algorithm!$N$24:$N$27</c:f>
              <c:numCache>
                <c:formatCode>General</c:formatCode>
                <c:ptCount val="4"/>
                <c:pt idx="0">
                  <c:v>0.33333333333333331</c:v>
                </c:pt>
                <c:pt idx="1">
                  <c:v>7.407407407407407E-2</c:v>
                </c:pt>
                <c:pt idx="2">
                  <c:v>0.33333333333333331</c:v>
                </c:pt>
                <c:pt idx="3">
                  <c:v>0.25925925925925924</c:v>
                </c:pt>
              </c:numCache>
            </c:numRef>
          </c:val>
          <c:extLst>
            <c:ext xmlns:c16="http://schemas.microsoft.com/office/drawing/2014/chart" uri="{C3380CC4-5D6E-409C-BE32-E72D297353CC}">
              <c16:uniqueId val="{00000002-1250-4547-8588-9EC0AD800005}"/>
            </c:ext>
          </c:extLst>
        </c:ser>
        <c:ser>
          <c:idx val="3"/>
          <c:order val="3"/>
          <c:tx>
            <c:v>Total</c:v>
          </c:tx>
          <c:spPr>
            <a:solidFill>
              <a:srgbClr val="FF0000"/>
            </a:solidFill>
            <a:ln>
              <a:noFill/>
            </a:ln>
            <a:effectLst/>
          </c:spPr>
          <c:invertIfNegative val="0"/>
          <c:cat>
            <c:strRef>
              <c:f>Algorithm!$P$24:$P$27</c:f>
              <c:strCache>
                <c:ptCount val="4"/>
                <c:pt idx="0">
                  <c:v>UCA-A</c:v>
                </c:pt>
                <c:pt idx="1">
                  <c:v>UCA-B</c:v>
                </c:pt>
                <c:pt idx="2">
                  <c:v>UCA-C</c:v>
                </c:pt>
                <c:pt idx="3">
                  <c:v>UCA-D</c:v>
                </c:pt>
              </c:strCache>
            </c:strRef>
          </c:cat>
          <c:val>
            <c:numRef>
              <c:f>Algorithm!$N$8:$N$11</c:f>
              <c:numCache>
                <c:formatCode>General</c:formatCode>
                <c:ptCount val="4"/>
                <c:pt idx="0">
                  <c:v>0.32</c:v>
                </c:pt>
                <c:pt idx="1">
                  <c:v>0.14000000000000001</c:v>
                </c:pt>
                <c:pt idx="2">
                  <c:v>0.35</c:v>
                </c:pt>
                <c:pt idx="3">
                  <c:v>0.19</c:v>
                </c:pt>
              </c:numCache>
            </c:numRef>
          </c:val>
          <c:extLst>
            <c:ext xmlns:c16="http://schemas.microsoft.com/office/drawing/2014/chart" uri="{C3380CC4-5D6E-409C-BE32-E72D297353CC}">
              <c16:uniqueId val="{00000003-1250-4547-8588-9EC0AD800005}"/>
            </c:ext>
          </c:extLst>
        </c:ser>
        <c:dLbls>
          <c:showLegendKey val="0"/>
          <c:showVal val="0"/>
          <c:showCatName val="0"/>
          <c:showSerName val="0"/>
          <c:showPercent val="0"/>
          <c:showBubbleSize val="0"/>
        </c:dLbls>
        <c:gapWidth val="219"/>
        <c:overlap val="-27"/>
        <c:axId val="1573907439"/>
        <c:axId val="1573908271"/>
      </c:barChart>
      <c:catAx>
        <c:axId val="1573907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3908271"/>
        <c:crosses val="autoZero"/>
        <c:auto val="1"/>
        <c:lblAlgn val="ctr"/>
        <c:lblOffset val="100"/>
        <c:noMultiLvlLbl val="0"/>
      </c:catAx>
      <c:valAx>
        <c:axId val="15739082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Algorithm</a:t>
                </a:r>
                <a:r>
                  <a:rPr lang="en-US" baseline="0" dirty="0"/>
                  <a:t> defect to UCA type</a:t>
                </a:r>
                <a:endParaRPr lang="en-US" dirty="0"/>
              </a:p>
            </c:rich>
          </c:tx>
          <c:layout>
            <c:manualLayout>
              <c:xMode val="edge"/>
              <c:yMode val="edge"/>
              <c:x val="1.4434987062941407E-2"/>
              <c:y val="0.1757729602688103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3907439"/>
        <c:crosses val="autoZero"/>
        <c:crossBetween val="between"/>
      </c:valAx>
      <c:spPr>
        <a:noFill/>
        <a:ln>
          <a:noFill/>
        </a:ln>
        <a:effectLst/>
      </c:spPr>
    </c:plotArea>
    <c:legend>
      <c:legendPos val="r"/>
      <c:layout>
        <c:manualLayout>
          <c:xMode val="edge"/>
          <c:yMode val="edge"/>
          <c:x val="0.73232741857289241"/>
          <c:y val="2.0672747934266417E-3"/>
          <c:w val="0.26539061570454137"/>
          <c:h val="0.23014974385109049"/>
        </c:manualLayout>
      </c:layout>
      <c:overlay val="0"/>
      <c:spPr>
        <a:solidFill>
          <a:schemeClr val="bg1"/>
        </a:solidFill>
        <a:ln>
          <a:solidFill>
            <a:schemeClr val="tx1"/>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21119903981623"/>
          <c:y val="2.7828180803893793E-2"/>
          <c:w val="0.84746046226088101"/>
          <c:h val="0.91348403843675341"/>
        </c:manualLayout>
      </c:layout>
      <c:barChart>
        <c:barDir val="col"/>
        <c:grouping val="clustered"/>
        <c:varyColors val="0"/>
        <c:ser>
          <c:idx val="0"/>
          <c:order val="0"/>
          <c:tx>
            <c:v>MongoDB Data</c:v>
          </c:tx>
          <c:spPr>
            <a:solidFill>
              <a:schemeClr val="accent6"/>
            </a:solidFill>
            <a:ln>
              <a:noFill/>
            </a:ln>
            <a:effectLst/>
          </c:spPr>
          <c:invertIfNegative val="0"/>
          <c:cat>
            <c:strRef>
              <c:f>Algorithm!$P$24:$P$27</c:f>
              <c:strCache>
                <c:ptCount val="4"/>
                <c:pt idx="0">
                  <c:v>UCA-A</c:v>
                </c:pt>
                <c:pt idx="1">
                  <c:v>UCA-B</c:v>
                </c:pt>
                <c:pt idx="2">
                  <c:v>UCA-C</c:v>
                </c:pt>
                <c:pt idx="3">
                  <c:v>UCA-D</c:v>
                </c:pt>
              </c:strCache>
              <c:extLst/>
            </c:strRef>
          </c:cat>
          <c:val>
            <c:numRef>
              <c:f>Assignment!$S$8:$S$11</c:f>
              <c:numCache>
                <c:formatCode>General</c:formatCode>
                <c:ptCount val="4"/>
                <c:pt idx="0">
                  <c:v>0.21428571428571427</c:v>
                </c:pt>
                <c:pt idx="1">
                  <c:v>0.7142857142857143</c:v>
                </c:pt>
                <c:pt idx="2">
                  <c:v>7.1428571428571425E-2</c:v>
                </c:pt>
                <c:pt idx="3">
                  <c:v>0</c:v>
                </c:pt>
              </c:numCache>
              <c:extLst/>
            </c:numRef>
          </c:val>
          <c:extLst>
            <c:ext xmlns:c16="http://schemas.microsoft.com/office/drawing/2014/chart" uri="{C3380CC4-5D6E-409C-BE32-E72D297353CC}">
              <c16:uniqueId val="{00000000-843F-4046-B9BD-F48458B9F926}"/>
            </c:ext>
          </c:extLst>
        </c:ser>
        <c:ser>
          <c:idx val="1"/>
          <c:order val="1"/>
          <c:tx>
            <c:v>Hbase Data</c:v>
          </c:tx>
          <c:spPr>
            <a:solidFill>
              <a:schemeClr val="accent5"/>
            </a:solidFill>
            <a:ln>
              <a:noFill/>
            </a:ln>
            <a:effectLst/>
          </c:spPr>
          <c:invertIfNegative val="0"/>
          <c:cat>
            <c:strRef>
              <c:f>Algorithm!$P$24:$P$27</c:f>
              <c:strCache>
                <c:ptCount val="4"/>
                <c:pt idx="0">
                  <c:v>UCA-A</c:v>
                </c:pt>
                <c:pt idx="1">
                  <c:v>UCA-B</c:v>
                </c:pt>
                <c:pt idx="2">
                  <c:v>UCA-C</c:v>
                </c:pt>
                <c:pt idx="3">
                  <c:v>UCA-D</c:v>
                </c:pt>
              </c:strCache>
              <c:extLst/>
            </c:strRef>
          </c:cat>
          <c:val>
            <c:numRef>
              <c:f>Assignment!$O$16:$O$19</c:f>
              <c:numCache>
                <c:formatCode>General</c:formatCode>
                <c:ptCount val="4"/>
                <c:pt idx="0">
                  <c:v>0.36363636363636365</c:v>
                </c:pt>
                <c:pt idx="1">
                  <c:v>0.59090909090909094</c:v>
                </c:pt>
                <c:pt idx="2">
                  <c:v>4.5454545454545456E-2</c:v>
                </c:pt>
                <c:pt idx="3">
                  <c:v>0</c:v>
                </c:pt>
              </c:numCache>
              <c:extLst/>
            </c:numRef>
          </c:val>
          <c:extLst>
            <c:ext xmlns:c16="http://schemas.microsoft.com/office/drawing/2014/chart" uri="{C3380CC4-5D6E-409C-BE32-E72D297353CC}">
              <c16:uniqueId val="{00000001-843F-4046-B9BD-F48458B9F926}"/>
            </c:ext>
          </c:extLst>
        </c:ser>
        <c:ser>
          <c:idx val="2"/>
          <c:order val="2"/>
          <c:tx>
            <c:v>Cassandra Data</c:v>
          </c:tx>
          <c:spPr>
            <a:solidFill>
              <a:schemeClr val="accent4"/>
            </a:solidFill>
            <a:ln>
              <a:noFill/>
            </a:ln>
            <a:effectLst/>
          </c:spPr>
          <c:invertIfNegative val="0"/>
          <c:cat>
            <c:strRef>
              <c:f>Algorithm!$P$24:$P$27</c:f>
              <c:strCache>
                <c:ptCount val="4"/>
                <c:pt idx="0">
                  <c:v>UCA-A</c:v>
                </c:pt>
                <c:pt idx="1">
                  <c:v>UCA-B</c:v>
                </c:pt>
                <c:pt idx="2">
                  <c:v>UCA-C</c:v>
                </c:pt>
                <c:pt idx="3">
                  <c:v>UCA-D</c:v>
                </c:pt>
              </c:strCache>
              <c:extLst/>
            </c:strRef>
          </c:cat>
          <c:val>
            <c:numRef>
              <c:f>Assignment!$S$16:$S$19</c:f>
              <c:numCache>
                <c:formatCode>General</c:formatCode>
                <c:ptCount val="4"/>
                <c:pt idx="0">
                  <c:v>0.3125</c:v>
                </c:pt>
                <c:pt idx="1">
                  <c:v>0.39285714285714285</c:v>
                </c:pt>
                <c:pt idx="2">
                  <c:v>0</c:v>
                </c:pt>
                <c:pt idx="3">
                  <c:v>0</c:v>
                </c:pt>
              </c:numCache>
              <c:extLst/>
            </c:numRef>
          </c:val>
          <c:extLst>
            <c:ext xmlns:c16="http://schemas.microsoft.com/office/drawing/2014/chart" uri="{C3380CC4-5D6E-409C-BE32-E72D297353CC}">
              <c16:uniqueId val="{00000002-843F-4046-B9BD-F48458B9F926}"/>
            </c:ext>
          </c:extLst>
        </c:ser>
        <c:ser>
          <c:idx val="3"/>
          <c:order val="3"/>
          <c:tx>
            <c:v>Total</c:v>
          </c:tx>
          <c:spPr>
            <a:solidFill>
              <a:srgbClr val="FF0000"/>
            </a:solidFill>
            <a:ln>
              <a:noFill/>
            </a:ln>
            <a:effectLst/>
          </c:spPr>
          <c:invertIfNegative val="0"/>
          <c:cat>
            <c:strRef>
              <c:f>Algorithm!$P$24:$P$27</c:f>
              <c:strCache>
                <c:ptCount val="4"/>
                <c:pt idx="0">
                  <c:v>UCA-A</c:v>
                </c:pt>
                <c:pt idx="1">
                  <c:v>UCA-B</c:v>
                </c:pt>
                <c:pt idx="2">
                  <c:v>UCA-C</c:v>
                </c:pt>
                <c:pt idx="3">
                  <c:v>UCA-D</c:v>
                </c:pt>
              </c:strCache>
              <c:extLst/>
            </c:strRef>
          </c:cat>
          <c:val>
            <c:numRef>
              <c:f>Assignment!$O$8:$O$11</c:f>
              <c:numCache>
                <c:formatCode>General</c:formatCode>
                <c:ptCount val="4"/>
                <c:pt idx="0">
                  <c:v>0.2878787878787879</c:v>
                </c:pt>
                <c:pt idx="1">
                  <c:v>0.66666666666666663</c:v>
                </c:pt>
                <c:pt idx="2">
                  <c:v>4.5454545454545456E-2</c:v>
                </c:pt>
                <c:pt idx="3">
                  <c:v>0</c:v>
                </c:pt>
              </c:numCache>
              <c:extLst/>
            </c:numRef>
          </c:val>
          <c:extLst>
            <c:ext xmlns:c16="http://schemas.microsoft.com/office/drawing/2014/chart" uri="{C3380CC4-5D6E-409C-BE32-E72D297353CC}">
              <c16:uniqueId val="{00000003-843F-4046-B9BD-F48458B9F926}"/>
            </c:ext>
          </c:extLst>
        </c:ser>
        <c:dLbls>
          <c:showLegendKey val="0"/>
          <c:showVal val="0"/>
          <c:showCatName val="0"/>
          <c:showSerName val="0"/>
          <c:showPercent val="0"/>
          <c:showBubbleSize val="0"/>
        </c:dLbls>
        <c:gapWidth val="219"/>
        <c:overlap val="-27"/>
        <c:axId val="1573907439"/>
        <c:axId val="1573908271"/>
      </c:barChart>
      <c:catAx>
        <c:axId val="1573907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3908271"/>
        <c:crosses val="autoZero"/>
        <c:auto val="1"/>
        <c:lblAlgn val="ctr"/>
        <c:lblOffset val="100"/>
        <c:noMultiLvlLbl val="0"/>
      </c:catAx>
      <c:valAx>
        <c:axId val="15739082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Assignment</a:t>
                </a:r>
                <a:r>
                  <a:rPr lang="en-US" baseline="0" dirty="0"/>
                  <a:t> defect to UCA type</a:t>
                </a:r>
                <a:endParaRPr lang="en-US" dirty="0"/>
              </a:p>
            </c:rich>
          </c:tx>
          <c:layout>
            <c:manualLayout>
              <c:xMode val="edge"/>
              <c:yMode val="edge"/>
              <c:x val="8.9599043954963799E-3"/>
              <c:y val="0.151302967311400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3907439"/>
        <c:crosses val="autoZero"/>
        <c:crossBetween val="between"/>
      </c:valAx>
      <c:spPr>
        <a:noFill/>
        <a:ln>
          <a:noFill/>
        </a:ln>
        <a:effectLst/>
      </c:spPr>
    </c:plotArea>
    <c:legend>
      <c:legendPos val="r"/>
      <c:layout>
        <c:manualLayout>
          <c:xMode val="edge"/>
          <c:yMode val="edge"/>
          <c:x val="0.73320109538204725"/>
          <c:y val="3.1285071675018071E-3"/>
          <c:w val="0.26441331875583085"/>
          <c:h val="0.23319211361206113"/>
        </c:manualLayout>
      </c:layout>
      <c:overlay val="0"/>
      <c:spPr>
        <a:solidFill>
          <a:schemeClr val="bg1"/>
        </a:solidFill>
        <a:ln>
          <a:solidFill>
            <a:schemeClr val="tx1"/>
          </a:solid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41321582154512"/>
          <c:y val="4.2573771935625532E-2"/>
          <c:w val="0.83205957110193307"/>
          <c:h val="0.78557020360136931"/>
        </c:manualLayout>
      </c:layout>
      <c:scatterChart>
        <c:scatterStyle val="smoothMarker"/>
        <c:varyColors val="0"/>
        <c:ser>
          <c:idx val="0"/>
          <c:order val="0"/>
          <c:tx>
            <c:v>Defect Founds</c:v>
          </c:tx>
          <c:spPr>
            <a:ln w="19050" cap="rnd">
              <a:solidFill>
                <a:schemeClr val="accent1"/>
              </a:solidFill>
              <a:round/>
            </a:ln>
            <a:effectLst/>
          </c:spPr>
          <c:marker>
            <c:symbol val="none"/>
          </c:marker>
          <c:xVal>
            <c:numRef>
              <c:f>Sheet1!$D$3:$D$22</c:f>
              <c:numCache>
                <c:formatCode>General</c:formatCode>
                <c:ptCount val="20"/>
                <c:pt idx="0">
                  <c:v>519</c:v>
                </c:pt>
                <c:pt idx="1">
                  <c:v>968</c:v>
                </c:pt>
                <c:pt idx="2">
                  <c:v>1430</c:v>
                </c:pt>
                <c:pt idx="3">
                  <c:v>1893</c:v>
                </c:pt>
                <c:pt idx="4">
                  <c:v>2490</c:v>
                </c:pt>
                <c:pt idx="5">
                  <c:v>3058</c:v>
                </c:pt>
                <c:pt idx="6">
                  <c:v>3625</c:v>
                </c:pt>
                <c:pt idx="7">
                  <c:v>4422</c:v>
                </c:pt>
                <c:pt idx="8">
                  <c:v>5218</c:v>
                </c:pt>
                <c:pt idx="9">
                  <c:v>5823</c:v>
                </c:pt>
                <c:pt idx="10">
                  <c:v>6539</c:v>
                </c:pt>
                <c:pt idx="11">
                  <c:v>7083</c:v>
                </c:pt>
                <c:pt idx="12">
                  <c:v>7487</c:v>
                </c:pt>
                <c:pt idx="13">
                  <c:v>7846</c:v>
                </c:pt>
                <c:pt idx="14">
                  <c:v>8205</c:v>
                </c:pt>
                <c:pt idx="15">
                  <c:v>8564</c:v>
                </c:pt>
                <c:pt idx="16">
                  <c:v>8923</c:v>
                </c:pt>
                <c:pt idx="17">
                  <c:v>9282</c:v>
                </c:pt>
                <c:pt idx="18">
                  <c:v>9641</c:v>
                </c:pt>
                <c:pt idx="19">
                  <c:v>10000</c:v>
                </c:pt>
              </c:numCache>
            </c:numRef>
          </c:xVal>
          <c:yVal>
            <c:numRef>
              <c:f>Sheet1!$E$3:$E$22</c:f>
              <c:numCache>
                <c:formatCode>General</c:formatCode>
                <c:ptCount val="20"/>
                <c:pt idx="0">
                  <c:v>16</c:v>
                </c:pt>
                <c:pt idx="1">
                  <c:v>24</c:v>
                </c:pt>
                <c:pt idx="2">
                  <c:v>27</c:v>
                </c:pt>
                <c:pt idx="3">
                  <c:v>33</c:v>
                </c:pt>
                <c:pt idx="4">
                  <c:v>41</c:v>
                </c:pt>
                <c:pt idx="5">
                  <c:v>49</c:v>
                </c:pt>
                <c:pt idx="6">
                  <c:v>54</c:v>
                </c:pt>
                <c:pt idx="7">
                  <c:v>58</c:v>
                </c:pt>
                <c:pt idx="8">
                  <c:v>69</c:v>
                </c:pt>
                <c:pt idx="9">
                  <c:v>75</c:v>
                </c:pt>
                <c:pt idx="10">
                  <c:v>81</c:v>
                </c:pt>
                <c:pt idx="11">
                  <c:v>86</c:v>
                </c:pt>
                <c:pt idx="12">
                  <c:v>90</c:v>
                </c:pt>
                <c:pt idx="13">
                  <c:v>93</c:v>
                </c:pt>
                <c:pt idx="14">
                  <c:v>96</c:v>
                </c:pt>
                <c:pt idx="15">
                  <c:v>98</c:v>
                </c:pt>
                <c:pt idx="16">
                  <c:v>99</c:v>
                </c:pt>
                <c:pt idx="17">
                  <c:v>100</c:v>
                </c:pt>
                <c:pt idx="18">
                  <c:v>100</c:v>
                </c:pt>
                <c:pt idx="19">
                  <c:v>100</c:v>
                </c:pt>
              </c:numCache>
            </c:numRef>
          </c:yVal>
          <c:smooth val="1"/>
          <c:extLst>
            <c:ext xmlns:c16="http://schemas.microsoft.com/office/drawing/2014/chart" uri="{C3380CC4-5D6E-409C-BE32-E72D297353CC}">
              <c16:uniqueId val="{00000000-70DF-4F5E-81C8-F52CB747D052}"/>
            </c:ext>
          </c:extLst>
        </c:ser>
        <c:ser>
          <c:idx val="1"/>
          <c:order val="1"/>
          <c:tx>
            <c:v>Defects Predicted</c:v>
          </c:tx>
          <c:spPr>
            <a:ln w="19050" cap="rnd">
              <a:solidFill>
                <a:schemeClr val="accent2"/>
              </a:solidFill>
              <a:round/>
            </a:ln>
            <a:effectLst/>
          </c:spPr>
          <c:marker>
            <c:symbol val="none"/>
          </c:marker>
          <c:xVal>
            <c:numRef>
              <c:f>Sheet1!$D$3:$D$22</c:f>
              <c:numCache>
                <c:formatCode>General</c:formatCode>
                <c:ptCount val="20"/>
                <c:pt idx="0">
                  <c:v>519</c:v>
                </c:pt>
                <c:pt idx="1">
                  <c:v>968</c:v>
                </c:pt>
                <c:pt idx="2">
                  <c:v>1430</c:v>
                </c:pt>
                <c:pt idx="3">
                  <c:v>1893</c:v>
                </c:pt>
                <c:pt idx="4">
                  <c:v>2490</c:v>
                </c:pt>
                <c:pt idx="5">
                  <c:v>3058</c:v>
                </c:pt>
                <c:pt idx="6">
                  <c:v>3625</c:v>
                </c:pt>
                <c:pt idx="7">
                  <c:v>4422</c:v>
                </c:pt>
                <c:pt idx="8">
                  <c:v>5218</c:v>
                </c:pt>
                <c:pt idx="9">
                  <c:v>5823</c:v>
                </c:pt>
                <c:pt idx="10">
                  <c:v>6539</c:v>
                </c:pt>
                <c:pt idx="11">
                  <c:v>7083</c:v>
                </c:pt>
                <c:pt idx="12">
                  <c:v>7487</c:v>
                </c:pt>
                <c:pt idx="13">
                  <c:v>7846</c:v>
                </c:pt>
                <c:pt idx="14">
                  <c:v>8205</c:v>
                </c:pt>
                <c:pt idx="15">
                  <c:v>8564</c:v>
                </c:pt>
                <c:pt idx="16">
                  <c:v>8923</c:v>
                </c:pt>
                <c:pt idx="17">
                  <c:v>9282</c:v>
                </c:pt>
                <c:pt idx="18">
                  <c:v>9641</c:v>
                </c:pt>
                <c:pt idx="19">
                  <c:v>10000</c:v>
                </c:pt>
              </c:numCache>
            </c:numRef>
          </c:xVal>
          <c:yVal>
            <c:numRef>
              <c:f>Sheet1!$J$3:$J$22</c:f>
              <c:numCache>
                <c:formatCode>General</c:formatCode>
                <c:ptCount val="20"/>
                <c:pt idx="0">
                  <c:v>8.2944152546967569</c:v>
                </c:pt>
                <c:pt idx="1">
                  <c:v>15.13090007494098</c:v>
                </c:pt>
                <c:pt idx="2">
                  <c:v>21.852129429830228</c:v>
                </c:pt>
                <c:pt idx="3">
                  <c:v>28.283476978604593</c:v>
                </c:pt>
                <c:pt idx="4">
                  <c:v>36.14856601523487</c:v>
                </c:pt>
                <c:pt idx="5">
                  <c:v>43.208069131412465</c:v>
                </c:pt>
                <c:pt idx="6">
                  <c:v>49.866358823003331</c:v>
                </c:pt>
                <c:pt idx="7">
                  <c:v>58.609673830265642</c:v>
                </c:pt>
                <c:pt idx="8">
                  <c:v>66.673466892633684</c:v>
                </c:pt>
                <c:pt idx="9">
                  <c:v>72.387085400075932</c:v>
                </c:pt>
                <c:pt idx="10">
                  <c:v>78.717185167186187</c:v>
                </c:pt>
                <c:pt idx="11">
                  <c:v>83.232592564736507</c:v>
                </c:pt>
                <c:pt idx="12">
                  <c:v>86.430530552053185</c:v>
                </c:pt>
                <c:pt idx="13">
                  <c:v>89.165854323225972</c:v>
                </c:pt>
                <c:pt idx="14">
                  <c:v>91.804722669520984</c:v>
                </c:pt>
                <c:pt idx="15">
                  <c:v>94.350536888103306</c:v>
                </c:pt>
                <c:pt idx="16">
                  <c:v>96.80657833656565</c:v>
                </c:pt>
                <c:pt idx="17">
                  <c:v>99.176012662344604</c:v>
                </c:pt>
                <c:pt idx="18">
                  <c:v>101.46189388299521</c:v>
                </c:pt>
                <c:pt idx="19">
                  <c:v>103.66716832258332</c:v>
                </c:pt>
              </c:numCache>
            </c:numRef>
          </c:yVal>
          <c:smooth val="1"/>
          <c:extLst>
            <c:ext xmlns:c16="http://schemas.microsoft.com/office/drawing/2014/chart" uri="{C3380CC4-5D6E-409C-BE32-E72D297353CC}">
              <c16:uniqueId val="{00000001-70DF-4F5E-81C8-F52CB747D052}"/>
            </c:ext>
          </c:extLst>
        </c:ser>
        <c:dLbls>
          <c:showLegendKey val="0"/>
          <c:showVal val="0"/>
          <c:showCatName val="0"/>
          <c:showSerName val="0"/>
          <c:showPercent val="0"/>
          <c:showBubbleSize val="0"/>
        </c:dLbls>
        <c:axId val="982268031"/>
        <c:axId val="982268447"/>
      </c:scatterChart>
      <c:valAx>
        <c:axId val="982268031"/>
        <c:scaling>
          <c:orientation val="minMax"/>
          <c:max val="1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Execution</a:t>
                </a:r>
                <a:r>
                  <a:rPr lang="en-CA" baseline="0"/>
                  <a:t> Hours</a:t>
                </a:r>
                <a:endParaRPr lang="en-CA"/>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2268447"/>
        <c:crosses val="autoZero"/>
        <c:crossBetween val="midCat"/>
      </c:valAx>
      <c:valAx>
        <c:axId val="9822684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dirty="0"/>
                  <a:t>Timing Defect</a:t>
                </a:r>
                <a:r>
                  <a:rPr lang="en-CA" baseline="0" dirty="0"/>
                  <a:t> Count</a:t>
                </a:r>
                <a:endParaRPr lang="en-CA" dirty="0"/>
              </a:p>
            </c:rich>
          </c:tx>
          <c:layout>
            <c:manualLayout>
              <c:xMode val="edge"/>
              <c:yMode val="edge"/>
              <c:x val="6.2691712258155386E-3"/>
              <c:y val="0.3248025287052972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2268031"/>
        <c:crosses val="autoZero"/>
        <c:crossBetween val="midCat"/>
      </c:valAx>
      <c:spPr>
        <a:noFill/>
        <a:ln>
          <a:noFill/>
        </a:ln>
        <a:effectLst/>
      </c:spPr>
    </c:plotArea>
    <c:legend>
      <c:legendPos val="r"/>
      <c:layout>
        <c:manualLayout>
          <c:xMode val="edge"/>
          <c:yMode val="edge"/>
          <c:x val="0.61144091423874436"/>
          <c:y val="0.44242803981150514"/>
          <c:w val="0.3131644052749516"/>
          <c:h val="0.20416150240006969"/>
        </c:manualLayout>
      </c:layout>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none"/>
          </c:marker>
          <c:xVal>
            <c:numRef>
              <c:f>Sheet1!$D$3:$D$22</c:f>
              <c:numCache>
                <c:formatCode>General</c:formatCode>
                <c:ptCount val="20"/>
                <c:pt idx="0">
                  <c:v>519</c:v>
                </c:pt>
                <c:pt idx="1">
                  <c:v>968</c:v>
                </c:pt>
                <c:pt idx="2">
                  <c:v>1430</c:v>
                </c:pt>
                <c:pt idx="3">
                  <c:v>1893</c:v>
                </c:pt>
                <c:pt idx="4">
                  <c:v>2490</c:v>
                </c:pt>
                <c:pt idx="5">
                  <c:v>3058</c:v>
                </c:pt>
                <c:pt idx="6">
                  <c:v>3625</c:v>
                </c:pt>
                <c:pt idx="7">
                  <c:v>4422</c:v>
                </c:pt>
                <c:pt idx="8">
                  <c:v>5218</c:v>
                </c:pt>
                <c:pt idx="9">
                  <c:v>5823</c:v>
                </c:pt>
                <c:pt idx="10">
                  <c:v>6539</c:v>
                </c:pt>
                <c:pt idx="11">
                  <c:v>7083</c:v>
                </c:pt>
                <c:pt idx="12">
                  <c:v>7487</c:v>
                </c:pt>
                <c:pt idx="13">
                  <c:v>7846</c:v>
                </c:pt>
                <c:pt idx="14">
                  <c:v>8205</c:v>
                </c:pt>
                <c:pt idx="15">
                  <c:v>8564</c:v>
                </c:pt>
                <c:pt idx="16">
                  <c:v>8923</c:v>
                </c:pt>
                <c:pt idx="17">
                  <c:v>9282</c:v>
                </c:pt>
                <c:pt idx="18">
                  <c:v>9641</c:v>
                </c:pt>
                <c:pt idx="19">
                  <c:v>10000</c:v>
                </c:pt>
              </c:numCache>
            </c:numRef>
          </c:xVal>
          <c:yVal>
            <c:numRef>
              <c:f>Sheet1!$L$3:$L$22</c:f>
              <c:numCache>
                <c:formatCode>General</c:formatCode>
                <c:ptCount val="20"/>
                <c:pt idx="0">
                  <c:v>3.0828516377649325E-2</c:v>
                </c:pt>
                <c:pt idx="1">
                  <c:v>2.4793388429752067E-2</c:v>
                </c:pt>
                <c:pt idx="2">
                  <c:v>1.8881118881118882E-2</c:v>
                </c:pt>
                <c:pt idx="3">
                  <c:v>1.7432646592709985E-2</c:v>
                </c:pt>
                <c:pt idx="4">
                  <c:v>1.646586345381526E-2</c:v>
                </c:pt>
                <c:pt idx="5">
                  <c:v>1.6023544800523218E-2</c:v>
                </c:pt>
                <c:pt idx="6">
                  <c:v>1.4896551724137931E-2</c:v>
                </c:pt>
                <c:pt idx="7">
                  <c:v>1.3116236996834011E-2</c:v>
                </c:pt>
                <c:pt idx="8">
                  <c:v>1.3223457263319279E-2</c:v>
                </c:pt>
                <c:pt idx="9">
                  <c:v>1.287995878413189E-2</c:v>
                </c:pt>
                <c:pt idx="10">
                  <c:v>1.2387215170515369E-2</c:v>
                </c:pt>
                <c:pt idx="11">
                  <c:v>1.2141747846957504E-2</c:v>
                </c:pt>
                <c:pt idx="12">
                  <c:v>1.2020836115934286E-2</c:v>
                </c:pt>
                <c:pt idx="13">
                  <c:v>1.1853173591639052E-2</c:v>
                </c:pt>
                <c:pt idx="14">
                  <c:v>1.1700182815356491E-2</c:v>
                </c:pt>
                <c:pt idx="15">
                  <c:v>1.1443250817375059E-2</c:v>
                </c:pt>
                <c:pt idx="16">
                  <c:v>1.1094923232096829E-2</c:v>
                </c:pt>
                <c:pt idx="17">
                  <c:v>1.0773540185304891E-2</c:v>
                </c:pt>
                <c:pt idx="18">
                  <c:v>1.0372368011617053E-2</c:v>
                </c:pt>
                <c:pt idx="19">
                  <c:v>0.01</c:v>
                </c:pt>
              </c:numCache>
            </c:numRef>
          </c:yVal>
          <c:smooth val="1"/>
          <c:extLst>
            <c:ext xmlns:c16="http://schemas.microsoft.com/office/drawing/2014/chart" uri="{C3380CC4-5D6E-409C-BE32-E72D297353CC}">
              <c16:uniqueId val="{00000000-1F4E-4334-9C4A-A9F8E21766AD}"/>
            </c:ext>
          </c:extLst>
        </c:ser>
        <c:dLbls>
          <c:showLegendKey val="0"/>
          <c:showVal val="0"/>
          <c:showCatName val="0"/>
          <c:showSerName val="0"/>
          <c:showPercent val="0"/>
          <c:showBubbleSize val="0"/>
        </c:dLbls>
        <c:axId val="1667712207"/>
        <c:axId val="1667712623"/>
      </c:scatterChart>
      <c:valAx>
        <c:axId val="1667712207"/>
        <c:scaling>
          <c:orientation val="minMax"/>
          <c:max val="100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Execution Hours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7712623"/>
        <c:crosses val="autoZero"/>
        <c:crossBetween val="midCat"/>
      </c:valAx>
      <c:valAx>
        <c:axId val="16677126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Probability</a:t>
                </a:r>
                <a:r>
                  <a:rPr lang="en-US" baseline="0" dirty="0"/>
                  <a:t> of Timing Defect per next hour</a:t>
                </a:r>
              </a:p>
            </c:rich>
          </c:tx>
          <c:layout>
            <c:manualLayout>
              <c:xMode val="edge"/>
              <c:yMode val="edge"/>
              <c:x val="2.2222222222222223E-2"/>
              <c:y val="0.1192862350539515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7712207"/>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72710901551059"/>
          <c:y val="5.2643507104286155E-2"/>
          <c:w val="0.78573339669039066"/>
          <c:h val="0.84643274792513268"/>
        </c:manualLayout>
      </c:layout>
      <c:barChart>
        <c:barDir val="col"/>
        <c:grouping val="clustered"/>
        <c:varyColors val="0"/>
        <c:ser>
          <c:idx val="0"/>
          <c:order val="0"/>
          <c:tx>
            <c:v>MongoDB Data</c:v>
          </c:tx>
          <c:spPr>
            <a:solidFill>
              <a:schemeClr val="accent6"/>
            </a:solidFill>
            <a:ln>
              <a:noFill/>
            </a:ln>
            <a:effectLst/>
          </c:spPr>
          <c:invertIfNegative val="0"/>
          <c:cat>
            <c:strRef>
              <c:f>Algorithm!$P$24:$P$27</c:f>
              <c:strCache>
                <c:ptCount val="4"/>
                <c:pt idx="0">
                  <c:v>UCA-A</c:v>
                </c:pt>
                <c:pt idx="1">
                  <c:v>UCA-B</c:v>
                </c:pt>
                <c:pt idx="2">
                  <c:v>UCA-C</c:v>
                </c:pt>
                <c:pt idx="3">
                  <c:v>UCA-D</c:v>
                </c:pt>
              </c:strCache>
            </c:strRef>
          </c:cat>
          <c:val>
            <c:numRef>
              <c:f>Algorithm!$N$16:$N$19</c:f>
              <c:numCache>
                <c:formatCode>General</c:formatCode>
                <c:ptCount val="4"/>
                <c:pt idx="0">
                  <c:v>0.38461538461538464</c:v>
                </c:pt>
                <c:pt idx="1">
                  <c:v>0.15384615384615385</c:v>
                </c:pt>
                <c:pt idx="2">
                  <c:v>0.26923076923076922</c:v>
                </c:pt>
                <c:pt idx="3">
                  <c:v>0.19230769230769232</c:v>
                </c:pt>
              </c:numCache>
            </c:numRef>
          </c:val>
          <c:extLst>
            <c:ext xmlns:c16="http://schemas.microsoft.com/office/drawing/2014/chart" uri="{C3380CC4-5D6E-409C-BE32-E72D297353CC}">
              <c16:uniqueId val="{00000000-D2C1-450E-8B3E-5B5FDF00AD53}"/>
            </c:ext>
          </c:extLst>
        </c:ser>
        <c:ser>
          <c:idx val="1"/>
          <c:order val="1"/>
          <c:tx>
            <c:v>Hbase Data</c:v>
          </c:tx>
          <c:spPr>
            <a:solidFill>
              <a:schemeClr val="accent5"/>
            </a:solidFill>
            <a:ln>
              <a:noFill/>
            </a:ln>
            <a:effectLst/>
          </c:spPr>
          <c:invertIfNegative val="0"/>
          <c:cat>
            <c:strRef>
              <c:f>Algorithm!$P$24:$P$27</c:f>
              <c:strCache>
                <c:ptCount val="4"/>
                <c:pt idx="0">
                  <c:v>UCA-A</c:v>
                </c:pt>
                <c:pt idx="1">
                  <c:v>UCA-B</c:v>
                </c:pt>
                <c:pt idx="2">
                  <c:v>UCA-C</c:v>
                </c:pt>
                <c:pt idx="3">
                  <c:v>UCA-D</c:v>
                </c:pt>
              </c:strCache>
            </c:strRef>
          </c:cat>
          <c:val>
            <c:numRef>
              <c:f>Algorithm!$R$16:$R$19</c:f>
              <c:numCache>
                <c:formatCode>General</c:formatCode>
                <c:ptCount val="4"/>
                <c:pt idx="0">
                  <c:v>0.27659574468085107</c:v>
                </c:pt>
                <c:pt idx="1">
                  <c:v>0.1702127659574468</c:v>
                </c:pt>
                <c:pt idx="2">
                  <c:v>0.40425531914893614</c:v>
                </c:pt>
                <c:pt idx="3">
                  <c:v>0.14893617021276595</c:v>
                </c:pt>
              </c:numCache>
            </c:numRef>
          </c:val>
          <c:extLst>
            <c:ext xmlns:c16="http://schemas.microsoft.com/office/drawing/2014/chart" uri="{C3380CC4-5D6E-409C-BE32-E72D297353CC}">
              <c16:uniqueId val="{00000001-D2C1-450E-8B3E-5B5FDF00AD53}"/>
            </c:ext>
          </c:extLst>
        </c:ser>
        <c:ser>
          <c:idx val="2"/>
          <c:order val="2"/>
          <c:tx>
            <c:v>Cassandra Data</c:v>
          </c:tx>
          <c:spPr>
            <a:solidFill>
              <a:srgbClr val="FFC000"/>
            </a:solidFill>
            <a:ln>
              <a:noFill/>
            </a:ln>
            <a:effectLst/>
          </c:spPr>
          <c:invertIfNegative val="0"/>
          <c:cat>
            <c:strRef>
              <c:f>Algorithm!$P$24:$P$27</c:f>
              <c:strCache>
                <c:ptCount val="4"/>
                <c:pt idx="0">
                  <c:v>UCA-A</c:v>
                </c:pt>
                <c:pt idx="1">
                  <c:v>UCA-B</c:v>
                </c:pt>
                <c:pt idx="2">
                  <c:v>UCA-C</c:v>
                </c:pt>
                <c:pt idx="3">
                  <c:v>UCA-D</c:v>
                </c:pt>
              </c:strCache>
            </c:strRef>
          </c:cat>
          <c:val>
            <c:numRef>
              <c:f>Algorithm!$N$24:$N$27</c:f>
              <c:numCache>
                <c:formatCode>General</c:formatCode>
                <c:ptCount val="4"/>
                <c:pt idx="0">
                  <c:v>0.33333333333333331</c:v>
                </c:pt>
                <c:pt idx="1">
                  <c:v>7.407407407407407E-2</c:v>
                </c:pt>
                <c:pt idx="2">
                  <c:v>0.33333333333333331</c:v>
                </c:pt>
                <c:pt idx="3">
                  <c:v>0.25925925925925924</c:v>
                </c:pt>
              </c:numCache>
            </c:numRef>
          </c:val>
          <c:extLst>
            <c:ext xmlns:c16="http://schemas.microsoft.com/office/drawing/2014/chart" uri="{C3380CC4-5D6E-409C-BE32-E72D297353CC}">
              <c16:uniqueId val="{00000002-D2C1-450E-8B3E-5B5FDF00AD53}"/>
            </c:ext>
          </c:extLst>
        </c:ser>
        <c:ser>
          <c:idx val="3"/>
          <c:order val="3"/>
          <c:tx>
            <c:v>Total</c:v>
          </c:tx>
          <c:spPr>
            <a:solidFill>
              <a:srgbClr val="FF0000"/>
            </a:solidFill>
            <a:ln>
              <a:noFill/>
            </a:ln>
            <a:effectLst/>
          </c:spPr>
          <c:invertIfNegative val="0"/>
          <c:cat>
            <c:strRef>
              <c:f>Algorithm!$P$24:$P$27</c:f>
              <c:strCache>
                <c:ptCount val="4"/>
                <c:pt idx="0">
                  <c:v>UCA-A</c:v>
                </c:pt>
                <c:pt idx="1">
                  <c:v>UCA-B</c:v>
                </c:pt>
                <c:pt idx="2">
                  <c:v>UCA-C</c:v>
                </c:pt>
                <c:pt idx="3">
                  <c:v>UCA-D</c:v>
                </c:pt>
              </c:strCache>
            </c:strRef>
          </c:cat>
          <c:val>
            <c:numRef>
              <c:f>Algorithm!$N$8:$N$11</c:f>
              <c:numCache>
                <c:formatCode>General</c:formatCode>
                <c:ptCount val="4"/>
                <c:pt idx="0">
                  <c:v>0.32</c:v>
                </c:pt>
                <c:pt idx="1">
                  <c:v>0.14000000000000001</c:v>
                </c:pt>
                <c:pt idx="2">
                  <c:v>0.35</c:v>
                </c:pt>
                <c:pt idx="3">
                  <c:v>0.19</c:v>
                </c:pt>
              </c:numCache>
            </c:numRef>
          </c:val>
          <c:extLst>
            <c:ext xmlns:c16="http://schemas.microsoft.com/office/drawing/2014/chart" uri="{C3380CC4-5D6E-409C-BE32-E72D297353CC}">
              <c16:uniqueId val="{00000003-D2C1-450E-8B3E-5B5FDF00AD53}"/>
            </c:ext>
          </c:extLst>
        </c:ser>
        <c:dLbls>
          <c:showLegendKey val="0"/>
          <c:showVal val="0"/>
          <c:showCatName val="0"/>
          <c:showSerName val="0"/>
          <c:showPercent val="0"/>
          <c:showBubbleSize val="0"/>
        </c:dLbls>
        <c:gapWidth val="219"/>
        <c:overlap val="-27"/>
        <c:axId val="1573907439"/>
        <c:axId val="1573908271"/>
      </c:barChart>
      <c:catAx>
        <c:axId val="1573907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3908271"/>
        <c:crosses val="autoZero"/>
        <c:auto val="1"/>
        <c:lblAlgn val="ctr"/>
        <c:lblOffset val="100"/>
        <c:noMultiLvlLbl val="0"/>
      </c:catAx>
      <c:valAx>
        <c:axId val="157390827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Algorithm</a:t>
                </a:r>
                <a:r>
                  <a:rPr lang="en-US" baseline="0" dirty="0"/>
                  <a:t> defect to UCA type</a:t>
                </a:r>
                <a:endParaRPr lang="en-US" dirty="0"/>
              </a:p>
            </c:rich>
          </c:tx>
          <c:layout>
            <c:manualLayout>
              <c:xMode val="edge"/>
              <c:yMode val="edge"/>
              <c:x val="1.4434987062941407E-2"/>
              <c:y val="0.1757729602688103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39074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81B21-B5E5-4536-9266-1700926A9C50}" type="doc">
      <dgm:prSet loTypeId="urn:microsoft.com/office/officeart/2005/8/layout/pyramid2" loCatId="pyramid" qsTypeId="urn:microsoft.com/office/officeart/2005/8/quickstyle/3d3" qsCatId="3D" csTypeId="urn:microsoft.com/office/officeart/2005/8/colors/accent1_2" csCatId="accent1" phldr="1"/>
      <dgm:spPr/>
    </dgm:pt>
    <dgm:pt modelId="{89ECAC2E-C197-46C6-AB43-FABDC181BCBA}">
      <dgm:prSet phldrT="[Text]" custT="1"/>
      <dgm:spPr/>
      <dgm:t>
        <a:bodyPr/>
        <a:lstStyle/>
        <a:p>
          <a:r>
            <a:rPr lang="en-US" sz="1100" b="1" dirty="0">
              <a:latin typeface="Abadi"/>
            </a:rPr>
            <a:t>Failure Modes</a:t>
          </a:r>
          <a:endParaRPr lang="en-US" sz="1100" b="1" dirty="0"/>
        </a:p>
      </dgm:t>
    </dgm:pt>
    <dgm:pt modelId="{2AF9186B-535C-4537-AD9D-98DB8343B0FE}" type="parTrans" cxnId="{6D967E36-1B73-42AA-AE74-BC88936A14BF}">
      <dgm:prSet/>
      <dgm:spPr/>
      <dgm:t>
        <a:bodyPr/>
        <a:lstStyle/>
        <a:p>
          <a:endParaRPr lang="en-US" sz="2400" b="1"/>
        </a:p>
      </dgm:t>
    </dgm:pt>
    <dgm:pt modelId="{9E785CE1-115F-4DFE-B2D0-FBF4811FFA56}" type="sibTrans" cxnId="{6D967E36-1B73-42AA-AE74-BC88936A14BF}">
      <dgm:prSet/>
      <dgm:spPr/>
      <dgm:t>
        <a:bodyPr/>
        <a:lstStyle/>
        <a:p>
          <a:endParaRPr lang="en-US" sz="2400" b="1"/>
        </a:p>
      </dgm:t>
    </dgm:pt>
    <dgm:pt modelId="{84DAAEBA-F3B7-4603-864A-092B7AAF8D7B}">
      <dgm:prSet phldrT="[Text]" custT="1"/>
      <dgm:spPr/>
      <dgm:t>
        <a:bodyPr/>
        <a:lstStyle/>
        <a:p>
          <a:r>
            <a:rPr lang="en-US" sz="1100" b="1" dirty="0">
              <a:latin typeface="Abadi"/>
            </a:rPr>
            <a:t>System Failure Probabilities</a:t>
          </a:r>
          <a:endParaRPr lang="en-US" sz="1100" b="1" dirty="0"/>
        </a:p>
      </dgm:t>
    </dgm:pt>
    <dgm:pt modelId="{B48287EC-68E6-414A-9340-B2033959B62C}" type="parTrans" cxnId="{3888B10A-91E5-4D7E-8C0A-6F29730DA24E}">
      <dgm:prSet/>
      <dgm:spPr/>
      <dgm:t>
        <a:bodyPr/>
        <a:lstStyle/>
        <a:p>
          <a:endParaRPr lang="en-US" sz="2400" b="1"/>
        </a:p>
      </dgm:t>
    </dgm:pt>
    <dgm:pt modelId="{AE3B335B-AEA3-4D06-86C9-E1D43FAD14EC}" type="sibTrans" cxnId="{3888B10A-91E5-4D7E-8C0A-6F29730DA24E}">
      <dgm:prSet/>
      <dgm:spPr/>
      <dgm:t>
        <a:bodyPr/>
        <a:lstStyle/>
        <a:p>
          <a:endParaRPr lang="en-US" sz="2400" b="1"/>
        </a:p>
      </dgm:t>
    </dgm:pt>
    <dgm:pt modelId="{4FC4489A-4BDA-4F0C-92A5-3D4BA39ADD08}">
      <dgm:prSet phldrT="[Text]" custT="1"/>
      <dgm:spPr/>
      <dgm:t>
        <a:bodyPr/>
        <a:lstStyle/>
        <a:p>
          <a:r>
            <a:rPr lang="en-US" sz="1100" b="1" dirty="0">
              <a:latin typeface="Abadi"/>
            </a:rPr>
            <a:t>Probabilistic Estimation of Failure Consequences </a:t>
          </a:r>
          <a:endParaRPr lang="en-US" sz="1100" b="1" dirty="0"/>
        </a:p>
      </dgm:t>
    </dgm:pt>
    <dgm:pt modelId="{6ED8F529-E45E-4EE8-A385-476D88805091}" type="parTrans" cxnId="{66E75B5F-50C2-4D55-BF33-A4EE2BF07EE0}">
      <dgm:prSet/>
      <dgm:spPr/>
      <dgm:t>
        <a:bodyPr/>
        <a:lstStyle/>
        <a:p>
          <a:endParaRPr lang="en-US" sz="2400" b="1"/>
        </a:p>
      </dgm:t>
    </dgm:pt>
    <dgm:pt modelId="{18F85668-41C9-4A4C-8F44-27F65C3B4F00}" type="sibTrans" cxnId="{66E75B5F-50C2-4D55-BF33-A4EE2BF07EE0}">
      <dgm:prSet/>
      <dgm:spPr/>
      <dgm:t>
        <a:bodyPr/>
        <a:lstStyle/>
        <a:p>
          <a:endParaRPr lang="en-US" sz="2400" b="1"/>
        </a:p>
      </dgm:t>
    </dgm:pt>
    <dgm:pt modelId="{74B39CA4-9CB0-4FF7-9513-F3817B5172D3}" type="pres">
      <dgm:prSet presAssocID="{D5C81B21-B5E5-4536-9266-1700926A9C50}" presName="compositeShape" presStyleCnt="0">
        <dgm:presLayoutVars>
          <dgm:dir/>
          <dgm:resizeHandles/>
        </dgm:presLayoutVars>
      </dgm:prSet>
      <dgm:spPr/>
    </dgm:pt>
    <dgm:pt modelId="{C511AEB6-E0F6-478D-8BED-BFF0C7898389}" type="pres">
      <dgm:prSet presAssocID="{D5C81B21-B5E5-4536-9266-1700926A9C50}" presName="pyramid" presStyleLbl="node1" presStyleIdx="0" presStyleCnt="1" custScaleX="165000" custLinFactNeighborX="22792" custLinFactNeighborY="6683"/>
      <dgm:spPr>
        <a:solidFill>
          <a:schemeClr val="accent6">
            <a:lumMod val="50000"/>
          </a:schemeClr>
        </a:solidFill>
      </dgm:spPr>
    </dgm:pt>
    <dgm:pt modelId="{7525A364-2F90-4A65-BBAF-74D98F55D267}" type="pres">
      <dgm:prSet presAssocID="{D5C81B21-B5E5-4536-9266-1700926A9C50}" presName="theList" presStyleCnt="0"/>
      <dgm:spPr/>
    </dgm:pt>
    <dgm:pt modelId="{1588229B-FD69-42FB-BE08-3E5493C7E77F}" type="pres">
      <dgm:prSet presAssocID="{89ECAC2E-C197-46C6-AB43-FABDC181BCBA}" presName="aNode" presStyleLbl="fgAcc1" presStyleIdx="0" presStyleCnt="3" custScaleX="152080" custLinFactY="6741" custLinFactNeighborX="-44010" custLinFactNeighborY="100000">
        <dgm:presLayoutVars>
          <dgm:bulletEnabled val="1"/>
        </dgm:presLayoutVars>
      </dgm:prSet>
      <dgm:spPr/>
    </dgm:pt>
    <dgm:pt modelId="{2E3ED889-49FB-402B-9AC9-C348D1F23635}" type="pres">
      <dgm:prSet presAssocID="{89ECAC2E-C197-46C6-AB43-FABDC181BCBA}" presName="aSpace" presStyleCnt="0"/>
      <dgm:spPr/>
    </dgm:pt>
    <dgm:pt modelId="{5D45795F-436A-4DA0-8B70-427751C2FBD8}" type="pres">
      <dgm:prSet presAssocID="{84DAAEBA-F3B7-4603-864A-092B7AAF8D7B}" presName="aNode" presStyleLbl="fgAcc1" presStyleIdx="1" presStyleCnt="3" custScaleX="164160" custLinFactY="8336" custLinFactNeighborX="-39853" custLinFactNeighborY="100000">
        <dgm:presLayoutVars>
          <dgm:bulletEnabled val="1"/>
        </dgm:presLayoutVars>
      </dgm:prSet>
      <dgm:spPr/>
    </dgm:pt>
    <dgm:pt modelId="{F8829AC2-02FD-48AE-9F31-0BD6AD82ECAD}" type="pres">
      <dgm:prSet presAssocID="{84DAAEBA-F3B7-4603-864A-092B7AAF8D7B}" presName="aSpace" presStyleCnt="0"/>
      <dgm:spPr/>
    </dgm:pt>
    <dgm:pt modelId="{D7F20B8E-B693-4E2D-8D8A-5A4615810458}" type="pres">
      <dgm:prSet presAssocID="{4FC4489A-4BDA-4F0C-92A5-3D4BA39ADD08}" presName="aNode" presStyleLbl="fgAcc1" presStyleIdx="2" presStyleCnt="3" custScaleX="206333" custLinFactY="13624" custLinFactNeighborX="-39276" custLinFactNeighborY="100000">
        <dgm:presLayoutVars>
          <dgm:bulletEnabled val="1"/>
        </dgm:presLayoutVars>
      </dgm:prSet>
      <dgm:spPr/>
    </dgm:pt>
    <dgm:pt modelId="{E3CFA0A1-09F6-4549-B563-4AAC46A1692C}" type="pres">
      <dgm:prSet presAssocID="{4FC4489A-4BDA-4F0C-92A5-3D4BA39ADD08}" presName="aSpace" presStyleCnt="0"/>
      <dgm:spPr/>
    </dgm:pt>
  </dgm:ptLst>
  <dgm:cxnLst>
    <dgm:cxn modelId="{3888B10A-91E5-4D7E-8C0A-6F29730DA24E}" srcId="{D5C81B21-B5E5-4536-9266-1700926A9C50}" destId="{84DAAEBA-F3B7-4603-864A-092B7AAF8D7B}" srcOrd="1" destOrd="0" parTransId="{B48287EC-68E6-414A-9340-B2033959B62C}" sibTransId="{AE3B335B-AEA3-4D06-86C9-E1D43FAD14EC}"/>
    <dgm:cxn modelId="{DCB0080D-62FD-439B-9B9D-A41B1727860A}" type="presOf" srcId="{84DAAEBA-F3B7-4603-864A-092B7AAF8D7B}" destId="{5D45795F-436A-4DA0-8B70-427751C2FBD8}" srcOrd="0" destOrd="0" presId="urn:microsoft.com/office/officeart/2005/8/layout/pyramid2"/>
    <dgm:cxn modelId="{C2C08D19-4C48-4A5A-86C4-72D32CD50AD0}" type="presOf" srcId="{4FC4489A-4BDA-4F0C-92A5-3D4BA39ADD08}" destId="{D7F20B8E-B693-4E2D-8D8A-5A4615810458}" srcOrd="0" destOrd="0" presId="urn:microsoft.com/office/officeart/2005/8/layout/pyramid2"/>
    <dgm:cxn modelId="{6D967E36-1B73-42AA-AE74-BC88936A14BF}" srcId="{D5C81B21-B5E5-4536-9266-1700926A9C50}" destId="{89ECAC2E-C197-46C6-AB43-FABDC181BCBA}" srcOrd="0" destOrd="0" parTransId="{2AF9186B-535C-4537-AD9D-98DB8343B0FE}" sibTransId="{9E785CE1-115F-4DFE-B2D0-FBF4811FFA56}"/>
    <dgm:cxn modelId="{66E75B5F-50C2-4D55-BF33-A4EE2BF07EE0}" srcId="{D5C81B21-B5E5-4536-9266-1700926A9C50}" destId="{4FC4489A-4BDA-4F0C-92A5-3D4BA39ADD08}" srcOrd="2" destOrd="0" parTransId="{6ED8F529-E45E-4EE8-A385-476D88805091}" sibTransId="{18F85668-41C9-4A4C-8F44-27F65C3B4F00}"/>
    <dgm:cxn modelId="{B2F9839E-B6D4-4565-AD50-6CE7BFF3C542}" type="presOf" srcId="{D5C81B21-B5E5-4536-9266-1700926A9C50}" destId="{74B39CA4-9CB0-4FF7-9513-F3817B5172D3}" srcOrd="0" destOrd="0" presId="urn:microsoft.com/office/officeart/2005/8/layout/pyramid2"/>
    <dgm:cxn modelId="{9CBB0DFA-89FC-4B38-A2F5-49CE0E1BD15A}" type="presOf" srcId="{89ECAC2E-C197-46C6-AB43-FABDC181BCBA}" destId="{1588229B-FD69-42FB-BE08-3E5493C7E77F}" srcOrd="0" destOrd="0" presId="urn:microsoft.com/office/officeart/2005/8/layout/pyramid2"/>
    <dgm:cxn modelId="{3AEDDB4E-3839-4C6A-AA79-B092B3F9D21C}" type="presParOf" srcId="{74B39CA4-9CB0-4FF7-9513-F3817B5172D3}" destId="{C511AEB6-E0F6-478D-8BED-BFF0C7898389}" srcOrd="0" destOrd="0" presId="urn:microsoft.com/office/officeart/2005/8/layout/pyramid2"/>
    <dgm:cxn modelId="{EF905C16-2035-405F-BAB9-883644FF28C6}" type="presParOf" srcId="{74B39CA4-9CB0-4FF7-9513-F3817B5172D3}" destId="{7525A364-2F90-4A65-BBAF-74D98F55D267}" srcOrd="1" destOrd="0" presId="urn:microsoft.com/office/officeart/2005/8/layout/pyramid2"/>
    <dgm:cxn modelId="{06D07FEB-0AB7-4267-B471-94E57889AF8C}" type="presParOf" srcId="{7525A364-2F90-4A65-BBAF-74D98F55D267}" destId="{1588229B-FD69-42FB-BE08-3E5493C7E77F}" srcOrd="0" destOrd="0" presId="urn:microsoft.com/office/officeart/2005/8/layout/pyramid2"/>
    <dgm:cxn modelId="{3F62CC04-CCF0-432E-A5E3-8779F59FDF22}" type="presParOf" srcId="{7525A364-2F90-4A65-BBAF-74D98F55D267}" destId="{2E3ED889-49FB-402B-9AC9-C348D1F23635}" srcOrd="1" destOrd="0" presId="urn:microsoft.com/office/officeart/2005/8/layout/pyramid2"/>
    <dgm:cxn modelId="{36FD963F-14DF-4A8F-A376-6AC06BCBB1B4}" type="presParOf" srcId="{7525A364-2F90-4A65-BBAF-74D98F55D267}" destId="{5D45795F-436A-4DA0-8B70-427751C2FBD8}" srcOrd="2" destOrd="0" presId="urn:microsoft.com/office/officeart/2005/8/layout/pyramid2"/>
    <dgm:cxn modelId="{AD7D24A5-0810-44ED-B42E-B276AFD858C1}" type="presParOf" srcId="{7525A364-2F90-4A65-BBAF-74D98F55D267}" destId="{F8829AC2-02FD-48AE-9F31-0BD6AD82ECAD}" srcOrd="3" destOrd="0" presId="urn:microsoft.com/office/officeart/2005/8/layout/pyramid2"/>
    <dgm:cxn modelId="{43F3F55C-D443-47E1-9014-C69CAC65B248}" type="presParOf" srcId="{7525A364-2F90-4A65-BBAF-74D98F55D267}" destId="{D7F20B8E-B693-4E2D-8D8A-5A4615810458}" srcOrd="4" destOrd="0" presId="urn:microsoft.com/office/officeart/2005/8/layout/pyramid2"/>
    <dgm:cxn modelId="{4989E369-DC01-47E1-AAAE-5C8C5DE5A999}" type="presParOf" srcId="{7525A364-2F90-4A65-BBAF-74D98F55D267}" destId="{E3CFA0A1-09F6-4549-B563-4AAC46A1692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1AEB6-E0F6-478D-8BED-BFF0C7898389}">
      <dsp:nvSpPr>
        <dsp:cNvPr id="0" name=""/>
        <dsp:cNvSpPr/>
      </dsp:nvSpPr>
      <dsp:spPr>
        <a:xfrm>
          <a:off x="-72282" y="0"/>
          <a:ext cx="1939255" cy="2329468"/>
        </a:xfrm>
        <a:prstGeom prst="triangle">
          <a:avLst/>
        </a:prstGeom>
        <a:solidFill>
          <a:schemeClr val="accent6">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588229B-FD69-42FB-BE08-3E5493C7E77F}">
      <dsp:nvSpPr>
        <dsp:cNvPr id="0" name=""/>
        <dsp:cNvSpPr/>
      </dsp:nvSpPr>
      <dsp:spPr>
        <a:xfrm>
          <a:off x="298096" y="340298"/>
          <a:ext cx="1161813" cy="551428"/>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badi"/>
            </a:rPr>
            <a:t>Failure Modes</a:t>
          </a:r>
          <a:endParaRPr lang="en-US" sz="1100" b="1" kern="1200" dirty="0"/>
        </a:p>
      </dsp:txBody>
      <dsp:txXfrm>
        <a:off x="325014" y="367216"/>
        <a:ext cx="1107977" cy="497592"/>
      </dsp:txXfrm>
    </dsp:sp>
    <dsp:sp modelId="{5D45795F-436A-4DA0-8B70-427751C2FBD8}">
      <dsp:nvSpPr>
        <dsp:cNvPr id="0" name=""/>
        <dsp:cNvSpPr/>
      </dsp:nvSpPr>
      <dsp:spPr>
        <a:xfrm>
          <a:off x="283711" y="969451"/>
          <a:ext cx="1254098" cy="551428"/>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badi"/>
            </a:rPr>
            <a:t>System Failure Probabilities</a:t>
          </a:r>
          <a:endParaRPr lang="en-US" sz="1100" b="1" kern="1200" dirty="0"/>
        </a:p>
      </dsp:txBody>
      <dsp:txXfrm>
        <a:off x="310629" y="996369"/>
        <a:ext cx="1200262" cy="497592"/>
      </dsp:txXfrm>
    </dsp:sp>
    <dsp:sp modelId="{D7F20B8E-B693-4E2D-8D8A-5A4615810458}">
      <dsp:nvSpPr>
        <dsp:cNvPr id="0" name=""/>
        <dsp:cNvSpPr/>
      </dsp:nvSpPr>
      <dsp:spPr>
        <a:xfrm>
          <a:off x="127029" y="1618967"/>
          <a:ext cx="1576279" cy="551428"/>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latin typeface="Abadi"/>
            </a:rPr>
            <a:t>Probabilistic Estimation of Failure Consequences </a:t>
          </a:r>
          <a:endParaRPr lang="en-US" sz="1100" b="1" kern="1200" dirty="0"/>
        </a:p>
      </dsp:txBody>
      <dsp:txXfrm>
        <a:off x="153947" y="1645885"/>
        <a:ext cx="1522443" cy="49759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smtClean="0">
                <a:latin typeface="+mn-lt"/>
              </a:defRPr>
            </a:lvl1pPr>
          </a:lstStyle>
          <a:p>
            <a:pPr>
              <a:defRPr/>
            </a:pPr>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28B78B9A-9950-C240-8B4B-281DE923BB27}" type="datetimeFigureOut">
              <a:rPr lang="en-US"/>
              <a:pPr>
                <a:defRPr/>
              </a:pPr>
              <a:t>6/30/2022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smtClean="0">
                <a:latin typeface="+mn-lt"/>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7947664F-91CD-3143-ACC0-998B3B1F8B5E}" type="slidenum">
              <a:rPr lang="en-US"/>
              <a:pPr>
                <a:defRPr/>
              </a:pPr>
              <a:t>‹#›</a:t>
            </a:fld>
            <a:endParaRPr lang="en-US" dirty="0"/>
          </a:p>
        </p:txBody>
      </p:sp>
    </p:spTree>
    <p:extLst>
      <p:ext uri="{BB962C8B-B14F-4D97-AF65-F5344CB8AC3E}">
        <p14:creationId xmlns:p14="http://schemas.microsoft.com/office/powerpoint/2010/main" val="1473118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eaLnBrk="1" fontAlgn="auto" hangingPunct="1">
              <a:spcBef>
                <a:spcPts val="0"/>
              </a:spcBef>
              <a:spcAft>
                <a:spcPts val="0"/>
              </a:spcAft>
              <a:defRPr sz="1200" smtClean="0">
                <a:latin typeface="+mn-lt"/>
              </a:defRPr>
            </a:lvl1pPr>
          </a:lstStyle>
          <a:p>
            <a:pPr>
              <a:defRPr/>
            </a:pPr>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75800823-314D-8B4C-864F-F40E6CF1162D}" type="datetimeFigureOut">
              <a:rPr lang="en-US"/>
              <a:pPr>
                <a:defRPr/>
              </a:pPr>
              <a:t>6/30/2022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eaLnBrk="1" fontAlgn="auto" hangingPunct="1">
              <a:spcBef>
                <a:spcPts val="0"/>
              </a:spcBef>
              <a:spcAft>
                <a:spcPts val="0"/>
              </a:spcAft>
              <a:defRPr sz="1200" smtClean="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FCB62295-2C89-6C4E-9821-57B440BBFB77}" type="slidenum">
              <a:rPr lang="en-US"/>
              <a:pPr>
                <a:defRPr/>
              </a:pPr>
              <a:t>‹#›</a:t>
            </a:fld>
            <a:endParaRPr lang="en-US" dirty="0"/>
          </a:p>
        </p:txBody>
      </p:sp>
    </p:spTree>
    <p:extLst>
      <p:ext uri="{BB962C8B-B14F-4D97-AF65-F5344CB8AC3E}">
        <p14:creationId xmlns:p14="http://schemas.microsoft.com/office/powerpoint/2010/main" val="12675974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1</a:t>
            </a:fld>
            <a:endParaRPr lang="en-US" dirty="0"/>
          </a:p>
        </p:txBody>
      </p:sp>
    </p:spTree>
    <p:extLst>
      <p:ext uri="{BB962C8B-B14F-4D97-AF65-F5344CB8AC3E}">
        <p14:creationId xmlns:p14="http://schemas.microsoft.com/office/powerpoint/2010/main" val="173127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Times New Roman" panose="02020603050405020304" pitchFamily="18" charset="0"/>
              </a:rPr>
              <a:t>In IRADIC, a redundancy-guided systems-theoretic method for hazard analysis was developed for supporting I&amp;C designers and engineers to address both hardware and software CCFs and qualitatively analyze their effects on system availability. It also provides a technical basis for implementing, following reliability and consequence analyses of unexpected software failures. It integrates STPA, FTA and HAZCADS and effectively identifies software CCFs by reframing STPA in a redundancy-guided way.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Times New Roman" panose="02020603050405020304" pitchFamily="18" charset="0"/>
                <a:ea typeface="Times New Roman" panose="02020603050405020304" pitchFamily="18" charset="0"/>
              </a:rPr>
              <a:t>The second part of IRADIC is reliability analysis with the tasks of quantifying the probabilities of failures from the hazard analysis and failure of entire DI&amp;C systems. In IRADIC, two methods have been developed for different application conditions: one of them is called BAHAMAS for limited-data conditions and another is called ORCAS for data-rich analysis. </a:t>
            </a:r>
          </a:p>
          <a:p>
            <a:endParaRPr lang="en-US" dirty="0"/>
          </a:p>
          <a:p>
            <a:r>
              <a:rPr lang="en-US" sz="1200" dirty="0">
                <a:effectLst/>
                <a:latin typeface="Times New Roman" panose="02020603050405020304" pitchFamily="18" charset="0"/>
                <a:ea typeface="Times New Roman" panose="02020603050405020304" pitchFamily="18" charset="0"/>
              </a:rPr>
              <a:t>As the third and final part, consequence analysis is to be implemented to evaluate the impact of consequences from digital failures on plant responses.</a:t>
            </a:r>
            <a:endParaRPr lang="en-US" dirty="0"/>
          </a:p>
        </p:txBody>
      </p:sp>
      <p:sp>
        <p:nvSpPr>
          <p:cNvPr id="4" name="Slide Number Placeholder 3"/>
          <p:cNvSpPr>
            <a:spLocks noGrp="1"/>
          </p:cNvSpPr>
          <p:nvPr>
            <p:ph type="sldNum" sz="quarter" idx="5"/>
          </p:nvPr>
        </p:nvSpPr>
        <p:spPr/>
        <p:txBody>
          <a:bodyPr/>
          <a:lstStyle/>
          <a:p>
            <a:fld id="{4D1AACC3-124E-455C-92B2-F94D1B7FB0CB}" type="slidenum">
              <a:rPr lang="en-US" smtClean="0"/>
              <a:t>2</a:t>
            </a:fld>
            <a:endParaRPr lang="en-US" dirty="0"/>
          </a:p>
        </p:txBody>
      </p:sp>
    </p:spTree>
    <p:extLst>
      <p:ext uri="{BB962C8B-B14F-4D97-AF65-F5344CB8AC3E}">
        <p14:creationId xmlns:p14="http://schemas.microsoft.com/office/powerpoint/2010/main" val="3930603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Future work?</a:t>
            </a:r>
          </a:p>
          <a:p>
            <a:endParaRPr lang="en-US" dirty="0"/>
          </a:p>
        </p:txBody>
      </p:sp>
      <p:sp>
        <p:nvSpPr>
          <p:cNvPr id="4" name="Slide Number Placeholder 3"/>
          <p:cNvSpPr>
            <a:spLocks noGrp="1"/>
          </p:cNvSpPr>
          <p:nvPr>
            <p:ph type="sldNum" sz="quarter" idx="5"/>
          </p:nvPr>
        </p:nvSpPr>
        <p:spPr/>
        <p:txBody>
          <a:bodyPr/>
          <a:lstStyle/>
          <a:p>
            <a:pPr>
              <a:defRPr/>
            </a:pPr>
            <a:fld id="{FCB62295-2C89-6C4E-9821-57B440BBFB77}" type="slidenum">
              <a:rPr lang="en-US" smtClean="0"/>
              <a:pPr>
                <a:defRPr/>
              </a:pPr>
              <a:t>17</a:t>
            </a:fld>
            <a:endParaRPr lang="en-US" dirty="0"/>
          </a:p>
        </p:txBody>
      </p:sp>
    </p:spTree>
    <p:extLst>
      <p:ext uri="{BB962C8B-B14F-4D97-AF65-F5344CB8AC3E}">
        <p14:creationId xmlns:p14="http://schemas.microsoft.com/office/powerpoint/2010/main" val="4290593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0" y="0"/>
            <a:ext cx="2511706" cy="15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Text Placeholder 19"/>
          <p:cNvSpPr>
            <a:spLocks noGrp="1"/>
          </p:cNvSpPr>
          <p:nvPr>
            <p:ph type="body" sz="quarter" idx="13"/>
          </p:nvPr>
        </p:nvSpPr>
        <p:spPr>
          <a:xfrm>
            <a:off x="3199790" y="3959586"/>
            <a:ext cx="2743200" cy="609600"/>
          </a:xfrm>
          <a:prstGeom prst="rect">
            <a:avLst/>
          </a:prstGeom>
        </p:spPr>
        <p:txBody>
          <a:bodyPr>
            <a:normAutofit/>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sz="1050">
                <a:latin typeface="Arial" charset="0"/>
                <a:ea typeface="Arial" charset="0"/>
                <a:cs typeface="Arial" charset="0"/>
              </a:defRPr>
            </a:lvl1pPr>
          </a:lstStyle>
          <a:p>
            <a:pPr lvl="0"/>
            <a:r>
              <a:rPr lang="en-US" noProof="0"/>
              <a:t>Click to edit Master text styles</a:t>
            </a:r>
          </a:p>
        </p:txBody>
      </p:sp>
      <p:sp>
        <p:nvSpPr>
          <p:cNvPr id="8" name="Title 1"/>
          <p:cNvSpPr>
            <a:spLocks noGrp="1"/>
          </p:cNvSpPr>
          <p:nvPr>
            <p:ph type="ctrTitle"/>
          </p:nvPr>
        </p:nvSpPr>
        <p:spPr>
          <a:xfrm>
            <a:off x="342290" y="1968702"/>
            <a:ext cx="8458200" cy="685799"/>
          </a:xfrm>
          <a:prstGeom prst="rect">
            <a:avLst/>
          </a:prstGeom>
        </p:spPr>
        <p:txBody>
          <a:bodyPr/>
          <a:lstStyle>
            <a:lvl1pPr marL="0" marR="0" indent="0" algn="ctr" defTabSz="685800" rtl="0" eaLnBrk="1" fontAlgn="auto" latinLnBrk="0" hangingPunct="1">
              <a:lnSpc>
                <a:spcPct val="100000"/>
              </a:lnSpc>
              <a:spcBef>
                <a:spcPct val="0"/>
              </a:spcBef>
              <a:spcAft>
                <a:spcPts val="0"/>
              </a:spcAft>
              <a:buClrTx/>
              <a:buSzTx/>
              <a:buFontTx/>
              <a:buNone/>
              <a:tabLst/>
              <a:defRPr>
                <a:solidFill>
                  <a:srgbClr val="005976"/>
                </a:solidFill>
              </a:defRPr>
            </a:lvl1pPr>
          </a:lstStyle>
          <a:p>
            <a:r>
              <a:rPr lang="en-US" noProof="0" dirty="0"/>
              <a:t>Click to edit Master title style</a:t>
            </a:r>
            <a:endParaRPr lang="en-US" dirty="0"/>
          </a:p>
        </p:txBody>
      </p:sp>
      <p:sp>
        <p:nvSpPr>
          <p:cNvPr id="11" name="Slide Number Placeholder 5"/>
          <p:cNvSpPr>
            <a:spLocks noGrp="1"/>
          </p:cNvSpPr>
          <p:nvPr>
            <p:ph type="sldNum" sz="quarter" idx="14"/>
          </p:nvPr>
        </p:nvSpPr>
        <p:spPr/>
        <p:txBody>
          <a:bodyPr/>
          <a:lstStyle>
            <a:lvl1pPr>
              <a:defRPr/>
            </a:lvl1pPr>
          </a:lstStyle>
          <a:p>
            <a:pPr>
              <a:defRPr/>
            </a:pPr>
            <a:fld id="{224A5FB9-150B-8B43-BBDA-E4A39673120B}" type="slidenum">
              <a:rPr lang="en-US"/>
              <a:pPr>
                <a:defRPr/>
              </a:pPr>
              <a:t>‹#›</a:t>
            </a:fld>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75734" y="156216"/>
            <a:ext cx="4150150" cy="1679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387775"/>
            <a:ext cx="9142780" cy="14702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2610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lvl1pPr>
              <a:defRPr/>
            </a:lvl1pPr>
          </a:lstStyle>
          <a:p>
            <a:pPr>
              <a:defRPr/>
            </a:pPr>
            <a:fld id="{BA7E993F-0259-9844-9811-D18DB18E41B4}" type="slidenum">
              <a:rPr lang="en-US"/>
              <a:pPr>
                <a:defRPr/>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543" y="2469424"/>
            <a:ext cx="5162703" cy="1685888"/>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l="49158"/>
          <a:stretch/>
        </p:blipFill>
        <p:spPr>
          <a:xfrm>
            <a:off x="5524094" y="-109168"/>
            <a:ext cx="4569028" cy="6738612"/>
          </a:xfrm>
          <a:prstGeom prst="rect">
            <a:avLst/>
          </a:prstGeom>
          <a:effectLst>
            <a:softEdge rad="127000"/>
          </a:effectLst>
        </p:spPr>
      </p:pic>
    </p:spTree>
    <p:extLst>
      <p:ext uri="{BB962C8B-B14F-4D97-AF65-F5344CB8AC3E}">
        <p14:creationId xmlns:p14="http://schemas.microsoft.com/office/powerpoint/2010/main" val="325165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lvl1pPr>
              <a:defRPr/>
            </a:lvl1pPr>
          </a:lstStyle>
          <a:p>
            <a:pPr>
              <a:defRPr/>
            </a:pPr>
            <a:fld id="{44F78CDE-5BAF-4A4D-A032-0BFD74B385AD}" type="slidenum">
              <a:rPr lang="en-US"/>
              <a:pPr>
                <a:defRPr/>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8000" y="2590801"/>
            <a:ext cx="3438967" cy="1374952"/>
          </a:xfrm>
          <a:prstGeom prst="rect">
            <a:avLst/>
          </a:prstGeom>
        </p:spPr>
      </p:pic>
      <p:pic>
        <p:nvPicPr>
          <p:cNvPr id="7" name="Picture 10"/>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47976" y="917214"/>
            <a:ext cx="4196024" cy="5043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51841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4" name="TextBox 12"/>
          <p:cNvSpPr txBox="1">
            <a:spLocks noChangeArrowheads="1"/>
          </p:cNvSpPr>
          <p:nvPr/>
        </p:nvSpPr>
        <p:spPr bwMode="auto">
          <a:xfrm>
            <a:off x="3457575" y="4608513"/>
            <a:ext cx="222885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en-US" altLang="en-US" sz="2100" i="1" dirty="0">
                <a:solidFill>
                  <a:srgbClr val="005976"/>
                </a:solidFill>
                <a:latin typeface="Helvetica" charset="0"/>
                <a:ea typeface="Helvetica" charset="0"/>
                <a:cs typeface="Helvetica" charset="0"/>
              </a:rPr>
              <a:t>http://lwrs.inl.gov</a:t>
            </a:r>
          </a:p>
        </p:txBody>
      </p:sp>
      <p:sp>
        <p:nvSpPr>
          <p:cNvPr id="6" name="Rectangle 5"/>
          <p:cNvSpPr/>
          <p:nvPr/>
        </p:nvSpPr>
        <p:spPr>
          <a:xfrm>
            <a:off x="-8334" y="0"/>
            <a:ext cx="2867281" cy="1741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2444112" y="1391605"/>
            <a:ext cx="4512023" cy="18261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3263" y="3580975"/>
            <a:ext cx="7248525" cy="664325"/>
          </a:xfrm>
          <a:prstGeom prst="rect">
            <a:avLst/>
          </a:prstGeom>
        </p:spPr>
      </p:pic>
    </p:spTree>
    <p:extLst>
      <p:ext uri="{BB962C8B-B14F-4D97-AF65-F5344CB8AC3E}">
        <p14:creationId xmlns:p14="http://schemas.microsoft.com/office/powerpoint/2010/main" val="412871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2"/>
          <p:cNvSpPr>
            <a:spLocks noGrp="1"/>
          </p:cNvSpPr>
          <p:nvPr>
            <p:ph idx="1"/>
          </p:nvPr>
        </p:nvSpPr>
        <p:spPr>
          <a:xfrm>
            <a:off x="304800" y="1453661"/>
            <a:ext cx="8534400" cy="4923693"/>
          </a:xfrm>
          <a:prstGeom prst="rect">
            <a:avLst/>
          </a:prstGeom>
        </p:spPr>
        <p:txBody>
          <a:bodyPr rtlCol="0">
            <a:normAutofit/>
          </a:bodyPr>
          <a:lstStyle>
            <a:lvl1pPr indent="-228600">
              <a:lnSpc>
                <a:spcPts val="1800"/>
              </a:lnSpc>
              <a:spcBef>
                <a:spcPts val="300"/>
              </a:spcBef>
              <a:spcAft>
                <a:spcPts val="300"/>
              </a:spcAft>
              <a:buClr>
                <a:srgbClr val="005976"/>
              </a:buClr>
              <a:defRPr sz="1800" b="1"/>
            </a:lvl1pPr>
            <a:lvl2pPr indent="-228600">
              <a:lnSpc>
                <a:spcPts val="1800"/>
              </a:lnSpc>
              <a:spcBef>
                <a:spcPts val="300"/>
              </a:spcBef>
              <a:spcAft>
                <a:spcPts val="300"/>
              </a:spcAft>
              <a:buClr>
                <a:srgbClr val="005976"/>
              </a:buClr>
              <a:defRPr sz="1600"/>
            </a:lvl2pPr>
            <a:lvl3pPr indent="-228600">
              <a:lnSpc>
                <a:spcPts val="1800"/>
              </a:lnSpc>
              <a:spcBef>
                <a:spcPts val="300"/>
              </a:spcBef>
              <a:spcAft>
                <a:spcPts val="300"/>
              </a:spcAft>
              <a:buClr>
                <a:srgbClr val="005976"/>
              </a:buClr>
              <a:defRPr sz="1400"/>
            </a:lvl3pPr>
          </a:lstStyle>
          <a:p>
            <a:pPr lvl="0"/>
            <a:r>
              <a:rPr lang="en-US" noProof="0" dirty="0"/>
              <a:t>Click to edit Master text styles</a:t>
            </a:r>
          </a:p>
          <a:p>
            <a:pPr lvl="1"/>
            <a:r>
              <a:rPr lang="en-US" noProof="0" dirty="0"/>
              <a:t>Second level</a:t>
            </a:r>
          </a:p>
          <a:p>
            <a:pPr lvl="2"/>
            <a:r>
              <a:rPr lang="en-US" noProof="0" dirty="0"/>
              <a:t>Third level</a:t>
            </a:r>
          </a:p>
        </p:txBody>
      </p:sp>
      <p:sp>
        <p:nvSpPr>
          <p:cNvPr id="9" name="Title Placeholder 1"/>
          <p:cNvSpPr>
            <a:spLocks noGrp="1"/>
          </p:cNvSpPr>
          <p:nvPr>
            <p:ph type="title"/>
          </p:nvPr>
        </p:nvSpPr>
        <p:spPr>
          <a:xfrm>
            <a:off x="2555630" y="382955"/>
            <a:ext cx="6283569" cy="898768"/>
          </a:xfrm>
          <a:prstGeom prst="rect">
            <a:avLst/>
          </a:prstGeom>
        </p:spPr>
        <p:txBody>
          <a:bodyPr rtlCol="0">
            <a:noAutofit/>
          </a:bodyPr>
          <a:lstStyle>
            <a:lvl1pPr>
              <a:defRPr>
                <a:solidFill>
                  <a:srgbClr val="005976"/>
                </a:solidFill>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B13EF411-8F3B-4B30-BDED-15EE99835F59}"/>
              </a:ext>
            </a:extLst>
          </p:cNvPr>
          <p:cNvSpPr>
            <a:spLocks noGrp="1"/>
          </p:cNvSpPr>
          <p:nvPr>
            <p:ph type="sldNum" sz="quarter" idx="10"/>
          </p:nvPr>
        </p:nvSpPr>
        <p:spPr>
          <a:xfrm>
            <a:off x="7086600" y="6652768"/>
            <a:ext cx="2057400" cy="205233"/>
          </a:xfrm>
        </p:spPr>
        <p:txBody>
          <a:bodyPr/>
          <a:lstStyle>
            <a:lvl1pPr>
              <a:defRPr>
                <a:solidFill>
                  <a:schemeClr val="bg1">
                    <a:lumMod val="95000"/>
                  </a:schemeClr>
                </a:solidFill>
              </a:defRPr>
            </a:lvl1pPr>
          </a:lstStyle>
          <a:p>
            <a:pPr>
              <a:defRPr/>
            </a:pPr>
            <a:fld id="{CDEFAD39-1750-3342-8CA4-A45556007C23}" type="slidenum">
              <a:rPr lang="en-US" smtClean="0"/>
              <a:pPr>
                <a:defRPr/>
              </a:pPr>
              <a:t>‹#›</a:t>
            </a:fld>
            <a:endParaRPr lang="en-US" dirty="0"/>
          </a:p>
        </p:txBody>
      </p:sp>
    </p:spTree>
    <p:extLst>
      <p:ext uri="{BB962C8B-B14F-4D97-AF65-F5344CB8AC3E}">
        <p14:creationId xmlns:p14="http://schemas.microsoft.com/office/powerpoint/2010/main" val="361913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867303"/>
            <a:ext cx="7886700" cy="953001"/>
          </a:xfrm>
          <a:prstGeom prst="rect">
            <a:avLst/>
          </a:prstGeom>
        </p:spPr>
        <p:txBody>
          <a:bodyPr anchor="b"/>
          <a:lstStyle>
            <a:lvl1pPr>
              <a:defRPr sz="3600">
                <a:solidFill>
                  <a:srgbClr val="005976"/>
                </a:solidFill>
              </a:defRPr>
            </a:lvl1pPr>
          </a:lstStyle>
          <a:p>
            <a:r>
              <a:rPr lang="en-US" dirty="0"/>
              <a:t>Click to edit Master title style</a:t>
            </a:r>
          </a:p>
        </p:txBody>
      </p:sp>
      <p:sp>
        <p:nvSpPr>
          <p:cNvPr id="3" name="Text Placeholder 2"/>
          <p:cNvSpPr>
            <a:spLocks noGrp="1"/>
          </p:cNvSpPr>
          <p:nvPr>
            <p:ph type="body" idx="1"/>
          </p:nvPr>
        </p:nvSpPr>
        <p:spPr>
          <a:xfrm>
            <a:off x="623888" y="3116799"/>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07632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buClr>
                <a:srgbClr val="005976"/>
              </a:buClr>
              <a:defRPr/>
            </a:lvl1pPr>
            <a:lvl2pPr>
              <a:buClr>
                <a:srgbClr val="005976"/>
              </a:buClr>
              <a:defRPr/>
            </a:lvl2pPr>
            <a:lvl3pPr>
              <a:buClr>
                <a:srgbClr val="005976"/>
              </a:buClr>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lvl1pPr>
              <a:buClr>
                <a:srgbClr val="005976"/>
              </a:buClr>
              <a:defRPr/>
            </a:lvl1pPr>
            <a:lvl2pPr>
              <a:buClr>
                <a:srgbClr val="005976"/>
              </a:buClr>
              <a:defRPr/>
            </a:lvl2pPr>
            <a:lvl3pPr>
              <a:buClr>
                <a:srgbClr val="005976"/>
              </a:buClr>
              <a:defRPr/>
            </a:lvl3pPr>
          </a:lstStyle>
          <a:p>
            <a:pPr lvl="0"/>
            <a:r>
              <a:rPr lang="en-US" dirty="0"/>
              <a:t>Click to edit Master text styles</a:t>
            </a:r>
          </a:p>
          <a:p>
            <a:pPr lvl="1"/>
            <a:r>
              <a:rPr lang="en-US" dirty="0"/>
              <a:t>Second level</a:t>
            </a:r>
          </a:p>
          <a:p>
            <a:pPr lvl="2"/>
            <a:r>
              <a:rPr lang="en-US" dirty="0"/>
              <a:t>Third level</a:t>
            </a:r>
          </a:p>
        </p:txBody>
      </p:sp>
      <p:sp>
        <p:nvSpPr>
          <p:cNvPr id="8" name="Title Placeholder 1"/>
          <p:cNvSpPr>
            <a:spLocks noGrp="1"/>
          </p:cNvSpPr>
          <p:nvPr>
            <p:ph type="title"/>
          </p:nvPr>
        </p:nvSpPr>
        <p:spPr>
          <a:xfrm>
            <a:off x="2246697" y="632619"/>
            <a:ext cx="6477000" cy="563562"/>
          </a:xfrm>
          <a:prstGeom prst="rect">
            <a:avLst/>
          </a:prstGeom>
        </p:spPr>
        <p:txBody>
          <a:bodyPr rtlCol="0">
            <a:noAutofit/>
          </a:bodyPr>
          <a:lstStyle>
            <a:lvl1pPr>
              <a:defRPr>
                <a:solidFill>
                  <a:srgbClr val="005976"/>
                </a:solidFill>
              </a:defRPr>
            </a:lvl1pPr>
          </a:lstStyle>
          <a:p>
            <a:r>
              <a:rPr lang="en-US" dirty="0"/>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CDEFAD39-1750-3342-8CA4-A45556007C23}" type="slidenum">
              <a:rPr lang="en-US"/>
              <a:pPr>
                <a:defRPr/>
              </a:pPr>
              <a:t>‹#›</a:t>
            </a:fld>
            <a:endParaRPr lang="en-US" dirty="0"/>
          </a:p>
        </p:txBody>
      </p:sp>
    </p:spTree>
    <p:extLst>
      <p:ext uri="{BB962C8B-B14F-4D97-AF65-F5344CB8AC3E}">
        <p14:creationId xmlns:p14="http://schemas.microsoft.com/office/powerpoint/2010/main" val="36435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lvl1pPr>
              <a:buClr>
                <a:srgbClr val="005976"/>
              </a:buClr>
              <a:defRPr/>
            </a:lvl1pPr>
            <a:lvl2pPr>
              <a:buClr>
                <a:srgbClr val="005976"/>
              </a:buClr>
              <a:defRPr/>
            </a:lvl2pPr>
            <a:lvl3pPr>
              <a:buClr>
                <a:srgbClr val="005976"/>
              </a:buClr>
              <a:defRPr/>
            </a:lvl3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lvl1pPr>
              <a:buClr>
                <a:srgbClr val="005976"/>
              </a:buClr>
              <a:defRPr/>
            </a:lvl1pPr>
            <a:lvl2pPr>
              <a:buClr>
                <a:srgbClr val="005976"/>
              </a:buClr>
              <a:defRPr/>
            </a:lvl2pPr>
            <a:lvl3pPr>
              <a:buClr>
                <a:srgbClr val="005976"/>
              </a:buClr>
              <a:defRPr/>
            </a:lvl3pPr>
          </a:lstStyle>
          <a:p>
            <a:pPr lvl="0"/>
            <a:r>
              <a:rPr lang="en-US" dirty="0"/>
              <a:t>Click to edit Master text styles</a:t>
            </a:r>
          </a:p>
          <a:p>
            <a:pPr lvl="1"/>
            <a:r>
              <a:rPr lang="en-US" dirty="0"/>
              <a:t>Second level</a:t>
            </a:r>
          </a:p>
          <a:p>
            <a:pPr lvl="2"/>
            <a:r>
              <a:rPr lang="en-US" dirty="0"/>
              <a:t>Third level</a:t>
            </a:r>
          </a:p>
        </p:txBody>
      </p:sp>
      <p:sp>
        <p:nvSpPr>
          <p:cNvPr id="10" name="Title Placeholder 1"/>
          <p:cNvSpPr>
            <a:spLocks noGrp="1"/>
          </p:cNvSpPr>
          <p:nvPr>
            <p:ph type="title"/>
          </p:nvPr>
        </p:nvSpPr>
        <p:spPr>
          <a:xfrm>
            <a:off x="2246697" y="632619"/>
            <a:ext cx="6477000" cy="563562"/>
          </a:xfrm>
          <a:prstGeom prst="rect">
            <a:avLst/>
          </a:prstGeom>
        </p:spPr>
        <p:txBody>
          <a:bodyPr rtlCol="0">
            <a:noAutofit/>
          </a:bodyPr>
          <a:lstStyle>
            <a:lvl1pPr>
              <a:defRPr>
                <a:solidFill>
                  <a:srgbClr val="005976"/>
                </a:solidFill>
              </a:defRPr>
            </a:lvl1pPr>
          </a:lstStyle>
          <a:p>
            <a:r>
              <a:rPr lang="en-US" dirty="0"/>
              <a:t>Click to edit Master title style</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902B0B02-2ECD-9B44-9640-8386821118A6}" type="slidenum">
              <a:rPr lang="en-US"/>
              <a:pPr>
                <a:defRPr/>
              </a:pPr>
              <a:t>‹#›</a:t>
            </a:fld>
            <a:endParaRPr lang="en-US" dirty="0"/>
          </a:p>
        </p:txBody>
      </p:sp>
    </p:spTree>
    <p:extLst>
      <p:ext uri="{BB962C8B-B14F-4D97-AF65-F5344CB8AC3E}">
        <p14:creationId xmlns:p14="http://schemas.microsoft.com/office/powerpoint/2010/main" val="21943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246697" y="632619"/>
            <a:ext cx="6477000" cy="563562"/>
          </a:xfrm>
          <a:prstGeom prst="rect">
            <a:avLst/>
          </a:prstGeom>
        </p:spPr>
        <p:txBody>
          <a:bodyPr rtlCol="0">
            <a:noAutofit/>
          </a:bodyPr>
          <a:lstStyle>
            <a:lvl1pPr>
              <a:defRPr>
                <a:solidFill>
                  <a:srgbClr val="005976"/>
                </a:solidFill>
              </a:defRPr>
            </a:lvl1pPr>
          </a:lstStyle>
          <a:p>
            <a:r>
              <a:rPr lang="en-US" dirty="0"/>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4CE5E1DA-8DF7-FF44-A92B-B9359153D133}" type="slidenum">
              <a:rPr lang="en-US"/>
              <a:pPr>
                <a:defRPr/>
              </a:pPr>
              <a:t>‹#›</a:t>
            </a:fld>
            <a:endParaRPr lang="en-US" dirty="0"/>
          </a:p>
        </p:txBody>
      </p:sp>
    </p:spTree>
    <p:extLst>
      <p:ext uri="{BB962C8B-B14F-4D97-AF65-F5344CB8AC3E}">
        <p14:creationId xmlns:p14="http://schemas.microsoft.com/office/powerpoint/2010/main" val="1193631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2516" y="577770"/>
            <a:ext cx="6196073" cy="918989"/>
          </a:xfrm>
          <a:prstGeom prst="rect">
            <a:avLst/>
          </a:prstGeom>
        </p:spPr>
      </p:pic>
      <p:sp>
        <p:nvSpPr>
          <p:cNvPr id="14" name="Rectangle 13"/>
          <p:cNvSpPr/>
          <p:nvPr userDrawn="1"/>
        </p:nvSpPr>
        <p:spPr>
          <a:xfrm>
            <a:off x="0" y="3025353"/>
            <a:ext cx="9144000" cy="1134319"/>
          </a:xfrm>
          <a:prstGeom prst="rect">
            <a:avLst/>
          </a:prstGeom>
          <a:gradFill flip="none" rotWithShape="1">
            <a:gsLst>
              <a:gs pos="0">
                <a:schemeClr val="bg1"/>
              </a:gs>
              <a:gs pos="50000">
                <a:srgbClr val="74BF44"/>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42888" y="2638425"/>
            <a:ext cx="2057400" cy="1219200"/>
          </a:xfrm>
          <a:prstGeom prst="rect">
            <a:avLst/>
          </a:prstGeom>
          <a:solidFill>
            <a:srgbClr val="005976"/>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p:cNvSpPr/>
          <p:nvPr/>
        </p:nvSpPr>
        <p:spPr>
          <a:xfrm>
            <a:off x="2464594" y="2644775"/>
            <a:ext cx="2057400" cy="1219200"/>
          </a:xfrm>
          <a:prstGeom prst="rect">
            <a:avLst/>
          </a:prstGeom>
          <a:solidFill>
            <a:srgbClr val="005976"/>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p:cNvSpPr/>
          <p:nvPr/>
        </p:nvSpPr>
        <p:spPr>
          <a:xfrm>
            <a:off x="4685110" y="2638425"/>
            <a:ext cx="2057400" cy="1219200"/>
          </a:xfrm>
          <a:prstGeom prst="rect">
            <a:avLst/>
          </a:prstGeom>
          <a:solidFill>
            <a:srgbClr val="005976"/>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6906816" y="2641600"/>
            <a:ext cx="2057400" cy="1219200"/>
          </a:xfrm>
          <a:prstGeom prst="rect">
            <a:avLst/>
          </a:prstGeom>
          <a:solidFill>
            <a:srgbClr val="005976"/>
          </a:solidFill>
          <a:ln>
            <a:noFill/>
          </a:ln>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b="1" dirty="0"/>
          </a:p>
        </p:txBody>
      </p:sp>
      <p:pic>
        <p:nvPicPr>
          <p:cNvPr id="8"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0"/>
            <a:ext cx="1027510"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9154" y="3014663"/>
            <a:ext cx="1520428"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11328" y="2930525"/>
            <a:ext cx="1604963"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29501" y="3014663"/>
            <a:ext cx="908447" cy="45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Slide Number Placeholder 5"/>
          <p:cNvSpPr txBox="1">
            <a:spLocks/>
          </p:cNvSpPr>
          <p:nvPr/>
        </p:nvSpPr>
        <p:spPr>
          <a:xfrm>
            <a:off x="8858250" y="6477001"/>
            <a:ext cx="685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sz="1350" dirty="0"/>
              <a:t>4</a:t>
            </a:r>
          </a:p>
        </p:txBody>
      </p:sp>
      <p:sp>
        <p:nvSpPr>
          <p:cNvPr id="13" name="Slide Number Placeholder 3"/>
          <p:cNvSpPr>
            <a:spLocks noGrp="1"/>
          </p:cNvSpPr>
          <p:nvPr>
            <p:ph type="sldNum" sz="quarter" idx="10"/>
          </p:nvPr>
        </p:nvSpPr>
        <p:spPr/>
        <p:txBody>
          <a:bodyPr/>
          <a:lstStyle>
            <a:lvl1pPr>
              <a:defRPr/>
            </a:lvl1pPr>
          </a:lstStyle>
          <a:p>
            <a:pPr>
              <a:defRPr/>
            </a:pPr>
            <a:fld id="{9DFE9C48-8F57-E742-8DC6-3BE36B6F9E24}" type="slidenum">
              <a:rPr lang="en-US"/>
              <a:pPr>
                <a:defRPr/>
              </a:pPr>
              <a:t>‹#›</a:t>
            </a:fld>
            <a:endParaRPr lang="en-US" dirty="0"/>
          </a:p>
        </p:txBody>
      </p:sp>
    </p:spTree>
    <p:extLst>
      <p:ext uri="{BB962C8B-B14F-4D97-AF65-F5344CB8AC3E}">
        <p14:creationId xmlns:p14="http://schemas.microsoft.com/office/powerpoint/2010/main" val="85853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Slide Number Placeholder 6"/>
          <p:cNvSpPr>
            <a:spLocks noGrp="1"/>
          </p:cNvSpPr>
          <p:nvPr>
            <p:ph type="sldNum" sz="quarter" idx="10"/>
          </p:nvPr>
        </p:nvSpPr>
        <p:spPr/>
        <p:txBody>
          <a:bodyPr/>
          <a:lstStyle>
            <a:lvl1pPr>
              <a:defRPr/>
            </a:lvl1pPr>
          </a:lstStyle>
          <a:p>
            <a:pPr>
              <a:defRPr/>
            </a:pPr>
            <a:fld id="{760295EF-69B7-3545-8109-E177475F05FD}" type="slidenum">
              <a:rPr lang="en-US"/>
              <a:pPr>
                <a:defRPr/>
              </a:pPr>
              <a:t>‹#›</a:t>
            </a:fld>
            <a:endParaRPr lang="en-US"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10895" b="4445"/>
          <a:stretch/>
        </p:blipFill>
        <p:spPr>
          <a:xfrm>
            <a:off x="5243332" y="-112964"/>
            <a:ext cx="4070517" cy="6605840"/>
          </a:xfrm>
          <a:prstGeom prst="rect">
            <a:avLst/>
          </a:prstGeom>
          <a:effectLst>
            <a:softEdge rad="127000"/>
          </a:effec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205" y="2454182"/>
            <a:ext cx="3686458" cy="1353890"/>
          </a:xfrm>
          <a:prstGeom prst="rect">
            <a:avLst/>
          </a:prstGeom>
        </p:spPr>
      </p:pic>
    </p:spTree>
    <p:extLst>
      <p:ext uri="{BB962C8B-B14F-4D97-AF65-F5344CB8AC3E}">
        <p14:creationId xmlns:p14="http://schemas.microsoft.com/office/powerpoint/2010/main" val="53565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p:txBody>
          <a:bodyPr/>
          <a:lstStyle>
            <a:lvl1pPr>
              <a:defRPr/>
            </a:lvl1pPr>
          </a:lstStyle>
          <a:p>
            <a:pPr>
              <a:defRPr/>
            </a:pPr>
            <a:fld id="{9263B586-7639-A643-8503-F9ED63DE7C9E}" type="slidenum">
              <a:rPr lang="en-US"/>
              <a:pPr>
                <a:defRPr/>
              </a:pPr>
              <a:t>‹#›</a:t>
            </a:fld>
            <a:endParaRPr lang="en-US"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a:ext>
            </a:extLst>
          </a:blip>
          <a:srcRect l="13823" r="7097"/>
          <a:stretch/>
        </p:blipFill>
        <p:spPr>
          <a:xfrm>
            <a:off x="5347504" y="-156975"/>
            <a:ext cx="4514126" cy="6809263"/>
          </a:xfrm>
          <a:prstGeom prst="rect">
            <a:avLst/>
          </a:prstGeom>
          <a:effectLst>
            <a:softEdge rad="127000"/>
          </a:effec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8930" y="2677769"/>
            <a:ext cx="4814531" cy="1211326"/>
          </a:xfrm>
          <a:prstGeom prst="rect">
            <a:avLst/>
          </a:prstGeom>
        </p:spPr>
      </p:pic>
    </p:spTree>
    <p:extLst>
      <p:ext uri="{BB962C8B-B14F-4D97-AF65-F5344CB8AC3E}">
        <p14:creationId xmlns:p14="http://schemas.microsoft.com/office/powerpoint/2010/main" val="58534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86600" y="6492876"/>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defRPr>
            </a:lvl1pPr>
          </a:lstStyle>
          <a:p>
            <a:pPr>
              <a:defRPr/>
            </a:pPr>
            <a:fld id="{1BAE5DC5-FB39-0146-BD30-735AAEA116EC}" type="slidenum">
              <a:rPr lang="en-US"/>
              <a:pPr>
                <a:defRPr/>
              </a:pPr>
              <a:t>‹#›</a:t>
            </a:fld>
            <a:endParaRPr lang="en-US" dirty="0"/>
          </a:p>
        </p:txBody>
      </p:sp>
      <p:sp>
        <p:nvSpPr>
          <p:cNvPr id="1029" name="Title Placeholder 1"/>
          <p:cNvSpPr>
            <a:spLocks noGrp="1"/>
          </p:cNvSpPr>
          <p:nvPr>
            <p:ph type="title"/>
          </p:nvPr>
        </p:nvSpPr>
        <p:spPr bwMode="auto">
          <a:xfrm>
            <a:off x="2488556" y="633413"/>
            <a:ext cx="6235153"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30" name="Text Placeholder 2"/>
          <p:cNvSpPr>
            <a:spLocks noGrp="1"/>
          </p:cNvSpPr>
          <p:nvPr>
            <p:ph type="body" idx="1"/>
          </p:nvPr>
        </p:nvSpPr>
        <p:spPr bwMode="auto">
          <a:xfrm>
            <a:off x="346275" y="1916575"/>
            <a:ext cx="84582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bwMode="auto">
          <a:xfrm>
            <a:off x="346275" y="504584"/>
            <a:ext cx="2107556" cy="852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rot="10800000">
            <a:off x="0" y="5811714"/>
            <a:ext cx="9144000" cy="104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2" r:id="rId4"/>
    <p:sldLayoutId id="2147483677" r:id="rId5"/>
    <p:sldLayoutId id="2147483673" r:id="rId6"/>
    <p:sldLayoutId id="2147483678" r:id="rId7"/>
    <p:sldLayoutId id="2147483679" r:id="rId8"/>
    <p:sldLayoutId id="2147483680" r:id="rId9"/>
    <p:sldLayoutId id="2147483681" r:id="rId10"/>
    <p:sldLayoutId id="2147483682" r:id="rId11"/>
    <p:sldLayoutId id="2147483683" r:id="rId12"/>
  </p:sldLayoutIdLst>
  <p:hf hdr="0" dt="0"/>
  <p:txStyles>
    <p:titleStyle>
      <a:lvl1pPr algn="l" rtl="0" eaLnBrk="1" fontAlgn="base" hangingPunct="1">
        <a:lnSpc>
          <a:spcPct val="90000"/>
        </a:lnSpc>
        <a:spcBef>
          <a:spcPct val="0"/>
        </a:spcBef>
        <a:spcAft>
          <a:spcPct val="0"/>
        </a:spcAft>
        <a:defRPr sz="1800" b="1" kern="1200">
          <a:solidFill>
            <a:srgbClr val="005976"/>
          </a:solidFill>
          <a:latin typeface="Arial Black" charset="0"/>
          <a:ea typeface="Arial Black" charset="0"/>
          <a:cs typeface="Arial Black" charset="0"/>
        </a:defRPr>
      </a:lvl1pPr>
      <a:lvl2pPr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2pPr>
      <a:lvl3pPr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3pPr>
      <a:lvl4pPr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4pPr>
      <a:lvl5pPr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5pPr>
      <a:lvl6pPr marL="342900"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6pPr>
      <a:lvl7pPr marL="685800"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7pPr>
      <a:lvl8pPr marL="1028700"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8pPr>
      <a:lvl9pPr marL="1371600" algn="l" rtl="0" eaLnBrk="1" fontAlgn="base" hangingPunct="1">
        <a:lnSpc>
          <a:spcPct val="90000"/>
        </a:lnSpc>
        <a:spcBef>
          <a:spcPct val="0"/>
        </a:spcBef>
        <a:spcAft>
          <a:spcPct val="0"/>
        </a:spcAft>
        <a:defRPr sz="1800" b="1">
          <a:solidFill>
            <a:srgbClr val="6C8F9B"/>
          </a:solidFill>
          <a:latin typeface="Arial Black" charset="0"/>
          <a:ea typeface="Arial Black" charset="0"/>
          <a:cs typeface="Arial Black" charset="0"/>
        </a:defRPr>
      </a:lvl9pPr>
    </p:titleStyle>
    <p:bodyStyle>
      <a:lvl1pPr marL="171450" indent="-239316" algn="l" rtl="0" eaLnBrk="1" fontAlgn="base" hangingPunct="1">
        <a:lnSpc>
          <a:spcPts val="1350"/>
        </a:lnSpc>
        <a:spcBef>
          <a:spcPts val="450"/>
        </a:spcBef>
        <a:spcAft>
          <a:spcPct val="0"/>
        </a:spcAft>
        <a:buClr>
          <a:srgbClr val="6C8F9B"/>
        </a:buClr>
        <a:buSzPct val="125000"/>
        <a:buFont typeface="Arial" charset="0"/>
        <a:buChar char="•"/>
        <a:defRPr kern="1200">
          <a:solidFill>
            <a:schemeClr val="tx1"/>
          </a:solidFill>
          <a:latin typeface="Arial" charset="0"/>
          <a:ea typeface="Arial" charset="0"/>
          <a:cs typeface="Arial" charset="0"/>
        </a:defRPr>
      </a:lvl1pPr>
      <a:lvl2pPr marL="514350" indent="-239316" algn="l" rtl="0" eaLnBrk="1" fontAlgn="base" hangingPunct="1">
        <a:lnSpc>
          <a:spcPts val="1350"/>
        </a:lnSpc>
        <a:spcBef>
          <a:spcPts val="450"/>
        </a:spcBef>
        <a:spcAft>
          <a:spcPct val="0"/>
        </a:spcAft>
        <a:buClr>
          <a:srgbClr val="6C8F9B"/>
        </a:buClr>
        <a:buSzPct val="75000"/>
        <a:buFont typeface="Courier New" charset="0"/>
        <a:buChar char="o"/>
        <a:defRPr sz="1200" kern="1200">
          <a:solidFill>
            <a:schemeClr val="tx1"/>
          </a:solidFill>
          <a:latin typeface="Arial" charset="0"/>
          <a:ea typeface="Arial" charset="0"/>
          <a:cs typeface="Arial" charset="0"/>
        </a:defRPr>
      </a:lvl2pPr>
      <a:lvl3pPr marL="857250" indent="-239316" algn="l" rtl="0" eaLnBrk="1" fontAlgn="base" hangingPunct="1">
        <a:lnSpc>
          <a:spcPts val="1350"/>
        </a:lnSpc>
        <a:spcBef>
          <a:spcPts val="450"/>
        </a:spcBef>
        <a:spcAft>
          <a:spcPct val="0"/>
        </a:spcAft>
        <a:buClr>
          <a:srgbClr val="6C8F9B"/>
        </a:buClr>
        <a:buFont typeface="Arial" charset="0"/>
        <a:buChar char="•"/>
        <a:defRPr sz="1050" kern="1200">
          <a:solidFill>
            <a:schemeClr val="tx1"/>
          </a:solidFill>
          <a:latin typeface="Arial" charset="0"/>
          <a:ea typeface="Arial" charset="0"/>
          <a:cs typeface="Arial" charset="0"/>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Arial" charset="0"/>
          <a:cs typeface="Arial" charset="0"/>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50C35E-753C-41E3-A4FC-9B12121538DF}"/>
              </a:ext>
            </a:extLst>
          </p:cNvPr>
          <p:cNvSpPr>
            <a:spLocks noGrp="1"/>
          </p:cNvSpPr>
          <p:nvPr>
            <p:ph type="ctrTitle"/>
          </p:nvPr>
        </p:nvSpPr>
        <p:spPr>
          <a:xfrm>
            <a:off x="342290" y="2109217"/>
            <a:ext cx="8458200" cy="1118627"/>
          </a:xfrm>
        </p:spPr>
        <p:txBody>
          <a:bodyPr/>
          <a:lstStyle/>
          <a:p>
            <a:pPr>
              <a:lnSpc>
                <a:spcPts val="2500"/>
              </a:lnSpc>
            </a:pPr>
            <a:r>
              <a:rPr lang="en-US" sz="2000" dirty="0"/>
              <a:t>Application of Orthogonal-Defect Classification for Software Reliability Analysis</a:t>
            </a:r>
          </a:p>
        </p:txBody>
      </p:sp>
      <p:sp>
        <p:nvSpPr>
          <p:cNvPr id="6" name="Text Placeholder 1">
            <a:extLst>
              <a:ext uri="{FF2B5EF4-FFF2-40B4-BE49-F238E27FC236}">
                <a16:creationId xmlns:a16="http://schemas.microsoft.com/office/drawing/2014/main" id="{5813361A-67BE-E0BD-1B5C-C1A327B0C615}"/>
              </a:ext>
            </a:extLst>
          </p:cNvPr>
          <p:cNvSpPr txBox="1">
            <a:spLocks/>
          </p:cNvSpPr>
          <p:nvPr/>
        </p:nvSpPr>
        <p:spPr bwMode="auto">
          <a:xfrm>
            <a:off x="1870913" y="3106912"/>
            <a:ext cx="5435898" cy="1504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noAutofit/>
          </a:bodyPr>
          <a:lstStyle>
            <a:lvl1pPr marL="0" marR="0" indent="0" algn="ctr" defTabSz="685800" rtl="0" eaLnBrk="1" fontAlgn="auto" latinLnBrk="0" hangingPunct="1">
              <a:lnSpc>
                <a:spcPct val="100000"/>
              </a:lnSpc>
              <a:spcBef>
                <a:spcPct val="20000"/>
              </a:spcBef>
              <a:spcAft>
                <a:spcPts val="0"/>
              </a:spcAft>
              <a:buClrTx/>
              <a:buSzTx/>
              <a:buFont typeface="Arial" pitchFamily="34" charset="0"/>
              <a:buNone/>
              <a:tabLst/>
              <a:defRPr sz="1050" kern="1200">
                <a:solidFill>
                  <a:schemeClr val="tx1"/>
                </a:solidFill>
                <a:latin typeface="Arial" charset="0"/>
                <a:ea typeface="Arial" charset="0"/>
                <a:cs typeface="Arial" charset="0"/>
              </a:defRPr>
            </a:lvl1pPr>
            <a:lvl2pPr marL="514350" indent="-239316" algn="l" rtl="0" eaLnBrk="1" fontAlgn="base" hangingPunct="1">
              <a:lnSpc>
                <a:spcPts val="1350"/>
              </a:lnSpc>
              <a:spcBef>
                <a:spcPts val="450"/>
              </a:spcBef>
              <a:spcAft>
                <a:spcPct val="0"/>
              </a:spcAft>
              <a:buClr>
                <a:srgbClr val="6C8F9B"/>
              </a:buClr>
              <a:buSzPct val="75000"/>
              <a:buFont typeface="Courier New" charset="0"/>
              <a:buChar char="o"/>
              <a:defRPr sz="1200" kern="1200">
                <a:solidFill>
                  <a:schemeClr val="tx1"/>
                </a:solidFill>
                <a:latin typeface="Arial" charset="0"/>
                <a:ea typeface="Arial" charset="0"/>
                <a:cs typeface="Arial" charset="0"/>
              </a:defRPr>
            </a:lvl2pPr>
            <a:lvl3pPr marL="857250" indent="-239316" algn="l" rtl="0" eaLnBrk="1" fontAlgn="base" hangingPunct="1">
              <a:lnSpc>
                <a:spcPts val="1350"/>
              </a:lnSpc>
              <a:spcBef>
                <a:spcPts val="450"/>
              </a:spcBef>
              <a:spcAft>
                <a:spcPct val="0"/>
              </a:spcAft>
              <a:buClr>
                <a:srgbClr val="6C8F9B"/>
              </a:buClr>
              <a:buFont typeface="Arial" charset="0"/>
              <a:buChar char="•"/>
              <a:defRPr sz="1050" kern="1200">
                <a:solidFill>
                  <a:schemeClr val="tx1"/>
                </a:solidFill>
                <a:latin typeface="Arial" charset="0"/>
                <a:ea typeface="Arial" charset="0"/>
                <a:cs typeface="Arial" charset="0"/>
              </a:defRPr>
            </a:lvl3pPr>
            <a:lvl4pPr marL="12001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Arial" charset="0"/>
                <a:cs typeface="Arial" charset="0"/>
              </a:defRPr>
            </a:lvl4pPr>
            <a:lvl5pPr marL="1543050" indent="-171450" algn="l" rtl="0" eaLnBrk="1" fontAlgn="base" hangingPunct="1">
              <a:lnSpc>
                <a:spcPct val="90000"/>
              </a:lnSpc>
              <a:spcBef>
                <a:spcPts val="375"/>
              </a:spcBef>
              <a:spcAft>
                <a:spcPct val="0"/>
              </a:spcAft>
              <a:buFont typeface="Arial" charset="0"/>
              <a:buChar char="•"/>
              <a:defRPr kern="1200">
                <a:solidFill>
                  <a:schemeClr val="tx1"/>
                </a:solidFill>
                <a:latin typeface="+mn-lt"/>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lnSpc>
                <a:spcPct val="110000"/>
              </a:lnSpc>
            </a:pPr>
            <a:r>
              <a:rPr lang="en-US" sz="1400" b="1" dirty="0">
                <a:solidFill>
                  <a:srgbClr val="005976"/>
                </a:solidFill>
              </a:rPr>
              <a:t>Edward Chen </a:t>
            </a:r>
            <a:r>
              <a:rPr lang="en-US" sz="1100" dirty="0">
                <a:solidFill>
                  <a:srgbClr val="005976"/>
                </a:solidFill>
              </a:rPr>
              <a:t>North Carolina State University</a:t>
            </a:r>
          </a:p>
          <a:p>
            <a:pPr>
              <a:lnSpc>
                <a:spcPct val="110000"/>
              </a:lnSpc>
            </a:pPr>
            <a:r>
              <a:rPr lang="en-US" sz="1400" b="1" dirty="0">
                <a:solidFill>
                  <a:srgbClr val="005976"/>
                </a:solidFill>
              </a:rPr>
              <a:t>Han Bao </a:t>
            </a:r>
            <a:r>
              <a:rPr lang="en-US" sz="1100" dirty="0">
                <a:solidFill>
                  <a:srgbClr val="005976"/>
                </a:solidFill>
              </a:rPr>
              <a:t>Idaho National Laboratory</a:t>
            </a:r>
          </a:p>
          <a:p>
            <a:pPr>
              <a:lnSpc>
                <a:spcPct val="110000"/>
              </a:lnSpc>
            </a:pPr>
            <a:r>
              <a:rPr lang="en-US" sz="1400" b="1" dirty="0">
                <a:solidFill>
                  <a:srgbClr val="005976"/>
                </a:solidFill>
              </a:rPr>
              <a:t>Tate </a:t>
            </a:r>
            <a:r>
              <a:rPr lang="en-US" sz="1400" b="1" dirty="0" err="1">
                <a:solidFill>
                  <a:srgbClr val="005976"/>
                </a:solidFill>
              </a:rPr>
              <a:t>Shorthill</a:t>
            </a:r>
            <a:r>
              <a:rPr lang="en-US" sz="1400" b="1" dirty="0">
                <a:solidFill>
                  <a:srgbClr val="005976"/>
                </a:solidFill>
              </a:rPr>
              <a:t> </a:t>
            </a:r>
            <a:r>
              <a:rPr lang="en-US" sz="1100" dirty="0">
                <a:solidFill>
                  <a:srgbClr val="005976"/>
                </a:solidFill>
              </a:rPr>
              <a:t>University of Pittsburgh</a:t>
            </a:r>
          </a:p>
          <a:p>
            <a:pPr>
              <a:lnSpc>
                <a:spcPct val="110000"/>
              </a:lnSpc>
            </a:pPr>
            <a:r>
              <a:rPr lang="en-US" sz="1400" b="1" dirty="0">
                <a:solidFill>
                  <a:srgbClr val="005976"/>
                </a:solidFill>
              </a:rPr>
              <a:t>Carl Elks </a:t>
            </a:r>
            <a:r>
              <a:rPr lang="en-US" sz="1100" dirty="0">
                <a:solidFill>
                  <a:srgbClr val="005976"/>
                </a:solidFill>
              </a:rPr>
              <a:t>Virginia Commonwealth University</a:t>
            </a:r>
          </a:p>
          <a:p>
            <a:pPr>
              <a:lnSpc>
                <a:spcPct val="110000"/>
              </a:lnSpc>
            </a:pPr>
            <a:r>
              <a:rPr lang="en-US" sz="1400" b="1" dirty="0" err="1">
                <a:solidFill>
                  <a:srgbClr val="005976"/>
                </a:solidFill>
              </a:rPr>
              <a:t>Athira</a:t>
            </a:r>
            <a:r>
              <a:rPr lang="en-US" sz="1400" b="1" dirty="0">
                <a:solidFill>
                  <a:srgbClr val="005976"/>
                </a:solidFill>
              </a:rPr>
              <a:t> Varma Jayakumar </a:t>
            </a:r>
            <a:r>
              <a:rPr lang="en-US" sz="1100" dirty="0">
                <a:solidFill>
                  <a:srgbClr val="005976"/>
                </a:solidFill>
              </a:rPr>
              <a:t>Virginia Commonwealth University</a:t>
            </a:r>
          </a:p>
          <a:p>
            <a:pPr>
              <a:lnSpc>
                <a:spcPct val="110000"/>
              </a:lnSpc>
            </a:pPr>
            <a:r>
              <a:rPr lang="en-US" sz="1400" b="1" dirty="0">
                <a:solidFill>
                  <a:srgbClr val="005976"/>
                </a:solidFill>
              </a:rPr>
              <a:t>Nam </a:t>
            </a:r>
            <a:r>
              <a:rPr lang="en-US" sz="1400" b="1" dirty="0" err="1">
                <a:solidFill>
                  <a:srgbClr val="005976"/>
                </a:solidFill>
              </a:rPr>
              <a:t>Dinh</a:t>
            </a:r>
            <a:r>
              <a:rPr lang="en-US" sz="1400" b="1" dirty="0">
                <a:solidFill>
                  <a:srgbClr val="005976"/>
                </a:solidFill>
              </a:rPr>
              <a:t> </a:t>
            </a:r>
            <a:r>
              <a:rPr lang="en-US" sz="1100" dirty="0">
                <a:solidFill>
                  <a:srgbClr val="005976"/>
                </a:solidFill>
              </a:rPr>
              <a:t>North Carolina State University</a:t>
            </a:r>
          </a:p>
          <a:p>
            <a:pPr>
              <a:lnSpc>
                <a:spcPct val="110000"/>
              </a:lnSpc>
            </a:pPr>
            <a:endParaRPr lang="en-US" sz="1100" b="1" dirty="0">
              <a:solidFill>
                <a:srgbClr val="005976"/>
              </a:solidFill>
            </a:endParaRPr>
          </a:p>
          <a:p>
            <a:pPr>
              <a:lnSpc>
                <a:spcPct val="110000"/>
              </a:lnSpc>
            </a:pPr>
            <a:r>
              <a:rPr lang="en-US" sz="1200" dirty="0">
                <a:solidFill>
                  <a:srgbClr val="005976"/>
                </a:solidFill>
              </a:rPr>
              <a:t>6/30/2022</a:t>
            </a:r>
          </a:p>
        </p:txBody>
      </p:sp>
    </p:spTree>
    <p:extLst>
      <p:ext uri="{BB962C8B-B14F-4D97-AF65-F5344CB8AC3E}">
        <p14:creationId xmlns:p14="http://schemas.microsoft.com/office/powerpoint/2010/main" val="299857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F27395-A2BA-3490-409F-AAB21F1054EA}"/>
              </a:ext>
            </a:extLst>
          </p:cNvPr>
          <p:cNvSpPr>
            <a:spLocks noGrp="1"/>
          </p:cNvSpPr>
          <p:nvPr>
            <p:ph idx="1"/>
          </p:nvPr>
        </p:nvSpPr>
        <p:spPr>
          <a:xfrm>
            <a:off x="304800" y="1299747"/>
            <a:ext cx="8534400" cy="4923693"/>
          </a:xfrm>
        </p:spPr>
        <p:txBody>
          <a:bodyPr/>
          <a:lstStyle/>
          <a:p>
            <a:pPr marL="0" indent="0">
              <a:lnSpc>
                <a:spcPct val="120000"/>
              </a:lnSpc>
              <a:spcBef>
                <a:spcPts val="0"/>
              </a:spcBef>
              <a:spcAft>
                <a:spcPts val="600"/>
              </a:spcAft>
              <a:buNone/>
            </a:pPr>
            <a:r>
              <a:rPr lang="en-US" b="0" dirty="0"/>
              <a:t>1.  The relationship between defect class detected and UCA caused holds true for   5 different pieces of software.</a:t>
            </a:r>
          </a:p>
          <a:p>
            <a:pPr marL="685800" lvl="1" indent="-342900">
              <a:lnSpc>
                <a:spcPct val="120000"/>
              </a:lnSpc>
              <a:spcBef>
                <a:spcPts val="0"/>
              </a:spcBef>
              <a:spcAft>
                <a:spcPts val="600"/>
              </a:spcAft>
              <a:buFont typeface="+mj-lt"/>
              <a:buAutoNum type="alphaLcParenR"/>
            </a:pPr>
            <a:r>
              <a:rPr lang="en-US" dirty="0"/>
              <a:t>Consistent with ODC theory [13] regarding software defect classes</a:t>
            </a:r>
            <a:endParaRPr lang="en-US" b="0" dirty="0"/>
          </a:p>
        </p:txBody>
      </p:sp>
      <p:sp>
        <p:nvSpPr>
          <p:cNvPr id="3" name="Title 2">
            <a:extLst>
              <a:ext uri="{FF2B5EF4-FFF2-40B4-BE49-F238E27FC236}">
                <a16:creationId xmlns:a16="http://schemas.microsoft.com/office/drawing/2014/main" id="{6A5BA2A8-8A79-22F8-9085-88D704BC7959}"/>
              </a:ext>
            </a:extLst>
          </p:cNvPr>
          <p:cNvSpPr>
            <a:spLocks noGrp="1"/>
          </p:cNvSpPr>
          <p:nvPr>
            <p:ph type="title"/>
          </p:nvPr>
        </p:nvSpPr>
        <p:spPr/>
        <p:txBody>
          <a:bodyPr/>
          <a:lstStyle/>
          <a:p>
            <a:r>
              <a:rPr lang="en-US" dirty="0"/>
              <a:t>Data Collection &amp; Correlation</a:t>
            </a:r>
          </a:p>
        </p:txBody>
      </p:sp>
      <p:sp>
        <p:nvSpPr>
          <p:cNvPr id="4" name="Slide Number Placeholder 3">
            <a:extLst>
              <a:ext uri="{FF2B5EF4-FFF2-40B4-BE49-F238E27FC236}">
                <a16:creationId xmlns:a16="http://schemas.microsoft.com/office/drawing/2014/main" id="{B7975FC0-6AEC-762C-3A45-28100B28F215}"/>
              </a:ext>
            </a:extLst>
          </p:cNvPr>
          <p:cNvSpPr>
            <a:spLocks noGrp="1"/>
          </p:cNvSpPr>
          <p:nvPr>
            <p:ph type="sldNum" sz="quarter" idx="10"/>
          </p:nvPr>
        </p:nvSpPr>
        <p:spPr/>
        <p:txBody>
          <a:bodyPr/>
          <a:lstStyle/>
          <a:p>
            <a:pPr>
              <a:defRPr/>
            </a:pPr>
            <a:fld id="{CDEFAD39-1750-3342-8CA4-A45556007C23}" type="slidenum">
              <a:rPr lang="en-US" smtClean="0"/>
              <a:pPr>
                <a:defRPr/>
              </a:pPr>
              <a:t>10</a:t>
            </a:fld>
            <a:endParaRPr lang="en-US" dirty="0"/>
          </a:p>
        </p:txBody>
      </p:sp>
      <p:graphicFrame>
        <p:nvGraphicFramePr>
          <p:cNvPr id="6" name="Table 8">
            <a:extLst>
              <a:ext uri="{FF2B5EF4-FFF2-40B4-BE49-F238E27FC236}">
                <a16:creationId xmlns:a16="http://schemas.microsoft.com/office/drawing/2014/main" id="{E1AEF808-7680-76E0-C9CF-8619930E7D45}"/>
              </a:ext>
            </a:extLst>
          </p:cNvPr>
          <p:cNvGraphicFramePr>
            <a:graphicFrameLocks noGrp="1"/>
          </p:cNvGraphicFramePr>
          <p:nvPr>
            <p:extLst>
              <p:ext uri="{D42A27DB-BD31-4B8C-83A1-F6EECF244321}">
                <p14:modId xmlns:p14="http://schemas.microsoft.com/office/powerpoint/2010/main" val="2076386056"/>
              </p:ext>
            </p:extLst>
          </p:nvPr>
        </p:nvGraphicFramePr>
        <p:xfrm>
          <a:off x="869659" y="3354691"/>
          <a:ext cx="5984145" cy="2163522"/>
        </p:xfrm>
        <a:graphic>
          <a:graphicData uri="http://schemas.openxmlformats.org/drawingml/2006/table">
            <a:tbl>
              <a:tblPr firstRow="1" bandRow="1">
                <a:tableStyleId>{5C22544A-7EE6-4342-B048-85BDC9FD1C3A}</a:tableStyleId>
              </a:tblPr>
              <a:tblGrid>
                <a:gridCol w="1534467">
                  <a:extLst>
                    <a:ext uri="{9D8B030D-6E8A-4147-A177-3AD203B41FA5}">
                      <a16:colId xmlns:a16="http://schemas.microsoft.com/office/drawing/2014/main" val="3333416600"/>
                    </a:ext>
                  </a:extLst>
                </a:gridCol>
                <a:gridCol w="976637">
                  <a:extLst>
                    <a:ext uri="{9D8B030D-6E8A-4147-A177-3AD203B41FA5}">
                      <a16:colId xmlns:a16="http://schemas.microsoft.com/office/drawing/2014/main" val="2291662067"/>
                    </a:ext>
                  </a:extLst>
                </a:gridCol>
                <a:gridCol w="1149292">
                  <a:extLst>
                    <a:ext uri="{9D8B030D-6E8A-4147-A177-3AD203B41FA5}">
                      <a16:colId xmlns:a16="http://schemas.microsoft.com/office/drawing/2014/main" val="2746802768"/>
                    </a:ext>
                  </a:extLst>
                </a:gridCol>
                <a:gridCol w="1126920">
                  <a:extLst>
                    <a:ext uri="{9D8B030D-6E8A-4147-A177-3AD203B41FA5}">
                      <a16:colId xmlns:a16="http://schemas.microsoft.com/office/drawing/2014/main" val="2370544925"/>
                    </a:ext>
                  </a:extLst>
                </a:gridCol>
                <a:gridCol w="1196829">
                  <a:extLst>
                    <a:ext uri="{9D8B030D-6E8A-4147-A177-3AD203B41FA5}">
                      <a16:colId xmlns:a16="http://schemas.microsoft.com/office/drawing/2014/main" val="2794304176"/>
                    </a:ext>
                  </a:extLst>
                </a:gridCol>
              </a:tblGrid>
              <a:tr h="291295">
                <a:tc>
                  <a:txBody>
                    <a:bodyPr/>
                    <a:lstStyle/>
                    <a:p>
                      <a:r>
                        <a:rPr lang="en-US" dirty="0">
                          <a:solidFill>
                            <a:schemeClr val="tx1"/>
                          </a:solidFill>
                        </a:rPr>
                        <a:t>Defect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UCA-A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UCA-B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UCA-C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rPr>
                        <a:t>UCA-D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0777222"/>
                  </a:ext>
                </a:extLst>
              </a:tr>
              <a:tr h="311057">
                <a:tc>
                  <a:txBody>
                    <a:bodyPr/>
                    <a:lstStyle/>
                    <a:p>
                      <a:r>
                        <a:rPr lang="en-US" dirty="0"/>
                        <a:t>Algorithm Defect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0.350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0.190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4227363"/>
                  </a:ext>
                </a:extLst>
              </a:tr>
              <a:tr h="311057">
                <a:tc>
                  <a:txBody>
                    <a:bodyPr/>
                    <a:lstStyle/>
                    <a:p>
                      <a:r>
                        <a:rPr lang="en-US" dirty="0"/>
                        <a:t>Assignment Defect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0.288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0.045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8543043"/>
                  </a:ext>
                </a:extLst>
              </a:tr>
              <a:tr h="311057">
                <a:tc>
                  <a:txBody>
                    <a:bodyPr/>
                    <a:lstStyle/>
                    <a:p>
                      <a:r>
                        <a:rPr lang="en-US" dirty="0"/>
                        <a:t>Checking Defect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0.360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0.244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6019320"/>
                  </a:ext>
                </a:extLst>
              </a:tr>
              <a:tr h="311057">
                <a:tc>
                  <a:txBody>
                    <a:bodyPr/>
                    <a:lstStyle/>
                    <a:p>
                      <a:r>
                        <a:rPr lang="en-US" dirty="0"/>
                        <a:t>Function Defect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0.389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0.241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895030"/>
                  </a:ext>
                </a:extLst>
              </a:tr>
              <a:tr h="311057">
                <a:tc>
                  <a:txBody>
                    <a:bodyPr/>
                    <a:lstStyle/>
                    <a:p>
                      <a:r>
                        <a:rPr lang="en-US" dirty="0"/>
                        <a:t>Interface Defect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0.347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0.533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5418719"/>
                  </a:ext>
                </a:extLst>
              </a:tr>
              <a:tr h="311057">
                <a:tc>
                  <a:txBody>
                    <a:bodyPr/>
                    <a:lstStyle/>
                    <a:p>
                      <a:r>
                        <a:rPr lang="en-US" dirty="0"/>
                        <a:t>Timing Defect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0.190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0.524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0.238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7124171"/>
                  </a:ext>
                </a:extLst>
              </a:tr>
            </a:tbl>
          </a:graphicData>
        </a:graphic>
      </p:graphicFrame>
      <p:sp>
        <p:nvSpPr>
          <p:cNvPr id="7" name="TextBox 6">
            <a:extLst>
              <a:ext uri="{FF2B5EF4-FFF2-40B4-BE49-F238E27FC236}">
                <a16:creationId xmlns:a16="http://schemas.microsoft.com/office/drawing/2014/main" id="{444D2082-1FE0-148A-9FAA-B66E1D693690}"/>
              </a:ext>
            </a:extLst>
          </p:cNvPr>
          <p:cNvSpPr txBox="1"/>
          <p:nvPr/>
        </p:nvSpPr>
        <p:spPr>
          <a:xfrm>
            <a:off x="92278" y="6108329"/>
            <a:ext cx="8959443" cy="646331"/>
          </a:xfrm>
          <a:prstGeom prst="rect">
            <a:avLst/>
          </a:prstGeom>
          <a:solidFill>
            <a:schemeClr val="bg1"/>
          </a:solidFill>
          <a:ln w="38100">
            <a:solidFill>
              <a:srgbClr val="FF0000"/>
            </a:solidFill>
          </a:ln>
        </p:spPr>
        <p:txBody>
          <a:bodyPr wrap="square" rtlCol="0">
            <a:spAutoFit/>
          </a:bodyPr>
          <a:lstStyle/>
          <a:p>
            <a:r>
              <a:rPr lang="en-US" dirty="0"/>
              <a:t>A relationship between UCA type and defect class exists. If we know the prob. that a specific defect class exists in the software, we can determine the prob. it will cause a UCA</a:t>
            </a:r>
          </a:p>
        </p:txBody>
      </p:sp>
      <p:sp>
        <p:nvSpPr>
          <p:cNvPr id="8" name="TextBox 7">
            <a:extLst>
              <a:ext uri="{FF2B5EF4-FFF2-40B4-BE49-F238E27FC236}">
                <a16:creationId xmlns:a16="http://schemas.microsoft.com/office/drawing/2014/main" id="{4C594604-897D-752A-5041-08D664A8E092}"/>
              </a:ext>
            </a:extLst>
          </p:cNvPr>
          <p:cNvSpPr txBox="1"/>
          <p:nvPr/>
        </p:nvSpPr>
        <p:spPr>
          <a:xfrm>
            <a:off x="6853804" y="4240599"/>
            <a:ext cx="1990289" cy="646331"/>
          </a:xfrm>
          <a:prstGeom prst="rect">
            <a:avLst/>
          </a:prstGeom>
          <a:noFill/>
        </p:spPr>
        <p:txBody>
          <a:bodyPr wrap="square" rtlCol="0">
            <a:spAutoFit/>
          </a:bodyPr>
          <a:lstStyle/>
          <a:p>
            <a:r>
              <a:rPr lang="en-US" dirty="0"/>
              <a:t>Conditional probability table</a:t>
            </a:r>
          </a:p>
        </p:txBody>
      </p:sp>
      <p:sp>
        <p:nvSpPr>
          <p:cNvPr id="9" name="TextBox 8">
            <a:extLst>
              <a:ext uri="{FF2B5EF4-FFF2-40B4-BE49-F238E27FC236}">
                <a16:creationId xmlns:a16="http://schemas.microsoft.com/office/drawing/2014/main" id="{4161F274-4FC2-3195-1541-609D2AFB0B88}"/>
              </a:ext>
            </a:extLst>
          </p:cNvPr>
          <p:cNvSpPr txBox="1"/>
          <p:nvPr/>
        </p:nvSpPr>
        <p:spPr>
          <a:xfrm>
            <a:off x="304800" y="2399563"/>
            <a:ext cx="8642757" cy="923330"/>
          </a:xfrm>
          <a:prstGeom prst="rect">
            <a:avLst/>
          </a:prstGeom>
          <a:noFill/>
        </p:spPr>
        <p:txBody>
          <a:bodyPr wrap="square">
            <a:spAutoFit/>
          </a:bodyPr>
          <a:lstStyle/>
          <a:p>
            <a:r>
              <a:rPr lang="en-US" b="0" dirty="0"/>
              <a:t>2.   A global relationship table is constructed for all defect classes &amp; UCA types</a:t>
            </a:r>
          </a:p>
          <a:p>
            <a:pPr marL="685800" lvl="1" indent="-342900">
              <a:buFont typeface="+mj-lt"/>
              <a:buAutoNum type="alphaLcParenR"/>
            </a:pPr>
            <a:r>
              <a:rPr lang="en-US" dirty="0"/>
              <a:t>If a </a:t>
            </a:r>
            <a:r>
              <a:rPr lang="en-US" u="sng" dirty="0"/>
              <a:t>Timing</a:t>
            </a:r>
            <a:r>
              <a:rPr lang="en-US" dirty="0"/>
              <a:t> defect exists, it has a 52.4% chance to cause a UCA-C; </a:t>
            </a:r>
          </a:p>
          <a:p>
            <a:pPr marL="685800" lvl="2" indent="0">
              <a:buNone/>
            </a:pPr>
            <a:r>
              <a:rPr lang="en-US" b="1" dirty="0"/>
              <a:t>P(</a:t>
            </a:r>
            <a:r>
              <a:rPr lang="en-US" b="1" dirty="0" err="1"/>
              <a:t>UCA-C|Timing</a:t>
            </a:r>
            <a:r>
              <a:rPr lang="en-US" b="1" dirty="0"/>
              <a:t>) **</a:t>
            </a:r>
            <a:r>
              <a:rPr lang="en-US" dirty="0"/>
              <a:t>conditional probability**</a:t>
            </a:r>
          </a:p>
        </p:txBody>
      </p:sp>
      <p:sp>
        <p:nvSpPr>
          <p:cNvPr id="10" name="TextBox 9">
            <a:extLst>
              <a:ext uri="{FF2B5EF4-FFF2-40B4-BE49-F238E27FC236}">
                <a16:creationId xmlns:a16="http://schemas.microsoft.com/office/drawing/2014/main" id="{8F00DD62-1FEF-64E0-ECBB-71382E40F29D}"/>
              </a:ext>
            </a:extLst>
          </p:cNvPr>
          <p:cNvSpPr txBox="1"/>
          <p:nvPr/>
        </p:nvSpPr>
        <p:spPr>
          <a:xfrm>
            <a:off x="299907" y="5599157"/>
            <a:ext cx="8376356" cy="369332"/>
          </a:xfrm>
          <a:prstGeom prst="rect">
            <a:avLst/>
          </a:prstGeom>
          <a:noFill/>
        </p:spPr>
        <p:txBody>
          <a:bodyPr wrap="square">
            <a:spAutoFit/>
          </a:bodyPr>
          <a:lstStyle/>
          <a:p>
            <a:pPr marL="342900" lvl="1"/>
            <a:r>
              <a:rPr lang="en-US" dirty="0"/>
              <a:t>b)    BUT, what is the probability of a </a:t>
            </a:r>
            <a:r>
              <a:rPr lang="en-US" u="sng" dirty="0"/>
              <a:t>Timing</a:t>
            </a:r>
            <a:r>
              <a:rPr lang="en-US" dirty="0"/>
              <a:t> defect?? </a:t>
            </a:r>
            <a:r>
              <a:rPr lang="en-US" b="1" dirty="0"/>
              <a:t>P(Timing) </a:t>
            </a:r>
            <a:r>
              <a:rPr lang="en-US" dirty="0"/>
              <a:t>**class probability**</a:t>
            </a:r>
          </a:p>
        </p:txBody>
      </p:sp>
    </p:spTree>
    <p:extLst>
      <p:ext uri="{BB962C8B-B14F-4D97-AF65-F5344CB8AC3E}">
        <p14:creationId xmlns:p14="http://schemas.microsoft.com/office/powerpoint/2010/main" val="331516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99EBC3-D572-E771-57AC-E3BFDF359D33}"/>
              </a:ext>
            </a:extLst>
          </p:cNvPr>
          <p:cNvSpPr>
            <a:spLocks noGrp="1"/>
          </p:cNvSpPr>
          <p:nvPr>
            <p:ph type="title"/>
          </p:nvPr>
        </p:nvSpPr>
        <p:spPr/>
        <p:txBody>
          <a:bodyPr/>
          <a:lstStyle/>
          <a:p>
            <a:r>
              <a:rPr lang="en-US" dirty="0"/>
              <a:t>Class Probability </a:t>
            </a:r>
          </a:p>
        </p:txBody>
      </p:sp>
      <p:sp>
        <p:nvSpPr>
          <p:cNvPr id="4" name="Slide Number Placeholder 3">
            <a:extLst>
              <a:ext uri="{FF2B5EF4-FFF2-40B4-BE49-F238E27FC236}">
                <a16:creationId xmlns:a16="http://schemas.microsoft.com/office/drawing/2014/main" id="{5842A6E8-51FF-3A35-A576-FFF977A04598}"/>
              </a:ext>
            </a:extLst>
          </p:cNvPr>
          <p:cNvSpPr>
            <a:spLocks noGrp="1"/>
          </p:cNvSpPr>
          <p:nvPr>
            <p:ph type="sldNum" sz="quarter" idx="10"/>
          </p:nvPr>
        </p:nvSpPr>
        <p:spPr/>
        <p:txBody>
          <a:bodyPr/>
          <a:lstStyle/>
          <a:p>
            <a:pPr>
              <a:defRPr/>
            </a:pPr>
            <a:fld id="{CDEFAD39-1750-3342-8CA4-A45556007C23}" type="slidenum">
              <a:rPr lang="en-US" smtClean="0"/>
              <a:pPr>
                <a:defRPr/>
              </a:pPr>
              <a:t>11</a:t>
            </a:fld>
            <a:endParaRPr lang="en-US" dirty="0"/>
          </a:p>
        </p:txBody>
      </p:sp>
      <p:graphicFrame>
        <p:nvGraphicFramePr>
          <p:cNvPr id="13" name="Chart 12">
            <a:extLst>
              <a:ext uri="{FF2B5EF4-FFF2-40B4-BE49-F238E27FC236}">
                <a16:creationId xmlns:a16="http://schemas.microsoft.com/office/drawing/2014/main" id="{2ED599A6-CFEC-489C-955E-E68062E23481}"/>
              </a:ext>
            </a:extLst>
          </p:cNvPr>
          <p:cNvGraphicFramePr>
            <a:graphicFrameLocks/>
          </p:cNvGraphicFramePr>
          <p:nvPr>
            <p:extLst>
              <p:ext uri="{D42A27DB-BD31-4B8C-83A1-F6EECF244321}">
                <p14:modId xmlns:p14="http://schemas.microsoft.com/office/powerpoint/2010/main" val="1850700939"/>
              </p:ext>
            </p:extLst>
          </p:nvPr>
        </p:nvGraphicFramePr>
        <p:xfrm>
          <a:off x="0" y="3576637"/>
          <a:ext cx="4331035" cy="32813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0C46F54A-77B0-06DC-AF4E-CBA3A5307719}"/>
              </a:ext>
            </a:extLst>
          </p:cNvPr>
          <p:cNvGraphicFramePr>
            <a:graphicFrameLocks/>
          </p:cNvGraphicFramePr>
          <p:nvPr>
            <p:extLst>
              <p:ext uri="{D42A27DB-BD31-4B8C-83A1-F6EECF244321}">
                <p14:modId xmlns:p14="http://schemas.microsoft.com/office/powerpoint/2010/main" val="34298751"/>
              </p:ext>
            </p:extLst>
          </p:nvPr>
        </p:nvGraphicFramePr>
        <p:xfrm>
          <a:off x="4331035" y="3576637"/>
          <a:ext cx="4812965" cy="3281363"/>
        </p:xfrm>
        <a:graphic>
          <a:graphicData uri="http://schemas.openxmlformats.org/drawingml/2006/chart">
            <c:chart xmlns:c="http://schemas.openxmlformats.org/drawingml/2006/chart" xmlns:r="http://schemas.openxmlformats.org/officeDocument/2006/relationships" r:id="rId3"/>
          </a:graphicData>
        </a:graphic>
      </p:graphicFrame>
      <p:sp>
        <p:nvSpPr>
          <p:cNvPr id="15" name="Content Placeholder 1">
            <a:extLst>
              <a:ext uri="{FF2B5EF4-FFF2-40B4-BE49-F238E27FC236}">
                <a16:creationId xmlns:a16="http://schemas.microsoft.com/office/drawing/2014/main" id="{CCDB883E-1D8A-DAE8-6276-8B8C086C2B38}"/>
              </a:ext>
            </a:extLst>
          </p:cNvPr>
          <p:cNvSpPr>
            <a:spLocks noGrp="1"/>
          </p:cNvSpPr>
          <p:nvPr>
            <p:ph idx="1"/>
          </p:nvPr>
        </p:nvSpPr>
        <p:spPr>
          <a:xfrm>
            <a:off x="304800" y="1299747"/>
            <a:ext cx="8534400" cy="4923693"/>
          </a:xfrm>
        </p:spPr>
        <p:txBody>
          <a:bodyPr/>
          <a:lstStyle/>
          <a:p>
            <a:pPr marL="342900" indent="-342900">
              <a:lnSpc>
                <a:spcPct val="120000"/>
              </a:lnSpc>
              <a:spcBef>
                <a:spcPts val="0"/>
              </a:spcBef>
              <a:spcAft>
                <a:spcPts val="600"/>
              </a:spcAft>
              <a:buAutoNum type="arabicPeriod"/>
            </a:pPr>
            <a:r>
              <a:rPr lang="en-US" sz="1700" b="0" dirty="0" err="1"/>
              <a:t>Github</a:t>
            </a:r>
            <a:r>
              <a:rPr lang="en-US" sz="1700" b="0" dirty="0"/>
              <a:t> tracks when issues were detected and resolved </a:t>
            </a:r>
          </a:p>
          <a:p>
            <a:pPr marL="685800" lvl="1" indent="-342900">
              <a:lnSpc>
                <a:spcPct val="120000"/>
              </a:lnSpc>
              <a:spcBef>
                <a:spcPts val="0"/>
              </a:spcBef>
              <a:spcAft>
                <a:spcPts val="600"/>
              </a:spcAft>
              <a:buAutoNum type="alphaLcParenR"/>
            </a:pPr>
            <a:r>
              <a:rPr lang="en-US" dirty="0"/>
              <a:t>Mean time to failure (MTTF) </a:t>
            </a:r>
            <a:r>
              <a:rPr lang="en-US" b="0" dirty="0"/>
              <a:t>and Mean time to repair (MTTR)</a:t>
            </a:r>
          </a:p>
          <a:p>
            <a:pPr marL="342900" indent="-342900">
              <a:lnSpc>
                <a:spcPct val="105000"/>
              </a:lnSpc>
              <a:spcBef>
                <a:spcPts val="0"/>
              </a:spcBef>
              <a:spcAft>
                <a:spcPts val="0"/>
              </a:spcAft>
              <a:buFont typeface="+mj-lt"/>
              <a:buAutoNum type="arabicPeriod"/>
            </a:pPr>
            <a:r>
              <a:rPr lang="en-US" sz="1700" b="0" dirty="0"/>
              <a:t>Software reliability growth curves can be used to model trend of defect class detection rate over </a:t>
            </a:r>
            <a:r>
              <a:rPr lang="en-US" sz="1700" b="0" u="sng" dirty="0"/>
              <a:t>software development lifecycle</a:t>
            </a:r>
            <a:endParaRPr lang="en-US" sz="1700" b="0" dirty="0"/>
          </a:p>
          <a:p>
            <a:pPr marL="685800" lvl="1" indent="-342900">
              <a:lnSpc>
                <a:spcPct val="120000"/>
              </a:lnSpc>
              <a:spcBef>
                <a:spcPts val="0"/>
              </a:spcBef>
              <a:spcAft>
                <a:spcPts val="600"/>
              </a:spcAft>
              <a:buFont typeface="+mj-lt"/>
              <a:buAutoNum type="alphaLcParenR"/>
            </a:pPr>
            <a:r>
              <a:rPr lang="en-US" dirty="0"/>
              <a:t>Predicts remaining </a:t>
            </a:r>
            <a:r>
              <a:rPr lang="en-US" u="sng" dirty="0"/>
              <a:t># of hidden defects</a:t>
            </a:r>
            <a:r>
              <a:rPr lang="en-US" dirty="0"/>
              <a:t> &amp; probability of defect existing.</a:t>
            </a:r>
            <a:endParaRPr lang="en-US" b="0" dirty="0"/>
          </a:p>
        </p:txBody>
      </p:sp>
      <p:sp>
        <p:nvSpPr>
          <p:cNvPr id="16" name="TextBox 15">
            <a:extLst>
              <a:ext uri="{FF2B5EF4-FFF2-40B4-BE49-F238E27FC236}">
                <a16:creationId xmlns:a16="http://schemas.microsoft.com/office/drawing/2014/main" id="{4E111865-5FE8-DC65-402D-3E2581819D59}"/>
              </a:ext>
            </a:extLst>
          </p:cNvPr>
          <p:cNvSpPr txBox="1"/>
          <p:nvPr/>
        </p:nvSpPr>
        <p:spPr>
          <a:xfrm>
            <a:off x="309888" y="3253472"/>
            <a:ext cx="3783435" cy="323165"/>
          </a:xfrm>
          <a:prstGeom prst="rect">
            <a:avLst/>
          </a:prstGeom>
          <a:noFill/>
        </p:spPr>
        <p:txBody>
          <a:bodyPr wrap="square" rtlCol="0">
            <a:spAutoFit/>
          </a:bodyPr>
          <a:lstStyle/>
          <a:p>
            <a:r>
              <a:rPr lang="en-US" sz="1500" dirty="0"/>
              <a:t>S-curve Predicted Timing defects on MongoDB</a:t>
            </a:r>
          </a:p>
        </p:txBody>
      </p:sp>
      <p:sp>
        <p:nvSpPr>
          <p:cNvPr id="17" name="TextBox 16">
            <a:extLst>
              <a:ext uri="{FF2B5EF4-FFF2-40B4-BE49-F238E27FC236}">
                <a16:creationId xmlns:a16="http://schemas.microsoft.com/office/drawing/2014/main" id="{164E3DF9-104B-1B9F-E04C-1557DC3251AB}"/>
              </a:ext>
            </a:extLst>
          </p:cNvPr>
          <p:cNvSpPr txBox="1"/>
          <p:nvPr/>
        </p:nvSpPr>
        <p:spPr>
          <a:xfrm>
            <a:off x="4806459" y="3044970"/>
            <a:ext cx="4079146" cy="553998"/>
          </a:xfrm>
          <a:prstGeom prst="rect">
            <a:avLst/>
          </a:prstGeom>
          <a:noFill/>
        </p:spPr>
        <p:txBody>
          <a:bodyPr wrap="square" rtlCol="0">
            <a:spAutoFit/>
          </a:bodyPr>
          <a:lstStyle/>
          <a:p>
            <a:pPr algn="ctr"/>
            <a:r>
              <a:rPr lang="en-US" sz="1500" dirty="0"/>
              <a:t>Probability of Timing Defect @ Next Hour of Execution on MongoDB, </a:t>
            </a:r>
            <a:r>
              <a:rPr lang="en-US" sz="1500" b="1" dirty="0"/>
              <a:t>P(Timing)</a:t>
            </a:r>
          </a:p>
        </p:txBody>
      </p:sp>
    </p:spTree>
    <p:extLst>
      <p:ext uri="{BB962C8B-B14F-4D97-AF65-F5344CB8AC3E}">
        <p14:creationId xmlns:p14="http://schemas.microsoft.com/office/powerpoint/2010/main" val="385440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4" grpId="0">
        <p:bldAsOne/>
      </p:bldGraphic>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E107AA-FF0F-5037-FA79-D7FA55308FC3}"/>
              </a:ext>
            </a:extLst>
          </p:cNvPr>
          <p:cNvSpPr>
            <a:spLocks noGrp="1"/>
          </p:cNvSpPr>
          <p:nvPr>
            <p:ph type="title"/>
          </p:nvPr>
        </p:nvSpPr>
        <p:spPr>
          <a:xfrm>
            <a:off x="628650" y="3154237"/>
            <a:ext cx="7886700" cy="953001"/>
          </a:xfrm>
        </p:spPr>
        <p:txBody>
          <a:bodyPr/>
          <a:lstStyle/>
          <a:p>
            <a:r>
              <a:rPr lang="en-US" sz="3000" dirty="0"/>
              <a:t>Case Study: VCU Smart Sensor</a:t>
            </a:r>
          </a:p>
        </p:txBody>
      </p:sp>
      <p:sp>
        <p:nvSpPr>
          <p:cNvPr id="4" name="Slide Number Placeholder 3">
            <a:extLst>
              <a:ext uri="{FF2B5EF4-FFF2-40B4-BE49-F238E27FC236}">
                <a16:creationId xmlns:a16="http://schemas.microsoft.com/office/drawing/2014/main" id="{9346989F-E51D-BB09-B2F2-7E597C8A6DFE}"/>
              </a:ext>
            </a:extLst>
          </p:cNvPr>
          <p:cNvSpPr>
            <a:spLocks noGrp="1"/>
          </p:cNvSpPr>
          <p:nvPr>
            <p:ph type="sldNum" sz="quarter" idx="4294967295"/>
          </p:nvPr>
        </p:nvSpPr>
        <p:spPr>
          <a:xfrm>
            <a:off x="7086600" y="6492875"/>
            <a:ext cx="2057400" cy="365125"/>
          </a:xfrm>
        </p:spPr>
        <p:txBody>
          <a:bodyPr/>
          <a:lstStyle/>
          <a:p>
            <a:fld id="{CDEFAD39-1750-3342-8CA4-A45556007C23}" type="slidenum">
              <a:rPr lang="en-US" smtClean="0"/>
              <a:pPr/>
              <a:t>12</a:t>
            </a:fld>
            <a:endParaRPr lang="en-US" dirty="0"/>
          </a:p>
        </p:txBody>
      </p:sp>
    </p:spTree>
    <p:extLst>
      <p:ext uri="{BB962C8B-B14F-4D97-AF65-F5344CB8AC3E}">
        <p14:creationId xmlns:p14="http://schemas.microsoft.com/office/powerpoint/2010/main" val="1609046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5E7A6C-61C7-8260-258F-13E5FF44C256}"/>
              </a:ext>
            </a:extLst>
          </p:cNvPr>
          <p:cNvSpPr>
            <a:spLocks noGrp="1"/>
          </p:cNvSpPr>
          <p:nvPr>
            <p:ph type="title"/>
          </p:nvPr>
        </p:nvSpPr>
        <p:spPr/>
        <p:txBody>
          <a:bodyPr/>
          <a:lstStyle/>
          <a:p>
            <a:r>
              <a:rPr lang="en-US" dirty="0"/>
              <a:t>Case Study VCU Smart Sensor </a:t>
            </a:r>
          </a:p>
        </p:txBody>
      </p:sp>
      <p:sp>
        <p:nvSpPr>
          <p:cNvPr id="4" name="Slide Number Placeholder 3">
            <a:extLst>
              <a:ext uri="{FF2B5EF4-FFF2-40B4-BE49-F238E27FC236}">
                <a16:creationId xmlns:a16="http://schemas.microsoft.com/office/drawing/2014/main" id="{1BB4FD45-56AF-9EB1-7019-A23EFD3FE70E}"/>
              </a:ext>
            </a:extLst>
          </p:cNvPr>
          <p:cNvSpPr>
            <a:spLocks noGrp="1"/>
          </p:cNvSpPr>
          <p:nvPr>
            <p:ph type="sldNum" sz="quarter" idx="10"/>
          </p:nvPr>
        </p:nvSpPr>
        <p:spPr/>
        <p:txBody>
          <a:bodyPr/>
          <a:lstStyle/>
          <a:p>
            <a:pPr>
              <a:defRPr/>
            </a:pPr>
            <a:fld id="{CDEFAD39-1750-3342-8CA4-A45556007C23}" type="slidenum">
              <a:rPr lang="en-US" smtClean="0"/>
              <a:pPr>
                <a:defRPr/>
              </a:pPr>
              <a:t>13</a:t>
            </a:fld>
            <a:endParaRPr lang="en-US" dirty="0"/>
          </a:p>
        </p:txBody>
      </p:sp>
      <p:pic>
        <p:nvPicPr>
          <p:cNvPr id="9" name="Picture 8">
            <a:extLst>
              <a:ext uri="{FF2B5EF4-FFF2-40B4-BE49-F238E27FC236}">
                <a16:creationId xmlns:a16="http://schemas.microsoft.com/office/drawing/2014/main" id="{EA779F18-2DD6-6546-00FD-5591B4CCF40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15860" b="20582"/>
          <a:stretch/>
        </p:blipFill>
        <p:spPr>
          <a:xfrm rot="5400000">
            <a:off x="-717984" y="2741478"/>
            <a:ext cx="4299856" cy="2049651"/>
          </a:xfrm>
          <a:prstGeom prst="rect">
            <a:avLst/>
          </a:prstGeom>
        </p:spPr>
      </p:pic>
      <p:sp>
        <p:nvSpPr>
          <p:cNvPr id="10" name="Rectangle 9">
            <a:extLst>
              <a:ext uri="{FF2B5EF4-FFF2-40B4-BE49-F238E27FC236}">
                <a16:creationId xmlns:a16="http://schemas.microsoft.com/office/drawing/2014/main" id="{0212BD9E-01BC-4384-08B0-AD46AE725725}"/>
              </a:ext>
            </a:extLst>
          </p:cNvPr>
          <p:cNvSpPr/>
          <p:nvPr/>
        </p:nvSpPr>
        <p:spPr>
          <a:xfrm>
            <a:off x="310321" y="1980655"/>
            <a:ext cx="1575691" cy="969690"/>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4EF35BDE-F247-63EB-8B50-98453655BEAC}"/>
              </a:ext>
            </a:extLst>
          </p:cNvPr>
          <p:cNvSpPr/>
          <p:nvPr/>
        </p:nvSpPr>
        <p:spPr>
          <a:xfrm>
            <a:off x="687445" y="2989334"/>
            <a:ext cx="1336730" cy="1208867"/>
          </a:xfrm>
          <a:prstGeom prst="rect">
            <a:avLst/>
          </a:prstGeom>
          <a:noFill/>
          <a:ln w="1905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BC01BCA3-C7D1-F21C-35F0-2FC4414361D2}"/>
              </a:ext>
            </a:extLst>
          </p:cNvPr>
          <p:cNvSpPr/>
          <p:nvPr/>
        </p:nvSpPr>
        <p:spPr>
          <a:xfrm>
            <a:off x="820472" y="4656693"/>
            <a:ext cx="1159160" cy="1208867"/>
          </a:xfrm>
          <a:prstGeom prst="rect">
            <a:avLst/>
          </a:prstGeom>
          <a:no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extBox 13">
            <a:extLst>
              <a:ext uri="{FF2B5EF4-FFF2-40B4-BE49-F238E27FC236}">
                <a16:creationId xmlns:a16="http://schemas.microsoft.com/office/drawing/2014/main" id="{5480EA57-ECC8-7BB8-6D2C-E9AED3625EFE}"/>
              </a:ext>
            </a:extLst>
          </p:cNvPr>
          <p:cNvSpPr txBox="1"/>
          <p:nvPr/>
        </p:nvSpPr>
        <p:spPr>
          <a:xfrm>
            <a:off x="375226" y="4156289"/>
            <a:ext cx="2081543"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1">
                    <a:lumMod val="75000"/>
                  </a:schemeClr>
                </a:solidFill>
              </a:rPr>
              <a:t>VCU Smart Sensor Board</a:t>
            </a:r>
          </a:p>
        </p:txBody>
      </p:sp>
      <p:sp>
        <p:nvSpPr>
          <p:cNvPr id="15" name="TextBox 14">
            <a:extLst>
              <a:ext uri="{FF2B5EF4-FFF2-40B4-BE49-F238E27FC236}">
                <a16:creationId xmlns:a16="http://schemas.microsoft.com/office/drawing/2014/main" id="{3A7B020F-341A-FC87-2D93-826736D256D3}"/>
              </a:ext>
            </a:extLst>
          </p:cNvPr>
          <p:cNvSpPr txBox="1"/>
          <p:nvPr/>
        </p:nvSpPr>
        <p:spPr>
          <a:xfrm>
            <a:off x="407120" y="5825288"/>
            <a:ext cx="2049650" cy="461665"/>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75000"/>
                  </a:schemeClr>
                </a:solidFill>
              </a:rPr>
              <a:t>Emulated Barometric Pressure Sensor (MS5611)</a:t>
            </a:r>
          </a:p>
        </p:txBody>
      </p:sp>
      <p:sp>
        <p:nvSpPr>
          <p:cNvPr id="23" name="TextBox 22">
            <a:extLst>
              <a:ext uri="{FF2B5EF4-FFF2-40B4-BE49-F238E27FC236}">
                <a16:creationId xmlns:a16="http://schemas.microsoft.com/office/drawing/2014/main" id="{28B93D7E-D172-F3E5-AC63-C1AF487F730D}"/>
              </a:ext>
            </a:extLst>
          </p:cNvPr>
          <p:cNvSpPr txBox="1"/>
          <p:nvPr/>
        </p:nvSpPr>
        <p:spPr>
          <a:xfrm>
            <a:off x="2803790" y="1288565"/>
            <a:ext cx="5598619" cy="1754326"/>
          </a:xfrm>
          <a:prstGeom prst="rect">
            <a:avLst/>
          </a:prstGeom>
          <a:noFill/>
        </p:spPr>
        <p:txBody>
          <a:bodyPr wrap="square" rtlCol="0">
            <a:spAutoFit/>
          </a:bodyPr>
          <a:lstStyle/>
          <a:p>
            <a:r>
              <a:rPr lang="en-US" b="1" dirty="0"/>
              <a:t>Function:</a:t>
            </a:r>
          </a:p>
          <a:p>
            <a:pPr marL="285750" indent="-285750">
              <a:buFont typeface="Arial" panose="020B0604020202020204" pitchFamily="34" charset="0"/>
              <a:buChar char="•"/>
            </a:pPr>
            <a:r>
              <a:rPr lang="en-US" dirty="0"/>
              <a:t>Provide accurate pressure &amp; temp. measurements for </a:t>
            </a:r>
            <a:r>
              <a:rPr lang="en-US" u="sng" dirty="0"/>
              <a:t>altitude calculation </a:t>
            </a:r>
            <a:r>
              <a:rPr lang="en-US" dirty="0"/>
              <a:t>for flight controller</a:t>
            </a:r>
          </a:p>
          <a:p>
            <a:r>
              <a:rPr lang="en-US" b="1" dirty="0"/>
              <a:t>Characteristics:</a:t>
            </a:r>
          </a:p>
          <a:p>
            <a:pPr marL="285750" indent="-285750">
              <a:buFont typeface="Arial" panose="020B0604020202020204" pitchFamily="34" charset="0"/>
              <a:buChar char="•"/>
            </a:pPr>
            <a:r>
              <a:rPr lang="en-US" dirty="0"/>
              <a:t>Light-weight operating system (</a:t>
            </a:r>
            <a:r>
              <a:rPr lang="en-US" dirty="0" err="1"/>
              <a:t>Chibi</a:t>
            </a:r>
            <a:r>
              <a:rPr lang="en-US" dirty="0"/>
              <a:t>-OS) [11]</a:t>
            </a:r>
          </a:p>
          <a:p>
            <a:pPr marL="285750" indent="-285750">
              <a:buFont typeface="Arial" panose="020B0604020202020204" pitchFamily="34" charset="0"/>
              <a:buChar char="•"/>
            </a:pPr>
            <a:r>
              <a:rPr lang="en-US" dirty="0"/>
              <a:t>Software controlled w/ communication capability</a:t>
            </a:r>
          </a:p>
        </p:txBody>
      </p:sp>
      <p:pic>
        <p:nvPicPr>
          <p:cNvPr id="24" name="Picture 23" descr="Diagram&#10;&#10;Description automatically generated">
            <a:extLst>
              <a:ext uri="{FF2B5EF4-FFF2-40B4-BE49-F238E27FC236}">
                <a16:creationId xmlns:a16="http://schemas.microsoft.com/office/drawing/2014/main" id="{F1CD096E-87CC-D76C-12E1-DBF90703EFD0}"/>
              </a:ext>
            </a:extLst>
          </p:cNvPr>
          <p:cNvPicPr>
            <a:picLocks noChangeAspect="1"/>
          </p:cNvPicPr>
          <p:nvPr/>
        </p:nvPicPr>
        <p:blipFill>
          <a:blip r:embed="rId3"/>
          <a:stretch>
            <a:fillRect/>
          </a:stretch>
        </p:blipFill>
        <p:spPr>
          <a:xfrm>
            <a:off x="2988703" y="3042891"/>
            <a:ext cx="5417421" cy="1735450"/>
          </a:xfrm>
          <a:prstGeom prst="rect">
            <a:avLst/>
          </a:prstGeom>
        </p:spPr>
      </p:pic>
      <p:sp>
        <p:nvSpPr>
          <p:cNvPr id="26" name="TextBox 25">
            <a:extLst>
              <a:ext uri="{FF2B5EF4-FFF2-40B4-BE49-F238E27FC236}">
                <a16:creationId xmlns:a16="http://schemas.microsoft.com/office/drawing/2014/main" id="{5399A053-610D-9D3E-5C2F-4D0B011563A2}"/>
              </a:ext>
            </a:extLst>
          </p:cNvPr>
          <p:cNvSpPr txBox="1"/>
          <p:nvPr/>
        </p:nvSpPr>
        <p:spPr>
          <a:xfrm>
            <a:off x="407118" y="1684161"/>
            <a:ext cx="2049650" cy="276999"/>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FF0000"/>
                </a:solidFill>
              </a:rPr>
              <a:t>STM32f4 Debugging Board</a:t>
            </a:r>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48FFB56C-A00D-78D7-30A1-B95CFF8CBC8B}"/>
                  </a:ext>
                </a:extLst>
              </p:cNvPr>
              <p:cNvSpPr txBox="1"/>
              <p:nvPr/>
            </p:nvSpPr>
            <p:spPr>
              <a:xfrm>
                <a:off x="2803790" y="5276582"/>
                <a:ext cx="6340210" cy="784830"/>
              </a:xfrm>
              <a:prstGeom prst="rect">
                <a:avLst/>
              </a:prstGeom>
              <a:solidFill>
                <a:schemeClr val="bg1"/>
              </a:solidFill>
            </p:spPr>
            <p:txBody>
              <a:bodyPr wrap="square">
                <a:spAutoFit/>
              </a:bodyPr>
              <a:lstStyle/>
              <a:p>
                <a:pPr indent="-171450"/>
                <a:r>
                  <a:rPr lang="en-CA" sz="1500" b="1" dirty="0"/>
                  <a:t>Preliminary Information:</a:t>
                </a:r>
              </a:p>
              <a:p>
                <a:pPr marL="114300" indent="-285750">
                  <a:buFont typeface="Arial" panose="020B0604020202020204" pitchFamily="34" charset="0"/>
                  <a:buChar char="•"/>
                </a:pPr>
                <a:r>
                  <a:rPr lang="en-CA" sz="1500" dirty="0"/>
                  <a:t>Original VCU drone sensor had an estimated operational failure rate of 1 in 10,000 hours or </a:t>
                </a:r>
                <a14:m>
                  <m:oMath xmlns:m="http://schemas.openxmlformats.org/officeDocument/2006/math">
                    <m:r>
                      <a:rPr lang="en-CA" sz="1500" b="0" i="1" smtClean="0">
                        <a:latin typeface="Cambria Math" panose="02040503050406030204" pitchFamily="18" charset="0"/>
                      </a:rPr>
                      <m:t>𝐹</m:t>
                    </m:r>
                    <m:d>
                      <m:dPr>
                        <m:ctrlPr>
                          <a:rPr lang="en-CA" sz="1500" b="0" i="1" smtClean="0">
                            <a:latin typeface="Cambria Math" panose="02040503050406030204" pitchFamily="18" charset="0"/>
                          </a:rPr>
                        </m:ctrlPr>
                      </m:dPr>
                      <m:e>
                        <m:r>
                          <a:rPr lang="en-CA" sz="1500" b="0" i="1" smtClean="0">
                            <a:latin typeface="Cambria Math" panose="02040503050406030204" pitchFamily="18" charset="0"/>
                          </a:rPr>
                          <m:t>𝑡</m:t>
                        </m:r>
                      </m:e>
                    </m:d>
                    <m:r>
                      <a:rPr lang="en-CA" sz="1500" b="0" i="1" smtClean="0">
                        <a:latin typeface="Cambria Math" panose="02040503050406030204" pitchFamily="18" charset="0"/>
                      </a:rPr>
                      <m:t>=1×</m:t>
                    </m:r>
                    <m:sSup>
                      <m:sSupPr>
                        <m:ctrlPr>
                          <a:rPr lang="en-CA" sz="1500" b="0" i="1" smtClean="0">
                            <a:latin typeface="Cambria Math" panose="02040503050406030204" pitchFamily="18" charset="0"/>
                          </a:rPr>
                        </m:ctrlPr>
                      </m:sSupPr>
                      <m:e>
                        <m:r>
                          <a:rPr lang="en-CA" sz="1500" b="0" i="1" smtClean="0">
                            <a:latin typeface="Cambria Math" panose="02040503050406030204" pitchFamily="18" charset="0"/>
                          </a:rPr>
                          <m:t>10</m:t>
                        </m:r>
                      </m:e>
                      <m:sup>
                        <m:r>
                          <a:rPr lang="en-CA" sz="1500" b="0" i="1" smtClean="0">
                            <a:latin typeface="Cambria Math" panose="02040503050406030204" pitchFamily="18" charset="0"/>
                          </a:rPr>
                          <m:t>−4</m:t>
                        </m:r>
                      </m:sup>
                    </m:sSup>
                  </m:oMath>
                </a14:m>
                <a:r>
                  <a:rPr lang="en-CA" sz="1500" dirty="0"/>
                  <a:t> / hour </a:t>
                </a:r>
              </a:p>
            </p:txBody>
          </p:sp>
        </mc:Choice>
        <mc:Fallback>
          <p:sp>
            <p:nvSpPr>
              <p:cNvPr id="27" name="TextBox 26">
                <a:extLst>
                  <a:ext uri="{FF2B5EF4-FFF2-40B4-BE49-F238E27FC236}">
                    <a16:creationId xmlns:a16="http://schemas.microsoft.com/office/drawing/2014/main" id="{48FFB56C-A00D-78D7-30A1-B95CFF8CBC8B}"/>
                  </a:ext>
                </a:extLst>
              </p:cNvPr>
              <p:cNvSpPr txBox="1">
                <a:spLocks noRot="1" noChangeAspect="1" noMove="1" noResize="1" noEditPoints="1" noAdjustHandles="1" noChangeArrowheads="1" noChangeShapeType="1" noTextEdit="1"/>
              </p:cNvSpPr>
              <p:nvPr/>
            </p:nvSpPr>
            <p:spPr>
              <a:xfrm>
                <a:off x="2803790" y="5276582"/>
                <a:ext cx="6340210" cy="784830"/>
              </a:xfrm>
              <a:prstGeom prst="rect">
                <a:avLst/>
              </a:prstGeom>
              <a:blipFill>
                <a:blip r:embed="rId4"/>
                <a:stretch>
                  <a:fillRect l="-385" t="-2344" b="-7813"/>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5E30AEDF-1E8A-FC12-5F99-DE68533919D8}"/>
              </a:ext>
            </a:extLst>
          </p:cNvPr>
          <p:cNvSpPr txBox="1"/>
          <p:nvPr/>
        </p:nvSpPr>
        <p:spPr>
          <a:xfrm>
            <a:off x="4865614" y="4766287"/>
            <a:ext cx="4840448" cy="246221"/>
          </a:xfrm>
          <a:prstGeom prst="rect">
            <a:avLst/>
          </a:prstGeom>
          <a:noFill/>
        </p:spPr>
        <p:txBody>
          <a:bodyPr wrap="square" rtlCol="0">
            <a:spAutoFit/>
          </a:bodyPr>
          <a:lstStyle/>
          <a:p>
            <a:r>
              <a:rPr lang="en-US" sz="1000" dirty="0"/>
              <a:t>Block diagram of smart sensor [12]</a:t>
            </a:r>
          </a:p>
        </p:txBody>
      </p:sp>
      <p:sp>
        <p:nvSpPr>
          <p:cNvPr id="16" name="TextBox 15">
            <a:extLst>
              <a:ext uri="{FF2B5EF4-FFF2-40B4-BE49-F238E27FC236}">
                <a16:creationId xmlns:a16="http://schemas.microsoft.com/office/drawing/2014/main" id="{2522DCA7-528D-9677-9858-B5AC83D75755}"/>
              </a:ext>
            </a:extLst>
          </p:cNvPr>
          <p:cNvSpPr txBox="1"/>
          <p:nvPr/>
        </p:nvSpPr>
        <p:spPr>
          <a:xfrm>
            <a:off x="407120" y="6286953"/>
            <a:ext cx="2049648" cy="400110"/>
          </a:xfrm>
          <a:prstGeom prst="rect">
            <a:avLst/>
          </a:prstGeom>
          <a:solidFill>
            <a:schemeClr val="bg1"/>
          </a:solidFill>
        </p:spPr>
        <p:txBody>
          <a:bodyPr wrap="square" rtlCol="0">
            <a:spAutoFit/>
          </a:bodyPr>
          <a:lstStyle/>
          <a:p>
            <a:pPr algn="ctr"/>
            <a:r>
              <a:rPr lang="en-US" sz="1000" dirty="0"/>
              <a:t>Experimental setup of VCU smart sensor [12]</a:t>
            </a:r>
          </a:p>
        </p:txBody>
      </p:sp>
    </p:spTree>
    <p:extLst>
      <p:ext uri="{BB962C8B-B14F-4D97-AF65-F5344CB8AC3E}">
        <p14:creationId xmlns:p14="http://schemas.microsoft.com/office/powerpoint/2010/main" val="97693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3769D2-9AA6-4359-91B8-B5B5B97CBA49}"/>
              </a:ext>
            </a:extLst>
          </p:cNvPr>
          <p:cNvSpPr>
            <a:spLocks noGrp="1"/>
          </p:cNvSpPr>
          <p:nvPr>
            <p:ph type="title"/>
          </p:nvPr>
        </p:nvSpPr>
        <p:spPr/>
        <p:txBody>
          <a:bodyPr/>
          <a:lstStyle/>
          <a:p>
            <a:r>
              <a:rPr lang="en-CA" dirty="0"/>
              <a:t>STPA Software Failure Modeling of VCU Device</a:t>
            </a:r>
          </a:p>
        </p:txBody>
      </p:sp>
      <p:sp>
        <p:nvSpPr>
          <p:cNvPr id="4" name="Slide Number Placeholder 3">
            <a:extLst>
              <a:ext uri="{FF2B5EF4-FFF2-40B4-BE49-F238E27FC236}">
                <a16:creationId xmlns:a16="http://schemas.microsoft.com/office/drawing/2014/main" id="{B77653E3-8B7D-46B5-847D-D308D6222A30}"/>
              </a:ext>
            </a:extLst>
          </p:cNvPr>
          <p:cNvSpPr>
            <a:spLocks noGrp="1"/>
          </p:cNvSpPr>
          <p:nvPr>
            <p:ph type="sldNum" sz="quarter" idx="10"/>
          </p:nvPr>
        </p:nvSpPr>
        <p:spPr/>
        <p:txBody>
          <a:bodyPr/>
          <a:lstStyle/>
          <a:p>
            <a:pPr>
              <a:defRPr/>
            </a:pPr>
            <a:fld id="{CDEFAD39-1750-3342-8CA4-A45556007C23}" type="slidenum">
              <a:rPr lang="en-US" smtClean="0"/>
              <a:pPr>
                <a:defRPr/>
              </a:pPr>
              <a:t>14</a:t>
            </a:fld>
            <a:endParaRPr lang="en-US" dirty="0"/>
          </a:p>
        </p:txBody>
      </p:sp>
      <p:pic>
        <p:nvPicPr>
          <p:cNvPr id="5" name="Picture 4" descr="Diagram&#10;&#10;Description automatically generated">
            <a:extLst>
              <a:ext uri="{FF2B5EF4-FFF2-40B4-BE49-F238E27FC236}">
                <a16:creationId xmlns:a16="http://schemas.microsoft.com/office/drawing/2014/main" id="{573BDA7A-4F8B-4B7D-A2F9-F32AE68B5166}"/>
              </a:ext>
            </a:extLst>
          </p:cNvPr>
          <p:cNvPicPr>
            <a:picLocks noChangeAspect="1"/>
          </p:cNvPicPr>
          <p:nvPr/>
        </p:nvPicPr>
        <p:blipFill>
          <a:blip r:embed="rId2"/>
          <a:stretch>
            <a:fillRect/>
          </a:stretch>
        </p:blipFill>
        <p:spPr>
          <a:xfrm>
            <a:off x="1128332" y="1139942"/>
            <a:ext cx="6502400" cy="2083019"/>
          </a:xfrm>
          <a:prstGeom prst="rect">
            <a:avLst/>
          </a:prstGeom>
        </p:spPr>
      </p:pic>
      <p:sp>
        <p:nvSpPr>
          <p:cNvPr id="11" name="TextBox 10">
            <a:extLst>
              <a:ext uri="{FF2B5EF4-FFF2-40B4-BE49-F238E27FC236}">
                <a16:creationId xmlns:a16="http://schemas.microsoft.com/office/drawing/2014/main" id="{CBB63DB7-ABB0-471D-8EE2-C53873603AD0}"/>
              </a:ext>
            </a:extLst>
          </p:cNvPr>
          <p:cNvSpPr txBox="1"/>
          <p:nvPr/>
        </p:nvSpPr>
        <p:spPr>
          <a:xfrm>
            <a:off x="2555630" y="3251176"/>
            <a:ext cx="6106060" cy="1200329"/>
          </a:xfrm>
          <a:prstGeom prst="rect">
            <a:avLst/>
          </a:prstGeom>
          <a:noFill/>
        </p:spPr>
        <p:txBody>
          <a:bodyPr wrap="square" rtlCol="0">
            <a:spAutoFit/>
          </a:bodyPr>
          <a:lstStyle/>
          <a:p>
            <a:r>
              <a:rPr lang="en-CA" dirty="0"/>
              <a:t>Standard STPA representation cannot be used here:</a:t>
            </a:r>
          </a:p>
          <a:p>
            <a:pPr marL="285750" indent="-285750">
              <a:buFont typeface="Arial" panose="020B0604020202020204" pitchFamily="34" charset="0"/>
              <a:buChar char="•"/>
            </a:pPr>
            <a:r>
              <a:rPr lang="en-CA" dirty="0"/>
              <a:t>No control actions, only information flow</a:t>
            </a:r>
          </a:p>
          <a:p>
            <a:pPr marL="285750" indent="-285750">
              <a:buFont typeface="Arial" panose="020B0604020202020204" pitchFamily="34" charset="0"/>
              <a:buChar char="•"/>
            </a:pPr>
            <a:r>
              <a:rPr lang="en-CA" b="1" dirty="0"/>
              <a:t>Unsafe information flow -&gt; software failure modes of information control free DI&amp;C systems (EC303)</a:t>
            </a:r>
            <a:endParaRPr lang="en-CA" dirty="0"/>
          </a:p>
        </p:txBody>
      </p:sp>
      <p:graphicFrame>
        <p:nvGraphicFramePr>
          <p:cNvPr id="13" name="Table 13">
            <a:extLst>
              <a:ext uri="{FF2B5EF4-FFF2-40B4-BE49-F238E27FC236}">
                <a16:creationId xmlns:a16="http://schemas.microsoft.com/office/drawing/2014/main" id="{3465C148-72EB-4FCA-AEAB-DE3EBBF3F6C0}"/>
              </a:ext>
            </a:extLst>
          </p:cNvPr>
          <p:cNvGraphicFramePr>
            <a:graphicFrameLocks noGrp="1"/>
          </p:cNvGraphicFramePr>
          <p:nvPr>
            <p:extLst>
              <p:ext uri="{D42A27DB-BD31-4B8C-83A1-F6EECF244321}">
                <p14:modId xmlns:p14="http://schemas.microsoft.com/office/powerpoint/2010/main" val="2951166085"/>
              </p:ext>
            </p:extLst>
          </p:nvPr>
        </p:nvGraphicFramePr>
        <p:xfrm>
          <a:off x="1415422" y="4615368"/>
          <a:ext cx="6096000" cy="1226269"/>
        </p:xfrm>
        <a:graphic>
          <a:graphicData uri="http://schemas.openxmlformats.org/drawingml/2006/table">
            <a:tbl>
              <a:tblPr firstRow="1" bandRow="1">
                <a:tableStyleId>{5C22544A-7EE6-4342-B048-85BDC9FD1C3A}</a:tableStyleId>
              </a:tblPr>
              <a:tblGrid>
                <a:gridCol w="1076960">
                  <a:extLst>
                    <a:ext uri="{9D8B030D-6E8A-4147-A177-3AD203B41FA5}">
                      <a16:colId xmlns:a16="http://schemas.microsoft.com/office/drawing/2014/main" val="3972249798"/>
                    </a:ext>
                  </a:extLst>
                </a:gridCol>
                <a:gridCol w="1268516">
                  <a:extLst>
                    <a:ext uri="{9D8B030D-6E8A-4147-A177-3AD203B41FA5}">
                      <a16:colId xmlns:a16="http://schemas.microsoft.com/office/drawing/2014/main" val="1116776614"/>
                    </a:ext>
                  </a:extLst>
                </a:gridCol>
                <a:gridCol w="821933">
                  <a:extLst>
                    <a:ext uri="{9D8B030D-6E8A-4147-A177-3AD203B41FA5}">
                      <a16:colId xmlns:a16="http://schemas.microsoft.com/office/drawing/2014/main" val="573613580"/>
                    </a:ext>
                  </a:extLst>
                </a:gridCol>
                <a:gridCol w="1356188">
                  <a:extLst>
                    <a:ext uri="{9D8B030D-6E8A-4147-A177-3AD203B41FA5}">
                      <a16:colId xmlns:a16="http://schemas.microsoft.com/office/drawing/2014/main" val="3718822163"/>
                    </a:ext>
                  </a:extLst>
                </a:gridCol>
                <a:gridCol w="1572403">
                  <a:extLst>
                    <a:ext uri="{9D8B030D-6E8A-4147-A177-3AD203B41FA5}">
                      <a16:colId xmlns:a16="http://schemas.microsoft.com/office/drawing/2014/main" val="3424145033"/>
                    </a:ext>
                  </a:extLst>
                </a:gridCol>
              </a:tblGrid>
              <a:tr h="375947">
                <a:tc>
                  <a:txBody>
                    <a:bodyPr/>
                    <a:lstStyle/>
                    <a:p>
                      <a:r>
                        <a:rPr lang="en-CA" dirty="0">
                          <a:solidFill>
                            <a:schemeClr val="tx1"/>
                          </a:solidFill>
                        </a:rPr>
                        <a:t>Altitude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dirty="0">
                          <a:solidFill>
                            <a:schemeClr val="tx1"/>
                          </a:solidFill>
                        </a:rPr>
                        <a:t>UIF –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dirty="0">
                          <a:solidFill>
                            <a:schemeClr val="tx1"/>
                          </a:solidFill>
                        </a:rPr>
                        <a:t>UIF –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dirty="0">
                          <a:solidFill>
                            <a:schemeClr val="tx1"/>
                          </a:solidFill>
                        </a:rPr>
                        <a:t>UIF –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dirty="0">
                          <a:solidFill>
                            <a:schemeClr val="tx1"/>
                          </a:solidFill>
                        </a:rPr>
                        <a:t>UIF – 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9086262"/>
                  </a:ext>
                </a:extLst>
              </a:tr>
              <a:tr h="850322">
                <a:tc>
                  <a:txBody>
                    <a:bodyPr/>
                    <a:lstStyle/>
                    <a:p>
                      <a:r>
                        <a:rPr lang="en-CA" sz="1200" dirty="0">
                          <a:solidFill>
                            <a:schemeClr val="tx1"/>
                          </a:solidFill>
                        </a:rPr>
                        <a:t>Incorrect information to dependent devices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200" dirty="0">
                          <a:solidFill>
                            <a:schemeClr val="tx1"/>
                          </a:solidFill>
                        </a:rPr>
                        <a:t>Altitude reading is not provided when near ground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200" dirty="0">
                          <a:solidFill>
                            <a:schemeClr val="tx1"/>
                          </a:solidFill>
                        </a:rPr>
                        <a:t>N/A</a:t>
                      </a:r>
                    </a:p>
                    <a:p>
                      <a:r>
                        <a:rPr lang="en-CA" sz="1200" dirty="0">
                          <a:solidFill>
                            <a:schemeClr val="tx1"/>
                          </a:solidFill>
                        </a:rPr>
                        <a:t>(spurious)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200" dirty="0">
                          <a:solidFill>
                            <a:schemeClr val="tx1"/>
                          </a:solidFill>
                        </a:rPr>
                        <a:t>Altitude reading is not in sync with reality</a:t>
                      </a:r>
                    </a:p>
                    <a:p>
                      <a:r>
                        <a:rPr lang="en-CA" sz="1200" dirty="0">
                          <a:solidFill>
                            <a:schemeClr val="tx1"/>
                          </a:solidFill>
                        </a:rPr>
                        <a:t>(too late)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CA" sz="1200" dirty="0">
                          <a:solidFill>
                            <a:schemeClr val="tx1"/>
                          </a:solidFill>
                        </a:rPr>
                        <a:t>Altitude reading is too high or low than true value</a:t>
                      </a:r>
                    </a:p>
                    <a:p>
                      <a:r>
                        <a:rPr lang="en-CA" sz="1200" dirty="0">
                          <a:solidFill>
                            <a:schemeClr val="tx1"/>
                          </a:solidFill>
                        </a:rPr>
                        <a:t>(too much/too little)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6281468"/>
                  </a:ext>
                </a:extLst>
              </a:tr>
            </a:tbl>
          </a:graphicData>
        </a:graphic>
      </p:graphicFrame>
      <p:cxnSp>
        <p:nvCxnSpPr>
          <p:cNvPr id="15" name="Straight Arrow Connector 14">
            <a:extLst>
              <a:ext uri="{FF2B5EF4-FFF2-40B4-BE49-F238E27FC236}">
                <a16:creationId xmlns:a16="http://schemas.microsoft.com/office/drawing/2014/main" id="{2F771F96-5A97-47E6-ADC0-AD9A1408E353}"/>
              </a:ext>
            </a:extLst>
          </p:cNvPr>
          <p:cNvCxnSpPr>
            <a:cxnSpLocks/>
          </p:cNvCxnSpPr>
          <p:nvPr/>
        </p:nvCxnSpPr>
        <p:spPr>
          <a:xfrm>
            <a:off x="1686187" y="2608976"/>
            <a:ext cx="805343" cy="1870745"/>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CD09809-5A27-4C15-98D0-D296A59BA02E}"/>
              </a:ext>
            </a:extLst>
          </p:cNvPr>
          <p:cNvSpPr txBox="1"/>
          <p:nvPr/>
        </p:nvSpPr>
        <p:spPr>
          <a:xfrm>
            <a:off x="1453322" y="5908484"/>
            <a:ext cx="6058100" cy="923330"/>
          </a:xfrm>
          <a:prstGeom prst="rect">
            <a:avLst/>
          </a:prstGeom>
          <a:solidFill>
            <a:schemeClr val="bg1"/>
          </a:solidFill>
        </p:spPr>
        <p:txBody>
          <a:bodyPr wrap="square" rtlCol="0">
            <a:spAutoFit/>
          </a:bodyPr>
          <a:lstStyle/>
          <a:p>
            <a:r>
              <a:rPr lang="en-CA" b="1" dirty="0"/>
              <a:t>Objective: </a:t>
            </a:r>
          </a:p>
          <a:p>
            <a:r>
              <a:rPr lang="en-CA" dirty="0"/>
              <a:t>How are latent hidden defects related to each failure mode?</a:t>
            </a:r>
            <a:endParaRPr lang="en-CA" b="1" dirty="0"/>
          </a:p>
          <a:p>
            <a:r>
              <a:rPr lang="en-CA" dirty="0"/>
              <a:t>How can we quantify these software failure modes?</a:t>
            </a:r>
          </a:p>
        </p:txBody>
      </p:sp>
    </p:spTree>
    <p:extLst>
      <p:ext uri="{BB962C8B-B14F-4D97-AF65-F5344CB8AC3E}">
        <p14:creationId xmlns:p14="http://schemas.microsoft.com/office/powerpoint/2010/main" val="334111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CFB528-A66B-47D5-9A8E-6F8F4F71035D}"/>
              </a:ext>
            </a:extLst>
          </p:cNvPr>
          <p:cNvSpPr>
            <a:spLocks noGrp="1"/>
          </p:cNvSpPr>
          <p:nvPr>
            <p:ph type="title"/>
          </p:nvPr>
        </p:nvSpPr>
        <p:spPr/>
        <p:txBody>
          <a:bodyPr/>
          <a:lstStyle/>
          <a:p>
            <a:r>
              <a:rPr lang="en-CA" dirty="0"/>
              <a:t>Software Failure Mode Quantification</a:t>
            </a:r>
          </a:p>
        </p:txBody>
      </p:sp>
      <p:sp>
        <p:nvSpPr>
          <p:cNvPr id="4" name="Slide Number Placeholder 3">
            <a:extLst>
              <a:ext uri="{FF2B5EF4-FFF2-40B4-BE49-F238E27FC236}">
                <a16:creationId xmlns:a16="http://schemas.microsoft.com/office/drawing/2014/main" id="{2DDC4A00-1BE9-4DBC-8CD6-AEBDFFC08480}"/>
              </a:ext>
            </a:extLst>
          </p:cNvPr>
          <p:cNvSpPr>
            <a:spLocks noGrp="1"/>
          </p:cNvSpPr>
          <p:nvPr>
            <p:ph type="sldNum" sz="quarter" idx="10"/>
          </p:nvPr>
        </p:nvSpPr>
        <p:spPr/>
        <p:txBody>
          <a:bodyPr/>
          <a:lstStyle/>
          <a:p>
            <a:pPr>
              <a:defRPr/>
            </a:pPr>
            <a:fld id="{CDEFAD39-1750-3342-8CA4-A45556007C23}" type="slidenum">
              <a:rPr lang="en-US" smtClean="0"/>
              <a:pPr>
                <a:defRPr/>
              </a:pPr>
              <a:t>15</a:t>
            </a:fld>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5D4C0A69-8FA9-434C-B828-F57C429C87B0}"/>
                  </a:ext>
                </a:extLst>
              </p:cNvPr>
              <p:cNvSpPr txBox="1"/>
              <p:nvPr/>
            </p:nvSpPr>
            <p:spPr>
              <a:xfrm>
                <a:off x="4696026" y="2232480"/>
                <a:ext cx="4467225"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CA" i="1" dirty="0" smtClean="0">
                          <a:latin typeface="Cambria Math" panose="02040503050406030204" pitchFamily="18" charset="0"/>
                        </a:rPr>
                        <m:t>𝑃</m:t>
                      </m:r>
                      <m:d>
                        <m:dPr>
                          <m:ctrlPr>
                            <a:rPr lang="en-CA" i="1" dirty="0" smtClean="0">
                              <a:latin typeface="Cambria Math" panose="02040503050406030204" pitchFamily="18" charset="0"/>
                            </a:rPr>
                          </m:ctrlPr>
                        </m:dPr>
                        <m:e>
                          <m:r>
                            <m:rPr>
                              <m:sty m:val="p"/>
                            </m:rPr>
                            <a:rPr lang="en-CA" b="0" i="0" dirty="0" smtClean="0">
                              <a:latin typeface="Cambria Math" panose="02040503050406030204" pitchFamily="18" charset="0"/>
                            </a:rPr>
                            <m:t>Checking</m:t>
                          </m:r>
                        </m:e>
                      </m:d>
                      <m:r>
                        <a:rPr lang="en-CA" i="1" dirty="0" smtClean="0">
                          <a:latin typeface="Cambria Math" panose="02040503050406030204" pitchFamily="18" charset="0"/>
                        </a:rPr>
                        <m:t>=</m:t>
                      </m:r>
                      <m:r>
                        <a:rPr lang="en-US" b="0" i="1" dirty="0" smtClean="0">
                          <a:latin typeface="Cambria Math" panose="02040503050406030204" pitchFamily="18" charset="0"/>
                        </a:rPr>
                        <m:t>5.614</m:t>
                      </m:r>
                      <m:r>
                        <m:rPr>
                          <m:sty m:val="p"/>
                        </m:rPr>
                        <a:rPr lang="en-US" b="0" i="0" dirty="0" smtClean="0">
                          <a:latin typeface="Cambria Math" panose="02040503050406030204" pitchFamily="18" charset="0"/>
                        </a:rPr>
                        <m:t>e</m:t>
                      </m:r>
                      <m:sSup>
                        <m:sSupPr>
                          <m:ctrlPr>
                            <a:rPr lang="en-CA" b="0" i="1" dirty="0" smtClean="0">
                              <a:latin typeface="Cambria Math" panose="02040503050406030204" pitchFamily="18" charset="0"/>
                              <a:ea typeface="Cambria Math" panose="02040503050406030204" pitchFamily="18" charset="0"/>
                            </a:rPr>
                          </m:ctrlPr>
                        </m:sSupPr>
                        <m:e>
                          <m:r>
                            <a:rPr lang="en-CA" b="0" i="1" dirty="0" smtClean="0">
                              <a:latin typeface="Cambria Math" panose="02040503050406030204" pitchFamily="18" charset="0"/>
                              <a:ea typeface="Cambria Math" panose="02040503050406030204" pitchFamily="18" charset="0"/>
                            </a:rPr>
                            <m:t>10</m:t>
                          </m:r>
                        </m:e>
                        <m:sup>
                          <m:r>
                            <a:rPr lang="en-CA" b="0" i="1" dirty="0" smtClean="0">
                              <a:latin typeface="Cambria Math" panose="02040503050406030204" pitchFamily="18" charset="0"/>
                              <a:ea typeface="Cambria Math" panose="02040503050406030204" pitchFamily="18" charset="0"/>
                            </a:rPr>
                            <m:t>−4</m:t>
                          </m:r>
                        </m:sup>
                      </m:sSup>
                    </m:oMath>
                  </m:oMathPara>
                </a14:m>
                <a:endParaRPr lang="en-CA" dirty="0"/>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Algorithm</m:t>
                          </m:r>
                        </m:e>
                      </m:d>
                      <m:r>
                        <a:rPr lang="en-US" b="0" i="0" smtClean="0">
                          <a:latin typeface="Cambria Math" panose="02040503050406030204" pitchFamily="18" charset="0"/>
                        </a:rPr>
                        <m:t>=1.871</m:t>
                      </m:r>
                      <m:r>
                        <m:rPr>
                          <m:sty m:val="p"/>
                        </m:rPr>
                        <a:rPr lang="en-US" b="0" i="0" smtClean="0">
                          <a:latin typeface="Cambria Math" panose="02040503050406030204" pitchFamily="18" charset="0"/>
                        </a:rPr>
                        <m:t>e</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−4</m:t>
                          </m:r>
                        </m:sup>
                      </m:sSup>
                    </m:oMath>
                  </m:oMathPara>
                </a14:m>
                <a:endParaRPr lang="en-CA" dirty="0"/>
              </a:p>
            </p:txBody>
          </p:sp>
        </mc:Choice>
        <mc:Fallback xmlns="">
          <p:sp>
            <p:nvSpPr>
              <p:cNvPr id="20" name="TextBox 19">
                <a:extLst>
                  <a:ext uri="{FF2B5EF4-FFF2-40B4-BE49-F238E27FC236}">
                    <a16:creationId xmlns:a16="http://schemas.microsoft.com/office/drawing/2014/main" id="{5D4C0A69-8FA9-434C-B828-F57C429C87B0}"/>
                  </a:ext>
                </a:extLst>
              </p:cNvPr>
              <p:cNvSpPr txBox="1">
                <a:spLocks noRot="1" noChangeAspect="1" noMove="1" noResize="1" noEditPoints="1" noAdjustHandles="1" noChangeArrowheads="1" noChangeShapeType="1" noTextEdit="1"/>
              </p:cNvSpPr>
              <p:nvPr/>
            </p:nvSpPr>
            <p:spPr>
              <a:xfrm>
                <a:off x="4696026" y="2232480"/>
                <a:ext cx="4467225" cy="646331"/>
              </a:xfrm>
              <a:prstGeom prst="rect">
                <a:avLst/>
              </a:prstGeom>
              <a:blipFill>
                <a:blip r:embed="rId2"/>
                <a:stretch>
                  <a:fillRect b="-7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776BE3F5-447B-4F38-ACEF-BB03DB08E3AC}"/>
                  </a:ext>
                </a:extLst>
              </p:cNvPr>
              <p:cNvSpPr txBox="1"/>
              <p:nvPr/>
            </p:nvSpPr>
            <p:spPr>
              <a:xfrm>
                <a:off x="5020077" y="3298936"/>
                <a:ext cx="4152901" cy="1252972"/>
              </a:xfrm>
              <a:prstGeom prst="rect">
                <a:avLst/>
              </a:prstGeom>
              <a:noFill/>
            </p:spPr>
            <p:txBody>
              <a:bodyPr wrap="square" rtlCol="0">
                <a:spAutoFit/>
              </a:bodyPr>
              <a:lstStyle/>
              <a:p>
                <a:r>
                  <a:rPr lang="en-CA" sz="1400" b="0" dirty="0"/>
                  <a:t> </a:t>
                </a:r>
                <a14:m>
                  <m:oMath xmlns:m="http://schemas.openxmlformats.org/officeDocument/2006/math">
                    <m:r>
                      <a:rPr lang="en-CA" sz="1400" b="0" i="1" smtClean="0">
                        <a:latin typeface="Cambria Math" panose="02040503050406030204" pitchFamily="18" charset="0"/>
                      </a:rPr>
                      <m:t>𝑃</m:t>
                    </m:r>
                    <m:d>
                      <m:dPr>
                        <m:ctrlPr>
                          <a:rPr lang="en-CA" sz="1400" b="0" i="1" smtClean="0">
                            <a:latin typeface="Cambria Math" panose="02040503050406030204" pitchFamily="18" charset="0"/>
                          </a:rPr>
                        </m:ctrlPr>
                      </m:dPr>
                      <m:e>
                        <m:r>
                          <m:rPr>
                            <m:sty m:val="p"/>
                          </m:rPr>
                          <a:rPr lang="en-CA" sz="1400" b="0" i="0" smtClean="0">
                            <a:latin typeface="Cambria Math" panose="02040503050406030204" pitchFamily="18" charset="0"/>
                          </a:rPr>
                          <m:t>UIF</m:t>
                        </m:r>
                        <m:r>
                          <m:rPr>
                            <m:nor/>
                          </m:rPr>
                          <a:rPr lang="en-CA" sz="1400" dirty="0"/>
                          <m:t>−</m:t>
                        </m:r>
                        <m:r>
                          <m:rPr>
                            <m:sty m:val="p"/>
                          </m:rPr>
                          <a:rPr lang="en-CA" sz="1400" b="0" i="0" smtClean="0">
                            <a:latin typeface="Cambria Math" panose="02040503050406030204" pitchFamily="18" charset="0"/>
                          </a:rPr>
                          <m:t>A</m:t>
                        </m:r>
                      </m:e>
                    </m:d>
                    <m:r>
                      <a:rPr lang="en-CA" sz="1400" b="0" i="1" smtClean="0">
                        <a:latin typeface="Cambria Math" panose="02040503050406030204" pitchFamily="18" charset="0"/>
                      </a:rPr>
                      <m:t>=0.</m:t>
                    </m:r>
                    <m:r>
                      <a:rPr lang="en-US" sz="1400" b="0" i="1" smtClean="0">
                        <a:latin typeface="Cambria Math" panose="02040503050406030204" pitchFamily="18" charset="0"/>
                      </a:rPr>
                      <m:t>32</m:t>
                    </m:r>
                    <m:r>
                      <a:rPr lang="en-CA" sz="1400" b="0" i="1" smtClean="0">
                        <a:latin typeface="Cambria Math" panose="02040503050406030204" pitchFamily="18" charset="0"/>
                        <a:ea typeface="Cambria Math" panose="02040503050406030204" pitchFamily="18" charset="0"/>
                      </a:rPr>
                      <m:t>×</m:t>
                    </m:r>
                    <m:r>
                      <a:rPr lang="en-US" sz="1400">
                        <a:latin typeface="Cambria Math" panose="02040503050406030204" pitchFamily="18" charset="0"/>
                      </a:rPr>
                      <m:t>1.871</m:t>
                    </m:r>
                    <m:r>
                      <m:rPr>
                        <m:sty m:val="p"/>
                      </m:rPr>
                      <a:rPr lang="en-US" sz="1400" b="0" i="0" smtClean="0">
                        <a:latin typeface="Cambria Math" panose="02040503050406030204" pitchFamily="18" charset="0"/>
                      </a:rPr>
                      <m:t>e</m:t>
                    </m:r>
                    <m:sSup>
                      <m:sSupPr>
                        <m:ctrlPr>
                          <a:rPr lang="en-US" sz="1400" i="1">
                            <a:latin typeface="Cambria Math" panose="02040503050406030204" pitchFamily="18" charset="0"/>
                          </a:rPr>
                        </m:ctrlPr>
                      </m:sSupPr>
                      <m:e>
                        <m:r>
                          <a:rPr lang="en-US" sz="1400" i="1">
                            <a:latin typeface="Cambria Math" panose="02040503050406030204" pitchFamily="18" charset="0"/>
                          </a:rPr>
                          <m:t>10</m:t>
                        </m:r>
                      </m:e>
                      <m:sup>
                        <m:r>
                          <a:rPr lang="en-US" sz="1400" i="1">
                            <a:latin typeface="Cambria Math" panose="02040503050406030204" pitchFamily="18" charset="0"/>
                          </a:rPr>
                          <m:t>−4</m:t>
                        </m:r>
                      </m:sup>
                    </m:sSup>
                    <m:r>
                      <a:rPr lang="en-CA" sz="1400" b="0" i="1"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ea typeface="Cambria Math" panose="02040503050406030204" pitchFamily="18" charset="0"/>
                      </a:rPr>
                      <m:t>5.989</m:t>
                    </m:r>
                    <m:r>
                      <m:rPr>
                        <m:sty m:val="p"/>
                      </m:rPr>
                      <a:rPr lang="en-US" sz="1400" b="0" i="0" dirty="0" smtClean="0">
                        <a:latin typeface="Cambria Math" panose="02040503050406030204" pitchFamily="18" charset="0"/>
                        <a:ea typeface="Cambria Math" panose="02040503050406030204" pitchFamily="18" charset="0"/>
                      </a:rPr>
                      <m:t>e</m:t>
                    </m:r>
                    <m:sSup>
                      <m:sSupPr>
                        <m:ctrlPr>
                          <a:rPr lang="en-CA" sz="1400" i="1" dirty="0">
                            <a:latin typeface="Cambria Math" panose="02040503050406030204" pitchFamily="18" charset="0"/>
                            <a:ea typeface="Cambria Math" panose="02040503050406030204" pitchFamily="18" charset="0"/>
                          </a:rPr>
                        </m:ctrlPr>
                      </m:sSupPr>
                      <m:e>
                        <m:r>
                          <a:rPr lang="en-CA" sz="1400" i="1" dirty="0">
                            <a:latin typeface="Cambria Math" panose="02040503050406030204" pitchFamily="18" charset="0"/>
                            <a:ea typeface="Cambria Math" panose="02040503050406030204" pitchFamily="18" charset="0"/>
                          </a:rPr>
                          <m:t>10</m:t>
                        </m:r>
                      </m:e>
                      <m:sup>
                        <m:r>
                          <a:rPr lang="en-CA" sz="1400" i="1" dirty="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ea typeface="Cambria Math" panose="02040503050406030204" pitchFamily="18" charset="0"/>
                          </a:rPr>
                          <m:t>5</m:t>
                        </m:r>
                      </m:sup>
                    </m:sSup>
                  </m:oMath>
                </a14:m>
                <a:endParaRPr lang="en-CA" sz="1400" b="0" dirty="0"/>
              </a:p>
              <a:p>
                <a:r>
                  <a:rPr lang="en-CA" sz="1400" b="0" dirty="0"/>
                  <a:t> </a:t>
                </a:r>
                <a14:m>
                  <m:oMath xmlns:m="http://schemas.openxmlformats.org/officeDocument/2006/math">
                    <m:r>
                      <a:rPr lang="en-CA" sz="1400" b="0" i="1" smtClean="0">
                        <a:latin typeface="Cambria Math" panose="02040503050406030204" pitchFamily="18" charset="0"/>
                      </a:rPr>
                      <m:t>𝑃</m:t>
                    </m:r>
                    <m:d>
                      <m:dPr>
                        <m:ctrlPr>
                          <a:rPr lang="en-CA" sz="1400" b="0" i="1" smtClean="0">
                            <a:latin typeface="Cambria Math" panose="02040503050406030204" pitchFamily="18" charset="0"/>
                          </a:rPr>
                        </m:ctrlPr>
                      </m:dPr>
                      <m:e>
                        <m:r>
                          <m:rPr>
                            <m:sty m:val="p"/>
                          </m:rPr>
                          <a:rPr lang="en-CA" sz="1400" b="0" i="0" smtClean="0">
                            <a:latin typeface="Cambria Math" panose="02040503050406030204" pitchFamily="18" charset="0"/>
                          </a:rPr>
                          <m:t>UIF</m:t>
                        </m:r>
                        <m:r>
                          <m:rPr>
                            <m:nor/>
                          </m:rPr>
                          <a:rPr lang="en-CA" sz="1400" dirty="0"/>
                          <m:t>−</m:t>
                        </m:r>
                        <m:r>
                          <m:rPr>
                            <m:sty m:val="p"/>
                          </m:rPr>
                          <a:rPr lang="en-CA" sz="1400" b="0" i="0" dirty="0" smtClean="0">
                            <a:latin typeface="Cambria Math" panose="02040503050406030204" pitchFamily="18" charset="0"/>
                          </a:rPr>
                          <m:t>B</m:t>
                        </m:r>
                      </m:e>
                    </m:d>
                    <m:r>
                      <a:rPr lang="en-CA" sz="1400" b="0" i="1" smtClean="0">
                        <a:latin typeface="Cambria Math" panose="02040503050406030204" pitchFamily="18" charset="0"/>
                      </a:rPr>
                      <m:t>=0.</m:t>
                    </m:r>
                    <m:r>
                      <a:rPr lang="en-US" sz="1400" b="0" i="1" smtClean="0">
                        <a:latin typeface="Cambria Math" panose="02040503050406030204" pitchFamily="18" charset="0"/>
                      </a:rPr>
                      <m:t>14</m:t>
                    </m:r>
                    <m:r>
                      <a:rPr lang="en-CA" sz="1400" b="0" i="1" smtClean="0">
                        <a:latin typeface="Cambria Math" panose="02040503050406030204" pitchFamily="18" charset="0"/>
                        <a:ea typeface="Cambria Math" panose="02040503050406030204" pitchFamily="18" charset="0"/>
                      </a:rPr>
                      <m:t>×</m:t>
                    </m:r>
                    <m:r>
                      <m:rPr>
                        <m:sty m:val="p"/>
                      </m:rPr>
                      <a:rPr lang="en-US" sz="1400" b="0" i="0" smtClean="0">
                        <a:latin typeface="Cambria Math" panose="02040503050406030204" pitchFamily="18" charset="0"/>
                      </a:rPr>
                      <m:t>N</m:t>
                    </m:r>
                    <m:r>
                      <a:rPr lang="en-US" sz="1400" b="0" i="0" smtClean="0">
                        <a:latin typeface="Cambria Math" panose="02040503050406030204" pitchFamily="18" charset="0"/>
                      </a:rPr>
                      <m:t>/</m:t>
                    </m:r>
                    <m:r>
                      <m:rPr>
                        <m:sty m:val="p"/>
                      </m:rPr>
                      <a:rPr lang="en-US" sz="1400" b="0" i="0" smtClean="0">
                        <a:latin typeface="Cambria Math" panose="02040503050406030204" pitchFamily="18" charset="0"/>
                      </a:rPr>
                      <m:t>A</m:t>
                    </m:r>
                    <m:r>
                      <a:rPr lang="en-CA" sz="1400" b="0" i="1" smtClean="0">
                        <a:latin typeface="Cambria Math" panose="02040503050406030204" pitchFamily="18" charset="0"/>
                        <a:ea typeface="Cambria Math" panose="02040503050406030204" pitchFamily="18" charset="0"/>
                      </a:rPr>
                      <m:t>=0</m:t>
                    </m:r>
                  </m:oMath>
                </a14:m>
                <a:endParaRPr lang="en-CA" sz="1400" dirty="0"/>
              </a:p>
              <a:p>
                <a:r>
                  <a:rPr lang="en-CA" sz="1400" b="0" dirty="0"/>
                  <a:t> </a:t>
                </a:r>
                <a14:m>
                  <m:oMath xmlns:m="http://schemas.openxmlformats.org/officeDocument/2006/math">
                    <m:r>
                      <a:rPr lang="en-CA" sz="1400" b="0" i="1" smtClean="0">
                        <a:latin typeface="Cambria Math" panose="02040503050406030204" pitchFamily="18" charset="0"/>
                      </a:rPr>
                      <m:t>𝑃</m:t>
                    </m:r>
                    <m:d>
                      <m:dPr>
                        <m:ctrlPr>
                          <a:rPr lang="en-CA" sz="1400" b="0" i="1" smtClean="0">
                            <a:latin typeface="Cambria Math" panose="02040503050406030204" pitchFamily="18" charset="0"/>
                          </a:rPr>
                        </m:ctrlPr>
                      </m:dPr>
                      <m:e>
                        <m:r>
                          <m:rPr>
                            <m:sty m:val="p"/>
                          </m:rPr>
                          <a:rPr lang="en-CA" sz="1400" b="0" i="0" smtClean="0">
                            <a:latin typeface="Cambria Math" panose="02040503050406030204" pitchFamily="18" charset="0"/>
                          </a:rPr>
                          <m:t>UIF</m:t>
                        </m:r>
                        <m:r>
                          <m:rPr>
                            <m:nor/>
                          </m:rPr>
                          <a:rPr lang="en-CA" sz="1400" dirty="0"/>
                          <m:t>−</m:t>
                        </m:r>
                        <m:r>
                          <m:rPr>
                            <m:sty m:val="p"/>
                          </m:rPr>
                          <a:rPr lang="en-CA" sz="1400" b="0" i="0" dirty="0" smtClean="0">
                            <a:latin typeface="Cambria Math" panose="02040503050406030204" pitchFamily="18" charset="0"/>
                          </a:rPr>
                          <m:t>C</m:t>
                        </m:r>
                      </m:e>
                    </m:d>
                    <m:r>
                      <a:rPr lang="en-CA" sz="1400" i="1">
                        <a:latin typeface="Cambria Math" panose="02040503050406030204" pitchFamily="18" charset="0"/>
                      </a:rPr>
                      <m:t>=0.</m:t>
                    </m:r>
                    <m:r>
                      <a:rPr lang="en-US" sz="1400" b="0" i="1" smtClean="0">
                        <a:latin typeface="Cambria Math" panose="02040503050406030204" pitchFamily="18" charset="0"/>
                      </a:rPr>
                      <m:t>35</m:t>
                    </m:r>
                    <m:r>
                      <a:rPr lang="en-CA" sz="1400" i="1" dirty="0">
                        <a:latin typeface="Cambria Math" panose="02040503050406030204" pitchFamily="18" charset="0"/>
                        <a:ea typeface="Cambria Math" panose="02040503050406030204" pitchFamily="18" charset="0"/>
                      </a:rPr>
                      <m:t>×</m:t>
                    </m:r>
                    <m:r>
                      <a:rPr lang="en-US" sz="1400">
                        <a:latin typeface="Cambria Math" panose="02040503050406030204" pitchFamily="18" charset="0"/>
                      </a:rPr>
                      <m:t>1.871</m:t>
                    </m:r>
                    <m:r>
                      <m:rPr>
                        <m:sty m:val="p"/>
                      </m:rPr>
                      <a:rPr lang="en-US" sz="1400" b="0" i="0" smtClean="0">
                        <a:latin typeface="Cambria Math" panose="02040503050406030204" pitchFamily="18" charset="0"/>
                      </a:rPr>
                      <m:t>e</m:t>
                    </m:r>
                    <m:sSup>
                      <m:sSupPr>
                        <m:ctrlPr>
                          <a:rPr lang="en-US" sz="1400" i="1">
                            <a:latin typeface="Cambria Math" panose="02040503050406030204" pitchFamily="18" charset="0"/>
                          </a:rPr>
                        </m:ctrlPr>
                      </m:sSupPr>
                      <m:e>
                        <m:r>
                          <a:rPr lang="en-US" sz="1400" i="1">
                            <a:latin typeface="Cambria Math" panose="02040503050406030204" pitchFamily="18" charset="0"/>
                          </a:rPr>
                          <m:t>10</m:t>
                        </m:r>
                      </m:e>
                      <m:sup>
                        <m:r>
                          <a:rPr lang="en-US" sz="1400" i="1">
                            <a:latin typeface="Cambria Math" panose="02040503050406030204" pitchFamily="18" charset="0"/>
                          </a:rPr>
                          <m:t>−4</m:t>
                        </m:r>
                      </m:sup>
                    </m:sSup>
                    <m:r>
                      <a:rPr lang="en-CA" sz="1400" b="0" i="1" dirty="0" smtClean="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ea typeface="Cambria Math" panose="02040503050406030204" pitchFamily="18" charset="0"/>
                      </a:rPr>
                      <m:t>6.550</m:t>
                    </m:r>
                    <m:r>
                      <m:rPr>
                        <m:sty m:val="p"/>
                      </m:rPr>
                      <a:rPr lang="en-US" sz="1400" b="0" i="0" dirty="0" smtClean="0">
                        <a:latin typeface="Cambria Math" panose="02040503050406030204" pitchFamily="18" charset="0"/>
                        <a:ea typeface="Cambria Math" panose="02040503050406030204" pitchFamily="18" charset="0"/>
                      </a:rPr>
                      <m:t>e</m:t>
                    </m:r>
                    <m:sSup>
                      <m:sSupPr>
                        <m:ctrlPr>
                          <a:rPr lang="en-CA" sz="1400" i="1" dirty="0">
                            <a:latin typeface="Cambria Math" panose="02040503050406030204" pitchFamily="18" charset="0"/>
                            <a:ea typeface="Cambria Math" panose="02040503050406030204" pitchFamily="18" charset="0"/>
                          </a:rPr>
                        </m:ctrlPr>
                      </m:sSupPr>
                      <m:e>
                        <m:r>
                          <a:rPr lang="en-CA" sz="1400" i="1" dirty="0">
                            <a:latin typeface="Cambria Math" panose="02040503050406030204" pitchFamily="18" charset="0"/>
                            <a:ea typeface="Cambria Math" panose="02040503050406030204" pitchFamily="18" charset="0"/>
                          </a:rPr>
                          <m:t>10</m:t>
                        </m:r>
                      </m:e>
                      <m:sup>
                        <m:r>
                          <a:rPr lang="en-CA" sz="1400" i="1" dirty="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ea typeface="Cambria Math" panose="02040503050406030204" pitchFamily="18" charset="0"/>
                          </a:rPr>
                          <m:t>5</m:t>
                        </m:r>
                      </m:sup>
                    </m:sSup>
                  </m:oMath>
                </a14:m>
                <a:endParaRPr lang="en-CA" sz="1400" dirty="0"/>
              </a:p>
              <a:p>
                <a:r>
                  <a:rPr lang="en-CA" sz="1400" b="0" dirty="0"/>
                  <a:t> </a:t>
                </a:r>
                <a14:m>
                  <m:oMath xmlns:m="http://schemas.openxmlformats.org/officeDocument/2006/math">
                    <m:r>
                      <a:rPr lang="en-CA" sz="1400" b="0" i="1" smtClean="0">
                        <a:latin typeface="Cambria Math" panose="02040503050406030204" pitchFamily="18" charset="0"/>
                      </a:rPr>
                      <m:t>𝑃</m:t>
                    </m:r>
                    <m:d>
                      <m:dPr>
                        <m:ctrlPr>
                          <a:rPr lang="en-CA" sz="1400" b="0" i="1" smtClean="0">
                            <a:latin typeface="Cambria Math" panose="02040503050406030204" pitchFamily="18" charset="0"/>
                          </a:rPr>
                        </m:ctrlPr>
                      </m:dPr>
                      <m:e>
                        <m:r>
                          <m:rPr>
                            <m:sty m:val="p"/>
                          </m:rPr>
                          <a:rPr lang="en-CA" sz="1400" b="0" i="0" smtClean="0">
                            <a:latin typeface="Cambria Math" panose="02040503050406030204" pitchFamily="18" charset="0"/>
                          </a:rPr>
                          <m:t>UIF</m:t>
                        </m:r>
                        <m:r>
                          <m:rPr>
                            <m:nor/>
                          </m:rPr>
                          <a:rPr lang="en-CA" sz="1400" dirty="0"/>
                          <m:t>−</m:t>
                        </m:r>
                        <m:r>
                          <m:rPr>
                            <m:sty m:val="p"/>
                          </m:rPr>
                          <a:rPr lang="en-CA" sz="1400" b="0" i="0" dirty="0" smtClean="0">
                            <a:latin typeface="Cambria Math" panose="02040503050406030204" pitchFamily="18" charset="0"/>
                          </a:rPr>
                          <m:t>D</m:t>
                        </m:r>
                      </m:e>
                    </m:d>
                    <m:r>
                      <a:rPr lang="en-CA" sz="1400" i="1">
                        <a:latin typeface="Cambria Math" panose="02040503050406030204" pitchFamily="18" charset="0"/>
                      </a:rPr>
                      <m:t>=</m:t>
                    </m:r>
                    <m:r>
                      <a:rPr lang="en-CA" sz="1400" b="0" i="1" smtClean="0">
                        <a:latin typeface="Cambria Math" panose="02040503050406030204" pitchFamily="18" charset="0"/>
                      </a:rPr>
                      <m:t>0.</m:t>
                    </m:r>
                    <m:r>
                      <a:rPr lang="en-US" sz="1400" b="0" i="1" smtClean="0">
                        <a:latin typeface="Cambria Math" panose="02040503050406030204" pitchFamily="18" charset="0"/>
                      </a:rPr>
                      <m:t>19</m:t>
                    </m:r>
                    <m:r>
                      <a:rPr lang="en-CA" sz="1400" i="1" dirty="0">
                        <a:latin typeface="Cambria Math" panose="02040503050406030204" pitchFamily="18" charset="0"/>
                        <a:ea typeface="Cambria Math" panose="02040503050406030204" pitchFamily="18" charset="0"/>
                      </a:rPr>
                      <m:t>×</m:t>
                    </m:r>
                    <m:r>
                      <a:rPr lang="en-US" sz="1400">
                        <a:latin typeface="Cambria Math" panose="02040503050406030204" pitchFamily="18" charset="0"/>
                      </a:rPr>
                      <m:t>1.871</m:t>
                    </m:r>
                    <m:r>
                      <m:rPr>
                        <m:sty m:val="p"/>
                      </m:rPr>
                      <a:rPr lang="en-US" sz="1400" b="0" i="0" smtClean="0">
                        <a:latin typeface="Cambria Math" panose="02040503050406030204" pitchFamily="18" charset="0"/>
                      </a:rPr>
                      <m:t>e</m:t>
                    </m:r>
                    <m:sSup>
                      <m:sSupPr>
                        <m:ctrlPr>
                          <a:rPr lang="en-US" sz="1400" i="1">
                            <a:latin typeface="Cambria Math" panose="02040503050406030204" pitchFamily="18" charset="0"/>
                          </a:rPr>
                        </m:ctrlPr>
                      </m:sSupPr>
                      <m:e>
                        <m:r>
                          <a:rPr lang="en-US" sz="1400" i="1">
                            <a:latin typeface="Cambria Math" panose="02040503050406030204" pitchFamily="18" charset="0"/>
                          </a:rPr>
                          <m:t>10</m:t>
                        </m:r>
                      </m:e>
                      <m:sup>
                        <m:r>
                          <a:rPr lang="en-US" sz="1400" i="1">
                            <a:latin typeface="Cambria Math" panose="02040503050406030204" pitchFamily="18" charset="0"/>
                          </a:rPr>
                          <m:t>−4</m:t>
                        </m:r>
                      </m:sup>
                    </m:sSup>
                    <m:r>
                      <a:rPr lang="en-US" sz="1400" b="0" i="1" smtClean="0">
                        <a:latin typeface="Cambria Math" panose="02040503050406030204" pitchFamily="18" charset="0"/>
                      </a:rPr>
                      <m:t>=3.556</m:t>
                    </m:r>
                    <m:r>
                      <m:rPr>
                        <m:sty m:val="p"/>
                      </m:rPr>
                      <a:rPr lang="en-US" sz="1400" b="0" i="0" dirty="0" smtClean="0">
                        <a:latin typeface="Cambria Math" panose="02040503050406030204" pitchFamily="18" charset="0"/>
                        <a:ea typeface="Cambria Math" panose="02040503050406030204" pitchFamily="18" charset="0"/>
                      </a:rPr>
                      <m:t>e</m:t>
                    </m:r>
                    <m:sSup>
                      <m:sSupPr>
                        <m:ctrlPr>
                          <a:rPr lang="en-CA" sz="1400" i="1" dirty="0">
                            <a:latin typeface="Cambria Math" panose="02040503050406030204" pitchFamily="18" charset="0"/>
                            <a:ea typeface="Cambria Math" panose="02040503050406030204" pitchFamily="18" charset="0"/>
                          </a:rPr>
                        </m:ctrlPr>
                      </m:sSupPr>
                      <m:e>
                        <m:r>
                          <a:rPr lang="en-CA" sz="1400" i="1" dirty="0">
                            <a:latin typeface="Cambria Math" panose="02040503050406030204" pitchFamily="18" charset="0"/>
                            <a:ea typeface="Cambria Math" panose="02040503050406030204" pitchFamily="18" charset="0"/>
                          </a:rPr>
                          <m:t>10</m:t>
                        </m:r>
                      </m:e>
                      <m:sup>
                        <m:r>
                          <a:rPr lang="en-CA" sz="1400" i="1" dirty="0">
                            <a:latin typeface="Cambria Math" panose="02040503050406030204" pitchFamily="18" charset="0"/>
                            <a:ea typeface="Cambria Math" panose="02040503050406030204" pitchFamily="18" charset="0"/>
                          </a:rPr>
                          <m:t>−</m:t>
                        </m:r>
                        <m:r>
                          <a:rPr lang="en-US" sz="1400" b="0" i="1" dirty="0" smtClean="0">
                            <a:latin typeface="Cambria Math" panose="02040503050406030204" pitchFamily="18" charset="0"/>
                            <a:ea typeface="Cambria Math" panose="02040503050406030204" pitchFamily="18" charset="0"/>
                          </a:rPr>
                          <m:t>5</m:t>
                        </m:r>
                      </m:sup>
                    </m:sSup>
                  </m:oMath>
                </a14:m>
                <a:endParaRPr lang="en-CA" sz="1400" dirty="0"/>
              </a:p>
              <a:p>
                <a:endParaRPr lang="en-CA" dirty="0"/>
              </a:p>
            </p:txBody>
          </p:sp>
        </mc:Choice>
        <mc:Fallback xmlns="">
          <p:sp>
            <p:nvSpPr>
              <p:cNvPr id="22" name="TextBox 21">
                <a:extLst>
                  <a:ext uri="{FF2B5EF4-FFF2-40B4-BE49-F238E27FC236}">
                    <a16:creationId xmlns:a16="http://schemas.microsoft.com/office/drawing/2014/main" id="{776BE3F5-447B-4F38-ACEF-BB03DB08E3AC}"/>
                  </a:ext>
                </a:extLst>
              </p:cNvPr>
              <p:cNvSpPr txBox="1">
                <a:spLocks noRot="1" noChangeAspect="1" noMove="1" noResize="1" noEditPoints="1" noAdjustHandles="1" noChangeArrowheads="1" noChangeShapeType="1" noTextEdit="1"/>
              </p:cNvSpPr>
              <p:nvPr/>
            </p:nvSpPr>
            <p:spPr>
              <a:xfrm>
                <a:off x="5020077" y="3298936"/>
                <a:ext cx="4152901" cy="125297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3786EF8-E1F2-4C73-AE9A-73C0982C6CD2}"/>
                  </a:ext>
                </a:extLst>
              </p:cNvPr>
              <p:cNvSpPr txBox="1"/>
              <p:nvPr/>
            </p:nvSpPr>
            <p:spPr>
              <a:xfrm>
                <a:off x="5441558" y="4434689"/>
                <a:ext cx="3309937" cy="369332"/>
              </a:xfrm>
              <a:prstGeom prst="rect">
                <a:avLst/>
              </a:prstGeom>
              <a:noFill/>
              <a:ln w="28575">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CA" i="1" dirty="0" smtClean="0">
                          <a:latin typeface="Cambria Math" panose="02040503050406030204" pitchFamily="18" charset="0"/>
                        </a:rPr>
                        <m:t>𝑃</m:t>
                      </m:r>
                      <m:d>
                        <m:dPr>
                          <m:ctrlPr>
                            <a:rPr lang="en-CA" i="1" dirty="0" smtClean="0">
                              <a:latin typeface="Cambria Math" panose="02040503050406030204" pitchFamily="18" charset="0"/>
                            </a:rPr>
                          </m:ctrlPr>
                        </m:dPr>
                        <m:e>
                          <m:r>
                            <m:rPr>
                              <m:sty m:val="p"/>
                            </m:rPr>
                            <a:rPr lang="en-CA" b="0" i="0" dirty="0" smtClean="0">
                              <a:latin typeface="Cambria Math" panose="02040503050406030204" pitchFamily="18" charset="0"/>
                            </a:rPr>
                            <m:t>UIF</m:t>
                          </m:r>
                          <m:r>
                            <m:rPr>
                              <m:nor/>
                            </m:rPr>
                            <a:rPr lang="en-US" dirty="0"/>
                            <m:t>−</m:t>
                          </m:r>
                          <m:r>
                            <m:rPr>
                              <m:sty m:val="p"/>
                            </m:rPr>
                            <a:rPr lang="en-US" b="0" i="0" dirty="0" smtClean="0">
                              <a:latin typeface="Cambria Math" panose="02040503050406030204" pitchFamily="18" charset="0"/>
                            </a:rPr>
                            <m:t>A</m:t>
                          </m:r>
                        </m:e>
                      </m:d>
                      <m:r>
                        <a:rPr lang="en-CA" i="1" dirty="0" smtClean="0">
                          <a:latin typeface="Cambria Math" panose="02040503050406030204" pitchFamily="18" charset="0"/>
                        </a:rPr>
                        <m:t>=</m:t>
                      </m:r>
                      <m:r>
                        <a:rPr lang="en-US" b="0" i="1" dirty="0" smtClean="0">
                          <a:latin typeface="Cambria Math" panose="02040503050406030204" pitchFamily="18" charset="0"/>
                        </a:rPr>
                        <m:t>2.62</m:t>
                      </m:r>
                      <m:r>
                        <m:rPr>
                          <m:sty m:val="p"/>
                        </m:rPr>
                        <a:rPr lang="en-US" b="0" i="0" dirty="0" smtClean="0">
                          <a:latin typeface="Cambria Math" panose="02040503050406030204" pitchFamily="18" charset="0"/>
                        </a:rPr>
                        <m:t>e</m:t>
                      </m:r>
                      <m:sSup>
                        <m:sSupPr>
                          <m:ctrlPr>
                            <a:rPr lang="en-CA" i="1" dirty="0">
                              <a:latin typeface="Cambria Math" panose="02040503050406030204" pitchFamily="18" charset="0"/>
                              <a:ea typeface="Cambria Math" panose="02040503050406030204" pitchFamily="18" charset="0"/>
                            </a:rPr>
                          </m:ctrlPr>
                        </m:sSupPr>
                        <m:e>
                          <m:r>
                            <a:rPr lang="en-CA" i="1" dirty="0">
                              <a:latin typeface="Cambria Math" panose="02040503050406030204" pitchFamily="18" charset="0"/>
                              <a:ea typeface="Cambria Math" panose="02040503050406030204" pitchFamily="18" charset="0"/>
                            </a:rPr>
                            <m:t>10</m:t>
                          </m:r>
                        </m:e>
                        <m:sup>
                          <m:r>
                            <a:rPr lang="en-CA" i="1" dirty="0">
                              <a:latin typeface="Cambria Math" panose="02040503050406030204" pitchFamily="18" charset="0"/>
                              <a:ea typeface="Cambria Math" panose="02040503050406030204" pitchFamily="18" charset="0"/>
                            </a:rPr>
                            <m:t>−4</m:t>
                          </m:r>
                        </m:sup>
                      </m:sSup>
                      <m:r>
                        <a:rPr lang="en-CA" b="0" i="1" dirty="0" smtClean="0">
                          <a:latin typeface="Cambria Math" panose="02040503050406030204" pitchFamily="18" charset="0"/>
                          <a:ea typeface="Cambria Math" panose="02040503050406030204" pitchFamily="18" charset="0"/>
                        </a:rPr>
                        <m:t> /</m:t>
                      </m:r>
                      <m:r>
                        <m:rPr>
                          <m:sty m:val="p"/>
                        </m:rPr>
                        <a:rPr lang="en-CA" b="0" i="0" dirty="0" smtClean="0">
                          <a:latin typeface="Cambria Math" panose="02040503050406030204" pitchFamily="18" charset="0"/>
                          <a:ea typeface="Cambria Math" panose="02040503050406030204" pitchFamily="18" charset="0"/>
                        </a:rPr>
                        <m:t>hr</m:t>
                      </m:r>
                    </m:oMath>
                  </m:oMathPara>
                </a14:m>
                <a:endParaRPr lang="en-CA" dirty="0"/>
              </a:p>
            </p:txBody>
          </p:sp>
        </mc:Choice>
        <mc:Fallback xmlns="">
          <p:sp>
            <p:nvSpPr>
              <p:cNvPr id="29" name="TextBox 28">
                <a:extLst>
                  <a:ext uri="{FF2B5EF4-FFF2-40B4-BE49-F238E27FC236}">
                    <a16:creationId xmlns:a16="http://schemas.microsoft.com/office/drawing/2014/main" id="{73786EF8-E1F2-4C73-AE9A-73C0982C6CD2}"/>
                  </a:ext>
                </a:extLst>
              </p:cNvPr>
              <p:cNvSpPr txBox="1">
                <a:spLocks noRot="1" noChangeAspect="1" noMove="1" noResize="1" noEditPoints="1" noAdjustHandles="1" noChangeArrowheads="1" noChangeShapeType="1" noTextEdit="1"/>
              </p:cNvSpPr>
              <p:nvPr/>
            </p:nvSpPr>
            <p:spPr>
              <a:xfrm>
                <a:off x="5441558" y="4434689"/>
                <a:ext cx="3309937" cy="369332"/>
              </a:xfrm>
              <a:prstGeom prst="rect">
                <a:avLst/>
              </a:prstGeom>
              <a:blipFill>
                <a:blip r:embed="rId4"/>
                <a:stretch>
                  <a:fillRect b="-7576"/>
                </a:stretch>
              </a:blipFill>
              <a:ln w="28575">
                <a:solidFill>
                  <a:srgbClr val="FF0000"/>
                </a:solidFill>
              </a:ln>
            </p:spPr>
            <p:txBody>
              <a:bodyPr/>
              <a:lstStyle/>
              <a:p>
                <a:r>
                  <a:rPr lang="en-US">
                    <a:noFill/>
                  </a:rPr>
                  <a:t> </a:t>
                </a:r>
              </a:p>
            </p:txBody>
          </p:sp>
        </mc:Fallback>
      </mc:AlternateContent>
      <p:pic>
        <p:nvPicPr>
          <p:cNvPr id="15" name="Picture 14" descr="A close-up of a document&#10;&#10;Description automatically generated with medium confidence">
            <a:extLst>
              <a:ext uri="{FF2B5EF4-FFF2-40B4-BE49-F238E27FC236}">
                <a16:creationId xmlns:a16="http://schemas.microsoft.com/office/drawing/2014/main" id="{5638888D-A7D5-CFFF-92E5-11D81C2E2159}"/>
              </a:ext>
            </a:extLst>
          </p:cNvPr>
          <p:cNvPicPr>
            <a:picLocks noChangeAspect="1"/>
          </p:cNvPicPr>
          <p:nvPr/>
        </p:nvPicPr>
        <p:blipFill>
          <a:blip r:embed="rId5"/>
          <a:stretch>
            <a:fillRect/>
          </a:stretch>
        </p:blipFill>
        <p:spPr>
          <a:xfrm>
            <a:off x="107058" y="1246438"/>
            <a:ext cx="4913019" cy="3517718"/>
          </a:xfrm>
          <a:prstGeom prst="rect">
            <a:avLst/>
          </a:prstGeom>
        </p:spPr>
      </p:pic>
      <p:sp>
        <p:nvSpPr>
          <p:cNvPr id="2" name="TextBox 1">
            <a:extLst>
              <a:ext uri="{FF2B5EF4-FFF2-40B4-BE49-F238E27FC236}">
                <a16:creationId xmlns:a16="http://schemas.microsoft.com/office/drawing/2014/main" id="{84302BFE-A5FA-24A1-DA32-F14CFB55508D}"/>
              </a:ext>
            </a:extLst>
          </p:cNvPr>
          <p:cNvSpPr txBox="1"/>
          <p:nvPr/>
        </p:nvSpPr>
        <p:spPr>
          <a:xfrm>
            <a:off x="5107779" y="1432913"/>
            <a:ext cx="3977498" cy="646331"/>
          </a:xfrm>
          <a:prstGeom prst="rect">
            <a:avLst/>
          </a:prstGeom>
          <a:noFill/>
        </p:spPr>
        <p:txBody>
          <a:bodyPr wrap="square" rtlCol="0">
            <a:spAutoFit/>
          </a:bodyPr>
          <a:lstStyle/>
          <a:p>
            <a:pPr marL="285750" indent="-285750">
              <a:buFont typeface="Arial" panose="020B0604020202020204" pitchFamily="34" charset="0"/>
              <a:buChar char="•"/>
            </a:pPr>
            <a:r>
              <a:rPr lang="en-US" dirty="0"/>
              <a:t>2 algorithm and 6 checking defects were discovered over 10,146 tests</a:t>
            </a:r>
          </a:p>
        </p:txBody>
      </p:sp>
      <p:graphicFrame>
        <p:nvGraphicFramePr>
          <p:cNvPr id="19" name="Table 8">
            <a:extLst>
              <a:ext uri="{FF2B5EF4-FFF2-40B4-BE49-F238E27FC236}">
                <a16:creationId xmlns:a16="http://schemas.microsoft.com/office/drawing/2014/main" id="{750D1537-5594-B63B-1B8A-8EB8DAD28A1B}"/>
              </a:ext>
            </a:extLst>
          </p:cNvPr>
          <p:cNvGraphicFramePr>
            <a:graphicFrameLocks noGrp="1"/>
          </p:cNvGraphicFramePr>
          <p:nvPr>
            <p:extLst>
              <p:ext uri="{D42A27DB-BD31-4B8C-83A1-F6EECF244321}">
                <p14:modId xmlns:p14="http://schemas.microsoft.com/office/powerpoint/2010/main" val="181580699"/>
              </p:ext>
            </p:extLst>
          </p:nvPr>
        </p:nvGraphicFramePr>
        <p:xfrm>
          <a:off x="122163" y="4878759"/>
          <a:ext cx="3594276" cy="1772280"/>
        </p:xfrm>
        <a:graphic>
          <a:graphicData uri="http://schemas.openxmlformats.org/drawingml/2006/table">
            <a:tbl>
              <a:tblPr firstRow="1" bandRow="1">
                <a:tableStyleId>{5C22544A-7EE6-4342-B048-85BDC9FD1C3A}</a:tableStyleId>
              </a:tblPr>
              <a:tblGrid>
                <a:gridCol w="1253746">
                  <a:extLst>
                    <a:ext uri="{9D8B030D-6E8A-4147-A177-3AD203B41FA5}">
                      <a16:colId xmlns:a16="http://schemas.microsoft.com/office/drawing/2014/main" val="3333416600"/>
                    </a:ext>
                  </a:extLst>
                </a:gridCol>
                <a:gridCol w="637564">
                  <a:extLst>
                    <a:ext uri="{9D8B030D-6E8A-4147-A177-3AD203B41FA5}">
                      <a16:colId xmlns:a16="http://schemas.microsoft.com/office/drawing/2014/main" val="2291662067"/>
                    </a:ext>
                  </a:extLst>
                </a:gridCol>
                <a:gridCol w="623543">
                  <a:extLst>
                    <a:ext uri="{9D8B030D-6E8A-4147-A177-3AD203B41FA5}">
                      <a16:colId xmlns:a16="http://schemas.microsoft.com/office/drawing/2014/main" val="2746802768"/>
                    </a:ext>
                  </a:extLst>
                </a:gridCol>
                <a:gridCol w="553550">
                  <a:extLst>
                    <a:ext uri="{9D8B030D-6E8A-4147-A177-3AD203B41FA5}">
                      <a16:colId xmlns:a16="http://schemas.microsoft.com/office/drawing/2014/main" val="2370544925"/>
                    </a:ext>
                  </a:extLst>
                </a:gridCol>
                <a:gridCol w="525873">
                  <a:extLst>
                    <a:ext uri="{9D8B030D-6E8A-4147-A177-3AD203B41FA5}">
                      <a16:colId xmlns:a16="http://schemas.microsoft.com/office/drawing/2014/main" val="2794304176"/>
                    </a:ext>
                  </a:extLst>
                </a:gridCol>
              </a:tblGrid>
              <a:tr h="238556">
                <a:tc>
                  <a:txBody>
                    <a:bodyPr/>
                    <a:lstStyle/>
                    <a:p>
                      <a:r>
                        <a:rPr lang="en-US" sz="1000" dirty="0">
                          <a:solidFill>
                            <a:schemeClr val="tx1"/>
                          </a:solidFill>
                        </a:rPr>
                        <a:t>Defect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dirty="0">
                          <a:solidFill>
                            <a:schemeClr val="tx1"/>
                          </a:solidFill>
                        </a:rPr>
                        <a:t>UIF-A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dirty="0">
                          <a:solidFill>
                            <a:schemeClr val="tx1"/>
                          </a:solidFill>
                        </a:rPr>
                        <a:t>UIF-B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dirty="0">
                          <a:solidFill>
                            <a:schemeClr val="tx1"/>
                          </a:solidFill>
                        </a:rPr>
                        <a:t>UIF-C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dirty="0">
                          <a:solidFill>
                            <a:schemeClr val="tx1"/>
                          </a:solidFill>
                        </a:rPr>
                        <a:t>UIF-D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0777222"/>
                  </a:ext>
                </a:extLst>
              </a:tr>
              <a:tr h="254740">
                <a:tc>
                  <a:txBody>
                    <a:bodyPr/>
                    <a:lstStyle/>
                    <a:p>
                      <a:r>
                        <a:rPr lang="en-US" sz="1000" dirty="0"/>
                        <a:t>Algorithm Defect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0.350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0.190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4227363"/>
                  </a:ext>
                </a:extLst>
              </a:tr>
              <a:tr h="254740">
                <a:tc>
                  <a:txBody>
                    <a:bodyPr/>
                    <a:lstStyle/>
                    <a:p>
                      <a:r>
                        <a:rPr lang="en-US" sz="1000" dirty="0"/>
                        <a:t>Assignment Defect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0.288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0.045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8543043"/>
                  </a:ext>
                </a:extLst>
              </a:tr>
              <a:tr h="254740">
                <a:tc>
                  <a:txBody>
                    <a:bodyPr/>
                    <a:lstStyle/>
                    <a:p>
                      <a:r>
                        <a:rPr lang="en-US" sz="1000" dirty="0"/>
                        <a:t>Checking Defect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0.360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0.244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6019320"/>
                  </a:ext>
                </a:extLst>
              </a:tr>
              <a:tr h="254740">
                <a:tc>
                  <a:txBody>
                    <a:bodyPr/>
                    <a:lstStyle/>
                    <a:p>
                      <a:r>
                        <a:rPr lang="en-US" sz="1000" dirty="0"/>
                        <a:t>Function Defect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0.389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0.241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895030"/>
                  </a:ext>
                </a:extLst>
              </a:tr>
              <a:tr h="254740">
                <a:tc>
                  <a:txBody>
                    <a:bodyPr/>
                    <a:lstStyle/>
                    <a:p>
                      <a:r>
                        <a:rPr lang="en-US" sz="1000" dirty="0"/>
                        <a:t>Interface Defect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0.347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0.533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5418719"/>
                  </a:ext>
                </a:extLst>
              </a:tr>
              <a:tr h="254740">
                <a:tc>
                  <a:txBody>
                    <a:bodyPr/>
                    <a:lstStyle/>
                    <a:p>
                      <a:r>
                        <a:rPr lang="en-US" sz="1000" dirty="0"/>
                        <a:t>Timing Defect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0.190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0.524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0.238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7124171"/>
                  </a:ext>
                </a:extLst>
              </a:tr>
            </a:tbl>
          </a:graphicData>
        </a:graphic>
      </p:graphicFrame>
      <p:cxnSp>
        <p:nvCxnSpPr>
          <p:cNvPr id="6" name="Straight Arrow Connector 5">
            <a:extLst>
              <a:ext uri="{FF2B5EF4-FFF2-40B4-BE49-F238E27FC236}">
                <a16:creationId xmlns:a16="http://schemas.microsoft.com/office/drawing/2014/main" id="{83E75986-45DE-9307-F425-F9710B97BCDA}"/>
              </a:ext>
            </a:extLst>
          </p:cNvPr>
          <p:cNvCxnSpPr>
            <a:cxnSpLocks/>
          </p:cNvCxnSpPr>
          <p:nvPr/>
        </p:nvCxnSpPr>
        <p:spPr>
          <a:xfrm flipV="1">
            <a:off x="1825739" y="3548543"/>
            <a:ext cx="4306613" cy="1713122"/>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descr="Table&#10;&#10;Description automatically generated">
            <a:extLst>
              <a:ext uri="{FF2B5EF4-FFF2-40B4-BE49-F238E27FC236}">
                <a16:creationId xmlns:a16="http://schemas.microsoft.com/office/drawing/2014/main" id="{A7920FC9-3081-BD34-A2C2-60D358DF0FF4}"/>
              </a:ext>
            </a:extLst>
          </p:cNvPr>
          <p:cNvPicPr>
            <a:picLocks noChangeAspect="1"/>
          </p:cNvPicPr>
          <p:nvPr/>
        </p:nvPicPr>
        <p:blipFill>
          <a:blip r:embed="rId6"/>
          <a:stretch>
            <a:fillRect/>
          </a:stretch>
        </p:blipFill>
        <p:spPr>
          <a:xfrm>
            <a:off x="3719737" y="5547376"/>
            <a:ext cx="5453241" cy="736060"/>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7629AB2-88F1-A00A-3692-62DA649058DE}"/>
                  </a:ext>
                </a:extLst>
              </p:cNvPr>
              <p:cNvSpPr txBox="1"/>
              <p:nvPr/>
            </p:nvSpPr>
            <p:spPr>
              <a:xfrm>
                <a:off x="5441558" y="4905066"/>
                <a:ext cx="3309937" cy="369332"/>
              </a:xfrm>
              <a:prstGeom prst="rect">
                <a:avLst/>
              </a:prstGeom>
              <a:noFill/>
              <a:ln w="28575">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CA" i="1" dirty="0" smtClean="0">
                          <a:latin typeface="Cambria Math" panose="02040503050406030204" pitchFamily="18" charset="0"/>
                        </a:rPr>
                        <m:t>𝑃</m:t>
                      </m:r>
                      <m:d>
                        <m:dPr>
                          <m:ctrlPr>
                            <a:rPr lang="en-CA" i="1" dirty="0" smtClean="0">
                              <a:latin typeface="Cambria Math" panose="02040503050406030204" pitchFamily="18" charset="0"/>
                            </a:rPr>
                          </m:ctrlPr>
                        </m:dPr>
                        <m:e>
                          <m:r>
                            <m:rPr>
                              <m:sty m:val="p"/>
                            </m:rPr>
                            <a:rPr lang="en-CA" b="0" i="0" dirty="0" smtClean="0">
                              <a:latin typeface="Cambria Math" panose="02040503050406030204" pitchFamily="18" charset="0"/>
                            </a:rPr>
                            <m:t>UIF</m:t>
                          </m:r>
                        </m:e>
                      </m:d>
                      <m:r>
                        <a:rPr lang="en-CA" i="1" dirty="0" smtClean="0">
                          <a:latin typeface="Cambria Math" panose="02040503050406030204" pitchFamily="18" charset="0"/>
                        </a:rPr>
                        <m:t>=</m:t>
                      </m:r>
                      <m:r>
                        <a:rPr lang="en-US" b="0" i="1" dirty="0" smtClean="0">
                          <a:latin typeface="Cambria Math" panose="02040503050406030204" pitchFamily="18" charset="0"/>
                        </a:rPr>
                        <m:t>5.85</m:t>
                      </m:r>
                      <m:r>
                        <a:rPr lang="en-US" b="0" i="0" dirty="0" smtClean="0">
                          <a:latin typeface="Cambria Math" panose="02040503050406030204" pitchFamily="18" charset="0"/>
                        </a:rPr>
                        <m:t>4</m:t>
                      </m:r>
                      <m:r>
                        <m:rPr>
                          <m:sty m:val="p"/>
                        </m:rPr>
                        <a:rPr lang="en-US" b="0" i="0" dirty="0" smtClean="0">
                          <a:latin typeface="Cambria Math" panose="02040503050406030204" pitchFamily="18" charset="0"/>
                        </a:rPr>
                        <m:t>e</m:t>
                      </m:r>
                      <m:sSup>
                        <m:sSupPr>
                          <m:ctrlPr>
                            <a:rPr lang="en-CA" i="1" dirty="0">
                              <a:latin typeface="Cambria Math" panose="02040503050406030204" pitchFamily="18" charset="0"/>
                              <a:ea typeface="Cambria Math" panose="02040503050406030204" pitchFamily="18" charset="0"/>
                            </a:rPr>
                          </m:ctrlPr>
                        </m:sSupPr>
                        <m:e>
                          <m:r>
                            <a:rPr lang="en-CA" i="1" dirty="0">
                              <a:latin typeface="Cambria Math" panose="02040503050406030204" pitchFamily="18" charset="0"/>
                              <a:ea typeface="Cambria Math" panose="02040503050406030204" pitchFamily="18" charset="0"/>
                            </a:rPr>
                            <m:t>10</m:t>
                          </m:r>
                        </m:e>
                        <m:sup>
                          <m:r>
                            <a:rPr lang="en-CA" i="1" dirty="0">
                              <a:latin typeface="Cambria Math" panose="02040503050406030204" pitchFamily="18" charset="0"/>
                              <a:ea typeface="Cambria Math" panose="02040503050406030204" pitchFamily="18" charset="0"/>
                            </a:rPr>
                            <m:t>−4</m:t>
                          </m:r>
                        </m:sup>
                      </m:sSup>
                      <m:r>
                        <a:rPr lang="en-CA" b="0" i="1" dirty="0" smtClean="0">
                          <a:latin typeface="Cambria Math" panose="02040503050406030204" pitchFamily="18" charset="0"/>
                          <a:ea typeface="Cambria Math" panose="02040503050406030204" pitchFamily="18" charset="0"/>
                        </a:rPr>
                        <m:t> /</m:t>
                      </m:r>
                      <m:r>
                        <m:rPr>
                          <m:sty m:val="p"/>
                        </m:rPr>
                        <a:rPr lang="en-CA" b="0" i="0" dirty="0" smtClean="0">
                          <a:latin typeface="Cambria Math" panose="02040503050406030204" pitchFamily="18" charset="0"/>
                          <a:ea typeface="Cambria Math" panose="02040503050406030204" pitchFamily="18" charset="0"/>
                        </a:rPr>
                        <m:t>hr</m:t>
                      </m:r>
                    </m:oMath>
                  </m:oMathPara>
                </a14:m>
                <a:endParaRPr lang="en-CA" dirty="0"/>
              </a:p>
            </p:txBody>
          </p:sp>
        </mc:Choice>
        <mc:Fallback xmlns="">
          <p:sp>
            <p:nvSpPr>
              <p:cNvPr id="30" name="TextBox 29">
                <a:extLst>
                  <a:ext uri="{FF2B5EF4-FFF2-40B4-BE49-F238E27FC236}">
                    <a16:creationId xmlns:a16="http://schemas.microsoft.com/office/drawing/2014/main" id="{57629AB2-88F1-A00A-3692-62DA649058DE}"/>
                  </a:ext>
                </a:extLst>
              </p:cNvPr>
              <p:cNvSpPr txBox="1">
                <a:spLocks noRot="1" noChangeAspect="1" noMove="1" noResize="1" noEditPoints="1" noAdjustHandles="1" noChangeArrowheads="1" noChangeShapeType="1" noTextEdit="1"/>
              </p:cNvSpPr>
              <p:nvPr/>
            </p:nvSpPr>
            <p:spPr>
              <a:xfrm>
                <a:off x="5441558" y="4905066"/>
                <a:ext cx="3309937" cy="369332"/>
              </a:xfrm>
              <a:prstGeom prst="rect">
                <a:avLst/>
              </a:prstGeom>
              <a:blipFill>
                <a:blip r:embed="rId7"/>
                <a:stretch>
                  <a:fillRect b="-7692"/>
                </a:stretch>
              </a:blipFill>
              <a:ln w="28575">
                <a:solidFill>
                  <a:srgbClr val="FF0000"/>
                </a:solidFill>
              </a:ln>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4BD71A23-65D8-82EC-5C33-9F8F577F9F0D}"/>
              </a:ext>
            </a:extLst>
          </p:cNvPr>
          <p:cNvCxnSpPr>
            <a:cxnSpLocks/>
          </p:cNvCxnSpPr>
          <p:nvPr/>
        </p:nvCxnSpPr>
        <p:spPr>
          <a:xfrm>
            <a:off x="8413708" y="5089732"/>
            <a:ext cx="520567" cy="1051009"/>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7E1A572-CB06-D90C-6452-89D4CEBAC5F3}"/>
              </a:ext>
            </a:extLst>
          </p:cNvPr>
          <p:cNvCxnSpPr>
            <a:cxnSpLocks/>
          </p:cNvCxnSpPr>
          <p:nvPr/>
        </p:nvCxnSpPr>
        <p:spPr>
          <a:xfrm flipH="1">
            <a:off x="5368954" y="4740663"/>
            <a:ext cx="1319635" cy="1442023"/>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A1923E3-A63F-238B-FE09-EA94E15683D8}"/>
              </a:ext>
            </a:extLst>
          </p:cNvPr>
          <p:cNvCxnSpPr>
            <a:cxnSpLocks/>
            <a:endCxn id="22" idx="0"/>
          </p:cNvCxnSpPr>
          <p:nvPr/>
        </p:nvCxnSpPr>
        <p:spPr>
          <a:xfrm flipH="1">
            <a:off x="7096528" y="2878811"/>
            <a:ext cx="428397" cy="420125"/>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46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A5D9B6-2C3D-4F97-BADB-35F4D55998AB}"/>
              </a:ext>
            </a:extLst>
          </p:cNvPr>
          <p:cNvSpPr>
            <a:spLocks noGrp="1"/>
          </p:cNvSpPr>
          <p:nvPr>
            <p:ph type="title"/>
          </p:nvPr>
        </p:nvSpPr>
        <p:spPr/>
        <p:txBody>
          <a:bodyPr/>
          <a:lstStyle/>
          <a:p>
            <a:r>
              <a:rPr lang="en-CA" dirty="0"/>
              <a:t>Using Failure Probability in Fault Trees</a:t>
            </a:r>
          </a:p>
        </p:txBody>
      </p:sp>
      <p:sp>
        <p:nvSpPr>
          <p:cNvPr id="4" name="Slide Number Placeholder 3">
            <a:extLst>
              <a:ext uri="{FF2B5EF4-FFF2-40B4-BE49-F238E27FC236}">
                <a16:creationId xmlns:a16="http://schemas.microsoft.com/office/drawing/2014/main" id="{F8C81838-8BD6-4F01-9E2E-6B987F3CD36B}"/>
              </a:ext>
            </a:extLst>
          </p:cNvPr>
          <p:cNvSpPr>
            <a:spLocks noGrp="1"/>
          </p:cNvSpPr>
          <p:nvPr>
            <p:ph type="sldNum" sz="quarter" idx="10"/>
          </p:nvPr>
        </p:nvSpPr>
        <p:spPr/>
        <p:txBody>
          <a:bodyPr/>
          <a:lstStyle/>
          <a:p>
            <a:pPr>
              <a:defRPr/>
            </a:pPr>
            <a:fld id="{CDEFAD39-1750-3342-8CA4-A45556007C23}" type="slidenum">
              <a:rPr lang="en-US" smtClean="0"/>
              <a:pPr>
                <a:defRPr/>
              </a:pPr>
              <a:t>16</a:t>
            </a:fld>
            <a:endParaRPr lang="en-US" dirty="0"/>
          </a:p>
        </p:txBody>
      </p:sp>
      <p:pic>
        <p:nvPicPr>
          <p:cNvPr id="7" name="Picture 6" descr="Table&#10;&#10;Description automatically generated">
            <a:extLst>
              <a:ext uri="{FF2B5EF4-FFF2-40B4-BE49-F238E27FC236}">
                <a16:creationId xmlns:a16="http://schemas.microsoft.com/office/drawing/2014/main" id="{BD6F31CF-8972-4181-8D59-63DB10CA0683}"/>
              </a:ext>
            </a:extLst>
          </p:cNvPr>
          <p:cNvPicPr>
            <a:picLocks noChangeAspect="1"/>
          </p:cNvPicPr>
          <p:nvPr/>
        </p:nvPicPr>
        <p:blipFill>
          <a:blip r:embed="rId2"/>
          <a:stretch>
            <a:fillRect/>
          </a:stretch>
        </p:blipFill>
        <p:spPr>
          <a:xfrm>
            <a:off x="346498" y="5337912"/>
            <a:ext cx="8424672" cy="1137133"/>
          </a:xfrm>
          <a:prstGeom prst="rect">
            <a:avLst/>
          </a:prstGeom>
        </p:spPr>
      </p:pic>
      <p:pic>
        <p:nvPicPr>
          <p:cNvPr id="11" name="Content Placeholder 10" descr="A picture containing timeline&#10;&#10;Description automatically generated">
            <a:extLst>
              <a:ext uri="{FF2B5EF4-FFF2-40B4-BE49-F238E27FC236}">
                <a16:creationId xmlns:a16="http://schemas.microsoft.com/office/drawing/2014/main" id="{8DC45130-398E-4EB0-AD56-44ADFB038E2C}"/>
              </a:ext>
            </a:extLst>
          </p:cNvPr>
          <p:cNvPicPr>
            <a:picLocks noGrp="1" noChangeAspect="1"/>
          </p:cNvPicPr>
          <p:nvPr>
            <p:ph idx="1"/>
          </p:nvPr>
        </p:nvPicPr>
        <p:blipFill>
          <a:blip r:embed="rId3"/>
          <a:stretch>
            <a:fillRect/>
          </a:stretch>
        </p:blipFill>
        <p:spPr>
          <a:xfrm>
            <a:off x="3564989" y="1228936"/>
            <a:ext cx="5629516" cy="3705307"/>
          </a:xfrm>
        </p:spPr>
      </p:pic>
      <p:sp>
        <p:nvSpPr>
          <p:cNvPr id="13" name="Rectangle 12">
            <a:extLst>
              <a:ext uri="{FF2B5EF4-FFF2-40B4-BE49-F238E27FC236}">
                <a16:creationId xmlns:a16="http://schemas.microsoft.com/office/drawing/2014/main" id="{B14EF8AE-CC72-4892-AD6B-2CAE76DE488E}"/>
              </a:ext>
            </a:extLst>
          </p:cNvPr>
          <p:cNvSpPr/>
          <p:nvPr/>
        </p:nvSpPr>
        <p:spPr>
          <a:xfrm>
            <a:off x="5525354" y="2240536"/>
            <a:ext cx="1616918" cy="5005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5A7369A4-902B-4DF9-9272-261DBCF2B849}"/>
              </a:ext>
            </a:extLst>
          </p:cNvPr>
          <p:cNvSpPr/>
          <p:nvPr/>
        </p:nvSpPr>
        <p:spPr>
          <a:xfrm>
            <a:off x="5148718" y="4322875"/>
            <a:ext cx="1344445" cy="532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F80FA312-C542-4919-A591-985AEB98FD8B}"/>
              </a:ext>
            </a:extLst>
          </p:cNvPr>
          <p:cNvSpPr/>
          <p:nvPr/>
        </p:nvSpPr>
        <p:spPr>
          <a:xfrm>
            <a:off x="3684430" y="4327142"/>
            <a:ext cx="1344445" cy="5328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6B54181D-3B0E-415E-95D0-C7E080887446}"/>
              </a:ext>
            </a:extLst>
          </p:cNvPr>
          <p:cNvSpPr txBox="1"/>
          <p:nvPr/>
        </p:nvSpPr>
        <p:spPr>
          <a:xfrm>
            <a:off x="350559" y="6468450"/>
            <a:ext cx="8424672" cy="307777"/>
          </a:xfrm>
          <a:prstGeom prst="rect">
            <a:avLst/>
          </a:prstGeom>
          <a:solidFill>
            <a:schemeClr val="bg1"/>
          </a:solidFill>
        </p:spPr>
        <p:txBody>
          <a:bodyPr wrap="square" rtlCol="0">
            <a:spAutoFit/>
          </a:bodyPr>
          <a:lstStyle/>
          <a:p>
            <a:r>
              <a:rPr lang="en-CA" sz="1400" b="1" dirty="0"/>
              <a:t>Table 2</a:t>
            </a:r>
            <a:r>
              <a:rPr lang="en-CA" sz="1400" dirty="0"/>
              <a:t>. Probability of software failure modes based on test data base provided by VCU</a:t>
            </a:r>
          </a:p>
        </p:txBody>
      </p:sp>
      <p:sp>
        <p:nvSpPr>
          <p:cNvPr id="21" name="TextBox 20">
            <a:extLst>
              <a:ext uri="{FF2B5EF4-FFF2-40B4-BE49-F238E27FC236}">
                <a16:creationId xmlns:a16="http://schemas.microsoft.com/office/drawing/2014/main" id="{8E098E29-99B7-6450-08FE-5E8F2A625E93}"/>
              </a:ext>
            </a:extLst>
          </p:cNvPr>
          <p:cNvSpPr txBox="1"/>
          <p:nvPr/>
        </p:nvSpPr>
        <p:spPr>
          <a:xfrm>
            <a:off x="12815386" y="4615065"/>
            <a:ext cx="1755648" cy="646331"/>
          </a:xfrm>
          <a:prstGeom prst="rect">
            <a:avLst/>
          </a:prstGeom>
          <a:noFill/>
        </p:spPr>
        <p:txBody>
          <a:bodyPr wrap="square" rtlCol="0">
            <a:spAutoFit/>
          </a:bodyPr>
          <a:lstStyle/>
          <a:p>
            <a:r>
              <a:rPr lang="en-CA" dirty="0"/>
              <a:t>Cell for Checking defect</a:t>
            </a:r>
          </a:p>
        </p:txBody>
      </p:sp>
      <p:cxnSp>
        <p:nvCxnSpPr>
          <p:cNvPr id="22" name="Straight Arrow Connector 21">
            <a:extLst>
              <a:ext uri="{FF2B5EF4-FFF2-40B4-BE49-F238E27FC236}">
                <a16:creationId xmlns:a16="http://schemas.microsoft.com/office/drawing/2014/main" id="{2C7CCFA5-958C-4ACB-6C21-E579A2D02786}"/>
              </a:ext>
            </a:extLst>
          </p:cNvPr>
          <p:cNvCxnSpPr>
            <a:cxnSpLocks/>
          </p:cNvCxnSpPr>
          <p:nvPr/>
        </p:nvCxnSpPr>
        <p:spPr>
          <a:xfrm flipH="1" flipV="1">
            <a:off x="5093293" y="4871103"/>
            <a:ext cx="2048979" cy="1435693"/>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5248084-9A32-E42F-BDAB-661A4AFEDF15}"/>
              </a:ext>
            </a:extLst>
          </p:cNvPr>
          <p:cNvCxnSpPr>
            <a:cxnSpLocks/>
          </p:cNvCxnSpPr>
          <p:nvPr/>
        </p:nvCxnSpPr>
        <p:spPr>
          <a:xfrm flipH="1" flipV="1">
            <a:off x="6648628" y="2709017"/>
            <a:ext cx="493644" cy="3597779"/>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8DA06E8-43DC-FC0F-0707-E2C69E8EDF89}"/>
                  </a:ext>
                </a:extLst>
              </p:cNvPr>
              <p:cNvSpPr txBox="1"/>
              <p:nvPr/>
            </p:nvSpPr>
            <p:spPr>
              <a:xfrm>
                <a:off x="6219" y="2233440"/>
                <a:ext cx="3549958" cy="2308324"/>
              </a:xfrm>
              <a:prstGeom prst="rect">
                <a:avLst/>
              </a:prstGeom>
              <a:noFill/>
            </p:spPr>
            <p:txBody>
              <a:bodyPr wrap="square" rtlCol="0">
                <a:spAutoFit/>
              </a:bodyPr>
              <a:lstStyle/>
              <a:p>
                <a:pPr marL="285750" indent="-285750">
                  <a:buFont typeface="Arial" panose="020B0604020202020204" pitchFamily="34" charset="0"/>
                  <a:buChar char="•"/>
                </a:pPr>
                <a:r>
                  <a:rPr lang="en-US" dirty="0"/>
                  <a:t>Integrated FT constructed based on smart sensor design</a:t>
                </a:r>
              </a:p>
              <a:p>
                <a:pPr marL="742950" lvl="1" indent="-285750">
                  <a:buFont typeface="Arial" panose="020B0604020202020204" pitchFamily="34" charset="0"/>
                  <a:buChar char="•"/>
                </a:pPr>
                <a:r>
                  <a:rPr lang="en-US" dirty="0"/>
                  <a:t>3 software failure modes exist that cause losses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Comparable to VCU’s operational failure rate of </a:t>
                </a:r>
              </a:p>
              <a:p>
                <a:pPr marL="742950" lvl="1"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𝐹</m:t>
                    </m:r>
                    <m:d>
                      <m:dPr>
                        <m:ctrlPr>
                          <a:rPr lang="en-CA" b="0" i="1" smtClean="0">
                            <a:latin typeface="Cambria Math" panose="02040503050406030204" pitchFamily="18" charset="0"/>
                          </a:rPr>
                        </m:ctrlPr>
                      </m:dPr>
                      <m:e>
                        <m:r>
                          <a:rPr lang="en-CA" b="0" i="1" smtClean="0">
                            <a:latin typeface="Cambria Math" panose="02040503050406030204" pitchFamily="18" charset="0"/>
                          </a:rPr>
                          <m:t>𝑡</m:t>
                        </m:r>
                      </m:e>
                    </m:d>
                    <m:r>
                      <a:rPr lang="en-CA" b="0" i="1" smtClean="0">
                        <a:latin typeface="Cambria Math" panose="02040503050406030204" pitchFamily="18" charset="0"/>
                      </a:rPr>
                      <m:t>=1×</m:t>
                    </m:r>
                    <m:sSup>
                      <m:sSupPr>
                        <m:ctrlPr>
                          <a:rPr lang="en-CA" b="0" i="1" smtClean="0">
                            <a:latin typeface="Cambria Math" panose="02040503050406030204" pitchFamily="18" charset="0"/>
                          </a:rPr>
                        </m:ctrlPr>
                      </m:sSupPr>
                      <m:e>
                        <m:r>
                          <a:rPr lang="en-CA" b="0" i="1" smtClean="0">
                            <a:latin typeface="Cambria Math" panose="02040503050406030204" pitchFamily="18" charset="0"/>
                          </a:rPr>
                          <m:t>10</m:t>
                        </m:r>
                      </m:e>
                      <m:sup>
                        <m:r>
                          <a:rPr lang="en-CA" b="0" i="1" smtClean="0">
                            <a:latin typeface="Cambria Math" panose="02040503050406030204" pitchFamily="18" charset="0"/>
                          </a:rPr>
                          <m:t>−4</m:t>
                        </m:r>
                      </m:sup>
                    </m:sSup>
                  </m:oMath>
                </a14:m>
                <a:r>
                  <a:rPr lang="en-CA" dirty="0"/>
                  <a:t> /hour</a:t>
                </a:r>
              </a:p>
            </p:txBody>
          </p:sp>
        </mc:Choice>
        <mc:Fallback xmlns="">
          <p:sp>
            <p:nvSpPr>
              <p:cNvPr id="24" name="TextBox 23">
                <a:extLst>
                  <a:ext uri="{FF2B5EF4-FFF2-40B4-BE49-F238E27FC236}">
                    <a16:creationId xmlns:a16="http://schemas.microsoft.com/office/drawing/2014/main" id="{08DA06E8-43DC-FC0F-0707-E2C69E8EDF89}"/>
                  </a:ext>
                </a:extLst>
              </p:cNvPr>
              <p:cNvSpPr txBox="1">
                <a:spLocks noRot="1" noChangeAspect="1" noMove="1" noResize="1" noEditPoints="1" noAdjustHandles="1" noChangeArrowheads="1" noChangeShapeType="1" noTextEdit="1"/>
              </p:cNvSpPr>
              <p:nvPr/>
            </p:nvSpPr>
            <p:spPr>
              <a:xfrm>
                <a:off x="6219" y="2233440"/>
                <a:ext cx="3549958" cy="2308324"/>
              </a:xfrm>
              <a:prstGeom prst="rect">
                <a:avLst/>
              </a:prstGeom>
              <a:blipFill>
                <a:blip r:embed="rId4"/>
                <a:stretch>
                  <a:fillRect l="-1031" t="-1319" r="-2577" b="-3166"/>
                </a:stretch>
              </a:blipFill>
            </p:spPr>
            <p:txBody>
              <a:bodyPr/>
              <a:lstStyle/>
              <a:p>
                <a:r>
                  <a:rPr lang="en-US">
                    <a:noFill/>
                  </a:rPr>
                  <a:t> </a:t>
                </a:r>
              </a:p>
            </p:txBody>
          </p:sp>
        </mc:Fallback>
      </mc:AlternateContent>
    </p:spTree>
    <p:extLst>
      <p:ext uri="{BB962C8B-B14F-4D97-AF65-F5344CB8AC3E}">
        <p14:creationId xmlns:p14="http://schemas.microsoft.com/office/powerpoint/2010/main" val="88648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75B93F-EF85-3779-F025-0DD8FBB4F7C1}"/>
              </a:ext>
            </a:extLst>
          </p:cNvPr>
          <p:cNvSpPr>
            <a:spLocks noGrp="1"/>
          </p:cNvSpPr>
          <p:nvPr>
            <p:ph idx="1"/>
          </p:nvPr>
        </p:nvSpPr>
        <p:spPr/>
        <p:txBody>
          <a:bodyPr/>
          <a:lstStyle/>
          <a:p>
            <a:pPr marL="342900" indent="-342900">
              <a:buAutoNum type="arabicPeriod"/>
            </a:pPr>
            <a:endParaRPr lang="en-US" dirty="0"/>
          </a:p>
          <a:p>
            <a:pPr marL="342900" indent="-342900">
              <a:buAutoNum type="arabicPeriod"/>
            </a:pPr>
            <a:endParaRPr lang="en-US" dirty="0"/>
          </a:p>
          <a:p>
            <a:pPr marL="0" indent="0">
              <a:buNone/>
            </a:pPr>
            <a:endParaRPr lang="en-US" dirty="0"/>
          </a:p>
        </p:txBody>
      </p:sp>
      <p:sp>
        <p:nvSpPr>
          <p:cNvPr id="3" name="Title 2">
            <a:extLst>
              <a:ext uri="{FF2B5EF4-FFF2-40B4-BE49-F238E27FC236}">
                <a16:creationId xmlns:a16="http://schemas.microsoft.com/office/drawing/2014/main" id="{CA31FD58-25FE-CF9D-65C5-C09E8F721B27}"/>
              </a:ext>
            </a:extLst>
          </p:cNvPr>
          <p:cNvSpPr>
            <a:spLocks noGrp="1"/>
          </p:cNvSpPr>
          <p:nvPr>
            <p:ph type="title"/>
          </p:nvPr>
        </p:nvSpPr>
        <p:spPr/>
        <p:txBody>
          <a:bodyPr/>
          <a:lstStyle/>
          <a:p>
            <a:r>
              <a:rPr lang="en-US" dirty="0"/>
              <a:t>Discussion &amp; Conclusion</a:t>
            </a:r>
          </a:p>
        </p:txBody>
      </p:sp>
      <p:sp>
        <p:nvSpPr>
          <p:cNvPr id="4" name="Slide Number Placeholder 3">
            <a:extLst>
              <a:ext uri="{FF2B5EF4-FFF2-40B4-BE49-F238E27FC236}">
                <a16:creationId xmlns:a16="http://schemas.microsoft.com/office/drawing/2014/main" id="{3B6F6A52-2669-8519-3294-31744B549B88}"/>
              </a:ext>
            </a:extLst>
          </p:cNvPr>
          <p:cNvSpPr>
            <a:spLocks noGrp="1"/>
          </p:cNvSpPr>
          <p:nvPr>
            <p:ph type="sldNum" sz="quarter" idx="10"/>
          </p:nvPr>
        </p:nvSpPr>
        <p:spPr/>
        <p:txBody>
          <a:bodyPr/>
          <a:lstStyle/>
          <a:p>
            <a:pPr>
              <a:defRPr/>
            </a:pPr>
            <a:fld id="{CDEFAD39-1750-3342-8CA4-A45556007C23}" type="slidenum">
              <a:rPr lang="en-US" smtClean="0"/>
              <a:pPr>
                <a:defRPr/>
              </a:pPr>
              <a:t>17</a:t>
            </a:fld>
            <a:endParaRPr lang="en-US" dirty="0"/>
          </a:p>
        </p:txBody>
      </p:sp>
      <p:graphicFrame>
        <p:nvGraphicFramePr>
          <p:cNvPr id="5" name="Table 8">
            <a:extLst>
              <a:ext uri="{FF2B5EF4-FFF2-40B4-BE49-F238E27FC236}">
                <a16:creationId xmlns:a16="http://schemas.microsoft.com/office/drawing/2014/main" id="{0293AF7F-BEFB-7E1C-68D8-947E22925E1C}"/>
              </a:ext>
            </a:extLst>
          </p:cNvPr>
          <p:cNvGraphicFramePr>
            <a:graphicFrameLocks noGrp="1"/>
          </p:cNvGraphicFramePr>
          <p:nvPr>
            <p:extLst>
              <p:ext uri="{D42A27DB-BD31-4B8C-83A1-F6EECF244321}">
                <p14:modId xmlns:p14="http://schemas.microsoft.com/office/powerpoint/2010/main" val="2282438459"/>
              </p:ext>
            </p:extLst>
          </p:nvPr>
        </p:nvGraphicFramePr>
        <p:xfrm>
          <a:off x="5244924" y="3318933"/>
          <a:ext cx="3749299" cy="1975542"/>
        </p:xfrm>
        <a:graphic>
          <a:graphicData uri="http://schemas.openxmlformats.org/drawingml/2006/table">
            <a:tbl>
              <a:tblPr firstRow="1" bandRow="1">
                <a:tableStyleId>{5C22544A-7EE6-4342-B048-85BDC9FD1C3A}</a:tableStyleId>
              </a:tblPr>
              <a:tblGrid>
                <a:gridCol w="1307821">
                  <a:extLst>
                    <a:ext uri="{9D8B030D-6E8A-4147-A177-3AD203B41FA5}">
                      <a16:colId xmlns:a16="http://schemas.microsoft.com/office/drawing/2014/main" val="3333416600"/>
                    </a:ext>
                  </a:extLst>
                </a:gridCol>
                <a:gridCol w="665062">
                  <a:extLst>
                    <a:ext uri="{9D8B030D-6E8A-4147-A177-3AD203B41FA5}">
                      <a16:colId xmlns:a16="http://schemas.microsoft.com/office/drawing/2014/main" val="2291662067"/>
                    </a:ext>
                  </a:extLst>
                </a:gridCol>
                <a:gridCol w="650437">
                  <a:extLst>
                    <a:ext uri="{9D8B030D-6E8A-4147-A177-3AD203B41FA5}">
                      <a16:colId xmlns:a16="http://schemas.microsoft.com/office/drawing/2014/main" val="2746802768"/>
                    </a:ext>
                  </a:extLst>
                </a:gridCol>
                <a:gridCol w="577425">
                  <a:extLst>
                    <a:ext uri="{9D8B030D-6E8A-4147-A177-3AD203B41FA5}">
                      <a16:colId xmlns:a16="http://schemas.microsoft.com/office/drawing/2014/main" val="2370544925"/>
                    </a:ext>
                  </a:extLst>
                </a:gridCol>
                <a:gridCol w="548554">
                  <a:extLst>
                    <a:ext uri="{9D8B030D-6E8A-4147-A177-3AD203B41FA5}">
                      <a16:colId xmlns:a16="http://schemas.microsoft.com/office/drawing/2014/main" val="2794304176"/>
                    </a:ext>
                  </a:extLst>
                </a:gridCol>
              </a:tblGrid>
              <a:tr h="271806">
                <a:tc>
                  <a:txBody>
                    <a:bodyPr/>
                    <a:lstStyle/>
                    <a:p>
                      <a:r>
                        <a:rPr lang="en-US" sz="1000" dirty="0">
                          <a:solidFill>
                            <a:schemeClr val="tx1"/>
                          </a:solidFill>
                        </a:rPr>
                        <a:t>Defect 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dirty="0">
                          <a:solidFill>
                            <a:schemeClr val="tx1"/>
                          </a:solidFill>
                        </a:rPr>
                        <a:t>UCA-A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dirty="0">
                          <a:solidFill>
                            <a:schemeClr val="tx1"/>
                          </a:solidFill>
                        </a:rPr>
                        <a:t>UCA-B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dirty="0">
                          <a:solidFill>
                            <a:schemeClr val="tx1"/>
                          </a:solidFill>
                        </a:rPr>
                        <a:t>UCA-C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b="1" dirty="0">
                          <a:solidFill>
                            <a:schemeClr val="tx1"/>
                          </a:solidFill>
                        </a:rPr>
                        <a:t>UCA-D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0777222"/>
                  </a:ext>
                </a:extLst>
              </a:tr>
              <a:tr h="283956">
                <a:tc>
                  <a:txBody>
                    <a:bodyPr/>
                    <a:lstStyle/>
                    <a:p>
                      <a:r>
                        <a:rPr lang="en-US" sz="1000" dirty="0"/>
                        <a:t>Algorithm Defect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0.350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0.190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4227363"/>
                  </a:ext>
                </a:extLst>
              </a:tr>
              <a:tr h="283956">
                <a:tc>
                  <a:txBody>
                    <a:bodyPr/>
                    <a:lstStyle/>
                    <a:p>
                      <a:r>
                        <a:rPr lang="en-US" sz="1000" dirty="0"/>
                        <a:t>Assignment Defect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0.288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0.045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18543043"/>
                  </a:ext>
                </a:extLst>
              </a:tr>
              <a:tr h="283956">
                <a:tc>
                  <a:txBody>
                    <a:bodyPr/>
                    <a:lstStyle/>
                    <a:p>
                      <a:r>
                        <a:rPr lang="en-US" sz="1000" dirty="0"/>
                        <a:t>Checking Defect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0.360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0.244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86019320"/>
                  </a:ext>
                </a:extLst>
              </a:tr>
              <a:tr h="283956">
                <a:tc>
                  <a:txBody>
                    <a:bodyPr/>
                    <a:lstStyle/>
                    <a:p>
                      <a:r>
                        <a:rPr lang="en-US" sz="1000" dirty="0"/>
                        <a:t>Function Defect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0.389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0.241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0.148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895030"/>
                  </a:ext>
                </a:extLst>
              </a:tr>
              <a:tr h="283956">
                <a:tc>
                  <a:txBody>
                    <a:bodyPr/>
                    <a:lstStyle/>
                    <a:p>
                      <a:r>
                        <a:rPr lang="en-US" sz="1000" dirty="0"/>
                        <a:t>Interface Defect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0.347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0.533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5418719"/>
                  </a:ext>
                </a:extLst>
              </a:tr>
              <a:tr h="283956">
                <a:tc>
                  <a:txBody>
                    <a:bodyPr/>
                    <a:lstStyle/>
                    <a:p>
                      <a:r>
                        <a:rPr lang="en-US" sz="1000" dirty="0"/>
                        <a:t>Timing Defect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0.190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0.048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0.524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000" dirty="0"/>
                        <a:t>0.238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7124171"/>
                  </a:ext>
                </a:extLst>
              </a:tr>
            </a:tbl>
          </a:graphicData>
        </a:graphic>
      </p:graphicFrame>
      <p:sp>
        <p:nvSpPr>
          <p:cNvPr id="7" name="TextBox 6">
            <a:extLst>
              <a:ext uri="{FF2B5EF4-FFF2-40B4-BE49-F238E27FC236}">
                <a16:creationId xmlns:a16="http://schemas.microsoft.com/office/drawing/2014/main" id="{2C34875A-B761-4A12-8527-4500791D5546}"/>
              </a:ext>
            </a:extLst>
          </p:cNvPr>
          <p:cNvSpPr txBox="1"/>
          <p:nvPr/>
        </p:nvSpPr>
        <p:spPr>
          <a:xfrm>
            <a:off x="149777" y="2324395"/>
            <a:ext cx="5095147" cy="3139321"/>
          </a:xfrm>
          <a:prstGeom prst="rect">
            <a:avLst/>
          </a:prstGeom>
          <a:noFill/>
        </p:spPr>
        <p:txBody>
          <a:bodyPr wrap="square">
            <a:spAutoFit/>
          </a:bodyPr>
          <a:lstStyle/>
          <a:p>
            <a:pPr marL="342900" indent="-342900">
              <a:buAutoNum type="arabicPeriod"/>
            </a:pPr>
            <a:r>
              <a:rPr lang="en-US" dirty="0"/>
              <a:t>Demonstrated a relationship between UCA and defect class exists </a:t>
            </a:r>
          </a:p>
          <a:p>
            <a:pPr marL="342900" indent="-342900">
              <a:buAutoNum type="arabicPeriod"/>
            </a:pPr>
            <a:endParaRPr lang="en-US" dirty="0"/>
          </a:p>
          <a:p>
            <a:pPr marL="342900" indent="-342900">
              <a:buAutoNum type="arabicPeriod"/>
            </a:pPr>
            <a:r>
              <a:rPr lang="en-US" dirty="0"/>
              <a:t>Developed a conditional probability table for all defect classes &amp; UCA types</a:t>
            </a:r>
          </a:p>
          <a:p>
            <a:pPr marL="342900" indent="-342900">
              <a:buAutoNum type="arabicPeriod"/>
            </a:pPr>
            <a:endParaRPr lang="en-US" dirty="0"/>
          </a:p>
          <a:p>
            <a:pPr marL="342900" indent="-342900">
              <a:buAutoNum type="arabicPeriod"/>
            </a:pPr>
            <a:r>
              <a:rPr lang="en-US" dirty="0"/>
              <a:t>Presented a framework for quantifying UCA failure modes using the defect  cond. table</a:t>
            </a:r>
          </a:p>
          <a:p>
            <a:pPr marL="342900" indent="-342900">
              <a:buAutoNum type="arabicPeriod"/>
            </a:pPr>
            <a:endParaRPr lang="en-US" dirty="0"/>
          </a:p>
          <a:p>
            <a:pPr marL="342900" indent="-342900">
              <a:buAutoNum type="arabicPeriod"/>
            </a:pPr>
            <a:r>
              <a:rPr lang="en-US" dirty="0"/>
              <a:t>Conducted case study on a smart sensor system &amp; demonstrated comparable results </a:t>
            </a:r>
          </a:p>
        </p:txBody>
      </p:sp>
      <p:graphicFrame>
        <p:nvGraphicFramePr>
          <p:cNvPr id="8" name="Chart 7">
            <a:extLst>
              <a:ext uri="{FF2B5EF4-FFF2-40B4-BE49-F238E27FC236}">
                <a16:creationId xmlns:a16="http://schemas.microsoft.com/office/drawing/2014/main" id="{8D45ABEB-1F84-9096-8A76-B4460EA5956C}"/>
              </a:ext>
            </a:extLst>
          </p:cNvPr>
          <p:cNvGraphicFramePr>
            <a:graphicFrameLocks/>
          </p:cNvGraphicFramePr>
          <p:nvPr>
            <p:extLst>
              <p:ext uri="{D42A27DB-BD31-4B8C-83A1-F6EECF244321}">
                <p14:modId xmlns:p14="http://schemas.microsoft.com/office/powerpoint/2010/main" val="2751009404"/>
              </p:ext>
            </p:extLst>
          </p:nvPr>
        </p:nvGraphicFramePr>
        <p:xfrm>
          <a:off x="5863118" y="832339"/>
          <a:ext cx="3053593" cy="229002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FE1DF6D7-4898-8CDE-9DFF-BB86FD319487}"/>
              </a:ext>
            </a:extLst>
          </p:cNvPr>
          <p:cNvSpPr txBox="1"/>
          <p:nvPr/>
        </p:nvSpPr>
        <p:spPr>
          <a:xfrm>
            <a:off x="3197430" y="5561756"/>
            <a:ext cx="2743200" cy="400110"/>
          </a:xfrm>
          <a:prstGeom prst="rect">
            <a:avLst/>
          </a:prstGeom>
          <a:noFill/>
        </p:spPr>
        <p:txBody>
          <a:bodyPr wrap="square" rtlCol="0">
            <a:spAutoFit/>
          </a:bodyPr>
          <a:lstStyle/>
          <a:p>
            <a:pPr algn="ctr"/>
            <a:r>
              <a:rPr lang="en-US" sz="2000" b="1" dirty="0"/>
              <a:t>Q&amp;A</a:t>
            </a:r>
          </a:p>
        </p:txBody>
      </p:sp>
    </p:spTree>
    <p:extLst>
      <p:ext uri="{BB962C8B-B14F-4D97-AF65-F5344CB8AC3E}">
        <p14:creationId xmlns:p14="http://schemas.microsoft.com/office/powerpoint/2010/main" val="1475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01F4-B726-4510-881E-D9922A8A7EAF}"/>
              </a:ext>
            </a:extLst>
          </p:cNvPr>
          <p:cNvSpPr>
            <a:spLocks noGrp="1"/>
          </p:cNvSpPr>
          <p:nvPr>
            <p:ph type="title"/>
          </p:nvPr>
        </p:nvSpPr>
        <p:spPr/>
        <p:txBody>
          <a:bodyPr/>
          <a:lstStyle/>
          <a:p>
            <a:r>
              <a:rPr lang="en-US" sz="2000" dirty="0"/>
              <a:t>Acknowledgements</a:t>
            </a:r>
            <a:endParaRPr lang="en-US" sz="2000" i="0" dirty="0">
              <a:solidFill>
                <a:srgbClr val="242852"/>
              </a:solidFill>
            </a:endParaRPr>
          </a:p>
        </p:txBody>
      </p:sp>
      <p:sp>
        <p:nvSpPr>
          <p:cNvPr id="3" name="Content Placeholder 2">
            <a:extLst>
              <a:ext uri="{FF2B5EF4-FFF2-40B4-BE49-F238E27FC236}">
                <a16:creationId xmlns:a16="http://schemas.microsoft.com/office/drawing/2014/main" id="{65A1C4C2-563A-4268-8B6E-1E1C84AD7414}"/>
              </a:ext>
            </a:extLst>
          </p:cNvPr>
          <p:cNvSpPr>
            <a:spLocks noGrp="1"/>
          </p:cNvSpPr>
          <p:nvPr>
            <p:ph idx="1"/>
          </p:nvPr>
        </p:nvSpPr>
        <p:spPr/>
        <p:txBody>
          <a:bodyPr/>
          <a:lstStyle/>
          <a:p>
            <a:pPr marL="0" indent="171450">
              <a:spcBef>
                <a:spcPts val="225"/>
              </a:spcBef>
              <a:spcAft>
                <a:spcPts val="450"/>
              </a:spcAft>
              <a:buClrTx/>
            </a:pPr>
            <a:r>
              <a:rPr lang="en-US" sz="1400" dirty="0">
                <a:latin typeface="Arial" panose="020B0604020202020204" pitchFamily="34" charset="0"/>
                <a:cs typeface="Arial" panose="020B0604020202020204" pitchFamily="34" charset="0"/>
              </a:rPr>
              <a:t>The </a:t>
            </a:r>
            <a:r>
              <a:rPr lang="en-US" sz="1400" dirty="0">
                <a:effectLst/>
                <a:latin typeface="Arial" panose="020B0604020202020204" pitchFamily="34" charset="0"/>
                <a:ea typeface="Calibri" panose="020F0502020204030204" pitchFamily="34" charset="0"/>
                <a:cs typeface="Arial" panose="020B0604020202020204" pitchFamily="34" charset="0"/>
              </a:rPr>
              <a:t>research activities and achievements presented in this </a:t>
            </a:r>
            <a:r>
              <a:rPr lang="en-US" sz="1400" dirty="0">
                <a:latin typeface="Arial" panose="020B0604020202020204" pitchFamily="34" charset="0"/>
                <a:ea typeface="Calibri" panose="020F0502020204030204" pitchFamily="34" charset="0"/>
                <a:cs typeface="Arial" panose="020B0604020202020204" pitchFamily="34" charset="0"/>
              </a:rPr>
              <a:t>work were funded under the Risk Informed Systems Analysis (RISA) Pathway of the </a:t>
            </a:r>
            <a:r>
              <a:rPr lang="en-US" sz="1400" dirty="0">
                <a:effectLst/>
                <a:latin typeface="Arial" panose="020B0604020202020204" pitchFamily="34" charset="0"/>
                <a:ea typeface="Calibri" panose="020F0502020204030204" pitchFamily="34" charset="0"/>
                <a:cs typeface="Arial" panose="020B0604020202020204" pitchFamily="34" charset="0"/>
              </a:rPr>
              <a:t>United States Department of Energy Light Water Reactor Sustainability Program.</a:t>
            </a:r>
          </a:p>
          <a:p>
            <a:pPr marL="0" indent="171450">
              <a:spcBef>
                <a:spcPts val="225"/>
              </a:spcBef>
              <a:spcAft>
                <a:spcPts val="450"/>
              </a:spcAft>
              <a:buClrTx/>
            </a:pPr>
            <a:endParaRPr lang="en-US" sz="1400" dirty="0">
              <a:latin typeface="Arial" panose="020B0604020202020204" pitchFamily="34" charset="0"/>
              <a:cs typeface="Arial" panose="020B0604020202020204" pitchFamily="34" charset="0"/>
            </a:endParaRPr>
          </a:p>
          <a:p>
            <a:pPr marL="0" indent="171450">
              <a:spcBef>
                <a:spcPts val="225"/>
              </a:spcBef>
              <a:spcAft>
                <a:spcPts val="450"/>
              </a:spcAft>
              <a:buClrTx/>
            </a:pPr>
            <a:r>
              <a:rPr lang="en-US" sz="1400" dirty="0">
                <a:effectLst/>
                <a:ea typeface="Times New Roman" panose="02020603050405020304" pitchFamily="18" charset="0"/>
              </a:rPr>
              <a:t>This information was prepared as an account of work sponsored by an agency of the U.S. Government under DOE Contract No. DE-AC07-05ID14517. Neither the U.S.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References herein to any specific commercial product, process, or service by trade name, trademark, manufacturer, or otherwise, does not necessarily constitute or imply its endorsement, recommendation, or favoring by the U.S. Government or any agency thereof. The views and opinions of authors expressed herein do not necessarily state or reflect those of the U.S. Government or any agency thereof.</a:t>
            </a:r>
            <a:endParaRPr lang="en-US" sz="1600" dirty="0"/>
          </a:p>
          <a:p>
            <a:pPr marL="0" indent="0">
              <a:spcBef>
                <a:spcPts val="225"/>
              </a:spcBef>
              <a:spcAft>
                <a:spcPts val="450"/>
              </a:spcAft>
              <a:buClrTx/>
              <a:buNone/>
            </a:pPr>
            <a:endParaRPr lang="en-US" sz="1400" dirty="0">
              <a:latin typeface="Arial" panose="020B0604020202020204" pitchFamily="34" charset="0"/>
              <a:cs typeface="Arial" panose="020B0604020202020204" pitchFamily="34" charset="0"/>
            </a:endParaRPr>
          </a:p>
          <a:p>
            <a:pPr marL="0" indent="0">
              <a:spcBef>
                <a:spcPts val="225"/>
              </a:spcBef>
              <a:spcAft>
                <a:spcPts val="450"/>
              </a:spcAft>
              <a:buClrTx/>
              <a:buNone/>
            </a:pPr>
            <a:endParaRPr lang="en-US" sz="1350" b="0" dirty="0"/>
          </a:p>
        </p:txBody>
      </p:sp>
      <p:sp>
        <p:nvSpPr>
          <p:cNvPr id="5" name="Slide Number Placeholder 4">
            <a:extLst>
              <a:ext uri="{FF2B5EF4-FFF2-40B4-BE49-F238E27FC236}">
                <a16:creationId xmlns:a16="http://schemas.microsoft.com/office/drawing/2014/main" id="{139484E1-2AB0-46B4-AFEF-1C6B018037FB}"/>
              </a:ext>
            </a:extLst>
          </p:cNvPr>
          <p:cNvSpPr>
            <a:spLocks noGrp="1"/>
          </p:cNvSpPr>
          <p:nvPr>
            <p:ph type="sldNum" sz="quarter" idx="11"/>
          </p:nvPr>
        </p:nvSpPr>
        <p:spPr bwMode="auto">
          <a:xfrm>
            <a:off x="11407753" y="157660"/>
            <a:ext cx="347133" cy="16927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marL="0" algn="r" defTabSz="914400" rtl="0" eaLnBrk="1" latinLnBrk="0" hangingPunct="1">
              <a:defRPr sz="11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ABFCF-1B97-4B29-9129-C3ADE0275ED7}" type="slidenum">
              <a:rPr lang="en-US" smtClean="0"/>
              <a:pPr/>
              <a:t>18</a:t>
            </a:fld>
            <a:endParaRPr lang="en-US" dirty="0"/>
          </a:p>
        </p:txBody>
      </p:sp>
    </p:spTree>
    <p:extLst>
      <p:ext uri="{BB962C8B-B14F-4D97-AF65-F5344CB8AC3E}">
        <p14:creationId xmlns:p14="http://schemas.microsoft.com/office/powerpoint/2010/main" val="1356213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9A01225A-811F-A422-8044-C8474688D600}"/>
              </a:ext>
            </a:extLst>
          </p:cNvPr>
          <p:cNvGraphicFramePr>
            <a:graphicFrameLocks noGrp="1"/>
          </p:cNvGraphicFramePr>
          <p:nvPr>
            <p:ph idx="1"/>
            <p:extLst>
              <p:ext uri="{D42A27DB-BD31-4B8C-83A1-F6EECF244321}">
                <p14:modId xmlns:p14="http://schemas.microsoft.com/office/powerpoint/2010/main" val="3389502543"/>
              </p:ext>
            </p:extLst>
          </p:nvPr>
        </p:nvGraphicFramePr>
        <p:xfrm>
          <a:off x="348429" y="1284578"/>
          <a:ext cx="8447142" cy="5403848"/>
        </p:xfrm>
        <a:graphic>
          <a:graphicData uri="http://schemas.openxmlformats.org/drawingml/2006/table">
            <a:tbl>
              <a:tblPr firstRow="1" firstCol="1" bandRow="1">
                <a:tableStyleId>{5C22544A-7EE6-4342-B048-85BDC9FD1C3A}</a:tableStyleId>
              </a:tblPr>
              <a:tblGrid>
                <a:gridCol w="8447142">
                  <a:extLst>
                    <a:ext uri="{9D8B030D-6E8A-4147-A177-3AD203B41FA5}">
                      <a16:colId xmlns:a16="http://schemas.microsoft.com/office/drawing/2014/main" val="2538874772"/>
                    </a:ext>
                  </a:extLst>
                </a:gridCol>
              </a:tblGrid>
              <a:tr h="358970">
                <a:tc>
                  <a:txBody>
                    <a:bodyPr/>
                    <a:lstStyle/>
                    <a:p>
                      <a:pPr marL="0" marR="0" algn="just">
                        <a:spcBef>
                          <a:spcPts val="0"/>
                        </a:spcBef>
                        <a:spcAft>
                          <a:spcPts val="0"/>
                        </a:spcAft>
                      </a:pPr>
                      <a:r>
                        <a:rPr lang="en-CA" sz="1100" b="0" dirty="0">
                          <a:solidFill>
                            <a:schemeClr val="tx1"/>
                          </a:solidFill>
                          <a:effectLst/>
                        </a:rPr>
                        <a:t>[1] Nuclear Regulatory Commission, "Incorporation by Reference of Institute of Electrical and Electronics </a:t>
                      </a:r>
                      <a:r>
                        <a:rPr lang="en-CA" sz="1100" b="0" dirty="0" err="1">
                          <a:solidFill>
                            <a:schemeClr val="tx1"/>
                          </a:solidFill>
                          <a:effectLst/>
                        </a:rPr>
                        <a:t>Engineerings</a:t>
                      </a:r>
                      <a:r>
                        <a:rPr lang="en-CA" sz="1100" b="0" dirty="0">
                          <a:solidFill>
                            <a:schemeClr val="tx1"/>
                          </a:solidFill>
                          <a:effectLst/>
                        </a:rPr>
                        <a:t> Standard 603-2009, SECY-15-0106," Nuclear Regulatory Commission, Washington, 2016.</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791" marR="8791" marT="8791" marB="8791">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330866"/>
                  </a:ext>
                </a:extLst>
              </a:tr>
              <a:tr h="358970">
                <a:tc>
                  <a:txBody>
                    <a:bodyPr/>
                    <a:lstStyle/>
                    <a:p>
                      <a:pPr marL="0" marR="0" algn="just">
                        <a:spcBef>
                          <a:spcPts val="0"/>
                        </a:spcBef>
                        <a:spcAft>
                          <a:spcPts val="0"/>
                        </a:spcAft>
                      </a:pPr>
                      <a:r>
                        <a:rPr lang="en-CA" sz="1100" b="0" dirty="0">
                          <a:solidFill>
                            <a:schemeClr val="tx1"/>
                          </a:solidFill>
                          <a:effectLst/>
                        </a:rPr>
                        <a:t>[2] Nuclear Regulatory Commission, "Guidance for Evaluation of Defense in Depth and Diversity to Address Common-Cause Failure due to Latent Design Defects in Digital Safety Systems, BTP 7-19," Nuclear Regulatory Commission, Washington, 2021.</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791" marR="8791" marT="8791" marB="8791">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4054553"/>
                  </a:ext>
                </a:extLst>
              </a:tr>
              <a:tr h="189134">
                <a:tc>
                  <a:txBody>
                    <a:bodyPr/>
                    <a:lstStyle/>
                    <a:p>
                      <a:pPr marL="0" marR="0" algn="just">
                        <a:spcBef>
                          <a:spcPts val="0"/>
                        </a:spcBef>
                        <a:spcAft>
                          <a:spcPts val="0"/>
                        </a:spcAft>
                      </a:pPr>
                      <a:r>
                        <a:rPr lang="en-CA" sz="1100" b="0" dirty="0">
                          <a:solidFill>
                            <a:schemeClr val="tx1"/>
                          </a:solidFill>
                          <a:effectLst/>
                        </a:rPr>
                        <a:t>[3] N. G. Leveson and J. P. Thomas, "STPA Handbook," MIT Partnership for Systems Approaches to Safety and Security, Cambridge, 2018.</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791" marR="8791" marT="8791" marB="87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3954938"/>
                  </a:ext>
                </a:extLst>
              </a:tr>
              <a:tr h="358970">
                <a:tc>
                  <a:txBody>
                    <a:bodyPr/>
                    <a:lstStyle/>
                    <a:p>
                      <a:pPr marL="0" marR="0" algn="just">
                        <a:spcBef>
                          <a:spcPts val="0"/>
                        </a:spcBef>
                        <a:spcAft>
                          <a:spcPts val="0"/>
                        </a:spcAft>
                      </a:pPr>
                      <a:r>
                        <a:rPr lang="en-CA" sz="1100" b="0" dirty="0">
                          <a:solidFill>
                            <a:schemeClr val="tx1"/>
                          </a:solidFill>
                          <a:effectLst/>
                        </a:rPr>
                        <a:t>[4] Electric Power Research Institute, "Hazard Analysis Methods for Digital Instrumentation and Control Systems - Revision 1," Electric Power Research Institute, Washington, 2021.</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791" marR="8791" marT="8791" marB="87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9906103"/>
                  </a:ext>
                </a:extLst>
              </a:tr>
              <a:tr h="358970">
                <a:tc>
                  <a:txBody>
                    <a:bodyPr/>
                    <a:lstStyle/>
                    <a:p>
                      <a:pPr marL="0" marR="0" algn="just">
                        <a:spcBef>
                          <a:spcPts val="0"/>
                        </a:spcBef>
                        <a:spcAft>
                          <a:spcPts val="0"/>
                        </a:spcAft>
                      </a:pPr>
                      <a:r>
                        <a:rPr lang="en-CA" sz="1100" b="0" dirty="0">
                          <a:solidFill>
                            <a:schemeClr val="tx1"/>
                          </a:solidFill>
                          <a:effectLst/>
                        </a:rPr>
                        <a:t>[5] A. D. Williams and A. J. Clark, "Using Systems Theoretic Perspectives for Risk-Informed Cyber Hazard Analysis in Nuclear Power Facilities," in 29th Annual INCOSE International Symposium, Orlando, 2019. </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791" marR="8791" marT="8791" marB="87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09062026"/>
                  </a:ext>
                </a:extLst>
              </a:tr>
              <a:tr h="189134">
                <a:tc>
                  <a:txBody>
                    <a:bodyPr/>
                    <a:lstStyle/>
                    <a:p>
                      <a:pPr marL="0" marR="0" algn="just">
                        <a:spcBef>
                          <a:spcPts val="0"/>
                        </a:spcBef>
                        <a:spcAft>
                          <a:spcPts val="0"/>
                        </a:spcAft>
                      </a:pPr>
                      <a:r>
                        <a:rPr lang="en-CA" sz="1100" b="0" dirty="0">
                          <a:solidFill>
                            <a:schemeClr val="tx1"/>
                          </a:solidFill>
                          <a:effectLst/>
                        </a:rPr>
                        <a:t>[6] Electric Power Research Institute, "Digital Reliability Analysis Methodology," Electric Power Research Institute, Washington, 2021.</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791" marR="8791" marT="8791" marB="87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7550236"/>
                  </a:ext>
                </a:extLst>
              </a:tr>
              <a:tr h="189134">
                <a:tc>
                  <a:txBody>
                    <a:bodyPr/>
                    <a:lstStyle/>
                    <a:p>
                      <a:pPr marL="0" marR="0" algn="just">
                        <a:spcBef>
                          <a:spcPts val="0"/>
                        </a:spcBef>
                        <a:spcAft>
                          <a:spcPts val="0"/>
                        </a:spcAft>
                      </a:pPr>
                      <a:r>
                        <a:rPr lang="en-CA" sz="1100" b="0" dirty="0">
                          <a:solidFill>
                            <a:schemeClr val="tx1"/>
                          </a:solidFill>
                          <a:effectLst/>
                        </a:rPr>
                        <a:t>[7]International Electrotechnical Commission, "IEC 61508-1:2010," International Electrotechnical Commission, Geneva, 2010.</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791" marR="8791" marT="8791" marB="87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14900915"/>
                  </a:ext>
                </a:extLst>
              </a:tr>
              <a:tr h="358970">
                <a:tc>
                  <a:txBody>
                    <a:bodyPr/>
                    <a:lstStyle/>
                    <a:p>
                      <a:pPr marL="0" marR="0" algn="just">
                        <a:spcBef>
                          <a:spcPts val="0"/>
                        </a:spcBef>
                        <a:spcAft>
                          <a:spcPts val="0"/>
                        </a:spcAft>
                      </a:pPr>
                      <a:r>
                        <a:rPr lang="en-CA" sz="1100" b="0" dirty="0">
                          <a:solidFill>
                            <a:schemeClr val="tx1"/>
                          </a:solidFill>
                          <a:effectLst/>
                        </a:rPr>
                        <a:t>[8] J. D. Musa and K. </a:t>
                      </a:r>
                      <a:r>
                        <a:rPr lang="en-CA" sz="1100" b="0" dirty="0" err="1">
                          <a:solidFill>
                            <a:schemeClr val="tx1"/>
                          </a:solidFill>
                          <a:effectLst/>
                        </a:rPr>
                        <a:t>Okumoto</a:t>
                      </a:r>
                      <a:r>
                        <a:rPr lang="en-CA" sz="1100" b="0" dirty="0">
                          <a:solidFill>
                            <a:schemeClr val="tx1"/>
                          </a:solidFill>
                          <a:effectLst/>
                        </a:rPr>
                        <a:t>, "A Logarithmic Poisson Execution Time Model for Software Reliability Measurement," Institute of Electrical and Electronics Engineers, Whippany, 1984.</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791" marR="8791" marT="8791" marB="87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017148"/>
                  </a:ext>
                </a:extLst>
              </a:tr>
              <a:tr h="358970">
                <a:tc>
                  <a:txBody>
                    <a:bodyPr/>
                    <a:lstStyle/>
                    <a:p>
                      <a:pPr marL="0" marR="0" algn="just">
                        <a:spcBef>
                          <a:spcPts val="0"/>
                        </a:spcBef>
                        <a:spcAft>
                          <a:spcPts val="0"/>
                        </a:spcAft>
                      </a:pPr>
                      <a:r>
                        <a:rPr lang="en-CA" sz="1100" b="0" dirty="0">
                          <a:solidFill>
                            <a:schemeClr val="tx1"/>
                          </a:solidFill>
                          <a:effectLst/>
                        </a:rPr>
                        <a:t>[9] H. S. Son, H. G. Kang and S. C. Chang, "Procedure for Application of Software Reliability Growth Models to NPP PSA," Nuclear Engineering and Technology, vol. 41, no. 8, pp. 1065-1072, 2009. </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791" marR="8791" marT="8791" marB="87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177056"/>
                  </a:ext>
                </a:extLst>
              </a:tr>
              <a:tr h="358970">
                <a:tc>
                  <a:txBody>
                    <a:bodyPr/>
                    <a:lstStyle/>
                    <a:p>
                      <a:pPr marL="0" marR="0" algn="just">
                        <a:spcBef>
                          <a:spcPts val="0"/>
                        </a:spcBef>
                        <a:spcAft>
                          <a:spcPts val="0"/>
                        </a:spcAft>
                      </a:pPr>
                      <a:r>
                        <a:rPr lang="en-CA" sz="1100" b="0" dirty="0">
                          <a:solidFill>
                            <a:schemeClr val="tx1"/>
                          </a:solidFill>
                          <a:effectLst/>
                        </a:rPr>
                        <a:t>[10] A. Jayakumar, D. R. Kuhn, B. Simons, A. Collins, S. Gautham, R. Hite, R. N. </a:t>
                      </a:r>
                      <a:r>
                        <a:rPr lang="en-CA" sz="1100" b="0" dirty="0" err="1">
                          <a:solidFill>
                            <a:schemeClr val="tx1"/>
                          </a:solidFill>
                          <a:effectLst/>
                        </a:rPr>
                        <a:t>Kacker</a:t>
                      </a:r>
                      <a:r>
                        <a:rPr lang="en-CA" sz="1100" b="0" dirty="0">
                          <a:solidFill>
                            <a:schemeClr val="tx1"/>
                          </a:solidFill>
                          <a:effectLst/>
                        </a:rPr>
                        <a:t>, A. </a:t>
                      </a:r>
                      <a:r>
                        <a:rPr lang="en-CA" sz="1100" b="0" dirty="0" err="1">
                          <a:solidFill>
                            <a:schemeClr val="tx1"/>
                          </a:solidFill>
                          <a:effectLst/>
                        </a:rPr>
                        <a:t>Rajagopala</a:t>
                      </a:r>
                      <a:r>
                        <a:rPr lang="en-CA" sz="1100" b="0" dirty="0">
                          <a:solidFill>
                            <a:schemeClr val="tx1"/>
                          </a:solidFill>
                          <a:effectLst/>
                        </a:rPr>
                        <a:t> and C. Elks, "A Pseudo Exhaustive Software Testing Framework for Embedded Digital Devices in Nuclear Power," National Institute of Standards and Technology, Gaithersburg, 2021.</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791" marR="8791" marT="8791" marB="87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2497385"/>
                  </a:ext>
                </a:extLst>
              </a:tr>
              <a:tr h="358970">
                <a:tc>
                  <a:txBody>
                    <a:bodyPr/>
                    <a:lstStyle/>
                    <a:p>
                      <a:pPr marL="0" marR="0" algn="l">
                        <a:spcBef>
                          <a:spcPts val="0"/>
                        </a:spcBef>
                        <a:spcAft>
                          <a:spcPts val="0"/>
                        </a:spcAft>
                      </a:pPr>
                      <a:r>
                        <a:rPr lang="en-CA" sz="1100" b="0" dirty="0">
                          <a:solidFill>
                            <a:schemeClr val="tx1"/>
                          </a:solidFill>
                          <a:effectLst/>
                        </a:rPr>
                        <a:t>[11] G. D. </a:t>
                      </a:r>
                      <a:r>
                        <a:rPr lang="en-CA" sz="1100" b="0" dirty="0" err="1">
                          <a:solidFill>
                            <a:schemeClr val="tx1"/>
                          </a:solidFill>
                          <a:effectLst/>
                        </a:rPr>
                        <a:t>Sirio</a:t>
                      </a:r>
                      <a:r>
                        <a:rPr lang="en-CA" sz="1100" b="0" dirty="0">
                          <a:solidFill>
                            <a:schemeClr val="tx1"/>
                          </a:solidFill>
                          <a:effectLst/>
                        </a:rPr>
                        <a:t>, "</a:t>
                      </a:r>
                      <a:r>
                        <a:rPr lang="en-CA" sz="1100" b="0" dirty="0" err="1">
                          <a:solidFill>
                            <a:schemeClr val="tx1"/>
                          </a:solidFill>
                          <a:effectLst/>
                        </a:rPr>
                        <a:t>ChibiOS</a:t>
                      </a:r>
                      <a:r>
                        <a:rPr lang="en-CA" sz="1100" b="0" dirty="0">
                          <a:solidFill>
                            <a:schemeClr val="tx1"/>
                          </a:solidFill>
                          <a:effectLst/>
                        </a:rPr>
                        <a:t>/RT The Ultimate Guide," </a:t>
                      </a:r>
                      <a:r>
                        <a:rPr lang="en-CA" sz="1100" b="0" dirty="0" err="1">
                          <a:solidFill>
                            <a:schemeClr val="tx1"/>
                          </a:solidFill>
                          <a:effectLst/>
                        </a:rPr>
                        <a:t>ChibiOS</a:t>
                      </a:r>
                      <a:r>
                        <a:rPr lang="en-CA" sz="1100" b="0" dirty="0">
                          <a:solidFill>
                            <a:schemeClr val="tx1"/>
                          </a:solidFill>
                          <a:effectLst/>
                        </a:rPr>
                        <a:t> </a:t>
                      </a:r>
                      <a:r>
                        <a:rPr lang="en-CA" sz="1100" b="0" dirty="0" err="1">
                          <a:solidFill>
                            <a:schemeClr val="tx1"/>
                          </a:solidFill>
                          <a:effectLst/>
                        </a:rPr>
                        <a:t>EmbeddedWare</a:t>
                      </a:r>
                      <a:r>
                        <a:rPr lang="en-CA" sz="1100" b="0" dirty="0">
                          <a:solidFill>
                            <a:schemeClr val="tx1"/>
                          </a:solidFill>
                          <a:effectLst/>
                        </a:rPr>
                        <a:t>, 2020. [Online]. Available: https://www.chibios.org/dokuwiki/doku.php?id=chibios:documentation:books:rt:start. [Accessed 2022].</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791" marR="8791" marT="8791" marB="87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9309832"/>
                  </a:ext>
                </a:extLst>
              </a:tr>
              <a:tr h="358970">
                <a:tc>
                  <a:txBody>
                    <a:bodyPr/>
                    <a:lstStyle/>
                    <a:p>
                      <a:pPr marL="0" marR="0" algn="just">
                        <a:spcBef>
                          <a:spcPts val="0"/>
                        </a:spcBef>
                        <a:spcAft>
                          <a:spcPts val="0"/>
                        </a:spcAft>
                      </a:pPr>
                      <a:r>
                        <a:rPr lang="en-CA" sz="1100" b="0" dirty="0">
                          <a:solidFill>
                            <a:schemeClr val="tx1"/>
                          </a:solidFill>
                          <a:effectLst/>
                        </a:rPr>
                        <a:t>[12] C. Elks, C. </a:t>
                      </a:r>
                      <a:r>
                        <a:rPr lang="en-CA" sz="1100" b="0" dirty="0" err="1">
                          <a:solidFill>
                            <a:schemeClr val="tx1"/>
                          </a:solidFill>
                          <a:effectLst/>
                        </a:rPr>
                        <a:t>Deloglos</a:t>
                      </a:r>
                      <a:r>
                        <a:rPr lang="en-CA" sz="1100" b="0" dirty="0">
                          <a:solidFill>
                            <a:schemeClr val="tx1"/>
                          </a:solidFill>
                          <a:effectLst/>
                        </a:rPr>
                        <a:t>, A. Jayakumar, A. </a:t>
                      </a:r>
                      <a:r>
                        <a:rPr lang="en-CA" sz="1100" b="0" dirty="0" err="1">
                          <a:solidFill>
                            <a:schemeClr val="tx1"/>
                          </a:solidFill>
                          <a:effectLst/>
                        </a:rPr>
                        <a:t>Tantawy</a:t>
                      </a:r>
                      <a:r>
                        <a:rPr lang="en-CA" sz="1100" b="0" dirty="0">
                          <a:solidFill>
                            <a:schemeClr val="tx1"/>
                          </a:solidFill>
                          <a:effectLst/>
                        </a:rPr>
                        <a:t>, R. Hite and S. </a:t>
                      </a:r>
                      <a:r>
                        <a:rPr lang="en-CA" sz="1100" b="0" dirty="0" err="1">
                          <a:solidFill>
                            <a:schemeClr val="tx1"/>
                          </a:solidFill>
                          <a:effectLst/>
                        </a:rPr>
                        <a:t>Guatham</a:t>
                      </a:r>
                      <a:r>
                        <a:rPr lang="en-CA" sz="1100" b="0" dirty="0">
                          <a:solidFill>
                            <a:schemeClr val="tx1"/>
                          </a:solidFill>
                          <a:effectLst/>
                        </a:rPr>
                        <a:t>, "Specification of a Bounded Exhaustive Testing Study for a Software-based Embedded Digital Device," Idaho National Laboratory, Idaho, 2018.</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791" marR="8791" marT="8791" marB="87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9824317"/>
                  </a:ext>
                </a:extLst>
              </a:tr>
              <a:tr h="528806">
                <a:tc>
                  <a:txBody>
                    <a:bodyPr/>
                    <a:lstStyle/>
                    <a:p>
                      <a:pPr marL="0" marR="0" algn="just">
                        <a:spcBef>
                          <a:spcPts val="0"/>
                        </a:spcBef>
                        <a:spcAft>
                          <a:spcPts val="0"/>
                        </a:spcAft>
                      </a:pPr>
                      <a:r>
                        <a:rPr lang="en-CA" sz="1100" b="0" dirty="0">
                          <a:solidFill>
                            <a:schemeClr val="tx1"/>
                          </a:solidFill>
                          <a:effectLst/>
                        </a:rPr>
                        <a:t>[13] R. </a:t>
                      </a:r>
                      <a:r>
                        <a:rPr lang="en-CA" sz="1100" b="0" dirty="0" err="1">
                          <a:solidFill>
                            <a:schemeClr val="tx1"/>
                          </a:solidFill>
                          <a:effectLst/>
                        </a:rPr>
                        <a:t>Chillarege</a:t>
                      </a:r>
                      <a:r>
                        <a:rPr lang="en-CA" sz="1100" b="0" dirty="0">
                          <a:solidFill>
                            <a:schemeClr val="tx1"/>
                          </a:solidFill>
                          <a:effectLst/>
                        </a:rPr>
                        <a:t>, I. S. Bhandari, J. K. </a:t>
                      </a:r>
                      <a:r>
                        <a:rPr lang="en-CA" sz="1100" b="0" dirty="0" err="1">
                          <a:solidFill>
                            <a:schemeClr val="tx1"/>
                          </a:solidFill>
                          <a:effectLst/>
                        </a:rPr>
                        <a:t>Chaar</a:t>
                      </a:r>
                      <a:r>
                        <a:rPr lang="en-CA" sz="1100" b="0" dirty="0">
                          <a:solidFill>
                            <a:schemeClr val="tx1"/>
                          </a:solidFill>
                          <a:effectLst/>
                        </a:rPr>
                        <a:t>, M. J. Halliday, D. S. </a:t>
                      </a:r>
                      <a:r>
                        <a:rPr lang="en-CA" sz="1100" b="0" dirty="0" err="1">
                          <a:solidFill>
                            <a:schemeClr val="tx1"/>
                          </a:solidFill>
                          <a:effectLst/>
                        </a:rPr>
                        <a:t>Moebus</a:t>
                      </a:r>
                      <a:r>
                        <a:rPr lang="en-CA" sz="1100" b="0" dirty="0">
                          <a:solidFill>
                            <a:schemeClr val="tx1"/>
                          </a:solidFill>
                          <a:effectLst/>
                        </a:rPr>
                        <a:t>, B. K. Ray and M.-Y. Wong, "Orthogonal Defect Classification - A Concept for In-Process Measurements," International Institute of Electrical Engineers Transactions on Software Engineering, vol. 18, no. 11, pp. 943-956, 1992. </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791" marR="8791" marT="8791" marB="87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1774201"/>
                  </a:ext>
                </a:extLst>
              </a:tr>
              <a:tr h="358970">
                <a:tc>
                  <a:txBody>
                    <a:bodyPr/>
                    <a:lstStyle/>
                    <a:p>
                      <a:pPr marL="0" marR="0" algn="just">
                        <a:spcBef>
                          <a:spcPts val="0"/>
                        </a:spcBef>
                        <a:spcAft>
                          <a:spcPts val="0"/>
                        </a:spcAft>
                      </a:pPr>
                      <a:r>
                        <a:rPr lang="en-CA" sz="1100" b="0" dirty="0">
                          <a:solidFill>
                            <a:schemeClr val="tx1"/>
                          </a:solidFill>
                          <a:effectLst/>
                        </a:rPr>
                        <a:t>[14] International Business Machines, "Orthogonal Defect Classification v5.2 for Software Design and Code," International Business Machines, Armonk, 2013.</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791" marR="8791" marT="8791" marB="87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283510"/>
                  </a:ext>
                </a:extLst>
              </a:tr>
              <a:tr h="358970">
                <a:tc>
                  <a:txBody>
                    <a:bodyPr/>
                    <a:lstStyle/>
                    <a:p>
                      <a:pPr marL="0" marR="0" algn="just">
                        <a:spcBef>
                          <a:spcPts val="0"/>
                        </a:spcBef>
                        <a:spcAft>
                          <a:spcPts val="0"/>
                        </a:spcAft>
                      </a:pPr>
                      <a:r>
                        <a:rPr lang="en-CA" sz="1100" b="0" dirty="0">
                          <a:solidFill>
                            <a:schemeClr val="tx1"/>
                          </a:solidFill>
                          <a:effectLst/>
                        </a:rPr>
                        <a:t>[15] M. Butcher, H. Munro and T. </a:t>
                      </a:r>
                      <a:r>
                        <a:rPr lang="en-CA" sz="1100" b="0" dirty="0" err="1">
                          <a:solidFill>
                            <a:schemeClr val="tx1"/>
                          </a:solidFill>
                          <a:effectLst/>
                        </a:rPr>
                        <a:t>Kratschmer</a:t>
                      </a:r>
                      <a:r>
                        <a:rPr lang="en-CA" sz="1100" b="0" dirty="0">
                          <a:solidFill>
                            <a:schemeClr val="tx1"/>
                          </a:solidFill>
                          <a:effectLst/>
                        </a:rPr>
                        <a:t>, "Improving software testing via ODC: Three Case Studies," IBM Systems Journal, vol. 41, no. 1, pp. 31-44, 2002. </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791" marR="8791" marT="8791" marB="87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462255"/>
                  </a:ext>
                </a:extLst>
              </a:tr>
              <a:tr h="358970">
                <a:tc>
                  <a:txBody>
                    <a:bodyPr/>
                    <a:lstStyle/>
                    <a:p>
                      <a:pPr marL="0" marR="0" algn="just">
                        <a:spcBef>
                          <a:spcPts val="0"/>
                        </a:spcBef>
                        <a:spcAft>
                          <a:spcPts val="0"/>
                        </a:spcAft>
                      </a:pPr>
                      <a:r>
                        <a:rPr lang="en-CA" sz="1100" b="0" dirty="0">
                          <a:solidFill>
                            <a:schemeClr val="tx1"/>
                          </a:solidFill>
                          <a:effectLst/>
                        </a:rPr>
                        <a:t>[16] H. Bao, T. </a:t>
                      </a:r>
                      <a:r>
                        <a:rPr lang="en-CA" sz="1100" b="0" dirty="0" err="1">
                          <a:solidFill>
                            <a:schemeClr val="tx1"/>
                          </a:solidFill>
                          <a:effectLst/>
                        </a:rPr>
                        <a:t>Shorthill</a:t>
                      </a:r>
                      <a:r>
                        <a:rPr lang="en-CA" sz="1100" b="0" dirty="0">
                          <a:solidFill>
                            <a:schemeClr val="tx1"/>
                          </a:solidFill>
                          <a:effectLst/>
                        </a:rPr>
                        <a:t> and H. Zhang, "Redundancy-guided System-theoretic Hazard and Reliability Analysis of Safety-related Digital Instrumentation and Control Systems in Nuclear Power Plant," Idaho National Laboratory, Idaho, 2020.</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8791" marR="8791" marT="8791" marB="879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5106532"/>
                  </a:ext>
                </a:extLst>
              </a:tr>
            </a:tbl>
          </a:graphicData>
        </a:graphic>
      </p:graphicFrame>
      <p:sp>
        <p:nvSpPr>
          <p:cNvPr id="3" name="Title 2">
            <a:extLst>
              <a:ext uri="{FF2B5EF4-FFF2-40B4-BE49-F238E27FC236}">
                <a16:creationId xmlns:a16="http://schemas.microsoft.com/office/drawing/2014/main" id="{24F9D8BD-A955-8D1D-E8B4-5B9E73912FFF}"/>
              </a:ext>
            </a:extLst>
          </p:cNvPr>
          <p:cNvSpPr>
            <a:spLocks noGrp="1"/>
          </p:cNvSpPr>
          <p:nvPr>
            <p:ph type="title"/>
          </p:nvPr>
        </p:nvSpPr>
        <p:spPr/>
        <p:txBody>
          <a:bodyPr/>
          <a:lstStyle/>
          <a:p>
            <a:r>
              <a:rPr lang="en-US" dirty="0"/>
              <a:t>References</a:t>
            </a:r>
          </a:p>
        </p:txBody>
      </p:sp>
      <p:sp>
        <p:nvSpPr>
          <p:cNvPr id="4" name="Slide Number Placeholder 3">
            <a:extLst>
              <a:ext uri="{FF2B5EF4-FFF2-40B4-BE49-F238E27FC236}">
                <a16:creationId xmlns:a16="http://schemas.microsoft.com/office/drawing/2014/main" id="{14CECD6D-FF64-1633-F2CB-EF39A5396BFD}"/>
              </a:ext>
            </a:extLst>
          </p:cNvPr>
          <p:cNvSpPr>
            <a:spLocks noGrp="1"/>
          </p:cNvSpPr>
          <p:nvPr>
            <p:ph type="sldNum" sz="quarter" idx="10"/>
          </p:nvPr>
        </p:nvSpPr>
        <p:spPr/>
        <p:txBody>
          <a:bodyPr/>
          <a:lstStyle/>
          <a:p>
            <a:pPr>
              <a:defRPr/>
            </a:pPr>
            <a:fld id="{CDEFAD39-1750-3342-8CA4-A45556007C23}" type="slidenum">
              <a:rPr lang="en-US" smtClean="0"/>
              <a:pPr>
                <a:defRPr/>
              </a:pPr>
              <a:t>19</a:t>
            </a:fld>
            <a:endParaRPr lang="en-US" dirty="0"/>
          </a:p>
        </p:txBody>
      </p:sp>
    </p:spTree>
    <p:extLst>
      <p:ext uri="{BB962C8B-B14F-4D97-AF65-F5344CB8AC3E}">
        <p14:creationId xmlns:p14="http://schemas.microsoft.com/office/powerpoint/2010/main" val="342303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8E85-2FD6-4CCF-A01B-DC1FDFF97053}"/>
              </a:ext>
            </a:extLst>
          </p:cNvPr>
          <p:cNvSpPr>
            <a:spLocks noGrp="1"/>
          </p:cNvSpPr>
          <p:nvPr>
            <p:ph type="title"/>
          </p:nvPr>
        </p:nvSpPr>
        <p:spPr>
          <a:xfrm>
            <a:off x="2555629" y="382955"/>
            <a:ext cx="6389567" cy="898768"/>
          </a:xfrm>
        </p:spPr>
        <p:txBody>
          <a:bodyPr/>
          <a:lstStyle/>
          <a:p>
            <a:r>
              <a:rPr lang="en-US" sz="2000" dirty="0">
                <a:latin typeface="Arial Black" panose="020B0604020202020204" pitchFamily="34" charset="0"/>
              </a:rPr>
              <a:t>Risk Assessment </a:t>
            </a:r>
            <a:r>
              <a:rPr lang="en-US" sz="2000" dirty="0">
                <a:latin typeface="Arial Black" panose="020B0604020202020204" pitchFamily="34" charset="0"/>
                <a:cs typeface="Arial Black" panose="020B0604020202020204" pitchFamily="34" charset="0"/>
              </a:rPr>
              <a:t>Framework </a:t>
            </a:r>
            <a:r>
              <a:rPr lang="en-US" sz="2000" dirty="0">
                <a:latin typeface="Arial Black" panose="020B0604020202020204" pitchFamily="34" charset="0"/>
              </a:rPr>
              <a:t>for Digital I&amp;C Systems Developed in </a:t>
            </a:r>
            <a:r>
              <a:rPr lang="en-US" sz="2000">
                <a:latin typeface="Arial Black" panose="020B0604020202020204" pitchFamily="34" charset="0"/>
              </a:rPr>
              <a:t>LWRS Program</a:t>
            </a:r>
            <a:endParaRPr lang="en-US" sz="2000" dirty="0"/>
          </a:p>
        </p:txBody>
      </p:sp>
      <p:sp>
        <p:nvSpPr>
          <p:cNvPr id="3" name="Content Placeholder 2">
            <a:extLst>
              <a:ext uri="{FF2B5EF4-FFF2-40B4-BE49-F238E27FC236}">
                <a16:creationId xmlns:a16="http://schemas.microsoft.com/office/drawing/2014/main" id="{F76FFBEE-2F90-4B7E-AC65-9BBEBB36B6C5}"/>
              </a:ext>
            </a:extLst>
          </p:cNvPr>
          <p:cNvSpPr>
            <a:spLocks noGrp="1"/>
          </p:cNvSpPr>
          <p:nvPr>
            <p:ph idx="1"/>
          </p:nvPr>
        </p:nvSpPr>
        <p:spPr>
          <a:xfrm>
            <a:off x="169070" y="1350858"/>
            <a:ext cx="8805859" cy="1720936"/>
          </a:xfrm>
        </p:spPr>
        <p:txBody>
          <a:bodyPr>
            <a:noAutofit/>
          </a:bodyPr>
          <a:lstStyle/>
          <a:p>
            <a:pPr>
              <a:lnSpc>
                <a:spcPts val="1700"/>
              </a:lnSpc>
            </a:pPr>
            <a:r>
              <a:rPr lang="en-US" sz="1400" b="1" dirty="0"/>
              <a:t>Goals of LWRS-</a:t>
            </a:r>
            <a:r>
              <a:rPr lang="en-US" sz="1400" dirty="0"/>
              <a:t>RISA Efforts on Digital I&amp;C (DI&amp;C) Risk Assessment: </a:t>
            </a:r>
            <a:endParaRPr lang="en-US" sz="1400" b="1" dirty="0"/>
          </a:p>
          <a:p>
            <a:pPr lvl="1">
              <a:lnSpc>
                <a:spcPct val="100000"/>
              </a:lnSpc>
            </a:pPr>
            <a:r>
              <a:rPr lang="en-US" sz="1200" dirty="0"/>
              <a:t>Develop an advanced risk assessment framework </a:t>
            </a:r>
            <a:r>
              <a:rPr lang="en-US" sz="1200" dirty="0">
                <a:sym typeface="Wingdings" panose="05000000000000000000" pitchFamily="2" charset="2"/>
              </a:rPr>
              <a:t>to support industry’s </a:t>
            </a:r>
            <a:r>
              <a:rPr lang="en-US" sz="1200" dirty="0"/>
              <a:t>transition from analog to digital technologies for safety-related I&amp;C systems</a:t>
            </a:r>
          </a:p>
          <a:p>
            <a:pPr lvl="1">
              <a:lnSpc>
                <a:spcPct val="100000"/>
              </a:lnSpc>
            </a:pPr>
            <a:r>
              <a:rPr lang="en-US" sz="1200" dirty="0"/>
              <a:t>Develop an integrated platform that includes all aspects of a typical risk assessment: hazard analysis, reliability analysis, and consequence analysis</a:t>
            </a:r>
          </a:p>
          <a:p>
            <a:pPr lvl="1">
              <a:lnSpc>
                <a:spcPct val="100000"/>
              </a:lnSpc>
            </a:pPr>
            <a:r>
              <a:rPr lang="en-US" sz="1200" dirty="0"/>
              <a:t>Provide a systematic, verifiable and reproducible approach based on technically-sound methodologies</a:t>
            </a:r>
          </a:p>
        </p:txBody>
      </p:sp>
      <p:sp>
        <p:nvSpPr>
          <p:cNvPr id="14" name="Slide Number Placeholder 3">
            <a:extLst>
              <a:ext uri="{FF2B5EF4-FFF2-40B4-BE49-F238E27FC236}">
                <a16:creationId xmlns:a16="http://schemas.microsoft.com/office/drawing/2014/main" id="{9DDA3FDF-00D5-4447-825E-FAB5CF1155B9}"/>
              </a:ext>
            </a:extLst>
          </p:cNvPr>
          <p:cNvSpPr txBox="1">
            <a:spLocks/>
          </p:cNvSpPr>
          <p:nvPr/>
        </p:nvSpPr>
        <p:spPr>
          <a:xfrm>
            <a:off x="8618329" y="6588439"/>
            <a:ext cx="499443" cy="299033"/>
          </a:xfrm>
          <a:prstGeom prst="rect">
            <a:avLst/>
          </a:prstGeom>
        </p:spPr>
        <p:txBody>
          <a:bodyPr vert="horz" lIns="91440" tIns="45720" rIns="91440" bIns="45720" rtlCol="0" anchor="ctr"/>
          <a:lstStyle>
            <a:defPPr>
              <a:defRPr lang="en-US"/>
            </a:defPPr>
            <a:lvl1pPr marL="0" algn="r" defTabSz="457200" rtl="0" eaLnBrk="1" fontAlgn="auto" latinLnBrk="0" hangingPunct="1">
              <a:spcBef>
                <a:spcPts val="0"/>
              </a:spcBef>
              <a:spcAft>
                <a:spcPts val="0"/>
              </a:spcAft>
              <a:defRPr sz="900" kern="1200" smtClean="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08A66228-AB24-4EC2-8652-117C896F064D}" type="slidenum">
              <a:rPr lang="en-US" sz="1000" smtClean="0">
                <a:solidFill>
                  <a:schemeClr val="bg1"/>
                </a:solidFill>
              </a:rPr>
              <a:pPr>
                <a:defRPr/>
              </a:pPr>
              <a:t>2</a:t>
            </a:fld>
            <a:endParaRPr lang="en-US" sz="1000" dirty="0">
              <a:solidFill>
                <a:schemeClr val="bg1"/>
              </a:solidFill>
            </a:endParaRPr>
          </a:p>
        </p:txBody>
      </p:sp>
      <p:grpSp>
        <p:nvGrpSpPr>
          <p:cNvPr id="7" name="Group 6">
            <a:extLst>
              <a:ext uri="{FF2B5EF4-FFF2-40B4-BE49-F238E27FC236}">
                <a16:creationId xmlns:a16="http://schemas.microsoft.com/office/drawing/2014/main" id="{1EA9B0F7-668F-8D72-D3F9-350E92EA05EA}"/>
              </a:ext>
            </a:extLst>
          </p:cNvPr>
          <p:cNvGrpSpPr/>
          <p:nvPr/>
        </p:nvGrpSpPr>
        <p:grpSpPr>
          <a:xfrm>
            <a:off x="465566" y="2686020"/>
            <a:ext cx="8479630" cy="4134931"/>
            <a:chOff x="465566" y="2686020"/>
            <a:chExt cx="8479630" cy="4134931"/>
          </a:xfrm>
        </p:grpSpPr>
        <p:sp>
          <p:nvSpPr>
            <p:cNvPr id="52" name="Rectangle 51">
              <a:extLst>
                <a:ext uri="{FF2B5EF4-FFF2-40B4-BE49-F238E27FC236}">
                  <a16:creationId xmlns:a16="http://schemas.microsoft.com/office/drawing/2014/main" id="{ADBCFE90-77E8-04C4-DD65-C4432CDEA601}"/>
                </a:ext>
              </a:extLst>
            </p:cNvPr>
            <p:cNvSpPr/>
            <p:nvPr/>
          </p:nvSpPr>
          <p:spPr>
            <a:xfrm>
              <a:off x="465566" y="3063921"/>
              <a:ext cx="1661160" cy="583337"/>
            </a:xfrm>
            <a:prstGeom prst="rect">
              <a:avLst/>
            </a:prstGeom>
            <a:solidFill>
              <a:schemeClr val="accent6">
                <a:lumMod val="50000"/>
              </a:schemeClr>
            </a:solidFill>
            <a:ln w="12700">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bg1"/>
                  </a:solidFill>
                  <a:latin typeface="Abadi"/>
                </a:rPr>
                <a:t>Designs of Digital I&amp;C Systems and Plants</a:t>
              </a:r>
            </a:p>
          </p:txBody>
        </p:sp>
        <p:sp>
          <p:nvSpPr>
            <p:cNvPr id="53" name="Rounded Rectangle 83">
              <a:extLst>
                <a:ext uri="{FF2B5EF4-FFF2-40B4-BE49-F238E27FC236}">
                  <a16:creationId xmlns:a16="http://schemas.microsoft.com/office/drawing/2014/main" id="{3A85FBE5-39A8-62D3-3547-EBBDEBA95465}"/>
                </a:ext>
              </a:extLst>
            </p:cNvPr>
            <p:cNvSpPr/>
            <p:nvPr/>
          </p:nvSpPr>
          <p:spPr>
            <a:xfrm>
              <a:off x="2198320" y="3313826"/>
              <a:ext cx="4005085" cy="1080187"/>
            </a:xfrm>
            <a:prstGeom prst="roundRect">
              <a:avLst/>
            </a:prstGeom>
            <a:gradFill flip="none" rotWithShape="1">
              <a:gsLst>
                <a:gs pos="0">
                  <a:srgbClr val="3A8FA0">
                    <a:tint val="66000"/>
                    <a:satMod val="160000"/>
                  </a:srgbClr>
                </a:gs>
                <a:gs pos="50000">
                  <a:srgbClr val="3A8FA0">
                    <a:tint val="44500"/>
                    <a:satMod val="160000"/>
                  </a:srgbClr>
                </a:gs>
                <a:gs pos="100000">
                  <a:srgbClr val="3A8FA0">
                    <a:tint val="23500"/>
                    <a:satMod val="160000"/>
                  </a:srgbClr>
                </a:gs>
              </a:gsLst>
              <a:path path="circle">
                <a:fillToRect l="50000" t="50000" r="50000" b="50000"/>
              </a:path>
              <a:tileRect/>
            </a:gra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p>
          </p:txBody>
        </p:sp>
        <p:sp>
          <p:nvSpPr>
            <p:cNvPr id="54" name="Rectangle 53">
              <a:extLst>
                <a:ext uri="{FF2B5EF4-FFF2-40B4-BE49-F238E27FC236}">
                  <a16:creationId xmlns:a16="http://schemas.microsoft.com/office/drawing/2014/main" id="{DF2D738D-78A1-95A1-46BB-8D6675E425B2}"/>
                </a:ext>
              </a:extLst>
            </p:cNvPr>
            <p:cNvSpPr/>
            <p:nvPr/>
          </p:nvSpPr>
          <p:spPr>
            <a:xfrm>
              <a:off x="3515849" y="3908806"/>
              <a:ext cx="1080358" cy="341922"/>
            </a:xfrm>
            <a:prstGeom prst="rect">
              <a:avLst/>
            </a:prstGeom>
            <a:solidFill>
              <a:schemeClr val="accent1">
                <a:lumMod val="20000"/>
                <a:lumOff val="8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t>Reliability Analysis</a:t>
              </a:r>
            </a:p>
          </p:txBody>
        </p:sp>
        <p:sp>
          <p:nvSpPr>
            <p:cNvPr id="55" name="Rectangle 54">
              <a:extLst>
                <a:ext uri="{FF2B5EF4-FFF2-40B4-BE49-F238E27FC236}">
                  <a16:creationId xmlns:a16="http://schemas.microsoft.com/office/drawing/2014/main" id="{4D320E3A-A5AB-E803-AD8B-6F27C29DF076}"/>
                </a:ext>
              </a:extLst>
            </p:cNvPr>
            <p:cNvSpPr/>
            <p:nvPr/>
          </p:nvSpPr>
          <p:spPr>
            <a:xfrm>
              <a:off x="2380598" y="3913416"/>
              <a:ext cx="936042" cy="341922"/>
            </a:xfrm>
            <a:prstGeom prst="rect">
              <a:avLst/>
            </a:prstGeom>
            <a:solidFill>
              <a:schemeClr val="accent4">
                <a:lumMod val="20000"/>
                <a:lumOff val="8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t>Hazard Analysis</a:t>
              </a:r>
            </a:p>
          </p:txBody>
        </p:sp>
        <p:sp>
          <p:nvSpPr>
            <p:cNvPr id="56" name="Rectangle 55">
              <a:extLst>
                <a:ext uri="{FF2B5EF4-FFF2-40B4-BE49-F238E27FC236}">
                  <a16:creationId xmlns:a16="http://schemas.microsoft.com/office/drawing/2014/main" id="{6C97B5FF-5B25-510A-7AFF-0F609EC7695E}"/>
                </a:ext>
              </a:extLst>
            </p:cNvPr>
            <p:cNvSpPr/>
            <p:nvPr/>
          </p:nvSpPr>
          <p:spPr>
            <a:xfrm>
              <a:off x="4795416" y="3908807"/>
              <a:ext cx="1241575" cy="341922"/>
            </a:xfrm>
            <a:prstGeom prst="rect">
              <a:avLst/>
            </a:prstGeom>
            <a:solidFill>
              <a:schemeClr val="bg2">
                <a:lumMod val="9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t>Consequence Analysis</a:t>
              </a:r>
            </a:p>
          </p:txBody>
        </p:sp>
        <p:cxnSp>
          <p:nvCxnSpPr>
            <p:cNvPr id="57" name="Straight Arrow Connector 56">
              <a:extLst>
                <a:ext uri="{FF2B5EF4-FFF2-40B4-BE49-F238E27FC236}">
                  <a16:creationId xmlns:a16="http://schemas.microsoft.com/office/drawing/2014/main" id="{15571972-63E8-AC00-E528-6AD4DBD0598F}"/>
                </a:ext>
              </a:extLst>
            </p:cNvPr>
            <p:cNvCxnSpPr>
              <a:cxnSpLocks/>
              <a:stCxn id="55" idx="3"/>
              <a:endCxn id="54" idx="1"/>
            </p:cNvCxnSpPr>
            <p:nvPr/>
          </p:nvCxnSpPr>
          <p:spPr>
            <a:xfrm flipV="1">
              <a:off x="3316640" y="4079767"/>
              <a:ext cx="199209" cy="4610"/>
            </a:xfrm>
            <a:prstGeom prst="straightConnector1">
              <a:avLst/>
            </a:prstGeom>
            <a:ln w="19050">
              <a:solidFill>
                <a:srgbClr val="005976"/>
              </a:solidFill>
              <a:tailEnd type="triangle"/>
            </a:ln>
          </p:spPr>
          <p:style>
            <a:lnRef idx="1">
              <a:schemeClr val="dk1"/>
            </a:lnRef>
            <a:fillRef idx="0">
              <a:schemeClr val="dk1"/>
            </a:fillRef>
            <a:effectRef idx="0">
              <a:schemeClr val="dk1"/>
            </a:effectRef>
            <a:fontRef idx="minor">
              <a:schemeClr val="tx1"/>
            </a:fontRef>
          </p:style>
        </p:cxnSp>
        <p:cxnSp>
          <p:nvCxnSpPr>
            <p:cNvPr id="58" name="Straight Arrow Connector 57">
              <a:extLst>
                <a:ext uri="{FF2B5EF4-FFF2-40B4-BE49-F238E27FC236}">
                  <a16:creationId xmlns:a16="http://schemas.microsoft.com/office/drawing/2014/main" id="{355CF757-98D4-50DE-387E-5EBD91276CED}"/>
                </a:ext>
              </a:extLst>
            </p:cNvPr>
            <p:cNvCxnSpPr>
              <a:cxnSpLocks/>
              <a:stCxn id="54" idx="3"/>
              <a:endCxn id="56" idx="1"/>
            </p:cNvCxnSpPr>
            <p:nvPr/>
          </p:nvCxnSpPr>
          <p:spPr>
            <a:xfrm>
              <a:off x="4596207" y="4079767"/>
              <a:ext cx="199209" cy="1"/>
            </a:xfrm>
            <a:prstGeom prst="straightConnector1">
              <a:avLst/>
            </a:prstGeom>
            <a:ln w="19050">
              <a:solidFill>
                <a:srgbClr val="005976"/>
              </a:solidFill>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93E9401F-F469-172B-6468-524E1D2C6939}"/>
                </a:ext>
              </a:extLst>
            </p:cNvPr>
            <p:cNvCxnSpPr>
              <a:cxnSpLocks/>
              <a:stCxn id="74" idx="0"/>
              <a:endCxn id="55" idx="2"/>
            </p:cNvCxnSpPr>
            <p:nvPr/>
          </p:nvCxnSpPr>
          <p:spPr bwMode="auto">
            <a:xfrm flipV="1">
              <a:off x="2844944" y="4255338"/>
              <a:ext cx="3675" cy="247419"/>
            </a:xfrm>
            <a:prstGeom prst="straightConnector1">
              <a:avLst/>
            </a:prstGeom>
            <a:solidFill>
              <a:schemeClr val="accent1"/>
            </a:solidFill>
            <a:ln w="19050" cap="flat" cmpd="sng" algn="ctr">
              <a:solidFill>
                <a:schemeClr val="accent4">
                  <a:lumMod val="50000"/>
                </a:schemeClr>
              </a:solidFill>
              <a:prstDash val="solid"/>
              <a:round/>
              <a:headEnd type="none" w="med" len="med"/>
              <a:tailEnd type="triangle"/>
            </a:ln>
            <a:effectLst/>
          </p:spPr>
        </p:cxnSp>
        <p:cxnSp>
          <p:nvCxnSpPr>
            <p:cNvPr id="60" name="Straight Arrow Connector 59">
              <a:extLst>
                <a:ext uri="{FF2B5EF4-FFF2-40B4-BE49-F238E27FC236}">
                  <a16:creationId xmlns:a16="http://schemas.microsoft.com/office/drawing/2014/main" id="{D8D4A0C5-A2B6-25F5-172C-E8454D4916A7}"/>
                </a:ext>
              </a:extLst>
            </p:cNvPr>
            <p:cNvCxnSpPr>
              <a:cxnSpLocks/>
              <a:stCxn id="70" idx="0"/>
              <a:endCxn id="54" idx="2"/>
            </p:cNvCxnSpPr>
            <p:nvPr/>
          </p:nvCxnSpPr>
          <p:spPr bwMode="auto">
            <a:xfrm flipV="1">
              <a:off x="4056028" y="4250728"/>
              <a:ext cx="0" cy="945784"/>
            </a:xfrm>
            <a:prstGeom prst="straightConnector1">
              <a:avLst/>
            </a:prstGeom>
            <a:solidFill>
              <a:schemeClr val="accent1"/>
            </a:solidFill>
            <a:ln w="19050" cap="flat" cmpd="sng" algn="ctr">
              <a:solidFill>
                <a:schemeClr val="accent1">
                  <a:lumMod val="50000"/>
                </a:schemeClr>
              </a:solidFill>
              <a:prstDash val="solid"/>
              <a:round/>
              <a:headEnd type="none" w="med" len="med"/>
              <a:tailEnd type="triangle"/>
            </a:ln>
            <a:effectLst/>
          </p:spPr>
        </p:cxnSp>
        <p:cxnSp>
          <p:nvCxnSpPr>
            <p:cNvPr id="61" name="Straight Arrow Connector 60">
              <a:extLst>
                <a:ext uri="{FF2B5EF4-FFF2-40B4-BE49-F238E27FC236}">
                  <a16:creationId xmlns:a16="http://schemas.microsoft.com/office/drawing/2014/main" id="{4A13321D-226A-CFA3-E63D-2B9CC5BE4A32}"/>
                </a:ext>
              </a:extLst>
            </p:cNvPr>
            <p:cNvCxnSpPr>
              <a:cxnSpLocks/>
              <a:stCxn id="68" idx="0"/>
              <a:endCxn id="56" idx="2"/>
            </p:cNvCxnSpPr>
            <p:nvPr/>
          </p:nvCxnSpPr>
          <p:spPr bwMode="auto">
            <a:xfrm flipV="1">
              <a:off x="5413335" y="4250729"/>
              <a:ext cx="2869" cy="252259"/>
            </a:xfrm>
            <a:prstGeom prst="straightConnector1">
              <a:avLst/>
            </a:prstGeom>
            <a:solidFill>
              <a:schemeClr val="accent1"/>
            </a:solidFill>
            <a:ln w="19050" cap="flat" cmpd="sng" algn="ctr">
              <a:solidFill>
                <a:schemeClr val="bg2">
                  <a:lumMod val="10000"/>
                </a:schemeClr>
              </a:solidFill>
              <a:prstDash val="solid"/>
              <a:round/>
              <a:headEnd type="none" w="med" len="med"/>
              <a:tailEnd type="triangle"/>
            </a:ln>
            <a:effectLst/>
          </p:spPr>
        </p:cxnSp>
        <p:sp>
          <p:nvSpPr>
            <p:cNvPr id="62" name="Rectangle 61">
              <a:extLst>
                <a:ext uri="{FF2B5EF4-FFF2-40B4-BE49-F238E27FC236}">
                  <a16:creationId xmlns:a16="http://schemas.microsoft.com/office/drawing/2014/main" id="{413BBA6D-4CC8-AA8A-3741-840DA9638300}"/>
                </a:ext>
              </a:extLst>
            </p:cNvPr>
            <p:cNvSpPr/>
            <p:nvPr/>
          </p:nvSpPr>
          <p:spPr>
            <a:xfrm>
              <a:off x="2198320" y="3315686"/>
              <a:ext cx="4005086" cy="540370"/>
            </a:xfrm>
            <a:prstGeom prst="rect">
              <a:avLst/>
            </a:prstGeom>
          </p:spPr>
          <p:txBody>
            <a:bodyPr wrap="square">
              <a:spAutoFit/>
            </a:bodyPr>
            <a:lstStyle/>
            <a:p>
              <a:pPr algn="ctr" eaLnBrk="0" fontAlgn="base" hangingPunct="0">
                <a:spcBef>
                  <a:spcPct val="0"/>
                </a:spcBef>
                <a:spcAft>
                  <a:spcPct val="0"/>
                </a:spcAft>
              </a:pPr>
              <a:r>
                <a:rPr lang="en-US" sz="1400" dirty="0">
                  <a:solidFill>
                    <a:srgbClr val="005976"/>
                  </a:solidFill>
                  <a:latin typeface="Arial Black" panose="020B0A04020102020204" pitchFamily="34" charset="0"/>
                </a:rPr>
                <a:t>LWRS-developed DI&amp;C Risk Assessment Framework</a:t>
              </a:r>
            </a:p>
          </p:txBody>
        </p:sp>
        <p:cxnSp>
          <p:nvCxnSpPr>
            <p:cNvPr id="63" name="Connector: Elbow 62">
              <a:extLst>
                <a:ext uri="{FF2B5EF4-FFF2-40B4-BE49-F238E27FC236}">
                  <a16:creationId xmlns:a16="http://schemas.microsoft.com/office/drawing/2014/main" id="{D54A0C8D-9358-2C4F-0F6A-C8265D2D7754}"/>
                </a:ext>
              </a:extLst>
            </p:cNvPr>
            <p:cNvCxnSpPr>
              <a:cxnSpLocks/>
              <a:stCxn id="52" idx="2"/>
              <a:endCxn id="53" idx="1"/>
            </p:cNvCxnSpPr>
            <p:nvPr/>
          </p:nvCxnSpPr>
          <p:spPr>
            <a:xfrm rot="16200000" flipH="1">
              <a:off x="1643901" y="3299501"/>
              <a:ext cx="206663" cy="902174"/>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graphicFrame>
          <p:nvGraphicFramePr>
            <p:cNvPr id="64" name="Diagram 63">
              <a:extLst>
                <a:ext uri="{FF2B5EF4-FFF2-40B4-BE49-F238E27FC236}">
                  <a16:creationId xmlns:a16="http://schemas.microsoft.com/office/drawing/2014/main" id="{B12A0B26-BB37-BD32-5391-F578B73A0717}"/>
                </a:ext>
              </a:extLst>
            </p:cNvPr>
            <p:cNvGraphicFramePr/>
            <p:nvPr/>
          </p:nvGraphicFramePr>
          <p:xfrm>
            <a:off x="6946184" y="2686020"/>
            <a:ext cx="1866973" cy="2329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 name="Rectangle 64">
              <a:extLst>
                <a:ext uri="{FF2B5EF4-FFF2-40B4-BE49-F238E27FC236}">
                  <a16:creationId xmlns:a16="http://schemas.microsoft.com/office/drawing/2014/main" id="{DDFA9638-1E2C-37FB-9487-BC54207A1B9C}"/>
                </a:ext>
              </a:extLst>
            </p:cNvPr>
            <p:cNvSpPr/>
            <p:nvPr/>
          </p:nvSpPr>
          <p:spPr>
            <a:xfrm>
              <a:off x="6814144" y="5418866"/>
              <a:ext cx="2131052" cy="858235"/>
            </a:xfrm>
            <a:prstGeom prst="rect">
              <a:avLst/>
            </a:prstGeom>
            <a:solidFill>
              <a:schemeClr val="accent6">
                <a:lumMod val="50000"/>
              </a:schemeClr>
            </a:solidFill>
            <a:ln>
              <a:solidFill>
                <a:schemeClr val="tx1"/>
              </a:solidFill>
            </a:ln>
          </p:spPr>
          <p:txBody>
            <a:bodyPr wrap="square">
              <a:spAutoFit/>
            </a:bodyPr>
            <a:lstStyle/>
            <a:p>
              <a:pPr algn="ctr"/>
              <a:r>
                <a:rPr lang="en-US" sz="1200" b="1" dirty="0">
                  <a:solidFill>
                    <a:schemeClr val="bg1"/>
                  </a:solidFill>
                </a:rPr>
                <a:t>Suggestions to optimize designs and upgrades by quantitatively reducing risks and costs</a:t>
              </a:r>
            </a:p>
          </p:txBody>
        </p:sp>
        <p:cxnSp>
          <p:nvCxnSpPr>
            <p:cNvPr id="66" name="Straight Arrow Connector 65">
              <a:extLst>
                <a:ext uri="{FF2B5EF4-FFF2-40B4-BE49-F238E27FC236}">
                  <a16:creationId xmlns:a16="http://schemas.microsoft.com/office/drawing/2014/main" id="{803071B1-1A2B-5E0A-9E59-FF35AF1925AF}"/>
                </a:ext>
              </a:extLst>
            </p:cNvPr>
            <p:cNvCxnSpPr>
              <a:cxnSpLocks/>
              <a:stCxn id="53" idx="3"/>
              <a:endCxn id="64" idx="1"/>
            </p:cNvCxnSpPr>
            <p:nvPr/>
          </p:nvCxnSpPr>
          <p:spPr bwMode="auto">
            <a:xfrm flipV="1">
              <a:off x="6203405" y="3850754"/>
              <a:ext cx="742779" cy="3166"/>
            </a:xfrm>
            <a:prstGeom prst="straightConnector1">
              <a:avLst/>
            </a:prstGeom>
            <a:solidFill>
              <a:schemeClr val="accent1"/>
            </a:solidFill>
            <a:ln w="19050" cap="flat" cmpd="sng" algn="ctr">
              <a:solidFill>
                <a:schemeClr val="bg2">
                  <a:lumMod val="10000"/>
                </a:schemeClr>
              </a:solidFill>
              <a:prstDash val="solid"/>
              <a:round/>
              <a:headEnd type="none" w="med" len="med"/>
              <a:tailEnd type="triangle"/>
            </a:ln>
            <a:effectLst/>
          </p:spPr>
        </p:cxnSp>
        <p:grpSp>
          <p:nvGrpSpPr>
            <p:cNvPr id="67" name="Group 66">
              <a:extLst>
                <a:ext uri="{FF2B5EF4-FFF2-40B4-BE49-F238E27FC236}">
                  <a16:creationId xmlns:a16="http://schemas.microsoft.com/office/drawing/2014/main" id="{32935E7F-606A-3746-B750-21F7EA2FF401}"/>
                </a:ext>
              </a:extLst>
            </p:cNvPr>
            <p:cNvGrpSpPr/>
            <p:nvPr/>
          </p:nvGrpSpPr>
          <p:grpSpPr>
            <a:xfrm>
              <a:off x="1751898" y="4502758"/>
              <a:ext cx="2193442" cy="583338"/>
              <a:chOff x="6293489" y="1836841"/>
              <a:chExt cx="2441237" cy="564824"/>
            </a:xfrm>
          </p:grpSpPr>
          <p:sp>
            <p:nvSpPr>
              <p:cNvPr id="74" name="Rounded Rectangle 83">
                <a:extLst>
                  <a:ext uri="{FF2B5EF4-FFF2-40B4-BE49-F238E27FC236}">
                    <a16:creationId xmlns:a16="http://schemas.microsoft.com/office/drawing/2014/main" id="{22D4B7B2-501E-C36D-19BE-56D1B7A54DCA}"/>
                  </a:ext>
                </a:extLst>
              </p:cNvPr>
              <p:cNvSpPr/>
              <p:nvPr/>
            </p:nvSpPr>
            <p:spPr>
              <a:xfrm>
                <a:off x="6293489" y="1836841"/>
                <a:ext cx="2433057" cy="564824"/>
              </a:xfrm>
              <a:prstGeom prst="roundRect">
                <a:avLst/>
              </a:prstGeom>
              <a:solidFill>
                <a:schemeClr val="accent4">
                  <a:lumMod val="20000"/>
                  <a:lumOff val="8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p>
            </p:txBody>
          </p:sp>
          <p:sp>
            <p:nvSpPr>
              <p:cNvPr id="75" name="Terminator 57">
                <a:extLst>
                  <a:ext uri="{FF2B5EF4-FFF2-40B4-BE49-F238E27FC236}">
                    <a16:creationId xmlns:a16="http://schemas.microsoft.com/office/drawing/2014/main" id="{743913A7-C2B8-FBF1-2442-D58361FCBD06}"/>
                  </a:ext>
                </a:extLst>
              </p:cNvPr>
              <p:cNvSpPr/>
              <p:nvPr/>
            </p:nvSpPr>
            <p:spPr>
              <a:xfrm>
                <a:off x="6309095" y="1869877"/>
                <a:ext cx="2425631" cy="460374"/>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RESHA</a:t>
                </a:r>
              </a:p>
              <a:p>
                <a:pPr algn="ctr"/>
                <a:r>
                  <a:rPr lang="en-US" sz="1050" dirty="0">
                    <a:solidFill>
                      <a:schemeClr val="tx1"/>
                    </a:solidFill>
                  </a:rPr>
                  <a:t>(Redundancy-Guided System-Theoretic Hazard Analysis)</a:t>
                </a:r>
                <a:endParaRPr lang="en-US" sz="1050" b="1" dirty="0">
                  <a:solidFill>
                    <a:schemeClr val="tx1"/>
                  </a:solidFill>
                </a:endParaRPr>
              </a:p>
            </p:txBody>
          </p:sp>
        </p:grpSp>
        <p:sp>
          <p:nvSpPr>
            <p:cNvPr id="68" name="Terminator 59">
              <a:extLst>
                <a:ext uri="{FF2B5EF4-FFF2-40B4-BE49-F238E27FC236}">
                  <a16:creationId xmlns:a16="http://schemas.microsoft.com/office/drawing/2014/main" id="{9233CE05-49AD-585F-DA31-149D093FF078}"/>
                </a:ext>
              </a:extLst>
            </p:cNvPr>
            <p:cNvSpPr/>
            <p:nvPr/>
          </p:nvSpPr>
          <p:spPr>
            <a:xfrm>
              <a:off x="4192113" y="4502988"/>
              <a:ext cx="2442444" cy="583104"/>
            </a:xfrm>
            <a:prstGeom prst="flowChartTerminator">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b="1" dirty="0">
                  <a:solidFill>
                    <a:schemeClr val="tx1"/>
                  </a:solidFill>
                </a:rPr>
                <a:t>PRA + UQ</a:t>
              </a:r>
            </a:p>
            <a:p>
              <a:pPr algn="ctr" eaLnBrk="0" fontAlgn="base" hangingPunct="0">
                <a:spcBef>
                  <a:spcPct val="0"/>
                </a:spcBef>
                <a:spcAft>
                  <a:spcPct val="0"/>
                </a:spcAft>
              </a:pPr>
              <a:r>
                <a:rPr lang="en-US" sz="1050" dirty="0">
                  <a:solidFill>
                    <a:prstClr val="black"/>
                  </a:solidFill>
                  <a:latin typeface="Calibri"/>
                </a:rPr>
                <a:t>(Probabilistic Risk Assessment + Uncertainty Quantification)</a:t>
              </a:r>
              <a:endParaRPr lang="en-US" sz="900" dirty="0">
                <a:solidFill>
                  <a:prstClr val="black"/>
                </a:solidFill>
                <a:latin typeface="Calibri"/>
              </a:endParaRPr>
            </a:p>
          </p:txBody>
        </p:sp>
        <p:cxnSp>
          <p:nvCxnSpPr>
            <p:cNvPr id="76" name="Straight Arrow Connector 75">
              <a:extLst>
                <a:ext uri="{FF2B5EF4-FFF2-40B4-BE49-F238E27FC236}">
                  <a16:creationId xmlns:a16="http://schemas.microsoft.com/office/drawing/2014/main" id="{8D02BD0F-1840-4BC0-9822-A2CBB739C35D}"/>
                </a:ext>
              </a:extLst>
            </p:cNvPr>
            <p:cNvCxnSpPr>
              <a:cxnSpLocks/>
              <a:stCxn id="64" idx="2"/>
              <a:endCxn id="65" idx="0"/>
            </p:cNvCxnSpPr>
            <p:nvPr/>
          </p:nvCxnSpPr>
          <p:spPr bwMode="auto">
            <a:xfrm>
              <a:off x="7879670" y="5015488"/>
              <a:ext cx="0" cy="403378"/>
            </a:xfrm>
            <a:prstGeom prst="straightConnector1">
              <a:avLst/>
            </a:prstGeom>
            <a:solidFill>
              <a:schemeClr val="accent1"/>
            </a:solidFill>
            <a:ln w="19050" cap="flat" cmpd="sng" algn="ctr">
              <a:solidFill>
                <a:schemeClr val="bg2">
                  <a:lumMod val="10000"/>
                </a:schemeClr>
              </a:solidFill>
              <a:prstDash val="solid"/>
              <a:round/>
              <a:headEnd type="none" w="med" len="med"/>
              <a:tailEnd type="triangle"/>
            </a:ln>
            <a:effectLst/>
          </p:spPr>
        </p:cxnSp>
        <p:grpSp>
          <p:nvGrpSpPr>
            <p:cNvPr id="6" name="Group 5">
              <a:extLst>
                <a:ext uri="{FF2B5EF4-FFF2-40B4-BE49-F238E27FC236}">
                  <a16:creationId xmlns:a16="http://schemas.microsoft.com/office/drawing/2014/main" id="{9D1D5655-F026-0925-FD11-17048A8B5652}"/>
                </a:ext>
              </a:extLst>
            </p:cNvPr>
            <p:cNvGrpSpPr/>
            <p:nvPr/>
          </p:nvGrpSpPr>
          <p:grpSpPr>
            <a:xfrm>
              <a:off x="2582226" y="5173659"/>
              <a:ext cx="2947599" cy="1647292"/>
              <a:chOff x="2582226" y="5173659"/>
              <a:chExt cx="2947599" cy="1647292"/>
            </a:xfrm>
          </p:grpSpPr>
          <p:sp>
            <p:nvSpPr>
              <p:cNvPr id="71" name="Rounded Rectangle 83">
                <a:extLst>
                  <a:ext uri="{FF2B5EF4-FFF2-40B4-BE49-F238E27FC236}">
                    <a16:creationId xmlns:a16="http://schemas.microsoft.com/office/drawing/2014/main" id="{F5F8A3B1-0F8F-5FEE-1B10-0A37494D4A4F}"/>
                  </a:ext>
                </a:extLst>
              </p:cNvPr>
              <p:cNvSpPr/>
              <p:nvPr/>
            </p:nvSpPr>
            <p:spPr>
              <a:xfrm>
                <a:off x="2582230" y="5173659"/>
                <a:ext cx="2947595" cy="1647292"/>
              </a:xfrm>
              <a:prstGeom prst="roundRect">
                <a:avLst/>
              </a:prstGeom>
              <a:solidFill>
                <a:schemeClr val="accent1">
                  <a:lumMod val="20000"/>
                  <a:lumOff val="80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00" dirty="0"/>
              </a:p>
            </p:txBody>
          </p:sp>
          <p:sp>
            <p:nvSpPr>
              <p:cNvPr id="72" name="Terminator 63">
                <a:extLst>
                  <a:ext uri="{FF2B5EF4-FFF2-40B4-BE49-F238E27FC236}">
                    <a16:creationId xmlns:a16="http://schemas.microsoft.com/office/drawing/2014/main" id="{13300156-0784-3E79-5672-A0C0F5E35524}"/>
                  </a:ext>
                </a:extLst>
              </p:cNvPr>
              <p:cNvSpPr/>
              <p:nvPr/>
            </p:nvSpPr>
            <p:spPr>
              <a:xfrm>
                <a:off x="2582226" y="5535340"/>
                <a:ext cx="2947595" cy="523233"/>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ysClr val="windowText" lastClr="000000"/>
                    </a:solidFill>
                  </a:rPr>
                  <a:t>BAHAMAS</a:t>
                </a:r>
              </a:p>
              <a:p>
                <a:pPr algn="ctr"/>
                <a:r>
                  <a:rPr lang="en-US" sz="1050" dirty="0">
                    <a:solidFill>
                      <a:sysClr val="windowText" lastClr="000000"/>
                    </a:solidFill>
                  </a:rPr>
                  <a:t>(Bayesian and HRA-Aided Method for the Reliability Analysis of Software)</a:t>
                </a:r>
              </a:p>
            </p:txBody>
          </p:sp>
          <p:sp>
            <p:nvSpPr>
              <p:cNvPr id="73" name="Terminator 63">
                <a:extLst>
                  <a:ext uri="{FF2B5EF4-FFF2-40B4-BE49-F238E27FC236}">
                    <a16:creationId xmlns:a16="http://schemas.microsoft.com/office/drawing/2014/main" id="{5D7C7558-2C8D-F032-DCD4-A95F309E90DC}"/>
                  </a:ext>
                </a:extLst>
              </p:cNvPr>
              <p:cNvSpPr/>
              <p:nvPr/>
            </p:nvSpPr>
            <p:spPr>
              <a:xfrm>
                <a:off x="2582230" y="6050774"/>
                <a:ext cx="2947587" cy="537665"/>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ysClr val="windowText" lastClr="000000"/>
                    </a:solidFill>
                  </a:rPr>
                  <a:t>ORCAS</a:t>
                </a:r>
                <a:endParaRPr lang="en-US" sz="1200" b="1" dirty="0">
                  <a:solidFill>
                    <a:sysClr val="windowText" lastClr="000000"/>
                  </a:solidFill>
                </a:endParaRPr>
              </a:p>
              <a:p>
                <a:pPr algn="ctr"/>
                <a:r>
                  <a:rPr lang="en-US" sz="1050" dirty="0">
                    <a:solidFill>
                      <a:sysClr val="windowText" lastClr="000000"/>
                    </a:solidFill>
                  </a:rPr>
                  <a:t>(Orthogonal Defect Classification for Assessing Software Reliability)</a:t>
                </a:r>
              </a:p>
            </p:txBody>
          </p:sp>
          <p:sp>
            <p:nvSpPr>
              <p:cNvPr id="70" name="TextBox 69">
                <a:extLst>
                  <a:ext uri="{FF2B5EF4-FFF2-40B4-BE49-F238E27FC236}">
                    <a16:creationId xmlns:a16="http://schemas.microsoft.com/office/drawing/2014/main" id="{BE7A4D40-4C25-7E05-363E-57A2F6AF7CBE}"/>
                  </a:ext>
                </a:extLst>
              </p:cNvPr>
              <p:cNvSpPr txBox="1"/>
              <p:nvPr/>
            </p:nvSpPr>
            <p:spPr>
              <a:xfrm>
                <a:off x="2582230" y="5196512"/>
                <a:ext cx="2947595" cy="286078"/>
              </a:xfrm>
              <a:prstGeom prst="rect">
                <a:avLst/>
              </a:prstGeom>
              <a:noFill/>
            </p:spPr>
            <p:txBody>
              <a:bodyPr wrap="square">
                <a:spAutoFit/>
              </a:bodyPr>
              <a:lstStyle/>
              <a:p>
                <a:pPr algn="ctr"/>
                <a:r>
                  <a:rPr lang="en-US" sz="1200" b="1" dirty="0">
                    <a:solidFill>
                      <a:schemeClr val="tx1"/>
                    </a:solidFill>
                  </a:rPr>
                  <a:t>Multiscale Quantitative Reliability Analysis</a:t>
                </a:r>
              </a:p>
            </p:txBody>
          </p:sp>
          <p:sp>
            <p:nvSpPr>
              <p:cNvPr id="77" name="Terminator 63">
                <a:extLst>
                  <a:ext uri="{FF2B5EF4-FFF2-40B4-BE49-F238E27FC236}">
                    <a16:creationId xmlns:a16="http://schemas.microsoft.com/office/drawing/2014/main" id="{028FFD9C-06F1-7D7D-432C-4232F0D132AA}"/>
                  </a:ext>
                </a:extLst>
              </p:cNvPr>
              <p:cNvSpPr/>
              <p:nvPr/>
            </p:nvSpPr>
            <p:spPr>
              <a:xfrm>
                <a:off x="2582238" y="6521917"/>
                <a:ext cx="2947579" cy="299034"/>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ysClr val="windowText" lastClr="000000"/>
                    </a:solidFill>
                  </a:rPr>
                  <a:t>CCF Modeling and Estimation</a:t>
                </a:r>
                <a:endParaRPr lang="en-US" sz="1050" dirty="0">
                  <a:solidFill>
                    <a:sysClr val="windowText" lastClr="000000"/>
                  </a:solidFill>
                </a:endParaRPr>
              </a:p>
            </p:txBody>
          </p:sp>
        </p:grpSp>
      </p:grpSp>
      <p:sp>
        <p:nvSpPr>
          <p:cNvPr id="32" name="Oval 31">
            <a:extLst>
              <a:ext uri="{FF2B5EF4-FFF2-40B4-BE49-F238E27FC236}">
                <a16:creationId xmlns:a16="http://schemas.microsoft.com/office/drawing/2014/main" id="{A73824C4-18C1-0F45-C6C9-C3C3442F1FDA}"/>
              </a:ext>
            </a:extLst>
          </p:cNvPr>
          <p:cNvSpPr/>
          <p:nvPr/>
        </p:nvSpPr>
        <p:spPr>
          <a:xfrm>
            <a:off x="2320183" y="4895452"/>
            <a:ext cx="3471690" cy="194584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305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B1382021-FFBF-213C-C1F3-626FCC2F0C72}"/>
              </a:ext>
            </a:extLst>
          </p:cNvPr>
          <p:cNvGraphicFramePr>
            <a:graphicFrameLocks noGrp="1"/>
          </p:cNvGraphicFramePr>
          <p:nvPr>
            <p:ph idx="1"/>
            <p:extLst>
              <p:ext uri="{D42A27DB-BD31-4B8C-83A1-F6EECF244321}">
                <p14:modId xmlns:p14="http://schemas.microsoft.com/office/powerpoint/2010/main" val="3579963358"/>
              </p:ext>
            </p:extLst>
          </p:nvPr>
        </p:nvGraphicFramePr>
        <p:xfrm>
          <a:off x="371789" y="1284580"/>
          <a:ext cx="8400421" cy="5487272"/>
        </p:xfrm>
        <a:graphic>
          <a:graphicData uri="http://schemas.openxmlformats.org/drawingml/2006/table">
            <a:tbl>
              <a:tblPr firstRow="1" firstCol="1" bandRow="1">
                <a:tableStyleId>{5C22544A-7EE6-4342-B048-85BDC9FD1C3A}</a:tableStyleId>
              </a:tblPr>
              <a:tblGrid>
                <a:gridCol w="8400421">
                  <a:extLst>
                    <a:ext uri="{9D8B030D-6E8A-4147-A177-3AD203B41FA5}">
                      <a16:colId xmlns:a16="http://schemas.microsoft.com/office/drawing/2014/main" val="962706390"/>
                    </a:ext>
                  </a:extLst>
                </a:gridCol>
              </a:tblGrid>
              <a:tr h="337628">
                <a:tc>
                  <a:txBody>
                    <a:bodyPr/>
                    <a:lstStyle/>
                    <a:p>
                      <a:pPr marL="0" marR="0" algn="just">
                        <a:spcBef>
                          <a:spcPts val="0"/>
                        </a:spcBef>
                        <a:spcAft>
                          <a:spcPts val="0"/>
                        </a:spcAft>
                      </a:pPr>
                      <a:r>
                        <a:rPr lang="en-CA" sz="1100" b="0" dirty="0">
                          <a:solidFill>
                            <a:schemeClr val="tx1"/>
                          </a:solidFill>
                          <a:effectLst/>
                        </a:rPr>
                        <a:t>[17] H. Bao, T. </a:t>
                      </a:r>
                      <a:r>
                        <a:rPr lang="en-CA" sz="1100" b="0" dirty="0" err="1">
                          <a:solidFill>
                            <a:schemeClr val="tx1"/>
                          </a:solidFill>
                          <a:effectLst/>
                        </a:rPr>
                        <a:t>Shorthill</a:t>
                      </a:r>
                      <a:r>
                        <a:rPr lang="en-CA" sz="1100" b="0" dirty="0">
                          <a:solidFill>
                            <a:schemeClr val="tx1"/>
                          </a:solidFill>
                          <a:effectLst/>
                        </a:rPr>
                        <a:t>, E. Chen and H. Zhang, "Quantitative Risk Analysis of High Safety-significant Safety-related Digital Instrumentation and Control Systems in Nuclear Power Plants using IRADIC Technology," Idaho National Laboratory, Idaho Falls, 2021.</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9076" marR="9076" marT="9076" marB="9076">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7642308"/>
                  </a:ext>
                </a:extLst>
              </a:tr>
              <a:tr h="337628">
                <a:tc>
                  <a:txBody>
                    <a:bodyPr/>
                    <a:lstStyle/>
                    <a:p>
                      <a:pPr marL="0" marR="0" algn="just">
                        <a:spcBef>
                          <a:spcPts val="0"/>
                        </a:spcBef>
                        <a:spcAft>
                          <a:spcPts val="0"/>
                        </a:spcAft>
                      </a:pPr>
                      <a:r>
                        <a:rPr lang="en-CA" sz="1100" b="0" dirty="0">
                          <a:solidFill>
                            <a:schemeClr val="tx1"/>
                          </a:solidFill>
                          <a:effectLst/>
                        </a:rPr>
                        <a:t>[18] H. Bao, H. Zhang and K. Thomas, "An Integrated Risk Assessment Process for Digital Instrumentation and Control Upgrades of Nuclear Power Plants," Idaho National Laboratory, Idaho Falls, 2019.</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9076" marR="9076" marT="9076" marB="9076">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2425142"/>
                  </a:ext>
                </a:extLst>
              </a:tr>
              <a:tr h="337628">
                <a:tc>
                  <a:txBody>
                    <a:bodyPr/>
                    <a:lstStyle/>
                    <a:p>
                      <a:pPr marL="0" marR="0" algn="just">
                        <a:spcBef>
                          <a:spcPts val="0"/>
                        </a:spcBef>
                        <a:spcAft>
                          <a:spcPts val="0"/>
                        </a:spcAft>
                      </a:pPr>
                      <a:r>
                        <a:rPr lang="en-CA" sz="1100" b="0" dirty="0">
                          <a:solidFill>
                            <a:schemeClr val="tx1"/>
                          </a:solidFill>
                          <a:effectLst/>
                        </a:rPr>
                        <a:t>[19] E. Chen, H. Bao, H. Zhang, T. </a:t>
                      </a:r>
                      <a:r>
                        <a:rPr lang="en-CA" sz="1100" b="0" dirty="0" err="1">
                          <a:solidFill>
                            <a:schemeClr val="tx1"/>
                          </a:solidFill>
                          <a:effectLst/>
                        </a:rPr>
                        <a:t>Shorthill</a:t>
                      </a:r>
                      <a:r>
                        <a:rPr lang="en-CA" sz="1100" b="0" dirty="0">
                          <a:solidFill>
                            <a:schemeClr val="tx1"/>
                          </a:solidFill>
                          <a:effectLst/>
                        </a:rPr>
                        <a:t> and N. </a:t>
                      </a:r>
                      <a:r>
                        <a:rPr lang="en-CA" sz="1100" b="0" dirty="0" err="1">
                          <a:solidFill>
                            <a:schemeClr val="tx1"/>
                          </a:solidFill>
                          <a:effectLst/>
                        </a:rPr>
                        <a:t>Dinh</a:t>
                      </a:r>
                      <a:r>
                        <a:rPr lang="en-CA" sz="1100" b="0" dirty="0">
                          <a:solidFill>
                            <a:schemeClr val="tx1"/>
                          </a:solidFill>
                          <a:effectLst/>
                        </a:rPr>
                        <a:t>, "Systems-theoretic hazard analysis of digital human-system interface relevant to reactor trip," in 12th Nuclear Plant Instrumentation, Control and Human-Machine Interface Technologies, 2021. </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9076" marR="9076" marT="9076" marB="90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2059812"/>
                  </a:ext>
                </a:extLst>
              </a:tr>
              <a:tr h="337628">
                <a:tc>
                  <a:txBody>
                    <a:bodyPr/>
                    <a:lstStyle/>
                    <a:p>
                      <a:pPr marL="0" marR="0" algn="just">
                        <a:spcBef>
                          <a:spcPts val="0"/>
                        </a:spcBef>
                        <a:spcAft>
                          <a:spcPts val="0"/>
                        </a:spcAft>
                      </a:pPr>
                      <a:r>
                        <a:rPr lang="en-CA" sz="1100" b="0" dirty="0">
                          <a:solidFill>
                            <a:schemeClr val="tx1"/>
                          </a:solidFill>
                          <a:effectLst/>
                        </a:rPr>
                        <a:t>[20] H. Bao, H. Zhang, T. </a:t>
                      </a:r>
                      <a:r>
                        <a:rPr lang="en-CA" sz="1100" b="0" dirty="0" err="1">
                          <a:solidFill>
                            <a:schemeClr val="tx1"/>
                          </a:solidFill>
                          <a:effectLst/>
                        </a:rPr>
                        <a:t>Shorthill</a:t>
                      </a:r>
                      <a:r>
                        <a:rPr lang="en-CA" sz="1100" b="0" dirty="0">
                          <a:solidFill>
                            <a:schemeClr val="tx1"/>
                          </a:solidFill>
                          <a:effectLst/>
                        </a:rPr>
                        <a:t> and S. Lawrence, "Quantitative Evaluation of Common Cause Failures in High Safety-significant Safety-related Digital Instrumentation and Control Systems in Nuclear Power Plants," 7 April 2022. [Online]. Available: https://arxiv.org/abs/2204.03717. [Accessed 2022].</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9076" marR="9076" marT="9076" marB="90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6896748"/>
                  </a:ext>
                </a:extLst>
              </a:tr>
              <a:tr h="337628">
                <a:tc>
                  <a:txBody>
                    <a:bodyPr/>
                    <a:lstStyle/>
                    <a:p>
                      <a:pPr marL="0" marR="0" algn="just">
                        <a:spcBef>
                          <a:spcPts val="0"/>
                        </a:spcBef>
                        <a:spcAft>
                          <a:spcPts val="0"/>
                        </a:spcAft>
                      </a:pPr>
                      <a:r>
                        <a:rPr lang="en-CA" sz="1100" b="0" dirty="0">
                          <a:solidFill>
                            <a:schemeClr val="tx1"/>
                          </a:solidFill>
                          <a:effectLst/>
                        </a:rPr>
                        <a:t>[21] H. Zhang, H. Bao, T. </a:t>
                      </a:r>
                      <a:r>
                        <a:rPr lang="en-CA" sz="1100" b="0" dirty="0" err="1">
                          <a:solidFill>
                            <a:schemeClr val="tx1"/>
                          </a:solidFill>
                          <a:effectLst/>
                        </a:rPr>
                        <a:t>Shorthill</a:t>
                      </a:r>
                      <a:r>
                        <a:rPr lang="en-CA" sz="1100" b="0" dirty="0">
                          <a:solidFill>
                            <a:schemeClr val="tx1"/>
                          </a:solidFill>
                          <a:effectLst/>
                        </a:rPr>
                        <a:t> and E. Quinn, "An Integrated Risk Assessment Process of Safety-Related Digital I&amp;C Systems in Nuclear Power Plants," 17 Dec 2021. [Online]. Available: </a:t>
                      </a:r>
                      <a:r>
                        <a:rPr lang="en-CA" sz="1100" b="0" dirty="0" err="1">
                          <a:solidFill>
                            <a:schemeClr val="tx1"/>
                          </a:solidFill>
                          <a:effectLst/>
                        </a:rPr>
                        <a:t>arXiv</a:t>
                      </a:r>
                      <a:r>
                        <a:rPr lang="en-CA" sz="1100" b="0" dirty="0">
                          <a:solidFill>
                            <a:schemeClr val="tx1"/>
                          </a:solidFill>
                          <a:effectLst/>
                        </a:rPr>
                        <a:t> preprint arXiv:2112.09287. [Accessed 2022].</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9076" marR="9076" marT="9076" marB="90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8317109"/>
                  </a:ext>
                </a:extLst>
              </a:tr>
              <a:tr h="337628">
                <a:tc>
                  <a:txBody>
                    <a:bodyPr/>
                    <a:lstStyle/>
                    <a:p>
                      <a:pPr marL="0" marR="0" algn="just">
                        <a:spcBef>
                          <a:spcPts val="0"/>
                        </a:spcBef>
                        <a:spcAft>
                          <a:spcPts val="0"/>
                        </a:spcAft>
                      </a:pPr>
                      <a:r>
                        <a:rPr lang="en-CA" sz="1100" b="0" dirty="0">
                          <a:solidFill>
                            <a:schemeClr val="tx1"/>
                          </a:solidFill>
                          <a:effectLst/>
                        </a:rPr>
                        <a:t>[22] T. </a:t>
                      </a:r>
                      <a:r>
                        <a:rPr lang="en-CA" sz="1100" b="0" dirty="0" err="1">
                          <a:solidFill>
                            <a:schemeClr val="tx1"/>
                          </a:solidFill>
                          <a:effectLst/>
                        </a:rPr>
                        <a:t>Shorthill</a:t>
                      </a:r>
                      <a:r>
                        <a:rPr lang="en-CA" sz="1100" b="0" dirty="0">
                          <a:solidFill>
                            <a:schemeClr val="tx1"/>
                          </a:solidFill>
                          <a:effectLst/>
                        </a:rPr>
                        <a:t>, H. Bao, H. Zhang and H. Ban, "A redundancy-guided approach for the hazard analysis of digital instrumentation and control systems in advanced nuclear power plants," Nuclear Technology, vol. 208, no. 5, pp. 892-911, 2021. </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9076" marR="9076" marT="9076" marB="90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9111422"/>
                  </a:ext>
                </a:extLst>
              </a:tr>
              <a:tr h="337628">
                <a:tc>
                  <a:txBody>
                    <a:bodyPr/>
                    <a:lstStyle/>
                    <a:p>
                      <a:pPr marL="0" marR="0" algn="just">
                        <a:spcBef>
                          <a:spcPts val="0"/>
                        </a:spcBef>
                        <a:spcAft>
                          <a:spcPts val="0"/>
                        </a:spcAft>
                      </a:pPr>
                      <a:r>
                        <a:rPr lang="en-CA" sz="1100" b="0" dirty="0">
                          <a:solidFill>
                            <a:schemeClr val="tx1"/>
                          </a:solidFill>
                          <a:effectLst/>
                        </a:rPr>
                        <a:t>[23] H. Bao, T. </a:t>
                      </a:r>
                      <a:r>
                        <a:rPr lang="en-CA" sz="1100" b="0" dirty="0" err="1">
                          <a:solidFill>
                            <a:schemeClr val="tx1"/>
                          </a:solidFill>
                          <a:effectLst/>
                        </a:rPr>
                        <a:t>Shorthill</a:t>
                      </a:r>
                      <a:r>
                        <a:rPr lang="en-CA" sz="1100" b="0" dirty="0">
                          <a:solidFill>
                            <a:schemeClr val="tx1"/>
                          </a:solidFill>
                          <a:effectLst/>
                        </a:rPr>
                        <a:t> and H. Zhang, "Hazard analysis for identifying common cause failures of digital safety systems using a redundancy-guided systems theoretic approach," Annals of Nuclear Energy, vol. 148, no. 1, p. 107686, 2020. </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9076" marR="9076" marT="9076" marB="90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2018454"/>
                  </a:ext>
                </a:extLst>
              </a:tr>
              <a:tr h="177890">
                <a:tc>
                  <a:txBody>
                    <a:bodyPr/>
                    <a:lstStyle/>
                    <a:p>
                      <a:pPr marL="0" marR="0" algn="just">
                        <a:spcBef>
                          <a:spcPts val="0"/>
                        </a:spcBef>
                        <a:spcAft>
                          <a:spcPts val="0"/>
                        </a:spcAft>
                      </a:pPr>
                      <a:r>
                        <a:rPr lang="en-CA" sz="1100" b="0" dirty="0">
                          <a:solidFill>
                            <a:schemeClr val="tx1"/>
                          </a:solidFill>
                          <a:effectLst/>
                        </a:rPr>
                        <a:t>[24] R. N. K. Y. L. Richard D. Kuhn, "Practical Combinatorial Testing," National Institute of Standard Technology, 2010.</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9076" marR="9076" marT="9076" marB="90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0628877"/>
                  </a:ext>
                </a:extLst>
              </a:tr>
              <a:tr h="337628">
                <a:tc>
                  <a:txBody>
                    <a:bodyPr/>
                    <a:lstStyle/>
                    <a:p>
                      <a:pPr marL="0" marR="0" algn="just">
                        <a:spcBef>
                          <a:spcPts val="0"/>
                        </a:spcBef>
                        <a:spcAft>
                          <a:spcPts val="0"/>
                        </a:spcAft>
                      </a:pPr>
                      <a:r>
                        <a:rPr lang="en-CA" sz="1100" b="0" dirty="0">
                          <a:solidFill>
                            <a:schemeClr val="tx1"/>
                          </a:solidFill>
                          <a:effectLst/>
                        </a:rPr>
                        <a:t>[25] K. J. Hayhurst, D. S. </a:t>
                      </a:r>
                      <a:r>
                        <a:rPr lang="en-CA" sz="1100" b="0" dirty="0" err="1">
                          <a:solidFill>
                            <a:schemeClr val="tx1"/>
                          </a:solidFill>
                          <a:effectLst/>
                        </a:rPr>
                        <a:t>Veerhusen</a:t>
                      </a:r>
                      <a:r>
                        <a:rPr lang="en-CA" sz="1100" b="0" dirty="0">
                          <a:solidFill>
                            <a:schemeClr val="tx1"/>
                          </a:solidFill>
                          <a:effectLst/>
                        </a:rPr>
                        <a:t>, J. J. </a:t>
                      </a:r>
                      <a:r>
                        <a:rPr lang="en-CA" sz="1100" b="0" dirty="0" err="1">
                          <a:solidFill>
                            <a:schemeClr val="tx1"/>
                          </a:solidFill>
                          <a:effectLst/>
                        </a:rPr>
                        <a:t>Chilenski</a:t>
                      </a:r>
                      <a:r>
                        <a:rPr lang="en-CA" sz="1100" b="0" dirty="0">
                          <a:solidFill>
                            <a:schemeClr val="tx1"/>
                          </a:solidFill>
                          <a:effectLst/>
                        </a:rPr>
                        <a:t> and L. K. </a:t>
                      </a:r>
                      <a:r>
                        <a:rPr lang="en-CA" sz="1100" b="0" dirty="0" err="1">
                          <a:solidFill>
                            <a:schemeClr val="tx1"/>
                          </a:solidFill>
                          <a:effectLst/>
                        </a:rPr>
                        <a:t>Rierson</a:t>
                      </a:r>
                      <a:r>
                        <a:rPr lang="en-CA" sz="1100" b="0" dirty="0">
                          <a:solidFill>
                            <a:schemeClr val="tx1"/>
                          </a:solidFill>
                          <a:effectLst/>
                        </a:rPr>
                        <a:t>, "A Practical Tutorial on Modified Condition / Decision Coverage," National Aeronautics and Space Administration, Washington, 2001.</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9076" marR="9076" marT="9076" marB="90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7917188"/>
                  </a:ext>
                </a:extLst>
              </a:tr>
              <a:tr h="337628">
                <a:tc>
                  <a:txBody>
                    <a:bodyPr/>
                    <a:lstStyle/>
                    <a:p>
                      <a:pPr marL="0" marR="0" algn="just">
                        <a:spcBef>
                          <a:spcPts val="0"/>
                        </a:spcBef>
                        <a:spcAft>
                          <a:spcPts val="0"/>
                        </a:spcAft>
                      </a:pPr>
                      <a:r>
                        <a:rPr lang="en-CA" sz="1100" b="0" dirty="0">
                          <a:solidFill>
                            <a:schemeClr val="tx1"/>
                          </a:solidFill>
                          <a:effectLst/>
                        </a:rPr>
                        <a:t>[26] S. C. Reid and S. Shrivenham, "An Empirical Analysis of Equivalence Partitioning, Boundary Value Analysis and Random Testing," in Proceedings Fourth International Software Metrics Symposium, Como, 1997. </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9076" marR="9076" marT="9076" marB="90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8390079"/>
                  </a:ext>
                </a:extLst>
              </a:tr>
              <a:tr h="337628">
                <a:tc>
                  <a:txBody>
                    <a:bodyPr/>
                    <a:lstStyle/>
                    <a:p>
                      <a:pPr marL="0" marR="0" algn="just">
                        <a:spcBef>
                          <a:spcPts val="0"/>
                        </a:spcBef>
                        <a:spcAft>
                          <a:spcPts val="0"/>
                        </a:spcAft>
                      </a:pPr>
                      <a:r>
                        <a:rPr lang="en-CA" sz="1100" b="0" dirty="0">
                          <a:solidFill>
                            <a:schemeClr val="tx1"/>
                          </a:solidFill>
                          <a:effectLst/>
                        </a:rPr>
                        <a:t>[27] M. Li and C. S. </a:t>
                      </a:r>
                      <a:r>
                        <a:rPr lang="en-CA" sz="1100" b="0" dirty="0" err="1">
                          <a:solidFill>
                            <a:schemeClr val="tx1"/>
                          </a:solidFill>
                          <a:effectLst/>
                        </a:rPr>
                        <a:t>Smidts</a:t>
                      </a:r>
                      <a:r>
                        <a:rPr lang="en-CA" sz="1100" b="0" dirty="0">
                          <a:solidFill>
                            <a:schemeClr val="tx1"/>
                          </a:solidFill>
                          <a:effectLst/>
                        </a:rPr>
                        <a:t>, "A Ranking of Software Engineering Measures Based on Expert Opinion," Institute of Electrical and Electronics Engineers Transactions on Software Engineering, vol. 29, no. 9, pp. 811-824, 2003. </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9076" marR="9076" marT="9076" marB="90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7775262"/>
                  </a:ext>
                </a:extLst>
              </a:tr>
              <a:tr h="177890">
                <a:tc>
                  <a:txBody>
                    <a:bodyPr/>
                    <a:lstStyle/>
                    <a:p>
                      <a:pPr marL="0" marR="0" algn="just">
                        <a:spcBef>
                          <a:spcPts val="0"/>
                        </a:spcBef>
                        <a:spcAft>
                          <a:spcPts val="0"/>
                        </a:spcAft>
                      </a:pPr>
                      <a:r>
                        <a:rPr lang="en-CA" sz="1100" b="0" dirty="0">
                          <a:solidFill>
                            <a:schemeClr val="tx1"/>
                          </a:solidFill>
                          <a:effectLst/>
                        </a:rPr>
                        <a:t>[28] R. </a:t>
                      </a:r>
                      <a:r>
                        <a:rPr lang="en-CA" sz="1100" b="0" dirty="0" err="1">
                          <a:solidFill>
                            <a:schemeClr val="tx1"/>
                          </a:solidFill>
                          <a:effectLst/>
                        </a:rPr>
                        <a:t>Chillarege</a:t>
                      </a:r>
                      <a:r>
                        <a:rPr lang="en-CA" sz="1100" b="0" dirty="0">
                          <a:solidFill>
                            <a:schemeClr val="tx1"/>
                          </a:solidFill>
                          <a:effectLst/>
                        </a:rPr>
                        <a:t>, "</a:t>
                      </a:r>
                      <a:r>
                        <a:rPr lang="en-CA" sz="1100" b="0" dirty="0" err="1">
                          <a:solidFill>
                            <a:schemeClr val="tx1"/>
                          </a:solidFill>
                          <a:effectLst/>
                        </a:rPr>
                        <a:t>Orthoginal</a:t>
                      </a:r>
                      <a:r>
                        <a:rPr lang="en-CA" sz="1100" b="0" dirty="0">
                          <a:solidFill>
                            <a:schemeClr val="tx1"/>
                          </a:solidFill>
                          <a:effectLst/>
                        </a:rPr>
                        <a:t> Defect Classification," in Handbook of Software Reliability Engineering, McGraw-Hill Book Company, 1996, pp. 359-399.</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9076" marR="9076" marT="9076" marB="90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464058"/>
                  </a:ext>
                </a:extLst>
              </a:tr>
              <a:tr h="337628">
                <a:tc>
                  <a:txBody>
                    <a:bodyPr/>
                    <a:lstStyle/>
                    <a:p>
                      <a:pPr marL="0" marR="0" algn="just">
                        <a:spcBef>
                          <a:spcPts val="0"/>
                        </a:spcBef>
                        <a:spcAft>
                          <a:spcPts val="0"/>
                        </a:spcAft>
                      </a:pPr>
                      <a:r>
                        <a:rPr lang="en-CA" sz="1100" b="0" dirty="0">
                          <a:solidFill>
                            <a:schemeClr val="tx1"/>
                          </a:solidFill>
                          <a:effectLst/>
                        </a:rPr>
                        <a:t>[29] J. </a:t>
                      </a:r>
                      <a:r>
                        <a:rPr lang="en-CA" sz="1100" b="0" dirty="0" err="1">
                          <a:solidFill>
                            <a:schemeClr val="tx1"/>
                          </a:solidFill>
                          <a:effectLst/>
                        </a:rPr>
                        <a:t>Agnelo</a:t>
                      </a:r>
                      <a:r>
                        <a:rPr lang="en-CA" sz="1100" b="0" dirty="0">
                          <a:solidFill>
                            <a:schemeClr val="tx1"/>
                          </a:solidFill>
                          <a:effectLst/>
                        </a:rPr>
                        <a:t>, N. </a:t>
                      </a:r>
                      <a:r>
                        <a:rPr lang="en-CA" sz="1100" b="0" dirty="0" err="1">
                          <a:solidFill>
                            <a:schemeClr val="tx1"/>
                          </a:solidFill>
                          <a:effectLst/>
                        </a:rPr>
                        <a:t>Laranjeiro</a:t>
                      </a:r>
                      <a:r>
                        <a:rPr lang="en-CA" sz="1100" b="0" dirty="0">
                          <a:solidFill>
                            <a:schemeClr val="tx1"/>
                          </a:solidFill>
                          <a:effectLst/>
                        </a:rPr>
                        <a:t> and J. Bernardino, "Using </a:t>
                      </a:r>
                      <a:r>
                        <a:rPr lang="en-CA" sz="1100" b="0" dirty="0" err="1">
                          <a:solidFill>
                            <a:schemeClr val="tx1"/>
                          </a:solidFill>
                          <a:effectLst/>
                        </a:rPr>
                        <a:t>Orthoginal</a:t>
                      </a:r>
                      <a:r>
                        <a:rPr lang="en-CA" sz="1100" b="0" dirty="0">
                          <a:solidFill>
                            <a:schemeClr val="tx1"/>
                          </a:solidFill>
                          <a:effectLst/>
                        </a:rPr>
                        <a:t> Defect Classification to Characterize NoSQL Database Defects," The Journal of Systems and Software, vol. 159, 2020. </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9076" marR="9076" marT="9076" marB="90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2966871"/>
                  </a:ext>
                </a:extLst>
              </a:tr>
              <a:tr h="337628">
                <a:tc>
                  <a:txBody>
                    <a:bodyPr/>
                    <a:lstStyle/>
                    <a:p>
                      <a:pPr marL="0" marR="0" algn="just">
                        <a:spcBef>
                          <a:spcPts val="0"/>
                        </a:spcBef>
                        <a:spcAft>
                          <a:spcPts val="0"/>
                        </a:spcAft>
                      </a:pPr>
                      <a:r>
                        <a:rPr lang="en-CA" sz="1100" b="0" dirty="0">
                          <a:solidFill>
                            <a:schemeClr val="tx1"/>
                          </a:solidFill>
                          <a:effectLst/>
                        </a:rPr>
                        <a:t>[30] M. C. Kim, S. C. Jang and J. Ha, "Possibilities and Limitations of Applying Software Reliability Growth Models to Safety-Critical Software," Nuclear Engineering and Technology, vol. 39, no. 2, pp. 129-132, 2007. </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9076" marR="9076" marT="9076" marB="90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3042603"/>
                  </a:ext>
                </a:extLst>
              </a:tr>
              <a:tr h="177890">
                <a:tc>
                  <a:txBody>
                    <a:bodyPr/>
                    <a:lstStyle/>
                    <a:p>
                      <a:pPr marL="0" marR="0" algn="just">
                        <a:spcBef>
                          <a:spcPts val="0"/>
                        </a:spcBef>
                        <a:spcAft>
                          <a:spcPts val="0"/>
                        </a:spcAft>
                      </a:pPr>
                      <a:r>
                        <a:rPr lang="en-CA" sz="1100" b="0" dirty="0">
                          <a:solidFill>
                            <a:schemeClr val="tx1"/>
                          </a:solidFill>
                          <a:effectLst/>
                        </a:rPr>
                        <a:t>[31] A. Wood, "Software Reliability Growth Models," Hewlett-Packard, Palo Alto, 1996.</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9076" marR="9076" marT="9076" marB="90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18463273"/>
                  </a:ext>
                </a:extLst>
              </a:tr>
              <a:tr h="337628">
                <a:tc>
                  <a:txBody>
                    <a:bodyPr/>
                    <a:lstStyle/>
                    <a:p>
                      <a:pPr marL="0" marR="0" algn="just">
                        <a:spcBef>
                          <a:spcPts val="0"/>
                        </a:spcBef>
                        <a:spcAft>
                          <a:spcPts val="0"/>
                        </a:spcAft>
                      </a:pPr>
                      <a:r>
                        <a:rPr lang="en-CA" sz="1100" b="0" dirty="0">
                          <a:solidFill>
                            <a:schemeClr val="tx1"/>
                          </a:solidFill>
                          <a:effectLst/>
                        </a:rPr>
                        <a:t>[32] T. </a:t>
                      </a:r>
                      <a:r>
                        <a:rPr lang="en-CA" sz="1100" b="0" dirty="0" err="1">
                          <a:solidFill>
                            <a:schemeClr val="tx1"/>
                          </a:solidFill>
                          <a:effectLst/>
                        </a:rPr>
                        <a:t>Shorthill</a:t>
                      </a:r>
                      <a:r>
                        <a:rPr lang="en-CA" sz="1100" b="0" dirty="0">
                          <a:solidFill>
                            <a:schemeClr val="tx1"/>
                          </a:solidFill>
                          <a:effectLst/>
                        </a:rPr>
                        <a:t>, H. Bao, H. Zhang and H. Ban, "A Novel Approach for Software Reliability Analysis of Digital Instrumentation and Control Systems in Nuclear Power Plants," Annals of Nuclear Energy, vol. 158, 2021. </a:t>
                      </a:r>
                      <a:endParaRPr lang="en-US" sz="1100" b="0" dirty="0">
                        <a:solidFill>
                          <a:schemeClr val="tx1"/>
                        </a:solidFill>
                        <a:effectLst/>
                        <a:latin typeface="Times New Roman" panose="02020603050405020304" pitchFamily="18" charset="0"/>
                        <a:ea typeface="PMingLiU" panose="02020500000000000000" pitchFamily="18" charset="-120"/>
                      </a:endParaRPr>
                    </a:p>
                  </a:txBody>
                  <a:tcPr marL="9076" marR="9076" marT="9076" marB="907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4883631"/>
                  </a:ext>
                </a:extLst>
              </a:tr>
            </a:tbl>
          </a:graphicData>
        </a:graphic>
      </p:graphicFrame>
      <p:sp>
        <p:nvSpPr>
          <p:cNvPr id="3" name="Title 2">
            <a:extLst>
              <a:ext uri="{FF2B5EF4-FFF2-40B4-BE49-F238E27FC236}">
                <a16:creationId xmlns:a16="http://schemas.microsoft.com/office/drawing/2014/main" id="{C1BD6289-A5AC-2E7D-F853-9E1B0D7F8F6C}"/>
              </a:ext>
            </a:extLst>
          </p:cNvPr>
          <p:cNvSpPr>
            <a:spLocks noGrp="1"/>
          </p:cNvSpPr>
          <p:nvPr>
            <p:ph type="title"/>
          </p:nvPr>
        </p:nvSpPr>
        <p:spPr/>
        <p:txBody>
          <a:bodyPr/>
          <a:lstStyle/>
          <a:p>
            <a:r>
              <a:rPr lang="en-US" dirty="0"/>
              <a:t>References</a:t>
            </a:r>
          </a:p>
        </p:txBody>
      </p:sp>
      <p:sp>
        <p:nvSpPr>
          <p:cNvPr id="4" name="Slide Number Placeholder 3">
            <a:extLst>
              <a:ext uri="{FF2B5EF4-FFF2-40B4-BE49-F238E27FC236}">
                <a16:creationId xmlns:a16="http://schemas.microsoft.com/office/drawing/2014/main" id="{E786CAC4-193A-AC0D-89BE-6D477A3FF78D}"/>
              </a:ext>
            </a:extLst>
          </p:cNvPr>
          <p:cNvSpPr>
            <a:spLocks noGrp="1"/>
          </p:cNvSpPr>
          <p:nvPr>
            <p:ph type="sldNum" sz="quarter" idx="10"/>
          </p:nvPr>
        </p:nvSpPr>
        <p:spPr/>
        <p:txBody>
          <a:bodyPr/>
          <a:lstStyle/>
          <a:p>
            <a:pPr>
              <a:defRPr/>
            </a:pPr>
            <a:fld id="{CDEFAD39-1750-3342-8CA4-A45556007C23}" type="slidenum">
              <a:rPr lang="en-US" smtClean="0"/>
              <a:pPr>
                <a:defRPr/>
              </a:pPr>
              <a:t>20</a:t>
            </a:fld>
            <a:endParaRPr lang="en-US" dirty="0"/>
          </a:p>
        </p:txBody>
      </p:sp>
    </p:spTree>
    <p:extLst>
      <p:ext uri="{BB962C8B-B14F-4D97-AF65-F5344CB8AC3E}">
        <p14:creationId xmlns:p14="http://schemas.microsoft.com/office/powerpoint/2010/main" val="1566942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707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2E9D6D-BEF0-E667-6BAF-91BDF9E2672A}"/>
              </a:ext>
            </a:extLst>
          </p:cNvPr>
          <p:cNvSpPr>
            <a:spLocks noGrp="1"/>
          </p:cNvSpPr>
          <p:nvPr>
            <p:ph type="title"/>
          </p:nvPr>
        </p:nvSpPr>
        <p:spPr/>
        <p:txBody>
          <a:bodyPr/>
          <a:lstStyle/>
          <a:p>
            <a:r>
              <a:rPr lang="en-US" dirty="0"/>
              <a:t>Introduction and Problem Description</a:t>
            </a:r>
          </a:p>
        </p:txBody>
      </p:sp>
      <p:sp>
        <p:nvSpPr>
          <p:cNvPr id="4" name="Slide Number Placeholder 3">
            <a:extLst>
              <a:ext uri="{FF2B5EF4-FFF2-40B4-BE49-F238E27FC236}">
                <a16:creationId xmlns:a16="http://schemas.microsoft.com/office/drawing/2014/main" id="{42D8AB78-76CD-E100-EFB5-507CC3BF879C}"/>
              </a:ext>
            </a:extLst>
          </p:cNvPr>
          <p:cNvSpPr>
            <a:spLocks noGrp="1"/>
          </p:cNvSpPr>
          <p:nvPr>
            <p:ph type="sldNum" sz="quarter" idx="10"/>
          </p:nvPr>
        </p:nvSpPr>
        <p:spPr/>
        <p:txBody>
          <a:bodyPr/>
          <a:lstStyle/>
          <a:p>
            <a:pPr>
              <a:defRPr/>
            </a:pPr>
            <a:fld id="{CDEFAD39-1750-3342-8CA4-A45556007C23}" type="slidenum">
              <a:rPr lang="en-US" smtClean="0"/>
              <a:pPr>
                <a:defRPr/>
              </a:pPr>
              <a:t>3</a:t>
            </a:fld>
            <a:endParaRPr lang="en-US"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4C82D1E-CD43-92F5-37B8-FC805F5DFB8C}"/>
                  </a:ext>
                </a:extLst>
              </p:cNvPr>
              <p:cNvSpPr txBox="1"/>
              <p:nvPr/>
            </p:nvSpPr>
            <p:spPr>
              <a:xfrm>
                <a:off x="14679" y="1358306"/>
                <a:ext cx="8296712" cy="1754326"/>
              </a:xfrm>
              <a:prstGeom prst="rect">
                <a:avLst/>
              </a:prstGeom>
              <a:noFill/>
            </p:spPr>
            <p:txBody>
              <a:bodyPr wrap="square" rtlCol="0">
                <a:spAutoFit/>
              </a:bodyPr>
              <a:lstStyle/>
              <a:p>
                <a:r>
                  <a:rPr lang="en-US" b="1" dirty="0"/>
                  <a:t>Issue description:</a:t>
                </a:r>
              </a:p>
              <a:p>
                <a:pPr marL="285750" indent="-285750">
                  <a:buFont typeface="Arial" panose="020B0604020202020204" pitchFamily="34" charset="0"/>
                  <a:buChar char="•"/>
                </a:pPr>
                <a:r>
                  <a:rPr lang="en-US" dirty="0"/>
                  <a:t>Software failure on DI&amp;C (e.g., PLC, OS, FPGA, etc.)</a:t>
                </a:r>
              </a:p>
              <a:p>
                <a:pPr marL="742950" lvl="1" indent="-285750">
                  <a:buFont typeface="Arial" panose="020B0604020202020204" pitchFamily="34" charset="0"/>
                  <a:buChar char="•"/>
                </a:pPr>
                <a:r>
                  <a:rPr lang="en-US" u="sng" dirty="0"/>
                  <a:t>Emergent</a:t>
                </a:r>
                <a:r>
                  <a:rPr lang="en-US" dirty="0"/>
                  <a:t> from mixing heterogenous equip.</a:t>
                </a:r>
              </a:p>
              <a:p>
                <a:pPr marL="1200150" lvl="2" indent="-285750">
                  <a:buFont typeface="Arial" panose="020B0604020202020204" pitchFamily="34" charset="0"/>
                  <a:buChar char="•"/>
                </a:pPr>
                <a:r>
                  <a:rPr lang="en-US" dirty="0"/>
                  <a:t>Component failure prob.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0</a:t>
                </a:r>
              </a:p>
              <a:p>
                <a:pPr marL="1200150" lvl="2" indent="-285750">
                  <a:buFont typeface="Arial" panose="020B0604020202020204" pitchFamily="34" charset="0"/>
                  <a:buChar char="•"/>
                </a:pPr>
                <a:r>
                  <a:rPr lang="en-US" dirty="0"/>
                  <a:t>System failure prob. != 0</a:t>
                </a:r>
              </a:p>
              <a:p>
                <a:pPr marL="742950" lvl="1" indent="-285750">
                  <a:buFont typeface="Arial" panose="020B0604020202020204" pitchFamily="34" charset="0"/>
                  <a:buChar char="•"/>
                </a:pPr>
                <a:r>
                  <a:rPr lang="en-US" dirty="0"/>
                  <a:t>Common cause failures (CCF)</a:t>
                </a:r>
              </a:p>
            </p:txBody>
          </p:sp>
        </mc:Choice>
        <mc:Fallback>
          <p:sp>
            <p:nvSpPr>
              <p:cNvPr id="6" name="TextBox 5">
                <a:extLst>
                  <a:ext uri="{FF2B5EF4-FFF2-40B4-BE49-F238E27FC236}">
                    <a16:creationId xmlns:a16="http://schemas.microsoft.com/office/drawing/2014/main" id="{B4C82D1E-CD43-92F5-37B8-FC805F5DFB8C}"/>
                  </a:ext>
                </a:extLst>
              </p:cNvPr>
              <p:cNvSpPr txBox="1">
                <a:spLocks noRot="1" noChangeAspect="1" noMove="1" noResize="1" noEditPoints="1" noAdjustHandles="1" noChangeArrowheads="1" noChangeShapeType="1" noTextEdit="1"/>
              </p:cNvSpPr>
              <p:nvPr/>
            </p:nvSpPr>
            <p:spPr>
              <a:xfrm>
                <a:off x="14679" y="1358306"/>
                <a:ext cx="8296712" cy="1754326"/>
              </a:xfrm>
              <a:prstGeom prst="rect">
                <a:avLst/>
              </a:prstGeom>
              <a:blipFill>
                <a:blip r:embed="rId2"/>
                <a:stretch>
                  <a:fillRect l="-588" t="-2083" b="-451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E98BCEB3-BA6F-A612-854B-75E283700637}"/>
              </a:ext>
            </a:extLst>
          </p:cNvPr>
          <p:cNvSpPr txBox="1"/>
          <p:nvPr/>
        </p:nvSpPr>
        <p:spPr>
          <a:xfrm>
            <a:off x="14679" y="3438697"/>
            <a:ext cx="9148195" cy="2569934"/>
          </a:xfrm>
          <a:prstGeom prst="rect">
            <a:avLst/>
          </a:prstGeom>
          <a:solidFill>
            <a:schemeClr val="bg1"/>
          </a:solidFill>
        </p:spPr>
        <p:txBody>
          <a:bodyPr wrap="square" rtlCol="0">
            <a:spAutoFit/>
          </a:bodyPr>
          <a:lstStyle/>
          <a:p>
            <a:r>
              <a:rPr lang="en-US" b="1" dirty="0"/>
              <a:t>Existing methods:</a:t>
            </a:r>
          </a:p>
          <a:p>
            <a:pPr marL="285750" indent="-285750">
              <a:buFont typeface="Arial" panose="020B0604020202020204" pitchFamily="34" charset="0"/>
              <a:buChar char="•"/>
            </a:pPr>
            <a:r>
              <a:rPr lang="en-US" u="sng" dirty="0"/>
              <a:t>Systems theoretic process analysis (</a:t>
            </a:r>
            <a:r>
              <a:rPr lang="en-US" b="1" u="sng" dirty="0"/>
              <a:t>STPA</a:t>
            </a:r>
            <a:r>
              <a:rPr lang="en-US" u="sng" dirty="0"/>
              <a:t> from MIT, 2012) [3]</a:t>
            </a:r>
          </a:p>
          <a:p>
            <a:pPr marL="742950" lvl="1" indent="-285750">
              <a:buFont typeface="Arial" panose="020B0604020202020204" pitchFamily="34" charset="0"/>
              <a:buChar char="•"/>
            </a:pPr>
            <a:r>
              <a:rPr lang="en-US" dirty="0"/>
              <a:t>Introduced Unsafe Control Actions as software failure events</a:t>
            </a:r>
          </a:p>
          <a:p>
            <a:pPr marL="285750" indent="-285750">
              <a:buFont typeface="Arial" panose="020B0604020202020204" pitchFamily="34" charset="0"/>
              <a:buChar char="•"/>
            </a:pPr>
            <a:r>
              <a:rPr lang="en-US" dirty="0"/>
              <a:t>Hazard &amp; Consequences Analysis for Digital Systems (</a:t>
            </a:r>
            <a:r>
              <a:rPr lang="en-US" b="1" dirty="0"/>
              <a:t>HAZCADS</a:t>
            </a:r>
            <a:r>
              <a:rPr lang="en-US" dirty="0"/>
              <a:t> from EPRI, 2021)[4][5]</a:t>
            </a:r>
          </a:p>
          <a:p>
            <a:pPr marL="742950" lvl="1" indent="-285750">
              <a:buFont typeface="Arial" panose="020B0604020202020204" pitchFamily="34" charset="0"/>
              <a:buChar char="•"/>
            </a:pPr>
            <a:r>
              <a:rPr lang="en-US" dirty="0"/>
              <a:t>Combined Unsafe Control Actions w/ Fault Trees.</a:t>
            </a:r>
          </a:p>
          <a:p>
            <a:pPr marL="285750" indent="-285750">
              <a:buFont typeface="Arial" panose="020B0604020202020204" pitchFamily="34" charset="0"/>
              <a:buChar char="•"/>
            </a:pPr>
            <a:r>
              <a:rPr lang="en-US" dirty="0"/>
              <a:t>Digital Reliability Assessment Methodology (</a:t>
            </a:r>
            <a:r>
              <a:rPr lang="en-US" b="1" dirty="0"/>
              <a:t>DRAM</a:t>
            </a:r>
            <a:r>
              <a:rPr lang="en-US" dirty="0"/>
              <a:t> from EPRI, 2021) [6]</a:t>
            </a:r>
          </a:p>
          <a:p>
            <a:pPr marL="742950" lvl="1" indent="-285750">
              <a:buFont typeface="Arial" panose="020B0604020202020204" pitchFamily="34" charset="0"/>
              <a:buChar char="•"/>
            </a:pPr>
            <a:r>
              <a:rPr lang="en-US" dirty="0"/>
              <a:t>Qualitatively ranked risk from DI&amp;C components using Safety Integrity Levels (SIL). </a:t>
            </a:r>
          </a:p>
          <a:p>
            <a:pPr marL="285750" indent="-285750">
              <a:buFont typeface="Arial" panose="020B0604020202020204" pitchFamily="34" charset="0"/>
              <a:buChar char="•"/>
            </a:pPr>
            <a:r>
              <a:rPr lang="en-US" sz="1700" b="1" dirty="0"/>
              <a:t>Orthogonal Defect Classification for Reliability Assessment in Software (ORCAS from INL, 2021)</a:t>
            </a:r>
          </a:p>
          <a:p>
            <a:pPr marL="742950" lvl="1" indent="-285750">
              <a:buFont typeface="Arial" panose="020B0604020202020204" pitchFamily="34" charset="0"/>
              <a:buChar char="•"/>
            </a:pPr>
            <a:r>
              <a:rPr lang="en-US" dirty="0"/>
              <a:t>Quantifies risk from DI&amp;C components based on SDLC information.</a:t>
            </a:r>
          </a:p>
        </p:txBody>
      </p:sp>
      <p:sp>
        <p:nvSpPr>
          <p:cNvPr id="12" name="TextBox 11">
            <a:extLst>
              <a:ext uri="{FF2B5EF4-FFF2-40B4-BE49-F238E27FC236}">
                <a16:creationId xmlns:a16="http://schemas.microsoft.com/office/drawing/2014/main" id="{380980F9-DA71-F425-184D-D130F5BA13C5}"/>
              </a:ext>
            </a:extLst>
          </p:cNvPr>
          <p:cNvSpPr txBox="1"/>
          <p:nvPr/>
        </p:nvSpPr>
        <p:spPr>
          <a:xfrm>
            <a:off x="159390" y="6151879"/>
            <a:ext cx="8858775" cy="646331"/>
          </a:xfrm>
          <a:prstGeom prst="rect">
            <a:avLst/>
          </a:prstGeom>
          <a:solidFill>
            <a:schemeClr val="bg1"/>
          </a:solidFill>
          <a:ln w="38100">
            <a:solidFill>
              <a:srgbClr val="FF0000"/>
            </a:solidFill>
          </a:ln>
        </p:spPr>
        <p:txBody>
          <a:bodyPr wrap="square" rtlCol="0">
            <a:spAutoFit/>
          </a:bodyPr>
          <a:lstStyle/>
          <a:p>
            <a:r>
              <a:rPr lang="en-US" b="1" i="1" dirty="0"/>
              <a:t>Software failures are problematic for licensing and introduce hidden risks for safety critical applications.</a:t>
            </a:r>
          </a:p>
        </p:txBody>
      </p:sp>
      <p:pic>
        <p:nvPicPr>
          <p:cNvPr id="11" name="Picture 10" descr="Diagram&#10;&#10;Description automatically generated">
            <a:extLst>
              <a:ext uri="{FF2B5EF4-FFF2-40B4-BE49-F238E27FC236}">
                <a16:creationId xmlns:a16="http://schemas.microsoft.com/office/drawing/2014/main" id="{AB263785-ABBA-3DD4-F608-DE4FB0531AA7}"/>
              </a:ext>
            </a:extLst>
          </p:cNvPr>
          <p:cNvPicPr>
            <a:picLocks noChangeAspect="1"/>
          </p:cNvPicPr>
          <p:nvPr/>
        </p:nvPicPr>
        <p:blipFill>
          <a:blip r:embed="rId3"/>
          <a:stretch>
            <a:fillRect/>
          </a:stretch>
        </p:blipFill>
        <p:spPr>
          <a:xfrm>
            <a:off x="5589862" y="1024738"/>
            <a:ext cx="3348451" cy="2695001"/>
          </a:xfrm>
          <a:prstGeom prst="rect">
            <a:avLst/>
          </a:prstGeom>
        </p:spPr>
      </p:pic>
    </p:spTree>
    <p:extLst>
      <p:ext uri="{BB962C8B-B14F-4D97-AF65-F5344CB8AC3E}">
        <p14:creationId xmlns:p14="http://schemas.microsoft.com/office/powerpoint/2010/main" val="41830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8EA4E7-59E9-B3D2-1698-A26F4B3A77D6}"/>
              </a:ext>
            </a:extLst>
          </p:cNvPr>
          <p:cNvSpPr>
            <a:spLocks noGrp="1"/>
          </p:cNvSpPr>
          <p:nvPr>
            <p:ph type="title"/>
          </p:nvPr>
        </p:nvSpPr>
        <p:spPr/>
        <p:txBody>
          <a:bodyPr/>
          <a:lstStyle/>
          <a:p>
            <a:r>
              <a:rPr lang="en-US" dirty="0"/>
              <a:t>Software Failures in DI&amp;C Systems</a:t>
            </a:r>
          </a:p>
        </p:txBody>
      </p:sp>
      <p:sp>
        <p:nvSpPr>
          <p:cNvPr id="4" name="Slide Number Placeholder 3">
            <a:extLst>
              <a:ext uri="{FF2B5EF4-FFF2-40B4-BE49-F238E27FC236}">
                <a16:creationId xmlns:a16="http://schemas.microsoft.com/office/drawing/2014/main" id="{0D14C5B2-8ADB-FBD3-7611-E92F3AB8B4C6}"/>
              </a:ext>
            </a:extLst>
          </p:cNvPr>
          <p:cNvSpPr>
            <a:spLocks noGrp="1"/>
          </p:cNvSpPr>
          <p:nvPr>
            <p:ph type="sldNum" sz="quarter" idx="10"/>
          </p:nvPr>
        </p:nvSpPr>
        <p:spPr/>
        <p:txBody>
          <a:bodyPr/>
          <a:lstStyle/>
          <a:p>
            <a:pPr>
              <a:defRPr/>
            </a:pPr>
            <a:fld id="{CDEFAD39-1750-3342-8CA4-A45556007C23}" type="slidenum">
              <a:rPr lang="en-US" smtClean="0"/>
              <a:pPr>
                <a:defRPr/>
              </a:pPr>
              <a:t>4</a:t>
            </a:fld>
            <a:endParaRPr lang="en-US" dirty="0"/>
          </a:p>
        </p:txBody>
      </p:sp>
      <p:sp>
        <p:nvSpPr>
          <p:cNvPr id="6" name="TextBox 5">
            <a:extLst>
              <a:ext uri="{FF2B5EF4-FFF2-40B4-BE49-F238E27FC236}">
                <a16:creationId xmlns:a16="http://schemas.microsoft.com/office/drawing/2014/main" id="{B53FC1E2-9194-4B05-DED7-723DB6E09008}"/>
              </a:ext>
            </a:extLst>
          </p:cNvPr>
          <p:cNvSpPr txBox="1"/>
          <p:nvPr/>
        </p:nvSpPr>
        <p:spPr>
          <a:xfrm>
            <a:off x="1" y="1345816"/>
            <a:ext cx="9143999" cy="923330"/>
          </a:xfrm>
          <a:prstGeom prst="rect">
            <a:avLst/>
          </a:prstGeom>
          <a:noFill/>
        </p:spPr>
        <p:txBody>
          <a:bodyPr wrap="square" rtlCol="0">
            <a:spAutoFit/>
          </a:bodyPr>
          <a:lstStyle/>
          <a:p>
            <a:r>
              <a:rPr lang="en-US" b="1" dirty="0"/>
              <a:t>STPA</a:t>
            </a:r>
            <a:r>
              <a:rPr lang="en-US" dirty="0"/>
              <a:t> – Software ‘failure’ is due to inadequate constraints leading to ‘misbehaviors’ and loss [3]</a:t>
            </a:r>
          </a:p>
          <a:p>
            <a:pPr marL="742950" lvl="1" indent="-285750">
              <a:buFont typeface="Arial" panose="020B0604020202020204" pitchFamily="34" charset="0"/>
              <a:buChar char="•"/>
            </a:pPr>
            <a:r>
              <a:rPr lang="en-US" dirty="0"/>
              <a:t>Rules for operation during development were not strict enough (i.e., loophole)</a:t>
            </a:r>
          </a:p>
          <a:p>
            <a:pPr marL="742950" lvl="1" indent="-285750">
              <a:buFont typeface="Arial" panose="020B0604020202020204" pitchFamily="34" charset="0"/>
              <a:buChar char="•"/>
            </a:pPr>
            <a:r>
              <a:rPr lang="en-US" dirty="0"/>
              <a:t>Misbehaviors = Unsafe Control Actions (UCA) </a:t>
            </a:r>
          </a:p>
        </p:txBody>
      </p:sp>
      <p:graphicFrame>
        <p:nvGraphicFramePr>
          <p:cNvPr id="8" name="Table 7">
            <a:extLst>
              <a:ext uri="{FF2B5EF4-FFF2-40B4-BE49-F238E27FC236}">
                <a16:creationId xmlns:a16="http://schemas.microsoft.com/office/drawing/2014/main" id="{2B0B693D-32E5-0029-314D-A6FA4FC397CE}"/>
              </a:ext>
            </a:extLst>
          </p:cNvPr>
          <p:cNvGraphicFramePr>
            <a:graphicFrameLocks noGrp="1"/>
          </p:cNvGraphicFramePr>
          <p:nvPr/>
        </p:nvGraphicFramePr>
        <p:xfrm>
          <a:off x="0" y="2299203"/>
          <a:ext cx="9143999" cy="914400"/>
        </p:xfrm>
        <a:graphic>
          <a:graphicData uri="http://schemas.openxmlformats.org/drawingml/2006/table">
            <a:tbl>
              <a:tblPr firstRow="1" firstCol="1" bandRow="1">
                <a:tableStyleId>{5C22544A-7EE6-4342-B048-85BDC9FD1C3A}</a:tableStyleId>
              </a:tblPr>
              <a:tblGrid>
                <a:gridCol w="1345626">
                  <a:extLst>
                    <a:ext uri="{9D8B030D-6E8A-4147-A177-3AD203B41FA5}">
                      <a16:colId xmlns:a16="http://schemas.microsoft.com/office/drawing/2014/main" val="2535018341"/>
                    </a:ext>
                  </a:extLst>
                </a:gridCol>
                <a:gridCol w="1733134">
                  <a:extLst>
                    <a:ext uri="{9D8B030D-6E8A-4147-A177-3AD203B41FA5}">
                      <a16:colId xmlns:a16="http://schemas.microsoft.com/office/drawing/2014/main" val="3535374277"/>
                    </a:ext>
                  </a:extLst>
                </a:gridCol>
                <a:gridCol w="1988190">
                  <a:extLst>
                    <a:ext uri="{9D8B030D-6E8A-4147-A177-3AD203B41FA5}">
                      <a16:colId xmlns:a16="http://schemas.microsoft.com/office/drawing/2014/main" val="865922465"/>
                    </a:ext>
                  </a:extLst>
                </a:gridCol>
                <a:gridCol w="1946246">
                  <a:extLst>
                    <a:ext uri="{9D8B030D-6E8A-4147-A177-3AD203B41FA5}">
                      <a16:colId xmlns:a16="http://schemas.microsoft.com/office/drawing/2014/main" val="3486440468"/>
                    </a:ext>
                  </a:extLst>
                </a:gridCol>
                <a:gridCol w="2130803">
                  <a:extLst>
                    <a:ext uri="{9D8B030D-6E8A-4147-A177-3AD203B41FA5}">
                      <a16:colId xmlns:a16="http://schemas.microsoft.com/office/drawing/2014/main" val="4268031934"/>
                    </a:ext>
                  </a:extLst>
                </a:gridCol>
              </a:tblGrid>
              <a:tr h="0">
                <a:tc>
                  <a:txBody>
                    <a:bodyPr/>
                    <a:lstStyle/>
                    <a:p>
                      <a:pPr marL="0" marR="0" indent="0" algn="just">
                        <a:spcBef>
                          <a:spcPts val="0"/>
                        </a:spcBef>
                        <a:spcAft>
                          <a:spcPts val="0"/>
                        </a:spcAft>
                      </a:pPr>
                      <a:r>
                        <a:rPr lang="en-US" sz="1000" dirty="0">
                          <a:solidFill>
                            <a:schemeClr val="tx1"/>
                          </a:solidFill>
                          <a:effectLst/>
                        </a:rPr>
                        <a:t> </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spcBef>
                          <a:spcPts val="0"/>
                        </a:spcBef>
                        <a:spcAft>
                          <a:spcPts val="0"/>
                        </a:spcAft>
                      </a:pPr>
                      <a:r>
                        <a:rPr lang="en-US" sz="1500" dirty="0">
                          <a:solidFill>
                            <a:schemeClr val="tx1"/>
                          </a:solidFill>
                          <a:effectLst/>
                        </a:rPr>
                        <a:t>Type A</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spcBef>
                          <a:spcPts val="0"/>
                        </a:spcBef>
                        <a:spcAft>
                          <a:spcPts val="0"/>
                        </a:spcAft>
                      </a:pPr>
                      <a:r>
                        <a:rPr lang="en-US" sz="1500" dirty="0">
                          <a:solidFill>
                            <a:schemeClr val="tx1"/>
                          </a:solidFill>
                          <a:effectLst/>
                        </a:rPr>
                        <a:t>Type B</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spcBef>
                          <a:spcPts val="0"/>
                        </a:spcBef>
                        <a:spcAft>
                          <a:spcPts val="0"/>
                        </a:spcAft>
                      </a:pPr>
                      <a:r>
                        <a:rPr lang="en-US" sz="1500" dirty="0">
                          <a:solidFill>
                            <a:schemeClr val="tx1"/>
                          </a:solidFill>
                          <a:effectLst/>
                        </a:rPr>
                        <a:t>Type C</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a:spcBef>
                          <a:spcPts val="0"/>
                        </a:spcBef>
                        <a:spcAft>
                          <a:spcPts val="0"/>
                        </a:spcAft>
                      </a:pPr>
                      <a:r>
                        <a:rPr lang="en-US" sz="1500" dirty="0">
                          <a:solidFill>
                            <a:schemeClr val="tx1"/>
                          </a:solidFill>
                          <a:effectLst/>
                        </a:rPr>
                        <a:t>Type D</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4278606"/>
                  </a:ext>
                </a:extLst>
              </a:tr>
              <a:tr h="0">
                <a:tc>
                  <a:txBody>
                    <a:bodyPr/>
                    <a:lstStyle/>
                    <a:p>
                      <a:pPr marL="0" marR="0" indent="0" algn="l">
                        <a:spcBef>
                          <a:spcPts val="0"/>
                        </a:spcBef>
                        <a:spcAft>
                          <a:spcPts val="0"/>
                        </a:spcAft>
                      </a:pPr>
                      <a:r>
                        <a:rPr lang="en-US" sz="1500" dirty="0">
                          <a:solidFill>
                            <a:schemeClr val="tx1"/>
                          </a:solidFill>
                          <a:effectLst/>
                        </a:rPr>
                        <a:t>Unsafe Control Action (UCA) Loss Context</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a:spcBef>
                          <a:spcPts val="0"/>
                        </a:spcBef>
                        <a:spcAft>
                          <a:spcPts val="0"/>
                        </a:spcAft>
                      </a:pPr>
                      <a:r>
                        <a:rPr lang="en-US" sz="1500" dirty="0">
                          <a:solidFill>
                            <a:schemeClr val="tx1"/>
                          </a:solidFill>
                          <a:effectLst/>
                        </a:rPr>
                        <a:t>Control action not provided when required context.</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a:spcBef>
                          <a:spcPts val="0"/>
                        </a:spcBef>
                        <a:spcAft>
                          <a:spcPts val="0"/>
                        </a:spcAft>
                      </a:pPr>
                      <a:r>
                        <a:rPr lang="en-US" sz="1500" dirty="0">
                          <a:solidFill>
                            <a:schemeClr val="tx1"/>
                          </a:solidFill>
                          <a:effectLst/>
                        </a:rPr>
                        <a:t>Control action provided when not required causing hazard.</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a:spcBef>
                          <a:spcPts val="0"/>
                        </a:spcBef>
                        <a:spcAft>
                          <a:spcPts val="0"/>
                        </a:spcAft>
                      </a:pPr>
                      <a:r>
                        <a:rPr lang="en-US" sz="1500" dirty="0">
                          <a:solidFill>
                            <a:schemeClr val="tx1"/>
                          </a:solidFill>
                          <a:effectLst/>
                        </a:rPr>
                        <a:t>Control action is early, late, or out-of-order.</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a:spcBef>
                          <a:spcPts val="0"/>
                        </a:spcBef>
                        <a:spcAft>
                          <a:spcPts val="0"/>
                        </a:spcAft>
                      </a:pPr>
                      <a:r>
                        <a:rPr lang="en-US" sz="1500" dirty="0">
                          <a:solidFill>
                            <a:schemeClr val="tx1"/>
                          </a:solidFill>
                          <a:effectLst/>
                        </a:rPr>
                        <a:t>Control action is stopped too soon or applied too long.</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9800269"/>
                  </a:ext>
                </a:extLst>
              </a:tr>
            </a:tbl>
          </a:graphicData>
        </a:graphic>
      </p:graphicFrame>
      <p:pic>
        <p:nvPicPr>
          <p:cNvPr id="11" name="Picture 10" descr="Graphical user interface, text&#10;&#10;Description automatically generated with medium confidence">
            <a:extLst>
              <a:ext uri="{FF2B5EF4-FFF2-40B4-BE49-F238E27FC236}">
                <a16:creationId xmlns:a16="http://schemas.microsoft.com/office/drawing/2014/main" id="{E50DED4B-83F9-56FA-8DB6-22F38DF6BC35}"/>
              </a:ext>
            </a:extLst>
          </p:cNvPr>
          <p:cNvPicPr>
            <a:picLocks noChangeAspect="1"/>
          </p:cNvPicPr>
          <p:nvPr/>
        </p:nvPicPr>
        <p:blipFill rotWithShape="1">
          <a:blip r:embed="rId2"/>
          <a:srcRect t="22181" b="21545"/>
          <a:stretch/>
        </p:blipFill>
        <p:spPr>
          <a:xfrm rot="10800000">
            <a:off x="2415910" y="3299931"/>
            <a:ext cx="4821689" cy="1063289"/>
          </a:xfrm>
          <a:prstGeom prst="rect">
            <a:avLst/>
          </a:prstGeom>
        </p:spPr>
      </p:pic>
      <p:sp>
        <p:nvSpPr>
          <p:cNvPr id="12" name="TextBox 11">
            <a:extLst>
              <a:ext uri="{FF2B5EF4-FFF2-40B4-BE49-F238E27FC236}">
                <a16:creationId xmlns:a16="http://schemas.microsoft.com/office/drawing/2014/main" id="{FF15D121-3CBB-6875-780A-99E043BC81F0}"/>
              </a:ext>
            </a:extLst>
          </p:cNvPr>
          <p:cNvSpPr txBox="1"/>
          <p:nvPr/>
        </p:nvSpPr>
        <p:spPr>
          <a:xfrm>
            <a:off x="151002" y="3508411"/>
            <a:ext cx="1741898" cy="646331"/>
          </a:xfrm>
          <a:prstGeom prst="rect">
            <a:avLst/>
          </a:prstGeom>
          <a:noFill/>
        </p:spPr>
        <p:txBody>
          <a:bodyPr wrap="square" rtlCol="0">
            <a:spAutoFit/>
          </a:bodyPr>
          <a:lstStyle/>
          <a:p>
            <a:pPr algn="ctr"/>
            <a:r>
              <a:rPr lang="en-US" dirty="0"/>
              <a:t>Auto emergency braking (AEB)</a:t>
            </a:r>
          </a:p>
        </p:txBody>
      </p:sp>
      <p:cxnSp>
        <p:nvCxnSpPr>
          <p:cNvPr id="14" name="Straight Arrow Connector 13">
            <a:extLst>
              <a:ext uri="{FF2B5EF4-FFF2-40B4-BE49-F238E27FC236}">
                <a16:creationId xmlns:a16="http://schemas.microsoft.com/office/drawing/2014/main" id="{A4FA9AFA-46B0-6AD7-3C6A-FD80B505001A}"/>
              </a:ext>
            </a:extLst>
          </p:cNvPr>
          <p:cNvCxnSpPr>
            <a:cxnSpLocks/>
            <a:endCxn id="11" idx="3"/>
          </p:cNvCxnSpPr>
          <p:nvPr/>
        </p:nvCxnSpPr>
        <p:spPr>
          <a:xfrm flipV="1">
            <a:off x="1834176" y="3831575"/>
            <a:ext cx="581734" cy="6005"/>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3E655DB-89CD-244A-7519-02BF387550CA}"/>
              </a:ext>
            </a:extLst>
          </p:cNvPr>
          <p:cNvSpPr txBox="1"/>
          <p:nvPr/>
        </p:nvSpPr>
        <p:spPr>
          <a:xfrm>
            <a:off x="1221524" y="4214856"/>
            <a:ext cx="7210458" cy="369332"/>
          </a:xfrm>
          <a:prstGeom prst="rect">
            <a:avLst/>
          </a:prstGeom>
          <a:noFill/>
        </p:spPr>
        <p:txBody>
          <a:bodyPr wrap="square" rtlCol="0">
            <a:spAutoFit/>
          </a:bodyPr>
          <a:lstStyle/>
          <a:p>
            <a:pPr marL="285750" indent="-285750">
              <a:buFont typeface="Arial" panose="020B0604020202020204" pitchFamily="34" charset="0"/>
              <a:buChar char="•"/>
            </a:pPr>
            <a:r>
              <a:rPr lang="en-US" dirty="0"/>
              <a:t>Brake when collision imminent and not user initiated</a:t>
            </a:r>
          </a:p>
        </p:txBody>
      </p:sp>
      <p:graphicFrame>
        <p:nvGraphicFramePr>
          <p:cNvPr id="17" name="Table 16">
            <a:extLst>
              <a:ext uri="{FF2B5EF4-FFF2-40B4-BE49-F238E27FC236}">
                <a16:creationId xmlns:a16="http://schemas.microsoft.com/office/drawing/2014/main" id="{CA0E631B-660A-259D-AF1A-058BA32831D2}"/>
              </a:ext>
            </a:extLst>
          </p:cNvPr>
          <p:cNvGraphicFramePr>
            <a:graphicFrameLocks noGrp="1"/>
          </p:cNvGraphicFramePr>
          <p:nvPr>
            <p:extLst>
              <p:ext uri="{D42A27DB-BD31-4B8C-83A1-F6EECF244321}">
                <p14:modId xmlns:p14="http://schemas.microsoft.com/office/powerpoint/2010/main" val="3210246025"/>
              </p:ext>
            </p:extLst>
          </p:nvPr>
        </p:nvGraphicFramePr>
        <p:xfrm>
          <a:off x="1" y="4706646"/>
          <a:ext cx="9143999" cy="1143000"/>
        </p:xfrm>
        <a:graphic>
          <a:graphicData uri="http://schemas.openxmlformats.org/drawingml/2006/table">
            <a:tbl>
              <a:tblPr firstRow="1" firstCol="1" bandRow="1">
                <a:tableStyleId>{5C22544A-7EE6-4342-B048-85BDC9FD1C3A}</a:tableStyleId>
              </a:tblPr>
              <a:tblGrid>
                <a:gridCol w="1345626">
                  <a:extLst>
                    <a:ext uri="{9D8B030D-6E8A-4147-A177-3AD203B41FA5}">
                      <a16:colId xmlns:a16="http://schemas.microsoft.com/office/drawing/2014/main" val="2535018341"/>
                    </a:ext>
                  </a:extLst>
                </a:gridCol>
                <a:gridCol w="1733134">
                  <a:extLst>
                    <a:ext uri="{9D8B030D-6E8A-4147-A177-3AD203B41FA5}">
                      <a16:colId xmlns:a16="http://schemas.microsoft.com/office/drawing/2014/main" val="3535374277"/>
                    </a:ext>
                  </a:extLst>
                </a:gridCol>
                <a:gridCol w="1988190">
                  <a:extLst>
                    <a:ext uri="{9D8B030D-6E8A-4147-A177-3AD203B41FA5}">
                      <a16:colId xmlns:a16="http://schemas.microsoft.com/office/drawing/2014/main" val="865922465"/>
                    </a:ext>
                  </a:extLst>
                </a:gridCol>
                <a:gridCol w="1946246">
                  <a:extLst>
                    <a:ext uri="{9D8B030D-6E8A-4147-A177-3AD203B41FA5}">
                      <a16:colId xmlns:a16="http://schemas.microsoft.com/office/drawing/2014/main" val="3486440468"/>
                    </a:ext>
                  </a:extLst>
                </a:gridCol>
                <a:gridCol w="2130803">
                  <a:extLst>
                    <a:ext uri="{9D8B030D-6E8A-4147-A177-3AD203B41FA5}">
                      <a16:colId xmlns:a16="http://schemas.microsoft.com/office/drawing/2014/main" val="4268031934"/>
                    </a:ext>
                  </a:extLst>
                </a:gridCol>
              </a:tblGrid>
              <a:tr h="0">
                <a:tc>
                  <a:txBody>
                    <a:bodyPr/>
                    <a:lstStyle/>
                    <a:p>
                      <a:pPr marL="0" marR="0" indent="0" algn="just">
                        <a:spcBef>
                          <a:spcPts val="0"/>
                        </a:spcBef>
                        <a:spcAft>
                          <a:spcPts val="0"/>
                        </a:spcAft>
                      </a:pPr>
                      <a:r>
                        <a:rPr lang="en-US" sz="1000" dirty="0">
                          <a:solidFill>
                            <a:schemeClr val="tx1"/>
                          </a:solidFill>
                          <a:effectLst/>
                        </a:rPr>
                        <a:t> </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500" dirty="0">
                          <a:solidFill>
                            <a:schemeClr val="tx1"/>
                          </a:solidFill>
                          <a:effectLst/>
                        </a:rPr>
                        <a:t>Type A</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500" dirty="0">
                          <a:solidFill>
                            <a:schemeClr val="tx1"/>
                          </a:solidFill>
                          <a:effectLst/>
                        </a:rPr>
                        <a:t>Type B</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500" dirty="0">
                          <a:solidFill>
                            <a:schemeClr val="tx1"/>
                          </a:solidFill>
                          <a:effectLst/>
                        </a:rPr>
                        <a:t>Type C</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500" dirty="0">
                          <a:solidFill>
                            <a:schemeClr val="tx1"/>
                          </a:solidFill>
                          <a:effectLst/>
                        </a:rPr>
                        <a:t>Type D</a:t>
                      </a: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4278606"/>
                  </a:ext>
                </a:extLst>
              </a:tr>
              <a:tr h="0">
                <a:tc>
                  <a:txBody>
                    <a:bodyPr/>
                    <a:lstStyle/>
                    <a:p>
                      <a:pPr marL="0" marR="0" indent="0" algn="l">
                        <a:spcBef>
                          <a:spcPts val="0"/>
                        </a:spcBef>
                        <a:spcAft>
                          <a:spcPts val="0"/>
                        </a:spcAft>
                      </a:pPr>
                      <a:r>
                        <a:rPr lang="en-US" sz="1500" dirty="0">
                          <a:solidFill>
                            <a:schemeClr val="tx1"/>
                          </a:solidFill>
                          <a:effectLst/>
                          <a:latin typeface="+mn-lt"/>
                          <a:ea typeface="Times New Roman" panose="02020603050405020304" pitchFamily="18" charset="0"/>
                        </a:rPr>
                        <a:t>Unintentional collision during autopilot  on highway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latin typeface="+mn-lt"/>
                        </a:rPr>
                        <a:t>AEB does not detect car in front and crashes during traffic jam.</a:t>
                      </a:r>
                      <a:endParaRPr lang="en-US" sz="1500" dirty="0">
                        <a:solidFill>
                          <a:schemeClr val="tx1"/>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latin typeface="+mn-lt"/>
                          <a:ea typeface="Times New Roman" panose="02020603050405020304" pitchFamily="18" charset="0"/>
                        </a:rPr>
                        <a:t>AEB brakes when squirrel detected and car behind rear ends.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latin typeface="+mn-lt"/>
                          <a:ea typeface="Times New Roman" panose="02020603050405020304" pitchFamily="18" charset="0"/>
                        </a:rPr>
                        <a:t>AEB brake initiation is late causing minor collision with car in front.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a:spcBef>
                          <a:spcPts val="0"/>
                        </a:spcBef>
                        <a:spcAft>
                          <a:spcPts val="0"/>
                        </a:spcAft>
                      </a:pPr>
                      <a:r>
                        <a:rPr lang="en-US" sz="1500" dirty="0">
                          <a:solidFill>
                            <a:schemeClr val="tx1"/>
                          </a:solidFill>
                          <a:effectLst/>
                          <a:latin typeface="+mn-lt"/>
                        </a:rPr>
                        <a:t>AEB brake is too weak or not enough causing minor collision with car in front.</a:t>
                      </a:r>
                      <a:endParaRPr lang="en-US" sz="1500" dirty="0">
                        <a:solidFill>
                          <a:schemeClr val="tx1"/>
                        </a:solidFill>
                        <a:effectLst/>
                        <a:latin typeface="+mn-lt"/>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9800269"/>
                  </a:ext>
                </a:extLst>
              </a:tr>
            </a:tbl>
          </a:graphicData>
        </a:graphic>
      </p:graphicFrame>
      <p:sp>
        <p:nvSpPr>
          <p:cNvPr id="18" name="TextBox 17">
            <a:extLst>
              <a:ext uri="{FF2B5EF4-FFF2-40B4-BE49-F238E27FC236}">
                <a16:creationId xmlns:a16="http://schemas.microsoft.com/office/drawing/2014/main" id="{95B7EBEF-F8ED-8A5C-91B4-F03EDD5D9E55}"/>
              </a:ext>
            </a:extLst>
          </p:cNvPr>
          <p:cNvSpPr txBox="1"/>
          <p:nvPr/>
        </p:nvSpPr>
        <p:spPr>
          <a:xfrm>
            <a:off x="272640" y="5972104"/>
            <a:ext cx="8598717" cy="646331"/>
          </a:xfrm>
          <a:prstGeom prst="rect">
            <a:avLst/>
          </a:prstGeom>
          <a:solidFill>
            <a:schemeClr val="bg1"/>
          </a:solidFill>
          <a:ln w="57150">
            <a:solidFill>
              <a:srgbClr val="FF0000"/>
            </a:solidFill>
          </a:ln>
        </p:spPr>
        <p:txBody>
          <a:bodyPr wrap="square" rtlCol="0">
            <a:spAutoFit/>
          </a:bodyPr>
          <a:lstStyle/>
          <a:p>
            <a:r>
              <a:rPr lang="en-US" b="1" i="1" dirty="0"/>
              <a:t>UCAs are undesirable, cause losses, and stem from various sources including inadequate constraints. How can we quantify the probability a UCA will occur?</a:t>
            </a:r>
          </a:p>
        </p:txBody>
      </p:sp>
    </p:spTree>
    <p:extLst>
      <p:ext uri="{BB962C8B-B14F-4D97-AF65-F5344CB8AC3E}">
        <p14:creationId xmlns:p14="http://schemas.microsoft.com/office/powerpoint/2010/main" val="291746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6383AA-8FC0-945A-0E0B-764E70FF4B13}"/>
              </a:ext>
            </a:extLst>
          </p:cNvPr>
          <p:cNvSpPr>
            <a:spLocks noGrp="1"/>
          </p:cNvSpPr>
          <p:nvPr>
            <p:ph type="title"/>
          </p:nvPr>
        </p:nvSpPr>
        <p:spPr/>
        <p:txBody>
          <a:bodyPr/>
          <a:lstStyle/>
          <a:p>
            <a:r>
              <a:rPr lang="en-US" dirty="0"/>
              <a:t>Theory behind Software Failure</a:t>
            </a:r>
          </a:p>
        </p:txBody>
      </p:sp>
      <p:sp>
        <p:nvSpPr>
          <p:cNvPr id="4" name="Slide Number Placeholder 3">
            <a:extLst>
              <a:ext uri="{FF2B5EF4-FFF2-40B4-BE49-F238E27FC236}">
                <a16:creationId xmlns:a16="http://schemas.microsoft.com/office/drawing/2014/main" id="{669761E4-8818-28C2-2E7F-BC3661E9E9B0}"/>
              </a:ext>
            </a:extLst>
          </p:cNvPr>
          <p:cNvSpPr>
            <a:spLocks noGrp="1"/>
          </p:cNvSpPr>
          <p:nvPr>
            <p:ph type="sldNum" sz="quarter" idx="10"/>
          </p:nvPr>
        </p:nvSpPr>
        <p:spPr/>
        <p:txBody>
          <a:bodyPr/>
          <a:lstStyle/>
          <a:p>
            <a:pPr>
              <a:defRPr/>
            </a:pPr>
            <a:fld id="{CDEFAD39-1750-3342-8CA4-A45556007C23}" type="slidenum">
              <a:rPr lang="en-US" smtClean="0"/>
              <a:pPr>
                <a:defRPr/>
              </a:pPr>
              <a:t>5</a:t>
            </a:fld>
            <a:endParaRPr lang="en-US" dirty="0"/>
          </a:p>
        </p:txBody>
      </p:sp>
      <p:sp>
        <p:nvSpPr>
          <p:cNvPr id="8" name="TextBox 7">
            <a:extLst>
              <a:ext uri="{FF2B5EF4-FFF2-40B4-BE49-F238E27FC236}">
                <a16:creationId xmlns:a16="http://schemas.microsoft.com/office/drawing/2014/main" id="{D814A7B6-2DCC-40E2-8443-A4C0F57ED979}"/>
              </a:ext>
            </a:extLst>
          </p:cNvPr>
          <p:cNvSpPr txBox="1"/>
          <p:nvPr/>
        </p:nvSpPr>
        <p:spPr>
          <a:xfrm>
            <a:off x="371846" y="1994579"/>
            <a:ext cx="8635840" cy="923330"/>
          </a:xfrm>
          <a:prstGeom prst="rect">
            <a:avLst/>
          </a:prstGeom>
          <a:noFill/>
        </p:spPr>
        <p:txBody>
          <a:bodyPr wrap="square">
            <a:spAutoFit/>
          </a:bodyPr>
          <a:lstStyle/>
          <a:p>
            <a:pPr marL="457200" indent="-457200">
              <a:buAutoNum type="arabicPeriod"/>
            </a:pPr>
            <a:r>
              <a:rPr lang="en-CA" b="1" dirty="0"/>
              <a:t>Does software fail probabilistically or deterministically?</a:t>
            </a:r>
          </a:p>
          <a:p>
            <a:pPr marL="914400" lvl="1" indent="-457200">
              <a:buFont typeface="+mj-lt"/>
              <a:buAutoNum type="alphaLcParenR"/>
            </a:pPr>
            <a:r>
              <a:rPr lang="en-CA" dirty="0"/>
              <a:t>Deterministic = will always happen given the same input conditions</a:t>
            </a:r>
          </a:p>
          <a:p>
            <a:pPr marL="914400" lvl="1" indent="-457200">
              <a:buFont typeface="+mj-lt"/>
              <a:buAutoNum type="alphaLcParenR"/>
            </a:pPr>
            <a:r>
              <a:rPr lang="en-CA" dirty="0"/>
              <a:t>Probabilistic = estimate of occurrence based on numerous conditional factors</a:t>
            </a:r>
          </a:p>
        </p:txBody>
      </p:sp>
      <p:sp>
        <p:nvSpPr>
          <p:cNvPr id="11" name="TextBox 10">
            <a:extLst>
              <a:ext uri="{FF2B5EF4-FFF2-40B4-BE49-F238E27FC236}">
                <a16:creationId xmlns:a16="http://schemas.microsoft.com/office/drawing/2014/main" id="{D652EAF5-9DF4-861C-B8F8-A2D8926A1FEB}"/>
              </a:ext>
            </a:extLst>
          </p:cNvPr>
          <p:cNvSpPr txBox="1"/>
          <p:nvPr/>
        </p:nvSpPr>
        <p:spPr>
          <a:xfrm>
            <a:off x="3766657" y="2917909"/>
            <a:ext cx="5364561" cy="1477328"/>
          </a:xfrm>
          <a:prstGeom prst="rect">
            <a:avLst/>
          </a:prstGeom>
          <a:noFill/>
        </p:spPr>
        <p:txBody>
          <a:bodyPr wrap="square" rtlCol="0">
            <a:spAutoFit/>
          </a:bodyPr>
          <a:lstStyle/>
          <a:p>
            <a:r>
              <a:rPr lang="en-US" b="1" dirty="0"/>
              <a:t>Truth</a:t>
            </a:r>
            <a:r>
              <a:rPr lang="en-US" dirty="0"/>
              <a:t> = if failure conditions were known then errors can be 100% repeated</a:t>
            </a:r>
          </a:p>
          <a:p>
            <a:pPr marL="285750" indent="-285750">
              <a:buFont typeface="Arial" panose="020B0604020202020204" pitchFamily="34" charset="0"/>
              <a:buChar char="•"/>
            </a:pPr>
            <a:r>
              <a:rPr lang="en-US" b="1" dirty="0"/>
              <a:t>Assumption: </a:t>
            </a:r>
            <a:r>
              <a:rPr lang="en-US" dirty="0"/>
              <a:t>Omniscient knowledge of conditions for failure paths</a:t>
            </a:r>
            <a:endParaRPr lang="en-US" b="1" dirty="0"/>
          </a:p>
          <a:p>
            <a:pPr marL="285750" indent="-285750">
              <a:buFont typeface="Arial" panose="020B0604020202020204" pitchFamily="34" charset="0"/>
              <a:buChar char="•"/>
            </a:pPr>
            <a:r>
              <a:rPr lang="en-US" dirty="0"/>
              <a:t>If known, then defect is removed!</a:t>
            </a:r>
          </a:p>
        </p:txBody>
      </p:sp>
      <p:sp>
        <p:nvSpPr>
          <p:cNvPr id="12" name="TextBox 11">
            <a:extLst>
              <a:ext uri="{FF2B5EF4-FFF2-40B4-BE49-F238E27FC236}">
                <a16:creationId xmlns:a16="http://schemas.microsoft.com/office/drawing/2014/main" id="{990001D9-168A-0D04-A3E6-82C5B0857D80}"/>
              </a:ext>
            </a:extLst>
          </p:cNvPr>
          <p:cNvSpPr txBox="1"/>
          <p:nvPr/>
        </p:nvSpPr>
        <p:spPr>
          <a:xfrm>
            <a:off x="3788896" y="4389907"/>
            <a:ext cx="5036544" cy="1200329"/>
          </a:xfrm>
          <a:prstGeom prst="rect">
            <a:avLst/>
          </a:prstGeom>
          <a:noFill/>
        </p:spPr>
        <p:txBody>
          <a:bodyPr wrap="square" rtlCol="0">
            <a:spAutoFit/>
          </a:bodyPr>
          <a:lstStyle/>
          <a:p>
            <a:r>
              <a:rPr lang="en-US" b="1" dirty="0"/>
              <a:t>Factors that influence a program:</a:t>
            </a:r>
          </a:p>
          <a:p>
            <a:pPr marL="285750" indent="-285750">
              <a:buFont typeface="Arial" panose="020B0604020202020204" pitchFamily="34" charset="0"/>
              <a:buChar char="•"/>
            </a:pPr>
            <a:r>
              <a:rPr lang="en-US" dirty="0"/>
              <a:t>Human, input type, environment, version, compatibility, sequence, load, etc.</a:t>
            </a:r>
          </a:p>
          <a:p>
            <a:pPr marL="285750" indent="-285750">
              <a:buFont typeface="Arial" panose="020B0604020202020204" pitchFamily="34" charset="0"/>
              <a:buChar char="•"/>
            </a:pPr>
            <a:endParaRPr lang="en-US" b="1" dirty="0"/>
          </a:p>
        </p:txBody>
      </p:sp>
      <p:pic>
        <p:nvPicPr>
          <p:cNvPr id="17" name="Picture 16" descr="Graphical user interface, application&#10;&#10;Description automatically generated">
            <a:extLst>
              <a:ext uri="{FF2B5EF4-FFF2-40B4-BE49-F238E27FC236}">
                <a16:creationId xmlns:a16="http://schemas.microsoft.com/office/drawing/2014/main" id="{DFB875A4-2352-AB25-3D19-F4E692AF9F25}"/>
              </a:ext>
            </a:extLst>
          </p:cNvPr>
          <p:cNvPicPr>
            <a:picLocks noChangeAspect="1"/>
          </p:cNvPicPr>
          <p:nvPr/>
        </p:nvPicPr>
        <p:blipFill>
          <a:blip r:embed="rId2"/>
          <a:stretch>
            <a:fillRect/>
          </a:stretch>
        </p:blipFill>
        <p:spPr>
          <a:xfrm>
            <a:off x="0" y="3023907"/>
            <a:ext cx="3754351" cy="2043064"/>
          </a:xfrm>
          <a:prstGeom prst="rect">
            <a:avLst/>
          </a:prstGeom>
        </p:spPr>
      </p:pic>
      <p:sp>
        <p:nvSpPr>
          <p:cNvPr id="18" name="TextBox 17">
            <a:extLst>
              <a:ext uri="{FF2B5EF4-FFF2-40B4-BE49-F238E27FC236}">
                <a16:creationId xmlns:a16="http://schemas.microsoft.com/office/drawing/2014/main" id="{8ED931F8-A254-E69F-44AD-0707EE8FAF11}"/>
              </a:ext>
            </a:extLst>
          </p:cNvPr>
          <p:cNvSpPr txBox="1"/>
          <p:nvPr/>
        </p:nvSpPr>
        <p:spPr>
          <a:xfrm>
            <a:off x="626379" y="5667838"/>
            <a:ext cx="8212820" cy="923330"/>
          </a:xfrm>
          <a:prstGeom prst="rect">
            <a:avLst/>
          </a:prstGeom>
          <a:solidFill>
            <a:schemeClr val="bg1"/>
          </a:solidFill>
          <a:ln w="38100">
            <a:solidFill>
              <a:srgbClr val="FF0000"/>
            </a:solidFill>
          </a:ln>
        </p:spPr>
        <p:txBody>
          <a:bodyPr wrap="square" rtlCol="0">
            <a:spAutoFit/>
          </a:bodyPr>
          <a:lstStyle/>
          <a:p>
            <a:r>
              <a:rPr lang="en-US" dirty="0"/>
              <a:t>Failure of software is based on the highly complex interacting factors that cannot be known perfectly in advance. Failure prob. can only be estimated based on conditional correlated factors</a:t>
            </a:r>
          </a:p>
        </p:txBody>
      </p:sp>
    </p:spTree>
    <p:extLst>
      <p:ext uri="{BB962C8B-B14F-4D97-AF65-F5344CB8AC3E}">
        <p14:creationId xmlns:p14="http://schemas.microsoft.com/office/powerpoint/2010/main" val="190263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AE4D5B-16B8-E4D3-2377-1E072449DF02}"/>
              </a:ext>
            </a:extLst>
          </p:cNvPr>
          <p:cNvSpPr>
            <a:spLocks noGrp="1"/>
          </p:cNvSpPr>
          <p:nvPr>
            <p:ph type="title"/>
          </p:nvPr>
        </p:nvSpPr>
        <p:spPr/>
        <p:txBody>
          <a:bodyPr/>
          <a:lstStyle/>
          <a:p>
            <a:r>
              <a:rPr lang="en-US" dirty="0"/>
              <a:t>Deterministic vs Probabilistic Example</a:t>
            </a:r>
          </a:p>
        </p:txBody>
      </p:sp>
      <p:sp>
        <p:nvSpPr>
          <p:cNvPr id="4" name="Slide Number Placeholder 3">
            <a:extLst>
              <a:ext uri="{FF2B5EF4-FFF2-40B4-BE49-F238E27FC236}">
                <a16:creationId xmlns:a16="http://schemas.microsoft.com/office/drawing/2014/main" id="{571A26EB-6228-3B61-C910-AB21B86D2D4A}"/>
              </a:ext>
            </a:extLst>
          </p:cNvPr>
          <p:cNvSpPr>
            <a:spLocks noGrp="1"/>
          </p:cNvSpPr>
          <p:nvPr>
            <p:ph type="sldNum" sz="quarter" idx="10"/>
          </p:nvPr>
        </p:nvSpPr>
        <p:spPr/>
        <p:txBody>
          <a:bodyPr/>
          <a:lstStyle/>
          <a:p>
            <a:pPr>
              <a:defRPr/>
            </a:pPr>
            <a:fld id="{CDEFAD39-1750-3342-8CA4-A45556007C23}" type="slidenum">
              <a:rPr lang="en-US" smtClean="0"/>
              <a:pPr>
                <a:defRPr/>
              </a:pPr>
              <a:t>6</a:t>
            </a:fld>
            <a:endParaRPr lang="en-US" dirty="0"/>
          </a:p>
        </p:txBody>
      </p:sp>
      <p:pic>
        <p:nvPicPr>
          <p:cNvPr id="5" name="Picture 4" descr="Graphical user interface, text&#10;&#10;Description automatically generated with medium confidence">
            <a:extLst>
              <a:ext uri="{FF2B5EF4-FFF2-40B4-BE49-F238E27FC236}">
                <a16:creationId xmlns:a16="http://schemas.microsoft.com/office/drawing/2014/main" id="{62E97C8A-C266-08E7-9207-B57DADFE67A2}"/>
              </a:ext>
            </a:extLst>
          </p:cNvPr>
          <p:cNvPicPr>
            <a:picLocks noChangeAspect="1"/>
          </p:cNvPicPr>
          <p:nvPr/>
        </p:nvPicPr>
        <p:blipFill rotWithShape="1">
          <a:blip r:embed="rId2"/>
          <a:srcRect t="22181" b="21545"/>
          <a:stretch/>
        </p:blipFill>
        <p:spPr>
          <a:xfrm rot="10800000">
            <a:off x="268329" y="1459700"/>
            <a:ext cx="3733220" cy="823258"/>
          </a:xfrm>
          <a:prstGeom prst="rect">
            <a:avLst/>
          </a:prstGeom>
        </p:spPr>
      </p:pic>
      <p:pic>
        <p:nvPicPr>
          <p:cNvPr id="7" name="Picture 6" descr="Diagram&#10;&#10;Description automatically generated with medium confidence">
            <a:extLst>
              <a:ext uri="{FF2B5EF4-FFF2-40B4-BE49-F238E27FC236}">
                <a16:creationId xmlns:a16="http://schemas.microsoft.com/office/drawing/2014/main" id="{5A2FAC19-ACC3-18F0-A20A-74850BA2F31B}"/>
              </a:ext>
            </a:extLst>
          </p:cNvPr>
          <p:cNvPicPr>
            <a:picLocks noChangeAspect="1"/>
          </p:cNvPicPr>
          <p:nvPr/>
        </p:nvPicPr>
        <p:blipFill>
          <a:blip r:embed="rId3"/>
          <a:stretch>
            <a:fillRect/>
          </a:stretch>
        </p:blipFill>
        <p:spPr>
          <a:xfrm>
            <a:off x="25425" y="2577169"/>
            <a:ext cx="4086819" cy="3216934"/>
          </a:xfrm>
          <a:prstGeom prst="rect">
            <a:avLst/>
          </a:prstGeom>
        </p:spPr>
      </p:pic>
      <p:sp>
        <p:nvSpPr>
          <p:cNvPr id="8" name="TextBox 7">
            <a:extLst>
              <a:ext uri="{FF2B5EF4-FFF2-40B4-BE49-F238E27FC236}">
                <a16:creationId xmlns:a16="http://schemas.microsoft.com/office/drawing/2014/main" id="{4953FB52-EA03-6376-402E-B6596DDC1989}"/>
              </a:ext>
            </a:extLst>
          </p:cNvPr>
          <p:cNvSpPr txBox="1"/>
          <p:nvPr/>
        </p:nvSpPr>
        <p:spPr>
          <a:xfrm>
            <a:off x="4112245" y="1131626"/>
            <a:ext cx="5031756" cy="1200329"/>
          </a:xfrm>
          <a:prstGeom prst="rect">
            <a:avLst/>
          </a:prstGeom>
          <a:noFill/>
        </p:spPr>
        <p:txBody>
          <a:bodyPr wrap="square" rtlCol="0">
            <a:spAutoFit/>
          </a:bodyPr>
          <a:lstStyle/>
          <a:p>
            <a:r>
              <a:rPr lang="en-US" b="1" dirty="0"/>
              <a:t>Suppose a software defect in the AEB exists that:</a:t>
            </a:r>
          </a:p>
          <a:p>
            <a:pPr marL="342900" indent="-342900">
              <a:buFont typeface="+mj-lt"/>
              <a:buAutoNum type="arabicPeriod"/>
            </a:pPr>
            <a:r>
              <a:rPr lang="en-US" dirty="0"/>
              <a:t>Fails when it rains</a:t>
            </a:r>
          </a:p>
          <a:p>
            <a:endParaRPr lang="en-US" dirty="0"/>
          </a:p>
          <a:p>
            <a:r>
              <a:rPr lang="en-US" b="1" dirty="0"/>
              <a:t>What is the failure probability of the software?</a:t>
            </a:r>
          </a:p>
        </p:txBody>
      </p:sp>
      <p:sp>
        <p:nvSpPr>
          <p:cNvPr id="10" name="TextBox 9">
            <a:extLst>
              <a:ext uri="{FF2B5EF4-FFF2-40B4-BE49-F238E27FC236}">
                <a16:creationId xmlns:a16="http://schemas.microsoft.com/office/drawing/2014/main" id="{61CD6D77-D74D-2727-4998-39D49B4D6B56}"/>
              </a:ext>
            </a:extLst>
          </p:cNvPr>
          <p:cNvSpPr txBox="1"/>
          <p:nvPr/>
        </p:nvSpPr>
        <p:spPr>
          <a:xfrm>
            <a:off x="4112244" y="2274039"/>
            <a:ext cx="5031756" cy="1754326"/>
          </a:xfrm>
          <a:prstGeom prst="rect">
            <a:avLst/>
          </a:prstGeom>
          <a:noFill/>
        </p:spPr>
        <p:txBody>
          <a:bodyPr wrap="square">
            <a:spAutoFit/>
          </a:bodyPr>
          <a:lstStyle/>
          <a:p>
            <a:pPr marL="285750" indent="-285750">
              <a:buFont typeface="Arial" panose="020B0604020202020204" pitchFamily="34" charset="0"/>
              <a:buChar char="•"/>
            </a:pPr>
            <a:r>
              <a:rPr lang="en-US" u="sng" dirty="0"/>
              <a:t>Deterministic</a:t>
            </a:r>
            <a:r>
              <a:rPr lang="en-US" dirty="0"/>
              <a:t> -&gt; Always (100%)</a:t>
            </a:r>
          </a:p>
          <a:p>
            <a:pPr marL="742950" lvl="1" indent="-285750">
              <a:buFont typeface="Arial" panose="020B0604020202020204" pitchFamily="34" charset="0"/>
              <a:buChar char="•"/>
            </a:pPr>
            <a:r>
              <a:rPr lang="en-US" dirty="0"/>
              <a:t>Mitigation actions are required to demonstrate sufficient consideration</a:t>
            </a:r>
          </a:p>
          <a:p>
            <a:pPr marL="285750" indent="-285750">
              <a:buFont typeface="Arial" panose="020B0604020202020204" pitchFamily="34" charset="0"/>
              <a:buChar char="•"/>
            </a:pPr>
            <a:r>
              <a:rPr lang="en-US" dirty="0"/>
              <a:t>Cost -&gt; Significant as complexity grows w/o sufficient justification</a:t>
            </a:r>
          </a:p>
          <a:p>
            <a:pPr marL="742950" lvl="1" indent="-285750">
              <a:buFont typeface="Arial" panose="020B0604020202020204" pitchFamily="34" charset="0"/>
              <a:buChar char="•"/>
            </a:pPr>
            <a:endParaRPr lang="en-US" dirty="0"/>
          </a:p>
        </p:txBody>
      </p:sp>
      <p:sp>
        <p:nvSpPr>
          <p:cNvPr id="11" name="TextBox 10">
            <a:extLst>
              <a:ext uri="{FF2B5EF4-FFF2-40B4-BE49-F238E27FC236}">
                <a16:creationId xmlns:a16="http://schemas.microsoft.com/office/drawing/2014/main" id="{D91E0F86-7E67-3E83-FAE6-9AFD52616DAF}"/>
              </a:ext>
            </a:extLst>
          </p:cNvPr>
          <p:cNvSpPr txBox="1"/>
          <p:nvPr/>
        </p:nvSpPr>
        <p:spPr>
          <a:xfrm>
            <a:off x="4112242" y="3802442"/>
            <a:ext cx="4847327" cy="646331"/>
          </a:xfrm>
          <a:prstGeom prst="rect">
            <a:avLst/>
          </a:prstGeom>
          <a:noFill/>
        </p:spPr>
        <p:txBody>
          <a:bodyPr wrap="square" rtlCol="0">
            <a:spAutoFit/>
          </a:bodyPr>
          <a:lstStyle/>
          <a:p>
            <a:r>
              <a:rPr lang="en-US" b="1" dirty="0"/>
              <a:t>Invalidating scenarios</a:t>
            </a:r>
          </a:p>
          <a:p>
            <a:pPr marL="285750" indent="-285750">
              <a:buFont typeface="Arial" panose="020B0604020202020204" pitchFamily="34" charset="0"/>
              <a:buChar char="•"/>
            </a:pPr>
            <a:r>
              <a:rPr lang="en-US" dirty="0"/>
              <a:t>What if you lived in a desert (e.g., Egypt?)</a:t>
            </a:r>
          </a:p>
        </p:txBody>
      </p:sp>
      <p:sp>
        <p:nvSpPr>
          <p:cNvPr id="12" name="TextBox 11">
            <a:extLst>
              <a:ext uri="{FF2B5EF4-FFF2-40B4-BE49-F238E27FC236}">
                <a16:creationId xmlns:a16="http://schemas.microsoft.com/office/drawing/2014/main" id="{B8EE5332-938A-8AE7-90F3-12002D6B4DA8}"/>
              </a:ext>
            </a:extLst>
          </p:cNvPr>
          <p:cNvSpPr txBox="1"/>
          <p:nvPr/>
        </p:nvSpPr>
        <p:spPr>
          <a:xfrm>
            <a:off x="268328" y="5994991"/>
            <a:ext cx="8372212" cy="646331"/>
          </a:xfrm>
          <a:prstGeom prst="rect">
            <a:avLst/>
          </a:prstGeom>
          <a:solidFill>
            <a:schemeClr val="bg1"/>
          </a:solidFill>
          <a:ln w="38100">
            <a:solidFill>
              <a:srgbClr val="FF0000"/>
            </a:solidFill>
          </a:ln>
        </p:spPr>
        <p:txBody>
          <a:bodyPr wrap="square" rtlCol="0">
            <a:spAutoFit/>
          </a:bodyPr>
          <a:lstStyle/>
          <a:p>
            <a:r>
              <a:rPr lang="en-US" dirty="0"/>
              <a:t>Probabilistic assessment of software failure is intended to reduce cost just like how PRA was used to reduce structural protection &amp; redundancy costs (e.g., ROOAM)</a:t>
            </a:r>
          </a:p>
        </p:txBody>
      </p:sp>
      <p:sp>
        <p:nvSpPr>
          <p:cNvPr id="14" name="TextBox 13">
            <a:extLst>
              <a:ext uri="{FF2B5EF4-FFF2-40B4-BE49-F238E27FC236}">
                <a16:creationId xmlns:a16="http://schemas.microsoft.com/office/drawing/2014/main" id="{D880BB76-8BA2-0AC5-D8A4-D88A73495443}"/>
              </a:ext>
            </a:extLst>
          </p:cNvPr>
          <p:cNvSpPr txBox="1"/>
          <p:nvPr/>
        </p:nvSpPr>
        <p:spPr>
          <a:xfrm>
            <a:off x="4112242" y="4509119"/>
            <a:ext cx="5031758" cy="923330"/>
          </a:xfrm>
          <a:prstGeom prst="rect">
            <a:avLst/>
          </a:prstGeom>
          <a:noFill/>
        </p:spPr>
        <p:txBody>
          <a:bodyPr wrap="square">
            <a:spAutoFit/>
          </a:bodyPr>
          <a:lstStyle/>
          <a:p>
            <a:pPr marL="285750" indent="-285750">
              <a:buFont typeface="Arial" panose="020B0604020202020204" pitchFamily="34" charset="0"/>
              <a:buChar char="•"/>
            </a:pPr>
            <a:r>
              <a:rPr lang="en-US" u="sng" dirty="0"/>
              <a:t>Probabilistic</a:t>
            </a:r>
            <a:r>
              <a:rPr lang="en-US" dirty="0"/>
              <a:t> -&gt; It depends on conditional knowledge</a:t>
            </a:r>
          </a:p>
          <a:p>
            <a:pPr marL="742950" lvl="1" indent="-285750">
              <a:buFont typeface="Arial" panose="020B0604020202020204" pitchFamily="34" charset="0"/>
              <a:buChar char="•"/>
            </a:pPr>
            <a:r>
              <a:rPr lang="en-US" dirty="0"/>
              <a:t>@ what point is it </a:t>
            </a:r>
            <a:r>
              <a:rPr lang="en-US" u="sng" dirty="0"/>
              <a:t>feasibly improbable</a:t>
            </a:r>
            <a:r>
              <a:rPr lang="en-US" dirty="0"/>
              <a:t>?</a:t>
            </a:r>
          </a:p>
        </p:txBody>
      </p:sp>
      <p:sp>
        <p:nvSpPr>
          <p:cNvPr id="16" name="TextBox 15">
            <a:extLst>
              <a:ext uri="{FF2B5EF4-FFF2-40B4-BE49-F238E27FC236}">
                <a16:creationId xmlns:a16="http://schemas.microsoft.com/office/drawing/2014/main" id="{8C1F198F-7B98-9F17-7618-B8D2FEFE6A90}"/>
              </a:ext>
            </a:extLst>
          </p:cNvPr>
          <p:cNvSpPr txBox="1"/>
          <p:nvPr/>
        </p:nvSpPr>
        <p:spPr>
          <a:xfrm>
            <a:off x="3398938" y="5521376"/>
            <a:ext cx="4847327" cy="369332"/>
          </a:xfrm>
          <a:prstGeom prst="rect">
            <a:avLst/>
          </a:prstGeom>
          <a:noFill/>
          <a:ln w="38100">
            <a:solidFill>
              <a:srgbClr val="FF0000"/>
            </a:solidFill>
          </a:ln>
        </p:spPr>
        <p:txBody>
          <a:bodyPr wrap="square">
            <a:spAutoFit/>
          </a:bodyPr>
          <a:lstStyle/>
          <a:p>
            <a:pPr lvl="1"/>
            <a:r>
              <a:rPr lang="en-US" b="1" u="sng" dirty="0"/>
              <a:t>P(UCA-A), P(UCA-B), P(UCA-C), P(UCA-D)??</a:t>
            </a:r>
          </a:p>
        </p:txBody>
      </p:sp>
    </p:spTree>
    <p:extLst>
      <p:ext uri="{BB962C8B-B14F-4D97-AF65-F5344CB8AC3E}">
        <p14:creationId xmlns:p14="http://schemas.microsoft.com/office/powerpoint/2010/main" val="112485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4"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CF2DD4-BF88-6823-BB59-CCB58D9B6542}"/>
              </a:ext>
            </a:extLst>
          </p:cNvPr>
          <p:cNvSpPr>
            <a:spLocks noGrp="1"/>
          </p:cNvSpPr>
          <p:nvPr>
            <p:ph type="title"/>
          </p:nvPr>
        </p:nvSpPr>
        <p:spPr/>
        <p:txBody>
          <a:bodyPr/>
          <a:lstStyle/>
          <a:p>
            <a:r>
              <a:rPr lang="en-US" dirty="0"/>
              <a:t>Methods that Don’t Work and Why</a:t>
            </a:r>
          </a:p>
        </p:txBody>
      </p:sp>
      <p:sp>
        <p:nvSpPr>
          <p:cNvPr id="4" name="Slide Number Placeholder 3">
            <a:extLst>
              <a:ext uri="{FF2B5EF4-FFF2-40B4-BE49-F238E27FC236}">
                <a16:creationId xmlns:a16="http://schemas.microsoft.com/office/drawing/2014/main" id="{77186A1F-1EE0-B58A-4125-7CFF8B37915C}"/>
              </a:ext>
            </a:extLst>
          </p:cNvPr>
          <p:cNvSpPr>
            <a:spLocks noGrp="1"/>
          </p:cNvSpPr>
          <p:nvPr>
            <p:ph type="sldNum" sz="quarter" idx="10"/>
          </p:nvPr>
        </p:nvSpPr>
        <p:spPr/>
        <p:txBody>
          <a:bodyPr/>
          <a:lstStyle/>
          <a:p>
            <a:pPr>
              <a:defRPr/>
            </a:pPr>
            <a:fld id="{CDEFAD39-1750-3342-8CA4-A45556007C23}" type="slidenum">
              <a:rPr lang="en-US" smtClean="0"/>
              <a:pPr>
                <a:defRPr/>
              </a:pPr>
              <a:t>7</a:t>
            </a:fld>
            <a:endParaRPr lang="en-US" dirty="0"/>
          </a:p>
        </p:txBody>
      </p:sp>
      <p:pic>
        <p:nvPicPr>
          <p:cNvPr id="5" name="Content Placeholder 4">
            <a:extLst>
              <a:ext uri="{FF2B5EF4-FFF2-40B4-BE49-F238E27FC236}">
                <a16:creationId xmlns:a16="http://schemas.microsoft.com/office/drawing/2014/main" id="{AE69AAB0-3D6C-BCCC-8038-C514653F2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31219" y="2423012"/>
            <a:ext cx="5353050"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6" name="TextBox 5">
            <a:extLst>
              <a:ext uri="{FF2B5EF4-FFF2-40B4-BE49-F238E27FC236}">
                <a16:creationId xmlns:a16="http://schemas.microsoft.com/office/drawing/2014/main" id="{BFAAD0E0-E511-1515-4E22-71214C2BC6F1}"/>
              </a:ext>
            </a:extLst>
          </p:cNvPr>
          <p:cNvSpPr txBox="1"/>
          <p:nvPr/>
        </p:nvSpPr>
        <p:spPr>
          <a:xfrm>
            <a:off x="0" y="2053680"/>
            <a:ext cx="8107959" cy="369332"/>
          </a:xfrm>
          <a:prstGeom prst="rect">
            <a:avLst/>
          </a:prstGeom>
          <a:noFill/>
        </p:spPr>
        <p:txBody>
          <a:bodyPr wrap="square">
            <a:spAutoFit/>
          </a:bodyPr>
          <a:lstStyle/>
          <a:p>
            <a:r>
              <a:rPr lang="en-CA" dirty="0"/>
              <a:t>1.     Testing verification methods conducted </a:t>
            </a:r>
            <a:r>
              <a:rPr lang="en-CA" u="sng" dirty="0"/>
              <a:t>post-development</a:t>
            </a:r>
          </a:p>
        </p:txBody>
      </p:sp>
      <p:sp>
        <p:nvSpPr>
          <p:cNvPr id="7" name="TextBox 6">
            <a:extLst>
              <a:ext uri="{FF2B5EF4-FFF2-40B4-BE49-F238E27FC236}">
                <a16:creationId xmlns:a16="http://schemas.microsoft.com/office/drawing/2014/main" id="{6B268245-3586-2500-819D-D99646BFBB21}"/>
              </a:ext>
            </a:extLst>
          </p:cNvPr>
          <p:cNvSpPr txBox="1"/>
          <p:nvPr/>
        </p:nvSpPr>
        <p:spPr>
          <a:xfrm>
            <a:off x="106963" y="1313225"/>
            <a:ext cx="8107959" cy="646331"/>
          </a:xfrm>
          <a:prstGeom prst="rect">
            <a:avLst/>
          </a:prstGeom>
          <a:noFill/>
        </p:spPr>
        <p:txBody>
          <a:bodyPr wrap="square">
            <a:spAutoFit/>
          </a:bodyPr>
          <a:lstStyle/>
          <a:p>
            <a:r>
              <a:rPr lang="en-CA" b="1" dirty="0"/>
              <a:t>Observation</a:t>
            </a:r>
            <a:r>
              <a:rPr lang="en-CA" dirty="0"/>
              <a:t>: COTS do not fail when tested in an isolated environment but fail when integrated with other components (emergence). </a:t>
            </a:r>
            <a:endParaRPr lang="en-CA" u="sng" dirty="0"/>
          </a:p>
        </p:txBody>
      </p:sp>
      <p:sp>
        <p:nvSpPr>
          <p:cNvPr id="13" name="TextBox 12">
            <a:extLst>
              <a:ext uri="{FF2B5EF4-FFF2-40B4-BE49-F238E27FC236}">
                <a16:creationId xmlns:a16="http://schemas.microsoft.com/office/drawing/2014/main" id="{834534DC-958C-47B1-2CAF-72CBD3ADE19A}"/>
              </a:ext>
            </a:extLst>
          </p:cNvPr>
          <p:cNvSpPr txBox="1"/>
          <p:nvPr/>
        </p:nvSpPr>
        <p:spPr>
          <a:xfrm>
            <a:off x="6163816" y="1776681"/>
            <a:ext cx="2808209" cy="2062103"/>
          </a:xfrm>
          <a:prstGeom prst="rect">
            <a:avLst/>
          </a:prstGeom>
          <a:noFill/>
        </p:spPr>
        <p:txBody>
          <a:bodyPr wrap="square">
            <a:spAutoFit/>
          </a:bodyPr>
          <a:lstStyle/>
          <a:p>
            <a:pPr marL="342900" indent="-342900">
              <a:buFont typeface="+mj-lt"/>
              <a:buAutoNum type="alphaLcParenR"/>
            </a:pPr>
            <a:r>
              <a:rPr lang="en-US" sz="1600" dirty="0"/>
              <a:t>Software defects detected in-development are removed.</a:t>
            </a:r>
          </a:p>
          <a:p>
            <a:pPr marL="342900" indent="-342900">
              <a:buFont typeface="+mj-lt"/>
              <a:buAutoNum type="alphaLcParenR"/>
            </a:pPr>
            <a:r>
              <a:rPr lang="en-US" sz="1600" dirty="0"/>
              <a:t>Req. specified by user will be tested and achieved. However, req. may still be inadequate (imperfect knowledge)</a:t>
            </a:r>
          </a:p>
        </p:txBody>
      </p:sp>
      <p:sp>
        <p:nvSpPr>
          <p:cNvPr id="15" name="TextBox 14">
            <a:extLst>
              <a:ext uri="{FF2B5EF4-FFF2-40B4-BE49-F238E27FC236}">
                <a16:creationId xmlns:a16="http://schemas.microsoft.com/office/drawing/2014/main" id="{9801548A-8B0F-09D6-875E-047C24B076B0}"/>
              </a:ext>
            </a:extLst>
          </p:cNvPr>
          <p:cNvSpPr txBox="1"/>
          <p:nvPr/>
        </p:nvSpPr>
        <p:spPr>
          <a:xfrm>
            <a:off x="-130733" y="3786149"/>
            <a:ext cx="8969932" cy="830997"/>
          </a:xfrm>
          <a:prstGeom prst="rect">
            <a:avLst/>
          </a:prstGeom>
          <a:noFill/>
        </p:spPr>
        <p:txBody>
          <a:bodyPr wrap="square">
            <a:spAutoFit/>
          </a:bodyPr>
          <a:lstStyle/>
          <a:p>
            <a:pPr marL="914400" lvl="1" indent="-457200">
              <a:buFont typeface="+mj-lt"/>
              <a:buAutoNum type="alphaLcParenR"/>
            </a:pPr>
            <a:r>
              <a:rPr lang="en-CA" sz="1600" dirty="0"/>
              <a:t>Methods that rely on defect data (i.e., SRGM) by extension will also not work (no failure data available for modeling) [30]</a:t>
            </a:r>
          </a:p>
          <a:p>
            <a:pPr marL="914400" lvl="1" indent="-457200">
              <a:buFont typeface="+mj-lt"/>
              <a:buAutoNum type="alphaLcParenR"/>
            </a:pPr>
            <a:r>
              <a:rPr lang="en-CA" sz="1600" b="1" u="sng" dirty="0"/>
              <a:t>Individual components post-development do not fail</a:t>
            </a:r>
            <a:endParaRPr lang="en-CA" sz="1600" dirty="0"/>
          </a:p>
        </p:txBody>
      </p:sp>
      <p:sp>
        <p:nvSpPr>
          <p:cNvPr id="17" name="TextBox 16">
            <a:extLst>
              <a:ext uri="{FF2B5EF4-FFF2-40B4-BE49-F238E27FC236}">
                <a16:creationId xmlns:a16="http://schemas.microsoft.com/office/drawing/2014/main" id="{A2CE3172-ACF8-C064-5CDD-48BB887482AA}"/>
              </a:ext>
            </a:extLst>
          </p:cNvPr>
          <p:cNvSpPr txBox="1"/>
          <p:nvPr/>
        </p:nvSpPr>
        <p:spPr>
          <a:xfrm>
            <a:off x="1" y="4689549"/>
            <a:ext cx="9144000" cy="1200329"/>
          </a:xfrm>
          <a:prstGeom prst="rect">
            <a:avLst/>
          </a:prstGeom>
          <a:solidFill>
            <a:schemeClr val="bg1"/>
          </a:solidFill>
        </p:spPr>
        <p:txBody>
          <a:bodyPr wrap="square">
            <a:spAutoFit/>
          </a:bodyPr>
          <a:lstStyle/>
          <a:p>
            <a:r>
              <a:rPr lang="en-CA" dirty="0"/>
              <a:t>2.     Good programming practices (GPP) used to predict software reliability</a:t>
            </a:r>
          </a:p>
          <a:p>
            <a:pPr marL="914400" lvl="1" indent="-457200">
              <a:buFont typeface="+mj-lt"/>
              <a:buAutoNum type="alphaLcParenR"/>
            </a:pPr>
            <a:r>
              <a:rPr lang="en-CA" dirty="0"/>
              <a:t>Methods that rely exclusively on GPP metrics for prediction aren’t accurate (</a:t>
            </a:r>
            <a:r>
              <a:rPr lang="en-CA" dirty="0" err="1"/>
              <a:t>RePS</a:t>
            </a:r>
            <a:r>
              <a:rPr lang="en-CA" dirty="0"/>
              <a:t>) [27]</a:t>
            </a:r>
          </a:p>
          <a:p>
            <a:pPr marL="914400" lvl="1" indent="-457200">
              <a:buFont typeface="+mj-lt"/>
              <a:buAutoNum type="alphaLcParenR"/>
            </a:pPr>
            <a:r>
              <a:rPr lang="en-CA" dirty="0"/>
              <a:t>Software function/structure relationships are </a:t>
            </a:r>
            <a:r>
              <a:rPr lang="en-CA" b="1" dirty="0"/>
              <a:t>NOT</a:t>
            </a:r>
            <a:r>
              <a:rPr lang="en-CA" dirty="0"/>
              <a:t> </a:t>
            </a:r>
            <a:r>
              <a:rPr lang="en-CA" u="sng" dirty="0"/>
              <a:t>transferrable to other software</a:t>
            </a:r>
          </a:p>
          <a:p>
            <a:pPr marL="1314450" lvl="2" indent="-400050">
              <a:buFont typeface="+mj-lt"/>
              <a:buAutoNum type="romanLcPeriod"/>
            </a:pPr>
            <a:r>
              <a:rPr lang="en-CA" dirty="0"/>
              <a:t>Bugs per line of code, Cyclomatic complexity, traceability</a:t>
            </a:r>
          </a:p>
        </p:txBody>
      </p:sp>
      <p:sp>
        <p:nvSpPr>
          <p:cNvPr id="18" name="TextBox 17">
            <a:extLst>
              <a:ext uri="{FF2B5EF4-FFF2-40B4-BE49-F238E27FC236}">
                <a16:creationId xmlns:a16="http://schemas.microsoft.com/office/drawing/2014/main" id="{87D5692B-75AC-0B84-7997-0AD394E44B0D}"/>
              </a:ext>
            </a:extLst>
          </p:cNvPr>
          <p:cNvSpPr txBox="1"/>
          <p:nvPr/>
        </p:nvSpPr>
        <p:spPr>
          <a:xfrm>
            <a:off x="300564" y="6026407"/>
            <a:ext cx="8730184" cy="646331"/>
          </a:xfrm>
          <a:prstGeom prst="rect">
            <a:avLst/>
          </a:prstGeom>
          <a:solidFill>
            <a:schemeClr val="bg1"/>
          </a:solidFill>
          <a:ln w="38100">
            <a:solidFill>
              <a:srgbClr val="FF0000"/>
            </a:solidFill>
          </a:ln>
        </p:spPr>
        <p:txBody>
          <a:bodyPr wrap="square" rtlCol="0">
            <a:spAutoFit/>
          </a:bodyPr>
          <a:lstStyle/>
          <a:p>
            <a:r>
              <a:rPr lang="en-US" dirty="0"/>
              <a:t>Transparency in the SDLC is the only way to adequately assess software reliability. Post assessment lacks sufficient information without considerable conservatism &amp; assumptions.</a:t>
            </a:r>
          </a:p>
        </p:txBody>
      </p:sp>
    </p:spTree>
    <p:extLst>
      <p:ext uri="{BB962C8B-B14F-4D97-AF65-F5344CB8AC3E}">
        <p14:creationId xmlns:p14="http://schemas.microsoft.com/office/powerpoint/2010/main" val="265740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12331C-1EFA-60BD-0FDF-247C3547E34F}"/>
              </a:ext>
            </a:extLst>
          </p:cNvPr>
          <p:cNvSpPr>
            <a:spLocks noGrp="1"/>
          </p:cNvSpPr>
          <p:nvPr>
            <p:ph type="title"/>
          </p:nvPr>
        </p:nvSpPr>
        <p:spPr/>
        <p:txBody>
          <a:bodyPr/>
          <a:lstStyle/>
          <a:p>
            <a:r>
              <a:rPr lang="en-US" dirty="0"/>
              <a:t>Orthogonal Defect Classification [28]</a:t>
            </a:r>
          </a:p>
        </p:txBody>
      </p:sp>
      <p:sp>
        <p:nvSpPr>
          <p:cNvPr id="4" name="Slide Number Placeholder 3">
            <a:extLst>
              <a:ext uri="{FF2B5EF4-FFF2-40B4-BE49-F238E27FC236}">
                <a16:creationId xmlns:a16="http://schemas.microsoft.com/office/drawing/2014/main" id="{89809AFD-0EB5-AAE2-6159-4A2D1B3D0060}"/>
              </a:ext>
            </a:extLst>
          </p:cNvPr>
          <p:cNvSpPr>
            <a:spLocks noGrp="1"/>
          </p:cNvSpPr>
          <p:nvPr>
            <p:ph type="sldNum" sz="quarter" idx="10"/>
          </p:nvPr>
        </p:nvSpPr>
        <p:spPr/>
        <p:txBody>
          <a:bodyPr/>
          <a:lstStyle/>
          <a:p>
            <a:pPr>
              <a:defRPr/>
            </a:pPr>
            <a:fld id="{CDEFAD39-1750-3342-8CA4-A45556007C23}" type="slidenum">
              <a:rPr lang="en-US" smtClean="0"/>
              <a:pPr>
                <a:defRPr/>
              </a:pPr>
              <a:t>8</a:t>
            </a:fld>
            <a:endParaRPr lang="en-US" dirty="0"/>
          </a:p>
        </p:txBody>
      </p:sp>
      <p:graphicFrame>
        <p:nvGraphicFramePr>
          <p:cNvPr id="14" name="Table 14">
            <a:extLst>
              <a:ext uri="{FF2B5EF4-FFF2-40B4-BE49-F238E27FC236}">
                <a16:creationId xmlns:a16="http://schemas.microsoft.com/office/drawing/2014/main" id="{FCE74647-199C-0426-B84F-5C41A1F15938}"/>
              </a:ext>
            </a:extLst>
          </p:cNvPr>
          <p:cNvGraphicFramePr>
            <a:graphicFrameLocks noGrp="1"/>
          </p:cNvGraphicFramePr>
          <p:nvPr>
            <p:extLst>
              <p:ext uri="{D42A27DB-BD31-4B8C-83A1-F6EECF244321}">
                <p14:modId xmlns:p14="http://schemas.microsoft.com/office/powerpoint/2010/main" val="1693050007"/>
              </p:ext>
            </p:extLst>
          </p:nvPr>
        </p:nvGraphicFramePr>
        <p:xfrm>
          <a:off x="259051" y="3226334"/>
          <a:ext cx="8551849" cy="1839528"/>
        </p:xfrm>
        <a:graphic>
          <a:graphicData uri="http://schemas.openxmlformats.org/drawingml/2006/table">
            <a:tbl>
              <a:tblPr firstRow="1" bandRow="1">
                <a:tableStyleId>{5C22544A-7EE6-4342-B048-85BDC9FD1C3A}</a:tableStyleId>
              </a:tblPr>
              <a:tblGrid>
                <a:gridCol w="1899380">
                  <a:extLst>
                    <a:ext uri="{9D8B030D-6E8A-4147-A177-3AD203B41FA5}">
                      <a16:colId xmlns:a16="http://schemas.microsoft.com/office/drawing/2014/main" val="3477834178"/>
                    </a:ext>
                  </a:extLst>
                </a:gridCol>
                <a:gridCol w="6652469">
                  <a:extLst>
                    <a:ext uri="{9D8B030D-6E8A-4147-A177-3AD203B41FA5}">
                      <a16:colId xmlns:a16="http://schemas.microsoft.com/office/drawing/2014/main" val="1174672767"/>
                    </a:ext>
                  </a:extLst>
                </a:gridCol>
              </a:tblGrid>
              <a:tr h="330768">
                <a:tc>
                  <a:txBody>
                    <a:bodyPr/>
                    <a:lstStyle/>
                    <a:p>
                      <a:r>
                        <a:rPr lang="en-US" dirty="0">
                          <a:solidFill>
                            <a:schemeClr val="tx1"/>
                          </a:solidFill>
                        </a:rPr>
                        <a:t>Defect Class (Abridged)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chemeClr val="tx1"/>
                          </a:solidFill>
                        </a:rPr>
                        <a:t>Classification 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156749"/>
                  </a:ext>
                </a:extLst>
              </a:tr>
              <a:tr h="370840">
                <a:tc>
                  <a:txBody>
                    <a:bodyPr/>
                    <a:lstStyle/>
                    <a:p>
                      <a:r>
                        <a:rPr lang="en-US" dirty="0">
                          <a:solidFill>
                            <a:schemeClr val="tx1"/>
                          </a:solidFill>
                        </a:rPr>
                        <a:t>Function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Significantly affects capability, interfaces, functionality, etc. s.t a formal design change is required. The program is missing a key overlooked functionality.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6346489"/>
                  </a:ext>
                </a:extLst>
              </a:tr>
              <a:tr h="370840">
                <a:tc>
                  <a:txBody>
                    <a:bodyPr/>
                    <a:lstStyle/>
                    <a:p>
                      <a:r>
                        <a:rPr lang="en-US" dirty="0">
                          <a:solidFill>
                            <a:schemeClr val="tx1"/>
                          </a:solidFill>
                        </a:rPr>
                        <a:t>Algorithm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Efficiency or correctness problems that affect the task performance. Equation is not completely correct.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4444658"/>
                  </a:ext>
                </a:extLst>
              </a:tr>
              <a:tr h="370840">
                <a:tc>
                  <a:txBody>
                    <a:bodyPr/>
                    <a:lstStyle/>
                    <a:p>
                      <a:r>
                        <a:rPr lang="en-US" dirty="0">
                          <a:solidFill>
                            <a:schemeClr val="tx1"/>
                          </a:solidFill>
                        </a:rPr>
                        <a:t>Checking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Missing or incorrect validation of parameters in conditional statements. Conditions in IF statement is lacking. </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9497026"/>
                  </a:ext>
                </a:extLst>
              </a:tr>
            </a:tbl>
          </a:graphicData>
        </a:graphic>
      </p:graphicFrame>
      <p:sp>
        <p:nvSpPr>
          <p:cNvPr id="15" name="TextBox 14">
            <a:extLst>
              <a:ext uri="{FF2B5EF4-FFF2-40B4-BE49-F238E27FC236}">
                <a16:creationId xmlns:a16="http://schemas.microsoft.com/office/drawing/2014/main" id="{70E89FBE-FE18-077A-2876-4DAED02345CE}"/>
              </a:ext>
            </a:extLst>
          </p:cNvPr>
          <p:cNvSpPr txBox="1"/>
          <p:nvPr/>
        </p:nvSpPr>
        <p:spPr>
          <a:xfrm>
            <a:off x="491260" y="5469826"/>
            <a:ext cx="8161479" cy="646331"/>
          </a:xfrm>
          <a:prstGeom prst="rect">
            <a:avLst/>
          </a:prstGeom>
          <a:solidFill>
            <a:schemeClr val="bg1"/>
          </a:solidFill>
          <a:ln w="38100">
            <a:solidFill>
              <a:srgbClr val="FF0000"/>
            </a:solidFill>
          </a:ln>
        </p:spPr>
        <p:txBody>
          <a:bodyPr wrap="square" rtlCol="0">
            <a:spAutoFit/>
          </a:bodyPr>
          <a:lstStyle/>
          <a:p>
            <a:r>
              <a:rPr lang="en-US" dirty="0"/>
              <a:t>ODC allows semantic classification of common software defects into specific categories. Think labelling errors in an essay (i.e., grammatical vs syntaxial)</a:t>
            </a:r>
          </a:p>
        </p:txBody>
      </p:sp>
      <p:sp>
        <p:nvSpPr>
          <p:cNvPr id="16" name="TextBox 15">
            <a:extLst>
              <a:ext uri="{FF2B5EF4-FFF2-40B4-BE49-F238E27FC236}">
                <a16:creationId xmlns:a16="http://schemas.microsoft.com/office/drawing/2014/main" id="{2D06640F-BDB0-906D-14AE-D20135B47B8E}"/>
              </a:ext>
            </a:extLst>
          </p:cNvPr>
          <p:cNvSpPr txBox="1"/>
          <p:nvPr/>
        </p:nvSpPr>
        <p:spPr>
          <a:xfrm>
            <a:off x="354074" y="5060121"/>
            <a:ext cx="8671753" cy="369332"/>
          </a:xfrm>
          <a:prstGeom prst="rect">
            <a:avLst/>
          </a:prstGeom>
          <a:noFill/>
        </p:spPr>
        <p:txBody>
          <a:bodyPr wrap="square" rtlCol="0">
            <a:spAutoFit/>
          </a:bodyPr>
          <a:lstStyle/>
          <a:p>
            <a:r>
              <a:rPr lang="en-US" u="sng" dirty="0"/>
              <a:t>Grouping allows generalized assessment on how each class impacts the code useability</a:t>
            </a:r>
          </a:p>
        </p:txBody>
      </p:sp>
      <p:sp>
        <p:nvSpPr>
          <p:cNvPr id="17" name="TextBox 16">
            <a:extLst>
              <a:ext uri="{FF2B5EF4-FFF2-40B4-BE49-F238E27FC236}">
                <a16:creationId xmlns:a16="http://schemas.microsoft.com/office/drawing/2014/main" id="{B6270E89-029C-7ED7-1BD3-09331DDCC307}"/>
              </a:ext>
            </a:extLst>
          </p:cNvPr>
          <p:cNvSpPr txBox="1"/>
          <p:nvPr/>
        </p:nvSpPr>
        <p:spPr>
          <a:xfrm>
            <a:off x="405131" y="1757699"/>
            <a:ext cx="8405769" cy="1200329"/>
          </a:xfrm>
          <a:prstGeom prst="rect">
            <a:avLst/>
          </a:prstGeom>
          <a:solidFill>
            <a:schemeClr val="bg1"/>
          </a:solidFill>
        </p:spPr>
        <p:txBody>
          <a:bodyPr wrap="square" rtlCol="0">
            <a:spAutoFit/>
          </a:bodyPr>
          <a:lstStyle/>
          <a:p>
            <a:r>
              <a:rPr lang="en-CA" b="1" dirty="0"/>
              <a:t>Orthogonal defect classification [28]:</a:t>
            </a:r>
          </a:p>
          <a:p>
            <a:pPr marL="342900" indent="-342900">
              <a:buFont typeface="+mj-lt"/>
              <a:buAutoNum type="arabicPeriod"/>
            </a:pPr>
            <a:r>
              <a:rPr lang="en-CA" dirty="0"/>
              <a:t>Software defects with </a:t>
            </a:r>
            <a:r>
              <a:rPr lang="en-CA" u="sng" dirty="0"/>
              <a:t>shared</a:t>
            </a:r>
            <a:r>
              <a:rPr lang="en-CA" dirty="0"/>
              <a:t> characteristics are grouped together (classification)</a:t>
            </a:r>
          </a:p>
          <a:p>
            <a:pPr marL="800100" lvl="1" indent="-342900">
              <a:buFont typeface="+mj-lt"/>
              <a:buAutoNum type="alphaLcParenR"/>
            </a:pPr>
            <a:r>
              <a:rPr lang="en-CA" dirty="0"/>
              <a:t>Function, checking, algorithm, etc.</a:t>
            </a:r>
          </a:p>
          <a:p>
            <a:pPr marL="342900" indent="-342900">
              <a:buFont typeface="+mj-lt"/>
              <a:buAutoNum type="arabicPeriod"/>
            </a:pPr>
            <a:r>
              <a:rPr lang="en-CA" dirty="0"/>
              <a:t>Defects with </a:t>
            </a:r>
            <a:r>
              <a:rPr lang="en-CA" u="sng" dirty="0"/>
              <a:t>shared</a:t>
            </a:r>
            <a:r>
              <a:rPr lang="en-CA" dirty="0"/>
              <a:t> characteristics cause the same software failure modes (UCA)</a:t>
            </a:r>
          </a:p>
        </p:txBody>
      </p:sp>
      <p:cxnSp>
        <p:nvCxnSpPr>
          <p:cNvPr id="8" name="Straight Connector 7">
            <a:extLst>
              <a:ext uri="{FF2B5EF4-FFF2-40B4-BE49-F238E27FC236}">
                <a16:creationId xmlns:a16="http://schemas.microsoft.com/office/drawing/2014/main" id="{96743005-D6CF-E5E3-6036-43CBF4B074D9}"/>
              </a:ext>
            </a:extLst>
          </p:cNvPr>
          <p:cNvCxnSpPr>
            <a:cxnSpLocks/>
          </p:cNvCxnSpPr>
          <p:nvPr/>
        </p:nvCxnSpPr>
        <p:spPr>
          <a:xfrm>
            <a:off x="835378" y="2921873"/>
            <a:ext cx="74732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10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9B3050-FFBE-EE2B-24B3-AA792713AA6A}"/>
              </a:ext>
            </a:extLst>
          </p:cNvPr>
          <p:cNvSpPr>
            <a:spLocks noGrp="1"/>
          </p:cNvSpPr>
          <p:nvPr>
            <p:ph type="title"/>
          </p:nvPr>
        </p:nvSpPr>
        <p:spPr/>
        <p:txBody>
          <a:bodyPr/>
          <a:lstStyle/>
          <a:p>
            <a:r>
              <a:rPr lang="en-US" dirty="0"/>
              <a:t>Data Collection &amp; Correlation</a:t>
            </a:r>
          </a:p>
        </p:txBody>
      </p:sp>
      <p:sp>
        <p:nvSpPr>
          <p:cNvPr id="4" name="Slide Number Placeholder 3">
            <a:extLst>
              <a:ext uri="{FF2B5EF4-FFF2-40B4-BE49-F238E27FC236}">
                <a16:creationId xmlns:a16="http://schemas.microsoft.com/office/drawing/2014/main" id="{786E4773-71FB-6DBD-8B9F-87ED65762E95}"/>
              </a:ext>
            </a:extLst>
          </p:cNvPr>
          <p:cNvSpPr>
            <a:spLocks noGrp="1"/>
          </p:cNvSpPr>
          <p:nvPr>
            <p:ph type="sldNum" sz="quarter" idx="10"/>
          </p:nvPr>
        </p:nvSpPr>
        <p:spPr/>
        <p:txBody>
          <a:bodyPr/>
          <a:lstStyle/>
          <a:p>
            <a:pPr>
              <a:defRPr/>
            </a:pPr>
            <a:fld id="{CDEFAD39-1750-3342-8CA4-A45556007C23}" type="slidenum">
              <a:rPr lang="en-US" smtClean="0"/>
              <a:pPr>
                <a:defRPr/>
              </a:pPr>
              <a:t>9</a:t>
            </a:fld>
            <a:endParaRPr lang="en-US" dirty="0"/>
          </a:p>
        </p:txBody>
      </p:sp>
      <p:sp>
        <p:nvSpPr>
          <p:cNvPr id="5" name="TextBox 4">
            <a:extLst>
              <a:ext uri="{FF2B5EF4-FFF2-40B4-BE49-F238E27FC236}">
                <a16:creationId xmlns:a16="http://schemas.microsoft.com/office/drawing/2014/main" id="{E09E119A-2059-410D-C5FD-D48EA9A476FA}"/>
              </a:ext>
            </a:extLst>
          </p:cNvPr>
          <p:cNvSpPr txBox="1"/>
          <p:nvPr/>
        </p:nvSpPr>
        <p:spPr>
          <a:xfrm>
            <a:off x="302003" y="2349872"/>
            <a:ext cx="8900720" cy="1077218"/>
          </a:xfrm>
          <a:prstGeom prst="rect">
            <a:avLst/>
          </a:prstGeom>
          <a:noFill/>
        </p:spPr>
        <p:txBody>
          <a:bodyPr wrap="square">
            <a:spAutoFit/>
          </a:bodyPr>
          <a:lstStyle/>
          <a:p>
            <a:r>
              <a:rPr lang="en-CA" sz="1600" b="1" dirty="0">
                <a:solidFill>
                  <a:schemeClr val="tx1"/>
                </a:solidFill>
              </a:rPr>
              <a:t>Defect Data Correlation:</a:t>
            </a:r>
          </a:p>
          <a:p>
            <a:pPr marL="285750" indent="-285750">
              <a:buFont typeface="Arial" panose="020B0604020202020204" pitchFamily="34" charset="0"/>
              <a:buChar char="•"/>
            </a:pPr>
            <a:r>
              <a:rPr lang="en-CA" sz="1600" dirty="0">
                <a:solidFill>
                  <a:schemeClr val="tx1"/>
                </a:solidFill>
              </a:rPr>
              <a:t>402 defects were collected from 3 database management software, 1 autonomous car software, and 1 microcontroller operating system </a:t>
            </a:r>
          </a:p>
          <a:p>
            <a:pPr marL="742950" lvl="1" indent="-285750">
              <a:buFont typeface="Arial" panose="020B0604020202020204" pitchFamily="34" charset="0"/>
              <a:buChar char="•"/>
            </a:pPr>
            <a:r>
              <a:rPr lang="en-CA" sz="1600" dirty="0"/>
              <a:t>MongoDB [29], Cassandra[29], </a:t>
            </a:r>
            <a:r>
              <a:rPr lang="en-CA" sz="1600" dirty="0" err="1"/>
              <a:t>Hbase</a:t>
            </a:r>
            <a:r>
              <a:rPr lang="en-CA" sz="1600" dirty="0"/>
              <a:t>[29], </a:t>
            </a:r>
            <a:r>
              <a:rPr lang="en-CA" sz="1600" dirty="0" err="1"/>
              <a:t>OpenPilot</a:t>
            </a:r>
            <a:r>
              <a:rPr lang="en-CA" sz="1600" dirty="0"/>
              <a:t>, Zephyr (open source </a:t>
            </a:r>
            <a:r>
              <a:rPr lang="en-CA" sz="1600" dirty="0" err="1"/>
              <a:t>github</a:t>
            </a:r>
            <a:r>
              <a:rPr lang="en-CA" sz="1600" dirty="0"/>
              <a:t> repositories)</a:t>
            </a:r>
            <a:endParaRPr lang="en-CA" sz="1600" dirty="0">
              <a:solidFill>
                <a:schemeClr val="tx1"/>
              </a:solidFill>
            </a:endParaRPr>
          </a:p>
        </p:txBody>
      </p:sp>
      <p:graphicFrame>
        <p:nvGraphicFramePr>
          <p:cNvPr id="12" name="Chart 11">
            <a:extLst>
              <a:ext uri="{FF2B5EF4-FFF2-40B4-BE49-F238E27FC236}">
                <a16:creationId xmlns:a16="http://schemas.microsoft.com/office/drawing/2014/main" id="{23222CD6-7158-AB44-02FF-9A5D1A1A559D}"/>
              </a:ext>
            </a:extLst>
          </p:cNvPr>
          <p:cNvGraphicFramePr>
            <a:graphicFrameLocks/>
          </p:cNvGraphicFramePr>
          <p:nvPr>
            <p:extLst>
              <p:ext uri="{D42A27DB-BD31-4B8C-83A1-F6EECF244321}">
                <p14:modId xmlns:p14="http://schemas.microsoft.com/office/powerpoint/2010/main" val="3502624188"/>
              </p:ext>
            </p:extLst>
          </p:nvPr>
        </p:nvGraphicFramePr>
        <p:xfrm>
          <a:off x="0" y="3459099"/>
          <a:ext cx="4504888" cy="3406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A777266F-0413-458B-A83D-1D3FEAE373BA}"/>
              </a:ext>
            </a:extLst>
          </p:cNvPr>
          <p:cNvGraphicFramePr>
            <a:graphicFrameLocks/>
          </p:cNvGraphicFramePr>
          <p:nvPr>
            <p:extLst>
              <p:ext uri="{D42A27DB-BD31-4B8C-83A1-F6EECF244321}">
                <p14:modId xmlns:p14="http://schemas.microsoft.com/office/powerpoint/2010/main" val="1960180475"/>
              </p:ext>
            </p:extLst>
          </p:nvPr>
        </p:nvGraphicFramePr>
        <p:xfrm>
          <a:off x="4504888" y="3459098"/>
          <a:ext cx="4639112" cy="340641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1168C071-4B9D-08A6-0343-4B27B73B5634}"/>
              </a:ext>
            </a:extLst>
          </p:cNvPr>
          <p:cNvSpPr txBox="1"/>
          <p:nvPr/>
        </p:nvSpPr>
        <p:spPr>
          <a:xfrm>
            <a:off x="713065" y="3514988"/>
            <a:ext cx="3665989" cy="369332"/>
          </a:xfrm>
          <a:prstGeom prst="rect">
            <a:avLst/>
          </a:prstGeom>
          <a:noFill/>
        </p:spPr>
        <p:txBody>
          <a:bodyPr wrap="square" rtlCol="0">
            <a:spAutoFit/>
          </a:bodyPr>
          <a:lstStyle/>
          <a:p>
            <a:r>
              <a:rPr lang="en-US" dirty="0"/>
              <a:t>Algorithm Defect Class</a:t>
            </a:r>
          </a:p>
        </p:txBody>
      </p:sp>
      <p:sp>
        <p:nvSpPr>
          <p:cNvPr id="9" name="TextBox 8">
            <a:extLst>
              <a:ext uri="{FF2B5EF4-FFF2-40B4-BE49-F238E27FC236}">
                <a16:creationId xmlns:a16="http://schemas.microsoft.com/office/drawing/2014/main" id="{06469C9B-5C50-D0B7-E4CC-912CA7415492}"/>
              </a:ext>
            </a:extLst>
          </p:cNvPr>
          <p:cNvSpPr txBox="1"/>
          <p:nvPr/>
        </p:nvSpPr>
        <p:spPr>
          <a:xfrm>
            <a:off x="5173210" y="3514988"/>
            <a:ext cx="3665989" cy="369332"/>
          </a:xfrm>
          <a:prstGeom prst="rect">
            <a:avLst/>
          </a:prstGeom>
          <a:noFill/>
        </p:spPr>
        <p:txBody>
          <a:bodyPr wrap="square" rtlCol="0">
            <a:spAutoFit/>
          </a:bodyPr>
          <a:lstStyle/>
          <a:p>
            <a:r>
              <a:rPr lang="en-US" dirty="0"/>
              <a:t>Assignment Defect Class</a:t>
            </a:r>
          </a:p>
        </p:txBody>
      </p:sp>
      <p:pic>
        <p:nvPicPr>
          <p:cNvPr id="10" name="Content Placeholder 4">
            <a:extLst>
              <a:ext uri="{FF2B5EF4-FFF2-40B4-BE49-F238E27FC236}">
                <a16:creationId xmlns:a16="http://schemas.microsoft.com/office/drawing/2014/main" id="{4356163D-D878-408D-F440-92BB668770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77311" y="1259619"/>
            <a:ext cx="5353050" cy="116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14" name="TextBox 13">
            <a:extLst>
              <a:ext uri="{FF2B5EF4-FFF2-40B4-BE49-F238E27FC236}">
                <a16:creationId xmlns:a16="http://schemas.microsoft.com/office/drawing/2014/main" id="{095D10FB-F574-5843-7AE5-BAC314599D4E}"/>
              </a:ext>
            </a:extLst>
          </p:cNvPr>
          <p:cNvSpPr txBox="1"/>
          <p:nvPr/>
        </p:nvSpPr>
        <p:spPr>
          <a:xfrm>
            <a:off x="5609255" y="1799146"/>
            <a:ext cx="3795628" cy="646331"/>
          </a:xfrm>
          <a:prstGeom prst="rect">
            <a:avLst/>
          </a:prstGeom>
          <a:noFill/>
        </p:spPr>
        <p:txBody>
          <a:bodyPr wrap="square">
            <a:spAutoFit/>
          </a:bodyPr>
          <a:lstStyle/>
          <a:p>
            <a:r>
              <a:rPr lang="en-US" dirty="0"/>
              <a:t>What info can be used to correlate development &amp; software reliability?</a:t>
            </a:r>
          </a:p>
        </p:txBody>
      </p:sp>
      <p:sp>
        <p:nvSpPr>
          <p:cNvPr id="15" name="Rectangle 14">
            <a:extLst>
              <a:ext uri="{FF2B5EF4-FFF2-40B4-BE49-F238E27FC236}">
                <a16:creationId xmlns:a16="http://schemas.microsoft.com/office/drawing/2014/main" id="{928FF3B0-B299-CE1B-A814-E8331A5D5B48}"/>
              </a:ext>
            </a:extLst>
          </p:cNvPr>
          <p:cNvSpPr/>
          <p:nvPr/>
        </p:nvSpPr>
        <p:spPr>
          <a:xfrm>
            <a:off x="118173" y="1227610"/>
            <a:ext cx="4152550" cy="1143073"/>
          </a:xfrm>
          <a:prstGeom prst="rect">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5040D55-242D-CF7B-D165-7BB3D75AA779}"/>
              </a:ext>
            </a:extLst>
          </p:cNvPr>
          <p:cNvSpPr txBox="1"/>
          <p:nvPr/>
        </p:nvSpPr>
        <p:spPr>
          <a:xfrm>
            <a:off x="5609255" y="1105378"/>
            <a:ext cx="3430411" cy="646331"/>
          </a:xfrm>
          <a:prstGeom prst="rect">
            <a:avLst/>
          </a:prstGeom>
          <a:noFill/>
        </p:spPr>
        <p:txBody>
          <a:bodyPr wrap="square">
            <a:spAutoFit/>
          </a:bodyPr>
          <a:lstStyle/>
          <a:p>
            <a:r>
              <a:rPr lang="en-CA" dirty="0"/>
              <a:t>Defects with </a:t>
            </a:r>
            <a:r>
              <a:rPr lang="en-CA" u="sng" dirty="0"/>
              <a:t>shared</a:t>
            </a:r>
            <a:r>
              <a:rPr lang="en-CA" dirty="0"/>
              <a:t> characteristics cause the same UCA</a:t>
            </a:r>
          </a:p>
        </p:txBody>
      </p:sp>
      <p:sp>
        <p:nvSpPr>
          <p:cNvPr id="8" name="Rectangle 7">
            <a:extLst>
              <a:ext uri="{FF2B5EF4-FFF2-40B4-BE49-F238E27FC236}">
                <a16:creationId xmlns:a16="http://schemas.microsoft.com/office/drawing/2014/main" id="{3E9E40F7-9C23-189E-1F7D-6C38BD454C88}"/>
              </a:ext>
            </a:extLst>
          </p:cNvPr>
          <p:cNvSpPr/>
          <p:nvPr/>
        </p:nvSpPr>
        <p:spPr>
          <a:xfrm>
            <a:off x="5589499" y="1034392"/>
            <a:ext cx="3450167" cy="73274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716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2" grpId="0">
        <p:bldAsOne/>
      </p:bldGraphic>
      <p:bldGraphic spid="13" grpId="0">
        <p:bldAsOne/>
      </p:bldGraphic>
      <p:bldP spid="2" grpId="0"/>
      <p:bldP spid="9"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C81D933-9B78-1D4A-8C12-3202BB69687E}" vid="{A7D555CF-1B06-214F-940B-C97E637295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LWRS_PowerPoint_Template_2021</Template>
  <TotalTime>46592</TotalTime>
  <Words>3846</Words>
  <Application>Microsoft Office PowerPoint</Application>
  <PresentationFormat>On-screen Show (4:3)</PresentationFormat>
  <Paragraphs>392</Paragraphs>
  <Slides>21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Abadi</vt:lpstr>
      <vt:lpstr>Arial</vt:lpstr>
      <vt:lpstr>Arial Black</vt:lpstr>
      <vt:lpstr>Calibri</vt:lpstr>
      <vt:lpstr>Cambria Math</vt:lpstr>
      <vt:lpstr>Courier New</vt:lpstr>
      <vt:lpstr>Helvetica</vt:lpstr>
      <vt:lpstr>Times New Roman</vt:lpstr>
      <vt:lpstr>Office Theme</vt:lpstr>
      <vt:lpstr>Application of Orthogonal-Defect Classification for Software Reliability Analysis</vt:lpstr>
      <vt:lpstr>Risk Assessment Framework for Digital I&amp;C Systems Developed in LWRS Program</vt:lpstr>
      <vt:lpstr>Introduction and Problem Description</vt:lpstr>
      <vt:lpstr>Software Failures in DI&amp;C Systems</vt:lpstr>
      <vt:lpstr>Theory behind Software Failure</vt:lpstr>
      <vt:lpstr>Deterministic vs Probabilistic Example</vt:lpstr>
      <vt:lpstr>Methods that Don’t Work and Why</vt:lpstr>
      <vt:lpstr>Orthogonal Defect Classification [28]</vt:lpstr>
      <vt:lpstr>Data Collection &amp; Correlation</vt:lpstr>
      <vt:lpstr>Data Collection &amp; Correlation</vt:lpstr>
      <vt:lpstr>Class Probability </vt:lpstr>
      <vt:lpstr>Case Study: VCU Smart Sensor</vt:lpstr>
      <vt:lpstr>Case Study VCU Smart Sensor </vt:lpstr>
      <vt:lpstr>STPA Software Failure Modeling of VCU Device</vt:lpstr>
      <vt:lpstr>Software Failure Mode Quantification</vt:lpstr>
      <vt:lpstr>Using Failure Probability in Fault Trees</vt:lpstr>
      <vt:lpstr>Discussion &amp; Conclusion</vt:lpstr>
      <vt:lpstr>Acknowledgements</vt:lpstr>
      <vt:lpstr>References</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I&amp;C Risk Assessment</dc:title>
  <dc:creator>Han Bao</dc:creator>
  <cp:lastModifiedBy>ECHEN2</cp:lastModifiedBy>
  <cp:revision>92</cp:revision>
  <dcterms:created xsi:type="dcterms:W3CDTF">2019-05-09T18:04:01Z</dcterms:created>
  <dcterms:modified xsi:type="dcterms:W3CDTF">2022-06-30T20:07:36Z</dcterms:modified>
</cp:coreProperties>
</file>