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577" r:id="rId2"/>
    <p:sldId id="543" r:id="rId3"/>
    <p:sldId id="579" r:id="rId4"/>
    <p:sldId id="580" r:id="rId5"/>
    <p:sldId id="585" r:id="rId6"/>
    <p:sldId id="586" r:id="rId7"/>
    <p:sldId id="583" r:id="rId8"/>
    <p:sldId id="587" r:id="rId9"/>
    <p:sldId id="588" r:id="rId10"/>
    <p:sldId id="584" r:id="rId11"/>
    <p:sldId id="582" r:id="rId12"/>
    <p:sldId id="581" r:id="rId13"/>
    <p:sldId id="589" r:id="rId14"/>
    <p:sldId id="590" r:id="rId15"/>
    <p:sldId id="591" r:id="rId16"/>
    <p:sldId id="594" r:id="rId17"/>
    <p:sldId id="703" r:id="rId18"/>
    <p:sldId id="592" r:id="rId19"/>
    <p:sldId id="593" r:id="rId20"/>
    <p:sldId id="513"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Bao" initials="HB" lastIdx="1" clrIdx="0"/>
  <p:cmAuthor id="2" name="Rebecca N. Ritter" initials="RNR" lastIdx="13" clrIdx="1">
    <p:extLst>
      <p:ext uri="{19B8F6BF-5375-455C-9EA6-DF929625EA0E}">
        <p15:presenceInfo xmlns:p15="http://schemas.microsoft.com/office/powerpoint/2012/main" userId="S::Rebecca.Ritter@inl.gov::9c41a91b-d30d-4a1b-aa9f-bfdcc3e1d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FAF4"/>
    <a:srgbClr val="005976"/>
    <a:srgbClr val="3A8FA0"/>
    <a:srgbClr val="000000"/>
    <a:srgbClr val="FF6600"/>
    <a:srgbClr val="FF6699"/>
    <a:srgbClr val="74BF44"/>
    <a:srgbClr val="6699FF"/>
    <a:srgbClr val="6C8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019" autoAdjust="0"/>
  </p:normalViewPr>
  <p:slideViewPr>
    <p:cSldViewPr snapToGrid="0" snapToObjects="1">
      <p:cViewPr varScale="1">
        <p:scale>
          <a:sx n="72" d="100"/>
          <a:sy n="72" d="100"/>
        </p:scale>
        <p:origin x="1176" y="58"/>
      </p:cViewPr>
      <p:guideLst>
        <p:guide orient="horz" pos="2160"/>
        <p:guide pos="2880"/>
      </p:guideLst>
    </p:cSldViewPr>
  </p:slideViewPr>
  <p:notesTextViewPr>
    <p:cViewPr>
      <p:scale>
        <a:sx n="3" d="2"/>
        <a:sy n="3" d="2"/>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1B21-B5E5-4536-9266-1700926A9C50}" type="doc">
      <dgm:prSet loTypeId="urn:microsoft.com/office/officeart/2005/8/layout/pyramid2" loCatId="pyramid" qsTypeId="urn:microsoft.com/office/officeart/2005/8/quickstyle/3d3" qsCatId="3D" csTypeId="urn:microsoft.com/office/officeart/2005/8/colors/accent1_2" csCatId="accent1" phldr="1"/>
      <dgm:spPr/>
    </dgm:pt>
    <dgm:pt modelId="{89ECAC2E-C197-46C6-AB43-FABDC181BCBA}">
      <dgm:prSet phldrT="[Text]" custT="1"/>
      <dgm:spPr/>
      <dgm:t>
        <a:bodyPr/>
        <a:lstStyle/>
        <a:p>
          <a:r>
            <a:rPr lang="en-US" sz="1100" b="1" dirty="0">
              <a:latin typeface="Abadi"/>
            </a:rPr>
            <a:t>Failure Modes</a:t>
          </a:r>
          <a:endParaRPr lang="en-US" sz="1100" b="1" dirty="0"/>
        </a:p>
      </dgm:t>
    </dgm:pt>
    <dgm:pt modelId="{2AF9186B-535C-4537-AD9D-98DB8343B0FE}" type="parTrans" cxnId="{6D967E36-1B73-42AA-AE74-BC88936A14BF}">
      <dgm:prSet/>
      <dgm:spPr/>
      <dgm:t>
        <a:bodyPr/>
        <a:lstStyle/>
        <a:p>
          <a:endParaRPr lang="en-US" sz="2400" b="1"/>
        </a:p>
      </dgm:t>
    </dgm:pt>
    <dgm:pt modelId="{9E785CE1-115F-4DFE-B2D0-FBF4811FFA56}" type="sibTrans" cxnId="{6D967E36-1B73-42AA-AE74-BC88936A14BF}">
      <dgm:prSet/>
      <dgm:spPr/>
      <dgm:t>
        <a:bodyPr/>
        <a:lstStyle/>
        <a:p>
          <a:endParaRPr lang="en-US" sz="2400" b="1"/>
        </a:p>
      </dgm:t>
    </dgm:pt>
    <dgm:pt modelId="{84DAAEBA-F3B7-4603-864A-092B7AAF8D7B}">
      <dgm:prSet phldrT="[Text]" custT="1"/>
      <dgm:spPr/>
      <dgm:t>
        <a:bodyPr/>
        <a:lstStyle/>
        <a:p>
          <a:r>
            <a:rPr lang="en-US" sz="1100" b="1" dirty="0">
              <a:latin typeface="Abadi"/>
            </a:rPr>
            <a:t>System Failure Probabilities</a:t>
          </a:r>
          <a:endParaRPr lang="en-US" sz="1100" b="1" dirty="0"/>
        </a:p>
      </dgm:t>
    </dgm:pt>
    <dgm:pt modelId="{B48287EC-68E6-414A-9340-B2033959B62C}" type="parTrans" cxnId="{3888B10A-91E5-4D7E-8C0A-6F29730DA24E}">
      <dgm:prSet/>
      <dgm:spPr/>
      <dgm:t>
        <a:bodyPr/>
        <a:lstStyle/>
        <a:p>
          <a:endParaRPr lang="en-US" sz="2400" b="1"/>
        </a:p>
      </dgm:t>
    </dgm:pt>
    <dgm:pt modelId="{AE3B335B-AEA3-4D06-86C9-E1D43FAD14EC}" type="sibTrans" cxnId="{3888B10A-91E5-4D7E-8C0A-6F29730DA24E}">
      <dgm:prSet/>
      <dgm:spPr/>
      <dgm:t>
        <a:bodyPr/>
        <a:lstStyle/>
        <a:p>
          <a:endParaRPr lang="en-US" sz="2400" b="1"/>
        </a:p>
      </dgm:t>
    </dgm:pt>
    <dgm:pt modelId="{4FC4489A-4BDA-4F0C-92A5-3D4BA39ADD08}">
      <dgm:prSet phldrT="[Text]" custT="1"/>
      <dgm:spPr/>
      <dgm:t>
        <a:bodyPr/>
        <a:lstStyle/>
        <a:p>
          <a:r>
            <a:rPr lang="en-US" sz="1100" b="1" dirty="0">
              <a:latin typeface="Abadi"/>
            </a:rPr>
            <a:t>Probabilistic Estimation of Failure Consequences </a:t>
          </a:r>
          <a:endParaRPr lang="en-US" sz="1100" b="1" dirty="0"/>
        </a:p>
      </dgm:t>
    </dgm:pt>
    <dgm:pt modelId="{6ED8F529-E45E-4EE8-A385-476D88805091}" type="parTrans" cxnId="{66E75B5F-50C2-4D55-BF33-A4EE2BF07EE0}">
      <dgm:prSet/>
      <dgm:spPr/>
      <dgm:t>
        <a:bodyPr/>
        <a:lstStyle/>
        <a:p>
          <a:endParaRPr lang="en-US" sz="2400" b="1"/>
        </a:p>
      </dgm:t>
    </dgm:pt>
    <dgm:pt modelId="{18F85668-41C9-4A4C-8F44-27F65C3B4F00}" type="sibTrans" cxnId="{66E75B5F-50C2-4D55-BF33-A4EE2BF07EE0}">
      <dgm:prSet/>
      <dgm:spPr/>
      <dgm:t>
        <a:bodyPr/>
        <a:lstStyle/>
        <a:p>
          <a:endParaRPr lang="en-US" sz="2400" b="1"/>
        </a:p>
      </dgm:t>
    </dgm:pt>
    <dgm:pt modelId="{74B39CA4-9CB0-4FF7-9513-F3817B5172D3}" type="pres">
      <dgm:prSet presAssocID="{D5C81B21-B5E5-4536-9266-1700926A9C50}" presName="compositeShape" presStyleCnt="0">
        <dgm:presLayoutVars>
          <dgm:dir/>
          <dgm:resizeHandles/>
        </dgm:presLayoutVars>
      </dgm:prSet>
      <dgm:spPr/>
    </dgm:pt>
    <dgm:pt modelId="{C511AEB6-E0F6-478D-8BED-BFF0C7898389}" type="pres">
      <dgm:prSet presAssocID="{D5C81B21-B5E5-4536-9266-1700926A9C50}" presName="pyramid" presStyleLbl="node1" presStyleIdx="0" presStyleCnt="1" custScaleX="165000" custLinFactNeighborX="22792" custLinFactNeighborY="6683"/>
      <dgm:spPr>
        <a:solidFill>
          <a:schemeClr val="accent6">
            <a:lumMod val="50000"/>
          </a:schemeClr>
        </a:solidFill>
      </dgm:spPr>
    </dgm:pt>
    <dgm:pt modelId="{7525A364-2F90-4A65-BBAF-74D98F55D267}" type="pres">
      <dgm:prSet presAssocID="{D5C81B21-B5E5-4536-9266-1700926A9C50}" presName="theList" presStyleCnt="0"/>
      <dgm:spPr/>
    </dgm:pt>
    <dgm:pt modelId="{1588229B-FD69-42FB-BE08-3E5493C7E77F}" type="pres">
      <dgm:prSet presAssocID="{89ECAC2E-C197-46C6-AB43-FABDC181BCBA}" presName="aNode" presStyleLbl="fgAcc1" presStyleIdx="0" presStyleCnt="3" custScaleX="152080" custLinFactY="6741" custLinFactNeighborX="-44010" custLinFactNeighborY="100000">
        <dgm:presLayoutVars>
          <dgm:bulletEnabled val="1"/>
        </dgm:presLayoutVars>
      </dgm:prSet>
      <dgm:spPr/>
    </dgm:pt>
    <dgm:pt modelId="{2E3ED889-49FB-402B-9AC9-C348D1F23635}" type="pres">
      <dgm:prSet presAssocID="{89ECAC2E-C197-46C6-AB43-FABDC181BCBA}" presName="aSpace" presStyleCnt="0"/>
      <dgm:spPr/>
    </dgm:pt>
    <dgm:pt modelId="{5D45795F-436A-4DA0-8B70-427751C2FBD8}" type="pres">
      <dgm:prSet presAssocID="{84DAAEBA-F3B7-4603-864A-092B7AAF8D7B}" presName="aNode" presStyleLbl="fgAcc1" presStyleIdx="1" presStyleCnt="3" custScaleX="164160" custLinFactY="8336" custLinFactNeighborX="-39853" custLinFactNeighborY="100000">
        <dgm:presLayoutVars>
          <dgm:bulletEnabled val="1"/>
        </dgm:presLayoutVars>
      </dgm:prSet>
      <dgm:spPr/>
    </dgm:pt>
    <dgm:pt modelId="{F8829AC2-02FD-48AE-9F31-0BD6AD82ECAD}" type="pres">
      <dgm:prSet presAssocID="{84DAAEBA-F3B7-4603-864A-092B7AAF8D7B}" presName="aSpace" presStyleCnt="0"/>
      <dgm:spPr/>
    </dgm:pt>
    <dgm:pt modelId="{D7F20B8E-B693-4E2D-8D8A-5A4615810458}" type="pres">
      <dgm:prSet presAssocID="{4FC4489A-4BDA-4F0C-92A5-3D4BA39ADD08}" presName="aNode" presStyleLbl="fgAcc1" presStyleIdx="2" presStyleCnt="3" custScaleX="206333" custLinFactY="13624" custLinFactNeighborX="-39276" custLinFactNeighborY="100000">
        <dgm:presLayoutVars>
          <dgm:bulletEnabled val="1"/>
        </dgm:presLayoutVars>
      </dgm:prSet>
      <dgm:spPr/>
    </dgm:pt>
    <dgm:pt modelId="{E3CFA0A1-09F6-4549-B563-4AAC46A1692C}" type="pres">
      <dgm:prSet presAssocID="{4FC4489A-4BDA-4F0C-92A5-3D4BA39ADD08}" presName="aSpace" presStyleCnt="0"/>
      <dgm:spPr/>
    </dgm:pt>
  </dgm:ptLst>
  <dgm:cxnLst>
    <dgm:cxn modelId="{3888B10A-91E5-4D7E-8C0A-6F29730DA24E}" srcId="{D5C81B21-B5E5-4536-9266-1700926A9C50}" destId="{84DAAEBA-F3B7-4603-864A-092B7AAF8D7B}" srcOrd="1" destOrd="0" parTransId="{B48287EC-68E6-414A-9340-B2033959B62C}" sibTransId="{AE3B335B-AEA3-4D06-86C9-E1D43FAD14EC}"/>
    <dgm:cxn modelId="{DCB0080D-62FD-439B-9B9D-A41B1727860A}" type="presOf" srcId="{84DAAEBA-F3B7-4603-864A-092B7AAF8D7B}" destId="{5D45795F-436A-4DA0-8B70-427751C2FBD8}" srcOrd="0" destOrd="0" presId="urn:microsoft.com/office/officeart/2005/8/layout/pyramid2"/>
    <dgm:cxn modelId="{C2C08D19-4C48-4A5A-86C4-72D32CD50AD0}" type="presOf" srcId="{4FC4489A-4BDA-4F0C-92A5-3D4BA39ADD08}" destId="{D7F20B8E-B693-4E2D-8D8A-5A4615810458}" srcOrd="0" destOrd="0" presId="urn:microsoft.com/office/officeart/2005/8/layout/pyramid2"/>
    <dgm:cxn modelId="{6D967E36-1B73-42AA-AE74-BC88936A14BF}" srcId="{D5C81B21-B5E5-4536-9266-1700926A9C50}" destId="{89ECAC2E-C197-46C6-AB43-FABDC181BCBA}" srcOrd="0" destOrd="0" parTransId="{2AF9186B-535C-4537-AD9D-98DB8343B0FE}" sibTransId="{9E785CE1-115F-4DFE-B2D0-FBF4811FFA56}"/>
    <dgm:cxn modelId="{66E75B5F-50C2-4D55-BF33-A4EE2BF07EE0}" srcId="{D5C81B21-B5E5-4536-9266-1700926A9C50}" destId="{4FC4489A-4BDA-4F0C-92A5-3D4BA39ADD08}" srcOrd="2" destOrd="0" parTransId="{6ED8F529-E45E-4EE8-A385-476D88805091}" sibTransId="{18F85668-41C9-4A4C-8F44-27F65C3B4F00}"/>
    <dgm:cxn modelId="{B2F9839E-B6D4-4565-AD50-6CE7BFF3C542}" type="presOf" srcId="{D5C81B21-B5E5-4536-9266-1700926A9C50}" destId="{74B39CA4-9CB0-4FF7-9513-F3817B5172D3}" srcOrd="0" destOrd="0" presId="urn:microsoft.com/office/officeart/2005/8/layout/pyramid2"/>
    <dgm:cxn modelId="{9CBB0DFA-89FC-4B38-A2F5-49CE0E1BD15A}" type="presOf" srcId="{89ECAC2E-C197-46C6-AB43-FABDC181BCBA}" destId="{1588229B-FD69-42FB-BE08-3E5493C7E77F}" srcOrd="0" destOrd="0" presId="urn:microsoft.com/office/officeart/2005/8/layout/pyramid2"/>
    <dgm:cxn modelId="{3AEDDB4E-3839-4C6A-AA79-B092B3F9D21C}" type="presParOf" srcId="{74B39CA4-9CB0-4FF7-9513-F3817B5172D3}" destId="{C511AEB6-E0F6-478D-8BED-BFF0C7898389}" srcOrd="0" destOrd="0" presId="urn:microsoft.com/office/officeart/2005/8/layout/pyramid2"/>
    <dgm:cxn modelId="{EF905C16-2035-405F-BAB9-883644FF28C6}" type="presParOf" srcId="{74B39CA4-9CB0-4FF7-9513-F3817B5172D3}" destId="{7525A364-2F90-4A65-BBAF-74D98F55D267}" srcOrd="1" destOrd="0" presId="urn:microsoft.com/office/officeart/2005/8/layout/pyramid2"/>
    <dgm:cxn modelId="{06D07FEB-0AB7-4267-B471-94E57889AF8C}" type="presParOf" srcId="{7525A364-2F90-4A65-BBAF-74D98F55D267}" destId="{1588229B-FD69-42FB-BE08-3E5493C7E77F}" srcOrd="0" destOrd="0" presId="urn:microsoft.com/office/officeart/2005/8/layout/pyramid2"/>
    <dgm:cxn modelId="{3F62CC04-CCF0-432E-A5E3-8779F59FDF22}" type="presParOf" srcId="{7525A364-2F90-4A65-BBAF-74D98F55D267}" destId="{2E3ED889-49FB-402B-9AC9-C348D1F23635}" srcOrd="1" destOrd="0" presId="urn:microsoft.com/office/officeart/2005/8/layout/pyramid2"/>
    <dgm:cxn modelId="{36FD963F-14DF-4A8F-A376-6AC06BCBB1B4}" type="presParOf" srcId="{7525A364-2F90-4A65-BBAF-74D98F55D267}" destId="{5D45795F-436A-4DA0-8B70-427751C2FBD8}" srcOrd="2" destOrd="0" presId="urn:microsoft.com/office/officeart/2005/8/layout/pyramid2"/>
    <dgm:cxn modelId="{AD7D24A5-0810-44ED-B42E-B276AFD858C1}" type="presParOf" srcId="{7525A364-2F90-4A65-BBAF-74D98F55D267}" destId="{F8829AC2-02FD-48AE-9F31-0BD6AD82ECAD}" srcOrd="3" destOrd="0" presId="urn:microsoft.com/office/officeart/2005/8/layout/pyramid2"/>
    <dgm:cxn modelId="{43F3F55C-D443-47E1-9014-C69CAC65B248}" type="presParOf" srcId="{7525A364-2F90-4A65-BBAF-74D98F55D267}" destId="{D7F20B8E-B693-4E2D-8D8A-5A4615810458}" srcOrd="4" destOrd="0" presId="urn:microsoft.com/office/officeart/2005/8/layout/pyramid2"/>
    <dgm:cxn modelId="{4989E369-DC01-47E1-AAAE-5C8C5DE5A999}" type="presParOf" srcId="{7525A364-2F90-4A65-BBAF-74D98F55D267}" destId="{E3CFA0A1-09F6-4549-B563-4AAC46A1692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1AEB6-E0F6-478D-8BED-BFF0C7898389}">
      <dsp:nvSpPr>
        <dsp:cNvPr id="0" name=""/>
        <dsp:cNvSpPr/>
      </dsp:nvSpPr>
      <dsp:spPr>
        <a:xfrm>
          <a:off x="-72282" y="0"/>
          <a:ext cx="1939255" cy="2329468"/>
        </a:xfrm>
        <a:prstGeom prst="triangle">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88229B-FD69-42FB-BE08-3E5493C7E77F}">
      <dsp:nvSpPr>
        <dsp:cNvPr id="0" name=""/>
        <dsp:cNvSpPr/>
      </dsp:nvSpPr>
      <dsp:spPr>
        <a:xfrm>
          <a:off x="298096" y="340298"/>
          <a:ext cx="1161813" cy="5514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Failure Modes</a:t>
          </a:r>
          <a:endParaRPr lang="en-US" sz="1100" b="1" kern="1200" dirty="0"/>
        </a:p>
      </dsp:txBody>
      <dsp:txXfrm>
        <a:off x="325014" y="367216"/>
        <a:ext cx="1107977" cy="497592"/>
      </dsp:txXfrm>
    </dsp:sp>
    <dsp:sp modelId="{5D45795F-436A-4DA0-8B70-427751C2FBD8}">
      <dsp:nvSpPr>
        <dsp:cNvPr id="0" name=""/>
        <dsp:cNvSpPr/>
      </dsp:nvSpPr>
      <dsp:spPr>
        <a:xfrm>
          <a:off x="283711" y="969451"/>
          <a:ext cx="1254098" cy="5514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System Failure Probabilities</a:t>
          </a:r>
          <a:endParaRPr lang="en-US" sz="1100" b="1" kern="1200" dirty="0"/>
        </a:p>
      </dsp:txBody>
      <dsp:txXfrm>
        <a:off x="310629" y="996369"/>
        <a:ext cx="1200262" cy="497592"/>
      </dsp:txXfrm>
    </dsp:sp>
    <dsp:sp modelId="{D7F20B8E-B693-4E2D-8D8A-5A4615810458}">
      <dsp:nvSpPr>
        <dsp:cNvPr id="0" name=""/>
        <dsp:cNvSpPr/>
      </dsp:nvSpPr>
      <dsp:spPr>
        <a:xfrm>
          <a:off x="127029" y="1618967"/>
          <a:ext cx="1576279" cy="5514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Probabilistic Estimation of Failure Consequences </a:t>
          </a:r>
          <a:endParaRPr lang="en-US" sz="1100" b="1" kern="1200" dirty="0"/>
        </a:p>
      </dsp:txBody>
      <dsp:txXfrm>
        <a:off x="153947" y="1645885"/>
        <a:ext cx="1522443" cy="4975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8B78B9A-9950-C240-8B4B-281DE923BB27}" type="datetimeFigureOut">
              <a:rPr lang="en-US"/>
              <a:pPr>
                <a:defRPr/>
              </a:pPr>
              <a:t>6/27/2022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smtClean="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7947664F-91CD-3143-ACC0-998B3B1F8B5E}" type="slidenum">
              <a:rPr lang="en-US"/>
              <a:pPr>
                <a:defRPr/>
              </a:pPr>
              <a:t>‹#›</a:t>
            </a:fld>
            <a:endParaRPr lang="en-US" dirty="0"/>
          </a:p>
        </p:txBody>
      </p:sp>
    </p:spTree>
    <p:extLst>
      <p:ext uri="{BB962C8B-B14F-4D97-AF65-F5344CB8AC3E}">
        <p14:creationId xmlns:p14="http://schemas.microsoft.com/office/powerpoint/2010/main" val="147311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75800823-314D-8B4C-864F-F40E6CF1162D}" type="datetimeFigureOut">
              <a:rPr lang="en-US"/>
              <a:pPr>
                <a:defRPr/>
              </a:pPr>
              <a:t>6/27/2022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smtClean="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FCB62295-2C89-6C4E-9821-57B440BBFB77}" type="slidenum">
              <a:rPr lang="en-US"/>
              <a:pPr>
                <a:defRPr/>
              </a:pPr>
              <a:t>‹#›</a:t>
            </a:fld>
            <a:endParaRPr lang="en-US" dirty="0"/>
          </a:p>
        </p:txBody>
      </p:sp>
    </p:spTree>
    <p:extLst>
      <p:ext uri="{BB962C8B-B14F-4D97-AF65-F5344CB8AC3E}">
        <p14:creationId xmlns:p14="http://schemas.microsoft.com/office/powerpoint/2010/main" val="12675974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a:t>
            </a:fld>
            <a:endParaRPr lang="en-US" dirty="0"/>
          </a:p>
        </p:txBody>
      </p:sp>
    </p:spTree>
    <p:extLst>
      <p:ext uri="{BB962C8B-B14F-4D97-AF65-F5344CB8AC3E}">
        <p14:creationId xmlns:p14="http://schemas.microsoft.com/office/powerpoint/2010/main" val="173127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In IRADIC, a redundancy-guided systems-theoretic method for hazard analysis was developed for supporting I&amp;C designers and engineers to address both hardware and software CCFs and qualitatively analyze their effects on system availability. It also provides a technical basis for implementing, following reliability and consequence analyses of unexpected software failures. It integrates STPA, FTA and HAZCADS and effectively identifies software CCFs by reframing STPA in a redundancy-guided way.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The second part of IRADIC is reliability analysis with the tasks of quantifying the probabilities of failures from the hazard analysis and failure of entire DI&amp;C systems. In IRADIC, two methods have been developed for different application conditions: one of them is called BAHAMAS for limited-data conditions and another is called ORCAS for data-rich analysis. </a:t>
            </a:r>
          </a:p>
          <a:p>
            <a:endParaRPr lang="en-US" dirty="0"/>
          </a:p>
          <a:p>
            <a:r>
              <a:rPr lang="en-US" sz="1200" dirty="0">
                <a:effectLst/>
                <a:latin typeface="Times New Roman" panose="02020603050405020304" pitchFamily="18" charset="0"/>
                <a:ea typeface="Times New Roman" panose="02020603050405020304" pitchFamily="18" charset="0"/>
              </a:rPr>
              <a:t>As the third and final part, consequence analysis is to be implemented to evaluate the impact of consequences from digital failures on plant responses.</a:t>
            </a:r>
            <a:endParaRPr lang="en-US" dirty="0"/>
          </a:p>
        </p:txBody>
      </p:sp>
      <p:sp>
        <p:nvSpPr>
          <p:cNvPr id="4" name="Slide Number Placeholder 3"/>
          <p:cNvSpPr>
            <a:spLocks noGrp="1"/>
          </p:cNvSpPr>
          <p:nvPr>
            <p:ph type="sldNum" sz="quarter" idx="5"/>
          </p:nvPr>
        </p:nvSpPr>
        <p:spPr/>
        <p:txBody>
          <a:bodyPr/>
          <a:lstStyle/>
          <a:p>
            <a:fld id="{4D1AACC3-124E-455C-92B2-F94D1B7FB0CB}" type="slidenum">
              <a:rPr lang="en-US" smtClean="0"/>
              <a:t>2</a:t>
            </a:fld>
            <a:endParaRPr lang="en-US" dirty="0"/>
          </a:p>
        </p:txBody>
      </p:sp>
    </p:spTree>
    <p:extLst>
      <p:ext uri="{BB962C8B-B14F-4D97-AF65-F5344CB8AC3E}">
        <p14:creationId xmlns:p14="http://schemas.microsoft.com/office/powerpoint/2010/main" val="393060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APR-1400 DI&amp;C system, multiple primary and secondary sources of information provide information to various safety features. The qualified indication and alarm system (QIAS-P) is one of the integral monitoring systems for safety-critical systems. Its also interesting to note that there is also a diverse information and actuation system which meets one of the SECY-SRM-93-087 requirements for speculated CCF in DI&amp;C systems.</a:t>
            </a: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12</a:t>
            </a:fld>
            <a:endParaRPr lang="en-US" dirty="0"/>
          </a:p>
        </p:txBody>
      </p:sp>
    </p:spTree>
    <p:extLst>
      <p:ext uri="{BB962C8B-B14F-4D97-AF65-F5344CB8AC3E}">
        <p14:creationId xmlns:p14="http://schemas.microsoft.com/office/powerpoint/2010/main" val="295890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a:t>
            </a:r>
          </a:p>
          <a:p>
            <a:r>
              <a:rPr lang="en-US" dirty="0"/>
              <a:t>Future work to be done in thesis?</a:t>
            </a: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16</a:t>
            </a:fld>
            <a:endParaRPr lang="en-US" dirty="0"/>
          </a:p>
        </p:txBody>
      </p:sp>
    </p:spTree>
    <p:extLst>
      <p:ext uri="{BB962C8B-B14F-4D97-AF65-F5344CB8AC3E}">
        <p14:creationId xmlns:p14="http://schemas.microsoft.com/office/powerpoint/2010/main" val="456455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2511706" cy="15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19"/>
          <p:cNvSpPr>
            <a:spLocks noGrp="1"/>
          </p:cNvSpPr>
          <p:nvPr>
            <p:ph type="body" sz="quarter" idx="13"/>
          </p:nvPr>
        </p:nvSpPr>
        <p:spPr>
          <a:xfrm>
            <a:off x="3199790" y="3959586"/>
            <a:ext cx="2743200" cy="609600"/>
          </a:xfrm>
          <a:prstGeom prst="rect">
            <a:avLst/>
          </a:prstGeom>
        </p:spPr>
        <p:txBody>
          <a:bodyPr>
            <a:normAutofit/>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1050">
                <a:latin typeface="Arial" charset="0"/>
                <a:ea typeface="Arial" charset="0"/>
                <a:cs typeface="Arial" charset="0"/>
              </a:defRPr>
            </a:lvl1pPr>
          </a:lstStyle>
          <a:p>
            <a:pPr lvl="0"/>
            <a:r>
              <a:rPr lang="en-US" noProof="0"/>
              <a:t>Click to edit Master text styles</a:t>
            </a:r>
          </a:p>
        </p:txBody>
      </p:sp>
      <p:sp>
        <p:nvSpPr>
          <p:cNvPr id="8" name="Title 1"/>
          <p:cNvSpPr>
            <a:spLocks noGrp="1"/>
          </p:cNvSpPr>
          <p:nvPr>
            <p:ph type="ctrTitle"/>
          </p:nvPr>
        </p:nvSpPr>
        <p:spPr>
          <a:xfrm>
            <a:off x="342290" y="1968702"/>
            <a:ext cx="8458200" cy="685799"/>
          </a:xfrm>
          <a:prstGeom prst="rect">
            <a:avLst/>
          </a:prstGeom>
        </p:spPr>
        <p:txBody>
          <a:bodyPr/>
          <a:lstStyle>
            <a:lvl1pPr marL="0" marR="0" indent="0" algn="ctr" defTabSz="685800" rtl="0" eaLnBrk="1" fontAlgn="auto" latinLnBrk="0" hangingPunct="1">
              <a:lnSpc>
                <a:spcPct val="100000"/>
              </a:lnSpc>
              <a:spcBef>
                <a:spcPct val="0"/>
              </a:spcBef>
              <a:spcAft>
                <a:spcPts val="0"/>
              </a:spcAft>
              <a:buClrTx/>
              <a:buSzTx/>
              <a:buFontTx/>
              <a:buNone/>
              <a:tabLst/>
              <a:defRPr>
                <a:solidFill>
                  <a:srgbClr val="005976"/>
                </a:solidFill>
              </a:defRPr>
            </a:lvl1pPr>
          </a:lstStyle>
          <a:p>
            <a:r>
              <a:rPr lang="en-US" noProof="0" dirty="0"/>
              <a:t>Click to edit Master title style</a:t>
            </a:r>
            <a:endParaRPr lang="en-US" dirty="0"/>
          </a:p>
        </p:txBody>
      </p:sp>
      <p:sp>
        <p:nvSpPr>
          <p:cNvPr id="11" name="Slide Number Placeholder 5"/>
          <p:cNvSpPr>
            <a:spLocks noGrp="1"/>
          </p:cNvSpPr>
          <p:nvPr>
            <p:ph type="sldNum" sz="quarter" idx="14"/>
          </p:nvPr>
        </p:nvSpPr>
        <p:spPr/>
        <p:txBody>
          <a:bodyPr/>
          <a:lstStyle>
            <a:lvl1pPr>
              <a:defRPr/>
            </a:lvl1pPr>
          </a:lstStyle>
          <a:p>
            <a:pPr>
              <a:defRPr/>
            </a:pPr>
            <a:fld id="{224A5FB9-150B-8B43-BBDA-E4A39673120B}" type="slidenum">
              <a:rPr lang="en-US"/>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75734" y="156216"/>
            <a:ext cx="4150150" cy="1679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87775"/>
            <a:ext cx="9142780" cy="147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610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BA7E993F-0259-9844-9811-D18DB18E41B4}" type="slidenum">
              <a:rPr lang="en-US"/>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543" y="2469424"/>
            <a:ext cx="5162703" cy="168588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49158"/>
          <a:stretch/>
        </p:blipFill>
        <p:spPr>
          <a:xfrm>
            <a:off x="5524094" y="-109168"/>
            <a:ext cx="4569028" cy="6738612"/>
          </a:xfrm>
          <a:prstGeom prst="rect">
            <a:avLst/>
          </a:prstGeom>
          <a:effectLst>
            <a:softEdge rad="127000"/>
          </a:effectLst>
        </p:spPr>
      </p:pic>
    </p:spTree>
    <p:extLst>
      <p:ext uri="{BB962C8B-B14F-4D97-AF65-F5344CB8AC3E}">
        <p14:creationId xmlns:p14="http://schemas.microsoft.com/office/powerpoint/2010/main" val="3251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44F78CDE-5BAF-4A4D-A032-0BFD74B385AD}"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0" y="2590801"/>
            <a:ext cx="3438967" cy="1374952"/>
          </a:xfrm>
          <a:prstGeom prst="rect">
            <a:avLst/>
          </a:prstGeom>
        </p:spPr>
      </p:pic>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47976" y="917214"/>
            <a:ext cx="4196024" cy="504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184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3457575" y="4608513"/>
            <a:ext cx="222885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sz="2100" i="1" dirty="0">
                <a:solidFill>
                  <a:srgbClr val="005976"/>
                </a:solidFill>
                <a:latin typeface="Helvetica" charset="0"/>
                <a:ea typeface="Helvetica" charset="0"/>
                <a:cs typeface="Helvetica" charset="0"/>
              </a:rPr>
              <a:t>http://lwrs.inl.gov</a:t>
            </a:r>
          </a:p>
        </p:txBody>
      </p:sp>
      <p:sp>
        <p:nvSpPr>
          <p:cNvPr id="6" name="Rectangle 5"/>
          <p:cNvSpPr/>
          <p:nvPr/>
        </p:nvSpPr>
        <p:spPr>
          <a:xfrm>
            <a:off x="-8334" y="0"/>
            <a:ext cx="2867281" cy="174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444112" y="1391605"/>
            <a:ext cx="4512023" cy="182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263" y="3580975"/>
            <a:ext cx="7248525" cy="664325"/>
          </a:xfrm>
          <a:prstGeom prst="rect">
            <a:avLst/>
          </a:prstGeom>
        </p:spPr>
      </p:pic>
    </p:spTree>
    <p:extLst>
      <p:ext uri="{BB962C8B-B14F-4D97-AF65-F5344CB8AC3E}">
        <p14:creationId xmlns:p14="http://schemas.microsoft.com/office/powerpoint/2010/main" val="41287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304800" y="1453661"/>
            <a:ext cx="8534400" cy="4923693"/>
          </a:xfrm>
          <a:prstGeom prst="rect">
            <a:avLst/>
          </a:prstGeom>
        </p:spPr>
        <p:txBody>
          <a:bodyPr rtlCol="0">
            <a:normAutofit/>
          </a:bodyPr>
          <a:lstStyle>
            <a:lvl1pPr indent="-228600">
              <a:lnSpc>
                <a:spcPts val="1800"/>
              </a:lnSpc>
              <a:spcBef>
                <a:spcPts val="300"/>
              </a:spcBef>
              <a:spcAft>
                <a:spcPts val="300"/>
              </a:spcAft>
              <a:buClr>
                <a:srgbClr val="005976"/>
              </a:buClr>
              <a:defRPr sz="1800" b="1"/>
            </a:lvl1pPr>
            <a:lvl2pPr indent="-228600">
              <a:lnSpc>
                <a:spcPts val="1800"/>
              </a:lnSpc>
              <a:spcBef>
                <a:spcPts val="300"/>
              </a:spcBef>
              <a:spcAft>
                <a:spcPts val="300"/>
              </a:spcAft>
              <a:buClr>
                <a:srgbClr val="005976"/>
              </a:buClr>
              <a:defRPr sz="1600"/>
            </a:lvl2pPr>
            <a:lvl3pPr indent="-228600">
              <a:lnSpc>
                <a:spcPts val="1800"/>
              </a:lnSpc>
              <a:spcBef>
                <a:spcPts val="300"/>
              </a:spcBef>
              <a:spcAft>
                <a:spcPts val="300"/>
              </a:spcAft>
              <a:buClr>
                <a:srgbClr val="005976"/>
              </a:buClr>
              <a:defRPr sz="1400"/>
            </a:lvl3pPr>
          </a:lstStyle>
          <a:p>
            <a:pPr lvl="0"/>
            <a:r>
              <a:rPr lang="en-US" noProof="0" dirty="0"/>
              <a:t>Click to edit Master text styles</a:t>
            </a:r>
          </a:p>
          <a:p>
            <a:pPr lvl="1"/>
            <a:r>
              <a:rPr lang="en-US" noProof="0" dirty="0"/>
              <a:t>Second level</a:t>
            </a:r>
          </a:p>
          <a:p>
            <a:pPr lvl="2"/>
            <a:r>
              <a:rPr lang="en-US" noProof="0" dirty="0"/>
              <a:t>Third level</a:t>
            </a:r>
          </a:p>
        </p:txBody>
      </p:sp>
      <p:sp>
        <p:nvSpPr>
          <p:cNvPr id="9" name="Title Placeholder 1"/>
          <p:cNvSpPr>
            <a:spLocks noGrp="1"/>
          </p:cNvSpPr>
          <p:nvPr>
            <p:ph type="title"/>
          </p:nvPr>
        </p:nvSpPr>
        <p:spPr>
          <a:xfrm>
            <a:off x="2555630" y="382955"/>
            <a:ext cx="6283569" cy="898768"/>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B13EF411-8F3B-4B30-BDED-15EE99835F59}"/>
              </a:ext>
            </a:extLst>
          </p:cNvPr>
          <p:cNvSpPr>
            <a:spLocks noGrp="1"/>
          </p:cNvSpPr>
          <p:nvPr>
            <p:ph type="sldNum" sz="quarter" idx="10"/>
          </p:nvPr>
        </p:nvSpPr>
        <p:spPr>
          <a:xfrm>
            <a:off x="7086600" y="6652768"/>
            <a:ext cx="2057400" cy="205233"/>
          </a:xfrm>
        </p:spPr>
        <p:txBody>
          <a:bodyPr/>
          <a:lstStyle>
            <a:lvl1pPr>
              <a:defRPr>
                <a:solidFill>
                  <a:schemeClr val="bg1">
                    <a:lumMod val="95000"/>
                  </a:schemeClr>
                </a:solidFill>
              </a:defRPr>
            </a:lvl1pPr>
          </a:lstStyle>
          <a:p>
            <a:pPr>
              <a:defRPr/>
            </a:pPr>
            <a:fld id="{CDEFAD39-1750-3342-8CA4-A45556007C23}" type="slidenum">
              <a:rPr lang="en-US" smtClean="0"/>
              <a:pPr>
                <a:defRPr/>
              </a:pPr>
              <a:t>‹#›</a:t>
            </a:fld>
            <a:endParaRPr lang="en-US" dirty="0"/>
          </a:p>
        </p:txBody>
      </p:sp>
    </p:spTree>
    <p:extLst>
      <p:ext uri="{BB962C8B-B14F-4D97-AF65-F5344CB8AC3E}">
        <p14:creationId xmlns:p14="http://schemas.microsoft.com/office/powerpoint/2010/main" val="36191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67303"/>
            <a:ext cx="7886700" cy="953001"/>
          </a:xfrm>
          <a:prstGeom prst="rect">
            <a:avLst/>
          </a:prstGeom>
        </p:spPr>
        <p:txBody>
          <a:bodyPr anchor="b"/>
          <a:lstStyle>
            <a:lvl1pPr>
              <a:defRPr sz="3600">
                <a:solidFill>
                  <a:srgbClr val="005976"/>
                </a:solidFill>
              </a:defRPr>
            </a:lvl1pPr>
          </a:lstStyle>
          <a:p>
            <a:r>
              <a:rPr lang="en-US" dirty="0"/>
              <a:t>Click to edit Master title style</a:t>
            </a:r>
          </a:p>
        </p:txBody>
      </p:sp>
      <p:sp>
        <p:nvSpPr>
          <p:cNvPr id="3" name="Text Placeholder 2"/>
          <p:cNvSpPr>
            <a:spLocks noGrp="1"/>
          </p:cNvSpPr>
          <p:nvPr>
            <p:ph type="body" idx="1"/>
          </p:nvPr>
        </p:nvSpPr>
        <p:spPr>
          <a:xfrm>
            <a:off x="623888" y="3116799"/>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763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CDEFAD39-1750-3342-8CA4-A45556007C23}" type="slidenum">
              <a:rPr lang="en-US"/>
              <a:pPr>
                <a:defRPr/>
              </a:pPr>
              <a:t>‹#›</a:t>
            </a:fld>
            <a:endParaRPr lang="en-US" dirty="0"/>
          </a:p>
        </p:txBody>
      </p:sp>
    </p:spTree>
    <p:extLst>
      <p:ext uri="{BB962C8B-B14F-4D97-AF65-F5344CB8AC3E}">
        <p14:creationId xmlns:p14="http://schemas.microsoft.com/office/powerpoint/2010/main" val="3643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10"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902B0B02-2ECD-9B44-9640-8386821118A6}" type="slidenum">
              <a:rPr lang="en-US"/>
              <a:pPr>
                <a:defRPr/>
              </a:pPr>
              <a:t>‹#›</a:t>
            </a:fld>
            <a:endParaRPr lang="en-US" dirty="0"/>
          </a:p>
        </p:txBody>
      </p:sp>
    </p:spTree>
    <p:extLst>
      <p:ext uri="{BB962C8B-B14F-4D97-AF65-F5344CB8AC3E}">
        <p14:creationId xmlns:p14="http://schemas.microsoft.com/office/powerpoint/2010/main" val="21943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CE5E1DA-8DF7-FF44-A92B-B9359153D133}" type="slidenum">
              <a:rPr lang="en-US"/>
              <a:pPr>
                <a:defRPr/>
              </a:pPr>
              <a:t>‹#›</a:t>
            </a:fld>
            <a:endParaRPr lang="en-US" dirty="0"/>
          </a:p>
        </p:txBody>
      </p:sp>
    </p:spTree>
    <p:extLst>
      <p:ext uri="{BB962C8B-B14F-4D97-AF65-F5344CB8AC3E}">
        <p14:creationId xmlns:p14="http://schemas.microsoft.com/office/powerpoint/2010/main" val="119363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2516" y="577770"/>
            <a:ext cx="6196073" cy="918989"/>
          </a:xfrm>
          <a:prstGeom prst="rect">
            <a:avLst/>
          </a:prstGeom>
        </p:spPr>
      </p:pic>
      <p:sp>
        <p:nvSpPr>
          <p:cNvPr id="14" name="Rectangle 13"/>
          <p:cNvSpPr/>
          <p:nvPr userDrawn="1"/>
        </p:nvSpPr>
        <p:spPr>
          <a:xfrm>
            <a:off x="0" y="3025353"/>
            <a:ext cx="9144000" cy="1134319"/>
          </a:xfrm>
          <a:prstGeom prst="rect">
            <a:avLst/>
          </a:prstGeom>
          <a:gradFill flip="none" rotWithShape="1">
            <a:gsLst>
              <a:gs pos="0">
                <a:schemeClr val="bg1"/>
              </a:gs>
              <a:gs pos="50000">
                <a:srgbClr val="74BF4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42888" y="263842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2464594" y="264477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4685110" y="263842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906816" y="2641600"/>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8"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1027510"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9154" y="3014663"/>
            <a:ext cx="152042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1328" y="2930525"/>
            <a:ext cx="16049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9501" y="3014663"/>
            <a:ext cx="908447"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5"/>
          <p:cNvSpPr txBox="1">
            <a:spLocks/>
          </p:cNvSpPr>
          <p:nvPr/>
        </p:nvSpPr>
        <p:spPr>
          <a:xfrm>
            <a:off x="8858250" y="6477001"/>
            <a:ext cx="685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350" dirty="0"/>
              <a:t>4</a:t>
            </a:r>
          </a:p>
        </p:txBody>
      </p:sp>
      <p:sp>
        <p:nvSpPr>
          <p:cNvPr id="13" name="Slide Number Placeholder 3"/>
          <p:cNvSpPr>
            <a:spLocks noGrp="1"/>
          </p:cNvSpPr>
          <p:nvPr>
            <p:ph type="sldNum" sz="quarter" idx="10"/>
          </p:nvPr>
        </p:nvSpPr>
        <p:spPr/>
        <p:txBody>
          <a:bodyPr/>
          <a:lstStyle>
            <a:lvl1pPr>
              <a:defRPr/>
            </a:lvl1pPr>
          </a:lstStyle>
          <a:p>
            <a:pPr>
              <a:defRPr/>
            </a:pPr>
            <a:fld id="{9DFE9C48-8F57-E742-8DC6-3BE36B6F9E24}" type="slidenum">
              <a:rPr lang="en-US"/>
              <a:pPr>
                <a:defRPr/>
              </a:pPr>
              <a:t>‹#›</a:t>
            </a:fld>
            <a:endParaRPr lang="en-US" dirty="0"/>
          </a:p>
        </p:txBody>
      </p:sp>
    </p:spTree>
    <p:extLst>
      <p:ext uri="{BB962C8B-B14F-4D97-AF65-F5344CB8AC3E}">
        <p14:creationId xmlns:p14="http://schemas.microsoft.com/office/powerpoint/2010/main" val="85853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p:txBody>
          <a:bodyPr/>
          <a:lstStyle>
            <a:lvl1pPr>
              <a:defRPr/>
            </a:lvl1pPr>
          </a:lstStyle>
          <a:p>
            <a:pPr>
              <a:defRPr/>
            </a:pPr>
            <a:fld id="{760295EF-69B7-3545-8109-E177475F05FD}" type="slidenum">
              <a:rPr lang="en-US"/>
              <a:pPr>
                <a:defRPr/>
              </a:pPr>
              <a:t>‹#›</a:t>
            </a:fld>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0895" b="4445"/>
          <a:stretch/>
        </p:blipFill>
        <p:spPr>
          <a:xfrm>
            <a:off x="5243332" y="-112964"/>
            <a:ext cx="4070517" cy="6605840"/>
          </a:xfrm>
          <a:prstGeom prst="rect">
            <a:avLst/>
          </a:prstGeom>
          <a:effectLst>
            <a:softEdge rad="127000"/>
          </a:effec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205" y="2454182"/>
            <a:ext cx="3686458" cy="1353890"/>
          </a:xfrm>
          <a:prstGeom prst="rect">
            <a:avLst/>
          </a:prstGeom>
        </p:spPr>
      </p:pic>
    </p:spTree>
    <p:extLst>
      <p:ext uri="{BB962C8B-B14F-4D97-AF65-F5344CB8AC3E}">
        <p14:creationId xmlns:p14="http://schemas.microsoft.com/office/powerpoint/2010/main" val="53565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9263B586-7639-A643-8503-F9ED63DE7C9E}" type="slidenum">
              <a:rPr lang="en-US"/>
              <a:pPr>
                <a:defRPr/>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l="13823" r="7097"/>
          <a:stretch/>
        </p:blipFill>
        <p:spPr>
          <a:xfrm>
            <a:off x="5347504" y="-156975"/>
            <a:ext cx="4514126" cy="6809263"/>
          </a:xfrm>
          <a:prstGeom prst="rect">
            <a:avLst/>
          </a:prstGeom>
          <a:effectLst>
            <a:softEdge rad="127000"/>
          </a:effec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930" y="2677769"/>
            <a:ext cx="4814531" cy="1211326"/>
          </a:xfrm>
          <a:prstGeom prst="rect">
            <a:avLst/>
          </a:prstGeom>
        </p:spPr>
      </p:pic>
    </p:spTree>
    <p:extLst>
      <p:ext uri="{BB962C8B-B14F-4D97-AF65-F5344CB8AC3E}">
        <p14:creationId xmlns:p14="http://schemas.microsoft.com/office/powerpoint/2010/main" val="58534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86600" y="6492876"/>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1BAE5DC5-FB39-0146-BD30-735AAEA116EC}" type="slidenum">
              <a:rPr lang="en-US"/>
              <a:pPr>
                <a:defRPr/>
              </a:pPr>
              <a:t>‹#›</a:t>
            </a:fld>
            <a:endParaRPr lang="en-US" dirty="0"/>
          </a:p>
        </p:txBody>
      </p:sp>
      <p:sp>
        <p:nvSpPr>
          <p:cNvPr id="1029" name="Title Placeholder 1"/>
          <p:cNvSpPr>
            <a:spLocks noGrp="1"/>
          </p:cNvSpPr>
          <p:nvPr>
            <p:ph type="title"/>
          </p:nvPr>
        </p:nvSpPr>
        <p:spPr bwMode="auto">
          <a:xfrm>
            <a:off x="2488556" y="633413"/>
            <a:ext cx="6235153"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Text Placeholder 2"/>
          <p:cNvSpPr>
            <a:spLocks noGrp="1"/>
          </p:cNvSpPr>
          <p:nvPr>
            <p:ph type="body" idx="1"/>
          </p:nvPr>
        </p:nvSpPr>
        <p:spPr bwMode="auto">
          <a:xfrm>
            <a:off x="346275" y="1916575"/>
            <a:ext cx="8458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346275" y="504584"/>
            <a:ext cx="2107556" cy="852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rot="10800000">
            <a:off x="0" y="5811714"/>
            <a:ext cx="9144000" cy="104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2" r:id="rId4"/>
    <p:sldLayoutId id="2147483677" r:id="rId5"/>
    <p:sldLayoutId id="2147483673" r:id="rId6"/>
    <p:sldLayoutId id="2147483678" r:id="rId7"/>
    <p:sldLayoutId id="2147483679" r:id="rId8"/>
    <p:sldLayoutId id="2147483680" r:id="rId9"/>
    <p:sldLayoutId id="2147483681" r:id="rId10"/>
    <p:sldLayoutId id="2147483682" r:id="rId11"/>
    <p:sldLayoutId id="2147483683" r:id="rId12"/>
  </p:sldLayoutIdLst>
  <p:hf hdr="0" dt="0"/>
  <p:txStyles>
    <p:titleStyle>
      <a:lvl1pPr algn="l" rtl="0" eaLnBrk="1" fontAlgn="base" hangingPunct="1">
        <a:lnSpc>
          <a:spcPct val="90000"/>
        </a:lnSpc>
        <a:spcBef>
          <a:spcPct val="0"/>
        </a:spcBef>
        <a:spcAft>
          <a:spcPct val="0"/>
        </a:spcAft>
        <a:defRPr sz="1800" b="1" kern="1200">
          <a:solidFill>
            <a:srgbClr val="005976"/>
          </a:solidFill>
          <a:latin typeface="Arial Black" charset="0"/>
          <a:ea typeface="Arial Black" charset="0"/>
          <a:cs typeface="Arial Black" charset="0"/>
        </a:defRPr>
      </a:lvl1pPr>
      <a:lvl2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2pPr>
      <a:lvl3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3pPr>
      <a:lvl4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4pPr>
      <a:lvl5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5pPr>
      <a:lvl6pPr marL="3429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6pPr>
      <a:lvl7pPr marL="6858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7pPr>
      <a:lvl8pPr marL="10287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8pPr>
      <a:lvl9pPr marL="13716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9pPr>
    </p:titleStyle>
    <p:bodyStyle>
      <a:lvl1pPr marL="171450" indent="-239316" algn="l" rtl="0" eaLnBrk="1" fontAlgn="base" hangingPunct="1">
        <a:lnSpc>
          <a:spcPts val="1350"/>
        </a:lnSpc>
        <a:spcBef>
          <a:spcPts val="450"/>
        </a:spcBef>
        <a:spcAft>
          <a:spcPct val="0"/>
        </a:spcAft>
        <a:buClr>
          <a:srgbClr val="6C8F9B"/>
        </a:buClr>
        <a:buSzPct val="125000"/>
        <a:buFont typeface="Arial" charset="0"/>
        <a:buChar char="•"/>
        <a:defRPr kern="1200">
          <a:solidFill>
            <a:schemeClr val="tx1"/>
          </a:solidFill>
          <a:latin typeface="Arial" charset="0"/>
          <a:ea typeface="Arial" charset="0"/>
          <a:cs typeface="Arial" charset="0"/>
        </a:defRPr>
      </a:lvl1pPr>
      <a:lvl2pPr marL="514350" indent="-239316" algn="l" rtl="0" eaLnBrk="1" fontAlgn="base" hangingPunct="1">
        <a:lnSpc>
          <a:spcPts val="1350"/>
        </a:lnSpc>
        <a:spcBef>
          <a:spcPts val="450"/>
        </a:spcBef>
        <a:spcAft>
          <a:spcPct val="0"/>
        </a:spcAft>
        <a:buClr>
          <a:srgbClr val="6C8F9B"/>
        </a:buClr>
        <a:buSzPct val="75000"/>
        <a:buFont typeface="Courier New" charset="0"/>
        <a:buChar char="o"/>
        <a:defRPr sz="1200" kern="1200">
          <a:solidFill>
            <a:schemeClr val="tx1"/>
          </a:solidFill>
          <a:latin typeface="Arial" charset="0"/>
          <a:ea typeface="Arial" charset="0"/>
          <a:cs typeface="Arial" charset="0"/>
        </a:defRPr>
      </a:lvl2pPr>
      <a:lvl3pPr marL="857250" indent="-239316" algn="l" rtl="0" eaLnBrk="1" fontAlgn="base" hangingPunct="1">
        <a:lnSpc>
          <a:spcPts val="1350"/>
        </a:lnSpc>
        <a:spcBef>
          <a:spcPts val="450"/>
        </a:spcBef>
        <a:spcAft>
          <a:spcPct val="0"/>
        </a:spcAft>
        <a:buClr>
          <a:srgbClr val="6C8F9B"/>
        </a:buClr>
        <a:buFont typeface="Arial" charset="0"/>
        <a:buChar char="•"/>
        <a:defRPr sz="105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chen2@ncs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50C35E-753C-41E3-A4FC-9B12121538DF}"/>
              </a:ext>
            </a:extLst>
          </p:cNvPr>
          <p:cNvSpPr>
            <a:spLocks noGrp="1"/>
          </p:cNvSpPr>
          <p:nvPr>
            <p:ph type="ctrTitle"/>
          </p:nvPr>
        </p:nvSpPr>
        <p:spPr>
          <a:xfrm>
            <a:off x="342290" y="1926289"/>
            <a:ext cx="8458200" cy="1118627"/>
          </a:xfrm>
        </p:spPr>
        <p:txBody>
          <a:bodyPr/>
          <a:lstStyle/>
          <a:p>
            <a:pPr>
              <a:lnSpc>
                <a:spcPts val="2500"/>
              </a:lnSpc>
            </a:pPr>
            <a:r>
              <a:rPr lang="en-US" sz="2000" dirty="0"/>
              <a:t>Failure Mechanism Traceability and Application in Human System Interface of Nuclear Power Plants using RESHA</a:t>
            </a:r>
          </a:p>
        </p:txBody>
      </p:sp>
      <p:sp>
        <p:nvSpPr>
          <p:cNvPr id="4" name="Text Placeholder 1">
            <a:extLst>
              <a:ext uri="{FF2B5EF4-FFF2-40B4-BE49-F238E27FC236}">
                <a16:creationId xmlns:a16="http://schemas.microsoft.com/office/drawing/2014/main" id="{3A5BD445-DBE8-987A-DF59-122BB1792B29}"/>
              </a:ext>
            </a:extLst>
          </p:cNvPr>
          <p:cNvSpPr txBox="1">
            <a:spLocks/>
          </p:cNvSpPr>
          <p:nvPr/>
        </p:nvSpPr>
        <p:spPr bwMode="auto">
          <a:xfrm>
            <a:off x="1853441" y="3047013"/>
            <a:ext cx="5435898" cy="150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1050" kern="1200">
                <a:solidFill>
                  <a:schemeClr val="tx1"/>
                </a:solidFill>
                <a:latin typeface="Arial" charset="0"/>
                <a:ea typeface="Arial" charset="0"/>
                <a:cs typeface="Arial" charset="0"/>
              </a:defRPr>
            </a:lvl1pPr>
            <a:lvl2pPr marL="514350" indent="-239316" algn="l" rtl="0" eaLnBrk="1" fontAlgn="base" hangingPunct="1">
              <a:lnSpc>
                <a:spcPts val="1350"/>
              </a:lnSpc>
              <a:spcBef>
                <a:spcPts val="450"/>
              </a:spcBef>
              <a:spcAft>
                <a:spcPct val="0"/>
              </a:spcAft>
              <a:buClr>
                <a:srgbClr val="6C8F9B"/>
              </a:buClr>
              <a:buSzPct val="75000"/>
              <a:buFont typeface="Courier New" charset="0"/>
              <a:buChar char="o"/>
              <a:defRPr sz="1200" kern="1200">
                <a:solidFill>
                  <a:schemeClr val="tx1"/>
                </a:solidFill>
                <a:latin typeface="Arial" charset="0"/>
                <a:ea typeface="Arial" charset="0"/>
                <a:cs typeface="Arial" charset="0"/>
              </a:defRPr>
            </a:lvl2pPr>
            <a:lvl3pPr marL="857250" indent="-239316" algn="l" rtl="0" eaLnBrk="1" fontAlgn="base" hangingPunct="1">
              <a:lnSpc>
                <a:spcPts val="1350"/>
              </a:lnSpc>
              <a:spcBef>
                <a:spcPts val="450"/>
              </a:spcBef>
              <a:spcAft>
                <a:spcPct val="0"/>
              </a:spcAft>
              <a:buClr>
                <a:srgbClr val="6C8F9B"/>
              </a:buClr>
              <a:buFont typeface="Arial" charset="0"/>
              <a:buChar char="•"/>
              <a:defRPr sz="105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10000"/>
              </a:lnSpc>
            </a:pPr>
            <a:r>
              <a:rPr lang="en-US" sz="1400" b="1" dirty="0">
                <a:solidFill>
                  <a:srgbClr val="005976"/>
                </a:solidFill>
              </a:rPr>
              <a:t>Edward Chen </a:t>
            </a:r>
            <a:r>
              <a:rPr lang="en-US" sz="1100" dirty="0">
                <a:solidFill>
                  <a:srgbClr val="005976"/>
                </a:solidFill>
              </a:rPr>
              <a:t>North Carolina State University</a:t>
            </a:r>
          </a:p>
          <a:p>
            <a:pPr>
              <a:lnSpc>
                <a:spcPct val="110000"/>
              </a:lnSpc>
            </a:pPr>
            <a:r>
              <a:rPr lang="en-US" sz="1400" b="1" dirty="0">
                <a:solidFill>
                  <a:srgbClr val="005976"/>
                </a:solidFill>
              </a:rPr>
              <a:t>Han Bao </a:t>
            </a:r>
            <a:r>
              <a:rPr lang="en-US" sz="1100" dirty="0">
                <a:solidFill>
                  <a:srgbClr val="005976"/>
                </a:solidFill>
              </a:rPr>
              <a:t>Idaho National Laboratory</a:t>
            </a:r>
          </a:p>
          <a:p>
            <a:pPr>
              <a:lnSpc>
                <a:spcPct val="110000"/>
              </a:lnSpc>
            </a:pPr>
            <a:r>
              <a:rPr lang="en-US" sz="1400" b="1" dirty="0">
                <a:solidFill>
                  <a:srgbClr val="005976"/>
                </a:solidFill>
              </a:rPr>
              <a:t>Tate </a:t>
            </a:r>
            <a:r>
              <a:rPr lang="en-US" sz="1400" b="1" dirty="0" err="1">
                <a:solidFill>
                  <a:srgbClr val="005976"/>
                </a:solidFill>
              </a:rPr>
              <a:t>Shorthill</a:t>
            </a:r>
            <a:r>
              <a:rPr lang="en-US" sz="1400" b="1" dirty="0">
                <a:solidFill>
                  <a:srgbClr val="005976"/>
                </a:solidFill>
              </a:rPr>
              <a:t> </a:t>
            </a:r>
            <a:r>
              <a:rPr lang="en-US" sz="1100" dirty="0">
                <a:solidFill>
                  <a:srgbClr val="005976"/>
                </a:solidFill>
              </a:rPr>
              <a:t>University of Pittsburgh</a:t>
            </a:r>
          </a:p>
          <a:p>
            <a:pPr>
              <a:lnSpc>
                <a:spcPct val="110000"/>
              </a:lnSpc>
            </a:pPr>
            <a:r>
              <a:rPr lang="en-US" sz="1400" b="1" dirty="0">
                <a:solidFill>
                  <a:srgbClr val="005976"/>
                </a:solidFill>
              </a:rPr>
              <a:t>Carl Elks </a:t>
            </a:r>
            <a:r>
              <a:rPr lang="en-US" sz="1100" dirty="0">
                <a:solidFill>
                  <a:srgbClr val="005976"/>
                </a:solidFill>
              </a:rPr>
              <a:t>Virginia Commonwealth University</a:t>
            </a:r>
          </a:p>
          <a:p>
            <a:pPr>
              <a:lnSpc>
                <a:spcPct val="110000"/>
              </a:lnSpc>
            </a:pPr>
            <a:r>
              <a:rPr lang="en-US" sz="1400" b="1" dirty="0">
                <a:solidFill>
                  <a:srgbClr val="005976"/>
                </a:solidFill>
              </a:rPr>
              <a:t>Nam </a:t>
            </a:r>
            <a:r>
              <a:rPr lang="en-US" sz="1400" b="1" dirty="0" err="1">
                <a:solidFill>
                  <a:srgbClr val="005976"/>
                </a:solidFill>
              </a:rPr>
              <a:t>Dinh</a:t>
            </a:r>
            <a:r>
              <a:rPr lang="en-US" sz="1400" b="1" dirty="0">
                <a:solidFill>
                  <a:srgbClr val="005976"/>
                </a:solidFill>
              </a:rPr>
              <a:t> </a:t>
            </a:r>
            <a:r>
              <a:rPr lang="en-US" sz="1100" dirty="0">
                <a:solidFill>
                  <a:srgbClr val="005976"/>
                </a:solidFill>
              </a:rPr>
              <a:t>North Carolina State University</a:t>
            </a:r>
          </a:p>
          <a:p>
            <a:pPr>
              <a:lnSpc>
                <a:spcPct val="110000"/>
              </a:lnSpc>
            </a:pPr>
            <a:endParaRPr lang="en-US" sz="1100" b="1" dirty="0">
              <a:solidFill>
                <a:srgbClr val="005976"/>
              </a:solidFill>
            </a:endParaRPr>
          </a:p>
          <a:p>
            <a:pPr>
              <a:lnSpc>
                <a:spcPct val="110000"/>
              </a:lnSpc>
            </a:pPr>
            <a:r>
              <a:rPr lang="en-US" sz="1200" dirty="0">
                <a:solidFill>
                  <a:srgbClr val="005976"/>
                </a:solidFill>
              </a:rPr>
              <a:t>6/30/2022</a:t>
            </a:r>
          </a:p>
        </p:txBody>
      </p:sp>
    </p:spTree>
    <p:extLst>
      <p:ext uri="{BB962C8B-B14F-4D97-AF65-F5344CB8AC3E}">
        <p14:creationId xmlns:p14="http://schemas.microsoft.com/office/powerpoint/2010/main" val="29985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1C4F7-1134-5F36-F1D8-DD1E0868E273}"/>
              </a:ext>
            </a:extLst>
          </p:cNvPr>
          <p:cNvSpPr>
            <a:spLocks noGrp="1"/>
          </p:cNvSpPr>
          <p:nvPr>
            <p:ph type="title"/>
          </p:nvPr>
        </p:nvSpPr>
        <p:spPr/>
        <p:txBody>
          <a:bodyPr/>
          <a:lstStyle/>
          <a:p>
            <a:r>
              <a:rPr lang="en-US" dirty="0"/>
              <a:t>Comparison between Failure Modeling</a:t>
            </a:r>
          </a:p>
        </p:txBody>
      </p:sp>
      <p:sp>
        <p:nvSpPr>
          <p:cNvPr id="4" name="Slide Number Placeholder 3">
            <a:extLst>
              <a:ext uri="{FF2B5EF4-FFF2-40B4-BE49-F238E27FC236}">
                <a16:creationId xmlns:a16="http://schemas.microsoft.com/office/drawing/2014/main" id="{A15E56D4-27D8-CCAB-76B5-F9290A94AC08}"/>
              </a:ext>
            </a:extLst>
          </p:cNvPr>
          <p:cNvSpPr>
            <a:spLocks noGrp="1"/>
          </p:cNvSpPr>
          <p:nvPr>
            <p:ph type="sldNum" sz="quarter" idx="10"/>
          </p:nvPr>
        </p:nvSpPr>
        <p:spPr/>
        <p:txBody>
          <a:bodyPr/>
          <a:lstStyle/>
          <a:p>
            <a:pPr>
              <a:defRPr/>
            </a:pPr>
            <a:fld id="{CDEFAD39-1750-3342-8CA4-A45556007C23}" type="slidenum">
              <a:rPr lang="en-US" smtClean="0"/>
              <a:pPr>
                <a:defRPr/>
              </a:pPr>
              <a:t>10</a:t>
            </a:fld>
            <a:endParaRPr lang="en-US" dirty="0"/>
          </a:p>
        </p:txBody>
      </p:sp>
      <p:cxnSp>
        <p:nvCxnSpPr>
          <p:cNvPr id="6" name="Straight Connector 5">
            <a:extLst>
              <a:ext uri="{FF2B5EF4-FFF2-40B4-BE49-F238E27FC236}">
                <a16:creationId xmlns:a16="http://schemas.microsoft.com/office/drawing/2014/main" id="{2A5D01AD-EA32-225E-E1D9-DF391626BF7B}"/>
              </a:ext>
            </a:extLst>
          </p:cNvPr>
          <p:cNvCxnSpPr>
            <a:cxnSpLocks/>
          </p:cNvCxnSpPr>
          <p:nvPr/>
        </p:nvCxnSpPr>
        <p:spPr>
          <a:xfrm>
            <a:off x="490756" y="2324183"/>
            <a:ext cx="811215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96D6EE-E6A4-F991-483C-B385ACA7CB60}"/>
              </a:ext>
            </a:extLst>
          </p:cNvPr>
          <p:cNvCxnSpPr>
            <a:cxnSpLocks/>
          </p:cNvCxnSpPr>
          <p:nvPr/>
        </p:nvCxnSpPr>
        <p:spPr>
          <a:xfrm>
            <a:off x="4512054" y="1352025"/>
            <a:ext cx="0" cy="429376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F052558-7EE9-CE40-D5CB-83944423643D}"/>
              </a:ext>
            </a:extLst>
          </p:cNvPr>
          <p:cNvSpPr txBox="1"/>
          <p:nvPr/>
        </p:nvSpPr>
        <p:spPr>
          <a:xfrm>
            <a:off x="453007" y="1400853"/>
            <a:ext cx="3884102" cy="1200329"/>
          </a:xfrm>
          <a:prstGeom prst="rect">
            <a:avLst/>
          </a:prstGeom>
          <a:noFill/>
        </p:spPr>
        <p:txBody>
          <a:bodyPr wrap="square" rtlCol="0">
            <a:spAutoFit/>
          </a:bodyPr>
          <a:lstStyle/>
          <a:p>
            <a:r>
              <a:rPr lang="en-US" b="1" dirty="0"/>
              <a:t>Conventional STPA+FT modeling</a:t>
            </a:r>
          </a:p>
          <a:p>
            <a:pPr marL="285750" indent="-285750">
              <a:buFont typeface="Arial" panose="020B0604020202020204" pitchFamily="34" charset="0"/>
              <a:buChar char="•"/>
            </a:pPr>
            <a:r>
              <a:rPr lang="en-US" dirty="0"/>
              <a:t>Only UCAs are considered for failures of controllers</a:t>
            </a:r>
          </a:p>
          <a:p>
            <a:pPr marL="285750" indent="-285750">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CD10CB4A-3CE7-2AE0-A1BC-DA142201F566}"/>
              </a:ext>
            </a:extLst>
          </p:cNvPr>
          <p:cNvSpPr txBox="1"/>
          <p:nvPr/>
        </p:nvSpPr>
        <p:spPr>
          <a:xfrm>
            <a:off x="4546833" y="1400853"/>
            <a:ext cx="4597167" cy="1200329"/>
          </a:xfrm>
          <a:prstGeom prst="rect">
            <a:avLst/>
          </a:prstGeom>
          <a:noFill/>
        </p:spPr>
        <p:txBody>
          <a:bodyPr wrap="square" rtlCol="0">
            <a:spAutoFit/>
          </a:bodyPr>
          <a:lstStyle/>
          <a:p>
            <a:r>
              <a:rPr lang="en-US" b="1" dirty="0"/>
              <a:t>Novel RESHA w/ UIF + FT modeling</a:t>
            </a:r>
          </a:p>
          <a:p>
            <a:pPr marL="285750" indent="-285750">
              <a:buFont typeface="Arial" panose="020B0604020202020204" pitchFamily="34" charset="0"/>
              <a:buChar char="•"/>
            </a:pPr>
            <a:r>
              <a:rPr lang="en-US" dirty="0"/>
              <a:t>UCAs are failures of controllers</a:t>
            </a:r>
          </a:p>
          <a:p>
            <a:pPr marL="285750" indent="-285750">
              <a:buFont typeface="Arial" panose="020B0604020202020204" pitchFamily="34" charset="0"/>
              <a:buChar char="•"/>
            </a:pPr>
            <a:r>
              <a:rPr lang="en-US" dirty="0"/>
              <a:t>UIFs are failures of upstream dependencies</a:t>
            </a:r>
          </a:p>
          <a:p>
            <a:pPr marL="285750" indent="-285750">
              <a:buFont typeface="Arial" panose="020B0604020202020204" pitchFamily="34" charset="0"/>
              <a:buChar char="•"/>
            </a:pPr>
            <a:endParaRPr lang="en-US" dirty="0"/>
          </a:p>
        </p:txBody>
      </p:sp>
      <p:sp>
        <p:nvSpPr>
          <p:cNvPr id="15" name="TextBox 14">
            <a:extLst>
              <a:ext uri="{FF2B5EF4-FFF2-40B4-BE49-F238E27FC236}">
                <a16:creationId xmlns:a16="http://schemas.microsoft.com/office/drawing/2014/main" id="{D41A3531-6246-952F-B855-9DF1D4BFFD40}"/>
              </a:ext>
            </a:extLst>
          </p:cNvPr>
          <p:cNvSpPr txBox="1"/>
          <p:nvPr/>
        </p:nvSpPr>
        <p:spPr>
          <a:xfrm>
            <a:off x="453005" y="2358752"/>
            <a:ext cx="4022871" cy="3139321"/>
          </a:xfrm>
          <a:prstGeom prst="rect">
            <a:avLst/>
          </a:prstGeom>
          <a:noFill/>
        </p:spPr>
        <p:txBody>
          <a:bodyPr wrap="square" rtlCol="0">
            <a:spAutoFit/>
          </a:bodyPr>
          <a:lstStyle/>
          <a:p>
            <a:pPr marL="342900" indent="-342900">
              <a:buAutoNum type="arabicPeriod"/>
            </a:pPr>
            <a:r>
              <a:rPr lang="en-US" dirty="0"/>
              <a:t>Internal &amp; external mechanisms are lumped together when determining relevancy of UCA.</a:t>
            </a:r>
          </a:p>
          <a:p>
            <a:pPr marL="342900" indent="-342900">
              <a:buAutoNum type="arabicPeriod"/>
            </a:pPr>
            <a:endParaRPr lang="en-US" dirty="0"/>
          </a:p>
          <a:p>
            <a:pPr marL="342900" indent="-342900">
              <a:buAutoNum type="arabicPeriod"/>
            </a:pPr>
            <a:r>
              <a:rPr lang="en-US" dirty="0"/>
              <a:t>Failure mechanism are </a:t>
            </a:r>
            <a:r>
              <a:rPr lang="en-US" u="sng" dirty="0"/>
              <a:t>listed</a:t>
            </a:r>
            <a:r>
              <a:rPr lang="en-US" dirty="0"/>
              <a:t> based on expert elicitation but without rule of completeness.</a:t>
            </a:r>
          </a:p>
          <a:p>
            <a:pPr marL="342900" indent="-342900">
              <a:buAutoNum type="arabicPeriod"/>
            </a:pPr>
            <a:endParaRPr lang="en-US" dirty="0"/>
          </a:p>
          <a:p>
            <a:pPr marL="342900" indent="-342900">
              <a:buAutoNum type="arabicPeriod"/>
            </a:pPr>
            <a:r>
              <a:rPr lang="en-US" dirty="0"/>
              <a:t>Failures in control-free information systems cannot be represented as no UCA exists.</a:t>
            </a:r>
          </a:p>
        </p:txBody>
      </p:sp>
      <p:sp>
        <p:nvSpPr>
          <p:cNvPr id="16" name="TextBox 15">
            <a:extLst>
              <a:ext uri="{FF2B5EF4-FFF2-40B4-BE49-F238E27FC236}">
                <a16:creationId xmlns:a16="http://schemas.microsoft.com/office/drawing/2014/main" id="{B638F10D-3506-0B8A-49B0-AAE3CFA0430D}"/>
              </a:ext>
            </a:extLst>
          </p:cNvPr>
          <p:cNvSpPr txBox="1"/>
          <p:nvPr/>
        </p:nvSpPr>
        <p:spPr>
          <a:xfrm>
            <a:off x="4546833" y="2358752"/>
            <a:ext cx="4387442" cy="3139321"/>
          </a:xfrm>
          <a:prstGeom prst="rect">
            <a:avLst/>
          </a:prstGeom>
          <a:noFill/>
        </p:spPr>
        <p:txBody>
          <a:bodyPr wrap="square" rtlCol="0">
            <a:spAutoFit/>
          </a:bodyPr>
          <a:lstStyle/>
          <a:p>
            <a:pPr marL="342900" indent="-342900">
              <a:buAutoNum type="arabicPeriod"/>
            </a:pPr>
            <a:r>
              <a:rPr lang="en-US" dirty="0"/>
              <a:t>Internal &amp; external mechanisms are separated. Different mechanism groups are considered for various UIF/UCAs.</a:t>
            </a:r>
          </a:p>
          <a:p>
            <a:pPr marL="342900" indent="-342900">
              <a:buAutoNum type="arabicPeriod"/>
            </a:pPr>
            <a:endParaRPr lang="en-US" dirty="0"/>
          </a:p>
          <a:p>
            <a:pPr marL="342900" indent="-342900">
              <a:buAutoNum type="arabicPeriod"/>
            </a:pPr>
            <a:r>
              <a:rPr lang="en-US" dirty="0"/>
              <a:t>Failure mechanisms of all relevant devices are organized in a fault tree and </a:t>
            </a:r>
            <a:r>
              <a:rPr lang="en-US" u="sng" dirty="0"/>
              <a:t>traceability</a:t>
            </a:r>
            <a:r>
              <a:rPr lang="en-US" dirty="0"/>
              <a:t> follows linear causality.</a:t>
            </a:r>
          </a:p>
          <a:p>
            <a:pPr marL="342900" indent="-342900">
              <a:buAutoNum type="arabicPeriod"/>
            </a:pPr>
            <a:endParaRPr lang="en-US" dirty="0"/>
          </a:p>
          <a:p>
            <a:pPr marL="342900" indent="-342900">
              <a:buAutoNum type="arabicPeriod"/>
            </a:pPr>
            <a:r>
              <a:rPr lang="en-US" dirty="0"/>
              <a:t>Allows failure representation in control-free information systems (i.e., monitoring system).</a:t>
            </a:r>
          </a:p>
        </p:txBody>
      </p:sp>
      <p:sp>
        <p:nvSpPr>
          <p:cNvPr id="19" name="TextBox 18">
            <a:extLst>
              <a:ext uri="{FF2B5EF4-FFF2-40B4-BE49-F238E27FC236}">
                <a16:creationId xmlns:a16="http://schemas.microsoft.com/office/drawing/2014/main" id="{825B11F4-88B1-4982-BA7D-17E6975EAD8E}"/>
              </a:ext>
            </a:extLst>
          </p:cNvPr>
          <p:cNvSpPr txBox="1"/>
          <p:nvPr/>
        </p:nvSpPr>
        <p:spPr>
          <a:xfrm>
            <a:off x="446017" y="5974058"/>
            <a:ext cx="8393182" cy="646331"/>
          </a:xfrm>
          <a:prstGeom prst="rect">
            <a:avLst/>
          </a:prstGeom>
          <a:solidFill>
            <a:schemeClr val="bg1"/>
          </a:solidFill>
          <a:ln w="38100">
            <a:solidFill>
              <a:srgbClr val="FF0000"/>
            </a:solidFill>
          </a:ln>
        </p:spPr>
        <p:txBody>
          <a:bodyPr wrap="square" rtlCol="0">
            <a:spAutoFit/>
          </a:bodyPr>
          <a:lstStyle/>
          <a:p>
            <a:r>
              <a:rPr lang="en-US" b="1" i="1" dirty="0"/>
              <a:t>RESHA with UIFs provides enhanced traceability of all potential failure modes for both controllers and dependencies. Risk contribution can be calculated based on FTs. </a:t>
            </a:r>
          </a:p>
        </p:txBody>
      </p:sp>
    </p:spTree>
    <p:extLst>
      <p:ext uri="{BB962C8B-B14F-4D97-AF65-F5344CB8AC3E}">
        <p14:creationId xmlns:p14="http://schemas.microsoft.com/office/powerpoint/2010/main" val="276787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E22F0F-00FB-B116-8D31-9BFD60F0C79C}"/>
              </a:ext>
            </a:extLst>
          </p:cNvPr>
          <p:cNvSpPr>
            <a:spLocks noGrp="1"/>
          </p:cNvSpPr>
          <p:nvPr>
            <p:ph type="title"/>
          </p:nvPr>
        </p:nvSpPr>
        <p:spPr>
          <a:xfrm>
            <a:off x="735919" y="2895726"/>
            <a:ext cx="7846019" cy="1332326"/>
          </a:xfrm>
        </p:spPr>
        <p:txBody>
          <a:bodyPr/>
          <a:lstStyle/>
          <a:p>
            <a:r>
              <a:rPr lang="en-US" dirty="0"/>
              <a:t>Case Study – Representative </a:t>
            </a:r>
            <a:r>
              <a:rPr lang="en-CA" dirty="0"/>
              <a:t>Advanced Redundant and Diverse HSI </a:t>
            </a:r>
            <a:endParaRPr lang="en-US" dirty="0"/>
          </a:p>
        </p:txBody>
      </p:sp>
      <p:sp>
        <p:nvSpPr>
          <p:cNvPr id="4" name="Slide Number Placeholder 3">
            <a:extLst>
              <a:ext uri="{FF2B5EF4-FFF2-40B4-BE49-F238E27FC236}">
                <a16:creationId xmlns:a16="http://schemas.microsoft.com/office/drawing/2014/main" id="{159791B6-6DD2-C4A8-EF1B-3C8CBFCF21C5}"/>
              </a:ext>
            </a:extLst>
          </p:cNvPr>
          <p:cNvSpPr>
            <a:spLocks noGrp="1"/>
          </p:cNvSpPr>
          <p:nvPr>
            <p:ph type="sldNum" sz="quarter" idx="10"/>
          </p:nvPr>
        </p:nvSpPr>
        <p:spPr/>
        <p:txBody>
          <a:bodyPr/>
          <a:lstStyle/>
          <a:p>
            <a:pPr>
              <a:defRPr/>
            </a:pPr>
            <a:fld id="{CDEFAD39-1750-3342-8CA4-A45556007C23}" type="slidenum">
              <a:rPr lang="en-US" smtClean="0"/>
              <a:pPr>
                <a:defRPr/>
              </a:pPr>
              <a:t>11</a:t>
            </a:fld>
            <a:endParaRPr lang="en-US" dirty="0"/>
          </a:p>
        </p:txBody>
      </p:sp>
      <p:sp>
        <p:nvSpPr>
          <p:cNvPr id="11" name="TextBox 10">
            <a:extLst>
              <a:ext uri="{FF2B5EF4-FFF2-40B4-BE49-F238E27FC236}">
                <a16:creationId xmlns:a16="http://schemas.microsoft.com/office/drawing/2014/main" id="{00F05748-871A-0540-26D1-2075A38A169C}"/>
              </a:ext>
            </a:extLst>
          </p:cNvPr>
          <p:cNvSpPr txBox="1"/>
          <p:nvPr/>
        </p:nvSpPr>
        <p:spPr>
          <a:xfrm>
            <a:off x="1077985" y="3904886"/>
            <a:ext cx="6581163" cy="646331"/>
          </a:xfrm>
          <a:prstGeom prst="rect">
            <a:avLst/>
          </a:prstGeom>
          <a:noFill/>
        </p:spPr>
        <p:txBody>
          <a:bodyPr wrap="square">
            <a:spAutoFit/>
          </a:bodyPr>
          <a:lstStyle/>
          <a:p>
            <a:pPr marL="285750" indent="-285750">
              <a:buFont typeface="Arial" panose="020B0604020202020204" pitchFamily="34" charset="0"/>
              <a:buChar char="•"/>
            </a:pPr>
            <a:r>
              <a:rPr lang="en-CA" dirty="0"/>
              <a:t>based off the </a:t>
            </a:r>
            <a:r>
              <a:rPr lang="en-US" dirty="0"/>
              <a:t>Qualified Indication and Alarm System for Safety (QIAS-P) from APR1400 [6]</a:t>
            </a:r>
          </a:p>
        </p:txBody>
      </p:sp>
    </p:spTree>
    <p:extLst>
      <p:ext uri="{BB962C8B-B14F-4D97-AF65-F5344CB8AC3E}">
        <p14:creationId xmlns:p14="http://schemas.microsoft.com/office/powerpoint/2010/main" val="103488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618798-141C-41F6-A47E-BDFC2787E291}"/>
              </a:ext>
            </a:extLst>
          </p:cNvPr>
          <p:cNvSpPr>
            <a:spLocks noGrp="1"/>
          </p:cNvSpPr>
          <p:nvPr>
            <p:ph type="title"/>
          </p:nvPr>
        </p:nvSpPr>
        <p:spPr>
          <a:xfrm>
            <a:off x="2555630" y="382955"/>
            <a:ext cx="6705102" cy="898768"/>
          </a:xfrm>
        </p:spPr>
        <p:txBody>
          <a:bodyPr/>
          <a:lstStyle/>
          <a:p>
            <a:r>
              <a:rPr lang="en-CA" dirty="0"/>
              <a:t>Advanced Redundant and Diverse HSI (APR-1400)</a:t>
            </a:r>
          </a:p>
        </p:txBody>
      </p:sp>
      <p:sp>
        <p:nvSpPr>
          <p:cNvPr id="4" name="Slide Number Placeholder 3">
            <a:extLst>
              <a:ext uri="{FF2B5EF4-FFF2-40B4-BE49-F238E27FC236}">
                <a16:creationId xmlns:a16="http://schemas.microsoft.com/office/drawing/2014/main" id="{0C337D31-09FE-4026-ACAD-77B6E7C1CEB8}"/>
              </a:ext>
            </a:extLst>
          </p:cNvPr>
          <p:cNvSpPr>
            <a:spLocks noGrp="1"/>
          </p:cNvSpPr>
          <p:nvPr>
            <p:ph type="sldNum" sz="quarter" idx="10"/>
          </p:nvPr>
        </p:nvSpPr>
        <p:spPr/>
        <p:txBody>
          <a:bodyPr/>
          <a:lstStyle/>
          <a:p>
            <a:pPr>
              <a:defRPr/>
            </a:pPr>
            <a:fld id="{CDEFAD39-1750-3342-8CA4-A45556007C23}" type="slidenum">
              <a:rPr lang="en-US" smtClean="0"/>
              <a:pPr>
                <a:defRPr/>
              </a:pPr>
              <a:t>12</a:t>
            </a:fld>
            <a:endParaRPr lang="en-US" dirty="0"/>
          </a:p>
        </p:txBody>
      </p:sp>
      <p:pic>
        <p:nvPicPr>
          <p:cNvPr id="5" name="Content Placeholder 4" descr="Diagram, schematic, timeline&#10;&#10;Description automatically generated">
            <a:extLst>
              <a:ext uri="{FF2B5EF4-FFF2-40B4-BE49-F238E27FC236}">
                <a16:creationId xmlns:a16="http://schemas.microsoft.com/office/drawing/2014/main" id="{CFBD2B34-45D1-4095-9B73-A7166F10A084}"/>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val="0"/>
              </a:ext>
            </a:extLst>
          </a:blip>
          <a:srcRect b="14693"/>
          <a:stretch/>
        </p:blipFill>
        <p:spPr>
          <a:xfrm>
            <a:off x="1939413" y="1157748"/>
            <a:ext cx="7138074" cy="4022168"/>
          </a:xfrm>
          <a:prstGeom prst="rect">
            <a:avLst/>
          </a:prstGeom>
        </p:spPr>
      </p:pic>
      <p:sp>
        <p:nvSpPr>
          <p:cNvPr id="6" name="Rectangle 5">
            <a:extLst>
              <a:ext uri="{FF2B5EF4-FFF2-40B4-BE49-F238E27FC236}">
                <a16:creationId xmlns:a16="http://schemas.microsoft.com/office/drawing/2014/main" id="{3D593CE8-B67B-412B-8748-EF35D9F5D1EA}"/>
              </a:ext>
            </a:extLst>
          </p:cNvPr>
          <p:cNvSpPr/>
          <p:nvPr/>
        </p:nvSpPr>
        <p:spPr>
          <a:xfrm>
            <a:off x="5218327" y="3644639"/>
            <a:ext cx="628300" cy="65162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188E8AF-5CFA-45B4-A4AB-EB16175FEC9D}"/>
              </a:ext>
            </a:extLst>
          </p:cNvPr>
          <p:cNvSpPr/>
          <p:nvPr/>
        </p:nvSpPr>
        <p:spPr>
          <a:xfrm>
            <a:off x="2920375" y="1358254"/>
            <a:ext cx="1061690" cy="65162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311B114-950A-418F-A144-2CFC51970A5D}"/>
              </a:ext>
            </a:extLst>
          </p:cNvPr>
          <p:cNvSpPr/>
          <p:nvPr/>
        </p:nvSpPr>
        <p:spPr>
          <a:xfrm>
            <a:off x="2007542" y="1229374"/>
            <a:ext cx="777711" cy="321553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3C5D9420-8612-4959-A131-B3FC695C4081}"/>
              </a:ext>
            </a:extLst>
          </p:cNvPr>
          <p:cNvSpPr/>
          <p:nvPr/>
        </p:nvSpPr>
        <p:spPr>
          <a:xfrm>
            <a:off x="6027031" y="3177607"/>
            <a:ext cx="499131" cy="44736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8ECEBC70-00E7-4FA6-BAC0-7193EF8A709B}"/>
              </a:ext>
            </a:extLst>
          </p:cNvPr>
          <p:cNvSpPr/>
          <p:nvPr/>
        </p:nvSpPr>
        <p:spPr>
          <a:xfrm>
            <a:off x="7669018" y="3462742"/>
            <a:ext cx="499131" cy="44736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9B929F1D-BA4D-493E-BE80-B1967FF0031A}"/>
              </a:ext>
            </a:extLst>
          </p:cNvPr>
          <p:cNvSpPr txBox="1"/>
          <p:nvPr/>
        </p:nvSpPr>
        <p:spPr>
          <a:xfrm>
            <a:off x="-44245" y="2071373"/>
            <a:ext cx="2145890" cy="3108543"/>
          </a:xfrm>
          <a:prstGeom prst="rect">
            <a:avLst/>
          </a:prstGeom>
          <a:noFill/>
        </p:spPr>
        <p:txBody>
          <a:bodyPr wrap="square" rtlCol="0">
            <a:spAutoFit/>
          </a:bodyPr>
          <a:lstStyle/>
          <a:p>
            <a:r>
              <a:rPr lang="en-CA" sz="1600" b="1" dirty="0"/>
              <a:t>Characteristics:</a:t>
            </a:r>
          </a:p>
          <a:p>
            <a:pPr marL="285750" indent="-285750">
              <a:buFont typeface="Arial" panose="020B0604020202020204" pitchFamily="34" charset="0"/>
              <a:buChar char="•"/>
            </a:pPr>
            <a:r>
              <a:rPr lang="en-CA" sz="1500" dirty="0"/>
              <a:t>Multiple layers of information processing and augmentation</a:t>
            </a:r>
          </a:p>
          <a:p>
            <a:pPr marL="285750" indent="-285750">
              <a:buFont typeface="Arial" panose="020B0604020202020204" pitchFamily="34" charset="0"/>
              <a:buChar char="•"/>
            </a:pPr>
            <a:r>
              <a:rPr lang="en-CA" sz="1500" dirty="0"/>
              <a:t>Multiple redundant  information monitoring systems</a:t>
            </a:r>
          </a:p>
          <a:p>
            <a:pPr marL="285750" indent="-285750">
              <a:buFont typeface="Arial" panose="020B0604020202020204" pitchFamily="34" charset="0"/>
              <a:buChar char="•"/>
            </a:pPr>
            <a:r>
              <a:rPr lang="en-CA" sz="1500" dirty="0"/>
              <a:t>QIAS-P provides information such as CET, primary coolant saturation margin etc.</a:t>
            </a:r>
          </a:p>
        </p:txBody>
      </p:sp>
      <p:sp>
        <p:nvSpPr>
          <p:cNvPr id="2" name="TextBox 1">
            <a:extLst>
              <a:ext uri="{FF2B5EF4-FFF2-40B4-BE49-F238E27FC236}">
                <a16:creationId xmlns:a16="http://schemas.microsoft.com/office/drawing/2014/main" id="{3CA36C89-A027-4D15-9E6A-8C8070572E16}"/>
              </a:ext>
            </a:extLst>
          </p:cNvPr>
          <p:cNvSpPr txBox="1"/>
          <p:nvPr/>
        </p:nvSpPr>
        <p:spPr>
          <a:xfrm>
            <a:off x="1253397" y="5504651"/>
            <a:ext cx="7138074" cy="1200329"/>
          </a:xfrm>
          <a:prstGeom prst="rect">
            <a:avLst/>
          </a:prstGeom>
          <a:solidFill>
            <a:schemeClr val="bg1"/>
          </a:solidFill>
        </p:spPr>
        <p:txBody>
          <a:bodyPr wrap="square" rtlCol="0">
            <a:spAutoFit/>
          </a:bodyPr>
          <a:lstStyle/>
          <a:p>
            <a:r>
              <a:rPr lang="en-US" b="1" dirty="0"/>
              <a:t>QIAS-P</a:t>
            </a:r>
            <a:r>
              <a:rPr lang="en-US" dirty="0"/>
              <a:t> = Qualified Instrumentation and Alarm System (Safety)</a:t>
            </a:r>
          </a:p>
          <a:p>
            <a:r>
              <a:rPr lang="en-US" b="1" dirty="0"/>
              <a:t>QIAS-N </a:t>
            </a:r>
            <a:r>
              <a:rPr lang="en-US" dirty="0"/>
              <a:t>= Qualified Instrumentation and Alarm System (Non-Safety)</a:t>
            </a:r>
          </a:p>
          <a:p>
            <a:r>
              <a:rPr lang="en-US" b="1" dirty="0"/>
              <a:t>IPS </a:t>
            </a:r>
            <a:r>
              <a:rPr lang="en-US" dirty="0"/>
              <a:t>= Information processing system (Non-Safety)</a:t>
            </a:r>
          </a:p>
          <a:p>
            <a:r>
              <a:rPr lang="en-US" b="1" dirty="0"/>
              <a:t>DIS</a:t>
            </a:r>
            <a:r>
              <a:rPr lang="en-US" dirty="0"/>
              <a:t> = Diverse Instrumentation System (satisfies SECY-SRM-93-087)</a:t>
            </a:r>
          </a:p>
        </p:txBody>
      </p:sp>
      <p:sp>
        <p:nvSpPr>
          <p:cNvPr id="13" name="TextBox 12">
            <a:extLst>
              <a:ext uri="{FF2B5EF4-FFF2-40B4-BE49-F238E27FC236}">
                <a16:creationId xmlns:a16="http://schemas.microsoft.com/office/drawing/2014/main" id="{BA8E7B9A-1402-0E4E-5C28-6C92F5C4BEB4}"/>
              </a:ext>
            </a:extLst>
          </p:cNvPr>
          <p:cNvSpPr txBox="1"/>
          <p:nvPr/>
        </p:nvSpPr>
        <p:spPr>
          <a:xfrm>
            <a:off x="4572000" y="5159452"/>
            <a:ext cx="3171039" cy="246221"/>
          </a:xfrm>
          <a:prstGeom prst="rect">
            <a:avLst/>
          </a:prstGeom>
          <a:noFill/>
        </p:spPr>
        <p:txBody>
          <a:bodyPr wrap="square" rtlCol="0">
            <a:spAutoFit/>
          </a:bodyPr>
          <a:lstStyle/>
          <a:p>
            <a:r>
              <a:rPr lang="en-US" sz="1000" dirty="0"/>
              <a:t>DI&amp;C System Level Diagram [6]</a:t>
            </a:r>
          </a:p>
        </p:txBody>
      </p:sp>
      <p:cxnSp>
        <p:nvCxnSpPr>
          <p:cNvPr id="15" name="Straight Arrow Connector 14">
            <a:extLst>
              <a:ext uri="{FF2B5EF4-FFF2-40B4-BE49-F238E27FC236}">
                <a16:creationId xmlns:a16="http://schemas.microsoft.com/office/drawing/2014/main" id="{87863BEA-EB43-91CA-3FF3-027657F98FB2}"/>
              </a:ext>
            </a:extLst>
          </p:cNvPr>
          <p:cNvCxnSpPr>
            <a:cxnSpLocks/>
            <a:stCxn id="6" idx="2"/>
          </p:cNvCxnSpPr>
          <p:nvPr/>
        </p:nvCxnSpPr>
        <p:spPr>
          <a:xfrm flipH="1">
            <a:off x="5142087" y="4296266"/>
            <a:ext cx="390390" cy="120838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E7FDD51-2504-5DD3-DD87-D659B6C4DBFE}"/>
              </a:ext>
            </a:extLst>
          </p:cNvPr>
          <p:cNvCxnSpPr>
            <a:cxnSpLocks/>
          </p:cNvCxnSpPr>
          <p:nvPr/>
        </p:nvCxnSpPr>
        <p:spPr>
          <a:xfrm flipH="1">
            <a:off x="5343423" y="3624974"/>
            <a:ext cx="921220" cy="189588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941456A-4893-5FA6-49F9-6C65DFDFF17B}"/>
              </a:ext>
            </a:extLst>
          </p:cNvPr>
          <p:cNvCxnSpPr>
            <a:cxnSpLocks/>
            <a:stCxn id="10" idx="2"/>
          </p:cNvCxnSpPr>
          <p:nvPr/>
        </p:nvCxnSpPr>
        <p:spPr>
          <a:xfrm flipH="1">
            <a:off x="5657573" y="3910109"/>
            <a:ext cx="2261011" cy="159454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1243652-2D71-0525-5D15-C6F96408DC2E}"/>
              </a:ext>
            </a:extLst>
          </p:cNvPr>
          <p:cNvCxnSpPr>
            <a:cxnSpLocks/>
          </p:cNvCxnSpPr>
          <p:nvPr/>
        </p:nvCxnSpPr>
        <p:spPr>
          <a:xfrm>
            <a:off x="3545075" y="2014225"/>
            <a:ext cx="1423687" cy="348552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5E80BB3-7B73-318B-9F45-E574CAFF8BD8}"/>
              </a:ext>
            </a:extLst>
          </p:cNvPr>
          <p:cNvCxnSpPr>
            <a:endCxn id="2" idx="0"/>
          </p:cNvCxnSpPr>
          <p:nvPr/>
        </p:nvCxnSpPr>
        <p:spPr>
          <a:xfrm>
            <a:off x="2785253" y="4444908"/>
            <a:ext cx="2037181" cy="105974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2C31F4-BCF1-4B52-A26D-C926A0CE4676}"/>
              </a:ext>
            </a:extLst>
          </p:cNvPr>
          <p:cNvSpPr>
            <a:spLocks noGrp="1"/>
          </p:cNvSpPr>
          <p:nvPr>
            <p:ph type="title"/>
          </p:nvPr>
        </p:nvSpPr>
        <p:spPr/>
        <p:txBody>
          <a:bodyPr/>
          <a:lstStyle/>
          <a:p>
            <a:r>
              <a:rPr lang="en-CA" dirty="0"/>
              <a:t>Advanced Redundant and Diverse HSI</a:t>
            </a:r>
          </a:p>
        </p:txBody>
      </p:sp>
      <p:pic>
        <p:nvPicPr>
          <p:cNvPr id="17" name="Picture 16" descr="Diagram&#10;&#10;Description automatically generated">
            <a:extLst>
              <a:ext uri="{FF2B5EF4-FFF2-40B4-BE49-F238E27FC236}">
                <a16:creationId xmlns:a16="http://schemas.microsoft.com/office/drawing/2014/main" id="{4C5CE47F-A627-6A4D-ACC0-D822C3DDFCC6}"/>
              </a:ext>
            </a:extLst>
          </p:cNvPr>
          <p:cNvPicPr>
            <a:picLocks noChangeAspect="1"/>
          </p:cNvPicPr>
          <p:nvPr/>
        </p:nvPicPr>
        <p:blipFill>
          <a:blip r:embed="rId2"/>
          <a:stretch>
            <a:fillRect/>
          </a:stretch>
        </p:blipFill>
        <p:spPr>
          <a:xfrm>
            <a:off x="225132" y="1827114"/>
            <a:ext cx="6834155" cy="2887019"/>
          </a:xfrm>
          <a:prstGeom prst="rect">
            <a:avLst/>
          </a:prstGeom>
        </p:spPr>
      </p:pic>
      <p:sp>
        <p:nvSpPr>
          <p:cNvPr id="18" name="TextBox 17">
            <a:extLst>
              <a:ext uri="{FF2B5EF4-FFF2-40B4-BE49-F238E27FC236}">
                <a16:creationId xmlns:a16="http://schemas.microsoft.com/office/drawing/2014/main" id="{A7EFB775-820A-F22F-F878-E32A1192D7A3}"/>
              </a:ext>
            </a:extLst>
          </p:cNvPr>
          <p:cNvSpPr txBox="1"/>
          <p:nvPr/>
        </p:nvSpPr>
        <p:spPr>
          <a:xfrm>
            <a:off x="378893" y="4698777"/>
            <a:ext cx="7139031" cy="369332"/>
          </a:xfrm>
          <a:prstGeom prst="rect">
            <a:avLst/>
          </a:prstGeom>
          <a:noFill/>
        </p:spPr>
        <p:txBody>
          <a:bodyPr wrap="square" rtlCol="0">
            <a:spAutoFit/>
          </a:bodyPr>
          <a:lstStyle/>
          <a:p>
            <a:r>
              <a:rPr lang="en-US" dirty="0"/>
              <a:t>Control loop of the HSI system based off the APR1400 QIAS-P system</a:t>
            </a:r>
          </a:p>
        </p:txBody>
      </p:sp>
      <p:sp>
        <p:nvSpPr>
          <p:cNvPr id="20" name="TextBox 19">
            <a:extLst>
              <a:ext uri="{FF2B5EF4-FFF2-40B4-BE49-F238E27FC236}">
                <a16:creationId xmlns:a16="http://schemas.microsoft.com/office/drawing/2014/main" id="{E4A688E4-0720-29FD-4B64-C5572B9A254D}"/>
              </a:ext>
            </a:extLst>
          </p:cNvPr>
          <p:cNvSpPr txBox="1"/>
          <p:nvPr/>
        </p:nvSpPr>
        <p:spPr>
          <a:xfrm>
            <a:off x="7284361" y="4036259"/>
            <a:ext cx="1686187" cy="369332"/>
          </a:xfrm>
          <a:prstGeom prst="rect">
            <a:avLst/>
          </a:prstGeom>
          <a:noFill/>
        </p:spPr>
        <p:txBody>
          <a:bodyPr wrap="square" rtlCol="0">
            <a:spAutoFit/>
          </a:bodyPr>
          <a:lstStyle/>
          <a:p>
            <a:r>
              <a:rPr lang="en-US" dirty="0"/>
              <a:t>Sensor level</a:t>
            </a:r>
          </a:p>
        </p:txBody>
      </p:sp>
      <p:sp>
        <p:nvSpPr>
          <p:cNvPr id="21" name="Right Brace 20">
            <a:extLst>
              <a:ext uri="{FF2B5EF4-FFF2-40B4-BE49-F238E27FC236}">
                <a16:creationId xmlns:a16="http://schemas.microsoft.com/office/drawing/2014/main" id="{71C287CF-E0F7-4D3B-8B6C-756DFA4F27C4}"/>
              </a:ext>
            </a:extLst>
          </p:cNvPr>
          <p:cNvSpPr/>
          <p:nvPr/>
        </p:nvSpPr>
        <p:spPr>
          <a:xfrm>
            <a:off x="7111009" y="3988131"/>
            <a:ext cx="173352" cy="46558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991BD3B9-FF76-59EB-5C0B-A7F2532C6E4E}"/>
              </a:ext>
            </a:extLst>
          </p:cNvPr>
          <p:cNvSpPr/>
          <p:nvPr/>
        </p:nvSpPr>
        <p:spPr>
          <a:xfrm>
            <a:off x="7111009" y="2780999"/>
            <a:ext cx="173351" cy="4453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0496CE51-1247-33E7-09F8-77B9997024CA}"/>
              </a:ext>
            </a:extLst>
          </p:cNvPr>
          <p:cNvSpPr txBox="1"/>
          <p:nvPr/>
        </p:nvSpPr>
        <p:spPr>
          <a:xfrm>
            <a:off x="7284361" y="2808838"/>
            <a:ext cx="1686187" cy="369332"/>
          </a:xfrm>
          <a:prstGeom prst="rect">
            <a:avLst/>
          </a:prstGeom>
          <a:noFill/>
        </p:spPr>
        <p:txBody>
          <a:bodyPr wrap="square" rtlCol="0">
            <a:spAutoFit/>
          </a:bodyPr>
          <a:lstStyle/>
          <a:p>
            <a:r>
              <a:rPr lang="en-US" dirty="0"/>
              <a:t>Alarm level</a:t>
            </a:r>
          </a:p>
        </p:txBody>
      </p:sp>
      <p:sp>
        <p:nvSpPr>
          <p:cNvPr id="25" name="Right Brace 24">
            <a:extLst>
              <a:ext uri="{FF2B5EF4-FFF2-40B4-BE49-F238E27FC236}">
                <a16:creationId xmlns:a16="http://schemas.microsoft.com/office/drawing/2014/main" id="{CC3C7289-1096-16A1-3821-AF667BF0DF2C}"/>
              </a:ext>
            </a:extLst>
          </p:cNvPr>
          <p:cNvSpPr/>
          <p:nvPr/>
        </p:nvSpPr>
        <p:spPr>
          <a:xfrm>
            <a:off x="7111009" y="3274427"/>
            <a:ext cx="173352" cy="66557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715A3D9B-5640-75F4-368C-F01F3A675A89}"/>
              </a:ext>
            </a:extLst>
          </p:cNvPr>
          <p:cNvSpPr txBox="1"/>
          <p:nvPr/>
        </p:nvSpPr>
        <p:spPr>
          <a:xfrm>
            <a:off x="7284360" y="3423227"/>
            <a:ext cx="1686187" cy="369332"/>
          </a:xfrm>
          <a:prstGeom prst="rect">
            <a:avLst/>
          </a:prstGeom>
          <a:noFill/>
        </p:spPr>
        <p:txBody>
          <a:bodyPr wrap="square" rtlCol="0">
            <a:spAutoFit/>
          </a:bodyPr>
          <a:lstStyle/>
          <a:p>
            <a:r>
              <a:rPr lang="en-US" dirty="0"/>
              <a:t>Processing level</a:t>
            </a:r>
          </a:p>
        </p:txBody>
      </p:sp>
      <p:sp>
        <p:nvSpPr>
          <p:cNvPr id="27" name="Right Brace 26">
            <a:extLst>
              <a:ext uri="{FF2B5EF4-FFF2-40B4-BE49-F238E27FC236}">
                <a16:creationId xmlns:a16="http://schemas.microsoft.com/office/drawing/2014/main" id="{548465BE-D6E5-8D62-E1D3-210AB6708057}"/>
              </a:ext>
            </a:extLst>
          </p:cNvPr>
          <p:cNvSpPr/>
          <p:nvPr/>
        </p:nvSpPr>
        <p:spPr>
          <a:xfrm>
            <a:off x="7111009" y="2018906"/>
            <a:ext cx="173352" cy="51703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E07511ED-6D45-F52C-C769-3767BD9F762B}"/>
              </a:ext>
            </a:extLst>
          </p:cNvPr>
          <p:cNvSpPr txBox="1"/>
          <p:nvPr/>
        </p:nvSpPr>
        <p:spPr>
          <a:xfrm>
            <a:off x="7284360" y="2092757"/>
            <a:ext cx="2121086" cy="369332"/>
          </a:xfrm>
          <a:prstGeom prst="rect">
            <a:avLst/>
          </a:prstGeom>
          <a:noFill/>
        </p:spPr>
        <p:txBody>
          <a:bodyPr wrap="square" rtlCol="0">
            <a:spAutoFit/>
          </a:bodyPr>
          <a:lstStyle/>
          <a:p>
            <a:r>
              <a:rPr lang="en-US" dirty="0"/>
              <a:t>Information level</a:t>
            </a:r>
          </a:p>
        </p:txBody>
      </p:sp>
      <p:sp>
        <p:nvSpPr>
          <p:cNvPr id="29" name="TextBox 28">
            <a:extLst>
              <a:ext uri="{FF2B5EF4-FFF2-40B4-BE49-F238E27FC236}">
                <a16:creationId xmlns:a16="http://schemas.microsoft.com/office/drawing/2014/main" id="{DB91E148-F4F4-652D-6B0F-135B549DE6C4}"/>
              </a:ext>
            </a:extLst>
          </p:cNvPr>
          <p:cNvSpPr txBox="1"/>
          <p:nvPr/>
        </p:nvSpPr>
        <p:spPr>
          <a:xfrm>
            <a:off x="7235414" y="2471767"/>
            <a:ext cx="2121086" cy="369332"/>
          </a:xfrm>
          <a:prstGeom prst="rect">
            <a:avLst/>
          </a:prstGeom>
          <a:noFill/>
        </p:spPr>
        <p:txBody>
          <a:bodyPr wrap="square" rtlCol="0">
            <a:spAutoFit/>
          </a:bodyPr>
          <a:lstStyle/>
          <a:p>
            <a:r>
              <a:rPr lang="en-US" dirty="0"/>
              <a:t>Redundancy level</a:t>
            </a:r>
          </a:p>
        </p:txBody>
      </p:sp>
      <p:cxnSp>
        <p:nvCxnSpPr>
          <p:cNvPr id="31" name="Straight Arrow Connector 30">
            <a:extLst>
              <a:ext uri="{FF2B5EF4-FFF2-40B4-BE49-F238E27FC236}">
                <a16:creationId xmlns:a16="http://schemas.microsoft.com/office/drawing/2014/main" id="{A5B560FC-0D4D-91C0-E607-AEE9C595A90F}"/>
              </a:ext>
            </a:extLst>
          </p:cNvPr>
          <p:cNvCxnSpPr/>
          <p:nvPr/>
        </p:nvCxnSpPr>
        <p:spPr>
          <a:xfrm flipH="1">
            <a:off x="6964251" y="2660237"/>
            <a:ext cx="3103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6BD2500-DC78-0D78-9C18-7DA4484491BA}"/>
              </a:ext>
            </a:extLst>
          </p:cNvPr>
          <p:cNvSpPr txBox="1"/>
          <p:nvPr/>
        </p:nvSpPr>
        <p:spPr>
          <a:xfrm>
            <a:off x="966122" y="5239842"/>
            <a:ext cx="7659148" cy="923330"/>
          </a:xfrm>
          <a:prstGeom prst="rect">
            <a:avLst/>
          </a:prstGeom>
          <a:noFill/>
        </p:spPr>
        <p:txBody>
          <a:bodyPr wrap="square" rtlCol="0">
            <a:spAutoFit/>
          </a:bodyPr>
          <a:lstStyle/>
          <a:p>
            <a:r>
              <a:rPr lang="en-US" b="1" dirty="0"/>
              <a:t>Would only UCAs assessment be sufficient for such a system?</a:t>
            </a:r>
          </a:p>
          <a:p>
            <a:pPr marL="285750" indent="-285750">
              <a:buFont typeface="Arial" panose="020B0604020202020204" pitchFamily="34" charset="0"/>
              <a:buChar char="•"/>
            </a:pPr>
            <a:r>
              <a:rPr lang="en-US" dirty="0"/>
              <a:t>No! Only control action is the operator manual trip </a:t>
            </a:r>
          </a:p>
          <a:p>
            <a:pPr marL="285750" indent="-285750">
              <a:buFont typeface="Arial" panose="020B0604020202020204" pitchFamily="34" charset="0"/>
              <a:buChar char="•"/>
            </a:pPr>
            <a:r>
              <a:rPr lang="en-US" dirty="0"/>
              <a:t>How can we represent software failures in such HSI systems?</a:t>
            </a:r>
          </a:p>
        </p:txBody>
      </p:sp>
    </p:spTree>
    <p:extLst>
      <p:ext uri="{BB962C8B-B14F-4D97-AF65-F5344CB8AC3E}">
        <p14:creationId xmlns:p14="http://schemas.microsoft.com/office/powerpoint/2010/main" val="195144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24" grpId="0"/>
      <p:bldP spid="25" grpId="0" animBg="1"/>
      <p:bldP spid="26" grpId="0"/>
      <p:bldP spid="27" grpId="0" animBg="1"/>
      <p:bldP spid="28" grpId="0"/>
      <p:bldP spid="29"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1B1C0-D70F-FF7D-5496-14C5BD0970EB}"/>
              </a:ext>
            </a:extLst>
          </p:cNvPr>
          <p:cNvSpPr>
            <a:spLocks noGrp="1"/>
          </p:cNvSpPr>
          <p:nvPr>
            <p:ph type="title"/>
          </p:nvPr>
        </p:nvSpPr>
        <p:spPr/>
        <p:txBody>
          <a:bodyPr/>
          <a:lstStyle/>
          <a:p>
            <a:r>
              <a:rPr lang="en-US" dirty="0"/>
              <a:t>Single Software Failure Results</a:t>
            </a:r>
          </a:p>
        </p:txBody>
      </p:sp>
      <p:sp>
        <p:nvSpPr>
          <p:cNvPr id="4" name="Slide Number Placeholder 3">
            <a:extLst>
              <a:ext uri="{FF2B5EF4-FFF2-40B4-BE49-F238E27FC236}">
                <a16:creationId xmlns:a16="http://schemas.microsoft.com/office/drawing/2014/main" id="{61ED4392-3E05-3C4D-FFA7-955BA61BEAA9}"/>
              </a:ext>
            </a:extLst>
          </p:cNvPr>
          <p:cNvSpPr>
            <a:spLocks noGrp="1"/>
          </p:cNvSpPr>
          <p:nvPr>
            <p:ph type="sldNum" sz="quarter" idx="10"/>
          </p:nvPr>
        </p:nvSpPr>
        <p:spPr/>
        <p:txBody>
          <a:bodyPr/>
          <a:lstStyle/>
          <a:p>
            <a:pPr>
              <a:defRPr/>
            </a:pPr>
            <a:fld id="{CDEFAD39-1750-3342-8CA4-A45556007C23}" type="slidenum">
              <a:rPr lang="en-US" smtClean="0"/>
              <a:pPr>
                <a:defRPr/>
              </a:pPr>
              <a:t>14</a:t>
            </a:fld>
            <a:endParaRPr lang="en-US" dirty="0"/>
          </a:p>
        </p:txBody>
      </p:sp>
      <p:pic>
        <p:nvPicPr>
          <p:cNvPr id="5" name="Picture 4" descr="Timeline&#10;&#10;Description automatically generated">
            <a:extLst>
              <a:ext uri="{FF2B5EF4-FFF2-40B4-BE49-F238E27FC236}">
                <a16:creationId xmlns:a16="http://schemas.microsoft.com/office/drawing/2014/main" id="{5D795EA1-B406-2C61-F14F-B325F1BC2C0C}"/>
              </a:ext>
            </a:extLst>
          </p:cNvPr>
          <p:cNvPicPr>
            <a:picLocks noChangeAspect="1"/>
          </p:cNvPicPr>
          <p:nvPr/>
        </p:nvPicPr>
        <p:blipFill>
          <a:blip r:embed="rId2"/>
          <a:stretch>
            <a:fillRect/>
          </a:stretch>
        </p:blipFill>
        <p:spPr>
          <a:xfrm>
            <a:off x="-1" y="1380478"/>
            <a:ext cx="5125673" cy="5477523"/>
          </a:xfrm>
          <a:prstGeom prst="rect">
            <a:avLst/>
          </a:prstGeom>
          <a:solidFill>
            <a:schemeClr val="bg1"/>
          </a:solidFill>
        </p:spPr>
      </p:pic>
      <p:sp>
        <p:nvSpPr>
          <p:cNvPr id="6" name="TextBox 5">
            <a:extLst>
              <a:ext uri="{FF2B5EF4-FFF2-40B4-BE49-F238E27FC236}">
                <a16:creationId xmlns:a16="http://schemas.microsoft.com/office/drawing/2014/main" id="{64A11D57-20CB-EF32-5DA1-72182231C8C0}"/>
              </a:ext>
            </a:extLst>
          </p:cNvPr>
          <p:cNvSpPr txBox="1"/>
          <p:nvPr/>
        </p:nvSpPr>
        <p:spPr>
          <a:xfrm>
            <a:off x="-3013" y="6116091"/>
            <a:ext cx="3061983" cy="784830"/>
          </a:xfrm>
          <a:prstGeom prst="rect">
            <a:avLst/>
          </a:prstGeom>
          <a:noFill/>
        </p:spPr>
        <p:txBody>
          <a:bodyPr wrap="square" rtlCol="0">
            <a:spAutoFit/>
          </a:bodyPr>
          <a:lstStyle/>
          <a:p>
            <a:r>
              <a:rPr lang="en-US" sz="1500" dirty="0"/>
              <a:t>Abridged integrated fault tree of one redundant division of the HSI with UCA/UIF failures</a:t>
            </a:r>
          </a:p>
        </p:txBody>
      </p:sp>
      <p:cxnSp>
        <p:nvCxnSpPr>
          <p:cNvPr id="8" name="Straight Arrow Connector 7">
            <a:extLst>
              <a:ext uri="{FF2B5EF4-FFF2-40B4-BE49-F238E27FC236}">
                <a16:creationId xmlns:a16="http://schemas.microsoft.com/office/drawing/2014/main" id="{338CCC00-09BB-A293-F1F1-1873203579C7}"/>
              </a:ext>
            </a:extLst>
          </p:cNvPr>
          <p:cNvCxnSpPr>
            <a:cxnSpLocks/>
          </p:cNvCxnSpPr>
          <p:nvPr/>
        </p:nvCxnSpPr>
        <p:spPr>
          <a:xfrm flipH="1">
            <a:off x="2555630" y="1795244"/>
            <a:ext cx="3283108" cy="116607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40F624-C7F1-528A-13B5-59A0F41BB077}"/>
              </a:ext>
            </a:extLst>
          </p:cNvPr>
          <p:cNvCxnSpPr>
            <a:cxnSpLocks/>
          </p:cNvCxnSpPr>
          <p:nvPr/>
        </p:nvCxnSpPr>
        <p:spPr>
          <a:xfrm flipH="1">
            <a:off x="3190505" y="3657600"/>
            <a:ext cx="2715345" cy="209864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280359E-D2AB-7A56-1807-A0D85E56BDC7}"/>
              </a:ext>
            </a:extLst>
          </p:cNvPr>
          <p:cNvCxnSpPr>
            <a:cxnSpLocks/>
          </p:cNvCxnSpPr>
          <p:nvPr/>
        </p:nvCxnSpPr>
        <p:spPr>
          <a:xfrm flipH="1">
            <a:off x="4769034" y="4832059"/>
            <a:ext cx="1136816" cy="197351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1271AFA-D1FD-E2E0-7C10-A4D963235ABE}"/>
              </a:ext>
            </a:extLst>
          </p:cNvPr>
          <p:cNvSpPr txBox="1"/>
          <p:nvPr/>
        </p:nvSpPr>
        <p:spPr>
          <a:xfrm>
            <a:off x="5838737" y="1483219"/>
            <a:ext cx="3000461" cy="923330"/>
          </a:xfrm>
          <a:prstGeom prst="rect">
            <a:avLst/>
          </a:prstGeom>
          <a:noFill/>
        </p:spPr>
        <p:txBody>
          <a:bodyPr wrap="square" rtlCol="0">
            <a:spAutoFit/>
          </a:bodyPr>
          <a:lstStyle/>
          <a:p>
            <a:r>
              <a:rPr lang="en-US" b="1" dirty="0"/>
              <a:t>UCA</a:t>
            </a:r>
            <a:r>
              <a:rPr lang="en-US" dirty="0"/>
              <a:t>; operator failing to follow procedure resulting in core damage</a:t>
            </a:r>
          </a:p>
        </p:txBody>
      </p:sp>
      <p:sp>
        <p:nvSpPr>
          <p:cNvPr id="17" name="TextBox 16">
            <a:extLst>
              <a:ext uri="{FF2B5EF4-FFF2-40B4-BE49-F238E27FC236}">
                <a16:creationId xmlns:a16="http://schemas.microsoft.com/office/drawing/2014/main" id="{0CF09783-145D-92C2-B873-E969C079F5D7}"/>
              </a:ext>
            </a:extLst>
          </p:cNvPr>
          <p:cNvSpPr txBox="1"/>
          <p:nvPr/>
        </p:nvSpPr>
        <p:spPr>
          <a:xfrm>
            <a:off x="5838736" y="2768401"/>
            <a:ext cx="3000461" cy="1200329"/>
          </a:xfrm>
          <a:prstGeom prst="rect">
            <a:avLst/>
          </a:prstGeom>
          <a:noFill/>
        </p:spPr>
        <p:txBody>
          <a:bodyPr wrap="square" rtlCol="0">
            <a:spAutoFit/>
          </a:bodyPr>
          <a:lstStyle/>
          <a:p>
            <a:r>
              <a:rPr lang="en-US" b="1" dirty="0"/>
              <a:t>UIF</a:t>
            </a:r>
            <a:r>
              <a:rPr lang="en-US" dirty="0"/>
              <a:t>; spurious alarm causes operator to unnecessary trip reactor. Software failure of CET alarm system</a:t>
            </a:r>
          </a:p>
        </p:txBody>
      </p:sp>
      <p:sp>
        <p:nvSpPr>
          <p:cNvPr id="18" name="TextBox 17">
            <a:extLst>
              <a:ext uri="{FF2B5EF4-FFF2-40B4-BE49-F238E27FC236}">
                <a16:creationId xmlns:a16="http://schemas.microsoft.com/office/drawing/2014/main" id="{57AD6890-81EE-EA49-B4D3-181801BB680F}"/>
              </a:ext>
            </a:extLst>
          </p:cNvPr>
          <p:cNvSpPr txBox="1"/>
          <p:nvPr/>
        </p:nvSpPr>
        <p:spPr>
          <a:xfrm>
            <a:off x="5872293" y="4400823"/>
            <a:ext cx="3000461" cy="1477328"/>
          </a:xfrm>
          <a:prstGeom prst="rect">
            <a:avLst/>
          </a:prstGeom>
          <a:noFill/>
        </p:spPr>
        <p:txBody>
          <a:bodyPr wrap="square" rtlCol="0">
            <a:spAutoFit/>
          </a:bodyPr>
          <a:lstStyle/>
          <a:p>
            <a:r>
              <a:rPr lang="en-US" b="1" dirty="0"/>
              <a:t>UIF</a:t>
            </a:r>
            <a:r>
              <a:rPr lang="en-US" dirty="0"/>
              <a:t>; Abnormal heating condition not detected. Core damage occurs as operator is misinformed about true temperature</a:t>
            </a:r>
          </a:p>
        </p:txBody>
      </p:sp>
    </p:spTree>
    <p:extLst>
      <p:ext uri="{BB962C8B-B14F-4D97-AF65-F5344CB8AC3E}">
        <p14:creationId xmlns:p14="http://schemas.microsoft.com/office/powerpoint/2010/main" val="8028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9B4DC-935F-4199-CD4F-595FAD523E85}"/>
              </a:ext>
            </a:extLst>
          </p:cNvPr>
          <p:cNvSpPr>
            <a:spLocks noGrp="1"/>
          </p:cNvSpPr>
          <p:nvPr>
            <p:ph idx="1"/>
          </p:nvPr>
        </p:nvSpPr>
        <p:spPr>
          <a:xfrm>
            <a:off x="405467" y="3872250"/>
            <a:ext cx="8534400" cy="2036419"/>
          </a:xfrm>
        </p:spPr>
        <p:txBody>
          <a:bodyPr>
            <a:normAutofit/>
          </a:bodyPr>
          <a:lstStyle/>
          <a:p>
            <a:pPr marL="0" indent="0">
              <a:buNone/>
            </a:pPr>
            <a:r>
              <a:rPr lang="en-US" u="sng" dirty="0">
                <a:latin typeface="+mn-lt"/>
              </a:rPr>
              <a:t>Issue Identification &amp; Resolution</a:t>
            </a:r>
          </a:p>
          <a:p>
            <a:pPr marL="0" indent="0">
              <a:buNone/>
            </a:pPr>
            <a:r>
              <a:rPr lang="en-US" b="0" dirty="0">
                <a:latin typeface="+mn-lt"/>
              </a:rPr>
              <a:t>Lack of diversity among divisions in Advanced Redundant and Diverse HSI makes the system susceptible to software CCFs</a:t>
            </a:r>
          </a:p>
          <a:p>
            <a:pPr marL="285750" indent="-285750"/>
            <a:r>
              <a:rPr lang="en-US" b="0" dirty="0">
                <a:latin typeface="+mn-lt"/>
              </a:rPr>
              <a:t>Duplication of PLC function &amp; software is one of the root causes</a:t>
            </a:r>
          </a:p>
          <a:p>
            <a:pPr marL="285750" indent="-285750"/>
            <a:r>
              <a:rPr lang="en-US" b="0" dirty="0">
                <a:latin typeface="+mn-lt"/>
              </a:rPr>
              <a:t>Train redundancy does NOT adequately protect against either hardware or software CCF</a:t>
            </a:r>
          </a:p>
          <a:p>
            <a:pPr marL="342900" indent="-342900">
              <a:buAutoNum type="arabicPeriod"/>
            </a:pPr>
            <a:endParaRPr lang="en-US" b="0" dirty="0">
              <a:latin typeface="+mn-lt"/>
            </a:endParaRPr>
          </a:p>
        </p:txBody>
      </p:sp>
      <p:sp>
        <p:nvSpPr>
          <p:cNvPr id="3" name="Title 2">
            <a:extLst>
              <a:ext uri="{FF2B5EF4-FFF2-40B4-BE49-F238E27FC236}">
                <a16:creationId xmlns:a16="http://schemas.microsoft.com/office/drawing/2014/main" id="{8297BE7F-B845-499E-8CFF-AFF0618791D4}"/>
              </a:ext>
            </a:extLst>
          </p:cNvPr>
          <p:cNvSpPr>
            <a:spLocks noGrp="1"/>
          </p:cNvSpPr>
          <p:nvPr>
            <p:ph type="title"/>
          </p:nvPr>
        </p:nvSpPr>
        <p:spPr/>
        <p:txBody>
          <a:bodyPr/>
          <a:lstStyle/>
          <a:p>
            <a:r>
              <a:rPr lang="en-US" dirty="0"/>
              <a:t>Software CCFs of Advanced HSI system</a:t>
            </a:r>
          </a:p>
        </p:txBody>
      </p:sp>
      <p:sp>
        <p:nvSpPr>
          <p:cNvPr id="4" name="Slide Number Placeholder 3">
            <a:extLst>
              <a:ext uri="{FF2B5EF4-FFF2-40B4-BE49-F238E27FC236}">
                <a16:creationId xmlns:a16="http://schemas.microsoft.com/office/drawing/2014/main" id="{FC44F618-A990-E324-1452-1DC190666F11}"/>
              </a:ext>
            </a:extLst>
          </p:cNvPr>
          <p:cNvSpPr>
            <a:spLocks noGrp="1"/>
          </p:cNvSpPr>
          <p:nvPr>
            <p:ph type="sldNum" sz="quarter" idx="10"/>
          </p:nvPr>
        </p:nvSpPr>
        <p:spPr/>
        <p:txBody>
          <a:bodyPr/>
          <a:lstStyle/>
          <a:p>
            <a:pPr>
              <a:defRPr/>
            </a:pPr>
            <a:fld id="{CDEFAD39-1750-3342-8CA4-A45556007C23}" type="slidenum">
              <a:rPr lang="en-US" smtClean="0"/>
              <a:pPr>
                <a:defRPr/>
              </a:pPr>
              <a:t>15</a:t>
            </a:fld>
            <a:endParaRPr lang="en-US" dirty="0"/>
          </a:p>
        </p:txBody>
      </p:sp>
      <p:graphicFrame>
        <p:nvGraphicFramePr>
          <p:cNvPr id="5" name="Table 4">
            <a:extLst>
              <a:ext uri="{FF2B5EF4-FFF2-40B4-BE49-F238E27FC236}">
                <a16:creationId xmlns:a16="http://schemas.microsoft.com/office/drawing/2014/main" id="{B333D7D5-6B1B-3148-9978-1CC0118BDA57}"/>
              </a:ext>
            </a:extLst>
          </p:cNvPr>
          <p:cNvGraphicFramePr>
            <a:graphicFrameLocks noGrp="1"/>
          </p:cNvGraphicFramePr>
          <p:nvPr>
            <p:extLst>
              <p:ext uri="{D42A27DB-BD31-4B8C-83A1-F6EECF244321}">
                <p14:modId xmlns:p14="http://schemas.microsoft.com/office/powerpoint/2010/main" val="1938071218"/>
              </p:ext>
            </p:extLst>
          </p:nvPr>
        </p:nvGraphicFramePr>
        <p:xfrm>
          <a:off x="872093" y="2094417"/>
          <a:ext cx="7399813" cy="1600200"/>
        </p:xfrm>
        <a:graphic>
          <a:graphicData uri="http://schemas.openxmlformats.org/drawingml/2006/table">
            <a:tbl>
              <a:tblPr firstRow="1" firstCol="1" bandRow="1">
                <a:tableStyleId>{5C22544A-7EE6-4342-B048-85BDC9FD1C3A}</a:tableStyleId>
              </a:tblPr>
              <a:tblGrid>
                <a:gridCol w="291364">
                  <a:extLst>
                    <a:ext uri="{9D8B030D-6E8A-4147-A177-3AD203B41FA5}">
                      <a16:colId xmlns:a16="http://schemas.microsoft.com/office/drawing/2014/main" val="6569357"/>
                    </a:ext>
                  </a:extLst>
                </a:gridCol>
                <a:gridCol w="7108449">
                  <a:extLst>
                    <a:ext uri="{9D8B030D-6E8A-4147-A177-3AD203B41FA5}">
                      <a16:colId xmlns:a16="http://schemas.microsoft.com/office/drawing/2014/main" val="3546737296"/>
                    </a:ext>
                  </a:extLst>
                </a:gridCol>
              </a:tblGrid>
              <a:tr h="225628">
                <a:tc>
                  <a:txBody>
                    <a:bodyPr/>
                    <a:lstStyle/>
                    <a:p>
                      <a:pPr marL="0" marR="0" algn="just">
                        <a:spcBef>
                          <a:spcPts val="0"/>
                        </a:spcBef>
                        <a:spcAft>
                          <a:spcPts val="0"/>
                        </a:spcAft>
                      </a:pPr>
                      <a:r>
                        <a:rPr lang="en-US" sz="1500" dirty="0">
                          <a:solidFill>
                            <a:schemeClr val="tx1"/>
                          </a:solidFill>
                          <a:effectLst/>
                        </a:rPr>
                        <a:t>#</a:t>
                      </a:r>
                      <a:endParaRPr lang="en-US" sz="1500" dirty="0">
                        <a:solidFill>
                          <a:schemeClr val="tx1"/>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500" dirty="0">
                          <a:solidFill>
                            <a:schemeClr val="tx1"/>
                          </a:solidFill>
                          <a:effectLst/>
                        </a:rPr>
                        <a:t>Cut Set / Basic Event Description</a:t>
                      </a:r>
                      <a:endParaRPr lang="en-US" sz="1500" dirty="0">
                        <a:solidFill>
                          <a:schemeClr val="tx1"/>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9829794"/>
                  </a:ext>
                </a:extLst>
              </a:tr>
              <a:tr h="451256">
                <a:tc>
                  <a:txBody>
                    <a:bodyPr/>
                    <a:lstStyle/>
                    <a:p>
                      <a:pPr marL="0" marR="0" algn="just">
                        <a:spcBef>
                          <a:spcPts val="0"/>
                        </a:spcBef>
                        <a:spcAft>
                          <a:spcPts val="0"/>
                        </a:spcAft>
                      </a:pPr>
                      <a:r>
                        <a:rPr lang="en-US" sz="1500">
                          <a:solidFill>
                            <a:schemeClr val="tx1"/>
                          </a:solidFill>
                          <a:effectLst/>
                        </a:rPr>
                        <a:t>1</a:t>
                      </a:r>
                      <a:endParaRPr lang="en-US" sz="1500">
                        <a:solidFill>
                          <a:schemeClr val="tx1"/>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500" dirty="0">
                          <a:solidFill>
                            <a:schemeClr val="tx1"/>
                          </a:solidFill>
                          <a:effectLst/>
                        </a:rPr>
                        <a:t>Division A&amp;B HJTC calculators provide lower than real core temperature measurements under abnormal conditions (CCF due to UIF-D).</a:t>
                      </a:r>
                      <a:endParaRPr lang="en-US" sz="1500" dirty="0">
                        <a:solidFill>
                          <a:schemeClr val="tx1"/>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6344268"/>
                  </a:ext>
                </a:extLst>
              </a:tr>
              <a:tr h="451256">
                <a:tc>
                  <a:txBody>
                    <a:bodyPr/>
                    <a:lstStyle/>
                    <a:p>
                      <a:pPr marL="0" marR="0" algn="just">
                        <a:spcBef>
                          <a:spcPts val="0"/>
                        </a:spcBef>
                        <a:spcAft>
                          <a:spcPts val="0"/>
                        </a:spcAft>
                      </a:pPr>
                      <a:r>
                        <a:rPr lang="en-US" sz="1500">
                          <a:solidFill>
                            <a:schemeClr val="tx1"/>
                          </a:solidFill>
                          <a:effectLst/>
                        </a:rPr>
                        <a:t>2</a:t>
                      </a:r>
                      <a:endParaRPr lang="en-US" sz="1500">
                        <a:solidFill>
                          <a:schemeClr val="tx1"/>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500" dirty="0">
                          <a:solidFill>
                            <a:schemeClr val="tx1"/>
                          </a:solidFill>
                          <a:effectLst/>
                        </a:rPr>
                        <a:t>Division A&amp;B CET alarm does not trigger when coolant exit temperature exceeds acceptable margin (CCF due to UIF-A).</a:t>
                      </a:r>
                      <a:endParaRPr lang="en-US" sz="1500" dirty="0">
                        <a:solidFill>
                          <a:schemeClr val="tx1"/>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548152"/>
                  </a:ext>
                </a:extLst>
              </a:tr>
              <a:tr h="451256">
                <a:tc>
                  <a:txBody>
                    <a:bodyPr/>
                    <a:lstStyle/>
                    <a:p>
                      <a:pPr marL="0" marR="0" algn="just">
                        <a:spcBef>
                          <a:spcPts val="0"/>
                        </a:spcBef>
                        <a:spcAft>
                          <a:spcPts val="0"/>
                        </a:spcAft>
                      </a:pPr>
                      <a:r>
                        <a:rPr lang="en-US" sz="1500">
                          <a:solidFill>
                            <a:schemeClr val="tx1"/>
                          </a:solidFill>
                          <a:effectLst/>
                        </a:rPr>
                        <a:t>3</a:t>
                      </a:r>
                      <a:endParaRPr lang="en-US" sz="1500">
                        <a:solidFill>
                          <a:schemeClr val="tx1"/>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500" dirty="0">
                          <a:solidFill>
                            <a:schemeClr val="tx1"/>
                          </a:solidFill>
                          <a:effectLst/>
                        </a:rPr>
                        <a:t>Division A&amp;B HJTC ADC provide lower than real digital core temperature conversion from analog signal (CCF due to UIF-D).</a:t>
                      </a:r>
                      <a:endParaRPr lang="en-US" sz="1500" dirty="0">
                        <a:solidFill>
                          <a:schemeClr val="tx1"/>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1988272"/>
                  </a:ext>
                </a:extLst>
              </a:tr>
            </a:tbl>
          </a:graphicData>
        </a:graphic>
      </p:graphicFrame>
    </p:spTree>
    <p:extLst>
      <p:ext uri="{BB962C8B-B14F-4D97-AF65-F5344CB8AC3E}">
        <p14:creationId xmlns:p14="http://schemas.microsoft.com/office/powerpoint/2010/main" val="216339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AF3171-9B26-1671-0776-E7BD6723B6A9}"/>
              </a:ext>
            </a:extLst>
          </p:cNvPr>
          <p:cNvSpPr>
            <a:spLocks noGrp="1"/>
          </p:cNvSpPr>
          <p:nvPr>
            <p:ph type="title"/>
          </p:nvPr>
        </p:nvSpPr>
        <p:spPr/>
        <p:txBody>
          <a:bodyPr/>
          <a:lstStyle/>
          <a:p>
            <a:r>
              <a:rPr lang="en-US" dirty="0"/>
              <a:t>Conclusion &amp; Discussion</a:t>
            </a:r>
          </a:p>
        </p:txBody>
      </p:sp>
      <p:sp>
        <p:nvSpPr>
          <p:cNvPr id="4" name="Slide Number Placeholder 3">
            <a:extLst>
              <a:ext uri="{FF2B5EF4-FFF2-40B4-BE49-F238E27FC236}">
                <a16:creationId xmlns:a16="http://schemas.microsoft.com/office/drawing/2014/main" id="{B5490D06-382A-086F-CD4E-841C69B724F6}"/>
              </a:ext>
            </a:extLst>
          </p:cNvPr>
          <p:cNvSpPr>
            <a:spLocks noGrp="1"/>
          </p:cNvSpPr>
          <p:nvPr>
            <p:ph type="sldNum" sz="quarter" idx="10"/>
          </p:nvPr>
        </p:nvSpPr>
        <p:spPr/>
        <p:txBody>
          <a:bodyPr/>
          <a:lstStyle/>
          <a:p>
            <a:pPr>
              <a:defRPr/>
            </a:pPr>
            <a:fld id="{CDEFAD39-1750-3342-8CA4-A45556007C23}" type="slidenum">
              <a:rPr lang="en-US" smtClean="0"/>
              <a:pPr>
                <a:defRPr/>
              </a:pPr>
              <a:t>16</a:t>
            </a:fld>
            <a:endParaRPr lang="en-US" dirty="0"/>
          </a:p>
        </p:txBody>
      </p:sp>
      <p:sp>
        <p:nvSpPr>
          <p:cNvPr id="5" name="TextBox 4">
            <a:extLst>
              <a:ext uri="{FF2B5EF4-FFF2-40B4-BE49-F238E27FC236}">
                <a16:creationId xmlns:a16="http://schemas.microsoft.com/office/drawing/2014/main" id="{A75714BB-C5A1-F753-3FEB-0A3B1264A557}"/>
              </a:ext>
            </a:extLst>
          </p:cNvPr>
          <p:cNvSpPr txBox="1"/>
          <p:nvPr/>
        </p:nvSpPr>
        <p:spPr>
          <a:xfrm>
            <a:off x="360114" y="5782938"/>
            <a:ext cx="8423772" cy="830997"/>
          </a:xfrm>
          <a:prstGeom prst="rect">
            <a:avLst/>
          </a:prstGeom>
          <a:solidFill>
            <a:schemeClr val="bg1"/>
          </a:solidFill>
          <a:ln w="38100">
            <a:solidFill>
              <a:srgbClr val="FF0000"/>
            </a:solidFill>
          </a:ln>
        </p:spPr>
        <p:txBody>
          <a:bodyPr wrap="square" rtlCol="0">
            <a:spAutoFit/>
          </a:bodyPr>
          <a:lstStyle/>
          <a:p>
            <a:pPr algn="ctr"/>
            <a:r>
              <a:rPr lang="en-US" dirty="0"/>
              <a:t>We are looking for industry &amp; research partnerships for additional verification work!</a:t>
            </a:r>
          </a:p>
          <a:p>
            <a:pPr algn="ctr"/>
            <a:endParaRPr lang="en-US" sz="1200" dirty="0">
              <a:hlinkClick r:id="rId3"/>
            </a:endParaRPr>
          </a:p>
          <a:p>
            <a:pPr algn="ctr"/>
            <a:r>
              <a:rPr lang="en-US" dirty="0"/>
              <a:t>Contact: Edward Chen </a:t>
            </a:r>
            <a:r>
              <a:rPr lang="en-US" dirty="0">
                <a:hlinkClick r:id="rId3"/>
              </a:rPr>
              <a:t>echen2@ncsu.edu</a:t>
            </a:r>
            <a:r>
              <a:rPr lang="en-US" dirty="0"/>
              <a:t> </a:t>
            </a:r>
          </a:p>
        </p:txBody>
      </p:sp>
      <p:sp>
        <p:nvSpPr>
          <p:cNvPr id="6" name="TextBox 5">
            <a:extLst>
              <a:ext uri="{FF2B5EF4-FFF2-40B4-BE49-F238E27FC236}">
                <a16:creationId xmlns:a16="http://schemas.microsoft.com/office/drawing/2014/main" id="{39FAE4DB-ABA7-F274-77AC-86072AC8FBDE}"/>
              </a:ext>
            </a:extLst>
          </p:cNvPr>
          <p:cNvSpPr txBox="1"/>
          <p:nvPr/>
        </p:nvSpPr>
        <p:spPr>
          <a:xfrm>
            <a:off x="3200400" y="5252977"/>
            <a:ext cx="2743200" cy="400110"/>
          </a:xfrm>
          <a:prstGeom prst="rect">
            <a:avLst/>
          </a:prstGeom>
          <a:noFill/>
        </p:spPr>
        <p:txBody>
          <a:bodyPr wrap="square" rtlCol="0">
            <a:spAutoFit/>
          </a:bodyPr>
          <a:lstStyle/>
          <a:p>
            <a:pPr algn="ctr"/>
            <a:r>
              <a:rPr lang="en-US" sz="2000" b="1" dirty="0"/>
              <a:t>Q&amp;A</a:t>
            </a:r>
          </a:p>
        </p:txBody>
      </p:sp>
      <p:sp>
        <p:nvSpPr>
          <p:cNvPr id="7" name="Content Placeholder 1">
            <a:extLst>
              <a:ext uri="{FF2B5EF4-FFF2-40B4-BE49-F238E27FC236}">
                <a16:creationId xmlns:a16="http://schemas.microsoft.com/office/drawing/2014/main" id="{12C1ADBE-72A2-35A8-A78A-67FC191F17AC}"/>
              </a:ext>
            </a:extLst>
          </p:cNvPr>
          <p:cNvSpPr>
            <a:spLocks noGrp="1"/>
          </p:cNvSpPr>
          <p:nvPr>
            <p:ph idx="1"/>
          </p:nvPr>
        </p:nvSpPr>
        <p:spPr>
          <a:xfrm>
            <a:off x="205422" y="3166960"/>
            <a:ext cx="5542326" cy="3147593"/>
          </a:xfrm>
        </p:spPr>
        <p:txBody>
          <a:bodyPr/>
          <a:lstStyle/>
          <a:p>
            <a:pPr marL="342900" indent="-342900">
              <a:lnSpc>
                <a:spcPct val="100000"/>
              </a:lnSpc>
              <a:spcBef>
                <a:spcPts val="0"/>
              </a:spcBef>
              <a:buAutoNum type="arabicPeriod"/>
            </a:pPr>
            <a:r>
              <a:rPr lang="en-US" b="0" dirty="0">
                <a:latin typeface="+mn-lt"/>
              </a:rPr>
              <a:t>Introduced UIF for software failure traceability along the information feedback pathway</a:t>
            </a:r>
          </a:p>
          <a:p>
            <a:pPr marL="342900" indent="-342900">
              <a:lnSpc>
                <a:spcPct val="100000"/>
              </a:lnSpc>
              <a:spcBef>
                <a:spcPts val="0"/>
              </a:spcBef>
              <a:buAutoNum type="arabicPeriod"/>
            </a:pPr>
            <a:r>
              <a:rPr lang="en-US" b="0" dirty="0">
                <a:latin typeface="+mn-lt"/>
              </a:rPr>
              <a:t>Provided guidance on FT construction to separate internal and external failure mechanisms for loss</a:t>
            </a:r>
          </a:p>
          <a:p>
            <a:pPr marL="342900" indent="-342900">
              <a:lnSpc>
                <a:spcPct val="100000"/>
              </a:lnSpc>
              <a:spcBef>
                <a:spcPts val="0"/>
              </a:spcBef>
              <a:buAutoNum type="arabicPeriod"/>
            </a:pPr>
            <a:r>
              <a:rPr lang="en-US" b="0" dirty="0">
                <a:latin typeface="+mn-lt"/>
              </a:rPr>
              <a:t>Assessed advanced human system interface &amp; identified single points of failure and common cause failures</a:t>
            </a:r>
          </a:p>
          <a:p>
            <a:pPr marL="342900" indent="-342900">
              <a:lnSpc>
                <a:spcPct val="100000"/>
              </a:lnSpc>
              <a:spcBef>
                <a:spcPts val="0"/>
              </a:spcBef>
              <a:buAutoNum type="arabicPeriod"/>
            </a:pPr>
            <a:endParaRPr lang="en-US" dirty="0">
              <a:latin typeface="+mn-lt"/>
            </a:endParaRPr>
          </a:p>
          <a:p>
            <a:pPr marL="0" indent="0">
              <a:buNone/>
            </a:pPr>
            <a:endParaRPr lang="en-US" dirty="0"/>
          </a:p>
        </p:txBody>
      </p:sp>
      <p:graphicFrame>
        <p:nvGraphicFramePr>
          <p:cNvPr id="8" name="Table 7">
            <a:extLst>
              <a:ext uri="{FF2B5EF4-FFF2-40B4-BE49-F238E27FC236}">
                <a16:creationId xmlns:a16="http://schemas.microsoft.com/office/drawing/2014/main" id="{D456B4C6-F0A2-F3C1-559F-AB0E8420164F}"/>
              </a:ext>
            </a:extLst>
          </p:cNvPr>
          <p:cNvGraphicFramePr>
            <a:graphicFrameLocks noGrp="1"/>
          </p:cNvGraphicFramePr>
          <p:nvPr>
            <p:extLst>
              <p:ext uri="{D42A27DB-BD31-4B8C-83A1-F6EECF244321}">
                <p14:modId xmlns:p14="http://schemas.microsoft.com/office/powerpoint/2010/main" val="144461843"/>
              </p:ext>
            </p:extLst>
          </p:nvPr>
        </p:nvGraphicFramePr>
        <p:xfrm>
          <a:off x="235730" y="1619937"/>
          <a:ext cx="8672540" cy="1432560"/>
        </p:xfrm>
        <a:graphic>
          <a:graphicData uri="http://schemas.openxmlformats.org/drawingml/2006/table">
            <a:tbl>
              <a:tblPr firstRow="1" firstCol="1" bandRow="1">
                <a:tableStyleId>{5C22544A-7EE6-4342-B048-85BDC9FD1C3A}</a:tableStyleId>
              </a:tblPr>
              <a:tblGrid>
                <a:gridCol w="1183969">
                  <a:extLst>
                    <a:ext uri="{9D8B030D-6E8A-4147-A177-3AD203B41FA5}">
                      <a16:colId xmlns:a16="http://schemas.microsoft.com/office/drawing/2014/main" val="2535018341"/>
                    </a:ext>
                  </a:extLst>
                </a:gridCol>
                <a:gridCol w="1979801">
                  <a:extLst>
                    <a:ext uri="{9D8B030D-6E8A-4147-A177-3AD203B41FA5}">
                      <a16:colId xmlns:a16="http://schemas.microsoft.com/office/drawing/2014/main" val="3535374277"/>
                    </a:ext>
                  </a:extLst>
                </a:gridCol>
                <a:gridCol w="2112443">
                  <a:extLst>
                    <a:ext uri="{9D8B030D-6E8A-4147-A177-3AD203B41FA5}">
                      <a16:colId xmlns:a16="http://schemas.microsoft.com/office/drawing/2014/main" val="865922465"/>
                    </a:ext>
                  </a:extLst>
                </a:gridCol>
                <a:gridCol w="1661048">
                  <a:extLst>
                    <a:ext uri="{9D8B030D-6E8A-4147-A177-3AD203B41FA5}">
                      <a16:colId xmlns:a16="http://schemas.microsoft.com/office/drawing/2014/main" val="3486440468"/>
                    </a:ext>
                  </a:extLst>
                </a:gridCol>
                <a:gridCol w="1735279">
                  <a:extLst>
                    <a:ext uri="{9D8B030D-6E8A-4147-A177-3AD203B41FA5}">
                      <a16:colId xmlns:a16="http://schemas.microsoft.com/office/drawing/2014/main" val="4268031934"/>
                    </a:ext>
                  </a:extLst>
                </a:gridCol>
              </a:tblGrid>
              <a:tr h="0">
                <a:tc>
                  <a:txBody>
                    <a:bodyPr/>
                    <a:lstStyle/>
                    <a:p>
                      <a:pPr marL="0" marR="0" indent="0" algn="just">
                        <a:spcBef>
                          <a:spcPts val="0"/>
                        </a:spcBef>
                        <a:spcAft>
                          <a:spcPts val="0"/>
                        </a:spcAft>
                      </a:pPr>
                      <a:r>
                        <a:rPr lang="en-US" sz="1000" dirty="0">
                          <a:solidFill>
                            <a:schemeClr val="tx1"/>
                          </a:solidFill>
                          <a:effectLst/>
                        </a:rPr>
                        <a:t>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A</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B</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C</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D</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278606"/>
                  </a:ext>
                </a:extLst>
              </a:tr>
              <a:tr h="0">
                <a:tc>
                  <a:txBody>
                    <a:bodyPr/>
                    <a:lstStyle/>
                    <a:p>
                      <a:pPr marL="0" marR="0" indent="0" algn="l">
                        <a:spcBef>
                          <a:spcPts val="0"/>
                        </a:spcBef>
                        <a:spcAft>
                          <a:spcPts val="0"/>
                        </a:spcAft>
                      </a:pPr>
                      <a:r>
                        <a:rPr lang="en-US" sz="1400" dirty="0">
                          <a:solidFill>
                            <a:schemeClr val="tx1"/>
                          </a:solidFill>
                          <a:effectLst/>
                        </a:rPr>
                        <a:t>Unsafe Control Action (UCA)</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400" dirty="0">
                          <a:solidFill>
                            <a:schemeClr val="tx1"/>
                          </a:solidFill>
                          <a:effectLst/>
                        </a:rPr>
                        <a:t>Control action not provided when required context.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400" dirty="0">
                          <a:solidFill>
                            <a:schemeClr val="tx1"/>
                          </a:solidFill>
                          <a:effectLst/>
                        </a:rPr>
                        <a:t>Control action provided when not required causing hazard.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400" dirty="0">
                          <a:solidFill>
                            <a:schemeClr val="tx1"/>
                          </a:solidFill>
                          <a:effectLst/>
                        </a:rPr>
                        <a:t>Control action is early, late, or out-of-order.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400" dirty="0">
                          <a:solidFill>
                            <a:schemeClr val="tx1"/>
                          </a:solidFill>
                          <a:effectLst/>
                        </a:rPr>
                        <a:t>Control action is stopped too soon or applied too long.</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9800269"/>
                  </a:ext>
                </a:extLst>
              </a:tr>
              <a:tr h="0">
                <a:tc>
                  <a:txBody>
                    <a:bodyPr/>
                    <a:lstStyle/>
                    <a:p>
                      <a:pPr marL="0" marR="0" indent="0" algn="l">
                        <a:spcBef>
                          <a:spcPts val="0"/>
                        </a:spcBef>
                        <a:spcAft>
                          <a:spcPts val="0"/>
                        </a:spcAft>
                      </a:pPr>
                      <a:r>
                        <a:rPr lang="en-US" sz="1400" dirty="0">
                          <a:solidFill>
                            <a:schemeClr val="tx1"/>
                          </a:solidFill>
                          <a:effectLst/>
                        </a:rPr>
                        <a:t>Unsafe Information Flow (UIF)</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a:spcBef>
                          <a:spcPts val="0"/>
                        </a:spcBef>
                        <a:spcAft>
                          <a:spcPts val="0"/>
                        </a:spcAft>
                      </a:pPr>
                      <a:r>
                        <a:rPr lang="en-US" sz="1400" dirty="0">
                          <a:solidFill>
                            <a:schemeClr val="tx1"/>
                          </a:solidFill>
                          <a:effectLst/>
                        </a:rPr>
                        <a:t>Feedback is missing when required context.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a:spcBef>
                          <a:spcPts val="0"/>
                        </a:spcBef>
                        <a:spcAft>
                          <a:spcPts val="0"/>
                        </a:spcAft>
                      </a:pPr>
                      <a:r>
                        <a:rPr lang="en-US" sz="1400" dirty="0">
                          <a:solidFill>
                            <a:schemeClr val="tx1"/>
                          </a:solidFill>
                          <a:effectLst/>
                        </a:rPr>
                        <a:t>Feedback is provided when not required causing hazard.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a:spcBef>
                          <a:spcPts val="0"/>
                        </a:spcBef>
                        <a:spcAft>
                          <a:spcPts val="0"/>
                        </a:spcAft>
                      </a:pPr>
                      <a:r>
                        <a:rPr lang="en-US" sz="1400" dirty="0">
                          <a:solidFill>
                            <a:schemeClr val="tx1"/>
                          </a:solidFill>
                          <a:effectLst/>
                        </a:rPr>
                        <a:t>Feedback is early, late, out-of-sync, or out-of-order.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a:spcBef>
                          <a:spcPts val="0"/>
                        </a:spcBef>
                        <a:spcAft>
                          <a:spcPts val="0"/>
                        </a:spcAft>
                      </a:pPr>
                      <a:r>
                        <a:rPr lang="en-US" sz="1400" dirty="0">
                          <a:solidFill>
                            <a:schemeClr val="tx1"/>
                          </a:solidFill>
                          <a:effectLst/>
                        </a:rPr>
                        <a:t>Feedback value is too low, too high, </a:t>
                      </a:r>
                      <a:r>
                        <a:rPr lang="en-US" sz="1400" dirty="0" err="1">
                          <a:solidFill>
                            <a:schemeClr val="tx1"/>
                          </a:solidFill>
                          <a:effectLst/>
                        </a:rPr>
                        <a:t>NaN</a:t>
                      </a:r>
                      <a:r>
                        <a:rPr lang="en-US" sz="1400" dirty="0">
                          <a:solidFill>
                            <a:schemeClr val="tx1"/>
                          </a:solidFill>
                          <a:effectLst/>
                        </a:rPr>
                        <a:t>, or Inf.</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8440849"/>
                  </a:ext>
                </a:extLst>
              </a:tr>
            </a:tbl>
          </a:graphicData>
        </a:graphic>
      </p:graphicFrame>
      <p:sp>
        <p:nvSpPr>
          <p:cNvPr id="9" name="Right Brace 8">
            <a:extLst>
              <a:ext uri="{FF2B5EF4-FFF2-40B4-BE49-F238E27FC236}">
                <a16:creationId xmlns:a16="http://schemas.microsoft.com/office/drawing/2014/main" id="{88A7A930-3DF2-7158-3A70-FFDA2750548A}"/>
              </a:ext>
            </a:extLst>
          </p:cNvPr>
          <p:cNvSpPr/>
          <p:nvPr/>
        </p:nvSpPr>
        <p:spPr>
          <a:xfrm>
            <a:off x="5544194" y="3249645"/>
            <a:ext cx="337657" cy="1937653"/>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45FDE52-263D-B9AB-AC01-A6E94841C6D9}"/>
              </a:ext>
            </a:extLst>
          </p:cNvPr>
          <p:cNvSpPr txBox="1"/>
          <p:nvPr/>
        </p:nvSpPr>
        <p:spPr>
          <a:xfrm>
            <a:off x="5747627" y="3595508"/>
            <a:ext cx="339637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Where does the software fail?</a:t>
            </a:r>
          </a:p>
          <a:p>
            <a:pPr marL="285750" indent="-285750">
              <a:buFont typeface="Arial" panose="020B0604020202020204" pitchFamily="34" charset="0"/>
              <a:buChar char="•"/>
            </a:pPr>
            <a:r>
              <a:rPr lang="en-US" dirty="0"/>
              <a:t>Which component(s) contribute most to risk? </a:t>
            </a:r>
          </a:p>
          <a:p>
            <a:pPr marL="285750" indent="-285750">
              <a:buFont typeface="Arial" panose="020B0604020202020204" pitchFamily="34" charset="0"/>
              <a:buChar char="•"/>
            </a:pPr>
            <a:r>
              <a:rPr lang="en-US" dirty="0"/>
              <a:t>How can we identify and trace these components?</a:t>
            </a:r>
          </a:p>
        </p:txBody>
      </p:sp>
    </p:spTree>
    <p:extLst>
      <p:ext uri="{BB962C8B-B14F-4D97-AF65-F5344CB8AC3E}">
        <p14:creationId xmlns:p14="http://schemas.microsoft.com/office/powerpoint/2010/main" val="284055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01F4-B726-4510-881E-D9922A8A7EAF}"/>
              </a:ext>
            </a:extLst>
          </p:cNvPr>
          <p:cNvSpPr>
            <a:spLocks noGrp="1"/>
          </p:cNvSpPr>
          <p:nvPr>
            <p:ph type="title"/>
          </p:nvPr>
        </p:nvSpPr>
        <p:spPr/>
        <p:txBody>
          <a:bodyPr/>
          <a:lstStyle/>
          <a:p>
            <a:r>
              <a:rPr lang="en-US" sz="2000" dirty="0"/>
              <a:t>Acknowledgements</a:t>
            </a:r>
            <a:endParaRPr lang="en-US" sz="2000" i="0" dirty="0">
              <a:solidFill>
                <a:srgbClr val="242852"/>
              </a:solidFill>
            </a:endParaRPr>
          </a:p>
        </p:txBody>
      </p:sp>
      <p:sp>
        <p:nvSpPr>
          <p:cNvPr id="3" name="Content Placeholder 2">
            <a:extLst>
              <a:ext uri="{FF2B5EF4-FFF2-40B4-BE49-F238E27FC236}">
                <a16:creationId xmlns:a16="http://schemas.microsoft.com/office/drawing/2014/main" id="{65A1C4C2-563A-4268-8B6E-1E1C84AD7414}"/>
              </a:ext>
            </a:extLst>
          </p:cNvPr>
          <p:cNvSpPr>
            <a:spLocks noGrp="1"/>
          </p:cNvSpPr>
          <p:nvPr>
            <p:ph idx="1"/>
          </p:nvPr>
        </p:nvSpPr>
        <p:spPr/>
        <p:txBody>
          <a:bodyPr/>
          <a:lstStyle/>
          <a:p>
            <a:pPr marL="0" indent="171450">
              <a:spcBef>
                <a:spcPts val="225"/>
              </a:spcBef>
              <a:spcAft>
                <a:spcPts val="450"/>
              </a:spcAft>
              <a:buClrTx/>
            </a:pPr>
            <a:r>
              <a:rPr lang="en-US" sz="1400" dirty="0">
                <a:latin typeface="Arial" panose="020B0604020202020204" pitchFamily="34" charset="0"/>
                <a:cs typeface="Arial" panose="020B0604020202020204" pitchFamily="34" charset="0"/>
              </a:rPr>
              <a:t>The </a:t>
            </a:r>
            <a:r>
              <a:rPr lang="en-US" sz="1400" dirty="0">
                <a:effectLst/>
                <a:latin typeface="Arial" panose="020B0604020202020204" pitchFamily="34" charset="0"/>
                <a:ea typeface="Calibri" panose="020F0502020204030204" pitchFamily="34" charset="0"/>
                <a:cs typeface="Arial" panose="020B0604020202020204" pitchFamily="34" charset="0"/>
              </a:rPr>
              <a:t>research activities and achievements presented in this </a:t>
            </a:r>
            <a:r>
              <a:rPr lang="en-US" sz="1400" dirty="0">
                <a:latin typeface="Arial" panose="020B0604020202020204" pitchFamily="34" charset="0"/>
                <a:ea typeface="Calibri" panose="020F0502020204030204" pitchFamily="34" charset="0"/>
                <a:cs typeface="Arial" panose="020B0604020202020204" pitchFamily="34" charset="0"/>
              </a:rPr>
              <a:t>work were funded under the Risk Informed Systems Analysis (RISA) Pathway of the </a:t>
            </a:r>
            <a:r>
              <a:rPr lang="en-US" sz="1400" dirty="0">
                <a:effectLst/>
                <a:latin typeface="Arial" panose="020B0604020202020204" pitchFamily="34" charset="0"/>
                <a:ea typeface="Calibri" panose="020F0502020204030204" pitchFamily="34" charset="0"/>
                <a:cs typeface="Arial" panose="020B0604020202020204" pitchFamily="34" charset="0"/>
              </a:rPr>
              <a:t>United States Department of Energy Light Water Reactor Sustainability Program.</a:t>
            </a:r>
          </a:p>
          <a:p>
            <a:pPr marL="0" indent="171450">
              <a:spcBef>
                <a:spcPts val="225"/>
              </a:spcBef>
              <a:spcAft>
                <a:spcPts val="450"/>
              </a:spcAft>
              <a:buClrTx/>
            </a:pPr>
            <a:endParaRPr lang="en-US" sz="1400" dirty="0">
              <a:latin typeface="Arial" panose="020B0604020202020204" pitchFamily="34" charset="0"/>
              <a:cs typeface="Arial" panose="020B0604020202020204" pitchFamily="34" charset="0"/>
            </a:endParaRPr>
          </a:p>
          <a:p>
            <a:pPr marL="0" indent="171450">
              <a:spcBef>
                <a:spcPts val="225"/>
              </a:spcBef>
              <a:spcAft>
                <a:spcPts val="450"/>
              </a:spcAft>
              <a:buClrTx/>
            </a:pPr>
            <a:r>
              <a:rPr lang="en-US" sz="1400" dirty="0">
                <a:effectLst/>
                <a:ea typeface="Times New Roman" panose="02020603050405020304" pitchFamily="18" charset="0"/>
              </a:rPr>
              <a:t>This information was prepared as an account of work sponsored by an agency of the U.S. Government under DOE Contract No. DE-AC07-05ID14517. Neither the U.S.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References herein to any specific commercial product, process, or service by trade name, trademark, manufacturer, or otherwise, does not necessarily constitute or imply its endorsement, recommendation, or favoring by the U.S. Government or any agency thereof. The views and opinions of authors expressed herein do not necessarily state or reflect those of the U.S. Government or any agency thereof.</a:t>
            </a:r>
            <a:endParaRPr lang="en-US" sz="1600" dirty="0"/>
          </a:p>
          <a:p>
            <a:pPr marL="0" indent="0">
              <a:spcBef>
                <a:spcPts val="225"/>
              </a:spcBef>
              <a:spcAft>
                <a:spcPts val="450"/>
              </a:spcAft>
              <a:buClrTx/>
              <a:buNone/>
            </a:pPr>
            <a:endParaRPr lang="en-US" sz="1400" dirty="0">
              <a:latin typeface="Arial" panose="020B0604020202020204" pitchFamily="34" charset="0"/>
              <a:cs typeface="Arial" panose="020B0604020202020204" pitchFamily="34" charset="0"/>
            </a:endParaRPr>
          </a:p>
          <a:p>
            <a:pPr marL="0" indent="0">
              <a:spcBef>
                <a:spcPts val="225"/>
              </a:spcBef>
              <a:spcAft>
                <a:spcPts val="450"/>
              </a:spcAft>
              <a:buClrTx/>
              <a:buNone/>
            </a:pPr>
            <a:endParaRPr lang="en-US" sz="1350" b="0" dirty="0"/>
          </a:p>
        </p:txBody>
      </p:sp>
      <p:sp>
        <p:nvSpPr>
          <p:cNvPr id="5" name="Slide Number Placeholder 4">
            <a:extLst>
              <a:ext uri="{FF2B5EF4-FFF2-40B4-BE49-F238E27FC236}">
                <a16:creationId xmlns:a16="http://schemas.microsoft.com/office/drawing/2014/main" id="{139484E1-2AB0-46B4-AFEF-1C6B018037FB}"/>
              </a:ext>
            </a:extLst>
          </p:cNvPr>
          <p:cNvSpPr>
            <a:spLocks noGrp="1"/>
          </p:cNvSpPr>
          <p:nvPr>
            <p:ph type="sldNum" sz="quarter" idx="11"/>
          </p:nvPr>
        </p:nvSpPr>
        <p:spPr bwMode="auto">
          <a:xfrm>
            <a:off x="11407753" y="157660"/>
            <a:ext cx="347133"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1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ABFCF-1B97-4B29-9129-C3ADE0275ED7}" type="slidenum">
              <a:rPr lang="en-US" smtClean="0"/>
              <a:pPr/>
              <a:t>17</a:t>
            </a:fld>
            <a:endParaRPr lang="en-US" dirty="0"/>
          </a:p>
        </p:txBody>
      </p:sp>
    </p:spTree>
    <p:extLst>
      <p:ext uri="{BB962C8B-B14F-4D97-AF65-F5344CB8AC3E}">
        <p14:creationId xmlns:p14="http://schemas.microsoft.com/office/powerpoint/2010/main" val="135621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E2C5F-3E50-B6B3-221A-991E6BCE2F72}"/>
              </a:ext>
            </a:extLst>
          </p:cNvPr>
          <p:cNvSpPr>
            <a:spLocks noGrp="1"/>
          </p:cNvSpPr>
          <p:nvPr>
            <p:ph type="title"/>
          </p:nvPr>
        </p:nvSpPr>
        <p:spPr/>
        <p:txBody>
          <a:bodyPr/>
          <a:lstStyle/>
          <a:p>
            <a:r>
              <a:rPr lang="en-US" dirty="0"/>
              <a:t>Conclusion &amp; Discussion</a:t>
            </a:r>
          </a:p>
        </p:txBody>
      </p:sp>
      <p:sp>
        <p:nvSpPr>
          <p:cNvPr id="4" name="Slide Number Placeholder 3">
            <a:extLst>
              <a:ext uri="{FF2B5EF4-FFF2-40B4-BE49-F238E27FC236}">
                <a16:creationId xmlns:a16="http://schemas.microsoft.com/office/drawing/2014/main" id="{BFC2EFF9-768A-684B-B164-3303ABFF8D2D}"/>
              </a:ext>
            </a:extLst>
          </p:cNvPr>
          <p:cNvSpPr>
            <a:spLocks noGrp="1"/>
          </p:cNvSpPr>
          <p:nvPr>
            <p:ph type="sldNum" sz="quarter" idx="10"/>
          </p:nvPr>
        </p:nvSpPr>
        <p:spPr/>
        <p:txBody>
          <a:bodyPr/>
          <a:lstStyle/>
          <a:p>
            <a:pPr>
              <a:defRPr/>
            </a:pPr>
            <a:fld id="{CDEFAD39-1750-3342-8CA4-A45556007C23}" type="slidenum">
              <a:rPr lang="en-US" smtClean="0"/>
              <a:pPr>
                <a:defRPr/>
              </a:pPr>
              <a:t>18</a:t>
            </a:fld>
            <a:endParaRPr lang="en-US" dirty="0"/>
          </a:p>
        </p:txBody>
      </p:sp>
      <p:sp>
        <p:nvSpPr>
          <p:cNvPr id="11" name="Content Placeholder 10">
            <a:extLst>
              <a:ext uri="{FF2B5EF4-FFF2-40B4-BE49-F238E27FC236}">
                <a16:creationId xmlns:a16="http://schemas.microsoft.com/office/drawing/2014/main" id="{B5C056E0-FB7B-EAE5-A1F1-24EE67107BEC}"/>
              </a:ext>
            </a:extLst>
          </p:cNvPr>
          <p:cNvSpPr>
            <a:spLocks noGrp="1"/>
          </p:cNvSpPr>
          <p:nvPr>
            <p:ph idx="1"/>
          </p:nvPr>
        </p:nvSpPr>
        <p:spPr>
          <a:xfrm>
            <a:off x="304800" y="1313312"/>
            <a:ext cx="8534400" cy="5307866"/>
          </a:xfrm>
          <a:solidFill>
            <a:schemeClr val="bg1"/>
          </a:solidFill>
        </p:spPr>
        <p:txBody>
          <a:bodyPr>
            <a:normAutofit/>
          </a:bodyPr>
          <a:lstStyle/>
          <a:p>
            <a:pPr marL="0" indent="0">
              <a:buNone/>
            </a:pPr>
            <a:r>
              <a:rPr lang="en-US" dirty="0"/>
              <a:t>FAQ:</a:t>
            </a:r>
          </a:p>
          <a:p>
            <a:pPr marL="342900" indent="-342900">
              <a:buAutoNum type="arabicPeriod"/>
            </a:pPr>
            <a:r>
              <a:rPr lang="en-US" dirty="0"/>
              <a:t>Adding additional events to the fault tree, which already has 1000s will only further complicate assessment efforts. Why should we add UIFs?</a:t>
            </a:r>
          </a:p>
          <a:p>
            <a:pPr marL="685800" lvl="1" indent="-342900"/>
            <a:r>
              <a:rPr lang="en-US" dirty="0"/>
              <a:t>UIFs are for decomposing select information systems that do not have control counterparts. </a:t>
            </a:r>
          </a:p>
          <a:p>
            <a:pPr marL="685800" lvl="1" indent="-342900"/>
            <a:r>
              <a:rPr lang="en-US" dirty="0"/>
              <a:t>Decomposition is based on need and not requirement.</a:t>
            </a:r>
          </a:p>
          <a:p>
            <a:pPr marL="342900" indent="-342900">
              <a:buAutoNum type="arabicPeriod"/>
            </a:pPr>
            <a:r>
              <a:rPr lang="en-US" dirty="0"/>
              <a:t>We aren’t experiencing component level failures (i.e., individual components aren’t failing, systems are). How does this work contribute?</a:t>
            </a:r>
          </a:p>
          <a:p>
            <a:pPr marL="685800" lvl="1" indent="-342900"/>
            <a:r>
              <a:rPr lang="en-US" dirty="0"/>
              <a:t>If a controller system is failing and existing methods are insufficient, decomposing the system into its dependencies can expose vulnerabilities.</a:t>
            </a:r>
          </a:p>
          <a:p>
            <a:pPr marL="685800" lvl="1" indent="-342900"/>
            <a:r>
              <a:rPr lang="en-US" dirty="0"/>
              <a:t>Where should you look? You look at the dependencies</a:t>
            </a:r>
          </a:p>
          <a:p>
            <a:pPr marL="342900" indent="-342900">
              <a:buAutoNum type="arabicPeriod"/>
            </a:pPr>
            <a:r>
              <a:rPr lang="en-US" dirty="0"/>
              <a:t>UIFs sound a lot like failure mechanisms &amp; fault trees only represent failure modes. Is there confusion here?</a:t>
            </a:r>
          </a:p>
          <a:p>
            <a:pPr marL="685800" lvl="1" indent="-342900"/>
            <a:r>
              <a:rPr lang="en-US" dirty="0"/>
              <a:t>If your smoke alarm doesn’t go off when there is a fire (UIF-A) is that a failure mechanism or mode?</a:t>
            </a:r>
          </a:p>
          <a:p>
            <a:pPr marL="1028700" lvl="2" indent="-342900"/>
            <a:r>
              <a:rPr lang="en-US" dirty="0"/>
              <a:t>Failure mode = americium sensor broken; Failure mechanism = low batteries/no power</a:t>
            </a:r>
          </a:p>
          <a:p>
            <a:pPr marL="342900" indent="-342900">
              <a:buFont typeface="+mj-lt"/>
              <a:buAutoNum type="arabicPeriod"/>
            </a:pPr>
            <a:r>
              <a:rPr lang="en-US" dirty="0"/>
              <a:t>How can we quantify UIFs/UCAs in fault trees for risk assessment?</a:t>
            </a:r>
          </a:p>
          <a:p>
            <a:pPr marL="685800" lvl="1" indent="-342900"/>
            <a:r>
              <a:rPr lang="en-US" dirty="0"/>
              <a:t>Thursday 10:30 – 12:00 PM (</a:t>
            </a:r>
            <a:r>
              <a:rPr lang="en-US" dirty="0" err="1"/>
              <a:t>Wai’anae</a:t>
            </a:r>
            <a:r>
              <a:rPr lang="en-US" dirty="0"/>
              <a:t>): </a:t>
            </a:r>
            <a:r>
              <a:rPr lang="en-US" u="sng" dirty="0"/>
              <a:t>Application of Orthogonal-Defect Classification for Software Reliability Analysis</a:t>
            </a:r>
          </a:p>
        </p:txBody>
      </p:sp>
    </p:spTree>
    <p:extLst>
      <p:ext uri="{BB962C8B-B14F-4D97-AF65-F5344CB8AC3E}">
        <p14:creationId xmlns:p14="http://schemas.microsoft.com/office/powerpoint/2010/main" val="40746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B6CA0ED-9850-49AF-5245-A50C5B75C4D6}"/>
              </a:ext>
            </a:extLst>
          </p:cNvPr>
          <p:cNvGraphicFramePr>
            <a:graphicFrameLocks noGrp="1"/>
          </p:cNvGraphicFramePr>
          <p:nvPr>
            <p:ph idx="1"/>
            <p:extLst>
              <p:ext uri="{D42A27DB-BD31-4B8C-83A1-F6EECF244321}">
                <p14:modId xmlns:p14="http://schemas.microsoft.com/office/powerpoint/2010/main" val="3716787231"/>
              </p:ext>
            </p:extLst>
          </p:nvPr>
        </p:nvGraphicFramePr>
        <p:xfrm>
          <a:off x="376763" y="1239988"/>
          <a:ext cx="8565901" cy="5630783"/>
        </p:xfrm>
        <a:graphic>
          <a:graphicData uri="http://schemas.openxmlformats.org/drawingml/2006/table">
            <a:tbl>
              <a:tblPr firstRow="1" firstCol="1" bandRow="1">
                <a:tableStyleId>{5C22544A-7EE6-4342-B048-85BDC9FD1C3A}</a:tableStyleId>
              </a:tblPr>
              <a:tblGrid>
                <a:gridCol w="8565901">
                  <a:extLst>
                    <a:ext uri="{9D8B030D-6E8A-4147-A177-3AD203B41FA5}">
                      <a16:colId xmlns:a16="http://schemas.microsoft.com/office/drawing/2014/main" val="1815798186"/>
                    </a:ext>
                  </a:extLst>
                </a:gridCol>
              </a:tblGrid>
              <a:tr h="342638">
                <a:tc>
                  <a:txBody>
                    <a:bodyPr/>
                    <a:lstStyle/>
                    <a:p>
                      <a:pPr marL="0" marR="0">
                        <a:spcBef>
                          <a:spcPts val="0"/>
                        </a:spcBef>
                        <a:spcAft>
                          <a:spcPts val="0"/>
                        </a:spcAft>
                      </a:pPr>
                      <a:r>
                        <a:rPr lang="en-CA" sz="1100" b="0" dirty="0">
                          <a:solidFill>
                            <a:schemeClr val="tx1"/>
                          </a:solidFill>
                          <a:effectLst/>
                        </a:rPr>
                        <a:t>[1] Nuclear Regulatory Commission, "Guidance for Evaluation of Defense in Depth and Diversity to Address Common-Cause Failure due to Latent Design Defects in Digital Safety Systems, BTP 7-19," Nuclear Regulatory Commission, Washington, 2021.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2452962"/>
                  </a:ext>
                </a:extLst>
              </a:tr>
              <a:tr h="180393">
                <a:tc>
                  <a:txBody>
                    <a:bodyPr/>
                    <a:lstStyle/>
                    <a:p>
                      <a:pPr marL="0" marR="0">
                        <a:spcBef>
                          <a:spcPts val="0"/>
                        </a:spcBef>
                        <a:spcAft>
                          <a:spcPts val="0"/>
                        </a:spcAft>
                      </a:pPr>
                      <a:r>
                        <a:rPr lang="en-CA" sz="1100" b="0" dirty="0">
                          <a:solidFill>
                            <a:schemeClr val="tx1"/>
                          </a:solidFill>
                          <a:effectLst/>
                        </a:rPr>
                        <a:t>[2] N. G. Leveson and J. P. Thomas, "STPA Handbook," MIT Partnership for Systems Approaches to Safety and Security, Cambridge, 2018.</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316466"/>
                  </a:ext>
                </a:extLst>
              </a:tr>
              <a:tr h="342638">
                <a:tc>
                  <a:txBody>
                    <a:bodyPr/>
                    <a:lstStyle/>
                    <a:p>
                      <a:pPr marL="0" marR="0">
                        <a:spcBef>
                          <a:spcPts val="0"/>
                        </a:spcBef>
                        <a:spcAft>
                          <a:spcPts val="0"/>
                        </a:spcAft>
                      </a:pPr>
                      <a:r>
                        <a:rPr lang="en-CA" sz="1100" b="0" dirty="0">
                          <a:solidFill>
                            <a:schemeClr val="tx1"/>
                          </a:solidFill>
                          <a:effectLst/>
                        </a:rPr>
                        <a:t>[3] Electric Power Research Institute, "Hazard Analysis Methods for Digital Instrumentation and Control Systems - Revision 1," Electric Power Research Institute, Washington, 2021.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8797207"/>
                  </a:ext>
                </a:extLst>
              </a:tr>
              <a:tr h="342638">
                <a:tc>
                  <a:txBody>
                    <a:bodyPr/>
                    <a:lstStyle/>
                    <a:p>
                      <a:pPr marL="0" marR="0">
                        <a:spcBef>
                          <a:spcPts val="0"/>
                        </a:spcBef>
                        <a:spcAft>
                          <a:spcPts val="0"/>
                        </a:spcAft>
                      </a:pPr>
                      <a:r>
                        <a:rPr lang="en-CA" sz="1100" b="0" dirty="0">
                          <a:solidFill>
                            <a:schemeClr val="tx1"/>
                          </a:solidFill>
                          <a:effectLst/>
                        </a:rPr>
                        <a:t>[4] H. Bao, T. </a:t>
                      </a:r>
                      <a:r>
                        <a:rPr lang="en-CA" sz="1100" b="0" dirty="0" err="1">
                          <a:solidFill>
                            <a:schemeClr val="tx1"/>
                          </a:solidFill>
                          <a:effectLst/>
                        </a:rPr>
                        <a:t>Shorthill</a:t>
                      </a:r>
                      <a:r>
                        <a:rPr lang="en-CA" sz="1100" b="0" dirty="0">
                          <a:solidFill>
                            <a:schemeClr val="tx1"/>
                          </a:solidFill>
                          <a:effectLst/>
                        </a:rPr>
                        <a:t> and H. Zhang, "Hazard analysis for identifying common cause failures of digital safety systems using a redundancy-guided systems theoretic approach," Annals of Nuclear Energy, vol. 148, no. 1, p. 107686, 2020.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581216"/>
                  </a:ext>
                </a:extLst>
              </a:tr>
              <a:tr h="342638">
                <a:tc>
                  <a:txBody>
                    <a:bodyPr/>
                    <a:lstStyle/>
                    <a:p>
                      <a:pPr marL="0" marR="0">
                        <a:spcBef>
                          <a:spcPts val="0"/>
                        </a:spcBef>
                        <a:spcAft>
                          <a:spcPts val="0"/>
                        </a:spcAft>
                      </a:pPr>
                      <a:r>
                        <a:rPr lang="en-CA" sz="1100" b="0" dirty="0">
                          <a:solidFill>
                            <a:schemeClr val="tx1"/>
                          </a:solidFill>
                          <a:effectLst/>
                        </a:rPr>
                        <a:t>[5] T. </a:t>
                      </a:r>
                      <a:r>
                        <a:rPr lang="en-CA" sz="1100" b="0" dirty="0" err="1">
                          <a:solidFill>
                            <a:schemeClr val="tx1"/>
                          </a:solidFill>
                          <a:effectLst/>
                        </a:rPr>
                        <a:t>Shorthill</a:t>
                      </a:r>
                      <a:r>
                        <a:rPr lang="en-CA" sz="1100" b="0" dirty="0">
                          <a:solidFill>
                            <a:schemeClr val="tx1"/>
                          </a:solidFill>
                          <a:effectLst/>
                        </a:rPr>
                        <a:t>, H. Bao, H. Zhang and H. Ban, "A Redundancy-Guided Approach for the Hazard Analysis of Digital Instrumentation and Control Systems in Advanced Nuclear Power Plants," Nuclear Technology, vol. 208, no. 5, pp. 892-911, 2022.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449517"/>
                  </a:ext>
                </a:extLst>
              </a:tr>
              <a:tr h="342638">
                <a:tc>
                  <a:txBody>
                    <a:bodyPr/>
                    <a:lstStyle/>
                    <a:p>
                      <a:pPr marL="0" marR="0">
                        <a:spcBef>
                          <a:spcPts val="0"/>
                        </a:spcBef>
                        <a:spcAft>
                          <a:spcPts val="0"/>
                        </a:spcAft>
                      </a:pPr>
                      <a:r>
                        <a:rPr lang="en-CA" sz="1100" b="0" dirty="0">
                          <a:solidFill>
                            <a:schemeClr val="tx1"/>
                          </a:solidFill>
                          <a:effectLst/>
                        </a:rPr>
                        <a:t>[6] Korea Electric Power Corporation, Korea Hydro &amp; Nuclear Power Co., LTD, "Chapter 7: Instrumentation and Controls. Rev 3," in APR1400 Design Control Document Tier 2, Washington, Nuclear Regulatory Commission, 2018.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2789521"/>
                  </a:ext>
                </a:extLst>
              </a:tr>
              <a:tr h="342638">
                <a:tc>
                  <a:txBody>
                    <a:bodyPr/>
                    <a:lstStyle/>
                    <a:p>
                      <a:pPr marL="0" marR="0">
                        <a:spcBef>
                          <a:spcPts val="0"/>
                        </a:spcBef>
                        <a:spcAft>
                          <a:spcPts val="0"/>
                        </a:spcAft>
                      </a:pPr>
                      <a:r>
                        <a:rPr lang="en-CA" sz="1100" b="0" dirty="0">
                          <a:solidFill>
                            <a:schemeClr val="tx1"/>
                          </a:solidFill>
                          <a:effectLst/>
                        </a:rPr>
                        <a:t>[7] H. Bao, H. Zhang and K. Thomas, "An Integrated Risk Assessment Process for Digital Instrumentation and Control Upgrades of Nuclear Power Plants," Idaho National Laboratory, Idaho Falls, 2019.</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443548"/>
                  </a:ext>
                </a:extLst>
              </a:tr>
              <a:tr h="342638">
                <a:tc>
                  <a:txBody>
                    <a:bodyPr/>
                    <a:lstStyle/>
                    <a:p>
                      <a:pPr marL="0" marR="0">
                        <a:spcBef>
                          <a:spcPts val="0"/>
                        </a:spcBef>
                        <a:spcAft>
                          <a:spcPts val="0"/>
                        </a:spcAft>
                      </a:pPr>
                      <a:r>
                        <a:rPr lang="en-CA" sz="1100" b="0" dirty="0">
                          <a:solidFill>
                            <a:schemeClr val="tx1"/>
                          </a:solidFill>
                          <a:effectLst/>
                        </a:rPr>
                        <a:t>[8] H. Bao, T. </a:t>
                      </a:r>
                      <a:r>
                        <a:rPr lang="en-CA" sz="1100" b="0" dirty="0" err="1">
                          <a:solidFill>
                            <a:schemeClr val="tx1"/>
                          </a:solidFill>
                          <a:effectLst/>
                        </a:rPr>
                        <a:t>Shorthill</a:t>
                      </a:r>
                      <a:r>
                        <a:rPr lang="en-CA" sz="1100" b="0" dirty="0">
                          <a:solidFill>
                            <a:schemeClr val="tx1"/>
                          </a:solidFill>
                          <a:effectLst/>
                        </a:rPr>
                        <a:t> and H. Zhang, "Redundancy-guided System-theoretic Hazard and Reliability Analysis of Safety-related Digital Instrumentation and Control Systems in Nuclear Power Plant," Idaho National Laboratory, Idaho, 2020.</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9652694"/>
                  </a:ext>
                </a:extLst>
              </a:tr>
              <a:tr h="342638">
                <a:tc>
                  <a:txBody>
                    <a:bodyPr/>
                    <a:lstStyle/>
                    <a:p>
                      <a:pPr marL="0" marR="0">
                        <a:spcBef>
                          <a:spcPts val="0"/>
                        </a:spcBef>
                        <a:spcAft>
                          <a:spcPts val="0"/>
                        </a:spcAft>
                      </a:pPr>
                      <a:r>
                        <a:rPr lang="en-CA" sz="1100" b="0" dirty="0">
                          <a:solidFill>
                            <a:schemeClr val="tx1"/>
                          </a:solidFill>
                          <a:effectLst/>
                        </a:rPr>
                        <a:t>[9] H. Bao, T. </a:t>
                      </a:r>
                      <a:r>
                        <a:rPr lang="en-CA" sz="1100" b="0" dirty="0" err="1">
                          <a:solidFill>
                            <a:schemeClr val="tx1"/>
                          </a:solidFill>
                          <a:effectLst/>
                        </a:rPr>
                        <a:t>Shorthill</a:t>
                      </a:r>
                      <a:r>
                        <a:rPr lang="en-CA" sz="1100" b="0" dirty="0">
                          <a:solidFill>
                            <a:schemeClr val="tx1"/>
                          </a:solidFill>
                          <a:effectLst/>
                        </a:rPr>
                        <a:t>, E. Chen and H. Zhang, "Quantitative Risk Analysis of High Safety-significant Safety-related Digital Instrumentation and Control Systems in Nuclear Power Plants using IRADIC Technology," Idaho National Laboratory, Idaho Falls, 2021.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7800291"/>
                  </a:ext>
                </a:extLst>
              </a:tr>
              <a:tr h="342638">
                <a:tc>
                  <a:txBody>
                    <a:bodyPr/>
                    <a:lstStyle/>
                    <a:p>
                      <a:pPr marL="0" marR="0">
                        <a:spcBef>
                          <a:spcPts val="0"/>
                        </a:spcBef>
                        <a:spcAft>
                          <a:spcPts val="0"/>
                        </a:spcAft>
                      </a:pPr>
                      <a:r>
                        <a:rPr lang="en-CA" sz="1100" b="0" dirty="0">
                          <a:solidFill>
                            <a:schemeClr val="tx1"/>
                          </a:solidFill>
                          <a:effectLst/>
                        </a:rPr>
                        <a:t>[10] D. J. Lawson, "Failure Mode, Effect and Criticality Analysis," in Electronic Systems </a:t>
                      </a:r>
                      <a:r>
                        <a:rPr lang="en-CA" sz="1100" b="0" dirty="0" err="1">
                          <a:solidFill>
                            <a:schemeClr val="tx1"/>
                          </a:solidFill>
                          <a:effectLst/>
                        </a:rPr>
                        <a:t>Effectivess</a:t>
                      </a:r>
                      <a:r>
                        <a:rPr lang="en-CA" sz="1100" b="0" dirty="0">
                          <a:solidFill>
                            <a:schemeClr val="tx1"/>
                          </a:solidFill>
                          <a:effectLst/>
                        </a:rPr>
                        <a:t> and Life Cycle Costing, Berlin, Springer, 1983, pp. 55-74.</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3666484"/>
                  </a:ext>
                </a:extLst>
              </a:tr>
              <a:tr h="342638">
                <a:tc>
                  <a:txBody>
                    <a:bodyPr/>
                    <a:lstStyle/>
                    <a:p>
                      <a:pPr marL="0" marR="0">
                        <a:spcBef>
                          <a:spcPts val="0"/>
                        </a:spcBef>
                        <a:spcAft>
                          <a:spcPts val="0"/>
                        </a:spcAft>
                      </a:pPr>
                      <a:r>
                        <a:rPr lang="en-CA" sz="1100" b="0" dirty="0">
                          <a:solidFill>
                            <a:schemeClr val="tx1"/>
                          </a:solidFill>
                          <a:effectLst/>
                        </a:rPr>
                        <a:t>[11] A. D. Williams and A. J. Clark, "Using Systems Theoretic Perspectives for Risk-Informed Cyber Hazard Analysis in Nuclear Power Facilities," in 29th Annual INCOSE International Symposium, Orlando, 2019.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2157883"/>
                  </a:ext>
                </a:extLst>
              </a:tr>
              <a:tr h="342638">
                <a:tc>
                  <a:txBody>
                    <a:bodyPr/>
                    <a:lstStyle/>
                    <a:p>
                      <a:pPr marL="0" marR="0">
                        <a:spcBef>
                          <a:spcPts val="0"/>
                        </a:spcBef>
                        <a:spcAft>
                          <a:spcPts val="0"/>
                        </a:spcAft>
                      </a:pPr>
                      <a:r>
                        <a:rPr lang="en-CA" sz="1100" b="0" dirty="0">
                          <a:solidFill>
                            <a:schemeClr val="tx1"/>
                          </a:solidFill>
                          <a:effectLst/>
                        </a:rPr>
                        <a:t>[12] The National Aeronautics and Space Administration, "Fault Tree Handbook with Aerospace Applications," The National Aeronautics and Space Administration Office of Safety and Mission Assurance, Washington, 2002.</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0581156"/>
                  </a:ext>
                </a:extLst>
              </a:tr>
              <a:tr h="513533">
                <a:tc>
                  <a:txBody>
                    <a:bodyPr/>
                    <a:lstStyle/>
                    <a:p>
                      <a:pPr marL="0" marR="0">
                        <a:spcBef>
                          <a:spcPts val="0"/>
                        </a:spcBef>
                        <a:spcAft>
                          <a:spcPts val="0"/>
                        </a:spcAft>
                      </a:pPr>
                      <a:r>
                        <a:rPr lang="en-CA" sz="1100" b="0" dirty="0">
                          <a:solidFill>
                            <a:schemeClr val="tx1"/>
                          </a:solidFill>
                          <a:effectLst/>
                        </a:rPr>
                        <a:t>[13] H. Bao, H. Zhang, T. </a:t>
                      </a:r>
                      <a:r>
                        <a:rPr lang="en-CA" sz="1100" b="0" dirty="0" err="1">
                          <a:solidFill>
                            <a:schemeClr val="tx1"/>
                          </a:solidFill>
                          <a:effectLst/>
                        </a:rPr>
                        <a:t>Shorthill</a:t>
                      </a:r>
                      <a:r>
                        <a:rPr lang="en-CA" sz="1100" b="0" dirty="0">
                          <a:solidFill>
                            <a:schemeClr val="tx1"/>
                          </a:solidFill>
                          <a:effectLst/>
                        </a:rPr>
                        <a:t> and S. Lawrence, "Quantitative Evaluation of Common Cause Failures in High Safety-significant Safety-related Digital Instrumentation and Control Systems in Nuclear Power Plants," 7 April 2022. [Online]. Available: https://arxiv.org/abs/2204.03717. [Accessed 2022].</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5036312"/>
                  </a:ext>
                </a:extLst>
              </a:tr>
              <a:tr h="342638">
                <a:tc>
                  <a:txBody>
                    <a:bodyPr/>
                    <a:lstStyle/>
                    <a:p>
                      <a:pPr marL="0" marR="0">
                        <a:spcBef>
                          <a:spcPts val="0"/>
                        </a:spcBef>
                        <a:spcAft>
                          <a:spcPts val="0"/>
                        </a:spcAft>
                      </a:pPr>
                      <a:r>
                        <a:rPr lang="en-CA" sz="1100" b="0" dirty="0">
                          <a:solidFill>
                            <a:schemeClr val="tx1"/>
                          </a:solidFill>
                          <a:effectLst/>
                        </a:rPr>
                        <a:t>[14] C. Elks, C. </a:t>
                      </a:r>
                      <a:r>
                        <a:rPr lang="en-CA" sz="1100" b="0" dirty="0" err="1">
                          <a:solidFill>
                            <a:schemeClr val="tx1"/>
                          </a:solidFill>
                          <a:effectLst/>
                        </a:rPr>
                        <a:t>Deloglos</a:t>
                      </a:r>
                      <a:r>
                        <a:rPr lang="en-CA" sz="1100" b="0" dirty="0">
                          <a:solidFill>
                            <a:schemeClr val="tx1"/>
                          </a:solidFill>
                          <a:effectLst/>
                        </a:rPr>
                        <a:t>, A. Jayakumar, A. </a:t>
                      </a:r>
                      <a:r>
                        <a:rPr lang="en-CA" sz="1100" b="0" dirty="0" err="1">
                          <a:solidFill>
                            <a:schemeClr val="tx1"/>
                          </a:solidFill>
                          <a:effectLst/>
                        </a:rPr>
                        <a:t>Tantawy</a:t>
                      </a:r>
                      <a:r>
                        <a:rPr lang="en-CA" sz="1100" b="0" dirty="0">
                          <a:solidFill>
                            <a:schemeClr val="tx1"/>
                          </a:solidFill>
                          <a:effectLst/>
                        </a:rPr>
                        <a:t>, R. Hite and S. </a:t>
                      </a:r>
                      <a:r>
                        <a:rPr lang="en-CA" sz="1100" b="0" dirty="0" err="1">
                          <a:solidFill>
                            <a:schemeClr val="tx1"/>
                          </a:solidFill>
                          <a:effectLst/>
                        </a:rPr>
                        <a:t>Guatham</a:t>
                      </a:r>
                      <a:r>
                        <a:rPr lang="en-CA" sz="1100" b="0" dirty="0">
                          <a:solidFill>
                            <a:schemeClr val="tx1"/>
                          </a:solidFill>
                          <a:effectLst/>
                        </a:rPr>
                        <a:t>, "Specification of a Bounded Exhaustive Testing Study for a Software-based Embedded Digital Device," Idaho National Laboratory, Idaho, 2018.</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360767"/>
                  </a:ext>
                </a:extLst>
              </a:tr>
              <a:tr h="342638">
                <a:tc>
                  <a:txBody>
                    <a:bodyPr/>
                    <a:lstStyle/>
                    <a:p>
                      <a:pPr marL="0" marR="0">
                        <a:spcBef>
                          <a:spcPts val="0"/>
                        </a:spcBef>
                        <a:spcAft>
                          <a:spcPts val="0"/>
                        </a:spcAft>
                      </a:pPr>
                      <a:r>
                        <a:rPr lang="en-CA" sz="1100" b="0" dirty="0">
                          <a:solidFill>
                            <a:schemeClr val="tx1"/>
                          </a:solidFill>
                          <a:effectLst/>
                        </a:rPr>
                        <a:t>[15] G. D. </a:t>
                      </a:r>
                      <a:r>
                        <a:rPr lang="en-CA" sz="1100" b="0" dirty="0" err="1">
                          <a:solidFill>
                            <a:schemeClr val="tx1"/>
                          </a:solidFill>
                          <a:effectLst/>
                        </a:rPr>
                        <a:t>Sirio</a:t>
                      </a:r>
                      <a:r>
                        <a:rPr lang="en-CA" sz="1100" b="0" dirty="0">
                          <a:solidFill>
                            <a:schemeClr val="tx1"/>
                          </a:solidFill>
                          <a:effectLst/>
                        </a:rPr>
                        <a:t>, "</a:t>
                      </a:r>
                      <a:r>
                        <a:rPr lang="en-CA" sz="1100" b="0" dirty="0" err="1">
                          <a:solidFill>
                            <a:schemeClr val="tx1"/>
                          </a:solidFill>
                          <a:effectLst/>
                        </a:rPr>
                        <a:t>ChibiOS</a:t>
                      </a:r>
                      <a:r>
                        <a:rPr lang="en-CA" sz="1100" b="0" dirty="0">
                          <a:solidFill>
                            <a:schemeClr val="tx1"/>
                          </a:solidFill>
                          <a:effectLst/>
                        </a:rPr>
                        <a:t>/RT The Ultimate Guide," </a:t>
                      </a:r>
                      <a:r>
                        <a:rPr lang="en-CA" sz="1100" b="0" dirty="0" err="1">
                          <a:solidFill>
                            <a:schemeClr val="tx1"/>
                          </a:solidFill>
                          <a:effectLst/>
                        </a:rPr>
                        <a:t>ChibiOS</a:t>
                      </a:r>
                      <a:r>
                        <a:rPr lang="en-CA" sz="1100" b="0" dirty="0">
                          <a:solidFill>
                            <a:schemeClr val="tx1"/>
                          </a:solidFill>
                          <a:effectLst/>
                        </a:rPr>
                        <a:t> </a:t>
                      </a:r>
                      <a:r>
                        <a:rPr lang="en-CA" sz="1100" b="0" dirty="0" err="1">
                          <a:solidFill>
                            <a:schemeClr val="tx1"/>
                          </a:solidFill>
                          <a:effectLst/>
                        </a:rPr>
                        <a:t>EmbeddedWare</a:t>
                      </a:r>
                      <a:r>
                        <a:rPr lang="en-CA" sz="1100" b="0" dirty="0">
                          <a:solidFill>
                            <a:schemeClr val="tx1"/>
                          </a:solidFill>
                          <a:effectLst/>
                        </a:rPr>
                        <a:t>, 2020. [Online]. Available: https://www.chibios.org/dokuwiki/doku.php?id=chibios:documentation:books:rt:start. [Accessed 2022].</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4375167"/>
                  </a:ext>
                </a:extLst>
              </a:tr>
              <a:tr h="342638">
                <a:tc>
                  <a:txBody>
                    <a:bodyPr/>
                    <a:lstStyle/>
                    <a:p>
                      <a:pPr marL="0" marR="0">
                        <a:spcBef>
                          <a:spcPts val="0"/>
                        </a:spcBef>
                        <a:spcAft>
                          <a:spcPts val="0"/>
                        </a:spcAft>
                      </a:pPr>
                      <a:r>
                        <a:rPr lang="en-CA" sz="1100" b="0" dirty="0">
                          <a:solidFill>
                            <a:schemeClr val="tx1"/>
                          </a:solidFill>
                          <a:effectLst/>
                        </a:rPr>
                        <a:t>[16] E. Chen, H. Bao, H. Zhang, T. </a:t>
                      </a:r>
                      <a:r>
                        <a:rPr lang="en-CA" sz="1100" b="0" dirty="0" err="1">
                          <a:solidFill>
                            <a:schemeClr val="tx1"/>
                          </a:solidFill>
                          <a:effectLst/>
                        </a:rPr>
                        <a:t>Shorthill</a:t>
                      </a:r>
                      <a:r>
                        <a:rPr lang="en-CA" sz="1100" b="0" dirty="0">
                          <a:solidFill>
                            <a:schemeClr val="tx1"/>
                          </a:solidFill>
                          <a:effectLst/>
                        </a:rPr>
                        <a:t> and N. </a:t>
                      </a:r>
                      <a:r>
                        <a:rPr lang="en-CA" sz="1100" b="0" dirty="0" err="1">
                          <a:solidFill>
                            <a:schemeClr val="tx1"/>
                          </a:solidFill>
                          <a:effectLst/>
                        </a:rPr>
                        <a:t>Dinh</a:t>
                      </a:r>
                      <a:r>
                        <a:rPr lang="en-CA" sz="1100" b="0" dirty="0">
                          <a:solidFill>
                            <a:schemeClr val="tx1"/>
                          </a:solidFill>
                          <a:effectLst/>
                        </a:rPr>
                        <a:t>, "Systems-theoretic hazard analysis of digital human-system interface relevant to reactor trip," in 12th Nuclear Plant Instrumentation, Control and Human-Machine Interface Technologies, 2021.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523" marR="8523" marT="8523" marB="852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2109364"/>
                  </a:ext>
                </a:extLst>
              </a:tr>
            </a:tbl>
          </a:graphicData>
        </a:graphic>
      </p:graphicFrame>
      <p:sp>
        <p:nvSpPr>
          <p:cNvPr id="3" name="Title 2">
            <a:extLst>
              <a:ext uri="{FF2B5EF4-FFF2-40B4-BE49-F238E27FC236}">
                <a16:creationId xmlns:a16="http://schemas.microsoft.com/office/drawing/2014/main" id="{F213DF20-6547-CE9D-362E-B73003F1D87E}"/>
              </a:ext>
            </a:extLst>
          </p:cNvPr>
          <p:cNvSpPr>
            <a:spLocks noGrp="1"/>
          </p:cNvSpPr>
          <p:nvPr>
            <p:ph type="title"/>
          </p:nvPr>
        </p:nvSpPr>
        <p:spPr>
          <a:xfrm>
            <a:off x="2555630" y="397940"/>
            <a:ext cx="6283569" cy="898768"/>
          </a:xfrm>
        </p:spPr>
        <p:txBody>
          <a:bodyPr/>
          <a:lstStyle/>
          <a:p>
            <a:r>
              <a:rPr lang="en-US" dirty="0"/>
              <a:t>References</a:t>
            </a:r>
          </a:p>
        </p:txBody>
      </p:sp>
      <p:sp>
        <p:nvSpPr>
          <p:cNvPr id="4" name="Slide Number Placeholder 3">
            <a:extLst>
              <a:ext uri="{FF2B5EF4-FFF2-40B4-BE49-F238E27FC236}">
                <a16:creationId xmlns:a16="http://schemas.microsoft.com/office/drawing/2014/main" id="{7A34CE71-9846-0DB0-F94E-A6EC8BE98A1F}"/>
              </a:ext>
            </a:extLst>
          </p:cNvPr>
          <p:cNvSpPr>
            <a:spLocks noGrp="1"/>
          </p:cNvSpPr>
          <p:nvPr>
            <p:ph type="sldNum" sz="quarter" idx="10"/>
          </p:nvPr>
        </p:nvSpPr>
        <p:spPr/>
        <p:txBody>
          <a:bodyPr/>
          <a:lstStyle/>
          <a:p>
            <a:pPr>
              <a:defRPr/>
            </a:pPr>
            <a:fld id="{CDEFAD39-1750-3342-8CA4-A45556007C23}" type="slidenum">
              <a:rPr lang="en-US" smtClean="0"/>
              <a:pPr>
                <a:defRPr/>
              </a:pPr>
              <a:t>19</a:t>
            </a:fld>
            <a:endParaRPr lang="en-US" dirty="0"/>
          </a:p>
        </p:txBody>
      </p:sp>
    </p:spTree>
    <p:extLst>
      <p:ext uri="{BB962C8B-B14F-4D97-AF65-F5344CB8AC3E}">
        <p14:creationId xmlns:p14="http://schemas.microsoft.com/office/powerpoint/2010/main" val="424318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8E85-2FD6-4CCF-A01B-DC1FDFF97053}"/>
              </a:ext>
            </a:extLst>
          </p:cNvPr>
          <p:cNvSpPr>
            <a:spLocks noGrp="1"/>
          </p:cNvSpPr>
          <p:nvPr>
            <p:ph type="title"/>
          </p:nvPr>
        </p:nvSpPr>
        <p:spPr>
          <a:xfrm>
            <a:off x="2555629" y="382955"/>
            <a:ext cx="6389567" cy="898768"/>
          </a:xfrm>
        </p:spPr>
        <p:txBody>
          <a:bodyPr/>
          <a:lstStyle/>
          <a:p>
            <a:r>
              <a:rPr lang="en-US" sz="2000" dirty="0">
                <a:latin typeface="Arial Black" panose="020B0604020202020204" pitchFamily="34" charset="0"/>
              </a:rPr>
              <a:t>Risk Assessment </a:t>
            </a:r>
            <a:r>
              <a:rPr lang="en-US" sz="2000" dirty="0">
                <a:latin typeface="Arial Black" panose="020B0604020202020204" pitchFamily="34" charset="0"/>
                <a:cs typeface="Arial Black" panose="020B0604020202020204" pitchFamily="34" charset="0"/>
              </a:rPr>
              <a:t>Framework </a:t>
            </a:r>
            <a:r>
              <a:rPr lang="en-US" sz="2000" dirty="0">
                <a:latin typeface="Arial Black" panose="020B0604020202020204" pitchFamily="34" charset="0"/>
              </a:rPr>
              <a:t>for Digital I&amp;C Systems Developed in </a:t>
            </a:r>
            <a:r>
              <a:rPr lang="en-US" sz="2000">
                <a:latin typeface="Arial Black" panose="020B0604020202020204" pitchFamily="34" charset="0"/>
              </a:rPr>
              <a:t>LWRS Program</a:t>
            </a:r>
            <a:endParaRPr lang="en-US" sz="2000" dirty="0"/>
          </a:p>
        </p:txBody>
      </p:sp>
      <p:sp>
        <p:nvSpPr>
          <p:cNvPr id="3" name="Content Placeholder 2">
            <a:extLst>
              <a:ext uri="{FF2B5EF4-FFF2-40B4-BE49-F238E27FC236}">
                <a16:creationId xmlns:a16="http://schemas.microsoft.com/office/drawing/2014/main" id="{F76FFBEE-2F90-4B7E-AC65-9BBEBB36B6C5}"/>
              </a:ext>
            </a:extLst>
          </p:cNvPr>
          <p:cNvSpPr>
            <a:spLocks noGrp="1"/>
          </p:cNvSpPr>
          <p:nvPr>
            <p:ph idx="1"/>
          </p:nvPr>
        </p:nvSpPr>
        <p:spPr>
          <a:xfrm>
            <a:off x="169070" y="1350858"/>
            <a:ext cx="8805859" cy="1720936"/>
          </a:xfrm>
        </p:spPr>
        <p:txBody>
          <a:bodyPr>
            <a:noAutofit/>
          </a:bodyPr>
          <a:lstStyle/>
          <a:p>
            <a:pPr>
              <a:lnSpc>
                <a:spcPts val="1700"/>
              </a:lnSpc>
            </a:pPr>
            <a:r>
              <a:rPr lang="en-US" sz="1400" b="1" dirty="0"/>
              <a:t>Goals of LWRS-</a:t>
            </a:r>
            <a:r>
              <a:rPr lang="en-US" sz="1400" dirty="0"/>
              <a:t>RISA Efforts on Digital I&amp;C (DI&amp;C) Risk Assessment: </a:t>
            </a:r>
            <a:endParaRPr lang="en-US" sz="1400" b="1" dirty="0"/>
          </a:p>
          <a:p>
            <a:pPr lvl="1">
              <a:lnSpc>
                <a:spcPct val="100000"/>
              </a:lnSpc>
            </a:pPr>
            <a:r>
              <a:rPr lang="en-US" sz="1200" dirty="0"/>
              <a:t>Develop an advanced risk assessment framework </a:t>
            </a:r>
            <a:r>
              <a:rPr lang="en-US" sz="1200" dirty="0">
                <a:sym typeface="Wingdings" panose="05000000000000000000" pitchFamily="2" charset="2"/>
              </a:rPr>
              <a:t>to support industry’s </a:t>
            </a:r>
            <a:r>
              <a:rPr lang="en-US" sz="1200" dirty="0"/>
              <a:t>transition from analog to digital technologies for safety-related I&amp;C systems</a:t>
            </a:r>
          </a:p>
          <a:p>
            <a:pPr lvl="1">
              <a:lnSpc>
                <a:spcPct val="100000"/>
              </a:lnSpc>
            </a:pPr>
            <a:r>
              <a:rPr lang="en-US" sz="1200" dirty="0"/>
              <a:t>Develop an integrated platform that includes all aspects of a typical risk assessment: hazard analysis, reliability analysis, and consequence analysis</a:t>
            </a:r>
          </a:p>
          <a:p>
            <a:pPr lvl="1">
              <a:lnSpc>
                <a:spcPct val="100000"/>
              </a:lnSpc>
            </a:pPr>
            <a:r>
              <a:rPr lang="en-US" sz="1200" dirty="0"/>
              <a:t>Provide a systematic, verifiable and reproducible approach based on technically-sound methodologies</a:t>
            </a:r>
          </a:p>
        </p:txBody>
      </p:sp>
      <p:sp>
        <p:nvSpPr>
          <p:cNvPr id="14" name="Slide Number Placeholder 3">
            <a:extLst>
              <a:ext uri="{FF2B5EF4-FFF2-40B4-BE49-F238E27FC236}">
                <a16:creationId xmlns:a16="http://schemas.microsoft.com/office/drawing/2014/main" id="{9DDA3FDF-00D5-4447-825E-FAB5CF1155B9}"/>
              </a:ext>
            </a:extLst>
          </p:cNvPr>
          <p:cNvSpPr txBox="1">
            <a:spLocks/>
          </p:cNvSpPr>
          <p:nvPr/>
        </p:nvSpPr>
        <p:spPr>
          <a:xfrm>
            <a:off x="8618329" y="6588439"/>
            <a:ext cx="499443" cy="299033"/>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90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8A66228-AB24-4EC2-8652-117C896F064D}" type="slidenum">
              <a:rPr lang="en-US" sz="1000" smtClean="0">
                <a:solidFill>
                  <a:schemeClr val="bg1"/>
                </a:solidFill>
              </a:rPr>
              <a:pPr>
                <a:defRPr/>
              </a:pPr>
              <a:t>2</a:t>
            </a:fld>
            <a:endParaRPr lang="en-US" sz="1000" dirty="0">
              <a:solidFill>
                <a:schemeClr val="bg1"/>
              </a:solidFill>
            </a:endParaRPr>
          </a:p>
        </p:txBody>
      </p:sp>
      <p:grpSp>
        <p:nvGrpSpPr>
          <p:cNvPr id="7" name="Group 6">
            <a:extLst>
              <a:ext uri="{FF2B5EF4-FFF2-40B4-BE49-F238E27FC236}">
                <a16:creationId xmlns:a16="http://schemas.microsoft.com/office/drawing/2014/main" id="{1EA9B0F7-668F-8D72-D3F9-350E92EA05EA}"/>
              </a:ext>
            </a:extLst>
          </p:cNvPr>
          <p:cNvGrpSpPr/>
          <p:nvPr/>
        </p:nvGrpSpPr>
        <p:grpSpPr>
          <a:xfrm>
            <a:off x="465566" y="2686020"/>
            <a:ext cx="8479630" cy="4134931"/>
            <a:chOff x="465566" y="2686020"/>
            <a:chExt cx="8479630" cy="4134931"/>
          </a:xfrm>
        </p:grpSpPr>
        <p:sp>
          <p:nvSpPr>
            <p:cNvPr id="52" name="Rectangle 51">
              <a:extLst>
                <a:ext uri="{FF2B5EF4-FFF2-40B4-BE49-F238E27FC236}">
                  <a16:creationId xmlns:a16="http://schemas.microsoft.com/office/drawing/2014/main" id="{ADBCFE90-77E8-04C4-DD65-C4432CDEA601}"/>
                </a:ext>
              </a:extLst>
            </p:cNvPr>
            <p:cNvSpPr/>
            <p:nvPr/>
          </p:nvSpPr>
          <p:spPr>
            <a:xfrm>
              <a:off x="465566" y="3063921"/>
              <a:ext cx="1661160" cy="583337"/>
            </a:xfrm>
            <a:prstGeom prst="rect">
              <a:avLst/>
            </a:prstGeom>
            <a:solidFill>
              <a:schemeClr val="accent6">
                <a:lumMod val="5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latin typeface="Abadi"/>
                </a:rPr>
                <a:t>Designs of Digital I&amp;C Systems and Plants</a:t>
              </a:r>
            </a:p>
          </p:txBody>
        </p:sp>
        <p:sp>
          <p:nvSpPr>
            <p:cNvPr id="53" name="Rounded Rectangle 83">
              <a:extLst>
                <a:ext uri="{FF2B5EF4-FFF2-40B4-BE49-F238E27FC236}">
                  <a16:creationId xmlns:a16="http://schemas.microsoft.com/office/drawing/2014/main" id="{3A85FBE5-39A8-62D3-3547-EBBDEBA95465}"/>
                </a:ext>
              </a:extLst>
            </p:cNvPr>
            <p:cNvSpPr/>
            <p:nvPr/>
          </p:nvSpPr>
          <p:spPr>
            <a:xfrm>
              <a:off x="2198320" y="3313826"/>
              <a:ext cx="4005085" cy="1080187"/>
            </a:xfrm>
            <a:prstGeom prst="roundRect">
              <a:avLst/>
            </a:prstGeom>
            <a:gradFill flip="none" rotWithShape="1">
              <a:gsLst>
                <a:gs pos="0">
                  <a:srgbClr val="3A8FA0">
                    <a:tint val="66000"/>
                    <a:satMod val="160000"/>
                  </a:srgbClr>
                </a:gs>
                <a:gs pos="50000">
                  <a:srgbClr val="3A8FA0">
                    <a:tint val="44500"/>
                    <a:satMod val="160000"/>
                  </a:srgbClr>
                </a:gs>
                <a:gs pos="100000">
                  <a:srgbClr val="3A8FA0">
                    <a:tint val="23500"/>
                    <a:satMod val="160000"/>
                  </a:srgbClr>
                </a:gs>
              </a:gsLst>
              <a:path path="circle">
                <a:fillToRect l="50000" t="50000" r="50000" b="50000"/>
              </a:path>
              <a:tileRect/>
            </a:gra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54" name="Rectangle 53">
              <a:extLst>
                <a:ext uri="{FF2B5EF4-FFF2-40B4-BE49-F238E27FC236}">
                  <a16:creationId xmlns:a16="http://schemas.microsoft.com/office/drawing/2014/main" id="{DF2D738D-78A1-95A1-46BB-8D6675E425B2}"/>
                </a:ext>
              </a:extLst>
            </p:cNvPr>
            <p:cNvSpPr/>
            <p:nvPr/>
          </p:nvSpPr>
          <p:spPr>
            <a:xfrm>
              <a:off x="3515849" y="3908806"/>
              <a:ext cx="1080358" cy="341922"/>
            </a:xfrm>
            <a:prstGeom prst="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Reliability Analysis</a:t>
              </a:r>
            </a:p>
          </p:txBody>
        </p:sp>
        <p:sp>
          <p:nvSpPr>
            <p:cNvPr id="55" name="Rectangle 54">
              <a:extLst>
                <a:ext uri="{FF2B5EF4-FFF2-40B4-BE49-F238E27FC236}">
                  <a16:creationId xmlns:a16="http://schemas.microsoft.com/office/drawing/2014/main" id="{4D320E3A-A5AB-E803-AD8B-6F27C29DF076}"/>
                </a:ext>
              </a:extLst>
            </p:cNvPr>
            <p:cNvSpPr/>
            <p:nvPr/>
          </p:nvSpPr>
          <p:spPr>
            <a:xfrm>
              <a:off x="2380598" y="3913416"/>
              <a:ext cx="936042" cy="341922"/>
            </a:xfrm>
            <a:prstGeom prst="rect">
              <a:avLst/>
            </a:prstGeom>
            <a:solidFill>
              <a:schemeClr val="accent4">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Hazard Analysis</a:t>
              </a:r>
            </a:p>
          </p:txBody>
        </p:sp>
        <p:sp>
          <p:nvSpPr>
            <p:cNvPr id="56" name="Rectangle 55">
              <a:extLst>
                <a:ext uri="{FF2B5EF4-FFF2-40B4-BE49-F238E27FC236}">
                  <a16:creationId xmlns:a16="http://schemas.microsoft.com/office/drawing/2014/main" id="{6C97B5FF-5B25-510A-7AFF-0F609EC7695E}"/>
                </a:ext>
              </a:extLst>
            </p:cNvPr>
            <p:cNvSpPr/>
            <p:nvPr/>
          </p:nvSpPr>
          <p:spPr>
            <a:xfrm>
              <a:off x="4795416" y="3908807"/>
              <a:ext cx="1241575" cy="341922"/>
            </a:xfrm>
            <a:prstGeom prst="rect">
              <a:avLst/>
            </a:prstGeom>
            <a:solidFill>
              <a:schemeClr val="bg2">
                <a:lumMod val="9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Consequence Analysis</a:t>
              </a:r>
            </a:p>
          </p:txBody>
        </p:sp>
        <p:cxnSp>
          <p:nvCxnSpPr>
            <p:cNvPr id="57" name="Straight Arrow Connector 56">
              <a:extLst>
                <a:ext uri="{FF2B5EF4-FFF2-40B4-BE49-F238E27FC236}">
                  <a16:creationId xmlns:a16="http://schemas.microsoft.com/office/drawing/2014/main" id="{15571972-63E8-AC00-E528-6AD4DBD0598F}"/>
                </a:ext>
              </a:extLst>
            </p:cNvPr>
            <p:cNvCxnSpPr>
              <a:cxnSpLocks/>
              <a:stCxn id="55" idx="3"/>
              <a:endCxn id="54" idx="1"/>
            </p:cNvCxnSpPr>
            <p:nvPr/>
          </p:nvCxnSpPr>
          <p:spPr>
            <a:xfrm flipV="1">
              <a:off x="3316640" y="4079767"/>
              <a:ext cx="199209" cy="4610"/>
            </a:xfrm>
            <a:prstGeom prst="straightConnector1">
              <a:avLst/>
            </a:prstGeom>
            <a:ln w="19050">
              <a:solidFill>
                <a:srgbClr val="005976"/>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355CF757-98D4-50DE-387E-5EBD91276CED}"/>
                </a:ext>
              </a:extLst>
            </p:cNvPr>
            <p:cNvCxnSpPr>
              <a:cxnSpLocks/>
              <a:stCxn id="54" idx="3"/>
              <a:endCxn id="56" idx="1"/>
            </p:cNvCxnSpPr>
            <p:nvPr/>
          </p:nvCxnSpPr>
          <p:spPr>
            <a:xfrm>
              <a:off x="4596207" y="4079767"/>
              <a:ext cx="199209" cy="1"/>
            </a:xfrm>
            <a:prstGeom prst="straightConnector1">
              <a:avLst/>
            </a:prstGeom>
            <a:ln w="19050">
              <a:solidFill>
                <a:srgbClr val="005976"/>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93E9401F-F469-172B-6468-524E1D2C6939}"/>
                </a:ext>
              </a:extLst>
            </p:cNvPr>
            <p:cNvCxnSpPr>
              <a:cxnSpLocks/>
              <a:stCxn id="74" idx="0"/>
              <a:endCxn id="55" idx="2"/>
            </p:cNvCxnSpPr>
            <p:nvPr/>
          </p:nvCxnSpPr>
          <p:spPr bwMode="auto">
            <a:xfrm flipV="1">
              <a:off x="2844944" y="4255338"/>
              <a:ext cx="3675" cy="247419"/>
            </a:xfrm>
            <a:prstGeom prst="straightConnector1">
              <a:avLst/>
            </a:prstGeom>
            <a:solidFill>
              <a:schemeClr val="accent1"/>
            </a:solidFill>
            <a:ln w="19050" cap="flat" cmpd="sng" algn="ctr">
              <a:solidFill>
                <a:schemeClr val="accent4">
                  <a:lumMod val="50000"/>
                </a:schemeClr>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D8D4A0C5-A2B6-25F5-172C-E8454D4916A7}"/>
                </a:ext>
              </a:extLst>
            </p:cNvPr>
            <p:cNvCxnSpPr>
              <a:cxnSpLocks/>
              <a:stCxn id="70" idx="0"/>
              <a:endCxn id="54" idx="2"/>
            </p:cNvCxnSpPr>
            <p:nvPr/>
          </p:nvCxnSpPr>
          <p:spPr bwMode="auto">
            <a:xfrm flipV="1">
              <a:off x="4056028" y="4250728"/>
              <a:ext cx="0" cy="945784"/>
            </a:xfrm>
            <a:prstGeom prst="straightConnector1">
              <a:avLst/>
            </a:prstGeom>
            <a:solidFill>
              <a:schemeClr val="accent1"/>
            </a:solidFill>
            <a:ln w="19050" cap="flat" cmpd="sng" algn="ctr">
              <a:solidFill>
                <a:schemeClr val="accent1">
                  <a:lumMod val="50000"/>
                </a:schemeClr>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4A13321D-226A-CFA3-E63D-2B9CC5BE4A32}"/>
                </a:ext>
              </a:extLst>
            </p:cNvPr>
            <p:cNvCxnSpPr>
              <a:cxnSpLocks/>
              <a:stCxn id="68" idx="0"/>
              <a:endCxn id="56" idx="2"/>
            </p:cNvCxnSpPr>
            <p:nvPr/>
          </p:nvCxnSpPr>
          <p:spPr bwMode="auto">
            <a:xfrm flipV="1">
              <a:off x="5413335" y="4250729"/>
              <a:ext cx="2869" cy="252259"/>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sp>
          <p:nvSpPr>
            <p:cNvPr id="62" name="Rectangle 61">
              <a:extLst>
                <a:ext uri="{FF2B5EF4-FFF2-40B4-BE49-F238E27FC236}">
                  <a16:creationId xmlns:a16="http://schemas.microsoft.com/office/drawing/2014/main" id="{413BBA6D-4CC8-AA8A-3741-840DA9638300}"/>
                </a:ext>
              </a:extLst>
            </p:cNvPr>
            <p:cNvSpPr/>
            <p:nvPr/>
          </p:nvSpPr>
          <p:spPr>
            <a:xfrm>
              <a:off x="2198320" y="3315686"/>
              <a:ext cx="4005086" cy="540370"/>
            </a:xfrm>
            <a:prstGeom prst="rect">
              <a:avLst/>
            </a:prstGeom>
          </p:spPr>
          <p:txBody>
            <a:bodyPr wrap="square">
              <a:spAutoFit/>
            </a:bodyPr>
            <a:lstStyle/>
            <a:p>
              <a:pPr algn="ctr" eaLnBrk="0" fontAlgn="base" hangingPunct="0">
                <a:spcBef>
                  <a:spcPct val="0"/>
                </a:spcBef>
                <a:spcAft>
                  <a:spcPct val="0"/>
                </a:spcAft>
              </a:pPr>
              <a:r>
                <a:rPr lang="en-US" sz="1400" dirty="0">
                  <a:solidFill>
                    <a:srgbClr val="005976"/>
                  </a:solidFill>
                  <a:latin typeface="Arial Black" panose="020B0A04020102020204" pitchFamily="34" charset="0"/>
                </a:rPr>
                <a:t>LWRS-developed DI&amp;C Risk Assessment Framework</a:t>
              </a:r>
            </a:p>
          </p:txBody>
        </p:sp>
        <p:cxnSp>
          <p:nvCxnSpPr>
            <p:cNvPr id="63" name="Connector: Elbow 62">
              <a:extLst>
                <a:ext uri="{FF2B5EF4-FFF2-40B4-BE49-F238E27FC236}">
                  <a16:creationId xmlns:a16="http://schemas.microsoft.com/office/drawing/2014/main" id="{D54A0C8D-9358-2C4F-0F6A-C8265D2D7754}"/>
                </a:ext>
              </a:extLst>
            </p:cNvPr>
            <p:cNvCxnSpPr>
              <a:cxnSpLocks/>
              <a:stCxn id="52" idx="2"/>
              <a:endCxn id="53" idx="1"/>
            </p:cNvCxnSpPr>
            <p:nvPr/>
          </p:nvCxnSpPr>
          <p:spPr>
            <a:xfrm rot="16200000" flipH="1">
              <a:off x="1643901" y="3299501"/>
              <a:ext cx="206663" cy="902174"/>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64" name="Diagram 63">
              <a:extLst>
                <a:ext uri="{FF2B5EF4-FFF2-40B4-BE49-F238E27FC236}">
                  <a16:creationId xmlns:a16="http://schemas.microsoft.com/office/drawing/2014/main" id="{B12A0B26-BB37-BD32-5391-F578B73A0717}"/>
                </a:ext>
              </a:extLst>
            </p:cNvPr>
            <p:cNvGraphicFramePr/>
            <p:nvPr/>
          </p:nvGraphicFramePr>
          <p:xfrm>
            <a:off x="6946184" y="2686020"/>
            <a:ext cx="1866973" cy="2329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Rectangle 64">
              <a:extLst>
                <a:ext uri="{FF2B5EF4-FFF2-40B4-BE49-F238E27FC236}">
                  <a16:creationId xmlns:a16="http://schemas.microsoft.com/office/drawing/2014/main" id="{DDFA9638-1E2C-37FB-9487-BC54207A1B9C}"/>
                </a:ext>
              </a:extLst>
            </p:cNvPr>
            <p:cNvSpPr/>
            <p:nvPr/>
          </p:nvSpPr>
          <p:spPr>
            <a:xfrm>
              <a:off x="6814144" y="5418866"/>
              <a:ext cx="2131052" cy="858235"/>
            </a:xfrm>
            <a:prstGeom prst="rect">
              <a:avLst/>
            </a:prstGeom>
            <a:solidFill>
              <a:schemeClr val="accent6">
                <a:lumMod val="50000"/>
              </a:schemeClr>
            </a:solidFill>
            <a:ln>
              <a:solidFill>
                <a:schemeClr val="tx1"/>
              </a:solidFill>
            </a:ln>
          </p:spPr>
          <p:txBody>
            <a:bodyPr wrap="square">
              <a:spAutoFit/>
            </a:bodyPr>
            <a:lstStyle/>
            <a:p>
              <a:pPr algn="ctr"/>
              <a:r>
                <a:rPr lang="en-US" sz="1200" b="1" dirty="0">
                  <a:solidFill>
                    <a:schemeClr val="bg1"/>
                  </a:solidFill>
                </a:rPr>
                <a:t>Suggestions to optimize designs and upgrades by quantitatively reducing risks and costs</a:t>
              </a:r>
            </a:p>
          </p:txBody>
        </p:sp>
        <p:cxnSp>
          <p:nvCxnSpPr>
            <p:cNvPr id="66" name="Straight Arrow Connector 65">
              <a:extLst>
                <a:ext uri="{FF2B5EF4-FFF2-40B4-BE49-F238E27FC236}">
                  <a16:creationId xmlns:a16="http://schemas.microsoft.com/office/drawing/2014/main" id="{803071B1-1A2B-5E0A-9E59-FF35AF1925AF}"/>
                </a:ext>
              </a:extLst>
            </p:cNvPr>
            <p:cNvCxnSpPr>
              <a:cxnSpLocks/>
              <a:stCxn id="53" idx="3"/>
              <a:endCxn id="64" idx="1"/>
            </p:cNvCxnSpPr>
            <p:nvPr/>
          </p:nvCxnSpPr>
          <p:spPr bwMode="auto">
            <a:xfrm flipV="1">
              <a:off x="6203405" y="3850754"/>
              <a:ext cx="742779" cy="3166"/>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grpSp>
          <p:nvGrpSpPr>
            <p:cNvPr id="67" name="Group 66">
              <a:extLst>
                <a:ext uri="{FF2B5EF4-FFF2-40B4-BE49-F238E27FC236}">
                  <a16:creationId xmlns:a16="http://schemas.microsoft.com/office/drawing/2014/main" id="{32935E7F-606A-3746-B750-21F7EA2FF401}"/>
                </a:ext>
              </a:extLst>
            </p:cNvPr>
            <p:cNvGrpSpPr/>
            <p:nvPr/>
          </p:nvGrpSpPr>
          <p:grpSpPr>
            <a:xfrm>
              <a:off x="1751898" y="4502758"/>
              <a:ext cx="2193442" cy="583338"/>
              <a:chOff x="6293489" y="1836841"/>
              <a:chExt cx="2441237" cy="564824"/>
            </a:xfrm>
          </p:grpSpPr>
          <p:sp>
            <p:nvSpPr>
              <p:cNvPr id="74" name="Rounded Rectangle 83">
                <a:extLst>
                  <a:ext uri="{FF2B5EF4-FFF2-40B4-BE49-F238E27FC236}">
                    <a16:creationId xmlns:a16="http://schemas.microsoft.com/office/drawing/2014/main" id="{22D4B7B2-501E-C36D-19BE-56D1B7A54DCA}"/>
                  </a:ext>
                </a:extLst>
              </p:cNvPr>
              <p:cNvSpPr/>
              <p:nvPr/>
            </p:nvSpPr>
            <p:spPr>
              <a:xfrm>
                <a:off x="6293489" y="1836841"/>
                <a:ext cx="2433057" cy="564824"/>
              </a:xfrm>
              <a:prstGeom prst="roundRect">
                <a:avLst/>
              </a:prstGeom>
              <a:solidFill>
                <a:schemeClr val="accent4">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75" name="Terminator 57">
                <a:extLst>
                  <a:ext uri="{FF2B5EF4-FFF2-40B4-BE49-F238E27FC236}">
                    <a16:creationId xmlns:a16="http://schemas.microsoft.com/office/drawing/2014/main" id="{743913A7-C2B8-FBF1-2442-D58361FCBD06}"/>
                  </a:ext>
                </a:extLst>
              </p:cNvPr>
              <p:cNvSpPr/>
              <p:nvPr/>
            </p:nvSpPr>
            <p:spPr>
              <a:xfrm>
                <a:off x="6309095" y="1869877"/>
                <a:ext cx="2425631" cy="46037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RESHA</a:t>
                </a:r>
              </a:p>
              <a:p>
                <a:pPr algn="ctr"/>
                <a:r>
                  <a:rPr lang="en-US" sz="1050" dirty="0">
                    <a:solidFill>
                      <a:schemeClr val="tx1"/>
                    </a:solidFill>
                  </a:rPr>
                  <a:t>(Redundancy-Guided System-Theoretic Hazard Analysis)</a:t>
                </a:r>
                <a:endParaRPr lang="en-US" sz="1050" b="1" dirty="0">
                  <a:solidFill>
                    <a:schemeClr val="tx1"/>
                  </a:solidFill>
                </a:endParaRPr>
              </a:p>
            </p:txBody>
          </p:sp>
        </p:grpSp>
        <p:sp>
          <p:nvSpPr>
            <p:cNvPr id="68" name="Terminator 59">
              <a:extLst>
                <a:ext uri="{FF2B5EF4-FFF2-40B4-BE49-F238E27FC236}">
                  <a16:creationId xmlns:a16="http://schemas.microsoft.com/office/drawing/2014/main" id="{9233CE05-49AD-585F-DA31-149D093FF078}"/>
                </a:ext>
              </a:extLst>
            </p:cNvPr>
            <p:cNvSpPr/>
            <p:nvPr/>
          </p:nvSpPr>
          <p:spPr>
            <a:xfrm>
              <a:off x="4192113" y="4502988"/>
              <a:ext cx="2442444" cy="583104"/>
            </a:xfrm>
            <a:prstGeom prst="flowChartTerminator">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PRA + UQ</a:t>
              </a:r>
            </a:p>
            <a:p>
              <a:pPr algn="ctr" eaLnBrk="0" fontAlgn="base" hangingPunct="0">
                <a:spcBef>
                  <a:spcPct val="0"/>
                </a:spcBef>
                <a:spcAft>
                  <a:spcPct val="0"/>
                </a:spcAft>
              </a:pPr>
              <a:r>
                <a:rPr lang="en-US" sz="1050" dirty="0">
                  <a:solidFill>
                    <a:prstClr val="black"/>
                  </a:solidFill>
                  <a:latin typeface="Calibri"/>
                </a:rPr>
                <a:t>(Probabilistic Risk Assessment + Uncertainty Quantification)</a:t>
              </a:r>
              <a:endParaRPr lang="en-US" sz="900" dirty="0">
                <a:solidFill>
                  <a:prstClr val="black"/>
                </a:solidFill>
                <a:latin typeface="Calibri"/>
              </a:endParaRPr>
            </a:p>
          </p:txBody>
        </p:sp>
        <p:cxnSp>
          <p:nvCxnSpPr>
            <p:cNvPr id="76" name="Straight Arrow Connector 75">
              <a:extLst>
                <a:ext uri="{FF2B5EF4-FFF2-40B4-BE49-F238E27FC236}">
                  <a16:creationId xmlns:a16="http://schemas.microsoft.com/office/drawing/2014/main" id="{8D02BD0F-1840-4BC0-9822-A2CBB739C35D}"/>
                </a:ext>
              </a:extLst>
            </p:cNvPr>
            <p:cNvCxnSpPr>
              <a:cxnSpLocks/>
              <a:stCxn id="64" idx="2"/>
              <a:endCxn id="65" idx="0"/>
            </p:cNvCxnSpPr>
            <p:nvPr/>
          </p:nvCxnSpPr>
          <p:spPr bwMode="auto">
            <a:xfrm>
              <a:off x="7879670" y="5015488"/>
              <a:ext cx="0" cy="403378"/>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grpSp>
          <p:nvGrpSpPr>
            <p:cNvPr id="6" name="Group 5">
              <a:extLst>
                <a:ext uri="{FF2B5EF4-FFF2-40B4-BE49-F238E27FC236}">
                  <a16:creationId xmlns:a16="http://schemas.microsoft.com/office/drawing/2014/main" id="{9D1D5655-F026-0925-FD11-17048A8B5652}"/>
                </a:ext>
              </a:extLst>
            </p:cNvPr>
            <p:cNvGrpSpPr/>
            <p:nvPr/>
          </p:nvGrpSpPr>
          <p:grpSpPr>
            <a:xfrm>
              <a:off x="2582226" y="5173659"/>
              <a:ext cx="2947599" cy="1647292"/>
              <a:chOff x="2582226" y="5173659"/>
              <a:chExt cx="2947599" cy="1647292"/>
            </a:xfrm>
          </p:grpSpPr>
          <p:sp>
            <p:nvSpPr>
              <p:cNvPr id="71" name="Rounded Rectangle 83">
                <a:extLst>
                  <a:ext uri="{FF2B5EF4-FFF2-40B4-BE49-F238E27FC236}">
                    <a16:creationId xmlns:a16="http://schemas.microsoft.com/office/drawing/2014/main" id="{F5F8A3B1-0F8F-5FEE-1B10-0A37494D4A4F}"/>
                  </a:ext>
                </a:extLst>
              </p:cNvPr>
              <p:cNvSpPr/>
              <p:nvPr/>
            </p:nvSpPr>
            <p:spPr>
              <a:xfrm>
                <a:off x="2582230" y="5173659"/>
                <a:ext cx="2947595" cy="1647292"/>
              </a:xfrm>
              <a:prstGeom prst="round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72" name="Terminator 63">
                <a:extLst>
                  <a:ext uri="{FF2B5EF4-FFF2-40B4-BE49-F238E27FC236}">
                    <a16:creationId xmlns:a16="http://schemas.microsoft.com/office/drawing/2014/main" id="{13300156-0784-3E79-5672-A0C0F5E35524}"/>
                  </a:ext>
                </a:extLst>
              </p:cNvPr>
              <p:cNvSpPr/>
              <p:nvPr/>
            </p:nvSpPr>
            <p:spPr>
              <a:xfrm>
                <a:off x="2582226" y="5535340"/>
                <a:ext cx="2947595" cy="523233"/>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BAHAMAS</a:t>
                </a:r>
              </a:p>
              <a:p>
                <a:pPr algn="ctr"/>
                <a:r>
                  <a:rPr lang="en-US" sz="1050" dirty="0">
                    <a:solidFill>
                      <a:sysClr val="windowText" lastClr="000000"/>
                    </a:solidFill>
                  </a:rPr>
                  <a:t>(Bayesian and HRA-Aided Method for the Reliability Analysis of Software)</a:t>
                </a:r>
              </a:p>
            </p:txBody>
          </p:sp>
          <p:sp>
            <p:nvSpPr>
              <p:cNvPr id="73" name="Terminator 63">
                <a:extLst>
                  <a:ext uri="{FF2B5EF4-FFF2-40B4-BE49-F238E27FC236}">
                    <a16:creationId xmlns:a16="http://schemas.microsoft.com/office/drawing/2014/main" id="{5D7C7558-2C8D-F032-DCD4-A95F309E90DC}"/>
                  </a:ext>
                </a:extLst>
              </p:cNvPr>
              <p:cNvSpPr/>
              <p:nvPr/>
            </p:nvSpPr>
            <p:spPr>
              <a:xfrm>
                <a:off x="2582230" y="6050774"/>
                <a:ext cx="2947587" cy="5376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ORCAS</a:t>
                </a:r>
                <a:endParaRPr lang="en-US" sz="1200" b="1" dirty="0">
                  <a:solidFill>
                    <a:sysClr val="windowText" lastClr="000000"/>
                  </a:solidFill>
                </a:endParaRPr>
              </a:p>
              <a:p>
                <a:pPr algn="ctr"/>
                <a:r>
                  <a:rPr lang="en-US" sz="1050" dirty="0">
                    <a:solidFill>
                      <a:sysClr val="windowText" lastClr="000000"/>
                    </a:solidFill>
                  </a:rPr>
                  <a:t>(Orthogonal Defect Classification for Assessing Software Reliability)</a:t>
                </a:r>
              </a:p>
            </p:txBody>
          </p:sp>
          <p:sp>
            <p:nvSpPr>
              <p:cNvPr id="70" name="TextBox 69">
                <a:extLst>
                  <a:ext uri="{FF2B5EF4-FFF2-40B4-BE49-F238E27FC236}">
                    <a16:creationId xmlns:a16="http://schemas.microsoft.com/office/drawing/2014/main" id="{BE7A4D40-4C25-7E05-363E-57A2F6AF7CBE}"/>
                  </a:ext>
                </a:extLst>
              </p:cNvPr>
              <p:cNvSpPr txBox="1"/>
              <p:nvPr/>
            </p:nvSpPr>
            <p:spPr>
              <a:xfrm>
                <a:off x="2582230" y="5196512"/>
                <a:ext cx="2947595" cy="286078"/>
              </a:xfrm>
              <a:prstGeom prst="rect">
                <a:avLst/>
              </a:prstGeom>
              <a:noFill/>
            </p:spPr>
            <p:txBody>
              <a:bodyPr wrap="square">
                <a:spAutoFit/>
              </a:bodyPr>
              <a:lstStyle/>
              <a:p>
                <a:pPr algn="ctr"/>
                <a:r>
                  <a:rPr lang="en-US" sz="1200" b="1" dirty="0">
                    <a:solidFill>
                      <a:schemeClr val="tx1"/>
                    </a:solidFill>
                  </a:rPr>
                  <a:t>Multiscale Quantitative Reliability Analysis</a:t>
                </a:r>
              </a:p>
            </p:txBody>
          </p:sp>
          <p:sp>
            <p:nvSpPr>
              <p:cNvPr id="77" name="Terminator 63">
                <a:extLst>
                  <a:ext uri="{FF2B5EF4-FFF2-40B4-BE49-F238E27FC236}">
                    <a16:creationId xmlns:a16="http://schemas.microsoft.com/office/drawing/2014/main" id="{028FFD9C-06F1-7D7D-432C-4232F0D132AA}"/>
                  </a:ext>
                </a:extLst>
              </p:cNvPr>
              <p:cNvSpPr/>
              <p:nvPr/>
            </p:nvSpPr>
            <p:spPr>
              <a:xfrm>
                <a:off x="2582238" y="6521917"/>
                <a:ext cx="2947579" cy="29903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CCF Modeling and Estimation</a:t>
                </a:r>
                <a:endParaRPr lang="en-US" sz="1050" dirty="0">
                  <a:solidFill>
                    <a:sysClr val="windowText" lastClr="000000"/>
                  </a:solidFill>
                </a:endParaRPr>
              </a:p>
            </p:txBody>
          </p:sp>
        </p:grpSp>
      </p:grpSp>
      <p:sp>
        <p:nvSpPr>
          <p:cNvPr id="4" name="Oval 3">
            <a:extLst>
              <a:ext uri="{FF2B5EF4-FFF2-40B4-BE49-F238E27FC236}">
                <a16:creationId xmlns:a16="http://schemas.microsoft.com/office/drawing/2014/main" id="{24555788-5EF4-AE8F-D341-6353254CFD5F}"/>
              </a:ext>
            </a:extLst>
          </p:cNvPr>
          <p:cNvSpPr/>
          <p:nvPr/>
        </p:nvSpPr>
        <p:spPr>
          <a:xfrm>
            <a:off x="1706183" y="3808577"/>
            <a:ext cx="2213761" cy="14942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05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6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AB263785-ABBA-3DD4-F608-DE4FB0531AA7}"/>
              </a:ext>
            </a:extLst>
          </p:cNvPr>
          <p:cNvPicPr>
            <a:picLocks noChangeAspect="1"/>
          </p:cNvPicPr>
          <p:nvPr/>
        </p:nvPicPr>
        <p:blipFill>
          <a:blip r:embed="rId2"/>
          <a:stretch>
            <a:fillRect/>
          </a:stretch>
        </p:blipFill>
        <p:spPr>
          <a:xfrm>
            <a:off x="5555762" y="1106520"/>
            <a:ext cx="3348451" cy="2695001"/>
          </a:xfrm>
          <a:prstGeom prst="rect">
            <a:avLst/>
          </a:prstGeom>
        </p:spPr>
      </p:pic>
      <p:sp>
        <p:nvSpPr>
          <p:cNvPr id="3" name="Title 2">
            <a:extLst>
              <a:ext uri="{FF2B5EF4-FFF2-40B4-BE49-F238E27FC236}">
                <a16:creationId xmlns:a16="http://schemas.microsoft.com/office/drawing/2014/main" id="{DC2E9D6D-BEF0-E667-6BAF-91BDF9E2672A}"/>
              </a:ext>
            </a:extLst>
          </p:cNvPr>
          <p:cNvSpPr>
            <a:spLocks noGrp="1"/>
          </p:cNvSpPr>
          <p:nvPr>
            <p:ph type="title"/>
          </p:nvPr>
        </p:nvSpPr>
        <p:spPr/>
        <p:txBody>
          <a:bodyPr/>
          <a:lstStyle/>
          <a:p>
            <a:r>
              <a:rPr lang="en-US" dirty="0"/>
              <a:t>Introduction and Problem Description</a:t>
            </a:r>
          </a:p>
        </p:txBody>
      </p:sp>
      <p:sp>
        <p:nvSpPr>
          <p:cNvPr id="4" name="Slide Number Placeholder 3">
            <a:extLst>
              <a:ext uri="{FF2B5EF4-FFF2-40B4-BE49-F238E27FC236}">
                <a16:creationId xmlns:a16="http://schemas.microsoft.com/office/drawing/2014/main" id="{42D8AB78-76CD-E100-EFB5-507CC3BF879C}"/>
              </a:ext>
            </a:extLst>
          </p:cNvPr>
          <p:cNvSpPr>
            <a:spLocks noGrp="1"/>
          </p:cNvSpPr>
          <p:nvPr>
            <p:ph type="sldNum" sz="quarter" idx="10"/>
          </p:nvPr>
        </p:nvSpPr>
        <p:spPr/>
        <p:txBody>
          <a:bodyPr/>
          <a:lstStyle/>
          <a:p>
            <a:pPr>
              <a:defRPr/>
            </a:pPr>
            <a:fld id="{CDEFAD39-1750-3342-8CA4-A45556007C23}" type="slidenum">
              <a:rPr lang="en-US" smtClean="0"/>
              <a:pPr>
                <a:defRPr/>
              </a:pPr>
              <a:t>3</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4C82D1E-CD43-92F5-37B8-FC805F5DFB8C}"/>
                  </a:ext>
                </a:extLst>
              </p:cNvPr>
              <p:cNvSpPr txBox="1"/>
              <p:nvPr/>
            </p:nvSpPr>
            <p:spPr>
              <a:xfrm>
                <a:off x="-67112" y="1343491"/>
                <a:ext cx="8296712" cy="3416320"/>
              </a:xfrm>
              <a:prstGeom prst="rect">
                <a:avLst/>
              </a:prstGeom>
              <a:noFill/>
            </p:spPr>
            <p:txBody>
              <a:bodyPr wrap="square" rtlCol="0">
                <a:spAutoFit/>
              </a:bodyPr>
              <a:lstStyle/>
              <a:p>
                <a:r>
                  <a:rPr lang="en-US" b="1" dirty="0"/>
                  <a:t>Issue description:</a:t>
                </a:r>
              </a:p>
              <a:p>
                <a:pPr marL="285750" indent="-285750">
                  <a:buFont typeface="Arial" panose="020B0604020202020204" pitchFamily="34" charset="0"/>
                  <a:buChar char="•"/>
                </a:pPr>
                <a:r>
                  <a:rPr lang="en-US" dirty="0"/>
                  <a:t>Software failure on DI&amp;C (e.g., PLC, OS, FPGA, etc.)</a:t>
                </a:r>
              </a:p>
              <a:p>
                <a:pPr marL="742950" lvl="1" indent="-285750">
                  <a:buFont typeface="Arial" panose="020B0604020202020204" pitchFamily="34" charset="0"/>
                  <a:buChar char="•"/>
                </a:pPr>
                <a:r>
                  <a:rPr lang="en-US" u="sng" dirty="0"/>
                  <a:t>Emergent</a:t>
                </a:r>
                <a:r>
                  <a:rPr lang="en-US" dirty="0"/>
                  <a:t> from mixing heterogenous equip.</a:t>
                </a:r>
              </a:p>
              <a:p>
                <a:pPr marL="1200150" lvl="2" indent="-285750">
                  <a:buFont typeface="Arial" panose="020B0604020202020204" pitchFamily="34" charset="0"/>
                  <a:buChar char="•"/>
                </a:pPr>
                <a:r>
                  <a:rPr lang="en-US" dirty="0"/>
                  <a:t>Component failure prob.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a:t>
                </a:r>
              </a:p>
              <a:p>
                <a:pPr marL="1200150" lvl="2" indent="-285750">
                  <a:buFont typeface="Arial" panose="020B0604020202020204" pitchFamily="34" charset="0"/>
                  <a:buChar char="•"/>
                </a:pPr>
                <a:r>
                  <a:rPr lang="en-US" dirty="0"/>
                  <a:t>System failure prob. != 0</a:t>
                </a:r>
              </a:p>
              <a:p>
                <a:pPr marL="742950" lvl="1" indent="-285750">
                  <a:buFont typeface="Arial" panose="020B0604020202020204" pitchFamily="34" charset="0"/>
                  <a:buChar char="•"/>
                </a:pPr>
                <a:r>
                  <a:rPr lang="en-US" dirty="0"/>
                  <a:t>Common cause failures (CCF)</a:t>
                </a:r>
              </a:p>
              <a:p>
                <a:pPr marL="285750" indent="-285750">
                  <a:buFont typeface="Arial" panose="020B0604020202020204" pitchFamily="34" charset="0"/>
                  <a:buChar char="•"/>
                </a:pPr>
                <a:r>
                  <a:rPr lang="en-US" dirty="0"/>
                  <a:t>Inadequate evidence for licensing (CFR 50.59) [1]</a:t>
                </a:r>
              </a:p>
              <a:p>
                <a:pPr marL="742950" lvl="1" indent="-285750">
                  <a:buFont typeface="Arial" panose="020B0604020202020204" pitchFamily="34" charset="0"/>
                  <a:buChar char="•"/>
                </a:pPr>
                <a:r>
                  <a:rPr lang="en-US" dirty="0"/>
                  <a:t>Difficult justify sufficient coverage &amp; consideration</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mc:Choice>
        <mc:Fallback xmlns="">
          <p:sp>
            <p:nvSpPr>
              <p:cNvPr id="6" name="TextBox 5">
                <a:extLst>
                  <a:ext uri="{FF2B5EF4-FFF2-40B4-BE49-F238E27FC236}">
                    <a16:creationId xmlns:a16="http://schemas.microsoft.com/office/drawing/2014/main" id="{B4C82D1E-CD43-92F5-37B8-FC805F5DFB8C}"/>
                  </a:ext>
                </a:extLst>
              </p:cNvPr>
              <p:cNvSpPr txBox="1">
                <a:spLocks noRot="1" noChangeAspect="1" noMove="1" noResize="1" noEditPoints="1" noAdjustHandles="1" noChangeArrowheads="1" noChangeShapeType="1" noTextEdit="1"/>
              </p:cNvSpPr>
              <p:nvPr/>
            </p:nvSpPr>
            <p:spPr>
              <a:xfrm>
                <a:off x="-67112" y="1343491"/>
                <a:ext cx="8296712" cy="3416320"/>
              </a:xfrm>
              <a:prstGeom prst="rect">
                <a:avLst/>
              </a:prstGeom>
              <a:blipFill>
                <a:blip r:embed="rId3"/>
                <a:stretch>
                  <a:fillRect l="-661" t="-89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98BCEB3-BA6F-A612-854B-75E283700637}"/>
              </a:ext>
            </a:extLst>
          </p:cNvPr>
          <p:cNvSpPr txBox="1"/>
          <p:nvPr/>
        </p:nvSpPr>
        <p:spPr>
          <a:xfrm>
            <a:off x="-2098" y="3801521"/>
            <a:ext cx="9148195" cy="2308324"/>
          </a:xfrm>
          <a:prstGeom prst="rect">
            <a:avLst/>
          </a:prstGeom>
          <a:solidFill>
            <a:schemeClr val="bg1"/>
          </a:solidFill>
        </p:spPr>
        <p:txBody>
          <a:bodyPr wrap="square" rtlCol="0">
            <a:spAutoFit/>
          </a:bodyPr>
          <a:lstStyle/>
          <a:p>
            <a:r>
              <a:rPr lang="en-US" b="1" dirty="0"/>
              <a:t>Existing methods:</a:t>
            </a:r>
          </a:p>
          <a:p>
            <a:pPr marL="285750" indent="-285750">
              <a:buFont typeface="Arial" panose="020B0604020202020204" pitchFamily="34" charset="0"/>
              <a:buChar char="•"/>
            </a:pPr>
            <a:r>
              <a:rPr lang="en-US" dirty="0"/>
              <a:t>Failure mode &amp; effects analysis (FMEA)</a:t>
            </a:r>
          </a:p>
          <a:p>
            <a:pPr marL="285750" indent="-285750">
              <a:buFont typeface="Arial" panose="020B0604020202020204" pitchFamily="34" charset="0"/>
              <a:buChar char="•"/>
            </a:pPr>
            <a:r>
              <a:rPr lang="en-US" u="sng" dirty="0"/>
              <a:t>Systems theoretic process analysis (STPA from MIT, 2012) [2]</a:t>
            </a:r>
          </a:p>
          <a:p>
            <a:pPr marL="742950" lvl="1" indent="-285750">
              <a:buFont typeface="Arial" panose="020B0604020202020204" pitchFamily="34" charset="0"/>
              <a:buChar char="•"/>
            </a:pPr>
            <a:r>
              <a:rPr lang="en-US" dirty="0"/>
              <a:t>Introduced Unsafe Control Actions as software failure events</a:t>
            </a:r>
          </a:p>
          <a:p>
            <a:pPr marL="285750" indent="-285750">
              <a:buFont typeface="Arial" panose="020B0604020202020204" pitchFamily="34" charset="0"/>
              <a:buChar char="•"/>
            </a:pPr>
            <a:r>
              <a:rPr lang="en-US" dirty="0"/>
              <a:t>Hazard &amp; Consequences Analysis for Digital Systems (HAZCADS from EPRI, 2021) [3]</a:t>
            </a:r>
          </a:p>
          <a:p>
            <a:pPr marL="742950" lvl="1" indent="-285750">
              <a:buFont typeface="Arial" panose="020B0604020202020204" pitchFamily="34" charset="0"/>
              <a:buChar char="•"/>
            </a:pPr>
            <a:r>
              <a:rPr lang="en-US" dirty="0"/>
              <a:t>Combined Unsafe Control Actions w/ Fault Trees</a:t>
            </a:r>
          </a:p>
          <a:p>
            <a:pPr marL="285750" indent="-285750">
              <a:buFont typeface="Arial" panose="020B0604020202020204" pitchFamily="34" charset="0"/>
              <a:buChar char="•"/>
            </a:pPr>
            <a:r>
              <a:rPr lang="en-US" b="1" dirty="0"/>
              <a:t>Redundancy-guided Systems-theoretic Hazard Analysis (RESHA from INL, 2020) [4][5]</a:t>
            </a:r>
          </a:p>
          <a:p>
            <a:pPr marL="742950" lvl="1" indent="-285750">
              <a:buFont typeface="Arial" panose="020B0604020202020204" pitchFamily="34" charset="0"/>
              <a:buChar char="•"/>
            </a:pPr>
            <a:r>
              <a:rPr lang="en-US" dirty="0"/>
              <a:t>Risk contributions from different parts of the system + redundancy</a:t>
            </a:r>
          </a:p>
        </p:txBody>
      </p:sp>
      <p:sp>
        <p:nvSpPr>
          <p:cNvPr id="12" name="TextBox 11">
            <a:extLst>
              <a:ext uri="{FF2B5EF4-FFF2-40B4-BE49-F238E27FC236}">
                <a16:creationId xmlns:a16="http://schemas.microsoft.com/office/drawing/2014/main" id="{380980F9-DA71-F425-184D-D130F5BA13C5}"/>
              </a:ext>
            </a:extLst>
          </p:cNvPr>
          <p:cNvSpPr txBox="1"/>
          <p:nvPr/>
        </p:nvSpPr>
        <p:spPr>
          <a:xfrm>
            <a:off x="159390" y="6151879"/>
            <a:ext cx="8858775" cy="646331"/>
          </a:xfrm>
          <a:prstGeom prst="rect">
            <a:avLst/>
          </a:prstGeom>
          <a:solidFill>
            <a:schemeClr val="bg1"/>
          </a:solidFill>
          <a:ln w="38100">
            <a:solidFill>
              <a:srgbClr val="FF0000"/>
            </a:solidFill>
          </a:ln>
        </p:spPr>
        <p:txBody>
          <a:bodyPr wrap="square" rtlCol="0">
            <a:spAutoFit/>
          </a:bodyPr>
          <a:lstStyle/>
          <a:p>
            <a:r>
              <a:rPr lang="en-US" b="1" i="1" dirty="0"/>
              <a:t>Software failures are problematic for licensing and introduce hidden risks for safety critical applications that cannot be detected through component testing (emergence)</a:t>
            </a:r>
          </a:p>
        </p:txBody>
      </p:sp>
      <p:sp>
        <p:nvSpPr>
          <p:cNvPr id="2" name="TextBox 1">
            <a:extLst>
              <a:ext uri="{FF2B5EF4-FFF2-40B4-BE49-F238E27FC236}">
                <a16:creationId xmlns:a16="http://schemas.microsoft.com/office/drawing/2014/main" id="{67C42F00-EEF7-2D99-9135-89AE6F1EC17B}"/>
              </a:ext>
            </a:extLst>
          </p:cNvPr>
          <p:cNvSpPr txBox="1"/>
          <p:nvPr/>
        </p:nvSpPr>
        <p:spPr>
          <a:xfrm>
            <a:off x="6712592" y="3759487"/>
            <a:ext cx="1702965" cy="276999"/>
          </a:xfrm>
          <a:prstGeom prst="rect">
            <a:avLst/>
          </a:prstGeom>
          <a:noFill/>
        </p:spPr>
        <p:txBody>
          <a:bodyPr wrap="square" rtlCol="0">
            <a:spAutoFit/>
          </a:bodyPr>
          <a:lstStyle/>
          <a:p>
            <a:r>
              <a:rPr lang="en-US" sz="1200" dirty="0"/>
              <a:t>Types of CCF [5]</a:t>
            </a:r>
          </a:p>
        </p:txBody>
      </p:sp>
    </p:spTree>
    <p:extLst>
      <p:ext uri="{BB962C8B-B14F-4D97-AF65-F5344CB8AC3E}">
        <p14:creationId xmlns:p14="http://schemas.microsoft.com/office/powerpoint/2010/main" val="41830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EA4E7-59E9-B3D2-1698-A26F4B3A77D6}"/>
              </a:ext>
            </a:extLst>
          </p:cNvPr>
          <p:cNvSpPr>
            <a:spLocks noGrp="1"/>
          </p:cNvSpPr>
          <p:nvPr>
            <p:ph type="title"/>
          </p:nvPr>
        </p:nvSpPr>
        <p:spPr/>
        <p:txBody>
          <a:bodyPr/>
          <a:lstStyle/>
          <a:p>
            <a:r>
              <a:rPr lang="en-US" dirty="0"/>
              <a:t>Software Failures in DI&amp;C Systems</a:t>
            </a:r>
          </a:p>
        </p:txBody>
      </p:sp>
      <p:sp>
        <p:nvSpPr>
          <p:cNvPr id="4" name="Slide Number Placeholder 3">
            <a:extLst>
              <a:ext uri="{FF2B5EF4-FFF2-40B4-BE49-F238E27FC236}">
                <a16:creationId xmlns:a16="http://schemas.microsoft.com/office/drawing/2014/main" id="{0D14C5B2-8ADB-FBD3-7611-E92F3AB8B4C6}"/>
              </a:ext>
            </a:extLst>
          </p:cNvPr>
          <p:cNvSpPr>
            <a:spLocks noGrp="1"/>
          </p:cNvSpPr>
          <p:nvPr>
            <p:ph type="sldNum" sz="quarter" idx="10"/>
          </p:nvPr>
        </p:nvSpPr>
        <p:spPr/>
        <p:txBody>
          <a:bodyPr/>
          <a:lstStyle/>
          <a:p>
            <a:pPr>
              <a:defRPr/>
            </a:pPr>
            <a:fld id="{CDEFAD39-1750-3342-8CA4-A45556007C23}" type="slidenum">
              <a:rPr lang="en-US" smtClean="0"/>
              <a:pPr>
                <a:defRPr/>
              </a:pPr>
              <a:t>4</a:t>
            </a:fld>
            <a:endParaRPr lang="en-US" dirty="0"/>
          </a:p>
        </p:txBody>
      </p:sp>
      <p:sp>
        <p:nvSpPr>
          <p:cNvPr id="6" name="TextBox 5">
            <a:extLst>
              <a:ext uri="{FF2B5EF4-FFF2-40B4-BE49-F238E27FC236}">
                <a16:creationId xmlns:a16="http://schemas.microsoft.com/office/drawing/2014/main" id="{B53FC1E2-9194-4B05-DED7-723DB6E09008}"/>
              </a:ext>
            </a:extLst>
          </p:cNvPr>
          <p:cNvSpPr txBox="1"/>
          <p:nvPr/>
        </p:nvSpPr>
        <p:spPr>
          <a:xfrm>
            <a:off x="151002" y="1338984"/>
            <a:ext cx="8992998" cy="923330"/>
          </a:xfrm>
          <a:prstGeom prst="rect">
            <a:avLst/>
          </a:prstGeom>
          <a:noFill/>
        </p:spPr>
        <p:txBody>
          <a:bodyPr wrap="square" rtlCol="0">
            <a:spAutoFit/>
          </a:bodyPr>
          <a:lstStyle/>
          <a:p>
            <a:r>
              <a:rPr lang="en-US" b="1" dirty="0"/>
              <a:t>STPA</a:t>
            </a:r>
            <a:r>
              <a:rPr lang="en-US" dirty="0"/>
              <a:t> – Software ‘failure’ is due to inadequate constraints leading to ‘misbehaviors’ and loss [2]</a:t>
            </a:r>
          </a:p>
          <a:p>
            <a:pPr marL="742950" lvl="1" indent="-285750">
              <a:buFont typeface="Arial" panose="020B0604020202020204" pitchFamily="34" charset="0"/>
              <a:buChar char="•"/>
            </a:pPr>
            <a:r>
              <a:rPr lang="en-US" dirty="0"/>
              <a:t>Rules for operation during development were not strict enough (i.e., loophole)</a:t>
            </a:r>
          </a:p>
          <a:p>
            <a:pPr marL="742950" lvl="1" indent="-285750">
              <a:buFont typeface="Arial" panose="020B0604020202020204" pitchFamily="34" charset="0"/>
              <a:buChar char="•"/>
            </a:pPr>
            <a:r>
              <a:rPr lang="en-US" dirty="0"/>
              <a:t>Misbehaviors = Unsafe Control Actions (UCA) </a:t>
            </a:r>
          </a:p>
        </p:txBody>
      </p:sp>
      <p:graphicFrame>
        <p:nvGraphicFramePr>
          <p:cNvPr id="8" name="Table 7">
            <a:extLst>
              <a:ext uri="{FF2B5EF4-FFF2-40B4-BE49-F238E27FC236}">
                <a16:creationId xmlns:a16="http://schemas.microsoft.com/office/drawing/2014/main" id="{2B0B693D-32E5-0029-314D-A6FA4FC397CE}"/>
              </a:ext>
            </a:extLst>
          </p:cNvPr>
          <p:cNvGraphicFramePr>
            <a:graphicFrameLocks noGrp="1"/>
          </p:cNvGraphicFramePr>
          <p:nvPr>
            <p:extLst>
              <p:ext uri="{D42A27DB-BD31-4B8C-83A1-F6EECF244321}">
                <p14:modId xmlns:p14="http://schemas.microsoft.com/office/powerpoint/2010/main" val="4022194279"/>
              </p:ext>
            </p:extLst>
          </p:nvPr>
        </p:nvGraphicFramePr>
        <p:xfrm>
          <a:off x="0" y="2299203"/>
          <a:ext cx="9143999" cy="914400"/>
        </p:xfrm>
        <a:graphic>
          <a:graphicData uri="http://schemas.openxmlformats.org/drawingml/2006/table">
            <a:tbl>
              <a:tblPr firstRow="1" firstCol="1" bandRow="1">
                <a:tableStyleId>{5C22544A-7EE6-4342-B048-85BDC9FD1C3A}</a:tableStyleId>
              </a:tblPr>
              <a:tblGrid>
                <a:gridCol w="1345626">
                  <a:extLst>
                    <a:ext uri="{9D8B030D-6E8A-4147-A177-3AD203B41FA5}">
                      <a16:colId xmlns:a16="http://schemas.microsoft.com/office/drawing/2014/main" val="2535018341"/>
                    </a:ext>
                  </a:extLst>
                </a:gridCol>
                <a:gridCol w="1733134">
                  <a:extLst>
                    <a:ext uri="{9D8B030D-6E8A-4147-A177-3AD203B41FA5}">
                      <a16:colId xmlns:a16="http://schemas.microsoft.com/office/drawing/2014/main" val="3535374277"/>
                    </a:ext>
                  </a:extLst>
                </a:gridCol>
                <a:gridCol w="1988190">
                  <a:extLst>
                    <a:ext uri="{9D8B030D-6E8A-4147-A177-3AD203B41FA5}">
                      <a16:colId xmlns:a16="http://schemas.microsoft.com/office/drawing/2014/main" val="865922465"/>
                    </a:ext>
                  </a:extLst>
                </a:gridCol>
                <a:gridCol w="1946246">
                  <a:extLst>
                    <a:ext uri="{9D8B030D-6E8A-4147-A177-3AD203B41FA5}">
                      <a16:colId xmlns:a16="http://schemas.microsoft.com/office/drawing/2014/main" val="3486440468"/>
                    </a:ext>
                  </a:extLst>
                </a:gridCol>
                <a:gridCol w="2130803">
                  <a:extLst>
                    <a:ext uri="{9D8B030D-6E8A-4147-A177-3AD203B41FA5}">
                      <a16:colId xmlns:a16="http://schemas.microsoft.com/office/drawing/2014/main" val="4268031934"/>
                    </a:ext>
                  </a:extLst>
                </a:gridCol>
              </a:tblGrid>
              <a:tr h="0">
                <a:tc>
                  <a:txBody>
                    <a:bodyPr/>
                    <a:lstStyle/>
                    <a:p>
                      <a:pPr marL="0" marR="0" indent="0" algn="just">
                        <a:spcBef>
                          <a:spcPts val="0"/>
                        </a:spcBef>
                        <a:spcAft>
                          <a:spcPts val="0"/>
                        </a:spcAft>
                      </a:pPr>
                      <a:r>
                        <a:rPr lang="en-US" sz="1000" dirty="0">
                          <a:solidFill>
                            <a:schemeClr val="tx1"/>
                          </a:solidFill>
                          <a:effectLst/>
                        </a:rPr>
                        <a:t>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pPr>
                      <a:r>
                        <a:rPr lang="en-US" sz="1500" dirty="0">
                          <a:solidFill>
                            <a:schemeClr val="tx1"/>
                          </a:solidFill>
                          <a:effectLst/>
                        </a:rPr>
                        <a:t>Type A</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pPr>
                      <a:r>
                        <a:rPr lang="en-US" sz="1500" dirty="0">
                          <a:solidFill>
                            <a:schemeClr val="tx1"/>
                          </a:solidFill>
                          <a:effectLst/>
                        </a:rPr>
                        <a:t>Type B</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pPr>
                      <a:r>
                        <a:rPr lang="en-US" sz="1500" dirty="0">
                          <a:solidFill>
                            <a:schemeClr val="tx1"/>
                          </a:solidFill>
                          <a:effectLst/>
                        </a:rPr>
                        <a:t>Type C</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pPr>
                      <a:r>
                        <a:rPr lang="en-US" sz="1500" dirty="0">
                          <a:solidFill>
                            <a:schemeClr val="tx1"/>
                          </a:solidFill>
                          <a:effectLst/>
                        </a:rPr>
                        <a:t>Type 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278606"/>
                  </a:ext>
                </a:extLst>
              </a:tr>
              <a:tr h="0">
                <a:tc>
                  <a:txBody>
                    <a:bodyPr/>
                    <a:lstStyle/>
                    <a:p>
                      <a:pPr marL="0" marR="0" indent="0" algn="l">
                        <a:spcBef>
                          <a:spcPts val="0"/>
                        </a:spcBef>
                        <a:spcAft>
                          <a:spcPts val="0"/>
                        </a:spcAft>
                      </a:pPr>
                      <a:r>
                        <a:rPr lang="en-US" sz="1500" dirty="0">
                          <a:solidFill>
                            <a:schemeClr val="tx1"/>
                          </a:solidFill>
                          <a:effectLst/>
                        </a:rPr>
                        <a:t>Unsafe Control Action (UCA) Loss Context</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500" dirty="0">
                          <a:solidFill>
                            <a:schemeClr val="tx1"/>
                          </a:solidFill>
                          <a:effectLst/>
                        </a:rPr>
                        <a:t>Control action not provided when required context.</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500" dirty="0">
                          <a:solidFill>
                            <a:schemeClr val="tx1"/>
                          </a:solidFill>
                          <a:effectLst/>
                        </a:rPr>
                        <a:t>Control action provided when not required causing hazard.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500" dirty="0">
                          <a:solidFill>
                            <a:schemeClr val="tx1"/>
                          </a:solidFill>
                          <a:effectLst/>
                        </a:rPr>
                        <a:t>Control action is early, late, or out-of-order.</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500" dirty="0">
                          <a:solidFill>
                            <a:schemeClr val="tx1"/>
                          </a:solidFill>
                          <a:effectLst/>
                        </a:rPr>
                        <a:t>Control action is stopped too soon or applied too long.</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9800269"/>
                  </a:ext>
                </a:extLst>
              </a:tr>
            </a:tbl>
          </a:graphicData>
        </a:graphic>
      </p:graphicFrame>
      <p:pic>
        <p:nvPicPr>
          <p:cNvPr id="11" name="Picture 10" descr="Graphical user interface, text&#10;&#10;Description automatically generated with medium confidence">
            <a:extLst>
              <a:ext uri="{FF2B5EF4-FFF2-40B4-BE49-F238E27FC236}">
                <a16:creationId xmlns:a16="http://schemas.microsoft.com/office/drawing/2014/main" id="{E50DED4B-83F9-56FA-8DB6-22F38DF6BC35}"/>
              </a:ext>
            </a:extLst>
          </p:cNvPr>
          <p:cNvPicPr>
            <a:picLocks noChangeAspect="1"/>
          </p:cNvPicPr>
          <p:nvPr/>
        </p:nvPicPr>
        <p:blipFill rotWithShape="1">
          <a:blip r:embed="rId2"/>
          <a:srcRect t="22181" b="21545"/>
          <a:stretch/>
        </p:blipFill>
        <p:spPr>
          <a:xfrm rot="10800000">
            <a:off x="2415910" y="3299931"/>
            <a:ext cx="4821689" cy="1063289"/>
          </a:xfrm>
          <a:prstGeom prst="rect">
            <a:avLst/>
          </a:prstGeom>
        </p:spPr>
      </p:pic>
      <p:sp>
        <p:nvSpPr>
          <p:cNvPr id="12" name="TextBox 11">
            <a:extLst>
              <a:ext uri="{FF2B5EF4-FFF2-40B4-BE49-F238E27FC236}">
                <a16:creationId xmlns:a16="http://schemas.microsoft.com/office/drawing/2014/main" id="{FF15D121-3CBB-6875-780A-99E043BC81F0}"/>
              </a:ext>
            </a:extLst>
          </p:cNvPr>
          <p:cNvSpPr txBox="1"/>
          <p:nvPr/>
        </p:nvSpPr>
        <p:spPr>
          <a:xfrm>
            <a:off x="151002" y="3508411"/>
            <a:ext cx="1741898" cy="646331"/>
          </a:xfrm>
          <a:prstGeom prst="rect">
            <a:avLst/>
          </a:prstGeom>
          <a:noFill/>
        </p:spPr>
        <p:txBody>
          <a:bodyPr wrap="square" rtlCol="0">
            <a:spAutoFit/>
          </a:bodyPr>
          <a:lstStyle/>
          <a:p>
            <a:pPr algn="ctr"/>
            <a:r>
              <a:rPr lang="en-US" dirty="0"/>
              <a:t>Auto emergency braking (AEB)</a:t>
            </a:r>
          </a:p>
        </p:txBody>
      </p:sp>
      <p:cxnSp>
        <p:nvCxnSpPr>
          <p:cNvPr id="14" name="Straight Arrow Connector 13">
            <a:extLst>
              <a:ext uri="{FF2B5EF4-FFF2-40B4-BE49-F238E27FC236}">
                <a16:creationId xmlns:a16="http://schemas.microsoft.com/office/drawing/2014/main" id="{A4FA9AFA-46B0-6AD7-3C6A-FD80B505001A}"/>
              </a:ext>
            </a:extLst>
          </p:cNvPr>
          <p:cNvCxnSpPr>
            <a:cxnSpLocks/>
            <a:endCxn id="11" idx="3"/>
          </p:cNvCxnSpPr>
          <p:nvPr/>
        </p:nvCxnSpPr>
        <p:spPr>
          <a:xfrm flipV="1">
            <a:off x="1834176" y="3831575"/>
            <a:ext cx="581734" cy="600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3E655DB-89CD-244A-7519-02BF387550CA}"/>
              </a:ext>
            </a:extLst>
          </p:cNvPr>
          <p:cNvSpPr txBox="1"/>
          <p:nvPr/>
        </p:nvSpPr>
        <p:spPr>
          <a:xfrm>
            <a:off x="1221524" y="4214856"/>
            <a:ext cx="7210458" cy="646331"/>
          </a:xfrm>
          <a:prstGeom prst="rect">
            <a:avLst/>
          </a:prstGeom>
          <a:noFill/>
        </p:spPr>
        <p:txBody>
          <a:bodyPr wrap="square" rtlCol="0">
            <a:spAutoFit/>
          </a:bodyPr>
          <a:lstStyle/>
          <a:p>
            <a:pPr marL="285750" indent="-285750">
              <a:buFont typeface="Arial" panose="020B0604020202020204" pitchFamily="34" charset="0"/>
              <a:buChar char="•"/>
            </a:pPr>
            <a:r>
              <a:rPr lang="en-US" dirty="0"/>
              <a:t>Brake when collision imminent and not user initiated</a:t>
            </a:r>
          </a:p>
          <a:p>
            <a:pPr marL="285750" indent="-285750">
              <a:buFont typeface="Arial" panose="020B0604020202020204" pitchFamily="34" charset="0"/>
              <a:buChar char="•"/>
            </a:pPr>
            <a:r>
              <a:rPr lang="en-US" dirty="0"/>
              <a:t>How does it “know” when to brake? What could go wrong?</a:t>
            </a:r>
          </a:p>
        </p:txBody>
      </p:sp>
      <p:graphicFrame>
        <p:nvGraphicFramePr>
          <p:cNvPr id="17" name="Table 16">
            <a:extLst>
              <a:ext uri="{FF2B5EF4-FFF2-40B4-BE49-F238E27FC236}">
                <a16:creationId xmlns:a16="http://schemas.microsoft.com/office/drawing/2014/main" id="{CA0E631B-660A-259D-AF1A-058BA32831D2}"/>
              </a:ext>
            </a:extLst>
          </p:cNvPr>
          <p:cNvGraphicFramePr>
            <a:graphicFrameLocks noGrp="1"/>
          </p:cNvGraphicFramePr>
          <p:nvPr>
            <p:extLst>
              <p:ext uri="{D42A27DB-BD31-4B8C-83A1-F6EECF244321}">
                <p14:modId xmlns:p14="http://schemas.microsoft.com/office/powerpoint/2010/main" val="2524594287"/>
              </p:ext>
            </p:extLst>
          </p:nvPr>
        </p:nvGraphicFramePr>
        <p:xfrm>
          <a:off x="1" y="4884487"/>
          <a:ext cx="9143999" cy="1143000"/>
        </p:xfrm>
        <a:graphic>
          <a:graphicData uri="http://schemas.openxmlformats.org/drawingml/2006/table">
            <a:tbl>
              <a:tblPr firstRow="1" firstCol="1" bandRow="1">
                <a:tableStyleId>{5C22544A-7EE6-4342-B048-85BDC9FD1C3A}</a:tableStyleId>
              </a:tblPr>
              <a:tblGrid>
                <a:gridCol w="1345626">
                  <a:extLst>
                    <a:ext uri="{9D8B030D-6E8A-4147-A177-3AD203B41FA5}">
                      <a16:colId xmlns:a16="http://schemas.microsoft.com/office/drawing/2014/main" val="2535018341"/>
                    </a:ext>
                  </a:extLst>
                </a:gridCol>
                <a:gridCol w="1733134">
                  <a:extLst>
                    <a:ext uri="{9D8B030D-6E8A-4147-A177-3AD203B41FA5}">
                      <a16:colId xmlns:a16="http://schemas.microsoft.com/office/drawing/2014/main" val="3535374277"/>
                    </a:ext>
                  </a:extLst>
                </a:gridCol>
                <a:gridCol w="1988190">
                  <a:extLst>
                    <a:ext uri="{9D8B030D-6E8A-4147-A177-3AD203B41FA5}">
                      <a16:colId xmlns:a16="http://schemas.microsoft.com/office/drawing/2014/main" val="865922465"/>
                    </a:ext>
                  </a:extLst>
                </a:gridCol>
                <a:gridCol w="1946246">
                  <a:extLst>
                    <a:ext uri="{9D8B030D-6E8A-4147-A177-3AD203B41FA5}">
                      <a16:colId xmlns:a16="http://schemas.microsoft.com/office/drawing/2014/main" val="3486440468"/>
                    </a:ext>
                  </a:extLst>
                </a:gridCol>
                <a:gridCol w="2130803">
                  <a:extLst>
                    <a:ext uri="{9D8B030D-6E8A-4147-A177-3AD203B41FA5}">
                      <a16:colId xmlns:a16="http://schemas.microsoft.com/office/drawing/2014/main" val="4268031934"/>
                    </a:ext>
                  </a:extLst>
                </a:gridCol>
              </a:tblGrid>
              <a:tr h="0">
                <a:tc>
                  <a:txBody>
                    <a:bodyPr/>
                    <a:lstStyle/>
                    <a:p>
                      <a:pPr marL="0" marR="0" indent="0" algn="just">
                        <a:spcBef>
                          <a:spcPts val="0"/>
                        </a:spcBef>
                        <a:spcAft>
                          <a:spcPts val="0"/>
                        </a:spcAft>
                      </a:pPr>
                      <a:r>
                        <a:rPr lang="en-US" sz="1000" dirty="0">
                          <a:solidFill>
                            <a:schemeClr val="tx1"/>
                          </a:solidFill>
                          <a:effectLst/>
                        </a:rPr>
                        <a:t>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500" dirty="0">
                          <a:solidFill>
                            <a:schemeClr val="tx1"/>
                          </a:solidFill>
                          <a:effectLst/>
                        </a:rPr>
                        <a:t>Type A</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500" dirty="0">
                          <a:solidFill>
                            <a:schemeClr val="tx1"/>
                          </a:solidFill>
                          <a:effectLst/>
                        </a:rPr>
                        <a:t>Type B</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500" dirty="0">
                          <a:solidFill>
                            <a:schemeClr val="tx1"/>
                          </a:solidFill>
                          <a:effectLst/>
                        </a:rPr>
                        <a:t>Type C</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500" dirty="0">
                          <a:solidFill>
                            <a:schemeClr val="tx1"/>
                          </a:solidFill>
                          <a:effectLst/>
                        </a:rPr>
                        <a:t>Type 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278606"/>
                  </a:ext>
                </a:extLst>
              </a:tr>
              <a:tr h="0">
                <a:tc>
                  <a:txBody>
                    <a:bodyPr/>
                    <a:lstStyle/>
                    <a:p>
                      <a:pPr marL="0" marR="0" indent="0" algn="l">
                        <a:spcBef>
                          <a:spcPts val="0"/>
                        </a:spcBef>
                        <a:spcAft>
                          <a:spcPts val="0"/>
                        </a:spcAft>
                      </a:pPr>
                      <a:r>
                        <a:rPr lang="en-US" sz="1500" dirty="0">
                          <a:solidFill>
                            <a:schemeClr val="tx1"/>
                          </a:solidFill>
                          <a:effectLst/>
                          <a:latin typeface="+mn-lt"/>
                          <a:ea typeface="Times New Roman" panose="02020603050405020304" pitchFamily="18" charset="0"/>
                        </a:rPr>
                        <a:t>Unintentional collision during autopilot  on highway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latin typeface="+mn-lt"/>
                        </a:rPr>
                        <a:t>AEB does not detect car in front and crashes during traffic jam.</a:t>
                      </a:r>
                      <a:endParaRPr lang="en-US" sz="15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latin typeface="+mn-lt"/>
                          <a:ea typeface="Times New Roman" panose="02020603050405020304" pitchFamily="18" charset="0"/>
                        </a:rPr>
                        <a:t>AEB brakes when squirrel detected and car behind rear ends.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latin typeface="+mn-lt"/>
                          <a:ea typeface="Times New Roman" panose="02020603050405020304" pitchFamily="18" charset="0"/>
                        </a:rPr>
                        <a:t>AEB brake initiation is late causing minor collision with car in front.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latin typeface="+mn-lt"/>
                        </a:rPr>
                        <a:t>AEB brake is too weak or not enough causing minor collision with car in front.</a:t>
                      </a:r>
                      <a:endParaRPr lang="en-US" sz="15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9800269"/>
                  </a:ext>
                </a:extLst>
              </a:tr>
            </a:tbl>
          </a:graphicData>
        </a:graphic>
      </p:graphicFrame>
      <p:sp>
        <p:nvSpPr>
          <p:cNvPr id="18" name="TextBox 17">
            <a:extLst>
              <a:ext uri="{FF2B5EF4-FFF2-40B4-BE49-F238E27FC236}">
                <a16:creationId xmlns:a16="http://schemas.microsoft.com/office/drawing/2014/main" id="{95B7EBEF-F8ED-8A5C-91B4-F03EDD5D9E55}"/>
              </a:ext>
            </a:extLst>
          </p:cNvPr>
          <p:cNvSpPr txBox="1"/>
          <p:nvPr/>
        </p:nvSpPr>
        <p:spPr>
          <a:xfrm>
            <a:off x="320458" y="6128580"/>
            <a:ext cx="8598717" cy="646331"/>
          </a:xfrm>
          <a:prstGeom prst="rect">
            <a:avLst/>
          </a:prstGeom>
          <a:solidFill>
            <a:schemeClr val="bg1"/>
          </a:solidFill>
          <a:ln w="57150">
            <a:solidFill>
              <a:srgbClr val="FF0000"/>
            </a:solidFill>
          </a:ln>
        </p:spPr>
        <p:txBody>
          <a:bodyPr wrap="square" rtlCol="0">
            <a:spAutoFit/>
          </a:bodyPr>
          <a:lstStyle/>
          <a:p>
            <a:r>
              <a:rPr lang="en-US" b="1" i="1" dirty="0"/>
              <a:t>UCAs are undesirable, cause losses, and stem from various sources including inadequate constraints. What is their origin?</a:t>
            </a:r>
          </a:p>
        </p:txBody>
      </p:sp>
    </p:spTree>
    <p:extLst>
      <p:ext uri="{BB962C8B-B14F-4D97-AF65-F5344CB8AC3E}">
        <p14:creationId xmlns:p14="http://schemas.microsoft.com/office/powerpoint/2010/main" val="291746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A77CA1-B889-7F17-BA31-016C4B3D5E8D}"/>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AAF2A159-9A26-3A90-64B5-FDE425DACBE1}"/>
              </a:ext>
            </a:extLst>
          </p:cNvPr>
          <p:cNvSpPr>
            <a:spLocks noGrp="1"/>
          </p:cNvSpPr>
          <p:nvPr>
            <p:ph type="sldNum" sz="quarter" idx="10"/>
          </p:nvPr>
        </p:nvSpPr>
        <p:spPr/>
        <p:txBody>
          <a:bodyPr/>
          <a:lstStyle/>
          <a:p>
            <a:pPr>
              <a:defRPr/>
            </a:pPr>
            <a:fld id="{CDEFAD39-1750-3342-8CA4-A45556007C23}" type="slidenum">
              <a:rPr lang="en-US" smtClean="0"/>
              <a:pPr>
                <a:defRPr/>
              </a:pPr>
              <a:t>5</a:t>
            </a:fld>
            <a:endParaRPr lang="en-US" dirty="0"/>
          </a:p>
        </p:txBody>
      </p:sp>
      <p:pic>
        <p:nvPicPr>
          <p:cNvPr id="7" name="Picture 6" descr="Graphical user interface, text&#10;&#10;Description automatically generated with medium confidence">
            <a:extLst>
              <a:ext uri="{FF2B5EF4-FFF2-40B4-BE49-F238E27FC236}">
                <a16:creationId xmlns:a16="http://schemas.microsoft.com/office/drawing/2014/main" id="{E2D59CC2-C12B-E2D0-42DC-5CAAEB60725E}"/>
              </a:ext>
            </a:extLst>
          </p:cNvPr>
          <p:cNvPicPr>
            <a:picLocks noChangeAspect="1"/>
          </p:cNvPicPr>
          <p:nvPr/>
        </p:nvPicPr>
        <p:blipFill rotWithShape="1">
          <a:blip r:embed="rId2"/>
          <a:srcRect t="22181" b="21545"/>
          <a:stretch/>
        </p:blipFill>
        <p:spPr>
          <a:xfrm rot="10800000">
            <a:off x="307791" y="4409450"/>
            <a:ext cx="4024070" cy="887396"/>
          </a:xfrm>
          <a:prstGeom prst="rect">
            <a:avLst/>
          </a:prstGeom>
        </p:spPr>
      </p:pic>
      <p:sp>
        <p:nvSpPr>
          <p:cNvPr id="10" name="TextBox 9">
            <a:extLst>
              <a:ext uri="{FF2B5EF4-FFF2-40B4-BE49-F238E27FC236}">
                <a16:creationId xmlns:a16="http://schemas.microsoft.com/office/drawing/2014/main" id="{0134E784-D13C-B659-9B30-0CBAD01424D1}"/>
              </a:ext>
            </a:extLst>
          </p:cNvPr>
          <p:cNvSpPr txBox="1"/>
          <p:nvPr/>
        </p:nvSpPr>
        <p:spPr>
          <a:xfrm>
            <a:off x="4402420" y="9127"/>
            <a:ext cx="4741580" cy="1754326"/>
          </a:xfrm>
          <a:prstGeom prst="rect">
            <a:avLst/>
          </a:prstGeom>
          <a:noFill/>
        </p:spPr>
        <p:txBody>
          <a:bodyPr wrap="square">
            <a:spAutoFit/>
          </a:bodyPr>
          <a:lstStyle/>
          <a:p>
            <a:r>
              <a:rPr lang="en-US" b="1" dirty="0"/>
              <a:t>Scenario 1:</a:t>
            </a:r>
          </a:p>
          <a:p>
            <a:pPr marL="285750" indent="-285750">
              <a:buFont typeface="Arial" panose="020B0604020202020204" pitchFamily="34" charset="0"/>
              <a:buChar char="•"/>
            </a:pPr>
            <a:r>
              <a:rPr lang="en-US" dirty="0"/>
              <a:t>Software on AEB contains a defect that fails when raining.</a:t>
            </a:r>
          </a:p>
          <a:p>
            <a:r>
              <a:rPr lang="en-US" b="1" dirty="0"/>
              <a:t>Result:</a:t>
            </a:r>
          </a:p>
          <a:p>
            <a:pPr marL="285750" indent="-285750">
              <a:buFont typeface="Arial" panose="020B0604020202020204" pitchFamily="34" charset="0"/>
              <a:buChar char="•"/>
            </a:pPr>
            <a:r>
              <a:rPr lang="en-US" dirty="0"/>
              <a:t>It is raining, AEB fails to engage for oncoming car, collision occurs.</a:t>
            </a:r>
          </a:p>
        </p:txBody>
      </p:sp>
      <p:sp>
        <p:nvSpPr>
          <p:cNvPr id="11" name="TextBox 10">
            <a:extLst>
              <a:ext uri="{FF2B5EF4-FFF2-40B4-BE49-F238E27FC236}">
                <a16:creationId xmlns:a16="http://schemas.microsoft.com/office/drawing/2014/main" id="{FF5232EC-5AB1-7EA3-B6B6-357944D13F30}"/>
              </a:ext>
            </a:extLst>
          </p:cNvPr>
          <p:cNvSpPr txBox="1"/>
          <p:nvPr/>
        </p:nvSpPr>
        <p:spPr>
          <a:xfrm>
            <a:off x="4385641" y="1700983"/>
            <a:ext cx="4917749" cy="1754326"/>
          </a:xfrm>
          <a:prstGeom prst="rect">
            <a:avLst/>
          </a:prstGeom>
          <a:noFill/>
        </p:spPr>
        <p:txBody>
          <a:bodyPr wrap="square">
            <a:spAutoFit/>
          </a:bodyPr>
          <a:lstStyle/>
          <a:p>
            <a:r>
              <a:rPr lang="en-US" b="1" dirty="0"/>
              <a:t>Scenario 2:</a:t>
            </a:r>
          </a:p>
          <a:p>
            <a:pPr marL="285750" indent="-285750">
              <a:buFont typeface="Arial" panose="020B0604020202020204" pitchFamily="34" charset="0"/>
              <a:buChar char="•"/>
            </a:pPr>
            <a:r>
              <a:rPr lang="en-US" dirty="0"/>
              <a:t>Software on the LIDAR contains a defect that when raining obscures environment mapping.</a:t>
            </a:r>
          </a:p>
          <a:p>
            <a:r>
              <a:rPr lang="en-US" b="1" dirty="0"/>
              <a:t>Result:</a:t>
            </a:r>
          </a:p>
          <a:p>
            <a:pPr marL="285750" indent="-285750">
              <a:buFont typeface="Arial" panose="020B0604020202020204" pitchFamily="34" charset="0"/>
              <a:buChar char="•"/>
            </a:pPr>
            <a:r>
              <a:rPr lang="en-US" dirty="0"/>
              <a:t>It is raining, LIDAR assumes car is there due to defective range finding. AEB triggers spuriously</a:t>
            </a:r>
          </a:p>
        </p:txBody>
      </p:sp>
      <p:sp>
        <p:nvSpPr>
          <p:cNvPr id="12" name="TextBox 11">
            <a:extLst>
              <a:ext uri="{FF2B5EF4-FFF2-40B4-BE49-F238E27FC236}">
                <a16:creationId xmlns:a16="http://schemas.microsoft.com/office/drawing/2014/main" id="{A59CFFAA-103D-56AF-DA82-4B81C0C2ACAC}"/>
              </a:ext>
            </a:extLst>
          </p:cNvPr>
          <p:cNvSpPr txBox="1"/>
          <p:nvPr/>
        </p:nvSpPr>
        <p:spPr>
          <a:xfrm>
            <a:off x="4402420" y="3416808"/>
            <a:ext cx="4741580" cy="2031325"/>
          </a:xfrm>
          <a:prstGeom prst="rect">
            <a:avLst/>
          </a:prstGeom>
          <a:noFill/>
        </p:spPr>
        <p:txBody>
          <a:bodyPr wrap="square">
            <a:spAutoFit/>
          </a:bodyPr>
          <a:lstStyle/>
          <a:p>
            <a:r>
              <a:rPr lang="en-US" b="1" dirty="0"/>
              <a:t>Scenario 3:</a:t>
            </a:r>
          </a:p>
          <a:p>
            <a:pPr marL="285750" indent="-285750">
              <a:buFont typeface="Arial" panose="020B0604020202020204" pitchFamily="34" charset="0"/>
              <a:buChar char="•"/>
            </a:pPr>
            <a:r>
              <a:rPr lang="en-US" dirty="0"/>
              <a:t>Optical camera is dirty, and LIDAR has height limit.</a:t>
            </a:r>
          </a:p>
          <a:p>
            <a:r>
              <a:rPr lang="en-US" b="1" dirty="0"/>
              <a:t>Result:</a:t>
            </a:r>
          </a:p>
          <a:p>
            <a:pPr marL="285750" indent="-285750">
              <a:buFont typeface="Arial" panose="020B0604020202020204" pitchFamily="34" charset="0"/>
              <a:buChar char="•"/>
            </a:pPr>
            <a:r>
              <a:rPr lang="en-US" dirty="0"/>
              <a:t>Optical camera is blind. A small child is on the road below LIDAR scanning range. AEB does NOT engage and a collision occurs.</a:t>
            </a:r>
          </a:p>
        </p:txBody>
      </p:sp>
      <p:sp>
        <p:nvSpPr>
          <p:cNvPr id="13" name="TextBox 12">
            <a:extLst>
              <a:ext uri="{FF2B5EF4-FFF2-40B4-BE49-F238E27FC236}">
                <a16:creationId xmlns:a16="http://schemas.microsoft.com/office/drawing/2014/main" id="{C5651635-1202-974A-C2F8-1AE9E90E0CAF}"/>
              </a:ext>
            </a:extLst>
          </p:cNvPr>
          <p:cNvSpPr txBox="1"/>
          <p:nvPr/>
        </p:nvSpPr>
        <p:spPr>
          <a:xfrm>
            <a:off x="204294" y="5571662"/>
            <a:ext cx="8735412" cy="1200329"/>
          </a:xfrm>
          <a:prstGeom prst="rect">
            <a:avLst/>
          </a:prstGeom>
          <a:solidFill>
            <a:schemeClr val="bg1"/>
          </a:solidFill>
          <a:ln w="57150">
            <a:solidFill>
              <a:srgbClr val="FF0000"/>
            </a:solidFill>
          </a:ln>
        </p:spPr>
        <p:txBody>
          <a:bodyPr wrap="square" rtlCol="0">
            <a:spAutoFit/>
          </a:bodyPr>
          <a:lstStyle/>
          <a:p>
            <a:pPr marL="342900" indent="-342900">
              <a:buAutoNum type="arabicPeriod"/>
            </a:pPr>
            <a:r>
              <a:rPr lang="en-US" b="1" i="1" dirty="0"/>
              <a:t>UCAs technically cover all loss scenarios listed BUT:</a:t>
            </a:r>
          </a:p>
          <a:p>
            <a:pPr marL="800100" lvl="1" indent="-342900">
              <a:buFont typeface="+mj-lt"/>
              <a:buAutoNum type="alphaLcParenR"/>
            </a:pPr>
            <a:r>
              <a:rPr lang="en-US" b="1" i="1" dirty="0"/>
              <a:t>Failures of subsystems/dependences cause 2/3 cases &amp; exterior to controller.</a:t>
            </a:r>
          </a:p>
          <a:p>
            <a:pPr marL="800100" lvl="1" indent="-342900">
              <a:buFont typeface="+mj-lt"/>
              <a:buAutoNum type="alphaLcParenR"/>
            </a:pPr>
            <a:r>
              <a:rPr lang="en-US" b="1" i="1" dirty="0"/>
              <a:t>Tracing of failures in dependences in feedback pathway is convoluted especially in modern DI&amp;C systems. Proof that all considerations were made is required.</a:t>
            </a:r>
          </a:p>
        </p:txBody>
      </p:sp>
      <p:pic>
        <p:nvPicPr>
          <p:cNvPr id="21" name="Picture 20" descr="Diagram&#10;&#10;Description automatically generated">
            <a:extLst>
              <a:ext uri="{FF2B5EF4-FFF2-40B4-BE49-F238E27FC236}">
                <a16:creationId xmlns:a16="http://schemas.microsoft.com/office/drawing/2014/main" id="{60EF45FC-3EEA-D4DC-4A66-2463F41B1AAF}"/>
              </a:ext>
            </a:extLst>
          </p:cNvPr>
          <p:cNvPicPr>
            <a:picLocks noChangeAspect="1"/>
          </p:cNvPicPr>
          <p:nvPr/>
        </p:nvPicPr>
        <p:blipFill>
          <a:blip r:embed="rId3"/>
          <a:stretch>
            <a:fillRect/>
          </a:stretch>
        </p:blipFill>
        <p:spPr>
          <a:xfrm>
            <a:off x="132164" y="1359160"/>
            <a:ext cx="4270256" cy="3026670"/>
          </a:xfrm>
          <a:prstGeom prst="rect">
            <a:avLst/>
          </a:prstGeom>
        </p:spPr>
      </p:pic>
      <p:cxnSp>
        <p:nvCxnSpPr>
          <p:cNvPr id="5" name="Straight Arrow Connector 4">
            <a:extLst>
              <a:ext uri="{FF2B5EF4-FFF2-40B4-BE49-F238E27FC236}">
                <a16:creationId xmlns:a16="http://schemas.microsoft.com/office/drawing/2014/main" id="{C1B016C6-306A-530B-1887-538557F55971}"/>
              </a:ext>
            </a:extLst>
          </p:cNvPr>
          <p:cNvCxnSpPr/>
          <p:nvPr/>
        </p:nvCxnSpPr>
        <p:spPr>
          <a:xfrm flipH="1" flipV="1">
            <a:off x="3582099" y="3416808"/>
            <a:ext cx="820321" cy="190458"/>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93B3CC2-C509-7ECC-74D6-0B4E5AEE1E3E}"/>
              </a:ext>
            </a:extLst>
          </p:cNvPr>
          <p:cNvCxnSpPr/>
          <p:nvPr/>
        </p:nvCxnSpPr>
        <p:spPr>
          <a:xfrm flipH="1">
            <a:off x="2818701" y="1971413"/>
            <a:ext cx="1583719" cy="83051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93AC9B-94EC-4A23-555B-33967973DEB2}"/>
              </a:ext>
            </a:extLst>
          </p:cNvPr>
          <p:cNvCxnSpPr/>
          <p:nvPr/>
        </p:nvCxnSpPr>
        <p:spPr>
          <a:xfrm flipH="1">
            <a:off x="2197916" y="243281"/>
            <a:ext cx="2204504" cy="178685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8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F6904-C612-5AA2-5F2A-5B30792D6EEA}"/>
              </a:ext>
            </a:extLst>
          </p:cNvPr>
          <p:cNvSpPr>
            <a:spLocks noGrp="1"/>
          </p:cNvSpPr>
          <p:nvPr>
            <p:ph type="title"/>
          </p:nvPr>
        </p:nvSpPr>
        <p:spPr/>
        <p:txBody>
          <a:bodyPr/>
          <a:lstStyle/>
          <a:p>
            <a:r>
              <a:rPr lang="en-US" dirty="0"/>
              <a:t>Loss Scenario Tracing</a:t>
            </a:r>
          </a:p>
        </p:txBody>
      </p:sp>
      <p:sp>
        <p:nvSpPr>
          <p:cNvPr id="4" name="Slide Number Placeholder 3">
            <a:extLst>
              <a:ext uri="{FF2B5EF4-FFF2-40B4-BE49-F238E27FC236}">
                <a16:creationId xmlns:a16="http://schemas.microsoft.com/office/drawing/2014/main" id="{ECE4C92C-6D21-989D-F6FF-9AA4C8798573}"/>
              </a:ext>
            </a:extLst>
          </p:cNvPr>
          <p:cNvSpPr>
            <a:spLocks noGrp="1"/>
          </p:cNvSpPr>
          <p:nvPr>
            <p:ph type="sldNum" sz="quarter" idx="10"/>
          </p:nvPr>
        </p:nvSpPr>
        <p:spPr/>
        <p:txBody>
          <a:bodyPr/>
          <a:lstStyle/>
          <a:p>
            <a:pPr>
              <a:defRPr/>
            </a:pPr>
            <a:fld id="{CDEFAD39-1750-3342-8CA4-A45556007C23}" type="slidenum">
              <a:rPr lang="en-US" smtClean="0"/>
              <a:pPr>
                <a:defRPr/>
              </a:pPr>
              <a:t>6</a:t>
            </a:fld>
            <a:endParaRPr lang="en-US" dirty="0"/>
          </a:p>
        </p:txBody>
      </p:sp>
      <p:pic>
        <p:nvPicPr>
          <p:cNvPr id="5" name="Picture 4">
            <a:extLst>
              <a:ext uri="{FF2B5EF4-FFF2-40B4-BE49-F238E27FC236}">
                <a16:creationId xmlns:a16="http://schemas.microsoft.com/office/drawing/2014/main" id="{33B5648E-0BAA-EE67-8FF4-C9CD4EE022A9}"/>
              </a:ext>
            </a:extLst>
          </p:cNvPr>
          <p:cNvPicPr>
            <a:picLocks noChangeAspect="1"/>
          </p:cNvPicPr>
          <p:nvPr/>
        </p:nvPicPr>
        <p:blipFill rotWithShape="1">
          <a:blip r:embed="rId2">
            <a:extLst>
              <a:ext uri="{28A0092B-C50C-407E-A947-70E740481C1C}">
                <a14:useLocalDpi xmlns:a14="http://schemas.microsoft.com/office/drawing/2010/main" val="0"/>
              </a:ext>
            </a:extLst>
          </a:blip>
          <a:srcRect r="15621"/>
          <a:stretch/>
        </p:blipFill>
        <p:spPr bwMode="auto">
          <a:xfrm>
            <a:off x="32763" y="2903314"/>
            <a:ext cx="3724878" cy="3653408"/>
          </a:xfrm>
          <a:prstGeom prst="rect">
            <a:avLst/>
          </a:prstGeom>
          <a:solidFill>
            <a:schemeClr val="bg1"/>
          </a:solidFill>
        </p:spPr>
      </p:pic>
      <p:graphicFrame>
        <p:nvGraphicFramePr>
          <p:cNvPr id="9" name="Table 9">
            <a:extLst>
              <a:ext uri="{FF2B5EF4-FFF2-40B4-BE49-F238E27FC236}">
                <a16:creationId xmlns:a16="http://schemas.microsoft.com/office/drawing/2014/main" id="{4AA347FC-4BF9-C08B-47BC-E64CB66D20A2}"/>
              </a:ext>
            </a:extLst>
          </p:cNvPr>
          <p:cNvGraphicFramePr>
            <a:graphicFrameLocks noGrp="1"/>
          </p:cNvGraphicFramePr>
          <p:nvPr>
            <p:extLst>
              <p:ext uri="{D42A27DB-BD31-4B8C-83A1-F6EECF244321}">
                <p14:modId xmlns:p14="http://schemas.microsoft.com/office/powerpoint/2010/main" val="3967140567"/>
              </p:ext>
            </p:extLst>
          </p:nvPr>
        </p:nvGraphicFramePr>
        <p:xfrm>
          <a:off x="4177717" y="1681306"/>
          <a:ext cx="4966283" cy="3169436"/>
        </p:xfrm>
        <a:graphic>
          <a:graphicData uri="http://schemas.openxmlformats.org/drawingml/2006/table">
            <a:tbl>
              <a:tblPr firstRow="1" bandRow="1">
                <a:tableStyleId>{5C22544A-7EE6-4342-B048-85BDC9FD1C3A}</a:tableStyleId>
              </a:tblPr>
              <a:tblGrid>
                <a:gridCol w="1568742">
                  <a:extLst>
                    <a:ext uri="{9D8B030D-6E8A-4147-A177-3AD203B41FA5}">
                      <a16:colId xmlns:a16="http://schemas.microsoft.com/office/drawing/2014/main" val="201997127"/>
                    </a:ext>
                  </a:extLst>
                </a:gridCol>
                <a:gridCol w="3397541">
                  <a:extLst>
                    <a:ext uri="{9D8B030D-6E8A-4147-A177-3AD203B41FA5}">
                      <a16:colId xmlns:a16="http://schemas.microsoft.com/office/drawing/2014/main" val="1324641898"/>
                    </a:ext>
                  </a:extLst>
                </a:gridCol>
              </a:tblGrid>
              <a:tr h="471921">
                <a:tc>
                  <a:txBody>
                    <a:bodyPr/>
                    <a:lstStyle/>
                    <a:p>
                      <a:r>
                        <a:rPr lang="en-US" dirty="0">
                          <a:solidFill>
                            <a:schemeClr val="tx1"/>
                          </a:solidFill>
                        </a:rPr>
                        <a:t>Operator UCA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sng" dirty="0">
                          <a:solidFill>
                            <a:schemeClr val="tx1"/>
                          </a:solidFill>
                        </a:rPr>
                        <a:t>Causal Factors: </a:t>
                      </a:r>
                      <a:r>
                        <a:rPr lang="en-US" dirty="0">
                          <a:solidFill>
                            <a:schemeClr val="tx1"/>
                          </a:solidFill>
                        </a:rPr>
                        <a:t>Inadequate feedback or information scenarios (IFI)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6928236"/>
                  </a:ext>
                </a:extLst>
              </a:tr>
              <a:tr h="56744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Operator provides channel trip when channel is not in bypass (UCA-B, spurious)</a:t>
                      </a:r>
                    </a:p>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50" kern="1200" dirty="0">
                          <a:solidFill>
                            <a:schemeClr val="dk1"/>
                          </a:solidFill>
                          <a:effectLst/>
                          <a:latin typeface="+mn-lt"/>
                          <a:ea typeface="+mn-ea"/>
                          <a:cs typeface="+mn-cs"/>
                        </a:rPr>
                        <a:t>Operator is presented with too much information regarding bypass conditions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5817338"/>
                  </a:ext>
                </a:extLst>
              </a:tr>
              <a:tr h="567448">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50" kern="1200" dirty="0">
                          <a:solidFill>
                            <a:schemeClr val="dk1"/>
                          </a:solidFill>
                          <a:effectLst/>
                          <a:latin typeface="+mn-lt"/>
                          <a:ea typeface="+mn-ea"/>
                          <a:cs typeface="+mn-cs"/>
                        </a:rPr>
                        <a:t>Operator is told to insert a channel trip by somebody else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649284"/>
                  </a:ext>
                </a:extLst>
              </a:tr>
              <a:tr h="1495998">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50" kern="1200" dirty="0">
                          <a:solidFill>
                            <a:schemeClr val="dk1"/>
                          </a:solidFill>
                          <a:effectLst/>
                          <a:latin typeface="+mn-lt"/>
                          <a:ea typeface="+mn-ea"/>
                          <a:cs typeface="+mn-cs"/>
                        </a:rPr>
                        <a:t>Operator is provided with wrong or conflicting information regarding bypass conditions</a:t>
                      </a:r>
                    </a:p>
                    <a:p>
                      <a:pPr marL="285750" indent="-285750">
                        <a:buFont typeface="Arial" panose="020B0604020202020204" pitchFamily="34" charset="0"/>
                        <a:buChar char="•"/>
                      </a:pPr>
                      <a:r>
                        <a:rPr lang="en-US" sz="1350" kern="1200" dirty="0">
                          <a:solidFill>
                            <a:schemeClr val="dk1"/>
                          </a:solidFill>
                          <a:effectLst/>
                          <a:latin typeface="+mn-lt"/>
                          <a:ea typeface="+mn-ea"/>
                          <a:cs typeface="+mn-cs"/>
                        </a:rPr>
                        <a:t>PPC says channel is bypassed and bypass status light says it is not bypassed</a:t>
                      </a:r>
                    </a:p>
                    <a:p>
                      <a:pPr marL="285750" indent="-285750">
                        <a:buFont typeface="Arial" panose="020B0604020202020204" pitchFamily="34" charset="0"/>
                        <a:buChar char="•"/>
                      </a:pPr>
                      <a:r>
                        <a:rPr lang="en-US" sz="1350" kern="1200" dirty="0">
                          <a:solidFill>
                            <a:schemeClr val="dk1"/>
                          </a:solidFill>
                          <a:effectLst/>
                          <a:latin typeface="+mn-lt"/>
                          <a:ea typeface="+mn-ea"/>
                          <a:cs typeface="+mn-cs"/>
                        </a:rPr>
                        <a:t>Bypass light says it is bypassed and PPC says it isn’t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1877852"/>
                  </a:ext>
                </a:extLst>
              </a:tr>
            </a:tbl>
          </a:graphicData>
        </a:graphic>
      </p:graphicFrame>
      <p:sp>
        <p:nvSpPr>
          <p:cNvPr id="10" name="TextBox 9">
            <a:extLst>
              <a:ext uri="{FF2B5EF4-FFF2-40B4-BE49-F238E27FC236}">
                <a16:creationId xmlns:a16="http://schemas.microsoft.com/office/drawing/2014/main" id="{3DB53B06-43F5-9E2F-5E0C-DF2A80AD9FB0}"/>
              </a:ext>
            </a:extLst>
          </p:cNvPr>
          <p:cNvSpPr txBox="1"/>
          <p:nvPr/>
        </p:nvSpPr>
        <p:spPr>
          <a:xfrm>
            <a:off x="5299841" y="1128508"/>
            <a:ext cx="3117767" cy="553998"/>
          </a:xfrm>
          <a:prstGeom prst="rect">
            <a:avLst/>
          </a:prstGeom>
          <a:noFill/>
        </p:spPr>
        <p:txBody>
          <a:bodyPr wrap="square" rtlCol="0">
            <a:spAutoFit/>
          </a:bodyPr>
          <a:lstStyle/>
          <a:p>
            <a:pPr algn="ctr"/>
            <a:r>
              <a:rPr lang="en-US" sz="1500" dirty="0"/>
              <a:t>Causal factors / failure mechanisms </a:t>
            </a:r>
          </a:p>
          <a:p>
            <a:pPr algn="ctr"/>
            <a:r>
              <a:rPr lang="en-US" sz="1500" dirty="0"/>
              <a:t>for unsafe operator bypass UCA</a:t>
            </a:r>
          </a:p>
        </p:txBody>
      </p:sp>
      <p:pic>
        <p:nvPicPr>
          <p:cNvPr id="14" name="Picture 13" descr="Diagram, schematic&#10;&#10;Description automatically generated">
            <a:extLst>
              <a:ext uri="{FF2B5EF4-FFF2-40B4-BE49-F238E27FC236}">
                <a16:creationId xmlns:a16="http://schemas.microsoft.com/office/drawing/2014/main" id="{FBB78910-C495-3C06-93B4-B4B3800E66CA}"/>
              </a:ext>
            </a:extLst>
          </p:cNvPr>
          <p:cNvPicPr>
            <a:picLocks noChangeAspect="1"/>
          </p:cNvPicPr>
          <p:nvPr/>
        </p:nvPicPr>
        <p:blipFill>
          <a:blip r:embed="rId3"/>
          <a:stretch>
            <a:fillRect/>
          </a:stretch>
        </p:blipFill>
        <p:spPr>
          <a:xfrm>
            <a:off x="0" y="1451332"/>
            <a:ext cx="4112170" cy="886939"/>
          </a:xfrm>
          <a:prstGeom prst="rect">
            <a:avLst/>
          </a:prstGeom>
        </p:spPr>
      </p:pic>
      <p:sp>
        <p:nvSpPr>
          <p:cNvPr id="15" name="TextBox 14">
            <a:extLst>
              <a:ext uri="{FF2B5EF4-FFF2-40B4-BE49-F238E27FC236}">
                <a16:creationId xmlns:a16="http://schemas.microsoft.com/office/drawing/2014/main" id="{AE1BDE57-B05D-CF8C-D18B-D4345CEBAB77}"/>
              </a:ext>
            </a:extLst>
          </p:cNvPr>
          <p:cNvSpPr txBox="1"/>
          <p:nvPr/>
        </p:nvSpPr>
        <p:spPr>
          <a:xfrm>
            <a:off x="0" y="2353808"/>
            <a:ext cx="4840448" cy="553998"/>
          </a:xfrm>
          <a:prstGeom prst="rect">
            <a:avLst/>
          </a:prstGeom>
          <a:noFill/>
        </p:spPr>
        <p:txBody>
          <a:bodyPr wrap="square" rtlCol="0">
            <a:spAutoFit/>
          </a:bodyPr>
          <a:lstStyle/>
          <a:p>
            <a:r>
              <a:rPr lang="en-US" sz="1500" b="1" dirty="0"/>
              <a:t>Step 4:</a:t>
            </a:r>
            <a:r>
              <a:rPr lang="en-US" sz="1500" dirty="0"/>
              <a:t> Identify loss scenarios &amp; relevant failure mechanisms that lead to loss</a:t>
            </a:r>
          </a:p>
        </p:txBody>
      </p:sp>
      <p:sp>
        <p:nvSpPr>
          <p:cNvPr id="16" name="Rectangle 15">
            <a:extLst>
              <a:ext uri="{FF2B5EF4-FFF2-40B4-BE49-F238E27FC236}">
                <a16:creationId xmlns:a16="http://schemas.microsoft.com/office/drawing/2014/main" id="{85058F86-9F2F-B3BE-C39F-FFBF17C920F0}"/>
              </a:ext>
            </a:extLst>
          </p:cNvPr>
          <p:cNvSpPr/>
          <p:nvPr/>
        </p:nvSpPr>
        <p:spPr>
          <a:xfrm>
            <a:off x="2690986" y="5401871"/>
            <a:ext cx="1276693" cy="312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IPB</a:t>
            </a:r>
          </a:p>
        </p:txBody>
      </p:sp>
      <p:sp>
        <p:nvSpPr>
          <p:cNvPr id="17" name="Rectangle 16">
            <a:extLst>
              <a:ext uri="{FF2B5EF4-FFF2-40B4-BE49-F238E27FC236}">
                <a16:creationId xmlns:a16="http://schemas.microsoft.com/office/drawing/2014/main" id="{7E787931-9E2B-052D-9BC2-C6F3E925F794}"/>
              </a:ext>
            </a:extLst>
          </p:cNvPr>
          <p:cNvSpPr/>
          <p:nvPr/>
        </p:nvSpPr>
        <p:spPr>
          <a:xfrm>
            <a:off x="2933080" y="5073736"/>
            <a:ext cx="1006211" cy="312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ICP</a:t>
            </a:r>
          </a:p>
        </p:txBody>
      </p:sp>
      <p:sp>
        <p:nvSpPr>
          <p:cNvPr id="18" name="Rectangle 17">
            <a:extLst>
              <a:ext uri="{FF2B5EF4-FFF2-40B4-BE49-F238E27FC236}">
                <a16:creationId xmlns:a16="http://schemas.microsoft.com/office/drawing/2014/main" id="{3A80B5E5-9C61-20F7-1FF7-BB485CD5218C}"/>
              </a:ext>
            </a:extLst>
          </p:cNvPr>
          <p:cNvSpPr/>
          <p:nvPr/>
        </p:nvSpPr>
        <p:spPr>
          <a:xfrm>
            <a:off x="2911940" y="4703777"/>
            <a:ext cx="1006211" cy="312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IFI</a:t>
            </a:r>
          </a:p>
        </p:txBody>
      </p:sp>
      <p:sp>
        <p:nvSpPr>
          <p:cNvPr id="19" name="Rectangle 18">
            <a:extLst>
              <a:ext uri="{FF2B5EF4-FFF2-40B4-BE49-F238E27FC236}">
                <a16:creationId xmlns:a16="http://schemas.microsoft.com/office/drawing/2014/main" id="{A4454D7B-8E44-9981-8FB4-145FDE26BA7D}"/>
              </a:ext>
            </a:extLst>
          </p:cNvPr>
          <p:cNvSpPr/>
          <p:nvPr/>
        </p:nvSpPr>
        <p:spPr>
          <a:xfrm>
            <a:off x="3567715" y="3773379"/>
            <a:ext cx="510946" cy="312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ICB</a:t>
            </a:r>
          </a:p>
        </p:txBody>
      </p:sp>
      <p:sp>
        <p:nvSpPr>
          <p:cNvPr id="8" name="TextBox 7">
            <a:extLst>
              <a:ext uri="{FF2B5EF4-FFF2-40B4-BE49-F238E27FC236}">
                <a16:creationId xmlns:a16="http://schemas.microsoft.com/office/drawing/2014/main" id="{24998C46-63AC-9E3C-D724-D22199736AE7}"/>
              </a:ext>
            </a:extLst>
          </p:cNvPr>
          <p:cNvSpPr txBox="1"/>
          <p:nvPr/>
        </p:nvSpPr>
        <p:spPr>
          <a:xfrm>
            <a:off x="3666693" y="5033312"/>
            <a:ext cx="5477307" cy="1754326"/>
          </a:xfrm>
          <a:prstGeom prst="rect">
            <a:avLst/>
          </a:prstGeom>
          <a:solidFill>
            <a:schemeClr val="bg1"/>
          </a:solidFill>
          <a:ln w="57150">
            <a:solidFill>
              <a:srgbClr val="FF0000"/>
            </a:solidFill>
          </a:ln>
        </p:spPr>
        <p:txBody>
          <a:bodyPr wrap="square" rtlCol="0">
            <a:spAutoFit/>
          </a:bodyPr>
          <a:lstStyle/>
          <a:p>
            <a:r>
              <a:rPr lang="en-US" b="1" i="1" dirty="0"/>
              <a:t>What’s missing?</a:t>
            </a:r>
          </a:p>
          <a:p>
            <a:pPr marL="285750" indent="-285750">
              <a:buFont typeface="Arial" panose="020B0604020202020204" pitchFamily="34" charset="0"/>
              <a:buChar char="•"/>
            </a:pPr>
            <a:r>
              <a:rPr lang="en-US" dirty="0"/>
              <a:t>Were all IFI scenarios considered? (</a:t>
            </a:r>
            <a:r>
              <a:rPr lang="en-US" b="1" dirty="0"/>
              <a:t>completeness</a:t>
            </a:r>
            <a:r>
              <a:rPr lang="en-US" dirty="0"/>
              <a:t>)</a:t>
            </a:r>
          </a:p>
          <a:p>
            <a:pPr marL="285750" indent="-285750">
              <a:buFont typeface="Arial" panose="020B0604020202020204" pitchFamily="34" charset="0"/>
              <a:buChar char="•"/>
            </a:pPr>
            <a:r>
              <a:rPr lang="en-US" dirty="0"/>
              <a:t>Which failures of the feedback path would lead to these loss scenarios? (</a:t>
            </a:r>
            <a:r>
              <a:rPr lang="en-US" b="1" dirty="0"/>
              <a:t>traceability</a:t>
            </a:r>
            <a:r>
              <a:rPr lang="en-US" dirty="0"/>
              <a:t>)</a:t>
            </a:r>
          </a:p>
          <a:p>
            <a:pPr marL="285750" indent="-285750">
              <a:buFont typeface="Arial" panose="020B0604020202020204" pitchFamily="34" charset="0"/>
              <a:buChar char="•"/>
            </a:pPr>
            <a:r>
              <a:rPr lang="en-US" dirty="0"/>
              <a:t>Which one of these failure mechanisms are more relevant than others? (</a:t>
            </a:r>
            <a:r>
              <a:rPr lang="en-US" b="1" dirty="0"/>
              <a:t>importance</a:t>
            </a:r>
            <a:r>
              <a:rPr lang="en-US" dirty="0"/>
              <a:t>)</a:t>
            </a:r>
          </a:p>
        </p:txBody>
      </p:sp>
      <p:sp>
        <p:nvSpPr>
          <p:cNvPr id="2" name="TextBox 1">
            <a:extLst>
              <a:ext uri="{FF2B5EF4-FFF2-40B4-BE49-F238E27FC236}">
                <a16:creationId xmlns:a16="http://schemas.microsoft.com/office/drawing/2014/main" id="{1F1EEB2D-9AD4-8F9F-B34C-87838481ED60}"/>
              </a:ext>
            </a:extLst>
          </p:cNvPr>
          <p:cNvSpPr txBox="1"/>
          <p:nvPr/>
        </p:nvSpPr>
        <p:spPr>
          <a:xfrm>
            <a:off x="32763" y="6521268"/>
            <a:ext cx="2574952" cy="246221"/>
          </a:xfrm>
          <a:prstGeom prst="rect">
            <a:avLst/>
          </a:prstGeom>
          <a:solidFill>
            <a:schemeClr val="bg1"/>
          </a:solidFill>
        </p:spPr>
        <p:txBody>
          <a:bodyPr wrap="square" rtlCol="0">
            <a:spAutoFit/>
          </a:bodyPr>
          <a:lstStyle/>
          <a:p>
            <a:pPr algn="ctr"/>
            <a:r>
              <a:rPr lang="en-US" sz="1000" dirty="0"/>
              <a:t>Reactor Example [3]</a:t>
            </a:r>
          </a:p>
        </p:txBody>
      </p:sp>
    </p:spTree>
    <p:extLst>
      <p:ext uri="{BB962C8B-B14F-4D97-AF65-F5344CB8AC3E}">
        <p14:creationId xmlns:p14="http://schemas.microsoft.com/office/powerpoint/2010/main" val="27368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animBg="1"/>
      <p:bldP spid="18" grpId="0" animBg="1"/>
      <p:bldP spid="19" grpId="0" animBg="1"/>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0B1A1-F302-78BA-5081-29FEF3F8D85C}"/>
              </a:ext>
            </a:extLst>
          </p:cNvPr>
          <p:cNvSpPr>
            <a:spLocks noGrp="1"/>
          </p:cNvSpPr>
          <p:nvPr>
            <p:ph type="title"/>
          </p:nvPr>
        </p:nvSpPr>
        <p:spPr/>
        <p:txBody>
          <a:bodyPr/>
          <a:lstStyle/>
          <a:p>
            <a:r>
              <a:rPr lang="en-US" dirty="0"/>
              <a:t>Failure Mechanisms Leading to UCAs</a:t>
            </a:r>
          </a:p>
        </p:txBody>
      </p:sp>
      <p:sp>
        <p:nvSpPr>
          <p:cNvPr id="4" name="Slide Number Placeholder 3">
            <a:extLst>
              <a:ext uri="{FF2B5EF4-FFF2-40B4-BE49-F238E27FC236}">
                <a16:creationId xmlns:a16="http://schemas.microsoft.com/office/drawing/2014/main" id="{7B3B51EA-4B94-8ED9-FCA9-3A062E7A35D3}"/>
              </a:ext>
            </a:extLst>
          </p:cNvPr>
          <p:cNvSpPr>
            <a:spLocks noGrp="1"/>
          </p:cNvSpPr>
          <p:nvPr>
            <p:ph type="sldNum" sz="quarter" idx="10"/>
          </p:nvPr>
        </p:nvSpPr>
        <p:spPr/>
        <p:txBody>
          <a:bodyPr/>
          <a:lstStyle/>
          <a:p>
            <a:pPr>
              <a:defRPr/>
            </a:pPr>
            <a:fld id="{CDEFAD39-1750-3342-8CA4-A45556007C23}" type="slidenum">
              <a:rPr lang="en-US" smtClean="0"/>
              <a:pPr>
                <a:defRPr/>
              </a:pPr>
              <a:t>7</a:t>
            </a:fld>
            <a:endParaRPr lang="en-US" dirty="0"/>
          </a:p>
        </p:txBody>
      </p:sp>
      <p:pic>
        <p:nvPicPr>
          <p:cNvPr id="5" name="Picture 4" descr="Text&#10;&#10;Description automatically generated with medium confidence">
            <a:extLst>
              <a:ext uri="{FF2B5EF4-FFF2-40B4-BE49-F238E27FC236}">
                <a16:creationId xmlns:a16="http://schemas.microsoft.com/office/drawing/2014/main" id="{634ED204-0C2D-A2DF-DEF6-83B9CE22BF31}"/>
              </a:ext>
            </a:extLst>
          </p:cNvPr>
          <p:cNvPicPr>
            <a:picLocks noChangeAspect="1"/>
          </p:cNvPicPr>
          <p:nvPr/>
        </p:nvPicPr>
        <p:blipFill>
          <a:blip r:embed="rId2"/>
          <a:stretch>
            <a:fillRect/>
          </a:stretch>
        </p:blipFill>
        <p:spPr>
          <a:xfrm>
            <a:off x="3876611" y="1533816"/>
            <a:ext cx="5202073" cy="3051239"/>
          </a:xfrm>
          <a:prstGeom prst="rect">
            <a:avLst/>
          </a:prstGeom>
          <a:solidFill>
            <a:schemeClr val="bg1"/>
          </a:solidFill>
        </p:spPr>
      </p:pic>
      <p:graphicFrame>
        <p:nvGraphicFramePr>
          <p:cNvPr id="6" name="Table 5">
            <a:extLst>
              <a:ext uri="{FF2B5EF4-FFF2-40B4-BE49-F238E27FC236}">
                <a16:creationId xmlns:a16="http://schemas.microsoft.com/office/drawing/2014/main" id="{02143C6B-E8F2-D9D3-7277-8F2DC70E9DDE}"/>
              </a:ext>
            </a:extLst>
          </p:cNvPr>
          <p:cNvGraphicFramePr>
            <a:graphicFrameLocks noGrp="1"/>
          </p:cNvGraphicFramePr>
          <p:nvPr>
            <p:extLst>
              <p:ext uri="{D42A27DB-BD31-4B8C-83A1-F6EECF244321}">
                <p14:modId xmlns:p14="http://schemas.microsoft.com/office/powerpoint/2010/main" val="4010759170"/>
              </p:ext>
            </p:extLst>
          </p:nvPr>
        </p:nvGraphicFramePr>
        <p:xfrm>
          <a:off x="235730" y="4760517"/>
          <a:ext cx="8672540" cy="1524000"/>
        </p:xfrm>
        <a:graphic>
          <a:graphicData uri="http://schemas.openxmlformats.org/drawingml/2006/table">
            <a:tbl>
              <a:tblPr firstRow="1" firstCol="1" bandRow="1">
                <a:tableStyleId>{5C22544A-7EE6-4342-B048-85BDC9FD1C3A}</a:tableStyleId>
              </a:tblPr>
              <a:tblGrid>
                <a:gridCol w="1183969">
                  <a:extLst>
                    <a:ext uri="{9D8B030D-6E8A-4147-A177-3AD203B41FA5}">
                      <a16:colId xmlns:a16="http://schemas.microsoft.com/office/drawing/2014/main" val="2535018341"/>
                    </a:ext>
                  </a:extLst>
                </a:gridCol>
                <a:gridCol w="1979801">
                  <a:extLst>
                    <a:ext uri="{9D8B030D-6E8A-4147-A177-3AD203B41FA5}">
                      <a16:colId xmlns:a16="http://schemas.microsoft.com/office/drawing/2014/main" val="3535374277"/>
                    </a:ext>
                  </a:extLst>
                </a:gridCol>
                <a:gridCol w="2112443">
                  <a:extLst>
                    <a:ext uri="{9D8B030D-6E8A-4147-A177-3AD203B41FA5}">
                      <a16:colId xmlns:a16="http://schemas.microsoft.com/office/drawing/2014/main" val="865922465"/>
                    </a:ext>
                  </a:extLst>
                </a:gridCol>
                <a:gridCol w="1661048">
                  <a:extLst>
                    <a:ext uri="{9D8B030D-6E8A-4147-A177-3AD203B41FA5}">
                      <a16:colId xmlns:a16="http://schemas.microsoft.com/office/drawing/2014/main" val="3486440468"/>
                    </a:ext>
                  </a:extLst>
                </a:gridCol>
                <a:gridCol w="1735279">
                  <a:extLst>
                    <a:ext uri="{9D8B030D-6E8A-4147-A177-3AD203B41FA5}">
                      <a16:colId xmlns:a16="http://schemas.microsoft.com/office/drawing/2014/main" val="4268031934"/>
                    </a:ext>
                  </a:extLst>
                </a:gridCol>
              </a:tblGrid>
              <a:tr h="0">
                <a:tc>
                  <a:txBody>
                    <a:bodyPr/>
                    <a:lstStyle/>
                    <a:p>
                      <a:pPr marL="0" marR="0" indent="0" algn="just">
                        <a:spcBef>
                          <a:spcPts val="0"/>
                        </a:spcBef>
                        <a:spcAft>
                          <a:spcPts val="0"/>
                        </a:spcAft>
                      </a:pPr>
                      <a:r>
                        <a:rPr lang="en-US" sz="1000" dirty="0">
                          <a:solidFill>
                            <a:schemeClr val="tx1"/>
                          </a:solidFill>
                          <a:effectLst/>
                        </a:rPr>
                        <a:t>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A</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B</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C</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D</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278606"/>
                  </a:ext>
                </a:extLst>
              </a:tr>
              <a:tr h="0">
                <a:tc>
                  <a:txBody>
                    <a:bodyPr/>
                    <a:lstStyle/>
                    <a:p>
                      <a:pPr marL="0" marR="0" indent="0" algn="l">
                        <a:spcBef>
                          <a:spcPts val="0"/>
                        </a:spcBef>
                        <a:spcAft>
                          <a:spcPts val="0"/>
                        </a:spcAft>
                      </a:pPr>
                      <a:r>
                        <a:rPr lang="en-US" sz="1500" dirty="0">
                          <a:solidFill>
                            <a:schemeClr val="tx1"/>
                          </a:solidFill>
                          <a:effectLst/>
                        </a:rPr>
                        <a:t>Unsafe Control Action (UCA)</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Control action not provided when required context.</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Control action provided when not required causing hazard.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Control action is early, late, or out-of-order.</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Control action is stopped too soon or applied too long.</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9800269"/>
                  </a:ext>
                </a:extLst>
              </a:tr>
              <a:tr h="0">
                <a:tc>
                  <a:txBody>
                    <a:bodyPr/>
                    <a:lstStyle/>
                    <a:p>
                      <a:pPr marL="0" marR="0" indent="0" algn="l">
                        <a:spcBef>
                          <a:spcPts val="0"/>
                        </a:spcBef>
                        <a:spcAft>
                          <a:spcPts val="0"/>
                        </a:spcAft>
                      </a:pPr>
                      <a:r>
                        <a:rPr lang="en-US" sz="1500" dirty="0">
                          <a:solidFill>
                            <a:schemeClr val="tx1"/>
                          </a:solidFill>
                          <a:effectLst/>
                        </a:rPr>
                        <a:t>Unsafe Information Flow (UIF)</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a:spcBef>
                          <a:spcPts val="0"/>
                        </a:spcBef>
                        <a:spcAft>
                          <a:spcPts val="0"/>
                        </a:spcAft>
                      </a:pPr>
                      <a:r>
                        <a:rPr lang="en-US" sz="1500" dirty="0">
                          <a:solidFill>
                            <a:schemeClr val="tx1"/>
                          </a:solidFill>
                          <a:effectLst/>
                        </a:rPr>
                        <a:t>Feedback is missing when required context.</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a:spcBef>
                          <a:spcPts val="0"/>
                        </a:spcBef>
                        <a:spcAft>
                          <a:spcPts val="0"/>
                        </a:spcAft>
                      </a:pPr>
                      <a:r>
                        <a:rPr lang="en-US" sz="1500" dirty="0">
                          <a:solidFill>
                            <a:schemeClr val="tx1"/>
                          </a:solidFill>
                          <a:effectLst/>
                        </a:rPr>
                        <a:t>Feedback is provided when not required causing hazard.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a:spcBef>
                          <a:spcPts val="0"/>
                        </a:spcBef>
                        <a:spcAft>
                          <a:spcPts val="0"/>
                        </a:spcAft>
                      </a:pPr>
                      <a:r>
                        <a:rPr lang="en-US" sz="1500" dirty="0">
                          <a:solidFill>
                            <a:schemeClr val="tx1"/>
                          </a:solidFill>
                          <a:effectLst/>
                        </a:rPr>
                        <a:t>Feedback is early, late, out-of-sync, or out-of-order.</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a:spcBef>
                          <a:spcPts val="0"/>
                        </a:spcBef>
                        <a:spcAft>
                          <a:spcPts val="0"/>
                        </a:spcAft>
                      </a:pPr>
                      <a:r>
                        <a:rPr lang="en-US" sz="1500" dirty="0">
                          <a:solidFill>
                            <a:schemeClr val="tx1"/>
                          </a:solidFill>
                          <a:effectLst/>
                        </a:rPr>
                        <a:t>Feedback value is too low, too high, </a:t>
                      </a:r>
                      <a:r>
                        <a:rPr lang="en-US" sz="1500" dirty="0" err="1">
                          <a:solidFill>
                            <a:schemeClr val="tx1"/>
                          </a:solidFill>
                          <a:effectLst/>
                        </a:rPr>
                        <a:t>NaN</a:t>
                      </a:r>
                      <a:r>
                        <a:rPr lang="en-US" sz="1500" dirty="0">
                          <a:solidFill>
                            <a:schemeClr val="tx1"/>
                          </a:solidFill>
                          <a:effectLst/>
                        </a:rPr>
                        <a:t>, or Inf.</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8440849"/>
                  </a:ext>
                </a:extLst>
              </a:tr>
            </a:tbl>
          </a:graphicData>
        </a:graphic>
      </p:graphicFrame>
      <p:sp>
        <p:nvSpPr>
          <p:cNvPr id="8" name="TextBox 7">
            <a:extLst>
              <a:ext uri="{FF2B5EF4-FFF2-40B4-BE49-F238E27FC236}">
                <a16:creationId xmlns:a16="http://schemas.microsoft.com/office/drawing/2014/main" id="{CD00F293-BAD8-8C02-2FF9-6D2E71AE2EAE}"/>
              </a:ext>
            </a:extLst>
          </p:cNvPr>
          <p:cNvSpPr txBox="1"/>
          <p:nvPr/>
        </p:nvSpPr>
        <p:spPr>
          <a:xfrm>
            <a:off x="0" y="1519661"/>
            <a:ext cx="4085438" cy="2308324"/>
          </a:xfrm>
          <a:prstGeom prst="rect">
            <a:avLst/>
          </a:prstGeom>
          <a:noFill/>
        </p:spPr>
        <p:txBody>
          <a:bodyPr wrap="square" rtlCol="0">
            <a:spAutoFit/>
          </a:bodyPr>
          <a:lstStyle/>
          <a:p>
            <a:r>
              <a:rPr lang="en-US" b="1" dirty="0"/>
              <a:t>What are the causes of software failure?</a:t>
            </a:r>
          </a:p>
          <a:p>
            <a:pPr marL="285750" indent="-285750">
              <a:buFont typeface="Arial" panose="020B0604020202020204" pitchFamily="34" charset="0"/>
              <a:buChar char="•"/>
            </a:pPr>
            <a:r>
              <a:rPr lang="en-US" u="sng" dirty="0"/>
              <a:t>Internal mechanisms:</a:t>
            </a:r>
          </a:p>
          <a:p>
            <a:pPr marL="742950" lvl="1" indent="-285750">
              <a:buFont typeface="Arial" panose="020B0604020202020204" pitchFamily="34" charset="0"/>
              <a:buChar char="•"/>
            </a:pPr>
            <a:r>
              <a:rPr lang="en-US" dirty="0"/>
              <a:t>Inadequate control algorithm</a:t>
            </a:r>
          </a:p>
          <a:p>
            <a:pPr marL="1200150" lvl="2" indent="-285750">
              <a:buFont typeface="Arial" panose="020B0604020202020204" pitchFamily="34" charset="0"/>
              <a:buChar char="•"/>
            </a:pPr>
            <a:r>
              <a:rPr lang="en-US" dirty="0"/>
              <a:t>Action</a:t>
            </a:r>
          </a:p>
          <a:p>
            <a:pPr marL="742950" lvl="1" indent="-285750">
              <a:buFont typeface="Arial" panose="020B0604020202020204" pitchFamily="34" charset="0"/>
              <a:buChar char="•"/>
            </a:pPr>
            <a:r>
              <a:rPr lang="en-US" dirty="0"/>
              <a:t>Inconsistent process model</a:t>
            </a:r>
          </a:p>
          <a:p>
            <a:pPr marL="1200150" lvl="2" indent="-285750">
              <a:buFont typeface="Arial" panose="020B0604020202020204" pitchFamily="34" charset="0"/>
              <a:buChar char="•"/>
            </a:pPr>
            <a:r>
              <a:rPr lang="en-US" dirty="0"/>
              <a:t>Belief</a:t>
            </a:r>
          </a:p>
          <a:p>
            <a:r>
              <a:rPr lang="en-US" dirty="0"/>
              <a:t>  **Related to software of controller**</a:t>
            </a:r>
          </a:p>
          <a:p>
            <a:pPr marL="742950" lvl="1"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06C6AE71-844C-C003-3FD8-4EA9719270D2}"/>
              </a:ext>
            </a:extLst>
          </p:cNvPr>
          <p:cNvSpPr txBox="1"/>
          <p:nvPr/>
        </p:nvSpPr>
        <p:spPr>
          <a:xfrm>
            <a:off x="0" y="3560188"/>
            <a:ext cx="4152550" cy="1200329"/>
          </a:xfrm>
          <a:prstGeom prst="rect">
            <a:avLst/>
          </a:prstGeom>
          <a:noFill/>
        </p:spPr>
        <p:txBody>
          <a:bodyPr wrap="square">
            <a:spAutoFit/>
          </a:bodyPr>
          <a:lstStyle/>
          <a:p>
            <a:pPr marL="285750" indent="-285750">
              <a:buFont typeface="Arial" panose="020B0604020202020204" pitchFamily="34" charset="0"/>
              <a:buChar char="•"/>
            </a:pPr>
            <a:r>
              <a:rPr lang="en-US" u="sng" dirty="0"/>
              <a:t>External mechanism:</a:t>
            </a:r>
          </a:p>
          <a:p>
            <a:pPr marL="742950" lvl="1" indent="-285750">
              <a:buFont typeface="Arial" panose="020B0604020202020204" pitchFamily="34" charset="0"/>
              <a:buChar char="•"/>
            </a:pPr>
            <a:r>
              <a:rPr lang="en-US" dirty="0"/>
              <a:t>Incorrect/inadequate feedback</a:t>
            </a:r>
          </a:p>
          <a:p>
            <a:pPr marL="1200150" lvl="2" indent="-285750">
              <a:buFont typeface="Arial" panose="020B0604020202020204" pitchFamily="34" charset="0"/>
              <a:buChar char="•"/>
            </a:pPr>
            <a:r>
              <a:rPr lang="en-US" dirty="0"/>
              <a:t>Awareness</a:t>
            </a:r>
          </a:p>
          <a:p>
            <a:r>
              <a:rPr lang="en-US" dirty="0"/>
              <a:t>**Related to upstream dependencies**</a:t>
            </a:r>
          </a:p>
        </p:txBody>
      </p:sp>
      <p:sp>
        <p:nvSpPr>
          <p:cNvPr id="11" name="Oval 10">
            <a:extLst>
              <a:ext uri="{FF2B5EF4-FFF2-40B4-BE49-F238E27FC236}">
                <a16:creationId xmlns:a16="http://schemas.microsoft.com/office/drawing/2014/main" id="{02C6136A-02B2-A218-5CEC-8E8E70E71A98}"/>
              </a:ext>
            </a:extLst>
          </p:cNvPr>
          <p:cNvSpPr/>
          <p:nvPr/>
        </p:nvSpPr>
        <p:spPr>
          <a:xfrm>
            <a:off x="5058564" y="2155971"/>
            <a:ext cx="2474751" cy="10347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3548B22-E147-820C-CC02-AC0A12AEBDE4}"/>
              </a:ext>
            </a:extLst>
          </p:cNvPr>
          <p:cNvCxnSpPr>
            <a:cxnSpLocks/>
          </p:cNvCxnSpPr>
          <p:nvPr/>
        </p:nvCxnSpPr>
        <p:spPr>
          <a:xfrm flipH="1" flipV="1">
            <a:off x="2483141" y="2013358"/>
            <a:ext cx="2575423" cy="6795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9D6DE88-69D2-34C4-2DBB-11AD9C2E5F96}"/>
              </a:ext>
            </a:extLst>
          </p:cNvPr>
          <p:cNvSpPr/>
          <p:nvPr/>
        </p:nvSpPr>
        <p:spPr>
          <a:xfrm>
            <a:off x="6791785" y="2877424"/>
            <a:ext cx="2474751" cy="17471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A1FD4D7C-F35E-ABF3-3FAC-56209878A324}"/>
              </a:ext>
            </a:extLst>
          </p:cNvPr>
          <p:cNvCxnSpPr>
            <a:cxnSpLocks/>
          </p:cNvCxnSpPr>
          <p:nvPr/>
        </p:nvCxnSpPr>
        <p:spPr>
          <a:xfrm flipH="1">
            <a:off x="2424418" y="3768754"/>
            <a:ext cx="4367367" cy="44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1266198-A55F-632C-8F31-B3E91CF44F73}"/>
              </a:ext>
            </a:extLst>
          </p:cNvPr>
          <p:cNvSpPr txBox="1"/>
          <p:nvPr/>
        </p:nvSpPr>
        <p:spPr>
          <a:xfrm>
            <a:off x="609599" y="6357378"/>
            <a:ext cx="8229600" cy="369332"/>
          </a:xfrm>
          <a:prstGeom prst="rect">
            <a:avLst/>
          </a:prstGeom>
          <a:solidFill>
            <a:schemeClr val="bg1"/>
          </a:solidFill>
          <a:ln w="38100">
            <a:solidFill>
              <a:srgbClr val="FF0000"/>
            </a:solidFill>
          </a:ln>
        </p:spPr>
        <p:txBody>
          <a:bodyPr wrap="square" rtlCol="0">
            <a:spAutoFit/>
          </a:bodyPr>
          <a:lstStyle/>
          <a:p>
            <a:r>
              <a:rPr lang="en-US" b="1" i="1" dirty="0"/>
              <a:t>UIFs are introduced as software failures in the upstream dependencies to controllers</a:t>
            </a:r>
          </a:p>
        </p:txBody>
      </p:sp>
    </p:spTree>
    <p:extLst>
      <p:ext uri="{BB962C8B-B14F-4D97-AF65-F5344CB8AC3E}">
        <p14:creationId xmlns:p14="http://schemas.microsoft.com/office/powerpoint/2010/main" val="127862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5"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A29B7-E2AB-D74E-7A7E-E6EC1A8CC4F8}"/>
              </a:ext>
            </a:extLst>
          </p:cNvPr>
          <p:cNvSpPr>
            <a:spLocks noGrp="1"/>
          </p:cNvSpPr>
          <p:nvPr>
            <p:ph type="title"/>
          </p:nvPr>
        </p:nvSpPr>
        <p:spPr/>
        <p:txBody>
          <a:bodyPr/>
          <a:lstStyle/>
          <a:p>
            <a:r>
              <a:rPr lang="en-US" dirty="0"/>
              <a:t>UIFs and UCAs in Fault Trees</a:t>
            </a:r>
          </a:p>
        </p:txBody>
      </p:sp>
      <p:sp>
        <p:nvSpPr>
          <p:cNvPr id="4" name="Slide Number Placeholder 3">
            <a:extLst>
              <a:ext uri="{FF2B5EF4-FFF2-40B4-BE49-F238E27FC236}">
                <a16:creationId xmlns:a16="http://schemas.microsoft.com/office/drawing/2014/main" id="{E2FEE018-2DB3-266A-8F05-67AC107B7EC1}"/>
              </a:ext>
            </a:extLst>
          </p:cNvPr>
          <p:cNvSpPr>
            <a:spLocks noGrp="1"/>
          </p:cNvSpPr>
          <p:nvPr>
            <p:ph type="sldNum" sz="quarter" idx="10"/>
          </p:nvPr>
        </p:nvSpPr>
        <p:spPr/>
        <p:txBody>
          <a:bodyPr/>
          <a:lstStyle/>
          <a:p>
            <a:pPr>
              <a:defRPr/>
            </a:pPr>
            <a:fld id="{CDEFAD39-1750-3342-8CA4-A45556007C23}" type="slidenum">
              <a:rPr lang="en-US" smtClean="0"/>
              <a:pPr>
                <a:defRPr/>
              </a:pPr>
              <a:t>8</a:t>
            </a:fld>
            <a:endParaRPr lang="en-US" dirty="0"/>
          </a:p>
        </p:txBody>
      </p:sp>
      <p:pic>
        <p:nvPicPr>
          <p:cNvPr id="7" name="Picture 6" descr="Timeline&#10;&#10;Description automatically generated">
            <a:extLst>
              <a:ext uri="{FF2B5EF4-FFF2-40B4-BE49-F238E27FC236}">
                <a16:creationId xmlns:a16="http://schemas.microsoft.com/office/drawing/2014/main" id="{23951A98-C92A-6B18-4505-B320CDB263E3}"/>
              </a:ext>
            </a:extLst>
          </p:cNvPr>
          <p:cNvPicPr>
            <a:picLocks noChangeAspect="1"/>
          </p:cNvPicPr>
          <p:nvPr/>
        </p:nvPicPr>
        <p:blipFill>
          <a:blip r:embed="rId2"/>
          <a:stretch>
            <a:fillRect/>
          </a:stretch>
        </p:blipFill>
        <p:spPr>
          <a:xfrm>
            <a:off x="307985" y="3052219"/>
            <a:ext cx="4535489" cy="3074746"/>
          </a:xfrm>
          <a:prstGeom prst="rect">
            <a:avLst/>
          </a:prstGeom>
        </p:spPr>
      </p:pic>
      <p:graphicFrame>
        <p:nvGraphicFramePr>
          <p:cNvPr id="12" name="Table 11">
            <a:extLst>
              <a:ext uri="{FF2B5EF4-FFF2-40B4-BE49-F238E27FC236}">
                <a16:creationId xmlns:a16="http://schemas.microsoft.com/office/drawing/2014/main" id="{9BEE3789-2080-833C-7192-3DB446A6D0F9}"/>
              </a:ext>
            </a:extLst>
          </p:cNvPr>
          <p:cNvGraphicFramePr>
            <a:graphicFrameLocks noGrp="1"/>
          </p:cNvGraphicFramePr>
          <p:nvPr>
            <p:extLst>
              <p:ext uri="{D42A27DB-BD31-4B8C-83A1-F6EECF244321}">
                <p14:modId xmlns:p14="http://schemas.microsoft.com/office/powerpoint/2010/main" val="191353379"/>
              </p:ext>
            </p:extLst>
          </p:nvPr>
        </p:nvGraphicFramePr>
        <p:xfrm>
          <a:off x="166659" y="1472032"/>
          <a:ext cx="8672540" cy="1524000"/>
        </p:xfrm>
        <a:graphic>
          <a:graphicData uri="http://schemas.openxmlformats.org/drawingml/2006/table">
            <a:tbl>
              <a:tblPr firstRow="1" firstCol="1" bandRow="1">
                <a:tableStyleId>{5C22544A-7EE6-4342-B048-85BDC9FD1C3A}</a:tableStyleId>
              </a:tblPr>
              <a:tblGrid>
                <a:gridCol w="1183969">
                  <a:extLst>
                    <a:ext uri="{9D8B030D-6E8A-4147-A177-3AD203B41FA5}">
                      <a16:colId xmlns:a16="http://schemas.microsoft.com/office/drawing/2014/main" val="2535018341"/>
                    </a:ext>
                  </a:extLst>
                </a:gridCol>
                <a:gridCol w="1979801">
                  <a:extLst>
                    <a:ext uri="{9D8B030D-6E8A-4147-A177-3AD203B41FA5}">
                      <a16:colId xmlns:a16="http://schemas.microsoft.com/office/drawing/2014/main" val="3535374277"/>
                    </a:ext>
                  </a:extLst>
                </a:gridCol>
                <a:gridCol w="2112443">
                  <a:extLst>
                    <a:ext uri="{9D8B030D-6E8A-4147-A177-3AD203B41FA5}">
                      <a16:colId xmlns:a16="http://schemas.microsoft.com/office/drawing/2014/main" val="865922465"/>
                    </a:ext>
                  </a:extLst>
                </a:gridCol>
                <a:gridCol w="1661048">
                  <a:extLst>
                    <a:ext uri="{9D8B030D-6E8A-4147-A177-3AD203B41FA5}">
                      <a16:colId xmlns:a16="http://schemas.microsoft.com/office/drawing/2014/main" val="3486440468"/>
                    </a:ext>
                  </a:extLst>
                </a:gridCol>
                <a:gridCol w="1735279">
                  <a:extLst>
                    <a:ext uri="{9D8B030D-6E8A-4147-A177-3AD203B41FA5}">
                      <a16:colId xmlns:a16="http://schemas.microsoft.com/office/drawing/2014/main" val="4268031934"/>
                    </a:ext>
                  </a:extLst>
                </a:gridCol>
              </a:tblGrid>
              <a:tr h="0">
                <a:tc>
                  <a:txBody>
                    <a:bodyPr/>
                    <a:lstStyle/>
                    <a:p>
                      <a:pPr marL="0" marR="0" indent="0" algn="just">
                        <a:spcBef>
                          <a:spcPts val="0"/>
                        </a:spcBef>
                        <a:spcAft>
                          <a:spcPts val="0"/>
                        </a:spcAft>
                      </a:pPr>
                      <a:r>
                        <a:rPr lang="en-US" sz="1000" dirty="0">
                          <a:solidFill>
                            <a:schemeClr val="tx1"/>
                          </a:solidFill>
                          <a:effectLst/>
                        </a:rPr>
                        <a:t>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A</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B</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C</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000" dirty="0">
                          <a:solidFill>
                            <a:schemeClr val="tx1"/>
                          </a:solidFill>
                          <a:effectLst/>
                        </a:rPr>
                        <a:t>Type D</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278606"/>
                  </a:ext>
                </a:extLst>
              </a:tr>
              <a:tr h="0">
                <a:tc>
                  <a:txBody>
                    <a:bodyPr/>
                    <a:lstStyle/>
                    <a:p>
                      <a:pPr marL="0" marR="0" indent="0" algn="l">
                        <a:spcBef>
                          <a:spcPts val="0"/>
                        </a:spcBef>
                        <a:spcAft>
                          <a:spcPts val="0"/>
                        </a:spcAft>
                      </a:pPr>
                      <a:r>
                        <a:rPr lang="en-US" sz="1500" dirty="0">
                          <a:solidFill>
                            <a:schemeClr val="tx1"/>
                          </a:solidFill>
                          <a:effectLst/>
                        </a:rPr>
                        <a:t>Unsafe Control Action (UCA)</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Control action not provided when required context.</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Control action provided when not required causing hazard.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Control action is early, late, or out-of-order.</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Control action is stopped too soon or applied too long.</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9800269"/>
                  </a:ext>
                </a:extLst>
              </a:tr>
              <a:tr h="0">
                <a:tc>
                  <a:txBody>
                    <a:bodyPr/>
                    <a:lstStyle/>
                    <a:p>
                      <a:pPr marL="0" marR="0" indent="0" algn="l">
                        <a:spcBef>
                          <a:spcPts val="0"/>
                        </a:spcBef>
                        <a:spcAft>
                          <a:spcPts val="0"/>
                        </a:spcAft>
                      </a:pPr>
                      <a:r>
                        <a:rPr lang="en-US" sz="1500" dirty="0">
                          <a:solidFill>
                            <a:schemeClr val="tx1"/>
                          </a:solidFill>
                          <a:effectLst/>
                        </a:rPr>
                        <a:t>Unsafe Information Flow (UIF)</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Feedback is missing when required context.</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Feedback is provided when not required causing hazard.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Feedback is early, late, out-of-sync, or out-of-order.</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rPr>
                        <a:t>Feedback value is too low, too high, </a:t>
                      </a:r>
                      <a:r>
                        <a:rPr lang="en-US" sz="1500" dirty="0" err="1">
                          <a:solidFill>
                            <a:schemeClr val="tx1"/>
                          </a:solidFill>
                          <a:effectLst/>
                        </a:rPr>
                        <a:t>NaN</a:t>
                      </a:r>
                      <a:r>
                        <a:rPr lang="en-US" sz="1500" dirty="0">
                          <a:solidFill>
                            <a:schemeClr val="tx1"/>
                          </a:solidFill>
                          <a:effectLst/>
                        </a:rPr>
                        <a:t>, or Inf.</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440849"/>
                  </a:ext>
                </a:extLst>
              </a:tr>
            </a:tbl>
          </a:graphicData>
        </a:graphic>
      </p:graphicFrame>
      <p:sp>
        <p:nvSpPr>
          <p:cNvPr id="13" name="TextBox 12">
            <a:extLst>
              <a:ext uri="{FF2B5EF4-FFF2-40B4-BE49-F238E27FC236}">
                <a16:creationId xmlns:a16="http://schemas.microsoft.com/office/drawing/2014/main" id="{DCA7FBB1-FBC7-25F6-BDA9-763783A0D899}"/>
              </a:ext>
            </a:extLst>
          </p:cNvPr>
          <p:cNvSpPr txBox="1"/>
          <p:nvPr/>
        </p:nvSpPr>
        <p:spPr>
          <a:xfrm>
            <a:off x="5163310" y="3038846"/>
            <a:ext cx="3937234" cy="3139321"/>
          </a:xfrm>
          <a:prstGeom prst="rect">
            <a:avLst/>
          </a:prstGeom>
          <a:noFill/>
        </p:spPr>
        <p:txBody>
          <a:bodyPr wrap="square" rtlCol="0">
            <a:spAutoFit/>
          </a:bodyPr>
          <a:lstStyle/>
          <a:p>
            <a:r>
              <a:rPr lang="en-US" b="1" dirty="0"/>
              <a:t>Methodology:</a:t>
            </a:r>
          </a:p>
          <a:p>
            <a:pPr marL="342900" indent="-342900">
              <a:buAutoNum type="arabicPeriod"/>
            </a:pPr>
            <a:r>
              <a:rPr lang="en-US" dirty="0"/>
              <a:t>Identify boundary of target control block diagram </a:t>
            </a:r>
          </a:p>
          <a:p>
            <a:pPr marL="342900" indent="-342900">
              <a:buAutoNum type="arabicPeriod"/>
            </a:pPr>
            <a:r>
              <a:rPr lang="en-US" dirty="0"/>
              <a:t>Construct hardware FT</a:t>
            </a:r>
          </a:p>
          <a:p>
            <a:pPr marL="342900" indent="-342900">
              <a:buAutoNum type="arabicPeriod"/>
            </a:pPr>
            <a:r>
              <a:rPr lang="en-US" dirty="0"/>
              <a:t>Identify relevant UCA/UIF from control block diagram</a:t>
            </a:r>
          </a:p>
          <a:p>
            <a:pPr marL="342900" indent="-342900">
              <a:buAutoNum type="arabicPeriod"/>
            </a:pPr>
            <a:r>
              <a:rPr lang="en-US" dirty="0"/>
              <a:t>Integrate UCA/UIF into hardware FT.</a:t>
            </a:r>
          </a:p>
          <a:p>
            <a:pPr marL="342900" indent="-342900">
              <a:buAutoNum type="arabicPeriod"/>
            </a:pPr>
            <a:r>
              <a:rPr lang="en-US" dirty="0"/>
              <a:t>Identify potential software CCFs through duplicate UCA/UIF in FT.</a:t>
            </a:r>
          </a:p>
          <a:p>
            <a:pPr marL="342900" indent="-342900">
              <a:buAutoNum type="arabicPeriod"/>
            </a:pPr>
            <a:r>
              <a:rPr lang="en-US" dirty="0"/>
              <a:t>Solve for minimum </a:t>
            </a:r>
            <a:r>
              <a:rPr lang="en-US" dirty="0" err="1"/>
              <a:t>cutsets</a:t>
            </a:r>
            <a:r>
              <a:rPr lang="en-US" dirty="0"/>
              <a:t>/SPOFs</a:t>
            </a:r>
          </a:p>
          <a:p>
            <a:endParaRPr lang="en-US" dirty="0"/>
          </a:p>
        </p:txBody>
      </p:sp>
      <p:sp>
        <p:nvSpPr>
          <p:cNvPr id="2" name="TextBox 1">
            <a:extLst>
              <a:ext uri="{FF2B5EF4-FFF2-40B4-BE49-F238E27FC236}">
                <a16:creationId xmlns:a16="http://schemas.microsoft.com/office/drawing/2014/main" id="{63A9B041-EFB9-0A4D-474F-D425700DB4C5}"/>
              </a:ext>
            </a:extLst>
          </p:cNvPr>
          <p:cNvSpPr txBox="1"/>
          <p:nvPr/>
        </p:nvSpPr>
        <p:spPr>
          <a:xfrm>
            <a:off x="307985" y="6182543"/>
            <a:ext cx="8389887" cy="646331"/>
          </a:xfrm>
          <a:prstGeom prst="rect">
            <a:avLst/>
          </a:prstGeom>
          <a:solidFill>
            <a:schemeClr val="bg1"/>
          </a:solidFill>
          <a:ln w="38100">
            <a:solidFill>
              <a:srgbClr val="FF0000"/>
            </a:solidFill>
          </a:ln>
        </p:spPr>
        <p:txBody>
          <a:bodyPr wrap="square" rtlCol="0">
            <a:spAutoFit/>
          </a:bodyPr>
          <a:lstStyle/>
          <a:p>
            <a:r>
              <a:rPr lang="en-US" dirty="0"/>
              <a:t>We can integrate UCAs/UIFs into existing hardware fault trees that clearly express source of failure, due to internal defects or external dependencies.</a:t>
            </a:r>
          </a:p>
        </p:txBody>
      </p:sp>
    </p:spTree>
    <p:extLst>
      <p:ext uri="{BB962C8B-B14F-4D97-AF65-F5344CB8AC3E}">
        <p14:creationId xmlns:p14="http://schemas.microsoft.com/office/powerpoint/2010/main" val="12595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392EA-BD6E-5C7A-B6CA-D3386E9A0BE5}"/>
              </a:ext>
            </a:extLst>
          </p:cNvPr>
          <p:cNvSpPr>
            <a:spLocks noGrp="1"/>
          </p:cNvSpPr>
          <p:nvPr>
            <p:ph type="title"/>
          </p:nvPr>
        </p:nvSpPr>
        <p:spPr/>
        <p:txBody>
          <a:bodyPr/>
          <a:lstStyle/>
          <a:p>
            <a:r>
              <a:rPr lang="en-US" dirty="0"/>
              <a:t>Example FT</a:t>
            </a:r>
          </a:p>
        </p:txBody>
      </p:sp>
      <p:sp>
        <p:nvSpPr>
          <p:cNvPr id="4" name="Slide Number Placeholder 3">
            <a:extLst>
              <a:ext uri="{FF2B5EF4-FFF2-40B4-BE49-F238E27FC236}">
                <a16:creationId xmlns:a16="http://schemas.microsoft.com/office/drawing/2014/main" id="{D6BB04E6-8CAB-7C81-CBF7-6E940421B04D}"/>
              </a:ext>
            </a:extLst>
          </p:cNvPr>
          <p:cNvSpPr>
            <a:spLocks noGrp="1"/>
          </p:cNvSpPr>
          <p:nvPr>
            <p:ph type="sldNum" sz="quarter" idx="10"/>
          </p:nvPr>
        </p:nvSpPr>
        <p:spPr/>
        <p:txBody>
          <a:bodyPr/>
          <a:lstStyle/>
          <a:p>
            <a:pPr>
              <a:defRPr/>
            </a:pPr>
            <a:fld id="{CDEFAD39-1750-3342-8CA4-A45556007C23}" type="slidenum">
              <a:rPr lang="en-US" smtClean="0"/>
              <a:pPr>
                <a:defRPr/>
              </a:pPr>
              <a:t>9</a:t>
            </a:fld>
            <a:endParaRPr lang="en-US" dirty="0"/>
          </a:p>
        </p:txBody>
      </p:sp>
      <p:pic>
        <p:nvPicPr>
          <p:cNvPr id="8" name="Picture 7" descr="Text&#10;&#10;Description automatically generated with low confidence">
            <a:extLst>
              <a:ext uri="{FF2B5EF4-FFF2-40B4-BE49-F238E27FC236}">
                <a16:creationId xmlns:a16="http://schemas.microsoft.com/office/drawing/2014/main" id="{9C948414-13DA-76B3-D0D2-60A54AD587CA}"/>
              </a:ext>
            </a:extLst>
          </p:cNvPr>
          <p:cNvPicPr>
            <a:picLocks noChangeAspect="1"/>
          </p:cNvPicPr>
          <p:nvPr/>
        </p:nvPicPr>
        <p:blipFill>
          <a:blip r:embed="rId2"/>
          <a:stretch>
            <a:fillRect/>
          </a:stretch>
        </p:blipFill>
        <p:spPr>
          <a:xfrm>
            <a:off x="0" y="3831331"/>
            <a:ext cx="4270256" cy="3026670"/>
          </a:xfrm>
          <a:prstGeom prst="rect">
            <a:avLst/>
          </a:prstGeom>
          <a:solidFill>
            <a:schemeClr val="bg1"/>
          </a:solidFill>
        </p:spPr>
      </p:pic>
      <p:pic>
        <p:nvPicPr>
          <p:cNvPr id="6" name="Picture 5" descr="Timeline&#10;&#10;Description automatically generated">
            <a:extLst>
              <a:ext uri="{FF2B5EF4-FFF2-40B4-BE49-F238E27FC236}">
                <a16:creationId xmlns:a16="http://schemas.microsoft.com/office/drawing/2014/main" id="{290978BA-998B-1ECC-4839-1FD0A1352B71}"/>
              </a:ext>
            </a:extLst>
          </p:cNvPr>
          <p:cNvPicPr>
            <a:picLocks noChangeAspect="1"/>
          </p:cNvPicPr>
          <p:nvPr/>
        </p:nvPicPr>
        <p:blipFill>
          <a:blip r:embed="rId3"/>
          <a:stretch>
            <a:fillRect/>
          </a:stretch>
        </p:blipFill>
        <p:spPr>
          <a:xfrm>
            <a:off x="3200388" y="1209537"/>
            <a:ext cx="5943612" cy="4032512"/>
          </a:xfrm>
          <a:prstGeom prst="rect">
            <a:avLst/>
          </a:prstGeom>
        </p:spPr>
      </p:pic>
      <p:sp>
        <p:nvSpPr>
          <p:cNvPr id="9" name="TextBox 8">
            <a:extLst>
              <a:ext uri="{FF2B5EF4-FFF2-40B4-BE49-F238E27FC236}">
                <a16:creationId xmlns:a16="http://schemas.microsoft.com/office/drawing/2014/main" id="{6AC22ABE-6BFC-36D9-E4A5-BA45FB99D76E}"/>
              </a:ext>
            </a:extLst>
          </p:cNvPr>
          <p:cNvSpPr txBox="1"/>
          <p:nvPr/>
        </p:nvSpPr>
        <p:spPr>
          <a:xfrm>
            <a:off x="4001548" y="5342707"/>
            <a:ext cx="4974672" cy="1200329"/>
          </a:xfrm>
          <a:prstGeom prst="rect">
            <a:avLst/>
          </a:prstGeom>
          <a:solidFill>
            <a:schemeClr val="bg1"/>
          </a:solidFill>
        </p:spPr>
        <p:txBody>
          <a:bodyPr wrap="square" rtlCol="0">
            <a:spAutoFit/>
          </a:bodyPr>
          <a:lstStyle/>
          <a:p>
            <a:r>
              <a:rPr lang="en-US" dirty="0"/>
              <a:t>Missing or incorrect environmental mapping information results in incorrect belief models of the controller. The controller behaves as it is programmed but a loss still occurs.</a:t>
            </a:r>
          </a:p>
        </p:txBody>
      </p:sp>
      <p:cxnSp>
        <p:nvCxnSpPr>
          <p:cNvPr id="11" name="Straight Arrow Connector 10">
            <a:extLst>
              <a:ext uri="{FF2B5EF4-FFF2-40B4-BE49-F238E27FC236}">
                <a16:creationId xmlns:a16="http://schemas.microsoft.com/office/drawing/2014/main" id="{79012E3C-EAA7-4FAE-62D4-E9FCA1C82A17}"/>
              </a:ext>
            </a:extLst>
          </p:cNvPr>
          <p:cNvCxnSpPr/>
          <p:nvPr/>
        </p:nvCxnSpPr>
        <p:spPr>
          <a:xfrm flipH="1">
            <a:off x="5150840" y="4714613"/>
            <a:ext cx="402672" cy="6300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765F3C-86D1-1733-373B-A785F1A37AA9}"/>
              </a:ext>
            </a:extLst>
          </p:cNvPr>
          <p:cNvSpPr txBox="1"/>
          <p:nvPr/>
        </p:nvSpPr>
        <p:spPr>
          <a:xfrm>
            <a:off x="301435" y="1615951"/>
            <a:ext cx="2898953" cy="1754326"/>
          </a:xfrm>
          <a:prstGeom prst="rect">
            <a:avLst/>
          </a:prstGeom>
          <a:noFill/>
        </p:spPr>
        <p:txBody>
          <a:bodyPr wrap="square" rtlCol="0">
            <a:spAutoFit/>
          </a:bodyPr>
          <a:lstStyle/>
          <a:p>
            <a:r>
              <a:rPr lang="en-US" b="1" u="sng" dirty="0"/>
              <a:t>Top event:</a:t>
            </a:r>
          </a:p>
          <a:p>
            <a:pPr marL="285750" indent="-285750">
              <a:buFont typeface="Arial" panose="020B0604020202020204" pitchFamily="34" charset="0"/>
              <a:buChar char="•"/>
            </a:pPr>
            <a:r>
              <a:rPr lang="en-US" dirty="0"/>
              <a:t>Frontal collision when operator is unaware</a:t>
            </a:r>
          </a:p>
          <a:p>
            <a:endParaRPr lang="en-US" dirty="0"/>
          </a:p>
          <a:p>
            <a:r>
              <a:rPr lang="en-US" dirty="0"/>
              <a:t>What software failures will lead to this event?</a:t>
            </a:r>
          </a:p>
        </p:txBody>
      </p:sp>
    </p:spTree>
    <p:extLst>
      <p:ext uri="{BB962C8B-B14F-4D97-AF65-F5344CB8AC3E}">
        <p14:creationId xmlns:p14="http://schemas.microsoft.com/office/powerpoint/2010/main" val="23848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C81D933-9B78-1D4A-8C12-3202BB69687E}" vid="{A7D555CF-1B06-214F-940B-C97E63729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LWRS_PowerPoint_Template_2021</Template>
  <TotalTime>46725</TotalTime>
  <Words>3436</Words>
  <Application>Microsoft Office PowerPoint</Application>
  <PresentationFormat>On-screen Show (4:3)</PresentationFormat>
  <Paragraphs>322</Paragraphs>
  <Slides>20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Abadi</vt:lpstr>
      <vt:lpstr>Arial</vt:lpstr>
      <vt:lpstr>Arial Black</vt:lpstr>
      <vt:lpstr>Calibri</vt:lpstr>
      <vt:lpstr>Cambria Math</vt:lpstr>
      <vt:lpstr>Courier New</vt:lpstr>
      <vt:lpstr>Helvetica</vt:lpstr>
      <vt:lpstr>Times New Roman</vt:lpstr>
      <vt:lpstr>Office Theme</vt:lpstr>
      <vt:lpstr>Failure Mechanism Traceability and Application in Human System Interface of Nuclear Power Plants using RESHA</vt:lpstr>
      <vt:lpstr>Risk Assessment Framework for Digital I&amp;C Systems Developed in LWRS Program</vt:lpstr>
      <vt:lpstr>Introduction and Problem Description</vt:lpstr>
      <vt:lpstr>Software Failures in DI&amp;C Systems</vt:lpstr>
      <vt:lpstr>Example</vt:lpstr>
      <vt:lpstr>Loss Scenario Tracing</vt:lpstr>
      <vt:lpstr>Failure Mechanisms Leading to UCAs</vt:lpstr>
      <vt:lpstr>UIFs and UCAs in Fault Trees</vt:lpstr>
      <vt:lpstr>Example FT</vt:lpstr>
      <vt:lpstr>Comparison between Failure Modeling</vt:lpstr>
      <vt:lpstr>Case Study – Representative Advanced Redundant and Diverse HSI </vt:lpstr>
      <vt:lpstr>Advanced Redundant and Diverse HSI (APR-1400)</vt:lpstr>
      <vt:lpstr>Advanced Redundant and Diverse HSI</vt:lpstr>
      <vt:lpstr>Single Software Failure Results</vt:lpstr>
      <vt:lpstr>Software CCFs of Advanced HSI system</vt:lpstr>
      <vt:lpstr>Conclusion &amp; Discussion</vt:lpstr>
      <vt:lpstr>Acknowledgements</vt:lpstr>
      <vt:lpstr>Conclusion &amp; Discussion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I&amp;C Risk Assessment</dc:title>
  <dc:creator>Han Bao</dc:creator>
  <cp:lastModifiedBy>ECHEN2</cp:lastModifiedBy>
  <cp:revision>90</cp:revision>
  <dcterms:created xsi:type="dcterms:W3CDTF">2019-05-09T18:04:01Z</dcterms:created>
  <dcterms:modified xsi:type="dcterms:W3CDTF">2022-06-28T01:10:19Z</dcterms:modified>
</cp:coreProperties>
</file>