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334" r:id="rId5"/>
    <p:sldId id="501" r:id="rId6"/>
    <p:sldId id="516" r:id="rId7"/>
    <p:sldId id="497" r:id="rId8"/>
    <p:sldId id="500" r:id="rId9"/>
    <p:sldId id="498" r:id="rId10"/>
    <p:sldId id="499" r:id="rId11"/>
    <p:sldId id="506" r:id="rId12"/>
    <p:sldId id="1838" r:id="rId13"/>
    <p:sldId id="1825" r:id="rId14"/>
    <p:sldId id="262" r:id="rId15"/>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ek Agarwal" initials="VA" lastIdx="3" clrIdx="0">
    <p:extLst>
      <p:ext uri="{19B8F6BF-5375-455C-9EA6-DF929625EA0E}">
        <p15:presenceInfo xmlns:p15="http://schemas.microsoft.com/office/powerpoint/2012/main" userId="S::vivek.agarwal@inl.gov::e0b572a3-9539-45e1-b6a0-e7d78d1dc090" providerId="AD"/>
      </p:ext>
    </p:extLst>
  </p:cmAuthor>
  <p:cmAuthor id="2" name="Jodi L Vollmer" initials="jlv" lastIdx="1" clrIdx="1">
    <p:extLst>
      <p:ext uri="{19B8F6BF-5375-455C-9EA6-DF929625EA0E}">
        <p15:presenceInfo xmlns:p15="http://schemas.microsoft.com/office/powerpoint/2012/main" userId="Jodi L Vollm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2"/>
    <a:srgbClr val="005976"/>
    <a:srgbClr val="74BF44"/>
    <a:srgbClr val="0297D5"/>
    <a:srgbClr val="015976"/>
    <a:srgbClr val="6C8F9B"/>
    <a:srgbClr val="006F34"/>
    <a:srgbClr val="6699FF"/>
    <a:srgbClr val="BCC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3" autoAdjust="0"/>
    <p:restoredTop sz="87445" autoAdjust="0"/>
  </p:normalViewPr>
  <p:slideViewPr>
    <p:cSldViewPr snapToGrid="0" snapToObjects="1">
      <p:cViewPr varScale="1">
        <p:scale>
          <a:sx n="82" d="100"/>
          <a:sy n="82" d="100"/>
        </p:scale>
        <p:origin x="102" y="2706"/>
      </p:cViewPr>
      <p:guideLst>
        <p:guide orient="horz" pos="2160"/>
        <p:guide pos="3840"/>
      </p:guideLst>
    </p:cSldViewPr>
  </p:slideViewPr>
  <p:notesTextViewPr>
    <p:cViewPr>
      <p:scale>
        <a:sx n="75" d="100"/>
        <a:sy n="75" d="100"/>
      </p:scale>
      <p:origin x="0" y="0"/>
    </p:cViewPr>
  </p:notesTextViewPr>
  <p:sorterViewPr>
    <p:cViewPr>
      <p:scale>
        <a:sx n="150" d="100"/>
        <a:sy n="150" d="100"/>
      </p:scale>
      <p:origin x="0" y="-15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eaLnBrk="1" fontAlgn="auto" hangingPunct="1">
              <a:spcBef>
                <a:spcPts val="0"/>
              </a:spcBef>
              <a:spcAft>
                <a:spcPts val="0"/>
              </a:spcAft>
              <a:defRPr sz="1300" smtClean="0">
                <a:latin typeface="+mn-lt"/>
              </a:defRPr>
            </a:lvl1pPr>
          </a:lstStyle>
          <a:p>
            <a:pPr>
              <a:defRPr/>
            </a:pPr>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eaLnBrk="1" fontAlgn="auto" hangingPunct="1">
              <a:spcBef>
                <a:spcPts val="0"/>
              </a:spcBef>
              <a:spcAft>
                <a:spcPts val="0"/>
              </a:spcAft>
              <a:defRPr sz="1300" smtClean="0">
                <a:latin typeface="+mn-lt"/>
              </a:defRPr>
            </a:lvl1pPr>
          </a:lstStyle>
          <a:p>
            <a:pPr>
              <a:defRPr/>
            </a:pPr>
            <a:fld id="{28B78B9A-9950-C240-8B4B-281DE923BB27}" type="datetimeFigureOut">
              <a:rPr lang="en-US"/>
              <a:pPr>
                <a:defRPr/>
              </a:pPr>
              <a:t>6/1/2022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eaLnBrk="1" fontAlgn="auto" hangingPunct="1">
              <a:spcBef>
                <a:spcPts val="0"/>
              </a:spcBef>
              <a:spcAft>
                <a:spcPts val="0"/>
              </a:spcAft>
              <a:defRPr sz="1300" smtClean="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eaLnBrk="1" fontAlgn="auto" hangingPunct="1">
              <a:spcBef>
                <a:spcPts val="0"/>
              </a:spcBef>
              <a:spcAft>
                <a:spcPts val="0"/>
              </a:spcAft>
              <a:defRPr sz="1300" smtClean="0">
                <a:latin typeface="+mn-lt"/>
              </a:defRPr>
            </a:lvl1pPr>
          </a:lstStyle>
          <a:p>
            <a:pPr>
              <a:defRPr/>
            </a:pPr>
            <a:fld id="{7947664F-91CD-3143-ACC0-998B3B1F8B5E}" type="slidenum">
              <a:rPr lang="en-US"/>
              <a:pPr>
                <a:defRPr/>
              </a:pPr>
              <a:t>‹#›</a:t>
            </a:fld>
            <a:endParaRPr lang="en-US" dirty="0"/>
          </a:p>
        </p:txBody>
      </p:sp>
    </p:spTree>
    <p:extLst>
      <p:ext uri="{BB962C8B-B14F-4D97-AF65-F5344CB8AC3E}">
        <p14:creationId xmlns:p14="http://schemas.microsoft.com/office/powerpoint/2010/main" val="1473118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eaLnBrk="1" fontAlgn="auto" hangingPunct="1">
              <a:spcBef>
                <a:spcPts val="0"/>
              </a:spcBef>
              <a:spcAft>
                <a:spcPts val="0"/>
              </a:spcAft>
              <a:defRPr sz="1300" smtClean="0">
                <a:latin typeface="+mn-lt"/>
              </a:defRPr>
            </a:lvl1pPr>
          </a:lstStyle>
          <a:p>
            <a:pPr>
              <a:defRPr/>
            </a:pPr>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eaLnBrk="1" fontAlgn="auto" hangingPunct="1">
              <a:spcBef>
                <a:spcPts val="0"/>
              </a:spcBef>
              <a:spcAft>
                <a:spcPts val="0"/>
              </a:spcAft>
              <a:defRPr sz="1300" smtClean="0">
                <a:latin typeface="+mn-lt"/>
              </a:defRPr>
            </a:lvl1pPr>
          </a:lstStyle>
          <a:p>
            <a:pPr>
              <a:defRPr/>
            </a:pPr>
            <a:fld id="{75800823-314D-8B4C-864F-F40E6CF1162D}" type="datetimeFigureOut">
              <a:rPr lang="en-US"/>
              <a:pPr>
                <a:defRPr/>
              </a:pPr>
              <a:t>6/1/2022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eaLnBrk="1" fontAlgn="auto" hangingPunct="1">
              <a:spcBef>
                <a:spcPts val="0"/>
              </a:spcBef>
              <a:spcAft>
                <a:spcPts val="0"/>
              </a:spcAft>
              <a:defRPr sz="1300" smtClean="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eaLnBrk="1" fontAlgn="auto" hangingPunct="1">
              <a:spcBef>
                <a:spcPts val="0"/>
              </a:spcBef>
              <a:spcAft>
                <a:spcPts val="0"/>
              </a:spcAft>
              <a:defRPr sz="1300" smtClean="0">
                <a:latin typeface="+mn-lt"/>
              </a:defRPr>
            </a:lvl1pPr>
          </a:lstStyle>
          <a:p>
            <a:pPr>
              <a:defRPr/>
            </a:pPr>
            <a:fld id="{FCB62295-2C89-6C4E-9821-57B440BBFB77}" type="slidenum">
              <a:rPr lang="en-US"/>
              <a:pPr>
                <a:defRPr/>
              </a:pPr>
              <a:t>‹#›</a:t>
            </a:fld>
            <a:endParaRPr lang="en-US" dirty="0"/>
          </a:p>
        </p:txBody>
      </p:sp>
    </p:spTree>
    <p:extLst>
      <p:ext uri="{BB962C8B-B14F-4D97-AF65-F5344CB8AC3E}">
        <p14:creationId xmlns:p14="http://schemas.microsoft.com/office/powerpoint/2010/main" val="12675974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 amy attending will not be aware of the physical security work.</a:t>
            </a:r>
          </a:p>
          <a:p>
            <a:r>
              <a:rPr lang="en-US" dirty="0"/>
              <a:t>Meet NRC reequipment and be more  cost effective.</a:t>
            </a:r>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1</a:t>
            </a:fld>
            <a:endParaRPr lang="en-US" dirty="0"/>
          </a:p>
        </p:txBody>
      </p:sp>
    </p:spTree>
    <p:extLst>
      <p:ext uri="{BB962C8B-B14F-4D97-AF65-F5344CB8AC3E}">
        <p14:creationId xmlns:p14="http://schemas.microsoft.com/office/powerpoint/2010/main" val="197111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 ‘margin’ figure when highlighting objectives.</a:t>
            </a:r>
          </a:p>
          <a:p>
            <a:endParaRPr lang="en-US" b="1" dirty="0"/>
          </a:p>
          <a:p>
            <a:r>
              <a:rPr lang="en-US" b="1" dirty="0"/>
              <a:t>Advanced Security Technologies </a:t>
            </a:r>
            <a:r>
              <a:rPr lang="en-US" dirty="0"/>
              <a:t>- Provide an economic and technical evaluation of remote weapon technology, development of the remote operated weapon system (ROWS) technical basis necessary to implement components within the system, and an implementation basis for installation of a remote weapons platform at a nuclear utility site that meets regulatory requirements for inclusion in their security posture, enabling a utility to optimize and enhance their security posture. The research is intended to support a cooperative private-public implementation of the technical basis at a candidate nuclear utility site with a candidate ROWS. </a:t>
            </a:r>
          </a:p>
          <a:p>
            <a:endParaRPr lang="en-US" dirty="0"/>
          </a:p>
          <a:p>
            <a:r>
              <a:rPr lang="en-US" b="1" dirty="0"/>
              <a:t>Risk-Informed Physical Security – </a:t>
            </a:r>
            <a:r>
              <a:rPr lang="en-US" dirty="0"/>
              <a:t>Enhance, develop and demonstrate risk-informed technologies for physical security by integrating dynamic risk methods, physics-based modeling and simulation, operator actions, and FLEX equipment, which should extend the adversarial timeline for response force success. Explore the expansion of existing risk-informed methods for nuclear security.  The risk tools will enable commercial utilities to incorporate increased realism in their force-on-force models, take credit for operator actions and FLEX equipment, and move towards greater use of quantitative measures of performance in security posture and the technical basis for physical security at nuclear power plants. The intent of this research is to use risk-informed methods and tools that enable utilities to optimize their physical security posture and demonstrate the updated physical security posture is as effective as before the change.   Work with stakeholders to evaluate the risk related to unattended openings that potentially are person-passable for duct work and piping openings which is an identified gap in the technical basis for security pathways into a nuclear facility.</a:t>
            </a:r>
          </a:p>
          <a:p>
            <a:endParaRPr lang="en-US" dirty="0"/>
          </a:p>
          <a:p>
            <a:r>
              <a:rPr lang="en-US" b="1" dirty="0"/>
              <a:t>Advanced Security Sensors &amp; Delay - </a:t>
            </a:r>
            <a:r>
              <a:rPr lang="en-US" dirty="0"/>
              <a:t>Develop low cost, rapidly deployable detection and assessment technologies that could be applied to piping, walls, doors, water inlet/outlets, etc. for nuclear utility sites. An enabling technology that can be used to create the system is Technical Embroidery (aka, Stitch), an emerging technology that can be used to attach wire, fiber optics, and tubes to various substrate materials. The proposed work will explore advances in sensor technology, including available commercial-off-the-shelf (COTS) sensor, for use in security applications. Where technology has not been developed to support security needs, R&amp;D will be performed to develop needed sensors.</a:t>
            </a:r>
            <a:br>
              <a:rPr lang="en-US" dirty="0"/>
            </a:br>
            <a:endParaRPr lang="en-US" dirty="0"/>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2</a:t>
            </a:fld>
            <a:endParaRPr lang="en-US" dirty="0"/>
          </a:p>
        </p:txBody>
      </p:sp>
    </p:spTree>
    <p:extLst>
      <p:ext uri="{BB962C8B-B14F-4D97-AF65-F5344CB8AC3E}">
        <p14:creationId xmlns:p14="http://schemas.microsoft.com/office/powerpoint/2010/main" val="136064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mention of the technologies </a:t>
            </a:r>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4</a:t>
            </a:fld>
            <a:endParaRPr lang="en-US" dirty="0"/>
          </a:p>
        </p:txBody>
      </p:sp>
    </p:spTree>
    <p:extLst>
      <p:ext uri="{BB962C8B-B14F-4D97-AF65-F5344CB8AC3E}">
        <p14:creationId xmlns:p14="http://schemas.microsoft.com/office/powerpoint/2010/main" val="401032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Interm</a:t>
            </a:r>
            <a:r>
              <a:rPr lang="en-US" b="1" dirty="0"/>
              <a:t> Access Delay SSDR – </a:t>
            </a:r>
            <a:r>
              <a:rPr lang="en-US" b="0" dirty="0"/>
              <a:t>discuss the data declassification and improve realism of adversary pathways</a:t>
            </a:r>
          </a:p>
          <a:p>
            <a:endParaRPr lang="en-US" b="1" dirty="0"/>
          </a:p>
          <a:p>
            <a:r>
              <a:rPr lang="en-US" b="1" dirty="0"/>
              <a:t>Discuss how dynamic event tree analysis (figure on the left) is being applied to physical security</a:t>
            </a:r>
          </a:p>
          <a:p>
            <a:endParaRPr lang="en-US" dirty="0"/>
          </a:p>
          <a:p>
            <a:r>
              <a:rPr lang="en-US" b="1" dirty="0"/>
              <a:t>Completed discussion series for developing a risk-informed security methodology in March</a:t>
            </a:r>
          </a:p>
          <a:p>
            <a:pPr lvl="1"/>
            <a:r>
              <a:rPr lang="en-US" dirty="0"/>
              <a:t>STPA (System Theoretic Process Analysis)</a:t>
            </a:r>
          </a:p>
          <a:p>
            <a:pPr lvl="1"/>
            <a:r>
              <a:rPr lang="en-US" dirty="0"/>
              <a:t>RIMES (Risk-Informed Management for Enterprise Security)</a:t>
            </a:r>
          </a:p>
          <a:p>
            <a:pPr lvl="1"/>
            <a:r>
              <a:rPr lang="en-US" dirty="0"/>
              <a:t>MODA (Multi-Objective Decision Analysis)</a:t>
            </a:r>
          </a:p>
          <a:p>
            <a:pPr lvl="1"/>
            <a:r>
              <a:rPr lang="en-US" dirty="0"/>
              <a:t>Dynamic Event/Fault Tree Analysis</a:t>
            </a:r>
          </a:p>
          <a:p>
            <a:pPr lvl="1"/>
            <a:r>
              <a:rPr lang="en-US" dirty="0"/>
              <a:t>Applications of Bayesian statistics</a:t>
            </a:r>
          </a:p>
          <a:p>
            <a:pPr lvl="1"/>
            <a:r>
              <a:rPr lang="en-US" dirty="0"/>
              <a:t>Linked STPA with Static Event/Fault Tree Analysis</a:t>
            </a:r>
          </a:p>
          <a:p>
            <a:pPr lvl="1"/>
            <a:r>
              <a:rPr lang="en-US" dirty="0" err="1"/>
              <a:t>Dymatica</a:t>
            </a:r>
            <a:r>
              <a:rPr lang="en-US" dirty="0"/>
              <a:t> (Dynamic Multi-scale Assessment Tool for Integrated Cognitive-behavioral Actions)</a:t>
            </a:r>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5</a:t>
            </a:fld>
            <a:endParaRPr lang="en-US" dirty="0"/>
          </a:p>
        </p:txBody>
      </p:sp>
    </p:spTree>
    <p:extLst>
      <p:ext uri="{BB962C8B-B14F-4D97-AF65-F5344CB8AC3E}">
        <p14:creationId xmlns:p14="http://schemas.microsoft.com/office/powerpoint/2010/main" val="79507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will provide a little more detail on the ROWS and unattended opening efforts in the subsequent slides.</a:t>
            </a:r>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7</a:t>
            </a:fld>
            <a:endParaRPr lang="en-US" dirty="0"/>
          </a:p>
        </p:txBody>
      </p:sp>
    </p:spTree>
    <p:extLst>
      <p:ext uri="{BB962C8B-B14F-4D97-AF65-F5344CB8AC3E}">
        <p14:creationId xmlns:p14="http://schemas.microsoft.com/office/powerpoint/2010/main" val="2693411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say ‘meltdown’ … just discuss ‘accident progression’</a:t>
            </a:r>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10</a:t>
            </a:fld>
            <a:endParaRPr lang="en-US" dirty="0"/>
          </a:p>
        </p:txBody>
      </p:sp>
    </p:spTree>
    <p:extLst>
      <p:ext uri="{BB962C8B-B14F-4D97-AF65-F5344CB8AC3E}">
        <p14:creationId xmlns:p14="http://schemas.microsoft.com/office/powerpoint/2010/main" val="456347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4895850"/>
            <a:ext cx="12192000"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275734" y="1662525"/>
            <a:ext cx="5117653" cy="20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3079750" cy="15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Subtitle 2"/>
          <p:cNvSpPr>
            <a:spLocks noGrp="1"/>
          </p:cNvSpPr>
          <p:nvPr>
            <p:ph type="subTitle" idx="1"/>
          </p:nvPr>
        </p:nvSpPr>
        <p:spPr>
          <a:xfrm>
            <a:off x="5901178" y="2133600"/>
            <a:ext cx="5986021" cy="1600200"/>
          </a:xfrm>
          <a:prstGeom prst="rect">
            <a:avLst/>
          </a:prstGeom>
        </p:spPr>
        <p:txBody>
          <a:bodyPr/>
          <a:lstStyle>
            <a:lvl1pPr marL="0" indent="0" algn="r">
              <a:spcAft>
                <a:spcPts val="600"/>
              </a:spcAft>
              <a:buNone/>
              <a:defRPr sz="2800" b="1" baseline="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19"/>
          <p:cNvSpPr>
            <a:spLocks noGrp="1"/>
          </p:cNvSpPr>
          <p:nvPr>
            <p:ph type="body" sz="quarter" idx="13"/>
          </p:nvPr>
        </p:nvSpPr>
        <p:spPr>
          <a:xfrm>
            <a:off x="8229600" y="4038600"/>
            <a:ext cx="3657600" cy="609600"/>
          </a:xfrm>
          <a:prstGeom prst="rect">
            <a:avLst/>
          </a:prstGeo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itchFamily="34" charset="0"/>
              <a:buNone/>
              <a:tabLst/>
              <a:defRPr sz="1400">
                <a:latin typeface="Arial" charset="0"/>
                <a:ea typeface="Arial" charset="0"/>
                <a:cs typeface="Arial" charset="0"/>
              </a:defRPr>
            </a:lvl1pPr>
          </a:lstStyle>
          <a:p>
            <a:pPr lvl="0"/>
            <a:r>
              <a:rPr lang="en-US" noProof="0"/>
              <a:t>Click to edit Master text styles</a:t>
            </a:r>
          </a:p>
        </p:txBody>
      </p:sp>
      <p:sp>
        <p:nvSpPr>
          <p:cNvPr id="8" name="Title 1"/>
          <p:cNvSpPr>
            <a:spLocks noGrp="1"/>
          </p:cNvSpPr>
          <p:nvPr>
            <p:ph type="ctrTitle"/>
          </p:nvPr>
        </p:nvSpPr>
        <p:spPr>
          <a:xfrm>
            <a:off x="609600" y="150714"/>
            <a:ext cx="11277600" cy="685799"/>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a:solidFill>
                  <a:srgbClr val="005976"/>
                </a:solidFill>
              </a:defRPr>
            </a:lvl1pPr>
          </a:lstStyle>
          <a:p>
            <a:r>
              <a:rPr lang="en-US" noProof="0" dirty="0"/>
              <a:t>Click to edit Master title style</a:t>
            </a:r>
            <a:endParaRPr lang="en-US" dirty="0"/>
          </a:p>
        </p:txBody>
      </p:sp>
      <p:sp>
        <p:nvSpPr>
          <p:cNvPr id="11" name="Slide Number Placeholder 5"/>
          <p:cNvSpPr>
            <a:spLocks noGrp="1"/>
          </p:cNvSpPr>
          <p:nvPr>
            <p:ph type="sldNum" sz="quarter" idx="14"/>
          </p:nvPr>
        </p:nvSpPr>
        <p:spPr/>
        <p:txBody>
          <a:bodyPr/>
          <a:lstStyle>
            <a:lvl1pPr>
              <a:defRPr/>
            </a:lvl1pPr>
          </a:lstStyle>
          <a:p>
            <a:pPr>
              <a:defRPr/>
            </a:pPr>
            <a:fld id="{224A5FB9-150B-8B43-BBDA-E4A39673120B}" type="slidenum">
              <a:rPr lang="en-US"/>
              <a:pPr>
                <a:defRPr/>
              </a:pPr>
              <a:t>‹#›</a:t>
            </a:fld>
            <a:endParaRPr lang="en-US" dirty="0"/>
          </a:p>
        </p:txBody>
      </p:sp>
    </p:spTree>
    <p:extLst>
      <p:ext uri="{BB962C8B-B14F-4D97-AF65-F5344CB8AC3E}">
        <p14:creationId xmlns:p14="http://schemas.microsoft.com/office/powerpoint/2010/main" val="172610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694432" y="-228600"/>
            <a:ext cx="4649968" cy="6857986"/>
          </a:xfrm>
          <a:prstGeom prst="rect">
            <a:avLst/>
          </a:prstGeom>
          <a:effectLst>
            <a:softEdge rad="88900"/>
          </a:effectLst>
        </p:spPr>
      </p:pic>
      <p:sp>
        <p:nvSpPr>
          <p:cNvPr id="4" name="Slide Number Placeholder 5"/>
          <p:cNvSpPr>
            <a:spLocks noGrp="1"/>
          </p:cNvSpPr>
          <p:nvPr>
            <p:ph type="sldNum" sz="quarter" idx="10"/>
          </p:nvPr>
        </p:nvSpPr>
        <p:spPr/>
        <p:txBody>
          <a:bodyPr/>
          <a:lstStyle>
            <a:lvl1pPr>
              <a:defRPr/>
            </a:lvl1pPr>
          </a:lstStyle>
          <a:p>
            <a:pPr>
              <a:defRPr/>
            </a:pPr>
            <a:fld id="{BA7E993F-0259-9844-9811-D18DB18E41B4}" type="slidenum">
              <a:rPr lang="en-US"/>
              <a:pPr>
                <a:defRPr/>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8162" y="2446274"/>
            <a:ext cx="7183081" cy="2345645"/>
          </a:xfrm>
          <a:prstGeom prst="rect">
            <a:avLst/>
          </a:prstGeom>
        </p:spPr>
      </p:pic>
    </p:spTree>
    <p:extLst>
      <p:ext uri="{BB962C8B-B14F-4D97-AF65-F5344CB8AC3E}">
        <p14:creationId xmlns:p14="http://schemas.microsoft.com/office/powerpoint/2010/main" val="32516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8000" y="2590800"/>
            <a:ext cx="4116138" cy="1645695"/>
          </a:xfrm>
          <a:prstGeom prst="rect">
            <a:avLst/>
          </a:prstGeom>
        </p:spPr>
      </p:pic>
      <p:pic>
        <p:nvPicPr>
          <p:cNvPr id="2" name="Picture 1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315200" y="488950"/>
            <a:ext cx="46910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a:defRPr/>
            </a:lvl1pPr>
          </a:lstStyle>
          <a:p>
            <a:pPr>
              <a:defRPr/>
            </a:pPr>
            <a:fld id="{44F78CDE-5BAF-4A4D-A032-0BFD74B385AD}" type="slidenum">
              <a:rPr lang="en-US"/>
              <a:pPr>
                <a:defRPr/>
              </a:pPr>
              <a:t>‹#›</a:t>
            </a:fld>
            <a:endParaRPr lang="en-US" dirty="0"/>
          </a:p>
        </p:txBody>
      </p:sp>
    </p:spTree>
    <p:extLst>
      <p:ext uri="{BB962C8B-B14F-4D97-AF65-F5344CB8AC3E}">
        <p14:creationId xmlns:p14="http://schemas.microsoft.com/office/powerpoint/2010/main" val="1851841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71738" y="3811631"/>
            <a:ext cx="7248525" cy="664325"/>
          </a:xfrm>
          <a:prstGeom prst="rect">
            <a:avLst/>
          </a:prstGeom>
        </p:spPr>
      </p:pic>
      <p:pic>
        <p:nvPicPr>
          <p:cNvPr id="2"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3009860" y="903890"/>
            <a:ext cx="6351588" cy="25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2"/>
          <p:cNvSpPr txBox="1">
            <a:spLocks noChangeArrowheads="1"/>
          </p:cNvSpPr>
          <p:nvPr/>
        </p:nvSpPr>
        <p:spPr bwMode="auto">
          <a:xfrm>
            <a:off x="4610100" y="4608513"/>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en-US" altLang="en-US" sz="2800" i="1" dirty="0">
                <a:solidFill>
                  <a:srgbClr val="005976"/>
                </a:solidFill>
                <a:latin typeface="Helvetica" charset="0"/>
                <a:ea typeface="Helvetica" charset="0"/>
                <a:cs typeface="Helvetica" charset="0"/>
              </a:rPr>
              <a:t>http://lwrs.inl.gov</a:t>
            </a:r>
          </a:p>
        </p:txBody>
      </p:sp>
      <p:sp>
        <p:nvSpPr>
          <p:cNvPr id="6" name="Rectangle 5"/>
          <p:cNvSpPr/>
          <p:nvPr/>
        </p:nvSpPr>
        <p:spPr>
          <a:xfrm>
            <a:off x="-11113" y="0"/>
            <a:ext cx="2851151" cy="174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41287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508000" y="1905000"/>
            <a:ext cx="11277600" cy="3962400"/>
          </a:xfrm>
          <a:prstGeom prst="rect">
            <a:avLst/>
          </a:prstGeom>
        </p:spPr>
        <p:txBody>
          <a:bodyPr rtlCol="0">
            <a:normAutofit/>
          </a:bodyPr>
          <a:lstStyle>
            <a:lvl1pPr indent="-182880">
              <a:lnSpc>
                <a:spcPct val="100000"/>
              </a:lnSpc>
              <a:buClr>
                <a:srgbClr val="005976"/>
              </a:buClr>
              <a:defRPr/>
            </a:lvl1pPr>
            <a:lvl2pPr>
              <a:buClr>
                <a:srgbClr val="005976"/>
              </a:buClr>
              <a:defRPr/>
            </a:lvl2pPr>
            <a:lvl3pPr>
              <a:buClr>
                <a:srgbClr val="005976"/>
              </a:buClr>
              <a:defRPr/>
            </a:lvl3pPr>
          </a:lstStyle>
          <a:p>
            <a:pPr lvl="0"/>
            <a:r>
              <a:rPr lang="en-US" noProof="0" dirty="0"/>
              <a:t>Click to edit Master text styles</a:t>
            </a:r>
          </a:p>
          <a:p>
            <a:pPr lvl="1"/>
            <a:r>
              <a:rPr lang="en-US" noProof="0" dirty="0"/>
              <a:t>Second level</a:t>
            </a:r>
          </a:p>
          <a:p>
            <a:pPr lvl="2"/>
            <a:r>
              <a:rPr lang="en-US" noProof="0" dirty="0"/>
              <a:t>Third level</a:t>
            </a:r>
          </a:p>
        </p:txBody>
      </p:sp>
      <p:sp>
        <p:nvSpPr>
          <p:cNvPr id="9" name="Title Placeholder 1"/>
          <p:cNvSpPr>
            <a:spLocks noGrp="1"/>
          </p:cNvSpPr>
          <p:nvPr>
            <p:ph type="title"/>
          </p:nvPr>
        </p:nvSpPr>
        <p:spPr>
          <a:xfrm>
            <a:off x="2995596" y="632619"/>
            <a:ext cx="8636000" cy="563562"/>
          </a:xfrm>
          <a:prstGeom prst="rect">
            <a:avLst/>
          </a:prstGeom>
        </p:spPr>
        <p:txBody>
          <a:bodyPr rtlCol="0">
            <a:noAutofit/>
          </a:bodyPr>
          <a:lstStyle>
            <a:lvl1pPr>
              <a:defRPr>
                <a:solidFill>
                  <a:srgbClr val="005976"/>
                </a:solidFill>
              </a:defRPr>
            </a:lvl1pPr>
          </a:lstStyle>
          <a:p>
            <a:r>
              <a:rPr lang="en-US" dirty="0"/>
              <a:t>Click to edit Master title style</a:t>
            </a:r>
          </a:p>
        </p:txBody>
      </p:sp>
    </p:spTree>
    <p:extLst>
      <p:ext uri="{BB962C8B-B14F-4D97-AF65-F5344CB8AC3E}">
        <p14:creationId xmlns:p14="http://schemas.microsoft.com/office/powerpoint/2010/main" val="36191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67302"/>
            <a:ext cx="10515600" cy="953001"/>
          </a:xfrm>
          <a:prstGeom prst="rect">
            <a:avLst/>
          </a:prstGeom>
        </p:spPr>
        <p:txBody>
          <a:bodyPr anchor="b"/>
          <a:lstStyle>
            <a:lvl1pPr>
              <a:defRPr sz="4800">
                <a:solidFill>
                  <a:srgbClr val="005976"/>
                </a:solidFill>
              </a:defRPr>
            </a:lvl1pPr>
          </a:lstStyle>
          <a:p>
            <a:r>
              <a:rPr lang="en-US" dirty="0"/>
              <a:t>Click to edit Master title style</a:t>
            </a:r>
          </a:p>
        </p:txBody>
      </p:sp>
      <p:sp>
        <p:nvSpPr>
          <p:cNvPr id="3" name="Text Placeholder 2"/>
          <p:cNvSpPr>
            <a:spLocks noGrp="1"/>
          </p:cNvSpPr>
          <p:nvPr>
            <p:ph type="body" idx="1"/>
          </p:nvPr>
        </p:nvSpPr>
        <p:spPr>
          <a:xfrm>
            <a:off x="831850" y="3116798"/>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0763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indent="-182880">
              <a:lnSpc>
                <a:spcPct val="100000"/>
              </a:lnSpc>
              <a:buClr>
                <a:srgbClr val="005976"/>
              </a:buClr>
              <a:defRPr/>
            </a:lvl1pPr>
            <a:lvl2pPr>
              <a:buClr>
                <a:srgbClr val="005976"/>
              </a:buClr>
              <a:defRPr/>
            </a:lvl2pPr>
            <a:lvl3pPr>
              <a:buClr>
                <a:srgbClr val="005976"/>
              </a:buClr>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buClr>
                <a:srgbClr val="005976"/>
              </a:buClr>
              <a:defRPr/>
            </a:lvl1pPr>
            <a:lvl2pPr>
              <a:buClr>
                <a:srgbClr val="005976"/>
              </a:buClr>
              <a:defRPr/>
            </a:lvl2pPr>
            <a:lvl3pPr>
              <a:buClr>
                <a:srgbClr val="005976"/>
              </a:buClr>
              <a:defRPr/>
            </a:lvl3pPr>
          </a:lstStyle>
          <a:p>
            <a:pPr lvl="0"/>
            <a:r>
              <a:rPr lang="en-US" dirty="0"/>
              <a:t>Click to edit Master text styles</a:t>
            </a:r>
          </a:p>
          <a:p>
            <a:pPr lvl="1"/>
            <a:r>
              <a:rPr lang="en-US" dirty="0"/>
              <a:t>Second level</a:t>
            </a:r>
          </a:p>
          <a:p>
            <a:pPr lvl="2"/>
            <a:r>
              <a:rPr lang="en-US" dirty="0"/>
              <a:t>Third level</a:t>
            </a:r>
          </a:p>
        </p:txBody>
      </p:sp>
      <p:sp>
        <p:nvSpPr>
          <p:cNvPr id="8" name="Title Placeholder 1"/>
          <p:cNvSpPr>
            <a:spLocks noGrp="1"/>
          </p:cNvSpPr>
          <p:nvPr>
            <p:ph type="title"/>
          </p:nvPr>
        </p:nvSpPr>
        <p:spPr>
          <a:xfrm>
            <a:off x="2995596" y="632619"/>
            <a:ext cx="8636000" cy="563562"/>
          </a:xfrm>
          <a:prstGeom prst="rect">
            <a:avLst/>
          </a:prstGeom>
        </p:spPr>
        <p:txBody>
          <a:bodyPr rtlCol="0">
            <a:noAutofit/>
          </a:bodyPr>
          <a:lstStyle>
            <a:lvl1pPr>
              <a:defRPr>
                <a:solidFill>
                  <a:srgbClr val="005976"/>
                </a:solidFill>
              </a:defRPr>
            </a:lvl1pPr>
          </a:lstStyle>
          <a:p>
            <a:r>
              <a:rPr lang="en-US" dirty="0"/>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CDEFAD39-1750-3342-8CA4-A45556007C23}" type="slidenum">
              <a:rPr lang="en-US"/>
              <a:pPr>
                <a:defRPr/>
              </a:pPr>
              <a:t>‹#›</a:t>
            </a:fld>
            <a:endParaRPr lang="en-US" dirty="0"/>
          </a:p>
        </p:txBody>
      </p:sp>
    </p:spTree>
    <p:extLst>
      <p:ext uri="{BB962C8B-B14F-4D97-AF65-F5344CB8AC3E}">
        <p14:creationId xmlns:p14="http://schemas.microsoft.com/office/powerpoint/2010/main" val="36435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buClr>
                <a:srgbClr val="005976"/>
              </a:buClr>
              <a:defRPr/>
            </a:lvl1pPr>
            <a:lvl2pPr>
              <a:buClr>
                <a:srgbClr val="005976"/>
              </a:buClr>
              <a:defRPr/>
            </a:lvl2pPr>
            <a:lvl3pPr>
              <a:buClr>
                <a:srgbClr val="005976"/>
              </a:buClr>
              <a:defRPr/>
            </a:lvl3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buClr>
                <a:srgbClr val="005976"/>
              </a:buClr>
              <a:defRPr/>
            </a:lvl1pPr>
            <a:lvl2pPr>
              <a:buClr>
                <a:srgbClr val="005976"/>
              </a:buClr>
              <a:defRPr/>
            </a:lvl2pPr>
            <a:lvl3pPr>
              <a:buClr>
                <a:srgbClr val="005976"/>
              </a:buClr>
              <a:defRPr/>
            </a:lvl3pPr>
          </a:lstStyle>
          <a:p>
            <a:pPr lvl="0"/>
            <a:r>
              <a:rPr lang="en-US" dirty="0"/>
              <a:t>Click to edit Master text styles</a:t>
            </a:r>
          </a:p>
          <a:p>
            <a:pPr lvl="1"/>
            <a:r>
              <a:rPr lang="en-US" dirty="0"/>
              <a:t>Second level</a:t>
            </a:r>
          </a:p>
          <a:p>
            <a:pPr lvl="2"/>
            <a:r>
              <a:rPr lang="en-US" dirty="0"/>
              <a:t>Third level</a:t>
            </a:r>
          </a:p>
        </p:txBody>
      </p:sp>
      <p:sp>
        <p:nvSpPr>
          <p:cNvPr id="10" name="Title Placeholder 1"/>
          <p:cNvSpPr>
            <a:spLocks noGrp="1"/>
          </p:cNvSpPr>
          <p:nvPr>
            <p:ph type="title"/>
          </p:nvPr>
        </p:nvSpPr>
        <p:spPr>
          <a:xfrm>
            <a:off x="2995596" y="632619"/>
            <a:ext cx="8636000" cy="563562"/>
          </a:xfrm>
          <a:prstGeom prst="rect">
            <a:avLst/>
          </a:prstGeom>
        </p:spPr>
        <p:txBody>
          <a:bodyPr rtlCol="0">
            <a:noAutofit/>
          </a:bodyPr>
          <a:lstStyle>
            <a:lvl1pPr>
              <a:defRPr>
                <a:solidFill>
                  <a:srgbClr val="005976"/>
                </a:solidFill>
              </a:defRPr>
            </a:lvl1pPr>
          </a:lstStyle>
          <a:p>
            <a:r>
              <a:rPr lang="en-US" dirty="0"/>
              <a:t>Click to edit Master title style</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05E9F74C-8704-CD46-8461-8BA773AE59A1}" type="datetimeFigureOut">
              <a:rPr lang="en-US"/>
              <a:pPr>
                <a:defRPr/>
              </a:pPr>
              <a:t>6/1/2022</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902B0B02-2ECD-9B44-9640-8386821118A6}" type="slidenum">
              <a:rPr lang="en-US"/>
              <a:pPr>
                <a:defRPr/>
              </a:pPr>
              <a:t>‹#›</a:t>
            </a:fld>
            <a:endParaRPr lang="en-US" dirty="0"/>
          </a:p>
        </p:txBody>
      </p:sp>
    </p:spTree>
    <p:extLst>
      <p:ext uri="{BB962C8B-B14F-4D97-AF65-F5344CB8AC3E}">
        <p14:creationId xmlns:p14="http://schemas.microsoft.com/office/powerpoint/2010/main" val="21943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995596" y="632619"/>
            <a:ext cx="8636000" cy="563562"/>
          </a:xfrm>
          <a:prstGeom prst="rect">
            <a:avLst/>
          </a:prstGeom>
        </p:spPr>
        <p:txBody>
          <a:bodyPr rtlCol="0">
            <a:noAutofit/>
          </a:bodyPr>
          <a:lstStyle>
            <a:lvl1pPr>
              <a:defRPr>
                <a:solidFill>
                  <a:srgbClr val="005976"/>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4CE5E1DA-8DF7-FF44-A92B-B9359153D133}" type="slidenum">
              <a:rPr lang="en-US"/>
              <a:pPr>
                <a:defRPr/>
              </a:pPr>
              <a:t>‹#›</a:t>
            </a:fld>
            <a:endParaRPr lang="en-US" dirty="0"/>
          </a:p>
        </p:txBody>
      </p:sp>
    </p:spTree>
    <p:extLst>
      <p:ext uri="{BB962C8B-B14F-4D97-AF65-F5344CB8AC3E}">
        <p14:creationId xmlns:p14="http://schemas.microsoft.com/office/powerpoint/2010/main" val="119363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10021" y="577769"/>
            <a:ext cx="8261431" cy="918989"/>
          </a:xfrm>
          <a:prstGeom prst="rect">
            <a:avLst/>
          </a:prstGeom>
        </p:spPr>
      </p:pic>
      <p:sp>
        <p:nvSpPr>
          <p:cNvPr id="14" name="Rectangle 13"/>
          <p:cNvSpPr/>
          <p:nvPr userDrawn="1"/>
        </p:nvSpPr>
        <p:spPr>
          <a:xfrm>
            <a:off x="0" y="3025352"/>
            <a:ext cx="12192000" cy="1134319"/>
          </a:xfrm>
          <a:prstGeom prst="rect">
            <a:avLst/>
          </a:prstGeom>
          <a:gradFill flip="none" rotWithShape="1">
            <a:gsLst>
              <a:gs pos="0">
                <a:schemeClr val="bg1"/>
              </a:gs>
              <a:gs pos="50000">
                <a:srgbClr val="74BF4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23850" y="2638425"/>
            <a:ext cx="2743200" cy="1219200"/>
          </a:xfrm>
          <a:prstGeom prst="rect">
            <a:avLst/>
          </a:prstGeom>
          <a:solidFill>
            <a:srgbClr val="00597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3286125" y="2644775"/>
            <a:ext cx="2743200" cy="1219200"/>
          </a:xfrm>
          <a:prstGeom prst="rect">
            <a:avLst/>
          </a:prstGeom>
          <a:solidFill>
            <a:srgbClr val="00597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6246813" y="2638425"/>
            <a:ext cx="2743200" cy="1219200"/>
          </a:xfrm>
          <a:prstGeom prst="rect">
            <a:avLst/>
          </a:prstGeom>
          <a:solidFill>
            <a:srgbClr val="00597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9209088" y="2641600"/>
            <a:ext cx="2743200" cy="1219200"/>
          </a:xfrm>
          <a:prstGeom prst="rect">
            <a:avLst/>
          </a:prstGeom>
          <a:solidFill>
            <a:srgbClr val="00597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pic>
        <p:nvPicPr>
          <p:cNvPr id="8" name="Picture 1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4400" y="3048000"/>
            <a:ext cx="13700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665538" y="3014663"/>
            <a:ext cx="20272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548438" y="2930525"/>
            <a:ext cx="2139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9906000" y="3014663"/>
            <a:ext cx="1211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txBox="1">
            <a:spLocks/>
          </p:cNvSpPr>
          <p:nvPr/>
        </p:nvSpPr>
        <p:spPr>
          <a:xfrm>
            <a:off x="11811000" y="6477000"/>
            <a:ext cx="914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4</a:t>
            </a:r>
          </a:p>
        </p:txBody>
      </p:sp>
      <p:sp>
        <p:nvSpPr>
          <p:cNvPr id="13" name="Slide Number Placeholder 3"/>
          <p:cNvSpPr>
            <a:spLocks noGrp="1"/>
          </p:cNvSpPr>
          <p:nvPr>
            <p:ph type="sldNum" sz="quarter" idx="10"/>
          </p:nvPr>
        </p:nvSpPr>
        <p:spPr/>
        <p:txBody>
          <a:bodyPr/>
          <a:lstStyle>
            <a:lvl1pPr>
              <a:defRPr/>
            </a:lvl1pPr>
          </a:lstStyle>
          <a:p>
            <a:pPr>
              <a:defRPr/>
            </a:pPr>
            <a:fld id="{9DFE9C48-8F57-E742-8DC6-3BE36B6F9E24}" type="slidenum">
              <a:rPr lang="en-US"/>
              <a:pPr>
                <a:defRPr/>
              </a:pPr>
              <a:t>‹#›</a:t>
            </a:fld>
            <a:endParaRPr lang="en-US" dirty="0"/>
          </a:p>
        </p:txBody>
      </p:sp>
    </p:spTree>
    <p:extLst>
      <p:ext uri="{BB962C8B-B14F-4D97-AF65-F5344CB8AC3E}">
        <p14:creationId xmlns:p14="http://schemas.microsoft.com/office/powerpoint/2010/main" val="85853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3399" y="2442606"/>
            <a:ext cx="4474365" cy="1643257"/>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34200" y="-1327963"/>
            <a:ext cx="5486400" cy="7933555"/>
          </a:xfrm>
          <a:prstGeom prst="rect">
            <a:avLst/>
          </a:prstGeom>
          <a:effectLst>
            <a:softEdge rad="101600"/>
          </a:effectLst>
        </p:spPr>
      </p:pic>
      <p:sp>
        <p:nvSpPr>
          <p:cNvPr id="4" name="Slide Number Placeholder 6"/>
          <p:cNvSpPr>
            <a:spLocks noGrp="1"/>
          </p:cNvSpPr>
          <p:nvPr>
            <p:ph type="sldNum" sz="quarter" idx="10"/>
          </p:nvPr>
        </p:nvSpPr>
        <p:spPr/>
        <p:txBody>
          <a:bodyPr/>
          <a:lstStyle>
            <a:lvl1pPr>
              <a:defRPr/>
            </a:lvl1pPr>
          </a:lstStyle>
          <a:p>
            <a:pPr>
              <a:defRPr/>
            </a:pPr>
            <a:fld id="{760295EF-69B7-3545-8109-E177475F05FD}" type="slidenum">
              <a:rPr lang="en-US"/>
              <a:pPr>
                <a:defRPr/>
              </a:pPr>
              <a:t>‹#›</a:t>
            </a:fld>
            <a:endParaRPr lang="en-US" dirty="0"/>
          </a:p>
        </p:txBody>
      </p:sp>
    </p:spTree>
    <p:extLst>
      <p:ext uri="{BB962C8B-B14F-4D97-AF65-F5344CB8AC3E}">
        <p14:creationId xmlns:p14="http://schemas.microsoft.com/office/powerpoint/2010/main" val="53565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0424" y="2446274"/>
            <a:ext cx="6516695" cy="163958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62800" y="-152400"/>
            <a:ext cx="5492750" cy="6552201"/>
          </a:xfrm>
          <a:prstGeom prst="rect">
            <a:avLst/>
          </a:prstGeom>
          <a:effectLst>
            <a:softEdge rad="190500"/>
          </a:effectLst>
        </p:spPr>
      </p:pic>
      <p:sp>
        <p:nvSpPr>
          <p:cNvPr id="4" name="Slide Number Placeholder 5"/>
          <p:cNvSpPr>
            <a:spLocks noGrp="1"/>
          </p:cNvSpPr>
          <p:nvPr>
            <p:ph type="sldNum" sz="quarter" idx="10"/>
          </p:nvPr>
        </p:nvSpPr>
        <p:spPr/>
        <p:txBody>
          <a:bodyPr/>
          <a:lstStyle>
            <a:lvl1pPr>
              <a:defRPr/>
            </a:lvl1pPr>
          </a:lstStyle>
          <a:p>
            <a:pPr>
              <a:defRPr/>
            </a:pPr>
            <a:fld id="{9263B586-7639-A643-8503-F9ED63DE7C9E}" type="slidenum">
              <a:rPr lang="en-US"/>
              <a:pPr>
                <a:defRPr/>
              </a:pPr>
              <a:t>‹#›</a:t>
            </a:fld>
            <a:endParaRPr lang="en-US" dirty="0"/>
          </a:p>
        </p:txBody>
      </p:sp>
    </p:spTree>
    <p:extLst>
      <p:ext uri="{BB962C8B-B14F-4D97-AF65-F5344CB8AC3E}">
        <p14:creationId xmlns:p14="http://schemas.microsoft.com/office/powerpoint/2010/main" val="58534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BAE5DC5-FB39-0146-BD30-735AAEA116EC}" type="slidenum">
              <a:rPr lang="en-US"/>
              <a:pPr>
                <a:defRPr/>
              </a:pPr>
              <a:t>‹#›</a:t>
            </a:fld>
            <a:endParaRPr lang="en-US" dirty="0"/>
          </a:p>
        </p:txBody>
      </p:sp>
      <p:pic>
        <p:nvPicPr>
          <p:cNvPr id="1028" name="Picture 7"/>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bwMode="auto">
          <a:xfrm>
            <a:off x="389643" y="436747"/>
            <a:ext cx="2444750"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2995613" y="633413"/>
            <a:ext cx="8636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30" name="Text Placeholder 2"/>
          <p:cNvSpPr>
            <a:spLocks noGrp="1"/>
          </p:cNvSpPr>
          <p:nvPr>
            <p:ph type="body" idx="1"/>
          </p:nvPr>
        </p:nvSpPr>
        <p:spPr bwMode="auto">
          <a:xfrm>
            <a:off x="508000" y="1905000"/>
            <a:ext cx="11277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7" name="Picture 4"/>
          <p:cNvPicPr>
            <a:picLocks noChangeAspect="1" noChangeArrowheads="1"/>
          </p:cNvPicPr>
          <p:nvPr userDrawn="1"/>
        </p:nvPicPr>
        <p:blipFill>
          <a:blip r:embed="rId15" cstate="print">
            <a:extLst>
              <a:ext uri="{28A0092B-C50C-407E-A947-70E740481C1C}">
                <a14:useLocalDpi xmlns:a14="http://schemas.microsoft.com/office/drawing/2010/main"/>
              </a:ext>
            </a:extLst>
          </a:blip>
          <a:stretch>
            <a:fillRect/>
          </a:stretch>
        </p:blipFill>
        <p:spPr bwMode="auto">
          <a:xfrm rot="10800000">
            <a:off x="-7812" y="5463251"/>
            <a:ext cx="12199811" cy="139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2" r:id="rId4"/>
    <p:sldLayoutId id="2147483677" r:id="rId5"/>
    <p:sldLayoutId id="2147483673" r:id="rId6"/>
    <p:sldLayoutId id="2147483678" r:id="rId7"/>
    <p:sldLayoutId id="2147483679" r:id="rId8"/>
    <p:sldLayoutId id="2147483680" r:id="rId9"/>
    <p:sldLayoutId id="2147483681" r:id="rId10"/>
    <p:sldLayoutId id="2147483682" r:id="rId11"/>
    <p:sldLayoutId id="2147483683" r:id="rId12"/>
  </p:sldLayoutIdLst>
  <p:txStyles>
    <p:titleStyle>
      <a:lvl1pPr algn="l" rtl="0" eaLnBrk="1" fontAlgn="base" hangingPunct="1">
        <a:lnSpc>
          <a:spcPct val="90000"/>
        </a:lnSpc>
        <a:spcBef>
          <a:spcPct val="0"/>
        </a:spcBef>
        <a:spcAft>
          <a:spcPct val="0"/>
        </a:spcAft>
        <a:defRPr sz="2400" b="1" kern="1200">
          <a:solidFill>
            <a:srgbClr val="005976"/>
          </a:solidFill>
          <a:latin typeface="Arial Black" charset="0"/>
          <a:ea typeface="Arial Black" charset="0"/>
          <a:cs typeface="Arial Black" charset="0"/>
        </a:defRPr>
      </a:lvl1pPr>
      <a:lvl2pPr algn="l" rtl="0" eaLnBrk="1" fontAlgn="base" hangingPunct="1">
        <a:lnSpc>
          <a:spcPct val="90000"/>
        </a:lnSpc>
        <a:spcBef>
          <a:spcPct val="0"/>
        </a:spcBef>
        <a:spcAft>
          <a:spcPct val="0"/>
        </a:spcAft>
        <a:defRPr sz="2400" b="1">
          <a:solidFill>
            <a:srgbClr val="6C8F9B"/>
          </a:solidFill>
          <a:latin typeface="Arial Black" charset="0"/>
          <a:ea typeface="Arial Black" charset="0"/>
          <a:cs typeface="Arial Black" charset="0"/>
        </a:defRPr>
      </a:lvl2pPr>
      <a:lvl3pPr algn="l" rtl="0" eaLnBrk="1" fontAlgn="base" hangingPunct="1">
        <a:lnSpc>
          <a:spcPct val="90000"/>
        </a:lnSpc>
        <a:spcBef>
          <a:spcPct val="0"/>
        </a:spcBef>
        <a:spcAft>
          <a:spcPct val="0"/>
        </a:spcAft>
        <a:defRPr sz="2400" b="1">
          <a:solidFill>
            <a:srgbClr val="6C8F9B"/>
          </a:solidFill>
          <a:latin typeface="Arial Black" charset="0"/>
          <a:ea typeface="Arial Black" charset="0"/>
          <a:cs typeface="Arial Black" charset="0"/>
        </a:defRPr>
      </a:lvl3pPr>
      <a:lvl4pPr algn="l" rtl="0" eaLnBrk="1" fontAlgn="base" hangingPunct="1">
        <a:lnSpc>
          <a:spcPct val="90000"/>
        </a:lnSpc>
        <a:spcBef>
          <a:spcPct val="0"/>
        </a:spcBef>
        <a:spcAft>
          <a:spcPct val="0"/>
        </a:spcAft>
        <a:defRPr sz="2400" b="1">
          <a:solidFill>
            <a:srgbClr val="6C8F9B"/>
          </a:solidFill>
          <a:latin typeface="Arial Black" charset="0"/>
          <a:ea typeface="Arial Black" charset="0"/>
          <a:cs typeface="Arial Black" charset="0"/>
        </a:defRPr>
      </a:lvl4pPr>
      <a:lvl5pPr algn="l" rtl="0" eaLnBrk="1" fontAlgn="base" hangingPunct="1">
        <a:lnSpc>
          <a:spcPct val="90000"/>
        </a:lnSpc>
        <a:spcBef>
          <a:spcPct val="0"/>
        </a:spcBef>
        <a:spcAft>
          <a:spcPct val="0"/>
        </a:spcAft>
        <a:defRPr sz="2400" b="1">
          <a:solidFill>
            <a:srgbClr val="6C8F9B"/>
          </a:solidFill>
          <a:latin typeface="Arial Black" charset="0"/>
          <a:ea typeface="Arial Black" charset="0"/>
          <a:cs typeface="Arial Black" charset="0"/>
        </a:defRPr>
      </a:lvl5pPr>
      <a:lvl6pPr marL="457200" algn="l" rtl="0" eaLnBrk="1" fontAlgn="base" hangingPunct="1">
        <a:lnSpc>
          <a:spcPct val="90000"/>
        </a:lnSpc>
        <a:spcBef>
          <a:spcPct val="0"/>
        </a:spcBef>
        <a:spcAft>
          <a:spcPct val="0"/>
        </a:spcAft>
        <a:defRPr sz="2400" b="1">
          <a:solidFill>
            <a:srgbClr val="6C8F9B"/>
          </a:solidFill>
          <a:latin typeface="Arial Black" charset="0"/>
          <a:ea typeface="Arial Black" charset="0"/>
          <a:cs typeface="Arial Black" charset="0"/>
        </a:defRPr>
      </a:lvl6pPr>
      <a:lvl7pPr marL="914400" algn="l" rtl="0" eaLnBrk="1" fontAlgn="base" hangingPunct="1">
        <a:lnSpc>
          <a:spcPct val="90000"/>
        </a:lnSpc>
        <a:spcBef>
          <a:spcPct val="0"/>
        </a:spcBef>
        <a:spcAft>
          <a:spcPct val="0"/>
        </a:spcAft>
        <a:defRPr sz="2400" b="1">
          <a:solidFill>
            <a:srgbClr val="6C8F9B"/>
          </a:solidFill>
          <a:latin typeface="Arial Black" charset="0"/>
          <a:ea typeface="Arial Black" charset="0"/>
          <a:cs typeface="Arial Black" charset="0"/>
        </a:defRPr>
      </a:lvl7pPr>
      <a:lvl8pPr marL="1371600" algn="l" rtl="0" eaLnBrk="1" fontAlgn="base" hangingPunct="1">
        <a:lnSpc>
          <a:spcPct val="90000"/>
        </a:lnSpc>
        <a:spcBef>
          <a:spcPct val="0"/>
        </a:spcBef>
        <a:spcAft>
          <a:spcPct val="0"/>
        </a:spcAft>
        <a:defRPr sz="2400" b="1">
          <a:solidFill>
            <a:srgbClr val="6C8F9B"/>
          </a:solidFill>
          <a:latin typeface="Arial Black" charset="0"/>
          <a:ea typeface="Arial Black" charset="0"/>
          <a:cs typeface="Arial Black" charset="0"/>
        </a:defRPr>
      </a:lvl8pPr>
      <a:lvl9pPr marL="1828800" algn="l" rtl="0" eaLnBrk="1" fontAlgn="base" hangingPunct="1">
        <a:lnSpc>
          <a:spcPct val="90000"/>
        </a:lnSpc>
        <a:spcBef>
          <a:spcPct val="0"/>
        </a:spcBef>
        <a:spcAft>
          <a:spcPct val="0"/>
        </a:spcAft>
        <a:defRPr sz="2400" b="1">
          <a:solidFill>
            <a:srgbClr val="6C8F9B"/>
          </a:solidFill>
          <a:latin typeface="Arial Black" charset="0"/>
          <a:ea typeface="Arial Black" charset="0"/>
          <a:cs typeface="Arial Black" charset="0"/>
        </a:defRPr>
      </a:lvl9pPr>
    </p:titleStyle>
    <p:bodyStyle>
      <a:lvl1pPr marL="228600" indent="-319088" algn="l" rtl="0" eaLnBrk="1" fontAlgn="base" hangingPunct="1">
        <a:lnSpc>
          <a:spcPts val="1800"/>
        </a:lnSpc>
        <a:spcBef>
          <a:spcPts val="600"/>
        </a:spcBef>
        <a:spcAft>
          <a:spcPct val="0"/>
        </a:spcAft>
        <a:buClr>
          <a:srgbClr val="6C8F9B"/>
        </a:buClr>
        <a:buSzPct val="125000"/>
        <a:buFont typeface="Arial" charset="0"/>
        <a:buChar char="•"/>
        <a:defRPr kern="1200">
          <a:solidFill>
            <a:schemeClr val="tx1"/>
          </a:solidFill>
          <a:latin typeface="Arial" charset="0"/>
          <a:ea typeface="Arial" charset="0"/>
          <a:cs typeface="Arial" charset="0"/>
        </a:defRPr>
      </a:lvl1pPr>
      <a:lvl2pPr marL="685800" indent="-319088" algn="l" rtl="0" eaLnBrk="1" fontAlgn="base" hangingPunct="1">
        <a:lnSpc>
          <a:spcPts val="1800"/>
        </a:lnSpc>
        <a:spcBef>
          <a:spcPts val="600"/>
        </a:spcBef>
        <a:spcAft>
          <a:spcPct val="0"/>
        </a:spcAft>
        <a:buClr>
          <a:srgbClr val="6C8F9B"/>
        </a:buClr>
        <a:buSzPct val="75000"/>
        <a:buFont typeface="Courier New" charset="0"/>
        <a:buChar char="o"/>
        <a:defRPr sz="1600" kern="1200">
          <a:solidFill>
            <a:schemeClr val="tx1"/>
          </a:solidFill>
          <a:latin typeface="Arial" charset="0"/>
          <a:ea typeface="Arial" charset="0"/>
          <a:cs typeface="Arial" charset="0"/>
        </a:defRPr>
      </a:lvl2pPr>
      <a:lvl3pPr marL="1143000" indent="-319088" algn="l" rtl="0" eaLnBrk="1" fontAlgn="base" hangingPunct="1">
        <a:lnSpc>
          <a:spcPts val="1800"/>
        </a:lnSpc>
        <a:spcBef>
          <a:spcPts val="600"/>
        </a:spcBef>
        <a:spcAft>
          <a:spcPct val="0"/>
        </a:spcAft>
        <a:buClr>
          <a:srgbClr val="6C8F9B"/>
        </a:buClr>
        <a:buFont typeface="Arial" charset="0"/>
        <a:buChar char="•"/>
        <a:defRPr sz="1400" kern="1200">
          <a:solidFill>
            <a:schemeClr val="tx1"/>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A1E04C8-3E13-4D72-A3CB-532176B6DAAB}"/>
              </a:ext>
            </a:extLst>
          </p:cNvPr>
          <p:cNvSpPr txBox="1">
            <a:spLocks/>
          </p:cNvSpPr>
          <p:nvPr/>
        </p:nvSpPr>
        <p:spPr bwMode="auto">
          <a:xfrm>
            <a:off x="5403273" y="1839710"/>
            <a:ext cx="6369040" cy="100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0" marR="0" indent="0" algn="ctr" defTabSz="914400" rtl="0" eaLnBrk="1" fontAlgn="auto" latinLnBrk="0" hangingPunct="1">
              <a:lnSpc>
                <a:spcPct val="100000"/>
              </a:lnSpc>
              <a:spcBef>
                <a:spcPct val="0"/>
              </a:spcBef>
              <a:spcAft>
                <a:spcPts val="0"/>
              </a:spcAft>
              <a:buClrTx/>
              <a:buSzTx/>
              <a:buFontTx/>
              <a:buNone/>
              <a:tabLst/>
              <a:defRPr sz="2400" b="1" kern="1200">
                <a:solidFill>
                  <a:srgbClr val="005976"/>
                </a:solidFill>
                <a:latin typeface="Arial Black" charset="0"/>
                <a:ea typeface="Arial Black" charset="0"/>
                <a:cs typeface="Arial Black" charset="0"/>
              </a:defRPr>
            </a:lvl1pPr>
            <a:lvl2pPr algn="l" rtl="0" eaLnBrk="1" fontAlgn="base" hangingPunct="1">
              <a:lnSpc>
                <a:spcPct val="90000"/>
              </a:lnSpc>
              <a:spcBef>
                <a:spcPct val="0"/>
              </a:spcBef>
              <a:spcAft>
                <a:spcPct val="0"/>
              </a:spcAft>
              <a:defRPr sz="2400" b="1">
                <a:solidFill>
                  <a:srgbClr val="6C8F9B"/>
                </a:solidFill>
                <a:latin typeface="Arial Black" charset="0"/>
                <a:ea typeface="Arial Black" charset="0"/>
                <a:cs typeface="Arial Black" charset="0"/>
              </a:defRPr>
            </a:lvl2pPr>
            <a:lvl3pPr algn="l" rtl="0" eaLnBrk="1" fontAlgn="base" hangingPunct="1">
              <a:lnSpc>
                <a:spcPct val="90000"/>
              </a:lnSpc>
              <a:spcBef>
                <a:spcPct val="0"/>
              </a:spcBef>
              <a:spcAft>
                <a:spcPct val="0"/>
              </a:spcAft>
              <a:defRPr sz="2400" b="1">
                <a:solidFill>
                  <a:srgbClr val="6C8F9B"/>
                </a:solidFill>
                <a:latin typeface="Arial Black" charset="0"/>
                <a:ea typeface="Arial Black" charset="0"/>
                <a:cs typeface="Arial Black" charset="0"/>
              </a:defRPr>
            </a:lvl3pPr>
            <a:lvl4pPr algn="l" rtl="0" eaLnBrk="1" fontAlgn="base" hangingPunct="1">
              <a:lnSpc>
                <a:spcPct val="90000"/>
              </a:lnSpc>
              <a:spcBef>
                <a:spcPct val="0"/>
              </a:spcBef>
              <a:spcAft>
                <a:spcPct val="0"/>
              </a:spcAft>
              <a:defRPr sz="2400" b="1">
                <a:solidFill>
                  <a:srgbClr val="6C8F9B"/>
                </a:solidFill>
                <a:latin typeface="Arial Black" charset="0"/>
                <a:ea typeface="Arial Black" charset="0"/>
                <a:cs typeface="Arial Black" charset="0"/>
              </a:defRPr>
            </a:lvl4pPr>
            <a:lvl5pPr algn="l" rtl="0" eaLnBrk="1" fontAlgn="base" hangingPunct="1">
              <a:lnSpc>
                <a:spcPct val="90000"/>
              </a:lnSpc>
              <a:spcBef>
                <a:spcPct val="0"/>
              </a:spcBef>
              <a:spcAft>
                <a:spcPct val="0"/>
              </a:spcAft>
              <a:defRPr sz="2400" b="1">
                <a:solidFill>
                  <a:srgbClr val="6C8F9B"/>
                </a:solidFill>
                <a:latin typeface="Arial Black" charset="0"/>
                <a:ea typeface="Arial Black" charset="0"/>
                <a:cs typeface="Arial Black" charset="0"/>
              </a:defRPr>
            </a:lvl5pPr>
            <a:lvl6pPr marL="457200" algn="l" rtl="0" eaLnBrk="1" fontAlgn="base" hangingPunct="1">
              <a:lnSpc>
                <a:spcPct val="90000"/>
              </a:lnSpc>
              <a:spcBef>
                <a:spcPct val="0"/>
              </a:spcBef>
              <a:spcAft>
                <a:spcPct val="0"/>
              </a:spcAft>
              <a:defRPr sz="2400" b="1">
                <a:solidFill>
                  <a:srgbClr val="6C8F9B"/>
                </a:solidFill>
                <a:latin typeface="Arial Black" charset="0"/>
                <a:ea typeface="Arial Black" charset="0"/>
                <a:cs typeface="Arial Black" charset="0"/>
              </a:defRPr>
            </a:lvl6pPr>
            <a:lvl7pPr marL="914400" algn="l" rtl="0" eaLnBrk="1" fontAlgn="base" hangingPunct="1">
              <a:lnSpc>
                <a:spcPct val="90000"/>
              </a:lnSpc>
              <a:spcBef>
                <a:spcPct val="0"/>
              </a:spcBef>
              <a:spcAft>
                <a:spcPct val="0"/>
              </a:spcAft>
              <a:defRPr sz="2400" b="1">
                <a:solidFill>
                  <a:srgbClr val="6C8F9B"/>
                </a:solidFill>
                <a:latin typeface="Arial Black" charset="0"/>
                <a:ea typeface="Arial Black" charset="0"/>
                <a:cs typeface="Arial Black" charset="0"/>
              </a:defRPr>
            </a:lvl7pPr>
            <a:lvl8pPr marL="1371600" algn="l" rtl="0" eaLnBrk="1" fontAlgn="base" hangingPunct="1">
              <a:lnSpc>
                <a:spcPct val="90000"/>
              </a:lnSpc>
              <a:spcBef>
                <a:spcPct val="0"/>
              </a:spcBef>
              <a:spcAft>
                <a:spcPct val="0"/>
              </a:spcAft>
              <a:defRPr sz="2400" b="1">
                <a:solidFill>
                  <a:srgbClr val="6C8F9B"/>
                </a:solidFill>
                <a:latin typeface="Arial Black" charset="0"/>
                <a:ea typeface="Arial Black" charset="0"/>
                <a:cs typeface="Arial Black" charset="0"/>
              </a:defRPr>
            </a:lvl8pPr>
            <a:lvl9pPr marL="1828800" algn="l" rtl="0" eaLnBrk="1" fontAlgn="base" hangingPunct="1">
              <a:lnSpc>
                <a:spcPct val="90000"/>
              </a:lnSpc>
              <a:spcBef>
                <a:spcPct val="0"/>
              </a:spcBef>
              <a:spcAft>
                <a:spcPct val="0"/>
              </a:spcAft>
              <a:defRPr sz="2400" b="1">
                <a:solidFill>
                  <a:srgbClr val="6C8F9B"/>
                </a:solidFill>
                <a:latin typeface="Arial Black" charset="0"/>
                <a:ea typeface="Arial Black" charset="0"/>
                <a:cs typeface="Arial Black" charset="0"/>
              </a:defRPr>
            </a:lvl9pPr>
          </a:lstStyle>
          <a:p>
            <a:pPr algn="r">
              <a:spcBef>
                <a:spcPts val="300"/>
              </a:spcBef>
              <a:spcAft>
                <a:spcPts val="300"/>
              </a:spcAft>
            </a:pPr>
            <a:r>
              <a:rPr lang="en-US" sz="2600" dirty="0">
                <a:solidFill>
                  <a:schemeClr val="tx1"/>
                </a:solidFill>
              </a:rPr>
              <a:t>Overview of the Physical Security Pathway</a:t>
            </a:r>
          </a:p>
        </p:txBody>
      </p:sp>
      <p:sp>
        <p:nvSpPr>
          <p:cNvPr id="11" name="Text Placeholder 5">
            <a:extLst>
              <a:ext uri="{FF2B5EF4-FFF2-40B4-BE49-F238E27FC236}">
                <a16:creationId xmlns:a16="http://schemas.microsoft.com/office/drawing/2014/main" id="{CF98AACF-5697-49B1-8100-1309FCAB07CE}"/>
              </a:ext>
            </a:extLst>
          </p:cNvPr>
          <p:cNvSpPr txBox="1">
            <a:spLocks/>
          </p:cNvSpPr>
          <p:nvPr/>
        </p:nvSpPr>
        <p:spPr bwMode="auto">
          <a:xfrm>
            <a:off x="8046283" y="3959842"/>
            <a:ext cx="3726030" cy="425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marR="0" indent="0" algn="r" defTabSz="6858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Arial" charset="0"/>
                <a:ea typeface="Arial" charset="0"/>
                <a:cs typeface="Arial" charset="0"/>
              </a:defRPr>
            </a:lvl1pPr>
            <a:lvl2pPr marL="514350" indent="-239316" algn="l" rtl="0" eaLnBrk="1" fontAlgn="base" hangingPunct="1">
              <a:lnSpc>
                <a:spcPts val="1350"/>
              </a:lnSpc>
              <a:spcBef>
                <a:spcPts val="450"/>
              </a:spcBef>
              <a:spcAft>
                <a:spcPct val="0"/>
              </a:spcAft>
              <a:buClr>
                <a:srgbClr val="6C8F9B"/>
              </a:buClr>
              <a:buSzPct val="75000"/>
              <a:buFont typeface="Courier New" charset="0"/>
              <a:buChar char="o"/>
              <a:defRPr sz="1200" kern="1200">
                <a:solidFill>
                  <a:schemeClr val="tx1"/>
                </a:solidFill>
                <a:latin typeface="Arial" charset="0"/>
                <a:ea typeface="Arial" charset="0"/>
                <a:cs typeface="Arial" charset="0"/>
              </a:defRPr>
            </a:lvl2pPr>
            <a:lvl3pPr marL="857250" indent="-239316" algn="l" rtl="0" eaLnBrk="1" fontAlgn="base" hangingPunct="1">
              <a:lnSpc>
                <a:spcPts val="1350"/>
              </a:lnSpc>
              <a:spcBef>
                <a:spcPts val="450"/>
              </a:spcBef>
              <a:spcAft>
                <a:spcPct val="0"/>
              </a:spcAft>
              <a:buClr>
                <a:srgbClr val="6C8F9B"/>
              </a:buClr>
              <a:buFont typeface="Arial" charset="0"/>
              <a:buChar char="•"/>
              <a:defRPr sz="1050" kern="1200">
                <a:solidFill>
                  <a:schemeClr val="tx1"/>
                </a:solidFill>
                <a:latin typeface="Arial" charset="0"/>
                <a:ea typeface="Arial" charset="0"/>
                <a:cs typeface="Arial" charset="0"/>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800" dirty="0">
                <a:solidFill>
                  <a:schemeClr val="bg1">
                    <a:lumMod val="50000"/>
                  </a:schemeClr>
                </a:solidFill>
              </a:rPr>
              <a:t>June 2022</a:t>
            </a:r>
          </a:p>
        </p:txBody>
      </p:sp>
      <p:sp>
        <p:nvSpPr>
          <p:cNvPr id="7" name="Subtitle 7">
            <a:extLst>
              <a:ext uri="{FF2B5EF4-FFF2-40B4-BE49-F238E27FC236}">
                <a16:creationId xmlns:a16="http://schemas.microsoft.com/office/drawing/2014/main" id="{FE586108-405F-4B9A-B011-4EFF1F80A738}"/>
              </a:ext>
            </a:extLst>
          </p:cNvPr>
          <p:cNvSpPr txBox="1">
            <a:spLocks/>
          </p:cNvSpPr>
          <p:nvPr/>
        </p:nvSpPr>
        <p:spPr bwMode="auto">
          <a:xfrm>
            <a:off x="5477022" y="3117047"/>
            <a:ext cx="6295291" cy="73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r" rtl="0" eaLnBrk="1" fontAlgn="base" hangingPunct="1">
              <a:lnSpc>
                <a:spcPts val="1800"/>
              </a:lnSpc>
              <a:spcBef>
                <a:spcPts val="600"/>
              </a:spcBef>
              <a:spcAft>
                <a:spcPts val="600"/>
              </a:spcAft>
              <a:buClr>
                <a:srgbClr val="6C8F9B"/>
              </a:buClr>
              <a:buSzPct val="125000"/>
              <a:buFont typeface="Arial" charset="0"/>
              <a:buNone/>
              <a:defRPr sz="2800" b="1" kern="1200" baseline="0">
                <a:solidFill>
                  <a:schemeClr val="tx1"/>
                </a:solidFill>
                <a:latin typeface="Arial" charset="0"/>
                <a:ea typeface="Arial" charset="0"/>
                <a:cs typeface="Arial" charset="0"/>
              </a:defRPr>
            </a:lvl1pPr>
            <a:lvl2pPr marL="457200" indent="0" algn="ctr" rtl="0" eaLnBrk="1" fontAlgn="base" hangingPunct="1">
              <a:lnSpc>
                <a:spcPts val="1800"/>
              </a:lnSpc>
              <a:spcBef>
                <a:spcPts val="600"/>
              </a:spcBef>
              <a:spcAft>
                <a:spcPct val="0"/>
              </a:spcAft>
              <a:buClr>
                <a:srgbClr val="6C8F9B"/>
              </a:buClr>
              <a:buSzPct val="75000"/>
              <a:buFont typeface="Courier New" charset="0"/>
              <a:buNone/>
              <a:defRPr sz="1600" kern="1200">
                <a:solidFill>
                  <a:schemeClr val="tx1">
                    <a:tint val="75000"/>
                  </a:schemeClr>
                </a:solidFill>
                <a:latin typeface="Arial" charset="0"/>
                <a:ea typeface="Arial" charset="0"/>
                <a:cs typeface="Arial" charset="0"/>
              </a:defRPr>
            </a:lvl2pPr>
            <a:lvl3pPr marL="914400" indent="0" algn="ctr" rtl="0" eaLnBrk="1" fontAlgn="base" hangingPunct="1">
              <a:lnSpc>
                <a:spcPts val="1800"/>
              </a:lnSpc>
              <a:spcBef>
                <a:spcPts val="600"/>
              </a:spcBef>
              <a:spcAft>
                <a:spcPct val="0"/>
              </a:spcAft>
              <a:buClr>
                <a:srgbClr val="6C8F9B"/>
              </a:buClr>
              <a:buFont typeface="Arial" charset="0"/>
              <a:buNone/>
              <a:defRPr sz="1400" kern="1200">
                <a:solidFill>
                  <a:schemeClr val="tx1">
                    <a:tint val="75000"/>
                  </a:schemeClr>
                </a:solidFill>
                <a:latin typeface="Arial" charset="0"/>
                <a:ea typeface="Arial" charset="0"/>
                <a:cs typeface="Arial" charset="0"/>
              </a:defRPr>
            </a:lvl3pPr>
            <a:lvl4pPr marL="1371600" indent="0" algn="ctr" rtl="0" eaLnBrk="1" fontAlgn="base" hangingPunct="1">
              <a:lnSpc>
                <a:spcPct val="90000"/>
              </a:lnSpc>
              <a:spcBef>
                <a:spcPts val="500"/>
              </a:spcBef>
              <a:spcAft>
                <a:spcPct val="0"/>
              </a:spcAft>
              <a:buFont typeface="Arial" charset="0"/>
              <a:buNone/>
              <a:defRPr kern="1200">
                <a:solidFill>
                  <a:schemeClr val="tx1">
                    <a:tint val="75000"/>
                  </a:schemeClr>
                </a:solidFill>
                <a:latin typeface="+mn-lt"/>
                <a:ea typeface="Arial" charset="0"/>
                <a:cs typeface="Arial" charset="0"/>
              </a:defRPr>
            </a:lvl4pPr>
            <a:lvl5pPr marL="1828800" indent="0" algn="ctr" rtl="0" eaLnBrk="1" fontAlgn="base" hangingPunct="1">
              <a:lnSpc>
                <a:spcPct val="90000"/>
              </a:lnSpc>
              <a:spcBef>
                <a:spcPts val="500"/>
              </a:spcBef>
              <a:spcAft>
                <a:spcPct val="0"/>
              </a:spcAft>
              <a:buFont typeface="Arial" charset="0"/>
              <a:buNone/>
              <a:defRPr kern="1200">
                <a:solidFill>
                  <a:schemeClr val="tx1">
                    <a:tint val="75000"/>
                  </a:schemeClr>
                </a:solidFill>
                <a:latin typeface="+mn-lt"/>
                <a:ea typeface="Arial" charset="0"/>
                <a:cs typeface="Arial" charset="0"/>
              </a:defRPr>
            </a:lvl5pPr>
            <a:lvl6pPr marL="22860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r>
              <a:rPr lang="en-US" altLang="en-US" sz="2000" dirty="0"/>
              <a:t>Shawn St. Germain</a:t>
            </a:r>
          </a:p>
          <a:p>
            <a:r>
              <a:rPr lang="en-US" altLang="en-US" sz="2000" dirty="0"/>
              <a:t>Douglas M. Osborn, PhD</a:t>
            </a:r>
          </a:p>
        </p:txBody>
      </p:sp>
      <p:sp>
        <p:nvSpPr>
          <p:cNvPr id="6" name="Subtitle 2">
            <a:extLst>
              <a:ext uri="{FF2B5EF4-FFF2-40B4-BE49-F238E27FC236}">
                <a16:creationId xmlns:a16="http://schemas.microsoft.com/office/drawing/2014/main" id="{89197BCE-1A05-43DF-9B45-99515FCBFC8B}"/>
              </a:ext>
            </a:extLst>
          </p:cNvPr>
          <p:cNvSpPr>
            <a:spLocks noGrp="1"/>
          </p:cNvSpPr>
          <p:nvPr>
            <p:ph type="subTitle" idx="1"/>
          </p:nvPr>
        </p:nvSpPr>
        <p:spPr>
          <a:xfrm>
            <a:off x="16055" y="4490687"/>
            <a:ext cx="8590534" cy="425471"/>
          </a:xfrm>
        </p:spPr>
        <p:txBody>
          <a:bodyPr>
            <a:normAutofit fontScale="25000" lnSpcReduction="20000"/>
          </a:bodyPr>
          <a:lstStyle/>
          <a:p>
            <a:pPr algn="l">
              <a:lnSpc>
                <a:spcPct val="120000"/>
              </a:lnSpc>
              <a:spcBef>
                <a:spcPts val="0"/>
              </a:spcBef>
              <a:spcAft>
                <a:spcPts val="0"/>
              </a:spcAft>
            </a:pPr>
            <a:r>
              <a:rPr lang="en-US" sz="3200" b="0" i="1" dirty="0"/>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 SAND2022-5526C</a:t>
            </a:r>
            <a:endParaRPr lang="en-US" sz="3200" b="0" dirty="0"/>
          </a:p>
          <a:p>
            <a:pPr algn="l"/>
            <a:endParaRPr lang="en-US" sz="2800" b="0" dirty="0"/>
          </a:p>
        </p:txBody>
      </p:sp>
    </p:spTree>
    <p:extLst>
      <p:ext uri="{BB962C8B-B14F-4D97-AF65-F5344CB8AC3E}">
        <p14:creationId xmlns:p14="http://schemas.microsoft.com/office/powerpoint/2010/main" val="1719316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a:xfrm>
            <a:off x="2912468" y="397092"/>
            <a:ext cx="9205641" cy="730960"/>
          </a:xfrm>
        </p:spPr>
        <p:txBody>
          <a:bodyPr/>
          <a:lstStyle/>
          <a:p>
            <a:r>
              <a:rPr lang="en-US" sz="2200" dirty="0"/>
              <a:t>Risk Related Example - Dynamic Risk-Informed Framework</a:t>
            </a:r>
            <a:endParaRPr lang="en-US" sz="2200" i="1" dirty="0"/>
          </a:p>
        </p:txBody>
      </p:sp>
      <p:sp>
        <p:nvSpPr>
          <p:cNvPr id="3" name="Content Placeholder 2">
            <a:extLst>
              <a:ext uri="{FF2B5EF4-FFF2-40B4-BE49-F238E27FC236}">
                <a16:creationId xmlns:a16="http://schemas.microsoft.com/office/drawing/2014/main" id="{2416D61A-0E65-624F-89C6-4D156FFF7A9C}"/>
              </a:ext>
            </a:extLst>
          </p:cNvPr>
          <p:cNvSpPr>
            <a:spLocks noGrp="1"/>
          </p:cNvSpPr>
          <p:nvPr>
            <p:ph idx="1"/>
          </p:nvPr>
        </p:nvSpPr>
        <p:spPr>
          <a:xfrm>
            <a:off x="411747" y="1620253"/>
            <a:ext cx="11368505" cy="4307304"/>
          </a:xfrm>
        </p:spPr>
        <p:txBody>
          <a:bodyPr>
            <a:normAutofit/>
          </a:bodyPr>
          <a:lstStyle/>
          <a:p>
            <a:pPr marL="45720" indent="0">
              <a:buNone/>
            </a:pPr>
            <a:r>
              <a:rPr lang="en-US" b="1" dirty="0"/>
              <a:t>Impact:  </a:t>
            </a:r>
            <a:r>
              <a:rPr lang="en-US" dirty="0"/>
              <a:t>A risk-informed physical security method integrating dynamic risk methods, physics-based modeling and simulation, operator actions, and FLEX equipment (as an example of safety equipment). This linked security-safety framework will extend the adversarial timeline for response force success. The tools will enable commercial utilities to incorporate increased realism in their force-on-force models, take credit for operator actions and FLEX equipment, and move toward greater use of quantitative measures of performance in security posture.</a:t>
            </a:r>
          </a:p>
          <a:p>
            <a:pPr marL="45720" indent="0">
              <a:buNone/>
            </a:pPr>
            <a:endParaRPr lang="en-US" sz="1400" dirty="0"/>
          </a:p>
          <a:p>
            <a:pPr marL="45720" indent="0">
              <a:buNone/>
            </a:pPr>
            <a:r>
              <a:rPr lang="en-US" b="1" dirty="0"/>
              <a:t>FY-22 Tasks:</a:t>
            </a:r>
          </a:p>
          <a:p>
            <a:r>
              <a:rPr lang="en-US" sz="1700" dirty="0"/>
              <a:t>Develop guidance in collaboration with stakeholders to support the use of the dynamic risk tools.</a:t>
            </a:r>
          </a:p>
          <a:p>
            <a:r>
              <a:rPr lang="en-US" sz="1700" dirty="0"/>
              <a:t>Integrate force-on-force simulation software platforms with thermal-hydraulic codes.</a:t>
            </a:r>
          </a:p>
          <a:p>
            <a:r>
              <a:rPr lang="en-US" sz="1700" dirty="0"/>
              <a:t>Document Physical Security human reliability needs. </a:t>
            </a:r>
          </a:p>
          <a:p>
            <a:r>
              <a:rPr lang="en-US" sz="1700" dirty="0"/>
              <a:t>Develop dynamic modeling tools to incorporate force-on-force and operator actions into static and dynamic risk assessment models; credit additional operator actions and FLEX within a site’s protective strategy.</a:t>
            </a:r>
          </a:p>
          <a:p>
            <a:endParaRPr lang="en-US" dirty="0"/>
          </a:p>
        </p:txBody>
      </p:sp>
    </p:spTree>
    <p:extLst>
      <p:ext uri="{BB962C8B-B14F-4D97-AF65-F5344CB8AC3E}">
        <p14:creationId xmlns:p14="http://schemas.microsoft.com/office/powerpoint/2010/main" val="374050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A6A523-1482-4836-AA3F-DF817EB0B552}"/>
              </a:ext>
            </a:extLst>
          </p:cNvPr>
          <p:cNvSpPr>
            <a:spLocks noGrp="1"/>
          </p:cNvSpPr>
          <p:nvPr>
            <p:ph idx="1"/>
          </p:nvPr>
        </p:nvSpPr>
        <p:spPr>
          <a:xfrm>
            <a:off x="593124" y="1249062"/>
            <a:ext cx="11325656" cy="4693509"/>
          </a:xfrm>
        </p:spPr>
        <p:txBody>
          <a:bodyPr>
            <a:normAutofit/>
          </a:bodyPr>
          <a:lstStyle/>
          <a:p>
            <a:pPr marL="0" indent="0">
              <a:spcAft>
                <a:spcPts val="600"/>
              </a:spcAft>
              <a:buNone/>
            </a:pPr>
            <a:r>
              <a:rPr lang="en-US" sz="2000" dirty="0"/>
              <a:t>Physical Security research aims to create tools, technologies, and risk-informed physical security decisions and activities with the following objectives:</a:t>
            </a:r>
          </a:p>
          <a:p>
            <a:pPr marL="234950" indent="-234950">
              <a:spcAft>
                <a:spcPts val="600"/>
              </a:spcAft>
              <a:buFont typeface="Arial" panose="020B0604020202020204" pitchFamily="34" charset="0"/>
              <a:buChar char="•"/>
            </a:pPr>
            <a:r>
              <a:rPr lang="en-US" dirty="0"/>
              <a:t>Develop mitigation strategies and enhance the technical basis necessary for stakeholders to reevaluate physical security postures while meeting regulatory requirements. </a:t>
            </a:r>
          </a:p>
          <a:p>
            <a:pPr marL="234950" indent="-234950">
              <a:buFont typeface="Arial" panose="020B0604020202020204" pitchFamily="34" charset="0"/>
              <a:buChar char="•"/>
            </a:pPr>
            <a:r>
              <a:rPr lang="en-US" dirty="0"/>
              <a:t>Analyze the existing physical security regime, current best practices, and compare/contrast insights with alternative methods which leverage advanced modeling and simulation, modern technologies, and novel techniques that address design basis threat and regulatory requirements</a:t>
            </a:r>
          </a:p>
          <a:p>
            <a:pPr marL="0" indent="0">
              <a:buNone/>
            </a:pPr>
            <a:endParaRPr lang="en-US" sz="500" dirty="0"/>
          </a:p>
          <a:p>
            <a:pPr marL="0" indent="0">
              <a:buNone/>
            </a:pPr>
            <a:r>
              <a:rPr lang="en-US" sz="2000" dirty="0"/>
              <a:t>Short-term goal is to enable industry to operate nearer the staffing requirements of 10 CFR 73.55</a:t>
            </a:r>
          </a:p>
          <a:p>
            <a:pPr marL="0" indent="0">
              <a:buNone/>
            </a:pPr>
            <a:endParaRPr lang="en-US" sz="1000" dirty="0"/>
          </a:p>
          <a:p>
            <a:pPr marL="0" indent="0">
              <a:buNone/>
            </a:pPr>
            <a:r>
              <a:rPr lang="en-US" sz="2000" dirty="0"/>
              <a:t>Main research thrust areas:</a:t>
            </a:r>
          </a:p>
          <a:p>
            <a:pPr marL="341313" indent="-230188">
              <a:buFont typeface="Arial" panose="020B0604020202020204" pitchFamily="34" charset="0"/>
              <a:buChar char="•"/>
            </a:pPr>
            <a:r>
              <a:rPr lang="en-US" dirty="0"/>
              <a:t>Advanced Security Technologies</a:t>
            </a:r>
          </a:p>
          <a:p>
            <a:pPr marL="341313" indent="-230188">
              <a:buFont typeface="Arial" panose="020B0604020202020204" pitchFamily="34" charset="0"/>
              <a:buChar char="•"/>
            </a:pPr>
            <a:r>
              <a:rPr lang="en-US" dirty="0"/>
              <a:t>Risk-Informed Physical Security</a:t>
            </a:r>
          </a:p>
          <a:p>
            <a:pPr marL="341313" indent="-230188">
              <a:buFont typeface="Arial" panose="020B0604020202020204" pitchFamily="34" charset="0"/>
              <a:buChar char="•"/>
            </a:pPr>
            <a:r>
              <a:rPr lang="en-US" dirty="0"/>
              <a:t>Advanced Security Sensors &amp; Delay</a:t>
            </a:r>
          </a:p>
        </p:txBody>
      </p:sp>
      <p:sp>
        <p:nvSpPr>
          <p:cNvPr id="3" name="Title 2">
            <a:extLst>
              <a:ext uri="{FF2B5EF4-FFF2-40B4-BE49-F238E27FC236}">
                <a16:creationId xmlns:a16="http://schemas.microsoft.com/office/drawing/2014/main" id="{D7F9E0EF-8E76-4D67-8C8D-57A0CA3B7319}"/>
              </a:ext>
            </a:extLst>
          </p:cNvPr>
          <p:cNvSpPr>
            <a:spLocks noGrp="1"/>
          </p:cNvSpPr>
          <p:nvPr>
            <p:ph type="title"/>
          </p:nvPr>
        </p:nvSpPr>
        <p:spPr>
          <a:xfrm>
            <a:off x="2995596" y="602456"/>
            <a:ext cx="8636000" cy="563562"/>
          </a:xfrm>
        </p:spPr>
        <p:txBody>
          <a:bodyPr/>
          <a:lstStyle/>
          <a:p>
            <a:r>
              <a:rPr lang="en-US" dirty="0"/>
              <a:t>Overview of Physical Security Pathway</a:t>
            </a:r>
          </a:p>
        </p:txBody>
      </p:sp>
      <p:pic>
        <p:nvPicPr>
          <p:cNvPr id="6" name="Picture 5">
            <a:extLst>
              <a:ext uri="{FF2B5EF4-FFF2-40B4-BE49-F238E27FC236}">
                <a16:creationId xmlns:a16="http://schemas.microsoft.com/office/drawing/2014/main" id="{A7F3E239-21E0-44F7-9A1C-99397F0BD91F}"/>
              </a:ext>
            </a:extLst>
          </p:cNvPr>
          <p:cNvPicPr>
            <a:picLocks noChangeAspect="1"/>
          </p:cNvPicPr>
          <p:nvPr/>
        </p:nvPicPr>
        <p:blipFill>
          <a:blip r:embed="rId3"/>
          <a:stretch>
            <a:fillRect/>
          </a:stretch>
        </p:blipFill>
        <p:spPr>
          <a:xfrm>
            <a:off x="8798862" y="4301663"/>
            <a:ext cx="3243486" cy="1905966"/>
          </a:xfrm>
          <a:prstGeom prst="rect">
            <a:avLst/>
          </a:prstGeom>
        </p:spPr>
      </p:pic>
      <p:pic>
        <p:nvPicPr>
          <p:cNvPr id="7" name="Picture 6">
            <a:extLst>
              <a:ext uri="{FF2B5EF4-FFF2-40B4-BE49-F238E27FC236}">
                <a16:creationId xmlns:a16="http://schemas.microsoft.com/office/drawing/2014/main" id="{343BB6AF-FCFD-49ED-9CF2-887E07E5724A}"/>
              </a:ext>
            </a:extLst>
          </p:cNvPr>
          <p:cNvPicPr>
            <a:picLocks noChangeAspect="1"/>
          </p:cNvPicPr>
          <p:nvPr/>
        </p:nvPicPr>
        <p:blipFill>
          <a:blip r:embed="rId4"/>
          <a:stretch>
            <a:fillRect/>
          </a:stretch>
        </p:blipFill>
        <p:spPr>
          <a:xfrm>
            <a:off x="5301048" y="4301663"/>
            <a:ext cx="2965621" cy="1905966"/>
          </a:xfrm>
          <a:prstGeom prst="rect">
            <a:avLst/>
          </a:prstGeom>
        </p:spPr>
      </p:pic>
    </p:spTree>
    <p:extLst>
      <p:ext uri="{BB962C8B-B14F-4D97-AF65-F5344CB8AC3E}">
        <p14:creationId xmlns:p14="http://schemas.microsoft.com/office/powerpoint/2010/main" val="314694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66F91A-6E6E-4337-BF75-ED2E84D7069D}"/>
              </a:ext>
            </a:extLst>
          </p:cNvPr>
          <p:cNvSpPr>
            <a:spLocks noGrp="1"/>
          </p:cNvSpPr>
          <p:nvPr>
            <p:ph type="title"/>
          </p:nvPr>
        </p:nvSpPr>
        <p:spPr>
          <a:xfrm>
            <a:off x="2995596" y="484338"/>
            <a:ext cx="8636000" cy="563562"/>
          </a:xfrm>
        </p:spPr>
        <p:txBody>
          <a:bodyPr/>
          <a:lstStyle/>
          <a:p>
            <a:r>
              <a:rPr lang="en-US" dirty="0"/>
              <a:t>Physical Security Risk-Related Research</a:t>
            </a:r>
          </a:p>
        </p:txBody>
      </p:sp>
      <p:graphicFrame>
        <p:nvGraphicFramePr>
          <p:cNvPr id="4" name="Table 3">
            <a:extLst>
              <a:ext uri="{FF2B5EF4-FFF2-40B4-BE49-F238E27FC236}">
                <a16:creationId xmlns:a16="http://schemas.microsoft.com/office/drawing/2014/main" id="{C82D8956-1F6C-475F-98FA-79FA36E43EDD}"/>
              </a:ext>
            </a:extLst>
          </p:cNvPr>
          <p:cNvGraphicFramePr>
            <a:graphicFrameLocks noGrp="1"/>
          </p:cNvGraphicFramePr>
          <p:nvPr>
            <p:extLst>
              <p:ext uri="{D42A27DB-BD31-4B8C-83A1-F6EECF244321}">
                <p14:modId xmlns:p14="http://schemas.microsoft.com/office/powerpoint/2010/main" val="918174501"/>
              </p:ext>
            </p:extLst>
          </p:nvPr>
        </p:nvGraphicFramePr>
        <p:xfrm>
          <a:off x="972865" y="1421163"/>
          <a:ext cx="10246270" cy="4921025"/>
        </p:xfrm>
        <a:graphic>
          <a:graphicData uri="http://schemas.openxmlformats.org/drawingml/2006/table">
            <a:tbl>
              <a:tblPr>
                <a:tableStyleId>{616DA210-FB5B-4158-B5E0-FEB733F419BA}</a:tableStyleId>
              </a:tblPr>
              <a:tblGrid>
                <a:gridCol w="10246270">
                  <a:extLst>
                    <a:ext uri="{9D8B030D-6E8A-4147-A177-3AD203B41FA5}">
                      <a16:colId xmlns:a16="http://schemas.microsoft.com/office/drawing/2014/main" val="1361242592"/>
                    </a:ext>
                  </a:extLst>
                </a:gridCol>
              </a:tblGrid>
              <a:tr h="417258">
                <a:tc>
                  <a:txBody>
                    <a:bodyPr/>
                    <a:lstStyle/>
                    <a:p>
                      <a:pPr algn="ctr" fontAlgn="b"/>
                      <a:r>
                        <a:rPr lang="en-US" sz="2000" b="1" i="1" u="none" strike="noStrike" dirty="0">
                          <a:solidFill>
                            <a:schemeClr val="bg1"/>
                          </a:solidFill>
                          <a:effectLst/>
                        </a:rPr>
                        <a:t>Research Thrust Area</a:t>
                      </a:r>
                      <a:endParaRPr lang="en-US" sz="2000" b="1" i="0" u="none" strike="noStrike" dirty="0">
                        <a:solidFill>
                          <a:schemeClr val="bg1"/>
                        </a:solidFill>
                        <a:effectLst/>
                        <a:latin typeface="Calibri" panose="020F0502020204030204" pitchFamily="34" charset="0"/>
                      </a:endParaRPr>
                    </a:p>
                  </a:txBody>
                  <a:tcPr marL="4297" marR="4297" marT="4297" marB="0" anchor="ctr">
                    <a:solidFill>
                      <a:schemeClr val="tx1"/>
                    </a:solidFill>
                  </a:tcPr>
                </a:tc>
                <a:extLst>
                  <a:ext uri="{0D108BD9-81ED-4DB2-BD59-A6C34878D82A}">
                    <a16:rowId xmlns:a16="http://schemas.microsoft.com/office/drawing/2014/main" val="417982131"/>
                  </a:ext>
                </a:extLst>
              </a:tr>
              <a:tr h="543941">
                <a:tc>
                  <a:txBody>
                    <a:bodyPr/>
                    <a:lstStyle/>
                    <a:p>
                      <a:pPr algn="l" fontAlgn="b"/>
                      <a:r>
                        <a:rPr lang="en-US" sz="2000" i="1" u="none" strike="noStrike" dirty="0">
                          <a:effectLst/>
                        </a:rPr>
                        <a:t> Advanced Security Sensors – </a:t>
                      </a:r>
                      <a:r>
                        <a:rPr lang="en-US" sz="2000" u="none" strike="noStrike" dirty="0">
                          <a:effectLst/>
                        </a:rPr>
                        <a:t>Deliberate Motion Analytics</a:t>
                      </a:r>
                      <a:endParaRPr lang="en-US" sz="2000" b="0" i="0" u="none" strike="noStrike" dirty="0">
                        <a:solidFill>
                          <a:srgbClr val="000000"/>
                        </a:solidFill>
                        <a:effectLst/>
                        <a:latin typeface="Calibri" panose="020F0502020204030204" pitchFamily="34" charset="0"/>
                      </a:endParaRPr>
                    </a:p>
                  </a:txBody>
                  <a:tcPr marL="4297" marR="4297" marT="4297" marB="0" anchor="ctr"/>
                </a:tc>
                <a:extLst>
                  <a:ext uri="{0D108BD9-81ED-4DB2-BD59-A6C34878D82A}">
                    <a16:rowId xmlns:a16="http://schemas.microsoft.com/office/drawing/2014/main" val="3149711387"/>
                  </a:ext>
                </a:extLst>
              </a:tr>
              <a:tr h="616465">
                <a:tc>
                  <a:txBody>
                    <a:bodyPr/>
                    <a:lstStyle/>
                    <a:p>
                      <a:pPr algn="l" fontAlgn="b"/>
                      <a:r>
                        <a:rPr lang="en-US" sz="2000" i="1" u="none" strike="noStrike" dirty="0">
                          <a:effectLst/>
                        </a:rPr>
                        <a:t> Advanced Security Sensors </a:t>
                      </a:r>
                      <a:r>
                        <a:rPr lang="en-US" sz="2000" u="none" strike="noStrike" dirty="0">
                          <a:effectLst/>
                        </a:rPr>
                        <a:t>– Water Intakes</a:t>
                      </a:r>
                      <a:endParaRPr lang="en-US" sz="2000" b="0" i="0" u="none" strike="noStrike" dirty="0">
                        <a:solidFill>
                          <a:srgbClr val="000000"/>
                        </a:solidFill>
                        <a:effectLst/>
                        <a:latin typeface="Calibri" panose="020F0502020204030204" pitchFamily="34" charset="0"/>
                      </a:endParaRPr>
                    </a:p>
                  </a:txBody>
                  <a:tcPr marL="4297" marR="4297" marT="4297" marB="0" anchor="ctr">
                    <a:solidFill>
                      <a:schemeClr val="bg1">
                        <a:lumMod val="85000"/>
                      </a:schemeClr>
                    </a:solidFill>
                  </a:tcPr>
                </a:tc>
                <a:extLst>
                  <a:ext uri="{0D108BD9-81ED-4DB2-BD59-A6C34878D82A}">
                    <a16:rowId xmlns:a16="http://schemas.microsoft.com/office/drawing/2014/main" val="3401924450"/>
                  </a:ext>
                </a:extLst>
              </a:tr>
              <a:tr h="695100">
                <a:tc>
                  <a:txBody>
                    <a:bodyPr/>
                    <a:lstStyle/>
                    <a:p>
                      <a:pPr algn="l" fontAlgn="b"/>
                      <a:r>
                        <a:rPr lang="en-US" sz="2000" i="1" u="none" strike="noStrike" dirty="0">
                          <a:effectLst/>
                        </a:rPr>
                        <a:t> Risk Informed Security </a:t>
                      </a:r>
                      <a:r>
                        <a:rPr lang="en-US" sz="2000" u="none" strike="noStrike" dirty="0">
                          <a:effectLst/>
                        </a:rPr>
                        <a:t>– Performance Based Data Collection Methodology</a:t>
                      </a:r>
                      <a:endParaRPr lang="en-US" sz="2000" b="0" i="0" u="none" strike="noStrike" dirty="0">
                        <a:solidFill>
                          <a:srgbClr val="000000"/>
                        </a:solidFill>
                        <a:effectLst/>
                        <a:latin typeface="Calibri" panose="020F0502020204030204" pitchFamily="34" charset="0"/>
                      </a:endParaRPr>
                    </a:p>
                  </a:txBody>
                  <a:tcPr marL="4297" marR="4297" marT="4297" marB="0" anchor="ctr"/>
                </a:tc>
                <a:extLst>
                  <a:ext uri="{0D108BD9-81ED-4DB2-BD59-A6C34878D82A}">
                    <a16:rowId xmlns:a16="http://schemas.microsoft.com/office/drawing/2014/main" val="1672452513"/>
                  </a:ext>
                </a:extLst>
              </a:tr>
              <a:tr h="591127">
                <a:tc>
                  <a:txBody>
                    <a:bodyPr/>
                    <a:lstStyle/>
                    <a:p>
                      <a:pPr algn="l" fontAlgn="b"/>
                      <a:r>
                        <a:rPr lang="en-US" sz="2000" i="1" u="none" strike="noStrike" dirty="0">
                          <a:effectLst/>
                        </a:rPr>
                        <a:t> Risk Informed Security </a:t>
                      </a:r>
                      <a:r>
                        <a:rPr lang="en-US" sz="2000" u="none" strike="noStrike" dirty="0">
                          <a:effectLst/>
                        </a:rPr>
                        <a:t>– Dynamic Risk Framework</a:t>
                      </a:r>
                      <a:endParaRPr lang="en-US" sz="2000" b="0" i="0" u="none" strike="noStrike" dirty="0">
                        <a:solidFill>
                          <a:srgbClr val="000000"/>
                        </a:solidFill>
                        <a:effectLst/>
                        <a:latin typeface="Calibri" panose="020F0502020204030204" pitchFamily="34" charset="0"/>
                      </a:endParaRPr>
                    </a:p>
                  </a:txBody>
                  <a:tcPr marL="4297" marR="4297" marT="4297" marB="0" anchor="ctr">
                    <a:solidFill>
                      <a:schemeClr val="bg1">
                        <a:lumMod val="85000"/>
                      </a:schemeClr>
                    </a:solidFill>
                  </a:tcPr>
                </a:tc>
                <a:extLst>
                  <a:ext uri="{0D108BD9-81ED-4DB2-BD59-A6C34878D82A}">
                    <a16:rowId xmlns:a16="http://schemas.microsoft.com/office/drawing/2014/main" val="1272543231"/>
                  </a:ext>
                </a:extLst>
              </a:tr>
              <a:tr h="684110">
                <a:tc>
                  <a:txBody>
                    <a:bodyPr/>
                    <a:lstStyle/>
                    <a:p>
                      <a:pPr algn="l" fontAlgn="b"/>
                      <a:r>
                        <a:rPr lang="en-US" sz="2000" i="1" u="none" strike="noStrike" dirty="0">
                          <a:effectLst/>
                        </a:rPr>
                        <a:t> Advanced Security Delay </a:t>
                      </a:r>
                      <a:r>
                        <a:rPr lang="en-US" sz="2000" u="none" strike="noStrike" dirty="0">
                          <a:effectLst/>
                        </a:rPr>
                        <a:t>– Risk-Informed Adversary Timelines</a:t>
                      </a:r>
                      <a:endParaRPr lang="en-US" sz="2000" b="0" i="0" u="none" strike="noStrike" dirty="0">
                        <a:solidFill>
                          <a:srgbClr val="000000"/>
                        </a:solidFill>
                        <a:effectLst/>
                        <a:latin typeface="Calibri" panose="020F0502020204030204" pitchFamily="34" charset="0"/>
                      </a:endParaRPr>
                    </a:p>
                  </a:txBody>
                  <a:tcPr marL="4297" marR="4297" marT="4297" marB="0" anchor="ctr"/>
                </a:tc>
                <a:extLst>
                  <a:ext uri="{0D108BD9-81ED-4DB2-BD59-A6C34878D82A}">
                    <a16:rowId xmlns:a16="http://schemas.microsoft.com/office/drawing/2014/main" val="1106269469"/>
                  </a:ext>
                </a:extLst>
              </a:tr>
              <a:tr h="611313">
                <a:tc>
                  <a:txBody>
                    <a:bodyPr/>
                    <a:lstStyle/>
                    <a:p>
                      <a:pPr algn="l" fontAlgn="b"/>
                      <a:r>
                        <a:rPr lang="en-US" sz="2000" b="0" i="1" u="none" strike="noStrike" dirty="0">
                          <a:solidFill>
                            <a:srgbClr val="000000"/>
                          </a:solidFill>
                          <a:effectLst/>
                          <a:latin typeface="Calibri" panose="020F0502020204030204" pitchFamily="34" charset="0"/>
                        </a:rPr>
                        <a:t> Advanced Security Delay </a:t>
                      </a:r>
                      <a:r>
                        <a:rPr lang="en-US" sz="2000" b="0" i="0" u="none" strike="noStrike" dirty="0">
                          <a:solidFill>
                            <a:srgbClr val="000000"/>
                          </a:solidFill>
                          <a:effectLst/>
                          <a:latin typeface="Calibri" panose="020F0502020204030204" pitchFamily="34" charset="0"/>
                        </a:rPr>
                        <a:t>– Risk-Informed Approach for Unattended Openings</a:t>
                      </a:r>
                    </a:p>
                  </a:txBody>
                  <a:tcPr marL="4297" marR="4297" marT="4297" marB="0" anchor="ctr">
                    <a:solidFill>
                      <a:schemeClr val="bg1">
                        <a:lumMod val="85000"/>
                      </a:schemeClr>
                    </a:solidFill>
                  </a:tcPr>
                </a:tc>
                <a:extLst>
                  <a:ext uri="{0D108BD9-81ED-4DB2-BD59-A6C34878D82A}">
                    <a16:rowId xmlns:a16="http://schemas.microsoft.com/office/drawing/2014/main" val="3783016260"/>
                  </a:ext>
                </a:extLst>
              </a:tr>
              <a:tr h="761711">
                <a:tc>
                  <a:txBody>
                    <a:bodyPr/>
                    <a:lstStyle/>
                    <a:p>
                      <a:pPr algn="l" fontAlgn="b"/>
                      <a:r>
                        <a:rPr lang="en-US" sz="2000" i="1" u="none" strike="noStrike" dirty="0">
                          <a:effectLst/>
                        </a:rPr>
                        <a:t> Risk Informed Security </a:t>
                      </a:r>
                      <a:r>
                        <a:rPr lang="en-US" sz="2000" u="none" strike="noStrike" dirty="0">
                          <a:effectLst/>
                        </a:rPr>
                        <a:t>– Security Economics &amp; Risk-Informed Management for Enterprise Security</a:t>
                      </a:r>
                      <a:endParaRPr lang="en-US" sz="2000" b="0" i="0" u="none" strike="noStrike" dirty="0">
                        <a:solidFill>
                          <a:srgbClr val="000000"/>
                        </a:solidFill>
                        <a:effectLst/>
                        <a:latin typeface="Calibri" panose="020F0502020204030204" pitchFamily="34" charset="0"/>
                      </a:endParaRPr>
                    </a:p>
                  </a:txBody>
                  <a:tcPr marL="4297" marR="4297" marT="4297" marB="0" anchor="ctr">
                    <a:solidFill>
                      <a:schemeClr val="bg1"/>
                    </a:solidFill>
                  </a:tcPr>
                </a:tc>
                <a:extLst>
                  <a:ext uri="{0D108BD9-81ED-4DB2-BD59-A6C34878D82A}">
                    <a16:rowId xmlns:a16="http://schemas.microsoft.com/office/drawing/2014/main" val="2015439946"/>
                  </a:ext>
                </a:extLst>
              </a:tr>
            </a:tbl>
          </a:graphicData>
        </a:graphic>
      </p:graphicFrame>
    </p:spTree>
    <p:extLst>
      <p:ext uri="{BB962C8B-B14F-4D97-AF65-F5344CB8AC3E}">
        <p14:creationId xmlns:p14="http://schemas.microsoft.com/office/powerpoint/2010/main" val="167585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3663" y="1560477"/>
            <a:ext cx="7459580" cy="4297635"/>
          </a:xfrm>
        </p:spPr>
        <p:txBody>
          <a:bodyPr>
            <a:normAutofit fontScale="92500" lnSpcReduction="20000"/>
          </a:bodyPr>
          <a:lstStyle/>
          <a:p>
            <a:pPr marL="342900" lvl="2">
              <a:lnSpc>
                <a:spcPct val="100000"/>
              </a:lnSpc>
              <a:spcBef>
                <a:spcPts val="300"/>
              </a:spcBef>
              <a:buFont typeface="Arial" panose="020B0604020202020204" pitchFamily="34" charset="0"/>
              <a:buChar char="•"/>
            </a:pPr>
            <a:r>
              <a:rPr lang="en-US" sz="2200" dirty="0">
                <a:latin typeface="Arial" panose="020B0604020202020204" pitchFamily="34" charset="0"/>
                <a:cs typeface="Arial" panose="020B0604020202020204" pitchFamily="34" charset="0"/>
              </a:rPr>
              <a:t>Stakeholder Engagement Meetings</a:t>
            </a:r>
          </a:p>
          <a:p>
            <a:pPr marL="914400" lvl="3" indent="-342900">
              <a:lnSpc>
                <a:spcPct val="100000"/>
              </a:lnSpc>
              <a:spcBef>
                <a:spcPts val="300"/>
              </a:spcBef>
              <a:buSzPct val="80000"/>
              <a:buFont typeface="Courier New" panose="02070309020205020404" pitchFamily="49" charset="0"/>
              <a:buChar char="o"/>
            </a:pPr>
            <a:r>
              <a:rPr lang="en-US" sz="2000" dirty="0">
                <a:latin typeface="Arial" panose="020B0604020202020204" pitchFamily="34" charset="0"/>
                <a:cs typeface="Arial" panose="020B0604020202020204" pitchFamily="34" charset="0"/>
              </a:rPr>
              <a:t>Path Analysis Workshop</a:t>
            </a:r>
          </a:p>
          <a:p>
            <a:pPr marL="914400" lvl="3" indent="-342900">
              <a:lnSpc>
                <a:spcPct val="100000"/>
              </a:lnSpc>
              <a:spcBef>
                <a:spcPts val="300"/>
              </a:spcBef>
              <a:buSzPct val="80000"/>
              <a:buFont typeface="Courier New" panose="02070309020205020404" pitchFamily="49" charset="0"/>
              <a:buChar char="o"/>
            </a:pPr>
            <a:r>
              <a:rPr lang="en-US" sz="2000" dirty="0">
                <a:latin typeface="Arial" panose="020B0604020202020204" pitchFamily="34" charset="0"/>
                <a:cs typeface="Arial" panose="020B0604020202020204" pitchFamily="34" charset="0"/>
              </a:rPr>
              <a:t>Explosive Engineering Workshop</a:t>
            </a:r>
          </a:p>
          <a:p>
            <a:pPr marL="0" lvl="2" indent="0">
              <a:lnSpc>
                <a:spcPct val="100000"/>
              </a:lnSpc>
              <a:spcBef>
                <a:spcPts val="300"/>
              </a:spcBef>
              <a:buNone/>
            </a:pPr>
            <a:endParaRPr lang="en-US" dirty="0">
              <a:latin typeface="Arial" panose="020B0604020202020204" pitchFamily="34" charset="0"/>
              <a:cs typeface="Arial" panose="020B0604020202020204" pitchFamily="34" charset="0"/>
            </a:endParaRPr>
          </a:p>
          <a:p>
            <a:pPr marL="342900" lvl="2" indent="-342900">
              <a:lnSpc>
                <a:spcPct val="100000"/>
              </a:lnSpc>
              <a:spcBef>
                <a:spcPts val="300"/>
              </a:spcBef>
              <a:buFont typeface="Arial" panose="020B0604020202020204" pitchFamily="34" charset="0"/>
              <a:buChar char="•"/>
            </a:pPr>
            <a:r>
              <a:rPr lang="en-US" sz="2200" dirty="0">
                <a:latin typeface="Arial" panose="020B0604020202020204" pitchFamily="34" charset="0"/>
                <a:cs typeface="Arial" panose="020B0604020202020204" pitchFamily="34" charset="0"/>
              </a:rPr>
              <a:t>Advanced Security Technologies</a:t>
            </a:r>
          </a:p>
          <a:p>
            <a:pPr marL="800100" lvl="3" indent="-342900">
              <a:lnSpc>
                <a:spcPct val="100000"/>
              </a:lnSpc>
              <a:spcBef>
                <a:spcPts val="300"/>
              </a:spcBef>
              <a:buSzPct val="80000"/>
              <a:buFont typeface="Courier New" panose="02070309020205020404" pitchFamily="49" charset="0"/>
              <a:buChar char="o"/>
            </a:pPr>
            <a:r>
              <a:rPr lang="en-US" sz="2000" dirty="0">
                <a:latin typeface="Arial" panose="020B0604020202020204" pitchFamily="34" charset="0"/>
                <a:cs typeface="Arial" panose="020B0604020202020204" pitchFamily="34" charset="0"/>
              </a:rPr>
              <a:t>Remote Operated Weapons System (ROWS)</a:t>
            </a:r>
          </a:p>
          <a:p>
            <a:pPr marL="0" lvl="2" indent="0">
              <a:lnSpc>
                <a:spcPct val="100000"/>
              </a:lnSpc>
              <a:spcBef>
                <a:spcPts val="300"/>
              </a:spcBef>
              <a:buNone/>
            </a:pPr>
            <a:endParaRPr lang="en-US" dirty="0">
              <a:latin typeface="Arial" panose="020B0604020202020204" pitchFamily="34" charset="0"/>
              <a:cs typeface="Arial" panose="020B0604020202020204" pitchFamily="34" charset="0"/>
            </a:endParaRPr>
          </a:p>
          <a:p>
            <a:pPr marL="319088" lvl="2">
              <a:lnSpc>
                <a:spcPct val="100000"/>
              </a:lnSpc>
              <a:spcBef>
                <a:spcPts val="300"/>
              </a:spcBef>
              <a:buFont typeface="Arial" panose="020B0604020202020204" pitchFamily="34" charset="0"/>
              <a:buChar char="•"/>
            </a:pPr>
            <a:r>
              <a:rPr lang="en-US" sz="2200" dirty="0">
                <a:latin typeface="Arial" panose="020B0604020202020204" pitchFamily="34" charset="0"/>
                <a:cs typeface="Arial" panose="020B0604020202020204" pitchFamily="34" charset="0"/>
              </a:rPr>
              <a:t>Risk-Informed Physical Security</a:t>
            </a:r>
          </a:p>
          <a:p>
            <a:pPr marL="890588" lvl="3" indent="-342900">
              <a:lnSpc>
                <a:spcPct val="100000"/>
              </a:lnSpc>
              <a:spcBef>
                <a:spcPts val="300"/>
              </a:spcBef>
              <a:buSzPct val="80000"/>
              <a:buFont typeface="Courier New" panose="02070309020205020404" pitchFamily="49" charset="0"/>
              <a:buChar char="o"/>
            </a:pPr>
            <a:r>
              <a:rPr lang="en-US" sz="2000" dirty="0">
                <a:latin typeface="Arial" panose="020B0604020202020204" pitchFamily="34" charset="0"/>
                <a:cs typeface="Arial" panose="020B0604020202020204" pitchFamily="34" charset="0"/>
              </a:rPr>
              <a:t>Dynamic Risk-Informed Framework</a:t>
            </a:r>
          </a:p>
          <a:p>
            <a:pPr marL="890588" lvl="3" indent="-342900">
              <a:lnSpc>
                <a:spcPct val="100000"/>
              </a:lnSpc>
              <a:spcBef>
                <a:spcPts val="300"/>
              </a:spcBef>
              <a:buSzPct val="80000"/>
              <a:buFont typeface="Courier New" panose="02070309020205020404" pitchFamily="49" charset="0"/>
              <a:buChar char="o"/>
            </a:pPr>
            <a:r>
              <a:rPr lang="en-US" sz="2000" dirty="0">
                <a:latin typeface="Arial" panose="020B0604020202020204" pitchFamily="34" charset="0"/>
                <a:cs typeface="Arial" panose="020B0604020202020204" pitchFamily="34" charset="0"/>
              </a:rPr>
              <a:t>Performance Based Data Collection Methodology</a:t>
            </a:r>
          </a:p>
          <a:p>
            <a:pPr marL="0" lvl="2" indent="0">
              <a:lnSpc>
                <a:spcPct val="100000"/>
              </a:lnSpc>
              <a:spcBef>
                <a:spcPts val="300"/>
              </a:spcBef>
              <a:buNone/>
            </a:pPr>
            <a:endParaRPr lang="en-US" dirty="0">
              <a:latin typeface="Arial" panose="020B0604020202020204" pitchFamily="34" charset="0"/>
              <a:cs typeface="Arial" panose="020B0604020202020204" pitchFamily="34" charset="0"/>
            </a:endParaRPr>
          </a:p>
          <a:p>
            <a:pPr marL="319088" lvl="2">
              <a:lnSpc>
                <a:spcPct val="100000"/>
              </a:lnSpc>
              <a:spcBef>
                <a:spcPts val="300"/>
              </a:spcBef>
              <a:buFont typeface="Arial" panose="020B0604020202020204" pitchFamily="34" charset="0"/>
              <a:buChar char="•"/>
            </a:pPr>
            <a:r>
              <a:rPr lang="en-US" sz="2200" dirty="0">
                <a:latin typeface="Arial" panose="020B0604020202020204" pitchFamily="34" charset="0"/>
                <a:cs typeface="Arial" panose="020B0604020202020204" pitchFamily="34" charset="0"/>
              </a:rPr>
              <a:t>Advanced Security Sensors &amp; Delay</a:t>
            </a:r>
          </a:p>
          <a:p>
            <a:pPr marL="890588" lvl="3" indent="-342900">
              <a:lnSpc>
                <a:spcPct val="100000"/>
              </a:lnSpc>
              <a:spcBef>
                <a:spcPts val="300"/>
              </a:spcBef>
              <a:buSzPct val="80000"/>
              <a:buFont typeface="Courier New" panose="02070309020205020404" pitchFamily="49" charset="0"/>
              <a:buChar char="o"/>
            </a:pPr>
            <a:r>
              <a:rPr lang="en-US" sz="2000" dirty="0">
                <a:latin typeface="Arial" panose="020B0604020202020204" pitchFamily="34" charset="0"/>
                <a:cs typeface="Arial" panose="020B0604020202020204" pitchFamily="34" charset="0"/>
              </a:rPr>
              <a:t>Deliberate Motion Analytics (DMA)</a:t>
            </a:r>
          </a:p>
          <a:p>
            <a:pPr marL="890588" lvl="3" indent="-342900">
              <a:lnSpc>
                <a:spcPct val="100000"/>
              </a:lnSpc>
              <a:spcBef>
                <a:spcPts val="300"/>
              </a:spcBef>
              <a:buSzPct val="80000"/>
              <a:buFont typeface="Courier New" panose="02070309020205020404" pitchFamily="49" charset="0"/>
              <a:buChar char="o"/>
            </a:pPr>
            <a:r>
              <a:rPr lang="en-US" sz="2000" dirty="0">
                <a:latin typeface="Arial" panose="020B0604020202020204" pitchFamily="34" charset="0"/>
                <a:cs typeface="Arial" panose="020B0604020202020204" pitchFamily="34" charset="0"/>
              </a:rPr>
              <a:t>Water Intakes</a:t>
            </a:r>
          </a:p>
          <a:p>
            <a:pPr marL="890588" lvl="3" indent="-342900">
              <a:lnSpc>
                <a:spcPct val="100000"/>
              </a:lnSpc>
              <a:spcBef>
                <a:spcPts val="300"/>
              </a:spcBef>
              <a:buSzPct val="80000"/>
              <a:buFont typeface="Courier New" panose="02070309020205020404" pitchFamily="49" charset="0"/>
              <a:buChar char="o"/>
            </a:pPr>
            <a:r>
              <a:rPr lang="en-US" sz="2000" dirty="0">
                <a:latin typeface="Arial" panose="020B0604020202020204" pitchFamily="34" charset="0"/>
                <a:cs typeface="Arial" panose="020B0604020202020204" pitchFamily="34" charset="0"/>
              </a:rPr>
              <a:t>Unattended Openings (UAOs)</a:t>
            </a:r>
          </a:p>
          <a:p>
            <a:pPr marL="890588" lvl="3" indent="-342900">
              <a:lnSpc>
                <a:spcPct val="100000"/>
              </a:lnSpc>
              <a:spcBef>
                <a:spcPts val="300"/>
              </a:spcBef>
              <a:buSzPct val="80000"/>
              <a:buFont typeface="Courier New" panose="02070309020205020404" pitchFamily="49" charset="0"/>
              <a:buChar char="o"/>
            </a:pPr>
            <a:r>
              <a:rPr lang="en-US" sz="2000" dirty="0">
                <a:latin typeface="Arial" panose="020B0604020202020204" pitchFamily="34" charset="0"/>
                <a:cs typeface="Arial" panose="020B0604020202020204" pitchFamily="34" charset="0"/>
              </a:rPr>
              <a:t>Vital Area Doors</a:t>
            </a:r>
          </a:p>
        </p:txBody>
      </p:sp>
      <p:pic>
        <p:nvPicPr>
          <p:cNvPr id="10" name="Picture 9">
            <a:extLst>
              <a:ext uri="{FF2B5EF4-FFF2-40B4-BE49-F238E27FC236}">
                <a16:creationId xmlns:a16="http://schemas.microsoft.com/office/drawing/2014/main" id="{4959A8F5-6CB2-43DC-8151-3E1BBC438133}"/>
              </a:ext>
            </a:extLst>
          </p:cNvPr>
          <p:cNvPicPr>
            <a:picLocks noChangeAspect="1"/>
          </p:cNvPicPr>
          <p:nvPr/>
        </p:nvPicPr>
        <p:blipFill>
          <a:blip r:embed="rId3"/>
          <a:stretch>
            <a:fillRect/>
          </a:stretch>
        </p:blipFill>
        <p:spPr>
          <a:xfrm>
            <a:off x="8846744" y="4090572"/>
            <a:ext cx="3288632" cy="1936234"/>
          </a:xfrm>
          <a:prstGeom prst="rect">
            <a:avLst/>
          </a:prstGeom>
        </p:spPr>
      </p:pic>
      <p:pic>
        <p:nvPicPr>
          <p:cNvPr id="11" name="Picture 10">
            <a:extLst>
              <a:ext uri="{FF2B5EF4-FFF2-40B4-BE49-F238E27FC236}">
                <a16:creationId xmlns:a16="http://schemas.microsoft.com/office/drawing/2014/main" id="{F9E19AB2-EEE1-4825-87DB-04309E2956CB}"/>
              </a:ext>
            </a:extLst>
          </p:cNvPr>
          <p:cNvPicPr>
            <a:picLocks noChangeAspect="1"/>
          </p:cNvPicPr>
          <p:nvPr/>
        </p:nvPicPr>
        <p:blipFill>
          <a:blip r:embed="rId4"/>
          <a:stretch>
            <a:fillRect/>
          </a:stretch>
        </p:blipFill>
        <p:spPr>
          <a:xfrm>
            <a:off x="8790120" y="1648256"/>
            <a:ext cx="3345256" cy="1936234"/>
          </a:xfrm>
          <a:prstGeom prst="rect">
            <a:avLst/>
          </a:prstGeom>
        </p:spPr>
      </p:pic>
      <p:sp>
        <p:nvSpPr>
          <p:cNvPr id="4" name="Title 3">
            <a:extLst>
              <a:ext uri="{FF2B5EF4-FFF2-40B4-BE49-F238E27FC236}">
                <a16:creationId xmlns:a16="http://schemas.microsoft.com/office/drawing/2014/main" id="{42E7154A-3100-46F1-A707-49CEC7BB4E8C}"/>
              </a:ext>
            </a:extLst>
          </p:cNvPr>
          <p:cNvSpPr>
            <a:spLocks noGrp="1"/>
          </p:cNvSpPr>
          <p:nvPr>
            <p:ph type="title"/>
          </p:nvPr>
        </p:nvSpPr>
        <p:spPr/>
        <p:txBody>
          <a:bodyPr/>
          <a:lstStyle/>
          <a:p>
            <a:r>
              <a:rPr lang="en-US" dirty="0"/>
              <a:t>FY-22 Activities</a:t>
            </a:r>
          </a:p>
        </p:txBody>
      </p:sp>
    </p:spTree>
    <p:extLst>
      <p:ext uri="{BB962C8B-B14F-4D97-AF65-F5344CB8AC3E}">
        <p14:creationId xmlns:p14="http://schemas.microsoft.com/office/powerpoint/2010/main" val="3596157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D4CC0-16B5-497D-8D95-213454B3E5AF}"/>
              </a:ext>
            </a:extLst>
          </p:cNvPr>
          <p:cNvSpPr>
            <a:spLocks noGrp="1"/>
          </p:cNvSpPr>
          <p:nvPr>
            <p:ph idx="1"/>
          </p:nvPr>
        </p:nvSpPr>
        <p:spPr>
          <a:xfrm>
            <a:off x="633664" y="1515534"/>
            <a:ext cx="11558336" cy="3414686"/>
          </a:xfrm>
        </p:spPr>
        <p:txBody>
          <a:bodyPr>
            <a:normAutofit/>
          </a:bodyPr>
          <a:lstStyle/>
          <a:p>
            <a:r>
              <a:rPr lang="en-US" sz="2000" dirty="0"/>
              <a:t>Completed first FY-22 stakeholder engagement meeting in February </a:t>
            </a:r>
          </a:p>
          <a:p>
            <a:r>
              <a:rPr lang="en-US" sz="2000" dirty="0"/>
              <a:t>Conducted preliminary Sentry-II ROWS modeling with collaborating utilities</a:t>
            </a:r>
          </a:p>
          <a:p>
            <a:r>
              <a:rPr lang="en-US" sz="2000" dirty="0"/>
              <a:t>Completed unattended opening testing</a:t>
            </a:r>
          </a:p>
          <a:p>
            <a:r>
              <a:rPr lang="en-US" sz="2000" dirty="0"/>
              <a:t>Completed discussion series for developing a risk-informed security methodology with pilot utility and PWROG</a:t>
            </a:r>
            <a:endParaRPr lang="en-US" sz="1400" i="1" dirty="0"/>
          </a:p>
          <a:p>
            <a:r>
              <a:rPr lang="en-US" sz="2000" dirty="0"/>
              <a:t>Ongoing human factors data collection during DOE marksman training evolutions</a:t>
            </a:r>
          </a:p>
          <a:p>
            <a:r>
              <a:rPr lang="en-US" sz="2000" dirty="0"/>
              <a:t>Completed Interim Access Delay Security System Desk Reference (SSDR)</a:t>
            </a:r>
          </a:p>
          <a:p>
            <a:r>
              <a:rPr lang="en-US" sz="2000" dirty="0"/>
              <a:t>Conducted first pilot study of DMA with collaborating utility</a:t>
            </a:r>
          </a:p>
        </p:txBody>
      </p:sp>
      <p:sp>
        <p:nvSpPr>
          <p:cNvPr id="3" name="Title 2">
            <a:extLst>
              <a:ext uri="{FF2B5EF4-FFF2-40B4-BE49-F238E27FC236}">
                <a16:creationId xmlns:a16="http://schemas.microsoft.com/office/drawing/2014/main" id="{853E0D0D-711C-4D0E-AB87-2BC37C0D2636}"/>
              </a:ext>
            </a:extLst>
          </p:cNvPr>
          <p:cNvSpPr>
            <a:spLocks noGrp="1"/>
          </p:cNvSpPr>
          <p:nvPr>
            <p:ph type="title"/>
          </p:nvPr>
        </p:nvSpPr>
        <p:spPr/>
        <p:txBody>
          <a:bodyPr/>
          <a:lstStyle/>
          <a:p>
            <a:r>
              <a:rPr lang="en-US" dirty="0"/>
              <a:t>Recent Accomplishments</a:t>
            </a:r>
          </a:p>
        </p:txBody>
      </p:sp>
      <p:pic>
        <p:nvPicPr>
          <p:cNvPr id="4" name="Picture 3">
            <a:extLst>
              <a:ext uri="{FF2B5EF4-FFF2-40B4-BE49-F238E27FC236}">
                <a16:creationId xmlns:a16="http://schemas.microsoft.com/office/drawing/2014/main" id="{5ADD76E6-5EF8-412B-B8A8-DEAEE1F5DACA}"/>
              </a:ext>
            </a:extLst>
          </p:cNvPr>
          <p:cNvPicPr>
            <a:picLocks noChangeAspect="1"/>
          </p:cNvPicPr>
          <p:nvPr/>
        </p:nvPicPr>
        <p:blipFill rotWithShape="1">
          <a:blip r:embed="rId3">
            <a:extLst>
              <a:ext uri="{28A0092B-C50C-407E-A947-70E740481C1C}">
                <a14:useLocalDpi xmlns:a14="http://schemas.microsoft.com/office/drawing/2010/main" val="0"/>
              </a:ext>
            </a:extLst>
          </a:blip>
          <a:srcRect b="8509"/>
          <a:stretch/>
        </p:blipFill>
        <p:spPr>
          <a:xfrm>
            <a:off x="8362082" y="4682745"/>
            <a:ext cx="3025497" cy="2049224"/>
          </a:xfrm>
          <a:prstGeom prst="rect">
            <a:avLst/>
          </a:prstGeom>
        </p:spPr>
      </p:pic>
      <p:pic>
        <p:nvPicPr>
          <p:cNvPr id="7" name="Picture 6">
            <a:extLst>
              <a:ext uri="{FF2B5EF4-FFF2-40B4-BE49-F238E27FC236}">
                <a16:creationId xmlns:a16="http://schemas.microsoft.com/office/drawing/2014/main" id="{A3C54A58-EF11-4DEF-AFB0-5773865BB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3671" y="4685948"/>
            <a:ext cx="3436247" cy="2046021"/>
          </a:xfrm>
          <a:prstGeom prst="rect">
            <a:avLst/>
          </a:prstGeom>
          <a:ln>
            <a:solidFill>
              <a:schemeClr val="tx1"/>
            </a:solidFill>
          </a:ln>
        </p:spPr>
      </p:pic>
    </p:spTree>
    <p:extLst>
      <p:ext uri="{BB962C8B-B14F-4D97-AF65-F5344CB8AC3E}">
        <p14:creationId xmlns:p14="http://schemas.microsoft.com/office/powerpoint/2010/main" val="58175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952DA7-4164-496E-BF0B-0DA2AEE8BD16}"/>
              </a:ext>
            </a:extLst>
          </p:cNvPr>
          <p:cNvSpPr>
            <a:spLocks noGrp="1"/>
          </p:cNvSpPr>
          <p:nvPr>
            <p:ph idx="1"/>
          </p:nvPr>
        </p:nvSpPr>
        <p:spPr>
          <a:xfrm>
            <a:off x="280737" y="1700464"/>
            <a:ext cx="11504863" cy="2761470"/>
          </a:xfrm>
        </p:spPr>
        <p:txBody>
          <a:bodyPr>
            <a:normAutofit/>
          </a:bodyPr>
          <a:lstStyle/>
          <a:p>
            <a:r>
              <a:rPr lang="en-US" dirty="0"/>
              <a:t>ROWS – Xcel Energy, Entergy, Constellation, and NRC  </a:t>
            </a:r>
          </a:p>
          <a:p>
            <a:r>
              <a:rPr lang="en-US" dirty="0"/>
              <a:t>Unattended openings – NEI, Xcel Energy, Southern Nuclear Co. Stars Alliance, Dominion Energy, Entergy, NextEra, Exelon, and NRC</a:t>
            </a:r>
          </a:p>
          <a:p>
            <a:r>
              <a:rPr lang="en-US" dirty="0"/>
              <a:t>Deliberate Motion Analytics – American Electric Power and Entergy</a:t>
            </a:r>
          </a:p>
          <a:p>
            <a:r>
              <a:rPr lang="en-US" dirty="0"/>
              <a:t>Dynamic Risk-Informed Framework – Southern Nuclear, Arizona Public Service, PWROG, and </a:t>
            </a:r>
            <a:r>
              <a:rPr lang="en-US" dirty="0" err="1"/>
              <a:t>RhinoCorps</a:t>
            </a:r>
            <a:endParaRPr lang="en-US" dirty="0"/>
          </a:p>
          <a:p>
            <a:endParaRPr lang="en-US" dirty="0"/>
          </a:p>
          <a:p>
            <a:r>
              <a:rPr lang="en-US" dirty="0"/>
              <a:t>SBIR – ARES Security Corp.</a:t>
            </a:r>
          </a:p>
          <a:p>
            <a:r>
              <a:rPr lang="en-US" dirty="0"/>
              <a:t>NEUP – Ohio State University</a:t>
            </a:r>
          </a:p>
        </p:txBody>
      </p:sp>
      <p:sp>
        <p:nvSpPr>
          <p:cNvPr id="3" name="Title 2">
            <a:extLst>
              <a:ext uri="{FF2B5EF4-FFF2-40B4-BE49-F238E27FC236}">
                <a16:creationId xmlns:a16="http://schemas.microsoft.com/office/drawing/2014/main" id="{DF1DCBED-2865-4A44-A42E-078AEB7C33A8}"/>
              </a:ext>
            </a:extLst>
          </p:cNvPr>
          <p:cNvSpPr>
            <a:spLocks noGrp="1"/>
          </p:cNvSpPr>
          <p:nvPr>
            <p:ph type="title"/>
          </p:nvPr>
        </p:nvSpPr>
        <p:spPr/>
        <p:txBody>
          <a:bodyPr/>
          <a:lstStyle/>
          <a:p>
            <a:r>
              <a:rPr lang="en-US" dirty="0"/>
              <a:t>Industry Engagement &amp; Roles</a:t>
            </a:r>
          </a:p>
        </p:txBody>
      </p:sp>
      <p:pic>
        <p:nvPicPr>
          <p:cNvPr id="4" name="Picture 3">
            <a:extLst>
              <a:ext uri="{FF2B5EF4-FFF2-40B4-BE49-F238E27FC236}">
                <a16:creationId xmlns:a16="http://schemas.microsoft.com/office/drawing/2014/main" id="{22AE4C33-A95B-409A-AD5F-C845821E385C}"/>
              </a:ext>
            </a:extLst>
          </p:cNvPr>
          <p:cNvPicPr>
            <a:picLocks noChangeAspect="1"/>
          </p:cNvPicPr>
          <p:nvPr/>
        </p:nvPicPr>
        <p:blipFill>
          <a:blip r:embed="rId2"/>
          <a:stretch>
            <a:fillRect/>
          </a:stretch>
        </p:blipFill>
        <p:spPr>
          <a:xfrm>
            <a:off x="8951252" y="4461934"/>
            <a:ext cx="2751221" cy="1601256"/>
          </a:xfrm>
          <a:prstGeom prst="rect">
            <a:avLst/>
          </a:prstGeom>
        </p:spPr>
      </p:pic>
      <p:pic>
        <p:nvPicPr>
          <p:cNvPr id="5" name="Picture 4">
            <a:extLst>
              <a:ext uri="{FF2B5EF4-FFF2-40B4-BE49-F238E27FC236}">
                <a16:creationId xmlns:a16="http://schemas.microsoft.com/office/drawing/2014/main" id="{5AA2F4EF-B6F1-4D02-B990-DAD92DD73530}"/>
              </a:ext>
            </a:extLst>
          </p:cNvPr>
          <p:cNvPicPr>
            <a:picLocks noChangeAspect="1"/>
          </p:cNvPicPr>
          <p:nvPr/>
        </p:nvPicPr>
        <p:blipFill>
          <a:blip r:embed="rId3"/>
          <a:stretch>
            <a:fillRect/>
          </a:stretch>
        </p:blipFill>
        <p:spPr>
          <a:xfrm>
            <a:off x="4902509" y="4461933"/>
            <a:ext cx="2737179" cy="1601256"/>
          </a:xfrm>
          <a:prstGeom prst="rect">
            <a:avLst/>
          </a:prstGeom>
        </p:spPr>
      </p:pic>
    </p:spTree>
    <p:extLst>
      <p:ext uri="{BB962C8B-B14F-4D97-AF65-F5344CB8AC3E}">
        <p14:creationId xmlns:p14="http://schemas.microsoft.com/office/powerpoint/2010/main" val="1009748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898D04-F54D-4EF0-89A7-F046D14947A0}"/>
              </a:ext>
            </a:extLst>
          </p:cNvPr>
          <p:cNvSpPr>
            <a:spLocks noGrp="1"/>
          </p:cNvSpPr>
          <p:nvPr>
            <p:ph idx="1"/>
          </p:nvPr>
        </p:nvSpPr>
        <p:spPr>
          <a:xfrm>
            <a:off x="508000" y="1499935"/>
            <a:ext cx="11277600" cy="4614538"/>
          </a:xfrm>
        </p:spPr>
        <p:txBody>
          <a:bodyPr/>
          <a:lstStyle/>
          <a:p>
            <a:pPr lvl="0"/>
            <a:r>
              <a:rPr lang="en-US" sz="2000" dirty="0"/>
              <a:t>Provide a risk-informed technical basis for unattended openings (2D &amp; 3D)</a:t>
            </a:r>
            <a:endParaRPr lang="en-US" sz="2000" i="1" dirty="0"/>
          </a:p>
          <a:p>
            <a:pPr lvl="0"/>
            <a:r>
              <a:rPr lang="en-US" sz="2000" dirty="0"/>
              <a:t>Access to updated performance based data sets and references from DOE Office of Security </a:t>
            </a:r>
          </a:p>
          <a:p>
            <a:pPr lvl="1"/>
            <a:r>
              <a:rPr lang="en-US" sz="1800" dirty="0"/>
              <a:t>Interim Access Delay SSRD, and other SSDRs</a:t>
            </a:r>
          </a:p>
          <a:p>
            <a:pPr lvl="0"/>
            <a:r>
              <a:rPr lang="en-US" sz="2000" dirty="0"/>
              <a:t>Fleet-wide application of risk-informed access delay timelines for adversary and response force</a:t>
            </a:r>
          </a:p>
          <a:p>
            <a:pPr lvl="0"/>
            <a:r>
              <a:rPr lang="en-US" sz="2000" dirty="0"/>
              <a:t>Support deployment of ROWS to at least one candidate site</a:t>
            </a:r>
            <a:endParaRPr lang="en-US" sz="2000" i="1" dirty="0"/>
          </a:p>
          <a:p>
            <a:pPr lvl="0"/>
            <a:r>
              <a:rPr lang="en-US" sz="2000" dirty="0"/>
              <a:t>Pilot an integrated approach to dynamic force-on-force &amp; reactor system response modeling</a:t>
            </a:r>
          </a:p>
          <a:p>
            <a:pPr lvl="0"/>
            <a:r>
              <a:rPr lang="en-US" sz="2000" dirty="0"/>
              <a:t>Pilot the integration of human factors data and modeling for adversary and protective force</a:t>
            </a:r>
          </a:p>
          <a:p>
            <a:pPr lvl="0"/>
            <a:r>
              <a:rPr lang="en-US" sz="2000" dirty="0"/>
              <a:t>Support deployment of advanced security sensor and delay technologies</a:t>
            </a:r>
          </a:p>
          <a:p>
            <a:pPr lvl="1"/>
            <a:r>
              <a:rPr lang="en-US" sz="1800" dirty="0"/>
              <a:t>Sensor fusion</a:t>
            </a:r>
          </a:p>
          <a:p>
            <a:pPr lvl="1"/>
            <a:r>
              <a:rPr lang="en-US" sz="1800" dirty="0"/>
              <a:t>Deliberate Motion Analytics</a:t>
            </a:r>
          </a:p>
          <a:p>
            <a:pPr lvl="1"/>
            <a:r>
              <a:rPr lang="en-US" sz="1800" dirty="0"/>
              <a:t>Jam-proof wireless</a:t>
            </a:r>
          </a:p>
          <a:p>
            <a:pPr lvl="1"/>
            <a:r>
              <a:rPr lang="en-US" dirty="0"/>
              <a:t>Vital area doors</a:t>
            </a:r>
          </a:p>
          <a:p>
            <a:endParaRPr lang="en-US" dirty="0"/>
          </a:p>
        </p:txBody>
      </p:sp>
      <p:sp>
        <p:nvSpPr>
          <p:cNvPr id="3" name="Title 2">
            <a:extLst>
              <a:ext uri="{FF2B5EF4-FFF2-40B4-BE49-F238E27FC236}">
                <a16:creationId xmlns:a16="http://schemas.microsoft.com/office/drawing/2014/main" id="{AC676DB2-C190-4FA7-B186-C224EDCCB6D4}"/>
              </a:ext>
            </a:extLst>
          </p:cNvPr>
          <p:cNvSpPr>
            <a:spLocks noGrp="1"/>
          </p:cNvSpPr>
          <p:nvPr>
            <p:ph type="title"/>
          </p:nvPr>
        </p:nvSpPr>
        <p:spPr/>
        <p:txBody>
          <a:bodyPr/>
          <a:lstStyle/>
          <a:p>
            <a:r>
              <a:rPr lang="en-US" dirty="0"/>
              <a:t>Impactful Out-Year Outcomes (within 3-years)</a:t>
            </a:r>
          </a:p>
        </p:txBody>
      </p:sp>
      <p:pic>
        <p:nvPicPr>
          <p:cNvPr id="4" name="Picture 3">
            <a:extLst>
              <a:ext uri="{FF2B5EF4-FFF2-40B4-BE49-F238E27FC236}">
                <a16:creationId xmlns:a16="http://schemas.microsoft.com/office/drawing/2014/main" id="{14E351FC-BA66-47EA-9D94-E2710DFD15AC}"/>
              </a:ext>
            </a:extLst>
          </p:cNvPr>
          <p:cNvPicPr>
            <a:picLocks noChangeAspect="1"/>
          </p:cNvPicPr>
          <p:nvPr/>
        </p:nvPicPr>
        <p:blipFill>
          <a:blip r:embed="rId3"/>
          <a:stretch>
            <a:fillRect/>
          </a:stretch>
        </p:blipFill>
        <p:spPr>
          <a:xfrm>
            <a:off x="9277594" y="4593324"/>
            <a:ext cx="2610337" cy="1818235"/>
          </a:xfrm>
          <a:prstGeom prst="rect">
            <a:avLst/>
          </a:prstGeom>
        </p:spPr>
      </p:pic>
      <p:pic>
        <p:nvPicPr>
          <p:cNvPr id="5" name="Picture 4">
            <a:extLst>
              <a:ext uri="{FF2B5EF4-FFF2-40B4-BE49-F238E27FC236}">
                <a16:creationId xmlns:a16="http://schemas.microsoft.com/office/drawing/2014/main" id="{A93519A3-8148-4067-BA24-E3E2E8A0AF74}"/>
              </a:ext>
            </a:extLst>
          </p:cNvPr>
          <p:cNvPicPr>
            <a:picLocks noChangeAspect="1"/>
          </p:cNvPicPr>
          <p:nvPr/>
        </p:nvPicPr>
        <p:blipFill>
          <a:blip r:embed="rId4"/>
          <a:stretch>
            <a:fillRect/>
          </a:stretch>
        </p:blipFill>
        <p:spPr>
          <a:xfrm>
            <a:off x="6568141" y="4593323"/>
            <a:ext cx="2607122" cy="1818235"/>
          </a:xfrm>
          <a:prstGeom prst="rect">
            <a:avLst/>
          </a:prstGeom>
        </p:spPr>
      </p:pic>
    </p:spTree>
    <p:extLst>
      <p:ext uri="{BB962C8B-B14F-4D97-AF65-F5344CB8AC3E}">
        <p14:creationId xmlns:p14="http://schemas.microsoft.com/office/powerpoint/2010/main" val="344974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75CAEC-E2A8-4E86-A7AD-C4130FE9B5D3}"/>
              </a:ext>
            </a:extLst>
          </p:cNvPr>
          <p:cNvSpPr>
            <a:spLocks noGrp="1"/>
          </p:cNvSpPr>
          <p:nvPr>
            <p:ph idx="1"/>
          </p:nvPr>
        </p:nvSpPr>
        <p:spPr>
          <a:xfrm>
            <a:off x="240633" y="1354523"/>
            <a:ext cx="8125326" cy="4730214"/>
          </a:xfrm>
        </p:spPr>
        <p:txBody>
          <a:bodyPr>
            <a:normAutofit/>
          </a:bodyPr>
          <a:lstStyle/>
          <a:p>
            <a:pPr marL="23812" lvl="2" indent="0">
              <a:lnSpc>
                <a:spcPct val="100000"/>
              </a:lnSpc>
              <a:spcBef>
                <a:spcPts val="300"/>
              </a:spcBef>
              <a:buNone/>
            </a:pPr>
            <a:r>
              <a:rPr lang="en-US" sz="2000" b="1" dirty="0">
                <a:latin typeface="Arial" panose="020B0604020202020204" pitchFamily="34" charset="0"/>
                <a:cs typeface="Arial" panose="020B0604020202020204" pitchFamily="34" charset="0"/>
              </a:rPr>
              <a:t>Impact:  </a:t>
            </a:r>
            <a:r>
              <a:rPr lang="en-US" sz="2000" dirty="0">
                <a:latin typeface="Arial" panose="020B0604020202020204" pitchFamily="34" charset="0"/>
                <a:cs typeface="Arial" panose="020B0604020202020204" pitchFamily="34" charset="0"/>
              </a:rPr>
              <a:t>Provide the technical basis to determine optimized protective strategies related to person-passible openings that intersect security boundaries during normal and maintenance operations.  Reductions in patrols, monitoring, and compensatory measures could be reconsidered but will be site specific on a case-by-case basis.</a:t>
            </a:r>
          </a:p>
          <a:p>
            <a:pPr marL="23812" lvl="2" indent="0">
              <a:lnSpc>
                <a:spcPct val="100000"/>
              </a:lnSpc>
              <a:spcBef>
                <a:spcPts val="300"/>
              </a:spcBef>
              <a:buNone/>
            </a:pPr>
            <a:endParaRPr lang="en-US" sz="1200" dirty="0">
              <a:latin typeface="Arial" panose="020B0604020202020204" pitchFamily="34" charset="0"/>
              <a:cs typeface="Arial" panose="020B0604020202020204" pitchFamily="34" charset="0"/>
            </a:endParaRPr>
          </a:p>
          <a:p>
            <a:pPr marL="114300" lvl="2" indent="0">
              <a:lnSpc>
                <a:spcPct val="100000"/>
              </a:lnSpc>
              <a:spcBef>
                <a:spcPts val="300"/>
              </a:spcBef>
              <a:buNone/>
            </a:pPr>
            <a:r>
              <a:rPr lang="en-US" sz="2000" b="1" dirty="0">
                <a:latin typeface="Arial" panose="020B0604020202020204" pitchFamily="34" charset="0"/>
                <a:cs typeface="Arial" panose="020B0604020202020204" pitchFamily="34" charset="0"/>
              </a:rPr>
              <a:t>FY-22 efforts</a:t>
            </a:r>
          </a:p>
          <a:p>
            <a:pPr marL="400050" lvl="2" indent="-285750">
              <a:lnSpc>
                <a:spcPct val="100000"/>
              </a:lnSpc>
              <a:spcBef>
                <a:spcPts val="300"/>
              </a:spcBef>
            </a:pPr>
            <a:r>
              <a:rPr lang="en-US" sz="1800" dirty="0">
                <a:latin typeface="Arial" panose="020B0604020202020204" pitchFamily="34" charset="0"/>
                <a:cs typeface="Arial" panose="020B0604020202020204" pitchFamily="34" charset="0"/>
              </a:rPr>
              <a:t>Conduct a risk-informed evaluation for 2D and 3D unattended openings based on past US Government policy </a:t>
            </a:r>
          </a:p>
          <a:p>
            <a:pPr marL="400050" lvl="2" indent="-285750">
              <a:lnSpc>
                <a:spcPct val="100000"/>
              </a:lnSpc>
              <a:spcBef>
                <a:spcPts val="300"/>
              </a:spcBef>
            </a:pPr>
            <a:r>
              <a:rPr lang="en-US" sz="1800" dirty="0">
                <a:latin typeface="Arial" panose="020B0604020202020204" pitchFamily="34" charset="0"/>
                <a:cs typeface="Arial" panose="020B0604020202020204" pitchFamily="34" charset="0"/>
              </a:rPr>
              <a:t>Identify human factors associated with 2D and 3D openings</a:t>
            </a:r>
          </a:p>
          <a:p>
            <a:pPr marL="400050" lvl="2" indent="-285750">
              <a:lnSpc>
                <a:spcPct val="100000"/>
              </a:lnSpc>
              <a:spcBef>
                <a:spcPts val="300"/>
              </a:spcBef>
            </a:pPr>
            <a:r>
              <a:rPr lang="en-US" sz="1800" dirty="0">
                <a:latin typeface="Arial" panose="020B0604020202020204" pitchFamily="34" charset="0"/>
                <a:cs typeface="Arial" panose="020B0604020202020204" pitchFamily="34" charset="0"/>
              </a:rPr>
              <a:t>Evaluate 2D UAO testing with 4-inch circle &amp; rectangles and 36-inch circle</a:t>
            </a:r>
          </a:p>
          <a:p>
            <a:pPr marL="400050" lvl="2" indent="-285750">
              <a:lnSpc>
                <a:spcPct val="100000"/>
              </a:lnSpc>
              <a:spcBef>
                <a:spcPts val="300"/>
              </a:spcBef>
            </a:pPr>
            <a:r>
              <a:rPr lang="en-US" sz="1800" dirty="0">
                <a:latin typeface="Arial" panose="020B0604020202020204" pitchFamily="34" charset="0"/>
                <a:cs typeface="Arial" panose="020B0604020202020204" pitchFamily="34" charset="0"/>
              </a:rPr>
              <a:t>Evaluate 3D UAO testing with 20-foot piping sections and pipe bends</a:t>
            </a:r>
          </a:p>
          <a:p>
            <a:pPr marL="400050" lvl="2" indent="-285750">
              <a:lnSpc>
                <a:spcPct val="100000"/>
              </a:lnSpc>
              <a:spcBef>
                <a:spcPts val="300"/>
              </a:spcBef>
            </a:pPr>
            <a:r>
              <a:rPr lang="en-US" sz="1800" dirty="0">
                <a:latin typeface="Arial" panose="020B0604020202020204" pitchFamily="34" charset="0"/>
                <a:cs typeface="Arial" panose="020B0604020202020204" pitchFamily="34" charset="0"/>
              </a:rPr>
              <a:t>Evaluate success of passing through the opening (go/no-go), rate times, and limited data on exertion </a:t>
            </a:r>
            <a:endParaRPr lang="en-US" sz="1800" dirty="0"/>
          </a:p>
        </p:txBody>
      </p:sp>
      <p:sp>
        <p:nvSpPr>
          <p:cNvPr id="3" name="Title 2">
            <a:extLst>
              <a:ext uri="{FF2B5EF4-FFF2-40B4-BE49-F238E27FC236}">
                <a16:creationId xmlns:a16="http://schemas.microsoft.com/office/drawing/2014/main" id="{FD208A83-0C9E-4890-959E-36C41D0FB475}"/>
              </a:ext>
            </a:extLst>
          </p:cNvPr>
          <p:cNvSpPr>
            <a:spLocks noGrp="1"/>
          </p:cNvSpPr>
          <p:nvPr>
            <p:ph type="title"/>
          </p:nvPr>
        </p:nvSpPr>
        <p:spPr/>
        <p:txBody>
          <a:bodyPr/>
          <a:lstStyle/>
          <a:p>
            <a:r>
              <a:rPr lang="en-US" dirty="0"/>
              <a:t>Risk Related Example - Unattended Openings</a:t>
            </a:r>
          </a:p>
        </p:txBody>
      </p:sp>
      <p:pic>
        <p:nvPicPr>
          <p:cNvPr id="4" name="Picture 3">
            <a:extLst>
              <a:ext uri="{FF2B5EF4-FFF2-40B4-BE49-F238E27FC236}">
                <a16:creationId xmlns:a16="http://schemas.microsoft.com/office/drawing/2014/main" id="{051183D1-B1C1-426D-AEBC-77087566337A}"/>
              </a:ext>
            </a:extLst>
          </p:cNvPr>
          <p:cNvPicPr>
            <a:picLocks noChangeAspect="1"/>
          </p:cNvPicPr>
          <p:nvPr/>
        </p:nvPicPr>
        <p:blipFill>
          <a:blip r:embed="rId2"/>
          <a:stretch>
            <a:fillRect/>
          </a:stretch>
        </p:blipFill>
        <p:spPr>
          <a:xfrm>
            <a:off x="10536286" y="1354523"/>
            <a:ext cx="1592162" cy="4052232"/>
          </a:xfrm>
          <a:prstGeom prst="rect">
            <a:avLst/>
          </a:prstGeom>
        </p:spPr>
      </p:pic>
      <p:pic>
        <p:nvPicPr>
          <p:cNvPr id="5" name="Picture 4">
            <a:extLst>
              <a:ext uri="{FF2B5EF4-FFF2-40B4-BE49-F238E27FC236}">
                <a16:creationId xmlns:a16="http://schemas.microsoft.com/office/drawing/2014/main" id="{491A1F94-0829-414B-8A48-3287CBFC1E7F}"/>
              </a:ext>
            </a:extLst>
          </p:cNvPr>
          <p:cNvPicPr>
            <a:picLocks noChangeAspect="1"/>
          </p:cNvPicPr>
          <p:nvPr/>
        </p:nvPicPr>
        <p:blipFill>
          <a:blip r:embed="rId3"/>
          <a:stretch>
            <a:fillRect/>
          </a:stretch>
        </p:blipFill>
        <p:spPr>
          <a:xfrm>
            <a:off x="8365959" y="1254154"/>
            <a:ext cx="2437374" cy="2254728"/>
          </a:xfrm>
          <a:prstGeom prst="rect">
            <a:avLst/>
          </a:prstGeom>
        </p:spPr>
      </p:pic>
      <p:pic>
        <p:nvPicPr>
          <p:cNvPr id="6" name="Picture 5">
            <a:extLst>
              <a:ext uri="{FF2B5EF4-FFF2-40B4-BE49-F238E27FC236}">
                <a16:creationId xmlns:a16="http://schemas.microsoft.com/office/drawing/2014/main" id="{2A9E4C44-719F-4F7D-A8AB-F8427C0E6EF3}"/>
              </a:ext>
            </a:extLst>
          </p:cNvPr>
          <p:cNvPicPr>
            <a:picLocks noChangeAspect="1"/>
          </p:cNvPicPr>
          <p:nvPr/>
        </p:nvPicPr>
        <p:blipFill>
          <a:blip r:embed="rId4"/>
          <a:stretch>
            <a:fillRect/>
          </a:stretch>
        </p:blipFill>
        <p:spPr>
          <a:xfrm>
            <a:off x="9402983" y="2082791"/>
            <a:ext cx="1133303" cy="3323964"/>
          </a:xfrm>
          <a:prstGeom prst="rect">
            <a:avLst/>
          </a:prstGeom>
        </p:spPr>
      </p:pic>
      <p:sp>
        <p:nvSpPr>
          <p:cNvPr id="7" name="TextBox 6">
            <a:extLst>
              <a:ext uri="{FF2B5EF4-FFF2-40B4-BE49-F238E27FC236}">
                <a16:creationId xmlns:a16="http://schemas.microsoft.com/office/drawing/2014/main" id="{12D68152-21D7-4FD5-82EC-45F4A3F29BC8}"/>
              </a:ext>
            </a:extLst>
          </p:cNvPr>
          <p:cNvSpPr txBox="1"/>
          <p:nvPr/>
        </p:nvSpPr>
        <p:spPr>
          <a:xfrm>
            <a:off x="8748644" y="5584270"/>
            <a:ext cx="3379804" cy="276999"/>
          </a:xfrm>
          <a:prstGeom prst="rect">
            <a:avLst/>
          </a:prstGeom>
          <a:noFill/>
        </p:spPr>
        <p:txBody>
          <a:bodyPr wrap="square" rtlCol="0">
            <a:spAutoFit/>
          </a:bodyPr>
          <a:lstStyle/>
          <a:p>
            <a:pPr algn="ctr"/>
            <a:r>
              <a:rPr lang="en-US" sz="1200" dirty="0"/>
              <a:t>Example of 3D UAO Testing Configurations</a:t>
            </a:r>
          </a:p>
        </p:txBody>
      </p:sp>
    </p:spTree>
    <p:extLst>
      <p:ext uri="{BB962C8B-B14F-4D97-AF65-F5344CB8AC3E}">
        <p14:creationId xmlns:p14="http://schemas.microsoft.com/office/powerpoint/2010/main" val="56203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669A64-B239-4DBC-8325-E46145406BC5}"/>
              </a:ext>
            </a:extLst>
          </p:cNvPr>
          <p:cNvSpPr>
            <a:spLocks noGrp="1"/>
          </p:cNvSpPr>
          <p:nvPr>
            <p:ph idx="1"/>
          </p:nvPr>
        </p:nvSpPr>
        <p:spPr>
          <a:xfrm>
            <a:off x="200526" y="1545457"/>
            <a:ext cx="6226343" cy="4233159"/>
          </a:xfrm>
        </p:spPr>
        <p:txBody>
          <a:bodyPr>
            <a:normAutofit/>
          </a:bodyPr>
          <a:lstStyle/>
          <a:p>
            <a:pPr marL="45720" indent="0">
              <a:buNone/>
            </a:pPr>
            <a:r>
              <a:rPr lang="en-US" sz="1700" b="1" dirty="0">
                <a:latin typeface="Arial" panose="020B0604020202020204" pitchFamily="34" charset="0"/>
                <a:cs typeface="Arial" panose="020B0604020202020204" pitchFamily="34" charset="0"/>
              </a:rPr>
              <a:t>Impact:  </a:t>
            </a:r>
            <a:r>
              <a:rPr lang="en-US" sz="1700" dirty="0">
                <a:latin typeface="Arial" panose="020B0604020202020204" pitchFamily="34" charset="0"/>
                <a:cs typeface="Arial" panose="020B0604020202020204" pitchFamily="34" charset="0"/>
              </a:rPr>
              <a:t>Security </a:t>
            </a:r>
            <a:r>
              <a:rPr lang="en-US" sz="1700" dirty="0">
                <a:effectLst/>
                <a:latin typeface="Arial" panose="020B0604020202020204" pitchFamily="34" charset="0"/>
                <a:ea typeface="Calibri" panose="020F0502020204030204" pitchFamily="34" charset="0"/>
                <a:cs typeface="Arial" panose="020B0604020202020204" pitchFamily="34" charset="0"/>
              </a:rPr>
              <a:t>sensor fusion linked with DMA can take input from multiple sensors of different types, analyze the data, and determine if an adversary is making an approach toward a facility. Sites using current commercial sensor technologies typically experience elevated nuisance alarm rates (NAR) not caused by an intruder. Maintaining a low NAR while being able to detect intruders has the potential to decrease the cost of security. </a:t>
            </a:r>
            <a:endParaRPr lang="en-US" sz="1700" dirty="0">
              <a:latin typeface="Arial" panose="020B0604020202020204" pitchFamily="34" charset="0"/>
              <a:cs typeface="Arial" panose="020B0604020202020204" pitchFamily="34" charset="0"/>
            </a:endParaRPr>
          </a:p>
          <a:p>
            <a:pPr marL="45720" indent="0">
              <a:buNone/>
            </a:pPr>
            <a:endParaRPr lang="en-US" sz="1050" dirty="0">
              <a:latin typeface="Arial" panose="020B0604020202020204" pitchFamily="34" charset="0"/>
              <a:cs typeface="Arial" panose="020B0604020202020204" pitchFamily="34" charset="0"/>
            </a:endParaRPr>
          </a:p>
          <a:p>
            <a:pPr marL="45720" indent="0">
              <a:buNone/>
            </a:pPr>
            <a:r>
              <a:rPr lang="en-US" sz="1700" b="1" dirty="0">
                <a:latin typeface="Arial" panose="020B0604020202020204" pitchFamily="34" charset="0"/>
                <a:cs typeface="Arial" panose="020B0604020202020204" pitchFamily="34" charset="0"/>
              </a:rPr>
              <a:t>FY-22 efforts</a:t>
            </a:r>
          </a:p>
          <a:p>
            <a:pPr marL="342900" marR="0" lvl="0" indent="-230188">
              <a:spcBef>
                <a:spcPts val="0"/>
              </a:spcBef>
              <a:spcAft>
                <a:spcPts val="0"/>
              </a:spcAft>
              <a:buSzPct val="80000"/>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Using DMA and sensor fusion, collect at least four weeks of continuous performance data at two nuclear power plant sites </a:t>
            </a:r>
          </a:p>
          <a:p>
            <a:pPr marL="342900" marR="0" lvl="0" indent="-230188">
              <a:spcBef>
                <a:spcPts val="0"/>
              </a:spcBef>
              <a:spcAft>
                <a:spcPts val="0"/>
              </a:spcAft>
              <a:buSzPct val="80000"/>
              <a:buFont typeface="Symbol" panose="05050102010706020507" pitchFamily="18" charset="2"/>
              <a:buChar char=""/>
            </a:pPr>
            <a:r>
              <a:rPr lang="en-US" sz="1600" dirty="0">
                <a:latin typeface="Arial" panose="020B0604020202020204" pitchFamily="34" charset="0"/>
                <a:ea typeface="Calibri" panose="020F0502020204030204" pitchFamily="34" charset="0"/>
                <a:cs typeface="Arial" panose="020B0604020202020204" pitchFamily="34" charset="0"/>
              </a:rPr>
              <a:t>C</a:t>
            </a:r>
            <a:r>
              <a:rPr lang="en-US" sz="1600" dirty="0">
                <a:effectLst/>
                <a:latin typeface="Arial" panose="020B0604020202020204" pitchFamily="34" charset="0"/>
                <a:ea typeface="Calibri" panose="020F0502020204030204" pitchFamily="34" charset="0"/>
                <a:cs typeface="Arial" panose="020B0604020202020204" pitchFamily="34" charset="0"/>
              </a:rPr>
              <a:t>onsider engineered terrain (perimeter intrusion detection system) and un-engineered terrain (owner controlled area).</a:t>
            </a:r>
          </a:p>
          <a:p>
            <a:pPr marL="342900" marR="0" lvl="0" indent="-230188">
              <a:spcBef>
                <a:spcPts val="0"/>
              </a:spcBef>
              <a:spcAft>
                <a:spcPts val="0"/>
              </a:spcAft>
              <a:buSzPct val="80000"/>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Create an NPP-specific demonstration package containing sensor fusion</a:t>
            </a:r>
            <a:endParaRPr lang="en-US" sz="16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F215C8BD-8164-4A50-AFA4-A5AE324A2DB7}"/>
              </a:ext>
            </a:extLst>
          </p:cNvPr>
          <p:cNvSpPr>
            <a:spLocks noGrp="1"/>
          </p:cNvSpPr>
          <p:nvPr>
            <p:ph type="title"/>
          </p:nvPr>
        </p:nvSpPr>
        <p:spPr>
          <a:xfrm>
            <a:off x="2995596" y="538840"/>
            <a:ext cx="9002440" cy="563562"/>
          </a:xfrm>
        </p:spPr>
        <p:txBody>
          <a:bodyPr/>
          <a:lstStyle/>
          <a:p>
            <a:r>
              <a:rPr lang="en-US" dirty="0"/>
              <a:t>Risk Related Example - Deliberate Motion Analytics</a:t>
            </a:r>
          </a:p>
        </p:txBody>
      </p:sp>
      <p:pic>
        <p:nvPicPr>
          <p:cNvPr id="4" name="Picture 3">
            <a:extLst>
              <a:ext uri="{FF2B5EF4-FFF2-40B4-BE49-F238E27FC236}">
                <a16:creationId xmlns:a16="http://schemas.microsoft.com/office/drawing/2014/main" id="{3D484BF4-A590-4C84-858C-6A72C727E5A8}"/>
              </a:ext>
            </a:extLst>
          </p:cNvPr>
          <p:cNvPicPr>
            <a:picLocks noChangeAspect="1"/>
          </p:cNvPicPr>
          <p:nvPr/>
        </p:nvPicPr>
        <p:blipFill>
          <a:blip r:embed="rId2"/>
          <a:stretch>
            <a:fillRect/>
          </a:stretch>
        </p:blipFill>
        <p:spPr>
          <a:xfrm>
            <a:off x="6486311" y="1274699"/>
            <a:ext cx="5633278" cy="4503918"/>
          </a:xfrm>
          <a:prstGeom prst="rect">
            <a:avLst/>
          </a:prstGeom>
        </p:spPr>
      </p:pic>
      <p:sp>
        <p:nvSpPr>
          <p:cNvPr id="6" name="TextBox 5">
            <a:extLst>
              <a:ext uri="{FF2B5EF4-FFF2-40B4-BE49-F238E27FC236}">
                <a16:creationId xmlns:a16="http://schemas.microsoft.com/office/drawing/2014/main" id="{BC482483-2713-4A32-A07C-BFC173F18E62}"/>
              </a:ext>
            </a:extLst>
          </p:cNvPr>
          <p:cNvSpPr txBox="1"/>
          <p:nvPr/>
        </p:nvSpPr>
        <p:spPr>
          <a:xfrm>
            <a:off x="6426868" y="5857135"/>
            <a:ext cx="6100010" cy="276999"/>
          </a:xfrm>
          <a:prstGeom prst="rect">
            <a:avLst/>
          </a:prstGeom>
          <a:noFill/>
        </p:spPr>
        <p:txBody>
          <a:bodyPr wrap="square">
            <a:spAutoFit/>
          </a:bodyPr>
          <a:lstStyle/>
          <a:p>
            <a:pPr algn="ctr"/>
            <a:r>
              <a:rPr lang="en-US" sz="1200" dirty="0">
                <a:latin typeface="+mj-lt"/>
                <a:cs typeface="Arial" panose="020B0604020202020204" pitchFamily="34" charset="0"/>
              </a:rPr>
              <a:t>Active Radar (blue) and Thermal Camera (yellow) fused through DMA</a:t>
            </a:r>
            <a:endParaRPr lang="en-US" sz="1200" dirty="0">
              <a:latin typeface="+mj-lt"/>
            </a:endParaRPr>
          </a:p>
        </p:txBody>
      </p:sp>
    </p:spTree>
    <p:extLst>
      <p:ext uri="{BB962C8B-B14F-4D97-AF65-F5344CB8AC3E}">
        <p14:creationId xmlns:p14="http://schemas.microsoft.com/office/powerpoint/2010/main" val="2258780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C81D933-9B78-1D4A-8C12-3202BB69687E}" vid="{A7D555CF-1B06-214F-940B-C97E637295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384AF0652369409F686303E9FC6632" ma:contentTypeVersion="0" ma:contentTypeDescription="Create a new document." ma:contentTypeScope="" ma:versionID="99757fe312184463453becd6d68304f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1106AF-F711-4532-B7BC-866466393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4C9A32C-F3BC-4427-B682-C400713B9BEF}">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083E65-C389-428B-A50B-C7A6754DE4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2733</TotalTime>
  <Words>1562</Words>
  <Application>Microsoft Office PowerPoint</Application>
  <PresentationFormat>Widescreen</PresentationFormat>
  <Paragraphs>127</Paragraphs>
  <Slides>11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Calibri</vt:lpstr>
      <vt:lpstr>Calibri Light</vt:lpstr>
      <vt:lpstr>Courier New</vt:lpstr>
      <vt:lpstr>Helvetica</vt:lpstr>
      <vt:lpstr>Symbol</vt:lpstr>
      <vt:lpstr>Office Theme</vt:lpstr>
      <vt:lpstr>PowerPoint Presentation</vt:lpstr>
      <vt:lpstr>Overview of Physical Security Pathway</vt:lpstr>
      <vt:lpstr>Physical Security Risk-Related Research</vt:lpstr>
      <vt:lpstr>FY-22 Activities</vt:lpstr>
      <vt:lpstr>Recent Accomplishments</vt:lpstr>
      <vt:lpstr>Industry Engagement &amp; Roles</vt:lpstr>
      <vt:lpstr>Impactful Out-Year Outcomes (within 3-years)</vt:lpstr>
      <vt:lpstr>Risk Related Example - Unattended Openings</vt:lpstr>
      <vt:lpstr>Risk Related Example - Deliberate Motion Analytics</vt:lpstr>
      <vt:lpstr>Risk Related Example - Dynamic Risk-Informed Framework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McCrory, F. Mitch</dc:creator>
  <cp:lastModifiedBy>Shawn W. St Germain</cp:lastModifiedBy>
  <cp:revision>150</cp:revision>
  <dcterms:created xsi:type="dcterms:W3CDTF">2019-11-22T15:20:31Z</dcterms:created>
  <dcterms:modified xsi:type="dcterms:W3CDTF">2022-06-01T13:24:21Z</dcterms:modified>
</cp:coreProperties>
</file>