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5" r:id="rId5"/>
    <p:sldId id="306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294" r:id="rId19"/>
    <p:sldId id="277" r:id="rId20"/>
    <p:sldId id="27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David" initials="SD" lastIdx="1" clrIdx="0">
    <p:extLst>
      <p:ext uri="{19B8F6BF-5375-455C-9EA6-DF929625EA0E}">
        <p15:presenceInfo xmlns:p15="http://schemas.microsoft.com/office/powerpoint/2012/main" userId="S::s.david@officecare.ch::caed8e86-826d-4980-9e78-036afa02d2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009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552" autoAdjust="0"/>
  </p:normalViewPr>
  <p:slideViewPr>
    <p:cSldViewPr snapToGrid="0">
      <p:cViewPr varScale="1">
        <p:scale>
          <a:sx n="101" d="100"/>
          <a:sy n="101" d="100"/>
        </p:scale>
        <p:origin x="138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18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698D57F-731E-43B6-A40B-DCFA2C70A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A70C03-F627-4D4E-AA7B-98579FA8B2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19637-E395-4A40-8612-17BE5423FBE7}" type="datetimeFigureOut">
              <a:rPr lang="de-CH" smtClean="0"/>
              <a:t>14.06.2022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EFC21F-46AF-4811-8428-0A1E86ABEB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16788-1120-42D8-8502-68DE6AFF25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F062-FAC7-4E73-9B2C-618DC56AFC9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49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F0A52-4D6F-4AEB-B904-ED015F4630A5}" type="datetimeFigureOut">
              <a:rPr lang="de-CH" smtClean="0"/>
              <a:t>14.06.2022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57BE-FA77-40D8-945D-B73B8CD145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0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288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027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496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 this specific case of the cooling of the RR-pump described above, the external reference VJ_RR02D001/KHL, presented as a FT leaf herein, will be replaced by a FT-subtree, modelling the concerned train of the VJ-system, once the RSMB fault tree is exported to the main RiskSpectrum PSA platform and linked with the other FTs on the PSA plant-level modelling.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173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Different import settings (Fig. 14) allow for different helpful options, such as: removing the existing FTs in the target project that are matching the pre-defined naming mask; (non)preserving of existing BEs, HEs, parameters and CCFs; (non)using the parameters defined in the RSMB study.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505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7642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81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086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680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227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81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449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338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12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57BE-FA77-40D8-945D-B73B8CD14509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383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1A1403-4866-4FEE-8AA2-5BAC2A6E1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38654" b="19222"/>
          <a:stretch/>
        </p:blipFill>
        <p:spPr>
          <a:xfrm>
            <a:off x="-1199" y="-1"/>
            <a:ext cx="12193199" cy="369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B87E44-4259-4950-861B-39E5681A4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22" y="4270075"/>
            <a:ext cx="10787678" cy="6153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5659DE-86F0-483B-8C05-BE580F0E2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188" y="5037826"/>
            <a:ext cx="10775812" cy="419602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277BF6-5E50-4E7A-9201-D6BD90BAD881}"/>
              </a:ext>
            </a:extLst>
          </p:cNvPr>
          <p:cNvSpPr/>
          <p:nvPr userDrawn="1"/>
        </p:nvSpPr>
        <p:spPr>
          <a:xfrm>
            <a:off x="0" y="3689999"/>
            <a:ext cx="121932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848648F-C31C-4F95-B38D-125356BF9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713" y="5609816"/>
            <a:ext cx="5390287" cy="37465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Vorname Nachname bearbeiten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56FC6EE0-ACE2-4788-982A-E1650270B0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713" y="5984475"/>
            <a:ext cx="5390287" cy="29781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CH" dirty="0" err="1"/>
              <a:t>dd</a:t>
            </a:r>
            <a:r>
              <a:rPr lang="de-CH" dirty="0"/>
              <a:t>. MMMM </a:t>
            </a:r>
            <a:r>
              <a:rPr lang="de-CH" dirty="0" err="1"/>
              <a:t>yyyy</a:t>
            </a:r>
            <a:endParaRPr lang="de-CH" dirty="0"/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556A28-7B0C-4F04-A1CB-7F1CB04F7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05" y="5929472"/>
            <a:ext cx="2951193" cy="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CDA32E-10E3-43B4-B2BF-268C39CE02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0946" y="1522730"/>
            <a:ext cx="10768209" cy="4344671"/>
          </a:xfrm>
        </p:spPr>
        <p:txBody>
          <a:bodyPr numCol="2" spcCol="504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2-Spaltiger Mastertextformat bearbeiten</a:t>
            </a:r>
            <a:endParaRPr lang="de-CH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1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1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5B65183-A63B-42B9-9A23-672C37BB9D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2946" y="1674000"/>
            <a:ext cx="5479053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CDA32E-10E3-43B4-B2BF-268C39CE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47" y="1522730"/>
            <a:ext cx="5148000" cy="43452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00" y="6064654"/>
            <a:ext cx="2322000" cy="5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grammplatzhalter 27">
            <a:extLst>
              <a:ext uri="{FF2B5EF4-FFF2-40B4-BE49-F238E27FC236}">
                <a16:creationId xmlns:a16="http://schemas.microsoft.com/office/drawing/2014/main" id="{4F75494E-0BA7-4CB2-B3BC-5EAE94145A3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2942" y="1567969"/>
            <a:ext cx="8856000" cy="421608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21E83E6-530D-4B85-8F40-A537FA9C9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3789" y="5812512"/>
            <a:ext cx="8510400" cy="25214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Quelle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571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Diagramm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6AEBE9-2D67-4EAA-A493-03C300F49D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9650" y="3743516"/>
            <a:ext cx="2842349" cy="512874"/>
          </a:xfrm>
          <a:solidFill>
            <a:schemeClr val="accent1"/>
          </a:solidFill>
          <a:ln>
            <a:noFill/>
          </a:ln>
        </p:spPr>
        <p:txBody>
          <a:bodyPr lIns="180000" tIns="54000" rIns="180000" bIns="12600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iagrammplatzhalter 27">
            <a:extLst>
              <a:ext uri="{FF2B5EF4-FFF2-40B4-BE49-F238E27FC236}">
                <a16:creationId xmlns:a16="http://schemas.microsoft.com/office/drawing/2014/main" id="{C60A7D78-03E1-4F09-8E26-BE00F7919C0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2942" y="1567969"/>
            <a:ext cx="8006708" cy="4216087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 dirty="0"/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28C75E6A-845C-40D0-A976-E29F16994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89" y="5812512"/>
            <a:ext cx="7920000" cy="25214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Quelle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413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1-Spaltig mit Faz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2EB6CA4-ACF7-4BD0-B598-EBAE144454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2946" y="1673998"/>
            <a:ext cx="5479053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CDA32E-10E3-43B4-B2BF-268C39CE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47" y="1522730"/>
            <a:ext cx="5148000" cy="4345200"/>
          </a:xfrm>
        </p:spPr>
        <p:txBody>
          <a:bodyPr/>
          <a:lstStyle>
            <a:lvl1pPr marL="180000" indent="-1800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0D13E3B-BAAE-4076-8DCA-AE4AA1A5D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803" y="4614374"/>
            <a:ext cx="5544000" cy="512874"/>
          </a:xfrm>
          <a:solidFill>
            <a:schemeClr val="accent1"/>
          </a:solidFill>
          <a:ln>
            <a:noFill/>
          </a:ln>
        </p:spPr>
        <p:txBody>
          <a:bodyPr wrap="square" lIns="180000" tIns="54000" rIns="180000" bIns="12600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538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1-Spaltig mit Faz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0DF9C33-3DC6-43F7-BE23-F011BB17C9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" y="1673998"/>
            <a:ext cx="5819999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CDA32E-10E3-43B4-B2BF-268C39CE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999" y="1522730"/>
            <a:ext cx="5148000" cy="4345200"/>
          </a:xfrm>
        </p:spPr>
        <p:txBody>
          <a:bodyPr/>
          <a:lstStyle>
            <a:lvl1pPr marL="180000" indent="-1800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0D13E3B-BAAE-4076-8DCA-AE4AA1A5DC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3999" y="4614374"/>
            <a:ext cx="5148000" cy="512874"/>
          </a:xfrm>
          <a:solidFill>
            <a:schemeClr val="accent1"/>
          </a:solidFill>
          <a:ln>
            <a:noFill/>
          </a:ln>
        </p:spPr>
        <p:txBody>
          <a:bodyPr wrap="square" lIns="180000" tIns="54000" rIns="720000" bIns="126000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2668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333A4F7-5021-41DF-9DD6-D3201E5D0F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000" y="504000"/>
            <a:ext cx="10751998" cy="534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Schlussfolg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3A62320-0D5F-464D-A5DB-4317FAEB7937}"/>
              </a:ext>
            </a:extLst>
          </p:cNvPr>
          <p:cNvSpPr/>
          <p:nvPr userDrawn="1"/>
        </p:nvSpPr>
        <p:spPr>
          <a:xfrm>
            <a:off x="0" y="1674001"/>
            <a:ext cx="12192000" cy="3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FC2CB97-F5CE-4B6B-B1B5-DED3C70E4D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89" y="2032247"/>
            <a:ext cx="683152" cy="6749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00</a:t>
            </a:r>
            <a:endParaRPr lang="de-CH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75A987D-3843-4031-B0F8-EB879E36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955" y="2384013"/>
            <a:ext cx="4104000" cy="11831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6C8393D-C1A1-4ADD-8D97-B46FD25F74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6955" y="1955229"/>
            <a:ext cx="4104000" cy="428784"/>
          </a:xfrm>
        </p:spPr>
        <p:txBody>
          <a:bodyPr anchor="b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1E6C3B66-1123-4EC9-B132-0A2E1BC85A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365" y="3746616"/>
            <a:ext cx="683152" cy="6749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00</a:t>
            </a:r>
            <a:endParaRPr lang="de-CH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53A5D78D-393B-4507-81C0-012BBF0110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556955" y="4091239"/>
            <a:ext cx="4104000" cy="1184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3D14589-7DA1-4F5B-9CA0-7D095BB8959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556955" y="3662455"/>
            <a:ext cx="4104000" cy="428784"/>
          </a:xfrm>
        </p:spPr>
        <p:txBody>
          <a:bodyPr anchor="b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81588F6C-799E-4DDB-8AD1-17AB85425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526" y="2032247"/>
            <a:ext cx="683152" cy="6749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00</a:t>
            </a:r>
            <a:endParaRPr lang="de-CH" dirty="0"/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6673BF89-CE94-4FE3-9EE8-10FE3B6F97F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7479" y="2384013"/>
            <a:ext cx="4104000" cy="11831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81B3CA1C-AA6B-4721-BC03-002C41D59C0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157479" y="1955229"/>
            <a:ext cx="4104000" cy="428784"/>
          </a:xfrm>
        </p:spPr>
        <p:txBody>
          <a:bodyPr anchor="b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63D3574B-4E20-4B95-9299-F69C5D5ECB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0802" y="3745519"/>
            <a:ext cx="683152" cy="67496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00</a:t>
            </a:r>
            <a:endParaRPr lang="de-CH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62430099-5A9A-49CF-9D84-CF45EDC4273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7160653" y="4090142"/>
            <a:ext cx="4104000" cy="1184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6E22AF2A-988C-4EA5-A025-35A7493186C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160653" y="3661358"/>
            <a:ext cx="4104000" cy="428784"/>
          </a:xfrm>
        </p:spPr>
        <p:txBody>
          <a:bodyPr anchor="b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6842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 Anreg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Raum, Vektorgrafiken, Spielhaus enthält.&#10;&#10;Automatisch generierte Beschreibung">
            <a:extLst>
              <a:ext uri="{FF2B5EF4-FFF2-40B4-BE49-F238E27FC236}">
                <a16:creationId xmlns:a16="http://schemas.microsoft.com/office/drawing/2014/main" id="{3BC26F0B-D393-41F4-B436-F6F413866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7"/>
          <a:stretch/>
        </p:blipFill>
        <p:spPr>
          <a:xfrm>
            <a:off x="720000" y="504000"/>
            <a:ext cx="10752000" cy="5346000"/>
          </a:xfrm>
          <a:prstGeom prst="rect">
            <a:avLst/>
          </a:prstGeom>
        </p:spPr>
      </p:pic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724FECC-68C7-4F5D-84B4-D4B602918E75}"/>
              </a:ext>
            </a:extLst>
          </p:cNvPr>
          <p:cNvSpPr txBox="1"/>
          <p:nvPr userDrawn="1"/>
        </p:nvSpPr>
        <p:spPr>
          <a:xfrm>
            <a:off x="5774726" y="1725114"/>
            <a:ext cx="5279366" cy="58659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32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7E0D15-CAA9-464B-ADA8-7A6FA66987EF}"/>
              </a:ext>
            </a:extLst>
          </p:cNvPr>
          <p:cNvSpPr txBox="1"/>
          <p:nvPr userDrawn="1"/>
        </p:nvSpPr>
        <p:spPr>
          <a:xfrm>
            <a:off x="5546785" y="595223"/>
            <a:ext cx="5745192" cy="58477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de-CH" sz="18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CED7E4-79CC-47D8-97E6-ED7BDB9A9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4736" y="1096869"/>
            <a:ext cx="5275713" cy="914400"/>
          </a:xfrm>
        </p:spPr>
        <p:txBody>
          <a:bodyPr/>
          <a:lstStyle>
            <a:lvl1pPr marL="0" indent="0">
              <a:buNone/>
              <a:defRPr lang="de-DE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CH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16237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3A62320-0D5F-464D-A5DB-4317FAEB7937}"/>
              </a:ext>
            </a:extLst>
          </p:cNvPr>
          <p:cNvSpPr/>
          <p:nvPr userDrawn="1"/>
        </p:nvSpPr>
        <p:spPr>
          <a:xfrm>
            <a:off x="0" y="1674001"/>
            <a:ext cx="12192000" cy="3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516D9B-F317-48E7-A51C-7C8DD48CE5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485" y="2073713"/>
            <a:ext cx="5419515" cy="311028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ist Platz für Ihre Schlussbotschaft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7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1A1403-4866-4FEE-8AA2-5BAC2A6E1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32279" r="9730" b="31283"/>
          <a:stretch/>
        </p:blipFill>
        <p:spPr>
          <a:xfrm>
            <a:off x="-1199" y="-1"/>
            <a:ext cx="12193199" cy="369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B87E44-4259-4950-861B-39E5681A4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22" y="4270075"/>
            <a:ext cx="10787678" cy="6153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5659DE-86F0-483B-8C05-BE580F0E2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188" y="5037826"/>
            <a:ext cx="10775812" cy="419602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277BF6-5E50-4E7A-9201-D6BD90BAD881}"/>
              </a:ext>
            </a:extLst>
          </p:cNvPr>
          <p:cNvSpPr/>
          <p:nvPr userDrawn="1"/>
        </p:nvSpPr>
        <p:spPr>
          <a:xfrm>
            <a:off x="0" y="3689999"/>
            <a:ext cx="121932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848648F-C31C-4F95-B38D-125356BF9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713" y="5609816"/>
            <a:ext cx="5390287" cy="37465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Vorname Nachname bearbeiten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89AAB79A-66DD-46E6-AAAA-5A3B00EF21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713" y="5984475"/>
            <a:ext cx="5390287" cy="29781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 err="1"/>
              <a:t>dd</a:t>
            </a:r>
            <a:r>
              <a:rPr lang="de-CH" dirty="0"/>
              <a:t>. MMMM </a:t>
            </a:r>
            <a:r>
              <a:rPr lang="de-CH" dirty="0" err="1"/>
              <a:t>yyyy</a:t>
            </a:r>
            <a:endParaRPr lang="de-CH" dirty="0"/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556A28-7B0C-4F04-A1CB-7F1CB04F7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05" y="5929472"/>
            <a:ext cx="2951193" cy="696605"/>
          </a:xfrm>
          <a:prstGeom prst="rect">
            <a:avLst/>
          </a:prstGeom>
        </p:spPr>
      </p:pic>
      <p:sp>
        <p:nvSpPr>
          <p:cNvPr id="9" name="TextMUser">
            <a:extLst>
              <a:ext uri="{FF2B5EF4-FFF2-40B4-BE49-F238E27FC236}">
                <a16:creationId xmlns:a16="http://schemas.microsoft.com/office/drawing/2014/main" id="{448011D2-F35B-429D-ACB4-AC0FB4F013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19" y="6361515"/>
            <a:ext cx="7665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CH" sz="1400" b="0" dirty="0">
                <a:solidFill>
                  <a:schemeClr val="tx1"/>
                </a:solidFill>
                <a:latin typeface="+mn-lt"/>
              </a:rPr>
              <a:t>EDMS</a:t>
            </a:r>
            <a:r>
              <a:rPr lang="de-CH" sz="1400" b="0" dirty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1" name="EDMS">
            <a:extLst>
              <a:ext uri="{FF2B5EF4-FFF2-40B4-BE49-F238E27FC236}">
                <a16:creationId xmlns:a16="http://schemas.microsoft.com/office/drawing/2014/main" id="{7FA6FF0A-D89C-41E3-B2B0-B1164AA6AB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19379" y="6361515"/>
            <a:ext cx="1083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CH" sz="1400" b="0">
                <a:solidFill>
                  <a:schemeClr val="tx1"/>
                </a:solidFill>
                <a:latin typeface="+mn-lt"/>
              </a:rPr>
              <a:t>-</a:t>
            </a:r>
            <a:endParaRPr lang="de-CH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77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1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1A1403-4866-4FEE-8AA2-5BAC2A6E1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8" t="12053" r="13496" b="9814"/>
          <a:stretch/>
        </p:blipFill>
        <p:spPr>
          <a:xfrm>
            <a:off x="-1200" y="-9527"/>
            <a:ext cx="6133695" cy="68199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B87E44-4259-4950-861B-39E5681A4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1760" y="1165567"/>
            <a:ext cx="5086238" cy="118889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5659DE-86F0-483B-8C05-BE580F0E2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2405" y="3092908"/>
            <a:ext cx="5075592" cy="419602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277BF6-5E50-4E7A-9201-D6BD90BAD881}"/>
              </a:ext>
            </a:extLst>
          </p:cNvPr>
          <p:cNvSpPr/>
          <p:nvPr userDrawn="1"/>
        </p:nvSpPr>
        <p:spPr>
          <a:xfrm>
            <a:off x="0" y="6804674"/>
            <a:ext cx="121932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848648F-C31C-4F95-B38D-125356BF9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3086" y="3670324"/>
            <a:ext cx="5064911" cy="37465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Vorname Nachname bearbeiten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56FC6EE0-ACE2-4788-982A-E1650270B0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3087" y="4044982"/>
            <a:ext cx="5064910" cy="3049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 err="1"/>
              <a:t>dd</a:t>
            </a:r>
            <a:r>
              <a:rPr lang="de-CH" dirty="0"/>
              <a:t>. MMMM </a:t>
            </a:r>
            <a:r>
              <a:rPr lang="de-CH" dirty="0" err="1"/>
              <a:t>yyyy</a:t>
            </a:r>
            <a:endParaRPr lang="de-CH" dirty="0"/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556A28-7B0C-4F04-A1CB-7F1CB04F7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05" y="5798354"/>
            <a:ext cx="2951193" cy="696605"/>
          </a:xfrm>
          <a:prstGeom prst="rect">
            <a:avLst/>
          </a:prstGeom>
        </p:spPr>
      </p:pic>
      <p:sp>
        <p:nvSpPr>
          <p:cNvPr id="9" name="TextMUser">
            <a:extLst>
              <a:ext uri="{FF2B5EF4-FFF2-40B4-BE49-F238E27FC236}">
                <a16:creationId xmlns:a16="http://schemas.microsoft.com/office/drawing/2014/main" id="{C4DA2BCA-7D7E-4431-A832-1EF2EA32C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37496" y="4439448"/>
            <a:ext cx="7665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CH" sz="1400" b="0" dirty="0">
                <a:solidFill>
                  <a:schemeClr val="tx1"/>
                </a:solidFill>
                <a:latin typeface="+mn-lt"/>
              </a:rPr>
              <a:t>EDMS</a:t>
            </a:r>
            <a:r>
              <a:rPr lang="de-CH" sz="1400" b="0" dirty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1" name="EDMS">
            <a:extLst>
              <a:ext uri="{FF2B5EF4-FFF2-40B4-BE49-F238E27FC236}">
                <a16:creationId xmlns:a16="http://schemas.microsoft.com/office/drawing/2014/main" id="{749C18C5-A335-4628-8BF9-7C7628CD52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36256" y="4439448"/>
            <a:ext cx="10150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CH" sz="1400" b="0">
                <a:solidFill>
                  <a:schemeClr val="tx1"/>
                </a:solidFill>
                <a:latin typeface="+mn-lt"/>
              </a:rPr>
              <a:t>-</a:t>
            </a:r>
            <a:endParaRPr lang="de-CH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480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1A1403-4866-4FEE-8AA2-5BAC2A6E1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r="23911"/>
          <a:stretch/>
        </p:blipFill>
        <p:spPr>
          <a:xfrm>
            <a:off x="-1200" y="-2"/>
            <a:ext cx="6120001" cy="68046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B87E44-4259-4950-861B-39E5681A4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400" y="1165567"/>
            <a:ext cx="5085598" cy="118889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5659DE-86F0-483B-8C05-BE580F0E2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200" y="3092908"/>
            <a:ext cx="5074798" cy="419602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A277BF6-5E50-4E7A-9201-D6BD90BAD881}"/>
              </a:ext>
            </a:extLst>
          </p:cNvPr>
          <p:cNvSpPr/>
          <p:nvPr userDrawn="1"/>
        </p:nvSpPr>
        <p:spPr>
          <a:xfrm>
            <a:off x="0" y="6804674"/>
            <a:ext cx="121932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556A28-7B0C-4F04-A1CB-7F1CB04F7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05" y="5798354"/>
            <a:ext cx="2951193" cy="696605"/>
          </a:xfrm>
          <a:prstGeom prst="rect">
            <a:avLst/>
          </a:prstGeom>
        </p:spPr>
      </p:pic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F39C6B8-885C-4267-9EB2-1B6DB2271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3086" y="3670324"/>
            <a:ext cx="5064911" cy="37465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Vorname Nachname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4D43150-EAE2-45B4-A47B-B471C8A4EB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3087" y="4044982"/>
            <a:ext cx="5064910" cy="3049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dirty="0" err="1"/>
              <a:t>dd</a:t>
            </a:r>
            <a:r>
              <a:rPr lang="de-CH" dirty="0"/>
              <a:t>. MMMM </a:t>
            </a:r>
            <a:r>
              <a:rPr lang="de-CH" dirty="0" err="1"/>
              <a:t>yyyy</a:t>
            </a:r>
            <a:endParaRPr lang="de-CH" dirty="0"/>
          </a:p>
        </p:txBody>
      </p:sp>
      <p:sp>
        <p:nvSpPr>
          <p:cNvPr id="12" name="TextMUser">
            <a:extLst>
              <a:ext uri="{FF2B5EF4-FFF2-40B4-BE49-F238E27FC236}">
                <a16:creationId xmlns:a16="http://schemas.microsoft.com/office/drawing/2014/main" id="{3AD30B46-E735-4834-90BF-47133BF752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37496" y="4439448"/>
            <a:ext cx="7665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CH" sz="1400" b="0" dirty="0">
                <a:solidFill>
                  <a:schemeClr val="tx1"/>
                </a:solidFill>
                <a:latin typeface="+mn-lt"/>
              </a:rPr>
              <a:t>EDMS</a:t>
            </a:r>
            <a:r>
              <a:rPr lang="de-CH" sz="1400" b="0" dirty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5" name="EDMS">
            <a:extLst>
              <a:ext uri="{FF2B5EF4-FFF2-40B4-BE49-F238E27FC236}">
                <a16:creationId xmlns:a16="http://schemas.microsoft.com/office/drawing/2014/main" id="{E72B87C2-3BDE-4E42-9F5F-815B733D7D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36255" y="4439448"/>
            <a:ext cx="9886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CH" sz="1400" b="0">
                <a:solidFill>
                  <a:schemeClr val="tx1"/>
                </a:solidFill>
                <a:latin typeface="+mn-lt"/>
              </a:rPr>
              <a:t>-</a:t>
            </a:r>
            <a:endParaRPr lang="de-CH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43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, 6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7119D8C2-394B-4AF7-9A38-9AB560B4BB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41460" y="1623600"/>
            <a:ext cx="1083600" cy="10836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9C7B0C6A-0B40-49DC-865A-1EFE029488A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41460" y="2988000"/>
            <a:ext cx="1083600" cy="10836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853A0975-C364-46C8-BC42-0CE10596E8B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41460" y="4358935"/>
            <a:ext cx="1083600" cy="10836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32F79889-80C4-4F3D-B462-793247F3E42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5931" y="4358935"/>
            <a:ext cx="1083600" cy="10836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B7A84F5E-4815-4838-ACB5-F0E570EBE6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5931" y="2988502"/>
            <a:ext cx="1083600" cy="10836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4" name="Bildplatzhalter 1">
            <a:extLst>
              <a:ext uri="{FF2B5EF4-FFF2-40B4-BE49-F238E27FC236}">
                <a16:creationId xmlns:a16="http://schemas.microsoft.com/office/drawing/2014/main" id="{72729B46-5F48-486F-823B-DED65C47D3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5931" y="1624945"/>
            <a:ext cx="1083600" cy="10836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52753F0B-C1E6-49FA-B73F-3A20DFD3E8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91600" y="2012043"/>
            <a:ext cx="3636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0" name="Inhaltsplatzhalter 10">
            <a:extLst>
              <a:ext uri="{FF2B5EF4-FFF2-40B4-BE49-F238E27FC236}">
                <a16:creationId xmlns:a16="http://schemas.microsoft.com/office/drawing/2014/main" id="{2E1AD592-2EFA-4D03-8A2B-35A535DEF5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1600" y="3380043"/>
            <a:ext cx="3636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Inhaltsplatzhalter 10">
            <a:extLst>
              <a:ext uri="{FF2B5EF4-FFF2-40B4-BE49-F238E27FC236}">
                <a16:creationId xmlns:a16="http://schemas.microsoft.com/office/drawing/2014/main" id="{0AF84380-7051-4413-AFF4-73DE1C1FA2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91600" y="4748043"/>
            <a:ext cx="3636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Inhaltsplatzhalter 10">
            <a:extLst>
              <a:ext uri="{FF2B5EF4-FFF2-40B4-BE49-F238E27FC236}">
                <a16:creationId xmlns:a16="http://schemas.microsoft.com/office/drawing/2014/main" id="{E6745FC2-8536-4B97-85D7-1774500CED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48798" y="2012043"/>
            <a:ext cx="3636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Inhaltsplatzhalter 10">
            <a:extLst>
              <a:ext uri="{FF2B5EF4-FFF2-40B4-BE49-F238E27FC236}">
                <a16:creationId xmlns:a16="http://schemas.microsoft.com/office/drawing/2014/main" id="{7C95C3AB-9F41-4C4C-9809-086F23EC99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48798" y="3380043"/>
            <a:ext cx="3636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Inhaltsplatzhalter 10">
            <a:extLst>
              <a:ext uri="{FF2B5EF4-FFF2-40B4-BE49-F238E27FC236}">
                <a16:creationId xmlns:a16="http://schemas.microsoft.com/office/drawing/2014/main" id="{B72B5364-53DE-4B4B-8435-401342BD5C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48798" y="4748043"/>
            <a:ext cx="3636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EDMS">
            <a:extLst>
              <a:ext uri="{FF2B5EF4-FFF2-40B4-BE49-F238E27FC236}">
                <a16:creationId xmlns:a16="http://schemas.microsoft.com/office/drawing/2014/main" id="{13635372-BAE6-42A3-920B-4B7B11C59C87}"/>
              </a:ext>
            </a:extLst>
          </p:cNvPr>
          <p:cNvSpPr txBox="1"/>
          <p:nvPr userDrawn="1"/>
        </p:nvSpPr>
        <p:spPr>
          <a:xfrm>
            <a:off x="3850068" y="6395470"/>
            <a:ext cx="495713" cy="21221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de-CH" sz="1200" dirty="0"/>
          </a:p>
        </p:txBody>
      </p:sp>
      <p:sp>
        <p:nvSpPr>
          <p:cNvPr id="13" name="DokuName">
            <a:extLst>
              <a:ext uri="{FF2B5EF4-FFF2-40B4-BE49-F238E27FC236}">
                <a16:creationId xmlns:a16="http://schemas.microsoft.com/office/drawing/2014/main" id="{C4CB8F70-C3F4-46D4-8C34-D15C8B6B5F89}"/>
              </a:ext>
            </a:extLst>
          </p:cNvPr>
          <p:cNvSpPr txBox="1"/>
          <p:nvPr userDrawn="1"/>
        </p:nvSpPr>
        <p:spPr>
          <a:xfrm>
            <a:off x="4512055" y="6395470"/>
            <a:ext cx="495713" cy="21221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5828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, 15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ildplatzhalter 14">
            <a:extLst>
              <a:ext uri="{FF2B5EF4-FFF2-40B4-BE49-F238E27FC236}">
                <a16:creationId xmlns:a16="http://schemas.microsoft.com/office/drawing/2014/main" id="{D0DDD94D-8972-4E10-9627-7B5191D6ECF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028000" y="1656000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9" name="Bildplatzhalter 13">
            <a:extLst>
              <a:ext uri="{FF2B5EF4-FFF2-40B4-BE49-F238E27FC236}">
                <a16:creationId xmlns:a16="http://schemas.microsoft.com/office/drawing/2014/main" id="{23F3EB91-2D7D-46C1-83E4-70D3CA1CDA3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26728" y="2544139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60" name="Bildplatzhalter 12">
            <a:extLst>
              <a:ext uri="{FF2B5EF4-FFF2-40B4-BE49-F238E27FC236}">
                <a16:creationId xmlns:a16="http://schemas.microsoft.com/office/drawing/2014/main" id="{C95F0716-50E6-4554-A2BB-93D922F6735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28000" y="3458653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61" name="Bildplatzhalter 11">
            <a:extLst>
              <a:ext uri="{FF2B5EF4-FFF2-40B4-BE49-F238E27FC236}">
                <a16:creationId xmlns:a16="http://schemas.microsoft.com/office/drawing/2014/main" id="{A730CB77-A2E0-4D03-A1A6-B3AE1D64CD2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26728" y="4353429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3" name="Bildplatzhalter 10">
            <a:extLst>
              <a:ext uri="{FF2B5EF4-FFF2-40B4-BE49-F238E27FC236}">
                <a16:creationId xmlns:a16="http://schemas.microsoft.com/office/drawing/2014/main" id="{9D20C9D1-678E-40A1-9E5A-DB6BD54542E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61726" y="1656000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4" name="Bildplatzhalter 9">
            <a:extLst>
              <a:ext uri="{FF2B5EF4-FFF2-40B4-BE49-F238E27FC236}">
                <a16:creationId xmlns:a16="http://schemas.microsoft.com/office/drawing/2014/main" id="{8856167E-A7BD-4C5D-8C99-CB9A5999811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63200" y="2544139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5" name="Bildplatzhalter 8">
            <a:extLst>
              <a:ext uri="{FF2B5EF4-FFF2-40B4-BE49-F238E27FC236}">
                <a16:creationId xmlns:a16="http://schemas.microsoft.com/office/drawing/2014/main" id="{220AA994-DAFC-495D-B822-00B8C7FF83A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362894" y="3460712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6" name="Bildplatzhalter 7">
            <a:extLst>
              <a:ext uri="{FF2B5EF4-FFF2-40B4-BE49-F238E27FC236}">
                <a16:creationId xmlns:a16="http://schemas.microsoft.com/office/drawing/2014/main" id="{01C10205-84A7-45B5-B73D-0F9C250C82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361726" y="4352400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7" name="Bildplatzhalter 6">
            <a:extLst>
              <a:ext uri="{FF2B5EF4-FFF2-40B4-BE49-F238E27FC236}">
                <a16:creationId xmlns:a16="http://schemas.microsoft.com/office/drawing/2014/main" id="{F3B20362-32DE-4B68-94F4-DA9D2BE37DF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361726" y="5262279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2" name="Bildplatzhalter 5">
            <a:extLst>
              <a:ext uri="{FF2B5EF4-FFF2-40B4-BE49-F238E27FC236}">
                <a16:creationId xmlns:a16="http://schemas.microsoft.com/office/drawing/2014/main" id="{C3094A64-760F-472D-A0B9-F8961EC94A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97892" y="5262279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0" name="Bildplatzhalter 4">
            <a:extLst>
              <a:ext uri="{FF2B5EF4-FFF2-40B4-BE49-F238E27FC236}">
                <a16:creationId xmlns:a16="http://schemas.microsoft.com/office/drawing/2014/main" id="{49544942-624F-4094-B751-ECCA69F733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97892" y="3459600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51" name="Bildplatzhalter 3">
            <a:extLst>
              <a:ext uri="{FF2B5EF4-FFF2-40B4-BE49-F238E27FC236}">
                <a16:creationId xmlns:a16="http://schemas.microsoft.com/office/drawing/2014/main" id="{4715ED3B-B9E8-4425-B02C-E435F94FDF8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98400" y="4353429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49" name="Bildplatzhalter 2">
            <a:extLst>
              <a:ext uri="{FF2B5EF4-FFF2-40B4-BE49-F238E27FC236}">
                <a16:creationId xmlns:a16="http://schemas.microsoft.com/office/drawing/2014/main" id="{35DDCC4C-DECC-4A85-8588-A194B689A43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7892" y="2545200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3" name="Bildplatzhalter 1">
            <a:extLst>
              <a:ext uri="{FF2B5EF4-FFF2-40B4-BE49-F238E27FC236}">
                <a16:creationId xmlns:a16="http://schemas.microsoft.com/office/drawing/2014/main" id="{CCE13EF7-3FD7-4CBA-B112-5C87AEDB659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9060" y="1656654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28" name="Inhaltsplatzhalter 10">
            <a:extLst>
              <a:ext uri="{FF2B5EF4-FFF2-40B4-BE49-F238E27FC236}">
                <a16:creationId xmlns:a16="http://schemas.microsoft.com/office/drawing/2014/main" id="{52753F0B-C1E6-49FA-B73F-3A20DFD3E8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12000" y="18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0" name="Inhaltsplatzhalter 10">
            <a:extLst>
              <a:ext uri="{FF2B5EF4-FFF2-40B4-BE49-F238E27FC236}">
                <a16:creationId xmlns:a16="http://schemas.microsoft.com/office/drawing/2014/main" id="{2E1AD592-2EFA-4D03-8A2B-35A535DEF5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2000" y="27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Inhaltsplatzhalter 10">
            <a:extLst>
              <a:ext uri="{FF2B5EF4-FFF2-40B4-BE49-F238E27FC236}">
                <a16:creationId xmlns:a16="http://schemas.microsoft.com/office/drawing/2014/main" id="{0AF84380-7051-4413-AFF4-73DE1C1FA2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12000" y="4532985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Inhaltsplatzhalter 10">
            <a:extLst>
              <a:ext uri="{FF2B5EF4-FFF2-40B4-BE49-F238E27FC236}">
                <a16:creationId xmlns:a16="http://schemas.microsoft.com/office/drawing/2014/main" id="{7C95C3AB-9F41-4C4C-9809-086F23EC99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12000" y="36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Inhaltsplatzhalter 10">
            <a:extLst>
              <a:ext uri="{FF2B5EF4-FFF2-40B4-BE49-F238E27FC236}">
                <a16:creationId xmlns:a16="http://schemas.microsoft.com/office/drawing/2014/main" id="{B72B5364-53DE-4B4B-8435-401342BD5C1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12000" y="5436229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9" name="Inhaltsplatzhalter 10">
            <a:extLst>
              <a:ext uri="{FF2B5EF4-FFF2-40B4-BE49-F238E27FC236}">
                <a16:creationId xmlns:a16="http://schemas.microsoft.com/office/drawing/2014/main" id="{D5EC812B-BEF8-41B8-B817-8EEEA616837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84000" y="18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Inhaltsplatzhalter 10">
            <a:extLst>
              <a:ext uri="{FF2B5EF4-FFF2-40B4-BE49-F238E27FC236}">
                <a16:creationId xmlns:a16="http://schemas.microsoft.com/office/drawing/2014/main" id="{18732266-CD9E-4236-A24D-32E15169583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84000" y="27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Inhaltsplatzhalter 10">
            <a:extLst>
              <a:ext uri="{FF2B5EF4-FFF2-40B4-BE49-F238E27FC236}">
                <a16:creationId xmlns:a16="http://schemas.microsoft.com/office/drawing/2014/main" id="{81021A9D-7538-4CF5-B08A-10430D6C68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84000" y="4532985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Inhaltsplatzhalter 10">
            <a:extLst>
              <a:ext uri="{FF2B5EF4-FFF2-40B4-BE49-F238E27FC236}">
                <a16:creationId xmlns:a16="http://schemas.microsoft.com/office/drawing/2014/main" id="{3B464331-F79C-45A7-A805-0AD85BB0EAC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84000" y="36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Inhaltsplatzhalter 10">
            <a:extLst>
              <a:ext uri="{FF2B5EF4-FFF2-40B4-BE49-F238E27FC236}">
                <a16:creationId xmlns:a16="http://schemas.microsoft.com/office/drawing/2014/main" id="{0A7DA9DD-0FBD-4F63-B08D-19C5F9D3E0A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84000" y="5436229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Inhaltsplatzhalter 10">
            <a:extLst>
              <a:ext uri="{FF2B5EF4-FFF2-40B4-BE49-F238E27FC236}">
                <a16:creationId xmlns:a16="http://schemas.microsoft.com/office/drawing/2014/main" id="{B1217AA4-9E8B-457D-951B-F645F8886DD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56000" y="18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6" name="Inhaltsplatzhalter 10">
            <a:extLst>
              <a:ext uri="{FF2B5EF4-FFF2-40B4-BE49-F238E27FC236}">
                <a16:creationId xmlns:a16="http://schemas.microsoft.com/office/drawing/2014/main" id="{2314FFF4-186D-4FDF-8B7F-1099070836C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56000" y="27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7" name="Inhaltsplatzhalter 10">
            <a:extLst>
              <a:ext uri="{FF2B5EF4-FFF2-40B4-BE49-F238E27FC236}">
                <a16:creationId xmlns:a16="http://schemas.microsoft.com/office/drawing/2014/main" id="{42B9FAEC-D149-45C1-88C9-F1606939C14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856000" y="4532985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8" name="Inhaltsplatzhalter 10">
            <a:extLst>
              <a:ext uri="{FF2B5EF4-FFF2-40B4-BE49-F238E27FC236}">
                <a16:creationId xmlns:a16="http://schemas.microsoft.com/office/drawing/2014/main" id="{B50029C6-27F4-4923-AAE5-CC28801C8D0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856000" y="3629741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Bildplatzhalter 11">
            <a:extLst>
              <a:ext uri="{FF2B5EF4-FFF2-40B4-BE49-F238E27FC236}">
                <a16:creationId xmlns:a16="http://schemas.microsoft.com/office/drawing/2014/main" id="{B403091D-4A38-4A76-860D-809C6058E31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028000" y="5262279"/>
            <a:ext cx="648000" cy="648000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r>
              <a:rPr lang="de-CH" dirty="0"/>
              <a:t>Zahl einfügen</a:t>
            </a:r>
          </a:p>
        </p:txBody>
      </p:sp>
      <p:sp>
        <p:nvSpPr>
          <p:cNvPr id="40" name="Inhaltsplatzhalter 10">
            <a:extLst>
              <a:ext uri="{FF2B5EF4-FFF2-40B4-BE49-F238E27FC236}">
                <a16:creationId xmlns:a16="http://schemas.microsoft.com/office/drawing/2014/main" id="{C6DB8067-ED20-4E2B-AAA2-FECC403D2B89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853664" y="5441835"/>
            <a:ext cx="270000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5467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>
            <a:extLst>
              <a:ext uri="{FF2B5EF4-FFF2-40B4-BE49-F238E27FC236}">
                <a16:creationId xmlns:a16="http://schemas.microsoft.com/office/drawing/2014/main" id="{BA83FC5E-2299-4B58-B9E4-9831138CDD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33039" y="503998"/>
            <a:ext cx="1979362" cy="172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C2ACB58C-2EFD-4201-B979-D07265616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8439" y="503998"/>
            <a:ext cx="1979362" cy="172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4D99840A-7A14-461E-A3E4-461D4B2B3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92638" y="503998"/>
            <a:ext cx="1979362" cy="172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6E4CCBA-6101-4FCB-AB32-50F358D5D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999" y="3233223"/>
            <a:ext cx="8758201" cy="67617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2B4EBA2-FE01-4109-8876-B01607E91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03" y="2777745"/>
            <a:ext cx="8746297" cy="419602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98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>
            <a:extLst>
              <a:ext uri="{FF2B5EF4-FFF2-40B4-BE49-F238E27FC236}">
                <a16:creationId xmlns:a16="http://schemas.microsoft.com/office/drawing/2014/main" id="{94DFF135-D4A7-494C-BCF3-A206023456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45850" y="2293137"/>
            <a:ext cx="3024000" cy="172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71922210-3ADB-4688-89C9-ED00174E2D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8439" y="503998"/>
            <a:ext cx="1979362" cy="172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D4ECDCDF-0779-43C0-B7B5-567E369977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92638" y="503998"/>
            <a:ext cx="1979362" cy="172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00" y="6064654"/>
            <a:ext cx="2322000" cy="5480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6E4CCBA-6101-4FCB-AB32-50F358D5D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0" y="2514730"/>
            <a:ext cx="6678826" cy="67617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2B4EBA2-FE01-4109-8876-B01607E91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04" y="2059252"/>
            <a:ext cx="6669748" cy="419602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7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CDA32E-10E3-43B4-B2BF-268C39CE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48" y="1522730"/>
            <a:ext cx="10771052" cy="43446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7DF1511-55EE-4773-8CFE-6BB1F0E055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3789" y="946149"/>
            <a:ext cx="10768210" cy="3005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itel 23">
            <a:extLst>
              <a:ext uri="{FF2B5EF4-FFF2-40B4-BE49-F238E27FC236}">
                <a16:creationId xmlns:a16="http://schemas.microsoft.com/office/drawing/2014/main" id="{CEAC8A58-8EA9-4C55-A4FA-23E8704B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91" y="132400"/>
            <a:ext cx="10780577" cy="52671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A141D8-4706-423A-862A-33999B341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00" y="6064654"/>
            <a:ext cx="2322000" cy="5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4D9668A9-F2FE-4802-8147-01DF5ED7C2D6}"/>
              </a:ext>
            </a:extLst>
          </p:cNvPr>
          <p:cNvSpPr txBox="1"/>
          <p:nvPr userDrawn="1"/>
        </p:nvSpPr>
        <p:spPr>
          <a:xfrm>
            <a:off x="44520" y="6634499"/>
            <a:ext cx="11283880" cy="1846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Autofit/>
          </a:bodyPr>
          <a:lstStyle/>
          <a:p>
            <a:pPr algn="l">
              <a:tabLst>
                <a:tab pos="684000" algn="l"/>
                <a:tab pos="1256400" algn="l"/>
                <a:tab pos="1972800" algn="l"/>
                <a:tab pos="2696400" algn="l"/>
              </a:tabLst>
            </a:pPr>
            <a:r>
              <a:rPr lang="de-CH" sz="1200" dirty="0">
                <a:solidFill>
                  <a:schemeClr val="tx1"/>
                </a:solidFill>
              </a:rPr>
              <a:t>Folie </a:t>
            </a:r>
            <a:fld id="{D718FE91-B38E-40FF-AE18-00959E98622B}" type="slidenum">
              <a:rPr lang="de-CH" sz="1200" smtClean="0">
                <a:solidFill>
                  <a:schemeClr val="tx1"/>
                </a:solidFill>
              </a:rPr>
              <a:pPr algn="l">
                <a:tabLst>
                  <a:tab pos="684000" algn="l"/>
                  <a:tab pos="1256400" algn="l"/>
                  <a:tab pos="1972800" algn="l"/>
                  <a:tab pos="2696400" algn="l"/>
                </a:tabLst>
              </a:pPr>
              <a:t>‹Nr.›</a:t>
            </a:fld>
            <a:r>
              <a:rPr lang="de-CH" sz="1200" dirty="0">
                <a:solidFill>
                  <a:schemeClr val="tx1"/>
                </a:solidFill>
              </a:rPr>
              <a:t> 	|    	 	         	                              	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C26A29-39BE-4CDC-8459-BFDD8B23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94" y="103064"/>
            <a:ext cx="10780577" cy="5267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3F3504-8F46-4C8A-8AA0-F3FE398CF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948" y="1522730"/>
            <a:ext cx="10771052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Datum">
            <a:extLst>
              <a:ext uri="{FF2B5EF4-FFF2-40B4-BE49-F238E27FC236}">
                <a16:creationId xmlns:a16="http://schemas.microsoft.com/office/drawing/2014/main" id="{ABE37F5F-DCC5-459A-9171-256B578D40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6924" y="6678949"/>
            <a:ext cx="25558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anchor="ctr" anchorCtr="1">
            <a:spAutoFit/>
          </a:bodyPr>
          <a:lstStyle>
            <a:lvl1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CH" sz="11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D. Kancev et al.,      </a:t>
            </a:r>
            <a:r>
              <a:rPr lang="de-CH" sz="1100" b="1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PSAM16 - June, 2022</a:t>
            </a:r>
          </a:p>
        </p:txBody>
      </p:sp>
      <p:sp>
        <p:nvSpPr>
          <p:cNvPr id="10" name="KKG_Titel">
            <a:extLst>
              <a:ext uri="{FF2B5EF4-FFF2-40B4-BE49-F238E27FC236}">
                <a16:creationId xmlns:a16="http://schemas.microsoft.com/office/drawing/2014/main" id="{EDD7C76B-0CD3-4633-A6C0-0C1BF6926D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02201" y="6672600"/>
            <a:ext cx="72771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6163" algn="l"/>
                <a:tab pos="1428750" algn="l"/>
                <a:tab pos="2193925" algn="l"/>
                <a:tab pos="25685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Development of a new plant-specific PSA-model with the application of the new RiskSpectrum</a:t>
            </a:r>
            <a:r>
              <a:rPr lang="en-GB" sz="1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® </a:t>
            </a: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Model Builder Tool</a:t>
            </a:r>
            <a:endParaRPr lang="de-CH" sz="12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0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8" r:id="rId7"/>
    <p:sldLayoutId id="2147483669" r:id="rId8"/>
    <p:sldLayoutId id="2147483650" r:id="rId9"/>
    <p:sldLayoutId id="2147483652" r:id="rId10"/>
    <p:sldLayoutId id="2147483651" r:id="rId11"/>
    <p:sldLayoutId id="2147483653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6" r:id="rId18"/>
    <p:sldLayoutId id="2147483667" r:id="rId19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tabLst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F60D4-26CE-41CF-B81F-A1C4C1EDF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183" y="3885971"/>
            <a:ext cx="11507678" cy="1495245"/>
          </a:xfrm>
        </p:spPr>
        <p:txBody>
          <a:bodyPr anchor="t" anchorCtr="0">
            <a:no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Development of a new plant-specific, full-scope industrial-scale L1/L2 PSA-model with the application of the new </a:t>
            </a:r>
            <a:r>
              <a:rPr lang="en-GB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RiskSpectrum</a:t>
            </a:r>
            <a:r>
              <a:rPr lang="en-GB" sz="36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®</a:t>
            </a:r>
            <a:r>
              <a:rPr lang="en-GB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GB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Model Builder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 Tool</a:t>
            </a:r>
            <a:endParaRPr lang="de-C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A3BE23-7EAA-4B4A-8C92-064C2AB5B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314" y="5977318"/>
            <a:ext cx="2050186" cy="374658"/>
          </a:xfrm>
        </p:spPr>
        <p:txBody>
          <a:bodyPr>
            <a:normAutofit/>
          </a:bodyPr>
          <a:lstStyle/>
          <a:p>
            <a:r>
              <a:rPr lang="de-CH" sz="1600" b="1" dirty="0"/>
              <a:t>Dr. Dusko Kancev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01AB48-F67F-4D78-AEC8-9ADC84C30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14" y="6341252"/>
            <a:ext cx="1859686" cy="374658"/>
          </a:xfrm>
        </p:spPr>
        <p:txBody>
          <a:bodyPr>
            <a:normAutofit/>
          </a:bodyPr>
          <a:lstStyle/>
          <a:p>
            <a:r>
              <a:rPr lang="de-CH" sz="1600" dirty="0"/>
              <a:t>PSAM 16, June, `22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FFEB21-1543-4352-9815-E37D46456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75" y="5765800"/>
            <a:ext cx="2168101" cy="10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53" y="1034555"/>
            <a:ext cx="5657797" cy="531263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After finalizing the RSMB model </a:t>
            </a:r>
            <a:r>
              <a:rPr lang="en-US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defining the UE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</a:t>
            </a:r>
            <a:r>
              <a:rPr lang="en-US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will correspond to the TE in the exported FT within RiskSpectrum PSA</a:t>
            </a:r>
            <a:endParaRPr lang="en-GB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The UE practically tells the software what are the system failures for which one would like to generate a FT</a:t>
            </a:r>
            <a:endParaRPr lang="en-GB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Defined using the same FT logic (OR, AND, K/N-gates) as the FTs within RiskSpectrum PSA</a:t>
            </a:r>
          </a:p>
          <a:p>
            <a:pPr>
              <a:lnSpc>
                <a:spcPct val="100000"/>
              </a:lnSpc>
            </a:pPr>
            <a:endParaRPr lang="en-US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The inputs to the UEs can be:</a:t>
            </a:r>
          </a:p>
          <a:p>
            <a:pPr marL="540000" lvl="1" indent="-216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System references: "test" of variables in the system structures, depicted through the "testers" (loss-of-fluid, leakage, loss-of-function) as graphical elements comprised within the KB</a:t>
            </a: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</a:p>
          <a:p>
            <a:pPr marL="540000" lvl="1" indent="-216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External references: links to a top FT outside the current RSMB system study</a:t>
            </a: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</a:p>
          <a:p>
            <a:pPr marL="540000" lvl="1" indent="-216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House events: applied as logical switches similarly as within the conventional FT creation methodology in RiskSpectrum PSA</a:t>
            </a: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,</a:t>
            </a:r>
          </a:p>
          <a:p>
            <a:pPr marL="540000" lvl="1" indent="-216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Gates: logical operators to combine the above information (OR-, AND, K/N-gates)</a:t>
            </a:r>
            <a:endParaRPr lang="en-US" sz="1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440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</a:rPr>
              <a:t>Manual rules - in case there is additional information to be added in the model (not already included within the KB for some reason)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Definition of the Undesired Event (UE)</a:t>
            </a:r>
            <a:endParaRPr lang="de-CH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E5CB6F-D880-4DE7-80A0-86FFC3F95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27" y="1034554"/>
            <a:ext cx="6124021" cy="3866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71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1" y="853580"/>
            <a:ext cx="5904780" cy="205154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After the UEs are defined </a:t>
            </a: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</a:t>
            </a:r>
            <a:r>
              <a:rPr lang="en-US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compilation of the corresponding FTs within the same RSMB study</a:t>
            </a:r>
            <a:endParaRPr lang="en-GB" sz="15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7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</a:rPr>
              <a:t>The system configuration is defined from a profile (mandatory) and from variants (optional)</a:t>
            </a:r>
            <a:endParaRPr lang="en-GB" sz="1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7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</a:rPr>
              <a:t>User selects required system profile, possibly apply variants via HE as a sub-configuration within the same profile or overload those variants into the selected profile (i.e., overriding the configuration`s setting with the one of the variant).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preparation and compilation of the FT</a:t>
            </a:r>
            <a:endParaRPr lang="de-CH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EE7A25-C748-4F3F-8277-58CA5EAA4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755015"/>
            <a:ext cx="5942879" cy="32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0114FEE-D340-42CA-9027-69834BC2E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1" y="3155178"/>
            <a:ext cx="6064460" cy="3294938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8B26A6B4-AB63-4980-B020-C709C255559D}"/>
              </a:ext>
            </a:extLst>
          </p:cNvPr>
          <p:cNvSpPr txBox="1">
            <a:spLocks/>
          </p:cNvSpPr>
          <p:nvPr/>
        </p:nvSpPr>
        <p:spPr>
          <a:xfrm>
            <a:off x="6352840" y="4291972"/>
            <a:ext cx="5657797" cy="205154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</a:rPr>
              <a:t>Another powerful feature of the RSMB tool is the possibility to </a:t>
            </a:r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visualize</a:t>
            </a: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</a:rPr>
              <a:t> the configuration of interest</a:t>
            </a:r>
            <a:endParaRPr lang="en-GB" sz="1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7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</a:rPr>
              <a:t>Exceptionally important and helpful property for the RSMB model debugging process</a:t>
            </a:r>
            <a:endParaRPr lang="en-GB" sz="1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7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</a:rPr>
              <a:t>The bold blue lines present the undisturbed, uninterrupted inventory (e.g. water in this case of the depicted RR system)</a:t>
            </a:r>
          </a:p>
          <a:p>
            <a:pPr>
              <a:lnSpc>
                <a:spcPct val="100000"/>
              </a:lnSpc>
            </a:pPr>
            <a:endParaRPr lang="en-US" sz="7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PMingLiU" panose="02020500000000000000" pitchFamily="18" charset="-120"/>
              </a:rPr>
              <a:t>The red lines represent the mode sections where this flow is being interrupted</a:t>
            </a:r>
          </a:p>
        </p:txBody>
      </p:sp>
    </p:spTree>
    <p:extLst>
      <p:ext uri="{BB962C8B-B14F-4D97-AF65-F5344CB8AC3E}">
        <p14:creationId xmlns:p14="http://schemas.microsoft.com/office/powerpoint/2010/main" val="32970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1" y="853579"/>
            <a:ext cx="4542704" cy="19658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</a:rPr>
              <a:t>S</a:t>
            </a:r>
            <a:r>
              <a:rPr lang="en-US" sz="14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upporting interfaces (cooling and power supply) are included within the logical structure alongside the random probabilities of pump failure-to-run and failure-to-start</a:t>
            </a:r>
            <a:endParaRPr lang="en-GB" sz="14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6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</a:rPr>
              <a:t>The cooling of the RR-pump is performed by another supporting interfacing system – the secured closed cooling water system VJ</a:t>
            </a:r>
          </a:p>
          <a:p>
            <a:pPr>
              <a:lnSpc>
                <a:spcPct val="100000"/>
              </a:lnSpc>
            </a:pPr>
            <a:endParaRPr lang="en-US" sz="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324000">
              <a:lnSpc>
                <a:spcPct val="100000"/>
              </a:lnSpc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 RSMB accommodates for the use of so-called </a:t>
            </a:r>
            <a:r>
              <a:rPr lang="en-US" sz="1400" b="1" i="1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external references </a:t>
            </a: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for</a:t>
            </a:r>
            <a:r>
              <a:rPr lang="en-US" sz="1400" b="1" i="1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modelling interfacing systems</a:t>
            </a:r>
            <a:endParaRPr lang="en-GB" sz="1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creation and analysis of the FT</a:t>
            </a:r>
            <a:endParaRPr lang="de-CH" sz="2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6CBB107-A120-48E3-9AE9-FC5E8A039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32" y="615314"/>
            <a:ext cx="7144048" cy="267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8D1D4B-0A6B-46CF-AB58-1F51F6068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9976"/>
            <a:ext cx="6098763" cy="1806251"/>
          </a:xfrm>
          <a:prstGeom prst="rect">
            <a:avLst/>
          </a:prstGeom>
        </p:spPr>
      </p:pic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695727CB-076C-42A0-A225-59DE74D158DD}"/>
              </a:ext>
            </a:extLst>
          </p:cNvPr>
          <p:cNvSpPr txBox="1">
            <a:spLocks/>
          </p:cNvSpPr>
          <p:nvPr/>
        </p:nvSpPr>
        <p:spPr>
          <a:xfrm>
            <a:off x="6219825" y="3480124"/>
            <a:ext cx="5895255" cy="2676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</a:rPr>
              <a:t>External references in RSMB are leaves used in the description of the undesirable events and the manual rules of the study</a:t>
            </a:r>
            <a:endParaRPr lang="en-GB" sz="1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</a:rPr>
              <a:t>They refer to a gate of a fault tree in another study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</a:rPr>
              <a:t>In other words, the external references are references to pre-defined FT pages, within or external the current RSMB study</a:t>
            </a:r>
          </a:p>
          <a:p>
            <a:pPr>
              <a:lnSpc>
                <a:spcPct val="100000"/>
              </a:lnSpc>
            </a:pPr>
            <a:endParaRPr lang="en-US" sz="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</a:rPr>
              <a:t>The external references are possible to be used as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failure replacements</a:t>
            </a:r>
          </a:p>
          <a:p>
            <a:pPr>
              <a:lnSpc>
                <a:spcPct val="100000"/>
              </a:lnSpc>
            </a:pPr>
            <a:endParaRPr lang="en-US" sz="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609750" indent="-285750">
              <a:lnSpc>
                <a:spcPct val="100000"/>
              </a:lnSpc>
              <a:buFont typeface="Wingdings" panose="05000000000000000000" pitchFamily="2" charset="2"/>
              <a:buChar char="è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RSMB enables the user to replace failures with other failures or by external references specified by the user in the profile during the generation of a fault tree</a:t>
            </a:r>
          </a:p>
          <a:p>
            <a:pPr marL="28440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The events of replacement are exploitable only in generation of tree such that the failures will be replaced in the FT generated by the event of chosen replacement</a:t>
            </a:r>
            <a:endParaRPr lang="en-GB" sz="14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27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96" y="5435105"/>
            <a:ext cx="11667404" cy="99427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</a:rPr>
              <a:t>Once the RSMB study is finalized and the FT generated within RSMB, one can proceed to export the trees to the RiskSpectrum PSA environment</a:t>
            </a:r>
          </a:p>
          <a:p>
            <a:pPr>
              <a:lnSpc>
                <a:spcPct val="100000"/>
              </a:lnSpc>
            </a:pPr>
            <a:endParaRPr lang="en-US" sz="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One can choose which RSMB trees are to be exported to the RiskSpectrum PSA target project</a:t>
            </a:r>
          </a:p>
          <a:p>
            <a:pPr>
              <a:lnSpc>
                <a:spcPct val="100000"/>
              </a:lnSpc>
            </a:pPr>
            <a:endParaRPr lang="en-US" sz="5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Consistent naming of basic events, top gates and intermediate gates is ensured using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naming rules</a:t>
            </a:r>
            <a:endParaRPr lang="en-GB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FT export to RiskSpectrum PSA</a:t>
            </a:r>
            <a:endParaRPr lang="de-CH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536D11-4525-408D-B08A-38ACD6C3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" y="857250"/>
            <a:ext cx="6178676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51EE99-9008-408E-A38C-F4C9CCF40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95" y="857250"/>
            <a:ext cx="5714788" cy="427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73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696" y="3047079"/>
            <a:ext cx="2218604" cy="5922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F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ully-converted FT to RiskSpectrum PSA</a:t>
            </a:r>
            <a:endParaRPr lang="en-US" sz="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FT export to RiskSpectrum PSA</a:t>
            </a:r>
            <a:endParaRPr lang="de-CH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0F5137-0B2D-4B8E-8F83-BCB15291D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1" r="5368" b="668"/>
          <a:stretch/>
        </p:blipFill>
        <p:spPr bwMode="auto">
          <a:xfrm>
            <a:off x="113372" y="546228"/>
            <a:ext cx="6668427" cy="6037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12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48" y="732154"/>
            <a:ext cx="11338652" cy="568769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A new system-level modelling strategy is presented, comprising the different steps: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development of the KKG-specific KB in Figaro language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system analyses and creation of FMEA database </a:t>
            </a: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 Framatome’s dedicated software tool "</a:t>
            </a:r>
            <a:r>
              <a:rPr lang="en-US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ScanAKZ</a:t>
            </a: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" enables the automatic import of the marked P&amp;ID to the FMEA-DB</a:t>
            </a:r>
            <a:endParaRPr lang="en-US" sz="1400" dirty="0"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compilation of simplified system P&amp;IDs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their import in the RSMB </a:t>
            </a: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 Framatome’s dedicated software tool "</a:t>
            </a:r>
            <a:r>
              <a:rPr lang="en-US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KBMassImport</a:t>
            </a:r>
            <a:r>
              <a:rPr lang="en-US" sz="1400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" allows for a so-called automatic mass import of the FMEA-DB for the given system into the RSMB </a:t>
            </a:r>
            <a:endParaRPr lang="en-US" sz="1400" dirty="0"/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development of the RSMB system models </a:t>
            </a:r>
            <a:r>
              <a:rPr lang="en-US" sz="1400" dirty="0">
                <a:sym typeface="Wingdings" panose="05000000000000000000" pitchFamily="2" charset="2"/>
              </a:rPr>
              <a:t> end goal of creation of the corresponding FTs and their export to the plant-level PSA modelling</a:t>
            </a:r>
          </a:p>
          <a:p>
            <a:pPr marL="468000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de-CH" sz="600" dirty="0"/>
          </a:p>
          <a:p>
            <a:pPr marL="342900" indent="-342900">
              <a:lnSpc>
                <a:spcPct val="100000"/>
              </a:lnSpc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Three different systems are used within this paper as case studies – the ECCS (TH), the startup and shutdown FW system - RR, as well as conventional closed cooling water system VH as one of the important support systems</a:t>
            </a:r>
          </a:p>
          <a:p>
            <a:pPr marL="342900" indent="-34290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Advantages of using the RSMB tool in combination with the presented methodology: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i="1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Automatic processing of pre-edited system P&amp;IDs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i="1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Clearly documented and traceable connection between the system P&amp;IDs and the plant-level modelling in RiskSpectrum PSA can be established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i="1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The simplified P&amp;IDs allow easy manipulation of the FT model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i="1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The routines for automated reading of the simplified P&amp;IDs in the FMEA database as well as the automated import of the PSA-relevant components to RSMB highly increase the efficiency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i="1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Higher grade of consistency in the PSA studies is ensured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i="1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The modelling assumptions are systematic, traceable and easily verifiable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i="1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Also, a higher grade of homogeneity among the system models is achieved </a:t>
            </a:r>
          </a:p>
          <a:p>
            <a:pPr marL="720000" lvl="1" indent="-2520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400" i="1" dirty="0">
                <a:latin typeface="Times New Roman" panose="02020603050405020304" pitchFamily="18" charset="0"/>
                <a:ea typeface="PMingLiU" panose="02020500000000000000" pitchFamily="18" charset="-120"/>
                <a:cs typeface="Arial" panose="020B0604020202020204" pitchFamily="34" charset="0"/>
              </a:rPr>
              <a:t>In addition, once the PSA model is built by using the RSMB tool, then a rapid, efficient and systematic model maintenance and model update potential is ensured for the future.</a:t>
            </a:r>
            <a:endParaRPr lang="de-CH" sz="1400" i="1" dirty="0">
              <a:latin typeface="Times New Roman" panose="02020603050405020304" pitchFamily="18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CH" dirty="0"/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5CC9BD0C-9F5D-474B-996A-29509F65EA4E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2011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0635A3-5D44-4A74-A1F8-3DB7933B1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256143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F4062A7-0599-4009-87C6-6905DF955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de-DE" sz="5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Q &amp; A</a:t>
            </a:r>
            <a:endParaRPr lang="de-CH" sz="5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11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53" y="1034555"/>
            <a:ext cx="3954064" cy="508734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P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rogression of the current KKG PSA model into the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RiskSpectrum</a:t>
            </a:r>
            <a:r>
              <a:rPr lang="en-GB" sz="1800" i="1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®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software suite</a:t>
            </a:r>
          </a:p>
          <a:p>
            <a:pPr>
              <a:lnSpc>
                <a:spcPct val="100000"/>
              </a:lnSpc>
            </a:pPr>
            <a:endParaRPr lang="en-GB" sz="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Joint project between KKG (customer) &amp; Framatome GmbH (main supplier)</a:t>
            </a:r>
            <a:endParaRPr lang="en-GB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All POSs, all IEs classes (internal &amp; external), all hazards (internal &amp; external), fully coupled (L1, L1+, L2) plant model</a:t>
            </a:r>
          </a:p>
          <a:p>
            <a:pPr>
              <a:lnSpc>
                <a:spcPct val="100000"/>
              </a:lnSpc>
            </a:pPr>
            <a:endParaRPr lang="en-GB" sz="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18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One</a:t>
            </a:r>
            <a:r>
              <a:rPr lang="de-CH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 of </a:t>
            </a:r>
            <a:r>
              <a:rPr lang="de-CH" sz="18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the</a:t>
            </a:r>
            <a:r>
              <a:rPr lang="de-CH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 highlights - 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application of the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RiskSpectrum</a:t>
            </a:r>
            <a:r>
              <a:rPr lang="en-GB" sz="1800" i="1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®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Model Builder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(RSMB) tool on the system level PSA modelling</a:t>
            </a:r>
          </a:p>
          <a:p>
            <a:pPr>
              <a:lnSpc>
                <a:spcPct val="100000"/>
              </a:lnSpc>
            </a:pPr>
            <a:endParaRPr lang="en-GB" sz="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Paper focus: 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summary of the system-level PSA modelling using the RSMB</a:t>
            </a:r>
            <a:endParaRPr lang="de-CH" sz="1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B65EB09-2BC9-4176-99B2-A20D1C6B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696" y="3246782"/>
            <a:ext cx="6851374" cy="36112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0780577" cy="5267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Introduction – </a:t>
            </a:r>
            <a:r>
              <a:rPr lang="da-DK" sz="3000" i="1" dirty="0"/>
              <a:t>PSASPECTRUM</a:t>
            </a:r>
            <a:r>
              <a:rPr lang="da-DK" sz="3000" dirty="0"/>
              <a:t> Project</a:t>
            </a:r>
            <a:endParaRPr lang="de-CH" sz="3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D3A0B0-7B8A-4658-BCCB-0AD4440C4DA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30837" y="769792"/>
            <a:ext cx="6120765" cy="24949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AC96D7D-31F6-4641-9381-FBA9898B7C40}"/>
              </a:ext>
            </a:extLst>
          </p:cNvPr>
          <p:cNvSpPr txBox="1"/>
          <p:nvPr/>
        </p:nvSpPr>
        <p:spPr>
          <a:xfrm rot="16200000">
            <a:off x="10313156" y="1176977"/>
            <a:ext cx="2640269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/>
            <a:r>
              <a:rPr lang="en-GB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P. </a:t>
            </a:r>
            <a:r>
              <a:rPr lang="en-GB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Zvoncek,et</a:t>
            </a:r>
            <a:r>
              <a:rPr lang="en-GB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al., “Development of a Fully-Coupled, All States, All Hazards Level 2 PSA at </a:t>
            </a:r>
            <a:r>
              <a:rPr lang="en-GB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Leibstadt</a:t>
            </a:r>
            <a:r>
              <a:rPr lang="en-GB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Nuclear Power Plant,” </a:t>
            </a:r>
            <a:r>
              <a:rPr lang="en-GB" sz="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Engineering and Technology, </a:t>
            </a:r>
            <a:r>
              <a:rPr lang="en-GB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no. 49, pp. 426-433, 2017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52647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53" y="1034555"/>
            <a:ext cx="4518607" cy="531263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First step - 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development of a plant-specific KB</a:t>
            </a:r>
          </a:p>
          <a:p>
            <a:pPr>
              <a:lnSpc>
                <a:spcPct val="100000"/>
              </a:lnSpc>
            </a:pPr>
            <a:endParaRPr lang="en-GB" sz="7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 plant-specific KB encompasses the various components that are to be considered by the system modelling</a:t>
            </a: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2 KBs developed for the </a:t>
            </a:r>
            <a:r>
              <a:rPr lang="en-GB" sz="1800" i="1" dirty="0">
                <a:latin typeface="Times New Roman" panose="02020603050405020304" pitchFamily="18" charset="0"/>
                <a:ea typeface="PMingLiU" panose="02020500000000000000" pitchFamily="18" charset="-120"/>
              </a:rPr>
              <a:t>PSASPECTRUM</a:t>
            </a: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: 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thermohydraulic systems &amp; electrical systems</a:t>
            </a:r>
            <a:endParaRPr lang="en-GB" sz="1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E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ach class is identified by a name and contains a series of characteristics which are common to the components it describes</a:t>
            </a: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This is coded with the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Figaro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-language in the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jEdit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environment 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Figaro-KB therefore contains a description model common to all the systems in the category</a:t>
            </a: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Each object in the system is created as an instance of a class in the KB</a:t>
            </a:r>
            <a:endParaRPr lang="de-CH" sz="1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0780577" cy="5267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– Creation of a Knowledge Base (KB)</a:t>
            </a:r>
            <a:endParaRPr lang="de-CH" sz="3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C04D17-CFB6-4A6E-959F-6D049AF10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44103"/>
            <a:ext cx="7269630" cy="4384503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F39FC78-CE97-4590-8135-711A9AF1C311}"/>
              </a:ext>
            </a:extLst>
          </p:cNvPr>
          <p:cNvCxnSpPr>
            <a:cxnSpLocks/>
          </p:cNvCxnSpPr>
          <p:nvPr/>
        </p:nvCxnSpPr>
        <p:spPr>
          <a:xfrm flipV="1">
            <a:off x="4095750" y="4105275"/>
            <a:ext cx="2076450" cy="180862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53B836F-3FC5-49FC-ABB0-70E3D995CB77}"/>
              </a:ext>
            </a:extLst>
          </p:cNvPr>
          <p:cNvCxnSpPr>
            <a:cxnSpLocks/>
          </p:cNvCxnSpPr>
          <p:nvPr/>
        </p:nvCxnSpPr>
        <p:spPr>
          <a:xfrm flipV="1">
            <a:off x="4339590" y="2524125"/>
            <a:ext cx="3781500" cy="1809186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53" y="1034555"/>
            <a:ext cx="5657797" cy="531263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Each system`s P&amp;ID is used as an input, i.e., pattern in the process of compilation of the corresponding RSMB-model</a:t>
            </a: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For each PSA-relevant system function, components in system P&amp;ID are pre-edited using color coding</a:t>
            </a:r>
            <a:endParaRPr lang="en-GB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PMingLiU" panose="02020500000000000000" pitchFamily="18" charset="-120"/>
              </a:rPr>
              <a:t>In parallel, the FMEA-DB is 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is being created for each analyzed system, which is also in alignment with the marked P&amp;ID</a:t>
            </a:r>
          </a:p>
          <a:p>
            <a:pPr>
              <a:lnSpc>
                <a:spcPct val="100000"/>
              </a:lnSpc>
            </a:pPr>
            <a:endParaRPr lang="en-US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FMEA-DB is designed as a comprehensive relational database using the Microsoft Access DB platform</a:t>
            </a:r>
          </a:p>
          <a:p>
            <a:pPr>
              <a:lnSpc>
                <a:spcPct val="100000"/>
              </a:lnSpc>
            </a:pPr>
            <a:endParaRPr lang="en-US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The following information is stored within the FMEA-DB: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component plant ID, 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component type &amp; description, 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system affiliation / relevant system function,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relevant failure mode for the given system function, 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relevance for the PSA, 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intra and inter-system dependencies, 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power supply and related I&amp;C, 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cooling, </a:t>
            </a:r>
          </a:p>
          <a:p>
            <a:pPr marL="9715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allocation of the common cause component group (CCCG)</a:t>
            </a:r>
            <a:endParaRPr lang="en-GB" sz="15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FMEA, identification and editing of PSA-relevant P&amp;IDs</a:t>
            </a:r>
            <a:endParaRPr lang="de-CH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CE38E-44E7-4880-801C-DCC4AF861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695324"/>
            <a:ext cx="5972175" cy="531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94" y="5042316"/>
            <a:ext cx="4896056" cy="11245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Framatome’s dedicated software tool ("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ScanAKZ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") enables the automatic import of the marked P&amp;ID to the FMEA-DB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FMEA, identification and editing of PSA-relevant P&amp;IDs</a:t>
            </a:r>
            <a:endParaRPr lang="de-CH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C83B86-3A71-4600-9D66-64CF71B08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94" y="861060"/>
            <a:ext cx="5162756" cy="39529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FC5E2F-3159-4BDB-87DC-9CA93E438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650" y="861060"/>
            <a:ext cx="5286582" cy="3949854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69BD5B7-B47B-4457-B423-22F1F5516133}"/>
              </a:ext>
            </a:extLst>
          </p:cNvPr>
          <p:cNvSpPr txBox="1">
            <a:spLocks/>
          </p:cNvSpPr>
          <p:nvPr/>
        </p:nvSpPr>
        <p:spPr>
          <a:xfrm>
            <a:off x="6058106" y="4976649"/>
            <a:ext cx="5943600" cy="12558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Using another dedicated script, ("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rPr>
              <a:t>KBMassImport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"), also specially written by Framatome in frames of the </a:t>
            </a:r>
            <a:r>
              <a:rPr lang="en-US" i="1" dirty="0">
                <a:latin typeface="Times New Roman" panose="02020603050405020304" pitchFamily="18" charset="0"/>
                <a:ea typeface="PMingLiU" panose="02020500000000000000" pitchFamily="18" charset="-120"/>
              </a:rPr>
              <a:t>PSASPECTRUM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 project 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KB input file is automatically created 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automatic mass import of the FMEA-DB for the given system into the RSMB </a:t>
            </a:r>
            <a:endParaRPr lang="en-GB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403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49" y="5746941"/>
            <a:ext cx="3625802" cy="590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FMEA TH-System information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FMEA, identification and editing of PSA-relevant P&amp;IDs</a:t>
            </a:r>
            <a:endParaRPr lang="de-CH" sz="2800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69BD5B7-B47B-4457-B423-22F1F5516133}"/>
              </a:ext>
            </a:extLst>
          </p:cNvPr>
          <p:cNvSpPr txBox="1">
            <a:spLocks/>
          </p:cNvSpPr>
          <p:nvPr/>
        </p:nvSpPr>
        <p:spPr>
          <a:xfrm>
            <a:off x="7851650" y="5821684"/>
            <a:ext cx="2768902" cy="5578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Component information </a:t>
            </a:r>
            <a:endParaRPr lang="en-GB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85CB89-1201-4CD3-86EF-3B9B88480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" y="691124"/>
            <a:ext cx="3974592" cy="50143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CC2A6C6-B147-4B45-AD83-B81A846006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1" b="43985"/>
          <a:stretch/>
        </p:blipFill>
        <p:spPr bwMode="auto">
          <a:xfrm>
            <a:off x="7083552" y="691124"/>
            <a:ext cx="3889248" cy="5017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38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94" y="5301584"/>
            <a:ext cx="11282378" cy="1233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GB" sz="9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A RSMB-study is created for each system; The subsystems are divided into "graphic macro components" (possible per system train, per system function or per subsystem)</a:t>
            </a:r>
          </a:p>
          <a:p>
            <a:pPr>
              <a:lnSpc>
                <a:spcPct val="100000"/>
              </a:lnSpc>
            </a:pPr>
            <a:endParaRPr lang="en-US" sz="6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PMingLiU" panose="02020500000000000000" pitchFamily="18" charset="-120"/>
              </a:rPr>
              <a:t>In addition, the support systems (external system references) are collected separately in a graphical macro component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Creation of a RSMB Model</a:t>
            </a:r>
            <a:endParaRPr lang="de-CH" sz="28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C8AD0A-DDA5-40B9-AFC3-445945FBD7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 bwMode="auto">
          <a:xfrm>
            <a:off x="48768" y="862085"/>
            <a:ext cx="9294173" cy="4439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358225-9B69-4809-B6C5-22A211DE2257}"/>
              </a:ext>
            </a:extLst>
          </p:cNvPr>
          <p:cNvSpPr txBox="1"/>
          <p:nvPr/>
        </p:nvSpPr>
        <p:spPr>
          <a:xfrm>
            <a:off x="8339328" y="938784"/>
            <a:ext cx="3672839" cy="19389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Example result of the automatic import using the tool "</a:t>
            </a:r>
            <a:r>
              <a:rPr lang="en-US" sz="1400" b="1" i="1" u="sng" dirty="0"/>
              <a:t>Mass Import</a:t>
            </a:r>
            <a:r>
              <a:rPr lang="en-US" sz="1400" dirty="0"/>
              <a:t>" – VH System</a:t>
            </a:r>
          </a:p>
          <a:p>
            <a:pPr algn="l"/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"</a:t>
            </a:r>
            <a:r>
              <a:rPr lang="en-US" sz="1400" b="1" i="1" u="sng" dirty="0"/>
              <a:t>Mass Import</a:t>
            </a:r>
            <a:r>
              <a:rPr lang="en-US" sz="1400" dirty="0"/>
              <a:t>" tool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all the components marked in the P&amp;ID are imported in the RSMB environment with all their FMEA-characteristics and at the same "geographic" position on the canvas as their coordinates in the source P&amp;ID 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31092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94" y="5301584"/>
            <a:ext cx="11282378" cy="8834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GB" sz="1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PMingLiU" panose="02020500000000000000" pitchFamily="18" charset="-120"/>
              </a:rPr>
              <a:t>So, basically the system drawing is created based on the available components and links within the KB on the left-hand side of the canvas panel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Creation of a RSMB Model</a:t>
            </a:r>
            <a:endParaRPr lang="de-CH" sz="2800" dirty="0"/>
          </a:p>
        </p:txBody>
      </p:sp>
      <p:pic>
        <p:nvPicPr>
          <p:cNvPr id="6" name="Grafik 5" descr="Ein Bild, das Text, Screenshot, drinnen, Computer enthält.&#10;&#10;Automatisch generierte Beschreibung">
            <a:extLst>
              <a:ext uri="{FF2B5EF4-FFF2-40B4-BE49-F238E27FC236}">
                <a16:creationId xmlns:a16="http://schemas.microsoft.com/office/drawing/2014/main" id="{E48EE665-D3D4-4EBC-A049-E4391686A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19" y="709555"/>
            <a:ext cx="9204960" cy="45249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CEC6C4B-0B36-4037-8864-24CD7474AE5A}"/>
              </a:ext>
            </a:extLst>
          </p:cNvPr>
          <p:cNvSpPr txBox="1"/>
          <p:nvPr/>
        </p:nvSpPr>
        <p:spPr>
          <a:xfrm>
            <a:off x="9713112" y="1219200"/>
            <a:ext cx="2150569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l"/>
            <a:r>
              <a:rPr lang="en-US" sz="1400" dirty="0"/>
              <a:t>Part of the RSMB model of the VH System</a:t>
            </a:r>
          </a:p>
        </p:txBody>
      </p:sp>
    </p:spTree>
    <p:extLst>
      <p:ext uri="{BB962C8B-B14F-4D97-AF65-F5344CB8AC3E}">
        <p14:creationId xmlns:p14="http://schemas.microsoft.com/office/powerpoint/2010/main" val="216203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7791E0-81DB-443C-BACE-87964E90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" y="695326"/>
            <a:ext cx="3606837" cy="37181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GB" sz="1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Characterization of components in terms of the initial state and mission state may be different depending on different system functions</a:t>
            </a:r>
          </a:p>
          <a:p>
            <a:pPr>
              <a:lnSpc>
                <a:spcPct val="100000"/>
              </a:lnSpc>
            </a:pPr>
            <a:endParaRPr lang="en-GB" sz="9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è"/>
            </a:pPr>
            <a:r>
              <a:rPr lang="en-US" sz="1800" dirty="0">
                <a:latin typeface="Times New Roman" panose="02020603050405020304" pitchFamily="18" charset="0"/>
                <a:ea typeface="PMingLiU" panose="02020500000000000000" pitchFamily="18" charset="-120"/>
                <a:sym typeface="Wingdings" panose="05000000000000000000" pitchFamily="2" charset="2"/>
              </a:rPr>
              <a:t>RSMB allows for the definition of different system configurations within the same study:</a:t>
            </a:r>
          </a:p>
          <a:p>
            <a:pPr marL="324000" lvl="1" indent="-18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by defining various profiles (blue colour columns) </a:t>
            </a:r>
          </a:p>
          <a:p>
            <a:pPr marL="324000" lvl="1" indent="-180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or different variants within the same profile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7D367-8654-4BBD-9100-FFC64B975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6347187"/>
            <a:ext cx="1079500" cy="51081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7D01BC2D-C6ED-47A2-9A72-D91490B2E6AD}"/>
              </a:ext>
            </a:extLst>
          </p:cNvPr>
          <p:cNvSpPr txBox="1">
            <a:spLocks/>
          </p:cNvSpPr>
          <p:nvPr/>
        </p:nvSpPr>
        <p:spPr>
          <a:xfrm>
            <a:off x="190294" y="103064"/>
            <a:ext cx="11773106" cy="592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Modelling strategy </a:t>
            </a:r>
            <a:r>
              <a:rPr lang="da-DK" sz="2800" dirty="0"/>
              <a:t>– </a:t>
            </a:r>
            <a:r>
              <a:rPr lang="en-US" sz="2800" dirty="0"/>
              <a:t>Creation of a RSMB Model</a:t>
            </a:r>
            <a:endParaRPr lang="de-CH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A14DB6-A8F3-4F2F-A653-4C989543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31" y="637052"/>
            <a:ext cx="8394869" cy="5105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58D9BE4-1ED2-419D-B04D-6FDF05BF91A1}"/>
              </a:ext>
            </a:extLst>
          </p:cNvPr>
          <p:cNvCxnSpPr>
            <a:cxnSpLocks/>
          </p:cNvCxnSpPr>
          <p:nvPr/>
        </p:nvCxnSpPr>
        <p:spPr>
          <a:xfrm flipV="1">
            <a:off x="2962656" y="1475232"/>
            <a:ext cx="6376416" cy="1714510"/>
          </a:xfrm>
          <a:prstGeom prst="straightConnector1">
            <a:avLst/>
          </a:prstGeom>
          <a:ln w="25400">
            <a:solidFill>
              <a:srgbClr val="3333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C14CA0E-D6AD-4E27-B199-0E0EF41DF663}"/>
              </a:ext>
            </a:extLst>
          </p:cNvPr>
          <p:cNvCxnSpPr>
            <a:cxnSpLocks/>
          </p:cNvCxnSpPr>
          <p:nvPr/>
        </p:nvCxnSpPr>
        <p:spPr>
          <a:xfrm flipV="1">
            <a:off x="1608582" y="1475231"/>
            <a:ext cx="9803130" cy="2747616"/>
          </a:xfrm>
          <a:prstGeom prst="straightConnector1">
            <a:avLst/>
          </a:prstGeom>
          <a:ln w="25400">
            <a:solidFill>
              <a:srgbClr val="CC00CC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9F59A8D6-06C8-4527-9E6F-08F4E63B4E35}"/>
              </a:ext>
            </a:extLst>
          </p:cNvPr>
          <p:cNvSpPr txBox="1">
            <a:spLocks/>
          </p:cNvSpPr>
          <p:nvPr/>
        </p:nvSpPr>
        <p:spPr>
          <a:xfrm>
            <a:off x="74470" y="4102990"/>
            <a:ext cx="3606837" cy="1020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Links can be added graphically or through interface</a:t>
            </a: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081B6ED1-24D2-46D2-9996-8EE423DFB32C}"/>
              </a:ext>
            </a:extLst>
          </p:cNvPr>
          <p:cNvSpPr txBox="1">
            <a:spLocks/>
          </p:cNvSpPr>
          <p:nvPr/>
        </p:nvSpPr>
        <p:spPr>
          <a:xfrm>
            <a:off x="68374" y="4767454"/>
            <a:ext cx="3606837" cy="1020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8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E.g. through interface for the power supply of the MDP VH01D001</a:t>
            </a:r>
            <a:endParaRPr lang="en-GB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342FD13-2B6B-4C70-A477-3FCFC4D3461D}"/>
              </a:ext>
            </a:extLst>
          </p:cNvPr>
          <p:cNvCxnSpPr>
            <a:cxnSpLocks/>
          </p:cNvCxnSpPr>
          <p:nvPr/>
        </p:nvCxnSpPr>
        <p:spPr>
          <a:xfrm flipV="1">
            <a:off x="3302000" y="5193409"/>
            <a:ext cx="4988560" cy="55923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">
  <a:themeElements>
    <a:clrScheme name="KKG Farben">
      <a:dk1>
        <a:srgbClr val="000000"/>
      </a:dk1>
      <a:lt1>
        <a:srgbClr val="FFFFFF"/>
      </a:lt1>
      <a:dk2>
        <a:srgbClr val="E91F55"/>
      </a:dk2>
      <a:lt2>
        <a:srgbClr val="FFFFFF"/>
      </a:lt2>
      <a:accent1>
        <a:srgbClr val="1D96A9"/>
      </a:accent1>
      <a:accent2>
        <a:srgbClr val="DCA344"/>
      </a:accent2>
      <a:accent3>
        <a:srgbClr val="90B35C"/>
      </a:accent3>
      <a:accent4>
        <a:srgbClr val="F1D446"/>
      </a:accent4>
      <a:accent5>
        <a:srgbClr val="00A3DA"/>
      </a:accent5>
      <a:accent6>
        <a:srgbClr val="474948"/>
      </a:accent6>
      <a:hlink>
        <a:srgbClr val="0000FF"/>
      </a:hlink>
      <a:folHlink>
        <a:srgbClr val="AFAFA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G_Präsentation_16x9.potx" id="{85A1F395-DA8A-4AEB-B969-B5064F4A4DE3}" vid="{51542930-A04A-4DF5-9D0C-A7BD773D7A2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09F7253DC5C541A2C445825103C0BA" ma:contentTypeVersion="11" ma:contentTypeDescription="Create a new document." ma:contentTypeScope="" ma:versionID="bb4e5c21b4302feb23e0711d293adf8e">
  <xsd:schema xmlns:xsd="http://www.w3.org/2001/XMLSchema" xmlns:xs="http://www.w3.org/2001/XMLSchema" xmlns:p="http://schemas.microsoft.com/office/2006/metadata/properties" xmlns:ns2="84671019-ecad-44b2-b680-dcc66c07c5db" targetNamespace="http://schemas.microsoft.com/office/2006/metadata/properties" ma:root="true" ma:fieldsID="e5e173a8dce50e42ec581acaa2f06ecb" ns2:_="">
    <xsd:import namespace="84671019-ecad-44b2-b680-dcc66c07c5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71019-ecad-44b2-b680-dcc66c07c5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3E0BCC-B356-413A-B645-314DC1905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71019-ecad-44b2-b680-dcc66c07c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D9E99-C8FA-4A0C-8C47-11F00478C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F65AE2-65F1-41FD-A37C-A9E980C0616D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84671019-ecad-44b2-b680-dcc66c07c5d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KKG_Präsentation_16x9</Template>
  <TotalTime>0</TotalTime>
  <Words>1837</Words>
  <Application>Microsoft Office PowerPoint</Application>
  <PresentationFormat>Breitbild</PresentationFormat>
  <Paragraphs>165</Paragraphs>
  <Slides>17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Wingdings</vt:lpstr>
      <vt:lpstr>Office</vt:lpstr>
      <vt:lpstr>Development of a new plant-specific, full-scope industrial-scale L1/L2 PSA-model with the application of the new RiskSpectrum® Model Builder Tool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Kernkraftwerk Goesgen Daeniken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--</dc:title>
  <dc:creator>Siebenrock Thomas</dc:creator>
  <cp:lastModifiedBy>Kancev Dusko</cp:lastModifiedBy>
  <cp:revision>172</cp:revision>
  <dcterms:created xsi:type="dcterms:W3CDTF">2021-09-09T07:04:20Z</dcterms:created>
  <dcterms:modified xsi:type="dcterms:W3CDTF">2022-06-14T11:17:07Z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0x010100A609F7253DC5C541A2C445825103C0BA</vt:lpwstr>
  </property>
  <property fmtid="{D5CDD505-2E9C-101B-9397-08002B2CF9AE}" pid="3" name="UseUpdateFooterMacro">
    <vt:bool>true</vt:bool>
  </property>
  <property fmtid="{D5CDD505-2E9C-101B-9397-08002B2CF9AE}" pid="4" name="DMS.PROFILEFORM">
    <vt:lpwstr>A_EDMS_DOKPROF</vt:lpwstr>
  </property>
  <property fmtid="{D5CDD505-2E9C-101B-9397-08002B2CF9AE}" pid="5" name="A_DOKSTATUS">
    <vt:lpwstr>1</vt:lpwstr>
  </property>
  <property fmtid="{D5CDD505-2E9C-101B-9397-08002B2CF9AE}" pid="6" name="A_DOKSTATUS_WF">
    <vt:lpwstr>In Arbeit</vt:lpwstr>
  </property>
  <property fmtid="{D5CDD505-2E9C-101B-9397-08002B2CF9AE}" pid="7" name="HAS_ATTACH">
    <vt:lpwstr>N</vt:lpwstr>
  </property>
  <property fmtid="{D5CDD505-2E9C-101B-9397-08002B2CF9AE}" pid="8" name="FLAG_M">
    <vt:lpwstr>0</vt:lpwstr>
  </property>
  <property fmtid="{D5CDD505-2E9C-101B-9397-08002B2CF9AE}" pid="9" name="GENEHMIGT">
    <vt:lpwstr>0</vt:lpwstr>
  </property>
  <property fmtid="{D5CDD505-2E9C-101B-9397-08002B2CF9AE}" pid="10" name="GEPRUEFT">
    <vt:lpwstr>0</vt:lpwstr>
  </property>
  <property fmtid="{D5CDD505-2E9C-101B-9397-08002B2CF9AE}" pid="11" name="GESEHEN">
    <vt:lpwstr>0</vt:lpwstr>
  </property>
  <property fmtid="{D5CDD505-2E9C-101B-9397-08002B2CF9AE}" pid="12" name="A_DOKNUMMER">
    <vt:lpwstr>Automatisch</vt:lpwstr>
  </property>
  <property fmtid="{D5CDD505-2E9C-101B-9397-08002B2CF9AE}" pid="13" name="A_NUM_ART">
    <vt:lpwstr>1</vt:lpwstr>
  </property>
  <property fmtid="{D5CDD505-2E9C-101B-9397-08002B2CF9AE}" pid="14" name="PD_FILEPT_NO">
    <vt:lpwstr>NB/001-001</vt:lpwstr>
  </property>
  <property fmtid="{D5CDD505-2E9C-101B-9397-08002B2CF9AE}" pid="15" name="PD_FILE_NAME">
    <vt:lpwstr>Nicht Bekannt</vt:lpwstr>
  </property>
  <property fmtid="{D5CDD505-2E9C-101B-9397-08002B2CF9AE}" pid="16" name="EDMS Nummer">
    <vt:lpwstr>-</vt:lpwstr>
  </property>
  <property fmtid="{D5CDD505-2E9C-101B-9397-08002B2CF9AE}" pid="17" name="Title">
    <vt:lpwstr>--</vt:lpwstr>
  </property>
  <property fmtid="{D5CDD505-2E9C-101B-9397-08002B2CF9AE}" pid="18" name="Format">
    <vt:lpwstr>16x9</vt:lpwstr>
  </property>
</Properties>
</file>