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9"/>
  </p:notesMasterIdLst>
  <p:sldIdLst>
    <p:sldId id="274" r:id="rId2"/>
    <p:sldId id="275" r:id="rId3"/>
    <p:sldId id="277" r:id="rId4"/>
    <p:sldId id="260" r:id="rId5"/>
    <p:sldId id="276" r:id="rId6"/>
    <p:sldId id="283" r:id="rId7"/>
    <p:sldId id="261" r:id="rId8"/>
    <p:sldId id="290" r:id="rId9"/>
    <p:sldId id="279" r:id="rId10"/>
    <p:sldId id="379" r:id="rId11"/>
    <p:sldId id="377" r:id="rId12"/>
    <p:sldId id="378" r:id="rId13"/>
    <p:sldId id="380" r:id="rId14"/>
    <p:sldId id="381" r:id="rId15"/>
    <p:sldId id="382" r:id="rId16"/>
    <p:sldId id="383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070"/>
    <a:srgbClr val="00A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7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1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40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89B6-0167-0549-A9D3-815C20C90D3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30F75-B5EC-044F-A636-30352D0A1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1228439"/>
            <a:ext cx="9144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571"/>
          <a:stretch/>
        </p:blipFill>
        <p:spPr>
          <a:xfrm>
            <a:off x="5674179" y="2915624"/>
            <a:ext cx="3469822" cy="3942376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5674180" y="0"/>
            <a:ext cx="1967594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3746" y="388060"/>
            <a:ext cx="1569767" cy="6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 userDrawn="1"/>
        </p:nvSpPr>
        <p:spPr>
          <a:xfrm>
            <a:off x="1" y="1228439"/>
            <a:ext cx="152348" cy="1690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TextBox 35"/>
          <p:cNvSpPr txBox="1"/>
          <p:nvPr userDrawn="1"/>
        </p:nvSpPr>
        <p:spPr>
          <a:xfrm>
            <a:off x="525308" y="4644099"/>
            <a:ext cx="1668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spc="225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37" name="Picture 3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34" y="5241815"/>
            <a:ext cx="7049838" cy="36576"/>
          </a:xfrm>
          <a:prstGeom prst="rect">
            <a:avLst/>
          </a:prstGeom>
        </p:spPr>
      </p:pic>
      <p:sp>
        <p:nvSpPr>
          <p:cNvPr id="44" name="TextBox 43"/>
          <p:cNvSpPr txBox="1"/>
          <p:nvPr userDrawn="1"/>
        </p:nvSpPr>
        <p:spPr>
          <a:xfrm>
            <a:off x="7695526" y="6094148"/>
            <a:ext cx="1399922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multimission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  <a:p>
            <a:pPr algn="ctr"/>
            <a:r>
              <a:rPr lang="en-US" sz="47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SAND2022-6754 C</a:t>
            </a:r>
            <a:endParaRPr lang="en-US" sz="47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15761" y="1228439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1CBDD-4B6C-4E43-92BF-40DAE8631D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28" y="5907945"/>
            <a:ext cx="447351" cy="129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33625-D837-489E-A481-4C2BE006AE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27" y="5882240"/>
            <a:ext cx="610223" cy="15319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D3BCB-A54E-4588-82F5-AAAE87F168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1208" y="4873752"/>
            <a:ext cx="4695998" cy="356616"/>
          </a:xfrm>
        </p:spPr>
        <p:txBody>
          <a:bodyPr lIns="91440" rIns="91440"/>
          <a:lstStyle>
            <a:lvl1pPr marL="0" indent="0">
              <a:spcBef>
                <a:spcPts val="900"/>
              </a:spcBef>
              <a:spcAft>
                <a:spcPts val="150"/>
              </a:spcAft>
              <a:buNone/>
              <a:defRPr sz="1600" spc="150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97"/>
          <a:stretch/>
        </p:blipFill>
        <p:spPr>
          <a:xfrm>
            <a:off x="0" y="7"/>
            <a:ext cx="9144000" cy="6857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97"/>
          <a:stretch/>
        </p:blipFill>
        <p:spPr>
          <a:xfrm>
            <a:off x="-1" y="7"/>
            <a:ext cx="3029221" cy="68579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4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97"/>
          <a:stretch/>
        </p:blipFill>
        <p:spPr>
          <a:xfrm>
            <a:off x="0" y="5"/>
            <a:ext cx="9144000" cy="6857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597"/>
          <a:stretch/>
        </p:blipFill>
        <p:spPr>
          <a:xfrm>
            <a:off x="-1" y="5"/>
            <a:ext cx="3029221" cy="685799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9144000" cy="1695216"/>
          </a:xfrm>
          <a:prstGeom prst="rect">
            <a:avLst/>
          </a:prstGeom>
          <a:solidFill>
            <a:schemeClr val="tx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98021" y="3112607"/>
            <a:ext cx="4642658" cy="1690255"/>
          </a:xfrm>
        </p:spPr>
        <p:txBody>
          <a:bodyPr anchor="ctr">
            <a:normAutofit/>
          </a:bodyPr>
          <a:lstStyle>
            <a:lvl1pPr algn="l">
              <a:lnSpc>
                <a:spcPts val="2775"/>
              </a:lnSpc>
              <a:defRPr sz="2700" spc="23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98023" y="5064547"/>
            <a:ext cx="4695998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none" spc="15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42884" indent="0" algn="ctr">
              <a:buNone/>
              <a:defRPr sz="18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78971" y="6459789"/>
            <a:ext cx="410175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152348" cy="16902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221" y="4893379"/>
            <a:ext cx="6114782" cy="63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288022" indent="-137153">
              <a:buClrTx/>
              <a:buFont typeface="Arial" panose="020B0604020202020204" pitchFamily="34" charset="0"/>
              <a:buChar char="•"/>
              <a:defRPr/>
            </a:lvl2pPr>
            <a:lvl3pPr marL="425175" indent="-137153">
              <a:buFont typeface="Wingdings" panose="05000000000000000000" pitchFamily="2" charset="2"/>
              <a:buChar char="§"/>
              <a:defRPr sz="1400"/>
            </a:lvl3pPr>
            <a:lvl4pPr marL="562328" indent="-13715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699482" indent="-137153">
              <a:buClr>
                <a:schemeClr val="accent5"/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8867" y="1125414"/>
            <a:ext cx="3700865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493820" y="1125414"/>
            <a:ext cx="3668789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4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Official Use Only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171455" y="318897"/>
            <a:ext cx="685800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600" y="400687"/>
            <a:ext cx="75438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867" y="1127759"/>
            <a:ext cx="7543800" cy="4892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81" y="437653"/>
            <a:ext cx="36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458196" y="321774"/>
            <a:ext cx="685800" cy="368300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421" y="380825"/>
            <a:ext cx="259675" cy="25161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5677895" y="3391897"/>
            <a:ext cx="6857999" cy="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75" r:id="rId3"/>
    <p:sldLayoutId id="2147483686" r:id="rId4"/>
    <p:sldLayoutId id="2147483676" r:id="rId5"/>
    <p:sldLayoutId id="2147483677" r:id="rId6"/>
    <p:sldLayoutId id="2147483713" r:id="rId7"/>
    <p:sldLayoutId id="214748371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66" rtl="0" eaLnBrk="1" latinLnBrk="0" hangingPunct="1">
        <a:lnSpc>
          <a:spcPct val="85000"/>
        </a:lnSpc>
        <a:spcBef>
          <a:spcPct val="0"/>
        </a:spcBef>
        <a:buNone/>
        <a:defRPr sz="2200" b="0" i="0" kern="1200" spc="75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68577" indent="-68577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28802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425175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562328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69948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82496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52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44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37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888C6-0520-44B6-9835-BE9804761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8" y="1228439"/>
            <a:ext cx="8985881" cy="1690255"/>
          </a:xfrm>
        </p:spPr>
        <p:txBody>
          <a:bodyPr>
            <a:normAutofit/>
          </a:bodyPr>
          <a:lstStyle/>
          <a:p>
            <a:r>
              <a:rPr lang="en-US" dirty="0"/>
              <a:t>Summary of the Nuclear Risk Assessment 2019 Update for the Mars 2020 Mission Environmental Impact Statement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C4E19-E67E-46F7-B093-E46C23F783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207" y="4887825"/>
            <a:ext cx="5238658" cy="1393333"/>
          </a:xfrm>
        </p:spPr>
        <p:txBody>
          <a:bodyPr>
            <a:normAutofit/>
          </a:bodyPr>
          <a:lstStyle/>
          <a:p>
            <a:pPr fontAlgn="auto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Dr. Daniel J. Clayton</a:t>
            </a:r>
          </a:p>
          <a:p>
            <a:pPr fontAlgn="auto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Probabilistic Safety Assessment &amp; Management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PSAM 16</a:t>
            </a:r>
          </a:p>
          <a:p>
            <a:pPr fontAlgn="auto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June 26-July 1, 2022</a:t>
            </a:r>
            <a:endParaRPr lang="en-US" dirty="0"/>
          </a:p>
        </p:txBody>
      </p:sp>
      <p:pic>
        <p:nvPicPr>
          <p:cNvPr id="9" name="Picture 4" descr="\\snl\ne_gs\RTG_Launch\19_Ext_Ref_Lib\MSL\MSL_On_Mars\2013-02-11_self_portrait_Klein\Self_Portrait_at_John_Klein_2013_02_11_MMRTG_zoom&amp;wide_50%.jpg">
            <a:extLst>
              <a:ext uri="{FF2B5EF4-FFF2-40B4-BE49-F238E27FC236}">
                <a16:creationId xmlns:a16="http://schemas.microsoft.com/office/drawing/2014/main" id="{94679E78-5661-4EB2-97AE-64A6389BD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964" y="2918694"/>
            <a:ext cx="2467216" cy="10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rjlipin\Pictures\CHopper_1p5_Release_Locations3.jpg">
            <a:extLst>
              <a:ext uri="{FF2B5EF4-FFF2-40B4-BE49-F238E27FC236}">
                <a16:creationId xmlns:a16="http://schemas.microsoft.com/office/drawing/2014/main" id="{05312257-3410-42E1-8653-0A1087B99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268" y="2918694"/>
            <a:ext cx="1535121" cy="10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4319A7C-6D6C-4BC3-B485-A88644E28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9389" y="2916205"/>
            <a:ext cx="1435092" cy="1068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4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2911-3D56-4056-B29B-DE8AF266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National Environment Policy Act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8451-D797-43BB-BD82-DA9B2BDB8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67" y="1127758"/>
            <a:ext cx="7543800" cy="5432529"/>
          </a:xfrm>
        </p:spPr>
        <p:txBody>
          <a:bodyPr>
            <a:normAutofit/>
          </a:bodyPr>
          <a:lstStyle/>
          <a:p>
            <a:r>
              <a:rPr lang="en-US" sz="2000" dirty="0"/>
              <a:t>January 2014 – Nuclear Risk Assessment (NRA) for the Mars 2020 mission</a:t>
            </a:r>
          </a:p>
          <a:p>
            <a:r>
              <a:rPr lang="en-US" sz="2000" dirty="0"/>
              <a:t>November 2014 – Final Environmental Impact Statement (FEIS)</a:t>
            </a:r>
          </a:p>
          <a:p>
            <a:r>
              <a:rPr lang="en-US" sz="2000" dirty="0"/>
              <a:t>January 2015 – Record of Decision (</a:t>
            </a:r>
            <a:r>
              <a:rPr lang="en-US" sz="2000" dirty="0" err="1"/>
              <a:t>RoD</a:t>
            </a:r>
            <a:r>
              <a:rPr lang="en-US" sz="2000" dirty="0"/>
              <a:t>) to proceed with mission</a:t>
            </a:r>
          </a:p>
          <a:p>
            <a:endParaRPr lang="en-US" sz="2000" dirty="0"/>
          </a:p>
          <a:p>
            <a:r>
              <a:rPr lang="en-US" sz="2000" dirty="0"/>
              <a:t>Investments made towards mission</a:t>
            </a:r>
          </a:p>
          <a:p>
            <a:pPr lvl="1"/>
            <a:r>
              <a:rPr lang="en-US" sz="1800" dirty="0"/>
              <a:t>Mars 2020 rover and scientific payload design</a:t>
            </a:r>
          </a:p>
          <a:p>
            <a:pPr lvl="1"/>
            <a:r>
              <a:rPr lang="en-US" sz="1800" dirty="0"/>
              <a:t>Mars landing site selection</a:t>
            </a:r>
          </a:p>
          <a:p>
            <a:pPr lvl="1"/>
            <a:r>
              <a:rPr lang="en-US" sz="1800" dirty="0"/>
              <a:t>Selection of launch vehicle and launch period</a:t>
            </a:r>
          </a:p>
          <a:p>
            <a:pPr lvl="1"/>
            <a:r>
              <a:rPr lang="en-US" sz="1800" dirty="0"/>
              <a:t>Power system fueling</a:t>
            </a:r>
          </a:p>
          <a:p>
            <a:pPr lvl="1"/>
            <a:r>
              <a:rPr lang="en-US" sz="1800" dirty="0"/>
              <a:t>NASA/DOE safety testing &amp; modeling updates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July 2019 – Mars 2020 Mission Final Safety Analysis Report</a:t>
            </a:r>
          </a:p>
          <a:p>
            <a:r>
              <a:rPr lang="en-US" sz="2000" dirty="0"/>
              <a:t>August 2019 –National Security Presidential Memorandum-20 (NSPM-20)</a:t>
            </a:r>
          </a:p>
          <a:p>
            <a:r>
              <a:rPr lang="en-US" sz="2000" dirty="0"/>
              <a:t>September 2019 – Nuclear Risk Assessment 2019 Update</a:t>
            </a:r>
          </a:p>
          <a:p>
            <a:r>
              <a:rPr lang="en-US" sz="2000" dirty="0"/>
              <a:t>January 2020 – Supplemental Environmental Impact Statement (SEIS)</a:t>
            </a:r>
          </a:p>
          <a:p>
            <a:r>
              <a:rPr lang="en-US" sz="2000" dirty="0"/>
              <a:t>July 2020 – Launch of Mars 2020 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DAB2B-A770-43F5-B5F8-E8126B3B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C0DDD9-34A4-4E02-86DF-5FF0CE08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99" y="400687"/>
            <a:ext cx="8029374" cy="570225"/>
          </a:xfrm>
        </p:spPr>
        <p:txBody>
          <a:bodyPr/>
          <a:lstStyle/>
          <a:p>
            <a:r>
              <a:rPr lang="en-US" sz="2800" dirty="0"/>
              <a:t>National Security Presidential Memorandum-20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04BE4-5B44-4912-B710-98E0C1EB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This Memorandum establishes an updated and risk-informed </a:t>
            </a:r>
            <a:r>
              <a:rPr lang="en-US" sz="2400" b="1" dirty="0">
                <a:solidFill>
                  <a:schemeClr val="accent1"/>
                </a:solidFill>
              </a:rPr>
              <a:t>process</a:t>
            </a:r>
            <a:r>
              <a:rPr lang="en-US" sz="2400" dirty="0"/>
              <a:t> for </a:t>
            </a:r>
            <a:r>
              <a:rPr lang="en-US" sz="2400" b="1" dirty="0">
                <a:solidFill>
                  <a:schemeClr val="accent1"/>
                </a:solidFill>
              </a:rPr>
              <a:t>launching space nuclear systems</a:t>
            </a:r>
            <a:r>
              <a:rPr lang="en-US" sz="2400" dirty="0"/>
              <a:t> by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Structuring launch authorization for space nuclear systems to follow a </a:t>
            </a:r>
            <a:r>
              <a:rPr lang="en-US" sz="2200" b="1" dirty="0">
                <a:solidFill>
                  <a:schemeClr val="accent1"/>
                </a:solidFill>
              </a:rPr>
              <a:t>tiered process </a:t>
            </a:r>
            <a:r>
              <a:rPr lang="en-US" sz="2200" dirty="0"/>
              <a:t>based on system characteristics, level of potential risk, and national security considerations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Establishing </a:t>
            </a:r>
            <a:r>
              <a:rPr lang="en-US" sz="2200" b="1" dirty="0">
                <a:solidFill>
                  <a:schemeClr val="accent1"/>
                </a:solidFill>
              </a:rPr>
              <a:t>safety guidelines </a:t>
            </a:r>
            <a:r>
              <a:rPr lang="en-US" sz="2200" dirty="0"/>
              <a:t>to assist mission planners and launch authorization authorities in ensuring launch safety across the full range of space nuclear systems.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Directing that safety analyses incorporate </a:t>
            </a:r>
            <a:r>
              <a:rPr lang="en-US" sz="2200" b="1" dirty="0">
                <a:solidFill>
                  <a:schemeClr val="accent1"/>
                </a:solidFill>
              </a:rPr>
              <a:t>past experience </a:t>
            </a:r>
            <a:r>
              <a:rPr lang="en-US" sz="2200" dirty="0"/>
              <a:t>to maximize effectiveness and efficiency.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Replacing the mission-specific </a:t>
            </a:r>
            <a:r>
              <a:rPr lang="en-US" sz="2200" b="1" dirty="0">
                <a:solidFill>
                  <a:schemeClr val="accent1"/>
                </a:solidFill>
              </a:rPr>
              <a:t>ad hoc </a:t>
            </a:r>
            <a:r>
              <a:rPr lang="en-US" sz="2200" dirty="0"/>
              <a:t>Interagency Nuclear Review </a:t>
            </a:r>
            <a:r>
              <a:rPr lang="en-US" sz="2200" b="1" dirty="0">
                <a:solidFill>
                  <a:schemeClr val="accent1"/>
                </a:solidFill>
              </a:rPr>
              <a:t>Panel</a:t>
            </a:r>
            <a:r>
              <a:rPr lang="en-US" sz="2200" dirty="0"/>
              <a:t> (INSRP) with a </a:t>
            </a:r>
            <a:r>
              <a:rPr lang="en-US" sz="2200" b="1" dirty="0">
                <a:solidFill>
                  <a:schemeClr val="accent1"/>
                </a:solidFill>
              </a:rPr>
              <a:t>standing</a:t>
            </a:r>
            <a:r>
              <a:rPr lang="en-US" sz="2200" dirty="0"/>
              <a:t> Interagency Nuclear Safety Review </a:t>
            </a:r>
            <a:r>
              <a:rPr lang="en-US" sz="2200" b="1" dirty="0">
                <a:solidFill>
                  <a:schemeClr val="accent1"/>
                </a:solidFill>
              </a:rPr>
              <a:t>Board</a:t>
            </a:r>
            <a:r>
              <a:rPr lang="en-US" sz="2200" dirty="0"/>
              <a:t> (INSRB).</a:t>
            </a:r>
            <a:endParaRPr lang="en-US" sz="2400" dirty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26EFA-E12A-4A94-BE67-AFC4DF8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0089-F726-45AA-8091-7F262542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99" y="400687"/>
            <a:ext cx="8108111" cy="570225"/>
          </a:xfrm>
        </p:spPr>
        <p:txBody>
          <a:bodyPr/>
          <a:lstStyle/>
          <a:p>
            <a:r>
              <a:rPr lang="en-US" sz="2800" dirty="0"/>
              <a:t>Comparison with NSPM-20 Safety Guidelines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945B3-4F72-4D94-B567-21ECEC03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EE5EE-10A9-4E31-B36B-96EBDD049438}"/>
              </a:ext>
            </a:extLst>
          </p:cNvPr>
          <p:cNvSpPr txBox="1"/>
          <p:nvPr/>
        </p:nvSpPr>
        <p:spPr>
          <a:xfrm>
            <a:off x="1085317" y="4495088"/>
            <a:ext cx="6552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Results from the </a:t>
            </a:r>
            <a:r>
              <a:rPr lang="en-US" sz="2200" b="1" dirty="0">
                <a:solidFill>
                  <a:schemeClr val="accent1"/>
                </a:solidFill>
                <a:latin typeface="Garamond" panose="02020404030301010803" pitchFamily="18" charset="0"/>
              </a:rPr>
              <a:t>NRA 2019 Update </a:t>
            </a:r>
            <a:r>
              <a:rPr lang="en-US" sz="2200" dirty="0">
                <a:latin typeface="Garamond" panose="02020404030301010803" pitchFamily="18" charset="0"/>
              </a:rPr>
              <a:t>show </a:t>
            </a:r>
            <a:r>
              <a:rPr lang="en-US" sz="2200" b="1" dirty="0">
                <a:solidFill>
                  <a:schemeClr val="accent1"/>
                </a:solidFill>
                <a:latin typeface="Garamond" panose="02020404030301010803" pitchFamily="18" charset="0"/>
              </a:rPr>
              <a:t>probabilities</a:t>
            </a:r>
            <a:r>
              <a:rPr lang="en-US" sz="2200" dirty="0">
                <a:latin typeface="Garamond" panose="02020404030301010803" pitchFamily="18" charset="0"/>
              </a:rPr>
              <a:t> and uncertainty intervals at the NSPM-20 </a:t>
            </a:r>
            <a:r>
              <a:rPr lang="en-US" sz="2200" b="1" dirty="0">
                <a:solidFill>
                  <a:schemeClr val="accent1"/>
                </a:solidFill>
                <a:latin typeface="Garamond" panose="02020404030301010803" pitchFamily="18" charset="0"/>
              </a:rPr>
              <a:t>dose levels within safety guidelines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7D57EC-8DD4-41F4-82F1-601C1CDA9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9" r="11395" b="12632"/>
          <a:stretch/>
        </p:blipFill>
        <p:spPr>
          <a:xfrm>
            <a:off x="1019042" y="1993593"/>
            <a:ext cx="6832452" cy="17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4968-8B8D-4B1F-95B1-FF987AAA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Accident Probability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0E09C8-0807-4A31-8363-84FDED1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4F0BD-B63F-48B1-A621-A8E7269D4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9" r="15819" b="7997"/>
          <a:stretch/>
        </p:blipFill>
        <p:spPr>
          <a:xfrm>
            <a:off x="1525798" y="3464686"/>
            <a:ext cx="6092402" cy="2658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C44966-29EB-401B-9632-0F1ACD2113A6}"/>
              </a:ext>
            </a:extLst>
          </p:cNvPr>
          <p:cNvSpPr txBox="1"/>
          <p:nvPr/>
        </p:nvSpPr>
        <p:spPr>
          <a:xfrm>
            <a:off x="800099" y="1493145"/>
            <a:ext cx="7543800" cy="144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Reduction due to updated launch vehicle information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Selection of launch vehicle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Additional launches of similar launch vehicles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Fault tree development</a:t>
            </a:r>
          </a:p>
        </p:txBody>
      </p:sp>
    </p:spTree>
    <p:extLst>
      <p:ext uri="{BB962C8B-B14F-4D97-AF65-F5344CB8AC3E}">
        <p14:creationId xmlns:p14="http://schemas.microsoft.com/office/powerpoint/2010/main" val="12310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7F01-4F4B-4D19-9119-03BCA2FA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Total Probability of Release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AA64D-B581-4EEB-8E2F-41457EE9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AC183-3F48-4C24-B74B-5CE4BA46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5" r="15479" b="8804"/>
          <a:stretch/>
        </p:blipFill>
        <p:spPr>
          <a:xfrm>
            <a:off x="1489081" y="1089222"/>
            <a:ext cx="6165837" cy="2887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688205-2CDC-41E5-9618-BFE51801B7E6}"/>
              </a:ext>
            </a:extLst>
          </p:cNvPr>
          <p:cNvSpPr txBox="1"/>
          <p:nvPr/>
        </p:nvSpPr>
        <p:spPr>
          <a:xfrm>
            <a:off x="608600" y="4094897"/>
            <a:ext cx="7780488" cy="247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Increase due to model and input parameter updates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Solid propellant fragmentation and trajectory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Liquid and solid propellant fire environments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Plutonia release model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Potential debris impact area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Blast model information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Module and iridium cladding response to impact forces</a:t>
            </a:r>
          </a:p>
        </p:txBody>
      </p:sp>
    </p:spTree>
    <p:extLst>
      <p:ext uri="{BB962C8B-B14F-4D97-AF65-F5344CB8AC3E}">
        <p14:creationId xmlns:p14="http://schemas.microsoft.com/office/powerpoint/2010/main" val="7661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FAEF-4162-4D4C-8598-3C86D42B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Consequence Measure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77AA4-88FB-4746-9587-5A697480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408AE-F756-4803-85F6-8F5E6B3D8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8" r="7712"/>
          <a:stretch/>
        </p:blipFill>
        <p:spPr>
          <a:xfrm>
            <a:off x="796889" y="3678174"/>
            <a:ext cx="7550222" cy="3179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396A0-92AD-4A58-BE52-69000BFFE77F}"/>
              </a:ext>
            </a:extLst>
          </p:cNvPr>
          <p:cNvSpPr txBox="1"/>
          <p:nvPr/>
        </p:nvSpPr>
        <p:spPr>
          <a:xfrm>
            <a:off x="681756" y="1258770"/>
            <a:ext cx="7780488" cy="213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Increase due to model updates and increased source terms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Weather data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Propellant plume rise with particle tracking in plumes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Age-specific and organ-specific dose coefficients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Organ-specific and exposure pathway-specific risk coefficients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Region-specific crop information</a:t>
            </a:r>
          </a:p>
        </p:txBody>
      </p:sp>
    </p:spTree>
    <p:extLst>
      <p:ext uri="{BB962C8B-B14F-4D97-AF65-F5344CB8AC3E}">
        <p14:creationId xmlns:p14="http://schemas.microsoft.com/office/powerpoint/2010/main" val="683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6F71-39A3-4609-8131-6E07A004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Consequence Risk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59DCA-6EF7-49CA-82BA-1BF50944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4B60F-A0F5-482F-9270-E7399847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4" r="11882" b="8867"/>
          <a:stretch/>
        </p:blipFill>
        <p:spPr>
          <a:xfrm>
            <a:off x="1150962" y="1151444"/>
            <a:ext cx="6842076" cy="27384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B2827-6BDE-4A6C-9B46-9B20233B1898}"/>
              </a:ext>
            </a:extLst>
          </p:cNvPr>
          <p:cNvSpPr txBox="1"/>
          <p:nvPr/>
        </p:nvSpPr>
        <p:spPr>
          <a:xfrm>
            <a:off x="681756" y="4070475"/>
            <a:ext cx="7780488" cy="258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Increase in consequence risks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Decrease in accident probability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Increase in release probability, source term, and consequence measures</a:t>
            </a:r>
          </a:p>
          <a:p>
            <a:pPr marL="0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endParaRPr lang="en-US" sz="24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0" lvl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Uncertainty level of 25x specified in 2014 NRA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Three consequence risks above factor of 25</a:t>
            </a:r>
          </a:p>
          <a:p>
            <a:pPr marL="288022" lvl="1" indent="-137153" defTabSz="685766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charset="0"/>
              </a:rPr>
              <a:t>Three consequence risks below factor of 25</a:t>
            </a:r>
          </a:p>
        </p:txBody>
      </p:sp>
    </p:spTree>
    <p:extLst>
      <p:ext uri="{BB962C8B-B14F-4D97-AF65-F5344CB8AC3E}">
        <p14:creationId xmlns:p14="http://schemas.microsoft.com/office/powerpoint/2010/main" val="16343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ACEB-C888-400F-B7E0-2473E325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DE6BC-553F-402B-BC61-49B098C38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NRA </a:t>
            </a:r>
            <a:r>
              <a:rPr lang="en-US" sz="2400" dirty="0"/>
              <a:t>addresses </a:t>
            </a:r>
            <a:r>
              <a:rPr lang="en-US" sz="2400" b="1" dirty="0">
                <a:solidFill>
                  <a:schemeClr val="accent1"/>
                </a:solidFill>
              </a:rPr>
              <a:t>response of system</a:t>
            </a:r>
            <a:r>
              <a:rPr lang="en-US" sz="2400" dirty="0"/>
              <a:t> to potential accident and abort conditions and provides the </a:t>
            </a:r>
            <a:r>
              <a:rPr lang="en-US" sz="2400" b="1" dirty="0">
                <a:solidFill>
                  <a:schemeClr val="accent1"/>
                </a:solidFill>
              </a:rPr>
              <a:t>technical basis</a:t>
            </a:r>
            <a:r>
              <a:rPr lang="en-US" sz="2400" dirty="0"/>
              <a:t> for radiological risks in </a:t>
            </a:r>
            <a:r>
              <a:rPr lang="en-US" sz="2400" b="1" dirty="0">
                <a:solidFill>
                  <a:schemeClr val="accent1"/>
                </a:solidFill>
              </a:rPr>
              <a:t>SEIS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NRA updated </a:t>
            </a:r>
            <a:r>
              <a:rPr lang="en-US" sz="2400" dirty="0"/>
              <a:t>based on specific investments and revised models and input parameters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Overall mission consequence </a:t>
            </a:r>
            <a:r>
              <a:rPr lang="en-US" sz="2400" b="1" dirty="0">
                <a:solidFill>
                  <a:schemeClr val="accent1"/>
                </a:solidFill>
              </a:rPr>
              <a:t>risks increased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SEIS issued </a:t>
            </a:r>
            <a:r>
              <a:rPr lang="en-US" sz="2400" dirty="0"/>
              <a:t>based on updated information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Well </a:t>
            </a:r>
            <a:r>
              <a:rPr lang="en-US" sz="2400" b="1" dirty="0">
                <a:solidFill>
                  <a:schemeClr val="accent1"/>
                </a:solidFill>
              </a:rPr>
              <a:t>within safety guidelines </a:t>
            </a:r>
            <a:r>
              <a:rPr lang="en-US" sz="2400" dirty="0"/>
              <a:t>in NSPM-20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Successful launch and landing </a:t>
            </a:r>
            <a:r>
              <a:rPr lang="en-US" sz="2400" dirty="0"/>
              <a:t>on Mars (and still going strong)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3BE44-14E5-4421-B081-7CC20F9E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79B6B-F584-4A3B-8FE1-B3581143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615"/>
            <a:ext cx="9144000" cy="51231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D086C6-20B1-4004-8510-C5491F8A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Perseverance Rover on 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7C778-7DEE-45C0-8228-CAFEE7EA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905D45-9417-40CA-9C6A-03A4CD4E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12" y="1334237"/>
            <a:ext cx="1433364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Multi-Mission Radioisotope Thermoelectric Generator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96BB27B6-5495-4A24-B019-FEB251F60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375" y="1911814"/>
            <a:ext cx="776359" cy="954107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40306-46D8-4E6B-9FA9-014A1A9D9416}"/>
              </a:ext>
            </a:extLst>
          </p:cNvPr>
          <p:cNvSpPr/>
          <p:nvPr/>
        </p:nvSpPr>
        <p:spPr>
          <a:xfrm>
            <a:off x="549212" y="6566490"/>
            <a:ext cx="15343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Image Courtesy NASA</a:t>
            </a:r>
          </a:p>
        </p:txBody>
      </p:sp>
    </p:spTree>
    <p:extLst>
      <p:ext uri="{BB962C8B-B14F-4D97-AF65-F5344CB8AC3E}">
        <p14:creationId xmlns:p14="http://schemas.microsoft.com/office/powerpoint/2010/main" val="28665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5958-6ED3-4013-A3D5-0686782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Multi-Mission Radioisotope Thermoelectric Generator (MMRTG)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34B79-25ED-48CB-8F66-889BF09B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BAD8C-D9B3-44A1-A4ED-F48B0919C217}"/>
              </a:ext>
            </a:extLst>
          </p:cNvPr>
          <p:cNvSpPr txBox="1"/>
          <p:nvPr/>
        </p:nvSpPr>
        <p:spPr>
          <a:xfrm>
            <a:off x="1400176" y="6051214"/>
            <a:ext cx="6734174" cy="7078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Safety is built from the inside out and from the outside in.</a:t>
            </a:r>
          </a:p>
          <a:p>
            <a:r>
              <a:rPr lang="en-US" sz="2000" dirty="0"/>
              <a:t>Analysis must quantify this for decision makers.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EFA92F-41C1-4D47-B49F-FEF1FF57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594406" y="1142776"/>
            <a:ext cx="3425456" cy="48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8A0679-813E-4B5C-948A-14A0833D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18" y="1384968"/>
            <a:ext cx="50958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00" y="100485"/>
            <a:ext cx="7543800" cy="870428"/>
          </a:xfrm>
        </p:spPr>
        <p:txBody>
          <a:bodyPr/>
          <a:lstStyle/>
          <a:p>
            <a:r>
              <a:rPr lang="en-US" sz="3200" dirty="0"/>
              <a:t>Space Nuclear System Sits on Top of </a:t>
            </a:r>
            <a:br>
              <a:rPr lang="en-US" sz="3200" dirty="0"/>
            </a:br>
            <a:r>
              <a:rPr lang="en-US" sz="3200" dirty="0"/>
              <a:t>a Very Powerful Launch Vehicle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0B96592-9D9E-42BB-BAC4-68487779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 descr="A picture containing transport, rocket&#10;&#10;Description automatically generated">
            <a:extLst>
              <a:ext uri="{FF2B5EF4-FFF2-40B4-BE49-F238E27FC236}">
                <a16:creationId xmlns:a16="http://schemas.microsoft.com/office/drawing/2014/main" id="{F236EB7F-4B19-4E8E-9808-54189D91FA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762" y="2130251"/>
            <a:ext cx="5551586" cy="3469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D9DC6-834E-4AFD-A001-E7E523473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643" y="1243077"/>
            <a:ext cx="2329315" cy="49689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6D9C81-B1A2-4E21-9857-376404F64685}"/>
              </a:ext>
            </a:extLst>
          </p:cNvPr>
          <p:cNvSpPr/>
          <p:nvPr/>
        </p:nvSpPr>
        <p:spPr>
          <a:xfrm>
            <a:off x="549212" y="6566490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Images Courtesy NASA</a:t>
            </a:r>
          </a:p>
        </p:txBody>
      </p:sp>
    </p:spTree>
    <p:extLst>
      <p:ext uri="{BB962C8B-B14F-4D97-AF65-F5344CB8AC3E}">
        <p14:creationId xmlns:p14="http://schemas.microsoft.com/office/powerpoint/2010/main" val="40585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7081-6A95-425F-BD9C-37A05360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Launches Can Fail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CA129-CC1F-4123-95C9-891E2138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4" descr="Atlas Fallback">
            <a:extLst>
              <a:ext uri="{FF2B5EF4-FFF2-40B4-BE49-F238E27FC236}">
                <a16:creationId xmlns:a16="http://schemas.microsoft.com/office/drawing/2014/main" id="{270E60EC-CCFE-46A6-8599-2DD0689EE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375" y="1066800"/>
            <a:ext cx="3214688" cy="220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Delta-241">
            <a:extLst>
              <a:ext uri="{FF2B5EF4-FFF2-40B4-BE49-F238E27FC236}">
                <a16:creationId xmlns:a16="http://schemas.microsoft.com/office/drawing/2014/main" id="{D2DC5B28-FE6D-451D-B25A-265F88FE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295" y="3729239"/>
            <a:ext cx="2913479" cy="24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7E7D7130-3B4B-47B3-BD6F-1BB2F2C0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202" y="3298085"/>
            <a:ext cx="2089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Atlas Fallback-1965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654748A-0921-455A-8C4D-67115ADE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809" y="6172103"/>
            <a:ext cx="23631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Delta 241-Jan 27, 1997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ADB9B5E7-759D-446D-8638-6FA3F52D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159" y="3250827"/>
            <a:ext cx="2381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Titan 34D-Apr 18, 1986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4CBD827-7DB4-4DF7-ADC6-DCDB8A8F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920" y="1066800"/>
            <a:ext cx="3265206" cy="219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57479161-F974-4E51-8F5C-E4AEF54E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685483"/>
            <a:ext cx="3824012" cy="247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7">
            <a:extLst>
              <a:ext uri="{FF2B5EF4-FFF2-40B4-BE49-F238E27FC236}">
                <a16:creationId xmlns:a16="http://schemas.microsoft.com/office/drawing/2014/main" id="{DC862868-BCAD-487C-AB74-B3C0ADD2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090" y="6176239"/>
            <a:ext cx="22156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Antares-Oct 28, 2014</a:t>
            </a:r>
          </a:p>
        </p:txBody>
      </p:sp>
    </p:spTree>
    <p:extLst>
      <p:ext uri="{BB962C8B-B14F-4D97-AF65-F5344CB8AC3E}">
        <p14:creationId xmlns:p14="http://schemas.microsoft.com/office/powerpoint/2010/main" val="179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C0DDD9-34A4-4E02-86DF-5FF0CE08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Space Nuclear Systems Launch Safety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D04BE4-5B44-4912-B710-98E0C1EB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Identify </a:t>
            </a:r>
            <a:r>
              <a:rPr lang="en-US" sz="2400" b="1" dirty="0">
                <a:solidFill>
                  <a:schemeClr val="accent1"/>
                </a:solidFill>
              </a:rPr>
              <a:t>main sources </a:t>
            </a:r>
            <a:r>
              <a:rPr lang="en-US" sz="2400" dirty="0"/>
              <a:t>of risk, to allow for potential </a:t>
            </a:r>
            <a:r>
              <a:rPr lang="en-US" sz="2400" b="1" dirty="0">
                <a:solidFill>
                  <a:schemeClr val="accent1"/>
                </a:solidFill>
              </a:rPr>
              <a:t>mitigating actions</a:t>
            </a:r>
            <a:r>
              <a:rPr lang="en-US" sz="2400" dirty="0"/>
              <a:t>, to </a:t>
            </a:r>
            <a:r>
              <a:rPr lang="en-US" sz="2400" b="1" dirty="0">
                <a:solidFill>
                  <a:schemeClr val="accent1"/>
                </a:solidFill>
              </a:rPr>
              <a:t>reduce</a:t>
            </a:r>
            <a:r>
              <a:rPr lang="en-US" sz="2400" dirty="0"/>
              <a:t> the overall mission </a:t>
            </a:r>
            <a:r>
              <a:rPr lang="en-US" sz="2400" b="1" dirty="0">
                <a:solidFill>
                  <a:schemeClr val="accent1"/>
                </a:solidFill>
              </a:rPr>
              <a:t>risk</a:t>
            </a:r>
          </a:p>
          <a:p>
            <a:r>
              <a:rPr lang="en-US" sz="2400" dirty="0"/>
              <a:t>Goal:  </a:t>
            </a:r>
            <a:r>
              <a:rPr lang="en-US" sz="2400" b="1" dirty="0">
                <a:solidFill>
                  <a:schemeClr val="accent1"/>
                </a:solidFill>
              </a:rPr>
              <a:t>Quantitative</a:t>
            </a:r>
            <a:r>
              <a:rPr lang="en-US" sz="2400" dirty="0"/>
              <a:t> estimate of the risk that is </a:t>
            </a:r>
            <a:r>
              <a:rPr lang="en-US" sz="2400" b="1" dirty="0">
                <a:solidFill>
                  <a:schemeClr val="accent1"/>
                </a:solidFill>
              </a:rPr>
              <a:t>defensible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1"/>
                </a:solidFill>
              </a:rPr>
              <a:t>credible</a:t>
            </a:r>
          </a:p>
          <a:p>
            <a:pPr lvl="1"/>
            <a:r>
              <a:rPr lang="en-US" sz="2000" dirty="0"/>
              <a:t>Mean probability of an accident</a:t>
            </a:r>
          </a:p>
          <a:p>
            <a:pPr lvl="1"/>
            <a:r>
              <a:rPr lang="en-US" sz="2000" dirty="0"/>
              <a:t>Mean probability of release of radioactive material</a:t>
            </a:r>
            <a:endParaRPr lang="en-US" sz="2000" baseline="-25000" dirty="0"/>
          </a:p>
          <a:p>
            <a:pPr lvl="1"/>
            <a:r>
              <a:rPr lang="en-US" sz="2000" dirty="0"/>
              <a:t>Mass of material released (“source term”)</a:t>
            </a:r>
          </a:p>
          <a:p>
            <a:pPr lvl="1"/>
            <a:r>
              <a:rPr lang="en-US" sz="2000" dirty="0"/>
              <a:t>Health effects (doses, latent cancer fatalities)</a:t>
            </a:r>
          </a:p>
          <a:p>
            <a:pPr lvl="1"/>
            <a:r>
              <a:rPr lang="en-US" sz="2000" dirty="0"/>
              <a:t>Land, crop contamination</a:t>
            </a:r>
          </a:p>
          <a:p>
            <a:pPr lvl="1"/>
            <a:r>
              <a:rPr lang="en-US" sz="2000" dirty="0"/>
              <a:t>All expressed as mean values, percentile values, and exceedance probability graphs</a:t>
            </a:r>
          </a:p>
          <a:p>
            <a:pPr lvl="1"/>
            <a:r>
              <a:rPr lang="en-US" sz="2000" dirty="0"/>
              <a:t>Quantify uncertainty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26EFA-E12A-4A94-BE67-AFC4DF8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Characterization of Risk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8867" y="1127759"/>
            <a:ext cx="7780854" cy="489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Probabilistic </a:t>
            </a:r>
            <a:r>
              <a:rPr lang="en-US" sz="2400" b="1" dirty="0">
                <a:solidFill>
                  <a:schemeClr val="accent1"/>
                </a:solidFill>
              </a:rPr>
              <a:t>methods</a:t>
            </a:r>
            <a:r>
              <a:rPr lang="en-US" sz="2400" dirty="0"/>
              <a:t> applied to generate specific </a:t>
            </a:r>
            <a:r>
              <a:rPr lang="en-US" sz="2400" b="1" dirty="0">
                <a:solidFill>
                  <a:schemeClr val="accent1"/>
                </a:solidFill>
              </a:rPr>
              <a:t>probabilities</a:t>
            </a:r>
            <a:r>
              <a:rPr lang="en-US" sz="2400" dirty="0"/>
              <a:t> of interest to define the </a:t>
            </a:r>
            <a:r>
              <a:rPr lang="en-US" sz="2400" b="1" dirty="0">
                <a:solidFill>
                  <a:schemeClr val="accent1"/>
                </a:solidFill>
              </a:rPr>
              <a:t>risk</a:t>
            </a:r>
            <a:r>
              <a:rPr lang="en-US" sz="2400" dirty="0"/>
              <a:t> picture for </a:t>
            </a:r>
            <a:r>
              <a:rPr lang="en-US" sz="2400" b="1" dirty="0">
                <a:solidFill>
                  <a:schemeClr val="accent1"/>
                </a:solidFill>
              </a:rPr>
              <a:t>decision makers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228600" y="3169859"/>
                <a:ext cx="8686800" cy="684788"/>
              </a:xfrm>
              <a:prstGeom prst="roundRect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Probability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of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i="0" dirty="0" smtClean="0"/>
                        <m:t>consequence</m:t>
                      </m:r>
                      <m:r>
                        <m:rPr>
                          <m:nor/>
                        </m:rPr>
                        <a:rPr lang="en-US" b="1" i="0" dirty="0" smtClean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greater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than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certain</m:t>
                      </m:r>
                      <m:r>
                        <m:rPr>
                          <m:nor/>
                        </m:rPr>
                        <a:rPr lang="en-US" b="1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threshold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69859"/>
                <a:ext cx="8686800" cy="6847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28600" y="4025136"/>
            <a:ext cx="8686800" cy="684788"/>
          </a:xfrm>
          <a:prstGeom prst="roundRect">
            <a:avLst/>
          </a:prstGeom>
          <a:solidFill>
            <a:srgbClr val="AD0101"/>
          </a:solidFill>
          <a:ln>
            <a:solidFill>
              <a:srgbClr val="AD010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Probability of an accident occurring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4880413"/>
            <a:ext cx="8686800" cy="684788"/>
          </a:xfrm>
          <a:prstGeom prst="roundRect">
            <a:avLst/>
          </a:prstGeom>
          <a:solidFill>
            <a:srgbClr val="6EA92D"/>
          </a:solidFill>
          <a:ln>
            <a:solidFill>
              <a:srgbClr val="6EA92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Probability of a release given an accident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5735692"/>
            <a:ext cx="8686800" cy="684788"/>
          </a:xfrm>
          <a:prstGeom prst="round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Probability of a consequence greater than a certain threshold given a release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2314582"/>
            <a:ext cx="8686800" cy="684788"/>
            <a:chOff x="289560" y="1989298"/>
            <a:chExt cx="8686800" cy="684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>
                <a:xfrm>
                  <a:off x="289560" y="1989298"/>
                  <a:ext cx="8686800" cy="684788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𝒓𝒆𝒍𝒆𝒂𝒔𝒆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𝒓𝒆𝒍𝒆𝒂𝒔𝒆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𝒂𝒄𝒄𝒊𝒅𝒆𝒏𝒕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𝒂𝒄𝒄𝒊𝒅𝒆𝒏𝒕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" y="1989298"/>
                  <a:ext cx="8686800" cy="684788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2518788" y="2530251"/>
              <a:ext cx="1828422" cy="0"/>
            </a:xfrm>
            <a:prstGeom prst="line">
              <a:avLst/>
            </a:prstGeom>
            <a:ln w="38100">
              <a:solidFill>
                <a:srgbClr val="8000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06409" y="2530251"/>
              <a:ext cx="1293064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>
              <a:off x="4439028" y="2530251"/>
              <a:ext cx="2137032" cy="0"/>
            </a:xfrm>
            <a:prstGeom prst="line">
              <a:avLst/>
            </a:prstGeom>
            <a:ln w="38100">
              <a:solidFill>
                <a:srgbClr val="6EA92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1203960" y="2530251"/>
              <a:ext cx="984409" cy="0"/>
            </a:xfrm>
            <a:prstGeom prst="line">
              <a:avLst/>
            </a:prstGeom>
            <a:ln w="38100">
              <a:solidFill>
                <a:srgbClr val="0033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F39A385C-BFD6-4F5C-8BFE-B9C370BD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81" y="437653"/>
            <a:ext cx="363262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9FCE-0749-46F1-B1D7-9B986BE4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Mission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6A9A-2DBF-4E72-95F9-8B186B0DB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67" y="1127758"/>
            <a:ext cx="7543800" cy="5430357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Phase 0 – Prelaunch</a:t>
            </a:r>
            <a:r>
              <a:rPr lang="en-US" sz="2400" dirty="0"/>
              <a:t>, T &lt; t</a:t>
            </a:r>
            <a:r>
              <a:rPr lang="en-US" sz="2400" baseline="-25000" dirty="0"/>
              <a:t>1</a:t>
            </a:r>
            <a:r>
              <a:rPr lang="en-US" sz="2400" dirty="0"/>
              <a:t>, from installation of the system to just prior to start of engines at t</a:t>
            </a:r>
            <a:r>
              <a:rPr lang="en-US" sz="2400" baseline="-25000" dirty="0"/>
              <a:t>1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Phase 1 – Early Launch</a:t>
            </a:r>
            <a:r>
              <a:rPr lang="en-US" sz="2400" dirty="0"/>
              <a:t>, t</a:t>
            </a:r>
            <a:r>
              <a:rPr lang="en-US" sz="2400" baseline="-25000" dirty="0"/>
              <a:t>1</a:t>
            </a:r>
            <a:r>
              <a:rPr lang="en-US" sz="2400" dirty="0"/>
              <a:t> ≤ T &lt; </a:t>
            </a:r>
            <a:r>
              <a:rPr lang="en-US" sz="2400" dirty="0" err="1"/>
              <a:t>t</a:t>
            </a:r>
            <a:r>
              <a:rPr lang="en-US" sz="2400" baseline="-25000" dirty="0" err="1"/>
              <a:t>x</a:t>
            </a:r>
            <a:r>
              <a:rPr lang="en-US" sz="2400" dirty="0"/>
              <a:t>, start of engines to no potential for land impact in the launch area, </a:t>
            </a:r>
            <a:r>
              <a:rPr lang="en-US" sz="2400" dirty="0" err="1"/>
              <a:t>t</a:t>
            </a:r>
            <a:r>
              <a:rPr lang="en-US" sz="2400" baseline="-25000" dirty="0" err="1"/>
              <a:t>x</a:t>
            </a:r>
            <a:endParaRPr lang="en-US" sz="2400" baseline="-25000" dirty="0"/>
          </a:p>
          <a:p>
            <a:pPr marL="5715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Phase 2 – Late Launch</a:t>
            </a:r>
            <a:r>
              <a:rPr lang="en-US" sz="2400" dirty="0"/>
              <a:t>, </a:t>
            </a:r>
            <a:r>
              <a:rPr lang="en-US" sz="2400" dirty="0" err="1"/>
              <a:t>t</a:t>
            </a:r>
            <a:r>
              <a:rPr lang="en-US" sz="2400" baseline="-25000" dirty="0" err="1"/>
              <a:t>x</a:t>
            </a:r>
            <a:r>
              <a:rPr lang="en-US" sz="2400" dirty="0"/>
              <a:t> ≤ T, end of Phase 1 to the launch vehicle reaching 30,480 m (100,000 ft), above which reentry heating could occur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Phase 3 – Suborbital Reentry</a:t>
            </a:r>
            <a:r>
              <a:rPr lang="en-US" sz="2400" dirty="0"/>
              <a:t>, end of Phase 2 to just prior to orbit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Phase 4 – Orbital Reentry</a:t>
            </a:r>
            <a:r>
              <a:rPr lang="en-US" sz="2400" dirty="0"/>
              <a:t>, end of Phase 3 to spacecraft separation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Phase 5 – Long-Term Reentry</a:t>
            </a:r>
            <a:r>
              <a:rPr lang="en-US" sz="2400" dirty="0"/>
              <a:t>, end of Phase 4 to no chance of Earth reentry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26176-C461-49EF-AF37-93E8F40E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BDBC33-5BE4-4B03-9B3A-1512D755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Launch Safety Code Suite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88449-F15E-4935-839F-7E3841FF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3634DC4-69A4-4997-BD17-93E48A7B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" y="982026"/>
            <a:ext cx="8321675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57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Sandia2018_16x9_1</Template>
  <TotalTime>7817</TotalTime>
  <Words>862</Words>
  <Application>Microsoft Office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Garamond</vt:lpstr>
      <vt:lpstr>Gill Sans MT</vt:lpstr>
      <vt:lpstr>Wingdings</vt:lpstr>
      <vt:lpstr>Sandia Theme (White Background)</vt:lpstr>
      <vt:lpstr>Summary of the Nuclear Risk Assessment 2019 Update for the Mars 2020 Mission Environmental Impact Statement</vt:lpstr>
      <vt:lpstr>Perseverance Rover on Mars</vt:lpstr>
      <vt:lpstr>Multi-Mission Radioisotope Thermoelectric Generator (MMRTG)</vt:lpstr>
      <vt:lpstr>Space Nuclear System Sits on Top of  a Very Powerful Launch Vehicle</vt:lpstr>
      <vt:lpstr>Launches Can Fail</vt:lpstr>
      <vt:lpstr>Space Nuclear Systems Launch Safety Approach</vt:lpstr>
      <vt:lpstr>Characterization of Risk</vt:lpstr>
      <vt:lpstr>Mission Phases</vt:lpstr>
      <vt:lpstr>Launch Safety Code Suite</vt:lpstr>
      <vt:lpstr>National Environment Policy Act Activities</vt:lpstr>
      <vt:lpstr>National Security Presidential Memorandum-20</vt:lpstr>
      <vt:lpstr>Comparison with NSPM-20 Safety Guidelines</vt:lpstr>
      <vt:lpstr>Accident Probability Comparison</vt:lpstr>
      <vt:lpstr>Total Probability of Release Comparison</vt:lpstr>
      <vt:lpstr>Consequence Measure Comparison</vt:lpstr>
      <vt:lpstr>Consequence Risk Comparison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</cp:lastModifiedBy>
  <cp:revision>134</cp:revision>
  <dcterms:created xsi:type="dcterms:W3CDTF">2017-10-14T01:15:26Z</dcterms:created>
  <dcterms:modified xsi:type="dcterms:W3CDTF">2022-05-19T15:52:04Z</dcterms:modified>
</cp:coreProperties>
</file>