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56_1AF1F9CC.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B4_ECE9D427.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1B6_DAC738A6.xml" ContentType="application/vnd.ms-powerpoint.comments+xml"/>
  <Override PartName="/ppt/notesSlides/notesSlide10.xml" ContentType="application/vnd.openxmlformats-officedocument.presentationml.notesSlide+xml"/>
  <Override PartName="/ppt/comments/modernComment_1BB_7D2C2C.xml" ContentType="application/vnd.ms-powerpoint.comments+xml"/>
  <Override PartName="/ppt/notesSlides/notesSlide11.xml" ContentType="application/vnd.openxmlformats-officedocument.presentationml.notesSlide+xml"/>
  <Override PartName="/ppt/comments/modernComment_1A3_19095E0C.xml" ContentType="application/vnd.ms-powerpoint.comments+xml"/>
  <Override PartName="/ppt/notesSlides/notesSlide12.xml" ContentType="application/vnd.openxmlformats-officedocument.presentationml.notesSlide+xml"/>
  <Override PartName="/ppt/comments/modernComment_1C0_D2FAA9DD.xml" ContentType="application/vnd.ms-powerpoint.comments+xml"/>
  <Override PartName="/ppt/notesSlides/notesSlide13.xml" ContentType="application/vnd.openxmlformats-officedocument.presentationml.notesSlide+xml"/>
  <Override PartName="/ppt/comments/modernComment_1BF_54E3546D.xml" ContentType="application/vnd.ms-powerpoint.comments+xml"/>
  <Override PartName="/ppt/notesSlides/notesSlide14.xml" ContentType="application/vnd.openxmlformats-officedocument.presentationml.notesSlide+xml"/>
  <Override PartName="/ppt/comments/modernComment_1A4_FBDAF953.xml" ContentType="application/vnd.ms-powerpoint.comments+xml"/>
  <Override PartName="/ppt/notesSlides/notesSlide15.xml" ContentType="application/vnd.openxmlformats-officedocument.presentationml.notesSlide+xml"/>
  <Override PartName="/ppt/comments/modernComment_153_7050514B.xml" ContentType="application/vnd.ms-powerpoint.comments+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bookmarkIdSeed="4">
  <p:sldMasterIdLst>
    <p:sldMasterId id="2147483648" r:id="rId1"/>
  </p:sldMasterIdLst>
  <p:notesMasterIdLst>
    <p:notesMasterId r:id="rId20"/>
  </p:notesMasterIdLst>
  <p:handoutMasterIdLst>
    <p:handoutMasterId r:id="rId21"/>
  </p:handoutMasterIdLst>
  <p:sldIdLst>
    <p:sldId id="321" r:id="rId2"/>
    <p:sldId id="342" r:id="rId3"/>
    <p:sldId id="344" r:id="rId4"/>
    <p:sldId id="340" r:id="rId5"/>
    <p:sldId id="426" r:id="rId6"/>
    <p:sldId id="428" r:id="rId7"/>
    <p:sldId id="430" r:id="rId8"/>
    <p:sldId id="434" r:id="rId9"/>
    <p:sldId id="436" r:id="rId10"/>
    <p:sldId id="334" r:id="rId11"/>
    <p:sldId id="438" r:id="rId12"/>
    <p:sldId id="443" r:id="rId13"/>
    <p:sldId id="419" r:id="rId14"/>
    <p:sldId id="448" r:id="rId15"/>
    <p:sldId id="447" r:id="rId16"/>
    <p:sldId id="420" r:id="rId17"/>
    <p:sldId id="339" r:id="rId18"/>
    <p:sldId id="407" r:id="rId19"/>
  </p:sldIdLst>
  <p:sldSz cx="12192000" cy="6858000"/>
  <p:notesSz cx="6858000" cy="9144000"/>
  <p:defaultTex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S Gothic" panose="020B0609070205080204" pitchFamily="49" charset="-128"/>
        <a:cs typeface="+mn-cs"/>
      </a:defRPr>
    </a:lvl1pPr>
    <a:lvl2pPr marL="457200" algn="l" defTabSz="449263" rtl="0" eaLnBrk="0" fontAlgn="base" hangingPunct="0">
      <a:spcBef>
        <a:spcPct val="0"/>
      </a:spcBef>
      <a:spcAft>
        <a:spcPct val="0"/>
      </a:spcAft>
      <a:defRPr kern="1200">
        <a:solidFill>
          <a:schemeClr val="bg1"/>
        </a:solidFill>
        <a:latin typeface="Arial" panose="020B0604020202020204" pitchFamily="34" charset="0"/>
        <a:ea typeface="MS Gothic" panose="020B0609070205080204" pitchFamily="49" charset="-128"/>
        <a:cs typeface="+mn-cs"/>
      </a:defRPr>
    </a:lvl2pPr>
    <a:lvl3pPr marL="914400" algn="l" defTabSz="449263" rtl="0" eaLnBrk="0" fontAlgn="base" hangingPunct="0">
      <a:spcBef>
        <a:spcPct val="0"/>
      </a:spcBef>
      <a:spcAft>
        <a:spcPct val="0"/>
      </a:spcAft>
      <a:defRPr kern="1200">
        <a:solidFill>
          <a:schemeClr val="bg1"/>
        </a:solidFill>
        <a:latin typeface="Arial" panose="020B0604020202020204" pitchFamily="34" charset="0"/>
        <a:ea typeface="MS Gothic" panose="020B0609070205080204" pitchFamily="49" charset="-128"/>
        <a:cs typeface="+mn-cs"/>
      </a:defRPr>
    </a:lvl3pPr>
    <a:lvl4pPr marL="1371600" algn="l" defTabSz="449263" rtl="0" eaLnBrk="0" fontAlgn="base" hangingPunct="0">
      <a:spcBef>
        <a:spcPct val="0"/>
      </a:spcBef>
      <a:spcAft>
        <a:spcPct val="0"/>
      </a:spcAft>
      <a:defRPr kern="1200">
        <a:solidFill>
          <a:schemeClr val="bg1"/>
        </a:solidFill>
        <a:latin typeface="Arial" panose="020B0604020202020204" pitchFamily="34" charset="0"/>
        <a:ea typeface="MS Gothic" panose="020B0609070205080204" pitchFamily="49" charset="-128"/>
        <a:cs typeface="+mn-cs"/>
      </a:defRPr>
    </a:lvl4pPr>
    <a:lvl5pPr marL="1828800" algn="l" defTabSz="449263" rtl="0" eaLnBrk="0" fontAlgn="base" hangingPunct="0">
      <a:spcBef>
        <a:spcPct val="0"/>
      </a:spcBef>
      <a:spcAft>
        <a:spcPct val="0"/>
      </a:spcAft>
      <a:defRPr kern="1200">
        <a:solidFill>
          <a:schemeClr val="bg1"/>
        </a:solidFill>
        <a:latin typeface="Arial" panose="020B0604020202020204" pitchFamily="34" charset="0"/>
        <a:ea typeface="MS Gothic" panose="020B0609070205080204" pitchFamily="49" charset="-128"/>
        <a:cs typeface="+mn-cs"/>
      </a:defRPr>
    </a:lvl5pPr>
    <a:lvl6pPr marL="2286000" algn="l" defTabSz="914400" rtl="0" eaLnBrk="1" latinLnBrk="0" hangingPunct="1">
      <a:defRPr kern="1200">
        <a:solidFill>
          <a:schemeClr val="bg1"/>
        </a:solidFill>
        <a:latin typeface="Arial" panose="020B0604020202020204" pitchFamily="34" charset="0"/>
        <a:ea typeface="MS Gothic" panose="020B0609070205080204" pitchFamily="49" charset="-128"/>
        <a:cs typeface="+mn-cs"/>
      </a:defRPr>
    </a:lvl6pPr>
    <a:lvl7pPr marL="2743200" algn="l" defTabSz="914400" rtl="0" eaLnBrk="1" latinLnBrk="0" hangingPunct="1">
      <a:defRPr kern="1200">
        <a:solidFill>
          <a:schemeClr val="bg1"/>
        </a:solidFill>
        <a:latin typeface="Arial" panose="020B0604020202020204" pitchFamily="34" charset="0"/>
        <a:ea typeface="MS Gothic" panose="020B0609070205080204" pitchFamily="49" charset="-128"/>
        <a:cs typeface="+mn-cs"/>
      </a:defRPr>
    </a:lvl7pPr>
    <a:lvl8pPr marL="3200400" algn="l" defTabSz="914400" rtl="0" eaLnBrk="1" latinLnBrk="0" hangingPunct="1">
      <a:defRPr kern="1200">
        <a:solidFill>
          <a:schemeClr val="bg1"/>
        </a:solidFill>
        <a:latin typeface="Arial" panose="020B0604020202020204" pitchFamily="34" charset="0"/>
        <a:ea typeface="MS Gothic" panose="020B0609070205080204" pitchFamily="49" charset="-128"/>
        <a:cs typeface="+mn-cs"/>
      </a:defRPr>
    </a:lvl8pPr>
    <a:lvl9pPr marL="3657600" algn="l" defTabSz="914400" rtl="0" eaLnBrk="1" latinLnBrk="0" hangingPunct="1">
      <a:defRPr kern="1200">
        <a:solidFill>
          <a:schemeClr val="bg1"/>
        </a:solidFill>
        <a:latin typeface="Arial" panose="020B0604020202020204" pitchFamily="34" charset="0"/>
        <a:ea typeface="MS Gothic" panose="020B0609070205080204" pitchFamily="49" charset="-128"/>
        <a:cs typeface="+mn-cs"/>
      </a:defRPr>
    </a:lvl9pPr>
  </p:defaultTextStyle>
  <p:extLst>
    <p:ext uri="{EFAFB233-063F-42B5-8137-9DF3F51BA10A}">
      <p15:sldGuideLst xmlns:p15="http://schemas.microsoft.com/office/powerpoint/2012/main">
        <p15:guide id="1" orient="horz" pos="2064"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A78D20D-201F-200B-0FB9-24E63C63825D}" name="Marcio Moura" initials="MM" userId="119e40e948ff2b45" providerId="Windows Live"/>
  <p188:author id="{CA6D3476-5AC0-EBE6-1F94-2384E7D3FDF3}" name="Thais Campos" initials="TC" userId="f929a237077aba53" providerId="Windows Live"/>
  <p188:author id="{605A1685-439A-431F-8CA2-C949A3F0A64E}" name="Lavínia Araújo" initials="LA" userId="Lavínia Araújo"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ucas Matheus" initials="LM" lastIdx="1" clrIdx="0"/>
  <p:cmAuthor id="2" name="Caio Souto Maior" initials="CSM" lastIdx="41" clrIdx="1">
    <p:extLst>
      <p:ext uri="{19B8F6BF-5375-455C-9EA6-DF929625EA0E}">
        <p15:presenceInfo xmlns:p15="http://schemas.microsoft.com/office/powerpoint/2012/main" userId="6e1df26d186cc1f3" providerId="Windows Live"/>
      </p:ext>
    </p:extLst>
  </p:cmAuthor>
  <p:cmAuthor id="3" name="Marcio Moura" initials="MM" lastIdx="4" clrIdx="2">
    <p:extLst>
      <p:ext uri="{19B8F6BF-5375-455C-9EA6-DF929625EA0E}">
        <p15:presenceInfo xmlns:p15="http://schemas.microsoft.com/office/powerpoint/2012/main" userId="119e40e948ff2b4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66"/>
    <a:srgbClr val="EA5F00"/>
    <a:srgbClr val="8E0000"/>
    <a:srgbClr val="F12F41"/>
    <a:srgbClr val="F78993"/>
    <a:srgbClr val="B40000"/>
    <a:srgbClr val="C7CEDC"/>
    <a:srgbClr val="AAB0C0"/>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83DA98-E722-4137-BDC3-410BFC2109BA}" v="23" dt="2022-06-28T19:52:22.166"/>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Estilo Médio 4 - Ênfas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8FB837D-C827-4EFA-A057-4D05807E0F7C}" styleName="Estilo com Tema 1 - Ênfas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Estilo Médio 1 - Ênfas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Estilo Médio 4 - Ênfas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Estilo Médio 2 - Ênfas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7292A2E-F333-43FB-9621-5CBBE7FDCDCB}" styleName="Estilo Claro 2 - Ênfase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27102A9-8310-4765-A935-A1911B00CA55}" styleName="Estilo Claro 1 - Ênfase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5AB1C69-6EDB-4FF4-983F-18BD219EF322}" styleName="Estilo Médio 2 - Ênfas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Estilo Claro 1 - Ênfas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52" autoAdjust="0"/>
    <p:restoredTop sz="78708" autoAdjust="0"/>
  </p:normalViewPr>
  <p:slideViewPr>
    <p:cSldViewPr>
      <p:cViewPr>
        <p:scale>
          <a:sx n="72" d="100"/>
          <a:sy n="72" d="100"/>
        </p:scale>
        <p:origin x="27" y="243"/>
      </p:cViewPr>
      <p:guideLst>
        <p:guide orient="horz" pos="2064"/>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1" d="100"/>
          <a:sy n="51" d="100"/>
        </p:scale>
        <p:origin x="2624" y="3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io Moura" userId="119e40e948ff2b45" providerId="LiveId" clId="{E983DA98-E722-4137-BDC3-410BFC2109BA}"/>
    <pc:docChg chg="undo custSel modSld">
      <pc:chgData name="Marcio Moura" userId="119e40e948ff2b45" providerId="LiveId" clId="{E983DA98-E722-4137-BDC3-410BFC2109BA}" dt="2022-06-28T20:01:21.958" v="115" actId="20577"/>
      <pc:docMkLst>
        <pc:docMk/>
      </pc:docMkLst>
      <pc:sldChg chg="modSp mod">
        <pc:chgData name="Marcio Moura" userId="119e40e948ff2b45" providerId="LiveId" clId="{E983DA98-E722-4137-BDC3-410BFC2109BA}" dt="2022-06-28T19:11:35.448" v="60" actId="1076"/>
        <pc:sldMkLst>
          <pc:docMk/>
          <pc:sldMk cId="993577251" sldId="334"/>
        </pc:sldMkLst>
        <pc:picChg chg="mod">
          <ac:chgData name="Marcio Moura" userId="119e40e948ff2b45" providerId="LiveId" clId="{E983DA98-E722-4137-BDC3-410BFC2109BA}" dt="2022-06-28T19:11:35.448" v="60" actId="1076"/>
          <ac:picMkLst>
            <pc:docMk/>
            <pc:sldMk cId="993577251" sldId="334"/>
            <ac:picMk id="11" creationId="{C0AB01E9-8366-303F-EEC6-80E74A251DD1}"/>
          </ac:picMkLst>
        </pc:picChg>
      </pc:sldChg>
      <pc:sldChg chg="modSp mod">
        <pc:chgData name="Marcio Moura" userId="119e40e948ff2b45" providerId="LiveId" clId="{E983DA98-E722-4137-BDC3-410BFC2109BA}" dt="2022-06-28T20:01:21.958" v="115" actId="20577"/>
        <pc:sldMkLst>
          <pc:docMk/>
          <pc:sldMk cId="1884311883" sldId="339"/>
        </pc:sldMkLst>
        <pc:spChg chg="mod">
          <ac:chgData name="Marcio Moura" userId="119e40e948ff2b45" providerId="LiveId" clId="{E983DA98-E722-4137-BDC3-410BFC2109BA}" dt="2022-06-28T20:01:21.958" v="115" actId="20577"/>
          <ac:spMkLst>
            <pc:docMk/>
            <pc:sldMk cId="1884311883" sldId="339"/>
            <ac:spMk id="9" creationId="{6F8A5D78-E29B-4184-AD81-C6D8E75CAF61}"/>
          </ac:spMkLst>
        </pc:spChg>
      </pc:sldChg>
      <pc:sldChg chg="modSp mod modNotesTx">
        <pc:chgData name="Marcio Moura" userId="119e40e948ff2b45" providerId="LiveId" clId="{E983DA98-E722-4137-BDC3-410BFC2109BA}" dt="2022-06-28T17:49:49.559" v="22"/>
        <pc:sldMkLst>
          <pc:docMk/>
          <pc:sldMk cId="2351736957" sldId="340"/>
        </pc:sldMkLst>
        <pc:spChg chg="mod">
          <ac:chgData name="Marcio Moura" userId="119e40e948ff2b45" providerId="LiveId" clId="{E983DA98-E722-4137-BDC3-410BFC2109BA}" dt="2022-06-28T02:41:33.104" v="14" actId="20577"/>
          <ac:spMkLst>
            <pc:docMk/>
            <pc:sldMk cId="2351736957" sldId="340"/>
            <ac:spMk id="24" creationId="{B2894E9A-759C-83F8-D69A-81576B4E1A1D}"/>
          </ac:spMkLst>
        </pc:spChg>
        <pc:spChg chg="mod">
          <ac:chgData name="Marcio Moura" userId="119e40e948ff2b45" providerId="LiveId" clId="{E983DA98-E722-4137-BDC3-410BFC2109BA}" dt="2022-06-28T02:41:37.418" v="15" actId="20577"/>
          <ac:spMkLst>
            <pc:docMk/>
            <pc:sldMk cId="2351736957" sldId="340"/>
            <ac:spMk id="26" creationId="{A20C7909-360F-20CC-2A9C-02DD371781F5}"/>
          </ac:spMkLst>
        </pc:spChg>
        <pc:spChg chg="mod">
          <ac:chgData name="Marcio Moura" userId="119e40e948ff2b45" providerId="LiveId" clId="{E983DA98-E722-4137-BDC3-410BFC2109BA}" dt="2022-06-28T02:41:28.117" v="13" actId="20577"/>
          <ac:spMkLst>
            <pc:docMk/>
            <pc:sldMk cId="2351736957" sldId="340"/>
            <ac:spMk id="27" creationId="{97005185-22A9-F9AD-09DB-EE864E5F6305}"/>
          </ac:spMkLst>
        </pc:spChg>
      </pc:sldChg>
      <pc:sldChg chg="modSp mod modNotesTx">
        <pc:chgData name="Marcio Moura" userId="119e40e948ff2b45" providerId="LiveId" clId="{E983DA98-E722-4137-BDC3-410BFC2109BA}" dt="2022-06-28T02:33:47.275" v="9" actId="20577"/>
        <pc:sldMkLst>
          <pc:docMk/>
          <pc:sldMk cId="452065740" sldId="342"/>
        </pc:sldMkLst>
        <pc:spChg chg="mod">
          <ac:chgData name="Marcio Moura" userId="119e40e948ff2b45" providerId="LiveId" clId="{E983DA98-E722-4137-BDC3-410BFC2109BA}" dt="2022-06-28T02:33:02.123" v="8" actId="20577"/>
          <ac:spMkLst>
            <pc:docMk/>
            <pc:sldMk cId="452065740" sldId="342"/>
            <ac:spMk id="7" creationId="{43538272-793D-EDEE-CF28-61C82F418DC3}"/>
          </ac:spMkLst>
        </pc:spChg>
      </pc:sldChg>
      <pc:sldChg chg="modSp mod">
        <pc:chgData name="Marcio Moura" userId="119e40e948ff2b45" providerId="LiveId" clId="{E983DA98-E722-4137-BDC3-410BFC2109BA}" dt="2022-06-28T18:02:10.545" v="29" actId="1076"/>
        <pc:sldMkLst>
          <pc:docMk/>
          <pc:sldMk cId="1506981115" sldId="344"/>
        </pc:sldMkLst>
        <pc:spChg chg="mod">
          <ac:chgData name="Marcio Moura" userId="119e40e948ff2b45" providerId="LiveId" clId="{E983DA98-E722-4137-BDC3-410BFC2109BA}" dt="2022-06-28T18:01:08.710" v="25" actId="20577"/>
          <ac:spMkLst>
            <pc:docMk/>
            <pc:sldMk cId="1506981115" sldId="344"/>
            <ac:spMk id="3" creationId="{00000000-0000-0000-0000-000000000000}"/>
          </ac:spMkLst>
        </pc:spChg>
        <pc:spChg chg="mod">
          <ac:chgData name="Marcio Moura" userId="119e40e948ff2b45" providerId="LiveId" clId="{E983DA98-E722-4137-BDC3-410BFC2109BA}" dt="2022-06-28T17:45:08.019" v="18" actId="20577"/>
          <ac:spMkLst>
            <pc:docMk/>
            <pc:sldMk cId="1506981115" sldId="344"/>
            <ac:spMk id="6" creationId="{01368EAD-6A56-F8E5-AEF1-785573967B0F}"/>
          </ac:spMkLst>
        </pc:spChg>
        <pc:spChg chg="mod">
          <ac:chgData name="Marcio Moura" userId="119e40e948ff2b45" providerId="LiveId" clId="{E983DA98-E722-4137-BDC3-410BFC2109BA}" dt="2022-06-28T17:45:04.215" v="17" actId="20577"/>
          <ac:spMkLst>
            <pc:docMk/>
            <pc:sldMk cId="1506981115" sldId="344"/>
            <ac:spMk id="11" creationId="{32F59DF7-F05F-6599-123B-2EEF07DD614A}"/>
          </ac:spMkLst>
        </pc:spChg>
        <pc:graphicFrameChg chg="mod modGraphic">
          <ac:chgData name="Marcio Moura" userId="119e40e948ff2b45" providerId="LiveId" clId="{E983DA98-E722-4137-BDC3-410BFC2109BA}" dt="2022-06-28T18:02:10.545" v="29" actId="1076"/>
          <ac:graphicFrameMkLst>
            <pc:docMk/>
            <pc:sldMk cId="1506981115" sldId="344"/>
            <ac:graphicFrameMk id="2" creationId="{F25AEAB0-D6AC-E24A-307C-4E278C6C3D0B}"/>
          </ac:graphicFrameMkLst>
        </pc:graphicFrameChg>
        <pc:graphicFrameChg chg="mod modGraphic">
          <ac:chgData name="Marcio Moura" userId="119e40e948ff2b45" providerId="LiveId" clId="{E983DA98-E722-4137-BDC3-410BFC2109BA}" dt="2022-06-28T18:02:03.714" v="28" actId="1076"/>
          <ac:graphicFrameMkLst>
            <pc:docMk/>
            <pc:sldMk cId="1506981115" sldId="344"/>
            <ac:graphicFrameMk id="8" creationId="{094AA242-AD84-ABA1-AF8A-18DD0EF7487B}"/>
          </ac:graphicFrameMkLst>
        </pc:graphicFrameChg>
      </pc:sldChg>
      <pc:sldChg chg="modSp mod">
        <pc:chgData name="Marcio Moura" userId="119e40e948ff2b45" providerId="LiveId" clId="{E983DA98-E722-4137-BDC3-410BFC2109BA}" dt="2022-06-28T18:13:21.468" v="30" actId="113"/>
        <pc:sldMkLst>
          <pc:docMk/>
          <pc:sldMk cId="1497521001" sldId="426"/>
        </pc:sldMkLst>
        <pc:spChg chg="mod">
          <ac:chgData name="Marcio Moura" userId="119e40e948ff2b45" providerId="LiveId" clId="{E983DA98-E722-4137-BDC3-410BFC2109BA}" dt="2022-06-28T18:13:21.468" v="30" actId="113"/>
          <ac:spMkLst>
            <pc:docMk/>
            <pc:sldMk cId="1497521001" sldId="426"/>
            <ac:spMk id="2" creationId="{00000000-0000-0000-0000-000000000000}"/>
          </ac:spMkLst>
        </pc:spChg>
      </pc:sldChg>
      <pc:sldChg chg="modNotesTx">
        <pc:chgData name="Marcio Moura" userId="119e40e948ff2b45" providerId="LiveId" clId="{E983DA98-E722-4137-BDC3-410BFC2109BA}" dt="2022-06-28T18:18:48.311" v="35" actId="6549"/>
        <pc:sldMkLst>
          <pc:docMk/>
          <pc:sldMk cId="1563429408" sldId="428"/>
        </pc:sldMkLst>
      </pc:sldChg>
      <pc:sldChg chg="modSp mod">
        <pc:chgData name="Marcio Moura" userId="119e40e948ff2b45" providerId="LiveId" clId="{E983DA98-E722-4137-BDC3-410BFC2109BA}" dt="2022-06-28T19:52:22.166" v="105" actId="20577"/>
        <pc:sldMkLst>
          <pc:docMk/>
          <pc:sldMk cId="2156988839" sldId="434"/>
        </pc:sldMkLst>
        <pc:spChg chg="mod">
          <ac:chgData name="Marcio Moura" userId="119e40e948ff2b45" providerId="LiveId" clId="{E983DA98-E722-4137-BDC3-410BFC2109BA}" dt="2022-06-28T19:52:22.166" v="105" actId="20577"/>
          <ac:spMkLst>
            <pc:docMk/>
            <pc:sldMk cId="2156988839" sldId="434"/>
            <ac:spMk id="2" creationId="{00000000-0000-0000-0000-000000000000}"/>
          </ac:spMkLst>
        </pc:spChg>
        <pc:picChg chg="mod">
          <ac:chgData name="Marcio Moura" userId="119e40e948ff2b45" providerId="LiveId" clId="{E983DA98-E722-4137-BDC3-410BFC2109BA}" dt="2022-06-28T18:35:53.844" v="41" actId="1076"/>
          <ac:picMkLst>
            <pc:docMk/>
            <pc:sldMk cId="2156988839" sldId="434"/>
            <ac:picMk id="6" creationId="{DB98560D-CE51-D95E-E684-A10E4AA509FD}"/>
          </ac:picMkLst>
        </pc:picChg>
      </pc:sldChg>
      <pc:sldChg chg="addSp modSp mod">
        <pc:chgData name="Marcio Moura" userId="119e40e948ff2b45" providerId="LiveId" clId="{E983DA98-E722-4137-BDC3-410BFC2109BA}" dt="2022-06-28T19:53:50.372" v="106" actId="1076"/>
        <pc:sldMkLst>
          <pc:docMk/>
          <pc:sldMk cId="3974747175" sldId="436"/>
        </pc:sldMkLst>
        <pc:spChg chg="mod">
          <ac:chgData name="Marcio Moura" userId="119e40e948ff2b45" providerId="LiveId" clId="{E983DA98-E722-4137-BDC3-410BFC2109BA}" dt="2022-06-28T19:05:44.817" v="46" actId="207"/>
          <ac:spMkLst>
            <pc:docMk/>
            <pc:sldMk cId="3974747175" sldId="436"/>
            <ac:spMk id="2" creationId="{00000000-0000-0000-0000-000000000000}"/>
          </ac:spMkLst>
        </pc:spChg>
        <pc:spChg chg="mod">
          <ac:chgData name="Marcio Moura" userId="119e40e948ff2b45" providerId="LiveId" clId="{E983DA98-E722-4137-BDC3-410BFC2109BA}" dt="2022-06-28T19:06:20.789" v="53" actId="1076"/>
          <ac:spMkLst>
            <pc:docMk/>
            <pc:sldMk cId="3974747175" sldId="436"/>
            <ac:spMk id="7" creationId="{2641C9F1-428B-CAFB-0B34-045C4CC34281}"/>
          </ac:spMkLst>
        </pc:spChg>
        <pc:spChg chg="mod">
          <ac:chgData name="Marcio Moura" userId="119e40e948ff2b45" providerId="LiveId" clId="{E983DA98-E722-4137-BDC3-410BFC2109BA}" dt="2022-06-28T19:06:03.391" v="49" actId="1076"/>
          <ac:spMkLst>
            <pc:docMk/>
            <pc:sldMk cId="3974747175" sldId="436"/>
            <ac:spMk id="9" creationId="{24842E6F-8C76-1F8F-D933-B295ED85B46F}"/>
          </ac:spMkLst>
        </pc:spChg>
        <pc:spChg chg="add mod">
          <ac:chgData name="Marcio Moura" userId="119e40e948ff2b45" providerId="LiveId" clId="{E983DA98-E722-4137-BDC3-410BFC2109BA}" dt="2022-06-28T19:53:50.372" v="106" actId="1076"/>
          <ac:spMkLst>
            <pc:docMk/>
            <pc:sldMk cId="3974747175" sldId="436"/>
            <ac:spMk id="10" creationId="{D249BF24-ACE5-99F1-B04F-FB7CE58CFCCB}"/>
          </ac:spMkLst>
        </pc:spChg>
        <pc:picChg chg="mod">
          <ac:chgData name="Marcio Moura" userId="119e40e948ff2b45" providerId="LiveId" clId="{E983DA98-E722-4137-BDC3-410BFC2109BA}" dt="2022-06-28T19:05:50.366" v="47" actId="1076"/>
          <ac:picMkLst>
            <pc:docMk/>
            <pc:sldMk cId="3974747175" sldId="436"/>
            <ac:picMk id="8" creationId="{148ABAD2-4C67-4165-EFB4-FF3CA3878A57}"/>
          </ac:picMkLst>
        </pc:picChg>
      </pc:sldChg>
      <pc:sldChg chg="addSp delSp modSp mod delAnim modAnim">
        <pc:chgData name="Marcio Moura" userId="119e40e948ff2b45" providerId="LiveId" clId="{E983DA98-E722-4137-BDC3-410BFC2109BA}" dt="2022-06-28T19:12:49.083" v="62"/>
        <pc:sldMkLst>
          <pc:docMk/>
          <pc:sldMk cId="3670489254" sldId="438"/>
        </pc:sldMkLst>
        <pc:spChg chg="add mod">
          <ac:chgData name="Marcio Moura" userId="119e40e948ff2b45" providerId="LiveId" clId="{E983DA98-E722-4137-BDC3-410BFC2109BA}" dt="2022-06-28T19:12:49.083" v="62"/>
          <ac:spMkLst>
            <pc:docMk/>
            <pc:sldMk cId="3670489254" sldId="438"/>
            <ac:spMk id="9" creationId="{7A5ABD5C-18DC-65EC-BFB9-A02E20AB0416}"/>
          </ac:spMkLst>
        </pc:spChg>
        <pc:spChg chg="del">
          <ac:chgData name="Marcio Moura" userId="119e40e948ff2b45" providerId="LiveId" clId="{E983DA98-E722-4137-BDC3-410BFC2109BA}" dt="2022-06-28T19:12:47.576" v="61" actId="478"/>
          <ac:spMkLst>
            <pc:docMk/>
            <pc:sldMk cId="3670489254" sldId="438"/>
            <ac:spMk id="12" creationId="{66C1923B-CB6A-4352-8DCD-FA2F48246749}"/>
          </ac:spMkLst>
        </pc:spChg>
        <pc:spChg chg="del">
          <ac:chgData name="Marcio Moura" userId="119e40e948ff2b45" providerId="LiveId" clId="{E983DA98-E722-4137-BDC3-410BFC2109BA}" dt="2022-06-28T19:12:47.576" v="61" actId="478"/>
          <ac:spMkLst>
            <pc:docMk/>
            <pc:sldMk cId="3670489254" sldId="438"/>
            <ac:spMk id="13" creationId="{F0FF8DA1-933E-6B4C-81FB-B709797CBD47}"/>
          </ac:spMkLst>
        </pc:spChg>
        <pc:spChg chg="del">
          <ac:chgData name="Marcio Moura" userId="119e40e948ff2b45" providerId="LiveId" clId="{E983DA98-E722-4137-BDC3-410BFC2109BA}" dt="2022-06-28T19:12:47.576" v="61" actId="478"/>
          <ac:spMkLst>
            <pc:docMk/>
            <pc:sldMk cId="3670489254" sldId="438"/>
            <ac:spMk id="14" creationId="{492E3AF8-AD5E-0162-828A-FEC9A826E213}"/>
          </ac:spMkLst>
        </pc:spChg>
        <pc:graphicFrameChg chg="add mod">
          <ac:chgData name="Marcio Moura" userId="119e40e948ff2b45" providerId="LiveId" clId="{E983DA98-E722-4137-BDC3-410BFC2109BA}" dt="2022-06-28T19:12:49.083" v="62"/>
          <ac:graphicFrameMkLst>
            <pc:docMk/>
            <pc:sldMk cId="3670489254" sldId="438"/>
            <ac:graphicFrameMk id="8" creationId="{A026BDB7-E544-FE2E-FB4B-C2AC6763BB7D}"/>
          </ac:graphicFrameMkLst>
        </pc:graphicFrameChg>
        <pc:graphicFrameChg chg="del">
          <ac:chgData name="Marcio Moura" userId="119e40e948ff2b45" providerId="LiveId" clId="{E983DA98-E722-4137-BDC3-410BFC2109BA}" dt="2022-06-28T19:12:47.576" v="61" actId="478"/>
          <ac:graphicFrameMkLst>
            <pc:docMk/>
            <pc:sldMk cId="3670489254" sldId="438"/>
            <ac:graphicFrameMk id="10" creationId="{0B84C844-3184-9CED-3980-1EEFE35180C5}"/>
          </ac:graphicFrameMkLst>
        </pc:graphicFrameChg>
        <pc:graphicFrameChg chg="del">
          <ac:chgData name="Marcio Moura" userId="119e40e948ff2b45" providerId="LiveId" clId="{E983DA98-E722-4137-BDC3-410BFC2109BA}" dt="2022-06-28T19:12:47.576" v="61" actId="478"/>
          <ac:graphicFrameMkLst>
            <pc:docMk/>
            <pc:sldMk cId="3670489254" sldId="438"/>
            <ac:graphicFrameMk id="11" creationId="{4D09A23B-C30B-26CB-BB4E-D7185738CBFB}"/>
          </ac:graphicFrameMkLst>
        </pc:graphicFrameChg>
      </pc:sldChg>
      <pc:sldChg chg="addSp delSp modSp mod modAnim">
        <pc:chgData name="Marcio Moura" userId="119e40e948ff2b45" providerId="LiveId" clId="{E983DA98-E722-4137-BDC3-410BFC2109BA}" dt="2022-06-28T19:34:54.285" v="90" actId="21"/>
        <pc:sldMkLst>
          <pc:docMk/>
          <pc:sldMk cId="8203308" sldId="443"/>
        </pc:sldMkLst>
        <pc:spChg chg="add mod">
          <ac:chgData name="Marcio Moura" userId="119e40e948ff2b45" providerId="LiveId" clId="{E983DA98-E722-4137-BDC3-410BFC2109BA}" dt="2022-06-28T19:28:58.478" v="68" actId="692"/>
          <ac:spMkLst>
            <pc:docMk/>
            <pc:sldMk cId="8203308" sldId="443"/>
            <ac:spMk id="2" creationId="{161D8D16-A9D1-4CF6-D775-6EEF7BEA7A4F}"/>
          </ac:spMkLst>
        </pc:spChg>
        <pc:spChg chg="add mod">
          <ac:chgData name="Marcio Moura" userId="119e40e948ff2b45" providerId="LiveId" clId="{E983DA98-E722-4137-BDC3-410BFC2109BA}" dt="2022-06-28T19:29:34.473" v="76" actId="14100"/>
          <ac:spMkLst>
            <pc:docMk/>
            <pc:sldMk cId="8203308" sldId="443"/>
            <ac:spMk id="32" creationId="{3943DEEB-3AEF-2AA7-4425-6602658FCB6A}"/>
          </ac:spMkLst>
        </pc:spChg>
        <pc:spChg chg="add mod">
          <ac:chgData name="Marcio Moura" userId="119e40e948ff2b45" providerId="LiveId" clId="{E983DA98-E722-4137-BDC3-410BFC2109BA}" dt="2022-06-28T19:34:36.525" v="83" actId="571"/>
          <ac:spMkLst>
            <pc:docMk/>
            <pc:sldMk cId="8203308" sldId="443"/>
            <ac:spMk id="34" creationId="{78986AB5-FC22-FF87-B371-716516261BAC}"/>
          </ac:spMkLst>
        </pc:spChg>
        <pc:picChg chg="mod">
          <ac:chgData name="Marcio Moura" userId="119e40e948ff2b45" providerId="LiveId" clId="{E983DA98-E722-4137-BDC3-410BFC2109BA}" dt="2022-06-28T19:34:48.177" v="86" actId="1076"/>
          <ac:picMkLst>
            <pc:docMk/>
            <pc:sldMk cId="8203308" sldId="443"/>
            <ac:picMk id="17" creationId="{DB873205-D54B-90A9-19CB-358D2BF7EA3E}"/>
          </ac:picMkLst>
        </pc:picChg>
        <pc:picChg chg="add del mod">
          <ac:chgData name="Marcio Moura" userId="119e40e948ff2b45" providerId="LiveId" clId="{E983DA98-E722-4137-BDC3-410BFC2109BA}" dt="2022-06-28T19:34:54.285" v="90" actId="21"/>
          <ac:picMkLst>
            <pc:docMk/>
            <pc:sldMk cId="8203308" sldId="443"/>
            <ac:picMk id="22" creationId="{2F6DB86E-44B3-B70E-CBC3-0FD20623A986}"/>
          </ac:picMkLst>
        </pc:picChg>
        <pc:picChg chg="add del mod">
          <ac:chgData name="Marcio Moura" userId="119e40e948ff2b45" providerId="LiveId" clId="{E983DA98-E722-4137-BDC3-410BFC2109BA}" dt="2022-06-28T19:29:12.190" v="70"/>
          <ac:picMkLst>
            <pc:docMk/>
            <pc:sldMk cId="8203308" sldId="443"/>
            <ac:picMk id="31" creationId="{642C2781-388A-8663-DD95-D55CEB7D0D9A}"/>
          </ac:picMkLst>
        </pc:picChg>
        <pc:picChg chg="add mod">
          <ac:chgData name="Marcio Moura" userId="119e40e948ff2b45" providerId="LiveId" clId="{E983DA98-E722-4137-BDC3-410BFC2109BA}" dt="2022-06-28T19:34:36.525" v="83" actId="571"/>
          <ac:picMkLst>
            <pc:docMk/>
            <pc:sldMk cId="8203308" sldId="443"/>
            <ac:picMk id="33" creationId="{AB17B49D-1775-D51F-4A50-619EABE84494}"/>
          </ac:picMkLst>
        </pc:picChg>
      </pc:sldChg>
      <pc:sldChg chg="addSp modSp mod modAnim">
        <pc:chgData name="Marcio Moura" userId="119e40e948ff2b45" providerId="LiveId" clId="{E983DA98-E722-4137-BDC3-410BFC2109BA}" dt="2022-06-28T19:35:23.769" v="98" actId="14100"/>
        <pc:sldMkLst>
          <pc:docMk/>
          <pc:sldMk cId="1424184429" sldId="447"/>
        </pc:sldMkLst>
        <pc:spChg chg="add mod">
          <ac:chgData name="Marcio Moura" userId="119e40e948ff2b45" providerId="LiveId" clId="{E983DA98-E722-4137-BDC3-410BFC2109BA}" dt="2022-06-28T19:35:13.782" v="94" actId="1076"/>
          <ac:spMkLst>
            <pc:docMk/>
            <pc:sldMk cId="1424184429" sldId="447"/>
            <ac:spMk id="19" creationId="{E4A93916-15CE-AEBE-FD19-96D8ECD58293}"/>
          </ac:spMkLst>
        </pc:spChg>
        <pc:spChg chg="add mod">
          <ac:chgData name="Marcio Moura" userId="119e40e948ff2b45" providerId="LiveId" clId="{E983DA98-E722-4137-BDC3-410BFC2109BA}" dt="2022-06-28T19:35:23.769" v="98" actId="14100"/>
          <ac:spMkLst>
            <pc:docMk/>
            <pc:sldMk cId="1424184429" sldId="447"/>
            <ac:spMk id="21" creationId="{C87C62B5-7D56-2A4B-2A21-3840E8985616}"/>
          </ac:spMkLst>
        </pc:spChg>
      </pc:sldChg>
      <pc:sldChg chg="addSp delSp modSp mod delAnim modAnim">
        <pc:chgData name="Marcio Moura" userId="119e40e948ff2b45" providerId="LiveId" clId="{E983DA98-E722-4137-BDC3-410BFC2109BA}" dt="2022-06-28T19:33:42.066" v="81" actId="14100"/>
        <pc:sldMkLst>
          <pc:docMk/>
          <pc:sldMk cId="3539642845" sldId="448"/>
        </pc:sldMkLst>
        <pc:spChg chg="del">
          <ac:chgData name="Marcio Moura" userId="119e40e948ff2b45" providerId="LiveId" clId="{E983DA98-E722-4137-BDC3-410BFC2109BA}" dt="2022-06-28T19:19:34.939" v="63" actId="478"/>
          <ac:spMkLst>
            <pc:docMk/>
            <pc:sldMk cId="3539642845" sldId="448"/>
            <ac:spMk id="5" creationId="{4DD0FE37-B0B6-CA88-2600-174E26B98FA0}"/>
          </ac:spMkLst>
        </pc:spChg>
        <pc:spChg chg="del">
          <ac:chgData name="Marcio Moura" userId="119e40e948ff2b45" providerId="LiveId" clId="{E983DA98-E722-4137-BDC3-410BFC2109BA}" dt="2022-06-28T19:19:34.939" v="63" actId="478"/>
          <ac:spMkLst>
            <pc:docMk/>
            <pc:sldMk cId="3539642845" sldId="448"/>
            <ac:spMk id="6" creationId="{32434EB2-54AE-6E29-08EA-303B4523F3C0}"/>
          </ac:spMkLst>
        </pc:spChg>
        <pc:spChg chg="add mod">
          <ac:chgData name="Marcio Moura" userId="119e40e948ff2b45" providerId="LiveId" clId="{E983DA98-E722-4137-BDC3-410BFC2109BA}" dt="2022-06-28T19:19:55.276" v="64"/>
          <ac:spMkLst>
            <pc:docMk/>
            <pc:sldMk cId="3539642845" sldId="448"/>
            <ac:spMk id="10" creationId="{3BFDB035-A64C-7388-E0AC-F325559F5562}"/>
          </ac:spMkLst>
        </pc:spChg>
        <pc:spChg chg="add mod">
          <ac:chgData name="Marcio Moura" userId="119e40e948ff2b45" providerId="LiveId" clId="{E983DA98-E722-4137-BDC3-410BFC2109BA}" dt="2022-06-28T19:33:42.066" v="81" actId="14100"/>
          <ac:spMkLst>
            <pc:docMk/>
            <pc:sldMk cId="3539642845" sldId="448"/>
            <ac:spMk id="13" creationId="{145A05DE-B789-B316-EBAD-4B0791D47915}"/>
          </ac:spMkLst>
        </pc:spChg>
        <pc:spChg chg="del">
          <ac:chgData name="Marcio Moura" userId="119e40e948ff2b45" providerId="LiveId" clId="{E983DA98-E722-4137-BDC3-410BFC2109BA}" dt="2022-06-28T19:19:34.939" v="63" actId="478"/>
          <ac:spMkLst>
            <pc:docMk/>
            <pc:sldMk cId="3539642845" sldId="448"/>
            <ac:spMk id="15" creationId="{0576D6B4-1C4E-D4B2-F024-F1528415043E}"/>
          </ac:spMkLst>
        </pc:spChg>
        <pc:spChg chg="del">
          <ac:chgData name="Marcio Moura" userId="119e40e948ff2b45" providerId="LiveId" clId="{E983DA98-E722-4137-BDC3-410BFC2109BA}" dt="2022-06-28T19:19:34.939" v="63" actId="478"/>
          <ac:spMkLst>
            <pc:docMk/>
            <pc:sldMk cId="3539642845" sldId="448"/>
            <ac:spMk id="16" creationId="{DACAE3C0-8CF0-6D3B-4F7F-DDBA355A3708}"/>
          </ac:spMkLst>
        </pc:spChg>
        <pc:graphicFrameChg chg="add mod modGraphic">
          <ac:chgData name="Marcio Moura" userId="119e40e948ff2b45" providerId="LiveId" clId="{E983DA98-E722-4137-BDC3-410BFC2109BA}" dt="2022-06-28T19:33:16.020" v="80" actId="20577"/>
          <ac:graphicFrameMkLst>
            <pc:docMk/>
            <pc:sldMk cId="3539642845" sldId="448"/>
            <ac:graphicFrameMk id="9" creationId="{B5E924E3-926E-1A39-F888-420929E448A1}"/>
          </ac:graphicFrameMkLst>
        </pc:graphicFrameChg>
        <pc:graphicFrameChg chg="del">
          <ac:chgData name="Marcio Moura" userId="119e40e948ff2b45" providerId="LiveId" clId="{E983DA98-E722-4137-BDC3-410BFC2109BA}" dt="2022-06-28T19:19:34.939" v="63" actId="478"/>
          <ac:graphicFrameMkLst>
            <pc:docMk/>
            <pc:sldMk cId="3539642845" sldId="448"/>
            <ac:graphicFrameMk id="11" creationId="{97CED0A8-EE05-A85C-A50F-865F0A874603}"/>
          </ac:graphicFrameMkLst>
        </pc:graphicFrameChg>
        <pc:graphicFrameChg chg="del">
          <ac:chgData name="Marcio Moura" userId="119e40e948ff2b45" providerId="LiveId" clId="{E983DA98-E722-4137-BDC3-410BFC2109BA}" dt="2022-06-28T19:19:34.939" v="63" actId="478"/>
          <ac:graphicFrameMkLst>
            <pc:docMk/>
            <pc:sldMk cId="3539642845" sldId="448"/>
            <ac:graphicFrameMk id="12" creationId="{83711CF9-3230-4225-FFDC-8087522D8DCA}"/>
          </ac:graphicFrameMkLst>
        </pc:graphicFrameChg>
      </pc:sldChg>
    </pc:docChg>
  </pc:docChgLst>
</pc:chgInfo>
</file>

<file path=ppt/comments/modernComment_153_7050514B.xml><?xml version="1.0" encoding="utf-8"?>
<p188:cmLst xmlns:a="http://schemas.openxmlformats.org/drawingml/2006/main" xmlns:r="http://schemas.openxmlformats.org/officeDocument/2006/relationships" xmlns:p188="http://schemas.microsoft.com/office/powerpoint/2018/8/main">
  <p188:cm id="{9906203E-62DC-4747-9B71-3EB7C0B0B434}" authorId="{CA6D3476-5AC0-EBE6-1F94-2384E7D3FDF3}" created="2022-06-27T15:36:03.429">
    <ac:deMkLst xmlns:ac="http://schemas.microsoft.com/office/drawing/2013/main/command">
      <pc:docMk xmlns:pc="http://schemas.microsoft.com/office/powerpoint/2013/main/command"/>
      <pc:sldMk xmlns:pc="http://schemas.microsoft.com/office/powerpoint/2013/main/command" cId="1884311883" sldId="339"/>
      <ac:spMk id="9" creationId="{6F8A5D78-E29B-4184-AD81-C6D8E75CAF61}"/>
    </ac:deMkLst>
    <p188:txBody>
      <a:bodyPr/>
      <a:lstStyle/>
      <a:p>
        <a:r>
          <a:rPr lang="pt-BR"/>
          <a:t>Coloquei testar CNN porque Zhao usa no AE e obtém melhores resultados.
</a:t>
        </a:r>
      </a:p>
    </p188:txBody>
  </p188:cm>
</p188:cmLst>
</file>

<file path=ppt/comments/modernComment_156_1AF1F9CC.xml><?xml version="1.0" encoding="utf-8"?>
<p188:cmLst xmlns:a="http://schemas.openxmlformats.org/drawingml/2006/main" xmlns:r="http://schemas.openxmlformats.org/officeDocument/2006/relationships" xmlns:p188="http://schemas.microsoft.com/office/powerpoint/2018/8/main">
  <p188:cm id="{5B961ED5-3F40-4AD8-840D-590FDFC8F36D}" authorId="{8A78D20D-201F-200B-0FB9-24E63C63825D}" created="2022-06-25T04:44:43.935">
    <pc:sldMkLst xmlns:pc="http://schemas.microsoft.com/office/powerpoint/2013/main/command">
      <pc:docMk/>
      <pc:sldMk cId="452065740" sldId="342"/>
    </pc:sldMkLst>
    <p188:txBody>
      <a:bodyPr/>
      <a:lstStyle/>
      <a:p>
        <a:r>
          <a:rPr lang="en-US"/>
          <a:t>Objective: to develop a method for failure diagnosis
We going to use data from literature
Most of the methods already developed adopted a supervised based paradigm
Then, our idea is to test a unsupervised approach called VAE
We picked up two datasets: JNU and CWRU that were categorized in different levels of complexity according to Zhao et al</a:t>
        </a:r>
      </a:p>
    </p188:txBody>
  </p188:cm>
</p188:cmLst>
</file>

<file path=ppt/comments/modernComment_1A3_19095E0C.xml><?xml version="1.0" encoding="utf-8"?>
<p188:cmLst xmlns:a="http://schemas.openxmlformats.org/drawingml/2006/main" xmlns:r="http://schemas.openxmlformats.org/officeDocument/2006/relationships" xmlns:p188="http://schemas.microsoft.com/office/powerpoint/2018/8/main">
  <p188:cm id="{A3EF3274-DD61-4AD6-8B3C-9D06654C7334}" authorId="{605A1685-439A-431F-8CA2-C949A3F0A64E}" created="2022-06-27T13:12:53.693">
    <pc:sldMkLst xmlns:pc="http://schemas.microsoft.com/office/powerpoint/2013/main/command">
      <pc:docMk/>
      <pc:sldMk cId="420044300" sldId="419"/>
    </pc:sldMkLst>
    <p188:txBody>
      <a:bodyPr/>
      <a:lstStyle/>
      <a:p>
        <a:r>
          <a:rPr lang="pt-BR"/>
          <a:t>Esse slide mostra as matrizes de confusão da arquitetura 1 (que foi a melhor em termos de acurácia). E a gente pode destacar aqui que, realmente, a classificação do STFT foi bem acertada, com poucos erros ao longo das diferentes classes. Enquanto que para o CWT e o Slice houveram mais erros nas classificações.</a:t>
        </a:r>
      </a:p>
    </p188:txBody>
  </p188:cm>
</p188:cmLst>
</file>

<file path=ppt/comments/modernComment_1A4_FBDAF953.xml><?xml version="1.0" encoding="utf-8"?>
<p188:cmLst xmlns:a="http://schemas.openxmlformats.org/drawingml/2006/main" xmlns:r="http://schemas.openxmlformats.org/officeDocument/2006/relationships" xmlns:p188="http://schemas.microsoft.com/office/powerpoint/2018/8/main">
  <p188:cm id="{1D9D7BF7-9258-4B71-A333-78EC2706E327}" authorId="{CA6D3476-5AC0-EBE6-1F94-2384E7D3FDF3}" created="2022-06-27T14:17:18.759">
    <pc:sldMkLst xmlns:pc="http://schemas.microsoft.com/office/powerpoint/2013/main/command">
      <pc:docMk/>
      <pc:sldMk cId="4225431891" sldId="420"/>
    </pc:sldMkLst>
    <p188:txBody>
      <a:bodyPr/>
      <a:lstStyle/>
      <a:p>
        <a:r>
          <a:rPr lang="pt-BR"/>
          <a:t>Aqui novamente seria para corroborar que ao realizar a classificação, o STFT é mais acertivo. O CWT e o Slice classificaram muito os dados nas classes 1, 5 e 9, que são as dos dados saudáveis.</a:t>
        </a:r>
      </a:p>
    </p188:txBody>
  </p188:cm>
</p188:cmLst>
</file>

<file path=ppt/comments/modernComment_1B4_ECE9D427.xml><?xml version="1.0" encoding="utf-8"?>
<p188:cmLst xmlns:a="http://schemas.openxmlformats.org/drawingml/2006/main" xmlns:r="http://schemas.openxmlformats.org/officeDocument/2006/relationships" xmlns:p188="http://schemas.microsoft.com/office/powerpoint/2018/8/main">
  <p188:cm id="{E1DC7EB8-0F0E-45C3-A7D7-E9EBC9324012}" authorId="{8A78D20D-201F-200B-0FB9-24E63C63825D}" created="2022-06-25T05:09:09.084">
    <pc:sldMkLst xmlns:pc="http://schemas.microsoft.com/office/powerpoint/2013/main/command">
      <pc:docMk/>
      <pc:sldMk cId="3974747175" sldId="436"/>
    </pc:sldMkLst>
    <p188:replyLst>
      <p188:reply id="{3CA2967B-744A-46E6-B281-EAEDE4D793C2}" authorId="{605A1685-439A-431F-8CA2-C949A3F0A64E}" created="2022-06-27T13:47:31.804">
        <p188:txBody>
          <a:bodyPr/>
          <a:lstStyle/>
          <a:p>
            <a:r>
              <a:rPr lang="pt-BR"/>
              <a:t>O KL é usado pra encontrar uma família de funções que representa bem os dados, aí ao longo do treino o erro tende a diminuir</a:t>
            </a:r>
          </a:p>
        </p188:txBody>
      </p188:reply>
    </p188:replyLst>
    <p188:txBody>
      <a:bodyPr/>
      <a:lstStyle/>
      <a:p>
        <a:r>
          <a:rPr lang="en-US"/>
          <a:t>Erro de reconstrução?</a:t>
        </a:r>
      </a:p>
    </p188:txBody>
  </p188:cm>
</p188:cmLst>
</file>

<file path=ppt/comments/modernComment_1B6_DAC738A6.xml><?xml version="1.0" encoding="utf-8"?>
<p188:cmLst xmlns:a="http://schemas.openxmlformats.org/drawingml/2006/main" xmlns:r="http://schemas.openxmlformats.org/officeDocument/2006/relationships" xmlns:p188="http://schemas.microsoft.com/office/powerpoint/2018/8/main">
  <p188:cm id="{A910FA35-B6C1-4305-AEE6-11C0CEBE89EC}" authorId="{605A1685-439A-431F-8CA2-C949A3F0A64E}" created="2022-06-27T13:05:12.433">
    <pc:sldMkLst xmlns:pc="http://schemas.microsoft.com/office/powerpoint/2013/main/command">
      <pc:docMk/>
      <pc:sldMk cId="3670489254" sldId="438"/>
    </pc:sldMkLst>
    <p188:txBody>
      <a:bodyPr/>
      <a:lstStyle/>
      <a:p>
        <a:r>
          <a:rPr lang="pt-BR"/>
          <a:t>O que eu penso que é interessante destacar aqui:
Analysing our evaluation metrics, we can highlight that in the 3 architectures the input processed from STFT has better results. Architecture 1 is the best in terms of accuracy. Also, in architectures 1 and 2, CWT is preferred over Slice. 
By comparing our results with a supervised method we can infer that CNN has superior performance over VAE. However, it is important to emphasize that many industries do not have the categorized data information. Therefore, it is necessary to use an unsupervised method. In this case the VAE processed with the STFT in the architecture 1 shows to be efficient and likely to be used.</a:t>
        </a:r>
      </a:p>
    </p188:txBody>
  </p188:cm>
  <p188:cm id="{F8F0E6EB-69A3-4D35-B307-80A6D2321F24}" authorId="{CA6D3476-5AC0-EBE6-1F94-2384E7D3FDF3}" created="2022-06-27T15:33:13.870">
    <pc:sldMkLst xmlns:pc="http://schemas.microsoft.com/office/powerpoint/2013/main/command">
      <pc:docMk/>
      <pc:sldMk cId="3670489254" sldId="438"/>
    </pc:sldMkLst>
    <p188:txBody>
      <a:bodyPr/>
      <a:lstStyle/>
      <a:p>
        <a:r>
          <a:rPr lang="pt-BR"/>
          <a:t>Ao comparar com os AE, o STFT também foi melhor no trabalho de Zhao, e no trabalho deles o CWT foi o que obteve piores resultados. É relevante ressaltar que Zhao utilizou CNN nas estruturas de encoder e decoder, enquanto nós empregamos MLP.</a:t>
        </a:r>
      </a:p>
    </p188:txBody>
  </p188:cm>
</p188:cmLst>
</file>

<file path=ppt/comments/modernComment_1BB_7D2C2C.xml><?xml version="1.0" encoding="utf-8"?>
<p188:cmLst xmlns:a="http://schemas.openxmlformats.org/drawingml/2006/main" xmlns:r="http://schemas.openxmlformats.org/officeDocument/2006/relationships" xmlns:p188="http://schemas.microsoft.com/office/powerpoint/2018/8/main">
  <p188:cm id="{FF2E90F9-585B-4B41-BD74-6FBDE95F9381}" authorId="{605A1685-439A-431F-8CA2-C949A3F0A64E}" created="2022-06-27T13:10:55.330">
    <pc:sldMkLst xmlns:pc="http://schemas.microsoft.com/office/powerpoint/2013/main/command">
      <pc:docMk/>
      <pc:sldMk cId="8203308" sldId="443"/>
    </pc:sldMkLst>
    <p188:txBody>
      <a:bodyPr/>
      <a:lstStyle/>
      <a:p>
        <a:r>
          <a:rPr lang="pt-BR"/>
          <a:t>Pode destacar aqui que, corroborando com os resultados anteriores de baixa acurácia, o preprocessamento com CWT e Slice geraram muitos problemas de overfitting. 
O que pode justificar isso para o Slice seria que a imagem é dimensionada a partir dos dados brutos que, por sua vez, são ruidosos. 
Já para o CWT pode ocorrer isso por causa do tamanho da imagem (100x100).</a:t>
        </a:r>
      </a:p>
    </p188:txBody>
  </p188:cm>
</p188:cmLst>
</file>

<file path=ppt/comments/modernComment_1BF_54E3546D.xml><?xml version="1.0" encoding="utf-8"?>
<p188:cmLst xmlns:a="http://schemas.openxmlformats.org/drawingml/2006/main" xmlns:r="http://schemas.openxmlformats.org/officeDocument/2006/relationships" xmlns:p188="http://schemas.microsoft.com/office/powerpoint/2018/8/main">
  <p188:cm id="{A215D220-DEC7-4864-8A85-FF00D11B25C2}" authorId="{605A1685-439A-431F-8CA2-C949A3F0A64E}" created="2022-06-27T13:17:55.304">
    <pc:sldMkLst xmlns:pc="http://schemas.microsoft.com/office/powerpoint/2013/main/command">
      <pc:docMk/>
      <pc:sldMk cId="1424184429" sldId="447"/>
    </pc:sldMkLst>
    <p188:txBody>
      <a:bodyPr/>
      <a:lstStyle/>
      <a:p>
        <a:r>
          <a:rPr lang="pt-BR"/>
          <a:t>Acredito que aqui vc pode falar que, relacionando com a pirâmide de complexidade das bases de dados, o JNU se mostrou mais difícil de se processar, com mais problemas de overfitting do que o CWRU, principalmente no preprocessamento CWRU.</a:t>
        </a:r>
      </a:p>
    </p188:txBody>
  </p188:cm>
</p188:cmLst>
</file>

<file path=ppt/comments/modernComment_1C0_D2FAA9DD.xml><?xml version="1.0" encoding="utf-8"?>
<p188:cmLst xmlns:a="http://schemas.openxmlformats.org/drawingml/2006/main" xmlns:r="http://schemas.openxmlformats.org/officeDocument/2006/relationships" xmlns:p188="http://schemas.microsoft.com/office/powerpoint/2018/8/main">
  <p188:cm id="{55D48332-4A2D-4BB6-AF7A-43C960620E1E}" authorId="{CA6D3476-5AC0-EBE6-1F94-2384E7D3FDF3}" created="2022-06-27T15:23:49.998">
    <pc:sldMkLst xmlns:pc="http://schemas.microsoft.com/office/powerpoint/2013/main/command">
      <pc:docMk/>
      <pc:sldMk cId="3539642845" sldId="448"/>
    </pc:sldMkLst>
    <p188:txBody>
      <a:bodyPr/>
      <a:lstStyle/>
      <a:p>
        <a:r>
          <a:rPr lang="pt-BR"/>
          <a:t>Comparando com os resultados do CWRU nossas arquiteturas seguiram a mesma lógica de resultados: STFT melhor que o CWT, que por sua vez é melhor que o Slice. Os melhores resultados, novamente, foram na arquitetura 1. 
Comparando com a CNN, nossos resultados conseguiram ser mais eficientes que os do Zhao. 
</a:t>
        </a:r>
      </a:p>
    </p188:txBody>
  </p188:cm>
  <p188:cm id="{2C01D886-45A5-4A71-A928-E4F09E89112C}" authorId="{CA6D3476-5AC0-EBE6-1F94-2384E7D3FDF3}" created="2022-06-27T15:34:26.164">
    <pc:sldMkLst xmlns:pc="http://schemas.microsoft.com/office/powerpoint/2013/main/command">
      <pc:docMk/>
      <pc:sldMk cId="3539642845" sldId="448"/>
    </pc:sldMkLst>
    <p188:txBody>
      <a:bodyPr/>
      <a:lstStyle/>
      <a:p>
        <a:r>
          <a:rPr lang="pt-BR"/>
          <a:t>Ao comparar com os AE, o STFT mais uma vez foi melhor no trabalho de Zhao, assim como o CWT foi o que obteve piores resultados. É relevante ressaltar que Zhao utilizou CNN nas estruturas de encoder e decoder, enquanto nós empregamos MLP.</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8D7CB4B-6A91-4074-8A86-F721A89AB541}" type="datetimeFigureOut">
              <a:rPr lang="pt-BR" smtClean="0"/>
              <a:t>27/06/2022</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BC94CC-F58A-42F4-A130-A883769C3A47}" type="slidenum">
              <a:rPr lang="pt-BR" smtClean="0"/>
              <a:t>‹#›</a:t>
            </a:fld>
            <a:endParaRPr lang="pt-BR"/>
          </a:p>
        </p:txBody>
      </p:sp>
    </p:spTree>
    <p:extLst>
      <p:ext uri="{BB962C8B-B14F-4D97-AF65-F5344CB8AC3E}">
        <p14:creationId xmlns:p14="http://schemas.microsoft.com/office/powerpoint/2010/main" val="35518378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1"/>
          <p:cNvSpPr>
            <a:spLocks noGrp="1" noRot="1" noChangeAspect="1" noChangeArrowheads="1"/>
          </p:cNvSpPr>
          <p:nvPr>
            <p:ph type="sldImg"/>
          </p:nvPr>
        </p:nvSpPr>
        <p:spPr bwMode="auto">
          <a:xfrm>
            <a:off x="0" y="695325"/>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sp>
      <p:sp>
        <p:nvSpPr>
          <p:cNvPr id="2" name="Rectangle 2"/>
          <p:cNvSpPr>
            <a:spLocks noGrp="1" noChangeArrowheads="1"/>
          </p:cNvSpPr>
          <p:nvPr>
            <p:ph type="body"/>
          </p:nvPr>
        </p:nvSpPr>
        <p:spPr bwMode="auto">
          <a:xfrm>
            <a:off x="685800" y="4343400"/>
            <a:ext cx="5484813" cy="41132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a:p>
        </p:txBody>
      </p:sp>
    </p:spTree>
    <p:extLst>
      <p:ext uri="{BB962C8B-B14F-4D97-AF65-F5344CB8AC3E}">
        <p14:creationId xmlns:p14="http://schemas.microsoft.com/office/powerpoint/2010/main" val="766683368"/>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dirty="0"/>
              <a:t>Significant progress are seen in diagnosis methods including feature extraction using signal processing methods and defect classification adopting Machine Learning approaches.</a:t>
            </a:r>
          </a:p>
          <a:p>
            <a:endParaRPr lang="en-US" sz="1200" dirty="0"/>
          </a:p>
          <a:p>
            <a:pPr algn="l"/>
            <a:r>
              <a:rPr lang="en-US" sz="1200" dirty="0"/>
              <a:t>For </a:t>
            </a:r>
            <a:r>
              <a:rPr lang="en-US" sz="1200" b="1" dirty="0" err="1"/>
              <a:t>unlabelled</a:t>
            </a:r>
            <a:r>
              <a:rPr lang="en-US" sz="1200" b="1" dirty="0"/>
              <a:t> data</a:t>
            </a:r>
            <a:r>
              <a:rPr lang="en-US" sz="1200" dirty="0"/>
              <a:t>, an unsupervised learning could be achieved with a Variational Autoencoder (VAE). This task is more challenging because there is less information available in the dataset, making the learning more difficult</a:t>
            </a:r>
            <a:r>
              <a:rPr lang="pt-BR" sz="1200" dirty="0"/>
              <a:t>. The </a:t>
            </a:r>
            <a:r>
              <a:rPr lang="en-US" sz="1800" b="0" i="0" u="none" strike="noStrike" baseline="0" dirty="0">
                <a:latin typeface="t1-gul-regular"/>
              </a:rPr>
              <a:t>difficulty of the seven datasets was ranked by Zhao </a:t>
            </a:r>
            <a:r>
              <a:rPr lang="en-US" sz="2800" dirty="0">
                <a:solidFill>
                  <a:schemeClr val="tx1"/>
                </a:solidFill>
              </a:rPr>
              <a:t>et al. (2020)</a:t>
            </a:r>
            <a:r>
              <a:rPr lang="en-US" sz="1800" b="0" i="0" u="none" strike="noStrike" baseline="0" dirty="0">
                <a:latin typeface="t1-gul-regular"/>
              </a:rPr>
              <a:t> according to the accuracy exceeding 95% in each dataset, and based on that the pyramid was drawn.</a:t>
            </a:r>
            <a:endParaRPr lang="pt-BR" sz="1200" dirty="0"/>
          </a:p>
          <a:p>
            <a:endParaRPr lang="pt-BR" dirty="0"/>
          </a:p>
        </p:txBody>
      </p:sp>
    </p:spTree>
    <p:extLst>
      <p:ext uri="{BB962C8B-B14F-4D97-AF65-F5344CB8AC3E}">
        <p14:creationId xmlns:p14="http://schemas.microsoft.com/office/powerpoint/2010/main" val="2767035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Arquitetura 2 teve </a:t>
            </a:r>
            <a:r>
              <a:rPr lang="pt-BR" dirty="0" err="1"/>
              <a:t>overfitting</a:t>
            </a:r>
            <a:r>
              <a:rPr lang="pt-BR" dirty="0"/>
              <a:t> no </a:t>
            </a:r>
            <a:r>
              <a:rPr lang="pt-BR" dirty="0" err="1"/>
              <a:t>cwt</a:t>
            </a:r>
            <a:r>
              <a:rPr lang="pt-BR" dirty="0"/>
              <a:t> e </a:t>
            </a:r>
            <a:r>
              <a:rPr lang="pt-BR" dirty="0" err="1"/>
              <a:t>arquitutura</a:t>
            </a:r>
            <a:r>
              <a:rPr lang="pt-BR" dirty="0"/>
              <a:t> 3 no </a:t>
            </a:r>
            <a:r>
              <a:rPr lang="pt-BR" dirty="0" err="1"/>
              <a:t>cwt</a:t>
            </a:r>
            <a:r>
              <a:rPr lang="pt-BR" dirty="0"/>
              <a:t> e </a:t>
            </a:r>
            <a:r>
              <a:rPr lang="pt-BR" dirty="0" err="1"/>
              <a:t>slice</a:t>
            </a:r>
            <a:endParaRPr lang="pt-BR" dirty="0"/>
          </a:p>
          <a:p>
            <a:endParaRPr lang="pt-BR" dirty="0"/>
          </a:p>
          <a:p>
            <a:r>
              <a:rPr lang="pt-BR" dirty="0"/>
              <a:t>Arquitetura 2 teve </a:t>
            </a:r>
            <a:r>
              <a:rPr lang="pt-BR" dirty="0" err="1"/>
              <a:t>overfitting</a:t>
            </a:r>
            <a:r>
              <a:rPr lang="pt-BR" dirty="0"/>
              <a:t> no </a:t>
            </a:r>
            <a:r>
              <a:rPr lang="pt-BR" dirty="0" err="1"/>
              <a:t>cwt</a:t>
            </a:r>
            <a:endParaRPr lang="pt-BR" dirty="0"/>
          </a:p>
          <a:p>
            <a:endParaRPr lang="pt-BR" dirty="0"/>
          </a:p>
          <a:p>
            <a:r>
              <a:rPr lang="pt-BR" dirty="0"/>
              <a:t>O que devo destacar aqui</a:t>
            </a:r>
            <a:r>
              <a:rPr lang="en-US" dirty="0"/>
              <a:t>?</a:t>
            </a:r>
            <a:endParaRPr lang="pt-BR" dirty="0"/>
          </a:p>
          <a:p>
            <a:endParaRPr lang="pt-BR" dirty="0"/>
          </a:p>
          <a:p>
            <a:r>
              <a:rPr lang="pt-BR" dirty="0"/>
              <a:t> </a:t>
            </a:r>
          </a:p>
        </p:txBody>
      </p:sp>
    </p:spTree>
    <p:extLst>
      <p:ext uri="{BB962C8B-B14F-4D97-AF65-F5344CB8AC3E}">
        <p14:creationId xmlns:p14="http://schemas.microsoft.com/office/powerpoint/2010/main" val="2177968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O que devo destacar aqui</a:t>
            </a:r>
            <a:r>
              <a:rPr lang="en-US" dirty="0"/>
              <a:t>?</a:t>
            </a:r>
          </a:p>
        </p:txBody>
      </p:sp>
    </p:spTree>
    <p:extLst>
      <p:ext uri="{BB962C8B-B14F-4D97-AF65-F5344CB8AC3E}">
        <p14:creationId xmlns:p14="http://schemas.microsoft.com/office/powerpoint/2010/main" val="1143994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GB" sz="1800" dirty="0">
                <a:effectLst/>
                <a:latin typeface="Times New Roman" panose="02020603050405020304" pitchFamily="18" charset="0"/>
                <a:ea typeface="PMingLiU" panose="02020500000000000000" pitchFamily="18" charset="-120"/>
              </a:rPr>
              <a:t>the same accuracy pattern present in the CWRU dataset results appears in the JNU, where the best results are found in the STFT pre-processed data, followed by CWT and Slice. But in this case, the accuracy is not as high as found in the CWRU data. </a:t>
            </a:r>
            <a:r>
              <a:rPr lang="en-US" sz="1800" dirty="0">
                <a:effectLst/>
                <a:latin typeface="Times New Roman" panose="02020603050405020304" pitchFamily="18" charset="0"/>
                <a:ea typeface="PMingLiU" panose="02020500000000000000" pitchFamily="18" charset="-120"/>
              </a:rPr>
              <a:t>In terms of architecture, the former was the one with the best results in terms of accuracy for all input types. Although the architecture 2 performed a bit better for the Slice data in comparison to the CWT, its results did not surpass the ones found in the first model. Similarly, architecture 3 performed better than architecture 2, but the first one is still better. Finally, we can compare our results with those of a supervised method (CNN). The results obtained by Zhao et al. [4] show that the use of CNN is preferable when pre-processing the data with CWT or Slice. However, our three architectures were more effective when preprocessing data in STFT.</a:t>
            </a:r>
            <a:endParaRPr lang="pt-BR" dirty="0"/>
          </a:p>
        </p:txBody>
      </p:sp>
    </p:spTree>
    <p:extLst>
      <p:ext uri="{BB962C8B-B14F-4D97-AF65-F5344CB8AC3E}">
        <p14:creationId xmlns:p14="http://schemas.microsoft.com/office/powerpoint/2010/main" val="2735797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 Arquitetura 2 teve </a:t>
            </a:r>
            <a:r>
              <a:rPr lang="pt-BR" dirty="0" err="1"/>
              <a:t>overfitting</a:t>
            </a:r>
            <a:r>
              <a:rPr lang="pt-BR" dirty="0"/>
              <a:t> no </a:t>
            </a:r>
            <a:r>
              <a:rPr lang="pt-BR" dirty="0" err="1"/>
              <a:t>cwt</a:t>
            </a:r>
            <a:r>
              <a:rPr lang="pt-BR" dirty="0"/>
              <a:t> e </a:t>
            </a:r>
            <a:r>
              <a:rPr lang="pt-BR" dirty="0" err="1"/>
              <a:t>arquitutura</a:t>
            </a:r>
            <a:r>
              <a:rPr lang="pt-BR" dirty="0"/>
              <a:t> 3 no </a:t>
            </a:r>
            <a:r>
              <a:rPr lang="pt-BR" dirty="0" err="1"/>
              <a:t>cwt</a:t>
            </a:r>
            <a:endParaRPr lang="pt-BR" dirty="0"/>
          </a:p>
          <a:p>
            <a:r>
              <a:rPr lang="pt-BR" dirty="0"/>
              <a:t>O que devo destacar aqui</a:t>
            </a:r>
            <a:r>
              <a:rPr lang="en-US" dirty="0"/>
              <a:t>?</a:t>
            </a:r>
            <a:endParaRPr lang="pt-BR" dirty="0"/>
          </a:p>
        </p:txBody>
      </p:sp>
    </p:spTree>
    <p:extLst>
      <p:ext uri="{BB962C8B-B14F-4D97-AF65-F5344CB8AC3E}">
        <p14:creationId xmlns:p14="http://schemas.microsoft.com/office/powerpoint/2010/main" val="2315697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Coment</a:t>
            </a:r>
            <a:r>
              <a:rPr lang="pt-BR" dirty="0" err="1"/>
              <a:t>ários</a:t>
            </a:r>
            <a:r>
              <a:rPr lang="en-US" dirty="0"/>
              <a:t>?</a:t>
            </a:r>
          </a:p>
        </p:txBody>
      </p:sp>
    </p:spTree>
    <p:extLst>
      <p:ext uri="{BB962C8B-B14F-4D97-AF65-F5344CB8AC3E}">
        <p14:creationId xmlns:p14="http://schemas.microsoft.com/office/powerpoint/2010/main" val="853816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dirty="0"/>
              <a:t>Por que a </a:t>
            </a:r>
            <a:r>
              <a:rPr lang="pt-BR" dirty="0" err="1"/>
              <a:t>architecure</a:t>
            </a:r>
            <a:r>
              <a:rPr lang="pt-BR" dirty="0"/>
              <a:t> 1 é a melhor</a:t>
            </a:r>
            <a:r>
              <a:rPr lang="en-US" dirty="0"/>
              <a:t>?</a:t>
            </a:r>
          </a:p>
          <a:p>
            <a:r>
              <a:rPr lang="en-US" dirty="0"/>
              <a:t>Por que STFT </a:t>
            </a:r>
            <a:r>
              <a:rPr lang="pt-BR" dirty="0"/>
              <a:t>é o melhor</a:t>
            </a:r>
            <a:r>
              <a:rPr lang="en-US" dirty="0"/>
              <a:t>?</a:t>
            </a:r>
          </a:p>
        </p:txBody>
      </p:sp>
    </p:spTree>
    <p:extLst>
      <p:ext uri="{BB962C8B-B14F-4D97-AF65-F5344CB8AC3E}">
        <p14:creationId xmlns:p14="http://schemas.microsoft.com/office/powerpoint/2010/main" val="3000195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lIns="91432" tIns="45716" rIns="91432" bIns="45716"/>
          <a:lstStyle/>
          <a:p>
            <a:fld id="{924329C2-0B0F-4970-9796-98682ABB54D0}" type="slidenum">
              <a:rPr lang="pt-BR" smtClean="0"/>
              <a:t>17</a:t>
            </a:fld>
            <a:endParaRPr lang="pt-BR"/>
          </a:p>
        </p:txBody>
      </p:sp>
    </p:spTree>
    <p:extLst>
      <p:ext uri="{BB962C8B-B14F-4D97-AF65-F5344CB8AC3E}">
        <p14:creationId xmlns:p14="http://schemas.microsoft.com/office/powerpoint/2010/main" val="1422386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l"/>
            <a:r>
              <a:rPr lang="en-US" sz="1800" b="0" i="0" u="none" strike="noStrike" baseline="0" dirty="0">
                <a:latin typeface="t1-gul-regular"/>
              </a:rPr>
              <a:t>In the data, single-point faults were purposefully generated with fault diameters of 0.007, 0.014, and 0.021 inches on the rolling element, the inner ring, </a:t>
            </a:r>
            <a:r>
              <a:rPr lang="pt-BR" sz="1800" b="0" i="0" u="none" strike="noStrike" baseline="0" dirty="0" err="1">
                <a:latin typeface="t1-gul-regular"/>
              </a:rPr>
              <a:t>and</a:t>
            </a:r>
            <a:r>
              <a:rPr lang="pt-BR" sz="1800" b="0" i="0" u="none" strike="noStrike" baseline="0" dirty="0">
                <a:latin typeface="t1-gul-regular"/>
              </a:rPr>
              <a:t> </a:t>
            </a:r>
            <a:r>
              <a:rPr lang="pt-BR" sz="1800" b="0" i="0" u="none" strike="noStrike" baseline="0" dirty="0" err="1">
                <a:latin typeface="t1-gul-regular"/>
              </a:rPr>
              <a:t>the</a:t>
            </a:r>
            <a:r>
              <a:rPr lang="pt-BR" sz="1800" b="0" i="0" u="none" strike="noStrike" baseline="0" dirty="0">
                <a:latin typeface="t1-gul-regular"/>
              </a:rPr>
              <a:t> </a:t>
            </a:r>
            <a:r>
              <a:rPr lang="pt-BR" sz="1800" b="0" i="0" u="none" strike="noStrike" baseline="0" dirty="0" err="1">
                <a:latin typeface="t1-gul-regular"/>
              </a:rPr>
              <a:t>outer</a:t>
            </a:r>
            <a:r>
              <a:rPr lang="pt-BR" sz="1800" b="0" i="0" u="none" strike="noStrike" baseline="0" dirty="0">
                <a:latin typeface="t1-gul-regular"/>
              </a:rPr>
              <a:t> </a:t>
            </a:r>
            <a:r>
              <a:rPr lang="pt-BR" sz="1800" b="0" i="0" u="none" strike="noStrike" baseline="0" dirty="0" err="1">
                <a:latin typeface="t1-gul-regular"/>
              </a:rPr>
              <a:t>ring</a:t>
            </a:r>
            <a:r>
              <a:rPr lang="pt-BR" sz="1800" b="0" i="0" u="none" strike="noStrike" baseline="0" dirty="0">
                <a:latin typeface="t1-gul-regular"/>
              </a:rPr>
              <a:t>. The </a:t>
            </a:r>
            <a:r>
              <a:rPr lang="pt-BR" sz="1800" b="0" i="0" u="none" strike="noStrike" baseline="0" dirty="0" err="1">
                <a:latin typeface="t1-gul-regular"/>
              </a:rPr>
              <a:t>healthy</a:t>
            </a:r>
            <a:r>
              <a:rPr lang="pt-BR" sz="1800" b="0" i="0" u="none" strike="noStrike" baseline="0" dirty="0">
                <a:latin typeface="t1-gul-regular"/>
              </a:rPr>
              <a:t> </a:t>
            </a:r>
            <a:r>
              <a:rPr lang="pt-BR" sz="1800" b="0" i="0" u="none" strike="noStrike" baseline="0" dirty="0" err="1">
                <a:latin typeface="t1-gul-regular"/>
              </a:rPr>
              <a:t>state</a:t>
            </a:r>
            <a:r>
              <a:rPr lang="pt-BR" sz="1800" b="0" i="0" u="none" strike="noStrike" baseline="0" dirty="0">
                <a:latin typeface="t1-gul-regular"/>
              </a:rPr>
              <a:t> </a:t>
            </a:r>
            <a:r>
              <a:rPr lang="pt-BR" sz="1800" b="0" i="0" u="none" strike="noStrike" baseline="0" dirty="0" err="1">
                <a:latin typeface="t1-gul-regular"/>
              </a:rPr>
              <a:t>and</a:t>
            </a:r>
            <a:r>
              <a:rPr lang="pt-BR" sz="1800" b="0" i="0" u="none" strike="noStrike" baseline="0" dirty="0">
                <a:latin typeface="t1-gul-regular"/>
              </a:rPr>
              <a:t> </a:t>
            </a:r>
            <a:r>
              <a:rPr lang="pt-BR" sz="1800" b="0" i="0" u="none" strike="noStrike" baseline="0" dirty="0" err="1">
                <a:latin typeface="t1-gul-regular"/>
              </a:rPr>
              <a:t>the</a:t>
            </a:r>
            <a:r>
              <a:rPr lang="pt-BR" sz="1800" b="0" i="0" u="none" strike="noStrike" baseline="0" dirty="0">
                <a:latin typeface="t1-gul-regular"/>
              </a:rPr>
              <a:t> 9 </a:t>
            </a:r>
            <a:r>
              <a:rPr lang="pt-BR" sz="1800" b="0" i="0" u="none" strike="noStrike" baseline="0" dirty="0" err="1">
                <a:latin typeface="t1-gul-regular"/>
              </a:rPr>
              <a:t>faulty</a:t>
            </a:r>
            <a:r>
              <a:rPr lang="pt-BR" sz="1800" b="0" i="0" u="none" strike="noStrike" baseline="0" dirty="0">
                <a:latin typeface="t1-gul-regular"/>
              </a:rPr>
              <a:t> </a:t>
            </a:r>
            <a:r>
              <a:rPr lang="pt-BR" sz="1800" b="0" i="0" u="none" strike="noStrike" baseline="0" dirty="0" err="1">
                <a:latin typeface="t1-gul-regular"/>
              </a:rPr>
              <a:t>ones</a:t>
            </a:r>
            <a:r>
              <a:rPr lang="pt-BR" sz="1800" b="0" i="0" u="none" strike="noStrike" baseline="0" dirty="0">
                <a:latin typeface="t1-gul-regular"/>
              </a:rPr>
              <a:t> are </a:t>
            </a:r>
            <a:r>
              <a:rPr lang="pt-BR" sz="1800" b="0" i="0" u="none" strike="noStrike" baseline="0" dirty="0" err="1">
                <a:latin typeface="t1-gul-regular"/>
              </a:rPr>
              <a:t>shown</a:t>
            </a:r>
            <a:r>
              <a:rPr lang="pt-BR" sz="1800" b="0" i="0" u="none" strike="noStrike" baseline="0" dirty="0">
                <a:latin typeface="t1-gul-regular"/>
              </a:rPr>
              <a:t> in </a:t>
            </a:r>
            <a:r>
              <a:rPr lang="pt-BR" sz="1800" b="0" i="0" u="none" strike="noStrike" baseline="0" dirty="0" err="1">
                <a:latin typeface="t1-gul-regular"/>
              </a:rPr>
              <a:t>the</a:t>
            </a:r>
            <a:r>
              <a:rPr lang="pt-BR" sz="1800" b="0" i="0" u="none" strike="noStrike" baseline="0" dirty="0">
                <a:latin typeface="t1-gul-regular"/>
              </a:rPr>
              <a:t> </a:t>
            </a:r>
            <a:r>
              <a:rPr lang="pt-BR" sz="1800" b="0" i="0" u="none" strike="noStrike" baseline="0" dirty="0" err="1">
                <a:latin typeface="t1-gul-regular"/>
              </a:rPr>
              <a:t>table</a:t>
            </a:r>
            <a:r>
              <a:rPr lang="pt-BR" sz="1800" b="0" i="0" u="none" strike="noStrike" baseline="0" dirty="0">
                <a:latin typeface="t1-gul-regular"/>
              </a:rPr>
              <a:t> </a:t>
            </a:r>
            <a:r>
              <a:rPr lang="pt-BR" sz="1800" b="0" i="0" u="none" strike="noStrike" baseline="0" dirty="0" err="1">
                <a:latin typeface="t1-gul-regular"/>
              </a:rPr>
              <a:t>with</a:t>
            </a:r>
            <a:r>
              <a:rPr lang="pt-BR" sz="1800" b="0" i="0" u="none" strike="noStrike" baseline="0" dirty="0">
                <a:latin typeface="t1-gul-regular"/>
              </a:rPr>
              <a:t> its </a:t>
            </a:r>
            <a:r>
              <a:rPr lang="pt-BR" sz="1800" b="0" i="0" u="none" strike="noStrike" baseline="0" dirty="0" err="1">
                <a:latin typeface="t1-gul-regular"/>
              </a:rPr>
              <a:t>respective</a:t>
            </a:r>
            <a:r>
              <a:rPr lang="pt-BR" sz="1800" b="0" i="0" u="none" strike="noStrike" baseline="0" dirty="0">
                <a:latin typeface="t1-gul-regular"/>
              </a:rPr>
              <a:t> </a:t>
            </a:r>
            <a:r>
              <a:rPr lang="pt-BR" sz="1800" b="0" i="0" u="none" strike="noStrike" baseline="0" dirty="0" err="1">
                <a:latin typeface="t1-gul-regular"/>
              </a:rPr>
              <a:t>proportion</a:t>
            </a:r>
            <a:r>
              <a:rPr lang="pt-BR" sz="1800" b="0" i="0" u="none" strike="noStrike" baseline="0" dirty="0">
                <a:latin typeface="t1-gul-regular"/>
              </a:rPr>
              <a:t> in </a:t>
            </a:r>
            <a:r>
              <a:rPr lang="pt-BR" sz="1800" b="0" i="0" u="none" strike="noStrike" baseline="0" dirty="0" err="1">
                <a:latin typeface="t1-gul-regular"/>
              </a:rPr>
              <a:t>the</a:t>
            </a:r>
            <a:r>
              <a:rPr lang="pt-BR" sz="1800" b="0" i="0" u="none" strike="noStrike" baseline="0" dirty="0">
                <a:latin typeface="t1-gul-regular"/>
              </a:rPr>
              <a:t> </a:t>
            </a:r>
            <a:r>
              <a:rPr lang="pt-BR" sz="1800" b="0" i="0" u="none" strike="noStrike" baseline="0" dirty="0" err="1">
                <a:latin typeface="t1-gul-regular"/>
              </a:rPr>
              <a:t>dataset</a:t>
            </a:r>
            <a:r>
              <a:rPr lang="pt-BR" sz="1800" b="0" i="0" u="none" strike="noStrike" baseline="0" dirty="0">
                <a:latin typeface="t1-gul-regular"/>
              </a:rPr>
              <a:t>. </a:t>
            </a:r>
          </a:p>
          <a:p>
            <a:pPr algn="l"/>
            <a:endParaRPr lang="pt-BR" sz="1800" b="0" i="0" u="none" strike="noStrike" baseline="0" dirty="0">
              <a:latin typeface="t1-gul-regular"/>
            </a:endParaRP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sz="1200" b="0" i="0" u="none" strike="noStrike" baseline="0" dirty="0">
                <a:latin typeface="t1-gul-regular"/>
              </a:rPr>
              <a:t>JNU datasets consisted of three bearing vibration datasets with different rotating speeds, and the data were collected at 50 kHz. The main difference from CWRU is that it considers 3 working conditions (600, 800 and 1000 rpm) and there is no distinction regarding failure extent. </a:t>
            </a:r>
            <a:r>
              <a:rPr lang="pt-BR" sz="1000" b="0" i="0" u="none" strike="noStrike" baseline="0" dirty="0">
                <a:latin typeface="t1-gul-regular"/>
              </a:rPr>
              <a:t>The </a:t>
            </a:r>
            <a:r>
              <a:rPr lang="pt-BR" sz="1000" b="0" i="0" u="none" strike="noStrike" baseline="0" dirty="0" err="1">
                <a:latin typeface="t1-gul-regular"/>
              </a:rPr>
              <a:t>healthy</a:t>
            </a:r>
            <a:r>
              <a:rPr lang="pt-BR" sz="1000" b="0" i="0" u="none" strike="noStrike" baseline="0" dirty="0">
                <a:latin typeface="t1-gul-regular"/>
              </a:rPr>
              <a:t> </a:t>
            </a:r>
            <a:r>
              <a:rPr lang="pt-BR" sz="1000" b="0" i="0" u="none" strike="noStrike" baseline="0" dirty="0" err="1">
                <a:latin typeface="t1-gul-regular"/>
              </a:rPr>
              <a:t>state</a:t>
            </a:r>
            <a:r>
              <a:rPr lang="pt-BR" sz="1000" b="0" i="0" u="none" strike="noStrike" baseline="0" dirty="0">
                <a:latin typeface="t1-gul-regular"/>
              </a:rPr>
              <a:t> </a:t>
            </a:r>
            <a:r>
              <a:rPr lang="pt-BR" sz="1000" b="0" i="0" u="none" strike="noStrike" baseline="0" dirty="0" err="1">
                <a:latin typeface="t1-gul-regular"/>
              </a:rPr>
              <a:t>and</a:t>
            </a:r>
            <a:r>
              <a:rPr lang="pt-BR" sz="1000" b="0" i="0" u="none" strike="noStrike" baseline="0" dirty="0">
                <a:latin typeface="t1-gul-regular"/>
              </a:rPr>
              <a:t> its 3 </a:t>
            </a:r>
            <a:r>
              <a:rPr lang="pt-BR" sz="1000" b="0" i="0" u="none" strike="noStrike" baseline="0" dirty="0" err="1">
                <a:latin typeface="t1-gul-regular"/>
              </a:rPr>
              <a:t>faulty</a:t>
            </a:r>
            <a:r>
              <a:rPr lang="pt-BR" sz="1000" b="0" i="0" u="none" strike="noStrike" baseline="0" dirty="0">
                <a:latin typeface="t1-gul-regular"/>
              </a:rPr>
              <a:t> </a:t>
            </a:r>
            <a:r>
              <a:rPr lang="pt-BR" sz="1000" b="0" i="0" u="none" strike="noStrike" baseline="0" dirty="0" err="1">
                <a:latin typeface="t1-gul-regular"/>
              </a:rPr>
              <a:t>ones</a:t>
            </a:r>
            <a:r>
              <a:rPr lang="pt-BR" sz="1000" b="0" i="0" u="none" strike="noStrike" baseline="0" dirty="0">
                <a:latin typeface="t1-gul-regular"/>
              </a:rPr>
              <a:t> for </a:t>
            </a:r>
            <a:r>
              <a:rPr lang="pt-BR" sz="1000" b="0" i="0" u="none" strike="noStrike" baseline="0" dirty="0" err="1">
                <a:latin typeface="t1-gul-regular"/>
              </a:rPr>
              <a:t>each</a:t>
            </a:r>
            <a:r>
              <a:rPr lang="pt-BR" sz="1000" b="0" i="0" u="none" strike="noStrike" baseline="0" dirty="0">
                <a:latin typeface="t1-gul-regular"/>
              </a:rPr>
              <a:t> </a:t>
            </a:r>
            <a:r>
              <a:rPr lang="pt-BR" sz="1000" b="0" i="0" u="none" strike="noStrike" baseline="0" dirty="0" err="1">
                <a:latin typeface="t1-gul-regular"/>
              </a:rPr>
              <a:t>working</a:t>
            </a:r>
            <a:r>
              <a:rPr lang="pt-BR" sz="1000" b="0" i="0" u="none" strike="noStrike" baseline="0" dirty="0">
                <a:latin typeface="t1-gul-regular"/>
              </a:rPr>
              <a:t> </a:t>
            </a:r>
            <a:r>
              <a:rPr lang="pt-BR" sz="1000" b="0" i="0" u="none" strike="noStrike" baseline="0" dirty="0" err="1">
                <a:latin typeface="t1-gul-regular"/>
              </a:rPr>
              <a:t>condition</a:t>
            </a:r>
            <a:r>
              <a:rPr lang="pt-BR" sz="1000" b="0" i="0" u="none" strike="noStrike" baseline="0" dirty="0">
                <a:latin typeface="t1-gul-regular"/>
              </a:rPr>
              <a:t> are </a:t>
            </a:r>
            <a:r>
              <a:rPr lang="pt-BR" sz="1000" b="0" i="0" u="none" strike="noStrike" baseline="0" dirty="0" err="1">
                <a:latin typeface="t1-gul-regular"/>
              </a:rPr>
              <a:t>shown</a:t>
            </a:r>
            <a:r>
              <a:rPr lang="pt-BR" sz="1000" b="0" i="0" u="none" strike="noStrike" baseline="0" dirty="0">
                <a:latin typeface="t1-gul-regular"/>
              </a:rPr>
              <a:t> in </a:t>
            </a:r>
            <a:r>
              <a:rPr lang="pt-BR" sz="1000" b="0" i="0" u="none" strike="noStrike" baseline="0" dirty="0" err="1">
                <a:latin typeface="t1-gul-regular"/>
              </a:rPr>
              <a:t>the</a:t>
            </a:r>
            <a:r>
              <a:rPr lang="pt-BR" sz="1000" b="0" i="0" u="none" strike="noStrike" baseline="0" dirty="0">
                <a:latin typeface="t1-gul-regular"/>
              </a:rPr>
              <a:t> </a:t>
            </a:r>
            <a:r>
              <a:rPr lang="pt-BR" sz="1000" b="0" i="0" u="none" strike="noStrike" baseline="0" dirty="0" err="1">
                <a:latin typeface="t1-gul-regular"/>
              </a:rPr>
              <a:t>table</a:t>
            </a:r>
            <a:r>
              <a:rPr lang="pt-BR" sz="1000" b="0" i="0" u="none" strike="noStrike" baseline="0" dirty="0">
                <a:latin typeface="t1-gul-regular"/>
              </a:rPr>
              <a:t> </a:t>
            </a:r>
            <a:r>
              <a:rPr lang="pt-BR" sz="1000" b="0" i="0" u="none" strike="noStrike" baseline="0" dirty="0" err="1">
                <a:latin typeface="t1-gul-regular"/>
              </a:rPr>
              <a:t>with</a:t>
            </a:r>
            <a:r>
              <a:rPr lang="pt-BR" sz="1000" b="0" i="0" u="none" strike="noStrike" baseline="0" dirty="0">
                <a:latin typeface="t1-gul-regular"/>
              </a:rPr>
              <a:t> its </a:t>
            </a:r>
            <a:r>
              <a:rPr lang="pt-BR" sz="1000" b="0" i="0" u="none" strike="noStrike" baseline="0" dirty="0" err="1">
                <a:latin typeface="t1-gul-regular"/>
              </a:rPr>
              <a:t>respective</a:t>
            </a:r>
            <a:r>
              <a:rPr lang="pt-BR" sz="1000" b="0" i="0" u="none" strike="noStrike" baseline="0" dirty="0">
                <a:latin typeface="t1-gul-regular"/>
              </a:rPr>
              <a:t> </a:t>
            </a:r>
            <a:r>
              <a:rPr lang="pt-BR" sz="1000" b="0" i="0" u="none" strike="noStrike" baseline="0" dirty="0" err="1">
                <a:latin typeface="t1-gul-regular"/>
              </a:rPr>
              <a:t>proportion</a:t>
            </a:r>
            <a:r>
              <a:rPr lang="pt-BR" sz="1000" b="0" i="0" u="none" strike="noStrike" baseline="0" dirty="0">
                <a:latin typeface="t1-gul-regular"/>
              </a:rPr>
              <a:t> in </a:t>
            </a:r>
            <a:r>
              <a:rPr lang="pt-BR" sz="1000" b="0" i="0" u="none" strike="noStrike" baseline="0" dirty="0" err="1">
                <a:latin typeface="t1-gul-regular"/>
              </a:rPr>
              <a:t>the</a:t>
            </a:r>
            <a:r>
              <a:rPr lang="pt-BR" sz="1000" b="0" i="0" u="none" strike="noStrike" baseline="0" dirty="0">
                <a:latin typeface="t1-gul-regular"/>
              </a:rPr>
              <a:t> </a:t>
            </a:r>
            <a:r>
              <a:rPr lang="pt-BR" sz="1000" b="0" i="0" u="none" strike="noStrike" baseline="0" dirty="0" err="1">
                <a:latin typeface="t1-gul-regular"/>
              </a:rPr>
              <a:t>dataset</a:t>
            </a:r>
            <a:r>
              <a:rPr lang="pt-BR" sz="1000" b="0" i="0" u="none" strike="noStrike" baseline="0" dirty="0">
                <a:latin typeface="t1-gul-regular"/>
              </a:rPr>
              <a:t>. </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endParaRPr lang="pt-BR" sz="1000" b="0" i="0" u="none" strike="noStrike" baseline="0" dirty="0">
              <a:latin typeface="t1-gul-regular"/>
            </a:endParaRP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pt-BR" sz="1000" b="0" i="0" u="none" strike="noStrike" baseline="0" dirty="0">
                <a:latin typeface="t1-gul-regular"/>
              </a:rPr>
              <a:t>CWRU: </a:t>
            </a:r>
            <a:r>
              <a:rPr lang="pt-BR" sz="1000" b="0" i="0" u="none" strike="noStrike" baseline="0" dirty="0" err="1">
                <a:latin typeface="t1-gul-regular"/>
              </a:rPr>
              <a:t>same</a:t>
            </a:r>
            <a:r>
              <a:rPr lang="pt-BR" sz="1000" b="0" i="0" u="none" strike="noStrike" baseline="0" dirty="0">
                <a:latin typeface="t1-gul-regular"/>
              </a:rPr>
              <a:t> </a:t>
            </a:r>
            <a:r>
              <a:rPr lang="pt-BR" sz="1000" b="0" i="0" u="none" strike="noStrike" baseline="0" dirty="0" err="1">
                <a:latin typeface="t1-gul-regular"/>
              </a:rPr>
              <a:t>condition</a:t>
            </a:r>
            <a:r>
              <a:rPr lang="pt-BR" sz="1000" b="0" i="0" u="none" strike="noStrike" baseline="0" dirty="0">
                <a:latin typeface="t1-gul-regular"/>
              </a:rPr>
              <a:t>, </a:t>
            </a:r>
            <a:r>
              <a:rPr lang="pt-BR" sz="1000" b="0" i="0" u="none" strike="noStrike" baseline="0" dirty="0" err="1">
                <a:latin typeface="t1-gul-regular"/>
              </a:rPr>
              <a:t>different</a:t>
            </a:r>
            <a:r>
              <a:rPr lang="pt-BR" sz="1000" b="0" i="0" u="none" strike="noStrike" baseline="0" dirty="0">
                <a:latin typeface="t1-gul-regular"/>
              </a:rPr>
              <a:t> </a:t>
            </a:r>
            <a:r>
              <a:rPr lang="pt-BR" sz="1000" b="0" i="0" u="none" strike="noStrike" baseline="0" dirty="0" err="1">
                <a:latin typeface="t1-gul-regular"/>
              </a:rPr>
              <a:t>sizes</a:t>
            </a:r>
            <a:endParaRPr lang="pt-BR" sz="1000" b="0" i="0" u="none" strike="noStrike" baseline="0" dirty="0">
              <a:latin typeface="t1-gul-regular"/>
            </a:endParaRP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pt-BR" sz="1000" b="0" i="0" u="none" strike="noStrike" baseline="0" dirty="0">
                <a:latin typeface="t1-gul-regular"/>
              </a:rPr>
              <a:t>JNU: </a:t>
            </a:r>
            <a:r>
              <a:rPr lang="pt-BR" sz="1000" b="0" i="0" u="none" strike="noStrike" baseline="0" dirty="0" err="1">
                <a:latin typeface="t1-gul-regular"/>
              </a:rPr>
              <a:t>same</a:t>
            </a:r>
            <a:r>
              <a:rPr lang="pt-BR" sz="1000" b="0" i="0" u="none" strike="noStrike" baseline="0" dirty="0">
                <a:latin typeface="t1-gul-regular"/>
              </a:rPr>
              <a:t> </a:t>
            </a:r>
            <a:r>
              <a:rPr lang="pt-BR" sz="1000" b="0" i="0" u="none" strike="noStrike" baseline="0" dirty="0" err="1">
                <a:latin typeface="t1-gul-regular"/>
              </a:rPr>
              <a:t>size</a:t>
            </a:r>
            <a:r>
              <a:rPr lang="pt-BR" sz="1000" b="0" i="0" u="none" strike="noStrike" baseline="0" dirty="0">
                <a:latin typeface="t1-gul-regular"/>
              </a:rPr>
              <a:t>, diferente </a:t>
            </a:r>
            <a:r>
              <a:rPr lang="pt-BR" sz="1000" b="0" i="0" u="none" strike="noStrike" baseline="0" dirty="0" err="1">
                <a:latin typeface="t1-gul-regular"/>
              </a:rPr>
              <a:t>conditions</a:t>
            </a:r>
            <a:endParaRPr lang="pt-BR" sz="1000" b="0" i="0" u="none" strike="noStrike" baseline="0" dirty="0">
              <a:latin typeface="t1-gul-regular"/>
            </a:endParaRP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endParaRPr lang="pt-BR" sz="1000" b="0" i="0" u="none" strike="noStrike" baseline="0" dirty="0">
              <a:latin typeface="t1-gul-regular"/>
            </a:endParaRP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pt-BR" sz="1000" b="0" i="0" u="none" strike="noStrike" baseline="0" dirty="0" err="1">
                <a:latin typeface="t1-gul-regular"/>
              </a:rPr>
              <a:t>So</a:t>
            </a:r>
            <a:r>
              <a:rPr lang="pt-BR" sz="1000" b="0" i="0" u="none" strike="noStrike" baseline="0" dirty="0">
                <a:latin typeface="t1-gul-regular"/>
              </a:rPr>
              <a:t>, it </a:t>
            </a:r>
            <a:r>
              <a:rPr lang="pt-BR" sz="1000" b="0" i="0" u="none" strike="noStrike" baseline="0" dirty="0" err="1">
                <a:latin typeface="t1-gul-regular"/>
              </a:rPr>
              <a:t>is</a:t>
            </a:r>
            <a:r>
              <a:rPr lang="pt-BR" sz="1000" b="0" i="0" u="none" strike="noStrike" baseline="0" dirty="0">
                <a:latin typeface="t1-gul-regular"/>
              </a:rPr>
              <a:t> more </a:t>
            </a:r>
            <a:r>
              <a:rPr lang="pt-BR" sz="1000" b="0" i="0" u="none" strike="noStrike" baseline="0" dirty="0" err="1">
                <a:latin typeface="t1-gul-regular"/>
              </a:rPr>
              <a:t>difficult</a:t>
            </a:r>
            <a:r>
              <a:rPr lang="pt-BR" sz="1000" b="0" i="0" u="none" strike="noStrike" baseline="0" dirty="0">
                <a:latin typeface="t1-gul-regular"/>
              </a:rPr>
              <a:t> </a:t>
            </a:r>
            <a:r>
              <a:rPr lang="pt-BR" sz="1000" b="0" i="0" u="none" strike="noStrike" baseline="0" dirty="0" err="1">
                <a:latin typeface="t1-gul-regular"/>
              </a:rPr>
              <a:t>to</a:t>
            </a:r>
            <a:r>
              <a:rPr lang="pt-BR" sz="1000" b="0" i="0" u="none" strike="noStrike" baseline="0" dirty="0">
                <a:latin typeface="t1-gul-regular"/>
              </a:rPr>
              <a:t> </a:t>
            </a:r>
            <a:r>
              <a:rPr lang="pt-BR" sz="1000" b="0" i="0" u="none" strike="noStrike" baseline="0" dirty="0" err="1">
                <a:latin typeface="t1-gul-regular"/>
              </a:rPr>
              <a:t>identify</a:t>
            </a:r>
            <a:r>
              <a:rPr lang="pt-BR" sz="1000" b="0" i="0" u="none" strike="noStrike" baseline="0" dirty="0">
                <a:latin typeface="t1-gul-regular"/>
              </a:rPr>
              <a:t> </a:t>
            </a:r>
            <a:r>
              <a:rPr lang="pt-BR" sz="1000" b="0" i="0" u="none" strike="noStrike" baseline="0" dirty="0" err="1">
                <a:latin typeface="t1-gul-regular"/>
              </a:rPr>
              <a:t>failures</a:t>
            </a:r>
            <a:r>
              <a:rPr lang="pt-BR" sz="1000" b="0" i="0" u="none" strike="noStrike" baseline="0" dirty="0">
                <a:latin typeface="t1-gul-regular"/>
              </a:rPr>
              <a:t> in </a:t>
            </a:r>
            <a:r>
              <a:rPr lang="pt-BR" sz="1000" b="0" i="0" u="none" strike="noStrike" baseline="0" dirty="0" err="1">
                <a:latin typeface="t1-gul-regular"/>
              </a:rPr>
              <a:t>different</a:t>
            </a:r>
            <a:r>
              <a:rPr lang="pt-BR" sz="1000" b="0" i="0" u="none" strike="noStrike" baseline="0" dirty="0">
                <a:latin typeface="t1-gul-regular"/>
              </a:rPr>
              <a:t> </a:t>
            </a:r>
            <a:r>
              <a:rPr lang="pt-BR" sz="1000" b="0" i="0" u="none" strike="noStrike" baseline="0" dirty="0" err="1">
                <a:latin typeface="t1-gul-regular"/>
              </a:rPr>
              <a:t>conditions</a:t>
            </a:r>
            <a:r>
              <a:rPr lang="pt-BR" sz="1000" b="0" i="0" u="none" strike="noStrike" baseline="0" dirty="0">
                <a:latin typeface="t1-gul-regular"/>
              </a:rPr>
              <a:t>, </a:t>
            </a:r>
            <a:r>
              <a:rPr lang="pt-BR" sz="1000" b="0" i="0" u="none" strike="noStrike" baseline="0" dirty="0" err="1">
                <a:latin typeface="t1-gul-regular"/>
              </a:rPr>
              <a:t>than</a:t>
            </a:r>
            <a:r>
              <a:rPr lang="pt-BR" sz="1000" b="0" i="0" u="none" strike="noStrike" baseline="0" dirty="0">
                <a:latin typeface="t1-gul-regular"/>
              </a:rPr>
              <a:t> </a:t>
            </a:r>
            <a:r>
              <a:rPr lang="pt-BR" sz="1000" b="0" i="0" u="none" strike="noStrike" baseline="0" dirty="0" err="1">
                <a:latin typeface="t1-gul-regular"/>
              </a:rPr>
              <a:t>different</a:t>
            </a:r>
            <a:r>
              <a:rPr lang="pt-BR" sz="1000" b="0" i="0" u="none" strike="noStrike" baseline="0" dirty="0">
                <a:latin typeface="t1-gul-regular"/>
              </a:rPr>
              <a:t> </a:t>
            </a:r>
            <a:r>
              <a:rPr lang="pt-BR" sz="1000" b="0" i="0" u="none" strike="noStrike" baseline="0" dirty="0" err="1">
                <a:latin typeface="t1-gul-regular"/>
              </a:rPr>
              <a:t>sizes</a:t>
            </a:r>
            <a:r>
              <a:rPr lang="pt-BR" sz="1000" b="0" i="0" u="none" strike="noStrike" baseline="0" dirty="0">
                <a:latin typeface="t1-gul-regular"/>
              </a:rPr>
              <a:t> </a:t>
            </a:r>
            <a:r>
              <a:rPr lang="pt-BR" sz="1000" b="0" i="0" u="none" strike="noStrike" baseline="0" dirty="0" err="1">
                <a:latin typeface="t1-gul-regular"/>
              </a:rPr>
              <a:t>at</a:t>
            </a:r>
            <a:r>
              <a:rPr lang="pt-BR" sz="1000" b="0" i="0" u="none" strike="noStrike" baseline="0" dirty="0">
                <a:latin typeface="t1-gul-regular"/>
              </a:rPr>
              <a:t> </a:t>
            </a:r>
            <a:r>
              <a:rPr lang="pt-BR" sz="1000" b="0" i="0" u="none" strike="noStrike" baseline="0" dirty="0" err="1">
                <a:latin typeface="t1-gul-regular"/>
              </a:rPr>
              <a:t>same</a:t>
            </a:r>
            <a:r>
              <a:rPr lang="pt-BR" sz="1000" b="0" i="0" u="none" strike="noStrike" baseline="0" dirty="0">
                <a:latin typeface="t1-gul-regular"/>
              </a:rPr>
              <a:t> </a:t>
            </a:r>
            <a:r>
              <a:rPr lang="pt-BR" sz="1000" b="0" i="0" u="none" strike="noStrike" baseline="0" dirty="0" err="1">
                <a:latin typeface="t1-gul-regular"/>
              </a:rPr>
              <a:t>condition</a:t>
            </a:r>
            <a:r>
              <a:rPr lang="pt-BR" sz="1000" b="0" i="0" u="none" strike="noStrike" baseline="0" dirty="0">
                <a:latin typeface="t1-gul-regular"/>
              </a:rPr>
              <a:t>.</a:t>
            </a:r>
            <a:endParaRPr lang="pt-BR" dirty="0"/>
          </a:p>
          <a:p>
            <a:pPr algn="l"/>
            <a:endParaRPr lang="pt-BR" dirty="0"/>
          </a:p>
        </p:txBody>
      </p:sp>
    </p:spTree>
    <p:extLst>
      <p:ext uri="{BB962C8B-B14F-4D97-AF65-F5344CB8AC3E}">
        <p14:creationId xmlns:p14="http://schemas.microsoft.com/office/powerpoint/2010/main" val="1422100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lvl="0" algn="just">
              <a:spcAft>
                <a:spcPts val="1200"/>
              </a:spcAft>
            </a:pPr>
            <a:r>
              <a:rPr lang="en-US" sz="1200" b="0" dirty="0">
                <a:ea typeface="PMingLiU" panose="020B0604030504040204" pitchFamily="18" charset="-120"/>
              </a:rPr>
              <a:t>The sizes of the images are the same as in Zhao et al. (2020) for comparison purposes.</a:t>
            </a:r>
          </a:p>
          <a:p>
            <a:pPr lvl="0" algn="just">
              <a:spcAft>
                <a:spcPts val="1200"/>
              </a:spcAft>
            </a:pPr>
            <a:r>
              <a:rPr lang="en-US" sz="1200" b="1" dirty="0">
                <a:ea typeface="PMingLiU" panose="020B0604030504040204" pitchFamily="18" charset="-120"/>
              </a:rPr>
              <a:t>Short-time Fourier Transform (STFT) </a:t>
            </a:r>
            <a:r>
              <a:rPr lang="en-US" sz="1200" dirty="0">
                <a:ea typeface="PMingLiU" panose="020B0604030504040204" pitchFamily="18" charset="-120"/>
              </a:rPr>
              <a:t>is a Fourier-related transform applied to determine the sinusoidal frequency and phase content of local sections of a signal as it changes over time. This reveals the Fourier spectrum on each resulting segment. The chosen length of each sample is 33, resulting in 33 × 33 images.</a:t>
            </a:r>
          </a:p>
          <a:p>
            <a:pPr lvl="0" algn="just">
              <a:spcAft>
                <a:spcPts val="1200"/>
              </a:spcAft>
            </a:pPr>
            <a:r>
              <a:rPr lang="en-US" dirty="0"/>
              <a:t>The </a:t>
            </a:r>
            <a:r>
              <a:rPr lang="en-US" dirty="0" err="1"/>
              <a:t>Hanning</a:t>
            </a:r>
            <a:r>
              <a:rPr lang="en-US" dirty="0"/>
              <a:t> window is used and the window length is 64. </a:t>
            </a:r>
            <a:endParaRPr lang="pt-BR" sz="1200" dirty="0">
              <a:ea typeface="PMingLiU" panose="020B0604030504040204" pitchFamily="18" charset="-120"/>
            </a:endParaRPr>
          </a:p>
          <a:p>
            <a:pPr lvl="0" algn="just">
              <a:spcAft>
                <a:spcPts val="1200"/>
              </a:spcAft>
            </a:pPr>
            <a:r>
              <a:rPr lang="en-US" sz="1200" b="1" dirty="0">
                <a:ea typeface="PMingLiU" panose="020B0604030504040204" pitchFamily="18" charset="-120"/>
              </a:rPr>
              <a:t>The Continuous Wavelet Transform (CWT) </a:t>
            </a:r>
            <a:r>
              <a:rPr lang="en-US" sz="1200" dirty="0">
                <a:ea typeface="PMingLiU" panose="020B0604030504040204" pitchFamily="18" charset="-120"/>
              </a:rPr>
              <a:t>comes as a solution to the failures of the Fourier Transform because it uses variable scale windows to process the data in the time-frequency domain. The chosen length of each sample is 100, resulting in 100 × 100 images</a:t>
            </a:r>
          </a:p>
          <a:p>
            <a:pPr lvl="0" algn="just">
              <a:spcAft>
                <a:spcPts val="1200"/>
              </a:spcAft>
            </a:pPr>
            <a:r>
              <a:rPr lang="en-US" dirty="0"/>
              <a:t>the length of each sample xi is set to 100</a:t>
            </a:r>
            <a:endParaRPr lang="en-US" sz="1200" dirty="0">
              <a:ea typeface="PMingLiU" panose="020B0604030504040204" pitchFamily="18" charset="-120"/>
            </a:endParaRPr>
          </a:p>
          <a:p>
            <a:pPr lvl="0" algn="just">
              <a:spcAft>
                <a:spcPts val="1200"/>
              </a:spcAft>
            </a:pPr>
            <a:r>
              <a:rPr lang="en-US" sz="1200" b="1" dirty="0">
                <a:ea typeface="PMingLiU" panose="020B0604030504040204" pitchFamily="18" charset="-120"/>
              </a:rPr>
              <a:t>Slicing image </a:t>
            </a:r>
            <a:r>
              <a:rPr lang="en-US" sz="1200" dirty="0">
                <a:ea typeface="PMingLiU" panose="020B0604030504040204" pitchFamily="18" charset="-120"/>
              </a:rPr>
              <a:t>input consists of reshaping the non-processed data input into a 32 × 32 image.</a:t>
            </a:r>
            <a:endParaRPr lang="pt-BR" sz="1200" dirty="0">
              <a:ea typeface="PMingLiU" panose="020B0604030504040204" pitchFamily="18" charset="-120"/>
            </a:endParaRPr>
          </a:p>
          <a:p>
            <a:endParaRPr lang="pt-BR" dirty="0"/>
          </a:p>
          <a:p>
            <a:r>
              <a:rPr lang="pt-BR" dirty="0" err="1"/>
              <a:t>Check</a:t>
            </a:r>
            <a:r>
              <a:rPr lang="pt-BR" dirty="0"/>
              <a:t> </a:t>
            </a:r>
            <a:r>
              <a:rPr lang="pt-BR" dirty="0" err="1"/>
              <a:t>spectrograms</a:t>
            </a:r>
            <a:r>
              <a:rPr lang="pt-BR" dirty="0"/>
              <a:t> </a:t>
            </a:r>
            <a:r>
              <a:rPr lang="pt-BR" dirty="0" err="1"/>
              <a:t>vs</a:t>
            </a:r>
            <a:r>
              <a:rPr lang="pt-BR" dirty="0"/>
              <a:t> </a:t>
            </a:r>
            <a:r>
              <a:rPr lang="pt-BR" dirty="0" err="1"/>
              <a:t>scalograms</a:t>
            </a:r>
            <a:endParaRPr lang="pt-BR" dirty="0"/>
          </a:p>
          <a:p>
            <a:r>
              <a:rPr lang="pt-BR" dirty="0"/>
              <a:t>Não entendi muito bem o </a:t>
            </a:r>
            <a:r>
              <a:rPr lang="pt-BR" dirty="0" err="1"/>
              <a:t>slice</a:t>
            </a:r>
            <a:endParaRPr lang="pt-BR" dirty="0"/>
          </a:p>
          <a:p>
            <a:r>
              <a:rPr lang="pt-BR" dirty="0"/>
              <a:t>O que </a:t>
            </a:r>
            <a:r>
              <a:rPr lang="en-US" dirty="0"/>
              <a:t>s</a:t>
            </a:r>
            <a:r>
              <a:rPr lang="pt-BR" dirty="0" err="1"/>
              <a:t>ão</a:t>
            </a:r>
            <a:r>
              <a:rPr lang="pt-BR" dirty="0"/>
              <a:t> os eixos</a:t>
            </a:r>
            <a:r>
              <a:rPr lang="en-US" dirty="0"/>
              <a:t>?</a:t>
            </a:r>
            <a:endParaRPr lang="pt-BR" dirty="0"/>
          </a:p>
        </p:txBody>
      </p:sp>
    </p:spTree>
    <p:extLst>
      <p:ext uri="{BB962C8B-B14F-4D97-AF65-F5344CB8AC3E}">
        <p14:creationId xmlns:p14="http://schemas.microsoft.com/office/powerpoint/2010/main" val="380729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Espaço Reservado para Anotações 2"/>
              <p:cNvSpPr>
                <a:spLocks noGrp="1"/>
              </p:cNvSpPr>
              <p:nvPr>
                <p:ph type="body" idx="1"/>
              </p:nvPr>
            </p:nvSpPr>
            <p:spPr/>
            <p:txBody>
              <a:bodyPr/>
              <a:lstStyle/>
              <a:p>
                <a:pPr lvl="0"/>
                <a:r>
                  <a:rPr lang="en-US" sz="1200" dirty="0"/>
                  <a:t>It is parametrized by a neural network with weights and biases </a:t>
                </a:r>
                <a:r>
                  <a:rPr lang="en-US" sz="1200" i="1" dirty="0">
                    <a:latin typeface="Symbol" pitchFamily="2" charset="2"/>
                  </a:rPr>
                  <a:t>q </a:t>
                </a:r>
                <a:r>
                  <a:rPr lang="en-US" sz="1200" dirty="0">
                    <a:latin typeface="Symbol" pitchFamily="2" charset="2"/>
                  </a:rPr>
                  <a:t>:</a:t>
                </a:r>
                <a:r>
                  <a:rPr lang="en-US" sz="1200" i="1" dirty="0">
                    <a:latin typeface="Symbol" pitchFamily="2" charset="2"/>
                  </a:rPr>
                  <a:t> </a:t>
                </a:r>
                <a:r>
                  <a:rPr lang="en-US" sz="1200" dirty="0">
                    <a:latin typeface="+mn-lt"/>
                  </a:rPr>
                  <a:t>known as </a:t>
                </a:r>
                <a:r>
                  <a:rPr lang="en-US" sz="1200" dirty="0">
                    <a:solidFill>
                      <a:srgbClr val="C00000"/>
                    </a:solidFill>
                    <a:latin typeface="+mn-lt"/>
                  </a:rPr>
                  <a:t>encoder or inference network</a:t>
                </a:r>
                <a:endParaRPr lang="en-US" sz="1200" dirty="0"/>
              </a:p>
              <a:p>
                <a:pPr lvl="0"/>
                <a:endParaRPr lang="en-US" sz="1200" dirty="0"/>
              </a:p>
              <a:p>
                <a:pPr lvl="0"/>
                <a:r>
                  <a:rPr lang="en-US" sz="1200" dirty="0"/>
                  <a:t>It takes a data point </a:t>
                </a:r>
                <a:r>
                  <a:rPr lang="en-US" sz="1200" i="1" dirty="0"/>
                  <a:t>x</a:t>
                </a:r>
                <a:r>
                  <a:rPr lang="en-US" sz="1200" dirty="0"/>
                  <a:t> as input and outputs a latent representation </a:t>
                </a:r>
                <a:r>
                  <a:rPr lang="en-US" sz="1200" i="1" dirty="0"/>
                  <a:t>z</a:t>
                </a:r>
                <a:endParaRPr lang="en-US" sz="1200" dirty="0"/>
              </a:p>
              <a:p>
                <a:pPr lvl="0"/>
                <a:endParaRPr lang="en-US" sz="1200" dirty="0"/>
              </a:p>
              <a:p>
                <a:pPr lvl="0"/>
                <a:r>
                  <a:rPr lang="en-US" sz="1200" dirty="0"/>
                  <a:t>The lower-dimensional latent space is stochastic</a:t>
                </a:r>
              </a:p>
              <a:p>
                <a:pPr lvl="0"/>
                <a:endParaRPr lang="en-US" sz="1200" dirty="0"/>
              </a:p>
              <a:p>
                <a:pPr lvl="0"/>
                <a:r>
                  <a:rPr lang="en-US" sz="1200" dirty="0"/>
                  <a:t>The encoder’s NN outputs the parameters of </a:t>
                </a:r>
                <a:r>
                  <a:rPr lang="en-US" sz="1200" i="1" dirty="0" err="1"/>
                  <a:t>q</a:t>
                </a:r>
                <a:r>
                  <a:rPr lang="en-US" sz="1200" i="1" baseline="-25000" dirty="0" err="1">
                    <a:latin typeface="Symbol" pitchFamily="2" charset="2"/>
                  </a:rPr>
                  <a:t>q</a:t>
                </a:r>
                <a:r>
                  <a:rPr lang="en-US" sz="1200" i="1" dirty="0"/>
                  <a:t>(</a:t>
                </a:r>
                <a:r>
                  <a:rPr lang="en-US" sz="1200" i="1" dirty="0" err="1"/>
                  <a:t>z|x</a:t>
                </a:r>
                <a:r>
                  <a:rPr lang="en-US" sz="1200" i="1" dirty="0"/>
                  <a:t>)</a:t>
                </a:r>
                <a:endParaRPr lang="en-US" sz="1200" dirty="0"/>
              </a:p>
              <a:p>
                <a:pPr lvl="0"/>
                <a:endParaRPr lang="en-US" sz="1200" dirty="0"/>
              </a:p>
              <a:p>
                <a:pPr lvl="0"/>
                <a:r>
                  <a:rPr lang="en-US" sz="1200" dirty="0"/>
                  <a:t>Sample from </a:t>
                </a:r>
                <a:r>
                  <a:rPr lang="en-US" sz="1200" i="1" dirty="0" err="1"/>
                  <a:t>q</a:t>
                </a:r>
                <a:r>
                  <a:rPr lang="en-US" sz="1200" i="1" baseline="-25000" dirty="0" err="1">
                    <a:latin typeface="Symbol" pitchFamily="2" charset="2"/>
                  </a:rPr>
                  <a:t>q</a:t>
                </a:r>
                <a:r>
                  <a:rPr lang="en-US" sz="1200" i="1" dirty="0"/>
                  <a:t>(</a:t>
                </a:r>
                <a:r>
                  <a:rPr lang="en-US" sz="1200" i="1" dirty="0" err="1"/>
                  <a:t>z|x</a:t>
                </a:r>
                <a:r>
                  <a:rPr lang="en-US" sz="1200" i="1" dirty="0"/>
                  <a:t>)</a:t>
                </a:r>
                <a:r>
                  <a:rPr lang="en-US" sz="1200" dirty="0"/>
                  <a:t> to get noisy values of the representations </a:t>
                </a:r>
                <a:r>
                  <a:rPr lang="en-US" sz="1200" i="1" dirty="0"/>
                  <a:t>z</a:t>
                </a:r>
              </a:p>
              <a:p>
                <a:pPr lvl="0"/>
                <a:endParaRPr lang="en-US" sz="1200" i="1" dirty="0"/>
              </a:p>
              <a:p>
                <a:pPr lvl="0"/>
                <a14:m>
                  <m:oMath xmlns:m="http://schemas.openxmlformats.org/officeDocument/2006/math">
                    <m:r>
                      <a:rPr lang="en-US" sz="1200" i="1" smtClean="0">
                        <a:latin typeface="Cambria Math" panose="02040503050406030204" pitchFamily="18" charset="0"/>
                      </a:rPr>
                      <m:t>𝜇</m:t>
                    </m:r>
                  </m:oMath>
                </a14:m>
                <a:r>
                  <a:rPr lang="en-US" sz="1200" dirty="0"/>
                  <a:t>: neural network that takes as input the original data </a:t>
                </a:r>
                <a14:m>
                  <m:oMath xmlns:m="http://schemas.openxmlformats.org/officeDocument/2006/math">
                    <m:r>
                      <a:rPr lang="en-US" sz="1200" i="1" smtClean="0">
                        <a:latin typeface="Cambria Math" panose="02040503050406030204" pitchFamily="18" charset="0"/>
                      </a:rPr>
                      <m:t>𝑥</m:t>
                    </m:r>
                  </m:oMath>
                </a14:m>
                <a:r>
                  <a:rPr lang="en-US" sz="1200" dirty="0"/>
                  <a:t> as well as weights and biases denoted by </a:t>
                </a:r>
                <a14:m>
                  <m:oMath xmlns:m="http://schemas.openxmlformats.org/officeDocument/2006/math">
                    <m:sSub>
                      <m:sSubPr>
                        <m:ctrlPr>
                          <a:rPr lang="en-US" sz="1200" i="1">
                            <a:latin typeface="Cambria Math" panose="02040503050406030204" pitchFamily="18" charset="0"/>
                          </a:rPr>
                        </m:ctrlPr>
                      </m:sSubPr>
                      <m:e>
                        <m:r>
                          <a:rPr lang="en-US" sz="1200" i="1">
                            <a:latin typeface="Cambria Math" panose="02040503050406030204" pitchFamily="18" charset="0"/>
                          </a:rPr>
                          <m:t>𝜙</m:t>
                        </m:r>
                      </m:e>
                      <m:sub>
                        <m:r>
                          <a:rPr lang="en-US" sz="1200" i="1">
                            <a:latin typeface="Cambria Math" panose="02040503050406030204" pitchFamily="18" charset="0"/>
                          </a:rPr>
                          <m:t>1</m:t>
                        </m:r>
                      </m:sub>
                    </m:sSub>
                  </m:oMath>
                </a14:m>
                <a:r>
                  <a:rPr lang="en-US" sz="1200" dirty="0"/>
                  <a:t> and then outputs a vector of means for the latent variables</a:t>
                </a:r>
              </a:p>
              <a:p>
                <a:pPr lvl="0"/>
                <a:endParaRPr lang="en-US" sz="1200" i="1" dirty="0"/>
              </a:p>
              <a:p>
                <a:pPr lvl="0"/>
                <a14:m>
                  <m:oMath xmlns:m="http://schemas.openxmlformats.org/officeDocument/2006/math">
                    <m:r>
                      <a:rPr lang="en-US" sz="1200" i="1">
                        <a:latin typeface="Cambria Math" panose="02040503050406030204" pitchFamily="18" charset="0"/>
                      </a:rPr>
                      <m:t>𝜎</m:t>
                    </m:r>
                  </m:oMath>
                </a14:m>
                <a:r>
                  <a:rPr lang="en-US" sz="1200" dirty="0"/>
                  <a:t>: neural network that takes the original data as input, it has a set of weights and biases denoted by </a:t>
                </a:r>
                <a14:m>
                  <m:oMath xmlns:m="http://schemas.openxmlformats.org/officeDocument/2006/math">
                    <m:sSub>
                      <m:sSubPr>
                        <m:ctrlPr>
                          <a:rPr lang="en-US" sz="1200" i="1">
                            <a:latin typeface="Cambria Math" panose="02040503050406030204" pitchFamily="18" charset="0"/>
                          </a:rPr>
                        </m:ctrlPr>
                      </m:sSubPr>
                      <m:e>
                        <m:r>
                          <a:rPr lang="en-US" sz="1200" i="1">
                            <a:latin typeface="Cambria Math" panose="02040503050406030204" pitchFamily="18" charset="0"/>
                          </a:rPr>
                          <m:t>𝜙</m:t>
                        </m:r>
                      </m:e>
                      <m:sub>
                        <m:r>
                          <a:rPr lang="en-US" sz="1200" i="1">
                            <a:latin typeface="Cambria Math" panose="02040503050406030204" pitchFamily="18" charset="0"/>
                          </a:rPr>
                          <m:t>2</m:t>
                        </m:r>
                      </m:sub>
                    </m:sSub>
                  </m:oMath>
                </a14:m>
                <a:r>
                  <a:rPr lang="en-US" sz="1200" dirty="0"/>
                  <a:t>, and outputs a vector of variances</a:t>
                </a:r>
              </a:p>
              <a:p>
                <a:pPr lvl="0"/>
                <a:endParaRPr lang="en-US" sz="1200" dirty="0"/>
              </a:p>
              <a:p>
                <a:pPr lvl="0"/>
                <a:r>
                  <a:rPr lang="en-US" sz="1200" dirty="0"/>
                  <a:t>Since the distribution </a:t>
                </a:r>
                <a14:m>
                  <m:oMath xmlns:m="http://schemas.openxmlformats.org/officeDocument/2006/math">
                    <m:r>
                      <a:rPr lang="en-US" sz="1200" i="1">
                        <a:latin typeface="Cambria Math" panose="02040503050406030204" pitchFamily="18" charset="0"/>
                      </a:rPr>
                      <m:t>𝑞</m:t>
                    </m:r>
                    <m:r>
                      <a:rPr lang="en-US" sz="1200" i="1">
                        <a:latin typeface="Cambria Math" panose="02040503050406030204" pitchFamily="18" charset="0"/>
                      </a:rPr>
                      <m:t>(</m:t>
                    </m:r>
                    <m:r>
                      <a:rPr lang="en-US" sz="1200" i="1">
                        <a:latin typeface="Cambria Math" panose="02040503050406030204" pitchFamily="18" charset="0"/>
                      </a:rPr>
                      <m:t>𝑧</m:t>
                    </m:r>
                    <m:r>
                      <a:rPr lang="en-US" sz="1200" i="1">
                        <a:latin typeface="Cambria Math" panose="02040503050406030204" pitchFamily="18" charset="0"/>
                      </a:rPr>
                      <m:t>|</m:t>
                    </m:r>
                    <m:r>
                      <a:rPr lang="en-US" sz="1200" i="1">
                        <a:latin typeface="Cambria Math" panose="02040503050406030204" pitchFamily="18" charset="0"/>
                      </a:rPr>
                      <m:t>𝑥</m:t>
                    </m:r>
                    <m:r>
                      <a:rPr lang="en-US" sz="1200" i="1">
                        <a:latin typeface="Cambria Math" panose="02040503050406030204" pitchFamily="18" charset="0"/>
                      </a:rPr>
                      <m:t>)</m:t>
                    </m:r>
                  </m:oMath>
                </a14:m>
                <a:r>
                  <a:rPr lang="en-US" sz="1200" dirty="0"/>
                  <a:t> is forced to be isotropic, the vector of variances is multiplied by the identity matrix to form the covariance matrix</a:t>
                </a:r>
              </a:p>
              <a:p>
                <a:r>
                  <a:rPr lang="en-US" sz="2600" dirty="0"/>
                  <a:t>This serves a double purpose</a:t>
                </a:r>
                <a:r>
                  <a:rPr lang="en-US" sz="2400" dirty="0"/>
                  <a:t>:</a:t>
                </a:r>
              </a:p>
              <a:p>
                <a:pPr lvl="0"/>
                <a:r>
                  <a:rPr lang="en-US" sz="2400" dirty="0"/>
                  <a:t>It allows each latent variable to have its own mean and variance, so it is a relatively flexible model</a:t>
                </a:r>
              </a:p>
              <a:p>
                <a:pPr lvl="0"/>
                <a:endParaRPr lang="en-US" sz="2400" dirty="0"/>
              </a:p>
              <a:p>
                <a:pPr lvl="0"/>
                <a:r>
                  <a:rPr lang="en-US" sz="2400" dirty="0"/>
                  <a:t>An isotropic Normal distribution in conjunction with the prior for </a:t>
                </a:r>
                <a:r>
                  <a:rPr lang="en-US" sz="2400" i="1" dirty="0"/>
                  <a:t>p(z)</a:t>
                </a:r>
                <a:r>
                  <a:rPr lang="en-US" sz="2400" dirty="0"/>
                  <a:t> as a standard Normal distribution makes the </a:t>
                </a:r>
                <a:r>
                  <a:rPr lang="en-US" sz="2400" dirty="0" err="1"/>
                  <a:t>Kullback-Leibler</a:t>
                </a:r>
                <a:r>
                  <a:rPr lang="en-US" sz="2400" dirty="0"/>
                  <a:t> divergence in the loss function to have a close and easy form to compute</a:t>
                </a:r>
              </a:p>
              <a:p>
                <a:pPr lvl="0"/>
                <a:endParaRPr lang="en-US" sz="1200" dirty="0"/>
              </a:p>
              <a:p>
                <a:pPr lvl="0"/>
                <a:endParaRPr lang="en-US" sz="1200" i="1" dirty="0"/>
              </a:p>
              <a:p>
                <a:endParaRPr lang="pt-BR" dirty="0"/>
              </a:p>
            </p:txBody>
          </p:sp>
        </mc:Choice>
        <mc:Fallback xmlns="">
          <p:sp>
            <p:nvSpPr>
              <p:cNvPr id="3" name="Espaço Reservado para Anotações 2"/>
              <p:cNvSpPr>
                <a:spLocks noGrp="1"/>
              </p:cNvSpPr>
              <p:nvPr>
                <p:ph type="body" idx="1"/>
              </p:nvPr>
            </p:nvSpPr>
            <p:spPr/>
            <p:txBody>
              <a:bodyPr/>
              <a:lstStyle/>
              <a:p>
                <a:pPr lvl="0"/>
                <a:r>
                  <a:rPr lang="en-US" sz="1200" dirty="0"/>
                  <a:t>It takes a data point </a:t>
                </a:r>
                <a:r>
                  <a:rPr lang="en-US" sz="1200" i="1" dirty="0"/>
                  <a:t>x</a:t>
                </a:r>
                <a:r>
                  <a:rPr lang="en-US" sz="1200" dirty="0"/>
                  <a:t> as input and outputs a latent representation </a:t>
                </a:r>
                <a:r>
                  <a:rPr lang="en-US" sz="1200" i="1" dirty="0"/>
                  <a:t>z</a:t>
                </a:r>
                <a:endParaRPr lang="en-US" sz="1200" dirty="0"/>
              </a:p>
              <a:p>
                <a:pPr lvl="0"/>
                <a:endParaRPr lang="en-US" sz="1200" dirty="0"/>
              </a:p>
              <a:p>
                <a:pPr lvl="0"/>
                <a:r>
                  <a:rPr lang="en-US" sz="1200" dirty="0"/>
                  <a:t>It is parametrized by a neural network with weights and biases </a:t>
                </a:r>
                <a:r>
                  <a:rPr lang="en-US" sz="1200" i="1" dirty="0">
                    <a:latin typeface="Symbol" pitchFamily="2" charset="2"/>
                  </a:rPr>
                  <a:t>q </a:t>
                </a:r>
                <a:r>
                  <a:rPr lang="en-US" sz="1200" dirty="0">
                    <a:latin typeface="Symbol" pitchFamily="2" charset="2"/>
                  </a:rPr>
                  <a:t>:</a:t>
                </a:r>
                <a:r>
                  <a:rPr lang="en-US" sz="1200" i="1" dirty="0">
                    <a:latin typeface="Symbol" pitchFamily="2" charset="2"/>
                  </a:rPr>
                  <a:t> </a:t>
                </a:r>
                <a:r>
                  <a:rPr lang="en-US" sz="1200" dirty="0">
                    <a:latin typeface="+mn-lt"/>
                  </a:rPr>
                  <a:t>known as </a:t>
                </a:r>
                <a:r>
                  <a:rPr lang="en-US" sz="1200" dirty="0">
                    <a:solidFill>
                      <a:srgbClr val="C00000"/>
                    </a:solidFill>
                    <a:latin typeface="+mn-lt"/>
                  </a:rPr>
                  <a:t>encoder or inference network</a:t>
                </a:r>
                <a:endParaRPr lang="en-US" sz="1200" dirty="0">
                  <a:latin typeface="Symbol" pitchFamily="2" charset="2"/>
                </a:endParaRPr>
              </a:p>
              <a:p>
                <a:pPr lvl="0"/>
                <a:endParaRPr lang="en-US" sz="1200" dirty="0"/>
              </a:p>
              <a:p>
                <a:pPr lvl="0"/>
                <a:r>
                  <a:rPr lang="en-US" sz="1200" dirty="0"/>
                  <a:t>The lower-dimensional latent space is stochastic</a:t>
                </a:r>
              </a:p>
              <a:p>
                <a:pPr lvl="0"/>
                <a:endParaRPr lang="en-US" sz="1200" dirty="0"/>
              </a:p>
              <a:p>
                <a:pPr lvl="0"/>
                <a:r>
                  <a:rPr lang="en-US" sz="1200" dirty="0"/>
                  <a:t>The encoder’s NN outputs the parameters of </a:t>
                </a:r>
                <a:r>
                  <a:rPr lang="en-US" sz="1200" i="1" dirty="0" err="1"/>
                  <a:t>q</a:t>
                </a:r>
                <a:r>
                  <a:rPr lang="en-US" sz="1200" i="1" baseline="-25000" dirty="0" err="1">
                    <a:latin typeface="Symbol" pitchFamily="2" charset="2"/>
                  </a:rPr>
                  <a:t>q</a:t>
                </a:r>
                <a:r>
                  <a:rPr lang="en-US" sz="1200" i="1" dirty="0"/>
                  <a:t>(</a:t>
                </a:r>
                <a:r>
                  <a:rPr lang="en-US" sz="1200" i="1" dirty="0" err="1"/>
                  <a:t>z|x</a:t>
                </a:r>
                <a:r>
                  <a:rPr lang="en-US" sz="1200" i="1" dirty="0"/>
                  <a:t>)</a:t>
                </a:r>
                <a:endParaRPr lang="en-US" sz="1200" dirty="0"/>
              </a:p>
              <a:p>
                <a:pPr lvl="0"/>
                <a:endParaRPr lang="en-US" sz="1200" dirty="0"/>
              </a:p>
              <a:p>
                <a:pPr lvl="0"/>
                <a:r>
                  <a:rPr lang="en-US" sz="1200" dirty="0"/>
                  <a:t>Sample from </a:t>
                </a:r>
                <a:r>
                  <a:rPr lang="en-US" sz="1200" i="1" dirty="0" err="1"/>
                  <a:t>q</a:t>
                </a:r>
                <a:r>
                  <a:rPr lang="en-US" sz="1200" i="1" baseline="-25000" dirty="0" err="1">
                    <a:latin typeface="Symbol" pitchFamily="2" charset="2"/>
                  </a:rPr>
                  <a:t>q</a:t>
                </a:r>
                <a:r>
                  <a:rPr lang="en-US" sz="1200" i="1" dirty="0"/>
                  <a:t>(</a:t>
                </a:r>
                <a:r>
                  <a:rPr lang="en-US" sz="1200" i="1" dirty="0" err="1"/>
                  <a:t>z|x</a:t>
                </a:r>
                <a:r>
                  <a:rPr lang="en-US" sz="1200" i="1" dirty="0"/>
                  <a:t>)</a:t>
                </a:r>
                <a:r>
                  <a:rPr lang="en-US" sz="1200" dirty="0"/>
                  <a:t> to get noisy values of the representations </a:t>
                </a:r>
                <a:r>
                  <a:rPr lang="en-US" sz="1200" i="1" dirty="0"/>
                  <a:t>z</a:t>
                </a:r>
              </a:p>
              <a:p>
                <a:pPr lvl="0"/>
                <a:endParaRPr lang="en-US" sz="1200" i="1" dirty="0"/>
              </a:p>
              <a:p>
                <a:pPr lvl="0"/>
                <a:r>
                  <a:rPr lang="en-US" sz="1200" i="0">
                    <a:latin typeface="Cambria Math" panose="02040503050406030204" pitchFamily="18" charset="0"/>
                  </a:rPr>
                  <a:t>𝜇</a:t>
                </a:r>
                <a:r>
                  <a:rPr lang="en-US" sz="1200" dirty="0"/>
                  <a:t>: neural network that takes as input the original data </a:t>
                </a:r>
                <a:r>
                  <a:rPr lang="en-US" sz="1200" i="0">
                    <a:latin typeface="Cambria Math" panose="02040503050406030204" pitchFamily="18" charset="0"/>
                  </a:rPr>
                  <a:t>𝑥</a:t>
                </a:r>
                <a:r>
                  <a:rPr lang="en-US" sz="1200" dirty="0"/>
                  <a:t> as well as weights and biases denoted by </a:t>
                </a:r>
                <a:r>
                  <a:rPr lang="en-US" sz="1200" i="0">
                    <a:latin typeface="Cambria Math" panose="02040503050406030204" pitchFamily="18" charset="0"/>
                  </a:rPr>
                  <a:t>𝜙_1</a:t>
                </a:r>
                <a:r>
                  <a:rPr lang="en-US" sz="1200" dirty="0"/>
                  <a:t> and then outputs a vector of means for the latent variables</a:t>
                </a:r>
              </a:p>
              <a:p>
                <a:pPr lvl="0"/>
                <a:endParaRPr lang="en-US" sz="1200" i="1" dirty="0"/>
              </a:p>
              <a:p>
                <a:pPr lvl="0"/>
                <a:r>
                  <a:rPr lang="en-US" sz="1200" i="0">
                    <a:latin typeface="Cambria Math" panose="02040503050406030204" pitchFamily="18" charset="0"/>
                  </a:rPr>
                  <a:t>𝜎</a:t>
                </a:r>
                <a:r>
                  <a:rPr lang="en-US" sz="1200" dirty="0"/>
                  <a:t>: neural network that takes the original data as input, it has a set of weights and biases denoted by </a:t>
                </a:r>
                <a:r>
                  <a:rPr lang="en-US" sz="1200" i="0">
                    <a:latin typeface="Cambria Math" panose="02040503050406030204" pitchFamily="18" charset="0"/>
                  </a:rPr>
                  <a:t>𝜙_2</a:t>
                </a:r>
                <a:r>
                  <a:rPr lang="en-US" sz="1200" dirty="0"/>
                  <a:t>, and outputs a vector of variances</a:t>
                </a:r>
              </a:p>
              <a:p>
                <a:pPr lvl="0"/>
                <a:endParaRPr lang="en-US" sz="1200" dirty="0"/>
              </a:p>
              <a:p>
                <a:pPr lvl="0"/>
                <a:r>
                  <a:rPr lang="en-US" sz="1200" dirty="0"/>
                  <a:t>Since the distribution </a:t>
                </a:r>
                <a:r>
                  <a:rPr lang="en-US" sz="1200" i="0">
                    <a:latin typeface="Cambria Math" panose="02040503050406030204" pitchFamily="18" charset="0"/>
                  </a:rPr>
                  <a:t>𝑞(𝑧|𝑥)</a:t>
                </a:r>
                <a:r>
                  <a:rPr lang="en-US" sz="1200" dirty="0"/>
                  <a:t> is forced to be isotropic, the vector of variances is multiplied by the identity matrix to form the covariance matrix</a:t>
                </a:r>
              </a:p>
              <a:p>
                <a:r>
                  <a:rPr lang="en-US" sz="2600" dirty="0"/>
                  <a:t>This serves a double purpose</a:t>
                </a:r>
                <a:r>
                  <a:rPr lang="en-US" sz="2400" dirty="0"/>
                  <a:t>:</a:t>
                </a:r>
              </a:p>
              <a:p>
                <a:pPr lvl="0"/>
                <a:r>
                  <a:rPr lang="en-US" sz="2400" dirty="0"/>
                  <a:t>It allows each latent variable to have its own mean and variance, so it is a relatively flexible model</a:t>
                </a:r>
              </a:p>
              <a:p>
                <a:pPr lvl="0"/>
                <a:endParaRPr lang="en-US" sz="2400" dirty="0"/>
              </a:p>
              <a:p>
                <a:pPr lvl="0"/>
                <a:r>
                  <a:rPr lang="en-US" sz="2400" dirty="0"/>
                  <a:t>An isotropic Normal distribution in conjunction with the prior for </a:t>
                </a:r>
                <a:r>
                  <a:rPr lang="en-US" sz="2400" i="1" dirty="0"/>
                  <a:t>p(z)</a:t>
                </a:r>
                <a:r>
                  <a:rPr lang="en-US" sz="2400" dirty="0"/>
                  <a:t> as a standard Normal distribution makes the </a:t>
                </a:r>
                <a:r>
                  <a:rPr lang="en-US" sz="2400" dirty="0" err="1"/>
                  <a:t>Kullback-Leibler</a:t>
                </a:r>
                <a:r>
                  <a:rPr lang="en-US" sz="2400" dirty="0"/>
                  <a:t> divergence in the loss function to have a close and easy form to compute</a:t>
                </a:r>
              </a:p>
              <a:p>
                <a:pPr lvl="0"/>
                <a:endParaRPr lang="en-US" sz="1200" dirty="0"/>
              </a:p>
              <a:p>
                <a:pPr lvl="0"/>
                <a:endParaRPr lang="en-US" sz="1200" i="1" dirty="0"/>
              </a:p>
              <a:p>
                <a:endParaRPr lang="pt-BR" dirty="0"/>
              </a:p>
            </p:txBody>
          </p:sp>
        </mc:Fallback>
      </mc:AlternateContent>
    </p:spTree>
    <p:extLst>
      <p:ext uri="{BB962C8B-B14F-4D97-AF65-F5344CB8AC3E}">
        <p14:creationId xmlns:p14="http://schemas.microsoft.com/office/powerpoint/2010/main" val="3037340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sz="2200" dirty="0"/>
              <a:t>We can interpret </a:t>
            </a:r>
            <a:r>
              <a:rPr lang="en-US" sz="2200" i="1" dirty="0"/>
              <a:t>z</a:t>
            </a:r>
            <a:r>
              <a:rPr lang="en-US" sz="2200" dirty="0"/>
              <a:t> as “hidden” or “latent” variables that control what we can actually see</a:t>
            </a:r>
          </a:p>
          <a:p>
            <a:endParaRPr lang="en-US" sz="2200" dirty="0"/>
          </a:p>
          <a:p>
            <a:r>
              <a:rPr lang="en-US" sz="2200" dirty="0"/>
              <a:t>Note that:</a:t>
            </a:r>
          </a:p>
          <a:p>
            <a:pPr lvl="1"/>
            <a:r>
              <a:rPr lang="en-US" sz="2200" dirty="0"/>
              <a:t>If the encoder outputs representations </a:t>
            </a:r>
            <a:r>
              <a:rPr lang="en-US" sz="2200" i="1" dirty="0"/>
              <a:t>z</a:t>
            </a:r>
            <a:r>
              <a:rPr lang="en-US" sz="2200" dirty="0"/>
              <a:t> that are different than those from a standard Gaussian distribution, it receives a penalty in the loss</a:t>
            </a:r>
          </a:p>
          <a:p>
            <a:pPr lvl="1"/>
            <a:r>
              <a:rPr lang="en-US" sz="2200" dirty="0"/>
              <a:t>This regularization term encourages the encoder to produce representations z of inputs that are sufficiently diverse</a:t>
            </a:r>
          </a:p>
          <a:p>
            <a:pPr lvl="1"/>
            <a:r>
              <a:rPr lang="en-US" sz="2200" dirty="0"/>
              <a:t>Otherwise, the encoder could learn to cheat and give each data point a representation in a different region of Euclidean space</a:t>
            </a:r>
          </a:p>
          <a:p>
            <a:pPr lvl="1"/>
            <a:r>
              <a:rPr lang="en-US" sz="2200" dirty="0"/>
              <a:t>It would result in a poor representation of the underlying manifold(s)</a:t>
            </a:r>
            <a:endParaRPr lang="en-IN" sz="2200" dirty="0"/>
          </a:p>
          <a:p>
            <a:endParaRPr lang="pt-BR" dirty="0"/>
          </a:p>
          <a:p>
            <a:endParaRPr lang="pt-BR" dirty="0"/>
          </a:p>
        </p:txBody>
      </p:sp>
    </p:spTree>
    <p:extLst>
      <p:ext uri="{BB962C8B-B14F-4D97-AF65-F5344CB8AC3E}">
        <p14:creationId xmlns:p14="http://schemas.microsoft.com/office/powerpoint/2010/main" val="3712142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sz="1200" dirty="0">
                <a:latin typeface="+mj-lt"/>
              </a:rPr>
              <a:t>It is parametrized by a neural network with weights and biases </a:t>
            </a:r>
            <a:r>
              <a:rPr lang="en-US" sz="1200" i="1" dirty="0">
                <a:latin typeface="+mj-lt"/>
              </a:rPr>
              <a:t>f</a:t>
            </a:r>
            <a:r>
              <a:rPr lang="en-US" sz="1200" dirty="0">
                <a:latin typeface="+mj-lt"/>
              </a:rPr>
              <a:t> : it is the </a:t>
            </a:r>
            <a:r>
              <a:rPr lang="en-US" sz="1200" dirty="0">
                <a:solidFill>
                  <a:srgbClr val="C00000"/>
                </a:solidFill>
                <a:latin typeface="+mj-lt"/>
              </a:rPr>
              <a:t>decoder or generative network</a:t>
            </a:r>
          </a:p>
          <a:p>
            <a:endParaRPr lang="en-US" dirty="0"/>
          </a:p>
        </p:txBody>
      </p:sp>
    </p:spTree>
    <p:extLst>
      <p:ext uri="{BB962C8B-B14F-4D97-AF65-F5344CB8AC3E}">
        <p14:creationId xmlns:p14="http://schemas.microsoft.com/office/powerpoint/2010/main" val="446879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Espaço Reservado para Anotações 2"/>
              <p:cNvSpPr>
                <a:spLocks noGrp="1"/>
              </p:cNvSpPr>
              <p:nvPr>
                <p:ph type="body" idx="1"/>
              </p:nvPr>
            </p:nvSpPr>
            <p:spPr/>
            <p:txBody>
              <a:bodyPr/>
              <a:lstStyle/>
              <a:p>
                <a:r>
                  <a:rPr lang="en-US" sz="2200" dirty="0"/>
                  <a:t>We want </a:t>
                </a:r>
                <a14:m>
                  <m:oMath xmlns:m="http://schemas.openxmlformats.org/officeDocument/2006/math">
                    <m:r>
                      <a:rPr lang="en-US" sz="2200" i="1">
                        <a:latin typeface="Cambria Math" panose="02040503050406030204" pitchFamily="18" charset="0"/>
                      </a:rPr>
                      <m:t>𝑝</m:t>
                    </m:r>
                    <m:r>
                      <a:rPr lang="en-US" sz="2200" i="1">
                        <a:latin typeface="Cambria Math" panose="02040503050406030204" pitchFamily="18" charset="0"/>
                      </a:rPr>
                      <m:t>(</m:t>
                    </m:r>
                    <m:r>
                      <a:rPr lang="en-US" sz="2200" i="1">
                        <a:latin typeface="Cambria Math" panose="02040503050406030204" pitchFamily="18" charset="0"/>
                      </a:rPr>
                      <m:t>𝑧</m:t>
                    </m:r>
                    <m:r>
                      <a:rPr lang="en-US" sz="2200" i="1">
                        <a:latin typeface="Cambria Math" panose="02040503050406030204" pitchFamily="18" charset="0"/>
                      </a:rPr>
                      <m:t>|</m:t>
                    </m:r>
                    <m:r>
                      <a:rPr lang="en-US" sz="2200" i="1">
                        <a:latin typeface="Cambria Math" panose="02040503050406030204" pitchFamily="18" charset="0"/>
                      </a:rPr>
                      <m:t>𝑥</m:t>
                    </m:r>
                    <m:r>
                      <a:rPr lang="en-US" sz="2200" i="1">
                        <a:latin typeface="Cambria Math" panose="02040503050406030204" pitchFamily="18" charset="0"/>
                      </a:rPr>
                      <m:t>)</m:t>
                    </m:r>
                  </m:oMath>
                </a14:m>
                <a:r>
                  <a:rPr lang="en-US" sz="2200" dirty="0">
                    <a:effectLst/>
                  </a:rPr>
                  <a:t>:</a:t>
                </a:r>
              </a:p>
              <a:p>
                <a:pPr lvl="1"/>
                <a:r>
                  <a:rPr lang="en-US" sz="2200" dirty="0"/>
                  <a:t>In modelling some physical phenomenon, </a:t>
                </a:r>
                <a:r>
                  <a:rPr lang="en-US" sz="2200" i="1" dirty="0"/>
                  <a:t>z</a:t>
                </a:r>
                <a:r>
                  <a:rPr lang="en-US" sz="2200" dirty="0"/>
                  <a:t> represents coefficients that have real world interpretations</a:t>
                </a:r>
              </a:p>
              <a:p>
                <a:pPr lvl="1"/>
                <a:r>
                  <a:rPr lang="en-US" sz="2200" dirty="0"/>
                  <a:t>We can also compute </a:t>
                </a:r>
                <a14:m>
                  <m:oMath xmlns:m="http://schemas.openxmlformats.org/officeDocument/2006/math">
                    <m:r>
                      <a:rPr lang="en-US" sz="2200" i="1">
                        <a:latin typeface="Cambria Math" panose="02040503050406030204" pitchFamily="18" charset="0"/>
                      </a:rPr>
                      <m:t>𝑝</m:t>
                    </m:r>
                    <m:d>
                      <m:dPr>
                        <m:ctrlPr>
                          <a:rPr lang="en-US" sz="2200" i="1">
                            <a:latin typeface="Cambria Math" panose="02040503050406030204" pitchFamily="18" charset="0"/>
                          </a:rPr>
                        </m:ctrlPr>
                      </m:dPr>
                      <m:e>
                        <m:r>
                          <a:rPr lang="en-US" sz="2200" i="1">
                            <a:latin typeface="Cambria Math" panose="02040503050406030204" pitchFamily="18" charset="0"/>
                          </a:rPr>
                          <m:t>𝑧</m:t>
                        </m:r>
                      </m:e>
                      <m:e>
                        <m:r>
                          <a:rPr lang="en-US" sz="2200" i="1">
                            <a:latin typeface="Cambria Math" panose="02040503050406030204" pitchFamily="18" charset="0"/>
                          </a:rPr>
                          <m:t>𝑥</m:t>
                        </m:r>
                      </m:e>
                    </m:d>
                  </m:oMath>
                </a14:m>
                <a:r>
                  <a:rPr lang="en-US" sz="2200" dirty="0"/>
                  <a:t> and then obtain </a:t>
                </a:r>
                <a14:m>
                  <m:oMath xmlns:m="http://schemas.openxmlformats.org/officeDocument/2006/math">
                    <m:r>
                      <a:rPr lang="en-US" sz="2200" i="1">
                        <a:latin typeface="Cambria Math" panose="02040503050406030204" pitchFamily="18" charset="0"/>
                      </a:rPr>
                      <m:t>𝑝</m:t>
                    </m:r>
                    <m:r>
                      <a:rPr lang="en-US" sz="2200" i="1">
                        <a:latin typeface="Cambria Math" panose="02040503050406030204" pitchFamily="18" charset="0"/>
                      </a:rPr>
                      <m:t>(</m:t>
                    </m:r>
                    <m:r>
                      <a:rPr lang="en-US" sz="2200" i="1">
                        <a:latin typeface="Cambria Math" panose="02040503050406030204" pitchFamily="18" charset="0"/>
                      </a:rPr>
                      <m:t>𝑥</m:t>
                    </m:r>
                    <m:r>
                      <a:rPr lang="en-US" sz="2200" i="1">
                        <a:latin typeface="Cambria Math" panose="02040503050406030204" pitchFamily="18" charset="0"/>
                      </a:rPr>
                      <m:t>)</m:t>
                    </m:r>
                  </m:oMath>
                </a14:m>
                <a:r>
                  <a:rPr lang="en-US" sz="2200" dirty="0"/>
                  <a:t> in a generative process</a:t>
                </a:r>
              </a:p>
              <a:p>
                <a:pPr lvl="1"/>
                <a:endParaRPr lang="en-US" sz="2200" dirty="0"/>
              </a:p>
              <a:p>
                <a:pPr lvl="0"/>
                <a:r>
                  <a:rPr lang="en-US" sz="2200" dirty="0"/>
                  <a:t>This integral requires exponential time to compute as it needs to be evaluated over all configurations of latent variables.</a:t>
                </a:r>
              </a:p>
              <a:p>
                <a:pPr lvl="0"/>
                <a:endParaRPr lang="en-US" sz="2200" dirty="0"/>
              </a:p>
              <a:p>
                <a:pPr lvl="1"/>
                <a:r>
                  <a:rPr lang="en-US" sz="2400" dirty="0"/>
                  <a:t>Variational parameter </a:t>
                </a:r>
                <a14:m>
                  <m:oMath xmlns:m="http://schemas.openxmlformats.org/officeDocument/2006/math">
                    <m:r>
                      <a:rPr lang="en-US" sz="2400" i="1" smtClean="0">
                        <a:latin typeface="Cambria Math" panose="02040503050406030204" pitchFamily="18" charset="0"/>
                        <a:ea typeface="Cambria Math" panose="02040503050406030204" pitchFamily="18" charset="0"/>
                      </a:rPr>
                      <m:t>𝜃</m:t>
                    </m:r>
                  </m:oMath>
                </a14:m>
                <a:r>
                  <a:rPr lang="el-GR" sz="2400" dirty="0"/>
                  <a:t> </a:t>
                </a:r>
                <a:r>
                  <a:rPr lang="en-US" sz="2400" dirty="0"/>
                  <a:t>indexes the family of distributions</a:t>
                </a:r>
              </a:p>
              <a:p>
                <a:pPr lvl="1"/>
                <a:r>
                  <a:rPr lang="en-US" sz="2400" dirty="0"/>
                  <a:t>For </a:t>
                </a:r>
                <a14:m>
                  <m:oMath xmlns:m="http://schemas.openxmlformats.org/officeDocument/2006/math">
                    <m:sSub>
                      <m:sSubPr>
                        <m:ctrlPr>
                          <a:rPr lang="en-US" sz="2400" i="1">
                            <a:latin typeface="Cambria Math" panose="02040503050406030204" pitchFamily="18" charset="0"/>
                          </a:rPr>
                        </m:ctrlPr>
                      </m:sSubPr>
                      <m:e>
                        <m:r>
                          <a:rPr lang="es-ES" sz="2400" i="1">
                            <a:latin typeface="Cambria Math" panose="02040503050406030204" pitchFamily="18" charset="0"/>
                          </a:rPr>
                          <m:t>𝑞</m:t>
                        </m:r>
                      </m:e>
                      <m:sub>
                        <m:r>
                          <a:rPr lang="en-US" sz="2400" i="1">
                            <a:latin typeface="Cambria Math" panose="02040503050406030204" pitchFamily="18" charset="0"/>
                            <a:ea typeface="Cambria Math" panose="02040503050406030204" pitchFamily="18" charset="0"/>
                          </a:rPr>
                          <m:t>𝜃</m:t>
                        </m:r>
                      </m:sub>
                    </m:sSub>
                    <m:d>
                      <m:dPr>
                        <m:ctrlPr>
                          <a:rPr lang="en-US" sz="2400" i="1">
                            <a:latin typeface="Cambria Math" panose="02040503050406030204" pitchFamily="18" charset="0"/>
                          </a:rPr>
                        </m:ctrlPr>
                      </m:dPr>
                      <m:e>
                        <m:r>
                          <a:rPr lang="en-US" sz="2400" i="1">
                            <a:latin typeface="Cambria Math" panose="02040503050406030204" pitchFamily="18" charset="0"/>
                          </a:rPr>
                          <m:t>𝑧</m:t>
                        </m:r>
                      </m:e>
                      <m:e>
                        <m:r>
                          <a:rPr lang="en-US" sz="2400" i="1">
                            <a:latin typeface="Cambria Math" panose="02040503050406030204" pitchFamily="18" charset="0"/>
                          </a:rPr>
                          <m:t>𝑥</m:t>
                        </m:r>
                      </m:e>
                    </m:d>
                    <m:r>
                      <a:rPr lang="en-US" sz="2400" i="1">
                        <a:latin typeface="Cambria Math" panose="02040503050406030204" pitchFamily="18" charset="0"/>
                      </a:rPr>
                      <m:t> </m:t>
                    </m:r>
                  </m:oMath>
                </a14:m>
                <a:r>
                  <a:rPr lang="en-US" sz="2400" dirty="0"/>
                  <a:t>given by a Gaussian: </a:t>
                </a:r>
                <a14:m>
                  <m:oMath xmlns:m="http://schemas.openxmlformats.org/officeDocument/2006/math">
                    <m:r>
                      <a:rPr lang="en-US" sz="2400" i="1" smtClean="0">
                        <a:latin typeface="Cambria Math" panose="02040503050406030204" pitchFamily="18" charset="0"/>
                        <a:ea typeface="Cambria Math" panose="02040503050406030204" pitchFamily="18" charset="0"/>
                      </a:rPr>
                      <m:t>𝜃</m:t>
                    </m:r>
                    <m:r>
                      <a:rPr lang="es-ES" sz="2400" b="0" i="1" smtClean="0">
                        <a:latin typeface="Cambria Math" panose="02040503050406030204" pitchFamily="18" charset="0"/>
                        <a:ea typeface="Cambria Math" panose="02040503050406030204" pitchFamily="18" charset="0"/>
                      </a:rPr>
                      <m:t>=</m:t>
                    </m:r>
                    <m:d>
                      <m:dPr>
                        <m:ctrlPr>
                          <a:rPr lang="es-ES" sz="2400" b="0" i="1" smtClean="0">
                            <a:latin typeface="Cambria Math" panose="02040503050406030204" pitchFamily="18" charset="0"/>
                            <a:ea typeface="Cambria Math" panose="02040503050406030204" pitchFamily="18" charset="0"/>
                          </a:rPr>
                        </m:ctrlPr>
                      </m:dPr>
                      <m:e>
                        <m:sSub>
                          <m:sSubPr>
                            <m:ctrlPr>
                              <a:rPr lang="es-ES" sz="2400" b="0" i="1" smtClean="0">
                                <a:latin typeface="Cambria Math" panose="02040503050406030204" pitchFamily="18" charset="0"/>
                                <a:ea typeface="Cambria Math" panose="02040503050406030204" pitchFamily="18" charset="0"/>
                              </a:rPr>
                            </m:ctrlPr>
                          </m:sSubPr>
                          <m:e>
                            <m:r>
                              <a:rPr lang="es-ES" sz="2400" b="0" i="1" smtClean="0">
                                <a:latin typeface="Cambria Math" panose="02040503050406030204" pitchFamily="18" charset="0"/>
                                <a:ea typeface="Cambria Math" panose="02040503050406030204" pitchFamily="18" charset="0"/>
                              </a:rPr>
                              <m:t>𝜇</m:t>
                            </m:r>
                          </m:e>
                          <m:sub>
                            <m:sSub>
                              <m:sSubPr>
                                <m:ctrlPr>
                                  <a:rPr lang="es-ES" sz="2400" b="0" i="1" smtClean="0">
                                    <a:latin typeface="Cambria Math" panose="02040503050406030204" pitchFamily="18" charset="0"/>
                                    <a:ea typeface="Cambria Math" panose="02040503050406030204" pitchFamily="18" charset="0"/>
                                  </a:rPr>
                                </m:ctrlPr>
                              </m:sSubPr>
                              <m:e>
                                <m:r>
                                  <a:rPr lang="es-ES" sz="2400" b="0" i="1" smtClean="0">
                                    <a:latin typeface="Cambria Math" panose="02040503050406030204" pitchFamily="18" charset="0"/>
                                    <a:ea typeface="Cambria Math" panose="02040503050406030204" pitchFamily="18" charset="0"/>
                                  </a:rPr>
                                  <m:t>𝑥</m:t>
                                </m:r>
                              </m:e>
                              <m:sub>
                                <m:r>
                                  <a:rPr lang="es-ES" sz="2400" b="0" i="1" smtClean="0">
                                    <a:latin typeface="Cambria Math" panose="02040503050406030204" pitchFamily="18" charset="0"/>
                                    <a:ea typeface="Cambria Math" panose="02040503050406030204" pitchFamily="18" charset="0"/>
                                  </a:rPr>
                                  <m:t>𝑖</m:t>
                                </m:r>
                              </m:sub>
                            </m:sSub>
                          </m:sub>
                        </m:sSub>
                        <m:r>
                          <a:rPr lang="es-ES" sz="2400" b="0" i="1" smtClean="0">
                            <a:latin typeface="Cambria Math" panose="02040503050406030204" pitchFamily="18" charset="0"/>
                            <a:ea typeface="Cambria Math" panose="02040503050406030204" pitchFamily="18" charset="0"/>
                          </a:rPr>
                          <m:t>,</m:t>
                        </m:r>
                        <m:sSub>
                          <m:sSubPr>
                            <m:ctrlPr>
                              <a:rPr lang="es-ES" sz="2400" b="0" i="1" smtClean="0">
                                <a:latin typeface="Cambria Math" panose="02040503050406030204" pitchFamily="18" charset="0"/>
                                <a:ea typeface="Cambria Math" panose="02040503050406030204" pitchFamily="18" charset="0"/>
                              </a:rPr>
                            </m:ctrlPr>
                          </m:sSubPr>
                          <m:e>
                            <m:r>
                              <a:rPr lang="es-ES" sz="2400" b="0" i="1" smtClean="0">
                                <a:latin typeface="Cambria Math" panose="02040503050406030204" pitchFamily="18" charset="0"/>
                                <a:ea typeface="Cambria Math" panose="02040503050406030204" pitchFamily="18" charset="0"/>
                              </a:rPr>
                              <m:t>𝜎</m:t>
                            </m:r>
                          </m:e>
                          <m:sub>
                            <m:sSub>
                              <m:sSubPr>
                                <m:ctrlPr>
                                  <a:rPr lang="es-ES" sz="2400" b="0" i="1" smtClean="0">
                                    <a:latin typeface="Cambria Math" panose="02040503050406030204" pitchFamily="18" charset="0"/>
                                    <a:ea typeface="Cambria Math" panose="02040503050406030204" pitchFamily="18" charset="0"/>
                                  </a:rPr>
                                </m:ctrlPr>
                              </m:sSubPr>
                              <m:e>
                                <m:r>
                                  <a:rPr lang="es-ES" sz="2400" b="0" i="1" smtClean="0">
                                    <a:latin typeface="Cambria Math" panose="02040503050406030204" pitchFamily="18" charset="0"/>
                                    <a:ea typeface="Cambria Math" panose="02040503050406030204" pitchFamily="18" charset="0"/>
                                  </a:rPr>
                                  <m:t>𝑥</m:t>
                                </m:r>
                              </m:e>
                              <m:sub>
                                <m:r>
                                  <a:rPr lang="es-ES" sz="2400" b="0" i="1" smtClean="0">
                                    <a:latin typeface="Cambria Math" panose="02040503050406030204" pitchFamily="18" charset="0"/>
                                    <a:ea typeface="Cambria Math" panose="02040503050406030204" pitchFamily="18" charset="0"/>
                                  </a:rPr>
                                  <m:t>𝑖</m:t>
                                </m:r>
                              </m:sub>
                            </m:sSub>
                          </m:sub>
                        </m:sSub>
                      </m:e>
                    </m:d>
                  </m:oMath>
                </a14:m>
                <a:endParaRPr lang="pt-BR" sz="2400" dirty="0"/>
              </a:p>
              <a:p>
                <a:pPr marL="742950" marR="0" lvl="1" indent="-28575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sz="2400" dirty="0"/>
                  <a:t>where </a:t>
                </a:r>
                <a14:m>
                  <m:oMath xmlns:m="http://schemas.openxmlformats.org/officeDocument/2006/math">
                    <m:r>
                      <a:rPr lang="en-US" sz="2400" i="1">
                        <a:latin typeface="Cambria Math" panose="02040503050406030204" pitchFamily="18" charset="0"/>
                      </a:rPr>
                      <m:t>𝑝</m:t>
                    </m:r>
                  </m:oMath>
                </a14:m>
                <a:r>
                  <a:rPr lang="en-US" sz="2400" dirty="0"/>
                  <a:t> and </a:t>
                </a:r>
                <a14:m>
                  <m:oMath xmlns:m="http://schemas.openxmlformats.org/officeDocument/2006/math">
                    <m:r>
                      <a:rPr lang="en-US" sz="2400" i="1">
                        <a:latin typeface="Cambria Math" panose="02040503050406030204" pitchFamily="18" charset="0"/>
                      </a:rPr>
                      <m:t>𝑞</m:t>
                    </m:r>
                  </m:oMath>
                </a14:m>
                <a:r>
                  <a:rPr lang="en-US" sz="2400" dirty="0"/>
                  <a:t> are two probability distributions defined over a continuous random variable </a:t>
                </a:r>
                <a14:m>
                  <m:oMath xmlns:m="http://schemas.openxmlformats.org/officeDocument/2006/math">
                    <m:r>
                      <a:rPr lang="en-US" sz="2400" i="1">
                        <a:latin typeface="Cambria Math" panose="02040503050406030204" pitchFamily="18" charset="0"/>
                      </a:rPr>
                      <m:t>𝑋</m:t>
                    </m:r>
                  </m:oMath>
                </a14:m>
                <a:endParaRPr lang="en-US" sz="2400" dirty="0"/>
              </a:p>
              <a:p>
                <a:pPr lvl="1"/>
                <a:endParaRPr lang="pt-BR" sz="2400" dirty="0"/>
              </a:p>
              <a:p>
                <a:pPr lvl="0"/>
                <a:endParaRPr lang="en-IN" sz="2200" dirty="0"/>
              </a:p>
              <a:p>
                <a:pPr lvl="1"/>
                <a:endParaRPr lang="en-US" sz="2200" dirty="0"/>
              </a:p>
              <a:p>
                <a:endParaRPr lang="pt-BR" dirty="0"/>
              </a:p>
            </p:txBody>
          </p:sp>
        </mc:Choice>
        <mc:Fallback xmlns="">
          <p:sp>
            <p:nvSpPr>
              <p:cNvPr id="3" name="Espaço Reservado para Anotações 2"/>
              <p:cNvSpPr>
                <a:spLocks noGrp="1"/>
              </p:cNvSpPr>
              <p:nvPr>
                <p:ph type="body" idx="1"/>
              </p:nvPr>
            </p:nvSpPr>
            <p:spPr/>
            <p:txBody>
              <a:bodyPr/>
              <a:lstStyle/>
              <a:p>
                <a:r>
                  <a:rPr lang="en-US" sz="2200" dirty="0"/>
                  <a:t>We want </a:t>
                </a:r>
                <a:r>
                  <a:rPr lang="en-US" sz="2200" i="0">
                    <a:latin typeface="Cambria Math" panose="02040503050406030204" pitchFamily="18" charset="0"/>
                  </a:rPr>
                  <a:t>𝑝(𝑧|𝑥)</a:t>
                </a:r>
                <a:r>
                  <a:rPr lang="en-US" sz="2200" dirty="0">
                    <a:effectLst/>
                  </a:rPr>
                  <a:t>:</a:t>
                </a:r>
              </a:p>
              <a:p>
                <a:pPr lvl="1"/>
                <a:r>
                  <a:rPr lang="en-US" sz="2200" dirty="0"/>
                  <a:t>In modelling some physical phenomenon, </a:t>
                </a:r>
                <a:r>
                  <a:rPr lang="en-US" sz="2200" i="1" dirty="0"/>
                  <a:t>z</a:t>
                </a:r>
                <a:r>
                  <a:rPr lang="en-US" sz="2200" dirty="0"/>
                  <a:t> represents coefficients that have real world interpretations</a:t>
                </a:r>
              </a:p>
              <a:p>
                <a:pPr lvl="1"/>
                <a:r>
                  <a:rPr lang="en-US" sz="2200" dirty="0"/>
                  <a:t>We can interpret </a:t>
                </a:r>
                <a:r>
                  <a:rPr lang="en-US" sz="2200" i="1" dirty="0"/>
                  <a:t>z</a:t>
                </a:r>
                <a:r>
                  <a:rPr lang="en-US" sz="2200" dirty="0"/>
                  <a:t> as “hidden” or “latent” variables that control what we can actually see</a:t>
                </a:r>
              </a:p>
              <a:p>
                <a:pPr lvl="1"/>
                <a:r>
                  <a:rPr lang="en-US" sz="2200" dirty="0"/>
                  <a:t>We can also compute </a:t>
                </a:r>
                <a:r>
                  <a:rPr lang="en-US" sz="2200" i="0">
                    <a:latin typeface="Cambria Math" panose="02040503050406030204" pitchFamily="18" charset="0"/>
                  </a:rPr>
                  <a:t>𝑝(𝑧│𝑥)</a:t>
                </a:r>
                <a:r>
                  <a:rPr lang="en-US" sz="2200" dirty="0"/>
                  <a:t> and then obtain </a:t>
                </a:r>
                <a:r>
                  <a:rPr lang="en-US" sz="2200" i="0">
                    <a:latin typeface="Cambria Math" panose="02040503050406030204" pitchFamily="18" charset="0"/>
                  </a:rPr>
                  <a:t>𝑝(𝑥)</a:t>
                </a:r>
                <a:r>
                  <a:rPr lang="en-US" sz="2200" dirty="0"/>
                  <a:t> in a generative process</a:t>
                </a:r>
              </a:p>
              <a:p>
                <a:endParaRPr lang="pt-BR" dirty="0"/>
              </a:p>
            </p:txBody>
          </p:sp>
        </mc:Fallback>
      </mc:AlternateContent>
    </p:spTree>
    <p:extLst>
      <p:ext uri="{BB962C8B-B14F-4D97-AF65-F5344CB8AC3E}">
        <p14:creationId xmlns:p14="http://schemas.microsoft.com/office/powerpoint/2010/main" val="2543817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pt-BR" dirty="0"/>
              <a:t>The 3 </a:t>
            </a:r>
            <a:r>
              <a:rPr lang="pt-BR" dirty="0" err="1"/>
              <a:t>architectures</a:t>
            </a:r>
            <a:r>
              <a:rPr lang="pt-BR" dirty="0"/>
              <a:t> </a:t>
            </a:r>
            <a:r>
              <a:rPr lang="pt-BR" dirty="0" err="1"/>
              <a:t>employed</a:t>
            </a:r>
            <a:r>
              <a:rPr lang="pt-BR" dirty="0"/>
              <a:t>, </a:t>
            </a:r>
            <a:r>
              <a:rPr lang="pt-BR" dirty="0" err="1"/>
              <a:t>each</a:t>
            </a:r>
            <a:r>
              <a:rPr lang="pt-BR" dirty="0"/>
              <a:t> </a:t>
            </a:r>
            <a:r>
              <a:rPr lang="pt-BR" dirty="0" err="1"/>
              <a:t>one</a:t>
            </a:r>
            <a:r>
              <a:rPr lang="pt-BR" dirty="0"/>
              <a:t> </a:t>
            </a:r>
            <a:r>
              <a:rPr lang="pt-BR" dirty="0" err="1"/>
              <a:t>containing</a:t>
            </a:r>
            <a:r>
              <a:rPr lang="pt-BR" dirty="0"/>
              <a:t> </a:t>
            </a:r>
            <a:r>
              <a:rPr lang="pt-BR" dirty="0" err="1"/>
              <a:t>distints</a:t>
            </a:r>
            <a:r>
              <a:rPr lang="pt-BR" dirty="0"/>
              <a:t> </a:t>
            </a:r>
            <a:r>
              <a:rPr lang="pt-BR" dirty="0" err="1"/>
              <a:t>number</a:t>
            </a:r>
            <a:r>
              <a:rPr lang="pt-BR" dirty="0"/>
              <a:t> </a:t>
            </a:r>
            <a:r>
              <a:rPr lang="pt-BR" dirty="0" err="1"/>
              <a:t>of</a:t>
            </a:r>
            <a:r>
              <a:rPr lang="pt-BR" dirty="0"/>
              <a:t> </a:t>
            </a:r>
            <a:r>
              <a:rPr lang="pt-BR" dirty="0" err="1"/>
              <a:t>neurons</a:t>
            </a:r>
            <a:r>
              <a:rPr lang="pt-BR" dirty="0"/>
              <a:t> </a:t>
            </a:r>
            <a:r>
              <a:rPr lang="pt-BR" dirty="0" err="1"/>
              <a:t>and</a:t>
            </a:r>
            <a:r>
              <a:rPr lang="pt-BR" dirty="0"/>
              <a:t> </a:t>
            </a:r>
            <a:r>
              <a:rPr lang="pt-BR" dirty="0" err="1"/>
              <a:t>of</a:t>
            </a:r>
            <a:r>
              <a:rPr lang="pt-BR" dirty="0"/>
              <a:t> </a:t>
            </a:r>
            <a:r>
              <a:rPr lang="pt-BR" dirty="0" err="1"/>
              <a:t>layers</a:t>
            </a:r>
            <a:r>
              <a:rPr lang="pt-BR" dirty="0"/>
              <a:t>. The </a:t>
            </a:r>
            <a:r>
              <a:rPr lang="pt-BR" dirty="0" err="1"/>
              <a:t>classifier</a:t>
            </a:r>
            <a:r>
              <a:rPr lang="pt-BR" dirty="0"/>
              <a:t> </a:t>
            </a:r>
            <a:r>
              <a:rPr lang="pt-BR" dirty="0" err="1"/>
              <a:t>is</a:t>
            </a:r>
            <a:r>
              <a:rPr lang="pt-BR" dirty="0"/>
              <a:t> </a:t>
            </a:r>
            <a:r>
              <a:rPr lang="pt-BR" dirty="0" err="1"/>
              <a:t>the</a:t>
            </a:r>
            <a:r>
              <a:rPr lang="pt-BR" dirty="0"/>
              <a:t> </a:t>
            </a:r>
            <a:r>
              <a:rPr lang="pt-BR" dirty="0" err="1"/>
              <a:t>same</a:t>
            </a:r>
            <a:r>
              <a:rPr lang="pt-BR" dirty="0"/>
              <a:t> </a:t>
            </a:r>
            <a:r>
              <a:rPr lang="pt-BR" dirty="0" err="1"/>
              <a:t>used</a:t>
            </a:r>
            <a:r>
              <a:rPr lang="pt-BR" dirty="0"/>
              <a:t> for </a:t>
            </a:r>
            <a:r>
              <a:rPr lang="pt-BR" dirty="0" err="1"/>
              <a:t>all</a:t>
            </a:r>
            <a:r>
              <a:rPr lang="pt-BR" dirty="0"/>
              <a:t> </a:t>
            </a:r>
            <a:r>
              <a:rPr lang="pt-BR" dirty="0" err="1"/>
              <a:t>the</a:t>
            </a:r>
            <a:r>
              <a:rPr lang="pt-BR" dirty="0"/>
              <a:t> </a:t>
            </a:r>
            <a:r>
              <a:rPr lang="pt-BR" dirty="0" err="1"/>
              <a:t>architectures</a:t>
            </a:r>
            <a:r>
              <a:rPr lang="pt-BR" dirty="0"/>
              <a:t>. </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endParaRPr lang="pt-BR" dirty="0"/>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sz="1200" dirty="0">
                <a:effectLst/>
                <a:latin typeface="Times New Roman" panose="02020603050405020304" pitchFamily="18" charset="0"/>
                <a:ea typeface="PMingLiU" panose="02020500000000000000" pitchFamily="18" charset="-120"/>
              </a:rPr>
              <a:t>The experiments were run with the proportions of 80% of samples as the training set and 20% of samples as the testing set which were randomly selected. To obtain reliable results and show the best overall accuracy that the model can achieve, we repeat each experiment five times. Four indicators are used to assess the performance of models, including the mean and maximum values of the overall accuracy obtained by the last epoch and the mean and maximum values of the maximal overall accuracy. For simplicity, they can be denoted as Last-Mean, Last-Max, Best-Mean, and Best-Max, respectively.</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endParaRPr lang="en-US" sz="1200" dirty="0">
              <a:effectLst/>
              <a:latin typeface="Times New Roman" panose="02020603050405020304" pitchFamily="18" charset="0"/>
              <a:ea typeface="PMingLiU" panose="02020500000000000000" pitchFamily="18" charset="-120"/>
            </a:endParaRP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sz="1200" dirty="0">
                <a:effectLst/>
                <a:latin typeface="Times New Roman" panose="02020603050405020304" pitchFamily="18" charset="0"/>
                <a:ea typeface="PMingLiU" panose="02020500000000000000" pitchFamily="18" charset="-120"/>
              </a:rPr>
              <a:t>Qual a </a:t>
            </a:r>
            <a:r>
              <a:rPr lang="en-US" sz="1200" dirty="0" err="1">
                <a:effectLst/>
                <a:latin typeface="Times New Roman" panose="02020603050405020304" pitchFamily="18" charset="0"/>
                <a:ea typeface="PMingLiU" panose="02020500000000000000" pitchFamily="18" charset="-120"/>
              </a:rPr>
              <a:t>diferen</a:t>
            </a:r>
            <a:r>
              <a:rPr lang="pt-BR" sz="1200" dirty="0" err="1">
                <a:effectLst/>
                <a:latin typeface="Times New Roman" panose="02020603050405020304" pitchFamily="18" charset="0"/>
                <a:ea typeface="PMingLiU" panose="02020500000000000000" pitchFamily="18" charset="-120"/>
              </a:rPr>
              <a:t>ça</a:t>
            </a:r>
            <a:r>
              <a:rPr lang="pt-BR" sz="1200" dirty="0">
                <a:effectLst/>
                <a:latin typeface="Times New Roman" panose="02020603050405020304" pitchFamily="18" charset="0"/>
                <a:ea typeface="PMingLiU" panose="02020500000000000000" pitchFamily="18" charset="-120"/>
              </a:rPr>
              <a:t> entre as arquiteturas, essencialmente</a:t>
            </a:r>
            <a:r>
              <a:rPr lang="en-US" sz="1200" dirty="0">
                <a:effectLst/>
                <a:latin typeface="Times New Roman" panose="02020603050405020304" pitchFamily="18" charset="0"/>
                <a:ea typeface="PMingLiU" panose="02020500000000000000" pitchFamily="18" charset="-120"/>
              </a:rPr>
              <a:t>?</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endParaRPr lang="en-US" sz="1200" dirty="0">
              <a:effectLst/>
              <a:latin typeface="Times New Roman" panose="02020603050405020304" pitchFamily="18" charset="0"/>
              <a:ea typeface="PMingLiU" panose="02020500000000000000" pitchFamily="18" charset="-120"/>
            </a:endParaRP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sz="1200" dirty="0">
                <a:effectLst/>
                <a:latin typeface="Times New Roman" panose="02020603050405020304" pitchFamily="18" charset="0"/>
                <a:ea typeface="PMingLiU" panose="02020500000000000000" pitchFamily="18" charset="-120"/>
              </a:rPr>
              <a:t>Arc 2 </a:t>
            </a:r>
            <a:r>
              <a:rPr lang="en-US" sz="1200" dirty="0" err="1">
                <a:effectLst/>
                <a:latin typeface="Times New Roman" panose="02020603050405020304" pitchFamily="18" charset="0"/>
                <a:ea typeface="PMingLiU" panose="02020500000000000000" pitchFamily="18" charset="-120"/>
              </a:rPr>
              <a:t>aumentou</a:t>
            </a:r>
            <a:r>
              <a:rPr lang="en-US" sz="1200" dirty="0">
                <a:effectLst/>
                <a:latin typeface="Times New Roman" panose="02020603050405020304" pitchFamily="18" charset="0"/>
                <a:ea typeface="PMingLiU" panose="02020500000000000000" pitchFamily="18" charset="-120"/>
              </a:rPr>
              <a:t> o </a:t>
            </a:r>
            <a:r>
              <a:rPr lang="en-US" sz="1200" dirty="0" err="1">
                <a:effectLst/>
                <a:latin typeface="Times New Roman" panose="02020603050405020304" pitchFamily="18" charset="0"/>
                <a:ea typeface="PMingLiU" panose="02020500000000000000" pitchFamily="18" charset="-120"/>
              </a:rPr>
              <a:t>numero</a:t>
            </a:r>
            <a:r>
              <a:rPr lang="en-US" sz="1200" dirty="0">
                <a:effectLst/>
                <a:latin typeface="Times New Roman" panose="02020603050405020304" pitchFamily="18" charset="0"/>
                <a:ea typeface="PMingLiU" panose="02020500000000000000" pitchFamily="18" charset="-120"/>
              </a:rPr>
              <a:t> de layers</a:t>
            </a:r>
            <a:endParaRPr lang="pt-BR" sz="1200" dirty="0">
              <a:effectLst/>
              <a:latin typeface="Times New Roman" panose="02020603050405020304" pitchFamily="18" charset="0"/>
              <a:ea typeface="PMingLiU" panose="02020500000000000000" pitchFamily="18" charset="-120"/>
            </a:endParaRPr>
          </a:p>
          <a:p>
            <a:endParaRPr lang="pt-BR" dirty="0"/>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endParaRPr lang="pt-BR" dirty="0"/>
          </a:p>
          <a:p>
            <a:endParaRPr lang="en-US" dirty="0"/>
          </a:p>
        </p:txBody>
      </p:sp>
    </p:spTree>
    <p:extLst>
      <p:ext uri="{BB962C8B-B14F-4D97-AF65-F5344CB8AC3E}">
        <p14:creationId xmlns:p14="http://schemas.microsoft.com/office/powerpoint/2010/main" val="2197385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800" dirty="0">
                <a:effectLst/>
                <a:latin typeface="Times New Roman" panose="02020603050405020304" pitchFamily="18" charset="0"/>
                <a:ea typeface="PMingLiU" panose="02020500000000000000" pitchFamily="18" charset="-120"/>
              </a:rPr>
              <a:t>For CWRU we can identify that the model with the best accuracy is STFT, followed by CWT, and finally Slice. In fact, the Slice model is expected to be the worst among the three, since the raw data is only transformed into images, without major transformations. Therefore, there is more noise in the diagnosis of failure modes. We can also make a comparison between the different architectures used in VAE. STFT and CWT had better results in architecture 1, i.e., increasing the layers of the MLP does not result in greater assertiveness of the model. While architecture 2 excelled, in terms of accuracy, in relation to Slice. </a:t>
            </a:r>
            <a:r>
              <a:rPr lang="pt-BR" sz="1800" dirty="0" err="1">
                <a:effectLst/>
                <a:latin typeface="Times New Roman" panose="02020603050405020304" pitchFamily="18" charset="0"/>
                <a:ea typeface="PMingLiU" panose="02020500000000000000" pitchFamily="18" charset="-120"/>
              </a:rPr>
              <a:t>Architecture</a:t>
            </a:r>
            <a:r>
              <a:rPr lang="pt-BR" sz="1800" dirty="0">
                <a:effectLst/>
                <a:latin typeface="Times New Roman" panose="02020603050405020304" pitchFamily="18" charset="0"/>
                <a:ea typeface="PMingLiU" panose="02020500000000000000" pitchFamily="18" charset="-120"/>
              </a:rPr>
              <a:t> 3 </a:t>
            </a:r>
            <a:r>
              <a:rPr lang="pt-BR" sz="1800" dirty="0" err="1">
                <a:effectLst/>
                <a:latin typeface="Times New Roman" panose="02020603050405020304" pitchFamily="18" charset="0"/>
                <a:ea typeface="PMingLiU" panose="02020500000000000000" pitchFamily="18" charset="-120"/>
              </a:rPr>
              <a:t>has</a:t>
            </a:r>
            <a:r>
              <a:rPr lang="pt-BR" sz="1800" dirty="0">
                <a:effectLst/>
                <a:latin typeface="Times New Roman" panose="02020603050405020304" pitchFamily="18" charset="0"/>
                <a:ea typeface="PMingLiU" panose="02020500000000000000" pitchFamily="18" charset="-120"/>
              </a:rPr>
              <a:t> </a:t>
            </a:r>
            <a:r>
              <a:rPr lang="pt-BR" sz="1800" dirty="0" err="1">
                <a:effectLst/>
                <a:latin typeface="Times New Roman" panose="02020603050405020304" pitchFamily="18" charset="0"/>
                <a:ea typeface="PMingLiU" panose="02020500000000000000" pitchFamily="18" charset="-120"/>
              </a:rPr>
              <a:t>better</a:t>
            </a:r>
            <a:r>
              <a:rPr lang="pt-BR" sz="1800" dirty="0">
                <a:effectLst/>
                <a:latin typeface="Times New Roman" panose="02020603050405020304" pitchFamily="18" charset="0"/>
                <a:ea typeface="PMingLiU" panose="02020500000000000000" pitchFamily="18" charset="-120"/>
              </a:rPr>
              <a:t> </a:t>
            </a:r>
            <a:r>
              <a:rPr lang="pt-BR" sz="1800" dirty="0" err="1">
                <a:effectLst/>
                <a:latin typeface="Times New Roman" panose="02020603050405020304" pitchFamily="18" charset="0"/>
                <a:ea typeface="PMingLiU" panose="02020500000000000000" pitchFamily="18" charset="-120"/>
              </a:rPr>
              <a:t>results</a:t>
            </a:r>
            <a:r>
              <a:rPr lang="pt-BR" sz="1800" dirty="0">
                <a:effectLst/>
                <a:latin typeface="Times New Roman" panose="02020603050405020304" pitchFamily="18" charset="0"/>
                <a:ea typeface="PMingLiU" panose="02020500000000000000" pitchFamily="18" charset="-120"/>
              </a:rPr>
              <a:t> </a:t>
            </a:r>
            <a:r>
              <a:rPr lang="pt-BR" sz="1800" dirty="0" err="1">
                <a:effectLst/>
                <a:latin typeface="Times New Roman" panose="02020603050405020304" pitchFamily="18" charset="0"/>
                <a:ea typeface="PMingLiU" panose="02020500000000000000" pitchFamily="18" charset="-120"/>
              </a:rPr>
              <a:t>compared</a:t>
            </a:r>
            <a:r>
              <a:rPr lang="pt-BR" sz="1800" dirty="0">
                <a:effectLst/>
                <a:latin typeface="Times New Roman" panose="02020603050405020304" pitchFamily="18" charset="0"/>
                <a:ea typeface="PMingLiU" panose="02020500000000000000" pitchFamily="18" charset="-120"/>
              </a:rPr>
              <a:t> </a:t>
            </a:r>
            <a:r>
              <a:rPr lang="pt-BR" sz="1800" dirty="0" err="1">
                <a:effectLst/>
                <a:latin typeface="Times New Roman" panose="02020603050405020304" pitchFamily="18" charset="0"/>
                <a:ea typeface="PMingLiU" panose="02020500000000000000" pitchFamily="18" charset="-120"/>
              </a:rPr>
              <a:t>to</a:t>
            </a:r>
            <a:r>
              <a:rPr lang="pt-BR" sz="1800" dirty="0">
                <a:effectLst/>
                <a:latin typeface="Times New Roman" panose="02020603050405020304" pitchFamily="18" charset="0"/>
                <a:ea typeface="PMingLiU" panose="02020500000000000000" pitchFamily="18" charset="-120"/>
              </a:rPr>
              <a:t> STFT in </a:t>
            </a:r>
            <a:r>
              <a:rPr lang="pt-BR" sz="1800" dirty="0" err="1">
                <a:effectLst/>
                <a:latin typeface="Times New Roman" panose="02020603050405020304" pitchFamily="18" charset="0"/>
                <a:ea typeface="PMingLiU" panose="02020500000000000000" pitchFamily="18" charset="-120"/>
              </a:rPr>
              <a:t>relation</a:t>
            </a:r>
            <a:r>
              <a:rPr lang="pt-BR" sz="1800" dirty="0">
                <a:effectLst/>
                <a:latin typeface="Times New Roman" panose="02020603050405020304" pitchFamily="18" charset="0"/>
                <a:ea typeface="PMingLiU" panose="02020500000000000000" pitchFamily="18" charset="-120"/>
              </a:rPr>
              <a:t> </a:t>
            </a:r>
            <a:r>
              <a:rPr lang="pt-BR" sz="1800" dirty="0" err="1">
                <a:effectLst/>
                <a:latin typeface="Times New Roman" panose="02020603050405020304" pitchFamily="18" charset="0"/>
                <a:ea typeface="PMingLiU" panose="02020500000000000000" pitchFamily="18" charset="-120"/>
              </a:rPr>
              <a:t>to</a:t>
            </a:r>
            <a:r>
              <a:rPr lang="pt-BR" sz="1800" dirty="0">
                <a:effectLst/>
                <a:latin typeface="Times New Roman" panose="02020603050405020304" pitchFamily="18" charset="0"/>
                <a:ea typeface="PMingLiU" panose="02020500000000000000" pitchFamily="18" charset="-120"/>
              </a:rPr>
              <a:t> </a:t>
            </a:r>
            <a:r>
              <a:rPr lang="pt-BR" sz="1800" dirty="0" err="1">
                <a:effectLst/>
                <a:latin typeface="Times New Roman" panose="02020603050405020304" pitchFamily="18" charset="0"/>
                <a:ea typeface="PMingLiU" panose="02020500000000000000" pitchFamily="18" charset="-120"/>
              </a:rPr>
              <a:t>Architecture</a:t>
            </a:r>
            <a:r>
              <a:rPr lang="pt-BR" sz="1800" dirty="0">
                <a:effectLst/>
                <a:latin typeface="Times New Roman" panose="02020603050405020304" pitchFamily="18" charset="0"/>
                <a:ea typeface="PMingLiU" panose="02020500000000000000" pitchFamily="18" charset="-120"/>
              </a:rPr>
              <a:t> 2, </a:t>
            </a:r>
            <a:r>
              <a:rPr lang="pt-BR" sz="1800" dirty="0" err="1">
                <a:effectLst/>
                <a:latin typeface="Times New Roman" panose="02020603050405020304" pitchFamily="18" charset="0"/>
                <a:ea typeface="PMingLiU" panose="02020500000000000000" pitchFamily="18" charset="-120"/>
              </a:rPr>
              <a:t>but</a:t>
            </a:r>
            <a:r>
              <a:rPr lang="pt-BR" sz="1800" dirty="0">
                <a:effectLst/>
                <a:latin typeface="Times New Roman" panose="02020603050405020304" pitchFamily="18" charset="0"/>
                <a:ea typeface="PMingLiU" panose="02020500000000000000" pitchFamily="18" charset="-120"/>
              </a:rPr>
              <a:t> </a:t>
            </a:r>
            <a:r>
              <a:rPr lang="pt-BR" sz="1800" dirty="0" err="1">
                <a:effectLst/>
                <a:latin typeface="Times New Roman" panose="02020603050405020304" pitchFamily="18" charset="0"/>
                <a:ea typeface="PMingLiU" panose="02020500000000000000" pitchFamily="18" charset="-120"/>
              </a:rPr>
              <a:t>Architecture</a:t>
            </a:r>
            <a:r>
              <a:rPr lang="pt-BR" sz="1800" dirty="0">
                <a:effectLst/>
                <a:latin typeface="Times New Roman" panose="02020603050405020304" pitchFamily="18" charset="0"/>
                <a:ea typeface="PMingLiU" panose="02020500000000000000" pitchFamily="18" charset="-120"/>
              </a:rPr>
              <a:t> 1 still emerges. </a:t>
            </a:r>
            <a:r>
              <a:rPr lang="pt-BR" sz="1800" dirty="0" err="1">
                <a:effectLst/>
                <a:latin typeface="Times New Roman" panose="02020603050405020304" pitchFamily="18" charset="0"/>
                <a:ea typeface="PMingLiU" panose="02020500000000000000" pitchFamily="18" charset="-120"/>
              </a:rPr>
              <a:t>Finally</a:t>
            </a:r>
            <a:r>
              <a:rPr lang="pt-BR" sz="1800" dirty="0">
                <a:effectLst/>
                <a:latin typeface="Times New Roman" panose="02020603050405020304" pitchFamily="18" charset="0"/>
                <a:ea typeface="PMingLiU" panose="02020500000000000000" pitchFamily="18" charset="-120"/>
              </a:rPr>
              <a:t>, </a:t>
            </a:r>
            <a:r>
              <a:rPr lang="pt-BR" sz="1800" dirty="0" err="1">
                <a:effectLst/>
                <a:latin typeface="Times New Roman" panose="02020603050405020304" pitchFamily="18" charset="0"/>
                <a:ea typeface="PMingLiU" panose="02020500000000000000" pitchFamily="18" charset="-120"/>
              </a:rPr>
              <a:t>we</a:t>
            </a:r>
            <a:r>
              <a:rPr lang="pt-BR" sz="1800" dirty="0">
                <a:effectLst/>
                <a:latin typeface="Times New Roman" panose="02020603050405020304" pitchFamily="18" charset="0"/>
                <a:ea typeface="PMingLiU" panose="02020500000000000000" pitchFamily="18" charset="-120"/>
              </a:rPr>
              <a:t> </a:t>
            </a:r>
            <a:r>
              <a:rPr lang="pt-BR" sz="1800" dirty="0" err="1">
                <a:effectLst/>
                <a:latin typeface="Times New Roman" panose="02020603050405020304" pitchFamily="18" charset="0"/>
                <a:ea typeface="PMingLiU" panose="02020500000000000000" pitchFamily="18" charset="-120"/>
              </a:rPr>
              <a:t>can</a:t>
            </a:r>
            <a:r>
              <a:rPr lang="pt-BR" sz="1800" dirty="0">
                <a:effectLst/>
                <a:latin typeface="Times New Roman" panose="02020603050405020304" pitchFamily="18" charset="0"/>
                <a:ea typeface="PMingLiU" panose="02020500000000000000" pitchFamily="18" charset="-120"/>
              </a:rPr>
              <a:t> </a:t>
            </a:r>
            <a:r>
              <a:rPr lang="pt-BR" sz="1800" dirty="0" err="1">
                <a:effectLst/>
                <a:latin typeface="Times New Roman" panose="02020603050405020304" pitchFamily="18" charset="0"/>
                <a:ea typeface="PMingLiU" panose="02020500000000000000" pitchFamily="18" charset="-120"/>
              </a:rPr>
              <a:t>perform</a:t>
            </a:r>
            <a:r>
              <a:rPr lang="pt-BR" sz="1800" dirty="0">
                <a:effectLst/>
                <a:latin typeface="Times New Roman" panose="02020603050405020304" pitchFamily="18" charset="0"/>
                <a:ea typeface="PMingLiU" panose="02020500000000000000" pitchFamily="18" charset="-120"/>
              </a:rPr>
              <a:t> a </a:t>
            </a:r>
            <a:r>
              <a:rPr lang="pt-BR" sz="1800" dirty="0" err="1">
                <a:effectLst/>
                <a:latin typeface="Times New Roman" panose="02020603050405020304" pitchFamily="18" charset="0"/>
                <a:ea typeface="PMingLiU" panose="02020500000000000000" pitchFamily="18" charset="-120"/>
              </a:rPr>
              <a:t>comparison</a:t>
            </a:r>
            <a:r>
              <a:rPr lang="pt-BR" sz="1800" dirty="0">
                <a:effectLst/>
                <a:latin typeface="Times New Roman" panose="02020603050405020304" pitchFamily="18" charset="0"/>
                <a:ea typeface="PMingLiU" panose="02020500000000000000" pitchFamily="18" charset="-120"/>
              </a:rPr>
              <a:t> </a:t>
            </a:r>
            <a:r>
              <a:rPr lang="pt-BR" sz="1800" dirty="0" err="1">
                <a:effectLst/>
                <a:latin typeface="Times New Roman" panose="02020603050405020304" pitchFamily="18" charset="0"/>
                <a:ea typeface="PMingLiU" panose="02020500000000000000" pitchFamily="18" charset="-120"/>
              </a:rPr>
              <a:t>between</a:t>
            </a:r>
            <a:r>
              <a:rPr lang="pt-BR" sz="1800" dirty="0">
                <a:effectLst/>
                <a:latin typeface="Times New Roman" panose="02020603050405020304" pitchFamily="18" charset="0"/>
                <a:ea typeface="PMingLiU" panose="02020500000000000000" pitchFamily="18" charset="-120"/>
              </a:rPr>
              <a:t> </a:t>
            </a:r>
            <a:r>
              <a:rPr lang="pt-BR" sz="1800" dirty="0" err="1">
                <a:effectLst/>
                <a:latin typeface="Times New Roman" panose="02020603050405020304" pitchFamily="18" charset="0"/>
                <a:ea typeface="PMingLiU" panose="02020500000000000000" pitchFamily="18" charset="-120"/>
              </a:rPr>
              <a:t>the</a:t>
            </a:r>
            <a:r>
              <a:rPr lang="pt-BR" sz="1800" dirty="0">
                <a:effectLst/>
                <a:latin typeface="Times New Roman" panose="02020603050405020304" pitchFamily="18" charset="0"/>
                <a:ea typeface="PMingLiU" panose="02020500000000000000" pitchFamily="18" charset="-120"/>
              </a:rPr>
              <a:t> </a:t>
            </a:r>
            <a:r>
              <a:rPr lang="pt-BR" sz="1800" dirty="0" err="1">
                <a:effectLst/>
                <a:latin typeface="Times New Roman" panose="02020603050405020304" pitchFamily="18" charset="0"/>
                <a:ea typeface="PMingLiU" panose="02020500000000000000" pitchFamily="18" charset="-120"/>
              </a:rPr>
              <a:t>results</a:t>
            </a:r>
            <a:r>
              <a:rPr lang="pt-BR" sz="1800" dirty="0">
                <a:effectLst/>
                <a:latin typeface="Times New Roman" panose="02020603050405020304" pitchFamily="18" charset="0"/>
                <a:ea typeface="PMingLiU" panose="02020500000000000000" pitchFamily="18" charset="-120"/>
              </a:rPr>
              <a:t> </a:t>
            </a:r>
            <a:r>
              <a:rPr lang="pt-BR" sz="1800" dirty="0" err="1">
                <a:effectLst/>
                <a:latin typeface="Times New Roman" panose="02020603050405020304" pitchFamily="18" charset="0"/>
                <a:ea typeface="PMingLiU" panose="02020500000000000000" pitchFamily="18" charset="-120"/>
              </a:rPr>
              <a:t>of</a:t>
            </a:r>
            <a:r>
              <a:rPr lang="pt-BR" sz="1800" dirty="0">
                <a:effectLst/>
                <a:latin typeface="Times New Roman" panose="02020603050405020304" pitchFamily="18" charset="0"/>
                <a:ea typeface="PMingLiU" panose="02020500000000000000" pitchFamily="18" charset="-120"/>
              </a:rPr>
              <a:t> </a:t>
            </a:r>
            <a:r>
              <a:rPr lang="pt-BR" sz="1800" dirty="0" err="1">
                <a:effectLst/>
                <a:latin typeface="Times New Roman" panose="02020603050405020304" pitchFamily="18" charset="0"/>
                <a:ea typeface="PMingLiU" panose="02020500000000000000" pitchFamily="18" charset="-120"/>
              </a:rPr>
              <a:t>our</a:t>
            </a:r>
            <a:r>
              <a:rPr lang="pt-BR" sz="1800" dirty="0">
                <a:effectLst/>
                <a:latin typeface="Times New Roman" panose="02020603050405020304" pitchFamily="18" charset="0"/>
                <a:ea typeface="PMingLiU" panose="02020500000000000000" pitchFamily="18" charset="-120"/>
              </a:rPr>
              <a:t> </a:t>
            </a:r>
            <a:r>
              <a:rPr lang="pt-BR" sz="1800" dirty="0" err="1">
                <a:effectLst/>
                <a:latin typeface="Times New Roman" panose="02020603050405020304" pitchFamily="18" charset="0"/>
                <a:ea typeface="PMingLiU" panose="02020500000000000000" pitchFamily="18" charset="-120"/>
              </a:rPr>
              <a:t>architectures</a:t>
            </a:r>
            <a:r>
              <a:rPr lang="pt-BR" sz="1800" dirty="0">
                <a:effectLst/>
                <a:latin typeface="Times New Roman" panose="02020603050405020304" pitchFamily="18" charset="0"/>
                <a:ea typeface="PMingLiU" panose="02020500000000000000" pitchFamily="18" charset="-120"/>
              </a:rPr>
              <a:t> </a:t>
            </a:r>
            <a:r>
              <a:rPr lang="pt-BR" sz="1800" dirty="0" err="1">
                <a:effectLst/>
                <a:latin typeface="Times New Roman" panose="02020603050405020304" pitchFamily="18" charset="0"/>
                <a:ea typeface="PMingLiU" panose="02020500000000000000" pitchFamily="18" charset="-120"/>
              </a:rPr>
              <a:t>with</a:t>
            </a:r>
            <a:r>
              <a:rPr lang="pt-BR" sz="1800" dirty="0">
                <a:effectLst/>
                <a:latin typeface="Times New Roman" panose="02020603050405020304" pitchFamily="18" charset="0"/>
                <a:ea typeface="PMingLiU" panose="02020500000000000000" pitchFamily="18" charset="-120"/>
              </a:rPr>
              <a:t> </a:t>
            </a:r>
            <a:r>
              <a:rPr lang="pt-BR" sz="1800" dirty="0" err="1">
                <a:effectLst/>
                <a:latin typeface="Times New Roman" panose="02020603050405020304" pitchFamily="18" charset="0"/>
                <a:ea typeface="PMingLiU" panose="02020500000000000000" pitchFamily="18" charset="-120"/>
              </a:rPr>
              <a:t>those</a:t>
            </a:r>
            <a:r>
              <a:rPr lang="pt-BR" sz="1800" dirty="0">
                <a:effectLst/>
                <a:latin typeface="Times New Roman" panose="02020603050405020304" pitchFamily="18" charset="0"/>
                <a:ea typeface="PMingLiU" panose="02020500000000000000" pitchFamily="18" charset="-120"/>
              </a:rPr>
              <a:t> </a:t>
            </a:r>
            <a:r>
              <a:rPr lang="pt-BR" sz="1800" dirty="0" err="1">
                <a:effectLst/>
                <a:latin typeface="Times New Roman" panose="02020603050405020304" pitchFamily="18" charset="0"/>
                <a:ea typeface="PMingLiU" panose="02020500000000000000" pitchFamily="18" charset="-120"/>
              </a:rPr>
              <a:t>obtained</a:t>
            </a:r>
            <a:r>
              <a:rPr lang="pt-BR" sz="1800" dirty="0">
                <a:effectLst/>
                <a:latin typeface="Times New Roman" panose="02020603050405020304" pitchFamily="18" charset="0"/>
                <a:ea typeface="PMingLiU" panose="02020500000000000000" pitchFamily="18" charset="-120"/>
              </a:rPr>
              <a:t> </a:t>
            </a:r>
            <a:r>
              <a:rPr lang="pt-BR" sz="1800" dirty="0" err="1">
                <a:effectLst/>
                <a:latin typeface="Times New Roman" panose="02020603050405020304" pitchFamily="18" charset="0"/>
                <a:ea typeface="PMingLiU" panose="02020500000000000000" pitchFamily="18" charset="-120"/>
              </a:rPr>
              <a:t>by</a:t>
            </a:r>
            <a:r>
              <a:rPr lang="pt-BR" sz="1800" dirty="0">
                <a:effectLst/>
                <a:latin typeface="Times New Roman" panose="02020603050405020304" pitchFamily="18" charset="0"/>
                <a:ea typeface="PMingLiU" panose="02020500000000000000" pitchFamily="18" charset="-120"/>
              </a:rPr>
              <a:t> Zhao et al. [4] </a:t>
            </a:r>
            <a:r>
              <a:rPr lang="pt-BR" sz="1800" dirty="0" err="1">
                <a:effectLst/>
                <a:latin typeface="Times New Roman" panose="02020603050405020304" pitchFamily="18" charset="0"/>
                <a:ea typeface="PMingLiU" panose="02020500000000000000" pitchFamily="18" charset="-120"/>
              </a:rPr>
              <a:t>using</a:t>
            </a:r>
            <a:r>
              <a:rPr lang="pt-BR" sz="1800" dirty="0">
                <a:effectLst/>
                <a:latin typeface="Times New Roman" panose="02020603050405020304" pitchFamily="18" charset="0"/>
                <a:ea typeface="PMingLiU" panose="02020500000000000000" pitchFamily="18" charset="-120"/>
              </a:rPr>
              <a:t> a CNN. </a:t>
            </a:r>
            <a:r>
              <a:rPr lang="pt-BR" sz="1800" dirty="0" err="1">
                <a:effectLst/>
                <a:latin typeface="Times New Roman" panose="02020603050405020304" pitchFamily="18" charset="0"/>
                <a:ea typeface="PMingLiU" panose="02020500000000000000" pitchFamily="18" charset="-120"/>
              </a:rPr>
              <a:t>Regarding</a:t>
            </a:r>
            <a:r>
              <a:rPr lang="pt-BR" sz="1800" dirty="0">
                <a:effectLst/>
                <a:latin typeface="Times New Roman" panose="02020603050405020304" pitchFamily="18" charset="0"/>
                <a:ea typeface="PMingLiU" panose="02020500000000000000" pitchFamily="18" charset="-120"/>
              </a:rPr>
              <a:t> CWT </a:t>
            </a:r>
            <a:r>
              <a:rPr lang="pt-BR" sz="1800" dirty="0" err="1">
                <a:effectLst/>
                <a:latin typeface="Times New Roman" panose="02020603050405020304" pitchFamily="18" charset="0"/>
                <a:ea typeface="PMingLiU" panose="02020500000000000000" pitchFamily="18" charset="-120"/>
              </a:rPr>
              <a:t>and</a:t>
            </a:r>
            <a:r>
              <a:rPr lang="pt-BR" sz="1800" dirty="0">
                <a:effectLst/>
                <a:latin typeface="Times New Roman" panose="02020603050405020304" pitchFamily="18" charset="0"/>
                <a:ea typeface="PMingLiU" panose="02020500000000000000" pitchFamily="18" charset="-120"/>
              </a:rPr>
              <a:t> </a:t>
            </a:r>
            <a:r>
              <a:rPr lang="pt-BR" sz="1800" dirty="0" err="1">
                <a:effectLst/>
                <a:latin typeface="Times New Roman" panose="02020603050405020304" pitchFamily="18" charset="0"/>
                <a:ea typeface="PMingLiU" panose="02020500000000000000" pitchFamily="18" charset="-120"/>
              </a:rPr>
              <a:t>Slice</a:t>
            </a:r>
            <a:r>
              <a:rPr lang="pt-BR" sz="1800" dirty="0">
                <a:effectLst/>
                <a:latin typeface="Times New Roman" panose="02020603050405020304" pitchFamily="18" charset="0"/>
                <a:ea typeface="PMingLiU" panose="02020500000000000000" pitchFamily="18" charset="-120"/>
              </a:rPr>
              <a:t>, </a:t>
            </a:r>
            <a:r>
              <a:rPr lang="pt-BR" sz="1800" dirty="0" err="1">
                <a:effectLst/>
                <a:latin typeface="Times New Roman" panose="02020603050405020304" pitchFamily="18" charset="0"/>
                <a:ea typeface="PMingLiU" panose="02020500000000000000" pitchFamily="18" charset="-120"/>
              </a:rPr>
              <a:t>the</a:t>
            </a:r>
            <a:r>
              <a:rPr lang="pt-BR" sz="1800" dirty="0">
                <a:effectLst/>
                <a:latin typeface="Times New Roman" panose="02020603050405020304" pitchFamily="18" charset="0"/>
                <a:ea typeface="PMingLiU" panose="02020500000000000000" pitchFamily="18" charset="-120"/>
              </a:rPr>
              <a:t> </a:t>
            </a:r>
            <a:r>
              <a:rPr lang="pt-BR" sz="1800" dirty="0" err="1">
                <a:effectLst/>
                <a:latin typeface="Times New Roman" panose="02020603050405020304" pitchFamily="18" charset="0"/>
                <a:ea typeface="PMingLiU" panose="02020500000000000000" pitchFamily="18" charset="-120"/>
              </a:rPr>
              <a:t>supervised</a:t>
            </a:r>
            <a:r>
              <a:rPr lang="pt-BR" sz="1800" dirty="0">
                <a:effectLst/>
                <a:latin typeface="Times New Roman" panose="02020603050405020304" pitchFamily="18" charset="0"/>
                <a:ea typeface="PMingLiU" panose="02020500000000000000" pitchFamily="18" charset="-120"/>
              </a:rPr>
              <a:t> </a:t>
            </a:r>
            <a:r>
              <a:rPr lang="pt-BR" sz="1800" dirty="0" err="1">
                <a:effectLst/>
                <a:latin typeface="Times New Roman" panose="02020603050405020304" pitchFamily="18" charset="0"/>
                <a:ea typeface="PMingLiU" panose="02020500000000000000" pitchFamily="18" charset="-120"/>
              </a:rPr>
              <a:t>method</a:t>
            </a:r>
            <a:r>
              <a:rPr lang="pt-BR" sz="1800" dirty="0">
                <a:effectLst/>
                <a:latin typeface="Times New Roman" panose="02020603050405020304" pitchFamily="18" charset="0"/>
                <a:ea typeface="PMingLiU" panose="02020500000000000000" pitchFamily="18" charset="-120"/>
              </a:rPr>
              <a:t> </a:t>
            </a:r>
            <a:r>
              <a:rPr lang="pt-BR" sz="1800" dirty="0" err="1">
                <a:effectLst/>
                <a:latin typeface="Times New Roman" panose="02020603050405020304" pitchFamily="18" charset="0"/>
                <a:ea typeface="PMingLiU" panose="02020500000000000000" pitchFamily="18" charset="-120"/>
              </a:rPr>
              <a:t>has</a:t>
            </a:r>
            <a:r>
              <a:rPr lang="pt-BR" sz="1800" dirty="0">
                <a:effectLst/>
                <a:latin typeface="Times New Roman" panose="02020603050405020304" pitchFamily="18" charset="0"/>
                <a:ea typeface="PMingLiU" panose="02020500000000000000" pitchFamily="18" charset="-120"/>
              </a:rPr>
              <a:t> </a:t>
            </a:r>
            <a:r>
              <a:rPr lang="pt-BR" sz="1800" dirty="0" err="1">
                <a:effectLst/>
                <a:latin typeface="Times New Roman" panose="02020603050405020304" pitchFamily="18" charset="0"/>
                <a:ea typeface="PMingLiU" panose="02020500000000000000" pitchFamily="18" charset="-120"/>
              </a:rPr>
              <a:t>better</a:t>
            </a:r>
            <a:r>
              <a:rPr lang="pt-BR" sz="1800" dirty="0">
                <a:effectLst/>
                <a:latin typeface="Times New Roman" panose="02020603050405020304" pitchFamily="18" charset="0"/>
                <a:ea typeface="PMingLiU" panose="02020500000000000000" pitchFamily="18" charset="-120"/>
              </a:rPr>
              <a:t> </a:t>
            </a:r>
            <a:r>
              <a:rPr lang="pt-BR" sz="1800" dirty="0" err="1">
                <a:effectLst/>
                <a:latin typeface="Times New Roman" panose="02020603050405020304" pitchFamily="18" charset="0"/>
                <a:ea typeface="PMingLiU" panose="02020500000000000000" pitchFamily="18" charset="-120"/>
              </a:rPr>
              <a:t>metrics</a:t>
            </a:r>
            <a:r>
              <a:rPr lang="pt-BR" sz="1800" dirty="0">
                <a:effectLst/>
                <a:latin typeface="Times New Roman" panose="02020603050405020304" pitchFamily="18" charset="0"/>
                <a:ea typeface="PMingLiU" panose="02020500000000000000" pitchFamily="18" charset="-120"/>
              </a:rPr>
              <a:t>. As for STFT, </a:t>
            </a:r>
            <a:r>
              <a:rPr lang="pt-BR" sz="1800" dirty="0" err="1">
                <a:effectLst/>
                <a:latin typeface="Times New Roman" panose="02020603050405020304" pitchFamily="18" charset="0"/>
                <a:ea typeface="PMingLiU" panose="02020500000000000000" pitchFamily="18" charset="-120"/>
              </a:rPr>
              <a:t>on</a:t>
            </a:r>
            <a:r>
              <a:rPr lang="pt-BR" sz="1800" dirty="0">
                <a:effectLst/>
                <a:latin typeface="Times New Roman" panose="02020603050405020304" pitchFamily="18" charset="0"/>
                <a:ea typeface="PMingLiU" panose="02020500000000000000" pitchFamily="18" charset="-120"/>
              </a:rPr>
              <a:t> </a:t>
            </a:r>
            <a:r>
              <a:rPr lang="pt-BR" sz="1800" dirty="0" err="1">
                <a:effectLst/>
                <a:latin typeface="Times New Roman" panose="02020603050405020304" pitchFamily="18" charset="0"/>
                <a:ea typeface="PMingLiU" panose="02020500000000000000" pitchFamily="18" charset="-120"/>
              </a:rPr>
              <a:t>the</a:t>
            </a:r>
            <a:r>
              <a:rPr lang="pt-BR" sz="1800" dirty="0">
                <a:effectLst/>
                <a:latin typeface="Times New Roman" panose="02020603050405020304" pitchFamily="18" charset="0"/>
                <a:ea typeface="PMingLiU" panose="02020500000000000000" pitchFamily="18" charset="-120"/>
              </a:rPr>
              <a:t> </a:t>
            </a:r>
            <a:r>
              <a:rPr lang="pt-BR" sz="1800" dirty="0" err="1">
                <a:effectLst/>
                <a:latin typeface="Times New Roman" panose="02020603050405020304" pitchFamily="18" charset="0"/>
                <a:ea typeface="PMingLiU" panose="02020500000000000000" pitchFamily="18" charset="-120"/>
              </a:rPr>
              <a:t>other</a:t>
            </a:r>
            <a:r>
              <a:rPr lang="pt-BR" sz="1800" dirty="0">
                <a:effectLst/>
                <a:latin typeface="Times New Roman" panose="02020603050405020304" pitchFamily="18" charset="0"/>
                <a:ea typeface="PMingLiU" panose="02020500000000000000" pitchFamily="18" charset="-120"/>
              </a:rPr>
              <a:t> </a:t>
            </a:r>
            <a:r>
              <a:rPr lang="pt-BR" sz="1800" dirty="0" err="1">
                <a:effectLst/>
                <a:latin typeface="Times New Roman" panose="02020603050405020304" pitchFamily="18" charset="0"/>
                <a:ea typeface="PMingLiU" panose="02020500000000000000" pitchFamily="18" charset="-120"/>
              </a:rPr>
              <a:t>hand</a:t>
            </a:r>
            <a:r>
              <a:rPr lang="pt-BR" sz="1800" dirty="0">
                <a:effectLst/>
                <a:latin typeface="Times New Roman" panose="02020603050405020304" pitchFamily="18" charset="0"/>
                <a:ea typeface="PMingLiU" panose="02020500000000000000" pitchFamily="18" charset="-120"/>
              </a:rPr>
              <a:t>, </a:t>
            </a:r>
            <a:r>
              <a:rPr lang="pt-BR" sz="1800" dirty="0" err="1">
                <a:effectLst/>
                <a:latin typeface="Times New Roman" panose="02020603050405020304" pitchFamily="18" charset="0"/>
                <a:ea typeface="PMingLiU" panose="02020500000000000000" pitchFamily="18" charset="-120"/>
              </a:rPr>
              <a:t>the</a:t>
            </a:r>
            <a:r>
              <a:rPr lang="pt-BR" sz="1800" dirty="0">
                <a:effectLst/>
                <a:latin typeface="Times New Roman" panose="02020603050405020304" pitchFamily="18" charset="0"/>
                <a:ea typeface="PMingLiU" panose="02020500000000000000" pitchFamily="18" charset="-120"/>
              </a:rPr>
              <a:t> </a:t>
            </a:r>
            <a:r>
              <a:rPr lang="pt-BR" sz="1800" dirty="0" err="1">
                <a:effectLst/>
                <a:latin typeface="Times New Roman" panose="02020603050405020304" pitchFamily="18" charset="0"/>
                <a:ea typeface="PMingLiU" panose="02020500000000000000" pitchFamily="18" charset="-120"/>
              </a:rPr>
              <a:t>results</a:t>
            </a:r>
            <a:r>
              <a:rPr lang="pt-BR" sz="1800" dirty="0">
                <a:effectLst/>
                <a:latin typeface="Times New Roman" panose="02020603050405020304" pitchFamily="18" charset="0"/>
                <a:ea typeface="PMingLiU" panose="02020500000000000000" pitchFamily="18" charset="-120"/>
              </a:rPr>
              <a:t> are quite close. It shows </a:t>
            </a:r>
            <a:r>
              <a:rPr lang="pt-BR" sz="1800" dirty="0" err="1">
                <a:effectLst/>
                <a:latin typeface="Times New Roman" panose="02020603050405020304" pitchFamily="18" charset="0"/>
                <a:ea typeface="PMingLiU" panose="02020500000000000000" pitchFamily="18" charset="-120"/>
              </a:rPr>
              <a:t>that</a:t>
            </a:r>
            <a:r>
              <a:rPr lang="pt-BR" sz="1800" dirty="0">
                <a:effectLst/>
                <a:latin typeface="Times New Roman" panose="02020603050405020304" pitchFamily="18" charset="0"/>
                <a:ea typeface="PMingLiU" panose="02020500000000000000" pitchFamily="18" charset="-120"/>
              </a:rPr>
              <a:t>, </a:t>
            </a:r>
            <a:r>
              <a:rPr lang="pt-BR" sz="1800" dirty="0" err="1">
                <a:effectLst/>
                <a:latin typeface="Times New Roman" panose="02020603050405020304" pitchFamily="18" charset="0"/>
                <a:ea typeface="PMingLiU" panose="02020500000000000000" pitchFamily="18" charset="-120"/>
              </a:rPr>
              <a:t>with</a:t>
            </a:r>
            <a:r>
              <a:rPr lang="pt-BR" sz="1800" dirty="0">
                <a:effectLst/>
                <a:latin typeface="Times New Roman" panose="02020603050405020304" pitchFamily="18" charset="0"/>
                <a:ea typeface="PMingLiU" panose="02020500000000000000" pitchFamily="18" charset="-120"/>
              </a:rPr>
              <a:t> </a:t>
            </a:r>
            <a:r>
              <a:rPr lang="pt-BR" sz="1800" dirty="0" err="1">
                <a:effectLst/>
                <a:latin typeface="Times New Roman" panose="02020603050405020304" pitchFamily="18" charset="0"/>
                <a:ea typeface="PMingLiU" panose="02020500000000000000" pitchFamily="18" charset="-120"/>
              </a:rPr>
              <a:t>this</a:t>
            </a:r>
            <a:r>
              <a:rPr lang="pt-BR" sz="1800" dirty="0">
                <a:effectLst/>
                <a:latin typeface="Times New Roman" panose="02020603050405020304" pitchFamily="18" charset="0"/>
                <a:ea typeface="PMingLiU" panose="02020500000000000000" pitchFamily="18" charset="-120"/>
              </a:rPr>
              <a:t> </a:t>
            </a:r>
            <a:r>
              <a:rPr lang="pt-BR" sz="1800" dirty="0" err="1">
                <a:effectLst/>
                <a:latin typeface="Times New Roman" panose="02020603050405020304" pitchFamily="18" charset="0"/>
                <a:ea typeface="PMingLiU" panose="02020500000000000000" pitchFamily="18" charset="-120"/>
              </a:rPr>
              <a:t>type</a:t>
            </a:r>
            <a:r>
              <a:rPr lang="pt-BR" sz="1800" dirty="0">
                <a:effectLst/>
                <a:latin typeface="Times New Roman" panose="02020603050405020304" pitchFamily="18" charset="0"/>
                <a:ea typeface="PMingLiU" panose="02020500000000000000" pitchFamily="18" charset="-120"/>
              </a:rPr>
              <a:t> </a:t>
            </a:r>
            <a:r>
              <a:rPr lang="pt-BR" sz="1800" dirty="0" err="1">
                <a:effectLst/>
                <a:latin typeface="Times New Roman" panose="02020603050405020304" pitchFamily="18" charset="0"/>
                <a:ea typeface="PMingLiU" panose="02020500000000000000" pitchFamily="18" charset="-120"/>
              </a:rPr>
              <a:t>of</a:t>
            </a:r>
            <a:r>
              <a:rPr lang="pt-BR" sz="1800" dirty="0">
                <a:effectLst/>
                <a:latin typeface="Times New Roman" panose="02020603050405020304" pitchFamily="18" charset="0"/>
                <a:ea typeface="PMingLiU" panose="02020500000000000000" pitchFamily="18" charset="-120"/>
              </a:rPr>
              <a:t> data </a:t>
            </a:r>
            <a:r>
              <a:rPr lang="pt-BR" sz="1800" dirty="0" err="1">
                <a:effectLst/>
                <a:latin typeface="Times New Roman" panose="02020603050405020304" pitchFamily="18" charset="0"/>
                <a:ea typeface="PMingLiU" panose="02020500000000000000" pitchFamily="18" charset="-120"/>
              </a:rPr>
              <a:t>pre-processing</a:t>
            </a:r>
            <a:r>
              <a:rPr lang="pt-BR" sz="1800" dirty="0">
                <a:effectLst/>
                <a:latin typeface="Times New Roman" panose="02020603050405020304" pitchFamily="18" charset="0"/>
                <a:ea typeface="PMingLiU" panose="02020500000000000000" pitchFamily="18" charset="-120"/>
              </a:rPr>
              <a:t>, </a:t>
            </a:r>
            <a:r>
              <a:rPr lang="pt-BR" sz="1800" dirty="0" err="1">
                <a:effectLst/>
                <a:latin typeface="Times New Roman" panose="02020603050405020304" pitchFamily="18" charset="0"/>
                <a:ea typeface="PMingLiU" panose="02020500000000000000" pitchFamily="18" charset="-120"/>
              </a:rPr>
              <a:t>the</a:t>
            </a:r>
            <a:r>
              <a:rPr lang="pt-BR" sz="1800" dirty="0">
                <a:effectLst/>
                <a:latin typeface="Times New Roman" panose="02020603050405020304" pitchFamily="18" charset="0"/>
                <a:ea typeface="PMingLiU" panose="02020500000000000000" pitchFamily="18" charset="-120"/>
              </a:rPr>
              <a:t> VAE </a:t>
            </a:r>
            <a:r>
              <a:rPr lang="pt-BR" sz="1800" dirty="0" err="1">
                <a:effectLst/>
                <a:latin typeface="Times New Roman" panose="02020603050405020304" pitchFamily="18" charset="0"/>
                <a:ea typeface="PMingLiU" panose="02020500000000000000" pitchFamily="18" charset="-120"/>
              </a:rPr>
              <a:t>performs</a:t>
            </a:r>
            <a:r>
              <a:rPr lang="pt-BR" sz="1800" dirty="0">
                <a:effectLst/>
                <a:latin typeface="Times New Roman" panose="02020603050405020304" pitchFamily="18" charset="0"/>
                <a:ea typeface="PMingLiU" panose="02020500000000000000" pitchFamily="18" charset="-120"/>
              </a:rPr>
              <a:t> as </a:t>
            </a:r>
            <a:r>
              <a:rPr lang="pt-BR" sz="1800" dirty="0" err="1">
                <a:effectLst/>
                <a:latin typeface="Times New Roman" panose="02020603050405020304" pitchFamily="18" charset="0"/>
                <a:ea typeface="PMingLiU" panose="02020500000000000000" pitchFamily="18" charset="-120"/>
              </a:rPr>
              <a:t>well</a:t>
            </a:r>
            <a:r>
              <a:rPr lang="pt-BR" sz="1800" dirty="0">
                <a:effectLst/>
                <a:latin typeface="Times New Roman" panose="02020603050405020304" pitchFamily="18" charset="0"/>
                <a:ea typeface="PMingLiU" panose="02020500000000000000" pitchFamily="18" charset="-120"/>
              </a:rPr>
              <a:t> as </a:t>
            </a:r>
            <a:r>
              <a:rPr lang="pt-BR" sz="1800" dirty="0" err="1">
                <a:effectLst/>
                <a:latin typeface="Times New Roman" panose="02020603050405020304" pitchFamily="18" charset="0"/>
                <a:ea typeface="PMingLiU" panose="02020500000000000000" pitchFamily="18" charset="-120"/>
              </a:rPr>
              <a:t>the</a:t>
            </a:r>
            <a:r>
              <a:rPr lang="pt-BR" sz="1800" dirty="0">
                <a:effectLst/>
                <a:latin typeface="Times New Roman" panose="02020603050405020304" pitchFamily="18" charset="0"/>
                <a:ea typeface="PMingLiU" panose="02020500000000000000" pitchFamily="18" charset="-120"/>
              </a:rPr>
              <a:t> CNN.</a:t>
            </a:r>
          </a:p>
          <a:p>
            <a:endParaRPr lang="pt-BR" sz="1800" dirty="0">
              <a:effectLst/>
              <a:latin typeface="Times New Roman" panose="02020603050405020304" pitchFamily="18" charset="0"/>
              <a:ea typeface="PMingLiU" panose="02020500000000000000" pitchFamily="18" charset="-120"/>
            </a:endParaRPr>
          </a:p>
          <a:p>
            <a:r>
              <a:rPr lang="pt-BR" sz="1800" dirty="0" err="1">
                <a:effectLst/>
                <a:latin typeface="Times New Roman" panose="02020603050405020304" pitchFamily="18" charset="0"/>
                <a:ea typeface="PMingLiU" panose="02020500000000000000" pitchFamily="18" charset="-120"/>
              </a:rPr>
              <a:t>Generally</a:t>
            </a:r>
            <a:r>
              <a:rPr lang="pt-BR" sz="1800" dirty="0">
                <a:effectLst/>
                <a:latin typeface="Times New Roman" panose="02020603050405020304" pitchFamily="18" charset="0"/>
                <a:ea typeface="PMingLiU" panose="02020500000000000000" pitchFamily="18" charset="-120"/>
              </a:rPr>
              <a:t>, </a:t>
            </a:r>
            <a:r>
              <a:rPr lang="pt-BR" sz="1800" dirty="0" err="1">
                <a:effectLst/>
                <a:latin typeface="Times New Roman" panose="02020603050405020304" pitchFamily="18" charset="0"/>
                <a:ea typeface="PMingLiU" panose="02020500000000000000" pitchFamily="18" charset="-120"/>
              </a:rPr>
              <a:t>architecture</a:t>
            </a:r>
            <a:r>
              <a:rPr lang="pt-BR" sz="1800" dirty="0">
                <a:effectLst/>
                <a:latin typeface="Times New Roman" panose="02020603050405020304" pitchFamily="18" charset="0"/>
                <a:ea typeface="PMingLiU" panose="02020500000000000000" pitchFamily="18" charset="-120"/>
              </a:rPr>
              <a:t> 1 </a:t>
            </a:r>
            <a:r>
              <a:rPr lang="pt-BR" sz="1800" dirty="0" err="1">
                <a:effectLst/>
                <a:latin typeface="Times New Roman" panose="02020603050405020304" pitchFamily="18" charset="0"/>
                <a:ea typeface="PMingLiU" panose="02020500000000000000" pitchFamily="18" charset="-120"/>
              </a:rPr>
              <a:t>got</a:t>
            </a:r>
            <a:r>
              <a:rPr lang="pt-BR" sz="1800" dirty="0">
                <a:effectLst/>
                <a:latin typeface="Times New Roman" panose="02020603050405020304" pitchFamily="18" charset="0"/>
                <a:ea typeface="PMingLiU" panose="02020500000000000000" pitchFamily="18" charset="-120"/>
              </a:rPr>
              <a:t> </a:t>
            </a:r>
            <a:r>
              <a:rPr lang="pt-BR" sz="1800" dirty="0" err="1">
                <a:effectLst/>
                <a:latin typeface="Times New Roman" panose="02020603050405020304" pitchFamily="18" charset="0"/>
                <a:ea typeface="PMingLiU" panose="02020500000000000000" pitchFamily="18" charset="-120"/>
              </a:rPr>
              <a:t>the</a:t>
            </a:r>
            <a:r>
              <a:rPr lang="pt-BR" sz="1800" dirty="0">
                <a:effectLst/>
                <a:latin typeface="Times New Roman" panose="02020603050405020304" pitchFamily="18" charset="0"/>
                <a:ea typeface="PMingLiU" panose="02020500000000000000" pitchFamily="18" charset="-120"/>
              </a:rPr>
              <a:t> </a:t>
            </a:r>
            <a:r>
              <a:rPr lang="pt-BR" sz="1800" dirty="0" err="1">
                <a:effectLst/>
                <a:latin typeface="Times New Roman" panose="02020603050405020304" pitchFamily="18" charset="0"/>
                <a:ea typeface="PMingLiU" panose="02020500000000000000" pitchFamily="18" charset="-120"/>
              </a:rPr>
              <a:t>best</a:t>
            </a:r>
            <a:r>
              <a:rPr lang="pt-BR" sz="1800" dirty="0">
                <a:effectLst/>
                <a:latin typeface="Times New Roman" panose="02020603050405020304" pitchFamily="18" charset="0"/>
                <a:ea typeface="PMingLiU" panose="02020500000000000000" pitchFamily="18" charset="-120"/>
              </a:rPr>
              <a:t> </a:t>
            </a:r>
            <a:r>
              <a:rPr lang="pt-BR" sz="1800" dirty="0" err="1">
                <a:effectLst/>
                <a:latin typeface="Times New Roman" panose="02020603050405020304" pitchFamily="18" charset="0"/>
                <a:ea typeface="PMingLiU" panose="02020500000000000000" pitchFamily="18" charset="-120"/>
              </a:rPr>
              <a:t>results</a:t>
            </a:r>
            <a:r>
              <a:rPr lang="pt-BR" sz="1800" dirty="0">
                <a:effectLst/>
                <a:latin typeface="Times New Roman" panose="02020603050405020304" pitchFamily="18" charset="0"/>
                <a:ea typeface="PMingLiU" panose="02020500000000000000" pitchFamily="18" charset="-120"/>
              </a:rPr>
              <a:t> </a:t>
            </a:r>
            <a:r>
              <a:rPr lang="pt-BR" sz="1800" dirty="0" err="1">
                <a:effectLst/>
                <a:latin typeface="Times New Roman" panose="02020603050405020304" pitchFamily="18" charset="0"/>
                <a:ea typeface="PMingLiU" panose="02020500000000000000" pitchFamily="18" charset="-120"/>
              </a:rPr>
              <a:t>with</a:t>
            </a:r>
            <a:r>
              <a:rPr lang="pt-BR" sz="1800" dirty="0">
                <a:effectLst/>
                <a:latin typeface="Times New Roman" panose="02020603050405020304" pitchFamily="18" charset="0"/>
                <a:ea typeface="PMingLiU" panose="02020500000000000000" pitchFamily="18" charset="-120"/>
              </a:rPr>
              <a:t> </a:t>
            </a:r>
            <a:r>
              <a:rPr lang="pt-BR" sz="1800" dirty="0" err="1">
                <a:effectLst/>
                <a:latin typeface="Times New Roman" panose="02020603050405020304" pitchFamily="18" charset="0"/>
                <a:ea typeface="PMingLiU" panose="02020500000000000000" pitchFamily="18" charset="-120"/>
              </a:rPr>
              <a:t>the</a:t>
            </a:r>
            <a:r>
              <a:rPr lang="pt-BR" sz="1800" dirty="0">
                <a:effectLst/>
                <a:latin typeface="Times New Roman" panose="02020603050405020304" pitchFamily="18" charset="0"/>
                <a:ea typeface="PMingLiU" panose="02020500000000000000" pitchFamily="18" charset="-120"/>
              </a:rPr>
              <a:t> </a:t>
            </a:r>
            <a:r>
              <a:rPr lang="pt-BR" sz="1800" dirty="0" err="1">
                <a:effectLst/>
                <a:latin typeface="Times New Roman" panose="02020603050405020304" pitchFamily="18" charset="0"/>
                <a:ea typeface="PMingLiU" panose="02020500000000000000" pitchFamily="18" charset="-120"/>
              </a:rPr>
              <a:t>highest</a:t>
            </a:r>
            <a:r>
              <a:rPr lang="pt-BR" sz="1800" dirty="0">
                <a:effectLst/>
                <a:latin typeface="Times New Roman" panose="02020603050405020304" pitchFamily="18" charset="0"/>
                <a:ea typeface="PMingLiU" panose="02020500000000000000" pitchFamily="18" charset="-120"/>
              </a:rPr>
              <a:t> </a:t>
            </a:r>
            <a:r>
              <a:rPr lang="pt-BR" sz="1800" dirty="0" err="1">
                <a:effectLst/>
                <a:latin typeface="Times New Roman" panose="02020603050405020304" pitchFamily="18" charset="0"/>
                <a:ea typeface="PMingLiU" panose="02020500000000000000" pitchFamily="18" charset="-120"/>
              </a:rPr>
              <a:t>accuracy</a:t>
            </a:r>
            <a:r>
              <a:rPr lang="pt-BR" sz="1800" dirty="0">
                <a:effectLst/>
                <a:latin typeface="Times New Roman" panose="02020603050405020304" pitchFamily="18" charset="0"/>
                <a:ea typeface="PMingLiU" panose="02020500000000000000" pitchFamily="18" charset="-120"/>
              </a:rPr>
              <a:t> for </a:t>
            </a:r>
            <a:r>
              <a:rPr lang="pt-BR" sz="1800" dirty="0" err="1">
                <a:effectLst/>
                <a:latin typeface="Times New Roman" panose="02020603050405020304" pitchFamily="18" charset="0"/>
                <a:ea typeface="PMingLiU" panose="02020500000000000000" pitchFamily="18" charset="-120"/>
              </a:rPr>
              <a:t>stft</a:t>
            </a:r>
            <a:endParaRPr lang="pt-BR" dirty="0"/>
          </a:p>
          <a:p>
            <a:endParaRPr lang="pt-BR" dirty="0"/>
          </a:p>
          <a:p>
            <a:r>
              <a:rPr lang="pt-BR" dirty="0" err="1"/>
              <a:t>Supervised</a:t>
            </a:r>
            <a:r>
              <a:rPr lang="pt-BR" dirty="0"/>
              <a:t> </a:t>
            </a:r>
            <a:r>
              <a:rPr lang="pt-BR" dirty="0" err="1"/>
              <a:t>method</a:t>
            </a:r>
            <a:r>
              <a:rPr lang="pt-BR" dirty="0"/>
              <a:t> still </a:t>
            </a:r>
            <a:r>
              <a:rPr lang="pt-BR" dirty="0" err="1"/>
              <a:t>got</a:t>
            </a:r>
            <a:r>
              <a:rPr lang="pt-BR" dirty="0"/>
              <a:t> </a:t>
            </a:r>
            <a:r>
              <a:rPr lang="pt-BR" dirty="0" err="1"/>
              <a:t>the</a:t>
            </a:r>
            <a:r>
              <a:rPr lang="pt-BR" dirty="0"/>
              <a:t> </a:t>
            </a:r>
            <a:r>
              <a:rPr lang="pt-BR" dirty="0" err="1"/>
              <a:t>best</a:t>
            </a:r>
            <a:r>
              <a:rPr lang="pt-BR" dirty="0"/>
              <a:t> </a:t>
            </a:r>
            <a:r>
              <a:rPr lang="pt-BR" dirty="0" err="1"/>
              <a:t>results</a:t>
            </a:r>
            <a:r>
              <a:rPr lang="pt-BR" dirty="0"/>
              <a:t>, </a:t>
            </a:r>
            <a:r>
              <a:rPr lang="pt-BR" dirty="0" err="1"/>
              <a:t>but</a:t>
            </a:r>
            <a:r>
              <a:rPr lang="pt-BR" dirty="0"/>
              <a:t> </a:t>
            </a:r>
            <a:r>
              <a:rPr lang="pt-BR" dirty="0" err="1"/>
              <a:t>we</a:t>
            </a:r>
            <a:r>
              <a:rPr lang="pt-BR" dirty="0"/>
              <a:t> </a:t>
            </a:r>
            <a:r>
              <a:rPr lang="pt-BR" dirty="0" err="1"/>
              <a:t>need</a:t>
            </a:r>
            <a:r>
              <a:rPr lang="pt-BR" dirty="0"/>
              <a:t> </a:t>
            </a:r>
            <a:r>
              <a:rPr lang="pt-BR" dirty="0" err="1"/>
              <a:t>to</a:t>
            </a:r>
            <a:r>
              <a:rPr lang="pt-BR" dirty="0"/>
              <a:t> </a:t>
            </a:r>
            <a:r>
              <a:rPr lang="pt-BR" dirty="0" err="1"/>
              <a:t>evaluate</a:t>
            </a:r>
            <a:r>
              <a:rPr lang="pt-BR" dirty="0"/>
              <a:t> </a:t>
            </a:r>
            <a:r>
              <a:rPr lang="pt-BR" dirty="0" err="1"/>
              <a:t>the</a:t>
            </a:r>
            <a:r>
              <a:rPr lang="pt-BR" dirty="0"/>
              <a:t> </a:t>
            </a:r>
            <a:r>
              <a:rPr lang="pt-BR" dirty="0" err="1"/>
              <a:t>cost</a:t>
            </a:r>
            <a:r>
              <a:rPr lang="en-US" dirty="0"/>
              <a:t>/trade-off</a:t>
            </a:r>
            <a:r>
              <a:rPr lang="pt-BR" dirty="0"/>
              <a:t> </a:t>
            </a:r>
            <a:r>
              <a:rPr lang="pt-BR" dirty="0" err="1"/>
              <a:t>to</a:t>
            </a:r>
            <a:r>
              <a:rPr lang="pt-BR" dirty="0"/>
              <a:t> </a:t>
            </a:r>
            <a:r>
              <a:rPr lang="pt-BR" dirty="0" err="1"/>
              <a:t>label</a:t>
            </a:r>
            <a:r>
              <a:rPr lang="pt-BR" dirty="0"/>
              <a:t> </a:t>
            </a:r>
            <a:r>
              <a:rPr lang="pt-BR" dirty="0" err="1"/>
              <a:t>the</a:t>
            </a:r>
            <a:r>
              <a:rPr lang="pt-BR" dirty="0"/>
              <a:t> data</a:t>
            </a:r>
          </a:p>
          <a:p>
            <a:endParaRPr lang="pt-BR" dirty="0"/>
          </a:p>
          <a:p>
            <a:endParaRPr lang="pt-BR" dirty="0"/>
          </a:p>
          <a:p>
            <a:endParaRPr lang="pt-BR" dirty="0"/>
          </a:p>
          <a:p>
            <a:r>
              <a:rPr lang="pt-BR" dirty="0"/>
              <a:t>In </a:t>
            </a:r>
            <a:r>
              <a:rPr lang="pt-BR" dirty="0" err="1"/>
              <a:t>red</a:t>
            </a:r>
            <a:r>
              <a:rPr lang="pt-BR" dirty="0"/>
              <a:t>, </a:t>
            </a:r>
            <a:r>
              <a:rPr lang="pt-BR" dirty="0" err="1"/>
              <a:t>the</a:t>
            </a:r>
            <a:r>
              <a:rPr lang="pt-BR" dirty="0"/>
              <a:t> </a:t>
            </a:r>
            <a:r>
              <a:rPr lang="pt-BR" dirty="0" err="1"/>
              <a:t>best</a:t>
            </a:r>
            <a:r>
              <a:rPr lang="pt-BR" dirty="0"/>
              <a:t> </a:t>
            </a:r>
            <a:r>
              <a:rPr lang="pt-BR" dirty="0" err="1"/>
              <a:t>results</a:t>
            </a:r>
            <a:endParaRPr lang="pt-BR" dirty="0"/>
          </a:p>
          <a:p>
            <a:r>
              <a:rPr lang="pt-BR" dirty="0"/>
              <a:t>Colocar mais cor</a:t>
            </a:r>
          </a:p>
          <a:p>
            <a:r>
              <a:rPr lang="pt-BR" dirty="0" err="1"/>
              <a:t>Pq</a:t>
            </a:r>
            <a:r>
              <a:rPr lang="pt-BR" dirty="0"/>
              <a:t> colocou o resultado da CNN?</a:t>
            </a:r>
          </a:p>
          <a:p>
            <a:pPr marL="171450" indent="-171450">
              <a:buFontTx/>
              <a:buChar char="-"/>
            </a:pPr>
            <a:r>
              <a:rPr lang="pt-BR" dirty="0"/>
              <a:t>Por ser um método supervisionado com bons resultados. A intenção foi fazer um comparativo em relação ao VAE, para mostrar que com os dados categorizados o CNN é bom nos três cenários, mas no caso do método não supervisionado, apenas os dados tratados com STFT mostram-se bem acurados. </a:t>
            </a:r>
          </a:p>
          <a:p>
            <a:pPr marL="171450" indent="-171450">
              <a:buFontTx/>
              <a:buChar char="-"/>
            </a:pPr>
            <a:r>
              <a:rPr lang="pt-BR" dirty="0"/>
              <a:t>Além disso o método não supervisionado que o </a:t>
            </a:r>
            <a:r>
              <a:rPr lang="pt-BR" dirty="0" err="1"/>
              <a:t>zhao</a:t>
            </a:r>
            <a:r>
              <a:rPr lang="pt-BR" dirty="0"/>
              <a:t> testou não tratou imagens, apenas os sinais com FFT e time </a:t>
            </a:r>
            <a:r>
              <a:rPr lang="pt-BR" dirty="0" err="1"/>
              <a:t>domain</a:t>
            </a:r>
            <a:r>
              <a:rPr lang="pt-BR" dirty="0"/>
              <a:t>.</a:t>
            </a:r>
          </a:p>
          <a:p>
            <a:r>
              <a:rPr lang="pt-BR" dirty="0"/>
              <a:t>Qual a razão do CWT e do Slide serem tão piores?</a:t>
            </a:r>
          </a:p>
          <a:p>
            <a:pPr marL="171450" indent="-171450">
              <a:buFontTx/>
              <a:buChar char="-"/>
            </a:pPr>
            <a:r>
              <a:rPr lang="pt-BR" dirty="0"/>
              <a:t>Sobre o </a:t>
            </a:r>
            <a:r>
              <a:rPr lang="pt-BR" dirty="0" err="1"/>
              <a:t>slice</a:t>
            </a:r>
            <a:r>
              <a:rPr lang="pt-BR" dirty="0"/>
              <a:t>, uma explicação é que os dados brutos são apenas redimensionados para um </a:t>
            </a:r>
            <a:r>
              <a:rPr lang="pt-BR" dirty="0" err="1"/>
              <a:t>espectograma</a:t>
            </a:r>
            <a:r>
              <a:rPr lang="pt-BR" dirty="0"/>
              <a:t>, sem tratamentos significativos.</a:t>
            </a:r>
          </a:p>
          <a:p>
            <a:pPr marL="171450" indent="-171450">
              <a:buFontTx/>
              <a:buChar char="-"/>
            </a:pPr>
            <a:r>
              <a:rPr lang="pt-BR" dirty="0"/>
              <a:t>Já o CWT configura-se como uma imagem mais complexa. Nas arquiteturas ele gerou muito problema de </a:t>
            </a:r>
            <a:r>
              <a:rPr lang="pt-BR" dirty="0" err="1"/>
              <a:t>overfitting</a:t>
            </a:r>
            <a:r>
              <a:rPr lang="pt-BR" dirty="0"/>
              <a:t> também. </a:t>
            </a:r>
          </a:p>
        </p:txBody>
      </p:sp>
    </p:spTree>
    <p:extLst>
      <p:ext uri="{BB962C8B-B14F-4D97-AF65-F5344CB8AC3E}">
        <p14:creationId xmlns:p14="http://schemas.microsoft.com/office/powerpoint/2010/main" val="26121866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10668001" y="6502599"/>
            <a:ext cx="1375508" cy="307777"/>
          </a:xfrm>
          <a:prstGeom prst="rect">
            <a:avLst/>
          </a:prstGeom>
          <a:noFill/>
        </p:spPr>
        <p:txBody>
          <a:bodyPr wrap="square" rtlCol="0">
            <a:spAutoFit/>
          </a:bodyPr>
          <a:lstStyle/>
          <a:p>
            <a:pPr algn="r"/>
            <a:fld id="{DB0E432E-C558-4DB5-8A6B-398BF6144B34}" type="slidenum">
              <a:rPr lang="pt-BR" sz="1400" smtClean="0">
                <a:solidFill>
                  <a:schemeClr val="accent6">
                    <a:lumMod val="50000"/>
                  </a:schemeClr>
                </a:solidFill>
              </a:rPr>
              <a:pPr algn="r"/>
              <a:t>‹#›</a:t>
            </a:fld>
            <a:r>
              <a:rPr lang="pt-BR" sz="1400" dirty="0">
                <a:solidFill>
                  <a:schemeClr val="accent6">
                    <a:lumMod val="50000"/>
                  </a:schemeClr>
                </a:solidFill>
              </a:rPr>
              <a:t>/17</a:t>
            </a:r>
          </a:p>
        </p:txBody>
      </p:sp>
      <p:sp>
        <p:nvSpPr>
          <p:cNvPr id="7" name="Título 6"/>
          <p:cNvSpPr>
            <a:spLocks noGrp="1"/>
          </p:cNvSpPr>
          <p:nvPr>
            <p:ph type="title"/>
          </p:nvPr>
        </p:nvSpPr>
        <p:spPr/>
        <p:txBody>
          <a:bodyPr/>
          <a:lstStyle>
            <a:lvl1pPr>
              <a:defRPr>
                <a:latin typeface="Trebuchet MS" panose="020B0603020202020204" pitchFamily="34" charset="0"/>
                <a:cs typeface="Calibri Light" panose="020F0302020204030204" pitchFamily="34" charset="0"/>
              </a:defRPr>
            </a:lvl1pPr>
          </a:lstStyle>
          <a:p>
            <a:r>
              <a:rPr lang="pt-BR" dirty="0"/>
              <a:t>Clique para editar o título mestre</a:t>
            </a:r>
          </a:p>
        </p:txBody>
      </p:sp>
    </p:spTree>
    <p:extLst>
      <p:ext uri="{BB962C8B-B14F-4D97-AF65-F5344CB8AC3E}">
        <p14:creationId xmlns:p14="http://schemas.microsoft.com/office/powerpoint/2010/main" val="3864876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idx="10"/>
          </p:nvPr>
        </p:nvSpPr>
        <p:spPr>
          <a:xfrm>
            <a:off x="609601" y="6245226"/>
            <a:ext cx="2842684" cy="474663"/>
          </a:xfrm>
          <a:prstGeom prst="rect">
            <a:avLst/>
          </a:prstGeom>
          <a:ln/>
        </p:spPr>
        <p:txBody>
          <a:bodyPr/>
          <a:lstStyle>
            <a:lvl1pPr>
              <a:defRPr/>
            </a:lvl1pPr>
          </a:lstStyle>
          <a:p>
            <a:pPr>
              <a:defRPr/>
            </a:pPr>
            <a:endParaRPr lang="en-GB"/>
          </a:p>
        </p:txBody>
      </p:sp>
      <p:sp>
        <p:nvSpPr>
          <p:cNvPr id="6" name="Slide Number Placeholder 5"/>
          <p:cNvSpPr>
            <a:spLocks noGrp="1" noChangeArrowheads="1"/>
          </p:cNvSpPr>
          <p:nvPr>
            <p:ph type="sldNum" idx="12"/>
          </p:nvPr>
        </p:nvSpPr>
        <p:spPr>
          <a:xfrm>
            <a:off x="8737601" y="6245226"/>
            <a:ext cx="2842684" cy="474663"/>
          </a:xfrm>
          <a:prstGeom prst="rect">
            <a:avLst/>
          </a:prstGeom>
          <a:ln/>
        </p:spPr>
        <p:txBody>
          <a:bodyPr/>
          <a:lstStyle>
            <a:lvl1pPr>
              <a:defRPr/>
            </a:lvl1pPr>
          </a:lstStyle>
          <a:p>
            <a:fld id="{37148BFC-49BB-4CCC-9417-7758E8141CCC}" type="slidenum">
              <a:rPr lang="en-GB" altLang="pt-BR"/>
              <a:pPr/>
              <a:t>‹#›</a:t>
            </a:fld>
            <a:endParaRPr lang="en-GB" altLang="pt-BR"/>
          </a:p>
        </p:txBody>
      </p:sp>
      <p:sp>
        <p:nvSpPr>
          <p:cNvPr id="7" name="TextBox 6"/>
          <p:cNvSpPr txBox="1"/>
          <p:nvPr userDrawn="1"/>
        </p:nvSpPr>
        <p:spPr>
          <a:xfrm>
            <a:off x="11074401" y="6417597"/>
            <a:ext cx="1070708" cy="369332"/>
          </a:xfrm>
          <a:prstGeom prst="rect">
            <a:avLst/>
          </a:prstGeom>
          <a:noFill/>
        </p:spPr>
        <p:txBody>
          <a:bodyPr wrap="square" rtlCol="0">
            <a:spAutoFit/>
          </a:bodyPr>
          <a:lstStyle/>
          <a:p>
            <a:fld id="{DB0E432E-C558-4DB5-8A6B-398BF6144B34}" type="slidenum">
              <a:rPr lang="pt-BR" smtClean="0">
                <a:solidFill>
                  <a:schemeClr val="tx1"/>
                </a:solidFill>
              </a:rPr>
              <a:t>‹#›</a:t>
            </a:fld>
            <a:r>
              <a:rPr lang="pt-BR" dirty="0">
                <a:solidFill>
                  <a:schemeClr val="tx1"/>
                </a:solidFill>
              </a:rPr>
              <a:t>/13</a:t>
            </a:r>
          </a:p>
        </p:txBody>
      </p:sp>
    </p:spTree>
    <p:extLst>
      <p:ext uri="{BB962C8B-B14F-4D97-AF65-F5344CB8AC3E}">
        <p14:creationId xmlns:p14="http://schemas.microsoft.com/office/powerpoint/2010/main" val="168835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990601"/>
            <a:ext cx="2741084" cy="5133975"/>
          </a:xfrm>
        </p:spPr>
        <p:txBody>
          <a:bodyPr vert="eaVert"/>
          <a:lstStyle>
            <a:lvl1pPr>
              <a:defRPr>
                <a:solidFill>
                  <a:schemeClr val="tx1"/>
                </a:solidFill>
              </a:defRPr>
            </a:lvl1pPr>
          </a:lstStyle>
          <a:p>
            <a:r>
              <a:rPr lang="en-US"/>
              <a:t>Click to edit Master title style</a:t>
            </a:r>
          </a:p>
        </p:txBody>
      </p:sp>
      <p:sp>
        <p:nvSpPr>
          <p:cNvPr id="3" name="Vertical Text Placeholder 2"/>
          <p:cNvSpPr>
            <a:spLocks noGrp="1"/>
          </p:cNvSpPr>
          <p:nvPr>
            <p:ph type="body" orient="vert" idx="1"/>
          </p:nvPr>
        </p:nvSpPr>
        <p:spPr>
          <a:xfrm>
            <a:off x="609600" y="990601"/>
            <a:ext cx="8026400" cy="5133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idx="10"/>
          </p:nvPr>
        </p:nvSpPr>
        <p:spPr>
          <a:xfrm>
            <a:off x="609601" y="6245226"/>
            <a:ext cx="2842684" cy="474663"/>
          </a:xfrm>
          <a:prstGeom prst="rect">
            <a:avLst/>
          </a:prstGeom>
          <a:ln/>
        </p:spPr>
        <p:txBody>
          <a:bodyPr/>
          <a:lstStyle>
            <a:lvl1pPr>
              <a:defRPr/>
            </a:lvl1pPr>
          </a:lstStyle>
          <a:p>
            <a:pPr>
              <a:defRPr/>
            </a:pPr>
            <a:endParaRPr lang="en-GB"/>
          </a:p>
        </p:txBody>
      </p:sp>
      <p:sp>
        <p:nvSpPr>
          <p:cNvPr id="6" name="Slide Number Placeholder 5"/>
          <p:cNvSpPr>
            <a:spLocks noGrp="1" noChangeArrowheads="1"/>
          </p:cNvSpPr>
          <p:nvPr>
            <p:ph type="sldNum" idx="12"/>
          </p:nvPr>
        </p:nvSpPr>
        <p:spPr>
          <a:xfrm>
            <a:off x="8737601" y="6245226"/>
            <a:ext cx="2842684" cy="474663"/>
          </a:xfrm>
          <a:prstGeom prst="rect">
            <a:avLst/>
          </a:prstGeom>
          <a:ln/>
        </p:spPr>
        <p:txBody>
          <a:bodyPr/>
          <a:lstStyle>
            <a:lvl1pPr>
              <a:defRPr/>
            </a:lvl1pPr>
          </a:lstStyle>
          <a:p>
            <a:fld id="{C1433BD7-B512-48C5-8C36-8C4FA650F6D8}" type="slidenum">
              <a:rPr lang="en-GB" altLang="pt-BR"/>
              <a:pPr/>
              <a:t>‹#›</a:t>
            </a:fld>
            <a:endParaRPr lang="en-GB" altLang="pt-BR"/>
          </a:p>
        </p:txBody>
      </p:sp>
      <p:sp>
        <p:nvSpPr>
          <p:cNvPr id="7" name="TextBox 6"/>
          <p:cNvSpPr txBox="1"/>
          <p:nvPr userDrawn="1"/>
        </p:nvSpPr>
        <p:spPr>
          <a:xfrm>
            <a:off x="11074401" y="6417597"/>
            <a:ext cx="1070708" cy="369332"/>
          </a:xfrm>
          <a:prstGeom prst="rect">
            <a:avLst/>
          </a:prstGeom>
          <a:noFill/>
        </p:spPr>
        <p:txBody>
          <a:bodyPr wrap="square" rtlCol="0">
            <a:spAutoFit/>
          </a:bodyPr>
          <a:lstStyle/>
          <a:p>
            <a:fld id="{DB0E432E-C558-4DB5-8A6B-398BF6144B34}" type="slidenum">
              <a:rPr lang="pt-BR" smtClean="0">
                <a:solidFill>
                  <a:schemeClr val="tx1"/>
                </a:solidFill>
              </a:rPr>
              <a:t>‹#›</a:t>
            </a:fld>
            <a:r>
              <a:rPr lang="pt-BR" dirty="0">
                <a:solidFill>
                  <a:schemeClr val="tx1"/>
                </a:solidFill>
              </a:rPr>
              <a:t>/13</a:t>
            </a:r>
          </a:p>
        </p:txBody>
      </p:sp>
    </p:spTree>
    <p:extLst>
      <p:ext uri="{BB962C8B-B14F-4D97-AF65-F5344CB8AC3E}">
        <p14:creationId xmlns:p14="http://schemas.microsoft.com/office/powerpoint/2010/main" val="1348612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3202" y="128588"/>
            <a:ext cx="9956799" cy="785812"/>
          </a:xfrm>
        </p:spPr>
        <p:txBody>
          <a:bodyPr/>
          <a:lstStyle/>
          <a:p>
            <a:r>
              <a:rPr lang="en-US"/>
              <a:t>Click to edit Master title style</a:t>
            </a:r>
          </a:p>
        </p:txBody>
      </p:sp>
      <p:sp>
        <p:nvSpPr>
          <p:cNvPr id="3" name="Rectangle 3"/>
          <p:cNvSpPr>
            <a:spLocks noGrp="1" noChangeArrowheads="1"/>
          </p:cNvSpPr>
          <p:nvPr>
            <p:ph type="dt" idx="10"/>
          </p:nvPr>
        </p:nvSpPr>
        <p:spPr>
          <a:xfrm>
            <a:off x="609601" y="6245226"/>
            <a:ext cx="2842684" cy="474663"/>
          </a:xfrm>
          <a:prstGeom prst="rect">
            <a:avLst/>
          </a:prstGeom>
          <a:ln/>
        </p:spPr>
        <p:txBody>
          <a:bodyPr/>
          <a:lstStyle>
            <a:lvl1pPr>
              <a:defRPr/>
            </a:lvl1pPr>
          </a:lstStyle>
          <a:p>
            <a:pPr>
              <a:defRPr/>
            </a:pPr>
            <a:endParaRPr lang="en-GB"/>
          </a:p>
        </p:txBody>
      </p:sp>
      <p:sp>
        <p:nvSpPr>
          <p:cNvPr id="5" name="Rectangle 5"/>
          <p:cNvSpPr>
            <a:spLocks noGrp="1" noChangeArrowheads="1"/>
          </p:cNvSpPr>
          <p:nvPr>
            <p:ph type="sldNum" idx="12"/>
          </p:nvPr>
        </p:nvSpPr>
        <p:spPr>
          <a:xfrm>
            <a:off x="8737601" y="6245226"/>
            <a:ext cx="2842684" cy="474663"/>
          </a:xfrm>
          <a:prstGeom prst="rect">
            <a:avLst/>
          </a:prstGeom>
          <a:ln/>
        </p:spPr>
        <p:txBody>
          <a:bodyPr/>
          <a:lstStyle>
            <a:lvl1pPr>
              <a:defRPr/>
            </a:lvl1pPr>
          </a:lstStyle>
          <a:p>
            <a:fld id="{CF218DB3-5144-4FA8-89DF-BE2BDF2D7DE5}" type="slidenum">
              <a:rPr lang="en-GB" altLang="pt-BR"/>
              <a:pPr/>
              <a:t>‹#›</a:t>
            </a:fld>
            <a:endParaRPr lang="en-GB" altLang="pt-BR"/>
          </a:p>
        </p:txBody>
      </p:sp>
      <p:sp>
        <p:nvSpPr>
          <p:cNvPr id="6" name="TextBox 5"/>
          <p:cNvSpPr txBox="1"/>
          <p:nvPr userDrawn="1"/>
        </p:nvSpPr>
        <p:spPr>
          <a:xfrm>
            <a:off x="11074401" y="6417597"/>
            <a:ext cx="1070708" cy="369332"/>
          </a:xfrm>
          <a:prstGeom prst="rect">
            <a:avLst/>
          </a:prstGeom>
          <a:noFill/>
        </p:spPr>
        <p:txBody>
          <a:bodyPr wrap="square" rtlCol="0">
            <a:spAutoFit/>
          </a:bodyPr>
          <a:lstStyle/>
          <a:p>
            <a:fld id="{DB0E432E-C558-4DB5-8A6B-398BF6144B34}" type="slidenum">
              <a:rPr lang="pt-BR" smtClean="0">
                <a:solidFill>
                  <a:schemeClr val="tx1"/>
                </a:solidFill>
              </a:rPr>
              <a:t>‹#›</a:t>
            </a:fld>
            <a:r>
              <a:rPr lang="pt-BR" dirty="0">
                <a:solidFill>
                  <a:schemeClr val="tx1"/>
                </a:solidFill>
              </a:rPr>
              <a:t>/13</a:t>
            </a:r>
          </a:p>
        </p:txBody>
      </p:sp>
    </p:spTree>
    <p:extLst>
      <p:ext uri="{BB962C8B-B14F-4D97-AF65-F5344CB8AC3E}">
        <p14:creationId xmlns:p14="http://schemas.microsoft.com/office/powerpoint/2010/main" val="1644801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ítulo e conteúdo">
    <p:spTree>
      <p:nvGrpSpPr>
        <p:cNvPr id="1" name=""/>
        <p:cNvGrpSpPr/>
        <p:nvPr/>
      </p:nvGrpSpPr>
      <p:grpSpPr>
        <a:xfrm>
          <a:off x="0" y="0"/>
          <a:ext cx="0" cy="0"/>
          <a:chOff x="0" y="0"/>
          <a:chExt cx="0" cy="0"/>
        </a:xfrm>
      </p:grpSpPr>
      <p:pic>
        <p:nvPicPr>
          <p:cNvPr id="4" name="Content Placeholder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341"/>
            <a:ext cx="12208933" cy="6858000"/>
          </a:xfrm>
          <a:prstGeom prst="rect">
            <a:avLst/>
          </a:prstGeom>
          <a:solidFill>
            <a:schemeClr val="bg1"/>
          </a:solidFill>
          <a:ln>
            <a:noFill/>
          </a:ln>
        </p:spPr>
      </p:pic>
      <p:sp>
        <p:nvSpPr>
          <p:cNvPr id="5" name="Espaço Reservado para Data 3"/>
          <p:cNvSpPr>
            <a:spLocks noGrp="1"/>
          </p:cNvSpPr>
          <p:nvPr>
            <p:ph type="dt" sz="half" idx="10"/>
          </p:nvPr>
        </p:nvSpPr>
        <p:spPr/>
        <p:txBody>
          <a:bodyPr/>
          <a:lstStyle>
            <a:lvl1pPr>
              <a:defRPr/>
            </a:lvl1pPr>
          </a:lstStyle>
          <a:p>
            <a:pPr>
              <a:defRPr/>
            </a:pPr>
            <a:fld id="{1565BDF1-63B7-4815-8051-A48C2DF793CA}" type="datetime1">
              <a:rPr lang="pt-BR" smtClean="0"/>
              <a:t>27/06/2022</a:t>
            </a:fld>
            <a:endParaRPr lang="pt-BR"/>
          </a:p>
        </p:txBody>
      </p:sp>
      <p:sp>
        <p:nvSpPr>
          <p:cNvPr id="6" name="Espaço Reservado para Rodapé 4"/>
          <p:cNvSpPr>
            <a:spLocks noGrp="1"/>
          </p:cNvSpPr>
          <p:nvPr>
            <p:ph type="ftr" sz="quarter" idx="11"/>
          </p:nvPr>
        </p:nvSpPr>
        <p:spPr>
          <a:xfrm>
            <a:off x="4115982" y="6238507"/>
            <a:ext cx="3858684" cy="474663"/>
          </a:xfrm>
          <a:prstGeom prst="rect">
            <a:avLst/>
          </a:prstGeom>
        </p:spPr>
        <p:txBody>
          <a:bodyPr/>
          <a:lstStyle>
            <a:lvl1pPr>
              <a:defRPr/>
            </a:lvl1pPr>
          </a:lstStyle>
          <a:p>
            <a:pPr>
              <a:defRPr/>
            </a:pPr>
            <a:endParaRPr lang="en-US"/>
          </a:p>
        </p:txBody>
      </p:sp>
      <p:sp>
        <p:nvSpPr>
          <p:cNvPr id="7" name="Espaço Reservado para Número de Slide 5"/>
          <p:cNvSpPr>
            <a:spLocks noGrp="1"/>
          </p:cNvSpPr>
          <p:nvPr>
            <p:ph type="sldNum" sz="quarter" idx="12"/>
          </p:nvPr>
        </p:nvSpPr>
        <p:spPr/>
        <p:txBody>
          <a:bodyPr/>
          <a:lstStyle>
            <a:lvl1pPr>
              <a:defRPr/>
            </a:lvl1pPr>
          </a:lstStyle>
          <a:p>
            <a:pPr>
              <a:defRPr/>
            </a:pPr>
            <a:fld id="{FBDB48EF-C70A-4D58-844F-2AD3550F5491}" type="slidenum">
              <a:rPr lang="pt-BR" altLang="pt-BR"/>
              <a:pPr>
                <a:defRPr/>
              </a:pPr>
              <a:t>‹#›</a:t>
            </a:fld>
            <a:endParaRPr lang="pt-BR" altLang="pt-BR"/>
          </a:p>
        </p:txBody>
      </p:sp>
      <p:sp>
        <p:nvSpPr>
          <p:cNvPr id="8" name="Retângulo 7"/>
          <p:cNvSpPr/>
          <p:nvPr userDrawn="1"/>
        </p:nvSpPr>
        <p:spPr>
          <a:xfrm>
            <a:off x="9744406" y="188640"/>
            <a:ext cx="2208245"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p:cNvSpPr/>
          <p:nvPr userDrawn="1"/>
        </p:nvSpPr>
        <p:spPr>
          <a:xfrm>
            <a:off x="0" y="1"/>
            <a:ext cx="12208933" cy="6859341"/>
          </a:xfrm>
          <a:prstGeom prst="rect">
            <a:avLst/>
          </a:prstGeom>
          <a:solidFill>
            <a:schemeClr val="bg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Imagem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170677" y="227230"/>
            <a:ext cx="1637280" cy="465467"/>
          </a:xfrm>
          <a:prstGeom prst="rect">
            <a:avLst/>
          </a:prstGeom>
        </p:spPr>
      </p:pic>
    </p:spTree>
    <p:extLst>
      <p:ext uri="{BB962C8B-B14F-4D97-AF65-F5344CB8AC3E}">
        <p14:creationId xmlns:p14="http://schemas.microsoft.com/office/powerpoint/2010/main" val="151177194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Layout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Rodapé 2"/>
          <p:cNvSpPr>
            <a:spLocks noGrp="1"/>
          </p:cNvSpPr>
          <p:nvPr>
            <p:ph type="ftr" idx="10"/>
          </p:nvPr>
        </p:nvSpPr>
        <p:spPr>
          <a:xfrm>
            <a:off x="4115982" y="6238507"/>
            <a:ext cx="3858684" cy="474663"/>
          </a:xfrm>
          <a:prstGeom prst="rect">
            <a:avLst/>
          </a:prstGeom>
        </p:spPr>
        <p:txBody>
          <a:bodyPr/>
          <a:lstStyle/>
          <a:p>
            <a:pPr>
              <a:defRPr/>
            </a:pPr>
            <a:endParaRPr lang="en-GB" dirty="0"/>
          </a:p>
        </p:txBody>
      </p:sp>
      <p:pic>
        <p:nvPicPr>
          <p:cNvPr id="4"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7848385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Section Head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noChangeArrowheads="1"/>
          </p:cNvSpPr>
          <p:nvPr>
            <p:ph type="ftr" idx="11"/>
          </p:nvPr>
        </p:nvSpPr>
        <p:spPr>
          <a:xfrm>
            <a:off x="304800" y="6245226"/>
            <a:ext cx="11684000" cy="474663"/>
          </a:xfrm>
          <a:prstGeom prst="rect">
            <a:avLst/>
          </a:prstGeom>
          <a:ln/>
        </p:spPr>
        <p:txBody>
          <a:bodyPr/>
          <a:lstStyle>
            <a:lvl1pPr>
              <a:defRPr>
                <a:solidFill>
                  <a:schemeClr val="bg1"/>
                </a:solidFill>
              </a:defRPr>
            </a:lvl1pPr>
          </a:lstStyle>
          <a:p>
            <a:pPr>
              <a:defRPr/>
            </a:pPr>
            <a:r>
              <a:rPr lang="en-US"/>
              <a:t>SVM Classification For Drowsiness Detection Using Eye Aspect Ratio  Maior et al. (2018) – PSAM14, Los Angeles</a:t>
            </a:r>
            <a:endParaRPr lang="en-GB" dirty="0"/>
          </a:p>
        </p:txBody>
      </p:sp>
      <p:sp>
        <p:nvSpPr>
          <p:cNvPr id="7" name="Title 1"/>
          <p:cNvSpPr>
            <a:spLocks noGrp="1"/>
          </p:cNvSpPr>
          <p:nvPr>
            <p:ph type="ctrTitle"/>
          </p:nvPr>
        </p:nvSpPr>
        <p:spPr>
          <a:xfrm>
            <a:off x="101600" y="2590800"/>
            <a:ext cx="11988800" cy="914400"/>
          </a:xfrm>
        </p:spPr>
        <p:txBody>
          <a:bodyPr/>
          <a:lstStyle>
            <a:lvl1pPr>
              <a:defRPr sz="2100">
                <a:solidFill>
                  <a:schemeClr val="bg1"/>
                </a:solidFill>
                <a:latin typeface="Trebuchet MS" panose="020B0603020202020204" pitchFamily="34" charset="0"/>
              </a:defRPr>
            </a:lvl1pPr>
          </a:lstStyle>
          <a:p>
            <a:r>
              <a:rPr lang="en-US" dirty="0"/>
              <a:t>Click to edit Master title style</a:t>
            </a:r>
          </a:p>
        </p:txBody>
      </p:sp>
      <p:sp>
        <p:nvSpPr>
          <p:cNvPr id="8" name="Subtitle 2"/>
          <p:cNvSpPr>
            <a:spLocks noGrp="1"/>
          </p:cNvSpPr>
          <p:nvPr>
            <p:ph type="subTitle" idx="1"/>
          </p:nvPr>
        </p:nvSpPr>
        <p:spPr>
          <a:xfrm>
            <a:off x="70340" y="4572000"/>
            <a:ext cx="12020061" cy="762000"/>
          </a:xfrm>
        </p:spPr>
        <p:txBody>
          <a:bodyPr/>
          <a:lstStyle>
            <a:lvl1pPr marL="0" indent="0" algn="ctr">
              <a:buNone/>
              <a:defRPr sz="1500">
                <a:solidFill>
                  <a:schemeClr val="bg1"/>
                </a:solidFill>
                <a:latin typeface="Trebuchet MS" panose="020B0603020202020204" pitchFamily="34" charset="0"/>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pic>
        <p:nvPicPr>
          <p:cNvPr id="9" name="Picture 2">
            <a:extLst>
              <a:ext uri="{FF2B5EF4-FFF2-40B4-BE49-F238E27FC236}">
                <a16:creationId xmlns:a16="http://schemas.microsoft.com/office/drawing/2014/main" id="{23310FA1-2742-4CFD-8884-BCAB3DC9154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52284" y="304800"/>
            <a:ext cx="5100747"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322781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1600" y="3962400"/>
            <a:ext cx="11988800" cy="914400"/>
          </a:xfrm>
        </p:spPr>
        <p:txBody>
          <a:bodyPr/>
          <a:lstStyle>
            <a:lvl1pPr>
              <a:defRPr sz="2800">
                <a:solidFill>
                  <a:schemeClr val="bg1"/>
                </a:solidFill>
                <a:latin typeface="Trebuchet MS" panose="020B0603020202020204" pitchFamily="34" charset="0"/>
              </a:defRPr>
            </a:lvl1pPr>
          </a:lstStyle>
          <a:p>
            <a:r>
              <a:rPr lang="en-US" dirty="0"/>
              <a:t>Click to edit Master title style</a:t>
            </a:r>
          </a:p>
        </p:txBody>
      </p:sp>
      <p:sp>
        <p:nvSpPr>
          <p:cNvPr id="3" name="Subtitle 2"/>
          <p:cNvSpPr>
            <a:spLocks noGrp="1"/>
          </p:cNvSpPr>
          <p:nvPr>
            <p:ph type="subTitle" idx="1"/>
          </p:nvPr>
        </p:nvSpPr>
        <p:spPr>
          <a:xfrm>
            <a:off x="70339" y="5257800"/>
            <a:ext cx="12020061" cy="762000"/>
          </a:xfrm>
        </p:spPr>
        <p:txBody>
          <a:bodyPr/>
          <a:lstStyle>
            <a:lvl1pPr marL="0" indent="0" algn="ctr">
              <a:buNone/>
              <a:defRPr sz="2000">
                <a:solidFill>
                  <a:schemeClr val="bg1"/>
                </a:solidFill>
                <a:latin typeface="Trebuchet MS" panose="020B0603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noChangeArrowheads="1"/>
          </p:cNvSpPr>
          <p:nvPr>
            <p:ph type="dt" idx="10"/>
          </p:nvPr>
        </p:nvSpPr>
        <p:spPr>
          <a:xfrm>
            <a:off x="609601" y="6245226"/>
            <a:ext cx="2842684" cy="474663"/>
          </a:xfrm>
          <a:prstGeom prst="rect">
            <a:avLst/>
          </a:prstGeom>
          <a:ln/>
        </p:spPr>
        <p:txBody>
          <a:bodyPr/>
          <a:lstStyle>
            <a:lvl1pPr>
              <a:defRPr/>
            </a:lvl1pPr>
          </a:lstStyle>
          <a:p>
            <a:pPr>
              <a:defRPr/>
            </a:pPr>
            <a:endParaRPr lang="en-GB"/>
          </a:p>
        </p:txBody>
      </p:sp>
      <p:sp>
        <p:nvSpPr>
          <p:cNvPr id="5" name="Footer Placeholder 4"/>
          <p:cNvSpPr>
            <a:spLocks noGrp="1" noChangeArrowheads="1"/>
          </p:cNvSpPr>
          <p:nvPr>
            <p:ph type="ftr" idx="11"/>
          </p:nvPr>
        </p:nvSpPr>
        <p:spPr>
          <a:xfrm>
            <a:off x="4165601" y="6245226"/>
            <a:ext cx="3858684" cy="474663"/>
          </a:xfrm>
          <a:prstGeom prst="rect">
            <a:avLst/>
          </a:prstGeom>
          <a:ln/>
        </p:spPr>
        <p:txBody>
          <a:bodyPr/>
          <a:lstStyle>
            <a:lvl1pPr>
              <a:defRPr/>
            </a:lvl1pPr>
          </a:lstStyle>
          <a:p>
            <a:pPr>
              <a:defRPr/>
            </a:pPr>
            <a:r>
              <a:rPr lang="en-US"/>
              <a:t>SVM Classification For Drowsiness Detection Using Eye Aspect Ratio  Maior et al. (2018) – PSAM14, Los Angeles</a:t>
            </a:r>
            <a:endParaRPr lang="en-GB"/>
          </a:p>
        </p:txBody>
      </p:sp>
      <p:sp>
        <p:nvSpPr>
          <p:cNvPr id="6" name="Slide Number Placeholder 5"/>
          <p:cNvSpPr>
            <a:spLocks noGrp="1" noChangeArrowheads="1"/>
          </p:cNvSpPr>
          <p:nvPr>
            <p:ph type="sldNum" idx="12"/>
          </p:nvPr>
        </p:nvSpPr>
        <p:spPr>
          <a:xfrm>
            <a:off x="8737601" y="6245226"/>
            <a:ext cx="2842684" cy="474663"/>
          </a:xfrm>
          <a:prstGeom prst="rect">
            <a:avLst/>
          </a:prstGeom>
          <a:ln/>
        </p:spPr>
        <p:txBody>
          <a:bodyPr/>
          <a:lstStyle>
            <a:lvl1pPr>
              <a:defRPr/>
            </a:lvl1pPr>
          </a:lstStyle>
          <a:p>
            <a:fld id="{A805A6B7-35E7-42F2-914A-841361B41068}" type="slidenum">
              <a:rPr lang="en-GB" altLang="pt-BR"/>
              <a:pPr/>
              <a:t>‹#›</a:t>
            </a:fld>
            <a:endParaRPr lang="en-GB" altLang="pt-BR"/>
          </a:p>
        </p:txBody>
      </p:sp>
    </p:spTree>
    <p:extLst>
      <p:ext uri="{BB962C8B-B14F-4D97-AF65-F5344CB8AC3E}">
        <p14:creationId xmlns:p14="http://schemas.microsoft.com/office/powerpoint/2010/main" val="2885192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noChangeArrowheads="1"/>
          </p:cNvSpPr>
          <p:nvPr>
            <p:ph type="dt" idx="10"/>
          </p:nvPr>
        </p:nvSpPr>
        <p:spPr>
          <a:xfrm>
            <a:off x="609601" y="6245226"/>
            <a:ext cx="2842684" cy="474663"/>
          </a:xfrm>
          <a:prstGeom prst="rect">
            <a:avLst/>
          </a:prstGeom>
          <a:ln/>
        </p:spPr>
        <p:txBody>
          <a:bodyPr/>
          <a:lstStyle>
            <a:lvl1pPr>
              <a:defRPr/>
            </a:lvl1pPr>
          </a:lstStyle>
          <a:p>
            <a:pPr>
              <a:defRPr/>
            </a:pPr>
            <a:endParaRPr lang="en-GB"/>
          </a:p>
        </p:txBody>
      </p:sp>
      <p:sp>
        <p:nvSpPr>
          <p:cNvPr id="5" name="Footer Placeholder 4"/>
          <p:cNvSpPr>
            <a:spLocks noGrp="1" noChangeArrowheads="1"/>
          </p:cNvSpPr>
          <p:nvPr>
            <p:ph type="ftr" idx="11"/>
          </p:nvPr>
        </p:nvSpPr>
        <p:spPr>
          <a:xfrm>
            <a:off x="4165601" y="6245226"/>
            <a:ext cx="3858684" cy="474663"/>
          </a:xfrm>
          <a:prstGeom prst="rect">
            <a:avLst/>
          </a:prstGeom>
          <a:ln/>
        </p:spPr>
        <p:txBody>
          <a:bodyPr/>
          <a:lstStyle>
            <a:lvl1pPr>
              <a:defRPr/>
            </a:lvl1pPr>
          </a:lstStyle>
          <a:p>
            <a:pPr>
              <a:defRPr/>
            </a:pPr>
            <a:r>
              <a:rPr lang="en-GB"/>
              <a:t>SVM Classification For Drowsiness Detection Using Eye Aspect Ratio  Maior et al. (2018) – PSAM14, Los Angeles</a:t>
            </a:r>
            <a:endParaRPr lang="en-GB" dirty="0"/>
          </a:p>
        </p:txBody>
      </p:sp>
      <p:sp>
        <p:nvSpPr>
          <p:cNvPr id="6" name="Slide Number Placeholder 5"/>
          <p:cNvSpPr>
            <a:spLocks noGrp="1" noChangeArrowheads="1"/>
          </p:cNvSpPr>
          <p:nvPr>
            <p:ph type="sldNum" idx="12"/>
          </p:nvPr>
        </p:nvSpPr>
        <p:spPr>
          <a:xfrm>
            <a:off x="8737601" y="6245226"/>
            <a:ext cx="2842684" cy="474663"/>
          </a:xfrm>
          <a:prstGeom prst="rect">
            <a:avLst/>
          </a:prstGeom>
          <a:ln/>
        </p:spPr>
        <p:txBody>
          <a:bodyPr/>
          <a:lstStyle>
            <a:lvl1pPr>
              <a:defRPr/>
            </a:lvl1pPr>
          </a:lstStyle>
          <a:p>
            <a:fld id="{025EDED7-CC18-4C51-A3D5-EFEAB4E506A7}" type="slidenum">
              <a:rPr lang="en-GB" altLang="pt-BR"/>
              <a:pPr/>
              <a:t>‹#›</a:t>
            </a:fld>
            <a:endParaRPr lang="en-GB" altLang="pt-BR"/>
          </a:p>
        </p:txBody>
      </p:sp>
      <p:sp>
        <p:nvSpPr>
          <p:cNvPr id="7" name="Title 1"/>
          <p:cNvSpPr>
            <a:spLocks noGrp="1"/>
          </p:cNvSpPr>
          <p:nvPr>
            <p:ph type="ctrTitle"/>
          </p:nvPr>
        </p:nvSpPr>
        <p:spPr>
          <a:xfrm>
            <a:off x="101600" y="2590800"/>
            <a:ext cx="11988800" cy="914400"/>
          </a:xfrm>
        </p:spPr>
        <p:txBody>
          <a:bodyPr/>
          <a:lstStyle>
            <a:lvl1pPr>
              <a:defRPr sz="2800">
                <a:solidFill>
                  <a:schemeClr val="bg1"/>
                </a:solidFill>
                <a:latin typeface="Trebuchet MS" panose="020B0603020202020204" pitchFamily="34" charset="0"/>
              </a:defRPr>
            </a:lvl1pPr>
          </a:lstStyle>
          <a:p>
            <a:r>
              <a:rPr lang="en-US" dirty="0"/>
              <a:t>Click to edit Master title style</a:t>
            </a:r>
          </a:p>
        </p:txBody>
      </p:sp>
      <p:sp>
        <p:nvSpPr>
          <p:cNvPr id="8" name="Subtitle 2"/>
          <p:cNvSpPr>
            <a:spLocks noGrp="1"/>
          </p:cNvSpPr>
          <p:nvPr>
            <p:ph type="subTitle" idx="1"/>
          </p:nvPr>
        </p:nvSpPr>
        <p:spPr>
          <a:xfrm>
            <a:off x="70339" y="4572000"/>
            <a:ext cx="12020061" cy="762000"/>
          </a:xfrm>
        </p:spPr>
        <p:txBody>
          <a:bodyPr/>
          <a:lstStyle>
            <a:lvl1pPr marL="0" indent="0" algn="ctr">
              <a:buNone/>
              <a:defRPr sz="2000">
                <a:solidFill>
                  <a:schemeClr val="bg1"/>
                </a:solidFill>
                <a:latin typeface="Trebuchet MS" panose="020B0603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228870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1" y="152400"/>
            <a:ext cx="9855200" cy="762000"/>
          </a:xfrm>
        </p:spPr>
        <p:txBody>
          <a:bodyPr/>
          <a:lstStyle/>
          <a:p>
            <a:r>
              <a:rPr lang="en-US" dirty="0"/>
              <a:t>Click to edit Master title style</a:t>
            </a:r>
          </a:p>
        </p:txBody>
      </p:sp>
      <p:sp>
        <p:nvSpPr>
          <p:cNvPr id="3" name="Content Placeholder 2"/>
          <p:cNvSpPr>
            <a:spLocks noGrp="1"/>
          </p:cNvSpPr>
          <p:nvPr>
            <p:ph sz="half" idx="1"/>
          </p:nvPr>
        </p:nvSpPr>
        <p:spPr>
          <a:xfrm>
            <a:off x="609601" y="1600201"/>
            <a:ext cx="5382684"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484" y="1600201"/>
            <a:ext cx="53848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xfrm>
            <a:off x="609601" y="6245226"/>
            <a:ext cx="2842684" cy="474663"/>
          </a:xfrm>
          <a:prstGeom prst="rect">
            <a:avLst/>
          </a:prstGeom>
          <a:ln/>
        </p:spPr>
        <p:txBody>
          <a:bodyPr/>
          <a:lstStyle>
            <a:lvl1pPr>
              <a:defRPr/>
            </a:lvl1pPr>
          </a:lstStyle>
          <a:p>
            <a:pPr>
              <a:defRPr/>
            </a:pPr>
            <a:endParaRPr lang="en-GB"/>
          </a:p>
        </p:txBody>
      </p:sp>
      <p:sp>
        <p:nvSpPr>
          <p:cNvPr id="7" name="Rectangle 5"/>
          <p:cNvSpPr>
            <a:spLocks noGrp="1" noChangeArrowheads="1"/>
          </p:cNvSpPr>
          <p:nvPr>
            <p:ph type="sldNum" idx="12"/>
          </p:nvPr>
        </p:nvSpPr>
        <p:spPr>
          <a:xfrm>
            <a:off x="8737601" y="6245226"/>
            <a:ext cx="2842684" cy="474663"/>
          </a:xfrm>
          <a:prstGeom prst="rect">
            <a:avLst/>
          </a:prstGeom>
          <a:ln/>
        </p:spPr>
        <p:txBody>
          <a:bodyPr/>
          <a:lstStyle>
            <a:lvl1pPr>
              <a:defRPr/>
            </a:lvl1pPr>
          </a:lstStyle>
          <a:p>
            <a:fld id="{E34FFA46-6B77-4526-AED1-DB5D13F7779D}" type="slidenum">
              <a:rPr lang="en-GB" altLang="pt-BR"/>
              <a:pPr/>
              <a:t>‹#›</a:t>
            </a:fld>
            <a:endParaRPr lang="en-GB" altLang="pt-BR"/>
          </a:p>
        </p:txBody>
      </p:sp>
      <p:sp>
        <p:nvSpPr>
          <p:cNvPr id="8" name="TextBox 7"/>
          <p:cNvSpPr txBox="1"/>
          <p:nvPr userDrawn="1"/>
        </p:nvSpPr>
        <p:spPr>
          <a:xfrm>
            <a:off x="11074401" y="6417597"/>
            <a:ext cx="1070708" cy="369332"/>
          </a:xfrm>
          <a:prstGeom prst="rect">
            <a:avLst/>
          </a:prstGeom>
          <a:noFill/>
        </p:spPr>
        <p:txBody>
          <a:bodyPr wrap="square" rtlCol="0">
            <a:spAutoFit/>
          </a:bodyPr>
          <a:lstStyle/>
          <a:p>
            <a:fld id="{DB0E432E-C558-4DB5-8A6B-398BF6144B34}" type="slidenum">
              <a:rPr lang="pt-BR" smtClean="0">
                <a:solidFill>
                  <a:schemeClr val="tx1"/>
                </a:solidFill>
              </a:rPr>
              <a:t>‹#›</a:t>
            </a:fld>
            <a:r>
              <a:rPr lang="pt-BR" dirty="0">
                <a:solidFill>
                  <a:schemeClr val="tx1"/>
                </a:solidFill>
              </a:rPr>
              <a:t>/13</a:t>
            </a:r>
          </a:p>
        </p:txBody>
      </p:sp>
    </p:spTree>
    <p:extLst>
      <p:ext uri="{BB962C8B-B14F-4D97-AF65-F5344CB8AC3E}">
        <p14:creationId xmlns:p14="http://schemas.microsoft.com/office/powerpoint/2010/main" val="4083168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3200" y="140494"/>
            <a:ext cx="9956800" cy="773906"/>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idx="10"/>
          </p:nvPr>
        </p:nvSpPr>
        <p:spPr>
          <a:xfrm>
            <a:off x="609601" y="6245226"/>
            <a:ext cx="2842684" cy="474663"/>
          </a:xfrm>
          <a:prstGeom prst="rect">
            <a:avLst/>
          </a:prstGeom>
          <a:ln/>
        </p:spPr>
        <p:txBody>
          <a:bodyPr/>
          <a:lstStyle>
            <a:lvl1pPr>
              <a:defRPr/>
            </a:lvl1pPr>
          </a:lstStyle>
          <a:p>
            <a:pPr>
              <a:defRPr/>
            </a:pPr>
            <a:endParaRPr lang="en-GB"/>
          </a:p>
        </p:txBody>
      </p:sp>
      <p:sp>
        <p:nvSpPr>
          <p:cNvPr id="9" name="Rectangle 5"/>
          <p:cNvSpPr>
            <a:spLocks noGrp="1" noChangeArrowheads="1"/>
          </p:cNvSpPr>
          <p:nvPr>
            <p:ph type="sldNum" idx="12"/>
          </p:nvPr>
        </p:nvSpPr>
        <p:spPr>
          <a:xfrm>
            <a:off x="8737601" y="6245226"/>
            <a:ext cx="2842684" cy="474663"/>
          </a:xfrm>
          <a:prstGeom prst="rect">
            <a:avLst/>
          </a:prstGeom>
          <a:ln/>
        </p:spPr>
        <p:txBody>
          <a:bodyPr/>
          <a:lstStyle>
            <a:lvl1pPr>
              <a:defRPr/>
            </a:lvl1pPr>
          </a:lstStyle>
          <a:p>
            <a:fld id="{207EA67C-E30E-4223-B62E-2C8FFFADE86A}" type="slidenum">
              <a:rPr lang="en-GB" altLang="pt-BR"/>
              <a:pPr/>
              <a:t>‹#›</a:t>
            </a:fld>
            <a:endParaRPr lang="en-GB" altLang="pt-BR"/>
          </a:p>
        </p:txBody>
      </p:sp>
      <p:sp>
        <p:nvSpPr>
          <p:cNvPr id="10" name="TextBox 9"/>
          <p:cNvSpPr txBox="1"/>
          <p:nvPr userDrawn="1"/>
        </p:nvSpPr>
        <p:spPr>
          <a:xfrm>
            <a:off x="11074401" y="6417597"/>
            <a:ext cx="1070708" cy="369332"/>
          </a:xfrm>
          <a:prstGeom prst="rect">
            <a:avLst/>
          </a:prstGeom>
          <a:noFill/>
        </p:spPr>
        <p:txBody>
          <a:bodyPr wrap="square" rtlCol="0">
            <a:spAutoFit/>
          </a:bodyPr>
          <a:lstStyle/>
          <a:p>
            <a:fld id="{DB0E432E-C558-4DB5-8A6B-398BF6144B34}" type="slidenum">
              <a:rPr lang="pt-BR" smtClean="0">
                <a:solidFill>
                  <a:schemeClr val="tx1"/>
                </a:solidFill>
              </a:rPr>
              <a:t>‹#›</a:t>
            </a:fld>
            <a:r>
              <a:rPr lang="pt-BR" dirty="0">
                <a:solidFill>
                  <a:schemeClr val="tx1"/>
                </a:solidFill>
              </a:rPr>
              <a:t>/13</a:t>
            </a:r>
          </a:p>
        </p:txBody>
      </p:sp>
    </p:spTree>
    <p:extLst>
      <p:ext uri="{BB962C8B-B14F-4D97-AF65-F5344CB8AC3E}">
        <p14:creationId xmlns:p14="http://schemas.microsoft.com/office/powerpoint/2010/main" val="2988545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03201" y="152400"/>
            <a:ext cx="9855200" cy="762000"/>
          </a:xfrm>
        </p:spPr>
        <p:txBody>
          <a:bodyPr/>
          <a:lstStyle/>
          <a:p>
            <a:r>
              <a:rPr lang="en-US"/>
              <a:t>Click to edit Master title style</a:t>
            </a:r>
          </a:p>
        </p:txBody>
      </p:sp>
      <p:sp>
        <p:nvSpPr>
          <p:cNvPr id="3" name="Rectangle 3"/>
          <p:cNvSpPr>
            <a:spLocks noGrp="1" noChangeArrowheads="1"/>
          </p:cNvSpPr>
          <p:nvPr>
            <p:ph type="dt" idx="10"/>
          </p:nvPr>
        </p:nvSpPr>
        <p:spPr>
          <a:xfrm>
            <a:off x="-1592767" y="6127601"/>
            <a:ext cx="2842684" cy="474663"/>
          </a:xfrm>
          <a:prstGeom prst="rect">
            <a:avLst/>
          </a:prstGeom>
          <a:ln/>
        </p:spPr>
        <p:txBody>
          <a:bodyPr/>
          <a:lstStyle>
            <a:lvl1pPr>
              <a:defRPr/>
            </a:lvl1pPr>
          </a:lstStyle>
          <a:p>
            <a:pPr>
              <a:defRPr/>
            </a:pPr>
            <a:endParaRPr lang="en-GB"/>
          </a:p>
        </p:txBody>
      </p:sp>
      <p:sp>
        <p:nvSpPr>
          <p:cNvPr id="5" name="Rectangle 5"/>
          <p:cNvSpPr>
            <a:spLocks noGrp="1" noChangeArrowheads="1"/>
          </p:cNvSpPr>
          <p:nvPr>
            <p:ph type="sldNum" idx="12"/>
          </p:nvPr>
        </p:nvSpPr>
        <p:spPr>
          <a:xfrm>
            <a:off x="8737601" y="6245226"/>
            <a:ext cx="2842684" cy="474663"/>
          </a:xfrm>
          <a:prstGeom prst="rect">
            <a:avLst/>
          </a:prstGeom>
          <a:ln/>
        </p:spPr>
        <p:txBody>
          <a:bodyPr/>
          <a:lstStyle>
            <a:lvl1pPr>
              <a:defRPr/>
            </a:lvl1pPr>
          </a:lstStyle>
          <a:p>
            <a:fld id="{2E8372C2-0373-440A-A35A-670A45375BD5}" type="slidenum">
              <a:rPr lang="en-GB" altLang="pt-BR"/>
              <a:pPr/>
              <a:t>‹#›</a:t>
            </a:fld>
            <a:endParaRPr lang="en-GB" altLang="pt-BR"/>
          </a:p>
        </p:txBody>
      </p:sp>
      <p:sp>
        <p:nvSpPr>
          <p:cNvPr id="6" name="TextBox 5"/>
          <p:cNvSpPr txBox="1"/>
          <p:nvPr userDrawn="1"/>
        </p:nvSpPr>
        <p:spPr>
          <a:xfrm>
            <a:off x="11074401" y="6417597"/>
            <a:ext cx="1070708" cy="369332"/>
          </a:xfrm>
          <a:prstGeom prst="rect">
            <a:avLst/>
          </a:prstGeom>
          <a:noFill/>
        </p:spPr>
        <p:txBody>
          <a:bodyPr wrap="square" rtlCol="0">
            <a:spAutoFit/>
          </a:bodyPr>
          <a:lstStyle/>
          <a:p>
            <a:fld id="{DB0E432E-C558-4DB5-8A6B-398BF6144B34}" type="slidenum">
              <a:rPr lang="pt-BR" smtClean="0">
                <a:solidFill>
                  <a:schemeClr val="tx1"/>
                </a:solidFill>
              </a:rPr>
              <a:t>‹#›</a:t>
            </a:fld>
            <a:r>
              <a:rPr lang="pt-BR" dirty="0">
                <a:solidFill>
                  <a:schemeClr val="tx1"/>
                </a:solidFill>
              </a:rPr>
              <a:t>/13</a:t>
            </a:r>
          </a:p>
        </p:txBody>
      </p:sp>
    </p:spTree>
    <p:extLst>
      <p:ext uri="{BB962C8B-B14F-4D97-AF65-F5344CB8AC3E}">
        <p14:creationId xmlns:p14="http://schemas.microsoft.com/office/powerpoint/2010/main" val="1532159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xfrm>
            <a:off x="609601" y="6245226"/>
            <a:ext cx="2842684" cy="474663"/>
          </a:xfrm>
          <a:prstGeom prst="rect">
            <a:avLst/>
          </a:prstGeom>
          <a:ln/>
        </p:spPr>
        <p:txBody>
          <a:bodyPr/>
          <a:lstStyle>
            <a:lvl1pPr>
              <a:defRPr/>
            </a:lvl1pPr>
          </a:lstStyle>
          <a:p>
            <a:pPr>
              <a:defRPr/>
            </a:pPr>
            <a:endParaRPr lang="en-GB"/>
          </a:p>
        </p:txBody>
      </p:sp>
      <p:sp>
        <p:nvSpPr>
          <p:cNvPr id="4" name="Rectangle 5"/>
          <p:cNvSpPr>
            <a:spLocks noGrp="1" noChangeArrowheads="1"/>
          </p:cNvSpPr>
          <p:nvPr>
            <p:ph type="sldNum" idx="12"/>
          </p:nvPr>
        </p:nvSpPr>
        <p:spPr>
          <a:xfrm>
            <a:off x="8737601" y="6245226"/>
            <a:ext cx="2842684" cy="474663"/>
          </a:xfrm>
          <a:prstGeom prst="rect">
            <a:avLst/>
          </a:prstGeom>
          <a:ln/>
        </p:spPr>
        <p:txBody>
          <a:bodyPr/>
          <a:lstStyle>
            <a:lvl1pPr>
              <a:defRPr/>
            </a:lvl1pPr>
          </a:lstStyle>
          <a:p>
            <a:fld id="{AE122E98-25E7-47B1-BC95-4D13D03DDAAB}" type="slidenum">
              <a:rPr lang="en-GB" altLang="pt-BR"/>
              <a:pPr/>
              <a:t>‹#›</a:t>
            </a:fld>
            <a:endParaRPr lang="en-GB" altLang="pt-BR"/>
          </a:p>
        </p:txBody>
      </p:sp>
      <p:sp>
        <p:nvSpPr>
          <p:cNvPr id="5" name="TextBox 4"/>
          <p:cNvSpPr txBox="1"/>
          <p:nvPr userDrawn="1"/>
        </p:nvSpPr>
        <p:spPr>
          <a:xfrm>
            <a:off x="11074401" y="6417597"/>
            <a:ext cx="1070708" cy="369332"/>
          </a:xfrm>
          <a:prstGeom prst="rect">
            <a:avLst/>
          </a:prstGeom>
          <a:noFill/>
        </p:spPr>
        <p:txBody>
          <a:bodyPr wrap="square" rtlCol="0">
            <a:spAutoFit/>
          </a:bodyPr>
          <a:lstStyle/>
          <a:p>
            <a:fld id="{DB0E432E-C558-4DB5-8A6B-398BF6144B34}" type="slidenum">
              <a:rPr lang="pt-BR" smtClean="0">
                <a:solidFill>
                  <a:schemeClr val="tx1"/>
                </a:solidFill>
              </a:rPr>
              <a:t>‹#›</a:t>
            </a:fld>
            <a:r>
              <a:rPr lang="pt-BR" dirty="0">
                <a:solidFill>
                  <a:schemeClr val="tx1"/>
                </a:solidFill>
              </a:rPr>
              <a:t>/13</a:t>
            </a:r>
          </a:p>
        </p:txBody>
      </p:sp>
    </p:spTree>
    <p:extLst>
      <p:ext uri="{BB962C8B-B14F-4D97-AF65-F5344CB8AC3E}">
        <p14:creationId xmlns:p14="http://schemas.microsoft.com/office/powerpoint/2010/main" val="4066393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3200" y="152400"/>
            <a:ext cx="9855200" cy="762000"/>
          </a:xfrm>
        </p:spPr>
        <p:txBody>
          <a:bodyPr anchor="ctr"/>
          <a:lstStyle>
            <a:lvl1pPr algn="ctr">
              <a:defRPr sz="2800" b="1"/>
            </a:lvl1pPr>
          </a:lstStyle>
          <a:p>
            <a:r>
              <a:rPr lang="en-US"/>
              <a:t>Click to edit Master title style</a:t>
            </a:r>
          </a:p>
        </p:txBody>
      </p:sp>
      <p:sp>
        <p:nvSpPr>
          <p:cNvPr id="3" name="Content Placeholder 2"/>
          <p:cNvSpPr>
            <a:spLocks noGrp="1"/>
          </p:cNvSpPr>
          <p:nvPr>
            <p:ph idx="1"/>
          </p:nvPr>
        </p:nvSpPr>
        <p:spPr>
          <a:xfrm>
            <a:off x="4766733" y="1435101"/>
            <a:ext cx="6815667"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idx="10"/>
          </p:nvPr>
        </p:nvSpPr>
        <p:spPr>
          <a:xfrm>
            <a:off x="609601" y="6245226"/>
            <a:ext cx="2842684" cy="474663"/>
          </a:xfrm>
          <a:prstGeom prst="rect">
            <a:avLst/>
          </a:prstGeom>
          <a:ln/>
        </p:spPr>
        <p:txBody>
          <a:bodyPr/>
          <a:lstStyle>
            <a:lvl1pPr>
              <a:defRPr/>
            </a:lvl1pPr>
          </a:lstStyle>
          <a:p>
            <a:pPr>
              <a:defRPr/>
            </a:pPr>
            <a:endParaRPr lang="en-GB"/>
          </a:p>
        </p:txBody>
      </p:sp>
      <p:sp>
        <p:nvSpPr>
          <p:cNvPr id="7" name="Rectangle 5"/>
          <p:cNvSpPr>
            <a:spLocks noGrp="1" noChangeArrowheads="1"/>
          </p:cNvSpPr>
          <p:nvPr>
            <p:ph type="sldNum" idx="12"/>
          </p:nvPr>
        </p:nvSpPr>
        <p:spPr>
          <a:xfrm>
            <a:off x="8737601" y="6245226"/>
            <a:ext cx="2842684" cy="474663"/>
          </a:xfrm>
          <a:prstGeom prst="rect">
            <a:avLst/>
          </a:prstGeom>
          <a:ln/>
        </p:spPr>
        <p:txBody>
          <a:bodyPr/>
          <a:lstStyle>
            <a:lvl1pPr>
              <a:defRPr/>
            </a:lvl1pPr>
          </a:lstStyle>
          <a:p>
            <a:fld id="{F0E091DD-CDF5-4E4F-8B35-A14DE5AFA980}" type="slidenum">
              <a:rPr lang="en-GB" altLang="pt-BR"/>
              <a:pPr/>
              <a:t>‹#›</a:t>
            </a:fld>
            <a:endParaRPr lang="en-GB" altLang="pt-BR"/>
          </a:p>
        </p:txBody>
      </p:sp>
      <p:sp>
        <p:nvSpPr>
          <p:cNvPr id="8" name="TextBox 7"/>
          <p:cNvSpPr txBox="1"/>
          <p:nvPr userDrawn="1"/>
        </p:nvSpPr>
        <p:spPr>
          <a:xfrm>
            <a:off x="11074401" y="6417597"/>
            <a:ext cx="1070708" cy="369332"/>
          </a:xfrm>
          <a:prstGeom prst="rect">
            <a:avLst/>
          </a:prstGeom>
          <a:noFill/>
        </p:spPr>
        <p:txBody>
          <a:bodyPr wrap="square" rtlCol="0">
            <a:spAutoFit/>
          </a:bodyPr>
          <a:lstStyle/>
          <a:p>
            <a:fld id="{DB0E432E-C558-4DB5-8A6B-398BF6144B34}" type="slidenum">
              <a:rPr lang="pt-BR" smtClean="0">
                <a:solidFill>
                  <a:schemeClr val="tx1"/>
                </a:solidFill>
              </a:rPr>
              <a:t>‹#›</a:t>
            </a:fld>
            <a:r>
              <a:rPr lang="pt-BR" dirty="0">
                <a:solidFill>
                  <a:schemeClr val="tx1"/>
                </a:solidFill>
              </a:rPr>
              <a:t>/13</a:t>
            </a:r>
          </a:p>
        </p:txBody>
      </p:sp>
    </p:spTree>
    <p:extLst>
      <p:ext uri="{BB962C8B-B14F-4D97-AF65-F5344CB8AC3E}">
        <p14:creationId xmlns:p14="http://schemas.microsoft.com/office/powerpoint/2010/main" val="446506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117600" y="1143000"/>
            <a:ext cx="9753600" cy="3584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3"/>
          <p:cNvSpPr>
            <a:spLocks noGrp="1" noChangeArrowheads="1"/>
          </p:cNvSpPr>
          <p:nvPr>
            <p:ph type="dt" idx="10"/>
          </p:nvPr>
        </p:nvSpPr>
        <p:spPr>
          <a:xfrm>
            <a:off x="609601" y="6245226"/>
            <a:ext cx="2842684" cy="474663"/>
          </a:xfrm>
          <a:prstGeom prst="rect">
            <a:avLst/>
          </a:prstGeom>
          <a:ln/>
        </p:spPr>
        <p:txBody>
          <a:bodyPr/>
          <a:lstStyle>
            <a:lvl1pPr>
              <a:defRPr/>
            </a:lvl1pPr>
          </a:lstStyle>
          <a:p>
            <a:pPr>
              <a:defRPr/>
            </a:pPr>
            <a:endParaRPr lang="en-GB"/>
          </a:p>
        </p:txBody>
      </p:sp>
      <p:sp>
        <p:nvSpPr>
          <p:cNvPr id="7" name="Rectangle 5"/>
          <p:cNvSpPr>
            <a:spLocks noGrp="1" noChangeArrowheads="1"/>
          </p:cNvSpPr>
          <p:nvPr>
            <p:ph type="sldNum" idx="12"/>
          </p:nvPr>
        </p:nvSpPr>
        <p:spPr>
          <a:xfrm>
            <a:off x="8737601" y="6245226"/>
            <a:ext cx="2842684" cy="474663"/>
          </a:xfrm>
          <a:prstGeom prst="rect">
            <a:avLst/>
          </a:prstGeom>
          <a:ln/>
        </p:spPr>
        <p:txBody>
          <a:bodyPr/>
          <a:lstStyle>
            <a:lvl1pPr>
              <a:defRPr/>
            </a:lvl1pPr>
          </a:lstStyle>
          <a:p>
            <a:fld id="{C999E8D0-76F6-420C-A3D2-79DD4AA42249}" type="slidenum">
              <a:rPr lang="en-GB" altLang="pt-BR"/>
              <a:pPr/>
              <a:t>‹#›</a:t>
            </a:fld>
            <a:endParaRPr lang="en-GB" altLang="pt-BR"/>
          </a:p>
        </p:txBody>
      </p:sp>
      <p:sp>
        <p:nvSpPr>
          <p:cNvPr id="8" name="TextBox 7"/>
          <p:cNvSpPr txBox="1"/>
          <p:nvPr userDrawn="1"/>
        </p:nvSpPr>
        <p:spPr>
          <a:xfrm>
            <a:off x="11074401" y="6417597"/>
            <a:ext cx="1070708" cy="369332"/>
          </a:xfrm>
          <a:prstGeom prst="rect">
            <a:avLst/>
          </a:prstGeom>
          <a:noFill/>
        </p:spPr>
        <p:txBody>
          <a:bodyPr wrap="square" rtlCol="0">
            <a:spAutoFit/>
          </a:bodyPr>
          <a:lstStyle/>
          <a:p>
            <a:fld id="{DB0E432E-C558-4DB5-8A6B-398BF6144B34}" type="slidenum">
              <a:rPr lang="pt-BR" smtClean="0">
                <a:solidFill>
                  <a:schemeClr val="tx1"/>
                </a:solidFill>
              </a:rPr>
              <a:t>‹#›</a:t>
            </a:fld>
            <a:r>
              <a:rPr lang="pt-BR" dirty="0">
                <a:solidFill>
                  <a:schemeClr val="tx1"/>
                </a:solidFill>
              </a:rPr>
              <a:t>/13</a:t>
            </a:r>
          </a:p>
        </p:txBody>
      </p:sp>
    </p:spTree>
    <p:extLst>
      <p:ext uri="{BB962C8B-B14F-4D97-AF65-F5344CB8AC3E}">
        <p14:creationId xmlns:p14="http://schemas.microsoft.com/office/powerpoint/2010/main" val="1398773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203201" y="128588"/>
            <a:ext cx="98552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pt-BR" dirty="0"/>
              <a:t>Clique para </a:t>
            </a:r>
            <a:r>
              <a:rPr lang="en-GB" altLang="pt-BR" dirty="0" err="1"/>
              <a:t>editar</a:t>
            </a:r>
            <a:r>
              <a:rPr lang="en-GB" altLang="pt-BR" dirty="0"/>
              <a:t> o </a:t>
            </a:r>
            <a:r>
              <a:rPr lang="en-GB" altLang="pt-BR" dirty="0" err="1"/>
              <a:t>formato</a:t>
            </a:r>
            <a:r>
              <a:rPr lang="en-GB" altLang="pt-BR" dirty="0"/>
              <a:t> do </a:t>
            </a:r>
            <a:r>
              <a:rPr lang="en-GB" altLang="pt-BR" dirty="0" err="1"/>
              <a:t>título</a:t>
            </a:r>
            <a:r>
              <a:rPr lang="en-GB" altLang="pt-BR" dirty="0"/>
              <a:t> de </a:t>
            </a:r>
            <a:r>
              <a:rPr lang="en-GB" altLang="pt-BR" dirty="0" err="1"/>
              <a:t>texto</a:t>
            </a:r>
            <a:endParaRPr lang="en-GB" altLang="pt-BR" dirty="0"/>
          </a:p>
        </p:txBody>
      </p:sp>
      <p:sp>
        <p:nvSpPr>
          <p:cNvPr id="1027" name="Rectangle 2"/>
          <p:cNvSpPr>
            <a:spLocks noGrp="1" noChangeArrowheads="1"/>
          </p:cNvSpPr>
          <p:nvPr>
            <p:ph type="body" idx="1"/>
          </p:nvPr>
        </p:nvSpPr>
        <p:spPr bwMode="auto">
          <a:xfrm>
            <a:off x="609601" y="1600201"/>
            <a:ext cx="10970684"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pt-BR" dirty="0"/>
              <a:t>Clique para </a:t>
            </a:r>
            <a:r>
              <a:rPr lang="en-GB" altLang="pt-BR" dirty="0" err="1"/>
              <a:t>editar</a:t>
            </a:r>
            <a:r>
              <a:rPr lang="en-GB" altLang="pt-BR" dirty="0"/>
              <a:t> o </a:t>
            </a:r>
            <a:r>
              <a:rPr lang="en-GB" altLang="pt-BR" dirty="0" err="1"/>
              <a:t>formato</a:t>
            </a:r>
            <a:r>
              <a:rPr lang="en-GB" altLang="pt-BR" dirty="0"/>
              <a:t> do </a:t>
            </a:r>
            <a:r>
              <a:rPr lang="en-GB" altLang="pt-BR" dirty="0" err="1"/>
              <a:t>texto</a:t>
            </a:r>
            <a:r>
              <a:rPr lang="en-GB" altLang="pt-BR" dirty="0"/>
              <a:t> </a:t>
            </a:r>
            <a:r>
              <a:rPr lang="en-GB" altLang="pt-BR" dirty="0" err="1"/>
              <a:t>em</a:t>
            </a:r>
            <a:r>
              <a:rPr lang="en-GB" altLang="pt-BR" dirty="0"/>
              <a:t> </a:t>
            </a:r>
            <a:r>
              <a:rPr lang="en-GB" altLang="pt-BR" dirty="0" err="1"/>
              <a:t>estrutura</a:t>
            </a:r>
            <a:r>
              <a:rPr lang="en-GB" altLang="pt-BR" dirty="0"/>
              <a:t> de </a:t>
            </a:r>
            <a:r>
              <a:rPr lang="en-GB" altLang="pt-BR" dirty="0" err="1"/>
              <a:t>tópicos</a:t>
            </a:r>
            <a:endParaRPr lang="en-GB" altLang="pt-BR" dirty="0"/>
          </a:p>
          <a:p>
            <a:pPr lvl="1"/>
            <a:r>
              <a:rPr lang="en-GB" altLang="pt-BR" dirty="0"/>
              <a:t>Segundo </a:t>
            </a:r>
            <a:r>
              <a:rPr lang="en-GB" altLang="pt-BR" dirty="0" err="1"/>
              <a:t>Nível</a:t>
            </a:r>
            <a:r>
              <a:rPr lang="en-GB" altLang="pt-BR" dirty="0"/>
              <a:t> da </a:t>
            </a:r>
            <a:r>
              <a:rPr lang="en-GB" altLang="pt-BR" dirty="0" err="1"/>
              <a:t>Estrutura</a:t>
            </a:r>
            <a:r>
              <a:rPr lang="en-GB" altLang="pt-BR" dirty="0"/>
              <a:t> de </a:t>
            </a:r>
            <a:r>
              <a:rPr lang="en-GB" altLang="pt-BR" dirty="0" err="1"/>
              <a:t>Tópicos</a:t>
            </a:r>
            <a:endParaRPr lang="en-GB" altLang="pt-BR" dirty="0"/>
          </a:p>
          <a:p>
            <a:pPr lvl="2"/>
            <a:r>
              <a:rPr lang="en-GB" altLang="pt-BR" dirty="0" err="1"/>
              <a:t>Terceiro</a:t>
            </a:r>
            <a:r>
              <a:rPr lang="en-GB" altLang="pt-BR" dirty="0"/>
              <a:t> </a:t>
            </a:r>
            <a:r>
              <a:rPr lang="en-GB" altLang="pt-BR" dirty="0" err="1"/>
              <a:t>Nível</a:t>
            </a:r>
            <a:r>
              <a:rPr lang="en-GB" altLang="pt-BR" dirty="0"/>
              <a:t> da </a:t>
            </a:r>
            <a:r>
              <a:rPr lang="en-GB" altLang="pt-BR" dirty="0" err="1"/>
              <a:t>Estrutura</a:t>
            </a:r>
            <a:r>
              <a:rPr lang="en-GB" altLang="pt-BR" dirty="0"/>
              <a:t> de </a:t>
            </a:r>
            <a:r>
              <a:rPr lang="en-GB" altLang="pt-BR" dirty="0" err="1"/>
              <a:t>Tópicos</a:t>
            </a:r>
            <a:endParaRPr lang="en-GB" altLang="pt-BR" dirty="0"/>
          </a:p>
          <a:p>
            <a:pPr lvl="3"/>
            <a:r>
              <a:rPr lang="en-GB" altLang="pt-BR" dirty="0"/>
              <a:t>Quarto </a:t>
            </a:r>
            <a:r>
              <a:rPr lang="en-GB" altLang="pt-BR" dirty="0" err="1"/>
              <a:t>Nível</a:t>
            </a:r>
            <a:r>
              <a:rPr lang="en-GB" altLang="pt-BR" dirty="0"/>
              <a:t> da </a:t>
            </a:r>
            <a:r>
              <a:rPr lang="en-GB" altLang="pt-BR" dirty="0" err="1"/>
              <a:t>Estrutura</a:t>
            </a:r>
            <a:r>
              <a:rPr lang="en-GB" altLang="pt-BR" dirty="0"/>
              <a:t> de </a:t>
            </a:r>
            <a:r>
              <a:rPr lang="en-GB" altLang="pt-BR" dirty="0" err="1"/>
              <a:t>Tópicos</a:t>
            </a:r>
            <a:endParaRPr lang="en-GB" altLang="pt-BR" dirty="0"/>
          </a:p>
          <a:p>
            <a:pPr lvl="4"/>
            <a:r>
              <a:rPr lang="en-GB" altLang="pt-BR" dirty="0"/>
              <a:t>Quinto </a:t>
            </a:r>
            <a:r>
              <a:rPr lang="en-GB" altLang="pt-BR" dirty="0" err="1"/>
              <a:t>Nível</a:t>
            </a:r>
            <a:r>
              <a:rPr lang="en-GB" altLang="pt-BR" dirty="0"/>
              <a:t> da </a:t>
            </a:r>
            <a:r>
              <a:rPr lang="en-GB" altLang="pt-BR" dirty="0" err="1"/>
              <a:t>Estrutura</a:t>
            </a:r>
            <a:r>
              <a:rPr lang="en-GB" altLang="pt-BR" dirty="0"/>
              <a:t> de </a:t>
            </a:r>
            <a:r>
              <a:rPr lang="en-GB" altLang="pt-BR" dirty="0" err="1"/>
              <a:t>Tópicos</a:t>
            </a:r>
            <a:endParaRPr lang="en-GB" altLang="pt-BR" dirty="0"/>
          </a:p>
          <a:p>
            <a:pPr lvl="4"/>
            <a:r>
              <a:rPr lang="en-GB" altLang="pt-BR" dirty="0"/>
              <a:t>Sexto </a:t>
            </a:r>
            <a:r>
              <a:rPr lang="en-GB" altLang="pt-BR" dirty="0" err="1"/>
              <a:t>Nível</a:t>
            </a:r>
            <a:r>
              <a:rPr lang="en-GB" altLang="pt-BR" dirty="0"/>
              <a:t> da </a:t>
            </a:r>
            <a:r>
              <a:rPr lang="en-GB" altLang="pt-BR" dirty="0" err="1"/>
              <a:t>Estrutura</a:t>
            </a:r>
            <a:r>
              <a:rPr lang="en-GB" altLang="pt-BR" dirty="0"/>
              <a:t> de </a:t>
            </a:r>
            <a:r>
              <a:rPr lang="en-GB" altLang="pt-BR" dirty="0" err="1"/>
              <a:t>Tópicos</a:t>
            </a:r>
            <a:endParaRPr lang="en-GB" altLang="pt-BR" dirty="0"/>
          </a:p>
          <a:p>
            <a:pPr lvl="4"/>
            <a:r>
              <a:rPr lang="en-GB" altLang="pt-BR" dirty="0" err="1"/>
              <a:t>Sétimo</a:t>
            </a:r>
            <a:r>
              <a:rPr lang="en-GB" altLang="pt-BR" dirty="0"/>
              <a:t> </a:t>
            </a:r>
            <a:r>
              <a:rPr lang="en-GB" altLang="pt-BR" dirty="0" err="1"/>
              <a:t>Nível</a:t>
            </a:r>
            <a:r>
              <a:rPr lang="en-GB" altLang="pt-BR" dirty="0"/>
              <a:t> da </a:t>
            </a:r>
            <a:r>
              <a:rPr lang="en-GB" altLang="pt-BR" dirty="0" err="1"/>
              <a:t>Estrutura</a:t>
            </a:r>
            <a:r>
              <a:rPr lang="en-GB" altLang="pt-BR" dirty="0"/>
              <a:t> de </a:t>
            </a:r>
            <a:r>
              <a:rPr lang="en-GB" altLang="pt-BR" dirty="0" err="1"/>
              <a:t>Tópicos</a:t>
            </a:r>
            <a:endParaRPr lang="en-GB" altLang="pt-BR" dirty="0"/>
          </a:p>
          <a:p>
            <a:pPr lvl="4"/>
            <a:r>
              <a:rPr lang="en-GB" altLang="pt-BR" dirty="0" err="1"/>
              <a:t>Oitavo</a:t>
            </a:r>
            <a:r>
              <a:rPr lang="en-GB" altLang="pt-BR" dirty="0"/>
              <a:t> </a:t>
            </a:r>
            <a:r>
              <a:rPr lang="en-GB" altLang="pt-BR" dirty="0" err="1"/>
              <a:t>Nível</a:t>
            </a:r>
            <a:r>
              <a:rPr lang="en-GB" altLang="pt-BR" dirty="0"/>
              <a:t> da </a:t>
            </a:r>
            <a:r>
              <a:rPr lang="en-GB" altLang="pt-BR" dirty="0" err="1"/>
              <a:t>Estrutura</a:t>
            </a:r>
            <a:r>
              <a:rPr lang="en-GB" altLang="pt-BR" dirty="0"/>
              <a:t> de </a:t>
            </a:r>
            <a:r>
              <a:rPr lang="en-GB" altLang="pt-BR" dirty="0" err="1"/>
              <a:t>Tópicos</a:t>
            </a:r>
            <a:endParaRPr lang="en-GB" altLang="pt-BR" dirty="0"/>
          </a:p>
          <a:p>
            <a:pPr lvl="4"/>
            <a:r>
              <a:rPr lang="en-GB" altLang="pt-BR" dirty="0" err="1"/>
              <a:t>Nono</a:t>
            </a:r>
            <a:r>
              <a:rPr lang="en-GB" altLang="pt-BR" dirty="0"/>
              <a:t> </a:t>
            </a:r>
            <a:r>
              <a:rPr lang="en-GB" altLang="pt-BR" dirty="0" err="1"/>
              <a:t>Nível</a:t>
            </a:r>
            <a:r>
              <a:rPr lang="en-GB" altLang="pt-BR" dirty="0"/>
              <a:t> da </a:t>
            </a:r>
            <a:r>
              <a:rPr lang="en-GB" altLang="pt-BR" dirty="0" err="1"/>
              <a:t>Estrutura</a:t>
            </a:r>
            <a:r>
              <a:rPr lang="en-GB" altLang="pt-BR" dirty="0"/>
              <a:t> de </a:t>
            </a:r>
            <a:r>
              <a:rPr lang="en-GB" altLang="pt-BR" dirty="0" err="1"/>
              <a:t>Tópicos</a:t>
            </a:r>
            <a:endParaRPr lang="en-GB" altLang="pt-BR" dirty="0"/>
          </a:p>
        </p:txBody>
      </p:sp>
    </p:spTree>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3" r:id="rId13"/>
    <p:sldLayoutId id="2147483664" r:id="rId14"/>
    <p:sldLayoutId id="2147483665" r:id="rId15"/>
  </p:sldLayoutIdLst>
  <p:hf sldNum="0" hdr="0" dt="0"/>
  <p:txStyles>
    <p:titleStyle>
      <a:lvl1pPr algn="ctr" defTabSz="449263" rtl="0" eaLnBrk="0" fontAlgn="base" hangingPunct="0">
        <a:lnSpc>
          <a:spcPct val="96000"/>
        </a:lnSpc>
        <a:spcBef>
          <a:spcPct val="0"/>
        </a:spcBef>
        <a:spcAft>
          <a:spcPct val="0"/>
        </a:spcAft>
        <a:buClr>
          <a:srgbClr val="000000"/>
        </a:buClr>
        <a:buSzPct val="100000"/>
        <a:buFont typeface="Arial" panose="020B0604020202020204" pitchFamily="34" charset="0"/>
        <a:defRPr sz="2800" b="1" i="1">
          <a:solidFill>
            <a:schemeClr val="bg1"/>
          </a:solidFill>
          <a:latin typeface="Trebuchet MS" panose="020B0603020202020204" pitchFamily="34" charset="0"/>
          <a:ea typeface="+mj-ea"/>
          <a:cs typeface="+mj-cs"/>
        </a:defRPr>
      </a:lvl1pPr>
      <a:lvl2pPr algn="ctr" defTabSz="449263" rtl="0" eaLnBrk="0" fontAlgn="base" hangingPunct="0">
        <a:lnSpc>
          <a:spcPct val="96000"/>
        </a:lnSpc>
        <a:spcBef>
          <a:spcPct val="0"/>
        </a:spcBef>
        <a:spcAft>
          <a:spcPct val="0"/>
        </a:spcAft>
        <a:buClr>
          <a:srgbClr val="000000"/>
        </a:buClr>
        <a:buSzPct val="100000"/>
        <a:buFont typeface="Arial" panose="020B0604020202020204" pitchFamily="34" charset="0"/>
        <a:defRPr sz="4400">
          <a:solidFill>
            <a:srgbClr val="000000"/>
          </a:solidFill>
          <a:latin typeface="Arial" charset="0"/>
          <a:ea typeface="MS Gothic" charset="-128"/>
        </a:defRPr>
      </a:lvl2pPr>
      <a:lvl3pPr algn="ctr" defTabSz="449263" rtl="0" eaLnBrk="0" fontAlgn="base" hangingPunct="0">
        <a:lnSpc>
          <a:spcPct val="96000"/>
        </a:lnSpc>
        <a:spcBef>
          <a:spcPct val="0"/>
        </a:spcBef>
        <a:spcAft>
          <a:spcPct val="0"/>
        </a:spcAft>
        <a:buClr>
          <a:srgbClr val="000000"/>
        </a:buClr>
        <a:buSzPct val="100000"/>
        <a:buFont typeface="Arial" panose="020B0604020202020204" pitchFamily="34" charset="0"/>
        <a:defRPr sz="4400">
          <a:solidFill>
            <a:srgbClr val="000000"/>
          </a:solidFill>
          <a:latin typeface="Arial" charset="0"/>
          <a:ea typeface="MS Gothic" charset="-128"/>
        </a:defRPr>
      </a:lvl3pPr>
      <a:lvl4pPr algn="ctr" defTabSz="449263" rtl="0" eaLnBrk="0" fontAlgn="base" hangingPunct="0">
        <a:lnSpc>
          <a:spcPct val="96000"/>
        </a:lnSpc>
        <a:spcBef>
          <a:spcPct val="0"/>
        </a:spcBef>
        <a:spcAft>
          <a:spcPct val="0"/>
        </a:spcAft>
        <a:buClr>
          <a:srgbClr val="000000"/>
        </a:buClr>
        <a:buSzPct val="100000"/>
        <a:buFont typeface="Arial" panose="020B0604020202020204" pitchFamily="34" charset="0"/>
        <a:defRPr sz="4400">
          <a:solidFill>
            <a:srgbClr val="000000"/>
          </a:solidFill>
          <a:latin typeface="Arial" charset="0"/>
          <a:ea typeface="MS Gothic" charset="-128"/>
        </a:defRPr>
      </a:lvl4pPr>
      <a:lvl5pPr algn="ctr" defTabSz="449263" rtl="0" eaLnBrk="0" fontAlgn="base" hangingPunct="0">
        <a:lnSpc>
          <a:spcPct val="96000"/>
        </a:lnSpc>
        <a:spcBef>
          <a:spcPct val="0"/>
        </a:spcBef>
        <a:spcAft>
          <a:spcPct val="0"/>
        </a:spcAft>
        <a:buClr>
          <a:srgbClr val="000000"/>
        </a:buClr>
        <a:buSzPct val="100000"/>
        <a:buFont typeface="Arial" panose="020B0604020202020204" pitchFamily="34" charset="0"/>
        <a:defRPr sz="4400">
          <a:solidFill>
            <a:srgbClr val="000000"/>
          </a:solidFill>
          <a:latin typeface="Arial" charset="0"/>
          <a:ea typeface="MS Gothic" charset="-128"/>
        </a:defRPr>
      </a:lvl5pPr>
      <a:lvl6pPr marL="457200" algn="ctr" defTabSz="449263" rtl="0" fontAlgn="base">
        <a:lnSpc>
          <a:spcPct val="96000"/>
        </a:lnSpc>
        <a:spcBef>
          <a:spcPct val="0"/>
        </a:spcBef>
        <a:spcAft>
          <a:spcPct val="0"/>
        </a:spcAft>
        <a:buClr>
          <a:srgbClr val="000000"/>
        </a:buClr>
        <a:buSzPct val="100000"/>
        <a:buFont typeface="Arial" charset="0"/>
        <a:defRPr sz="4400">
          <a:solidFill>
            <a:srgbClr val="000000"/>
          </a:solidFill>
          <a:latin typeface="Arial" charset="0"/>
          <a:ea typeface="MS Gothic" charset="-128"/>
        </a:defRPr>
      </a:lvl6pPr>
      <a:lvl7pPr marL="914400" algn="ctr" defTabSz="449263" rtl="0" fontAlgn="base">
        <a:lnSpc>
          <a:spcPct val="96000"/>
        </a:lnSpc>
        <a:spcBef>
          <a:spcPct val="0"/>
        </a:spcBef>
        <a:spcAft>
          <a:spcPct val="0"/>
        </a:spcAft>
        <a:buClr>
          <a:srgbClr val="000000"/>
        </a:buClr>
        <a:buSzPct val="100000"/>
        <a:buFont typeface="Arial" charset="0"/>
        <a:defRPr sz="4400">
          <a:solidFill>
            <a:srgbClr val="000000"/>
          </a:solidFill>
          <a:latin typeface="Arial" charset="0"/>
          <a:ea typeface="MS Gothic" charset="-128"/>
        </a:defRPr>
      </a:lvl7pPr>
      <a:lvl8pPr marL="1371600" algn="ctr" defTabSz="449263" rtl="0" fontAlgn="base">
        <a:lnSpc>
          <a:spcPct val="96000"/>
        </a:lnSpc>
        <a:spcBef>
          <a:spcPct val="0"/>
        </a:spcBef>
        <a:spcAft>
          <a:spcPct val="0"/>
        </a:spcAft>
        <a:buClr>
          <a:srgbClr val="000000"/>
        </a:buClr>
        <a:buSzPct val="100000"/>
        <a:buFont typeface="Arial" charset="0"/>
        <a:defRPr sz="4400">
          <a:solidFill>
            <a:srgbClr val="000000"/>
          </a:solidFill>
          <a:latin typeface="Arial" charset="0"/>
          <a:ea typeface="MS Gothic" charset="-128"/>
        </a:defRPr>
      </a:lvl8pPr>
      <a:lvl9pPr marL="1828800" algn="ctr" defTabSz="449263" rtl="0" fontAlgn="base">
        <a:lnSpc>
          <a:spcPct val="96000"/>
        </a:lnSpc>
        <a:spcBef>
          <a:spcPct val="0"/>
        </a:spcBef>
        <a:spcAft>
          <a:spcPct val="0"/>
        </a:spcAft>
        <a:buClr>
          <a:srgbClr val="000000"/>
        </a:buClr>
        <a:buSzPct val="100000"/>
        <a:buFont typeface="Arial" charset="0"/>
        <a:defRPr sz="4400">
          <a:solidFill>
            <a:srgbClr val="000000"/>
          </a:solidFill>
          <a:latin typeface="Arial" charset="0"/>
          <a:ea typeface="MS Gothic" charset="-128"/>
        </a:defRPr>
      </a:lvl9pPr>
    </p:titleStyle>
    <p:bodyStyle>
      <a:lvl1pPr marL="341313" indent="-341313" algn="l" defTabSz="449263" rtl="0" eaLnBrk="0" fontAlgn="base" hangingPunct="0">
        <a:lnSpc>
          <a:spcPct val="96000"/>
        </a:lnSpc>
        <a:spcBef>
          <a:spcPts val="800"/>
        </a:spcBef>
        <a:spcAft>
          <a:spcPct val="0"/>
        </a:spcAft>
        <a:buClr>
          <a:srgbClr val="000000"/>
        </a:buClr>
        <a:buSzPct val="100000"/>
        <a:buFont typeface="Arial" panose="020B0604020202020204" pitchFamily="34" charset="0"/>
        <a:buChar char="•"/>
        <a:defRPr sz="3200">
          <a:solidFill>
            <a:srgbClr val="000000"/>
          </a:solidFill>
          <a:latin typeface="+mn-lt"/>
          <a:ea typeface="+mn-ea"/>
          <a:cs typeface="+mn-cs"/>
        </a:defRPr>
      </a:lvl1pPr>
      <a:lvl2pPr marL="741363" indent="-284163" algn="l" defTabSz="449263" rtl="0" eaLnBrk="0" fontAlgn="base" hangingPunct="0">
        <a:lnSpc>
          <a:spcPct val="96000"/>
        </a:lnSpc>
        <a:spcBef>
          <a:spcPts val="700"/>
        </a:spcBef>
        <a:spcAft>
          <a:spcPct val="0"/>
        </a:spcAft>
        <a:buClr>
          <a:srgbClr val="000000"/>
        </a:buClr>
        <a:buSzPct val="100000"/>
        <a:buFont typeface="Arial" panose="020B0604020202020204" pitchFamily="34" charset="0"/>
        <a:buChar char="–"/>
        <a:defRPr sz="2800">
          <a:solidFill>
            <a:srgbClr val="000000"/>
          </a:solidFill>
          <a:latin typeface="+mn-lt"/>
          <a:ea typeface="+mn-ea"/>
        </a:defRPr>
      </a:lvl2pPr>
      <a:lvl3pPr marL="1143000" indent="-228600" algn="l" defTabSz="449263" rtl="0" eaLnBrk="0" fontAlgn="base" hangingPunct="0">
        <a:lnSpc>
          <a:spcPct val="96000"/>
        </a:lnSpc>
        <a:spcBef>
          <a:spcPts val="600"/>
        </a:spcBef>
        <a:spcAft>
          <a:spcPct val="0"/>
        </a:spcAft>
        <a:buClr>
          <a:srgbClr val="000000"/>
        </a:buClr>
        <a:buSzPct val="100000"/>
        <a:buFont typeface="Arial" panose="020B0604020202020204" pitchFamily="34" charset="0"/>
        <a:buChar char="•"/>
        <a:defRPr sz="2400">
          <a:solidFill>
            <a:srgbClr val="000000"/>
          </a:solidFill>
          <a:latin typeface="+mn-lt"/>
          <a:ea typeface="+mn-ea"/>
        </a:defRPr>
      </a:lvl3pPr>
      <a:lvl4pPr marL="1600200" indent="-228600" algn="l" defTabSz="449263" rtl="0" eaLnBrk="0" fontAlgn="base" hangingPunct="0">
        <a:lnSpc>
          <a:spcPct val="96000"/>
        </a:lnSpc>
        <a:spcBef>
          <a:spcPts val="500"/>
        </a:spcBef>
        <a:spcAft>
          <a:spcPct val="0"/>
        </a:spcAft>
        <a:buClr>
          <a:srgbClr val="000000"/>
        </a:buClr>
        <a:buSzPct val="100000"/>
        <a:buFont typeface="Arial" panose="020B0604020202020204" pitchFamily="34" charset="0"/>
        <a:buChar char="–"/>
        <a:defRPr sz="2000">
          <a:solidFill>
            <a:srgbClr val="000000"/>
          </a:solidFill>
          <a:latin typeface="+mn-lt"/>
          <a:ea typeface="+mn-ea"/>
        </a:defRPr>
      </a:lvl4pPr>
      <a:lvl5pPr marL="2057400" indent="-228600" algn="l" defTabSz="449263" rtl="0" eaLnBrk="0" fontAlgn="base" hangingPunct="0">
        <a:lnSpc>
          <a:spcPct val="96000"/>
        </a:lnSpc>
        <a:spcBef>
          <a:spcPts val="500"/>
        </a:spcBef>
        <a:spcAft>
          <a:spcPct val="0"/>
        </a:spcAft>
        <a:buClr>
          <a:srgbClr val="000000"/>
        </a:buClr>
        <a:buSzPct val="100000"/>
        <a:buFont typeface="Arial" panose="020B0604020202020204" pitchFamily="34" charset="0"/>
        <a:buChar char="»"/>
        <a:defRPr sz="2000">
          <a:solidFill>
            <a:srgbClr val="000000"/>
          </a:solidFill>
          <a:latin typeface="+mn-lt"/>
          <a:ea typeface="+mn-ea"/>
        </a:defRPr>
      </a:lvl5pPr>
      <a:lvl6pPr marL="2514600" indent="-228600" algn="l" defTabSz="449263" rtl="0" fontAlgn="base">
        <a:lnSpc>
          <a:spcPct val="96000"/>
        </a:lnSpc>
        <a:spcBef>
          <a:spcPts val="500"/>
        </a:spcBef>
        <a:spcAft>
          <a:spcPct val="0"/>
        </a:spcAft>
        <a:buClr>
          <a:srgbClr val="000000"/>
        </a:buClr>
        <a:buSzPct val="100000"/>
        <a:buFont typeface="Arial" charset="0"/>
        <a:buChar char="»"/>
        <a:defRPr sz="2000">
          <a:solidFill>
            <a:srgbClr val="000000"/>
          </a:solidFill>
          <a:latin typeface="+mn-lt"/>
          <a:ea typeface="+mn-ea"/>
        </a:defRPr>
      </a:lvl6pPr>
      <a:lvl7pPr marL="2971800" indent="-228600" algn="l" defTabSz="449263" rtl="0" fontAlgn="base">
        <a:lnSpc>
          <a:spcPct val="96000"/>
        </a:lnSpc>
        <a:spcBef>
          <a:spcPts val="500"/>
        </a:spcBef>
        <a:spcAft>
          <a:spcPct val="0"/>
        </a:spcAft>
        <a:buClr>
          <a:srgbClr val="000000"/>
        </a:buClr>
        <a:buSzPct val="100000"/>
        <a:buFont typeface="Arial" charset="0"/>
        <a:buChar char="»"/>
        <a:defRPr sz="2000">
          <a:solidFill>
            <a:srgbClr val="000000"/>
          </a:solidFill>
          <a:latin typeface="+mn-lt"/>
          <a:ea typeface="+mn-ea"/>
        </a:defRPr>
      </a:lvl7pPr>
      <a:lvl8pPr marL="3429000" indent="-228600" algn="l" defTabSz="449263" rtl="0" fontAlgn="base">
        <a:lnSpc>
          <a:spcPct val="96000"/>
        </a:lnSpc>
        <a:spcBef>
          <a:spcPts val="500"/>
        </a:spcBef>
        <a:spcAft>
          <a:spcPct val="0"/>
        </a:spcAft>
        <a:buClr>
          <a:srgbClr val="000000"/>
        </a:buClr>
        <a:buSzPct val="100000"/>
        <a:buFont typeface="Arial" charset="0"/>
        <a:buChar char="»"/>
        <a:defRPr sz="2000">
          <a:solidFill>
            <a:srgbClr val="000000"/>
          </a:solidFill>
          <a:latin typeface="+mn-lt"/>
          <a:ea typeface="+mn-ea"/>
        </a:defRPr>
      </a:lvl8pPr>
      <a:lvl9pPr marL="3886200" indent="-228600" algn="l" defTabSz="449263" rtl="0" fontAlgn="base">
        <a:lnSpc>
          <a:spcPct val="96000"/>
        </a:lnSpc>
        <a:spcBef>
          <a:spcPts val="500"/>
        </a:spcBef>
        <a:spcAft>
          <a:spcPct val="0"/>
        </a:spcAft>
        <a:buClr>
          <a:srgbClr val="000000"/>
        </a:buClr>
        <a:buSzPct val="100000"/>
        <a:buFont typeface="Arial" charset="0"/>
        <a:buChar char="»"/>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3" Type="http://schemas.microsoft.com/office/2018/10/relationships/comments" Target="../comments/modernComment_1B6_DAC738A6.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44.png"/><Relationship Id="rId3" Type="http://schemas.microsoft.com/office/2018/10/relationships/comments" Target="../comments/modernComment_1BB_7D2C2C.xml"/><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13.xml.rels><?xml version="1.0" encoding="UTF-8" standalone="yes"?>
<Relationships xmlns="http://schemas.openxmlformats.org/package/2006/relationships"><Relationship Id="rId3" Type="http://schemas.microsoft.com/office/2018/10/relationships/comments" Target="../comments/modernComment_1A3_19095E0C.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4.xml.rels><?xml version="1.0" encoding="UTF-8" standalone="yes"?>
<Relationships xmlns="http://schemas.openxmlformats.org/package/2006/relationships"><Relationship Id="rId3" Type="http://schemas.microsoft.com/office/2018/10/relationships/comments" Target="../comments/modernComment_1C0_D2FAA9DD.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56.png"/><Relationship Id="rId3" Type="http://schemas.microsoft.com/office/2018/10/relationships/comments" Target="../comments/modernComment_1BF_54E3546D.xml"/><Relationship Id="rId7" Type="http://schemas.openxmlformats.org/officeDocument/2006/relationships/image" Target="../media/image55.png"/><Relationship Id="rId12" Type="http://schemas.openxmlformats.org/officeDocument/2006/relationships/image" Target="../media/image58.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4.png"/><Relationship Id="rId11" Type="http://schemas.openxmlformats.org/officeDocument/2006/relationships/image" Target="../media/image48.png"/><Relationship Id="rId5" Type="http://schemas.openxmlformats.org/officeDocument/2006/relationships/image" Target="../media/image53.png"/><Relationship Id="rId10" Type="http://schemas.openxmlformats.org/officeDocument/2006/relationships/image" Target="../media/image47.png"/><Relationship Id="rId4" Type="http://schemas.openxmlformats.org/officeDocument/2006/relationships/image" Target="../media/image52.png"/><Relationship Id="rId9" Type="http://schemas.openxmlformats.org/officeDocument/2006/relationships/image" Target="../media/image57.png"/></Relationships>
</file>

<file path=ppt/slides/_rels/slide16.xml.rels><?xml version="1.0" encoding="UTF-8" standalone="yes"?>
<Relationships xmlns="http://schemas.openxmlformats.org/package/2006/relationships"><Relationship Id="rId3" Type="http://schemas.microsoft.com/office/2018/10/relationships/comments" Target="../comments/modernComment_1A4_FBDAF953.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17.xml.rels><?xml version="1.0" encoding="UTF-8" standalone="yes"?>
<Relationships xmlns="http://schemas.openxmlformats.org/package/2006/relationships"><Relationship Id="rId3" Type="http://schemas.microsoft.com/office/2018/10/relationships/comments" Target="../comments/modernComment_153_7050514B.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2.jpeg"/><Relationship Id="rId7" Type="http://schemas.openxmlformats.org/officeDocument/2006/relationships/image" Target="../media/image64.pn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63.jpeg"/></Relationships>
</file>

<file path=ppt/slides/_rels/slide2.xml.rels><?xml version="1.0" encoding="UTF-8" standalone="yes"?>
<Relationships xmlns="http://schemas.openxmlformats.org/package/2006/relationships"><Relationship Id="rId3" Type="http://schemas.microsoft.com/office/2018/10/relationships/comments" Target="../comments/modernComment_156_1AF1F9CC.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microsoft.com/office/2018/10/relationships/comments" Target="../comments/modernComment_1B4_ECE9D427.xml"/><Relationship Id="rId7"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924155-DC35-4E25-B204-5322B60F37BC}"/>
              </a:ext>
            </a:extLst>
          </p:cNvPr>
          <p:cNvSpPr>
            <a:spLocks noGrp="1"/>
          </p:cNvSpPr>
          <p:nvPr>
            <p:ph type="ctrTitle"/>
          </p:nvPr>
        </p:nvSpPr>
        <p:spPr>
          <a:xfrm>
            <a:off x="1397977" y="2755624"/>
            <a:ext cx="9396046" cy="914400"/>
          </a:xfrm>
        </p:spPr>
        <p:txBody>
          <a:bodyPr/>
          <a:lstStyle/>
          <a:p>
            <a:r>
              <a:rPr lang="en-US" sz="2800" dirty="0"/>
              <a:t>Diagnosis of Failure Modes from Bearing Data via Deep Learning Variational Autoencoder Method </a:t>
            </a:r>
            <a:endParaRPr lang="pt-BR" sz="2800" dirty="0"/>
          </a:p>
        </p:txBody>
      </p:sp>
      <p:sp>
        <p:nvSpPr>
          <p:cNvPr id="3" name="Subtítulo 2">
            <a:extLst>
              <a:ext uri="{FF2B5EF4-FFF2-40B4-BE49-F238E27FC236}">
                <a16:creationId xmlns:a16="http://schemas.microsoft.com/office/drawing/2014/main" id="{EA352268-BCE7-488A-9EC2-DFD7648A645B}"/>
              </a:ext>
            </a:extLst>
          </p:cNvPr>
          <p:cNvSpPr>
            <a:spLocks noGrp="1"/>
          </p:cNvSpPr>
          <p:nvPr>
            <p:ph type="subTitle" idx="1"/>
          </p:nvPr>
        </p:nvSpPr>
        <p:spPr>
          <a:xfrm>
            <a:off x="1588476" y="3810056"/>
            <a:ext cx="9015046" cy="762000"/>
          </a:xfrm>
        </p:spPr>
        <p:txBody>
          <a:bodyPr/>
          <a:lstStyle/>
          <a:p>
            <a:r>
              <a:rPr lang="pt-BR" sz="2400" dirty="0" err="1"/>
              <a:t>Authors</a:t>
            </a:r>
            <a:r>
              <a:rPr lang="pt-BR" sz="2400" dirty="0"/>
              <a:t>: Thais Lucas, Lavínia Araújo, Diego </a:t>
            </a:r>
            <a:r>
              <a:rPr lang="pt-BR" sz="2400" dirty="0" err="1"/>
              <a:t>Aichele</a:t>
            </a:r>
            <a:r>
              <a:rPr lang="pt-BR" sz="2400" dirty="0"/>
              <a:t>, </a:t>
            </a:r>
          </a:p>
          <a:p>
            <a:r>
              <a:rPr lang="pt-BR" sz="2400" dirty="0"/>
              <a:t>Márcio das Chagas Moura </a:t>
            </a:r>
            <a:r>
              <a:rPr lang="pt-BR" sz="2400" dirty="0" err="1"/>
              <a:t>and</a:t>
            </a:r>
            <a:r>
              <a:rPr lang="pt-BR" sz="2400" dirty="0"/>
              <a:t> Isis Lins </a:t>
            </a:r>
          </a:p>
        </p:txBody>
      </p:sp>
      <p:sp>
        <p:nvSpPr>
          <p:cNvPr id="6" name="Espaço Reservado para Rodapé 3"/>
          <p:cNvSpPr>
            <a:spLocks noGrp="1"/>
          </p:cNvSpPr>
          <p:nvPr>
            <p:ph type="ftr" idx="11"/>
          </p:nvPr>
        </p:nvSpPr>
        <p:spPr>
          <a:xfrm>
            <a:off x="2101695" y="6406529"/>
            <a:ext cx="8077200" cy="474663"/>
          </a:xfrm>
        </p:spPr>
        <p:txBody>
          <a:bodyPr/>
          <a:lstStyle/>
          <a:p>
            <a:pPr>
              <a:defRPr/>
            </a:pPr>
            <a:r>
              <a:rPr lang="pt-BR" sz="1200" b="1" dirty="0" err="1"/>
              <a:t>June</a:t>
            </a:r>
            <a:r>
              <a:rPr lang="pt-BR" sz="1200" b="1" dirty="0"/>
              <a:t> 2022</a:t>
            </a:r>
          </a:p>
        </p:txBody>
      </p:sp>
      <p:pic>
        <p:nvPicPr>
          <p:cNvPr id="9" name="Imagem 8">
            <a:extLst>
              <a:ext uri="{FF2B5EF4-FFF2-40B4-BE49-F238E27FC236}">
                <a16:creationId xmlns:a16="http://schemas.microsoft.com/office/drawing/2014/main" id="{4A20C96C-A9DB-4658-3B95-004957E64546}"/>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l="2631" r="2631"/>
          <a:stretch/>
        </p:blipFill>
        <p:spPr>
          <a:xfrm>
            <a:off x="9372600" y="5486400"/>
            <a:ext cx="2743200" cy="1298692"/>
          </a:xfrm>
          <a:prstGeom prst="rect">
            <a:avLst/>
          </a:prstGeom>
        </p:spPr>
      </p:pic>
      <p:pic>
        <p:nvPicPr>
          <p:cNvPr id="10" name="Picture 6" descr="UFPE">
            <a:extLst>
              <a:ext uri="{FF2B5EF4-FFF2-40B4-BE49-F238E27FC236}">
                <a16:creationId xmlns:a16="http://schemas.microsoft.com/office/drawing/2014/main" id="{FC2BE42F-730B-8F64-541E-326A06FB9E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6367" y="4721798"/>
            <a:ext cx="3299265" cy="1684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262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n-IN" dirty="0"/>
              <a:t>Methodology</a:t>
            </a:r>
            <a:endParaRPr lang="pt-BR" dirty="0"/>
          </a:p>
        </p:txBody>
      </p:sp>
      <p:grpSp>
        <p:nvGrpSpPr>
          <p:cNvPr id="6" name="Agrupar 5">
            <a:extLst>
              <a:ext uri="{FF2B5EF4-FFF2-40B4-BE49-F238E27FC236}">
                <a16:creationId xmlns:a16="http://schemas.microsoft.com/office/drawing/2014/main" id="{A8313843-F9CE-7165-F4A6-D1CEEADFF3C6}"/>
              </a:ext>
            </a:extLst>
          </p:cNvPr>
          <p:cNvGrpSpPr/>
          <p:nvPr/>
        </p:nvGrpSpPr>
        <p:grpSpPr>
          <a:xfrm>
            <a:off x="146483" y="2895600"/>
            <a:ext cx="7501262" cy="1978644"/>
            <a:chOff x="123112" y="2661032"/>
            <a:chExt cx="8065481" cy="2133600"/>
          </a:xfrm>
        </p:grpSpPr>
        <p:pic>
          <p:nvPicPr>
            <p:cNvPr id="5" name="Imagem 4">
              <a:extLst>
                <a:ext uri="{FF2B5EF4-FFF2-40B4-BE49-F238E27FC236}">
                  <a16:creationId xmlns:a16="http://schemas.microsoft.com/office/drawing/2014/main" id="{5E086157-A800-4334-9C45-A217CCBB49F9}"/>
                </a:ext>
              </a:extLst>
            </p:cNvPr>
            <p:cNvPicPr>
              <a:picLocks noChangeAspect="1"/>
            </p:cNvPicPr>
            <p:nvPr/>
          </p:nvPicPr>
          <p:blipFill>
            <a:blip r:embed="rId3">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776072" y="2661032"/>
              <a:ext cx="5412521" cy="2133600"/>
            </a:xfrm>
            <a:prstGeom prst="rect">
              <a:avLst/>
            </a:prstGeom>
            <a:noFill/>
          </p:spPr>
        </p:pic>
        <p:sp>
          <p:nvSpPr>
            <p:cNvPr id="2" name="Retângulo: Cantos Arredondados 1">
              <a:extLst>
                <a:ext uri="{FF2B5EF4-FFF2-40B4-BE49-F238E27FC236}">
                  <a16:creationId xmlns:a16="http://schemas.microsoft.com/office/drawing/2014/main" id="{1C25A992-5BF6-4029-ADD5-6F3373788781}"/>
                </a:ext>
              </a:extLst>
            </p:cNvPr>
            <p:cNvSpPr/>
            <p:nvPr/>
          </p:nvSpPr>
          <p:spPr bwMode="auto">
            <a:xfrm>
              <a:off x="123112" y="2907534"/>
              <a:ext cx="2294082" cy="1206975"/>
            </a:xfrm>
            <a:prstGeom prst="roundRect">
              <a:avLst/>
            </a:prstGeom>
            <a:solidFill>
              <a:schemeClr val="bg1">
                <a:lumMod val="95000"/>
              </a:schemeClr>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algn="ctr" eaLnBrk="1" hangingPunct="1">
                <a:lnSpc>
                  <a:spcPct val="96000"/>
                </a:lnSpc>
                <a:buClr>
                  <a:srgbClr val="000000"/>
                </a:buClr>
                <a:buSzPct val="100000"/>
              </a:pPr>
              <a:endParaRPr lang="pt-BR" dirty="0">
                <a:ln w="0"/>
                <a:solidFill>
                  <a:schemeClr val="tx1"/>
                </a:solidFill>
                <a:effectLst>
                  <a:outerShdw blurRad="38100" dist="19050" dir="2700000" algn="tl" rotWithShape="0">
                    <a:schemeClr val="dk1">
                      <a:alpha val="40000"/>
                    </a:schemeClr>
                  </a:outerShdw>
                </a:effectLst>
                <a:latin typeface="Arial" charset="0"/>
                <a:ea typeface="MS Gothic" charset="-128"/>
              </a:endParaRPr>
            </a:p>
            <a:p>
              <a:pPr algn="ctr" eaLnBrk="1" hangingPunct="1">
                <a:lnSpc>
                  <a:spcPct val="96000"/>
                </a:lnSpc>
                <a:buClr>
                  <a:srgbClr val="000000"/>
                </a:buClr>
                <a:buSzPct val="100000"/>
              </a:pPr>
              <a:endParaRPr lang="pt-BR" b="1" dirty="0">
                <a:ln w="0"/>
                <a:solidFill>
                  <a:schemeClr val="tx1"/>
                </a:solidFill>
                <a:effectLst>
                  <a:outerShdw blurRad="38100" dist="19050" dir="2700000" algn="tl" rotWithShape="0">
                    <a:schemeClr val="dk1">
                      <a:alpha val="40000"/>
                    </a:schemeClr>
                  </a:outerShdw>
                </a:effectLst>
                <a:latin typeface="Arial" charset="0"/>
                <a:ea typeface="MS Gothic" charset="-128"/>
              </a:endParaRPr>
            </a:p>
            <a:p>
              <a:pPr algn="ctr" eaLnBrk="1" hangingPunct="1">
                <a:lnSpc>
                  <a:spcPct val="96000"/>
                </a:lnSpc>
                <a:buClr>
                  <a:srgbClr val="000000"/>
                </a:buClr>
                <a:buSzPct val="100000"/>
              </a:pPr>
              <a:r>
                <a:rPr lang="pt-BR" sz="1600" b="1" dirty="0">
                  <a:ln w="0"/>
                  <a:solidFill>
                    <a:schemeClr val="tx1"/>
                  </a:solidFill>
                  <a:latin typeface="Arial" charset="0"/>
                  <a:ea typeface="MS Gothic" charset="-128"/>
                </a:rPr>
                <a:t>Data preprocessing</a:t>
              </a:r>
            </a:p>
          </p:txBody>
        </p:sp>
        <p:cxnSp>
          <p:nvCxnSpPr>
            <p:cNvPr id="8" name="Conector de Seta Reta 7">
              <a:extLst>
                <a:ext uri="{FF2B5EF4-FFF2-40B4-BE49-F238E27FC236}">
                  <a16:creationId xmlns:a16="http://schemas.microsoft.com/office/drawing/2014/main" id="{1F81D605-E4EA-4306-A9A6-D37B81FA0804}"/>
                </a:ext>
              </a:extLst>
            </p:cNvPr>
            <p:cNvCxnSpPr>
              <a:cxnSpLocks/>
              <a:stCxn id="2" idx="3"/>
            </p:cNvCxnSpPr>
            <p:nvPr/>
          </p:nvCxnSpPr>
          <p:spPr bwMode="auto">
            <a:xfrm flipV="1">
              <a:off x="2417194" y="3504909"/>
              <a:ext cx="449118" cy="6113"/>
            </a:xfrm>
            <a:prstGeom prst="straightConnector1">
              <a:avLst/>
            </a:prstGeom>
            <a:solidFill>
              <a:srgbClr val="00B8FF"/>
            </a:solidFill>
            <a:ln w="9525" cap="flat" cmpd="sng" algn="ctr">
              <a:solidFill>
                <a:schemeClr val="tx1"/>
              </a:solidFill>
              <a:prstDash val="solid"/>
              <a:round/>
              <a:headEnd type="none" w="med" len="med"/>
              <a:tailEnd type="triangle"/>
            </a:ln>
            <a:effectLst/>
          </p:spPr>
        </p:cxnSp>
      </p:grpSp>
      <p:sp>
        <p:nvSpPr>
          <p:cNvPr id="15" name="CaixaDeTexto 14">
            <a:extLst>
              <a:ext uri="{FF2B5EF4-FFF2-40B4-BE49-F238E27FC236}">
                <a16:creationId xmlns:a16="http://schemas.microsoft.com/office/drawing/2014/main" id="{58FA952B-00D8-43C2-83CC-5708E1F6A3EB}"/>
              </a:ext>
            </a:extLst>
          </p:cNvPr>
          <p:cNvSpPr txBox="1"/>
          <p:nvPr/>
        </p:nvSpPr>
        <p:spPr>
          <a:xfrm>
            <a:off x="146483" y="976344"/>
            <a:ext cx="10515600" cy="904094"/>
          </a:xfrm>
          <a:prstGeom prst="rect">
            <a:avLst/>
          </a:prstGeom>
          <a:noFill/>
        </p:spPr>
        <p:txBody>
          <a:bodyPr wrap="square">
            <a:spAutoFit/>
          </a:bodyPr>
          <a:lstStyle/>
          <a:p>
            <a:pPr marL="341313" indent="-341313">
              <a:lnSpc>
                <a:spcPct val="96000"/>
              </a:lnSpc>
              <a:spcBef>
                <a:spcPts val="800"/>
              </a:spcBef>
              <a:buClr>
                <a:srgbClr val="000000"/>
              </a:buClr>
              <a:buSzPct val="100000"/>
              <a:buFont typeface="Arial" panose="020B0604020202020204" pitchFamily="34" charset="0"/>
              <a:buChar char="•"/>
              <a:defRPr/>
            </a:pPr>
            <a:r>
              <a:rPr lang="en-US" sz="2400" kern="0" dirty="0">
                <a:solidFill>
                  <a:srgbClr val="000000"/>
                </a:solidFill>
                <a:latin typeface="Arial"/>
                <a:ea typeface="MS Gothic"/>
              </a:rPr>
              <a:t>Three different architectures for both datasets.</a:t>
            </a:r>
          </a:p>
          <a:p>
            <a:pPr marL="341313" indent="-341313">
              <a:lnSpc>
                <a:spcPct val="96000"/>
              </a:lnSpc>
              <a:spcBef>
                <a:spcPts val="800"/>
              </a:spcBef>
              <a:buClr>
                <a:srgbClr val="000000"/>
              </a:buClr>
              <a:buSzPct val="100000"/>
              <a:buFont typeface="Arial" panose="020B0604020202020204" pitchFamily="34" charset="0"/>
              <a:buChar char="•"/>
              <a:defRPr/>
            </a:pPr>
            <a:endParaRPr lang="en-IN" sz="2400" kern="0" dirty="0">
              <a:solidFill>
                <a:srgbClr val="000000"/>
              </a:solidFill>
              <a:latin typeface="Arial"/>
              <a:ea typeface="MS Gothic"/>
            </a:endParaRPr>
          </a:p>
        </p:txBody>
      </p:sp>
      <p:sp>
        <p:nvSpPr>
          <p:cNvPr id="9" name="Espaço Reservado para Rodapé 3">
            <a:extLst>
              <a:ext uri="{FF2B5EF4-FFF2-40B4-BE49-F238E27FC236}">
                <a16:creationId xmlns:a16="http://schemas.microsoft.com/office/drawing/2014/main" id="{9A32A9C7-C55E-44A6-8C33-99DD5CA216C7}"/>
              </a:ext>
            </a:extLst>
          </p:cNvPr>
          <p:cNvSpPr>
            <a:spLocks noGrp="1"/>
          </p:cNvSpPr>
          <p:nvPr>
            <p:ph type="ftr" idx="4294967295"/>
          </p:nvPr>
        </p:nvSpPr>
        <p:spPr>
          <a:xfrm>
            <a:off x="2280083" y="6504186"/>
            <a:ext cx="8128000" cy="326023"/>
          </a:xfrm>
          <a:prstGeom prst="rect">
            <a:avLst/>
          </a:prstGeom>
        </p:spPr>
        <p:txBody>
          <a:bodyPr/>
          <a:lstStyle/>
          <a:p>
            <a:pPr>
              <a:defRPr/>
            </a:pPr>
            <a:r>
              <a:rPr lang="pt-BR" dirty="0" err="1"/>
              <a:t>June</a:t>
            </a:r>
            <a:r>
              <a:rPr lang="pt-BR" dirty="0"/>
              <a:t> 2022</a:t>
            </a:r>
            <a:endParaRPr lang="en-GB" dirty="0"/>
          </a:p>
        </p:txBody>
      </p:sp>
      <p:sp>
        <p:nvSpPr>
          <p:cNvPr id="10" name="Rectangle 9">
            <a:extLst>
              <a:ext uri="{FF2B5EF4-FFF2-40B4-BE49-F238E27FC236}">
                <a16:creationId xmlns:a16="http://schemas.microsoft.com/office/drawing/2014/main" id="{47152866-1F43-5E9E-18F9-93CBC7D86779}"/>
              </a:ext>
            </a:extLst>
          </p:cNvPr>
          <p:cNvSpPr/>
          <p:nvPr/>
        </p:nvSpPr>
        <p:spPr bwMode="auto">
          <a:xfrm>
            <a:off x="2697783" y="2819400"/>
            <a:ext cx="4922217" cy="210111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96000"/>
              </a:lnSpc>
              <a:spcBef>
                <a:spcPct val="0"/>
              </a:spcBef>
              <a:spcAft>
                <a:spcPct val="0"/>
              </a:spcAft>
              <a:buClr>
                <a:srgbClr val="000000"/>
              </a:buClr>
              <a:buSzPct val="100000"/>
              <a:buFont typeface="Arial" charset="0"/>
              <a:buNone/>
              <a:tabLst/>
            </a:pPr>
            <a:endParaRPr kumimoji="0" lang="en-US" sz="1800" b="0" i="0" u="none" strike="noStrike" cap="none" normalizeH="0" baseline="0">
              <a:ln>
                <a:noFill/>
              </a:ln>
              <a:solidFill>
                <a:schemeClr val="bg1"/>
              </a:solidFill>
              <a:effectLst/>
              <a:latin typeface="Arial" charset="0"/>
              <a:ea typeface="MS Gothic" charset="-128"/>
            </a:endParaRPr>
          </a:p>
        </p:txBody>
      </p:sp>
      <p:pic>
        <p:nvPicPr>
          <p:cNvPr id="11" name="Imagem 6">
            <a:extLst>
              <a:ext uri="{FF2B5EF4-FFF2-40B4-BE49-F238E27FC236}">
                <a16:creationId xmlns:a16="http://schemas.microsoft.com/office/drawing/2014/main" id="{C0AB01E9-8366-303F-EEC6-80E74A251DD1}"/>
              </a:ext>
            </a:extLst>
          </p:cNvPr>
          <p:cNvPicPr>
            <a:picLocks noChangeAspect="1"/>
          </p:cNvPicPr>
          <p:nvPr/>
        </p:nvPicPr>
        <p:blipFill>
          <a:blip r:embed="rId4"/>
          <a:stretch>
            <a:fillRect/>
          </a:stretch>
        </p:blipFill>
        <p:spPr>
          <a:xfrm>
            <a:off x="3363650" y="1536808"/>
            <a:ext cx="3175530" cy="1789555"/>
          </a:xfrm>
          <a:prstGeom prst="rect">
            <a:avLst/>
          </a:prstGeom>
        </p:spPr>
      </p:pic>
      <p:pic>
        <p:nvPicPr>
          <p:cNvPr id="13" name="Imagem 70">
            <a:extLst>
              <a:ext uri="{FF2B5EF4-FFF2-40B4-BE49-F238E27FC236}">
                <a16:creationId xmlns:a16="http://schemas.microsoft.com/office/drawing/2014/main" id="{DC72EB6B-73EC-7BB7-ECED-0B86484A30C9}"/>
              </a:ext>
            </a:extLst>
          </p:cNvPr>
          <p:cNvPicPr>
            <a:picLocks noChangeAspect="1"/>
          </p:cNvPicPr>
          <p:nvPr/>
        </p:nvPicPr>
        <p:blipFill>
          <a:blip r:embed="rId5"/>
          <a:stretch>
            <a:fillRect/>
          </a:stretch>
        </p:blipFill>
        <p:spPr>
          <a:xfrm>
            <a:off x="3321002" y="3332881"/>
            <a:ext cx="3260826" cy="1998204"/>
          </a:xfrm>
          <a:prstGeom prst="rect">
            <a:avLst/>
          </a:prstGeom>
        </p:spPr>
      </p:pic>
      <p:pic>
        <p:nvPicPr>
          <p:cNvPr id="14" name="Imagem 10">
            <a:extLst>
              <a:ext uri="{FF2B5EF4-FFF2-40B4-BE49-F238E27FC236}">
                <a16:creationId xmlns:a16="http://schemas.microsoft.com/office/drawing/2014/main" id="{B87E9FA8-E138-C4B7-927A-555CC39ED587}"/>
              </a:ext>
            </a:extLst>
          </p:cNvPr>
          <p:cNvPicPr>
            <a:picLocks noChangeAspect="1"/>
          </p:cNvPicPr>
          <p:nvPr/>
        </p:nvPicPr>
        <p:blipFill>
          <a:blip r:embed="rId6"/>
          <a:stretch>
            <a:fillRect/>
          </a:stretch>
        </p:blipFill>
        <p:spPr>
          <a:xfrm>
            <a:off x="3312497" y="5236594"/>
            <a:ext cx="3208319" cy="1688070"/>
          </a:xfrm>
          <a:prstGeom prst="rect">
            <a:avLst/>
          </a:prstGeom>
        </p:spPr>
      </p:pic>
      <p:pic>
        <p:nvPicPr>
          <p:cNvPr id="16" name="Imagem 9">
            <a:extLst>
              <a:ext uri="{FF2B5EF4-FFF2-40B4-BE49-F238E27FC236}">
                <a16:creationId xmlns:a16="http://schemas.microsoft.com/office/drawing/2014/main" id="{9C7F0601-C5F6-874E-EB09-CAC65858F061}"/>
              </a:ext>
            </a:extLst>
          </p:cNvPr>
          <p:cNvPicPr>
            <a:picLocks noChangeAspect="1"/>
          </p:cNvPicPr>
          <p:nvPr/>
        </p:nvPicPr>
        <p:blipFill>
          <a:blip r:embed="rId7"/>
          <a:stretch>
            <a:fillRect/>
          </a:stretch>
        </p:blipFill>
        <p:spPr>
          <a:xfrm>
            <a:off x="6492428" y="3475608"/>
            <a:ext cx="2101907" cy="1855477"/>
          </a:xfrm>
          <a:prstGeom prst="rect">
            <a:avLst/>
          </a:prstGeom>
        </p:spPr>
      </p:pic>
      <p:sp>
        <p:nvSpPr>
          <p:cNvPr id="17" name="Oval 119">
            <a:extLst>
              <a:ext uri="{FF2B5EF4-FFF2-40B4-BE49-F238E27FC236}">
                <a16:creationId xmlns:a16="http://schemas.microsoft.com/office/drawing/2014/main" id="{4E1700E8-5EAB-A9D0-D346-7EB9F44734F4}"/>
              </a:ext>
            </a:extLst>
          </p:cNvPr>
          <p:cNvSpPr/>
          <p:nvPr/>
        </p:nvSpPr>
        <p:spPr>
          <a:xfrm>
            <a:off x="8811567" y="1525239"/>
            <a:ext cx="495226" cy="510400"/>
          </a:xfrm>
          <a:prstGeom prst="ellipse">
            <a:avLst/>
          </a:prstGeom>
          <a:solidFill>
            <a:srgbClr val="2980B9"/>
          </a:solidFill>
          <a:ln w="44450" cap="flat" cmpd="sng" algn="ctr">
            <a:solidFill>
              <a:srgbClr val="2980B9"/>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013" b="0" i="0" u="none" strike="noStrike" kern="0" cap="none" spc="0" normalizeH="0" baseline="0" noProof="0">
              <a:ln>
                <a:noFill/>
              </a:ln>
              <a:solidFill>
                <a:prstClr val="white"/>
              </a:solidFill>
              <a:effectLst/>
              <a:uLnTx/>
              <a:uFillTx/>
              <a:latin typeface="Lato Light"/>
              <a:ea typeface="+mn-ea"/>
              <a:cs typeface="+mn-cs"/>
            </a:endParaRPr>
          </a:p>
        </p:txBody>
      </p:sp>
      <p:sp>
        <p:nvSpPr>
          <p:cNvPr id="18" name="TextBox 120">
            <a:extLst>
              <a:ext uri="{FF2B5EF4-FFF2-40B4-BE49-F238E27FC236}">
                <a16:creationId xmlns:a16="http://schemas.microsoft.com/office/drawing/2014/main" id="{FA23B88C-04A7-DBD2-2D38-42BA22E8B299}"/>
              </a:ext>
            </a:extLst>
          </p:cNvPr>
          <p:cNvSpPr txBox="1"/>
          <p:nvPr/>
        </p:nvSpPr>
        <p:spPr>
          <a:xfrm>
            <a:off x="8814741" y="1572864"/>
            <a:ext cx="486383" cy="400110"/>
          </a:xfrm>
          <a:prstGeom prst="rect">
            <a:avLst/>
          </a:prstGeom>
          <a:noFill/>
        </p:spPr>
        <p:txBody>
          <a:bodyPr wrap="square">
            <a:spAutoFit/>
          </a:bodyPr>
          <a:lstStyle/>
          <a:p>
            <a:pPr algn="ctr" defTabSz="914400" eaLnBrk="1" fontAlgn="auto" hangingPunct="1">
              <a:spcBef>
                <a:spcPts val="0"/>
              </a:spcBef>
              <a:spcAft>
                <a:spcPts val="0"/>
              </a:spcAft>
              <a:defRPr/>
            </a:pPr>
            <a:r>
              <a:rPr lang="id-ID" sz="2000" b="1" dirty="0">
                <a:solidFill>
                  <a:srgbClr val="FFFFFF"/>
                </a:solidFill>
                <a:latin typeface="Lato"/>
                <a:ea typeface="+mn-ea"/>
              </a:rPr>
              <a:t>01</a:t>
            </a:r>
          </a:p>
        </p:txBody>
      </p:sp>
      <p:sp>
        <p:nvSpPr>
          <p:cNvPr id="19" name="CaixaDeTexto 384">
            <a:extLst>
              <a:ext uri="{FF2B5EF4-FFF2-40B4-BE49-F238E27FC236}">
                <a16:creationId xmlns:a16="http://schemas.microsoft.com/office/drawing/2014/main" id="{00A166F9-CE9A-AF8E-8E8F-100537295309}"/>
              </a:ext>
            </a:extLst>
          </p:cNvPr>
          <p:cNvSpPr txBox="1"/>
          <p:nvPr/>
        </p:nvSpPr>
        <p:spPr>
          <a:xfrm>
            <a:off x="9367449" y="1494442"/>
            <a:ext cx="2081268" cy="1200329"/>
          </a:xfrm>
          <a:prstGeom prst="rect">
            <a:avLst/>
          </a:prstGeom>
          <a:noFill/>
        </p:spPr>
        <p:txBody>
          <a:bodyPr wrap="square">
            <a:spAutoFit/>
          </a:bodyPr>
          <a:lstStyle/>
          <a:p>
            <a:r>
              <a:rPr lang="en-US" sz="2400" dirty="0">
                <a:solidFill>
                  <a:schemeClr val="tx1"/>
                </a:solidFill>
              </a:rPr>
              <a:t>Repeat each experiment five times</a:t>
            </a:r>
          </a:p>
        </p:txBody>
      </p:sp>
      <p:grpSp>
        <p:nvGrpSpPr>
          <p:cNvPr id="20" name="Agrupar 10242">
            <a:extLst>
              <a:ext uri="{FF2B5EF4-FFF2-40B4-BE49-F238E27FC236}">
                <a16:creationId xmlns:a16="http://schemas.microsoft.com/office/drawing/2014/main" id="{308E99DF-C709-67C4-80AB-98345E58CBD3}"/>
              </a:ext>
            </a:extLst>
          </p:cNvPr>
          <p:cNvGrpSpPr/>
          <p:nvPr/>
        </p:nvGrpSpPr>
        <p:grpSpPr>
          <a:xfrm>
            <a:off x="8808440" y="2943440"/>
            <a:ext cx="495226" cy="512679"/>
            <a:chOff x="4267200" y="4038600"/>
            <a:chExt cx="495226" cy="512679"/>
          </a:xfrm>
        </p:grpSpPr>
        <p:sp>
          <p:nvSpPr>
            <p:cNvPr id="21" name="Oval 133">
              <a:extLst>
                <a:ext uri="{FF2B5EF4-FFF2-40B4-BE49-F238E27FC236}">
                  <a16:creationId xmlns:a16="http://schemas.microsoft.com/office/drawing/2014/main" id="{D423D8AF-78FD-E8A4-B4E4-C29E0E8EACEE}"/>
                </a:ext>
              </a:extLst>
            </p:cNvPr>
            <p:cNvSpPr/>
            <p:nvPr/>
          </p:nvSpPr>
          <p:spPr>
            <a:xfrm>
              <a:off x="4267200" y="4038600"/>
              <a:ext cx="495226" cy="512679"/>
            </a:xfrm>
            <a:prstGeom prst="ellipse">
              <a:avLst/>
            </a:prstGeom>
            <a:solidFill>
              <a:srgbClr val="41B176"/>
            </a:solidFill>
            <a:ln w="44450" cap="flat" cmpd="sng" algn="ctr">
              <a:solidFill>
                <a:srgbClr val="41B176"/>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013" b="0" i="0" u="none" strike="noStrike" kern="0" cap="none" spc="0" normalizeH="0" baseline="0" noProof="0">
                <a:ln>
                  <a:noFill/>
                </a:ln>
                <a:solidFill>
                  <a:prstClr val="white"/>
                </a:solidFill>
                <a:effectLst/>
                <a:uLnTx/>
                <a:uFillTx/>
                <a:latin typeface="Lato Light"/>
                <a:ea typeface="+mn-ea"/>
                <a:cs typeface="+mn-cs"/>
              </a:endParaRPr>
            </a:p>
          </p:txBody>
        </p:sp>
        <p:sp>
          <p:nvSpPr>
            <p:cNvPr id="22" name="TextBox 134">
              <a:extLst>
                <a:ext uri="{FF2B5EF4-FFF2-40B4-BE49-F238E27FC236}">
                  <a16:creationId xmlns:a16="http://schemas.microsoft.com/office/drawing/2014/main" id="{445F67D1-34BD-B5FE-360A-10884AA73E33}"/>
                </a:ext>
              </a:extLst>
            </p:cNvPr>
            <p:cNvSpPr txBox="1"/>
            <p:nvPr/>
          </p:nvSpPr>
          <p:spPr>
            <a:xfrm>
              <a:off x="4270374" y="4086225"/>
              <a:ext cx="484171" cy="400110"/>
            </a:xfrm>
            <a:prstGeom prst="rect">
              <a:avLst/>
            </a:prstGeom>
            <a:noFill/>
          </p:spPr>
          <p:txBody>
            <a:bodyPr wrap="square">
              <a:spAutoFit/>
            </a:bodyPr>
            <a:lstStyle/>
            <a:p>
              <a:pPr algn="ctr" defTabSz="914400" eaLnBrk="1" fontAlgn="auto" hangingPunct="1">
                <a:spcBef>
                  <a:spcPts val="0"/>
                </a:spcBef>
                <a:spcAft>
                  <a:spcPts val="0"/>
                </a:spcAft>
                <a:defRPr/>
              </a:pPr>
              <a:r>
                <a:rPr lang="en-ID" sz="2000" b="1" dirty="0">
                  <a:solidFill>
                    <a:srgbClr val="FFFFFF"/>
                  </a:solidFill>
                  <a:latin typeface="Lato"/>
                  <a:ea typeface="+mn-ea"/>
                </a:rPr>
                <a:t>02</a:t>
              </a:r>
              <a:endParaRPr lang="id-ID" sz="2000" b="1" dirty="0">
                <a:solidFill>
                  <a:srgbClr val="FFFFFF"/>
                </a:solidFill>
                <a:latin typeface="Lato"/>
                <a:ea typeface="+mn-ea"/>
              </a:endParaRPr>
            </a:p>
          </p:txBody>
        </p:sp>
      </p:grpSp>
      <p:sp>
        <p:nvSpPr>
          <p:cNvPr id="23" name="CaixaDeTexto 386">
            <a:extLst>
              <a:ext uri="{FF2B5EF4-FFF2-40B4-BE49-F238E27FC236}">
                <a16:creationId xmlns:a16="http://schemas.microsoft.com/office/drawing/2014/main" id="{33A84FA1-EEFA-524A-5704-BE512968638F}"/>
              </a:ext>
            </a:extLst>
          </p:cNvPr>
          <p:cNvSpPr txBox="1"/>
          <p:nvPr/>
        </p:nvSpPr>
        <p:spPr>
          <a:xfrm>
            <a:off x="9410245" y="2938711"/>
            <a:ext cx="2994628" cy="1785104"/>
          </a:xfrm>
          <a:prstGeom prst="rect">
            <a:avLst/>
          </a:prstGeom>
          <a:noFill/>
        </p:spPr>
        <p:txBody>
          <a:bodyPr wrap="square">
            <a:spAutoFit/>
          </a:bodyPr>
          <a:lstStyle/>
          <a:p>
            <a:r>
              <a:rPr lang="en-US" sz="2200" dirty="0">
                <a:solidFill>
                  <a:schemeClr val="tx1"/>
                </a:solidFill>
              </a:rPr>
              <a:t>Save mean and maximum values of:</a:t>
            </a:r>
          </a:p>
          <a:p>
            <a:pPr marL="439738" lvl="1" indent="-342900">
              <a:buFont typeface="Arial" panose="020B0604020202020204" pitchFamily="34" charset="0"/>
              <a:buChar char="•"/>
            </a:pPr>
            <a:r>
              <a:rPr lang="en-US" sz="2200" dirty="0">
                <a:solidFill>
                  <a:schemeClr val="tx1"/>
                </a:solidFill>
              </a:rPr>
              <a:t>overall accuracy;</a:t>
            </a:r>
          </a:p>
          <a:p>
            <a:pPr marL="439738" lvl="1" indent="-342900">
              <a:buFont typeface="Arial" panose="020B0604020202020204" pitchFamily="34" charset="0"/>
              <a:buChar char="•"/>
            </a:pPr>
            <a:r>
              <a:rPr lang="en-US" sz="2200" dirty="0">
                <a:solidFill>
                  <a:schemeClr val="tx1"/>
                </a:solidFill>
              </a:rPr>
              <a:t>last epoch accuracy.</a:t>
            </a:r>
            <a:endParaRPr lang="en-IN" sz="2200" dirty="0">
              <a:solidFill>
                <a:schemeClr val="tx1"/>
              </a:solidFill>
            </a:endParaRPr>
          </a:p>
        </p:txBody>
      </p:sp>
      <p:sp>
        <p:nvSpPr>
          <p:cNvPr id="24" name="Oval 126">
            <a:extLst>
              <a:ext uri="{FF2B5EF4-FFF2-40B4-BE49-F238E27FC236}">
                <a16:creationId xmlns:a16="http://schemas.microsoft.com/office/drawing/2014/main" id="{4662D216-9330-F55D-ABE8-067893BF12C0}"/>
              </a:ext>
            </a:extLst>
          </p:cNvPr>
          <p:cNvSpPr/>
          <p:nvPr/>
        </p:nvSpPr>
        <p:spPr>
          <a:xfrm>
            <a:off x="8776816" y="4797264"/>
            <a:ext cx="497438" cy="510400"/>
          </a:xfrm>
          <a:prstGeom prst="ellipse">
            <a:avLst/>
          </a:prstGeom>
          <a:solidFill>
            <a:srgbClr val="9BBB59"/>
          </a:solidFill>
          <a:ln w="44450" cap="flat" cmpd="sng" algn="ctr">
            <a:solidFill>
              <a:srgbClr val="9BBB59"/>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d-ID" sz="1013" b="0" i="0" u="none" strike="noStrike" kern="0" cap="none" spc="0" normalizeH="0" baseline="0" noProof="0">
              <a:ln>
                <a:noFill/>
              </a:ln>
              <a:solidFill>
                <a:prstClr val="white"/>
              </a:solidFill>
              <a:effectLst/>
              <a:uLnTx/>
              <a:uFillTx/>
              <a:latin typeface="Lato Light"/>
              <a:ea typeface="+mn-ea"/>
              <a:cs typeface="+mn-cs"/>
            </a:endParaRPr>
          </a:p>
        </p:txBody>
      </p:sp>
      <p:sp>
        <p:nvSpPr>
          <p:cNvPr id="25" name="TextBox 127">
            <a:extLst>
              <a:ext uri="{FF2B5EF4-FFF2-40B4-BE49-F238E27FC236}">
                <a16:creationId xmlns:a16="http://schemas.microsoft.com/office/drawing/2014/main" id="{54A4DA80-C843-2CC0-8888-8C389378E363}"/>
              </a:ext>
            </a:extLst>
          </p:cNvPr>
          <p:cNvSpPr txBox="1"/>
          <p:nvPr/>
        </p:nvSpPr>
        <p:spPr>
          <a:xfrm>
            <a:off x="8781578" y="4844889"/>
            <a:ext cx="484171" cy="400110"/>
          </a:xfrm>
          <a:prstGeom prst="rect">
            <a:avLst/>
          </a:prstGeom>
          <a:noFill/>
        </p:spPr>
        <p:txBody>
          <a:bodyPr wrap="square">
            <a:spAutoFit/>
          </a:bodyPr>
          <a:lstStyle/>
          <a:p>
            <a:pPr algn="ctr" defTabSz="914400" eaLnBrk="1" fontAlgn="auto" hangingPunct="1">
              <a:spcBef>
                <a:spcPts val="0"/>
              </a:spcBef>
              <a:spcAft>
                <a:spcPts val="0"/>
              </a:spcAft>
              <a:defRPr/>
            </a:pPr>
            <a:r>
              <a:rPr lang="en-ID" sz="2000" b="1" dirty="0">
                <a:solidFill>
                  <a:srgbClr val="FFFFFF"/>
                </a:solidFill>
                <a:latin typeface="Lato"/>
                <a:ea typeface="+mn-ea"/>
              </a:rPr>
              <a:t>03</a:t>
            </a:r>
            <a:endParaRPr lang="id-ID" sz="2000" b="1" dirty="0">
              <a:solidFill>
                <a:srgbClr val="FFFFFF"/>
              </a:solidFill>
              <a:latin typeface="Lato"/>
              <a:ea typeface="+mn-ea"/>
            </a:endParaRPr>
          </a:p>
        </p:txBody>
      </p:sp>
      <p:graphicFrame>
        <p:nvGraphicFramePr>
          <p:cNvPr id="26" name="Tabela 10240">
            <a:extLst>
              <a:ext uri="{FF2B5EF4-FFF2-40B4-BE49-F238E27FC236}">
                <a16:creationId xmlns:a16="http://schemas.microsoft.com/office/drawing/2014/main" id="{A1CDB22A-74C4-1481-E20A-4E18AD68DB06}"/>
              </a:ext>
            </a:extLst>
          </p:cNvPr>
          <p:cNvGraphicFramePr>
            <a:graphicFrameLocks noGrp="1"/>
          </p:cNvGraphicFramePr>
          <p:nvPr>
            <p:extLst>
              <p:ext uri="{D42A27DB-BD31-4B8C-83A1-F6EECF244321}">
                <p14:modId xmlns:p14="http://schemas.microsoft.com/office/powerpoint/2010/main" val="2867580665"/>
              </p:ext>
            </p:extLst>
          </p:nvPr>
        </p:nvGraphicFramePr>
        <p:xfrm>
          <a:off x="9452840" y="5125819"/>
          <a:ext cx="1889327" cy="1264620"/>
        </p:xfrm>
        <a:graphic>
          <a:graphicData uri="http://schemas.openxmlformats.org/drawingml/2006/table">
            <a:tbl>
              <a:tblPr firstRow="1" firstCol="1" bandRow="1">
                <a:tableStyleId>{C083E6E3-FA7D-4D7B-A595-EF9225AFEA82}</a:tableStyleId>
              </a:tblPr>
              <a:tblGrid>
                <a:gridCol w="1889327">
                  <a:extLst>
                    <a:ext uri="{9D8B030D-6E8A-4147-A177-3AD203B41FA5}">
                      <a16:colId xmlns:a16="http://schemas.microsoft.com/office/drawing/2014/main" val="3781349494"/>
                    </a:ext>
                  </a:extLst>
                </a:gridCol>
              </a:tblGrid>
              <a:tr h="316155">
                <a:tc>
                  <a:txBody>
                    <a:bodyPr/>
                    <a:lstStyle/>
                    <a:p>
                      <a:pPr algn="ctr" rtl="0" fontAlgn="ctr"/>
                      <a:r>
                        <a:rPr lang="pt-BR" sz="1800" b="0" u="none" strike="noStrike" dirty="0" err="1">
                          <a:effectLst/>
                        </a:rPr>
                        <a:t>Last-Mean</a:t>
                      </a:r>
                      <a:endParaRPr lang="pt-BR" sz="1800" b="0" i="0" u="none" strike="noStrike" dirty="0">
                        <a:solidFill>
                          <a:srgbClr val="000000"/>
                        </a:solidFill>
                        <a:effectLst/>
                        <a:latin typeface="+mj-lt"/>
                      </a:endParaRPr>
                    </a:p>
                  </a:txBody>
                  <a:tcPr marL="5165" marR="5165" marT="5165" marB="0" anchor="ctr"/>
                </a:tc>
                <a:extLst>
                  <a:ext uri="{0D108BD9-81ED-4DB2-BD59-A6C34878D82A}">
                    <a16:rowId xmlns:a16="http://schemas.microsoft.com/office/drawing/2014/main" val="2625671790"/>
                  </a:ext>
                </a:extLst>
              </a:tr>
              <a:tr h="316155">
                <a:tc>
                  <a:txBody>
                    <a:bodyPr/>
                    <a:lstStyle/>
                    <a:p>
                      <a:pPr algn="ctr" rtl="0" fontAlgn="ctr"/>
                      <a:r>
                        <a:rPr lang="pt-BR" sz="1800" b="0" u="none" strike="noStrike" dirty="0" err="1">
                          <a:effectLst/>
                        </a:rPr>
                        <a:t>Last</a:t>
                      </a:r>
                      <a:r>
                        <a:rPr lang="pt-BR" sz="1800" b="0" u="none" strike="noStrike" dirty="0">
                          <a:effectLst/>
                        </a:rPr>
                        <a:t>-Max</a:t>
                      </a:r>
                      <a:endParaRPr lang="pt-BR" sz="1800" b="0" i="0" u="none" strike="noStrike" dirty="0">
                        <a:solidFill>
                          <a:srgbClr val="000000"/>
                        </a:solidFill>
                        <a:effectLst/>
                        <a:latin typeface="+mj-lt"/>
                      </a:endParaRPr>
                    </a:p>
                  </a:txBody>
                  <a:tcPr marL="5165" marR="5165" marT="5165" marB="0" anchor="ctr"/>
                </a:tc>
                <a:extLst>
                  <a:ext uri="{0D108BD9-81ED-4DB2-BD59-A6C34878D82A}">
                    <a16:rowId xmlns:a16="http://schemas.microsoft.com/office/drawing/2014/main" val="3566791152"/>
                  </a:ext>
                </a:extLst>
              </a:tr>
              <a:tr h="316155">
                <a:tc>
                  <a:txBody>
                    <a:bodyPr/>
                    <a:lstStyle/>
                    <a:p>
                      <a:pPr algn="ctr" rtl="0" fontAlgn="ctr"/>
                      <a:r>
                        <a:rPr lang="pt-BR" sz="1800" b="0" u="none" strike="noStrike" dirty="0">
                          <a:effectLst/>
                        </a:rPr>
                        <a:t>Best-</a:t>
                      </a:r>
                      <a:r>
                        <a:rPr lang="pt-BR" sz="1800" b="0" u="none" strike="noStrike" dirty="0" err="1">
                          <a:effectLst/>
                        </a:rPr>
                        <a:t>Mean</a:t>
                      </a:r>
                      <a:endParaRPr lang="pt-BR" sz="1800" b="0" i="0" u="none" strike="noStrike" dirty="0">
                        <a:solidFill>
                          <a:srgbClr val="000000"/>
                        </a:solidFill>
                        <a:effectLst/>
                        <a:latin typeface="+mj-lt"/>
                      </a:endParaRPr>
                    </a:p>
                  </a:txBody>
                  <a:tcPr marL="5165" marR="5165" marT="5165" marB="0" anchor="ctr"/>
                </a:tc>
                <a:extLst>
                  <a:ext uri="{0D108BD9-81ED-4DB2-BD59-A6C34878D82A}">
                    <a16:rowId xmlns:a16="http://schemas.microsoft.com/office/drawing/2014/main" val="4102079548"/>
                  </a:ext>
                </a:extLst>
              </a:tr>
              <a:tr h="316155">
                <a:tc>
                  <a:txBody>
                    <a:bodyPr/>
                    <a:lstStyle/>
                    <a:p>
                      <a:pPr algn="ctr" rtl="0" fontAlgn="ctr"/>
                      <a:r>
                        <a:rPr lang="pt-BR" sz="1800" b="0" u="none" strike="noStrike" dirty="0">
                          <a:effectLst/>
                        </a:rPr>
                        <a:t>Best-Max</a:t>
                      </a:r>
                      <a:endParaRPr lang="pt-BR" sz="1800" b="0" i="0" u="none" strike="noStrike" dirty="0">
                        <a:solidFill>
                          <a:srgbClr val="000000"/>
                        </a:solidFill>
                        <a:effectLst/>
                        <a:latin typeface="+mj-lt"/>
                      </a:endParaRPr>
                    </a:p>
                  </a:txBody>
                  <a:tcPr marL="5165" marR="5165" marT="5165" marB="0" anchor="ctr"/>
                </a:tc>
                <a:extLst>
                  <a:ext uri="{0D108BD9-81ED-4DB2-BD59-A6C34878D82A}">
                    <a16:rowId xmlns:a16="http://schemas.microsoft.com/office/drawing/2014/main" val="960866477"/>
                  </a:ext>
                </a:extLst>
              </a:tr>
            </a:tbl>
          </a:graphicData>
        </a:graphic>
      </p:graphicFrame>
      <p:sp>
        <p:nvSpPr>
          <p:cNvPr id="27" name="CaixaDeTexto 390">
            <a:extLst>
              <a:ext uri="{FF2B5EF4-FFF2-40B4-BE49-F238E27FC236}">
                <a16:creationId xmlns:a16="http://schemas.microsoft.com/office/drawing/2014/main" id="{99EF7187-E9F7-9783-CB9F-39C37AD794A6}"/>
              </a:ext>
            </a:extLst>
          </p:cNvPr>
          <p:cNvSpPr txBox="1"/>
          <p:nvPr/>
        </p:nvSpPr>
        <p:spPr>
          <a:xfrm>
            <a:off x="9303666" y="4850021"/>
            <a:ext cx="2994628" cy="430887"/>
          </a:xfrm>
          <a:prstGeom prst="rect">
            <a:avLst/>
          </a:prstGeom>
          <a:noFill/>
        </p:spPr>
        <p:txBody>
          <a:bodyPr wrap="square">
            <a:spAutoFit/>
          </a:bodyPr>
          <a:lstStyle/>
          <a:p>
            <a:r>
              <a:rPr lang="en-US" sz="2200" dirty="0">
                <a:solidFill>
                  <a:schemeClr val="tx1"/>
                </a:solidFill>
              </a:rPr>
              <a:t>Evaluation of metrics:</a:t>
            </a:r>
            <a:endParaRPr lang="en-IN" sz="2200" dirty="0">
              <a:solidFill>
                <a:schemeClr val="tx1"/>
              </a:solidFill>
            </a:endParaRPr>
          </a:p>
        </p:txBody>
      </p:sp>
      <p:grpSp>
        <p:nvGrpSpPr>
          <p:cNvPr id="28" name="Group 141">
            <a:extLst>
              <a:ext uri="{FF2B5EF4-FFF2-40B4-BE49-F238E27FC236}">
                <a16:creationId xmlns:a16="http://schemas.microsoft.com/office/drawing/2014/main" id="{9549E02F-1D3D-E76C-4A12-884E238BD001}"/>
              </a:ext>
            </a:extLst>
          </p:cNvPr>
          <p:cNvGrpSpPr>
            <a:grpSpLocks/>
          </p:cNvGrpSpPr>
          <p:nvPr/>
        </p:nvGrpSpPr>
        <p:grpSpPr bwMode="auto">
          <a:xfrm>
            <a:off x="11342167" y="1490422"/>
            <a:ext cx="659883" cy="780032"/>
            <a:chOff x="1094671" y="4052085"/>
            <a:chExt cx="2165315" cy="1743072"/>
          </a:xfrm>
        </p:grpSpPr>
        <p:sp>
          <p:nvSpPr>
            <p:cNvPr id="29" name="Freeform 5">
              <a:extLst>
                <a:ext uri="{FF2B5EF4-FFF2-40B4-BE49-F238E27FC236}">
                  <a16:creationId xmlns:a16="http://schemas.microsoft.com/office/drawing/2014/main" id="{07B42BD2-4996-04BE-7678-AE2EB28C256D}"/>
                </a:ext>
              </a:extLst>
            </p:cNvPr>
            <p:cNvSpPr>
              <a:spLocks/>
            </p:cNvSpPr>
            <p:nvPr/>
          </p:nvSpPr>
          <p:spPr bwMode="auto">
            <a:xfrm>
              <a:off x="1132770" y="4426508"/>
              <a:ext cx="2127216" cy="1355957"/>
            </a:xfrm>
            <a:custGeom>
              <a:avLst/>
              <a:gdLst>
                <a:gd name="T0" fmla="*/ 973 w 977"/>
                <a:gd name="T1" fmla="*/ 240 h 622"/>
                <a:gd name="T2" fmla="*/ 973 w 977"/>
                <a:gd name="T3" fmla="*/ 228 h 622"/>
                <a:gd name="T4" fmla="*/ 973 w 977"/>
                <a:gd name="T5" fmla="*/ 228 h 622"/>
                <a:gd name="T6" fmla="*/ 945 w 977"/>
                <a:gd name="T7" fmla="*/ 211 h 622"/>
                <a:gd name="T8" fmla="*/ 969 w 977"/>
                <a:gd name="T9" fmla="*/ 147 h 622"/>
                <a:gd name="T10" fmla="*/ 726 w 977"/>
                <a:gd name="T11" fmla="*/ 5 h 622"/>
                <a:gd name="T12" fmla="*/ 474 w 977"/>
                <a:gd name="T13" fmla="*/ 135 h 622"/>
                <a:gd name="T14" fmla="*/ 0 w 977"/>
                <a:gd name="T15" fmla="*/ 408 h 622"/>
                <a:gd name="T16" fmla="*/ 0 w 977"/>
                <a:gd name="T17" fmla="*/ 421 h 622"/>
                <a:gd name="T18" fmla="*/ 337 w 977"/>
                <a:gd name="T19" fmla="*/ 615 h 622"/>
                <a:gd name="T20" fmla="*/ 367 w 977"/>
                <a:gd name="T21" fmla="*/ 617 h 622"/>
                <a:gd name="T22" fmla="*/ 366 w 977"/>
                <a:gd name="T23" fmla="*/ 618 h 622"/>
                <a:gd name="T24" fmla="*/ 582 w 977"/>
                <a:gd name="T25" fmla="*/ 556 h 622"/>
                <a:gd name="T26" fmla="*/ 961 w 977"/>
                <a:gd name="T27" fmla="*/ 336 h 622"/>
                <a:gd name="T28" fmla="*/ 973 w 977"/>
                <a:gd name="T29" fmla="*/ 309 h 622"/>
                <a:gd name="T30" fmla="*/ 973 w 977"/>
                <a:gd name="T31" fmla="*/ 24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7" h="622">
                  <a:moveTo>
                    <a:pt x="973" y="240"/>
                  </a:moveTo>
                  <a:cubicBezTo>
                    <a:pt x="973" y="228"/>
                    <a:pt x="973" y="228"/>
                    <a:pt x="973" y="228"/>
                  </a:cubicBezTo>
                  <a:cubicBezTo>
                    <a:pt x="973" y="228"/>
                    <a:pt x="973" y="228"/>
                    <a:pt x="973" y="228"/>
                  </a:cubicBezTo>
                  <a:cubicBezTo>
                    <a:pt x="945" y="211"/>
                    <a:pt x="945" y="211"/>
                    <a:pt x="945" y="211"/>
                  </a:cubicBezTo>
                  <a:cubicBezTo>
                    <a:pt x="956" y="192"/>
                    <a:pt x="977" y="153"/>
                    <a:pt x="969" y="147"/>
                  </a:cubicBezTo>
                  <a:cubicBezTo>
                    <a:pt x="959" y="140"/>
                    <a:pt x="770" y="24"/>
                    <a:pt x="726" y="5"/>
                  </a:cubicBezTo>
                  <a:cubicBezTo>
                    <a:pt x="715" y="0"/>
                    <a:pt x="474" y="135"/>
                    <a:pt x="474" y="135"/>
                  </a:cubicBezTo>
                  <a:cubicBezTo>
                    <a:pt x="0" y="408"/>
                    <a:pt x="0" y="408"/>
                    <a:pt x="0" y="408"/>
                  </a:cubicBezTo>
                  <a:cubicBezTo>
                    <a:pt x="0" y="421"/>
                    <a:pt x="0" y="421"/>
                    <a:pt x="0" y="421"/>
                  </a:cubicBezTo>
                  <a:cubicBezTo>
                    <a:pt x="337" y="615"/>
                    <a:pt x="337" y="615"/>
                    <a:pt x="337" y="615"/>
                  </a:cubicBezTo>
                  <a:cubicBezTo>
                    <a:pt x="349" y="622"/>
                    <a:pt x="360" y="622"/>
                    <a:pt x="367" y="617"/>
                  </a:cubicBezTo>
                  <a:cubicBezTo>
                    <a:pt x="367" y="617"/>
                    <a:pt x="366" y="618"/>
                    <a:pt x="366" y="618"/>
                  </a:cubicBezTo>
                  <a:cubicBezTo>
                    <a:pt x="582" y="556"/>
                    <a:pt x="582" y="556"/>
                    <a:pt x="582" y="556"/>
                  </a:cubicBezTo>
                  <a:cubicBezTo>
                    <a:pt x="961" y="336"/>
                    <a:pt x="961" y="336"/>
                    <a:pt x="961" y="336"/>
                  </a:cubicBezTo>
                  <a:cubicBezTo>
                    <a:pt x="968" y="331"/>
                    <a:pt x="973" y="322"/>
                    <a:pt x="973" y="309"/>
                  </a:cubicBezTo>
                  <a:cubicBezTo>
                    <a:pt x="973" y="291"/>
                    <a:pt x="973" y="240"/>
                    <a:pt x="973" y="240"/>
                  </a:cubicBezTo>
                  <a:close/>
                </a:path>
              </a:pathLst>
            </a:custGeom>
            <a:solidFill>
              <a:srgbClr val="3F3F3F">
                <a:lumMod val="60000"/>
                <a:lumOff val="40000"/>
                <a:alpha val="10000"/>
              </a:srgbClr>
            </a:solidFill>
            <a:ln>
              <a:noFill/>
            </a:ln>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3F3F3F"/>
                </a:solidFill>
                <a:effectLst/>
                <a:uLnTx/>
                <a:uFillTx/>
                <a:latin typeface="Lato Light"/>
                <a:ea typeface="+mn-ea"/>
              </a:endParaRPr>
            </a:p>
          </p:txBody>
        </p:sp>
        <p:sp>
          <p:nvSpPr>
            <p:cNvPr id="30" name="Freeform 6">
              <a:extLst>
                <a:ext uri="{FF2B5EF4-FFF2-40B4-BE49-F238E27FC236}">
                  <a16:creationId xmlns:a16="http://schemas.microsoft.com/office/drawing/2014/main" id="{9415F425-770E-254E-9671-04461B778C65}"/>
                </a:ext>
              </a:extLst>
            </p:cNvPr>
            <p:cNvSpPr>
              <a:spLocks/>
            </p:cNvSpPr>
            <p:nvPr/>
          </p:nvSpPr>
          <p:spPr bwMode="auto">
            <a:xfrm>
              <a:off x="1132770" y="4720545"/>
              <a:ext cx="1758921" cy="1019613"/>
            </a:xfrm>
            <a:custGeom>
              <a:avLst/>
              <a:gdLst>
                <a:gd name="T0" fmla="*/ 0 w 1914"/>
                <a:gd name="T1" fmla="*/ 648 h 1110"/>
                <a:gd name="T2" fmla="*/ 1118 w 1914"/>
                <a:gd name="T3" fmla="*/ 0 h 1110"/>
                <a:gd name="T4" fmla="*/ 1914 w 1914"/>
                <a:gd name="T5" fmla="*/ 460 h 1110"/>
                <a:gd name="T6" fmla="*/ 798 w 1914"/>
                <a:gd name="T7" fmla="*/ 1110 h 1110"/>
                <a:gd name="T8" fmla="*/ 0 w 1914"/>
                <a:gd name="T9" fmla="*/ 648 h 1110"/>
              </a:gdLst>
              <a:ahLst/>
              <a:cxnLst>
                <a:cxn ang="0">
                  <a:pos x="T0" y="T1"/>
                </a:cxn>
                <a:cxn ang="0">
                  <a:pos x="T2" y="T3"/>
                </a:cxn>
                <a:cxn ang="0">
                  <a:pos x="T4" y="T5"/>
                </a:cxn>
                <a:cxn ang="0">
                  <a:pos x="T6" y="T7"/>
                </a:cxn>
                <a:cxn ang="0">
                  <a:pos x="T8" y="T9"/>
                </a:cxn>
              </a:cxnLst>
              <a:rect l="0" t="0" r="r" b="b"/>
              <a:pathLst>
                <a:path w="1914" h="1110">
                  <a:moveTo>
                    <a:pt x="0" y="648"/>
                  </a:moveTo>
                  <a:lnTo>
                    <a:pt x="1118" y="0"/>
                  </a:lnTo>
                  <a:lnTo>
                    <a:pt x="1914" y="460"/>
                  </a:lnTo>
                  <a:lnTo>
                    <a:pt x="798" y="1110"/>
                  </a:lnTo>
                  <a:lnTo>
                    <a:pt x="0" y="648"/>
                  </a:lnTo>
                  <a:close/>
                </a:path>
              </a:pathLst>
            </a:custGeom>
            <a:solidFill>
              <a:srgbClr val="2980B9">
                <a:lumMod val="75000"/>
              </a:srgbClr>
            </a:solidFill>
            <a:ln>
              <a:noFill/>
            </a:ln>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3F3F3F"/>
                </a:solidFill>
                <a:effectLst/>
                <a:uLnTx/>
                <a:uFillTx/>
                <a:latin typeface="Lato Light"/>
                <a:ea typeface="+mn-ea"/>
              </a:endParaRPr>
            </a:p>
          </p:txBody>
        </p:sp>
        <p:sp>
          <p:nvSpPr>
            <p:cNvPr id="31" name="Freeform 7">
              <a:extLst>
                <a:ext uri="{FF2B5EF4-FFF2-40B4-BE49-F238E27FC236}">
                  <a16:creationId xmlns:a16="http://schemas.microsoft.com/office/drawing/2014/main" id="{24701C3D-497A-437F-5AD2-A8303E3F6C74}"/>
                </a:ext>
              </a:extLst>
            </p:cNvPr>
            <p:cNvSpPr>
              <a:spLocks/>
            </p:cNvSpPr>
            <p:nvPr/>
          </p:nvSpPr>
          <p:spPr bwMode="auto">
            <a:xfrm>
              <a:off x="1158170" y="5177466"/>
              <a:ext cx="772570" cy="581730"/>
            </a:xfrm>
            <a:custGeom>
              <a:avLst/>
              <a:gdLst>
                <a:gd name="T0" fmla="*/ 325 w 355"/>
                <a:gd name="T1" fmla="*/ 188 h 267"/>
                <a:gd name="T2" fmla="*/ 355 w 355"/>
                <a:gd name="T3" fmla="*/ 240 h 267"/>
                <a:gd name="T4" fmla="*/ 325 w 355"/>
                <a:gd name="T5" fmla="*/ 258 h 267"/>
                <a:gd name="T6" fmla="*/ 1 w 355"/>
                <a:gd name="T7" fmla="*/ 71 h 267"/>
                <a:gd name="T8" fmla="*/ 5 w 355"/>
                <a:gd name="T9" fmla="*/ 41 h 267"/>
                <a:gd name="T10" fmla="*/ 0 w 355"/>
                <a:gd name="T11" fmla="*/ 0 h 267"/>
                <a:gd name="T12" fmla="*/ 325 w 355"/>
                <a:gd name="T13" fmla="*/ 188 h 267"/>
              </a:gdLst>
              <a:ahLst/>
              <a:cxnLst>
                <a:cxn ang="0">
                  <a:pos x="T0" y="T1"/>
                </a:cxn>
                <a:cxn ang="0">
                  <a:pos x="T2" y="T3"/>
                </a:cxn>
                <a:cxn ang="0">
                  <a:pos x="T4" y="T5"/>
                </a:cxn>
                <a:cxn ang="0">
                  <a:pos x="T6" y="T7"/>
                </a:cxn>
                <a:cxn ang="0">
                  <a:pos x="T8" y="T9"/>
                </a:cxn>
                <a:cxn ang="0">
                  <a:pos x="T10" y="T11"/>
                </a:cxn>
                <a:cxn ang="0">
                  <a:pos x="T12" y="T13"/>
                </a:cxn>
              </a:cxnLst>
              <a:rect l="0" t="0" r="r" b="b"/>
              <a:pathLst>
                <a:path w="355" h="267">
                  <a:moveTo>
                    <a:pt x="325" y="188"/>
                  </a:moveTo>
                  <a:cubicBezTo>
                    <a:pt x="342" y="197"/>
                    <a:pt x="355" y="221"/>
                    <a:pt x="355" y="240"/>
                  </a:cubicBezTo>
                  <a:cubicBezTo>
                    <a:pt x="355" y="259"/>
                    <a:pt x="341" y="267"/>
                    <a:pt x="325" y="258"/>
                  </a:cubicBezTo>
                  <a:cubicBezTo>
                    <a:pt x="1" y="71"/>
                    <a:pt x="1" y="71"/>
                    <a:pt x="1" y="71"/>
                  </a:cubicBezTo>
                  <a:cubicBezTo>
                    <a:pt x="4" y="62"/>
                    <a:pt x="5" y="51"/>
                    <a:pt x="5" y="41"/>
                  </a:cubicBezTo>
                  <a:cubicBezTo>
                    <a:pt x="5" y="30"/>
                    <a:pt x="3" y="14"/>
                    <a:pt x="0" y="0"/>
                  </a:cubicBezTo>
                  <a:lnTo>
                    <a:pt x="325" y="188"/>
                  </a:lnTo>
                  <a:close/>
                </a:path>
              </a:pathLst>
            </a:custGeom>
            <a:solidFill>
              <a:srgbClr val="FFFFFF">
                <a:lumMod val="65000"/>
              </a:srgbClr>
            </a:solidFill>
            <a:ln>
              <a:noFill/>
            </a:ln>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3F3F3F"/>
                </a:solidFill>
                <a:effectLst/>
                <a:uLnTx/>
                <a:uFillTx/>
                <a:latin typeface="Lato Light"/>
                <a:ea typeface="+mn-ea"/>
              </a:endParaRPr>
            </a:p>
          </p:txBody>
        </p:sp>
        <p:sp>
          <p:nvSpPr>
            <p:cNvPr id="32" name="Freeform 8">
              <a:extLst>
                <a:ext uri="{FF2B5EF4-FFF2-40B4-BE49-F238E27FC236}">
                  <a16:creationId xmlns:a16="http://schemas.microsoft.com/office/drawing/2014/main" id="{4CA47C43-B43D-046E-D42D-CD963B763EC6}"/>
                </a:ext>
              </a:extLst>
            </p:cNvPr>
            <p:cNvSpPr>
              <a:spLocks/>
            </p:cNvSpPr>
            <p:nvPr/>
          </p:nvSpPr>
          <p:spPr bwMode="auto">
            <a:xfrm>
              <a:off x="1132770" y="5137275"/>
              <a:ext cx="821254" cy="657882"/>
            </a:xfrm>
            <a:custGeom>
              <a:avLst/>
              <a:gdLst>
                <a:gd name="T0" fmla="*/ 337 w 378"/>
                <a:gd name="T1" fmla="*/ 194 h 302"/>
                <a:gd name="T2" fmla="*/ 378 w 378"/>
                <a:gd name="T3" fmla="*/ 265 h 302"/>
                <a:gd name="T4" fmla="*/ 337 w 378"/>
                <a:gd name="T5" fmla="*/ 289 h 302"/>
                <a:gd name="T6" fmla="*/ 0 w 378"/>
                <a:gd name="T7" fmla="*/ 95 h 302"/>
                <a:gd name="T8" fmla="*/ 0 w 378"/>
                <a:gd name="T9" fmla="*/ 82 h 302"/>
                <a:gd name="T10" fmla="*/ 337 w 378"/>
                <a:gd name="T11" fmla="*/ 277 h 302"/>
                <a:gd name="T12" fmla="*/ 367 w 378"/>
                <a:gd name="T13" fmla="*/ 259 h 302"/>
                <a:gd name="T14" fmla="*/ 337 w 378"/>
                <a:gd name="T15" fmla="*/ 207 h 302"/>
                <a:gd name="T16" fmla="*/ 12 w 378"/>
                <a:gd name="T17" fmla="*/ 19 h 302"/>
                <a:gd name="T18" fmla="*/ 1 w 378"/>
                <a:gd name="T19" fmla="*/ 13 h 302"/>
                <a:gd name="T20" fmla="*/ 1 w 378"/>
                <a:gd name="T21" fmla="*/ 0 h 302"/>
                <a:gd name="T22" fmla="*/ 337 w 378"/>
                <a:gd name="T23" fmla="*/ 194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8" h="302">
                  <a:moveTo>
                    <a:pt x="337" y="194"/>
                  </a:moveTo>
                  <a:cubicBezTo>
                    <a:pt x="360" y="207"/>
                    <a:pt x="378" y="239"/>
                    <a:pt x="378" y="265"/>
                  </a:cubicBezTo>
                  <a:cubicBezTo>
                    <a:pt x="378" y="292"/>
                    <a:pt x="359" y="302"/>
                    <a:pt x="337" y="289"/>
                  </a:cubicBezTo>
                  <a:cubicBezTo>
                    <a:pt x="0" y="95"/>
                    <a:pt x="0" y="95"/>
                    <a:pt x="0" y="95"/>
                  </a:cubicBezTo>
                  <a:cubicBezTo>
                    <a:pt x="0" y="82"/>
                    <a:pt x="0" y="82"/>
                    <a:pt x="0" y="82"/>
                  </a:cubicBezTo>
                  <a:cubicBezTo>
                    <a:pt x="337" y="277"/>
                    <a:pt x="337" y="277"/>
                    <a:pt x="337" y="277"/>
                  </a:cubicBezTo>
                  <a:cubicBezTo>
                    <a:pt x="353" y="286"/>
                    <a:pt x="367" y="278"/>
                    <a:pt x="367" y="259"/>
                  </a:cubicBezTo>
                  <a:cubicBezTo>
                    <a:pt x="367" y="240"/>
                    <a:pt x="354" y="216"/>
                    <a:pt x="337" y="207"/>
                  </a:cubicBezTo>
                  <a:cubicBezTo>
                    <a:pt x="12" y="19"/>
                    <a:pt x="12" y="19"/>
                    <a:pt x="12" y="19"/>
                  </a:cubicBezTo>
                  <a:cubicBezTo>
                    <a:pt x="1" y="13"/>
                    <a:pt x="1" y="13"/>
                    <a:pt x="1" y="13"/>
                  </a:cubicBezTo>
                  <a:cubicBezTo>
                    <a:pt x="1" y="0"/>
                    <a:pt x="1" y="0"/>
                    <a:pt x="1" y="0"/>
                  </a:cubicBezTo>
                  <a:lnTo>
                    <a:pt x="337" y="194"/>
                  </a:lnTo>
                  <a:close/>
                </a:path>
              </a:pathLst>
            </a:custGeom>
            <a:solidFill>
              <a:srgbClr val="2980B9">
                <a:lumMod val="50000"/>
              </a:srgbClr>
            </a:solidFill>
            <a:ln>
              <a:noFill/>
            </a:ln>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3F3F3F"/>
                </a:solidFill>
                <a:effectLst/>
                <a:uLnTx/>
                <a:uFillTx/>
                <a:latin typeface="Lato Light"/>
                <a:ea typeface="+mn-ea"/>
              </a:endParaRPr>
            </a:p>
          </p:txBody>
        </p:sp>
        <p:sp>
          <p:nvSpPr>
            <p:cNvPr id="33" name="Freeform 9">
              <a:extLst>
                <a:ext uri="{FF2B5EF4-FFF2-40B4-BE49-F238E27FC236}">
                  <a16:creationId xmlns:a16="http://schemas.microsoft.com/office/drawing/2014/main" id="{77627A72-8BA1-EE3D-0B00-ABC706977810}"/>
                </a:ext>
              </a:extLst>
            </p:cNvPr>
            <p:cNvSpPr>
              <a:spLocks/>
            </p:cNvSpPr>
            <p:nvPr/>
          </p:nvSpPr>
          <p:spPr bwMode="auto">
            <a:xfrm>
              <a:off x="1134886" y="4538622"/>
              <a:ext cx="1756805" cy="1021729"/>
            </a:xfrm>
            <a:custGeom>
              <a:avLst/>
              <a:gdLst>
                <a:gd name="T0" fmla="*/ 0 w 1912"/>
                <a:gd name="T1" fmla="*/ 650 h 1110"/>
                <a:gd name="T2" fmla="*/ 1116 w 1912"/>
                <a:gd name="T3" fmla="*/ 0 h 1110"/>
                <a:gd name="T4" fmla="*/ 1912 w 1912"/>
                <a:gd name="T5" fmla="*/ 460 h 1110"/>
                <a:gd name="T6" fmla="*/ 796 w 1912"/>
                <a:gd name="T7" fmla="*/ 1110 h 1110"/>
                <a:gd name="T8" fmla="*/ 0 w 1912"/>
                <a:gd name="T9" fmla="*/ 650 h 1110"/>
              </a:gdLst>
              <a:ahLst/>
              <a:cxnLst>
                <a:cxn ang="0">
                  <a:pos x="T0" y="T1"/>
                </a:cxn>
                <a:cxn ang="0">
                  <a:pos x="T2" y="T3"/>
                </a:cxn>
                <a:cxn ang="0">
                  <a:pos x="T4" y="T5"/>
                </a:cxn>
                <a:cxn ang="0">
                  <a:pos x="T6" y="T7"/>
                </a:cxn>
                <a:cxn ang="0">
                  <a:pos x="T8" y="T9"/>
                </a:cxn>
              </a:cxnLst>
              <a:rect l="0" t="0" r="r" b="b"/>
              <a:pathLst>
                <a:path w="1912" h="1110">
                  <a:moveTo>
                    <a:pt x="0" y="650"/>
                  </a:moveTo>
                  <a:lnTo>
                    <a:pt x="1116" y="0"/>
                  </a:lnTo>
                  <a:lnTo>
                    <a:pt x="1912" y="460"/>
                  </a:lnTo>
                  <a:lnTo>
                    <a:pt x="796" y="1110"/>
                  </a:lnTo>
                  <a:lnTo>
                    <a:pt x="0" y="650"/>
                  </a:lnTo>
                  <a:close/>
                </a:path>
              </a:pathLst>
            </a:custGeom>
            <a:solidFill>
              <a:srgbClr val="2980B9"/>
            </a:solidFill>
            <a:ln>
              <a:noFill/>
            </a:ln>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3F3F3F"/>
                </a:solidFill>
                <a:effectLst/>
                <a:uLnTx/>
                <a:uFillTx/>
                <a:latin typeface="Lato Light"/>
                <a:ea typeface="+mn-ea"/>
              </a:endParaRPr>
            </a:p>
          </p:txBody>
        </p:sp>
        <p:sp>
          <p:nvSpPr>
            <p:cNvPr id="34" name="Freeform 10">
              <a:extLst>
                <a:ext uri="{FF2B5EF4-FFF2-40B4-BE49-F238E27FC236}">
                  <a16:creationId xmlns:a16="http://schemas.microsoft.com/office/drawing/2014/main" id="{8F5D2BC2-4762-6174-13B6-213E26716536}"/>
                </a:ext>
              </a:extLst>
            </p:cNvPr>
            <p:cNvSpPr>
              <a:spLocks/>
            </p:cNvSpPr>
            <p:nvPr/>
          </p:nvSpPr>
          <p:spPr bwMode="auto">
            <a:xfrm>
              <a:off x="1865125" y="4961698"/>
              <a:ext cx="1115465" cy="812305"/>
            </a:xfrm>
            <a:custGeom>
              <a:avLst/>
              <a:gdLst>
                <a:gd name="T0" fmla="*/ 500 w 512"/>
                <a:gd name="T1" fmla="*/ 98 h 372"/>
                <a:gd name="T2" fmla="*/ 29 w 512"/>
                <a:gd name="T3" fmla="*/ 372 h 372"/>
                <a:gd name="T4" fmla="*/ 41 w 512"/>
                <a:gd name="T5" fmla="*/ 345 h 372"/>
                <a:gd name="T6" fmla="*/ 0 w 512"/>
                <a:gd name="T7" fmla="*/ 274 h 372"/>
                <a:gd name="T8" fmla="*/ 471 w 512"/>
                <a:gd name="T9" fmla="*/ 0 h 372"/>
                <a:gd name="T10" fmla="*/ 512 w 512"/>
                <a:gd name="T11" fmla="*/ 72 h 372"/>
                <a:gd name="T12" fmla="*/ 500 w 512"/>
                <a:gd name="T13" fmla="*/ 98 h 372"/>
              </a:gdLst>
              <a:ahLst/>
              <a:cxnLst>
                <a:cxn ang="0">
                  <a:pos x="T0" y="T1"/>
                </a:cxn>
                <a:cxn ang="0">
                  <a:pos x="T2" y="T3"/>
                </a:cxn>
                <a:cxn ang="0">
                  <a:pos x="T4" y="T5"/>
                </a:cxn>
                <a:cxn ang="0">
                  <a:pos x="T6" y="T7"/>
                </a:cxn>
                <a:cxn ang="0">
                  <a:pos x="T8" y="T9"/>
                </a:cxn>
                <a:cxn ang="0">
                  <a:pos x="T10" y="T11"/>
                </a:cxn>
                <a:cxn ang="0">
                  <a:pos x="T12" y="T13"/>
                </a:cxn>
              </a:cxnLst>
              <a:rect l="0" t="0" r="r" b="b"/>
              <a:pathLst>
                <a:path w="512" h="372">
                  <a:moveTo>
                    <a:pt x="500" y="98"/>
                  </a:moveTo>
                  <a:cubicBezTo>
                    <a:pt x="29" y="372"/>
                    <a:pt x="29" y="372"/>
                    <a:pt x="29" y="372"/>
                  </a:cubicBezTo>
                  <a:cubicBezTo>
                    <a:pt x="36" y="368"/>
                    <a:pt x="41" y="358"/>
                    <a:pt x="41" y="345"/>
                  </a:cubicBezTo>
                  <a:cubicBezTo>
                    <a:pt x="41" y="319"/>
                    <a:pt x="23" y="287"/>
                    <a:pt x="0" y="274"/>
                  </a:cubicBezTo>
                  <a:cubicBezTo>
                    <a:pt x="471" y="0"/>
                    <a:pt x="471" y="0"/>
                    <a:pt x="471" y="0"/>
                  </a:cubicBezTo>
                  <a:cubicBezTo>
                    <a:pt x="494" y="13"/>
                    <a:pt x="512" y="45"/>
                    <a:pt x="512" y="72"/>
                  </a:cubicBezTo>
                  <a:cubicBezTo>
                    <a:pt x="512" y="85"/>
                    <a:pt x="508" y="94"/>
                    <a:pt x="500" y="98"/>
                  </a:cubicBezTo>
                  <a:close/>
                </a:path>
              </a:pathLst>
            </a:custGeom>
            <a:solidFill>
              <a:srgbClr val="2980B9">
                <a:lumMod val="75000"/>
              </a:srgbClr>
            </a:solidFill>
            <a:ln>
              <a:noFill/>
            </a:ln>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3F3F3F"/>
                </a:solidFill>
                <a:effectLst/>
                <a:uLnTx/>
                <a:uFillTx/>
                <a:latin typeface="Lato Light"/>
                <a:ea typeface="+mn-ea"/>
              </a:endParaRPr>
            </a:p>
          </p:txBody>
        </p:sp>
        <p:sp>
          <p:nvSpPr>
            <p:cNvPr id="35" name="Freeform 11">
              <a:extLst>
                <a:ext uri="{FF2B5EF4-FFF2-40B4-BE49-F238E27FC236}">
                  <a16:creationId xmlns:a16="http://schemas.microsoft.com/office/drawing/2014/main" id="{2DD16BF1-8D3F-8A29-DF4A-966237AB6EBA}"/>
                </a:ext>
              </a:extLst>
            </p:cNvPr>
            <p:cNvSpPr>
              <a:spLocks/>
            </p:cNvSpPr>
            <p:nvPr/>
          </p:nvSpPr>
          <p:spPr bwMode="auto">
            <a:xfrm>
              <a:off x="1122187" y="4316508"/>
              <a:ext cx="1090067" cy="613460"/>
            </a:xfrm>
            <a:custGeom>
              <a:avLst/>
              <a:gdLst>
                <a:gd name="T0" fmla="*/ 0 w 500"/>
                <a:gd name="T1" fmla="*/ 278 h 281"/>
                <a:gd name="T2" fmla="*/ 471 w 500"/>
                <a:gd name="T3" fmla="*/ 5 h 281"/>
                <a:gd name="T4" fmla="*/ 500 w 500"/>
                <a:gd name="T5" fmla="*/ 7 h 281"/>
                <a:gd name="T6" fmla="*/ 29 w 500"/>
                <a:gd name="T7" fmla="*/ 281 h 281"/>
                <a:gd name="T8" fmla="*/ 0 w 500"/>
                <a:gd name="T9" fmla="*/ 278 h 281"/>
              </a:gdLst>
              <a:ahLst/>
              <a:cxnLst>
                <a:cxn ang="0">
                  <a:pos x="T0" y="T1"/>
                </a:cxn>
                <a:cxn ang="0">
                  <a:pos x="T2" y="T3"/>
                </a:cxn>
                <a:cxn ang="0">
                  <a:pos x="T4" y="T5"/>
                </a:cxn>
                <a:cxn ang="0">
                  <a:pos x="T6" y="T7"/>
                </a:cxn>
                <a:cxn ang="0">
                  <a:pos x="T8" y="T9"/>
                </a:cxn>
              </a:cxnLst>
              <a:rect l="0" t="0" r="r" b="b"/>
              <a:pathLst>
                <a:path w="500" h="281">
                  <a:moveTo>
                    <a:pt x="0" y="278"/>
                  </a:moveTo>
                  <a:cubicBezTo>
                    <a:pt x="471" y="5"/>
                    <a:pt x="471" y="5"/>
                    <a:pt x="471" y="5"/>
                  </a:cubicBezTo>
                  <a:cubicBezTo>
                    <a:pt x="478" y="0"/>
                    <a:pt x="489" y="1"/>
                    <a:pt x="500" y="7"/>
                  </a:cubicBezTo>
                  <a:cubicBezTo>
                    <a:pt x="29" y="281"/>
                    <a:pt x="29" y="281"/>
                    <a:pt x="29" y="281"/>
                  </a:cubicBezTo>
                  <a:cubicBezTo>
                    <a:pt x="18" y="275"/>
                    <a:pt x="7" y="274"/>
                    <a:pt x="0" y="278"/>
                  </a:cubicBezTo>
                  <a:close/>
                </a:path>
              </a:pathLst>
            </a:custGeom>
            <a:solidFill>
              <a:srgbClr val="9BBB59">
                <a:lumMod val="50000"/>
              </a:srgbClr>
            </a:solidFill>
            <a:ln>
              <a:noFill/>
            </a:ln>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3F3F3F"/>
                </a:solidFill>
                <a:effectLst/>
                <a:uLnTx/>
                <a:uFillTx/>
                <a:latin typeface="Lato Light"/>
                <a:ea typeface="+mn-ea"/>
              </a:endParaRPr>
            </a:p>
          </p:txBody>
        </p:sp>
        <p:sp>
          <p:nvSpPr>
            <p:cNvPr id="36" name="Freeform 12">
              <a:extLst>
                <a:ext uri="{FF2B5EF4-FFF2-40B4-BE49-F238E27FC236}">
                  <a16:creationId xmlns:a16="http://schemas.microsoft.com/office/drawing/2014/main" id="{B6693B7B-FF82-790F-E767-169458C7E288}"/>
                </a:ext>
              </a:extLst>
            </p:cNvPr>
            <p:cNvSpPr>
              <a:spLocks/>
            </p:cNvSpPr>
            <p:nvPr/>
          </p:nvSpPr>
          <p:spPr bwMode="auto">
            <a:xfrm>
              <a:off x="1185686" y="4513238"/>
              <a:ext cx="1756805" cy="1019613"/>
            </a:xfrm>
            <a:custGeom>
              <a:avLst/>
              <a:gdLst>
                <a:gd name="T0" fmla="*/ 0 w 1912"/>
                <a:gd name="T1" fmla="*/ 650 h 1110"/>
                <a:gd name="T2" fmla="*/ 1116 w 1912"/>
                <a:gd name="T3" fmla="*/ 0 h 1110"/>
                <a:gd name="T4" fmla="*/ 1912 w 1912"/>
                <a:gd name="T5" fmla="*/ 461 h 1110"/>
                <a:gd name="T6" fmla="*/ 796 w 1912"/>
                <a:gd name="T7" fmla="*/ 1110 h 1110"/>
                <a:gd name="T8" fmla="*/ 0 w 1912"/>
                <a:gd name="T9" fmla="*/ 650 h 1110"/>
              </a:gdLst>
              <a:ahLst/>
              <a:cxnLst>
                <a:cxn ang="0">
                  <a:pos x="T0" y="T1"/>
                </a:cxn>
                <a:cxn ang="0">
                  <a:pos x="T2" y="T3"/>
                </a:cxn>
                <a:cxn ang="0">
                  <a:pos x="T4" y="T5"/>
                </a:cxn>
                <a:cxn ang="0">
                  <a:pos x="T6" y="T7"/>
                </a:cxn>
                <a:cxn ang="0">
                  <a:pos x="T8" y="T9"/>
                </a:cxn>
              </a:cxnLst>
              <a:rect l="0" t="0" r="r" b="b"/>
              <a:pathLst>
                <a:path w="1912" h="1110">
                  <a:moveTo>
                    <a:pt x="0" y="650"/>
                  </a:moveTo>
                  <a:lnTo>
                    <a:pt x="1116" y="0"/>
                  </a:lnTo>
                  <a:lnTo>
                    <a:pt x="1912" y="461"/>
                  </a:lnTo>
                  <a:lnTo>
                    <a:pt x="796" y="1110"/>
                  </a:lnTo>
                  <a:lnTo>
                    <a:pt x="0" y="650"/>
                  </a:lnTo>
                  <a:close/>
                </a:path>
              </a:pathLst>
            </a:custGeom>
            <a:solidFill>
              <a:srgbClr val="9BBB59">
                <a:lumMod val="75000"/>
              </a:srgbClr>
            </a:solidFill>
            <a:ln>
              <a:noFill/>
            </a:ln>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3F3F3F"/>
                </a:solidFill>
                <a:effectLst/>
                <a:uLnTx/>
                <a:uFillTx/>
                <a:latin typeface="Lato Light"/>
                <a:ea typeface="+mn-ea"/>
              </a:endParaRPr>
            </a:p>
          </p:txBody>
        </p:sp>
        <p:sp>
          <p:nvSpPr>
            <p:cNvPr id="37" name="Freeform 13">
              <a:extLst>
                <a:ext uri="{FF2B5EF4-FFF2-40B4-BE49-F238E27FC236}">
                  <a16:creationId xmlns:a16="http://schemas.microsoft.com/office/drawing/2014/main" id="{F5AD639D-FF65-F815-7D4D-070153CF9E7E}"/>
                </a:ext>
              </a:extLst>
            </p:cNvPr>
            <p:cNvSpPr>
              <a:spLocks/>
            </p:cNvSpPr>
            <p:nvPr/>
          </p:nvSpPr>
          <p:spPr bwMode="auto">
            <a:xfrm>
              <a:off x="1879941" y="4769199"/>
              <a:ext cx="1039268" cy="746728"/>
            </a:xfrm>
            <a:custGeom>
              <a:avLst/>
              <a:gdLst>
                <a:gd name="T0" fmla="*/ 5 w 477"/>
                <a:gd name="T1" fmla="*/ 274 h 343"/>
                <a:gd name="T2" fmla="*/ 477 w 477"/>
                <a:gd name="T3" fmla="*/ 0 h 343"/>
                <a:gd name="T4" fmla="*/ 471 w 477"/>
                <a:gd name="T5" fmla="*/ 35 h 343"/>
                <a:gd name="T6" fmla="*/ 475 w 477"/>
                <a:gd name="T7" fmla="*/ 69 h 343"/>
                <a:gd name="T8" fmla="*/ 4 w 477"/>
                <a:gd name="T9" fmla="*/ 343 h 343"/>
                <a:gd name="T10" fmla="*/ 0 w 477"/>
                <a:gd name="T11" fmla="*/ 309 h 343"/>
                <a:gd name="T12" fmla="*/ 5 w 477"/>
                <a:gd name="T13" fmla="*/ 274 h 343"/>
              </a:gdLst>
              <a:ahLst/>
              <a:cxnLst>
                <a:cxn ang="0">
                  <a:pos x="T0" y="T1"/>
                </a:cxn>
                <a:cxn ang="0">
                  <a:pos x="T2" y="T3"/>
                </a:cxn>
                <a:cxn ang="0">
                  <a:pos x="T4" y="T5"/>
                </a:cxn>
                <a:cxn ang="0">
                  <a:pos x="T6" y="T7"/>
                </a:cxn>
                <a:cxn ang="0">
                  <a:pos x="T8" y="T9"/>
                </a:cxn>
                <a:cxn ang="0">
                  <a:pos x="T10" y="T11"/>
                </a:cxn>
                <a:cxn ang="0">
                  <a:pos x="T12" y="T13"/>
                </a:cxn>
              </a:cxnLst>
              <a:rect l="0" t="0" r="r" b="b"/>
              <a:pathLst>
                <a:path w="477" h="343">
                  <a:moveTo>
                    <a:pt x="5" y="274"/>
                  </a:moveTo>
                  <a:cubicBezTo>
                    <a:pt x="477" y="0"/>
                    <a:pt x="477" y="0"/>
                    <a:pt x="477" y="0"/>
                  </a:cubicBezTo>
                  <a:cubicBezTo>
                    <a:pt x="474" y="10"/>
                    <a:pt x="471" y="24"/>
                    <a:pt x="471" y="35"/>
                  </a:cubicBezTo>
                  <a:cubicBezTo>
                    <a:pt x="471" y="45"/>
                    <a:pt x="473" y="58"/>
                    <a:pt x="475" y="69"/>
                  </a:cubicBezTo>
                  <a:cubicBezTo>
                    <a:pt x="4" y="343"/>
                    <a:pt x="4" y="343"/>
                    <a:pt x="4" y="343"/>
                  </a:cubicBezTo>
                  <a:cubicBezTo>
                    <a:pt x="2" y="332"/>
                    <a:pt x="0" y="319"/>
                    <a:pt x="0" y="309"/>
                  </a:cubicBezTo>
                  <a:cubicBezTo>
                    <a:pt x="0" y="297"/>
                    <a:pt x="3" y="284"/>
                    <a:pt x="5" y="274"/>
                  </a:cubicBezTo>
                  <a:close/>
                </a:path>
              </a:pathLst>
            </a:custGeom>
            <a:solidFill>
              <a:srgbClr val="FFFFFF">
                <a:lumMod val="85000"/>
              </a:srgbClr>
            </a:solidFill>
            <a:ln>
              <a:noFill/>
            </a:ln>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3F3F3F"/>
                </a:solidFill>
                <a:effectLst/>
                <a:uLnTx/>
                <a:uFillTx/>
                <a:latin typeface="Lato Light"/>
                <a:ea typeface="+mn-ea"/>
              </a:endParaRPr>
            </a:p>
          </p:txBody>
        </p:sp>
        <p:sp>
          <p:nvSpPr>
            <p:cNvPr id="38" name="Freeform 14">
              <a:extLst>
                <a:ext uri="{FF2B5EF4-FFF2-40B4-BE49-F238E27FC236}">
                  <a16:creationId xmlns:a16="http://schemas.microsoft.com/office/drawing/2014/main" id="{9D94D071-7B01-43A3-2FC4-1FE928481BD1}"/>
                </a:ext>
              </a:extLst>
            </p:cNvPr>
            <p:cNvSpPr>
              <a:spLocks/>
            </p:cNvSpPr>
            <p:nvPr/>
          </p:nvSpPr>
          <p:spPr bwMode="auto">
            <a:xfrm>
              <a:off x="1117953" y="4936313"/>
              <a:ext cx="774688" cy="579614"/>
            </a:xfrm>
            <a:custGeom>
              <a:avLst/>
              <a:gdLst>
                <a:gd name="T0" fmla="*/ 355 w 355"/>
                <a:gd name="T1" fmla="*/ 197 h 266"/>
                <a:gd name="T2" fmla="*/ 350 w 355"/>
                <a:gd name="T3" fmla="*/ 232 h 266"/>
                <a:gd name="T4" fmla="*/ 354 w 355"/>
                <a:gd name="T5" fmla="*/ 266 h 266"/>
                <a:gd name="T6" fmla="*/ 31 w 355"/>
                <a:gd name="T7" fmla="*/ 80 h 266"/>
                <a:gd name="T8" fmla="*/ 0 w 355"/>
                <a:gd name="T9" fmla="*/ 27 h 266"/>
                <a:gd name="T10" fmla="*/ 31 w 355"/>
                <a:gd name="T11" fmla="*/ 10 h 266"/>
                <a:gd name="T12" fmla="*/ 355 w 355"/>
                <a:gd name="T13" fmla="*/ 197 h 266"/>
              </a:gdLst>
              <a:ahLst/>
              <a:cxnLst>
                <a:cxn ang="0">
                  <a:pos x="T0" y="T1"/>
                </a:cxn>
                <a:cxn ang="0">
                  <a:pos x="T2" y="T3"/>
                </a:cxn>
                <a:cxn ang="0">
                  <a:pos x="T4" y="T5"/>
                </a:cxn>
                <a:cxn ang="0">
                  <a:pos x="T6" y="T7"/>
                </a:cxn>
                <a:cxn ang="0">
                  <a:pos x="T8" y="T9"/>
                </a:cxn>
                <a:cxn ang="0">
                  <a:pos x="T10" y="T11"/>
                </a:cxn>
                <a:cxn ang="0">
                  <a:pos x="T12" y="T13"/>
                </a:cxn>
              </a:cxnLst>
              <a:rect l="0" t="0" r="r" b="b"/>
              <a:pathLst>
                <a:path w="355" h="266">
                  <a:moveTo>
                    <a:pt x="355" y="197"/>
                  </a:moveTo>
                  <a:cubicBezTo>
                    <a:pt x="353" y="207"/>
                    <a:pt x="350" y="220"/>
                    <a:pt x="350" y="232"/>
                  </a:cubicBezTo>
                  <a:cubicBezTo>
                    <a:pt x="350" y="242"/>
                    <a:pt x="352" y="255"/>
                    <a:pt x="354" y="266"/>
                  </a:cubicBezTo>
                  <a:cubicBezTo>
                    <a:pt x="31" y="80"/>
                    <a:pt x="31" y="80"/>
                    <a:pt x="31" y="80"/>
                  </a:cubicBezTo>
                  <a:cubicBezTo>
                    <a:pt x="14" y="70"/>
                    <a:pt x="0" y="46"/>
                    <a:pt x="0" y="27"/>
                  </a:cubicBezTo>
                  <a:cubicBezTo>
                    <a:pt x="0" y="8"/>
                    <a:pt x="14" y="0"/>
                    <a:pt x="31" y="10"/>
                  </a:cubicBezTo>
                  <a:lnTo>
                    <a:pt x="355" y="197"/>
                  </a:lnTo>
                  <a:close/>
                </a:path>
              </a:pathLst>
            </a:custGeom>
            <a:solidFill>
              <a:srgbClr val="FFFFFF">
                <a:lumMod val="65000"/>
              </a:srgbClr>
            </a:solidFill>
            <a:ln>
              <a:noFill/>
            </a:ln>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3F3F3F"/>
                </a:solidFill>
                <a:effectLst/>
                <a:uLnTx/>
                <a:uFillTx/>
                <a:latin typeface="Lato Light"/>
                <a:ea typeface="+mn-ea"/>
              </a:endParaRPr>
            </a:p>
          </p:txBody>
        </p:sp>
        <p:sp>
          <p:nvSpPr>
            <p:cNvPr id="39" name="Freeform 15">
              <a:extLst>
                <a:ext uri="{FF2B5EF4-FFF2-40B4-BE49-F238E27FC236}">
                  <a16:creationId xmlns:a16="http://schemas.microsoft.com/office/drawing/2014/main" id="{FF6A8342-CC74-E599-AE5D-5B061E44A852}"/>
                </a:ext>
              </a:extLst>
            </p:cNvPr>
            <p:cNvSpPr>
              <a:spLocks noEditPoints="1"/>
            </p:cNvSpPr>
            <p:nvPr/>
          </p:nvSpPr>
          <p:spPr bwMode="auto">
            <a:xfrm>
              <a:off x="1918041" y="4756507"/>
              <a:ext cx="1024450" cy="803844"/>
            </a:xfrm>
            <a:custGeom>
              <a:avLst/>
              <a:gdLst>
                <a:gd name="T0" fmla="*/ 0 w 1116"/>
                <a:gd name="T1" fmla="*/ 846 h 875"/>
                <a:gd name="T2" fmla="*/ 1116 w 1116"/>
                <a:gd name="T3" fmla="*/ 197 h 875"/>
                <a:gd name="T4" fmla="*/ 1116 w 1116"/>
                <a:gd name="T5" fmla="*/ 227 h 875"/>
                <a:gd name="T6" fmla="*/ 0 w 1116"/>
                <a:gd name="T7" fmla="*/ 875 h 875"/>
                <a:gd name="T8" fmla="*/ 0 w 1116"/>
                <a:gd name="T9" fmla="*/ 846 h 875"/>
                <a:gd name="T10" fmla="*/ 0 w 1116"/>
                <a:gd name="T11" fmla="*/ 650 h 875"/>
                <a:gd name="T12" fmla="*/ 0 w 1116"/>
                <a:gd name="T13" fmla="*/ 680 h 875"/>
                <a:gd name="T14" fmla="*/ 1116 w 1116"/>
                <a:gd name="T15" fmla="*/ 31 h 875"/>
                <a:gd name="T16" fmla="*/ 1116 w 1116"/>
                <a:gd name="T17" fmla="*/ 0 h 875"/>
                <a:gd name="T18" fmla="*/ 0 w 1116"/>
                <a:gd name="T19" fmla="*/ 650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6" h="875">
                  <a:moveTo>
                    <a:pt x="0" y="846"/>
                  </a:moveTo>
                  <a:lnTo>
                    <a:pt x="1116" y="197"/>
                  </a:lnTo>
                  <a:lnTo>
                    <a:pt x="1116" y="227"/>
                  </a:lnTo>
                  <a:lnTo>
                    <a:pt x="0" y="875"/>
                  </a:lnTo>
                  <a:lnTo>
                    <a:pt x="0" y="846"/>
                  </a:lnTo>
                  <a:close/>
                  <a:moveTo>
                    <a:pt x="0" y="650"/>
                  </a:moveTo>
                  <a:lnTo>
                    <a:pt x="0" y="680"/>
                  </a:lnTo>
                  <a:lnTo>
                    <a:pt x="1116" y="31"/>
                  </a:lnTo>
                  <a:lnTo>
                    <a:pt x="1116" y="0"/>
                  </a:lnTo>
                  <a:lnTo>
                    <a:pt x="0" y="650"/>
                  </a:lnTo>
                  <a:close/>
                </a:path>
              </a:pathLst>
            </a:custGeom>
            <a:solidFill>
              <a:srgbClr val="9BBB59">
                <a:lumMod val="50000"/>
              </a:srgbClr>
            </a:solidFill>
            <a:ln>
              <a:noFill/>
            </a:ln>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3F3F3F"/>
                </a:solidFill>
                <a:effectLst/>
                <a:uLnTx/>
                <a:uFillTx/>
                <a:latin typeface="Lato Light"/>
                <a:ea typeface="+mn-ea"/>
              </a:endParaRPr>
            </a:p>
          </p:txBody>
        </p:sp>
        <p:sp>
          <p:nvSpPr>
            <p:cNvPr id="40" name="Freeform 16">
              <a:extLst>
                <a:ext uri="{FF2B5EF4-FFF2-40B4-BE49-F238E27FC236}">
                  <a16:creationId xmlns:a16="http://schemas.microsoft.com/office/drawing/2014/main" id="{7D29177F-6FAA-7024-C4C5-B0F8C844C7A0}"/>
                </a:ext>
              </a:extLst>
            </p:cNvPr>
            <p:cNvSpPr>
              <a:spLocks/>
            </p:cNvSpPr>
            <p:nvPr/>
          </p:nvSpPr>
          <p:spPr bwMode="auto">
            <a:xfrm>
              <a:off x="1094671" y="4902467"/>
              <a:ext cx="823370" cy="657883"/>
            </a:xfrm>
            <a:custGeom>
              <a:avLst/>
              <a:gdLst>
                <a:gd name="T0" fmla="*/ 378 w 378"/>
                <a:gd name="T1" fmla="*/ 207 h 302"/>
                <a:gd name="T2" fmla="*/ 378 w 378"/>
                <a:gd name="T3" fmla="*/ 220 h 302"/>
                <a:gd name="T4" fmla="*/ 366 w 378"/>
                <a:gd name="T5" fmla="*/ 213 h 302"/>
                <a:gd name="T6" fmla="*/ 42 w 378"/>
                <a:gd name="T7" fmla="*/ 26 h 302"/>
                <a:gd name="T8" fmla="*/ 11 w 378"/>
                <a:gd name="T9" fmla="*/ 43 h 302"/>
                <a:gd name="T10" fmla="*/ 42 w 378"/>
                <a:gd name="T11" fmla="*/ 96 h 302"/>
                <a:gd name="T12" fmla="*/ 378 w 378"/>
                <a:gd name="T13" fmla="*/ 290 h 302"/>
                <a:gd name="T14" fmla="*/ 378 w 378"/>
                <a:gd name="T15" fmla="*/ 302 h 302"/>
                <a:gd name="T16" fmla="*/ 42 w 378"/>
                <a:gd name="T17" fmla="*/ 108 h 302"/>
                <a:gd name="T18" fmla="*/ 0 w 378"/>
                <a:gd name="T19" fmla="*/ 37 h 302"/>
                <a:gd name="T20" fmla="*/ 42 w 378"/>
                <a:gd name="T21" fmla="*/ 13 h 302"/>
                <a:gd name="T22" fmla="*/ 378 w 378"/>
                <a:gd name="T23" fmla="*/ 207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8" h="302">
                  <a:moveTo>
                    <a:pt x="378" y="207"/>
                  </a:moveTo>
                  <a:cubicBezTo>
                    <a:pt x="378" y="220"/>
                    <a:pt x="378" y="220"/>
                    <a:pt x="378" y="220"/>
                  </a:cubicBezTo>
                  <a:cubicBezTo>
                    <a:pt x="366" y="213"/>
                    <a:pt x="366" y="213"/>
                    <a:pt x="366" y="213"/>
                  </a:cubicBezTo>
                  <a:cubicBezTo>
                    <a:pt x="42" y="26"/>
                    <a:pt x="42" y="26"/>
                    <a:pt x="42" y="26"/>
                  </a:cubicBezTo>
                  <a:cubicBezTo>
                    <a:pt x="25" y="16"/>
                    <a:pt x="11" y="24"/>
                    <a:pt x="11" y="43"/>
                  </a:cubicBezTo>
                  <a:cubicBezTo>
                    <a:pt x="11" y="62"/>
                    <a:pt x="25" y="86"/>
                    <a:pt x="42" y="96"/>
                  </a:cubicBezTo>
                  <a:cubicBezTo>
                    <a:pt x="378" y="290"/>
                    <a:pt x="378" y="290"/>
                    <a:pt x="378" y="290"/>
                  </a:cubicBezTo>
                  <a:cubicBezTo>
                    <a:pt x="378" y="302"/>
                    <a:pt x="378" y="302"/>
                    <a:pt x="378" y="302"/>
                  </a:cubicBezTo>
                  <a:cubicBezTo>
                    <a:pt x="42" y="108"/>
                    <a:pt x="42" y="108"/>
                    <a:pt x="42" y="108"/>
                  </a:cubicBezTo>
                  <a:cubicBezTo>
                    <a:pt x="19" y="95"/>
                    <a:pt x="0" y="63"/>
                    <a:pt x="0" y="37"/>
                  </a:cubicBezTo>
                  <a:cubicBezTo>
                    <a:pt x="1" y="11"/>
                    <a:pt x="19" y="0"/>
                    <a:pt x="42" y="13"/>
                  </a:cubicBezTo>
                  <a:lnTo>
                    <a:pt x="378" y="207"/>
                  </a:lnTo>
                  <a:close/>
                </a:path>
              </a:pathLst>
            </a:custGeom>
            <a:solidFill>
              <a:srgbClr val="9BBB59">
                <a:lumMod val="75000"/>
              </a:srgbClr>
            </a:solidFill>
            <a:ln>
              <a:noFill/>
            </a:ln>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3F3F3F"/>
                </a:solidFill>
                <a:effectLst/>
                <a:uLnTx/>
                <a:uFillTx/>
                <a:latin typeface="Lato Light"/>
                <a:ea typeface="+mn-ea"/>
              </a:endParaRPr>
            </a:p>
          </p:txBody>
        </p:sp>
        <p:sp>
          <p:nvSpPr>
            <p:cNvPr id="41" name="Freeform 17">
              <a:extLst>
                <a:ext uri="{FF2B5EF4-FFF2-40B4-BE49-F238E27FC236}">
                  <a16:creationId xmlns:a16="http://schemas.microsoft.com/office/drawing/2014/main" id="{DAE5DD16-72CF-3121-DA1E-7ACF022A432B}"/>
                </a:ext>
              </a:extLst>
            </p:cNvPr>
            <p:cNvSpPr>
              <a:spLocks/>
            </p:cNvSpPr>
            <p:nvPr/>
          </p:nvSpPr>
          <p:spPr bwMode="auto">
            <a:xfrm>
              <a:off x="1185686" y="4333431"/>
              <a:ext cx="1756805" cy="1019613"/>
            </a:xfrm>
            <a:custGeom>
              <a:avLst/>
              <a:gdLst>
                <a:gd name="T0" fmla="*/ 0 w 1912"/>
                <a:gd name="T1" fmla="*/ 649 h 1110"/>
                <a:gd name="T2" fmla="*/ 1116 w 1912"/>
                <a:gd name="T3" fmla="*/ 0 h 1110"/>
                <a:gd name="T4" fmla="*/ 1912 w 1912"/>
                <a:gd name="T5" fmla="*/ 460 h 1110"/>
                <a:gd name="T6" fmla="*/ 796 w 1912"/>
                <a:gd name="T7" fmla="*/ 1110 h 1110"/>
                <a:gd name="T8" fmla="*/ 0 w 1912"/>
                <a:gd name="T9" fmla="*/ 649 h 1110"/>
              </a:gdLst>
              <a:ahLst/>
              <a:cxnLst>
                <a:cxn ang="0">
                  <a:pos x="T0" y="T1"/>
                </a:cxn>
                <a:cxn ang="0">
                  <a:pos x="T2" y="T3"/>
                </a:cxn>
                <a:cxn ang="0">
                  <a:pos x="T4" y="T5"/>
                </a:cxn>
                <a:cxn ang="0">
                  <a:pos x="T6" y="T7"/>
                </a:cxn>
                <a:cxn ang="0">
                  <a:pos x="T8" y="T9"/>
                </a:cxn>
              </a:cxnLst>
              <a:rect l="0" t="0" r="r" b="b"/>
              <a:pathLst>
                <a:path w="1912" h="1110">
                  <a:moveTo>
                    <a:pt x="0" y="649"/>
                  </a:moveTo>
                  <a:lnTo>
                    <a:pt x="1116" y="0"/>
                  </a:lnTo>
                  <a:lnTo>
                    <a:pt x="1912" y="460"/>
                  </a:lnTo>
                  <a:lnTo>
                    <a:pt x="796" y="1110"/>
                  </a:lnTo>
                  <a:lnTo>
                    <a:pt x="0" y="649"/>
                  </a:lnTo>
                  <a:close/>
                </a:path>
              </a:pathLst>
            </a:custGeom>
            <a:solidFill>
              <a:srgbClr val="9BBB59"/>
            </a:solidFill>
            <a:ln>
              <a:noFill/>
            </a:ln>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3F3F3F"/>
                </a:solidFill>
                <a:effectLst/>
                <a:uLnTx/>
                <a:uFillTx/>
                <a:latin typeface="Lato Light"/>
                <a:ea typeface="+mn-ea"/>
              </a:endParaRPr>
            </a:p>
          </p:txBody>
        </p:sp>
        <p:sp>
          <p:nvSpPr>
            <p:cNvPr id="42" name="Freeform 18">
              <a:extLst>
                <a:ext uri="{FF2B5EF4-FFF2-40B4-BE49-F238E27FC236}">
                  <a16:creationId xmlns:a16="http://schemas.microsoft.com/office/drawing/2014/main" id="{63D4BB2F-8DB4-F33E-68A4-E33DD7A5DF0C}"/>
                </a:ext>
              </a:extLst>
            </p:cNvPr>
            <p:cNvSpPr>
              <a:spLocks/>
            </p:cNvSpPr>
            <p:nvPr/>
          </p:nvSpPr>
          <p:spPr bwMode="auto">
            <a:xfrm>
              <a:off x="1261884" y="4316508"/>
              <a:ext cx="1680607" cy="911728"/>
            </a:xfrm>
            <a:custGeom>
              <a:avLst/>
              <a:gdLst>
                <a:gd name="T0" fmla="*/ 424 w 772"/>
                <a:gd name="T1" fmla="*/ 404 h 418"/>
                <a:gd name="T2" fmla="*/ 772 w 772"/>
                <a:gd name="T3" fmla="*/ 201 h 418"/>
                <a:gd name="T4" fmla="*/ 436 w 772"/>
                <a:gd name="T5" fmla="*/ 7 h 418"/>
                <a:gd name="T6" fmla="*/ 407 w 772"/>
                <a:gd name="T7" fmla="*/ 5 h 418"/>
                <a:gd name="T8" fmla="*/ 0 w 772"/>
                <a:gd name="T9" fmla="*/ 241 h 418"/>
                <a:gd name="T10" fmla="*/ 35 w 772"/>
                <a:gd name="T11" fmla="*/ 273 h 418"/>
                <a:gd name="T12" fmla="*/ 83 w 772"/>
                <a:gd name="T13" fmla="*/ 277 h 418"/>
                <a:gd name="T14" fmla="*/ 83 w 772"/>
                <a:gd name="T15" fmla="*/ 278 h 418"/>
                <a:gd name="T16" fmla="*/ 186 w 772"/>
                <a:gd name="T17" fmla="*/ 269 h 418"/>
                <a:gd name="T18" fmla="*/ 183 w 772"/>
                <a:gd name="T19" fmla="*/ 290 h 418"/>
                <a:gd name="T20" fmla="*/ 250 w 772"/>
                <a:gd name="T21" fmla="*/ 407 h 418"/>
                <a:gd name="T22" fmla="*/ 298 w 772"/>
                <a:gd name="T23" fmla="*/ 411 h 418"/>
                <a:gd name="T24" fmla="*/ 298 w 772"/>
                <a:gd name="T25" fmla="*/ 411 h 418"/>
                <a:gd name="T26" fmla="*/ 424 w 772"/>
                <a:gd name="T27" fmla="*/ 404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2" h="418">
                  <a:moveTo>
                    <a:pt x="424" y="404"/>
                  </a:moveTo>
                  <a:cubicBezTo>
                    <a:pt x="772" y="201"/>
                    <a:pt x="772" y="201"/>
                    <a:pt x="772" y="201"/>
                  </a:cubicBezTo>
                  <a:cubicBezTo>
                    <a:pt x="436" y="7"/>
                    <a:pt x="436" y="7"/>
                    <a:pt x="436" y="7"/>
                  </a:cubicBezTo>
                  <a:cubicBezTo>
                    <a:pt x="425" y="1"/>
                    <a:pt x="414" y="0"/>
                    <a:pt x="407" y="5"/>
                  </a:cubicBezTo>
                  <a:cubicBezTo>
                    <a:pt x="0" y="241"/>
                    <a:pt x="0" y="241"/>
                    <a:pt x="0" y="241"/>
                  </a:cubicBezTo>
                  <a:cubicBezTo>
                    <a:pt x="10" y="254"/>
                    <a:pt x="22" y="265"/>
                    <a:pt x="35" y="273"/>
                  </a:cubicBezTo>
                  <a:cubicBezTo>
                    <a:pt x="54" y="284"/>
                    <a:pt x="71" y="285"/>
                    <a:pt x="83" y="277"/>
                  </a:cubicBezTo>
                  <a:cubicBezTo>
                    <a:pt x="83" y="278"/>
                    <a:pt x="83" y="278"/>
                    <a:pt x="83" y="278"/>
                  </a:cubicBezTo>
                  <a:cubicBezTo>
                    <a:pt x="186" y="269"/>
                    <a:pt x="186" y="269"/>
                    <a:pt x="186" y="269"/>
                  </a:cubicBezTo>
                  <a:cubicBezTo>
                    <a:pt x="184" y="275"/>
                    <a:pt x="183" y="282"/>
                    <a:pt x="183" y="290"/>
                  </a:cubicBezTo>
                  <a:cubicBezTo>
                    <a:pt x="182" y="333"/>
                    <a:pt x="213" y="385"/>
                    <a:pt x="250" y="407"/>
                  </a:cubicBezTo>
                  <a:cubicBezTo>
                    <a:pt x="269" y="417"/>
                    <a:pt x="286" y="418"/>
                    <a:pt x="298" y="411"/>
                  </a:cubicBezTo>
                  <a:cubicBezTo>
                    <a:pt x="298" y="411"/>
                    <a:pt x="298" y="411"/>
                    <a:pt x="298" y="411"/>
                  </a:cubicBezTo>
                  <a:lnTo>
                    <a:pt x="424" y="404"/>
                  </a:lnTo>
                  <a:close/>
                </a:path>
              </a:pathLst>
            </a:custGeom>
            <a:solidFill>
              <a:srgbClr val="3F3F3F">
                <a:alpha val="20000"/>
              </a:srgbClr>
            </a:solidFill>
            <a:ln>
              <a:noFill/>
            </a:ln>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3F3F3F"/>
                </a:solidFill>
                <a:effectLst/>
                <a:uLnTx/>
                <a:uFillTx/>
                <a:latin typeface="Lato Light"/>
                <a:ea typeface="+mn-ea"/>
              </a:endParaRPr>
            </a:p>
          </p:txBody>
        </p:sp>
        <p:sp>
          <p:nvSpPr>
            <p:cNvPr id="43" name="Freeform 19">
              <a:extLst>
                <a:ext uri="{FF2B5EF4-FFF2-40B4-BE49-F238E27FC236}">
                  <a16:creationId xmlns:a16="http://schemas.microsoft.com/office/drawing/2014/main" id="{B81DCA1D-13F6-766A-CA22-7BECDFF2EA5B}"/>
                </a:ext>
              </a:extLst>
            </p:cNvPr>
            <p:cNvSpPr>
              <a:spLocks/>
            </p:cNvSpPr>
            <p:nvPr/>
          </p:nvSpPr>
          <p:spPr bwMode="auto">
            <a:xfrm>
              <a:off x="2064089" y="4052085"/>
              <a:ext cx="150280" cy="65577"/>
            </a:xfrm>
            <a:custGeom>
              <a:avLst/>
              <a:gdLst>
                <a:gd name="T0" fmla="*/ 0 w 69"/>
                <a:gd name="T1" fmla="*/ 27 h 30"/>
                <a:gd name="T2" fmla="*/ 39 w 69"/>
                <a:gd name="T3" fmla="*/ 4 h 30"/>
                <a:gd name="T4" fmla="*/ 69 w 69"/>
                <a:gd name="T5" fmla="*/ 7 h 30"/>
                <a:gd name="T6" fmla="*/ 30 w 69"/>
                <a:gd name="T7" fmla="*/ 30 h 30"/>
                <a:gd name="T8" fmla="*/ 0 w 69"/>
                <a:gd name="T9" fmla="*/ 27 h 30"/>
              </a:gdLst>
              <a:ahLst/>
              <a:cxnLst>
                <a:cxn ang="0">
                  <a:pos x="T0" y="T1"/>
                </a:cxn>
                <a:cxn ang="0">
                  <a:pos x="T2" y="T3"/>
                </a:cxn>
                <a:cxn ang="0">
                  <a:pos x="T4" y="T5"/>
                </a:cxn>
                <a:cxn ang="0">
                  <a:pos x="T6" y="T7"/>
                </a:cxn>
                <a:cxn ang="0">
                  <a:pos x="T8" y="T9"/>
                </a:cxn>
              </a:cxnLst>
              <a:rect l="0" t="0" r="r" b="b"/>
              <a:pathLst>
                <a:path w="69" h="30">
                  <a:moveTo>
                    <a:pt x="0" y="27"/>
                  </a:moveTo>
                  <a:cubicBezTo>
                    <a:pt x="39" y="4"/>
                    <a:pt x="39" y="4"/>
                    <a:pt x="39" y="4"/>
                  </a:cubicBezTo>
                  <a:cubicBezTo>
                    <a:pt x="47" y="0"/>
                    <a:pt x="57" y="0"/>
                    <a:pt x="69" y="7"/>
                  </a:cubicBezTo>
                  <a:cubicBezTo>
                    <a:pt x="30" y="30"/>
                    <a:pt x="30" y="30"/>
                    <a:pt x="30" y="30"/>
                  </a:cubicBezTo>
                  <a:cubicBezTo>
                    <a:pt x="18" y="23"/>
                    <a:pt x="7" y="22"/>
                    <a:pt x="0" y="27"/>
                  </a:cubicBez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3F3F3F"/>
                </a:solidFill>
                <a:effectLst/>
                <a:uLnTx/>
                <a:uFillTx/>
                <a:latin typeface="Lato Light"/>
                <a:ea typeface="+mn-ea"/>
              </a:endParaRPr>
            </a:p>
          </p:txBody>
        </p:sp>
        <p:sp>
          <p:nvSpPr>
            <p:cNvPr id="44" name="Freeform 20">
              <a:extLst>
                <a:ext uri="{FF2B5EF4-FFF2-40B4-BE49-F238E27FC236}">
                  <a16:creationId xmlns:a16="http://schemas.microsoft.com/office/drawing/2014/main" id="{60F74AFC-F786-2BA1-6D04-CD437DA1031F}"/>
                </a:ext>
              </a:extLst>
            </p:cNvPr>
            <p:cNvSpPr>
              <a:spLocks/>
            </p:cNvSpPr>
            <p:nvPr/>
          </p:nvSpPr>
          <p:spPr bwMode="auto">
            <a:xfrm>
              <a:off x="2053505" y="4113432"/>
              <a:ext cx="150282" cy="219999"/>
            </a:xfrm>
            <a:custGeom>
              <a:avLst/>
              <a:gdLst>
                <a:gd name="T0" fmla="*/ 35 w 69"/>
                <a:gd name="T1" fmla="*/ 11 h 101"/>
                <a:gd name="T2" fmla="*/ 69 w 69"/>
                <a:gd name="T3" fmla="*/ 70 h 101"/>
                <a:gd name="T4" fmla="*/ 35 w 69"/>
                <a:gd name="T5" fmla="*/ 90 h 101"/>
                <a:gd name="T6" fmla="*/ 0 w 69"/>
                <a:gd name="T7" fmla="*/ 30 h 101"/>
                <a:gd name="T8" fmla="*/ 35 w 69"/>
                <a:gd name="T9" fmla="*/ 11 h 101"/>
              </a:gdLst>
              <a:ahLst/>
              <a:cxnLst>
                <a:cxn ang="0">
                  <a:pos x="T0" y="T1"/>
                </a:cxn>
                <a:cxn ang="0">
                  <a:pos x="T2" y="T3"/>
                </a:cxn>
                <a:cxn ang="0">
                  <a:pos x="T4" y="T5"/>
                </a:cxn>
                <a:cxn ang="0">
                  <a:pos x="T6" y="T7"/>
                </a:cxn>
                <a:cxn ang="0">
                  <a:pos x="T8" y="T9"/>
                </a:cxn>
              </a:cxnLst>
              <a:rect l="0" t="0" r="r" b="b"/>
              <a:pathLst>
                <a:path w="69" h="101">
                  <a:moveTo>
                    <a:pt x="35" y="11"/>
                  </a:moveTo>
                  <a:cubicBezTo>
                    <a:pt x="54" y="22"/>
                    <a:pt x="69" y="48"/>
                    <a:pt x="69" y="70"/>
                  </a:cubicBezTo>
                  <a:cubicBezTo>
                    <a:pt x="69" y="92"/>
                    <a:pt x="54" y="101"/>
                    <a:pt x="35" y="90"/>
                  </a:cubicBezTo>
                  <a:cubicBezTo>
                    <a:pt x="15" y="79"/>
                    <a:pt x="0" y="52"/>
                    <a:pt x="0" y="30"/>
                  </a:cubicBezTo>
                  <a:cubicBezTo>
                    <a:pt x="0" y="8"/>
                    <a:pt x="16" y="0"/>
                    <a:pt x="35" y="11"/>
                  </a:cubicBez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3F3F3F"/>
                </a:solidFill>
                <a:effectLst/>
                <a:uLnTx/>
                <a:uFillTx/>
                <a:latin typeface="Lato Light"/>
                <a:ea typeface="+mn-ea"/>
              </a:endParaRPr>
            </a:p>
          </p:txBody>
        </p:sp>
        <p:sp>
          <p:nvSpPr>
            <p:cNvPr id="45" name="Freeform 21">
              <a:extLst>
                <a:ext uri="{FF2B5EF4-FFF2-40B4-BE49-F238E27FC236}">
                  <a16:creationId xmlns:a16="http://schemas.microsoft.com/office/drawing/2014/main" id="{BAC810EF-5892-7178-2E0C-099EEEC78CD8}"/>
                </a:ext>
              </a:extLst>
            </p:cNvPr>
            <p:cNvSpPr>
              <a:spLocks/>
            </p:cNvSpPr>
            <p:nvPr/>
          </p:nvSpPr>
          <p:spPr bwMode="auto">
            <a:xfrm>
              <a:off x="2129704" y="4066893"/>
              <a:ext cx="175681" cy="268652"/>
            </a:xfrm>
            <a:custGeom>
              <a:avLst/>
              <a:gdLst>
                <a:gd name="T0" fmla="*/ 69 w 81"/>
                <a:gd name="T1" fmla="*/ 100 h 123"/>
                <a:gd name="T2" fmla="*/ 30 w 81"/>
                <a:gd name="T3" fmla="*/ 123 h 123"/>
                <a:gd name="T4" fmla="*/ 42 w 81"/>
                <a:gd name="T5" fmla="*/ 96 h 123"/>
                <a:gd name="T6" fmla="*/ 0 w 81"/>
                <a:gd name="T7" fmla="*/ 23 h 123"/>
                <a:gd name="T8" fmla="*/ 39 w 81"/>
                <a:gd name="T9" fmla="*/ 0 h 123"/>
                <a:gd name="T10" fmla="*/ 81 w 81"/>
                <a:gd name="T11" fmla="*/ 73 h 123"/>
                <a:gd name="T12" fmla="*/ 69 w 81"/>
                <a:gd name="T13" fmla="*/ 100 h 123"/>
              </a:gdLst>
              <a:ahLst/>
              <a:cxnLst>
                <a:cxn ang="0">
                  <a:pos x="T0" y="T1"/>
                </a:cxn>
                <a:cxn ang="0">
                  <a:pos x="T2" y="T3"/>
                </a:cxn>
                <a:cxn ang="0">
                  <a:pos x="T4" y="T5"/>
                </a:cxn>
                <a:cxn ang="0">
                  <a:pos x="T6" y="T7"/>
                </a:cxn>
                <a:cxn ang="0">
                  <a:pos x="T8" y="T9"/>
                </a:cxn>
                <a:cxn ang="0">
                  <a:pos x="T10" y="T11"/>
                </a:cxn>
                <a:cxn ang="0">
                  <a:pos x="T12" y="T13"/>
                </a:cxn>
              </a:cxnLst>
              <a:rect l="0" t="0" r="r" b="b"/>
              <a:pathLst>
                <a:path w="81" h="123">
                  <a:moveTo>
                    <a:pt x="69" y="100"/>
                  </a:moveTo>
                  <a:cubicBezTo>
                    <a:pt x="30" y="123"/>
                    <a:pt x="30" y="123"/>
                    <a:pt x="30" y="123"/>
                  </a:cubicBezTo>
                  <a:cubicBezTo>
                    <a:pt x="37" y="118"/>
                    <a:pt x="42" y="109"/>
                    <a:pt x="42" y="96"/>
                  </a:cubicBezTo>
                  <a:cubicBezTo>
                    <a:pt x="42" y="69"/>
                    <a:pt x="23" y="36"/>
                    <a:pt x="0" y="23"/>
                  </a:cubicBezTo>
                  <a:cubicBezTo>
                    <a:pt x="39" y="0"/>
                    <a:pt x="39" y="0"/>
                    <a:pt x="39" y="0"/>
                  </a:cubicBezTo>
                  <a:cubicBezTo>
                    <a:pt x="62" y="13"/>
                    <a:pt x="81" y="46"/>
                    <a:pt x="81" y="73"/>
                  </a:cubicBezTo>
                  <a:cubicBezTo>
                    <a:pt x="81" y="86"/>
                    <a:pt x="76" y="95"/>
                    <a:pt x="69" y="100"/>
                  </a:cubicBezTo>
                  <a:close/>
                </a:path>
              </a:pathLst>
            </a:custGeom>
            <a:solidFill>
              <a:srgbClr val="595A5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3F3F3F"/>
                </a:solidFill>
                <a:effectLst/>
                <a:uLnTx/>
                <a:uFillTx/>
                <a:latin typeface="Lato Light"/>
                <a:ea typeface="+mn-ea"/>
              </a:endParaRPr>
            </a:p>
          </p:txBody>
        </p:sp>
        <p:sp>
          <p:nvSpPr>
            <p:cNvPr id="46" name="Freeform 22">
              <a:extLst>
                <a:ext uri="{FF2B5EF4-FFF2-40B4-BE49-F238E27FC236}">
                  <a16:creationId xmlns:a16="http://schemas.microsoft.com/office/drawing/2014/main" id="{2DFDA37B-F878-B70C-E612-86853D1FFB05}"/>
                </a:ext>
              </a:extLst>
            </p:cNvPr>
            <p:cNvSpPr>
              <a:spLocks noEditPoints="1"/>
            </p:cNvSpPr>
            <p:nvPr/>
          </p:nvSpPr>
          <p:spPr bwMode="auto">
            <a:xfrm>
              <a:off x="2036572" y="4088047"/>
              <a:ext cx="184148" cy="268652"/>
            </a:xfrm>
            <a:custGeom>
              <a:avLst/>
              <a:gdLst>
                <a:gd name="T0" fmla="*/ 43 w 85"/>
                <a:gd name="T1" fmla="*/ 14 h 124"/>
                <a:gd name="T2" fmla="*/ 85 w 85"/>
                <a:gd name="T3" fmla="*/ 87 h 124"/>
                <a:gd name="T4" fmla="*/ 43 w 85"/>
                <a:gd name="T5" fmla="*/ 111 h 124"/>
                <a:gd name="T6" fmla="*/ 0 w 85"/>
                <a:gd name="T7" fmla="*/ 38 h 124"/>
                <a:gd name="T8" fmla="*/ 43 w 85"/>
                <a:gd name="T9" fmla="*/ 14 h 124"/>
                <a:gd name="T10" fmla="*/ 43 w 85"/>
                <a:gd name="T11" fmla="*/ 102 h 124"/>
                <a:gd name="T12" fmla="*/ 77 w 85"/>
                <a:gd name="T13" fmla="*/ 82 h 124"/>
                <a:gd name="T14" fmla="*/ 43 w 85"/>
                <a:gd name="T15" fmla="*/ 23 h 124"/>
                <a:gd name="T16" fmla="*/ 8 w 85"/>
                <a:gd name="T17" fmla="*/ 42 h 124"/>
                <a:gd name="T18" fmla="*/ 43 w 85"/>
                <a:gd name="T19" fmla="*/ 10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124">
                  <a:moveTo>
                    <a:pt x="43" y="14"/>
                  </a:moveTo>
                  <a:cubicBezTo>
                    <a:pt x="66" y="27"/>
                    <a:pt x="85" y="60"/>
                    <a:pt x="85" y="87"/>
                  </a:cubicBezTo>
                  <a:cubicBezTo>
                    <a:pt x="85" y="113"/>
                    <a:pt x="66" y="124"/>
                    <a:pt x="43" y="111"/>
                  </a:cubicBezTo>
                  <a:cubicBezTo>
                    <a:pt x="19" y="97"/>
                    <a:pt x="0" y="65"/>
                    <a:pt x="0" y="38"/>
                  </a:cubicBezTo>
                  <a:cubicBezTo>
                    <a:pt x="1" y="11"/>
                    <a:pt x="19" y="0"/>
                    <a:pt x="43" y="14"/>
                  </a:cubicBezTo>
                  <a:close/>
                  <a:moveTo>
                    <a:pt x="43" y="102"/>
                  </a:moveTo>
                  <a:cubicBezTo>
                    <a:pt x="62" y="113"/>
                    <a:pt x="77" y="104"/>
                    <a:pt x="77" y="82"/>
                  </a:cubicBezTo>
                  <a:cubicBezTo>
                    <a:pt x="77" y="60"/>
                    <a:pt x="62" y="34"/>
                    <a:pt x="43" y="23"/>
                  </a:cubicBezTo>
                  <a:cubicBezTo>
                    <a:pt x="24" y="12"/>
                    <a:pt x="8" y="20"/>
                    <a:pt x="8" y="42"/>
                  </a:cubicBezTo>
                  <a:cubicBezTo>
                    <a:pt x="8" y="64"/>
                    <a:pt x="23" y="91"/>
                    <a:pt x="43" y="102"/>
                  </a:cubicBezTo>
                </a:path>
              </a:pathLst>
            </a:custGeom>
            <a:solidFill>
              <a:srgbClr val="8F9193"/>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3F3F3F"/>
                </a:solidFill>
                <a:effectLst/>
                <a:uLnTx/>
                <a:uFillTx/>
                <a:latin typeface="Lato Light"/>
                <a:ea typeface="+mn-ea"/>
              </a:endParaRPr>
            </a:p>
          </p:txBody>
        </p:sp>
        <p:sp>
          <p:nvSpPr>
            <p:cNvPr id="47" name="Freeform 23">
              <a:extLst>
                <a:ext uri="{FF2B5EF4-FFF2-40B4-BE49-F238E27FC236}">
                  <a16:creationId xmlns:a16="http://schemas.microsoft.com/office/drawing/2014/main" id="{5BE2B5F7-F2C3-8EE3-D8C8-BF5AF208199D}"/>
                </a:ext>
              </a:extLst>
            </p:cNvPr>
            <p:cNvSpPr>
              <a:spLocks/>
            </p:cNvSpPr>
            <p:nvPr/>
          </p:nvSpPr>
          <p:spPr bwMode="auto">
            <a:xfrm>
              <a:off x="2536097" y="4344007"/>
              <a:ext cx="150282" cy="65577"/>
            </a:xfrm>
            <a:custGeom>
              <a:avLst/>
              <a:gdLst>
                <a:gd name="T0" fmla="*/ 0 w 69"/>
                <a:gd name="T1" fmla="*/ 27 h 30"/>
                <a:gd name="T2" fmla="*/ 39 w 69"/>
                <a:gd name="T3" fmla="*/ 4 h 30"/>
                <a:gd name="T4" fmla="*/ 69 w 69"/>
                <a:gd name="T5" fmla="*/ 7 h 30"/>
                <a:gd name="T6" fmla="*/ 30 w 69"/>
                <a:gd name="T7" fmla="*/ 30 h 30"/>
                <a:gd name="T8" fmla="*/ 0 w 69"/>
                <a:gd name="T9" fmla="*/ 27 h 30"/>
              </a:gdLst>
              <a:ahLst/>
              <a:cxnLst>
                <a:cxn ang="0">
                  <a:pos x="T0" y="T1"/>
                </a:cxn>
                <a:cxn ang="0">
                  <a:pos x="T2" y="T3"/>
                </a:cxn>
                <a:cxn ang="0">
                  <a:pos x="T4" y="T5"/>
                </a:cxn>
                <a:cxn ang="0">
                  <a:pos x="T6" y="T7"/>
                </a:cxn>
                <a:cxn ang="0">
                  <a:pos x="T8" y="T9"/>
                </a:cxn>
              </a:cxnLst>
              <a:rect l="0" t="0" r="r" b="b"/>
              <a:pathLst>
                <a:path w="69" h="30">
                  <a:moveTo>
                    <a:pt x="0" y="27"/>
                  </a:moveTo>
                  <a:cubicBezTo>
                    <a:pt x="39" y="4"/>
                    <a:pt x="39" y="4"/>
                    <a:pt x="39" y="4"/>
                  </a:cubicBezTo>
                  <a:cubicBezTo>
                    <a:pt x="47" y="0"/>
                    <a:pt x="58" y="0"/>
                    <a:pt x="69" y="7"/>
                  </a:cubicBezTo>
                  <a:cubicBezTo>
                    <a:pt x="30" y="30"/>
                    <a:pt x="30" y="30"/>
                    <a:pt x="30" y="30"/>
                  </a:cubicBezTo>
                  <a:cubicBezTo>
                    <a:pt x="18" y="23"/>
                    <a:pt x="8" y="22"/>
                    <a:pt x="0" y="27"/>
                  </a:cubicBez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3F3F3F"/>
                </a:solidFill>
                <a:effectLst/>
                <a:uLnTx/>
                <a:uFillTx/>
                <a:latin typeface="Lato Light"/>
                <a:ea typeface="+mn-ea"/>
              </a:endParaRPr>
            </a:p>
          </p:txBody>
        </p:sp>
        <p:sp>
          <p:nvSpPr>
            <p:cNvPr id="48" name="Freeform 24">
              <a:extLst>
                <a:ext uri="{FF2B5EF4-FFF2-40B4-BE49-F238E27FC236}">
                  <a16:creationId xmlns:a16="http://schemas.microsoft.com/office/drawing/2014/main" id="{78D1A732-632C-ED80-8808-7B3EE3DD66AE}"/>
                </a:ext>
              </a:extLst>
            </p:cNvPr>
            <p:cNvSpPr>
              <a:spLocks/>
            </p:cNvSpPr>
            <p:nvPr/>
          </p:nvSpPr>
          <p:spPr bwMode="auto">
            <a:xfrm>
              <a:off x="2525515" y="4405354"/>
              <a:ext cx="152398" cy="219999"/>
            </a:xfrm>
            <a:custGeom>
              <a:avLst/>
              <a:gdLst>
                <a:gd name="T0" fmla="*/ 35 w 70"/>
                <a:gd name="T1" fmla="*/ 11 h 101"/>
                <a:gd name="T2" fmla="*/ 70 w 70"/>
                <a:gd name="T3" fmla="*/ 70 h 101"/>
                <a:gd name="T4" fmla="*/ 35 w 70"/>
                <a:gd name="T5" fmla="*/ 90 h 101"/>
                <a:gd name="T6" fmla="*/ 1 w 70"/>
                <a:gd name="T7" fmla="*/ 30 h 101"/>
                <a:gd name="T8" fmla="*/ 35 w 70"/>
                <a:gd name="T9" fmla="*/ 11 h 101"/>
              </a:gdLst>
              <a:ahLst/>
              <a:cxnLst>
                <a:cxn ang="0">
                  <a:pos x="T0" y="T1"/>
                </a:cxn>
                <a:cxn ang="0">
                  <a:pos x="T2" y="T3"/>
                </a:cxn>
                <a:cxn ang="0">
                  <a:pos x="T4" y="T5"/>
                </a:cxn>
                <a:cxn ang="0">
                  <a:pos x="T6" y="T7"/>
                </a:cxn>
                <a:cxn ang="0">
                  <a:pos x="T8" y="T9"/>
                </a:cxn>
              </a:cxnLst>
              <a:rect l="0" t="0" r="r" b="b"/>
              <a:pathLst>
                <a:path w="70" h="101">
                  <a:moveTo>
                    <a:pt x="35" y="11"/>
                  </a:moveTo>
                  <a:cubicBezTo>
                    <a:pt x="54" y="22"/>
                    <a:pt x="70" y="48"/>
                    <a:pt x="70" y="70"/>
                  </a:cubicBezTo>
                  <a:cubicBezTo>
                    <a:pt x="69" y="92"/>
                    <a:pt x="54" y="101"/>
                    <a:pt x="35" y="90"/>
                  </a:cubicBezTo>
                  <a:cubicBezTo>
                    <a:pt x="16" y="79"/>
                    <a:pt x="0" y="52"/>
                    <a:pt x="1" y="30"/>
                  </a:cubicBezTo>
                  <a:cubicBezTo>
                    <a:pt x="1" y="8"/>
                    <a:pt x="16" y="0"/>
                    <a:pt x="35" y="11"/>
                  </a:cubicBez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3F3F3F"/>
                </a:solidFill>
                <a:effectLst/>
                <a:uLnTx/>
                <a:uFillTx/>
                <a:latin typeface="Lato Light"/>
                <a:ea typeface="+mn-ea"/>
              </a:endParaRPr>
            </a:p>
          </p:txBody>
        </p:sp>
        <p:sp>
          <p:nvSpPr>
            <p:cNvPr id="49" name="Freeform 25">
              <a:extLst>
                <a:ext uri="{FF2B5EF4-FFF2-40B4-BE49-F238E27FC236}">
                  <a16:creationId xmlns:a16="http://schemas.microsoft.com/office/drawing/2014/main" id="{53AD3CBB-BCD4-2B40-018E-BA6B97615270}"/>
                </a:ext>
              </a:extLst>
            </p:cNvPr>
            <p:cNvSpPr>
              <a:spLocks/>
            </p:cNvSpPr>
            <p:nvPr/>
          </p:nvSpPr>
          <p:spPr bwMode="auto">
            <a:xfrm>
              <a:off x="2601714" y="4360930"/>
              <a:ext cx="177797" cy="266538"/>
            </a:xfrm>
            <a:custGeom>
              <a:avLst/>
              <a:gdLst>
                <a:gd name="T0" fmla="*/ 69 w 81"/>
                <a:gd name="T1" fmla="*/ 100 h 123"/>
                <a:gd name="T2" fmla="*/ 30 w 81"/>
                <a:gd name="T3" fmla="*/ 123 h 123"/>
                <a:gd name="T4" fmla="*/ 42 w 81"/>
                <a:gd name="T5" fmla="*/ 96 h 123"/>
                <a:gd name="T6" fmla="*/ 0 w 81"/>
                <a:gd name="T7" fmla="*/ 23 h 123"/>
                <a:gd name="T8" fmla="*/ 39 w 81"/>
                <a:gd name="T9" fmla="*/ 0 h 123"/>
                <a:gd name="T10" fmla="*/ 81 w 81"/>
                <a:gd name="T11" fmla="*/ 73 h 123"/>
                <a:gd name="T12" fmla="*/ 69 w 81"/>
                <a:gd name="T13" fmla="*/ 100 h 123"/>
              </a:gdLst>
              <a:ahLst/>
              <a:cxnLst>
                <a:cxn ang="0">
                  <a:pos x="T0" y="T1"/>
                </a:cxn>
                <a:cxn ang="0">
                  <a:pos x="T2" y="T3"/>
                </a:cxn>
                <a:cxn ang="0">
                  <a:pos x="T4" y="T5"/>
                </a:cxn>
                <a:cxn ang="0">
                  <a:pos x="T6" y="T7"/>
                </a:cxn>
                <a:cxn ang="0">
                  <a:pos x="T8" y="T9"/>
                </a:cxn>
                <a:cxn ang="0">
                  <a:pos x="T10" y="T11"/>
                </a:cxn>
                <a:cxn ang="0">
                  <a:pos x="T12" y="T13"/>
                </a:cxn>
              </a:cxnLst>
              <a:rect l="0" t="0" r="r" b="b"/>
              <a:pathLst>
                <a:path w="81" h="123">
                  <a:moveTo>
                    <a:pt x="69" y="100"/>
                  </a:moveTo>
                  <a:cubicBezTo>
                    <a:pt x="30" y="123"/>
                    <a:pt x="30" y="123"/>
                    <a:pt x="30" y="123"/>
                  </a:cubicBezTo>
                  <a:cubicBezTo>
                    <a:pt x="37" y="118"/>
                    <a:pt x="42" y="109"/>
                    <a:pt x="42" y="96"/>
                  </a:cubicBezTo>
                  <a:cubicBezTo>
                    <a:pt x="42" y="69"/>
                    <a:pt x="23" y="36"/>
                    <a:pt x="0" y="23"/>
                  </a:cubicBezTo>
                  <a:cubicBezTo>
                    <a:pt x="39" y="0"/>
                    <a:pt x="39" y="0"/>
                    <a:pt x="39" y="0"/>
                  </a:cubicBezTo>
                  <a:cubicBezTo>
                    <a:pt x="63" y="13"/>
                    <a:pt x="81" y="46"/>
                    <a:pt x="81" y="73"/>
                  </a:cubicBezTo>
                  <a:cubicBezTo>
                    <a:pt x="81" y="86"/>
                    <a:pt x="77" y="95"/>
                    <a:pt x="69" y="100"/>
                  </a:cubicBez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3F3F3F"/>
                </a:solidFill>
                <a:effectLst/>
                <a:uLnTx/>
                <a:uFillTx/>
                <a:latin typeface="Lato Light"/>
                <a:ea typeface="+mn-ea"/>
              </a:endParaRPr>
            </a:p>
          </p:txBody>
        </p:sp>
        <p:sp>
          <p:nvSpPr>
            <p:cNvPr id="50" name="Freeform 26">
              <a:extLst>
                <a:ext uri="{FF2B5EF4-FFF2-40B4-BE49-F238E27FC236}">
                  <a16:creationId xmlns:a16="http://schemas.microsoft.com/office/drawing/2014/main" id="{6B624D09-F346-80DA-4EC2-452F667E5380}"/>
                </a:ext>
              </a:extLst>
            </p:cNvPr>
            <p:cNvSpPr>
              <a:spLocks noEditPoints="1"/>
            </p:cNvSpPr>
            <p:nvPr/>
          </p:nvSpPr>
          <p:spPr bwMode="auto">
            <a:xfrm>
              <a:off x="2510698" y="4379969"/>
              <a:ext cx="184148" cy="268652"/>
            </a:xfrm>
            <a:custGeom>
              <a:avLst/>
              <a:gdLst>
                <a:gd name="T0" fmla="*/ 42 w 84"/>
                <a:gd name="T1" fmla="*/ 14 h 124"/>
                <a:gd name="T2" fmla="*/ 84 w 84"/>
                <a:gd name="T3" fmla="*/ 87 h 124"/>
                <a:gd name="T4" fmla="*/ 42 w 84"/>
                <a:gd name="T5" fmla="*/ 111 h 124"/>
                <a:gd name="T6" fmla="*/ 0 w 84"/>
                <a:gd name="T7" fmla="*/ 38 h 124"/>
                <a:gd name="T8" fmla="*/ 42 w 84"/>
                <a:gd name="T9" fmla="*/ 14 h 124"/>
                <a:gd name="T10" fmla="*/ 42 w 84"/>
                <a:gd name="T11" fmla="*/ 102 h 124"/>
                <a:gd name="T12" fmla="*/ 77 w 84"/>
                <a:gd name="T13" fmla="*/ 82 h 124"/>
                <a:gd name="T14" fmla="*/ 42 w 84"/>
                <a:gd name="T15" fmla="*/ 23 h 124"/>
                <a:gd name="T16" fmla="*/ 8 w 84"/>
                <a:gd name="T17" fmla="*/ 42 h 124"/>
                <a:gd name="T18" fmla="*/ 42 w 84"/>
                <a:gd name="T19" fmla="*/ 10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124">
                  <a:moveTo>
                    <a:pt x="42" y="14"/>
                  </a:moveTo>
                  <a:cubicBezTo>
                    <a:pt x="65" y="27"/>
                    <a:pt x="84" y="60"/>
                    <a:pt x="84" y="87"/>
                  </a:cubicBezTo>
                  <a:cubicBezTo>
                    <a:pt x="84" y="113"/>
                    <a:pt x="65" y="124"/>
                    <a:pt x="42" y="111"/>
                  </a:cubicBezTo>
                  <a:cubicBezTo>
                    <a:pt x="19" y="97"/>
                    <a:pt x="0" y="65"/>
                    <a:pt x="0" y="38"/>
                  </a:cubicBezTo>
                  <a:cubicBezTo>
                    <a:pt x="0" y="11"/>
                    <a:pt x="19" y="0"/>
                    <a:pt x="42" y="14"/>
                  </a:cubicBezTo>
                  <a:close/>
                  <a:moveTo>
                    <a:pt x="42" y="102"/>
                  </a:moveTo>
                  <a:cubicBezTo>
                    <a:pt x="61" y="113"/>
                    <a:pt x="76" y="104"/>
                    <a:pt x="77" y="82"/>
                  </a:cubicBezTo>
                  <a:cubicBezTo>
                    <a:pt x="77" y="60"/>
                    <a:pt x="61" y="34"/>
                    <a:pt x="42" y="23"/>
                  </a:cubicBezTo>
                  <a:cubicBezTo>
                    <a:pt x="23" y="12"/>
                    <a:pt x="8" y="20"/>
                    <a:pt x="8" y="42"/>
                  </a:cubicBezTo>
                  <a:cubicBezTo>
                    <a:pt x="7" y="64"/>
                    <a:pt x="23" y="91"/>
                    <a:pt x="42" y="102"/>
                  </a:cubicBezTo>
                </a:path>
              </a:pathLst>
            </a:custGeom>
            <a:solidFill>
              <a:srgbClr val="8F9193"/>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3F3F3F"/>
                </a:solidFill>
                <a:effectLst/>
                <a:uLnTx/>
                <a:uFillTx/>
                <a:latin typeface="Lato Light"/>
                <a:ea typeface="+mn-ea"/>
              </a:endParaRPr>
            </a:p>
          </p:txBody>
        </p:sp>
        <p:sp>
          <p:nvSpPr>
            <p:cNvPr id="51" name="Freeform 27">
              <a:extLst>
                <a:ext uri="{FF2B5EF4-FFF2-40B4-BE49-F238E27FC236}">
                  <a16:creationId xmlns:a16="http://schemas.microsoft.com/office/drawing/2014/main" id="{E01FCB84-F202-CD1D-EA10-40220EFEE6C9}"/>
                </a:ext>
              </a:extLst>
            </p:cNvPr>
            <p:cNvSpPr>
              <a:spLocks/>
            </p:cNvSpPr>
            <p:nvPr/>
          </p:nvSpPr>
          <p:spPr bwMode="auto">
            <a:xfrm>
              <a:off x="2485298" y="4439200"/>
              <a:ext cx="171448" cy="198846"/>
            </a:xfrm>
            <a:custGeom>
              <a:avLst/>
              <a:gdLst>
                <a:gd name="T0" fmla="*/ 49 w 79"/>
                <a:gd name="T1" fmla="*/ 5 h 92"/>
                <a:gd name="T2" fmla="*/ 28 w 79"/>
                <a:gd name="T3" fmla="*/ 3 h 92"/>
                <a:gd name="T4" fmla="*/ 0 w 79"/>
                <a:gd name="T5" fmla="*/ 19 h 92"/>
                <a:gd name="T6" fmla="*/ 21 w 79"/>
                <a:gd name="T7" fmla="*/ 22 h 92"/>
                <a:gd name="T8" fmla="*/ 51 w 79"/>
                <a:gd name="T9" fmla="*/ 73 h 92"/>
                <a:gd name="T10" fmla="*/ 43 w 79"/>
                <a:gd name="T11" fmla="*/ 92 h 92"/>
                <a:gd name="T12" fmla="*/ 70 w 79"/>
                <a:gd name="T13" fmla="*/ 76 h 92"/>
                <a:gd name="T14" fmla="*/ 79 w 79"/>
                <a:gd name="T15" fmla="*/ 57 h 92"/>
                <a:gd name="T16" fmla="*/ 49 w 79"/>
                <a:gd name="T17" fmla="*/ 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92">
                  <a:moveTo>
                    <a:pt x="49" y="5"/>
                  </a:moveTo>
                  <a:cubicBezTo>
                    <a:pt x="41" y="1"/>
                    <a:pt x="33" y="0"/>
                    <a:pt x="28" y="3"/>
                  </a:cubicBezTo>
                  <a:cubicBezTo>
                    <a:pt x="0" y="19"/>
                    <a:pt x="0" y="19"/>
                    <a:pt x="0" y="19"/>
                  </a:cubicBezTo>
                  <a:cubicBezTo>
                    <a:pt x="6" y="16"/>
                    <a:pt x="13" y="17"/>
                    <a:pt x="21" y="22"/>
                  </a:cubicBezTo>
                  <a:cubicBezTo>
                    <a:pt x="38" y="31"/>
                    <a:pt x="51" y="54"/>
                    <a:pt x="51" y="73"/>
                  </a:cubicBezTo>
                  <a:cubicBezTo>
                    <a:pt x="51" y="83"/>
                    <a:pt x="48" y="89"/>
                    <a:pt x="43" y="92"/>
                  </a:cubicBezTo>
                  <a:cubicBezTo>
                    <a:pt x="70" y="76"/>
                    <a:pt x="70" y="76"/>
                    <a:pt x="70" y="76"/>
                  </a:cubicBezTo>
                  <a:cubicBezTo>
                    <a:pt x="76" y="73"/>
                    <a:pt x="79" y="66"/>
                    <a:pt x="79" y="57"/>
                  </a:cubicBezTo>
                  <a:cubicBezTo>
                    <a:pt x="79" y="38"/>
                    <a:pt x="66" y="15"/>
                    <a:pt x="49" y="5"/>
                  </a:cubicBez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3F3F3F"/>
                </a:solidFill>
                <a:effectLst/>
                <a:uLnTx/>
                <a:uFillTx/>
                <a:latin typeface="Lato Light"/>
                <a:ea typeface="+mn-ea"/>
              </a:endParaRPr>
            </a:p>
          </p:txBody>
        </p:sp>
        <p:sp>
          <p:nvSpPr>
            <p:cNvPr id="52" name="Freeform 28">
              <a:extLst>
                <a:ext uri="{FF2B5EF4-FFF2-40B4-BE49-F238E27FC236}">
                  <a16:creationId xmlns:a16="http://schemas.microsoft.com/office/drawing/2014/main" id="{63BEECED-C1AE-6AA5-DC90-9AF0B563C7B1}"/>
                </a:ext>
              </a:extLst>
            </p:cNvPr>
            <p:cNvSpPr>
              <a:spLocks/>
            </p:cNvSpPr>
            <p:nvPr/>
          </p:nvSpPr>
          <p:spPr bwMode="auto">
            <a:xfrm>
              <a:off x="2464132" y="4464585"/>
              <a:ext cx="131231" cy="190384"/>
            </a:xfrm>
            <a:custGeom>
              <a:avLst/>
              <a:gdLst>
                <a:gd name="T0" fmla="*/ 30 w 60"/>
                <a:gd name="T1" fmla="*/ 10 h 88"/>
                <a:gd name="T2" fmla="*/ 60 w 60"/>
                <a:gd name="T3" fmla="*/ 61 h 88"/>
                <a:gd name="T4" fmla="*/ 30 w 60"/>
                <a:gd name="T5" fmla="*/ 78 h 88"/>
                <a:gd name="T6" fmla="*/ 0 w 60"/>
                <a:gd name="T7" fmla="*/ 27 h 88"/>
                <a:gd name="T8" fmla="*/ 30 w 60"/>
                <a:gd name="T9" fmla="*/ 10 h 88"/>
              </a:gdLst>
              <a:ahLst/>
              <a:cxnLst>
                <a:cxn ang="0">
                  <a:pos x="T0" y="T1"/>
                </a:cxn>
                <a:cxn ang="0">
                  <a:pos x="T2" y="T3"/>
                </a:cxn>
                <a:cxn ang="0">
                  <a:pos x="T4" y="T5"/>
                </a:cxn>
                <a:cxn ang="0">
                  <a:pos x="T6" y="T7"/>
                </a:cxn>
                <a:cxn ang="0">
                  <a:pos x="T8" y="T9"/>
                </a:cxn>
              </a:cxnLst>
              <a:rect l="0" t="0" r="r" b="b"/>
              <a:pathLst>
                <a:path w="60" h="88">
                  <a:moveTo>
                    <a:pt x="30" y="10"/>
                  </a:moveTo>
                  <a:cubicBezTo>
                    <a:pt x="47" y="19"/>
                    <a:pt x="60" y="42"/>
                    <a:pt x="60" y="61"/>
                  </a:cubicBezTo>
                  <a:cubicBezTo>
                    <a:pt x="60" y="80"/>
                    <a:pt x="47" y="88"/>
                    <a:pt x="30" y="78"/>
                  </a:cubicBezTo>
                  <a:cubicBezTo>
                    <a:pt x="14" y="69"/>
                    <a:pt x="0" y="46"/>
                    <a:pt x="0" y="27"/>
                  </a:cubicBezTo>
                  <a:cubicBezTo>
                    <a:pt x="0" y="8"/>
                    <a:pt x="14" y="0"/>
                    <a:pt x="30" y="10"/>
                  </a:cubicBezTo>
                  <a:close/>
                </a:path>
              </a:pathLst>
            </a:custGeom>
            <a:solidFill>
              <a:srgbClr val="8F9193"/>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3F3F3F"/>
                </a:solidFill>
                <a:effectLst/>
                <a:uLnTx/>
                <a:uFillTx/>
                <a:latin typeface="Lato Light"/>
                <a:ea typeface="+mn-ea"/>
              </a:endParaRPr>
            </a:p>
          </p:txBody>
        </p:sp>
        <p:sp>
          <p:nvSpPr>
            <p:cNvPr id="53" name="Freeform 29">
              <a:extLst>
                <a:ext uri="{FF2B5EF4-FFF2-40B4-BE49-F238E27FC236}">
                  <a16:creationId xmlns:a16="http://schemas.microsoft.com/office/drawing/2014/main" id="{4A898B34-45C8-BD81-C9DB-D018998E7A5B}"/>
                </a:ext>
              </a:extLst>
            </p:cNvPr>
            <p:cNvSpPr>
              <a:spLocks/>
            </p:cNvSpPr>
            <p:nvPr/>
          </p:nvSpPr>
          <p:spPr bwMode="auto">
            <a:xfrm>
              <a:off x="2011172" y="4155739"/>
              <a:ext cx="173564" cy="198846"/>
            </a:xfrm>
            <a:custGeom>
              <a:avLst/>
              <a:gdLst>
                <a:gd name="T0" fmla="*/ 49 w 79"/>
                <a:gd name="T1" fmla="*/ 5 h 92"/>
                <a:gd name="T2" fmla="*/ 27 w 79"/>
                <a:gd name="T3" fmla="*/ 3 h 92"/>
                <a:gd name="T4" fmla="*/ 0 w 79"/>
                <a:gd name="T5" fmla="*/ 19 h 92"/>
                <a:gd name="T6" fmla="*/ 21 w 79"/>
                <a:gd name="T7" fmla="*/ 21 h 92"/>
                <a:gd name="T8" fmla="*/ 51 w 79"/>
                <a:gd name="T9" fmla="*/ 73 h 92"/>
                <a:gd name="T10" fmla="*/ 42 w 79"/>
                <a:gd name="T11" fmla="*/ 92 h 92"/>
                <a:gd name="T12" fmla="*/ 70 w 79"/>
                <a:gd name="T13" fmla="*/ 76 h 92"/>
                <a:gd name="T14" fmla="*/ 79 w 79"/>
                <a:gd name="T15" fmla="*/ 57 h 92"/>
                <a:gd name="T16" fmla="*/ 49 w 79"/>
                <a:gd name="T17" fmla="*/ 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92">
                  <a:moveTo>
                    <a:pt x="49" y="5"/>
                  </a:moveTo>
                  <a:cubicBezTo>
                    <a:pt x="40" y="0"/>
                    <a:pt x="33" y="0"/>
                    <a:pt x="27" y="3"/>
                  </a:cubicBezTo>
                  <a:cubicBezTo>
                    <a:pt x="0" y="19"/>
                    <a:pt x="0" y="19"/>
                    <a:pt x="0" y="19"/>
                  </a:cubicBezTo>
                  <a:cubicBezTo>
                    <a:pt x="5" y="16"/>
                    <a:pt x="13" y="17"/>
                    <a:pt x="21" y="21"/>
                  </a:cubicBezTo>
                  <a:cubicBezTo>
                    <a:pt x="37" y="31"/>
                    <a:pt x="51" y="54"/>
                    <a:pt x="51" y="73"/>
                  </a:cubicBezTo>
                  <a:cubicBezTo>
                    <a:pt x="51" y="82"/>
                    <a:pt x="47" y="89"/>
                    <a:pt x="42" y="92"/>
                  </a:cubicBezTo>
                  <a:cubicBezTo>
                    <a:pt x="70" y="76"/>
                    <a:pt x="70" y="76"/>
                    <a:pt x="70" y="76"/>
                  </a:cubicBezTo>
                  <a:cubicBezTo>
                    <a:pt x="75" y="73"/>
                    <a:pt x="79" y="66"/>
                    <a:pt x="79" y="57"/>
                  </a:cubicBezTo>
                  <a:cubicBezTo>
                    <a:pt x="79" y="38"/>
                    <a:pt x="65" y="15"/>
                    <a:pt x="49" y="5"/>
                  </a:cubicBez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3F3F3F"/>
                </a:solidFill>
                <a:effectLst/>
                <a:uLnTx/>
                <a:uFillTx/>
                <a:latin typeface="Lato Light"/>
                <a:ea typeface="+mn-ea"/>
              </a:endParaRPr>
            </a:p>
          </p:txBody>
        </p:sp>
        <p:sp>
          <p:nvSpPr>
            <p:cNvPr id="54" name="Freeform 30">
              <a:extLst>
                <a:ext uri="{FF2B5EF4-FFF2-40B4-BE49-F238E27FC236}">
                  <a16:creationId xmlns:a16="http://schemas.microsoft.com/office/drawing/2014/main" id="{D1C20DE2-FC21-5546-01A0-9220DE08B7BB}"/>
                </a:ext>
              </a:extLst>
            </p:cNvPr>
            <p:cNvSpPr>
              <a:spLocks/>
            </p:cNvSpPr>
            <p:nvPr/>
          </p:nvSpPr>
          <p:spPr bwMode="auto">
            <a:xfrm>
              <a:off x="1992123" y="4181124"/>
              <a:ext cx="131231" cy="192499"/>
            </a:xfrm>
            <a:custGeom>
              <a:avLst/>
              <a:gdLst>
                <a:gd name="T0" fmla="*/ 30 w 60"/>
                <a:gd name="T1" fmla="*/ 9 h 88"/>
                <a:gd name="T2" fmla="*/ 60 w 60"/>
                <a:gd name="T3" fmla="*/ 61 h 88"/>
                <a:gd name="T4" fmla="*/ 30 w 60"/>
                <a:gd name="T5" fmla="*/ 78 h 88"/>
                <a:gd name="T6" fmla="*/ 0 w 60"/>
                <a:gd name="T7" fmla="*/ 26 h 88"/>
                <a:gd name="T8" fmla="*/ 30 w 60"/>
                <a:gd name="T9" fmla="*/ 9 h 88"/>
              </a:gdLst>
              <a:ahLst/>
              <a:cxnLst>
                <a:cxn ang="0">
                  <a:pos x="T0" y="T1"/>
                </a:cxn>
                <a:cxn ang="0">
                  <a:pos x="T2" y="T3"/>
                </a:cxn>
                <a:cxn ang="0">
                  <a:pos x="T4" y="T5"/>
                </a:cxn>
                <a:cxn ang="0">
                  <a:pos x="T6" y="T7"/>
                </a:cxn>
                <a:cxn ang="0">
                  <a:pos x="T8" y="T9"/>
                </a:cxn>
              </a:cxnLst>
              <a:rect l="0" t="0" r="r" b="b"/>
              <a:pathLst>
                <a:path w="60" h="88">
                  <a:moveTo>
                    <a:pt x="30" y="9"/>
                  </a:moveTo>
                  <a:cubicBezTo>
                    <a:pt x="46" y="19"/>
                    <a:pt x="60" y="42"/>
                    <a:pt x="60" y="61"/>
                  </a:cubicBezTo>
                  <a:cubicBezTo>
                    <a:pt x="60" y="80"/>
                    <a:pt x="46" y="88"/>
                    <a:pt x="30" y="78"/>
                  </a:cubicBezTo>
                  <a:cubicBezTo>
                    <a:pt x="13" y="69"/>
                    <a:pt x="0" y="45"/>
                    <a:pt x="0" y="26"/>
                  </a:cubicBezTo>
                  <a:cubicBezTo>
                    <a:pt x="0" y="7"/>
                    <a:pt x="13" y="0"/>
                    <a:pt x="30" y="9"/>
                  </a:cubicBezTo>
                  <a:close/>
                </a:path>
              </a:pathLst>
            </a:custGeom>
            <a:solidFill>
              <a:srgbClr val="8F9193"/>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3F3F3F"/>
                </a:solidFill>
                <a:effectLst/>
                <a:uLnTx/>
                <a:uFillTx/>
                <a:latin typeface="Lato Light"/>
                <a:ea typeface="+mn-ea"/>
              </a:endParaRPr>
            </a:p>
          </p:txBody>
        </p:sp>
        <p:sp>
          <p:nvSpPr>
            <p:cNvPr id="55" name="Freeform 31">
              <a:extLst>
                <a:ext uri="{FF2B5EF4-FFF2-40B4-BE49-F238E27FC236}">
                  <a16:creationId xmlns:a16="http://schemas.microsoft.com/office/drawing/2014/main" id="{953D3153-E57D-E9BF-5E1F-46B6BA582F8C}"/>
                </a:ext>
              </a:extLst>
            </p:cNvPr>
            <p:cNvSpPr>
              <a:spLocks/>
            </p:cNvSpPr>
            <p:nvPr/>
          </p:nvSpPr>
          <p:spPr bwMode="auto">
            <a:xfrm>
              <a:off x="1782576" y="4261508"/>
              <a:ext cx="476243" cy="283461"/>
            </a:xfrm>
            <a:custGeom>
              <a:avLst/>
              <a:gdLst>
                <a:gd name="T0" fmla="*/ 0 w 517"/>
                <a:gd name="T1" fmla="*/ 301 h 308"/>
                <a:gd name="T2" fmla="*/ 517 w 517"/>
                <a:gd name="T3" fmla="*/ 0 h 308"/>
                <a:gd name="T4" fmla="*/ 517 w 517"/>
                <a:gd name="T5" fmla="*/ 10 h 308"/>
                <a:gd name="T6" fmla="*/ 0 w 517"/>
                <a:gd name="T7" fmla="*/ 308 h 308"/>
                <a:gd name="T8" fmla="*/ 0 w 517"/>
                <a:gd name="T9" fmla="*/ 301 h 308"/>
              </a:gdLst>
              <a:ahLst/>
              <a:cxnLst>
                <a:cxn ang="0">
                  <a:pos x="T0" y="T1"/>
                </a:cxn>
                <a:cxn ang="0">
                  <a:pos x="T2" y="T3"/>
                </a:cxn>
                <a:cxn ang="0">
                  <a:pos x="T4" y="T5"/>
                </a:cxn>
                <a:cxn ang="0">
                  <a:pos x="T6" y="T7"/>
                </a:cxn>
                <a:cxn ang="0">
                  <a:pos x="T8" y="T9"/>
                </a:cxn>
              </a:cxnLst>
              <a:rect l="0" t="0" r="r" b="b"/>
              <a:pathLst>
                <a:path w="517" h="308">
                  <a:moveTo>
                    <a:pt x="0" y="301"/>
                  </a:moveTo>
                  <a:lnTo>
                    <a:pt x="517" y="0"/>
                  </a:lnTo>
                  <a:lnTo>
                    <a:pt x="517" y="10"/>
                  </a:lnTo>
                  <a:lnTo>
                    <a:pt x="0" y="308"/>
                  </a:lnTo>
                  <a:lnTo>
                    <a:pt x="0" y="301"/>
                  </a:lnTo>
                  <a:close/>
                </a:path>
              </a:pathLst>
            </a:custGeom>
            <a:solidFill>
              <a:srgbClr val="DBCF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3F3F3F"/>
                </a:solidFill>
                <a:effectLst/>
                <a:uLnTx/>
                <a:uFillTx/>
                <a:latin typeface="Lato Light"/>
                <a:ea typeface="+mn-ea"/>
              </a:endParaRPr>
            </a:p>
          </p:txBody>
        </p:sp>
        <p:sp>
          <p:nvSpPr>
            <p:cNvPr id="56" name="Freeform 32">
              <a:extLst>
                <a:ext uri="{FF2B5EF4-FFF2-40B4-BE49-F238E27FC236}">
                  <a16:creationId xmlns:a16="http://schemas.microsoft.com/office/drawing/2014/main" id="{B2C5E545-F11F-1A1C-34D6-DA7ED11DF29B}"/>
                </a:ext>
              </a:extLst>
            </p:cNvPr>
            <p:cNvSpPr>
              <a:spLocks/>
            </p:cNvSpPr>
            <p:nvPr/>
          </p:nvSpPr>
          <p:spPr bwMode="auto">
            <a:xfrm>
              <a:off x="1473548" y="4111316"/>
              <a:ext cx="785272" cy="427306"/>
            </a:xfrm>
            <a:custGeom>
              <a:avLst/>
              <a:gdLst>
                <a:gd name="T0" fmla="*/ 0 w 360"/>
                <a:gd name="T1" fmla="*/ 126 h 196"/>
                <a:gd name="T2" fmla="*/ 218 w 360"/>
                <a:gd name="T3" fmla="*/ 0 h 196"/>
                <a:gd name="T4" fmla="*/ 360 w 360"/>
                <a:gd name="T5" fmla="*/ 69 h 196"/>
                <a:gd name="T6" fmla="*/ 142 w 360"/>
                <a:gd name="T7" fmla="*/ 196 h 196"/>
                <a:gd name="T8" fmla="*/ 0 w 360"/>
                <a:gd name="T9" fmla="*/ 126 h 196"/>
              </a:gdLst>
              <a:ahLst/>
              <a:cxnLst>
                <a:cxn ang="0">
                  <a:pos x="T0" y="T1"/>
                </a:cxn>
                <a:cxn ang="0">
                  <a:pos x="T2" y="T3"/>
                </a:cxn>
                <a:cxn ang="0">
                  <a:pos x="T4" y="T5"/>
                </a:cxn>
                <a:cxn ang="0">
                  <a:pos x="T6" y="T7"/>
                </a:cxn>
                <a:cxn ang="0">
                  <a:pos x="T8" y="T9"/>
                </a:cxn>
              </a:cxnLst>
              <a:rect l="0" t="0" r="r" b="b"/>
              <a:pathLst>
                <a:path w="360" h="196">
                  <a:moveTo>
                    <a:pt x="0" y="126"/>
                  </a:moveTo>
                  <a:cubicBezTo>
                    <a:pt x="218" y="0"/>
                    <a:pt x="218" y="0"/>
                    <a:pt x="218" y="0"/>
                  </a:cubicBezTo>
                  <a:cubicBezTo>
                    <a:pt x="220" y="1"/>
                    <a:pt x="304" y="37"/>
                    <a:pt x="360" y="69"/>
                  </a:cubicBezTo>
                  <a:cubicBezTo>
                    <a:pt x="142" y="196"/>
                    <a:pt x="142" y="196"/>
                    <a:pt x="142" y="196"/>
                  </a:cubicBezTo>
                  <a:cubicBezTo>
                    <a:pt x="86" y="164"/>
                    <a:pt x="3" y="127"/>
                    <a:pt x="0" y="126"/>
                  </a:cubicBezTo>
                  <a:close/>
                </a:path>
              </a:pathLst>
            </a:custGeom>
            <a:solidFill>
              <a:srgbClr val="F39C12"/>
            </a:solidFill>
            <a:ln>
              <a:noFill/>
            </a:ln>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3F3F3F"/>
                </a:solidFill>
                <a:effectLst/>
                <a:uLnTx/>
                <a:uFillTx/>
                <a:latin typeface="Lato Light"/>
                <a:ea typeface="+mn-ea"/>
              </a:endParaRPr>
            </a:p>
          </p:txBody>
        </p:sp>
        <p:sp>
          <p:nvSpPr>
            <p:cNvPr id="57" name="Freeform 33">
              <a:extLst>
                <a:ext uri="{FF2B5EF4-FFF2-40B4-BE49-F238E27FC236}">
                  <a16:creationId xmlns:a16="http://schemas.microsoft.com/office/drawing/2014/main" id="{AC3FA501-7B26-B4B9-AF6F-1D2342EAC390}"/>
                </a:ext>
              </a:extLst>
            </p:cNvPr>
            <p:cNvSpPr>
              <a:spLocks noEditPoints="1"/>
            </p:cNvSpPr>
            <p:nvPr/>
          </p:nvSpPr>
          <p:spPr bwMode="auto">
            <a:xfrm>
              <a:off x="1782576" y="4269970"/>
              <a:ext cx="618057" cy="357498"/>
            </a:xfrm>
            <a:custGeom>
              <a:avLst/>
              <a:gdLst>
                <a:gd name="T0" fmla="*/ 555 w 671"/>
                <a:gd name="T1" fmla="*/ 21 h 389"/>
                <a:gd name="T2" fmla="*/ 38 w 671"/>
                <a:gd name="T3" fmla="*/ 320 h 389"/>
                <a:gd name="T4" fmla="*/ 0 w 671"/>
                <a:gd name="T5" fmla="*/ 298 h 389"/>
                <a:gd name="T6" fmla="*/ 517 w 671"/>
                <a:gd name="T7" fmla="*/ 0 h 389"/>
                <a:gd name="T8" fmla="*/ 555 w 671"/>
                <a:gd name="T9" fmla="*/ 21 h 389"/>
                <a:gd name="T10" fmla="*/ 569 w 671"/>
                <a:gd name="T11" fmla="*/ 30 h 389"/>
                <a:gd name="T12" fmla="*/ 52 w 671"/>
                <a:gd name="T13" fmla="*/ 329 h 389"/>
                <a:gd name="T14" fmla="*/ 71 w 671"/>
                <a:gd name="T15" fmla="*/ 339 h 389"/>
                <a:gd name="T16" fmla="*/ 585 w 671"/>
                <a:gd name="T17" fmla="*/ 40 h 389"/>
                <a:gd name="T18" fmla="*/ 569 w 671"/>
                <a:gd name="T19" fmla="*/ 30 h 389"/>
                <a:gd name="T20" fmla="*/ 600 w 671"/>
                <a:gd name="T21" fmla="*/ 47 h 389"/>
                <a:gd name="T22" fmla="*/ 85 w 671"/>
                <a:gd name="T23" fmla="*/ 348 h 389"/>
                <a:gd name="T24" fmla="*/ 102 w 671"/>
                <a:gd name="T25" fmla="*/ 358 h 389"/>
                <a:gd name="T26" fmla="*/ 616 w 671"/>
                <a:gd name="T27" fmla="*/ 56 h 389"/>
                <a:gd name="T28" fmla="*/ 600 w 671"/>
                <a:gd name="T29" fmla="*/ 47 h 389"/>
                <a:gd name="T30" fmla="*/ 630 w 671"/>
                <a:gd name="T31" fmla="*/ 66 h 389"/>
                <a:gd name="T32" fmla="*/ 116 w 671"/>
                <a:gd name="T33" fmla="*/ 365 h 389"/>
                <a:gd name="T34" fmla="*/ 154 w 671"/>
                <a:gd name="T35" fmla="*/ 389 h 389"/>
                <a:gd name="T36" fmla="*/ 671 w 671"/>
                <a:gd name="T37" fmla="*/ 87 h 389"/>
                <a:gd name="T38" fmla="*/ 630 w 671"/>
                <a:gd name="T39" fmla="*/ 66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1" h="389">
                  <a:moveTo>
                    <a:pt x="555" y="21"/>
                  </a:moveTo>
                  <a:lnTo>
                    <a:pt x="38" y="320"/>
                  </a:lnTo>
                  <a:lnTo>
                    <a:pt x="0" y="298"/>
                  </a:lnTo>
                  <a:lnTo>
                    <a:pt x="517" y="0"/>
                  </a:lnTo>
                  <a:lnTo>
                    <a:pt x="555" y="21"/>
                  </a:lnTo>
                  <a:close/>
                  <a:moveTo>
                    <a:pt x="569" y="30"/>
                  </a:moveTo>
                  <a:lnTo>
                    <a:pt x="52" y="329"/>
                  </a:lnTo>
                  <a:lnTo>
                    <a:pt x="71" y="339"/>
                  </a:lnTo>
                  <a:lnTo>
                    <a:pt x="585" y="40"/>
                  </a:lnTo>
                  <a:lnTo>
                    <a:pt x="569" y="30"/>
                  </a:lnTo>
                  <a:close/>
                  <a:moveTo>
                    <a:pt x="600" y="47"/>
                  </a:moveTo>
                  <a:lnTo>
                    <a:pt x="85" y="348"/>
                  </a:lnTo>
                  <a:lnTo>
                    <a:pt x="102" y="358"/>
                  </a:lnTo>
                  <a:lnTo>
                    <a:pt x="616" y="56"/>
                  </a:lnTo>
                  <a:lnTo>
                    <a:pt x="600" y="47"/>
                  </a:lnTo>
                  <a:close/>
                  <a:moveTo>
                    <a:pt x="630" y="66"/>
                  </a:moveTo>
                  <a:lnTo>
                    <a:pt x="116" y="365"/>
                  </a:lnTo>
                  <a:lnTo>
                    <a:pt x="154" y="389"/>
                  </a:lnTo>
                  <a:lnTo>
                    <a:pt x="671" y="87"/>
                  </a:lnTo>
                  <a:lnTo>
                    <a:pt x="630" y="66"/>
                  </a:lnTo>
                  <a:close/>
                </a:path>
              </a:pathLst>
            </a:custGeom>
            <a:solidFill>
              <a:srgbClr val="8F9193"/>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3F3F3F"/>
                </a:solidFill>
                <a:effectLst/>
                <a:uLnTx/>
                <a:uFillTx/>
                <a:latin typeface="Lato Light"/>
                <a:ea typeface="+mn-ea"/>
              </a:endParaRPr>
            </a:p>
          </p:txBody>
        </p:sp>
        <p:sp>
          <p:nvSpPr>
            <p:cNvPr id="58" name="Freeform 34">
              <a:extLst>
                <a:ext uri="{FF2B5EF4-FFF2-40B4-BE49-F238E27FC236}">
                  <a16:creationId xmlns:a16="http://schemas.microsoft.com/office/drawing/2014/main" id="{D5D38F0D-2F7C-A84A-DFB6-39A57FAE0476}"/>
                </a:ext>
              </a:extLst>
            </p:cNvPr>
            <p:cNvSpPr>
              <a:spLocks noEditPoints="1"/>
            </p:cNvSpPr>
            <p:nvPr/>
          </p:nvSpPr>
          <p:spPr bwMode="auto">
            <a:xfrm>
              <a:off x="1818560" y="4284777"/>
              <a:ext cx="543974" cy="317307"/>
            </a:xfrm>
            <a:custGeom>
              <a:avLst/>
              <a:gdLst>
                <a:gd name="T0" fmla="*/ 531 w 592"/>
                <a:gd name="T1" fmla="*/ 7 h 344"/>
                <a:gd name="T2" fmla="*/ 14 w 592"/>
                <a:gd name="T3" fmla="*/ 309 h 344"/>
                <a:gd name="T4" fmla="*/ 0 w 592"/>
                <a:gd name="T5" fmla="*/ 299 h 344"/>
                <a:gd name="T6" fmla="*/ 517 w 592"/>
                <a:gd name="T7" fmla="*/ 0 h 344"/>
                <a:gd name="T8" fmla="*/ 531 w 592"/>
                <a:gd name="T9" fmla="*/ 7 h 344"/>
                <a:gd name="T10" fmla="*/ 547 w 592"/>
                <a:gd name="T11" fmla="*/ 19 h 344"/>
                <a:gd name="T12" fmla="*/ 33 w 592"/>
                <a:gd name="T13" fmla="*/ 318 h 344"/>
                <a:gd name="T14" fmla="*/ 47 w 592"/>
                <a:gd name="T15" fmla="*/ 327 h 344"/>
                <a:gd name="T16" fmla="*/ 562 w 592"/>
                <a:gd name="T17" fmla="*/ 26 h 344"/>
                <a:gd name="T18" fmla="*/ 547 w 592"/>
                <a:gd name="T19" fmla="*/ 19 h 344"/>
                <a:gd name="T20" fmla="*/ 578 w 592"/>
                <a:gd name="T21" fmla="*/ 36 h 344"/>
                <a:gd name="T22" fmla="*/ 64 w 592"/>
                <a:gd name="T23" fmla="*/ 337 h 344"/>
                <a:gd name="T24" fmla="*/ 78 w 592"/>
                <a:gd name="T25" fmla="*/ 344 h 344"/>
                <a:gd name="T26" fmla="*/ 592 w 592"/>
                <a:gd name="T27" fmla="*/ 45 h 344"/>
                <a:gd name="T28" fmla="*/ 578 w 592"/>
                <a:gd name="T29" fmla="*/ 36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2" h="344">
                  <a:moveTo>
                    <a:pt x="531" y="7"/>
                  </a:moveTo>
                  <a:lnTo>
                    <a:pt x="14" y="309"/>
                  </a:lnTo>
                  <a:lnTo>
                    <a:pt x="0" y="299"/>
                  </a:lnTo>
                  <a:lnTo>
                    <a:pt x="517" y="0"/>
                  </a:lnTo>
                  <a:lnTo>
                    <a:pt x="531" y="7"/>
                  </a:lnTo>
                  <a:close/>
                  <a:moveTo>
                    <a:pt x="547" y="19"/>
                  </a:moveTo>
                  <a:lnTo>
                    <a:pt x="33" y="318"/>
                  </a:lnTo>
                  <a:lnTo>
                    <a:pt x="47" y="327"/>
                  </a:lnTo>
                  <a:lnTo>
                    <a:pt x="562" y="26"/>
                  </a:lnTo>
                  <a:lnTo>
                    <a:pt x="547" y="19"/>
                  </a:lnTo>
                  <a:close/>
                  <a:moveTo>
                    <a:pt x="578" y="36"/>
                  </a:moveTo>
                  <a:lnTo>
                    <a:pt x="64" y="337"/>
                  </a:lnTo>
                  <a:lnTo>
                    <a:pt x="78" y="344"/>
                  </a:lnTo>
                  <a:lnTo>
                    <a:pt x="592" y="45"/>
                  </a:lnTo>
                  <a:lnTo>
                    <a:pt x="578" y="36"/>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3F3F3F"/>
                </a:solidFill>
                <a:effectLst/>
                <a:uLnTx/>
                <a:uFillTx/>
                <a:latin typeface="Lato Light"/>
                <a:ea typeface="+mn-ea"/>
              </a:endParaRPr>
            </a:p>
          </p:txBody>
        </p:sp>
        <p:sp>
          <p:nvSpPr>
            <p:cNvPr id="59" name="Freeform 35">
              <a:extLst>
                <a:ext uri="{FF2B5EF4-FFF2-40B4-BE49-F238E27FC236}">
                  <a16:creationId xmlns:a16="http://schemas.microsoft.com/office/drawing/2014/main" id="{25C95AE3-09C0-7BB9-87DD-FD396DE8356E}"/>
                </a:ext>
              </a:extLst>
            </p:cNvPr>
            <p:cNvSpPr>
              <a:spLocks noEditPoints="1"/>
            </p:cNvSpPr>
            <p:nvPr/>
          </p:nvSpPr>
          <p:spPr bwMode="auto">
            <a:xfrm>
              <a:off x="1818560" y="4559776"/>
              <a:ext cx="71966" cy="52885"/>
            </a:xfrm>
            <a:custGeom>
              <a:avLst/>
              <a:gdLst>
                <a:gd name="T0" fmla="*/ 0 w 78"/>
                <a:gd name="T1" fmla="*/ 0 h 57"/>
                <a:gd name="T2" fmla="*/ 14 w 78"/>
                <a:gd name="T3" fmla="*/ 10 h 57"/>
                <a:gd name="T4" fmla="*/ 14 w 78"/>
                <a:gd name="T5" fmla="*/ 14 h 57"/>
                <a:gd name="T6" fmla="*/ 14 w 78"/>
                <a:gd name="T7" fmla="*/ 21 h 57"/>
                <a:gd name="T8" fmla="*/ 0 w 78"/>
                <a:gd name="T9" fmla="*/ 12 h 57"/>
                <a:gd name="T10" fmla="*/ 0 w 78"/>
                <a:gd name="T11" fmla="*/ 5 h 57"/>
                <a:gd name="T12" fmla="*/ 0 w 78"/>
                <a:gd name="T13" fmla="*/ 0 h 57"/>
                <a:gd name="T14" fmla="*/ 33 w 78"/>
                <a:gd name="T15" fmla="*/ 24 h 57"/>
                <a:gd name="T16" fmla="*/ 33 w 78"/>
                <a:gd name="T17" fmla="*/ 31 h 57"/>
                <a:gd name="T18" fmla="*/ 47 w 78"/>
                <a:gd name="T19" fmla="*/ 38 h 57"/>
                <a:gd name="T20" fmla="*/ 47 w 78"/>
                <a:gd name="T21" fmla="*/ 33 h 57"/>
                <a:gd name="T22" fmla="*/ 47 w 78"/>
                <a:gd name="T23" fmla="*/ 28 h 57"/>
                <a:gd name="T24" fmla="*/ 33 w 78"/>
                <a:gd name="T25" fmla="*/ 19 h 57"/>
                <a:gd name="T26" fmla="*/ 33 w 78"/>
                <a:gd name="T27" fmla="*/ 24 h 57"/>
                <a:gd name="T28" fmla="*/ 64 w 78"/>
                <a:gd name="T29" fmla="*/ 38 h 57"/>
                <a:gd name="T30" fmla="*/ 64 w 78"/>
                <a:gd name="T31" fmla="*/ 43 h 57"/>
                <a:gd name="T32" fmla="*/ 64 w 78"/>
                <a:gd name="T33" fmla="*/ 47 h 57"/>
                <a:gd name="T34" fmla="*/ 78 w 78"/>
                <a:gd name="T35" fmla="*/ 57 h 57"/>
                <a:gd name="T36" fmla="*/ 78 w 78"/>
                <a:gd name="T37" fmla="*/ 50 h 57"/>
                <a:gd name="T38" fmla="*/ 78 w 78"/>
                <a:gd name="T39" fmla="*/ 45 h 57"/>
                <a:gd name="T40" fmla="*/ 64 w 78"/>
                <a:gd name="T41" fmla="*/ 3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8" h="57">
                  <a:moveTo>
                    <a:pt x="0" y="0"/>
                  </a:moveTo>
                  <a:lnTo>
                    <a:pt x="14" y="10"/>
                  </a:lnTo>
                  <a:lnTo>
                    <a:pt x="14" y="14"/>
                  </a:lnTo>
                  <a:lnTo>
                    <a:pt x="14" y="21"/>
                  </a:lnTo>
                  <a:lnTo>
                    <a:pt x="0" y="12"/>
                  </a:lnTo>
                  <a:lnTo>
                    <a:pt x="0" y="5"/>
                  </a:lnTo>
                  <a:lnTo>
                    <a:pt x="0" y="0"/>
                  </a:lnTo>
                  <a:close/>
                  <a:moveTo>
                    <a:pt x="33" y="24"/>
                  </a:moveTo>
                  <a:lnTo>
                    <a:pt x="33" y="31"/>
                  </a:lnTo>
                  <a:lnTo>
                    <a:pt x="47" y="38"/>
                  </a:lnTo>
                  <a:lnTo>
                    <a:pt x="47" y="33"/>
                  </a:lnTo>
                  <a:lnTo>
                    <a:pt x="47" y="28"/>
                  </a:lnTo>
                  <a:lnTo>
                    <a:pt x="33" y="19"/>
                  </a:lnTo>
                  <a:lnTo>
                    <a:pt x="33" y="24"/>
                  </a:lnTo>
                  <a:close/>
                  <a:moveTo>
                    <a:pt x="64" y="38"/>
                  </a:moveTo>
                  <a:lnTo>
                    <a:pt x="64" y="43"/>
                  </a:lnTo>
                  <a:lnTo>
                    <a:pt x="64" y="47"/>
                  </a:lnTo>
                  <a:lnTo>
                    <a:pt x="78" y="57"/>
                  </a:lnTo>
                  <a:lnTo>
                    <a:pt x="78" y="50"/>
                  </a:lnTo>
                  <a:lnTo>
                    <a:pt x="78" y="45"/>
                  </a:lnTo>
                  <a:lnTo>
                    <a:pt x="64" y="38"/>
                  </a:lnTo>
                  <a:close/>
                </a:path>
              </a:pathLst>
            </a:custGeom>
            <a:solidFill>
              <a:srgbClr val="222223"/>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3F3F3F"/>
                </a:solidFill>
                <a:effectLst/>
                <a:uLnTx/>
                <a:uFillTx/>
                <a:latin typeface="Lato Light"/>
                <a:ea typeface="+mn-ea"/>
              </a:endParaRPr>
            </a:p>
          </p:txBody>
        </p:sp>
        <p:sp>
          <p:nvSpPr>
            <p:cNvPr id="60" name="Freeform 36">
              <a:extLst>
                <a:ext uri="{FF2B5EF4-FFF2-40B4-BE49-F238E27FC236}">
                  <a16:creationId xmlns:a16="http://schemas.microsoft.com/office/drawing/2014/main" id="{127A5608-09BD-0927-315E-1F4EC861CFBB}"/>
                </a:ext>
              </a:extLst>
            </p:cNvPr>
            <p:cNvSpPr>
              <a:spLocks noEditPoints="1"/>
            </p:cNvSpPr>
            <p:nvPr/>
          </p:nvSpPr>
          <p:spPr bwMode="auto">
            <a:xfrm>
              <a:off x="1831259" y="4291123"/>
              <a:ext cx="531274" cy="315191"/>
            </a:xfrm>
            <a:custGeom>
              <a:avLst/>
              <a:gdLst>
                <a:gd name="T0" fmla="*/ 517 w 578"/>
                <a:gd name="T1" fmla="*/ 7 h 342"/>
                <a:gd name="T2" fmla="*/ 0 w 578"/>
                <a:gd name="T3" fmla="*/ 306 h 342"/>
                <a:gd name="T4" fmla="*/ 0 w 578"/>
                <a:gd name="T5" fmla="*/ 302 h 342"/>
                <a:gd name="T6" fmla="*/ 517 w 578"/>
                <a:gd name="T7" fmla="*/ 0 h 342"/>
                <a:gd name="T8" fmla="*/ 517 w 578"/>
                <a:gd name="T9" fmla="*/ 7 h 342"/>
                <a:gd name="T10" fmla="*/ 548 w 578"/>
                <a:gd name="T11" fmla="*/ 19 h 342"/>
                <a:gd name="T12" fmla="*/ 33 w 578"/>
                <a:gd name="T13" fmla="*/ 320 h 342"/>
                <a:gd name="T14" fmla="*/ 33 w 578"/>
                <a:gd name="T15" fmla="*/ 325 h 342"/>
                <a:gd name="T16" fmla="*/ 548 w 578"/>
                <a:gd name="T17" fmla="*/ 24 h 342"/>
                <a:gd name="T18" fmla="*/ 548 w 578"/>
                <a:gd name="T19" fmla="*/ 19 h 342"/>
                <a:gd name="T20" fmla="*/ 64 w 578"/>
                <a:gd name="T21" fmla="*/ 337 h 342"/>
                <a:gd name="T22" fmla="*/ 64 w 578"/>
                <a:gd name="T23" fmla="*/ 342 h 342"/>
                <a:gd name="T24" fmla="*/ 578 w 578"/>
                <a:gd name="T25" fmla="*/ 43 h 342"/>
                <a:gd name="T26" fmla="*/ 578 w 578"/>
                <a:gd name="T27" fmla="*/ 38 h 342"/>
                <a:gd name="T28" fmla="*/ 64 w 578"/>
                <a:gd name="T29" fmla="*/ 337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8" h="342">
                  <a:moveTo>
                    <a:pt x="517" y="7"/>
                  </a:moveTo>
                  <a:lnTo>
                    <a:pt x="0" y="306"/>
                  </a:lnTo>
                  <a:lnTo>
                    <a:pt x="0" y="302"/>
                  </a:lnTo>
                  <a:lnTo>
                    <a:pt x="517" y="0"/>
                  </a:lnTo>
                  <a:lnTo>
                    <a:pt x="517" y="7"/>
                  </a:lnTo>
                  <a:close/>
                  <a:moveTo>
                    <a:pt x="548" y="19"/>
                  </a:moveTo>
                  <a:lnTo>
                    <a:pt x="33" y="320"/>
                  </a:lnTo>
                  <a:lnTo>
                    <a:pt x="33" y="325"/>
                  </a:lnTo>
                  <a:lnTo>
                    <a:pt x="548" y="24"/>
                  </a:lnTo>
                  <a:lnTo>
                    <a:pt x="548" y="19"/>
                  </a:lnTo>
                  <a:close/>
                  <a:moveTo>
                    <a:pt x="64" y="337"/>
                  </a:moveTo>
                  <a:lnTo>
                    <a:pt x="64" y="342"/>
                  </a:lnTo>
                  <a:lnTo>
                    <a:pt x="578" y="43"/>
                  </a:lnTo>
                  <a:lnTo>
                    <a:pt x="578" y="38"/>
                  </a:lnTo>
                  <a:lnTo>
                    <a:pt x="64" y="337"/>
                  </a:ln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3F3F3F"/>
                </a:solidFill>
                <a:effectLst/>
                <a:uLnTx/>
                <a:uFillTx/>
                <a:latin typeface="Lato Light"/>
                <a:ea typeface="+mn-ea"/>
              </a:endParaRPr>
            </a:p>
          </p:txBody>
        </p:sp>
        <p:sp>
          <p:nvSpPr>
            <p:cNvPr id="61" name="Freeform 37">
              <a:extLst>
                <a:ext uri="{FF2B5EF4-FFF2-40B4-BE49-F238E27FC236}">
                  <a16:creationId xmlns:a16="http://schemas.microsoft.com/office/drawing/2014/main" id="{04A9F1F8-40EA-A8FB-6CC6-84C17101A604}"/>
                </a:ext>
              </a:extLst>
            </p:cNvPr>
            <p:cNvSpPr>
              <a:spLocks noEditPoints="1"/>
            </p:cNvSpPr>
            <p:nvPr/>
          </p:nvSpPr>
          <p:spPr bwMode="auto">
            <a:xfrm>
              <a:off x="1473548" y="4386315"/>
              <a:ext cx="770454" cy="683268"/>
            </a:xfrm>
            <a:custGeom>
              <a:avLst/>
              <a:gdLst>
                <a:gd name="T0" fmla="*/ 0 w 354"/>
                <a:gd name="T1" fmla="*/ 0 h 314"/>
                <a:gd name="T2" fmla="*/ 142 w 354"/>
                <a:gd name="T3" fmla="*/ 70 h 314"/>
                <a:gd name="T4" fmla="*/ 142 w 354"/>
                <a:gd name="T5" fmla="*/ 73 h 314"/>
                <a:gd name="T6" fmla="*/ 136 w 354"/>
                <a:gd name="T7" fmla="*/ 70 h 314"/>
                <a:gd name="T8" fmla="*/ 136 w 354"/>
                <a:gd name="T9" fmla="*/ 193 h 314"/>
                <a:gd name="T10" fmla="*/ 142 w 354"/>
                <a:gd name="T11" fmla="*/ 196 h 314"/>
                <a:gd name="T12" fmla="*/ 142 w 354"/>
                <a:gd name="T13" fmla="*/ 199 h 314"/>
                <a:gd name="T14" fmla="*/ 0 w 354"/>
                <a:gd name="T15" fmla="*/ 103 h 314"/>
                <a:gd name="T16" fmla="*/ 0 w 354"/>
                <a:gd name="T17" fmla="*/ 0 h 314"/>
                <a:gd name="T18" fmla="*/ 207 w 354"/>
                <a:gd name="T19" fmla="*/ 107 h 314"/>
                <a:gd name="T20" fmla="*/ 207 w 354"/>
                <a:gd name="T21" fmla="*/ 111 h 314"/>
                <a:gd name="T22" fmla="*/ 213 w 354"/>
                <a:gd name="T23" fmla="*/ 114 h 314"/>
                <a:gd name="T24" fmla="*/ 212 w 354"/>
                <a:gd name="T25" fmla="*/ 237 h 314"/>
                <a:gd name="T26" fmla="*/ 207 w 354"/>
                <a:gd name="T27" fmla="*/ 233 h 314"/>
                <a:gd name="T28" fmla="*/ 207 w 354"/>
                <a:gd name="T29" fmla="*/ 237 h 314"/>
                <a:gd name="T30" fmla="*/ 354 w 354"/>
                <a:gd name="T31" fmla="*/ 314 h 314"/>
                <a:gd name="T32" fmla="*/ 354 w 354"/>
                <a:gd name="T33" fmla="*/ 211 h 314"/>
                <a:gd name="T34" fmla="*/ 207 w 354"/>
                <a:gd name="T35" fmla="*/ 107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4" h="314">
                  <a:moveTo>
                    <a:pt x="0" y="0"/>
                  </a:moveTo>
                  <a:cubicBezTo>
                    <a:pt x="3" y="1"/>
                    <a:pt x="86" y="38"/>
                    <a:pt x="142" y="70"/>
                  </a:cubicBezTo>
                  <a:cubicBezTo>
                    <a:pt x="142" y="73"/>
                    <a:pt x="142" y="73"/>
                    <a:pt x="142" y="73"/>
                  </a:cubicBezTo>
                  <a:cubicBezTo>
                    <a:pt x="136" y="70"/>
                    <a:pt x="136" y="70"/>
                    <a:pt x="136" y="70"/>
                  </a:cubicBezTo>
                  <a:cubicBezTo>
                    <a:pt x="136" y="193"/>
                    <a:pt x="136" y="193"/>
                    <a:pt x="136" y="193"/>
                  </a:cubicBezTo>
                  <a:cubicBezTo>
                    <a:pt x="142" y="196"/>
                    <a:pt x="142" y="196"/>
                    <a:pt x="142" y="196"/>
                  </a:cubicBezTo>
                  <a:cubicBezTo>
                    <a:pt x="142" y="199"/>
                    <a:pt x="142" y="199"/>
                    <a:pt x="142" y="199"/>
                  </a:cubicBezTo>
                  <a:cubicBezTo>
                    <a:pt x="88" y="168"/>
                    <a:pt x="3" y="105"/>
                    <a:pt x="0" y="103"/>
                  </a:cubicBezTo>
                  <a:lnTo>
                    <a:pt x="0" y="0"/>
                  </a:lnTo>
                  <a:close/>
                  <a:moveTo>
                    <a:pt x="207" y="107"/>
                  </a:moveTo>
                  <a:cubicBezTo>
                    <a:pt x="207" y="111"/>
                    <a:pt x="207" y="111"/>
                    <a:pt x="207" y="111"/>
                  </a:cubicBezTo>
                  <a:cubicBezTo>
                    <a:pt x="213" y="114"/>
                    <a:pt x="213" y="114"/>
                    <a:pt x="213" y="114"/>
                  </a:cubicBezTo>
                  <a:cubicBezTo>
                    <a:pt x="212" y="237"/>
                    <a:pt x="212" y="237"/>
                    <a:pt x="212" y="237"/>
                  </a:cubicBezTo>
                  <a:cubicBezTo>
                    <a:pt x="207" y="233"/>
                    <a:pt x="207" y="233"/>
                    <a:pt x="207" y="233"/>
                  </a:cubicBezTo>
                  <a:cubicBezTo>
                    <a:pt x="207" y="237"/>
                    <a:pt x="207" y="237"/>
                    <a:pt x="207" y="237"/>
                  </a:cubicBezTo>
                  <a:cubicBezTo>
                    <a:pt x="260" y="268"/>
                    <a:pt x="351" y="313"/>
                    <a:pt x="354" y="314"/>
                  </a:cubicBezTo>
                  <a:cubicBezTo>
                    <a:pt x="354" y="211"/>
                    <a:pt x="354" y="211"/>
                    <a:pt x="354" y="211"/>
                  </a:cubicBezTo>
                  <a:cubicBezTo>
                    <a:pt x="351" y="208"/>
                    <a:pt x="263" y="140"/>
                    <a:pt x="207" y="107"/>
                  </a:cubicBezTo>
                  <a:close/>
                </a:path>
              </a:pathLst>
            </a:custGeom>
            <a:solidFill>
              <a:srgbClr val="F39C12">
                <a:lumMod val="50000"/>
              </a:srgbClr>
            </a:solidFill>
            <a:ln>
              <a:noFill/>
            </a:ln>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dirty="0">
                <a:ln>
                  <a:noFill/>
                </a:ln>
                <a:solidFill>
                  <a:srgbClr val="3F3F3F"/>
                </a:solidFill>
                <a:effectLst/>
                <a:uLnTx/>
                <a:uFillTx/>
                <a:latin typeface="Lato Light"/>
                <a:ea typeface="+mn-ea"/>
              </a:endParaRPr>
            </a:p>
          </p:txBody>
        </p:sp>
        <p:sp>
          <p:nvSpPr>
            <p:cNvPr id="62" name="Freeform 38">
              <a:extLst>
                <a:ext uri="{FF2B5EF4-FFF2-40B4-BE49-F238E27FC236}">
                  <a16:creationId xmlns:a16="http://schemas.microsoft.com/office/drawing/2014/main" id="{DD201AC7-6E0C-310A-F013-4CA8FFB55043}"/>
                </a:ext>
              </a:extLst>
            </p:cNvPr>
            <p:cNvSpPr>
              <a:spLocks/>
            </p:cNvSpPr>
            <p:nvPr/>
          </p:nvSpPr>
          <p:spPr bwMode="auto">
            <a:xfrm>
              <a:off x="1769876" y="4538622"/>
              <a:ext cx="167215" cy="363845"/>
            </a:xfrm>
            <a:custGeom>
              <a:avLst/>
              <a:gdLst>
                <a:gd name="T0" fmla="*/ 182 w 182"/>
                <a:gd name="T1" fmla="*/ 105 h 396"/>
                <a:gd name="T2" fmla="*/ 180 w 182"/>
                <a:gd name="T3" fmla="*/ 396 h 396"/>
                <a:gd name="T4" fmla="*/ 168 w 182"/>
                <a:gd name="T5" fmla="*/ 387 h 396"/>
                <a:gd name="T6" fmla="*/ 14 w 182"/>
                <a:gd name="T7" fmla="*/ 299 h 396"/>
                <a:gd name="T8" fmla="*/ 0 w 182"/>
                <a:gd name="T9" fmla="*/ 292 h 396"/>
                <a:gd name="T10" fmla="*/ 0 w 182"/>
                <a:gd name="T11" fmla="*/ 0 h 396"/>
                <a:gd name="T12" fmla="*/ 14 w 182"/>
                <a:gd name="T13" fmla="*/ 7 h 396"/>
                <a:gd name="T14" fmla="*/ 52 w 182"/>
                <a:gd name="T15" fmla="*/ 29 h 396"/>
                <a:gd name="T16" fmla="*/ 52 w 182"/>
                <a:gd name="T17" fmla="*/ 36 h 396"/>
                <a:gd name="T18" fmla="*/ 66 w 182"/>
                <a:gd name="T19" fmla="*/ 45 h 396"/>
                <a:gd name="T20" fmla="*/ 66 w 182"/>
                <a:gd name="T21" fmla="*/ 38 h 396"/>
                <a:gd name="T22" fmla="*/ 85 w 182"/>
                <a:gd name="T23" fmla="*/ 48 h 396"/>
                <a:gd name="T24" fmla="*/ 85 w 182"/>
                <a:gd name="T25" fmla="*/ 55 h 396"/>
                <a:gd name="T26" fmla="*/ 99 w 182"/>
                <a:gd name="T27" fmla="*/ 62 h 396"/>
                <a:gd name="T28" fmla="*/ 99 w 182"/>
                <a:gd name="T29" fmla="*/ 57 h 396"/>
                <a:gd name="T30" fmla="*/ 116 w 182"/>
                <a:gd name="T31" fmla="*/ 67 h 396"/>
                <a:gd name="T32" fmla="*/ 116 w 182"/>
                <a:gd name="T33" fmla="*/ 71 h 396"/>
                <a:gd name="T34" fmla="*/ 130 w 182"/>
                <a:gd name="T35" fmla="*/ 81 h 396"/>
                <a:gd name="T36" fmla="*/ 130 w 182"/>
                <a:gd name="T37" fmla="*/ 74 h 396"/>
                <a:gd name="T38" fmla="*/ 168 w 182"/>
                <a:gd name="T39" fmla="*/ 98 h 396"/>
                <a:gd name="T40" fmla="*/ 182 w 182"/>
                <a:gd name="T41" fmla="*/ 105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2" h="396">
                  <a:moveTo>
                    <a:pt x="182" y="105"/>
                  </a:moveTo>
                  <a:lnTo>
                    <a:pt x="180" y="396"/>
                  </a:lnTo>
                  <a:lnTo>
                    <a:pt x="168" y="387"/>
                  </a:lnTo>
                  <a:lnTo>
                    <a:pt x="14" y="299"/>
                  </a:lnTo>
                  <a:lnTo>
                    <a:pt x="0" y="292"/>
                  </a:lnTo>
                  <a:lnTo>
                    <a:pt x="0" y="0"/>
                  </a:lnTo>
                  <a:lnTo>
                    <a:pt x="14" y="7"/>
                  </a:lnTo>
                  <a:lnTo>
                    <a:pt x="52" y="29"/>
                  </a:lnTo>
                  <a:lnTo>
                    <a:pt x="52" y="36"/>
                  </a:lnTo>
                  <a:lnTo>
                    <a:pt x="66" y="45"/>
                  </a:lnTo>
                  <a:lnTo>
                    <a:pt x="66" y="38"/>
                  </a:lnTo>
                  <a:lnTo>
                    <a:pt x="85" y="48"/>
                  </a:lnTo>
                  <a:lnTo>
                    <a:pt x="85" y="55"/>
                  </a:lnTo>
                  <a:lnTo>
                    <a:pt x="99" y="62"/>
                  </a:lnTo>
                  <a:lnTo>
                    <a:pt x="99" y="57"/>
                  </a:lnTo>
                  <a:lnTo>
                    <a:pt x="116" y="67"/>
                  </a:lnTo>
                  <a:lnTo>
                    <a:pt x="116" y="71"/>
                  </a:lnTo>
                  <a:lnTo>
                    <a:pt x="130" y="81"/>
                  </a:lnTo>
                  <a:lnTo>
                    <a:pt x="130" y="74"/>
                  </a:lnTo>
                  <a:lnTo>
                    <a:pt x="168" y="98"/>
                  </a:lnTo>
                  <a:lnTo>
                    <a:pt x="182" y="105"/>
                  </a:lnTo>
                  <a:close/>
                </a:path>
              </a:pathLst>
            </a:custGeom>
            <a:solidFill>
              <a:srgbClr val="595A5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3F3F3F"/>
                </a:solidFill>
                <a:effectLst/>
                <a:uLnTx/>
                <a:uFillTx/>
                <a:latin typeface="Lato Light"/>
                <a:ea typeface="+mn-ea"/>
              </a:endParaRPr>
            </a:p>
          </p:txBody>
        </p:sp>
        <p:sp>
          <p:nvSpPr>
            <p:cNvPr id="63" name="Freeform 39">
              <a:extLst>
                <a:ext uri="{FF2B5EF4-FFF2-40B4-BE49-F238E27FC236}">
                  <a16:creationId xmlns:a16="http://schemas.microsoft.com/office/drawing/2014/main" id="{4C2B29E6-4810-E2A3-31F3-A5BDE680593B}"/>
                </a:ext>
              </a:extLst>
            </p:cNvPr>
            <p:cNvSpPr>
              <a:spLocks/>
            </p:cNvSpPr>
            <p:nvPr/>
          </p:nvSpPr>
          <p:spPr bwMode="auto">
            <a:xfrm>
              <a:off x="1924391" y="4344007"/>
              <a:ext cx="793737" cy="501345"/>
            </a:xfrm>
            <a:custGeom>
              <a:avLst/>
              <a:gdLst>
                <a:gd name="T0" fmla="*/ 0 w 364"/>
                <a:gd name="T1" fmla="*/ 126 h 230"/>
                <a:gd name="T2" fmla="*/ 218 w 364"/>
                <a:gd name="T3" fmla="*/ 0 h 230"/>
                <a:gd name="T4" fmla="*/ 364 w 364"/>
                <a:gd name="T5" fmla="*/ 103 h 230"/>
                <a:gd name="T6" fmla="*/ 147 w 364"/>
                <a:gd name="T7" fmla="*/ 230 h 230"/>
                <a:gd name="T8" fmla="*/ 0 w 364"/>
                <a:gd name="T9" fmla="*/ 126 h 230"/>
              </a:gdLst>
              <a:ahLst/>
              <a:cxnLst>
                <a:cxn ang="0">
                  <a:pos x="T0" y="T1"/>
                </a:cxn>
                <a:cxn ang="0">
                  <a:pos x="T2" y="T3"/>
                </a:cxn>
                <a:cxn ang="0">
                  <a:pos x="T4" y="T5"/>
                </a:cxn>
                <a:cxn ang="0">
                  <a:pos x="T6" y="T7"/>
                </a:cxn>
                <a:cxn ang="0">
                  <a:pos x="T8" y="T9"/>
                </a:cxn>
              </a:cxnLst>
              <a:rect l="0" t="0" r="r" b="b"/>
              <a:pathLst>
                <a:path w="364" h="230">
                  <a:moveTo>
                    <a:pt x="0" y="126"/>
                  </a:moveTo>
                  <a:cubicBezTo>
                    <a:pt x="218" y="0"/>
                    <a:pt x="218" y="0"/>
                    <a:pt x="218" y="0"/>
                  </a:cubicBezTo>
                  <a:cubicBezTo>
                    <a:pt x="274" y="32"/>
                    <a:pt x="362" y="101"/>
                    <a:pt x="364" y="103"/>
                  </a:cubicBezTo>
                  <a:cubicBezTo>
                    <a:pt x="147" y="230"/>
                    <a:pt x="147" y="230"/>
                    <a:pt x="147" y="230"/>
                  </a:cubicBezTo>
                  <a:cubicBezTo>
                    <a:pt x="144" y="227"/>
                    <a:pt x="56" y="159"/>
                    <a:pt x="0" y="126"/>
                  </a:cubicBezTo>
                  <a:close/>
                </a:path>
              </a:pathLst>
            </a:custGeom>
            <a:solidFill>
              <a:srgbClr val="F39C12"/>
            </a:solidFill>
            <a:ln>
              <a:noFill/>
            </a:ln>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3F3F3F"/>
                </a:solidFill>
                <a:effectLst/>
                <a:uLnTx/>
                <a:uFillTx/>
                <a:latin typeface="Lato Light"/>
                <a:ea typeface="+mn-ea"/>
              </a:endParaRPr>
            </a:p>
          </p:txBody>
        </p:sp>
        <p:sp>
          <p:nvSpPr>
            <p:cNvPr id="64" name="Freeform 40">
              <a:extLst>
                <a:ext uri="{FF2B5EF4-FFF2-40B4-BE49-F238E27FC236}">
                  <a16:creationId xmlns:a16="http://schemas.microsoft.com/office/drawing/2014/main" id="{1721728F-6D3D-F8EF-7CBC-66E2808E3785}"/>
                </a:ext>
              </a:extLst>
            </p:cNvPr>
            <p:cNvSpPr>
              <a:spLocks/>
            </p:cNvSpPr>
            <p:nvPr/>
          </p:nvSpPr>
          <p:spPr bwMode="auto">
            <a:xfrm>
              <a:off x="2244002" y="4570353"/>
              <a:ext cx="474126" cy="499229"/>
            </a:xfrm>
            <a:custGeom>
              <a:avLst/>
              <a:gdLst>
                <a:gd name="T0" fmla="*/ 0 w 515"/>
                <a:gd name="T1" fmla="*/ 301 h 545"/>
                <a:gd name="T2" fmla="*/ 515 w 515"/>
                <a:gd name="T3" fmla="*/ 0 h 545"/>
                <a:gd name="T4" fmla="*/ 515 w 515"/>
                <a:gd name="T5" fmla="*/ 244 h 545"/>
                <a:gd name="T6" fmla="*/ 0 w 515"/>
                <a:gd name="T7" fmla="*/ 545 h 545"/>
                <a:gd name="T8" fmla="*/ 0 w 515"/>
                <a:gd name="T9" fmla="*/ 301 h 545"/>
              </a:gdLst>
              <a:ahLst/>
              <a:cxnLst>
                <a:cxn ang="0">
                  <a:pos x="T0" y="T1"/>
                </a:cxn>
                <a:cxn ang="0">
                  <a:pos x="T2" y="T3"/>
                </a:cxn>
                <a:cxn ang="0">
                  <a:pos x="T4" y="T5"/>
                </a:cxn>
                <a:cxn ang="0">
                  <a:pos x="T6" y="T7"/>
                </a:cxn>
                <a:cxn ang="0">
                  <a:pos x="T8" y="T9"/>
                </a:cxn>
              </a:cxnLst>
              <a:rect l="0" t="0" r="r" b="b"/>
              <a:pathLst>
                <a:path w="515" h="545">
                  <a:moveTo>
                    <a:pt x="0" y="301"/>
                  </a:moveTo>
                  <a:lnTo>
                    <a:pt x="515" y="0"/>
                  </a:lnTo>
                  <a:lnTo>
                    <a:pt x="515" y="244"/>
                  </a:lnTo>
                  <a:lnTo>
                    <a:pt x="0" y="545"/>
                  </a:lnTo>
                  <a:lnTo>
                    <a:pt x="0" y="301"/>
                  </a:lnTo>
                  <a:close/>
                </a:path>
              </a:pathLst>
            </a:custGeom>
            <a:solidFill>
              <a:srgbClr val="F39C12">
                <a:lumMod val="75000"/>
              </a:srgbClr>
            </a:solidFill>
            <a:ln>
              <a:noFill/>
            </a:ln>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3F3F3F"/>
                </a:solidFill>
                <a:effectLst/>
                <a:uLnTx/>
                <a:uFillTx/>
                <a:latin typeface="Lato Light"/>
                <a:ea typeface="+mn-ea"/>
              </a:endParaRPr>
            </a:p>
          </p:txBody>
        </p:sp>
        <p:sp>
          <p:nvSpPr>
            <p:cNvPr id="65" name="Freeform 41">
              <a:extLst>
                <a:ext uri="{FF2B5EF4-FFF2-40B4-BE49-F238E27FC236}">
                  <a16:creationId xmlns:a16="http://schemas.microsoft.com/office/drawing/2014/main" id="{7C0630AC-3877-D0AE-5F59-936F43EEF6EC}"/>
                </a:ext>
              </a:extLst>
            </p:cNvPr>
            <p:cNvSpPr>
              <a:spLocks/>
            </p:cNvSpPr>
            <p:nvPr/>
          </p:nvSpPr>
          <p:spPr bwMode="auto">
            <a:xfrm>
              <a:off x="1913807" y="4760738"/>
              <a:ext cx="277280" cy="323652"/>
            </a:xfrm>
            <a:custGeom>
              <a:avLst/>
              <a:gdLst>
                <a:gd name="T0" fmla="*/ 79 w 127"/>
                <a:gd name="T1" fmla="*/ 8 h 148"/>
                <a:gd name="T2" fmla="*/ 45 w 127"/>
                <a:gd name="T3" fmla="*/ 5 h 148"/>
                <a:gd name="T4" fmla="*/ 0 w 127"/>
                <a:gd name="T5" fmla="*/ 31 h 148"/>
                <a:gd name="T6" fmla="*/ 34 w 127"/>
                <a:gd name="T7" fmla="*/ 34 h 148"/>
                <a:gd name="T8" fmla="*/ 82 w 127"/>
                <a:gd name="T9" fmla="*/ 117 h 148"/>
                <a:gd name="T10" fmla="*/ 68 w 127"/>
                <a:gd name="T11" fmla="*/ 148 h 148"/>
                <a:gd name="T12" fmla="*/ 113 w 127"/>
                <a:gd name="T13" fmla="*/ 122 h 148"/>
                <a:gd name="T14" fmla="*/ 127 w 127"/>
                <a:gd name="T15" fmla="*/ 91 h 148"/>
                <a:gd name="T16" fmla="*/ 79 w 127"/>
                <a:gd name="T17" fmla="*/ 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148">
                  <a:moveTo>
                    <a:pt x="79" y="8"/>
                  </a:moveTo>
                  <a:cubicBezTo>
                    <a:pt x="66" y="0"/>
                    <a:pt x="53" y="0"/>
                    <a:pt x="45" y="5"/>
                  </a:cubicBezTo>
                  <a:cubicBezTo>
                    <a:pt x="0" y="31"/>
                    <a:pt x="0" y="31"/>
                    <a:pt x="0" y="31"/>
                  </a:cubicBezTo>
                  <a:cubicBezTo>
                    <a:pt x="9" y="26"/>
                    <a:pt x="21" y="26"/>
                    <a:pt x="34" y="34"/>
                  </a:cubicBezTo>
                  <a:cubicBezTo>
                    <a:pt x="61" y="49"/>
                    <a:pt x="82" y="86"/>
                    <a:pt x="82" y="117"/>
                  </a:cubicBezTo>
                  <a:cubicBezTo>
                    <a:pt x="82" y="132"/>
                    <a:pt x="77" y="143"/>
                    <a:pt x="68" y="148"/>
                  </a:cubicBezTo>
                  <a:cubicBezTo>
                    <a:pt x="113" y="122"/>
                    <a:pt x="113" y="122"/>
                    <a:pt x="113" y="122"/>
                  </a:cubicBezTo>
                  <a:cubicBezTo>
                    <a:pt x="121" y="117"/>
                    <a:pt x="127" y="106"/>
                    <a:pt x="127" y="91"/>
                  </a:cubicBezTo>
                  <a:cubicBezTo>
                    <a:pt x="127" y="61"/>
                    <a:pt x="105" y="23"/>
                    <a:pt x="79" y="8"/>
                  </a:cubicBez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3F3F3F"/>
                </a:solidFill>
                <a:effectLst/>
                <a:uLnTx/>
                <a:uFillTx/>
                <a:latin typeface="Lato Light"/>
                <a:ea typeface="+mn-ea"/>
              </a:endParaRPr>
            </a:p>
          </p:txBody>
        </p:sp>
        <p:sp>
          <p:nvSpPr>
            <p:cNvPr id="66" name="Freeform 42">
              <a:extLst>
                <a:ext uri="{FF2B5EF4-FFF2-40B4-BE49-F238E27FC236}">
                  <a16:creationId xmlns:a16="http://schemas.microsoft.com/office/drawing/2014/main" id="{BCA78758-B115-0E9B-37AA-9F9D2444757F}"/>
                </a:ext>
              </a:extLst>
            </p:cNvPr>
            <p:cNvSpPr>
              <a:spLocks/>
            </p:cNvSpPr>
            <p:nvPr/>
          </p:nvSpPr>
          <p:spPr bwMode="auto">
            <a:xfrm>
              <a:off x="1884174" y="4803045"/>
              <a:ext cx="209547" cy="306729"/>
            </a:xfrm>
            <a:custGeom>
              <a:avLst/>
              <a:gdLst>
                <a:gd name="T0" fmla="*/ 48 w 96"/>
                <a:gd name="T1" fmla="*/ 15 h 141"/>
                <a:gd name="T2" fmla="*/ 96 w 96"/>
                <a:gd name="T3" fmla="*/ 98 h 141"/>
                <a:gd name="T4" fmla="*/ 48 w 96"/>
                <a:gd name="T5" fmla="*/ 125 h 141"/>
                <a:gd name="T6" fmla="*/ 0 w 96"/>
                <a:gd name="T7" fmla="*/ 43 h 141"/>
                <a:gd name="T8" fmla="*/ 48 w 96"/>
                <a:gd name="T9" fmla="*/ 15 h 141"/>
              </a:gdLst>
              <a:ahLst/>
              <a:cxnLst>
                <a:cxn ang="0">
                  <a:pos x="T0" y="T1"/>
                </a:cxn>
                <a:cxn ang="0">
                  <a:pos x="T2" y="T3"/>
                </a:cxn>
                <a:cxn ang="0">
                  <a:pos x="T4" y="T5"/>
                </a:cxn>
                <a:cxn ang="0">
                  <a:pos x="T6" y="T7"/>
                </a:cxn>
                <a:cxn ang="0">
                  <a:pos x="T8" y="T9"/>
                </a:cxn>
              </a:cxnLst>
              <a:rect l="0" t="0" r="r" b="b"/>
              <a:pathLst>
                <a:path w="96" h="141">
                  <a:moveTo>
                    <a:pt x="48" y="15"/>
                  </a:moveTo>
                  <a:cubicBezTo>
                    <a:pt x="75" y="30"/>
                    <a:pt x="96" y="67"/>
                    <a:pt x="96" y="98"/>
                  </a:cubicBezTo>
                  <a:cubicBezTo>
                    <a:pt x="96" y="128"/>
                    <a:pt x="74" y="141"/>
                    <a:pt x="48" y="125"/>
                  </a:cubicBezTo>
                  <a:cubicBezTo>
                    <a:pt x="21" y="110"/>
                    <a:pt x="0" y="73"/>
                    <a:pt x="0" y="43"/>
                  </a:cubicBezTo>
                  <a:cubicBezTo>
                    <a:pt x="0" y="12"/>
                    <a:pt x="22" y="0"/>
                    <a:pt x="48" y="15"/>
                  </a:cubicBezTo>
                  <a:close/>
                </a:path>
              </a:pathLst>
            </a:custGeom>
            <a:solidFill>
              <a:srgbClr val="8F9193"/>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3F3F3F"/>
                </a:solidFill>
                <a:effectLst/>
                <a:uLnTx/>
                <a:uFillTx/>
                <a:latin typeface="Lato Light"/>
                <a:ea typeface="+mn-ea"/>
              </a:endParaRPr>
            </a:p>
          </p:txBody>
        </p:sp>
        <p:sp>
          <p:nvSpPr>
            <p:cNvPr id="67" name="Freeform 43">
              <a:extLst>
                <a:ext uri="{FF2B5EF4-FFF2-40B4-BE49-F238E27FC236}">
                  <a16:creationId xmlns:a16="http://schemas.microsoft.com/office/drawing/2014/main" id="{65593D4B-192B-5365-E00E-F3832FE588FA}"/>
                </a:ext>
              </a:extLst>
            </p:cNvPr>
            <p:cNvSpPr>
              <a:spLocks/>
            </p:cNvSpPr>
            <p:nvPr/>
          </p:nvSpPr>
          <p:spPr bwMode="auto">
            <a:xfrm>
              <a:off x="1446032" y="4481508"/>
              <a:ext cx="277278" cy="323652"/>
            </a:xfrm>
            <a:custGeom>
              <a:avLst/>
              <a:gdLst>
                <a:gd name="T0" fmla="*/ 79 w 127"/>
                <a:gd name="T1" fmla="*/ 9 h 148"/>
                <a:gd name="T2" fmla="*/ 45 w 127"/>
                <a:gd name="T3" fmla="*/ 5 h 148"/>
                <a:gd name="T4" fmla="*/ 0 w 127"/>
                <a:gd name="T5" fmla="*/ 31 h 148"/>
                <a:gd name="T6" fmla="*/ 34 w 127"/>
                <a:gd name="T7" fmla="*/ 35 h 148"/>
                <a:gd name="T8" fmla="*/ 82 w 127"/>
                <a:gd name="T9" fmla="*/ 117 h 148"/>
                <a:gd name="T10" fmla="*/ 68 w 127"/>
                <a:gd name="T11" fmla="*/ 148 h 148"/>
                <a:gd name="T12" fmla="*/ 113 w 127"/>
                <a:gd name="T13" fmla="*/ 122 h 148"/>
                <a:gd name="T14" fmla="*/ 127 w 127"/>
                <a:gd name="T15" fmla="*/ 91 h 148"/>
                <a:gd name="T16" fmla="*/ 79 w 127"/>
                <a:gd name="T17" fmla="*/ 9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148">
                  <a:moveTo>
                    <a:pt x="79" y="9"/>
                  </a:moveTo>
                  <a:cubicBezTo>
                    <a:pt x="66" y="1"/>
                    <a:pt x="54" y="0"/>
                    <a:pt x="45" y="5"/>
                  </a:cubicBezTo>
                  <a:cubicBezTo>
                    <a:pt x="0" y="31"/>
                    <a:pt x="0" y="31"/>
                    <a:pt x="0" y="31"/>
                  </a:cubicBezTo>
                  <a:cubicBezTo>
                    <a:pt x="9" y="26"/>
                    <a:pt x="21" y="27"/>
                    <a:pt x="34" y="35"/>
                  </a:cubicBezTo>
                  <a:cubicBezTo>
                    <a:pt x="61" y="50"/>
                    <a:pt x="82" y="87"/>
                    <a:pt x="82" y="117"/>
                  </a:cubicBezTo>
                  <a:cubicBezTo>
                    <a:pt x="82" y="132"/>
                    <a:pt x="77" y="143"/>
                    <a:pt x="68" y="148"/>
                  </a:cubicBezTo>
                  <a:cubicBezTo>
                    <a:pt x="113" y="122"/>
                    <a:pt x="113" y="122"/>
                    <a:pt x="113" y="122"/>
                  </a:cubicBezTo>
                  <a:cubicBezTo>
                    <a:pt x="121" y="117"/>
                    <a:pt x="127" y="107"/>
                    <a:pt x="127" y="91"/>
                  </a:cubicBezTo>
                  <a:cubicBezTo>
                    <a:pt x="127" y="61"/>
                    <a:pt x="105" y="24"/>
                    <a:pt x="79" y="9"/>
                  </a:cubicBez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3F3F3F"/>
                </a:solidFill>
                <a:effectLst/>
                <a:uLnTx/>
                <a:uFillTx/>
                <a:latin typeface="Lato Light"/>
                <a:ea typeface="+mn-ea"/>
              </a:endParaRPr>
            </a:p>
          </p:txBody>
        </p:sp>
        <p:sp>
          <p:nvSpPr>
            <p:cNvPr id="68" name="Freeform 44">
              <a:extLst>
                <a:ext uri="{FF2B5EF4-FFF2-40B4-BE49-F238E27FC236}">
                  <a16:creationId xmlns:a16="http://schemas.microsoft.com/office/drawing/2014/main" id="{DA179505-18D5-00CD-23BC-B1D428E4F8E8}"/>
                </a:ext>
              </a:extLst>
            </p:cNvPr>
            <p:cNvSpPr>
              <a:spLocks/>
            </p:cNvSpPr>
            <p:nvPr/>
          </p:nvSpPr>
          <p:spPr bwMode="auto">
            <a:xfrm>
              <a:off x="1416399" y="4523815"/>
              <a:ext cx="207430" cy="306729"/>
            </a:xfrm>
            <a:custGeom>
              <a:avLst/>
              <a:gdLst>
                <a:gd name="T0" fmla="*/ 48 w 96"/>
                <a:gd name="T1" fmla="*/ 16 h 141"/>
                <a:gd name="T2" fmla="*/ 96 w 96"/>
                <a:gd name="T3" fmla="*/ 98 h 141"/>
                <a:gd name="T4" fmla="*/ 48 w 96"/>
                <a:gd name="T5" fmla="*/ 126 h 141"/>
                <a:gd name="T6" fmla="*/ 0 w 96"/>
                <a:gd name="T7" fmla="*/ 43 h 141"/>
                <a:gd name="T8" fmla="*/ 48 w 96"/>
                <a:gd name="T9" fmla="*/ 16 h 141"/>
              </a:gdLst>
              <a:ahLst/>
              <a:cxnLst>
                <a:cxn ang="0">
                  <a:pos x="T0" y="T1"/>
                </a:cxn>
                <a:cxn ang="0">
                  <a:pos x="T2" y="T3"/>
                </a:cxn>
                <a:cxn ang="0">
                  <a:pos x="T4" y="T5"/>
                </a:cxn>
                <a:cxn ang="0">
                  <a:pos x="T6" y="T7"/>
                </a:cxn>
                <a:cxn ang="0">
                  <a:pos x="T8" y="T9"/>
                </a:cxn>
              </a:cxnLst>
              <a:rect l="0" t="0" r="r" b="b"/>
              <a:pathLst>
                <a:path w="96" h="141">
                  <a:moveTo>
                    <a:pt x="48" y="16"/>
                  </a:moveTo>
                  <a:cubicBezTo>
                    <a:pt x="75" y="31"/>
                    <a:pt x="96" y="68"/>
                    <a:pt x="96" y="98"/>
                  </a:cubicBezTo>
                  <a:cubicBezTo>
                    <a:pt x="96" y="129"/>
                    <a:pt x="75" y="141"/>
                    <a:pt x="48" y="126"/>
                  </a:cubicBezTo>
                  <a:cubicBezTo>
                    <a:pt x="22" y="110"/>
                    <a:pt x="0" y="73"/>
                    <a:pt x="0" y="43"/>
                  </a:cubicBezTo>
                  <a:cubicBezTo>
                    <a:pt x="0" y="13"/>
                    <a:pt x="22" y="0"/>
                    <a:pt x="48" y="16"/>
                  </a:cubicBezTo>
                  <a:close/>
                </a:path>
              </a:pathLst>
            </a:custGeom>
            <a:solidFill>
              <a:srgbClr val="8F9193"/>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3F3F3F"/>
                </a:solidFill>
                <a:effectLst/>
                <a:uLnTx/>
                <a:uFillTx/>
                <a:latin typeface="Lato Light"/>
                <a:ea typeface="+mn-ea"/>
              </a:endParaRPr>
            </a:p>
          </p:txBody>
        </p:sp>
        <p:sp>
          <p:nvSpPr>
            <p:cNvPr id="69" name="Freeform 45">
              <a:extLst>
                <a:ext uri="{FF2B5EF4-FFF2-40B4-BE49-F238E27FC236}">
                  <a16:creationId xmlns:a16="http://schemas.microsoft.com/office/drawing/2014/main" id="{ACAD3B13-6DDF-2BCC-7D23-78B825EA2A93}"/>
                </a:ext>
              </a:extLst>
            </p:cNvPr>
            <p:cNvSpPr>
              <a:spLocks/>
            </p:cNvSpPr>
            <p:nvPr/>
          </p:nvSpPr>
          <p:spPr bwMode="auto">
            <a:xfrm>
              <a:off x="1270351" y="4500545"/>
              <a:ext cx="243413" cy="103654"/>
            </a:xfrm>
            <a:custGeom>
              <a:avLst/>
              <a:gdLst>
                <a:gd name="T0" fmla="*/ 0 w 111"/>
                <a:gd name="T1" fmla="*/ 44 h 48"/>
                <a:gd name="T2" fmla="*/ 63 w 111"/>
                <a:gd name="T3" fmla="*/ 7 h 48"/>
                <a:gd name="T4" fmla="*/ 111 w 111"/>
                <a:gd name="T5" fmla="*/ 12 h 48"/>
                <a:gd name="T6" fmla="*/ 49 w 111"/>
                <a:gd name="T7" fmla="*/ 48 h 48"/>
                <a:gd name="T8" fmla="*/ 0 w 111"/>
                <a:gd name="T9" fmla="*/ 44 h 48"/>
              </a:gdLst>
              <a:ahLst/>
              <a:cxnLst>
                <a:cxn ang="0">
                  <a:pos x="T0" y="T1"/>
                </a:cxn>
                <a:cxn ang="0">
                  <a:pos x="T2" y="T3"/>
                </a:cxn>
                <a:cxn ang="0">
                  <a:pos x="T4" y="T5"/>
                </a:cxn>
                <a:cxn ang="0">
                  <a:pos x="T6" y="T7"/>
                </a:cxn>
                <a:cxn ang="0">
                  <a:pos x="T8" y="T9"/>
                </a:cxn>
              </a:cxnLst>
              <a:rect l="0" t="0" r="r" b="b"/>
              <a:pathLst>
                <a:path w="111" h="48">
                  <a:moveTo>
                    <a:pt x="0" y="44"/>
                  </a:moveTo>
                  <a:cubicBezTo>
                    <a:pt x="63" y="7"/>
                    <a:pt x="63" y="7"/>
                    <a:pt x="63" y="7"/>
                  </a:cubicBezTo>
                  <a:cubicBezTo>
                    <a:pt x="76" y="0"/>
                    <a:pt x="93" y="1"/>
                    <a:pt x="111" y="12"/>
                  </a:cubicBezTo>
                  <a:cubicBezTo>
                    <a:pt x="49" y="48"/>
                    <a:pt x="49" y="48"/>
                    <a:pt x="49" y="48"/>
                  </a:cubicBezTo>
                  <a:cubicBezTo>
                    <a:pt x="30" y="38"/>
                    <a:pt x="13" y="37"/>
                    <a:pt x="0" y="44"/>
                  </a:cubicBez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3F3F3F"/>
                </a:solidFill>
                <a:effectLst/>
                <a:uLnTx/>
                <a:uFillTx/>
                <a:latin typeface="Lato Light"/>
                <a:ea typeface="+mn-ea"/>
              </a:endParaRPr>
            </a:p>
          </p:txBody>
        </p:sp>
        <p:sp>
          <p:nvSpPr>
            <p:cNvPr id="70" name="Freeform 46">
              <a:extLst>
                <a:ext uri="{FF2B5EF4-FFF2-40B4-BE49-F238E27FC236}">
                  <a16:creationId xmlns:a16="http://schemas.microsoft.com/office/drawing/2014/main" id="{DA5567D1-0987-00F7-82F8-4518DB5779B9}"/>
                </a:ext>
              </a:extLst>
            </p:cNvPr>
            <p:cNvSpPr>
              <a:spLocks/>
            </p:cNvSpPr>
            <p:nvPr/>
          </p:nvSpPr>
          <p:spPr bwMode="auto">
            <a:xfrm>
              <a:off x="1255535" y="4597853"/>
              <a:ext cx="243412" cy="353269"/>
            </a:xfrm>
            <a:custGeom>
              <a:avLst/>
              <a:gdLst>
                <a:gd name="T0" fmla="*/ 56 w 111"/>
                <a:gd name="T1" fmla="*/ 18 h 162"/>
                <a:gd name="T2" fmla="*/ 111 w 111"/>
                <a:gd name="T3" fmla="*/ 113 h 162"/>
                <a:gd name="T4" fmla="*/ 55 w 111"/>
                <a:gd name="T5" fmla="*/ 145 h 162"/>
                <a:gd name="T6" fmla="*/ 0 w 111"/>
                <a:gd name="T7" fmla="*/ 49 h 162"/>
                <a:gd name="T8" fmla="*/ 56 w 111"/>
                <a:gd name="T9" fmla="*/ 18 h 162"/>
              </a:gdLst>
              <a:ahLst/>
              <a:cxnLst>
                <a:cxn ang="0">
                  <a:pos x="T0" y="T1"/>
                </a:cxn>
                <a:cxn ang="0">
                  <a:pos x="T2" y="T3"/>
                </a:cxn>
                <a:cxn ang="0">
                  <a:pos x="T4" y="T5"/>
                </a:cxn>
                <a:cxn ang="0">
                  <a:pos x="T6" y="T7"/>
                </a:cxn>
                <a:cxn ang="0">
                  <a:pos x="T8" y="T9"/>
                </a:cxn>
              </a:cxnLst>
              <a:rect l="0" t="0" r="r" b="b"/>
              <a:pathLst>
                <a:path w="111" h="162">
                  <a:moveTo>
                    <a:pt x="56" y="18"/>
                  </a:moveTo>
                  <a:cubicBezTo>
                    <a:pt x="86" y="35"/>
                    <a:pt x="111" y="78"/>
                    <a:pt x="111" y="113"/>
                  </a:cubicBezTo>
                  <a:cubicBezTo>
                    <a:pt x="111" y="148"/>
                    <a:pt x="86" y="162"/>
                    <a:pt x="55" y="145"/>
                  </a:cubicBezTo>
                  <a:cubicBezTo>
                    <a:pt x="25" y="127"/>
                    <a:pt x="0" y="84"/>
                    <a:pt x="0" y="49"/>
                  </a:cubicBezTo>
                  <a:cubicBezTo>
                    <a:pt x="0" y="14"/>
                    <a:pt x="25" y="0"/>
                    <a:pt x="56" y="18"/>
                  </a:cubicBezTo>
                  <a:close/>
                </a:path>
              </a:pathLst>
            </a:custGeom>
            <a:solidFill>
              <a:srgbClr val="FFFFFF">
                <a:lumMod val="95000"/>
                <a:alpha val="94000"/>
              </a:srgbClr>
            </a:solidFill>
            <a:ln>
              <a:noFill/>
            </a:ln>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3F3F3F"/>
                </a:solidFill>
                <a:effectLst/>
                <a:uLnTx/>
                <a:uFillTx/>
                <a:latin typeface="Lato Light"/>
                <a:ea typeface="+mn-ea"/>
              </a:endParaRPr>
            </a:p>
          </p:txBody>
        </p:sp>
        <p:sp>
          <p:nvSpPr>
            <p:cNvPr id="71" name="Freeform 47">
              <a:extLst>
                <a:ext uri="{FF2B5EF4-FFF2-40B4-BE49-F238E27FC236}">
                  <a16:creationId xmlns:a16="http://schemas.microsoft.com/office/drawing/2014/main" id="{E8E83851-C333-969D-2B2D-CEB766D41C75}"/>
                </a:ext>
              </a:extLst>
            </p:cNvPr>
            <p:cNvSpPr>
              <a:spLocks/>
            </p:cNvSpPr>
            <p:nvPr/>
          </p:nvSpPr>
          <p:spPr bwMode="auto">
            <a:xfrm>
              <a:off x="1378300" y="4525930"/>
              <a:ext cx="281512" cy="429423"/>
            </a:xfrm>
            <a:custGeom>
              <a:avLst/>
              <a:gdLst>
                <a:gd name="T0" fmla="*/ 110 w 130"/>
                <a:gd name="T1" fmla="*/ 160 h 197"/>
                <a:gd name="T2" fmla="*/ 47 w 130"/>
                <a:gd name="T3" fmla="*/ 197 h 197"/>
                <a:gd name="T4" fmla="*/ 67 w 130"/>
                <a:gd name="T5" fmla="*/ 153 h 197"/>
                <a:gd name="T6" fmla="*/ 0 w 130"/>
                <a:gd name="T7" fmla="*/ 36 h 197"/>
                <a:gd name="T8" fmla="*/ 62 w 130"/>
                <a:gd name="T9" fmla="*/ 0 h 197"/>
                <a:gd name="T10" fmla="*/ 130 w 130"/>
                <a:gd name="T11" fmla="*/ 117 h 197"/>
                <a:gd name="T12" fmla="*/ 110 w 130"/>
                <a:gd name="T13" fmla="*/ 160 h 197"/>
              </a:gdLst>
              <a:ahLst/>
              <a:cxnLst>
                <a:cxn ang="0">
                  <a:pos x="T0" y="T1"/>
                </a:cxn>
                <a:cxn ang="0">
                  <a:pos x="T2" y="T3"/>
                </a:cxn>
                <a:cxn ang="0">
                  <a:pos x="T4" y="T5"/>
                </a:cxn>
                <a:cxn ang="0">
                  <a:pos x="T6" y="T7"/>
                </a:cxn>
                <a:cxn ang="0">
                  <a:pos x="T8" y="T9"/>
                </a:cxn>
                <a:cxn ang="0">
                  <a:pos x="T10" y="T11"/>
                </a:cxn>
                <a:cxn ang="0">
                  <a:pos x="T12" y="T13"/>
                </a:cxn>
              </a:cxnLst>
              <a:rect l="0" t="0" r="r" b="b"/>
              <a:pathLst>
                <a:path w="130" h="197">
                  <a:moveTo>
                    <a:pt x="110" y="160"/>
                  </a:moveTo>
                  <a:cubicBezTo>
                    <a:pt x="47" y="197"/>
                    <a:pt x="47" y="197"/>
                    <a:pt x="47" y="197"/>
                  </a:cubicBezTo>
                  <a:cubicBezTo>
                    <a:pt x="59" y="190"/>
                    <a:pt x="67" y="175"/>
                    <a:pt x="67" y="153"/>
                  </a:cubicBezTo>
                  <a:cubicBezTo>
                    <a:pt x="67" y="110"/>
                    <a:pt x="37" y="58"/>
                    <a:pt x="0" y="36"/>
                  </a:cubicBezTo>
                  <a:cubicBezTo>
                    <a:pt x="62" y="0"/>
                    <a:pt x="62" y="0"/>
                    <a:pt x="62" y="0"/>
                  </a:cubicBezTo>
                  <a:cubicBezTo>
                    <a:pt x="100" y="21"/>
                    <a:pt x="130" y="74"/>
                    <a:pt x="130" y="117"/>
                  </a:cubicBezTo>
                  <a:cubicBezTo>
                    <a:pt x="130" y="138"/>
                    <a:pt x="122" y="153"/>
                    <a:pt x="110" y="160"/>
                  </a:cubicBezTo>
                  <a:close/>
                </a:path>
              </a:pathLst>
            </a:custGeom>
            <a:solidFill>
              <a:srgbClr val="595A5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3F3F3F"/>
                </a:solidFill>
                <a:effectLst/>
                <a:uLnTx/>
                <a:uFillTx/>
                <a:latin typeface="Lato Light"/>
                <a:ea typeface="+mn-ea"/>
              </a:endParaRPr>
            </a:p>
          </p:txBody>
        </p:sp>
        <p:sp>
          <p:nvSpPr>
            <p:cNvPr id="72" name="Freeform 48">
              <a:extLst>
                <a:ext uri="{FF2B5EF4-FFF2-40B4-BE49-F238E27FC236}">
                  <a16:creationId xmlns:a16="http://schemas.microsoft.com/office/drawing/2014/main" id="{994162E8-8494-3A79-AFDD-96E41EAC68F8}"/>
                </a:ext>
              </a:extLst>
            </p:cNvPr>
            <p:cNvSpPr>
              <a:spLocks noEditPoints="1"/>
            </p:cNvSpPr>
            <p:nvPr/>
          </p:nvSpPr>
          <p:spPr bwMode="auto">
            <a:xfrm>
              <a:off x="1230136" y="4557661"/>
              <a:ext cx="294211" cy="431537"/>
            </a:xfrm>
            <a:custGeom>
              <a:avLst/>
              <a:gdLst>
                <a:gd name="T0" fmla="*/ 68 w 135"/>
                <a:gd name="T1" fmla="*/ 21 h 198"/>
                <a:gd name="T2" fmla="*/ 135 w 135"/>
                <a:gd name="T3" fmla="*/ 138 h 198"/>
                <a:gd name="T4" fmla="*/ 67 w 135"/>
                <a:gd name="T5" fmla="*/ 177 h 198"/>
                <a:gd name="T6" fmla="*/ 0 w 135"/>
                <a:gd name="T7" fmla="*/ 60 h 198"/>
                <a:gd name="T8" fmla="*/ 68 w 135"/>
                <a:gd name="T9" fmla="*/ 21 h 198"/>
                <a:gd name="T10" fmla="*/ 67 w 135"/>
                <a:gd name="T11" fmla="*/ 163 h 198"/>
                <a:gd name="T12" fmla="*/ 123 w 135"/>
                <a:gd name="T13" fmla="*/ 131 h 198"/>
                <a:gd name="T14" fmla="*/ 68 w 135"/>
                <a:gd name="T15" fmla="*/ 36 h 198"/>
                <a:gd name="T16" fmla="*/ 12 w 135"/>
                <a:gd name="T17" fmla="*/ 67 h 198"/>
                <a:gd name="T18" fmla="*/ 67 w 135"/>
                <a:gd name="T19" fmla="*/ 16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98">
                  <a:moveTo>
                    <a:pt x="68" y="21"/>
                  </a:moveTo>
                  <a:cubicBezTo>
                    <a:pt x="105" y="43"/>
                    <a:pt x="135" y="95"/>
                    <a:pt x="135" y="138"/>
                  </a:cubicBezTo>
                  <a:cubicBezTo>
                    <a:pt x="135" y="181"/>
                    <a:pt x="104" y="198"/>
                    <a:pt x="67" y="177"/>
                  </a:cubicBezTo>
                  <a:cubicBezTo>
                    <a:pt x="30" y="155"/>
                    <a:pt x="0" y="103"/>
                    <a:pt x="0" y="60"/>
                  </a:cubicBezTo>
                  <a:cubicBezTo>
                    <a:pt x="0" y="17"/>
                    <a:pt x="30" y="0"/>
                    <a:pt x="68" y="21"/>
                  </a:cubicBezTo>
                  <a:close/>
                  <a:moveTo>
                    <a:pt x="67" y="163"/>
                  </a:moveTo>
                  <a:cubicBezTo>
                    <a:pt x="98" y="180"/>
                    <a:pt x="123" y="166"/>
                    <a:pt x="123" y="131"/>
                  </a:cubicBezTo>
                  <a:cubicBezTo>
                    <a:pt x="123" y="96"/>
                    <a:pt x="98" y="53"/>
                    <a:pt x="68" y="36"/>
                  </a:cubicBezTo>
                  <a:cubicBezTo>
                    <a:pt x="37" y="18"/>
                    <a:pt x="12" y="32"/>
                    <a:pt x="12" y="67"/>
                  </a:cubicBezTo>
                  <a:cubicBezTo>
                    <a:pt x="12" y="102"/>
                    <a:pt x="37" y="145"/>
                    <a:pt x="67" y="163"/>
                  </a:cubicBezTo>
                </a:path>
              </a:pathLst>
            </a:custGeom>
            <a:solidFill>
              <a:srgbClr val="8F9193"/>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3F3F3F"/>
                </a:solidFill>
                <a:effectLst/>
                <a:uLnTx/>
                <a:uFillTx/>
                <a:latin typeface="Lato Light"/>
                <a:ea typeface="+mn-ea"/>
              </a:endParaRPr>
            </a:p>
          </p:txBody>
        </p:sp>
        <p:sp>
          <p:nvSpPr>
            <p:cNvPr id="73" name="Freeform 49">
              <a:extLst>
                <a:ext uri="{FF2B5EF4-FFF2-40B4-BE49-F238E27FC236}">
                  <a16:creationId xmlns:a16="http://schemas.microsoft.com/office/drawing/2014/main" id="{B3995BD1-A212-DCB4-E83D-CAEAB761024B}"/>
                </a:ext>
              </a:extLst>
            </p:cNvPr>
            <p:cNvSpPr>
              <a:spLocks/>
            </p:cNvSpPr>
            <p:nvPr/>
          </p:nvSpPr>
          <p:spPr bwMode="auto">
            <a:xfrm>
              <a:off x="1740243" y="4790353"/>
              <a:ext cx="241296" cy="105769"/>
            </a:xfrm>
            <a:custGeom>
              <a:avLst/>
              <a:gdLst>
                <a:gd name="T0" fmla="*/ 0 w 111"/>
                <a:gd name="T1" fmla="*/ 43 h 48"/>
                <a:gd name="T2" fmla="*/ 63 w 111"/>
                <a:gd name="T3" fmla="*/ 7 h 48"/>
                <a:gd name="T4" fmla="*/ 111 w 111"/>
                <a:gd name="T5" fmla="*/ 12 h 48"/>
                <a:gd name="T6" fmla="*/ 48 w 111"/>
                <a:gd name="T7" fmla="*/ 48 h 48"/>
                <a:gd name="T8" fmla="*/ 0 w 111"/>
                <a:gd name="T9" fmla="*/ 43 h 48"/>
              </a:gdLst>
              <a:ahLst/>
              <a:cxnLst>
                <a:cxn ang="0">
                  <a:pos x="T0" y="T1"/>
                </a:cxn>
                <a:cxn ang="0">
                  <a:pos x="T2" y="T3"/>
                </a:cxn>
                <a:cxn ang="0">
                  <a:pos x="T4" y="T5"/>
                </a:cxn>
                <a:cxn ang="0">
                  <a:pos x="T6" y="T7"/>
                </a:cxn>
                <a:cxn ang="0">
                  <a:pos x="T8" y="T9"/>
                </a:cxn>
              </a:cxnLst>
              <a:rect l="0" t="0" r="r" b="b"/>
              <a:pathLst>
                <a:path w="111" h="48">
                  <a:moveTo>
                    <a:pt x="0" y="43"/>
                  </a:moveTo>
                  <a:cubicBezTo>
                    <a:pt x="63" y="7"/>
                    <a:pt x="63" y="7"/>
                    <a:pt x="63" y="7"/>
                  </a:cubicBezTo>
                  <a:cubicBezTo>
                    <a:pt x="75" y="0"/>
                    <a:pt x="92" y="1"/>
                    <a:pt x="111" y="12"/>
                  </a:cubicBezTo>
                  <a:cubicBezTo>
                    <a:pt x="48" y="48"/>
                    <a:pt x="48" y="48"/>
                    <a:pt x="48" y="48"/>
                  </a:cubicBezTo>
                  <a:cubicBezTo>
                    <a:pt x="30" y="37"/>
                    <a:pt x="13" y="36"/>
                    <a:pt x="0" y="43"/>
                  </a:cubicBez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3F3F3F"/>
                </a:solidFill>
                <a:effectLst/>
                <a:uLnTx/>
                <a:uFillTx/>
                <a:latin typeface="Lato Light"/>
                <a:ea typeface="+mn-ea"/>
              </a:endParaRPr>
            </a:p>
          </p:txBody>
        </p:sp>
        <p:sp>
          <p:nvSpPr>
            <p:cNvPr id="74" name="Freeform 50">
              <a:extLst>
                <a:ext uri="{FF2B5EF4-FFF2-40B4-BE49-F238E27FC236}">
                  <a16:creationId xmlns:a16="http://schemas.microsoft.com/office/drawing/2014/main" id="{516E833B-CF82-3A2D-5F1E-1FEFF5D4222A}"/>
                </a:ext>
              </a:extLst>
            </p:cNvPr>
            <p:cNvSpPr>
              <a:spLocks/>
            </p:cNvSpPr>
            <p:nvPr/>
          </p:nvSpPr>
          <p:spPr bwMode="auto">
            <a:xfrm>
              <a:off x="1723310" y="4889775"/>
              <a:ext cx="243413" cy="353269"/>
            </a:xfrm>
            <a:custGeom>
              <a:avLst/>
              <a:gdLst>
                <a:gd name="T0" fmla="*/ 55 w 111"/>
                <a:gd name="T1" fmla="*/ 17 h 162"/>
                <a:gd name="T2" fmla="*/ 110 w 111"/>
                <a:gd name="T3" fmla="*/ 113 h 162"/>
                <a:gd name="T4" fmla="*/ 55 w 111"/>
                <a:gd name="T5" fmla="*/ 144 h 162"/>
                <a:gd name="T6" fmla="*/ 0 w 111"/>
                <a:gd name="T7" fmla="*/ 49 h 162"/>
                <a:gd name="T8" fmla="*/ 55 w 111"/>
                <a:gd name="T9" fmla="*/ 17 h 162"/>
              </a:gdLst>
              <a:ahLst/>
              <a:cxnLst>
                <a:cxn ang="0">
                  <a:pos x="T0" y="T1"/>
                </a:cxn>
                <a:cxn ang="0">
                  <a:pos x="T2" y="T3"/>
                </a:cxn>
                <a:cxn ang="0">
                  <a:pos x="T4" y="T5"/>
                </a:cxn>
                <a:cxn ang="0">
                  <a:pos x="T6" y="T7"/>
                </a:cxn>
                <a:cxn ang="0">
                  <a:pos x="T8" y="T9"/>
                </a:cxn>
              </a:cxnLst>
              <a:rect l="0" t="0" r="r" b="b"/>
              <a:pathLst>
                <a:path w="111" h="162">
                  <a:moveTo>
                    <a:pt x="55" y="17"/>
                  </a:moveTo>
                  <a:cubicBezTo>
                    <a:pt x="86" y="35"/>
                    <a:pt x="111" y="78"/>
                    <a:pt x="110" y="113"/>
                  </a:cubicBezTo>
                  <a:cubicBezTo>
                    <a:pt x="110" y="148"/>
                    <a:pt x="86" y="162"/>
                    <a:pt x="55" y="144"/>
                  </a:cubicBezTo>
                  <a:cubicBezTo>
                    <a:pt x="24" y="127"/>
                    <a:pt x="0" y="84"/>
                    <a:pt x="0" y="49"/>
                  </a:cubicBezTo>
                  <a:cubicBezTo>
                    <a:pt x="0" y="14"/>
                    <a:pt x="25" y="0"/>
                    <a:pt x="55" y="17"/>
                  </a:cubicBezTo>
                  <a:close/>
                </a:path>
              </a:pathLst>
            </a:custGeom>
            <a:solidFill>
              <a:srgbClr val="FFFFFF">
                <a:lumMod val="95000"/>
                <a:alpha val="94000"/>
              </a:srgbClr>
            </a:solidFill>
            <a:ln>
              <a:noFill/>
            </a:ln>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3F3F3F"/>
                </a:solidFill>
                <a:effectLst/>
                <a:uLnTx/>
                <a:uFillTx/>
                <a:latin typeface="Lato Light"/>
                <a:ea typeface="+mn-ea"/>
              </a:endParaRPr>
            </a:p>
          </p:txBody>
        </p:sp>
        <p:sp>
          <p:nvSpPr>
            <p:cNvPr id="75" name="Freeform 51">
              <a:extLst>
                <a:ext uri="{FF2B5EF4-FFF2-40B4-BE49-F238E27FC236}">
                  <a16:creationId xmlns:a16="http://schemas.microsoft.com/office/drawing/2014/main" id="{5D41B408-D086-0720-402F-5A987216E606}"/>
                </a:ext>
              </a:extLst>
            </p:cNvPr>
            <p:cNvSpPr>
              <a:spLocks/>
            </p:cNvSpPr>
            <p:nvPr/>
          </p:nvSpPr>
          <p:spPr bwMode="auto">
            <a:xfrm>
              <a:off x="1843959" y="4817852"/>
              <a:ext cx="285745" cy="427306"/>
            </a:xfrm>
            <a:custGeom>
              <a:avLst/>
              <a:gdLst>
                <a:gd name="T0" fmla="*/ 111 w 131"/>
                <a:gd name="T1" fmla="*/ 160 h 196"/>
                <a:gd name="T2" fmla="*/ 48 w 131"/>
                <a:gd name="T3" fmla="*/ 196 h 196"/>
                <a:gd name="T4" fmla="*/ 68 w 131"/>
                <a:gd name="T5" fmla="*/ 153 h 196"/>
                <a:gd name="T6" fmla="*/ 0 w 131"/>
                <a:gd name="T7" fmla="*/ 36 h 196"/>
                <a:gd name="T8" fmla="*/ 63 w 131"/>
                <a:gd name="T9" fmla="*/ 0 h 196"/>
                <a:gd name="T10" fmla="*/ 131 w 131"/>
                <a:gd name="T11" fmla="*/ 116 h 196"/>
                <a:gd name="T12" fmla="*/ 111 w 131"/>
                <a:gd name="T13" fmla="*/ 160 h 196"/>
              </a:gdLst>
              <a:ahLst/>
              <a:cxnLst>
                <a:cxn ang="0">
                  <a:pos x="T0" y="T1"/>
                </a:cxn>
                <a:cxn ang="0">
                  <a:pos x="T2" y="T3"/>
                </a:cxn>
                <a:cxn ang="0">
                  <a:pos x="T4" y="T5"/>
                </a:cxn>
                <a:cxn ang="0">
                  <a:pos x="T6" y="T7"/>
                </a:cxn>
                <a:cxn ang="0">
                  <a:pos x="T8" y="T9"/>
                </a:cxn>
                <a:cxn ang="0">
                  <a:pos x="T10" y="T11"/>
                </a:cxn>
                <a:cxn ang="0">
                  <a:pos x="T12" y="T13"/>
                </a:cxn>
              </a:cxnLst>
              <a:rect l="0" t="0" r="r" b="b"/>
              <a:pathLst>
                <a:path w="131" h="196">
                  <a:moveTo>
                    <a:pt x="111" y="160"/>
                  </a:moveTo>
                  <a:cubicBezTo>
                    <a:pt x="48" y="196"/>
                    <a:pt x="48" y="196"/>
                    <a:pt x="48" y="196"/>
                  </a:cubicBezTo>
                  <a:cubicBezTo>
                    <a:pt x="60" y="189"/>
                    <a:pt x="68" y="174"/>
                    <a:pt x="68" y="153"/>
                  </a:cubicBezTo>
                  <a:cubicBezTo>
                    <a:pt x="68" y="110"/>
                    <a:pt x="38" y="58"/>
                    <a:pt x="0" y="36"/>
                  </a:cubicBezTo>
                  <a:cubicBezTo>
                    <a:pt x="63" y="0"/>
                    <a:pt x="63" y="0"/>
                    <a:pt x="63" y="0"/>
                  </a:cubicBezTo>
                  <a:cubicBezTo>
                    <a:pt x="101" y="21"/>
                    <a:pt x="131" y="73"/>
                    <a:pt x="131" y="116"/>
                  </a:cubicBezTo>
                  <a:cubicBezTo>
                    <a:pt x="131" y="138"/>
                    <a:pt x="123" y="153"/>
                    <a:pt x="111" y="160"/>
                  </a:cubicBez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3F3F3F"/>
                </a:solidFill>
                <a:effectLst/>
                <a:uLnTx/>
                <a:uFillTx/>
                <a:latin typeface="Lato Light"/>
                <a:ea typeface="+mn-ea"/>
              </a:endParaRPr>
            </a:p>
          </p:txBody>
        </p:sp>
        <p:sp>
          <p:nvSpPr>
            <p:cNvPr id="76" name="Freeform 52">
              <a:extLst>
                <a:ext uri="{FF2B5EF4-FFF2-40B4-BE49-F238E27FC236}">
                  <a16:creationId xmlns:a16="http://schemas.microsoft.com/office/drawing/2014/main" id="{B55923B4-695D-FA26-23F5-79E2907F2FB2}"/>
                </a:ext>
              </a:extLst>
            </p:cNvPr>
            <p:cNvSpPr>
              <a:spLocks noEditPoints="1"/>
            </p:cNvSpPr>
            <p:nvPr/>
          </p:nvSpPr>
          <p:spPr bwMode="auto">
            <a:xfrm>
              <a:off x="1695795" y="4849583"/>
              <a:ext cx="296329" cy="431537"/>
            </a:xfrm>
            <a:custGeom>
              <a:avLst/>
              <a:gdLst>
                <a:gd name="T0" fmla="*/ 68 w 136"/>
                <a:gd name="T1" fmla="*/ 21 h 198"/>
                <a:gd name="T2" fmla="*/ 136 w 136"/>
                <a:gd name="T3" fmla="*/ 138 h 198"/>
                <a:gd name="T4" fmla="*/ 68 w 136"/>
                <a:gd name="T5" fmla="*/ 177 h 198"/>
                <a:gd name="T6" fmla="*/ 1 w 136"/>
                <a:gd name="T7" fmla="*/ 60 h 198"/>
                <a:gd name="T8" fmla="*/ 68 w 136"/>
                <a:gd name="T9" fmla="*/ 21 h 198"/>
                <a:gd name="T10" fmla="*/ 68 w 136"/>
                <a:gd name="T11" fmla="*/ 162 h 198"/>
                <a:gd name="T12" fmla="*/ 123 w 136"/>
                <a:gd name="T13" fmla="*/ 131 h 198"/>
                <a:gd name="T14" fmla="*/ 68 w 136"/>
                <a:gd name="T15" fmla="*/ 35 h 198"/>
                <a:gd name="T16" fmla="*/ 13 w 136"/>
                <a:gd name="T17" fmla="*/ 67 h 198"/>
                <a:gd name="T18" fmla="*/ 68 w 136"/>
                <a:gd name="T19" fmla="*/ 16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198">
                  <a:moveTo>
                    <a:pt x="68" y="21"/>
                  </a:moveTo>
                  <a:cubicBezTo>
                    <a:pt x="106" y="43"/>
                    <a:pt x="136" y="95"/>
                    <a:pt x="136" y="138"/>
                  </a:cubicBezTo>
                  <a:cubicBezTo>
                    <a:pt x="136" y="181"/>
                    <a:pt x="105" y="198"/>
                    <a:pt x="68" y="177"/>
                  </a:cubicBezTo>
                  <a:cubicBezTo>
                    <a:pt x="31" y="155"/>
                    <a:pt x="0" y="103"/>
                    <a:pt x="1" y="60"/>
                  </a:cubicBezTo>
                  <a:cubicBezTo>
                    <a:pt x="1" y="17"/>
                    <a:pt x="31" y="0"/>
                    <a:pt x="68" y="21"/>
                  </a:cubicBezTo>
                  <a:close/>
                  <a:moveTo>
                    <a:pt x="68" y="162"/>
                  </a:moveTo>
                  <a:cubicBezTo>
                    <a:pt x="99" y="180"/>
                    <a:pt x="123" y="166"/>
                    <a:pt x="123" y="131"/>
                  </a:cubicBezTo>
                  <a:cubicBezTo>
                    <a:pt x="124" y="96"/>
                    <a:pt x="99" y="53"/>
                    <a:pt x="68" y="35"/>
                  </a:cubicBezTo>
                  <a:cubicBezTo>
                    <a:pt x="38" y="18"/>
                    <a:pt x="13" y="32"/>
                    <a:pt x="13" y="67"/>
                  </a:cubicBezTo>
                  <a:cubicBezTo>
                    <a:pt x="13" y="102"/>
                    <a:pt x="37" y="145"/>
                    <a:pt x="68" y="162"/>
                  </a:cubicBezTo>
                </a:path>
              </a:pathLst>
            </a:custGeom>
            <a:solidFill>
              <a:srgbClr val="8F9193"/>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3F3F3F"/>
                </a:solidFill>
                <a:effectLst/>
                <a:uLnTx/>
                <a:uFillTx/>
                <a:latin typeface="Lato Light"/>
                <a:ea typeface="+mn-ea"/>
              </a:endParaRPr>
            </a:p>
          </p:txBody>
        </p:sp>
      </p:grpSp>
      <p:grpSp>
        <p:nvGrpSpPr>
          <p:cNvPr id="77" name="Group 144">
            <a:extLst>
              <a:ext uri="{FF2B5EF4-FFF2-40B4-BE49-F238E27FC236}">
                <a16:creationId xmlns:a16="http://schemas.microsoft.com/office/drawing/2014/main" id="{95178BE5-248C-6F15-C67A-817557D0F975}"/>
              </a:ext>
            </a:extLst>
          </p:cNvPr>
          <p:cNvGrpSpPr>
            <a:grpSpLocks/>
          </p:cNvGrpSpPr>
          <p:nvPr/>
        </p:nvGrpSpPr>
        <p:grpSpPr bwMode="auto">
          <a:xfrm>
            <a:off x="11198589" y="4014566"/>
            <a:ext cx="1025090" cy="687222"/>
            <a:chOff x="4846232" y="2296241"/>
            <a:chExt cx="2440488" cy="1984341"/>
          </a:xfrm>
        </p:grpSpPr>
        <p:sp>
          <p:nvSpPr>
            <p:cNvPr id="78" name="Freeform 82">
              <a:extLst>
                <a:ext uri="{FF2B5EF4-FFF2-40B4-BE49-F238E27FC236}">
                  <a16:creationId xmlns:a16="http://schemas.microsoft.com/office/drawing/2014/main" id="{396E4BEB-6CE9-25C3-CBEE-158CD09F7796}"/>
                </a:ext>
              </a:extLst>
            </p:cNvPr>
            <p:cNvSpPr>
              <a:spLocks/>
            </p:cNvSpPr>
            <p:nvPr/>
          </p:nvSpPr>
          <p:spPr bwMode="auto">
            <a:xfrm>
              <a:off x="4856816" y="2914627"/>
              <a:ext cx="2429904" cy="1365955"/>
            </a:xfrm>
            <a:custGeom>
              <a:avLst/>
              <a:gdLst>
                <a:gd name="T0" fmla="*/ 1020 w 1021"/>
                <a:gd name="T1" fmla="*/ 269 h 573"/>
                <a:gd name="T2" fmla="*/ 1007 w 1021"/>
                <a:gd name="T3" fmla="*/ 250 h 573"/>
                <a:gd name="T4" fmla="*/ 681 w 1021"/>
                <a:gd name="T5" fmla="*/ 62 h 573"/>
                <a:gd name="T6" fmla="*/ 493 w 1021"/>
                <a:gd name="T7" fmla="*/ 10 h 573"/>
                <a:gd name="T8" fmla="*/ 430 w 1021"/>
                <a:gd name="T9" fmla="*/ 10 h 573"/>
                <a:gd name="T10" fmla="*/ 13 w 1021"/>
                <a:gd name="T11" fmla="*/ 253 h 573"/>
                <a:gd name="T12" fmla="*/ 1 w 1021"/>
                <a:gd name="T13" fmla="*/ 271 h 573"/>
                <a:gd name="T14" fmla="*/ 1 w 1021"/>
                <a:gd name="T15" fmla="*/ 271 h 573"/>
                <a:gd name="T16" fmla="*/ 0 w 1021"/>
                <a:gd name="T17" fmla="*/ 302 h 573"/>
                <a:gd name="T18" fmla="*/ 13 w 1021"/>
                <a:gd name="T19" fmla="*/ 320 h 573"/>
                <a:gd name="T20" fmla="*/ 433 w 1021"/>
                <a:gd name="T21" fmla="*/ 562 h 573"/>
                <a:gd name="T22" fmla="*/ 496 w 1021"/>
                <a:gd name="T23" fmla="*/ 562 h 573"/>
                <a:gd name="T24" fmla="*/ 727 w 1021"/>
                <a:gd name="T25" fmla="*/ 480 h 573"/>
                <a:gd name="T26" fmla="*/ 1007 w 1021"/>
                <a:gd name="T27" fmla="*/ 317 h 573"/>
                <a:gd name="T28" fmla="*/ 1020 w 1021"/>
                <a:gd name="T29" fmla="*/ 299 h 573"/>
                <a:gd name="T30" fmla="*/ 1020 w 1021"/>
                <a:gd name="T31" fmla="*/ 268 h 573"/>
                <a:gd name="T32" fmla="*/ 1020 w 1021"/>
                <a:gd name="T33" fmla="*/ 269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21" h="573">
                  <a:moveTo>
                    <a:pt x="1020" y="269"/>
                  </a:moveTo>
                  <a:cubicBezTo>
                    <a:pt x="1021" y="262"/>
                    <a:pt x="1017" y="255"/>
                    <a:pt x="1007" y="250"/>
                  </a:cubicBezTo>
                  <a:cubicBezTo>
                    <a:pt x="681" y="62"/>
                    <a:pt x="681" y="62"/>
                    <a:pt x="681" y="62"/>
                  </a:cubicBezTo>
                  <a:cubicBezTo>
                    <a:pt x="493" y="10"/>
                    <a:pt x="493" y="10"/>
                    <a:pt x="493" y="10"/>
                  </a:cubicBezTo>
                  <a:cubicBezTo>
                    <a:pt x="476" y="0"/>
                    <a:pt x="448" y="0"/>
                    <a:pt x="430" y="10"/>
                  </a:cubicBezTo>
                  <a:cubicBezTo>
                    <a:pt x="13" y="253"/>
                    <a:pt x="13" y="253"/>
                    <a:pt x="13" y="253"/>
                  </a:cubicBezTo>
                  <a:cubicBezTo>
                    <a:pt x="5" y="258"/>
                    <a:pt x="1" y="264"/>
                    <a:pt x="1" y="271"/>
                  </a:cubicBezTo>
                  <a:cubicBezTo>
                    <a:pt x="1" y="271"/>
                    <a:pt x="1" y="271"/>
                    <a:pt x="1" y="271"/>
                  </a:cubicBezTo>
                  <a:cubicBezTo>
                    <a:pt x="0" y="302"/>
                    <a:pt x="0" y="302"/>
                    <a:pt x="0" y="302"/>
                  </a:cubicBezTo>
                  <a:cubicBezTo>
                    <a:pt x="0" y="308"/>
                    <a:pt x="5" y="315"/>
                    <a:pt x="13" y="320"/>
                  </a:cubicBezTo>
                  <a:cubicBezTo>
                    <a:pt x="433" y="562"/>
                    <a:pt x="433" y="562"/>
                    <a:pt x="433" y="562"/>
                  </a:cubicBezTo>
                  <a:cubicBezTo>
                    <a:pt x="451" y="573"/>
                    <a:pt x="479" y="573"/>
                    <a:pt x="496" y="562"/>
                  </a:cubicBezTo>
                  <a:cubicBezTo>
                    <a:pt x="727" y="480"/>
                    <a:pt x="727" y="480"/>
                    <a:pt x="727" y="480"/>
                  </a:cubicBezTo>
                  <a:cubicBezTo>
                    <a:pt x="1007" y="317"/>
                    <a:pt x="1007" y="317"/>
                    <a:pt x="1007" y="317"/>
                  </a:cubicBezTo>
                  <a:cubicBezTo>
                    <a:pt x="1016" y="312"/>
                    <a:pt x="1020" y="306"/>
                    <a:pt x="1020" y="299"/>
                  </a:cubicBezTo>
                  <a:cubicBezTo>
                    <a:pt x="1020" y="268"/>
                    <a:pt x="1020" y="268"/>
                    <a:pt x="1020" y="268"/>
                  </a:cubicBezTo>
                  <a:cubicBezTo>
                    <a:pt x="1020" y="268"/>
                    <a:pt x="1020" y="269"/>
                    <a:pt x="1020" y="269"/>
                  </a:cubicBezTo>
                  <a:close/>
                </a:path>
              </a:pathLst>
            </a:custGeom>
            <a:solidFill>
              <a:srgbClr val="FFFFFF">
                <a:lumMod val="65000"/>
                <a:alpha val="10000"/>
              </a:srgbClr>
            </a:solidFill>
            <a:ln>
              <a:noFill/>
            </a:ln>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3F3F3F"/>
                </a:solidFill>
                <a:effectLst/>
                <a:uLnTx/>
                <a:uFillTx/>
                <a:latin typeface="Lato Light"/>
                <a:ea typeface="+mn-ea"/>
              </a:endParaRPr>
            </a:p>
          </p:txBody>
        </p:sp>
        <p:sp>
          <p:nvSpPr>
            <p:cNvPr id="79" name="Freeform 83">
              <a:extLst>
                <a:ext uri="{FF2B5EF4-FFF2-40B4-BE49-F238E27FC236}">
                  <a16:creationId xmlns:a16="http://schemas.microsoft.com/office/drawing/2014/main" id="{339F2A9D-1B64-6BBF-75DD-3231F812B6ED}"/>
                </a:ext>
              </a:extLst>
            </p:cNvPr>
            <p:cNvSpPr>
              <a:spLocks/>
            </p:cNvSpPr>
            <p:nvPr/>
          </p:nvSpPr>
          <p:spPr bwMode="auto">
            <a:xfrm>
              <a:off x="4856816" y="3560543"/>
              <a:ext cx="2203423" cy="720039"/>
            </a:xfrm>
            <a:custGeom>
              <a:avLst/>
              <a:gdLst>
                <a:gd name="T0" fmla="*/ 926 w 926"/>
                <a:gd name="T1" fmla="*/ 0 h 302"/>
                <a:gd name="T2" fmla="*/ 926 w 926"/>
                <a:gd name="T3" fmla="*/ 31 h 302"/>
                <a:gd name="T4" fmla="*/ 913 w 926"/>
                <a:gd name="T5" fmla="*/ 49 h 302"/>
                <a:gd name="T6" fmla="*/ 496 w 926"/>
                <a:gd name="T7" fmla="*/ 291 h 302"/>
                <a:gd name="T8" fmla="*/ 433 w 926"/>
                <a:gd name="T9" fmla="*/ 291 h 302"/>
                <a:gd name="T10" fmla="*/ 13 w 926"/>
                <a:gd name="T11" fmla="*/ 49 h 302"/>
                <a:gd name="T12" fmla="*/ 0 w 926"/>
                <a:gd name="T13" fmla="*/ 31 h 302"/>
                <a:gd name="T14" fmla="*/ 1 w 926"/>
                <a:gd name="T15" fmla="*/ 0 h 302"/>
                <a:gd name="T16" fmla="*/ 14 w 926"/>
                <a:gd name="T17" fmla="*/ 18 h 302"/>
                <a:gd name="T18" fmla="*/ 433 w 926"/>
                <a:gd name="T19" fmla="*/ 261 h 302"/>
                <a:gd name="T20" fmla="*/ 496 w 926"/>
                <a:gd name="T21" fmla="*/ 261 h 302"/>
                <a:gd name="T22" fmla="*/ 913 w 926"/>
                <a:gd name="T23" fmla="*/ 18 h 302"/>
                <a:gd name="T24" fmla="*/ 926 w 926"/>
                <a:gd name="T25"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6" h="302">
                  <a:moveTo>
                    <a:pt x="926" y="0"/>
                  </a:moveTo>
                  <a:cubicBezTo>
                    <a:pt x="926" y="31"/>
                    <a:pt x="926" y="31"/>
                    <a:pt x="926" y="31"/>
                  </a:cubicBezTo>
                  <a:cubicBezTo>
                    <a:pt x="926" y="38"/>
                    <a:pt x="922" y="44"/>
                    <a:pt x="913" y="49"/>
                  </a:cubicBezTo>
                  <a:cubicBezTo>
                    <a:pt x="496" y="291"/>
                    <a:pt x="496" y="291"/>
                    <a:pt x="496" y="291"/>
                  </a:cubicBezTo>
                  <a:cubicBezTo>
                    <a:pt x="479" y="302"/>
                    <a:pt x="451" y="302"/>
                    <a:pt x="433" y="291"/>
                  </a:cubicBezTo>
                  <a:cubicBezTo>
                    <a:pt x="13" y="49"/>
                    <a:pt x="13" y="49"/>
                    <a:pt x="13" y="49"/>
                  </a:cubicBezTo>
                  <a:cubicBezTo>
                    <a:pt x="5" y="44"/>
                    <a:pt x="0" y="37"/>
                    <a:pt x="0" y="31"/>
                  </a:cubicBezTo>
                  <a:cubicBezTo>
                    <a:pt x="1" y="0"/>
                    <a:pt x="1" y="0"/>
                    <a:pt x="1" y="0"/>
                  </a:cubicBezTo>
                  <a:cubicBezTo>
                    <a:pt x="1" y="6"/>
                    <a:pt x="5" y="13"/>
                    <a:pt x="14" y="18"/>
                  </a:cubicBezTo>
                  <a:cubicBezTo>
                    <a:pt x="433" y="261"/>
                    <a:pt x="433" y="261"/>
                    <a:pt x="433" y="261"/>
                  </a:cubicBezTo>
                  <a:cubicBezTo>
                    <a:pt x="451" y="271"/>
                    <a:pt x="479" y="271"/>
                    <a:pt x="496" y="261"/>
                  </a:cubicBezTo>
                  <a:cubicBezTo>
                    <a:pt x="913" y="18"/>
                    <a:pt x="913" y="18"/>
                    <a:pt x="913" y="18"/>
                  </a:cubicBezTo>
                  <a:cubicBezTo>
                    <a:pt x="922" y="13"/>
                    <a:pt x="926" y="7"/>
                    <a:pt x="926" y="0"/>
                  </a:cubicBezTo>
                  <a:close/>
                </a:path>
              </a:pathLst>
            </a:custGeom>
            <a:solidFill>
              <a:srgbClr val="FFFFFF">
                <a:lumMod val="75000"/>
              </a:srgbClr>
            </a:solidFill>
            <a:ln>
              <a:noFill/>
            </a:ln>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3F3F3F"/>
                </a:solidFill>
                <a:effectLst/>
                <a:uLnTx/>
                <a:uFillTx/>
                <a:latin typeface="Lato Light"/>
                <a:ea typeface="+mn-ea"/>
              </a:endParaRPr>
            </a:p>
          </p:txBody>
        </p:sp>
        <p:sp>
          <p:nvSpPr>
            <p:cNvPr id="80" name="Freeform 84">
              <a:extLst>
                <a:ext uri="{FF2B5EF4-FFF2-40B4-BE49-F238E27FC236}">
                  <a16:creationId xmlns:a16="http://schemas.microsoft.com/office/drawing/2014/main" id="{846B8474-B07A-ABA1-3217-2F06B75601E5}"/>
                </a:ext>
              </a:extLst>
            </p:cNvPr>
            <p:cNvSpPr>
              <a:spLocks/>
            </p:cNvSpPr>
            <p:nvPr/>
          </p:nvSpPr>
          <p:spPr bwMode="auto">
            <a:xfrm>
              <a:off x="4846232" y="2914627"/>
              <a:ext cx="2226707" cy="1291834"/>
            </a:xfrm>
            <a:custGeom>
              <a:avLst/>
              <a:gdLst>
                <a:gd name="T0" fmla="*/ 917 w 935"/>
                <a:gd name="T1" fmla="*/ 253 h 542"/>
                <a:gd name="T2" fmla="*/ 497 w 935"/>
                <a:gd name="T3" fmla="*/ 10 h 542"/>
                <a:gd name="T4" fmla="*/ 434 w 935"/>
                <a:gd name="T5" fmla="*/ 10 h 542"/>
                <a:gd name="T6" fmla="*/ 17 w 935"/>
                <a:gd name="T7" fmla="*/ 253 h 542"/>
                <a:gd name="T8" fmla="*/ 18 w 935"/>
                <a:gd name="T9" fmla="*/ 289 h 542"/>
                <a:gd name="T10" fmla="*/ 437 w 935"/>
                <a:gd name="T11" fmla="*/ 532 h 542"/>
                <a:gd name="T12" fmla="*/ 500 w 935"/>
                <a:gd name="T13" fmla="*/ 532 h 542"/>
                <a:gd name="T14" fmla="*/ 917 w 935"/>
                <a:gd name="T15" fmla="*/ 289 h 542"/>
                <a:gd name="T16" fmla="*/ 917 w 935"/>
                <a:gd name="T17" fmla="*/ 253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5" h="542">
                  <a:moveTo>
                    <a:pt x="917" y="253"/>
                  </a:moveTo>
                  <a:cubicBezTo>
                    <a:pt x="497" y="10"/>
                    <a:pt x="497" y="10"/>
                    <a:pt x="497" y="10"/>
                  </a:cubicBezTo>
                  <a:cubicBezTo>
                    <a:pt x="480" y="0"/>
                    <a:pt x="452" y="0"/>
                    <a:pt x="434" y="10"/>
                  </a:cubicBezTo>
                  <a:cubicBezTo>
                    <a:pt x="17" y="253"/>
                    <a:pt x="17" y="253"/>
                    <a:pt x="17" y="253"/>
                  </a:cubicBezTo>
                  <a:cubicBezTo>
                    <a:pt x="0" y="263"/>
                    <a:pt x="0" y="279"/>
                    <a:pt x="18" y="289"/>
                  </a:cubicBezTo>
                  <a:cubicBezTo>
                    <a:pt x="437" y="532"/>
                    <a:pt x="437" y="532"/>
                    <a:pt x="437" y="532"/>
                  </a:cubicBezTo>
                  <a:cubicBezTo>
                    <a:pt x="455" y="542"/>
                    <a:pt x="483" y="542"/>
                    <a:pt x="500" y="532"/>
                  </a:cubicBezTo>
                  <a:cubicBezTo>
                    <a:pt x="917" y="289"/>
                    <a:pt x="917" y="289"/>
                    <a:pt x="917" y="289"/>
                  </a:cubicBezTo>
                  <a:cubicBezTo>
                    <a:pt x="935" y="279"/>
                    <a:pt x="935" y="263"/>
                    <a:pt x="917" y="253"/>
                  </a:cubicBezTo>
                  <a:close/>
                </a:path>
              </a:pathLst>
            </a:custGeom>
            <a:solidFill>
              <a:srgbClr val="FFFFFF">
                <a:lumMod val="95000"/>
              </a:srgbClr>
            </a:solidFill>
            <a:ln>
              <a:noFill/>
            </a:ln>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3F3F3F"/>
                </a:solidFill>
                <a:effectLst/>
                <a:uLnTx/>
                <a:uFillTx/>
                <a:latin typeface="Lato Light"/>
                <a:ea typeface="+mn-ea"/>
              </a:endParaRPr>
            </a:p>
          </p:txBody>
        </p:sp>
        <p:sp>
          <p:nvSpPr>
            <p:cNvPr id="81" name="Freeform 85">
              <a:extLst>
                <a:ext uri="{FF2B5EF4-FFF2-40B4-BE49-F238E27FC236}">
                  <a16:creationId xmlns:a16="http://schemas.microsoft.com/office/drawing/2014/main" id="{728FE455-0D8F-2099-ECEC-88B186D277C7}"/>
                </a:ext>
              </a:extLst>
            </p:cNvPr>
            <p:cNvSpPr>
              <a:spLocks/>
            </p:cNvSpPr>
            <p:nvPr/>
          </p:nvSpPr>
          <p:spPr bwMode="auto">
            <a:xfrm>
              <a:off x="5400792" y="3179346"/>
              <a:ext cx="1672147" cy="796278"/>
            </a:xfrm>
            <a:custGeom>
              <a:avLst/>
              <a:gdLst>
                <a:gd name="T0" fmla="*/ 684 w 702"/>
                <a:gd name="T1" fmla="*/ 142 h 334"/>
                <a:gd name="T2" fmla="*/ 458 w 702"/>
                <a:gd name="T3" fmla="*/ 11 h 334"/>
                <a:gd name="T4" fmla="*/ 414 w 702"/>
                <a:gd name="T5" fmla="*/ 0 h 334"/>
                <a:gd name="T6" fmla="*/ 0 w 702"/>
                <a:gd name="T7" fmla="*/ 267 h 334"/>
                <a:gd name="T8" fmla="*/ 56 w 702"/>
                <a:gd name="T9" fmla="*/ 300 h 334"/>
                <a:gd name="T10" fmla="*/ 416 w 702"/>
                <a:gd name="T11" fmla="*/ 334 h 334"/>
                <a:gd name="T12" fmla="*/ 684 w 702"/>
                <a:gd name="T13" fmla="*/ 178 h 334"/>
                <a:gd name="T14" fmla="*/ 684 w 702"/>
                <a:gd name="T15" fmla="*/ 142 h 3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2" h="334">
                  <a:moveTo>
                    <a:pt x="684" y="142"/>
                  </a:moveTo>
                  <a:cubicBezTo>
                    <a:pt x="458" y="11"/>
                    <a:pt x="458" y="11"/>
                    <a:pt x="458" y="11"/>
                  </a:cubicBezTo>
                  <a:cubicBezTo>
                    <a:pt x="414" y="0"/>
                    <a:pt x="414" y="0"/>
                    <a:pt x="414" y="0"/>
                  </a:cubicBezTo>
                  <a:cubicBezTo>
                    <a:pt x="0" y="267"/>
                    <a:pt x="0" y="267"/>
                    <a:pt x="0" y="267"/>
                  </a:cubicBezTo>
                  <a:cubicBezTo>
                    <a:pt x="56" y="300"/>
                    <a:pt x="56" y="300"/>
                    <a:pt x="56" y="300"/>
                  </a:cubicBezTo>
                  <a:cubicBezTo>
                    <a:pt x="416" y="334"/>
                    <a:pt x="416" y="334"/>
                    <a:pt x="416" y="334"/>
                  </a:cubicBezTo>
                  <a:cubicBezTo>
                    <a:pt x="684" y="178"/>
                    <a:pt x="684" y="178"/>
                    <a:pt x="684" y="178"/>
                  </a:cubicBezTo>
                  <a:cubicBezTo>
                    <a:pt x="702" y="168"/>
                    <a:pt x="702" y="152"/>
                    <a:pt x="684" y="142"/>
                  </a:cubicBezTo>
                  <a:close/>
                </a:path>
              </a:pathLst>
            </a:custGeom>
            <a:solidFill>
              <a:srgbClr val="FFFFFF">
                <a:lumMod val="65000"/>
                <a:alpha val="10000"/>
              </a:srgbClr>
            </a:solidFill>
            <a:ln>
              <a:noFill/>
            </a:ln>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3F3F3F"/>
                </a:solidFill>
                <a:effectLst/>
                <a:uLnTx/>
                <a:uFillTx/>
                <a:latin typeface="Lato Light"/>
                <a:ea typeface="+mn-ea"/>
              </a:endParaRPr>
            </a:p>
          </p:txBody>
        </p:sp>
        <p:sp>
          <p:nvSpPr>
            <p:cNvPr id="82" name="Freeform 86">
              <a:extLst>
                <a:ext uri="{FF2B5EF4-FFF2-40B4-BE49-F238E27FC236}">
                  <a16:creationId xmlns:a16="http://schemas.microsoft.com/office/drawing/2014/main" id="{6DBAA630-572C-6762-DC9C-6F1F03A964BC}"/>
                </a:ext>
              </a:extLst>
            </p:cNvPr>
            <p:cNvSpPr>
              <a:spLocks/>
            </p:cNvSpPr>
            <p:nvPr/>
          </p:nvSpPr>
          <p:spPr bwMode="auto">
            <a:xfrm>
              <a:off x="5400792" y="3749025"/>
              <a:ext cx="133349" cy="146125"/>
            </a:xfrm>
            <a:custGeom>
              <a:avLst/>
              <a:gdLst>
                <a:gd name="T0" fmla="*/ 133 w 133"/>
                <a:gd name="T1" fmla="*/ 145 h 145"/>
                <a:gd name="T2" fmla="*/ 0 w 133"/>
                <a:gd name="T3" fmla="*/ 67 h 145"/>
                <a:gd name="T4" fmla="*/ 0 w 133"/>
                <a:gd name="T5" fmla="*/ 0 h 145"/>
                <a:gd name="T6" fmla="*/ 133 w 133"/>
                <a:gd name="T7" fmla="*/ 78 h 145"/>
                <a:gd name="T8" fmla="*/ 133 w 133"/>
                <a:gd name="T9" fmla="*/ 145 h 145"/>
              </a:gdLst>
              <a:ahLst/>
              <a:cxnLst>
                <a:cxn ang="0">
                  <a:pos x="T0" y="T1"/>
                </a:cxn>
                <a:cxn ang="0">
                  <a:pos x="T2" y="T3"/>
                </a:cxn>
                <a:cxn ang="0">
                  <a:pos x="T4" y="T5"/>
                </a:cxn>
                <a:cxn ang="0">
                  <a:pos x="T6" y="T7"/>
                </a:cxn>
                <a:cxn ang="0">
                  <a:pos x="T8" y="T9"/>
                </a:cxn>
              </a:cxnLst>
              <a:rect l="0" t="0" r="r" b="b"/>
              <a:pathLst>
                <a:path w="133" h="145">
                  <a:moveTo>
                    <a:pt x="133" y="145"/>
                  </a:moveTo>
                  <a:lnTo>
                    <a:pt x="0" y="67"/>
                  </a:lnTo>
                  <a:lnTo>
                    <a:pt x="0" y="0"/>
                  </a:lnTo>
                  <a:lnTo>
                    <a:pt x="133" y="78"/>
                  </a:lnTo>
                  <a:lnTo>
                    <a:pt x="133" y="145"/>
                  </a:lnTo>
                  <a:close/>
                </a:path>
              </a:pathLst>
            </a:custGeom>
            <a:solidFill>
              <a:srgbClr val="954F72">
                <a:lumMod val="50000"/>
              </a:srgbClr>
            </a:solidFill>
            <a:ln>
              <a:noFill/>
            </a:ln>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3F3F3F"/>
                </a:solidFill>
                <a:effectLst/>
                <a:uLnTx/>
                <a:uFillTx/>
                <a:latin typeface="Lato Light"/>
                <a:ea typeface="+mn-ea"/>
              </a:endParaRPr>
            </a:p>
          </p:txBody>
        </p:sp>
        <p:sp>
          <p:nvSpPr>
            <p:cNvPr id="83" name="Freeform 87">
              <a:extLst>
                <a:ext uri="{FF2B5EF4-FFF2-40B4-BE49-F238E27FC236}">
                  <a16:creationId xmlns:a16="http://schemas.microsoft.com/office/drawing/2014/main" id="{DB73F377-2930-849A-2A9D-034F2D36A082}"/>
                </a:ext>
              </a:extLst>
            </p:cNvPr>
            <p:cNvSpPr>
              <a:spLocks/>
            </p:cNvSpPr>
            <p:nvPr/>
          </p:nvSpPr>
          <p:spPr bwMode="auto">
            <a:xfrm>
              <a:off x="5400792" y="3179346"/>
              <a:ext cx="1119704" cy="648035"/>
            </a:xfrm>
            <a:custGeom>
              <a:avLst/>
              <a:gdLst>
                <a:gd name="T0" fmla="*/ 133 w 1114"/>
                <a:gd name="T1" fmla="*/ 644 h 644"/>
                <a:gd name="T2" fmla="*/ 0 w 1114"/>
                <a:gd name="T3" fmla="*/ 566 h 644"/>
                <a:gd name="T4" fmla="*/ 981 w 1114"/>
                <a:gd name="T5" fmla="*/ 0 h 644"/>
                <a:gd name="T6" fmla="*/ 1114 w 1114"/>
                <a:gd name="T7" fmla="*/ 78 h 644"/>
                <a:gd name="T8" fmla="*/ 133 w 1114"/>
                <a:gd name="T9" fmla="*/ 644 h 644"/>
              </a:gdLst>
              <a:ahLst/>
              <a:cxnLst>
                <a:cxn ang="0">
                  <a:pos x="T0" y="T1"/>
                </a:cxn>
                <a:cxn ang="0">
                  <a:pos x="T2" y="T3"/>
                </a:cxn>
                <a:cxn ang="0">
                  <a:pos x="T4" y="T5"/>
                </a:cxn>
                <a:cxn ang="0">
                  <a:pos x="T6" y="T7"/>
                </a:cxn>
                <a:cxn ang="0">
                  <a:pos x="T8" y="T9"/>
                </a:cxn>
              </a:cxnLst>
              <a:rect l="0" t="0" r="r" b="b"/>
              <a:pathLst>
                <a:path w="1114" h="644">
                  <a:moveTo>
                    <a:pt x="133" y="644"/>
                  </a:moveTo>
                  <a:lnTo>
                    <a:pt x="0" y="566"/>
                  </a:lnTo>
                  <a:lnTo>
                    <a:pt x="981" y="0"/>
                  </a:lnTo>
                  <a:lnTo>
                    <a:pt x="1114" y="78"/>
                  </a:lnTo>
                  <a:lnTo>
                    <a:pt x="133" y="644"/>
                  </a:lnTo>
                  <a:close/>
                </a:path>
              </a:pathLst>
            </a:custGeom>
            <a:solidFill>
              <a:srgbClr val="954F72"/>
            </a:solidFill>
            <a:ln>
              <a:noFill/>
            </a:ln>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3F3F3F"/>
                </a:solidFill>
                <a:effectLst/>
                <a:uLnTx/>
                <a:uFillTx/>
                <a:latin typeface="Lato Light"/>
                <a:ea typeface="+mn-ea"/>
              </a:endParaRPr>
            </a:p>
          </p:txBody>
        </p:sp>
        <p:sp>
          <p:nvSpPr>
            <p:cNvPr id="84" name="Freeform 88">
              <a:extLst>
                <a:ext uri="{FF2B5EF4-FFF2-40B4-BE49-F238E27FC236}">
                  <a16:creationId xmlns:a16="http://schemas.microsoft.com/office/drawing/2014/main" id="{B01FB7C0-8111-3667-DBD4-6B4BD5CE7CEC}"/>
                </a:ext>
              </a:extLst>
            </p:cNvPr>
            <p:cNvSpPr>
              <a:spLocks/>
            </p:cNvSpPr>
            <p:nvPr/>
          </p:nvSpPr>
          <p:spPr bwMode="auto">
            <a:xfrm>
              <a:off x="5534141" y="3259821"/>
              <a:ext cx="986355" cy="635328"/>
            </a:xfrm>
            <a:custGeom>
              <a:avLst/>
              <a:gdLst>
                <a:gd name="T0" fmla="*/ 981 w 981"/>
                <a:gd name="T1" fmla="*/ 0 h 633"/>
                <a:gd name="T2" fmla="*/ 981 w 981"/>
                <a:gd name="T3" fmla="*/ 66 h 633"/>
                <a:gd name="T4" fmla="*/ 0 w 981"/>
                <a:gd name="T5" fmla="*/ 633 h 633"/>
                <a:gd name="T6" fmla="*/ 0 w 981"/>
                <a:gd name="T7" fmla="*/ 566 h 633"/>
                <a:gd name="T8" fmla="*/ 981 w 981"/>
                <a:gd name="T9" fmla="*/ 0 h 633"/>
              </a:gdLst>
              <a:ahLst/>
              <a:cxnLst>
                <a:cxn ang="0">
                  <a:pos x="T0" y="T1"/>
                </a:cxn>
                <a:cxn ang="0">
                  <a:pos x="T2" y="T3"/>
                </a:cxn>
                <a:cxn ang="0">
                  <a:pos x="T4" y="T5"/>
                </a:cxn>
                <a:cxn ang="0">
                  <a:pos x="T6" y="T7"/>
                </a:cxn>
                <a:cxn ang="0">
                  <a:pos x="T8" y="T9"/>
                </a:cxn>
              </a:cxnLst>
              <a:rect l="0" t="0" r="r" b="b"/>
              <a:pathLst>
                <a:path w="981" h="633">
                  <a:moveTo>
                    <a:pt x="981" y="0"/>
                  </a:moveTo>
                  <a:lnTo>
                    <a:pt x="981" y="66"/>
                  </a:lnTo>
                  <a:lnTo>
                    <a:pt x="0" y="633"/>
                  </a:lnTo>
                  <a:lnTo>
                    <a:pt x="0" y="566"/>
                  </a:lnTo>
                  <a:lnTo>
                    <a:pt x="981" y="0"/>
                  </a:lnTo>
                  <a:close/>
                </a:path>
              </a:pathLst>
            </a:custGeom>
            <a:solidFill>
              <a:srgbClr val="954F72">
                <a:lumMod val="75000"/>
              </a:srgbClr>
            </a:solidFill>
            <a:ln>
              <a:noFill/>
            </a:ln>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3F3F3F"/>
                </a:solidFill>
                <a:effectLst/>
                <a:uLnTx/>
                <a:uFillTx/>
                <a:latin typeface="Lato Light"/>
                <a:ea typeface="+mn-ea"/>
              </a:endParaRPr>
            </a:p>
          </p:txBody>
        </p:sp>
        <p:sp>
          <p:nvSpPr>
            <p:cNvPr id="85" name="Freeform 89">
              <a:extLst>
                <a:ext uri="{FF2B5EF4-FFF2-40B4-BE49-F238E27FC236}">
                  <a16:creationId xmlns:a16="http://schemas.microsoft.com/office/drawing/2014/main" id="{A11CBB1C-F2FA-B0F4-80C7-6BA07CF7D0A6}"/>
                </a:ext>
              </a:extLst>
            </p:cNvPr>
            <p:cNvSpPr>
              <a:spLocks/>
            </p:cNvSpPr>
            <p:nvPr/>
          </p:nvSpPr>
          <p:spPr bwMode="auto">
            <a:xfrm>
              <a:off x="6167016" y="2603316"/>
              <a:ext cx="135465" cy="772983"/>
            </a:xfrm>
            <a:custGeom>
              <a:avLst/>
              <a:gdLst>
                <a:gd name="T0" fmla="*/ 135 w 135"/>
                <a:gd name="T1" fmla="*/ 770 h 770"/>
                <a:gd name="T2" fmla="*/ 0 w 135"/>
                <a:gd name="T3" fmla="*/ 695 h 770"/>
                <a:gd name="T4" fmla="*/ 0 w 135"/>
                <a:gd name="T5" fmla="*/ 0 h 770"/>
                <a:gd name="T6" fmla="*/ 133 w 135"/>
                <a:gd name="T7" fmla="*/ 78 h 770"/>
                <a:gd name="T8" fmla="*/ 135 w 135"/>
                <a:gd name="T9" fmla="*/ 770 h 770"/>
              </a:gdLst>
              <a:ahLst/>
              <a:cxnLst>
                <a:cxn ang="0">
                  <a:pos x="T0" y="T1"/>
                </a:cxn>
                <a:cxn ang="0">
                  <a:pos x="T2" y="T3"/>
                </a:cxn>
                <a:cxn ang="0">
                  <a:pos x="T4" y="T5"/>
                </a:cxn>
                <a:cxn ang="0">
                  <a:pos x="T6" y="T7"/>
                </a:cxn>
                <a:cxn ang="0">
                  <a:pos x="T8" y="T9"/>
                </a:cxn>
              </a:cxnLst>
              <a:rect l="0" t="0" r="r" b="b"/>
              <a:pathLst>
                <a:path w="135" h="770">
                  <a:moveTo>
                    <a:pt x="135" y="770"/>
                  </a:moveTo>
                  <a:lnTo>
                    <a:pt x="0" y="695"/>
                  </a:lnTo>
                  <a:lnTo>
                    <a:pt x="0" y="0"/>
                  </a:lnTo>
                  <a:lnTo>
                    <a:pt x="133" y="78"/>
                  </a:lnTo>
                  <a:lnTo>
                    <a:pt x="135" y="770"/>
                  </a:lnTo>
                  <a:close/>
                </a:path>
              </a:pathLst>
            </a:custGeom>
            <a:solidFill>
              <a:srgbClr val="F39C12">
                <a:lumMod val="75000"/>
              </a:srgbClr>
            </a:solidFill>
            <a:ln>
              <a:noFill/>
            </a:ln>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3F3F3F"/>
                </a:solidFill>
                <a:effectLst/>
                <a:uLnTx/>
                <a:uFillTx/>
                <a:latin typeface="Lato Light"/>
                <a:ea typeface="+mn-ea"/>
              </a:endParaRPr>
            </a:p>
          </p:txBody>
        </p:sp>
        <p:sp>
          <p:nvSpPr>
            <p:cNvPr id="86" name="Freeform 90">
              <a:extLst>
                <a:ext uri="{FF2B5EF4-FFF2-40B4-BE49-F238E27FC236}">
                  <a16:creationId xmlns:a16="http://schemas.microsoft.com/office/drawing/2014/main" id="{7977DD2B-B4AB-E75D-BA4D-6653AA6C917F}"/>
                </a:ext>
              </a:extLst>
            </p:cNvPr>
            <p:cNvSpPr>
              <a:spLocks/>
            </p:cNvSpPr>
            <p:nvPr/>
          </p:nvSpPr>
          <p:spPr bwMode="auto">
            <a:xfrm>
              <a:off x="6167016" y="2501663"/>
              <a:ext cx="315380" cy="180010"/>
            </a:xfrm>
            <a:custGeom>
              <a:avLst/>
              <a:gdLst>
                <a:gd name="T0" fmla="*/ 133 w 313"/>
                <a:gd name="T1" fmla="*/ 180 h 180"/>
                <a:gd name="T2" fmla="*/ 0 w 313"/>
                <a:gd name="T3" fmla="*/ 102 h 180"/>
                <a:gd name="T4" fmla="*/ 178 w 313"/>
                <a:gd name="T5" fmla="*/ 0 h 180"/>
                <a:gd name="T6" fmla="*/ 313 w 313"/>
                <a:gd name="T7" fmla="*/ 78 h 180"/>
                <a:gd name="T8" fmla="*/ 133 w 313"/>
                <a:gd name="T9" fmla="*/ 180 h 180"/>
              </a:gdLst>
              <a:ahLst/>
              <a:cxnLst>
                <a:cxn ang="0">
                  <a:pos x="T0" y="T1"/>
                </a:cxn>
                <a:cxn ang="0">
                  <a:pos x="T2" y="T3"/>
                </a:cxn>
                <a:cxn ang="0">
                  <a:pos x="T4" y="T5"/>
                </a:cxn>
                <a:cxn ang="0">
                  <a:pos x="T6" y="T7"/>
                </a:cxn>
                <a:cxn ang="0">
                  <a:pos x="T8" y="T9"/>
                </a:cxn>
              </a:cxnLst>
              <a:rect l="0" t="0" r="r" b="b"/>
              <a:pathLst>
                <a:path w="313" h="180">
                  <a:moveTo>
                    <a:pt x="133" y="180"/>
                  </a:moveTo>
                  <a:lnTo>
                    <a:pt x="0" y="102"/>
                  </a:lnTo>
                  <a:lnTo>
                    <a:pt x="178" y="0"/>
                  </a:lnTo>
                  <a:lnTo>
                    <a:pt x="313" y="78"/>
                  </a:lnTo>
                  <a:lnTo>
                    <a:pt x="133" y="180"/>
                  </a:lnTo>
                  <a:close/>
                </a:path>
              </a:pathLst>
            </a:custGeom>
            <a:solidFill>
              <a:srgbClr val="F39C12">
                <a:lumMod val="60000"/>
                <a:lumOff val="40000"/>
              </a:srgbClr>
            </a:solidFill>
            <a:ln>
              <a:noFill/>
            </a:ln>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3F3F3F"/>
                </a:solidFill>
                <a:effectLst/>
                <a:uLnTx/>
                <a:uFillTx/>
                <a:latin typeface="Lato Light"/>
                <a:ea typeface="+mn-ea"/>
              </a:endParaRPr>
            </a:p>
          </p:txBody>
        </p:sp>
        <p:sp>
          <p:nvSpPr>
            <p:cNvPr id="87" name="Freeform 91">
              <a:extLst>
                <a:ext uri="{FF2B5EF4-FFF2-40B4-BE49-F238E27FC236}">
                  <a16:creationId xmlns:a16="http://schemas.microsoft.com/office/drawing/2014/main" id="{FF5CC838-EFE8-6218-1764-7EB9F0C70761}"/>
                </a:ext>
              </a:extLst>
            </p:cNvPr>
            <p:cNvSpPr>
              <a:spLocks/>
            </p:cNvSpPr>
            <p:nvPr/>
          </p:nvSpPr>
          <p:spPr bwMode="auto">
            <a:xfrm>
              <a:off x="6300365" y="2580021"/>
              <a:ext cx="184147" cy="796278"/>
            </a:xfrm>
            <a:custGeom>
              <a:avLst/>
              <a:gdLst>
                <a:gd name="T0" fmla="*/ 180 w 182"/>
                <a:gd name="T1" fmla="*/ 0 h 794"/>
                <a:gd name="T2" fmla="*/ 182 w 182"/>
                <a:gd name="T3" fmla="*/ 692 h 794"/>
                <a:gd name="T4" fmla="*/ 2 w 182"/>
                <a:gd name="T5" fmla="*/ 794 h 794"/>
                <a:gd name="T6" fmla="*/ 0 w 182"/>
                <a:gd name="T7" fmla="*/ 102 h 794"/>
                <a:gd name="T8" fmla="*/ 180 w 182"/>
                <a:gd name="T9" fmla="*/ 0 h 794"/>
              </a:gdLst>
              <a:ahLst/>
              <a:cxnLst>
                <a:cxn ang="0">
                  <a:pos x="T0" y="T1"/>
                </a:cxn>
                <a:cxn ang="0">
                  <a:pos x="T2" y="T3"/>
                </a:cxn>
                <a:cxn ang="0">
                  <a:pos x="T4" y="T5"/>
                </a:cxn>
                <a:cxn ang="0">
                  <a:pos x="T6" y="T7"/>
                </a:cxn>
                <a:cxn ang="0">
                  <a:pos x="T8" y="T9"/>
                </a:cxn>
              </a:cxnLst>
              <a:rect l="0" t="0" r="r" b="b"/>
              <a:pathLst>
                <a:path w="182" h="794">
                  <a:moveTo>
                    <a:pt x="180" y="0"/>
                  </a:moveTo>
                  <a:lnTo>
                    <a:pt x="182" y="692"/>
                  </a:lnTo>
                  <a:lnTo>
                    <a:pt x="2" y="794"/>
                  </a:lnTo>
                  <a:lnTo>
                    <a:pt x="0" y="102"/>
                  </a:lnTo>
                  <a:lnTo>
                    <a:pt x="180" y="0"/>
                  </a:lnTo>
                  <a:close/>
                </a:path>
              </a:pathLst>
            </a:custGeom>
            <a:solidFill>
              <a:srgbClr val="F39C12"/>
            </a:solidFill>
            <a:ln>
              <a:noFill/>
            </a:ln>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3F3F3F"/>
                </a:solidFill>
                <a:effectLst/>
                <a:uLnTx/>
                <a:uFillTx/>
                <a:latin typeface="Lato Light"/>
                <a:ea typeface="+mn-ea"/>
              </a:endParaRPr>
            </a:p>
          </p:txBody>
        </p:sp>
        <p:sp>
          <p:nvSpPr>
            <p:cNvPr id="88" name="Freeform 92">
              <a:extLst>
                <a:ext uri="{FF2B5EF4-FFF2-40B4-BE49-F238E27FC236}">
                  <a16:creationId xmlns:a16="http://schemas.microsoft.com/office/drawing/2014/main" id="{2BD0E602-7655-7643-109D-1C6878D51E5D}"/>
                </a:ext>
              </a:extLst>
            </p:cNvPr>
            <p:cNvSpPr>
              <a:spLocks/>
            </p:cNvSpPr>
            <p:nvPr/>
          </p:nvSpPr>
          <p:spPr bwMode="auto">
            <a:xfrm>
              <a:off x="6056951" y="2933686"/>
              <a:ext cx="179915" cy="586620"/>
            </a:xfrm>
            <a:custGeom>
              <a:avLst/>
              <a:gdLst>
                <a:gd name="T0" fmla="*/ 178 w 180"/>
                <a:gd name="T1" fmla="*/ 0 h 584"/>
                <a:gd name="T2" fmla="*/ 180 w 180"/>
                <a:gd name="T3" fmla="*/ 482 h 584"/>
                <a:gd name="T4" fmla="*/ 0 w 180"/>
                <a:gd name="T5" fmla="*/ 584 h 584"/>
                <a:gd name="T6" fmla="*/ 0 w 180"/>
                <a:gd name="T7" fmla="*/ 102 h 584"/>
                <a:gd name="T8" fmla="*/ 178 w 180"/>
                <a:gd name="T9" fmla="*/ 0 h 584"/>
              </a:gdLst>
              <a:ahLst/>
              <a:cxnLst>
                <a:cxn ang="0">
                  <a:pos x="T0" y="T1"/>
                </a:cxn>
                <a:cxn ang="0">
                  <a:pos x="T2" y="T3"/>
                </a:cxn>
                <a:cxn ang="0">
                  <a:pos x="T4" y="T5"/>
                </a:cxn>
                <a:cxn ang="0">
                  <a:pos x="T6" y="T7"/>
                </a:cxn>
                <a:cxn ang="0">
                  <a:pos x="T8" y="T9"/>
                </a:cxn>
              </a:cxnLst>
              <a:rect l="0" t="0" r="r" b="b"/>
              <a:pathLst>
                <a:path w="180" h="584">
                  <a:moveTo>
                    <a:pt x="178" y="0"/>
                  </a:moveTo>
                  <a:lnTo>
                    <a:pt x="180" y="482"/>
                  </a:lnTo>
                  <a:lnTo>
                    <a:pt x="0" y="584"/>
                  </a:lnTo>
                  <a:lnTo>
                    <a:pt x="0" y="102"/>
                  </a:lnTo>
                  <a:lnTo>
                    <a:pt x="178" y="0"/>
                  </a:lnTo>
                  <a:close/>
                </a:path>
              </a:pathLst>
            </a:custGeom>
            <a:solidFill>
              <a:srgbClr val="9BBB59"/>
            </a:solidFill>
            <a:ln>
              <a:noFill/>
            </a:ln>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3F3F3F"/>
                </a:solidFill>
                <a:effectLst/>
                <a:uLnTx/>
                <a:uFillTx/>
                <a:latin typeface="Lato Light"/>
                <a:ea typeface="+mn-ea"/>
              </a:endParaRPr>
            </a:p>
          </p:txBody>
        </p:sp>
        <p:sp>
          <p:nvSpPr>
            <p:cNvPr id="89" name="Freeform 93">
              <a:extLst>
                <a:ext uri="{FF2B5EF4-FFF2-40B4-BE49-F238E27FC236}">
                  <a16:creationId xmlns:a16="http://schemas.microsoft.com/office/drawing/2014/main" id="{6C05DB2A-51F1-A205-B73E-B0A0A37DF33E}"/>
                </a:ext>
              </a:extLst>
            </p:cNvPr>
            <p:cNvSpPr>
              <a:spLocks/>
            </p:cNvSpPr>
            <p:nvPr/>
          </p:nvSpPr>
          <p:spPr bwMode="auto">
            <a:xfrm>
              <a:off x="5919370" y="2959099"/>
              <a:ext cx="137581" cy="561207"/>
            </a:xfrm>
            <a:custGeom>
              <a:avLst/>
              <a:gdLst>
                <a:gd name="T0" fmla="*/ 135 w 135"/>
                <a:gd name="T1" fmla="*/ 560 h 560"/>
                <a:gd name="T2" fmla="*/ 2 w 135"/>
                <a:gd name="T3" fmla="*/ 481 h 560"/>
                <a:gd name="T4" fmla="*/ 0 w 135"/>
                <a:gd name="T5" fmla="*/ 0 h 560"/>
                <a:gd name="T6" fmla="*/ 135 w 135"/>
                <a:gd name="T7" fmla="*/ 78 h 560"/>
                <a:gd name="T8" fmla="*/ 135 w 135"/>
                <a:gd name="T9" fmla="*/ 560 h 560"/>
              </a:gdLst>
              <a:ahLst/>
              <a:cxnLst>
                <a:cxn ang="0">
                  <a:pos x="T0" y="T1"/>
                </a:cxn>
                <a:cxn ang="0">
                  <a:pos x="T2" y="T3"/>
                </a:cxn>
                <a:cxn ang="0">
                  <a:pos x="T4" y="T5"/>
                </a:cxn>
                <a:cxn ang="0">
                  <a:pos x="T6" y="T7"/>
                </a:cxn>
                <a:cxn ang="0">
                  <a:pos x="T8" y="T9"/>
                </a:cxn>
              </a:cxnLst>
              <a:rect l="0" t="0" r="r" b="b"/>
              <a:pathLst>
                <a:path w="135" h="560">
                  <a:moveTo>
                    <a:pt x="135" y="560"/>
                  </a:moveTo>
                  <a:lnTo>
                    <a:pt x="2" y="481"/>
                  </a:lnTo>
                  <a:lnTo>
                    <a:pt x="0" y="0"/>
                  </a:lnTo>
                  <a:lnTo>
                    <a:pt x="135" y="78"/>
                  </a:lnTo>
                  <a:lnTo>
                    <a:pt x="135" y="560"/>
                  </a:lnTo>
                  <a:close/>
                </a:path>
              </a:pathLst>
            </a:custGeom>
            <a:solidFill>
              <a:srgbClr val="9BBB59">
                <a:lumMod val="75000"/>
              </a:srgbClr>
            </a:solidFill>
            <a:ln>
              <a:noFill/>
            </a:ln>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3F3F3F"/>
                </a:solidFill>
                <a:effectLst/>
                <a:uLnTx/>
                <a:uFillTx/>
                <a:latin typeface="Lato Light"/>
                <a:ea typeface="+mn-ea"/>
              </a:endParaRPr>
            </a:p>
          </p:txBody>
        </p:sp>
        <p:sp>
          <p:nvSpPr>
            <p:cNvPr id="90" name="Freeform 94">
              <a:extLst>
                <a:ext uri="{FF2B5EF4-FFF2-40B4-BE49-F238E27FC236}">
                  <a16:creationId xmlns:a16="http://schemas.microsoft.com/office/drawing/2014/main" id="{3DEB4FE2-C07D-4DCC-9EBE-820C11F8B952}"/>
                </a:ext>
              </a:extLst>
            </p:cNvPr>
            <p:cNvSpPr>
              <a:spLocks/>
            </p:cNvSpPr>
            <p:nvPr/>
          </p:nvSpPr>
          <p:spPr bwMode="auto">
            <a:xfrm>
              <a:off x="5919370" y="2855330"/>
              <a:ext cx="315379" cy="182127"/>
            </a:xfrm>
            <a:custGeom>
              <a:avLst/>
              <a:gdLst>
                <a:gd name="T0" fmla="*/ 135 w 313"/>
                <a:gd name="T1" fmla="*/ 180 h 180"/>
                <a:gd name="T2" fmla="*/ 0 w 313"/>
                <a:gd name="T3" fmla="*/ 102 h 180"/>
                <a:gd name="T4" fmla="*/ 180 w 313"/>
                <a:gd name="T5" fmla="*/ 0 h 180"/>
                <a:gd name="T6" fmla="*/ 313 w 313"/>
                <a:gd name="T7" fmla="*/ 78 h 180"/>
                <a:gd name="T8" fmla="*/ 135 w 313"/>
                <a:gd name="T9" fmla="*/ 180 h 180"/>
              </a:gdLst>
              <a:ahLst/>
              <a:cxnLst>
                <a:cxn ang="0">
                  <a:pos x="T0" y="T1"/>
                </a:cxn>
                <a:cxn ang="0">
                  <a:pos x="T2" y="T3"/>
                </a:cxn>
                <a:cxn ang="0">
                  <a:pos x="T4" y="T5"/>
                </a:cxn>
                <a:cxn ang="0">
                  <a:pos x="T6" y="T7"/>
                </a:cxn>
                <a:cxn ang="0">
                  <a:pos x="T8" y="T9"/>
                </a:cxn>
              </a:cxnLst>
              <a:rect l="0" t="0" r="r" b="b"/>
              <a:pathLst>
                <a:path w="313" h="180">
                  <a:moveTo>
                    <a:pt x="135" y="180"/>
                  </a:moveTo>
                  <a:lnTo>
                    <a:pt x="0" y="102"/>
                  </a:lnTo>
                  <a:lnTo>
                    <a:pt x="180" y="0"/>
                  </a:lnTo>
                  <a:lnTo>
                    <a:pt x="313" y="78"/>
                  </a:lnTo>
                  <a:lnTo>
                    <a:pt x="135" y="180"/>
                  </a:lnTo>
                  <a:close/>
                </a:path>
              </a:pathLst>
            </a:custGeom>
            <a:solidFill>
              <a:srgbClr val="9BBB59">
                <a:lumMod val="60000"/>
                <a:lumOff val="40000"/>
              </a:srgbClr>
            </a:solidFill>
            <a:ln>
              <a:noFill/>
            </a:ln>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3F3F3F"/>
                </a:solidFill>
                <a:effectLst/>
                <a:uLnTx/>
                <a:uFillTx/>
                <a:latin typeface="Lato Light"/>
                <a:ea typeface="+mn-ea"/>
              </a:endParaRPr>
            </a:p>
          </p:txBody>
        </p:sp>
        <p:sp>
          <p:nvSpPr>
            <p:cNvPr id="91" name="Freeform 95">
              <a:extLst>
                <a:ext uri="{FF2B5EF4-FFF2-40B4-BE49-F238E27FC236}">
                  <a16:creationId xmlns:a16="http://schemas.microsoft.com/office/drawing/2014/main" id="{FC137D4F-98EF-8288-02EF-4B06FA8B66E4}"/>
                </a:ext>
              </a:extLst>
            </p:cNvPr>
            <p:cNvSpPr>
              <a:spLocks/>
            </p:cNvSpPr>
            <p:nvPr/>
          </p:nvSpPr>
          <p:spPr bwMode="auto">
            <a:xfrm>
              <a:off x="5671722" y="2997219"/>
              <a:ext cx="139698" cy="667095"/>
            </a:xfrm>
            <a:custGeom>
              <a:avLst/>
              <a:gdLst>
                <a:gd name="T0" fmla="*/ 138 w 138"/>
                <a:gd name="T1" fmla="*/ 664 h 664"/>
                <a:gd name="T2" fmla="*/ 3 w 138"/>
                <a:gd name="T3" fmla="*/ 586 h 664"/>
                <a:gd name="T4" fmla="*/ 0 w 138"/>
                <a:gd name="T5" fmla="*/ 0 h 664"/>
                <a:gd name="T6" fmla="*/ 135 w 138"/>
                <a:gd name="T7" fmla="*/ 78 h 664"/>
                <a:gd name="T8" fmla="*/ 138 w 138"/>
                <a:gd name="T9" fmla="*/ 664 h 664"/>
              </a:gdLst>
              <a:ahLst/>
              <a:cxnLst>
                <a:cxn ang="0">
                  <a:pos x="T0" y="T1"/>
                </a:cxn>
                <a:cxn ang="0">
                  <a:pos x="T2" y="T3"/>
                </a:cxn>
                <a:cxn ang="0">
                  <a:pos x="T4" y="T5"/>
                </a:cxn>
                <a:cxn ang="0">
                  <a:pos x="T6" y="T7"/>
                </a:cxn>
                <a:cxn ang="0">
                  <a:pos x="T8" y="T9"/>
                </a:cxn>
              </a:cxnLst>
              <a:rect l="0" t="0" r="r" b="b"/>
              <a:pathLst>
                <a:path w="138" h="664">
                  <a:moveTo>
                    <a:pt x="138" y="664"/>
                  </a:moveTo>
                  <a:lnTo>
                    <a:pt x="3" y="586"/>
                  </a:lnTo>
                  <a:lnTo>
                    <a:pt x="0" y="0"/>
                  </a:lnTo>
                  <a:lnTo>
                    <a:pt x="135" y="78"/>
                  </a:lnTo>
                  <a:lnTo>
                    <a:pt x="138" y="664"/>
                  </a:lnTo>
                  <a:close/>
                </a:path>
              </a:pathLst>
            </a:custGeom>
            <a:solidFill>
              <a:srgbClr val="41B176">
                <a:lumMod val="75000"/>
              </a:srgbClr>
            </a:solidFill>
            <a:ln>
              <a:noFill/>
            </a:ln>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3F3F3F"/>
                </a:solidFill>
                <a:effectLst/>
                <a:uLnTx/>
                <a:uFillTx/>
                <a:latin typeface="Lato Light"/>
                <a:ea typeface="+mn-ea"/>
              </a:endParaRPr>
            </a:p>
          </p:txBody>
        </p:sp>
        <p:grpSp>
          <p:nvGrpSpPr>
            <p:cNvPr id="92" name="Group 98">
              <a:extLst>
                <a:ext uri="{FF2B5EF4-FFF2-40B4-BE49-F238E27FC236}">
                  <a16:creationId xmlns:a16="http://schemas.microsoft.com/office/drawing/2014/main" id="{DAB7B2D0-BB13-5BFF-4FB3-06B2EFFB8C25}"/>
                </a:ext>
              </a:extLst>
            </p:cNvPr>
            <p:cNvGrpSpPr>
              <a:grpSpLocks/>
            </p:cNvGrpSpPr>
            <p:nvPr/>
          </p:nvGrpSpPr>
          <p:grpSpPr bwMode="auto">
            <a:xfrm>
              <a:off x="5672119" y="2892045"/>
              <a:ext cx="316491" cy="771632"/>
              <a:chOff x="4254089" y="2169034"/>
              <a:chExt cx="237368" cy="578724"/>
            </a:xfrm>
          </p:grpSpPr>
          <p:sp>
            <p:nvSpPr>
              <p:cNvPr id="101" name="Freeform 96">
                <a:extLst>
                  <a:ext uri="{FF2B5EF4-FFF2-40B4-BE49-F238E27FC236}">
                    <a16:creationId xmlns:a16="http://schemas.microsoft.com/office/drawing/2014/main" id="{E40473D1-1001-6337-B2A3-241096834D37}"/>
                  </a:ext>
                </a:extLst>
              </p:cNvPr>
              <p:cNvSpPr>
                <a:spLocks/>
              </p:cNvSpPr>
              <p:nvPr/>
            </p:nvSpPr>
            <p:spPr bwMode="auto">
              <a:xfrm>
                <a:off x="4355390" y="2227267"/>
                <a:ext cx="136523" cy="520969"/>
              </a:xfrm>
              <a:custGeom>
                <a:avLst/>
                <a:gdLst>
                  <a:gd name="T0" fmla="*/ 180 w 180"/>
                  <a:gd name="T1" fmla="*/ 0 h 690"/>
                  <a:gd name="T2" fmla="*/ 180 w 180"/>
                  <a:gd name="T3" fmla="*/ 586 h 690"/>
                  <a:gd name="T4" fmla="*/ 3 w 180"/>
                  <a:gd name="T5" fmla="*/ 690 h 690"/>
                  <a:gd name="T6" fmla="*/ 0 w 180"/>
                  <a:gd name="T7" fmla="*/ 104 h 690"/>
                  <a:gd name="T8" fmla="*/ 180 w 180"/>
                  <a:gd name="T9" fmla="*/ 0 h 690"/>
                </a:gdLst>
                <a:ahLst/>
                <a:cxnLst>
                  <a:cxn ang="0">
                    <a:pos x="T0" y="T1"/>
                  </a:cxn>
                  <a:cxn ang="0">
                    <a:pos x="T2" y="T3"/>
                  </a:cxn>
                  <a:cxn ang="0">
                    <a:pos x="T4" y="T5"/>
                  </a:cxn>
                  <a:cxn ang="0">
                    <a:pos x="T6" y="T7"/>
                  </a:cxn>
                  <a:cxn ang="0">
                    <a:pos x="T8" y="T9"/>
                  </a:cxn>
                </a:cxnLst>
                <a:rect l="0" t="0" r="r" b="b"/>
                <a:pathLst>
                  <a:path w="180" h="690">
                    <a:moveTo>
                      <a:pt x="180" y="0"/>
                    </a:moveTo>
                    <a:lnTo>
                      <a:pt x="180" y="586"/>
                    </a:lnTo>
                    <a:lnTo>
                      <a:pt x="3" y="690"/>
                    </a:lnTo>
                    <a:lnTo>
                      <a:pt x="0" y="104"/>
                    </a:lnTo>
                    <a:lnTo>
                      <a:pt x="180" y="0"/>
                    </a:lnTo>
                    <a:close/>
                  </a:path>
                </a:pathLst>
              </a:custGeom>
              <a:solidFill>
                <a:srgbClr val="41B176"/>
              </a:solidFill>
              <a:ln>
                <a:noFill/>
              </a:ln>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3F3F3F"/>
                  </a:solidFill>
                  <a:effectLst/>
                  <a:uLnTx/>
                  <a:uFillTx/>
                  <a:latin typeface="Lato Light"/>
                  <a:ea typeface="+mn-ea"/>
                </a:endParaRPr>
              </a:p>
            </p:txBody>
          </p:sp>
          <p:sp>
            <p:nvSpPr>
              <p:cNvPr id="102" name="Freeform 97">
                <a:extLst>
                  <a:ext uri="{FF2B5EF4-FFF2-40B4-BE49-F238E27FC236}">
                    <a16:creationId xmlns:a16="http://schemas.microsoft.com/office/drawing/2014/main" id="{0A56DEAC-D602-4B50-DEC7-05BA208C3CEA}"/>
                  </a:ext>
                </a:extLst>
              </p:cNvPr>
              <p:cNvSpPr>
                <a:spLocks/>
              </p:cNvSpPr>
              <p:nvPr/>
            </p:nvSpPr>
            <p:spPr bwMode="auto">
              <a:xfrm>
                <a:off x="4253791" y="2168499"/>
                <a:ext cx="238122" cy="136596"/>
              </a:xfrm>
              <a:custGeom>
                <a:avLst/>
                <a:gdLst>
                  <a:gd name="T0" fmla="*/ 135 w 315"/>
                  <a:gd name="T1" fmla="*/ 182 h 182"/>
                  <a:gd name="T2" fmla="*/ 0 w 315"/>
                  <a:gd name="T3" fmla="*/ 104 h 182"/>
                  <a:gd name="T4" fmla="*/ 180 w 315"/>
                  <a:gd name="T5" fmla="*/ 0 h 182"/>
                  <a:gd name="T6" fmla="*/ 315 w 315"/>
                  <a:gd name="T7" fmla="*/ 78 h 182"/>
                  <a:gd name="T8" fmla="*/ 135 w 315"/>
                  <a:gd name="T9" fmla="*/ 182 h 182"/>
                </a:gdLst>
                <a:ahLst/>
                <a:cxnLst>
                  <a:cxn ang="0">
                    <a:pos x="T0" y="T1"/>
                  </a:cxn>
                  <a:cxn ang="0">
                    <a:pos x="T2" y="T3"/>
                  </a:cxn>
                  <a:cxn ang="0">
                    <a:pos x="T4" y="T5"/>
                  </a:cxn>
                  <a:cxn ang="0">
                    <a:pos x="T6" y="T7"/>
                  </a:cxn>
                  <a:cxn ang="0">
                    <a:pos x="T8" y="T9"/>
                  </a:cxn>
                </a:cxnLst>
                <a:rect l="0" t="0" r="r" b="b"/>
                <a:pathLst>
                  <a:path w="315" h="182">
                    <a:moveTo>
                      <a:pt x="135" y="182"/>
                    </a:moveTo>
                    <a:lnTo>
                      <a:pt x="0" y="104"/>
                    </a:lnTo>
                    <a:lnTo>
                      <a:pt x="180" y="0"/>
                    </a:lnTo>
                    <a:lnTo>
                      <a:pt x="315" y="78"/>
                    </a:lnTo>
                    <a:lnTo>
                      <a:pt x="135" y="182"/>
                    </a:lnTo>
                    <a:close/>
                  </a:path>
                </a:pathLst>
              </a:custGeom>
              <a:solidFill>
                <a:srgbClr val="41B176">
                  <a:lumMod val="60000"/>
                  <a:lumOff val="40000"/>
                </a:srgbClr>
              </a:solidFill>
              <a:ln>
                <a:noFill/>
              </a:ln>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3F3F3F"/>
                  </a:solidFill>
                  <a:effectLst/>
                  <a:uLnTx/>
                  <a:uFillTx/>
                  <a:latin typeface="Lato Light"/>
                  <a:ea typeface="+mn-ea"/>
                </a:endParaRPr>
              </a:p>
            </p:txBody>
          </p:sp>
        </p:grpSp>
        <p:sp>
          <p:nvSpPr>
            <p:cNvPr id="93" name="Freeform 98">
              <a:extLst>
                <a:ext uri="{FF2B5EF4-FFF2-40B4-BE49-F238E27FC236}">
                  <a16:creationId xmlns:a16="http://schemas.microsoft.com/office/drawing/2014/main" id="{98DAEB3D-B6D0-1594-5EB1-CBC622494D42}"/>
                </a:ext>
              </a:extLst>
            </p:cNvPr>
            <p:cNvSpPr>
              <a:spLocks/>
            </p:cNvSpPr>
            <p:nvPr/>
          </p:nvSpPr>
          <p:spPr bwMode="auto">
            <a:xfrm>
              <a:off x="5426192" y="3221702"/>
              <a:ext cx="315380" cy="184246"/>
            </a:xfrm>
            <a:custGeom>
              <a:avLst/>
              <a:gdLst>
                <a:gd name="T0" fmla="*/ 135 w 313"/>
                <a:gd name="T1" fmla="*/ 183 h 183"/>
                <a:gd name="T2" fmla="*/ 0 w 313"/>
                <a:gd name="T3" fmla="*/ 105 h 183"/>
                <a:gd name="T4" fmla="*/ 180 w 313"/>
                <a:gd name="T5" fmla="*/ 0 h 183"/>
                <a:gd name="T6" fmla="*/ 313 w 313"/>
                <a:gd name="T7" fmla="*/ 79 h 183"/>
                <a:gd name="T8" fmla="*/ 135 w 313"/>
                <a:gd name="T9" fmla="*/ 183 h 183"/>
              </a:gdLst>
              <a:ahLst/>
              <a:cxnLst>
                <a:cxn ang="0">
                  <a:pos x="T0" y="T1"/>
                </a:cxn>
                <a:cxn ang="0">
                  <a:pos x="T2" y="T3"/>
                </a:cxn>
                <a:cxn ang="0">
                  <a:pos x="T4" y="T5"/>
                </a:cxn>
                <a:cxn ang="0">
                  <a:pos x="T6" y="T7"/>
                </a:cxn>
                <a:cxn ang="0">
                  <a:pos x="T8" y="T9"/>
                </a:cxn>
              </a:cxnLst>
              <a:rect l="0" t="0" r="r" b="b"/>
              <a:pathLst>
                <a:path w="313" h="183">
                  <a:moveTo>
                    <a:pt x="135" y="183"/>
                  </a:moveTo>
                  <a:lnTo>
                    <a:pt x="0" y="105"/>
                  </a:lnTo>
                  <a:lnTo>
                    <a:pt x="180" y="0"/>
                  </a:lnTo>
                  <a:lnTo>
                    <a:pt x="313" y="79"/>
                  </a:lnTo>
                  <a:lnTo>
                    <a:pt x="135" y="183"/>
                  </a:lnTo>
                  <a:close/>
                </a:path>
              </a:pathLst>
            </a:custGeom>
            <a:solidFill>
              <a:srgbClr val="2980B9">
                <a:lumMod val="60000"/>
                <a:lumOff val="40000"/>
              </a:srgbClr>
            </a:solidFill>
            <a:ln>
              <a:noFill/>
            </a:ln>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3F3F3F"/>
                </a:solidFill>
                <a:effectLst/>
                <a:uLnTx/>
                <a:uFillTx/>
                <a:latin typeface="Lato Light"/>
                <a:ea typeface="+mn-ea"/>
              </a:endParaRPr>
            </a:p>
          </p:txBody>
        </p:sp>
        <p:sp>
          <p:nvSpPr>
            <p:cNvPr id="94" name="Freeform 99">
              <a:extLst>
                <a:ext uri="{FF2B5EF4-FFF2-40B4-BE49-F238E27FC236}">
                  <a16:creationId xmlns:a16="http://schemas.microsoft.com/office/drawing/2014/main" id="{5B799165-ED15-E6DD-49C5-231D9BB21808}"/>
                </a:ext>
              </a:extLst>
            </p:cNvPr>
            <p:cNvSpPr>
              <a:spLocks/>
            </p:cNvSpPr>
            <p:nvPr/>
          </p:nvSpPr>
          <p:spPr bwMode="auto">
            <a:xfrm>
              <a:off x="5561657" y="3302177"/>
              <a:ext cx="182031" cy="504027"/>
            </a:xfrm>
            <a:custGeom>
              <a:avLst/>
              <a:gdLst>
                <a:gd name="T0" fmla="*/ 178 w 180"/>
                <a:gd name="T1" fmla="*/ 0 h 502"/>
                <a:gd name="T2" fmla="*/ 180 w 180"/>
                <a:gd name="T3" fmla="*/ 398 h 502"/>
                <a:gd name="T4" fmla="*/ 0 w 180"/>
                <a:gd name="T5" fmla="*/ 502 h 502"/>
                <a:gd name="T6" fmla="*/ 0 w 180"/>
                <a:gd name="T7" fmla="*/ 104 h 502"/>
                <a:gd name="T8" fmla="*/ 178 w 180"/>
                <a:gd name="T9" fmla="*/ 0 h 502"/>
              </a:gdLst>
              <a:ahLst/>
              <a:cxnLst>
                <a:cxn ang="0">
                  <a:pos x="T0" y="T1"/>
                </a:cxn>
                <a:cxn ang="0">
                  <a:pos x="T2" y="T3"/>
                </a:cxn>
                <a:cxn ang="0">
                  <a:pos x="T4" y="T5"/>
                </a:cxn>
                <a:cxn ang="0">
                  <a:pos x="T6" y="T7"/>
                </a:cxn>
                <a:cxn ang="0">
                  <a:pos x="T8" y="T9"/>
                </a:cxn>
              </a:cxnLst>
              <a:rect l="0" t="0" r="r" b="b"/>
              <a:pathLst>
                <a:path w="180" h="502">
                  <a:moveTo>
                    <a:pt x="178" y="0"/>
                  </a:moveTo>
                  <a:lnTo>
                    <a:pt x="180" y="398"/>
                  </a:lnTo>
                  <a:lnTo>
                    <a:pt x="0" y="502"/>
                  </a:lnTo>
                  <a:lnTo>
                    <a:pt x="0" y="104"/>
                  </a:lnTo>
                  <a:lnTo>
                    <a:pt x="178" y="0"/>
                  </a:lnTo>
                  <a:close/>
                </a:path>
              </a:pathLst>
            </a:custGeom>
            <a:solidFill>
              <a:srgbClr val="2980B9"/>
            </a:solidFill>
            <a:ln>
              <a:noFill/>
            </a:ln>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3F3F3F"/>
                </a:solidFill>
                <a:effectLst/>
                <a:uLnTx/>
                <a:uFillTx/>
                <a:latin typeface="Lato Light"/>
                <a:ea typeface="+mn-ea"/>
              </a:endParaRPr>
            </a:p>
          </p:txBody>
        </p:sp>
        <p:sp>
          <p:nvSpPr>
            <p:cNvPr id="95" name="Freeform 100">
              <a:extLst>
                <a:ext uri="{FF2B5EF4-FFF2-40B4-BE49-F238E27FC236}">
                  <a16:creationId xmlns:a16="http://schemas.microsoft.com/office/drawing/2014/main" id="{1081FB23-F455-65CF-2CDB-0E28AAF09FD3}"/>
                </a:ext>
              </a:extLst>
            </p:cNvPr>
            <p:cNvSpPr>
              <a:spLocks/>
            </p:cNvSpPr>
            <p:nvPr/>
          </p:nvSpPr>
          <p:spPr bwMode="auto">
            <a:xfrm>
              <a:off x="5426192" y="3327590"/>
              <a:ext cx="135465" cy="478614"/>
            </a:xfrm>
            <a:custGeom>
              <a:avLst/>
              <a:gdLst>
                <a:gd name="T0" fmla="*/ 135 w 135"/>
                <a:gd name="T1" fmla="*/ 476 h 476"/>
                <a:gd name="T2" fmla="*/ 3 w 135"/>
                <a:gd name="T3" fmla="*/ 398 h 476"/>
                <a:gd name="T4" fmla="*/ 0 w 135"/>
                <a:gd name="T5" fmla="*/ 0 h 476"/>
                <a:gd name="T6" fmla="*/ 135 w 135"/>
                <a:gd name="T7" fmla="*/ 78 h 476"/>
                <a:gd name="T8" fmla="*/ 135 w 135"/>
                <a:gd name="T9" fmla="*/ 476 h 476"/>
              </a:gdLst>
              <a:ahLst/>
              <a:cxnLst>
                <a:cxn ang="0">
                  <a:pos x="T0" y="T1"/>
                </a:cxn>
                <a:cxn ang="0">
                  <a:pos x="T2" y="T3"/>
                </a:cxn>
                <a:cxn ang="0">
                  <a:pos x="T4" y="T5"/>
                </a:cxn>
                <a:cxn ang="0">
                  <a:pos x="T6" y="T7"/>
                </a:cxn>
                <a:cxn ang="0">
                  <a:pos x="T8" y="T9"/>
                </a:cxn>
              </a:cxnLst>
              <a:rect l="0" t="0" r="r" b="b"/>
              <a:pathLst>
                <a:path w="135" h="476">
                  <a:moveTo>
                    <a:pt x="135" y="476"/>
                  </a:moveTo>
                  <a:lnTo>
                    <a:pt x="3" y="398"/>
                  </a:lnTo>
                  <a:lnTo>
                    <a:pt x="0" y="0"/>
                  </a:lnTo>
                  <a:lnTo>
                    <a:pt x="135" y="78"/>
                  </a:lnTo>
                  <a:lnTo>
                    <a:pt x="135" y="476"/>
                  </a:lnTo>
                  <a:close/>
                </a:path>
              </a:pathLst>
            </a:custGeom>
            <a:solidFill>
              <a:srgbClr val="2980B9">
                <a:lumMod val="75000"/>
              </a:srgbClr>
            </a:solidFill>
            <a:ln>
              <a:noFill/>
            </a:ln>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3F3F3F"/>
                </a:solidFill>
                <a:effectLst/>
                <a:uLnTx/>
                <a:uFillTx/>
                <a:latin typeface="Lato Light"/>
                <a:ea typeface="+mn-ea"/>
              </a:endParaRPr>
            </a:p>
          </p:txBody>
        </p:sp>
        <p:sp>
          <p:nvSpPr>
            <p:cNvPr id="96" name="Freeform 101">
              <a:extLst>
                <a:ext uri="{FF2B5EF4-FFF2-40B4-BE49-F238E27FC236}">
                  <a16:creationId xmlns:a16="http://schemas.microsoft.com/office/drawing/2014/main" id="{266D182D-921F-49B2-3F19-EE0A11BC8338}"/>
                </a:ext>
              </a:extLst>
            </p:cNvPr>
            <p:cNvSpPr>
              <a:spLocks/>
            </p:cNvSpPr>
            <p:nvPr/>
          </p:nvSpPr>
          <p:spPr bwMode="auto">
            <a:xfrm>
              <a:off x="5999802" y="2486839"/>
              <a:ext cx="275163" cy="355784"/>
            </a:xfrm>
            <a:custGeom>
              <a:avLst/>
              <a:gdLst>
                <a:gd name="T0" fmla="*/ 135 w 273"/>
                <a:gd name="T1" fmla="*/ 353 h 353"/>
                <a:gd name="T2" fmla="*/ 0 w 273"/>
                <a:gd name="T3" fmla="*/ 275 h 353"/>
                <a:gd name="T4" fmla="*/ 138 w 273"/>
                <a:gd name="T5" fmla="*/ 0 h 353"/>
                <a:gd name="T6" fmla="*/ 273 w 273"/>
                <a:gd name="T7" fmla="*/ 76 h 353"/>
                <a:gd name="T8" fmla="*/ 135 w 273"/>
                <a:gd name="T9" fmla="*/ 353 h 353"/>
              </a:gdLst>
              <a:ahLst/>
              <a:cxnLst>
                <a:cxn ang="0">
                  <a:pos x="T0" y="T1"/>
                </a:cxn>
                <a:cxn ang="0">
                  <a:pos x="T2" y="T3"/>
                </a:cxn>
                <a:cxn ang="0">
                  <a:pos x="T4" y="T5"/>
                </a:cxn>
                <a:cxn ang="0">
                  <a:pos x="T6" y="T7"/>
                </a:cxn>
                <a:cxn ang="0">
                  <a:pos x="T8" y="T9"/>
                </a:cxn>
              </a:cxnLst>
              <a:rect l="0" t="0" r="r" b="b"/>
              <a:pathLst>
                <a:path w="273" h="353">
                  <a:moveTo>
                    <a:pt x="135" y="353"/>
                  </a:moveTo>
                  <a:lnTo>
                    <a:pt x="0" y="275"/>
                  </a:lnTo>
                  <a:lnTo>
                    <a:pt x="138" y="0"/>
                  </a:lnTo>
                  <a:lnTo>
                    <a:pt x="273" y="76"/>
                  </a:lnTo>
                  <a:lnTo>
                    <a:pt x="135" y="353"/>
                  </a:lnTo>
                  <a:close/>
                </a:path>
              </a:pathLst>
            </a:custGeom>
            <a:solidFill>
              <a:srgbClr val="C0392B">
                <a:lumMod val="75000"/>
              </a:srgbClr>
            </a:solidFill>
            <a:ln>
              <a:noFill/>
            </a:ln>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3F3F3F"/>
                </a:solidFill>
                <a:effectLst/>
                <a:uLnTx/>
                <a:uFillTx/>
                <a:latin typeface="Lato Light"/>
                <a:ea typeface="+mn-ea"/>
              </a:endParaRPr>
            </a:p>
          </p:txBody>
        </p:sp>
        <p:sp>
          <p:nvSpPr>
            <p:cNvPr id="97" name="Freeform 102">
              <a:extLst>
                <a:ext uri="{FF2B5EF4-FFF2-40B4-BE49-F238E27FC236}">
                  <a16:creationId xmlns:a16="http://schemas.microsoft.com/office/drawing/2014/main" id="{FF3D4C8E-EBF2-BE96-F402-1E85DB4BF78B}"/>
                </a:ext>
              </a:extLst>
            </p:cNvPr>
            <p:cNvSpPr>
              <a:spLocks/>
            </p:cNvSpPr>
            <p:nvPr/>
          </p:nvSpPr>
          <p:spPr bwMode="auto">
            <a:xfrm>
              <a:off x="6086584" y="2296241"/>
              <a:ext cx="304796" cy="249896"/>
            </a:xfrm>
            <a:custGeom>
              <a:avLst/>
              <a:gdLst>
                <a:gd name="T0" fmla="*/ 135 w 303"/>
                <a:gd name="T1" fmla="*/ 249 h 249"/>
                <a:gd name="T2" fmla="*/ 0 w 303"/>
                <a:gd name="T3" fmla="*/ 171 h 249"/>
                <a:gd name="T4" fmla="*/ 168 w 303"/>
                <a:gd name="T5" fmla="*/ 0 h 249"/>
                <a:gd name="T6" fmla="*/ 303 w 303"/>
                <a:gd name="T7" fmla="*/ 78 h 249"/>
                <a:gd name="T8" fmla="*/ 135 w 303"/>
                <a:gd name="T9" fmla="*/ 249 h 249"/>
              </a:gdLst>
              <a:ahLst/>
              <a:cxnLst>
                <a:cxn ang="0">
                  <a:pos x="T0" y="T1"/>
                </a:cxn>
                <a:cxn ang="0">
                  <a:pos x="T2" y="T3"/>
                </a:cxn>
                <a:cxn ang="0">
                  <a:pos x="T4" y="T5"/>
                </a:cxn>
                <a:cxn ang="0">
                  <a:pos x="T6" y="T7"/>
                </a:cxn>
                <a:cxn ang="0">
                  <a:pos x="T8" y="T9"/>
                </a:cxn>
              </a:cxnLst>
              <a:rect l="0" t="0" r="r" b="b"/>
              <a:pathLst>
                <a:path w="303" h="249">
                  <a:moveTo>
                    <a:pt x="135" y="249"/>
                  </a:moveTo>
                  <a:lnTo>
                    <a:pt x="0" y="171"/>
                  </a:lnTo>
                  <a:lnTo>
                    <a:pt x="168" y="0"/>
                  </a:lnTo>
                  <a:lnTo>
                    <a:pt x="303" y="78"/>
                  </a:lnTo>
                  <a:lnTo>
                    <a:pt x="135" y="249"/>
                  </a:lnTo>
                  <a:close/>
                </a:path>
              </a:pathLst>
            </a:custGeom>
            <a:solidFill>
              <a:srgbClr val="C0392B"/>
            </a:solidFill>
            <a:ln>
              <a:noFill/>
            </a:ln>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3F3F3F"/>
                </a:solidFill>
                <a:effectLst/>
                <a:uLnTx/>
                <a:uFillTx/>
                <a:latin typeface="Lato Light"/>
                <a:ea typeface="+mn-ea"/>
              </a:endParaRPr>
            </a:p>
          </p:txBody>
        </p:sp>
        <p:sp>
          <p:nvSpPr>
            <p:cNvPr id="98" name="Freeform 103">
              <a:extLst>
                <a:ext uri="{FF2B5EF4-FFF2-40B4-BE49-F238E27FC236}">
                  <a16:creationId xmlns:a16="http://schemas.microsoft.com/office/drawing/2014/main" id="{77165BAA-9439-68FA-18FD-3C72D83D1AC1}"/>
                </a:ext>
              </a:extLst>
            </p:cNvPr>
            <p:cNvSpPr>
              <a:spLocks/>
            </p:cNvSpPr>
            <p:nvPr/>
          </p:nvSpPr>
          <p:spPr bwMode="auto">
            <a:xfrm>
              <a:off x="5496042" y="2719793"/>
              <a:ext cx="368296" cy="508263"/>
            </a:xfrm>
            <a:custGeom>
              <a:avLst/>
              <a:gdLst>
                <a:gd name="T0" fmla="*/ 135 w 367"/>
                <a:gd name="T1" fmla="*/ 505 h 505"/>
                <a:gd name="T2" fmla="*/ 0 w 367"/>
                <a:gd name="T3" fmla="*/ 427 h 505"/>
                <a:gd name="T4" fmla="*/ 232 w 367"/>
                <a:gd name="T5" fmla="*/ 0 h 505"/>
                <a:gd name="T6" fmla="*/ 367 w 367"/>
                <a:gd name="T7" fmla="*/ 78 h 505"/>
                <a:gd name="T8" fmla="*/ 135 w 367"/>
                <a:gd name="T9" fmla="*/ 505 h 505"/>
              </a:gdLst>
              <a:ahLst/>
              <a:cxnLst>
                <a:cxn ang="0">
                  <a:pos x="T0" y="T1"/>
                </a:cxn>
                <a:cxn ang="0">
                  <a:pos x="T2" y="T3"/>
                </a:cxn>
                <a:cxn ang="0">
                  <a:pos x="T4" y="T5"/>
                </a:cxn>
                <a:cxn ang="0">
                  <a:pos x="T6" y="T7"/>
                </a:cxn>
                <a:cxn ang="0">
                  <a:pos x="T8" y="T9"/>
                </a:cxn>
              </a:cxnLst>
              <a:rect l="0" t="0" r="r" b="b"/>
              <a:pathLst>
                <a:path w="367" h="505">
                  <a:moveTo>
                    <a:pt x="135" y="505"/>
                  </a:moveTo>
                  <a:lnTo>
                    <a:pt x="0" y="427"/>
                  </a:lnTo>
                  <a:lnTo>
                    <a:pt x="232" y="0"/>
                  </a:lnTo>
                  <a:lnTo>
                    <a:pt x="367" y="78"/>
                  </a:lnTo>
                  <a:lnTo>
                    <a:pt x="135" y="505"/>
                  </a:lnTo>
                  <a:close/>
                </a:path>
              </a:pathLst>
            </a:custGeom>
            <a:solidFill>
              <a:srgbClr val="C0392B"/>
            </a:solidFill>
            <a:ln>
              <a:noFill/>
            </a:ln>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3F3F3F"/>
                </a:solidFill>
                <a:effectLst/>
                <a:uLnTx/>
                <a:uFillTx/>
                <a:latin typeface="Lato Light"/>
                <a:ea typeface="+mn-ea"/>
              </a:endParaRPr>
            </a:p>
          </p:txBody>
        </p:sp>
        <p:sp>
          <p:nvSpPr>
            <p:cNvPr id="99" name="Freeform 104">
              <a:extLst>
                <a:ext uri="{FF2B5EF4-FFF2-40B4-BE49-F238E27FC236}">
                  <a16:creationId xmlns:a16="http://schemas.microsoft.com/office/drawing/2014/main" id="{B0453FB9-338D-5350-8216-BE5DCD3C0C83}"/>
                </a:ext>
              </a:extLst>
            </p:cNvPr>
            <p:cNvSpPr>
              <a:spLocks/>
            </p:cNvSpPr>
            <p:nvPr/>
          </p:nvSpPr>
          <p:spPr bwMode="auto">
            <a:xfrm>
              <a:off x="5631507" y="2374597"/>
              <a:ext cx="759874" cy="870400"/>
            </a:xfrm>
            <a:custGeom>
              <a:avLst/>
              <a:gdLst>
                <a:gd name="T0" fmla="*/ 756 w 756"/>
                <a:gd name="T1" fmla="*/ 0 h 866"/>
                <a:gd name="T2" fmla="*/ 728 w 756"/>
                <a:gd name="T3" fmla="*/ 221 h 866"/>
                <a:gd name="T4" fmla="*/ 675 w 756"/>
                <a:gd name="T5" fmla="*/ 202 h 866"/>
                <a:gd name="T6" fmla="*/ 512 w 756"/>
                <a:gd name="T7" fmla="*/ 529 h 866"/>
                <a:gd name="T8" fmla="*/ 239 w 756"/>
                <a:gd name="T9" fmla="*/ 486 h 866"/>
                <a:gd name="T10" fmla="*/ 33 w 756"/>
                <a:gd name="T11" fmla="*/ 866 h 866"/>
                <a:gd name="T12" fmla="*/ 0 w 756"/>
                <a:gd name="T13" fmla="*/ 849 h 866"/>
                <a:gd name="T14" fmla="*/ 232 w 756"/>
                <a:gd name="T15" fmla="*/ 422 h 866"/>
                <a:gd name="T16" fmla="*/ 502 w 756"/>
                <a:gd name="T17" fmla="*/ 465 h 866"/>
                <a:gd name="T18" fmla="*/ 640 w 756"/>
                <a:gd name="T19" fmla="*/ 188 h 866"/>
                <a:gd name="T20" fmla="*/ 588 w 756"/>
                <a:gd name="T21" fmla="*/ 171 h 866"/>
                <a:gd name="T22" fmla="*/ 756 w 756"/>
                <a:gd name="T23"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6" h="866">
                  <a:moveTo>
                    <a:pt x="756" y="0"/>
                  </a:moveTo>
                  <a:lnTo>
                    <a:pt x="728" y="221"/>
                  </a:lnTo>
                  <a:lnTo>
                    <a:pt x="675" y="202"/>
                  </a:lnTo>
                  <a:lnTo>
                    <a:pt x="512" y="529"/>
                  </a:lnTo>
                  <a:lnTo>
                    <a:pt x="239" y="486"/>
                  </a:lnTo>
                  <a:lnTo>
                    <a:pt x="33" y="866"/>
                  </a:lnTo>
                  <a:lnTo>
                    <a:pt x="0" y="849"/>
                  </a:lnTo>
                  <a:lnTo>
                    <a:pt x="232" y="422"/>
                  </a:lnTo>
                  <a:lnTo>
                    <a:pt x="502" y="465"/>
                  </a:lnTo>
                  <a:lnTo>
                    <a:pt x="640" y="188"/>
                  </a:lnTo>
                  <a:lnTo>
                    <a:pt x="588" y="171"/>
                  </a:lnTo>
                  <a:lnTo>
                    <a:pt x="756" y="0"/>
                  </a:lnTo>
                  <a:close/>
                </a:path>
              </a:pathLst>
            </a:custGeom>
            <a:solidFill>
              <a:srgbClr val="C0392B">
                <a:lumMod val="50000"/>
              </a:srgbClr>
            </a:solidFill>
            <a:ln>
              <a:noFill/>
            </a:ln>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3F3F3F"/>
                </a:solidFill>
                <a:effectLst/>
                <a:uLnTx/>
                <a:uFillTx/>
                <a:latin typeface="Lato Light"/>
                <a:ea typeface="+mn-ea"/>
              </a:endParaRPr>
            </a:p>
          </p:txBody>
        </p:sp>
        <p:sp>
          <p:nvSpPr>
            <p:cNvPr id="100" name="Freeform 105">
              <a:extLst>
                <a:ext uri="{FF2B5EF4-FFF2-40B4-BE49-F238E27FC236}">
                  <a16:creationId xmlns:a16="http://schemas.microsoft.com/office/drawing/2014/main" id="{856C7396-0F61-3F76-0C17-BCAC298F6267}"/>
                </a:ext>
              </a:extLst>
            </p:cNvPr>
            <p:cNvSpPr>
              <a:spLocks/>
            </p:cNvSpPr>
            <p:nvPr/>
          </p:nvSpPr>
          <p:spPr bwMode="auto">
            <a:xfrm>
              <a:off x="5728872" y="2719793"/>
              <a:ext cx="406395" cy="122830"/>
            </a:xfrm>
            <a:custGeom>
              <a:avLst/>
              <a:gdLst>
                <a:gd name="T0" fmla="*/ 135 w 405"/>
                <a:gd name="T1" fmla="*/ 78 h 121"/>
                <a:gd name="T2" fmla="*/ 0 w 405"/>
                <a:gd name="T3" fmla="*/ 0 h 121"/>
                <a:gd name="T4" fmla="*/ 270 w 405"/>
                <a:gd name="T5" fmla="*/ 43 h 121"/>
                <a:gd name="T6" fmla="*/ 405 w 405"/>
                <a:gd name="T7" fmla="*/ 121 h 121"/>
                <a:gd name="T8" fmla="*/ 135 w 405"/>
                <a:gd name="T9" fmla="*/ 78 h 121"/>
              </a:gdLst>
              <a:ahLst/>
              <a:cxnLst>
                <a:cxn ang="0">
                  <a:pos x="T0" y="T1"/>
                </a:cxn>
                <a:cxn ang="0">
                  <a:pos x="T2" y="T3"/>
                </a:cxn>
                <a:cxn ang="0">
                  <a:pos x="T4" y="T5"/>
                </a:cxn>
                <a:cxn ang="0">
                  <a:pos x="T6" y="T7"/>
                </a:cxn>
                <a:cxn ang="0">
                  <a:pos x="T8" y="T9"/>
                </a:cxn>
              </a:cxnLst>
              <a:rect l="0" t="0" r="r" b="b"/>
              <a:pathLst>
                <a:path w="405" h="121">
                  <a:moveTo>
                    <a:pt x="135" y="78"/>
                  </a:moveTo>
                  <a:lnTo>
                    <a:pt x="0" y="0"/>
                  </a:lnTo>
                  <a:lnTo>
                    <a:pt x="270" y="43"/>
                  </a:lnTo>
                  <a:lnTo>
                    <a:pt x="405" y="121"/>
                  </a:lnTo>
                  <a:lnTo>
                    <a:pt x="135" y="78"/>
                  </a:lnTo>
                  <a:close/>
                </a:path>
              </a:pathLst>
            </a:custGeom>
            <a:solidFill>
              <a:srgbClr val="C0392B">
                <a:lumMod val="75000"/>
              </a:srgbClr>
            </a:solidFill>
            <a:ln>
              <a:noFill/>
            </a:ln>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3F3F3F"/>
                </a:solidFill>
                <a:effectLst/>
                <a:uLnTx/>
                <a:uFillTx/>
                <a:latin typeface="Lato Light"/>
                <a:ea typeface="+mn-ea"/>
              </a:endParaRPr>
            </a:p>
          </p:txBody>
        </p:sp>
      </p:grpSp>
      <p:grpSp>
        <p:nvGrpSpPr>
          <p:cNvPr id="103" name="Group 143">
            <a:extLst>
              <a:ext uri="{FF2B5EF4-FFF2-40B4-BE49-F238E27FC236}">
                <a16:creationId xmlns:a16="http://schemas.microsoft.com/office/drawing/2014/main" id="{94F4CA42-4773-56DB-AF56-7E735F0691A5}"/>
              </a:ext>
            </a:extLst>
          </p:cNvPr>
          <p:cNvGrpSpPr>
            <a:grpSpLocks/>
          </p:cNvGrpSpPr>
          <p:nvPr/>
        </p:nvGrpSpPr>
        <p:grpSpPr bwMode="auto">
          <a:xfrm>
            <a:off x="11157050" y="5542082"/>
            <a:ext cx="1143000" cy="715716"/>
            <a:chOff x="8598350" y="3749079"/>
            <a:chExt cx="2189094" cy="2098504"/>
          </a:xfrm>
        </p:grpSpPr>
        <p:sp>
          <p:nvSpPr>
            <p:cNvPr id="104" name="Freeform 56">
              <a:extLst>
                <a:ext uri="{FF2B5EF4-FFF2-40B4-BE49-F238E27FC236}">
                  <a16:creationId xmlns:a16="http://schemas.microsoft.com/office/drawing/2014/main" id="{74C47541-8FEB-7F66-766F-13BC62A5A234}"/>
                </a:ext>
              </a:extLst>
            </p:cNvPr>
            <p:cNvSpPr>
              <a:spLocks/>
            </p:cNvSpPr>
            <p:nvPr/>
          </p:nvSpPr>
          <p:spPr bwMode="auto">
            <a:xfrm>
              <a:off x="8600468" y="4722176"/>
              <a:ext cx="2186976" cy="1125407"/>
            </a:xfrm>
            <a:custGeom>
              <a:avLst/>
              <a:gdLst>
                <a:gd name="T0" fmla="*/ 0 w 988"/>
                <a:gd name="T1" fmla="*/ 308 h 509"/>
                <a:gd name="T2" fmla="*/ 28 w 988"/>
                <a:gd name="T3" fmla="*/ 324 h 509"/>
                <a:gd name="T4" fmla="*/ 150 w 988"/>
                <a:gd name="T5" fmla="*/ 324 h 509"/>
                <a:gd name="T6" fmla="*/ 418 w 988"/>
                <a:gd name="T7" fmla="*/ 479 h 509"/>
                <a:gd name="T8" fmla="*/ 549 w 988"/>
                <a:gd name="T9" fmla="*/ 476 h 509"/>
                <a:gd name="T10" fmla="*/ 818 w 988"/>
                <a:gd name="T11" fmla="*/ 324 h 509"/>
                <a:gd name="T12" fmla="*/ 950 w 988"/>
                <a:gd name="T13" fmla="*/ 230 h 509"/>
                <a:gd name="T14" fmla="*/ 921 w 988"/>
                <a:gd name="T15" fmla="*/ 172 h 509"/>
                <a:gd name="T16" fmla="*/ 808 w 988"/>
                <a:gd name="T17" fmla="*/ 104 h 509"/>
                <a:gd name="T18" fmla="*/ 988 w 988"/>
                <a:gd name="T19" fmla="*/ 0 h 509"/>
                <a:gd name="T20" fmla="*/ 538 w 988"/>
                <a:gd name="T21" fmla="*/ 0 h 509"/>
                <a:gd name="T22" fmla="*/ 0 w 988"/>
                <a:gd name="T23" fmla="*/ 308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8" h="509">
                  <a:moveTo>
                    <a:pt x="0" y="308"/>
                  </a:moveTo>
                  <a:cubicBezTo>
                    <a:pt x="28" y="324"/>
                    <a:pt x="28" y="324"/>
                    <a:pt x="28" y="324"/>
                  </a:cubicBezTo>
                  <a:cubicBezTo>
                    <a:pt x="150" y="324"/>
                    <a:pt x="150" y="324"/>
                    <a:pt x="150" y="324"/>
                  </a:cubicBezTo>
                  <a:cubicBezTo>
                    <a:pt x="418" y="479"/>
                    <a:pt x="418" y="479"/>
                    <a:pt x="418" y="479"/>
                  </a:cubicBezTo>
                  <a:cubicBezTo>
                    <a:pt x="418" y="479"/>
                    <a:pt x="448" y="509"/>
                    <a:pt x="549" y="476"/>
                  </a:cubicBezTo>
                  <a:cubicBezTo>
                    <a:pt x="818" y="324"/>
                    <a:pt x="818" y="324"/>
                    <a:pt x="818" y="324"/>
                  </a:cubicBezTo>
                  <a:cubicBezTo>
                    <a:pt x="818" y="324"/>
                    <a:pt x="946" y="243"/>
                    <a:pt x="950" y="230"/>
                  </a:cubicBezTo>
                  <a:cubicBezTo>
                    <a:pt x="954" y="217"/>
                    <a:pt x="957" y="197"/>
                    <a:pt x="921" y="172"/>
                  </a:cubicBezTo>
                  <a:cubicBezTo>
                    <a:pt x="885" y="147"/>
                    <a:pt x="808" y="104"/>
                    <a:pt x="808" y="104"/>
                  </a:cubicBezTo>
                  <a:cubicBezTo>
                    <a:pt x="988" y="0"/>
                    <a:pt x="988" y="0"/>
                    <a:pt x="988" y="0"/>
                  </a:cubicBezTo>
                  <a:cubicBezTo>
                    <a:pt x="538" y="0"/>
                    <a:pt x="538" y="0"/>
                    <a:pt x="538" y="0"/>
                  </a:cubicBezTo>
                  <a:lnTo>
                    <a:pt x="0" y="308"/>
                  </a:lnTo>
                  <a:close/>
                </a:path>
              </a:pathLst>
            </a:custGeom>
            <a:solidFill>
              <a:srgbClr val="FFFFFF">
                <a:lumMod val="65000"/>
                <a:alpha val="10000"/>
              </a:srgbClr>
            </a:solidFill>
            <a:ln>
              <a:noFill/>
            </a:ln>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3F3F3F"/>
                </a:solidFill>
                <a:effectLst/>
                <a:uLnTx/>
                <a:uFillTx/>
                <a:latin typeface="Lato Light"/>
                <a:ea typeface="+mn-ea"/>
              </a:endParaRPr>
            </a:p>
          </p:txBody>
        </p:sp>
        <p:sp>
          <p:nvSpPr>
            <p:cNvPr id="105" name="Freeform 57">
              <a:extLst>
                <a:ext uri="{FF2B5EF4-FFF2-40B4-BE49-F238E27FC236}">
                  <a16:creationId xmlns:a16="http://schemas.microsoft.com/office/drawing/2014/main" id="{50EE4B8C-20E0-044D-7386-4FEC8863375A}"/>
                </a:ext>
              </a:extLst>
            </p:cNvPr>
            <p:cNvSpPr>
              <a:spLocks/>
            </p:cNvSpPr>
            <p:nvPr/>
          </p:nvSpPr>
          <p:spPr bwMode="auto">
            <a:xfrm>
              <a:off x="8598350" y="4436592"/>
              <a:ext cx="63513" cy="1002713"/>
            </a:xfrm>
            <a:custGeom>
              <a:avLst/>
              <a:gdLst>
                <a:gd name="T0" fmla="*/ 69 w 69"/>
                <a:gd name="T1" fmla="*/ 1072 h 1072"/>
                <a:gd name="T2" fmla="*/ 3 w 69"/>
                <a:gd name="T3" fmla="*/ 1034 h 1072"/>
                <a:gd name="T4" fmla="*/ 0 w 69"/>
                <a:gd name="T5" fmla="*/ 0 h 1072"/>
                <a:gd name="T6" fmla="*/ 67 w 69"/>
                <a:gd name="T7" fmla="*/ 38 h 1072"/>
                <a:gd name="T8" fmla="*/ 69 w 69"/>
                <a:gd name="T9" fmla="*/ 1072 h 1072"/>
              </a:gdLst>
              <a:ahLst/>
              <a:cxnLst>
                <a:cxn ang="0">
                  <a:pos x="T0" y="T1"/>
                </a:cxn>
                <a:cxn ang="0">
                  <a:pos x="T2" y="T3"/>
                </a:cxn>
                <a:cxn ang="0">
                  <a:pos x="T4" y="T5"/>
                </a:cxn>
                <a:cxn ang="0">
                  <a:pos x="T6" y="T7"/>
                </a:cxn>
                <a:cxn ang="0">
                  <a:pos x="T8" y="T9"/>
                </a:cxn>
              </a:cxnLst>
              <a:rect l="0" t="0" r="r" b="b"/>
              <a:pathLst>
                <a:path w="69" h="1072">
                  <a:moveTo>
                    <a:pt x="69" y="1072"/>
                  </a:moveTo>
                  <a:lnTo>
                    <a:pt x="3" y="1034"/>
                  </a:lnTo>
                  <a:lnTo>
                    <a:pt x="0" y="0"/>
                  </a:lnTo>
                  <a:lnTo>
                    <a:pt x="67" y="38"/>
                  </a:lnTo>
                  <a:lnTo>
                    <a:pt x="69" y="1072"/>
                  </a:lnTo>
                  <a:close/>
                </a:path>
              </a:pathLst>
            </a:custGeom>
            <a:solidFill>
              <a:srgbClr val="212E3C"/>
            </a:solidFill>
            <a:ln>
              <a:noFill/>
            </a:ln>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3F3F3F"/>
                </a:solidFill>
                <a:effectLst/>
                <a:uLnTx/>
                <a:uFillTx/>
                <a:latin typeface="Lato Light"/>
                <a:ea typeface="+mn-ea"/>
              </a:endParaRPr>
            </a:p>
          </p:txBody>
        </p:sp>
        <p:sp>
          <p:nvSpPr>
            <p:cNvPr id="106" name="Freeform 58">
              <a:extLst>
                <a:ext uri="{FF2B5EF4-FFF2-40B4-BE49-F238E27FC236}">
                  <a16:creationId xmlns:a16="http://schemas.microsoft.com/office/drawing/2014/main" id="{F9ECB4AA-5F48-CABF-F764-FBDD8B819150}"/>
                </a:ext>
              </a:extLst>
            </p:cNvPr>
            <p:cNvSpPr>
              <a:spLocks/>
            </p:cNvSpPr>
            <p:nvPr/>
          </p:nvSpPr>
          <p:spPr bwMode="auto">
            <a:xfrm>
              <a:off x="8598350" y="3749079"/>
              <a:ext cx="1253330" cy="723476"/>
            </a:xfrm>
            <a:custGeom>
              <a:avLst/>
              <a:gdLst>
                <a:gd name="T0" fmla="*/ 67 w 1342"/>
                <a:gd name="T1" fmla="*/ 775 h 775"/>
                <a:gd name="T2" fmla="*/ 0 w 1342"/>
                <a:gd name="T3" fmla="*/ 737 h 775"/>
                <a:gd name="T4" fmla="*/ 1275 w 1342"/>
                <a:gd name="T5" fmla="*/ 0 h 775"/>
                <a:gd name="T6" fmla="*/ 1342 w 1342"/>
                <a:gd name="T7" fmla="*/ 41 h 775"/>
                <a:gd name="T8" fmla="*/ 67 w 1342"/>
                <a:gd name="T9" fmla="*/ 775 h 775"/>
              </a:gdLst>
              <a:ahLst/>
              <a:cxnLst>
                <a:cxn ang="0">
                  <a:pos x="T0" y="T1"/>
                </a:cxn>
                <a:cxn ang="0">
                  <a:pos x="T2" y="T3"/>
                </a:cxn>
                <a:cxn ang="0">
                  <a:pos x="T4" y="T5"/>
                </a:cxn>
                <a:cxn ang="0">
                  <a:pos x="T6" y="T7"/>
                </a:cxn>
                <a:cxn ang="0">
                  <a:pos x="T8" y="T9"/>
                </a:cxn>
              </a:cxnLst>
              <a:rect l="0" t="0" r="r" b="b"/>
              <a:pathLst>
                <a:path w="1342" h="775">
                  <a:moveTo>
                    <a:pt x="67" y="775"/>
                  </a:moveTo>
                  <a:lnTo>
                    <a:pt x="0" y="737"/>
                  </a:lnTo>
                  <a:lnTo>
                    <a:pt x="1275" y="0"/>
                  </a:lnTo>
                  <a:lnTo>
                    <a:pt x="1342" y="41"/>
                  </a:lnTo>
                  <a:lnTo>
                    <a:pt x="67" y="775"/>
                  </a:lnTo>
                  <a:close/>
                </a:path>
              </a:pathLst>
            </a:custGeom>
            <a:solidFill>
              <a:srgbClr val="2C3E50"/>
            </a:solidFill>
            <a:ln>
              <a:noFill/>
            </a:ln>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3F3F3F"/>
                </a:solidFill>
                <a:effectLst/>
                <a:uLnTx/>
                <a:uFillTx/>
                <a:latin typeface="Lato Light"/>
                <a:ea typeface="+mn-ea"/>
              </a:endParaRPr>
            </a:p>
          </p:txBody>
        </p:sp>
        <p:sp>
          <p:nvSpPr>
            <p:cNvPr id="107" name="Freeform 59">
              <a:extLst>
                <a:ext uri="{FF2B5EF4-FFF2-40B4-BE49-F238E27FC236}">
                  <a16:creationId xmlns:a16="http://schemas.microsoft.com/office/drawing/2014/main" id="{5B279F33-8126-B0D2-82F9-985EADF4590D}"/>
                </a:ext>
              </a:extLst>
            </p:cNvPr>
            <p:cNvSpPr>
              <a:spLocks/>
            </p:cNvSpPr>
            <p:nvPr/>
          </p:nvSpPr>
          <p:spPr bwMode="auto">
            <a:xfrm>
              <a:off x="8661863" y="3787157"/>
              <a:ext cx="1191935" cy="1652148"/>
            </a:xfrm>
            <a:custGeom>
              <a:avLst/>
              <a:gdLst>
                <a:gd name="T0" fmla="*/ 1275 w 1277"/>
                <a:gd name="T1" fmla="*/ 0 h 1768"/>
                <a:gd name="T2" fmla="*/ 1277 w 1277"/>
                <a:gd name="T3" fmla="*/ 1033 h 1768"/>
                <a:gd name="T4" fmla="*/ 2 w 1277"/>
                <a:gd name="T5" fmla="*/ 1768 h 1768"/>
                <a:gd name="T6" fmla="*/ 0 w 1277"/>
                <a:gd name="T7" fmla="*/ 734 h 1768"/>
                <a:gd name="T8" fmla="*/ 1275 w 1277"/>
                <a:gd name="T9" fmla="*/ 0 h 1768"/>
              </a:gdLst>
              <a:ahLst/>
              <a:cxnLst>
                <a:cxn ang="0">
                  <a:pos x="T0" y="T1"/>
                </a:cxn>
                <a:cxn ang="0">
                  <a:pos x="T2" y="T3"/>
                </a:cxn>
                <a:cxn ang="0">
                  <a:pos x="T4" y="T5"/>
                </a:cxn>
                <a:cxn ang="0">
                  <a:pos x="T6" y="T7"/>
                </a:cxn>
                <a:cxn ang="0">
                  <a:pos x="T8" y="T9"/>
                </a:cxn>
              </a:cxnLst>
              <a:rect l="0" t="0" r="r" b="b"/>
              <a:pathLst>
                <a:path w="1277" h="1768">
                  <a:moveTo>
                    <a:pt x="1275" y="0"/>
                  </a:moveTo>
                  <a:lnTo>
                    <a:pt x="1277" y="1033"/>
                  </a:lnTo>
                  <a:lnTo>
                    <a:pt x="2" y="1768"/>
                  </a:lnTo>
                  <a:lnTo>
                    <a:pt x="0" y="734"/>
                  </a:lnTo>
                  <a:lnTo>
                    <a:pt x="1275" y="0"/>
                  </a:lnTo>
                  <a:close/>
                </a:path>
              </a:pathLst>
            </a:custGeom>
            <a:solidFill>
              <a:srgbClr val="161F28"/>
            </a:solidFill>
            <a:ln>
              <a:noFill/>
            </a:ln>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3F3F3F"/>
                </a:solidFill>
                <a:effectLst/>
                <a:uLnTx/>
                <a:uFillTx/>
                <a:latin typeface="Lato Light"/>
                <a:ea typeface="+mn-ea"/>
              </a:endParaRPr>
            </a:p>
          </p:txBody>
        </p:sp>
        <p:sp>
          <p:nvSpPr>
            <p:cNvPr id="108" name="Freeform 60">
              <a:extLst>
                <a:ext uri="{FF2B5EF4-FFF2-40B4-BE49-F238E27FC236}">
                  <a16:creationId xmlns:a16="http://schemas.microsoft.com/office/drawing/2014/main" id="{0842A4FF-13FD-2096-A9EE-C1D379F5EE7A}"/>
                </a:ext>
              </a:extLst>
            </p:cNvPr>
            <p:cNvSpPr>
              <a:spLocks/>
            </p:cNvSpPr>
            <p:nvPr/>
          </p:nvSpPr>
          <p:spPr bwMode="auto">
            <a:xfrm>
              <a:off x="8697855" y="3837927"/>
              <a:ext cx="1117835" cy="1548493"/>
            </a:xfrm>
            <a:custGeom>
              <a:avLst/>
              <a:gdLst>
                <a:gd name="T0" fmla="*/ 0 w 1197"/>
                <a:gd name="T1" fmla="*/ 690 h 1659"/>
                <a:gd name="T2" fmla="*/ 1194 w 1197"/>
                <a:gd name="T3" fmla="*/ 0 h 1659"/>
                <a:gd name="T4" fmla="*/ 1197 w 1197"/>
                <a:gd name="T5" fmla="*/ 969 h 1659"/>
                <a:gd name="T6" fmla="*/ 2 w 1197"/>
                <a:gd name="T7" fmla="*/ 1659 h 1659"/>
                <a:gd name="T8" fmla="*/ 0 w 1197"/>
                <a:gd name="T9" fmla="*/ 690 h 1659"/>
              </a:gdLst>
              <a:ahLst/>
              <a:cxnLst>
                <a:cxn ang="0">
                  <a:pos x="T0" y="T1"/>
                </a:cxn>
                <a:cxn ang="0">
                  <a:pos x="T2" y="T3"/>
                </a:cxn>
                <a:cxn ang="0">
                  <a:pos x="T4" y="T5"/>
                </a:cxn>
                <a:cxn ang="0">
                  <a:pos x="T6" y="T7"/>
                </a:cxn>
                <a:cxn ang="0">
                  <a:pos x="T8" y="T9"/>
                </a:cxn>
              </a:cxnLst>
              <a:rect l="0" t="0" r="r" b="b"/>
              <a:pathLst>
                <a:path w="1197" h="1659">
                  <a:moveTo>
                    <a:pt x="0" y="690"/>
                  </a:moveTo>
                  <a:lnTo>
                    <a:pt x="1194" y="0"/>
                  </a:lnTo>
                  <a:lnTo>
                    <a:pt x="1197" y="969"/>
                  </a:lnTo>
                  <a:lnTo>
                    <a:pt x="2" y="1659"/>
                  </a:lnTo>
                  <a:lnTo>
                    <a:pt x="0" y="690"/>
                  </a:lnTo>
                  <a:close/>
                </a:path>
              </a:pathLst>
            </a:custGeom>
            <a:solidFill>
              <a:srgbClr val="FFFFFF">
                <a:lumMod val="95000"/>
              </a:srgbClr>
            </a:solidFill>
            <a:ln>
              <a:noFill/>
            </a:ln>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3F3F3F"/>
                </a:solidFill>
                <a:effectLst/>
                <a:uLnTx/>
                <a:uFillTx/>
                <a:latin typeface="Lato Light"/>
                <a:ea typeface="+mn-ea"/>
              </a:endParaRPr>
            </a:p>
          </p:txBody>
        </p:sp>
        <p:sp>
          <p:nvSpPr>
            <p:cNvPr id="109" name="Freeform 61">
              <a:extLst>
                <a:ext uri="{FF2B5EF4-FFF2-40B4-BE49-F238E27FC236}">
                  <a16:creationId xmlns:a16="http://schemas.microsoft.com/office/drawing/2014/main" id="{0ECAD9C8-D1D5-1330-87A2-665B8BB2BA42}"/>
                </a:ext>
              </a:extLst>
            </p:cNvPr>
            <p:cNvSpPr>
              <a:spLocks noEditPoints="1"/>
            </p:cNvSpPr>
            <p:nvPr/>
          </p:nvSpPr>
          <p:spPr bwMode="auto">
            <a:xfrm>
              <a:off x="9388034" y="4476786"/>
              <a:ext cx="334504" cy="325776"/>
            </a:xfrm>
            <a:custGeom>
              <a:avLst/>
              <a:gdLst>
                <a:gd name="T0" fmla="*/ 358 w 358"/>
                <a:gd name="T1" fmla="*/ 142 h 348"/>
                <a:gd name="T2" fmla="*/ 0 w 358"/>
                <a:gd name="T3" fmla="*/ 348 h 348"/>
                <a:gd name="T4" fmla="*/ 0 w 358"/>
                <a:gd name="T5" fmla="*/ 334 h 348"/>
                <a:gd name="T6" fmla="*/ 358 w 358"/>
                <a:gd name="T7" fmla="*/ 128 h 348"/>
                <a:gd name="T8" fmla="*/ 358 w 358"/>
                <a:gd name="T9" fmla="*/ 142 h 348"/>
                <a:gd name="T10" fmla="*/ 358 w 358"/>
                <a:gd name="T11" fmla="*/ 95 h 348"/>
                <a:gd name="T12" fmla="*/ 0 w 358"/>
                <a:gd name="T13" fmla="*/ 301 h 348"/>
                <a:gd name="T14" fmla="*/ 0 w 358"/>
                <a:gd name="T15" fmla="*/ 315 h 348"/>
                <a:gd name="T16" fmla="*/ 358 w 358"/>
                <a:gd name="T17" fmla="*/ 109 h 348"/>
                <a:gd name="T18" fmla="*/ 358 w 358"/>
                <a:gd name="T19" fmla="*/ 95 h 348"/>
                <a:gd name="T20" fmla="*/ 358 w 358"/>
                <a:gd name="T21" fmla="*/ 64 h 348"/>
                <a:gd name="T22" fmla="*/ 0 w 358"/>
                <a:gd name="T23" fmla="*/ 270 h 348"/>
                <a:gd name="T24" fmla="*/ 0 w 358"/>
                <a:gd name="T25" fmla="*/ 284 h 348"/>
                <a:gd name="T26" fmla="*/ 358 w 358"/>
                <a:gd name="T27" fmla="*/ 78 h 348"/>
                <a:gd name="T28" fmla="*/ 358 w 358"/>
                <a:gd name="T29" fmla="*/ 64 h 348"/>
                <a:gd name="T30" fmla="*/ 358 w 358"/>
                <a:gd name="T31" fmla="*/ 33 h 348"/>
                <a:gd name="T32" fmla="*/ 0 w 358"/>
                <a:gd name="T33" fmla="*/ 239 h 348"/>
                <a:gd name="T34" fmla="*/ 0 w 358"/>
                <a:gd name="T35" fmla="*/ 254 h 348"/>
                <a:gd name="T36" fmla="*/ 358 w 358"/>
                <a:gd name="T37" fmla="*/ 47 h 348"/>
                <a:gd name="T38" fmla="*/ 358 w 358"/>
                <a:gd name="T39" fmla="*/ 33 h 348"/>
                <a:gd name="T40" fmla="*/ 358 w 358"/>
                <a:gd name="T41" fmla="*/ 0 h 348"/>
                <a:gd name="T42" fmla="*/ 0 w 358"/>
                <a:gd name="T43" fmla="*/ 209 h 348"/>
                <a:gd name="T44" fmla="*/ 0 w 358"/>
                <a:gd name="T45" fmla="*/ 220 h 348"/>
                <a:gd name="T46" fmla="*/ 358 w 358"/>
                <a:gd name="T47" fmla="*/ 14 h 348"/>
                <a:gd name="T48" fmla="*/ 358 w 358"/>
                <a:gd name="T49"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8" h="348">
                  <a:moveTo>
                    <a:pt x="358" y="142"/>
                  </a:moveTo>
                  <a:lnTo>
                    <a:pt x="0" y="348"/>
                  </a:lnTo>
                  <a:lnTo>
                    <a:pt x="0" y="334"/>
                  </a:lnTo>
                  <a:lnTo>
                    <a:pt x="358" y="128"/>
                  </a:lnTo>
                  <a:lnTo>
                    <a:pt x="358" y="142"/>
                  </a:lnTo>
                  <a:close/>
                  <a:moveTo>
                    <a:pt x="358" y="95"/>
                  </a:moveTo>
                  <a:lnTo>
                    <a:pt x="0" y="301"/>
                  </a:lnTo>
                  <a:lnTo>
                    <a:pt x="0" y="315"/>
                  </a:lnTo>
                  <a:lnTo>
                    <a:pt x="358" y="109"/>
                  </a:lnTo>
                  <a:lnTo>
                    <a:pt x="358" y="95"/>
                  </a:lnTo>
                  <a:close/>
                  <a:moveTo>
                    <a:pt x="358" y="64"/>
                  </a:moveTo>
                  <a:lnTo>
                    <a:pt x="0" y="270"/>
                  </a:lnTo>
                  <a:lnTo>
                    <a:pt x="0" y="284"/>
                  </a:lnTo>
                  <a:lnTo>
                    <a:pt x="358" y="78"/>
                  </a:lnTo>
                  <a:lnTo>
                    <a:pt x="358" y="64"/>
                  </a:lnTo>
                  <a:close/>
                  <a:moveTo>
                    <a:pt x="358" y="33"/>
                  </a:moveTo>
                  <a:lnTo>
                    <a:pt x="0" y="239"/>
                  </a:lnTo>
                  <a:lnTo>
                    <a:pt x="0" y="254"/>
                  </a:lnTo>
                  <a:lnTo>
                    <a:pt x="358" y="47"/>
                  </a:lnTo>
                  <a:lnTo>
                    <a:pt x="358" y="33"/>
                  </a:lnTo>
                  <a:close/>
                  <a:moveTo>
                    <a:pt x="358" y="0"/>
                  </a:moveTo>
                  <a:lnTo>
                    <a:pt x="0" y="209"/>
                  </a:lnTo>
                  <a:lnTo>
                    <a:pt x="0" y="220"/>
                  </a:lnTo>
                  <a:lnTo>
                    <a:pt x="358" y="14"/>
                  </a:lnTo>
                  <a:lnTo>
                    <a:pt x="358" y="0"/>
                  </a:lnTo>
                  <a:close/>
                </a:path>
              </a:pathLst>
            </a:custGeom>
            <a:solidFill>
              <a:srgbClr val="63646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3F3F3F"/>
                </a:solidFill>
                <a:effectLst/>
                <a:uLnTx/>
                <a:uFillTx/>
                <a:latin typeface="Lato Light"/>
                <a:ea typeface="+mn-ea"/>
              </a:endParaRPr>
            </a:p>
          </p:txBody>
        </p:sp>
        <p:sp>
          <p:nvSpPr>
            <p:cNvPr id="110" name="Freeform 62">
              <a:extLst>
                <a:ext uri="{FF2B5EF4-FFF2-40B4-BE49-F238E27FC236}">
                  <a16:creationId xmlns:a16="http://schemas.microsoft.com/office/drawing/2014/main" id="{3CB278E1-5C18-B8A8-2829-62F85BACC371}"/>
                </a:ext>
              </a:extLst>
            </p:cNvPr>
            <p:cNvSpPr>
              <a:spLocks noEditPoints="1"/>
            </p:cNvSpPr>
            <p:nvPr/>
          </p:nvSpPr>
          <p:spPr bwMode="auto">
            <a:xfrm>
              <a:off x="9388034" y="4106586"/>
              <a:ext cx="334504" cy="514050"/>
            </a:xfrm>
            <a:custGeom>
              <a:avLst/>
              <a:gdLst>
                <a:gd name="T0" fmla="*/ 0 w 151"/>
                <a:gd name="T1" fmla="*/ 233 h 233"/>
                <a:gd name="T2" fmla="*/ 151 w 151"/>
                <a:gd name="T3" fmla="*/ 113 h 233"/>
                <a:gd name="T4" fmla="*/ 119 w 151"/>
                <a:gd name="T5" fmla="*/ 19 h 233"/>
                <a:gd name="T6" fmla="*/ 119 w 151"/>
                <a:gd name="T7" fmla="*/ 48 h 233"/>
                <a:gd name="T8" fmla="*/ 119 w 151"/>
                <a:gd name="T9" fmla="*/ 19 h 233"/>
                <a:gd name="T10" fmla="*/ 119 w 151"/>
                <a:gd name="T11" fmla="*/ 42 h 233"/>
                <a:gd name="T12" fmla="*/ 119 w 151"/>
                <a:gd name="T13" fmla="*/ 25 h 233"/>
                <a:gd name="T14" fmla="*/ 95 w 151"/>
                <a:gd name="T15" fmla="*/ 62 h 233"/>
                <a:gd name="T16" fmla="*/ 113 w 151"/>
                <a:gd name="T17" fmla="*/ 3 h 233"/>
                <a:gd name="T18" fmla="*/ 95 w 151"/>
                <a:gd name="T19" fmla="*/ 62 h 233"/>
                <a:gd name="T20" fmla="*/ 25 w 151"/>
                <a:gd name="T21" fmla="*/ 54 h 233"/>
                <a:gd name="T22" fmla="*/ 33 w 151"/>
                <a:gd name="T23" fmla="*/ 91 h 233"/>
                <a:gd name="T24" fmla="*/ 16 w 151"/>
                <a:gd name="T25" fmla="*/ 108 h 233"/>
                <a:gd name="T26" fmla="*/ 13 w 151"/>
                <a:gd name="T27" fmla="*/ 101 h 233"/>
                <a:gd name="T28" fmla="*/ 17 w 151"/>
                <a:gd name="T29" fmla="*/ 98 h 233"/>
                <a:gd name="T30" fmla="*/ 31 w 151"/>
                <a:gd name="T31" fmla="*/ 79 h 233"/>
                <a:gd name="T32" fmla="*/ 22 w 151"/>
                <a:gd name="T33" fmla="*/ 87 h 233"/>
                <a:gd name="T34" fmla="*/ 19 w 151"/>
                <a:gd name="T35" fmla="*/ 74 h 233"/>
                <a:gd name="T36" fmla="*/ 30 w 151"/>
                <a:gd name="T37" fmla="*/ 72 h 233"/>
                <a:gd name="T38" fmla="*/ 25 w 151"/>
                <a:gd name="T39" fmla="*/ 63 h 233"/>
                <a:gd name="T40" fmla="*/ 44 w 151"/>
                <a:gd name="T41" fmla="*/ 78 h 233"/>
                <a:gd name="T42" fmla="*/ 52 w 151"/>
                <a:gd name="T43" fmla="*/ 62 h 233"/>
                <a:gd name="T44" fmla="*/ 60 w 151"/>
                <a:gd name="T45" fmla="*/ 34 h 233"/>
                <a:gd name="T46" fmla="*/ 68 w 151"/>
                <a:gd name="T47" fmla="*/ 52 h 233"/>
                <a:gd name="T48" fmla="*/ 75 w 151"/>
                <a:gd name="T49" fmla="*/ 60 h 233"/>
                <a:gd name="T50" fmla="*/ 44 w 151"/>
                <a:gd name="T51" fmla="*/ 78 h 233"/>
                <a:gd name="T52" fmla="*/ 60 w 151"/>
                <a:gd name="T53" fmla="*/ 53 h 233"/>
                <a:gd name="T54" fmla="*/ 60 w 151"/>
                <a:gd name="T55" fmla="*/ 42 h 233"/>
                <a:gd name="T56" fmla="*/ 54 w 151"/>
                <a:gd name="T57" fmla="*/ 72 h 233"/>
                <a:gd name="T58" fmla="*/ 65 w 151"/>
                <a:gd name="T59" fmla="*/ 66 h 233"/>
                <a:gd name="T60" fmla="*/ 54 w 151"/>
                <a:gd name="T61" fmla="*/ 72 h 233"/>
                <a:gd name="T62" fmla="*/ 90 w 151"/>
                <a:gd name="T63" fmla="*/ 17 h 233"/>
                <a:gd name="T64" fmla="*/ 90 w 151"/>
                <a:gd name="T65" fmla="*/ 46 h 233"/>
                <a:gd name="T66" fmla="*/ 86 w 151"/>
                <a:gd name="T67" fmla="*/ 34 h 233"/>
                <a:gd name="T68" fmla="*/ 94 w 151"/>
                <a:gd name="T69" fmla="*/ 29 h 233"/>
                <a:gd name="T70" fmla="*/ 86 w 151"/>
                <a:gd name="T71" fmla="*/ 3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1" h="233">
                  <a:moveTo>
                    <a:pt x="151" y="146"/>
                  </a:moveTo>
                  <a:cubicBezTo>
                    <a:pt x="0" y="233"/>
                    <a:pt x="0" y="233"/>
                    <a:pt x="0" y="233"/>
                  </a:cubicBezTo>
                  <a:cubicBezTo>
                    <a:pt x="0" y="201"/>
                    <a:pt x="0" y="201"/>
                    <a:pt x="0" y="201"/>
                  </a:cubicBezTo>
                  <a:cubicBezTo>
                    <a:pt x="151" y="113"/>
                    <a:pt x="151" y="113"/>
                    <a:pt x="151" y="113"/>
                  </a:cubicBezTo>
                  <a:lnTo>
                    <a:pt x="151" y="146"/>
                  </a:lnTo>
                  <a:close/>
                  <a:moveTo>
                    <a:pt x="119" y="19"/>
                  </a:moveTo>
                  <a:cubicBezTo>
                    <a:pt x="126" y="15"/>
                    <a:pt x="130" y="19"/>
                    <a:pt x="130" y="27"/>
                  </a:cubicBezTo>
                  <a:cubicBezTo>
                    <a:pt x="130" y="37"/>
                    <a:pt x="125" y="45"/>
                    <a:pt x="119" y="48"/>
                  </a:cubicBezTo>
                  <a:cubicBezTo>
                    <a:pt x="113" y="52"/>
                    <a:pt x="108" y="49"/>
                    <a:pt x="108" y="40"/>
                  </a:cubicBezTo>
                  <a:cubicBezTo>
                    <a:pt x="108" y="32"/>
                    <a:pt x="112" y="23"/>
                    <a:pt x="119" y="19"/>
                  </a:cubicBezTo>
                  <a:close/>
                  <a:moveTo>
                    <a:pt x="115" y="36"/>
                  </a:moveTo>
                  <a:cubicBezTo>
                    <a:pt x="115" y="41"/>
                    <a:pt x="116" y="44"/>
                    <a:pt x="119" y="42"/>
                  </a:cubicBezTo>
                  <a:cubicBezTo>
                    <a:pt x="122" y="41"/>
                    <a:pt x="123" y="37"/>
                    <a:pt x="123" y="31"/>
                  </a:cubicBezTo>
                  <a:cubicBezTo>
                    <a:pt x="123" y="27"/>
                    <a:pt x="122" y="24"/>
                    <a:pt x="119" y="25"/>
                  </a:cubicBezTo>
                  <a:cubicBezTo>
                    <a:pt x="116" y="27"/>
                    <a:pt x="115" y="31"/>
                    <a:pt x="115" y="36"/>
                  </a:cubicBezTo>
                  <a:close/>
                  <a:moveTo>
                    <a:pt x="95" y="62"/>
                  </a:moveTo>
                  <a:cubicBezTo>
                    <a:pt x="119" y="0"/>
                    <a:pt x="119" y="0"/>
                    <a:pt x="119" y="0"/>
                  </a:cubicBezTo>
                  <a:cubicBezTo>
                    <a:pt x="113" y="3"/>
                    <a:pt x="113" y="3"/>
                    <a:pt x="113" y="3"/>
                  </a:cubicBezTo>
                  <a:cubicBezTo>
                    <a:pt x="90" y="65"/>
                    <a:pt x="90" y="65"/>
                    <a:pt x="90" y="65"/>
                  </a:cubicBezTo>
                  <a:lnTo>
                    <a:pt x="95" y="62"/>
                  </a:lnTo>
                  <a:close/>
                  <a:moveTo>
                    <a:pt x="10" y="80"/>
                  </a:moveTo>
                  <a:cubicBezTo>
                    <a:pt x="9" y="71"/>
                    <a:pt x="16" y="60"/>
                    <a:pt x="25" y="54"/>
                  </a:cubicBezTo>
                  <a:cubicBezTo>
                    <a:pt x="35" y="48"/>
                    <a:pt x="40" y="55"/>
                    <a:pt x="40" y="66"/>
                  </a:cubicBezTo>
                  <a:cubicBezTo>
                    <a:pt x="40" y="75"/>
                    <a:pt x="38" y="84"/>
                    <a:pt x="33" y="91"/>
                  </a:cubicBezTo>
                  <a:cubicBezTo>
                    <a:pt x="29" y="97"/>
                    <a:pt x="24" y="103"/>
                    <a:pt x="18" y="107"/>
                  </a:cubicBezTo>
                  <a:cubicBezTo>
                    <a:pt x="17" y="107"/>
                    <a:pt x="16" y="108"/>
                    <a:pt x="16" y="108"/>
                  </a:cubicBezTo>
                  <a:cubicBezTo>
                    <a:pt x="15" y="108"/>
                    <a:pt x="14" y="109"/>
                    <a:pt x="13" y="109"/>
                  </a:cubicBezTo>
                  <a:cubicBezTo>
                    <a:pt x="13" y="101"/>
                    <a:pt x="13" y="101"/>
                    <a:pt x="13" y="101"/>
                  </a:cubicBezTo>
                  <a:cubicBezTo>
                    <a:pt x="14" y="100"/>
                    <a:pt x="14" y="100"/>
                    <a:pt x="15" y="100"/>
                  </a:cubicBezTo>
                  <a:cubicBezTo>
                    <a:pt x="16" y="99"/>
                    <a:pt x="17" y="99"/>
                    <a:pt x="17" y="98"/>
                  </a:cubicBezTo>
                  <a:cubicBezTo>
                    <a:pt x="20" y="96"/>
                    <a:pt x="23" y="94"/>
                    <a:pt x="25" y="91"/>
                  </a:cubicBezTo>
                  <a:cubicBezTo>
                    <a:pt x="28" y="87"/>
                    <a:pt x="30" y="83"/>
                    <a:pt x="31" y="79"/>
                  </a:cubicBezTo>
                  <a:cubicBezTo>
                    <a:pt x="30" y="79"/>
                    <a:pt x="30" y="79"/>
                    <a:pt x="30" y="79"/>
                  </a:cubicBezTo>
                  <a:cubicBezTo>
                    <a:pt x="29" y="82"/>
                    <a:pt x="26" y="85"/>
                    <a:pt x="22" y="87"/>
                  </a:cubicBezTo>
                  <a:cubicBezTo>
                    <a:pt x="15" y="91"/>
                    <a:pt x="10" y="89"/>
                    <a:pt x="10" y="80"/>
                  </a:cubicBezTo>
                  <a:close/>
                  <a:moveTo>
                    <a:pt x="19" y="74"/>
                  </a:moveTo>
                  <a:cubicBezTo>
                    <a:pt x="19" y="78"/>
                    <a:pt x="21" y="80"/>
                    <a:pt x="25" y="78"/>
                  </a:cubicBezTo>
                  <a:cubicBezTo>
                    <a:pt x="27" y="77"/>
                    <a:pt x="29" y="74"/>
                    <a:pt x="30" y="72"/>
                  </a:cubicBezTo>
                  <a:cubicBezTo>
                    <a:pt x="30" y="71"/>
                    <a:pt x="31" y="70"/>
                    <a:pt x="31" y="69"/>
                  </a:cubicBezTo>
                  <a:cubicBezTo>
                    <a:pt x="30" y="64"/>
                    <a:pt x="29" y="60"/>
                    <a:pt x="25" y="63"/>
                  </a:cubicBezTo>
                  <a:cubicBezTo>
                    <a:pt x="21" y="64"/>
                    <a:pt x="19" y="69"/>
                    <a:pt x="19" y="74"/>
                  </a:cubicBezTo>
                  <a:close/>
                  <a:moveTo>
                    <a:pt x="44" y="78"/>
                  </a:moveTo>
                  <a:cubicBezTo>
                    <a:pt x="44" y="73"/>
                    <a:pt x="47" y="67"/>
                    <a:pt x="52" y="63"/>
                  </a:cubicBezTo>
                  <a:cubicBezTo>
                    <a:pt x="52" y="62"/>
                    <a:pt x="52" y="62"/>
                    <a:pt x="52" y="62"/>
                  </a:cubicBezTo>
                  <a:cubicBezTo>
                    <a:pt x="48" y="62"/>
                    <a:pt x="46" y="60"/>
                    <a:pt x="46" y="56"/>
                  </a:cubicBezTo>
                  <a:cubicBezTo>
                    <a:pt x="46" y="48"/>
                    <a:pt x="52" y="39"/>
                    <a:pt x="60" y="34"/>
                  </a:cubicBezTo>
                  <a:cubicBezTo>
                    <a:pt x="69" y="29"/>
                    <a:pt x="73" y="33"/>
                    <a:pt x="73" y="38"/>
                  </a:cubicBezTo>
                  <a:cubicBezTo>
                    <a:pt x="73" y="42"/>
                    <a:pt x="72" y="47"/>
                    <a:pt x="68" y="52"/>
                  </a:cubicBezTo>
                  <a:cubicBezTo>
                    <a:pt x="68" y="52"/>
                    <a:pt x="68" y="52"/>
                    <a:pt x="68" y="52"/>
                  </a:cubicBezTo>
                  <a:cubicBezTo>
                    <a:pt x="71" y="52"/>
                    <a:pt x="75" y="54"/>
                    <a:pt x="75" y="60"/>
                  </a:cubicBezTo>
                  <a:cubicBezTo>
                    <a:pt x="75" y="68"/>
                    <a:pt x="69" y="77"/>
                    <a:pt x="59" y="83"/>
                  </a:cubicBezTo>
                  <a:cubicBezTo>
                    <a:pt x="49" y="89"/>
                    <a:pt x="44" y="85"/>
                    <a:pt x="44" y="78"/>
                  </a:cubicBezTo>
                  <a:close/>
                  <a:moveTo>
                    <a:pt x="55" y="50"/>
                  </a:moveTo>
                  <a:cubicBezTo>
                    <a:pt x="55" y="53"/>
                    <a:pt x="57" y="54"/>
                    <a:pt x="60" y="53"/>
                  </a:cubicBezTo>
                  <a:cubicBezTo>
                    <a:pt x="63" y="51"/>
                    <a:pt x="64" y="48"/>
                    <a:pt x="64" y="45"/>
                  </a:cubicBezTo>
                  <a:cubicBezTo>
                    <a:pt x="64" y="42"/>
                    <a:pt x="63" y="40"/>
                    <a:pt x="60" y="42"/>
                  </a:cubicBezTo>
                  <a:cubicBezTo>
                    <a:pt x="56" y="44"/>
                    <a:pt x="55" y="47"/>
                    <a:pt x="55" y="50"/>
                  </a:cubicBezTo>
                  <a:close/>
                  <a:moveTo>
                    <a:pt x="54" y="72"/>
                  </a:moveTo>
                  <a:cubicBezTo>
                    <a:pt x="54" y="75"/>
                    <a:pt x="56" y="77"/>
                    <a:pt x="60" y="75"/>
                  </a:cubicBezTo>
                  <a:cubicBezTo>
                    <a:pt x="63" y="73"/>
                    <a:pt x="65" y="69"/>
                    <a:pt x="65" y="66"/>
                  </a:cubicBezTo>
                  <a:cubicBezTo>
                    <a:pt x="65" y="62"/>
                    <a:pt x="63" y="61"/>
                    <a:pt x="59" y="62"/>
                  </a:cubicBezTo>
                  <a:cubicBezTo>
                    <a:pt x="56" y="65"/>
                    <a:pt x="54" y="68"/>
                    <a:pt x="54" y="72"/>
                  </a:cubicBezTo>
                  <a:close/>
                  <a:moveTo>
                    <a:pt x="79" y="38"/>
                  </a:moveTo>
                  <a:cubicBezTo>
                    <a:pt x="79" y="30"/>
                    <a:pt x="83" y="21"/>
                    <a:pt x="90" y="17"/>
                  </a:cubicBezTo>
                  <a:cubicBezTo>
                    <a:pt x="97" y="13"/>
                    <a:pt x="101" y="16"/>
                    <a:pt x="101" y="24"/>
                  </a:cubicBezTo>
                  <a:cubicBezTo>
                    <a:pt x="101" y="34"/>
                    <a:pt x="96" y="42"/>
                    <a:pt x="90" y="46"/>
                  </a:cubicBezTo>
                  <a:cubicBezTo>
                    <a:pt x="84" y="49"/>
                    <a:pt x="79" y="47"/>
                    <a:pt x="79" y="38"/>
                  </a:cubicBezTo>
                  <a:close/>
                  <a:moveTo>
                    <a:pt x="86" y="34"/>
                  </a:moveTo>
                  <a:cubicBezTo>
                    <a:pt x="86" y="39"/>
                    <a:pt x="87" y="41"/>
                    <a:pt x="90" y="40"/>
                  </a:cubicBezTo>
                  <a:cubicBezTo>
                    <a:pt x="93" y="38"/>
                    <a:pt x="94" y="34"/>
                    <a:pt x="94" y="29"/>
                  </a:cubicBezTo>
                  <a:cubicBezTo>
                    <a:pt x="94" y="24"/>
                    <a:pt x="93" y="21"/>
                    <a:pt x="90" y="23"/>
                  </a:cubicBezTo>
                  <a:cubicBezTo>
                    <a:pt x="87" y="24"/>
                    <a:pt x="86" y="29"/>
                    <a:pt x="86" y="34"/>
                  </a:cubicBezTo>
                  <a:close/>
                </a:path>
              </a:pathLst>
            </a:custGeom>
            <a:solidFill>
              <a:srgbClr val="954F72"/>
            </a:solidFill>
            <a:ln>
              <a:noFill/>
            </a:ln>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3F3F3F"/>
                </a:solidFill>
                <a:effectLst/>
                <a:uLnTx/>
                <a:uFillTx/>
                <a:latin typeface="Lato Light"/>
                <a:ea typeface="+mn-ea"/>
              </a:endParaRPr>
            </a:p>
          </p:txBody>
        </p:sp>
        <p:sp>
          <p:nvSpPr>
            <p:cNvPr id="111" name="Freeform 63">
              <a:extLst>
                <a:ext uri="{FF2B5EF4-FFF2-40B4-BE49-F238E27FC236}">
                  <a16:creationId xmlns:a16="http://schemas.microsoft.com/office/drawing/2014/main" id="{A9327535-9D4C-A500-2AAF-DFFA1C8D3249}"/>
                </a:ext>
              </a:extLst>
            </p:cNvPr>
            <p:cNvSpPr>
              <a:spLocks/>
            </p:cNvSpPr>
            <p:nvPr/>
          </p:nvSpPr>
          <p:spPr bwMode="auto">
            <a:xfrm>
              <a:off x="8812179" y="4842754"/>
              <a:ext cx="491170" cy="315199"/>
            </a:xfrm>
            <a:custGeom>
              <a:avLst/>
              <a:gdLst>
                <a:gd name="T0" fmla="*/ 526 w 526"/>
                <a:gd name="T1" fmla="*/ 0 h 337"/>
                <a:gd name="T2" fmla="*/ 526 w 526"/>
                <a:gd name="T3" fmla="*/ 31 h 337"/>
                <a:gd name="T4" fmla="*/ 0 w 526"/>
                <a:gd name="T5" fmla="*/ 337 h 337"/>
                <a:gd name="T6" fmla="*/ 0 w 526"/>
                <a:gd name="T7" fmla="*/ 306 h 337"/>
                <a:gd name="T8" fmla="*/ 526 w 526"/>
                <a:gd name="T9" fmla="*/ 0 h 337"/>
              </a:gdLst>
              <a:ahLst/>
              <a:cxnLst>
                <a:cxn ang="0">
                  <a:pos x="T0" y="T1"/>
                </a:cxn>
                <a:cxn ang="0">
                  <a:pos x="T2" y="T3"/>
                </a:cxn>
                <a:cxn ang="0">
                  <a:pos x="T4" y="T5"/>
                </a:cxn>
                <a:cxn ang="0">
                  <a:pos x="T6" y="T7"/>
                </a:cxn>
                <a:cxn ang="0">
                  <a:pos x="T8" y="T9"/>
                </a:cxn>
              </a:cxnLst>
              <a:rect l="0" t="0" r="r" b="b"/>
              <a:pathLst>
                <a:path w="526" h="337">
                  <a:moveTo>
                    <a:pt x="526" y="0"/>
                  </a:moveTo>
                  <a:lnTo>
                    <a:pt x="526" y="31"/>
                  </a:lnTo>
                  <a:lnTo>
                    <a:pt x="0" y="337"/>
                  </a:lnTo>
                  <a:lnTo>
                    <a:pt x="0" y="306"/>
                  </a:lnTo>
                  <a:lnTo>
                    <a:pt x="526" y="0"/>
                  </a:lnTo>
                  <a:close/>
                </a:path>
              </a:pathLst>
            </a:custGeom>
            <a:solidFill>
              <a:srgbClr val="954F72"/>
            </a:solidFill>
            <a:ln>
              <a:noFill/>
            </a:ln>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3F3F3F"/>
                </a:solidFill>
                <a:effectLst/>
                <a:uLnTx/>
                <a:uFillTx/>
                <a:latin typeface="Lato Light"/>
                <a:ea typeface="+mn-ea"/>
              </a:endParaRPr>
            </a:p>
          </p:txBody>
        </p:sp>
        <p:sp>
          <p:nvSpPr>
            <p:cNvPr id="112" name="Freeform 64">
              <a:extLst>
                <a:ext uri="{FF2B5EF4-FFF2-40B4-BE49-F238E27FC236}">
                  <a16:creationId xmlns:a16="http://schemas.microsoft.com/office/drawing/2014/main" id="{E98B3275-5909-AA2B-1C9E-B17B15C699BC}"/>
                </a:ext>
              </a:extLst>
            </p:cNvPr>
            <p:cNvSpPr>
              <a:spLocks/>
            </p:cNvSpPr>
            <p:nvPr/>
          </p:nvSpPr>
          <p:spPr bwMode="auto">
            <a:xfrm>
              <a:off x="8807945" y="4825831"/>
              <a:ext cx="88919" cy="302507"/>
            </a:xfrm>
            <a:custGeom>
              <a:avLst/>
              <a:gdLst>
                <a:gd name="T0" fmla="*/ 95 w 95"/>
                <a:gd name="T1" fmla="*/ 0 h 323"/>
                <a:gd name="T2" fmla="*/ 95 w 95"/>
                <a:gd name="T3" fmla="*/ 268 h 323"/>
                <a:gd name="T4" fmla="*/ 3 w 95"/>
                <a:gd name="T5" fmla="*/ 323 h 323"/>
                <a:gd name="T6" fmla="*/ 0 w 95"/>
                <a:gd name="T7" fmla="*/ 55 h 323"/>
                <a:gd name="T8" fmla="*/ 95 w 95"/>
                <a:gd name="T9" fmla="*/ 0 h 323"/>
              </a:gdLst>
              <a:ahLst/>
              <a:cxnLst>
                <a:cxn ang="0">
                  <a:pos x="T0" y="T1"/>
                </a:cxn>
                <a:cxn ang="0">
                  <a:pos x="T2" y="T3"/>
                </a:cxn>
                <a:cxn ang="0">
                  <a:pos x="T4" y="T5"/>
                </a:cxn>
                <a:cxn ang="0">
                  <a:pos x="T6" y="T7"/>
                </a:cxn>
                <a:cxn ang="0">
                  <a:pos x="T8" y="T9"/>
                </a:cxn>
              </a:cxnLst>
              <a:rect l="0" t="0" r="r" b="b"/>
              <a:pathLst>
                <a:path w="95" h="323">
                  <a:moveTo>
                    <a:pt x="95" y="0"/>
                  </a:moveTo>
                  <a:lnTo>
                    <a:pt x="95" y="268"/>
                  </a:lnTo>
                  <a:lnTo>
                    <a:pt x="3" y="323"/>
                  </a:lnTo>
                  <a:lnTo>
                    <a:pt x="0" y="55"/>
                  </a:lnTo>
                  <a:lnTo>
                    <a:pt x="95" y="0"/>
                  </a:lnTo>
                  <a:close/>
                </a:path>
              </a:pathLst>
            </a:custGeom>
            <a:solidFill>
              <a:srgbClr val="2980B9"/>
            </a:solidFill>
            <a:ln>
              <a:noFill/>
            </a:ln>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3F3F3F"/>
                </a:solidFill>
                <a:effectLst/>
                <a:uLnTx/>
                <a:uFillTx/>
                <a:latin typeface="Lato Light"/>
                <a:ea typeface="+mn-ea"/>
              </a:endParaRPr>
            </a:p>
          </p:txBody>
        </p:sp>
        <p:sp>
          <p:nvSpPr>
            <p:cNvPr id="113" name="Freeform 65">
              <a:extLst>
                <a:ext uri="{FF2B5EF4-FFF2-40B4-BE49-F238E27FC236}">
                  <a16:creationId xmlns:a16="http://schemas.microsoft.com/office/drawing/2014/main" id="{D0695247-48E3-6D86-39BA-A215F3362F23}"/>
                </a:ext>
              </a:extLst>
            </p:cNvPr>
            <p:cNvSpPr>
              <a:spLocks/>
            </p:cNvSpPr>
            <p:nvPr/>
          </p:nvSpPr>
          <p:spPr bwMode="auto">
            <a:xfrm>
              <a:off x="9011188" y="4722176"/>
              <a:ext cx="88919" cy="287698"/>
            </a:xfrm>
            <a:custGeom>
              <a:avLst/>
              <a:gdLst>
                <a:gd name="T0" fmla="*/ 93 w 95"/>
                <a:gd name="T1" fmla="*/ 0 h 310"/>
                <a:gd name="T2" fmla="*/ 95 w 95"/>
                <a:gd name="T3" fmla="*/ 256 h 310"/>
                <a:gd name="T4" fmla="*/ 0 w 95"/>
                <a:gd name="T5" fmla="*/ 310 h 310"/>
                <a:gd name="T6" fmla="*/ 0 w 95"/>
                <a:gd name="T7" fmla="*/ 54 h 310"/>
                <a:gd name="T8" fmla="*/ 93 w 95"/>
                <a:gd name="T9" fmla="*/ 0 h 310"/>
              </a:gdLst>
              <a:ahLst/>
              <a:cxnLst>
                <a:cxn ang="0">
                  <a:pos x="T0" y="T1"/>
                </a:cxn>
                <a:cxn ang="0">
                  <a:pos x="T2" y="T3"/>
                </a:cxn>
                <a:cxn ang="0">
                  <a:pos x="T4" y="T5"/>
                </a:cxn>
                <a:cxn ang="0">
                  <a:pos x="T6" y="T7"/>
                </a:cxn>
                <a:cxn ang="0">
                  <a:pos x="T8" y="T9"/>
                </a:cxn>
              </a:cxnLst>
              <a:rect l="0" t="0" r="r" b="b"/>
              <a:pathLst>
                <a:path w="95" h="310">
                  <a:moveTo>
                    <a:pt x="93" y="0"/>
                  </a:moveTo>
                  <a:lnTo>
                    <a:pt x="95" y="256"/>
                  </a:lnTo>
                  <a:lnTo>
                    <a:pt x="0" y="310"/>
                  </a:lnTo>
                  <a:lnTo>
                    <a:pt x="0" y="54"/>
                  </a:lnTo>
                  <a:lnTo>
                    <a:pt x="93" y="0"/>
                  </a:lnTo>
                  <a:close/>
                </a:path>
              </a:pathLst>
            </a:custGeom>
            <a:solidFill>
              <a:srgbClr val="9BBB59"/>
            </a:solidFill>
            <a:ln>
              <a:noFill/>
            </a:ln>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3F3F3F"/>
                </a:solidFill>
                <a:effectLst/>
                <a:uLnTx/>
                <a:uFillTx/>
                <a:latin typeface="Lato Light"/>
                <a:ea typeface="+mn-ea"/>
              </a:endParaRPr>
            </a:p>
          </p:txBody>
        </p:sp>
        <p:sp>
          <p:nvSpPr>
            <p:cNvPr id="114" name="Freeform 66">
              <a:extLst>
                <a:ext uri="{FF2B5EF4-FFF2-40B4-BE49-F238E27FC236}">
                  <a16:creationId xmlns:a16="http://schemas.microsoft.com/office/drawing/2014/main" id="{E4C41D12-C84C-8025-B8E6-16BDF5B8201E}"/>
                </a:ext>
              </a:extLst>
            </p:cNvPr>
            <p:cNvSpPr>
              <a:spLocks/>
            </p:cNvSpPr>
            <p:nvPr/>
          </p:nvSpPr>
          <p:spPr bwMode="auto">
            <a:xfrm>
              <a:off x="8909566" y="4669289"/>
              <a:ext cx="88919" cy="399816"/>
            </a:xfrm>
            <a:custGeom>
              <a:avLst/>
              <a:gdLst>
                <a:gd name="T0" fmla="*/ 95 w 95"/>
                <a:gd name="T1" fmla="*/ 0 h 427"/>
                <a:gd name="T2" fmla="*/ 95 w 95"/>
                <a:gd name="T3" fmla="*/ 372 h 427"/>
                <a:gd name="T4" fmla="*/ 3 w 95"/>
                <a:gd name="T5" fmla="*/ 427 h 427"/>
                <a:gd name="T6" fmla="*/ 0 w 95"/>
                <a:gd name="T7" fmla="*/ 52 h 427"/>
                <a:gd name="T8" fmla="*/ 95 w 95"/>
                <a:gd name="T9" fmla="*/ 0 h 427"/>
              </a:gdLst>
              <a:ahLst/>
              <a:cxnLst>
                <a:cxn ang="0">
                  <a:pos x="T0" y="T1"/>
                </a:cxn>
                <a:cxn ang="0">
                  <a:pos x="T2" y="T3"/>
                </a:cxn>
                <a:cxn ang="0">
                  <a:pos x="T4" y="T5"/>
                </a:cxn>
                <a:cxn ang="0">
                  <a:pos x="T6" y="T7"/>
                </a:cxn>
                <a:cxn ang="0">
                  <a:pos x="T8" y="T9"/>
                </a:cxn>
              </a:cxnLst>
              <a:rect l="0" t="0" r="r" b="b"/>
              <a:pathLst>
                <a:path w="95" h="427">
                  <a:moveTo>
                    <a:pt x="95" y="0"/>
                  </a:moveTo>
                  <a:lnTo>
                    <a:pt x="95" y="372"/>
                  </a:lnTo>
                  <a:lnTo>
                    <a:pt x="3" y="427"/>
                  </a:lnTo>
                  <a:lnTo>
                    <a:pt x="0" y="52"/>
                  </a:lnTo>
                  <a:lnTo>
                    <a:pt x="95" y="0"/>
                  </a:lnTo>
                  <a:close/>
                </a:path>
              </a:pathLst>
            </a:custGeom>
            <a:solidFill>
              <a:srgbClr val="41B176"/>
            </a:solidFill>
            <a:ln>
              <a:noFill/>
            </a:ln>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3F3F3F"/>
                </a:solidFill>
                <a:effectLst/>
                <a:uLnTx/>
                <a:uFillTx/>
                <a:latin typeface="Lato Light"/>
                <a:ea typeface="+mn-ea"/>
              </a:endParaRPr>
            </a:p>
          </p:txBody>
        </p:sp>
        <p:sp>
          <p:nvSpPr>
            <p:cNvPr id="115" name="Freeform 67">
              <a:extLst>
                <a:ext uri="{FF2B5EF4-FFF2-40B4-BE49-F238E27FC236}">
                  <a16:creationId xmlns:a16="http://schemas.microsoft.com/office/drawing/2014/main" id="{72BD06F3-9724-8590-E23D-A0C69B1604E3}"/>
                </a:ext>
              </a:extLst>
            </p:cNvPr>
            <p:cNvSpPr>
              <a:spLocks/>
            </p:cNvSpPr>
            <p:nvPr/>
          </p:nvSpPr>
          <p:spPr bwMode="auto">
            <a:xfrm>
              <a:off x="9214430" y="4263127"/>
              <a:ext cx="88919" cy="630397"/>
            </a:xfrm>
            <a:custGeom>
              <a:avLst/>
              <a:gdLst>
                <a:gd name="T0" fmla="*/ 93 w 95"/>
                <a:gd name="T1" fmla="*/ 0 h 676"/>
                <a:gd name="T2" fmla="*/ 95 w 95"/>
                <a:gd name="T3" fmla="*/ 621 h 676"/>
                <a:gd name="T4" fmla="*/ 2 w 95"/>
                <a:gd name="T5" fmla="*/ 676 h 676"/>
                <a:gd name="T6" fmla="*/ 0 w 95"/>
                <a:gd name="T7" fmla="*/ 55 h 676"/>
                <a:gd name="T8" fmla="*/ 93 w 95"/>
                <a:gd name="T9" fmla="*/ 0 h 676"/>
              </a:gdLst>
              <a:ahLst/>
              <a:cxnLst>
                <a:cxn ang="0">
                  <a:pos x="T0" y="T1"/>
                </a:cxn>
                <a:cxn ang="0">
                  <a:pos x="T2" y="T3"/>
                </a:cxn>
                <a:cxn ang="0">
                  <a:pos x="T4" y="T5"/>
                </a:cxn>
                <a:cxn ang="0">
                  <a:pos x="T6" y="T7"/>
                </a:cxn>
                <a:cxn ang="0">
                  <a:pos x="T8" y="T9"/>
                </a:cxn>
              </a:cxnLst>
              <a:rect l="0" t="0" r="r" b="b"/>
              <a:pathLst>
                <a:path w="95" h="676">
                  <a:moveTo>
                    <a:pt x="93" y="0"/>
                  </a:moveTo>
                  <a:lnTo>
                    <a:pt x="95" y="621"/>
                  </a:lnTo>
                  <a:lnTo>
                    <a:pt x="2" y="676"/>
                  </a:lnTo>
                  <a:lnTo>
                    <a:pt x="0" y="55"/>
                  </a:lnTo>
                  <a:lnTo>
                    <a:pt x="93" y="0"/>
                  </a:lnTo>
                  <a:close/>
                </a:path>
              </a:pathLst>
            </a:custGeom>
            <a:solidFill>
              <a:srgbClr val="C0392B"/>
            </a:solidFill>
            <a:ln>
              <a:noFill/>
            </a:ln>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3F3F3F"/>
                </a:solidFill>
                <a:effectLst/>
                <a:uLnTx/>
                <a:uFillTx/>
                <a:latin typeface="Lato Light"/>
                <a:ea typeface="+mn-ea"/>
              </a:endParaRPr>
            </a:p>
          </p:txBody>
        </p:sp>
        <p:sp>
          <p:nvSpPr>
            <p:cNvPr id="116" name="Freeform 68">
              <a:extLst>
                <a:ext uri="{FF2B5EF4-FFF2-40B4-BE49-F238E27FC236}">
                  <a16:creationId xmlns:a16="http://schemas.microsoft.com/office/drawing/2014/main" id="{E6CF32F0-15DB-BA2F-C4B2-5A1B23BED36F}"/>
                </a:ext>
              </a:extLst>
            </p:cNvPr>
            <p:cNvSpPr>
              <a:spLocks/>
            </p:cNvSpPr>
            <p:nvPr/>
          </p:nvSpPr>
          <p:spPr bwMode="auto">
            <a:xfrm>
              <a:off x="9114925" y="4542364"/>
              <a:ext cx="86802" cy="408278"/>
            </a:xfrm>
            <a:custGeom>
              <a:avLst/>
              <a:gdLst>
                <a:gd name="T0" fmla="*/ 93 w 95"/>
                <a:gd name="T1" fmla="*/ 0 h 438"/>
                <a:gd name="T2" fmla="*/ 95 w 95"/>
                <a:gd name="T3" fmla="*/ 386 h 438"/>
                <a:gd name="T4" fmla="*/ 0 w 95"/>
                <a:gd name="T5" fmla="*/ 438 h 438"/>
                <a:gd name="T6" fmla="*/ 0 w 95"/>
                <a:gd name="T7" fmla="*/ 52 h 438"/>
                <a:gd name="T8" fmla="*/ 93 w 95"/>
                <a:gd name="T9" fmla="*/ 0 h 438"/>
              </a:gdLst>
              <a:ahLst/>
              <a:cxnLst>
                <a:cxn ang="0">
                  <a:pos x="T0" y="T1"/>
                </a:cxn>
                <a:cxn ang="0">
                  <a:pos x="T2" y="T3"/>
                </a:cxn>
                <a:cxn ang="0">
                  <a:pos x="T4" y="T5"/>
                </a:cxn>
                <a:cxn ang="0">
                  <a:pos x="T6" y="T7"/>
                </a:cxn>
                <a:cxn ang="0">
                  <a:pos x="T8" y="T9"/>
                </a:cxn>
              </a:cxnLst>
              <a:rect l="0" t="0" r="r" b="b"/>
              <a:pathLst>
                <a:path w="95" h="438">
                  <a:moveTo>
                    <a:pt x="93" y="0"/>
                  </a:moveTo>
                  <a:lnTo>
                    <a:pt x="95" y="386"/>
                  </a:lnTo>
                  <a:lnTo>
                    <a:pt x="0" y="438"/>
                  </a:lnTo>
                  <a:lnTo>
                    <a:pt x="0" y="52"/>
                  </a:lnTo>
                  <a:lnTo>
                    <a:pt x="93" y="0"/>
                  </a:lnTo>
                  <a:close/>
                </a:path>
              </a:pathLst>
            </a:custGeom>
            <a:solidFill>
              <a:srgbClr val="F39C12"/>
            </a:solidFill>
            <a:ln>
              <a:noFill/>
            </a:ln>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3F3F3F"/>
                </a:solidFill>
                <a:effectLst/>
                <a:uLnTx/>
                <a:uFillTx/>
                <a:latin typeface="Lato Light"/>
                <a:ea typeface="+mn-ea"/>
              </a:endParaRPr>
            </a:p>
          </p:txBody>
        </p:sp>
        <p:sp>
          <p:nvSpPr>
            <p:cNvPr id="117" name="Freeform 69">
              <a:extLst>
                <a:ext uri="{FF2B5EF4-FFF2-40B4-BE49-F238E27FC236}">
                  <a16:creationId xmlns:a16="http://schemas.microsoft.com/office/drawing/2014/main" id="{C126F43B-DA19-ADAF-ECFD-BCB42BD20517}"/>
                </a:ext>
              </a:extLst>
            </p:cNvPr>
            <p:cNvSpPr>
              <a:spLocks/>
            </p:cNvSpPr>
            <p:nvPr/>
          </p:nvSpPr>
          <p:spPr bwMode="auto">
            <a:xfrm>
              <a:off x="10289923" y="5073337"/>
              <a:ext cx="234999" cy="338468"/>
            </a:xfrm>
            <a:custGeom>
              <a:avLst/>
              <a:gdLst>
                <a:gd name="T0" fmla="*/ 100 w 107"/>
                <a:gd name="T1" fmla="*/ 12 h 153"/>
                <a:gd name="T2" fmla="*/ 0 w 107"/>
                <a:gd name="T3" fmla="*/ 111 h 153"/>
                <a:gd name="T4" fmla="*/ 0 w 107"/>
                <a:gd name="T5" fmla="*/ 153 h 153"/>
                <a:gd name="T6" fmla="*/ 100 w 107"/>
                <a:gd name="T7" fmla="*/ 55 h 153"/>
                <a:gd name="T8" fmla="*/ 107 w 107"/>
                <a:gd name="T9" fmla="*/ 40 h 153"/>
                <a:gd name="T10" fmla="*/ 107 w 107"/>
                <a:gd name="T11" fmla="*/ 0 h 153"/>
                <a:gd name="T12" fmla="*/ 100 w 107"/>
                <a:gd name="T13" fmla="*/ 12 h 153"/>
              </a:gdLst>
              <a:ahLst/>
              <a:cxnLst>
                <a:cxn ang="0">
                  <a:pos x="T0" y="T1"/>
                </a:cxn>
                <a:cxn ang="0">
                  <a:pos x="T2" y="T3"/>
                </a:cxn>
                <a:cxn ang="0">
                  <a:pos x="T4" y="T5"/>
                </a:cxn>
                <a:cxn ang="0">
                  <a:pos x="T6" y="T7"/>
                </a:cxn>
                <a:cxn ang="0">
                  <a:pos x="T8" y="T9"/>
                </a:cxn>
                <a:cxn ang="0">
                  <a:pos x="T10" y="T11"/>
                </a:cxn>
                <a:cxn ang="0">
                  <a:pos x="T12" y="T13"/>
                </a:cxn>
              </a:cxnLst>
              <a:rect l="0" t="0" r="r" b="b"/>
              <a:pathLst>
                <a:path w="107" h="153">
                  <a:moveTo>
                    <a:pt x="100" y="12"/>
                  </a:moveTo>
                  <a:cubicBezTo>
                    <a:pt x="0" y="111"/>
                    <a:pt x="0" y="111"/>
                    <a:pt x="0" y="111"/>
                  </a:cubicBezTo>
                  <a:cubicBezTo>
                    <a:pt x="0" y="153"/>
                    <a:pt x="0" y="153"/>
                    <a:pt x="0" y="153"/>
                  </a:cubicBezTo>
                  <a:cubicBezTo>
                    <a:pt x="100" y="55"/>
                    <a:pt x="100" y="55"/>
                    <a:pt x="100" y="55"/>
                  </a:cubicBezTo>
                  <a:cubicBezTo>
                    <a:pt x="105" y="50"/>
                    <a:pt x="107" y="44"/>
                    <a:pt x="107" y="40"/>
                  </a:cubicBezTo>
                  <a:cubicBezTo>
                    <a:pt x="107" y="0"/>
                    <a:pt x="107" y="0"/>
                    <a:pt x="107" y="0"/>
                  </a:cubicBezTo>
                  <a:cubicBezTo>
                    <a:pt x="107" y="4"/>
                    <a:pt x="105" y="7"/>
                    <a:pt x="100" y="12"/>
                  </a:cubicBezTo>
                  <a:close/>
                </a:path>
              </a:pathLst>
            </a:custGeom>
            <a:solidFill>
              <a:srgbClr val="2980B9">
                <a:lumMod val="75000"/>
              </a:srgbClr>
            </a:solidFill>
            <a:ln>
              <a:noFill/>
            </a:ln>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3F3F3F"/>
                </a:solidFill>
                <a:effectLst/>
                <a:uLnTx/>
                <a:uFillTx/>
                <a:latin typeface="Lato Light"/>
                <a:ea typeface="+mn-ea"/>
              </a:endParaRPr>
            </a:p>
          </p:txBody>
        </p:sp>
        <p:sp>
          <p:nvSpPr>
            <p:cNvPr id="118" name="Freeform 70">
              <a:extLst>
                <a:ext uri="{FF2B5EF4-FFF2-40B4-BE49-F238E27FC236}">
                  <a16:creationId xmlns:a16="http://schemas.microsoft.com/office/drawing/2014/main" id="{3BC56089-0C85-70E1-566C-C183E5B31913}"/>
                </a:ext>
              </a:extLst>
            </p:cNvPr>
            <p:cNvSpPr>
              <a:spLocks/>
            </p:cNvSpPr>
            <p:nvPr/>
          </p:nvSpPr>
          <p:spPr bwMode="auto">
            <a:xfrm>
              <a:off x="8890511" y="4904102"/>
              <a:ext cx="1399412" cy="808093"/>
            </a:xfrm>
            <a:custGeom>
              <a:avLst/>
              <a:gdLst>
                <a:gd name="T0" fmla="*/ 632 w 632"/>
                <a:gd name="T1" fmla="*/ 187 h 365"/>
                <a:gd name="T2" fmla="*/ 334 w 632"/>
                <a:gd name="T3" fmla="*/ 360 h 365"/>
                <a:gd name="T4" fmla="*/ 298 w 632"/>
                <a:gd name="T5" fmla="*/ 360 h 365"/>
                <a:gd name="T6" fmla="*/ 10 w 632"/>
                <a:gd name="T7" fmla="*/ 193 h 365"/>
                <a:gd name="T8" fmla="*/ 10 w 632"/>
                <a:gd name="T9" fmla="*/ 173 h 365"/>
                <a:gd name="T10" fmla="*/ 308 w 632"/>
                <a:gd name="T11" fmla="*/ 0 h 365"/>
                <a:gd name="T12" fmla="*/ 632 w 632"/>
                <a:gd name="T13" fmla="*/ 187 h 365"/>
              </a:gdLst>
              <a:ahLst/>
              <a:cxnLst>
                <a:cxn ang="0">
                  <a:pos x="T0" y="T1"/>
                </a:cxn>
                <a:cxn ang="0">
                  <a:pos x="T2" y="T3"/>
                </a:cxn>
                <a:cxn ang="0">
                  <a:pos x="T4" y="T5"/>
                </a:cxn>
                <a:cxn ang="0">
                  <a:pos x="T6" y="T7"/>
                </a:cxn>
                <a:cxn ang="0">
                  <a:pos x="T8" y="T9"/>
                </a:cxn>
                <a:cxn ang="0">
                  <a:pos x="T10" y="T11"/>
                </a:cxn>
                <a:cxn ang="0">
                  <a:pos x="T12" y="T13"/>
                </a:cxn>
              </a:cxnLst>
              <a:rect l="0" t="0" r="r" b="b"/>
              <a:pathLst>
                <a:path w="632" h="365">
                  <a:moveTo>
                    <a:pt x="632" y="187"/>
                  </a:moveTo>
                  <a:cubicBezTo>
                    <a:pt x="334" y="360"/>
                    <a:pt x="334" y="360"/>
                    <a:pt x="334" y="360"/>
                  </a:cubicBezTo>
                  <a:cubicBezTo>
                    <a:pt x="324" y="365"/>
                    <a:pt x="308" y="365"/>
                    <a:pt x="298" y="360"/>
                  </a:cubicBezTo>
                  <a:cubicBezTo>
                    <a:pt x="10" y="193"/>
                    <a:pt x="10" y="193"/>
                    <a:pt x="10" y="193"/>
                  </a:cubicBezTo>
                  <a:cubicBezTo>
                    <a:pt x="0" y="188"/>
                    <a:pt x="0" y="178"/>
                    <a:pt x="10" y="173"/>
                  </a:cubicBezTo>
                  <a:cubicBezTo>
                    <a:pt x="308" y="0"/>
                    <a:pt x="308" y="0"/>
                    <a:pt x="308" y="0"/>
                  </a:cubicBezTo>
                  <a:lnTo>
                    <a:pt x="632" y="187"/>
                  </a:lnTo>
                  <a:close/>
                </a:path>
              </a:pathLst>
            </a:custGeom>
            <a:solidFill>
              <a:srgbClr val="0095C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3F3F3F"/>
                </a:solidFill>
                <a:effectLst/>
                <a:uLnTx/>
                <a:uFillTx/>
                <a:latin typeface="Lato Light"/>
                <a:ea typeface="+mn-ea"/>
              </a:endParaRPr>
            </a:p>
          </p:txBody>
        </p:sp>
        <p:sp>
          <p:nvSpPr>
            <p:cNvPr id="119" name="Freeform 71">
              <a:extLst>
                <a:ext uri="{FF2B5EF4-FFF2-40B4-BE49-F238E27FC236}">
                  <a16:creationId xmlns:a16="http://schemas.microsoft.com/office/drawing/2014/main" id="{D89DAD03-077A-6043-AE69-5921FDE200DF}"/>
                </a:ext>
              </a:extLst>
            </p:cNvPr>
            <p:cNvSpPr>
              <a:spLocks/>
            </p:cNvSpPr>
            <p:nvPr/>
          </p:nvSpPr>
          <p:spPr bwMode="auto">
            <a:xfrm>
              <a:off x="8894746" y="5310264"/>
              <a:ext cx="1395178" cy="497125"/>
            </a:xfrm>
            <a:custGeom>
              <a:avLst/>
              <a:gdLst>
                <a:gd name="T0" fmla="*/ 630 w 630"/>
                <a:gd name="T1" fmla="*/ 4 h 225"/>
                <a:gd name="T2" fmla="*/ 630 w 630"/>
                <a:gd name="T3" fmla="*/ 46 h 225"/>
                <a:gd name="T4" fmla="*/ 332 w 630"/>
                <a:gd name="T5" fmla="*/ 219 h 225"/>
                <a:gd name="T6" fmla="*/ 296 w 630"/>
                <a:gd name="T7" fmla="*/ 219 h 225"/>
                <a:gd name="T8" fmla="*/ 8 w 630"/>
                <a:gd name="T9" fmla="*/ 53 h 225"/>
                <a:gd name="T10" fmla="*/ 0 w 630"/>
                <a:gd name="T11" fmla="*/ 42 h 225"/>
                <a:gd name="T12" fmla="*/ 1 w 630"/>
                <a:gd name="T13" fmla="*/ 0 h 225"/>
                <a:gd name="T14" fmla="*/ 8 w 630"/>
                <a:gd name="T15" fmla="*/ 10 h 225"/>
                <a:gd name="T16" fmla="*/ 296 w 630"/>
                <a:gd name="T17" fmla="*/ 177 h 225"/>
                <a:gd name="T18" fmla="*/ 332 w 630"/>
                <a:gd name="T19" fmla="*/ 177 h 225"/>
                <a:gd name="T20" fmla="*/ 630 w 630"/>
                <a:gd name="T21" fmla="*/ 4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0" h="225">
                  <a:moveTo>
                    <a:pt x="630" y="4"/>
                  </a:moveTo>
                  <a:cubicBezTo>
                    <a:pt x="630" y="46"/>
                    <a:pt x="630" y="46"/>
                    <a:pt x="630" y="46"/>
                  </a:cubicBezTo>
                  <a:cubicBezTo>
                    <a:pt x="332" y="219"/>
                    <a:pt x="332" y="219"/>
                    <a:pt x="332" y="219"/>
                  </a:cubicBezTo>
                  <a:cubicBezTo>
                    <a:pt x="322" y="225"/>
                    <a:pt x="306" y="225"/>
                    <a:pt x="296" y="219"/>
                  </a:cubicBezTo>
                  <a:cubicBezTo>
                    <a:pt x="8" y="53"/>
                    <a:pt x="8" y="53"/>
                    <a:pt x="8" y="53"/>
                  </a:cubicBezTo>
                  <a:cubicBezTo>
                    <a:pt x="3" y="50"/>
                    <a:pt x="0" y="46"/>
                    <a:pt x="0" y="42"/>
                  </a:cubicBezTo>
                  <a:cubicBezTo>
                    <a:pt x="1" y="0"/>
                    <a:pt x="1" y="0"/>
                    <a:pt x="1" y="0"/>
                  </a:cubicBezTo>
                  <a:cubicBezTo>
                    <a:pt x="1" y="4"/>
                    <a:pt x="3" y="8"/>
                    <a:pt x="8" y="10"/>
                  </a:cubicBezTo>
                  <a:cubicBezTo>
                    <a:pt x="296" y="177"/>
                    <a:pt x="296" y="177"/>
                    <a:pt x="296" y="177"/>
                  </a:cubicBezTo>
                  <a:cubicBezTo>
                    <a:pt x="306" y="182"/>
                    <a:pt x="322" y="182"/>
                    <a:pt x="332" y="177"/>
                  </a:cubicBezTo>
                  <a:lnTo>
                    <a:pt x="630" y="4"/>
                  </a:lnTo>
                  <a:close/>
                </a:path>
              </a:pathLst>
            </a:custGeom>
            <a:solidFill>
              <a:srgbClr val="2980B9">
                <a:lumMod val="75000"/>
              </a:srgbClr>
            </a:solidFill>
            <a:ln>
              <a:noFill/>
            </a:ln>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3F3F3F"/>
                </a:solidFill>
                <a:effectLst/>
                <a:uLnTx/>
                <a:uFillTx/>
                <a:latin typeface="Lato Light"/>
                <a:ea typeface="+mn-ea"/>
              </a:endParaRPr>
            </a:p>
          </p:txBody>
        </p:sp>
        <p:sp>
          <p:nvSpPr>
            <p:cNvPr id="120" name="Freeform 72">
              <a:extLst>
                <a:ext uri="{FF2B5EF4-FFF2-40B4-BE49-F238E27FC236}">
                  <a16:creationId xmlns:a16="http://schemas.microsoft.com/office/drawing/2014/main" id="{179012AB-7911-85EE-A85F-61B738F999D6}"/>
                </a:ext>
              </a:extLst>
            </p:cNvPr>
            <p:cNvSpPr>
              <a:spLocks/>
            </p:cNvSpPr>
            <p:nvPr/>
          </p:nvSpPr>
          <p:spPr bwMode="auto">
            <a:xfrm>
              <a:off x="8890511" y="4904102"/>
              <a:ext cx="1399412" cy="808093"/>
            </a:xfrm>
            <a:custGeom>
              <a:avLst/>
              <a:gdLst>
                <a:gd name="T0" fmla="*/ 307 w 632"/>
                <a:gd name="T1" fmla="*/ 0 h 365"/>
                <a:gd name="T2" fmla="*/ 632 w 632"/>
                <a:gd name="T3" fmla="*/ 187 h 365"/>
                <a:gd name="T4" fmla="*/ 334 w 632"/>
                <a:gd name="T5" fmla="*/ 360 h 365"/>
                <a:gd name="T6" fmla="*/ 298 w 632"/>
                <a:gd name="T7" fmla="*/ 360 h 365"/>
                <a:gd name="T8" fmla="*/ 10 w 632"/>
                <a:gd name="T9" fmla="*/ 193 h 365"/>
                <a:gd name="T10" fmla="*/ 10 w 632"/>
                <a:gd name="T11" fmla="*/ 173 h 365"/>
                <a:gd name="T12" fmla="*/ 307 w 632"/>
                <a:gd name="T13" fmla="*/ 0 h 365"/>
              </a:gdLst>
              <a:ahLst/>
              <a:cxnLst>
                <a:cxn ang="0">
                  <a:pos x="T0" y="T1"/>
                </a:cxn>
                <a:cxn ang="0">
                  <a:pos x="T2" y="T3"/>
                </a:cxn>
                <a:cxn ang="0">
                  <a:pos x="T4" y="T5"/>
                </a:cxn>
                <a:cxn ang="0">
                  <a:pos x="T6" y="T7"/>
                </a:cxn>
                <a:cxn ang="0">
                  <a:pos x="T8" y="T9"/>
                </a:cxn>
                <a:cxn ang="0">
                  <a:pos x="T10" y="T11"/>
                </a:cxn>
                <a:cxn ang="0">
                  <a:pos x="T12" y="T13"/>
                </a:cxn>
              </a:cxnLst>
              <a:rect l="0" t="0" r="r" b="b"/>
              <a:pathLst>
                <a:path w="632" h="365">
                  <a:moveTo>
                    <a:pt x="307" y="0"/>
                  </a:moveTo>
                  <a:cubicBezTo>
                    <a:pt x="632" y="187"/>
                    <a:pt x="632" y="187"/>
                    <a:pt x="632" y="187"/>
                  </a:cubicBezTo>
                  <a:cubicBezTo>
                    <a:pt x="334" y="360"/>
                    <a:pt x="334" y="360"/>
                    <a:pt x="334" y="360"/>
                  </a:cubicBezTo>
                  <a:cubicBezTo>
                    <a:pt x="324" y="365"/>
                    <a:pt x="308" y="365"/>
                    <a:pt x="298" y="360"/>
                  </a:cubicBezTo>
                  <a:cubicBezTo>
                    <a:pt x="10" y="193"/>
                    <a:pt x="10" y="193"/>
                    <a:pt x="10" y="193"/>
                  </a:cubicBezTo>
                  <a:cubicBezTo>
                    <a:pt x="0" y="188"/>
                    <a:pt x="0" y="178"/>
                    <a:pt x="10" y="173"/>
                  </a:cubicBezTo>
                  <a:lnTo>
                    <a:pt x="307" y="0"/>
                  </a:lnTo>
                  <a:close/>
                </a:path>
              </a:pathLst>
            </a:custGeom>
            <a:solidFill>
              <a:srgbClr val="2980B9"/>
            </a:solidFill>
            <a:ln>
              <a:noFill/>
            </a:ln>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3F3F3F"/>
                </a:solidFill>
                <a:effectLst/>
                <a:uLnTx/>
                <a:uFillTx/>
                <a:latin typeface="Lato Light"/>
                <a:ea typeface="+mn-ea"/>
              </a:endParaRPr>
            </a:p>
          </p:txBody>
        </p:sp>
        <p:sp>
          <p:nvSpPr>
            <p:cNvPr id="121" name="Freeform 73">
              <a:extLst>
                <a:ext uri="{FF2B5EF4-FFF2-40B4-BE49-F238E27FC236}">
                  <a16:creationId xmlns:a16="http://schemas.microsoft.com/office/drawing/2014/main" id="{B49EE648-AFF1-3FFE-3DE9-C73440A0A04D}"/>
                </a:ext>
              </a:extLst>
            </p:cNvPr>
            <p:cNvSpPr>
              <a:spLocks noEditPoints="1"/>
            </p:cNvSpPr>
            <p:nvPr/>
          </p:nvSpPr>
          <p:spPr bwMode="auto">
            <a:xfrm>
              <a:off x="9087404" y="5028912"/>
              <a:ext cx="986574" cy="522511"/>
            </a:xfrm>
            <a:custGeom>
              <a:avLst/>
              <a:gdLst>
                <a:gd name="T0" fmla="*/ 299 w 446"/>
                <a:gd name="T1" fmla="*/ 135 h 236"/>
                <a:gd name="T2" fmla="*/ 307 w 446"/>
                <a:gd name="T3" fmla="*/ 125 h 236"/>
                <a:gd name="T4" fmla="*/ 309 w 446"/>
                <a:gd name="T5" fmla="*/ 124 h 236"/>
                <a:gd name="T6" fmla="*/ 287 w 446"/>
                <a:gd name="T7" fmla="*/ 134 h 236"/>
                <a:gd name="T8" fmla="*/ 377 w 446"/>
                <a:gd name="T9" fmla="*/ 88 h 236"/>
                <a:gd name="T10" fmla="*/ 354 w 446"/>
                <a:gd name="T11" fmla="*/ 94 h 236"/>
                <a:gd name="T12" fmla="*/ 365 w 446"/>
                <a:gd name="T13" fmla="*/ 93 h 236"/>
                <a:gd name="T14" fmla="*/ 366 w 446"/>
                <a:gd name="T15" fmla="*/ 86 h 236"/>
                <a:gd name="T16" fmla="*/ 369 w 446"/>
                <a:gd name="T17" fmla="*/ 79 h 236"/>
                <a:gd name="T18" fmla="*/ 158 w 446"/>
                <a:gd name="T19" fmla="*/ 135 h 236"/>
                <a:gd name="T20" fmla="*/ 167 w 446"/>
                <a:gd name="T21" fmla="*/ 122 h 236"/>
                <a:gd name="T22" fmla="*/ 143 w 446"/>
                <a:gd name="T23" fmla="*/ 127 h 236"/>
                <a:gd name="T24" fmla="*/ 165 w 446"/>
                <a:gd name="T25" fmla="*/ 127 h 236"/>
                <a:gd name="T26" fmla="*/ 155 w 446"/>
                <a:gd name="T27" fmla="*/ 128 h 236"/>
                <a:gd name="T28" fmla="*/ 237 w 446"/>
                <a:gd name="T29" fmla="*/ 163 h 236"/>
                <a:gd name="T30" fmla="*/ 229 w 446"/>
                <a:gd name="T31" fmla="*/ 172 h 236"/>
                <a:gd name="T32" fmla="*/ 212 w 446"/>
                <a:gd name="T33" fmla="*/ 171 h 236"/>
                <a:gd name="T34" fmla="*/ 222 w 446"/>
                <a:gd name="T35" fmla="*/ 176 h 236"/>
                <a:gd name="T36" fmla="*/ 231 w 446"/>
                <a:gd name="T37" fmla="*/ 170 h 236"/>
                <a:gd name="T38" fmla="*/ 233 w 446"/>
                <a:gd name="T39" fmla="*/ 170 h 236"/>
                <a:gd name="T40" fmla="*/ 23 w 446"/>
                <a:gd name="T41" fmla="*/ 132 h 236"/>
                <a:gd name="T42" fmla="*/ 11 w 446"/>
                <a:gd name="T43" fmla="*/ 126 h 236"/>
                <a:gd name="T44" fmla="*/ 104 w 446"/>
                <a:gd name="T45" fmla="*/ 86 h 236"/>
                <a:gd name="T46" fmla="*/ 99 w 446"/>
                <a:gd name="T47" fmla="*/ 86 h 236"/>
                <a:gd name="T48" fmla="*/ 255 w 446"/>
                <a:gd name="T49" fmla="*/ 225 h 236"/>
                <a:gd name="T50" fmla="*/ 255 w 446"/>
                <a:gd name="T51" fmla="*/ 225 h 236"/>
                <a:gd name="T52" fmla="*/ 261 w 446"/>
                <a:gd name="T53" fmla="*/ 221 h 236"/>
                <a:gd name="T54" fmla="*/ 375 w 446"/>
                <a:gd name="T55" fmla="*/ 174 h 236"/>
                <a:gd name="T56" fmla="*/ 356 w 446"/>
                <a:gd name="T57" fmla="*/ 174 h 236"/>
                <a:gd name="T58" fmla="*/ 366 w 446"/>
                <a:gd name="T59" fmla="*/ 168 h 236"/>
                <a:gd name="T60" fmla="*/ 171 w 446"/>
                <a:gd name="T61" fmla="*/ 209 h 236"/>
                <a:gd name="T62" fmla="*/ 154 w 446"/>
                <a:gd name="T63" fmla="*/ 213 h 236"/>
                <a:gd name="T64" fmla="*/ 145 w 446"/>
                <a:gd name="T65" fmla="*/ 212 h 236"/>
                <a:gd name="T66" fmla="*/ 161 w 446"/>
                <a:gd name="T67" fmla="*/ 203 h 236"/>
                <a:gd name="T68" fmla="*/ 163 w 446"/>
                <a:gd name="T69" fmla="*/ 208 h 236"/>
                <a:gd name="T70" fmla="*/ 80 w 446"/>
                <a:gd name="T71" fmla="*/ 172 h 236"/>
                <a:gd name="T72" fmla="*/ 233 w 446"/>
                <a:gd name="T73" fmla="*/ 2 h 236"/>
                <a:gd name="T74" fmla="*/ 236 w 446"/>
                <a:gd name="T75" fmla="*/ 1 h 236"/>
                <a:gd name="T76" fmla="*/ 291 w 446"/>
                <a:gd name="T77" fmla="*/ 57 h 236"/>
                <a:gd name="T78" fmla="*/ 303 w 446"/>
                <a:gd name="T79" fmla="*/ 47 h 236"/>
                <a:gd name="T80" fmla="*/ 306 w 446"/>
                <a:gd name="T81" fmla="*/ 41 h 236"/>
                <a:gd name="T82" fmla="*/ 284 w 446"/>
                <a:gd name="T83" fmla="*/ 50 h 236"/>
                <a:gd name="T84" fmla="*/ 242 w 446"/>
                <a:gd name="T85" fmla="*/ 85 h 236"/>
                <a:gd name="T86" fmla="*/ 227 w 446"/>
                <a:gd name="T87" fmla="*/ 86 h 236"/>
                <a:gd name="T88" fmla="*/ 209 w 446"/>
                <a:gd name="T89" fmla="*/ 90 h 236"/>
                <a:gd name="T90" fmla="*/ 223 w 446"/>
                <a:gd name="T91" fmla="*/ 86 h 236"/>
                <a:gd name="T92" fmla="*/ 444 w 446"/>
                <a:gd name="T93" fmla="*/ 135 h 236"/>
                <a:gd name="T94" fmla="*/ 95 w 446"/>
                <a:gd name="T95" fmla="*/ 168 h 236"/>
                <a:gd name="T96" fmla="*/ 95 w 446"/>
                <a:gd name="T97" fmla="*/ 168 h 236"/>
                <a:gd name="T98" fmla="*/ 157 w 446"/>
                <a:gd name="T99" fmla="*/ 54 h 236"/>
                <a:gd name="T100" fmla="*/ 166 w 446"/>
                <a:gd name="T101" fmla="*/ 41 h 236"/>
                <a:gd name="T102" fmla="*/ 145 w 446"/>
                <a:gd name="T103" fmla="*/ 54 h 236"/>
                <a:gd name="T104" fmla="*/ 164 w 446"/>
                <a:gd name="T105" fmla="*/ 43 h 236"/>
                <a:gd name="T106" fmla="*/ 146 w 446"/>
                <a:gd name="T107" fmla="*/ 4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6" h="236">
                  <a:moveTo>
                    <a:pt x="299" y="122"/>
                  </a:moveTo>
                  <a:cubicBezTo>
                    <a:pt x="295" y="122"/>
                    <a:pt x="291" y="123"/>
                    <a:pt x="286" y="125"/>
                  </a:cubicBezTo>
                  <a:cubicBezTo>
                    <a:pt x="281" y="129"/>
                    <a:pt x="280" y="132"/>
                    <a:pt x="285" y="135"/>
                  </a:cubicBezTo>
                  <a:cubicBezTo>
                    <a:pt x="289" y="138"/>
                    <a:pt x="296" y="137"/>
                    <a:pt x="299" y="135"/>
                  </a:cubicBezTo>
                  <a:cubicBezTo>
                    <a:pt x="304" y="132"/>
                    <a:pt x="304" y="129"/>
                    <a:pt x="300" y="127"/>
                  </a:cubicBezTo>
                  <a:cubicBezTo>
                    <a:pt x="297" y="126"/>
                    <a:pt x="295" y="125"/>
                    <a:pt x="292" y="126"/>
                  </a:cubicBezTo>
                  <a:cubicBezTo>
                    <a:pt x="292" y="126"/>
                    <a:pt x="292" y="126"/>
                    <a:pt x="292" y="126"/>
                  </a:cubicBezTo>
                  <a:cubicBezTo>
                    <a:pt x="296" y="124"/>
                    <a:pt x="302" y="123"/>
                    <a:pt x="307" y="125"/>
                  </a:cubicBezTo>
                  <a:cubicBezTo>
                    <a:pt x="308" y="126"/>
                    <a:pt x="308" y="126"/>
                    <a:pt x="309" y="126"/>
                  </a:cubicBezTo>
                  <a:cubicBezTo>
                    <a:pt x="309" y="126"/>
                    <a:pt x="309" y="127"/>
                    <a:pt x="309" y="127"/>
                  </a:cubicBezTo>
                  <a:cubicBezTo>
                    <a:pt x="312" y="125"/>
                    <a:pt x="312" y="125"/>
                    <a:pt x="312" y="125"/>
                  </a:cubicBezTo>
                  <a:cubicBezTo>
                    <a:pt x="311" y="125"/>
                    <a:pt x="310" y="125"/>
                    <a:pt x="309" y="124"/>
                  </a:cubicBezTo>
                  <a:cubicBezTo>
                    <a:pt x="306" y="123"/>
                    <a:pt x="303" y="122"/>
                    <a:pt x="299" y="122"/>
                  </a:cubicBezTo>
                  <a:close/>
                  <a:moveTo>
                    <a:pt x="297" y="128"/>
                  </a:moveTo>
                  <a:cubicBezTo>
                    <a:pt x="299" y="129"/>
                    <a:pt x="299" y="131"/>
                    <a:pt x="296" y="133"/>
                  </a:cubicBezTo>
                  <a:cubicBezTo>
                    <a:pt x="293" y="135"/>
                    <a:pt x="290" y="135"/>
                    <a:pt x="287" y="134"/>
                  </a:cubicBezTo>
                  <a:cubicBezTo>
                    <a:pt x="284" y="132"/>
                    <a:pt x="285" y="130"/>
                    <a:pt x="288" y="128"/>
                  </a:cubicBezTo>
                  <a:cubicBezTo>
                    <a:pt x="289" y="127"/>
                    <a:pt x="290" y="127"/>
                    <a:pt x="290" y="127"/>
                  </a:cubicBezTo>
                  <a:cubicBezTo>
                    <a:pt x="292" y="127"/>
                    <a:pt x="295" y="127"/>
                    <a:pt x="297" y="128"/>
                  </a:cubicBezTo>
                  <a:close/>
                  <a:moveTo>
                    <a:pt x="377" y="88"/>
                  </a:moveTo>
                  <a:cubicBezTo>
                    <a:pt x="375" y="89"/>
                    <a:pt x="372" y="89"/>
                    <a:pt x="368" y="88"/>
                  </a:cubicBezTo>
                  <a:cubicBezTo>
                    <a:pt x="368" y="88"/>
                    <a:pt x="368" y="88"/>
                    <a:pt x="368" y="88"/>
                  </a:cubicBezTo>
                  <a:cubicBezTo>
                    <a:pt x="370" y="90"/>
                    <a:pt x="371" y="93"/>
                    <a:pt x="368" y="94"/>
                  </a:cubicBezTo>
                  <a:cubicBezTo>
                    <a:pt x="364" y="96"/>
                    <a:pt x="359" y="97"/>
                    <a:pt x="354" y="94"/>
                  </a:cubicBezTo>
                  <a:cubicBezTo>
                    <a:pt x="351" y="92"/>
                    <a:pt x="350" y="91"/>
                    <a:pt x="349" y="90"/>
                  </a:cubicBezTo>
                  <a:cubicBezTo>
                    <a:pt x="352" y="89"/>
                    <a:pt x="352" y="89"/>
                    <a:pt x="352" y="89"/>
                  </a:cubicBezTo>
                  <a:cubicBezTo>
                    <a:pt x="353" y="90"/>
                    <a:pt x="354" y="91"/>
                    <a:pt x="356" y="92"/>
                  </a:cubicBezTo>
                  <a:cubicBezTo>
                    <a:pt x="359" y="94"/>
                    <a:pt x="363" y="94"/>
                    <a:pt x="365" y="93"/>
                  </a:cubicBezTo>
                  <a:cubicBezTo>
                    <a:pt x="368" y="91"/>
                    <a:pt x="366" y="89"/>
                    <a:pt x="363" y="87"/>
                  </a:cubicBezTo>
                  <a:cubicBezTo>
                    <a:pt x="362" y="86"/>
                    <a:pt x="362" y="86"/>
                    <a:pt x="362" y="86"/>
                  </a:cubicBezTo>
                  <a:cubicBezTo>
                    <a:pt x="364" y="85"/>
                    <a:pt x="364" y="85"/>
                    <a:pt x="364" y="85"/>
                  </a:cubicBezTo>
                  <a:cubicBezTo>
                    <a:pt x="366" y="86"/>
                    <a:pt x="366" y="86"/>
                    <a:pt x="366" y="86"/>
                  </a:cubicBezTo>
                  <a:cubicBezTo>
                    <a:pt x="368" y="87"/>
                    <a:pt x="371" y="88"/>
                    <a:pt x="374" y="86"/>
                  </a:cubicBezTo>
                  <a:cubicBezTo>
                    <a:pt x="376" y="85"/>
                    <a:pt x="376" y="84"/>
                    <a:pt x="373" y="82"/>
                  </a:cubicBezTo>
                  <a:cubicBezTo>
                    <a:pt x="372" y="81"/>
                    <a:pt x="369" y="81"/>
                    <a:pt x="368" y="81"/>
                  </a:cubicBezTo>
                  <a:cubicBezTo>
                    <a:pt x="369" y="79"/>
                    <a:pt x="369" y="79"/>
                    <a:pt x="369" y="79"/>
                  </a:cubicBezTo>
                  <a:cubicBezTo>
                    <a:pt x="371" y="79"/>
                    <a:pt x="374" y="80"/>
                    <a:pt x="376" y="81"/>
                  </a:cubicBezTo>
                  <a:cubicBezTo>
                    <a:pt x="380" y="84"/>
                    <a:pt x="380" y="86"/>
                    <a:pt x="377" y="88"/>
                  </a:cubicBezTo>
                  <a:close/>
                  <a:moveTo>
                    <a:pt x="145" y="135"/>
                  </a:moveTo>
                  <a:cubicBezTo>
                    <a:pt x="149" y="137"/>
                    <a:pt x="154" y="137"/>
                    <a:pt x="158" y="135"/>
                  </a:cubicBezTo>
                  <a:cubicBezTo>
                    <a:pt x="160" y="134"/>
                    <a:pt x="161" y="132"/>
                    <a:pt x="159" y="130"/>
                  </a:cubicBezTo>
                  <a:cubicBezTo>
                    <a:pt x="159" y="129"/>
                    <a:pt x="159" y="129"/>
                    <a:pt x="159" y="129"/>
                  </a:cubicBezTo>
                  <a:cubicBezTo>
                    <a:pt x="163" y="130"/>
                    <a:pt x="166" y="130"/>
                    <a:pt x="168" y="129"/>
                  </a:cubicBezTo>
                  <a:cubicBezTo>
                    <a:pt x="170" y="127"/>
                    <a:pt x="171" y="124"/>
                    <a:pt x="167" y="122"/>
                  </a:cubicBezTo>
                  <a:cubicBezTo>
                    <a:pt x="163" y="120"/>
                    <a:pt x="158" y="120"/>
                    <a:pt x="154" y="122"/>
                  </a:cubicBezTo>
                  <a:cubicBezTo>
                    <a:pt x="153" y="123"/>
                    <a:pt x="152" y="124"/>
                    <a:pt x="153" y="126"/>
                  </a:cubicBezTo>
                  <a:cubicBezTo>
                    <a:pt x="153" y="126"/>
                    <a:pt x="153" y="126"/>
                    <a:pt x="153" y="126"/>
                  </a:cubicBezTo>
                  <a:cubicBezTo>
                    <a:pt x="149" y="125"/>
                    <a:pt x="146" y="126"/>
                    <a:pt x="143" y="127"/>
                  </a:cubicBezTo>
                  <a:cubicBezTo>
                    <a:pt x="140" y="129"/>
                    <a:pt x="140" y="132"/>
                    <a:pt x="145" y="135"/>
                  </a:cubicBezTo>
                  <a:close/>
                  <a:moveTo>
                    <a:pt x="157" y="123"/>
                  </a:moveTo>
                  <a:cubicBezTo>
                    <a:pt x="159" y="122"/>
                    <a:pt x="162" y="122"/>
                    <a:pt x="164" y="123"/>
                  </a:cubicBezTo>
                  <a:cubicBezTo>
                    <a:pt x="167" y="125"/>
                    <a:pt x="166" y="126"/>
                    <a:pt x="165" y="127"/>
                  </a:cubicBezTo>
                  <a:cubicBezTo>
                    <a:pt x="163" y="128"/>
                    <a:pt x="160" y="128"/>
                    <a:pt x="158" y="128"/>
                  </a:cubicBezTo>
                  <a:cubicBezTo>
                    <a:pt x="156" y="126"/>
                    <a:pt x="155" y="124"/>
                    <a:pt x="157" y="123"/>
                  </a:cubicBezTo>
                  <a:close/>
                  <a:moveTo>
                    <a:pt x="146" y="129"/>
                  </a:moveTo>
                  <a:cubicBezTo>
                    <a:pt x="149" y="127"/>
                    <a:pt x="151" y="127"/>
                    <a:pt x="155" y="128"/>
                  </a:cubicBezTo>
                  <a:cubicBezTo>
                    <a:pt x="157" y="130"/>
                    <a:pt x="157" y="132"/>
                    <a:pt x="155" y="134"/>
                  </a:cubicBezTo>
                  <a:cubicBezTo>
                    <a:pt x="153" y="135"/>
                    <a:pt x="149" y="135"/>
                    <a:pt x="147" y="133"/>
                  </a:cubicBezTo>
                  <a:cubicBezTo>
                    <a:pt x="144" y="132"/>
                    <a:pt x="144" y="130"/>
                    <a:pt x="146" y="129"/>
                  </a:cubicBezTo>
                  <a:close/>
                  <a:moveTo>
                    <a:pt x="237" y="163"/>
                  </a:moveTo>
                  <a:cubicBezTo>
                    <a:pt x="233" y="160"/>
                    <a:pt x="226" y="161"/>
                    <a:pt x="222" y="163"/>
                  </a:cubicBezTo>
                  <a:cubicBezTo>
                    <a:pt x="219" y="165"/>
                    <a:pt x="218" y="168"/>
                    <a:pt x="222" y="170"/>
                  </a:cubicBezTo>
                  <a:cubicBezTo>
                    <a:pt x="224" y="171"/>
                    <a:pt x="227" y="172"/>
                    <a:pt x="229" y="172"/>
                  </a:cubicBezTo>
                  <a:cubicBezTo>
                    <a:pt x="229" y="172"/>
                    <a:pt x="229" y="172"/>
                    <a:pt x="229" y="172"/>
                  </a:cubicBezTo>
                  <a:cubicBezTo>
                    <a:pt x="227" y="173"/>
                    <a:pt x="224" y="174"/>
                    <a:pt x="221" y="174"/>
                  </a:cubicBezTo>
                  <a:cubicBezTo>
                    <a:pt x="219" y="173"/>
                    <a:pt x="216" y="173"/>
                    <a:pt x="215" y="172"/>
                  </a:cubicBezTo>
                  <a:cubicBezTo>
                    <a:pt x="214" y="172"/>
                    <a:pt x="213" y="171"/>
                    <a:pt x="213" y="171"/>
                  </a:cubicBezTo>
                  <a:cubicBezTo>
                    <a:pt x="212" y="171"/>
                    <a:pt x="212" y="171"/>
                    <a:pt x="212" y="171"/>
                  </a:cubicBezTo>
                  <a:cubicBezTo>
                    <a:pt x="210" y="172"/>
                    <a:pt x="210" y="172"/>
                    <a:pt x="210" y="172"/>
                  </a:cubicBezTo>
                  <a:cubicBezTo>
                    <a:pt x="210" y="172"/>
                    <a:pt x="210" y="172"/>
                    <a:pt x="210" y="173"/>
                  </a:cubicBezTo>
                  <a:cubicBezTo>
                    <a:pt x="211" y="173"/>
                    <a:pt x="212" y="173"/>
                    <a:pt x="213" y="174"/>
                  </a:cubicBezTo>
                  <a:cubicBezTo>
                    <a:pt x="215" y="175"/>
                    <a:pt x="218" y="176"/>
                    <a:pt x="222" y="176"/>
                  </a:cubicBezTo>
                  <a:cubicBezTo>
                    <a:pt x="226" y="176"/>
                    <a:pt x="231" y="175"/>
                    <a:pt x="235" y="172"/>
                  </a:cubicBezTo>
                  <a:cubicBezTo>
                    <a:pt x="241" y="169"/>
                    <a:pt x="241" y="165"/>
                    <a:pt x="237" y="163"/>
                  </a:cubicBezTo>
                  <a:close/>
                  <a:moveTo>
                    <a:pt x="233" y="170"/>
                  </a:moveTo>
                  <a:cubicBezTo>
                    <a:pt x="232" y="170"/>
                    <a:pt x="232" y="170"/>
                    <a:pt x="231" y="170"/>
                  </a:cubicBezTo>
                  <a:cubicBezTo>
                    <a:pt x="229" y="171"/>
                    <a:pt x="227" y="170"/>
                    <a:pt x="225" y="169"/>
                  </a:cubicBezTo>
                  <a:cubicBezTo>
                    <a:pt x="222" y="168"/>
                    <a:pt x="223" y="166"/>
                    <a:pt x="225" y="164"/>
                  </a:cubicBezTo>
                  <a:cubicBezTo>
                    <a:pt x="228" y="163"/>
                    <a:pt x="232" y="162"/>
                    <a:pt x="235" y="164"/>
                  </a:cubicBezTo>
                  <a:cubicBezTo>
                    <a:pt x="238" y="166"/>
                    <a:pt x="236" y="168"/>
                    <a:pt x="233" y="170"/>
                  </a:cubicBezTo>
                  <a:close/>
                  <a:moveTo>
                    <a:pt x="26" y="122"/>
                  </a:moveTo>
                  <a:cubicBezTo>
                    <a:pt x="22" y="119"/>
                    <a:pt x="15" y="120"/>
                    <a:pt x="8" y="124"/>
                  </a:cubicBezTo>
                  <a:cubicBezTo>
                    <a:pt x="1" y="128"/>
                    <a:pt x="0" y="132"/>
                    <a:pt x="4" y="134"/>
                  </a:cubicBezTo>
                  <a:cubicBezTo>
                    <a:pt x="9" y="137"/>
                    <a:pt x="16" y="136"/>
                    <a:pt x="23" y="132"/>
                  </a:cubicBezTo>
                  <a:cubicBezTo>
                    <a:pt x="30" y="128"/>
                    <a:pt x="31" y="124"/>
                    <a:pt x="26" y="122"/>
                  </a:cubicBezTo>
                  <a:close/>
                  <a:moveTo>
                    <a:pt x="20" y="130"/>
                  </a:moveTo>
                  <a:cubicBezTo>
                    <a:pt x="14" y="134"/>
                    <a:pt x="10" y="135"/>
                    <a:pt x="7" y="133"/>
                  </a:cubicBezTo>
                  <a:cubicBezTo>
                    <a:pt x="4" y="132"/>
                    <a:pt x="6" y="129"/>
                    <a:pt x="11" y="126"/>
                  </a:cubicBezTo>
                  <a:cubicBezTo>
                    <a:pt x="17" y="122"/>
                    <a:pt x="22" y="122"/>
                    <a:pt x="24" y="123"/>
                  </a:cubicBezTo>
                  <a:cubicBezTo>
                    <a:pt x="27" y="125"/>
                    <a:pt x="25" y="127"/>
                    <a:pt x="20" y="130"/>
                  </a:cubicBezTo>
                  <a:close/>
                  <a:moveTo>
                    <a:pt x="91" y="79"/>
                  </a:moveTo>
                  <a:cubicBezTo>
                    <a:pt x="104" y="86"/>
                    <a:pt x="104" y="86"/>
                    <a:pt x="104" y="86"/>
                  </a:cubicBezTo>
                  <a:cubicBezTo>
                    <a:pt x="102" y="88"/>
                    <a:pt x="102" y="88"/>
                    <a:pt x="102" y="88"/>
                  </a:cubicBezTo>
                  <a:cubicBezTo>
                    <a:pt x="74" y="93"/>
                    <a:pt x="74" y="93"/>
                    <a:pt x="74" y="93"/>
                  </a:cubicBezTo>
                  <a:cubicBezTo>
                    <a:pt x="71" y="92"/>
                    <a:pt x="71" y="92"/>
                    <a:pt x="71" y="92"/>
                  </a:cubicBezTo>
                  <a:cubicBezTo>
                    <a:pt x="99" y="86"/>
                    <a:pt x="99" y="86"/>
                    <a:pt x="99" y="86"/>
                  </a:cubicBezTo>
                  <a:cubicBezTo>
                    <a:pt x="99" y="86"/>
                    <a:pt x="99" y="86"/>
                    <a:pt x="99" y="86"/>
                  </a:cubicBezTo>
                  <a:cubicBezTo>
                    <a:pt x="88" y="80"/>
                    <a:pt x="88" y="80"/>
                    <a:pt x="88" y="80"/>
                  </a:cubicBezTo>
                  <a:lnTo>
                    <a:pt x="91" y="79"/>
                  </a:lnTo>
                  <a:close/>
                  <a:moveTo>
                    <a:pt x="255" y="225"/>
                  </a:moveTo>
                  <a:cubicBezTo>
                    <a:pt x="272" y="235"/>
                    <a:pt x="272" y="235"/>
                    <a:pt x="272" y="235"/>
                  </a:cubicBezTo>
                  <a:cubicBezTo>
                    <a:pt x="270" y="236"/>
                    <a:pt x="270" y="236"/>
                    <a:pt x="270" y="236"/>
                  </a:cubicBezTo>
                  <a:cubicBezTo>
                    <a:pt x="253" y="226"/>
                    <a:pt x="253" y="226"/>
                    <a:pt x="253" y="226"/>
                  </a:cubicBezTo>
                  <a:lnTo>
                    <a:pt x="255" y="225"/>
                  </a:lnTo>
                  <a:close/>
                  <a:moveTo>
                    <a:pt x="263" y="220"/>
                  </a:moveTo>
                  <a:cubicBezTo>
                    <a:pt x="280" y="230"/>
                    <a:pt x="280" y="230"/>
                    <a:pt x="280" y="230"/>
                  </a:cubicBezTo>
                  <a:cubicBezTo>
                    <a:pt x="278" y="231"/>
                    <a:pt x="278" y="231"/>
                    <a:pt x="278" y="231"/>
                  </a:cubicBezTo>
                  <a:cubicBezTo>
                    <a:pt x="261" y="221"/>
                    <a:pt x="261" y="221"/>
                    <a:pt x="261" y="221"/>
                  </a:cubicBezTo>
                  <a:lnTo>
                    <a:pt x="263" y="220"/>
                  </a:lnTo>
                  <a:close/>
                  <a:moveTo>
                    <a:pt x="376" y="165"/>
                  </a:moveTo>
                  <a:cubicBezTo>
                    <a:pt x="368" y="169"/>
                    <a:pt x="368" y="169"/>
                    <a:pt x="368" y="169"/>
                  </a:cubicBezTo>
                  <a:cubicBezTo>
                    <a:pt x="375" y="174"/>
                    <a:pt x="375" y="174"/>
                    <a:pt x="375" y="174"/>
                  </a:cubicBezTo>
                  <a:cubicBezTo>
                    <a:pt x="374" y="175"/>
                    <a:pt x="374" y="175"/>
                    <a:pt x="374" y="175"/>
                  </a:cubicBezTo>
                  <a:cubicBezTo>
                    <a:pt x="366" y="170"/>
                    <a:pt x="366" y="170"/>
                    <a:pt x="366" y="170"/>
                  </a:cubicBezTo>
                  <a:cubicBezTo>
                    <a:pt x="358" y="175"/>
                    <a:pt x="358" y="175"/>
                    <a:pt x="358" y="175"/>
                  </a:cubicBezTo>
                  <a:cubicBezTo>
                    <a:pt x="356" y="174"/>
                    <a:pt x="356" y="174"/>
                    <a:pt x="356" y="174"/>
                  </a:cubicBezTo>
                  <a:cubicBezTo>
                    <a:pt x="364" y="169"/>
                    <a:pt x="364" y="169"/>
                    <a:pt x="364" y="169"/>
                  </a:cubicBezTo>
                  <a:cubicBezTo>
                    <a:pt x="357" y="165"/>
                    <a:pt x="357" y="165"/>
                    <a:pt x="357" y="165"/>
                  </a:cubicBezTo>
                  <a:cubicBezTo>
                    <a:pt x="359" y="164"/>
                    <a:pt x="359" y="164"/>
                    <a:pt x="359" y="164"/>
                  </a:cubicBezTo>
                  <a:cubicBezTo>
                    <a:pt x="366" y="168"/>
                    <a:pt x="366" y="168"/>
                    <a:pt x="366" y="168"/>
                  </a:cubicBezTo>
                  <a:cubicBezTo>
                    <a:pt x="374" y="164"/>
                    <a:pt x="374" y="164"/>
                    <a:pt x="374" y="164"/>
                  </a:cubicBezTo>
                  <a:lnTo>
                    <a:pt x="376" y="165"/>
                  </a:lnTo>
                  <a:close/>
                  <a:moveTo>
                    <a:pt x="168" y="207"/>
                  </a:moveTo>
                  <a:cubicBezTo>
                    <a:pt x="171" y="209"/>
                    <a:pt x="171" y="209"/>
                    <a:pt x="171" y="209"/>
                  </a:cubicBezTo>
                  <a:cubicBezTo>
                    <a:pt x="158" y="210"/>
                    <a:pt x="158" y="210"/>
                    <a:pt x="158" y="210"/>
                  </a:cubicBezTo>
                  <a:cubicBezTo>
                    <a:pt x="156" y="218"/>
                    <a:pt x="156" y="218"/>
                    <a:pt x="156" y="218"/>
                  </a:cubicBezTo>
                  <a:cubicBezTo>
                    <a:pt x="153" y="216"/>
                    <a:pt x="153" y="216"/>
                    <a:pt x="153" y="216"/>
                  </a:cubicBezTo>
                  <a:cubicBezTo>
                    <a:pt x="154" y="213"/>
                    <a:pt x="154" y="213"/>
                    <a:pt x="154" y="213"/>
                  </a:cubicBezTo>
                  <a:cubicBezTo>
                    <a:pt x="154" y="212"/>
                    <a:pt x="155" y="211"/>
                    <a:pt x="155" y="210"/>
                  </a:cubicBezTo>
                  <a:cubicBezTo>
                    <a:pt x="155" y="210"/>
                    <a:pt x="155" y="210"/>
                    <a:pt x="155" y="210"/>
                  </a:cubicBezTo>
                  <a:cubicBezTo>
                    <a:pt x="153" y="210"/>
                    <a:pt x="152" y="211"/>
                    <a:pt x="150" y="211"/>
                  </a:cubicBezTo>
                  <a:cubicBezTo>
                    <a:pt x="145" y="212"/>
                    <a:pt x="145" y="212"/>
                    <a:pt x="145" y="212"/>
                  </a:cubicBezTo>
                  <a:cubicBezTo>
                    <a:pt x="141" y="210"/>
                    <a:pt x="141" y="210"/>
                    <a:pt x="141" y="210"/>
                  </a:cubicBezTo>
                  <a:cubicBezTo>
                    <a:pt x="155" y="208"/>
                    <a:pt x="155" y="208"/>
                    <a:pt x="155" y="208"/>
                  </a:cubicBezTo>
                  <a:cubicBezTo>
                    <a:pt x="157" y="201"/>
                    <a:pt x="157" y="201"/>
                    <a:pt x="157" y="201"/>
                  </a:cubicBezTo>
                  <a:cubicBezTo>
                    <a:pt x="161" y="203"/>
                    <a:pt x="161" y="203"/>
                    <a:pt x="161" y="203"/>
                  </a:cubicBezTo>
                  <a:cubicBezTo>
                    <a:pt x="160" y="206"/>
                    <a:pt x="160" y="206"/>
                    <a:pt x="160" y="206"/>
                  </a:cubicBezTo>
                  <a:cubicBezTo>
                    <a:pt x="159" y="207"/>
                    <a:pt x="159" y="207"/>
                    <a:pt x="159" y="208"/>
                  </a:cubicBezTo>
                  <a:cubicBezTo>
                    <a:pt x="159" y="208"/>
                    <a:pt x="159" y="208"/>
                    <a:pt x="159" y="208"/>
                  </a:cubicBezTo>
                  <a:cubicBezTo>
                    <a:pt x="160" y="208"/>
                    <a:pt x="161" y="208"/>
                    <a:pt x="163" y="208"/>
                  </a:cubicBezTo>
                  <a:lnTo>
                    <a:pt x="168" y="207"/>
                  </a:lnTo>
                  <a:close/>
                  <a:moveTo>
                    <a:pt x="84" y="174"/>
                  </a:moveTo>
                  <a:cubicBezTo>
                    <a:pt x="83" y="175"/>
                    <a:pt x="81" y="175"/>
                    <a:pt x="80" y="175"/>
                  </a:cubicBezTo>
                  <a:cubicBezTo>
                    <a:pt x="79" y="174"/>
                    <a:pt x="79" y="173"/>
                    <a:pt x="80" y="172"/>
                  </a:cubicBezTo>
                  <a:cubicBezTo>
                    <a:pt x="81" y="172"/>
                    <a:pt x="83" y="172"/>
                    <a:pt x="84" y="172"/>
                  </a:cubicBezTo>
                  <a:cubicBezTo>
                    <a:pt x="85" y="173"/>
                    <a:pt x="85" y="174"/>
                    <a:pt x="84" y="174"/>
                  </a:cubicBezTo>
                  <a:close/>
                  <a:moveTo>
                    <a:pt x="215" y="13"/>
                  </a:moveTo>
                  <a:cubicBezTo>
                    <a:pt x="233" y="2"/>
                    <a:pt x="233" y="2"/>
                    <a:pt x="233" y="2"/>
                  </a:cubicBezTo>
                  <a:cubicBezTo>
                    <a:pt x="233" y="2"/>
                    <a:pt x="233" y="2"/>
                    <a:pt x="233" y="2"/>
                  </a:cubicBezTo>
                  <a:cubicBezTo>
                    <a:pt x="227" y="1"/>
                    <a:pt x="227" y="1"/>
                    <a:pt x="227" y="1"/>
                  </a:cubicBezTo>
                  <a:cubicBezTo>
                    <a:pt x="229" y="0"/>
                    <a:pt x="229" y="0"/>
                    <a:pt x="229" y="0"/>
                  </a:cubicBezTo>
                  <a:cubicBezTo>
                    <a:pt x="236" y="1"/>
                    <a:pt x="236" y="1"/>
                    <a:pt x="236" y="1"/>
                  </a:cubicBezTo>
                  <a:cubicBezTo>
                    <a:pt x="239" y="2"/>
                    <a:pt x="239" y="2"/>
                    <a:pt x="239" y="2"/>
                  </a:cubicBezTo>
                  <a:cubicBezTo>
                    <a:pt x="218" y="15"/>
                    <a:pt x="218" y="15"/>
                    <a:pt x="218" y="15"/>
                  </a:cubicBezTo>
                  <a:lnTo>
                    <a:pt x="215" y="13"/>
                  </a:lnTo>
                  <a:close/>
                  <a:moveTo>
                    <a:pt x="291" y="57"/>
                  </a:moveTo>
                  <a:cubicBezTo>
                    <a:pt x="278" y="50"/>
                    <a:pt x="278" y="50"/>
                    <a:pt x="278" y="50"/>
                  </a:cubicBezTo>
                  <a:cubicBezTo>
                    <a:pt x="279" y="48"/>
                    <a:pt x="279" y="48"/>
                    <a:pt x="279" y="48"/>
                  </a:cubicBezTo>
                  <a:cubicBezTo>
                    <a:pt x="284" y="49"/>
                    <a:pt x="284" y="49"/>
                    <a:pt x="284" y="49"/>
                  </a:cubicBezTo>
                  <a:cubicBezTo>
                    <a:pt x="294" y="49"/>
                    <a:pt x="299" y="49"/>
                    <a:pt x="303" y="47"/>
                  </a:cubicBezTo>
                  <a:cubicBezTo>
                    <a:pt x="305" y="45"/>
                    <a:pt x="306" y="44"/>
                    <a:pt x="303" y="42"/>
                  </a:cubicBezTo>
                  <a:cubicBezTo>
                    <a:pt x="301" y="41"/>
                    <a:pt x="298" y="40"/>
                    <a:pt x="296" y="40"/>
                  </a:cubicBezTo>
                  <a:cubicBezTo>
                    <a:pt x="297" y="39"/>
                    <a:pt x="297" y="39"/>
                    <a:pt x="297" y="39"/>
                  </a:cubicBezTo>
                  <a:cubicBezTo>
                    <a:pt x="300" y="39"/>
                    <a:pt x="303" y="39"/>
                    <a:pt x="306" y="41"/>
                  </a:cubicBezTo>
                  <a:cubicBezTo>
                    <a:pt x="310" y="43"/>
                    <a:pt x="309" y="46"/>
                    <a:pt x="306" y="48"/>
                  </a:cubicBezTo>
                  <a:cubicBezTo>
                    <a:pt x="302" y="50"/>
                    <a:pt x="296" y="51"/>
                    <a:pt x="287" y="50"/>
                  </a:cubicBezTo>
                  <a:cubicBezTo>
                    <a:pt x="284" y="50"/>
                    <a:pt x="284" y="50"/>
                    <a:pt x="284" y="50"/>
                  </a:cubicBezTo>
                  <a:cubicBezTo>
                    <a:pt x="284" y="50"/>
                    <a:pt x="284" y="50"/>
                    <a:pt x="284" y="50"/>
                  </a:cubicBezTo>
                  <a:cubicBezTo>
                    <a:pt x="293" y="56"/>
                    <a:pt x="293" y="56"/>
                    <a:pt x="293" y="56"/>
                  </a:cubicBezTo>
                  <a:lnTo>
                    <a:pt x="291" y="57"/>
                  </a:lnTo>
                  <a:close/>
                  <a:moveTo>
                    <a:pt x="232" y="79"/>
                  </a:moveTo>
                  <a:cubicBezTo>
                    <a:pt x="242" y="85"/>
                    <a:pt x="242" y="85"/>
                    <a:pt x="242" y="85"/>
                  </a:cubicBezTo>
                  <a:cubicBezTo>
                    <a:pt x="240" y="87"/>
                    <a:pt x="240" y="87"/>
                    <a:pt x="240" y="87"/>
                  </a:cubicBezTo>
                  <a:cubicBezTo>
                    <a:pt x="231" y="82"/>
                    <a:pt x="231" y="82"/>
                    <a:pt x="231" y="82"/>
                  </a:cubicBezTo>
                  <a:cubicBezTo>
                    <a:pt x="225" y="85"/>
                    <a:pt x="225" y="85"/>
                    <a:pt x="225" y="85"/>
                  </a:cubicBezTo>
                  <a:cubicBezTo>
                    <a:pt x="226" y="85"/>
                    <a:pt x="226" y="85"/>
                    <a:pt x="227" y="86"/>
                  </a:cubicBezTo>
                  <a:cubicBezTo>
                    <a:pt x="229" y="86"/>
                    <a:pt x="230" y="88"/>
                    <a:pt x="231" y="89"/>
                  </a:cubicBezTo>
                  <a:cubicBezTo>
                    <a:pt x="231" y="90"/>
                    <a:pt x="231" y="92"/>
                    <a:pt x="228" y="94"/>
                  </a:cubicBezTo>
                  <a:cubicBezTo>
                    <a:pt x="224" y="96"/>
                    <a:pt x="218" y="96"/>
                    <a:pt x="213" y="93"/>
                  </a:cubicBezTo>
                  <a:cubicBezTo>
                    <a:pt x="211" y="92"/>
                    <a:pt x="209" y="90"/>
                    <a:pt x="209" y="90"/>
                  </a:cubicBezTo>
                  <a:cubicBezTo>
                    <a:pt x="212" y="89"/>
                    <a:pt x="212" y="89"/>
                    <a:pt x="212" y="89"/>
                  </a:cubicBezTo>
                  <a:cubicBezTo>
                    <a:pt x="212" y="89"/>
                    <a:pt x="213" y="91"/>
                    <a:pt x="215" y="92"/>
                  </a:cubicBezTo>
                  <a:cubicBezTo>
                    <a:pt x="218" y="94"/>
                    <a:pt x="222" y="94"/>
                    <a:pt x="225" y="92"/>
                  </a:cubicBezTo>
                  <a:cubicBezTo>
                    <a:pt x="228" y="91"/>
                    <a:pt x="228" y="88"/>
                    <a:pt x="223" y="86"/>
                  </a:cubicBezTo>
                  <a:cubicBezTo>
                    <a:pt x="222" y="85"/>
                    <a:pt x="221" y="85"/>
                    <a:pt x="220" y="84"/>
                  </a:cubicBezTo>
                  <a:lnTo>
                    <a:pt x="232" y="79"/>
                  </a:lnTo>
                  <a:close/>
                  <a:moveTo>
                    <a:pt x="446" y="133"/>
                  </a:moveTo>
                  <a:cubicBezTo>
                    <a:pt x="444" y="135"/>
                    <a:pt x="444" y="135"/>
                    <a:pt x="444" y="135"/>
                  </a:cubicBezTo>
                  <a:cubicBezTo>
                    <a:pt x="427" y="125"/>
                    <a:pt x="427" y="125"/>
                    <a:pt x="427" y="125"/>
                  </a:cubicBezTo>
                  <a:cubicBezTo>
                    <a:pt x="429" y="123"/>
                    <a:pt x="429" y="123"/>
                    <a:pt x="429" y="123"/>
                  </a:cubicBezTo>
                  <a:lnTo>
                    <a:pt x="446" y="133"/>
                  </a:lnTo>
                  <a:close/>
                  <a:moveTo>
                    <a:pt x="95" y="168"/>
                  </a:moveTo>
                  <a:cubicBezTo>
                    <a:pt x="94" y="168"/>
                    <a:pt x="92" y="169"/>
                    <a:pt x="91" y="168"/>
                  </a:cubicBezTo>
                  <a:cubicBezTo>
                    <a:pt x="90" y="167"/>
                    <a:pt x="90" y="166"/>
                    <a:pt x="91" y="166"/>
                  </a:cubicBezTo>
                  <a:cubicBezTo>
                    <a:pt x="93" y="165"/>
                    <a:pt x="94" y="165"/>
                    <a:pt x="95" y="166"/>
                  </a:cubicBezTo>
                  <a:cubicBezTo>
                    <a:pt x="96" y="166"/>
                    <a:pt x="96" y="167"/>
                    <a:pt x="95" y="168"/>
                  </a:cubicBezTo>
                  <a:close/>
                  <a:moveTo>
                    <a:pt x="145" y="54"/>
                  </a:moveTo>
                  <a:cubicBezTo>
                    <a:pt x="148" y="56"/>
                    <a:pt x="148" y="56"/>
                    <a:pt x="148" y="56"/>
                  </a:cubicBezTo>
                  <a:cubicBezTo>
                    <a:pt x="154" y="52"/>
                    <a:pt x="154" y="52"/>
                    <a:pt x="154" y="52"/>
                  </a:cubicBezTo>
                  <a:cubicBezTo>
                    <a:pt x="157" y="54"/>
                    <a:pt x="157" y="54"/>
                    <a:pt x="157" y="54"/>
                  </a:cubicBezTo>
                  <a:cubicBezTo>
                    <a:pt x="159" y="53"/>
                    <a:pt x="159" y="53"/>
                    <a:pt x="159" y="53"/>
                  </a:cubicBezTo>
                  <a:cubicBezTo>
                    <a:pt x="156" y="51"/>
                    <a:pt x="156" y="51"/>
                    <a:pt x="156" y="51"/>
                  </a:cubicBezTo>
                  <a:cubicBezTo>
                    <a:pt x="169" y="43"/>
                    <a:pt x="169" y="43"/>
                    <a:pt x="169" y="43"/>
                  </a:cubicBezTo>
                  <a:cubicBezTo>
                    <a:pt x="166" y="41"/>
                    <a:pt x="166" y="41"/>
                    <a:pt x="166" y="41"/>
                  </a:cubicBezTo>
                  <a:cubicBezTo>
                    <a:pt x="143" y="44"/>
                    <a:pt x="143" y="44"/>
                    <a:pt x="143" y="44"/>
                  </a:cubicBezTo>
                  <a:cubicBezTo>
                    <a:pt x="141" y="45"/>
                    <a:pt x="141" y="45"/>
                    <a:pt x="141" y="45"/>
                  </a:cubicBezTo>
                  <a:cubicBezTo>
                    <a:pt x="151" y="51"/>
                    <a:pt x="151" y="51"/>
                    <a:pt x="151" y="51"/>
                  </a:cubicBezTo>
                  <a:lnTo>
                    <a:pt x="145" y="54"/>
                  </a:lnTo>
                  <a:close/>
                  <a:moveTo>
                    <a:pt x="146" y="45"/>
                  </a:moveTo>
                  <a:cubicBezTo>
                    <a:pt x="146" y="45"/>
                    <a:pt x="146" y="45"/>
                    <a:pt x="146" y="45"/>
                  </a:cubicBezTo>
                  <a:cubicBezTo>
                    <a:pt x="159" y="44"/>
                    <a:pt x="159" y="44"/>
                    <a:pt x="159" y="44"/>
                  </a:cubicBezTo>
                  <a:cubicBezTo>
                    <a:pt x="160" y="44"/>
                    <a:pt x="162" y="44"/>
                    <a:pt x="164" y="43"/>
                  </a:cubicBezTo>
                  <a:cubicBezTo>
                    <a:pt x="164" y="43"/>
                    <a:pt x="164" y="43"/>
                    <a:pt x="164" y="43"/>
                  </a:cubicBezTo>
                  <a:cubicBezTo>
                    <a:pt x="162" y="44"/>
                    <a:pt x="161" y="45"/>
                    <a:pt x="160" y="45"/>
                  </a:cubicBezTo>
                  <a:cubicBezTo>
                    <a:pt x="153" y="49"/>
                    <a:pt x="153" y="49"/>
                    <a:pt x="153" y="49"/>
                  </a:cubicBezTo>
                  <a:lnTo>
                    <a:pt x="146"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3F3F3F"/>
                </a:solidFill>
                <a:effectLst/>
                <a:uLnTx/>
                <a:uFillTx/>
                <a:latin typeface="Lato Light"/>
                <a:ea typeface="+mn-ea"/>
              </a:endParaRPr>
            </a:p>
          </p:txBody>
        </p:sp>
        <p:sp>
          <p:nvSpPr>
            <p:cNvPr id="122" name="Freeform 74">
              <a:extLst>
                <a:ext uri="{FF2B5EF4-FFF2-40B4-BE49-F238E27FC236}">
                  <a16:creationId xmlns:a16="http://schemas.microsoft.com/office/drawing/2014/main" id="{5FEA83CF-3AB7-9848-F109-B12CFA2E517A}"/>
                </a:ext>
              </a:extLst>
            </p:cNvPr>
            <p:cNvSpPr>
              <a:spLocks/>
            </p:cNvSpPr>
            <p:nvPr/>
          </p:nvSpPr>
          <p:spPr bwMode="auto">
            <a:xfrm>
              <a:off x="9570105" y="4662944"/>
              <a:ext cx="963285" cy="655783"/>
            </a:xfrm>
            <a:custGeom>
              <a:avLst/>
              <a:gdLst>
                <a:gd name="T0" fmla="*/ 425 w 435"/>
                <a:gd name="T1" fmla="*/ 197 h 296"/>
                <a:gd name="T2" fmla="*/ 425 w 435"/>
                <a:gd name="T3" fmla="*/ 176 h 296"/>
                <a:gd name="T4" fmla="*/ 137 w 435"/>
                <a:gd name="T5" fmla="*/ 10 h 296"/>
                <a:gd name="T6" fmla="*/ 101 w 435"/>
                <a:gd name="T7" fmla="*/ 10 h 296"/>
                <a:gd name="T8" fmla="*/ 0 w 435"/>
                <a:gd name="T9" fmla="*/ 109 h 296"/>
                <a:gd name="T10" fmla="*/ 325 w 435"/>
                <a:gd name="T11" fmla="*/ 296 h 296"/>
                <a:gd name="T12" fmla="*/ 425 w 435"/>
                <a:gd name="T13" fmla="*/ 197 h 296"/>
              </a:gdLst>
              <a:ahLst/>
              <a:cxnLst>
                <a:cxn ang="0">
                  <a:pos x="T0" y="T1"/>
                </a:cxn>
                <a:cxn ang="0">
                  <a:pos x="T2" y="T3"/>
                </a:cxn>
                <a:cxn ang="0">
                  <a:pos x="T4" y="T5"/>
                </a:cxn>
                <a:cxn ang="0">
                  <a:pos x="T6" y="T7"/>
                </a:cxn>
                <a:cxn ang="0">
                  <a:pos x="T8" y="T9"/>
                </a:cxn>
                <a:cxn ang="0">
                  <a:pos x="T10" y="T11"/>
                </a:cxn>
                <a:cxn ang="0">
                  <a:pos x="T12" y="T13"/>
                </a:cxn>
              </a:cxnLst>
              <a:rect l="0" t="0" r="r" b="b"/>
              <a:pathLst>
                <a:path w="435" h="296">
                  <a:moveTo>
                    <a:pt x="425" y="197"/>
                  </a:moveTo>
                  <a:cubicBezTo>
                    <a:pt x="435" y="187"/>
                    <a:pt x="435" y="182"/>
                    <a:pt x="425" y="176"/>
                  </a:cubicBezTo>
                  <a:cubicBezTo>
                    <a:pt x="137" y="10"/>
                    <a:pt x="137" y="10"/>
                    <a:pt x="137" y="10"/>
                  </a:cubicBezTo>
                  <a:cubicBezTo>
                    <a:pt x="127" y="4"/>
                    <a:pt x="113" y="0"/>
                    <a:pt x="101" y="10"/>
                  </a:cubicBezTo>
                  <a:cubicBezTo>
                    <a:pt x="0" y="109"/>
                    <a:pt x="0" y="109"/>
                    <a:pt x="0" y="109"/>
                  </a:cubicBezTo>
                  <a:cubicBezTo>
                    <a:pt x="325" y="296"/>
                    <a:pt x="325" y="296"/>
                    <a:pt x="325" y="296"/>
                  </a:cubicBezTo>
                  <a:lnTo>
                    <a:pt x="425" y="197"/>
                  </a:lnTo>
                  <a:close/>
                </a:path>
              </a:pathLst>
            </a:custGeom>
            <a:solidFill>
              <a:srgbClr val="2980B9"/>
            </a:solidFill>
            <a:ln>
              <a:noFill/>
            </a:ln>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3F3F3F"/>
                </a:solidFill>
                <a:effectLst/>
                <a:uLnTx/>
                <a:uFillTx/>
                <a:latin typeface="Lato Light"/>
                <a:ea typeface="+mn-ea"/>
              </a:endParaRPr>
            </a:p>
          </p:txBody>
        </p:sp>
        <p:sp>
          <p:nvSpPr>
            <p:cNvPr id="123" name="Freeform 75">
              <a:extLst>
                <a:ext uri="{FF2B5EF4-FFF2-40B4-BE49-F238E27FC236}">
                  <a16:creationId xmlns:a16="http://schemas.microsoft.com/office/drawing/2014/main" id="{9FD052C5-3D89-8BB9-C58D-C6D0231A6397}"/>
                </a:ext>
              </a:extLst>
            </p:cNvPr>
            <p:cNvSpPr>
              <a:spLocks/>
            </p:cNvSpPr>
            <p:nvPr/>
          </p:nvSpPr>
          <p:spPr bwMode="auto">
            <a:xfrm>
              <a:off x="9680195" y="4747561"/>
              <a:ext cx="730403" cy="482317"/>
            </a:xfrm>
            <a:custGeom>
              <a:avLst/>
              <a:gdLst>
                <a:gd name="T0" fmla="*/ 623 w 782"/>
                <a:gd name="T1" fmla="*/ 517 h 517"/>
                <a:gd name="T2" fmla="*/ 782 w 782"/>
                <a:gd name="T3" fmla="*/ 358 h 517"/>
                <a:gd name="T4" fmla="*/ 161 w 782"/>
                <a:gd name="T5" fmla="*/ 0 h 517"/>
                <a:gd name="T6" fmla="*/ 0 w 782"/>
                <a:gd name="T7" fmla="*/ 159 h 517"/>
                <a:gd name="T8" fmla="*/ 623 w 782"/>
                <a:gd name="T9" fmla="*/ 517 h 517"/>
              </a:gdLst>
              <a:ahLst/>
              <a:cxnLst>
                <a:cxn ang="0">
                  <a:pos x="T0" y="T1"/>
                </a:cxn>
                <a:cxn ang="0">
                  <a:pos x="T2" y="T3"/>
                </a:cxn>
                <a:cxn ang="0">
                  <a:pos x="T4" y="T5"/>
                </a:cxn>
                <a:cxn ang="0">
                  <a:pos x="T6" y="T7"/>
                </a:cxn>
                <a:cxn ang="0">
                  <a:pos x="T8" y="T9"/>
                </a:cxn>
              </a:cxnLst>
              <a:rect l="0" t="0" r="r" b="b"/>
              <a:pathLst>
                <a:path w="782" h="517">
                  <a:moveTo>
                    <a:pt x="623" y="517"/>
                  </a:moveTo>
                  <a:lnTo>
                    <a:pt x="782" y="358"/>
                  </a:lnTo>
                  <a:lnTo>
                    <a:pt x="161" y="0"/>
                  </a:lnTo>
                  <a:lnTo>
                    <a:pt x="0" y="159"/>
                  </a:lnTo>
                  <a:lnTo>
                    <a:pt x="623" y="517"/>
                  </a:lnTo>
                  <a:close/>
                </a:path>
              </a:pathLst>
            </a:custGeom>
            <a:solidFill>
              <a:srgbClr val="FFFFFF">
                <a:lumMod val="95000"/>
              </a:srgbClr>
            </a:solidFill>
            <a:ln>
              <a:noFill/>
            </a:ln>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3F3F3F"/>
                </a:solidFill>
                <a:effectLst/>
                <a:uLnTx/>
                <a:uFillTx/>
                <a:latin typeface="Lato Light"/>
                <a:ea typeface="+mn-ea"/>
              </a:endParaRPr>
            </a:p>
          </p:txBody>
        </p:sp>
        <p:sp>
          <p:nvSpPr>
            <p:cNvPr id="124" name="Freeform 76">
              <a:extLst>
                <a:ext uri="{FF2B5EF4-FFF2-40B4-BE49-F238E27FC236}">
                  <a16:creationId xmlns:a16="http://schemas.microsoft.com/office/drawing/2014/main" id="{67CFA385-96B9-7DBA-E780-90A468222A23}"/>
                </a:ext>
              </a:extLst>
            </p:cNvPr>
            <p:cNvSpPr>
              <a:spLocks/>
            </p:cNvSpPr>
            <p:nvPr/>
          </p:nvSpPr>
          <p:spPr bwMode="auto">
            <a:xfrm>
              <a:off x="9680195" y="4747561"/>
              <a:ext cx="730403" cy="482317"/>
            </a:xfrm>
            <a:custGeom>
              <a:avLst/>
              <a:gdLst>
                <a:gd name="T0" fmla="*/ 623 w 782"/>
                <a:gd name="T1" fmla="*/ 517 h 517"/>
                <a:gd name="T2" fmla="*/ 782 w 782"/>
                <a:gd name="T3" fmla="*/ 358 h 517"/>
                <a:gd name="T4" fmla="*/ 161 w 782"/>
                <a:gd name="T5" fmla="*/ 0 h 517"/>
                <a:gd name="T6" fmla="*/ 0 w 782"/>
                <a:gd name="T7" fmla="*/ 159 h 517"/>
                <a:gd name="T8" fmla="*/ 623 w 782"/>
                <a:gd name="T9" fmla="*/ 517 h 517"/>
              </a:gdLst>
              <a:ahLst/>
              <a:cxnLst>
                <a:cxn ang="0">
                  <a:pos x="T0" y="T1"/>
                </a:cxn>
                <a:cxn ang="0">
                  <a:pos x="T2" y="T3"/>
                </a:cxn>
                <a:cxn ang="0">
                  <a:pos x="T4" y="T5"/>
                </a:cxn>
                <a:cxn ang="0">
                  <a:pos x="T6" y="T7"/>
                </a:cxn>
                <a:cxn ang="0">
                  <a:pos x="T8" y="T9"/>
                </a:cxn>
              </a:cxnLst>
              <a:rect l="0" t="0" r="r" b="b"/>
              <a:pathLst>
                <a:path w="782" h="517">
                  <a:moveTo>
                    <a:pt x="623" y="517"/>
                  </a:moveTo>
                  <a:lnTo>
                    <a:pt x="782" y="358"/>
                  </a:lnTo>
                  <a:lnTo>
                    <a:pt x="161" y="0"/>
                  </a:lnTo>
                  <a:lnTo>
                    <a:pt x="0" y="159"/>
                  </a:lnTo>
                  <a:lnTo>
                    <a:pt x="623" y="51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3F3F3F"/>
                </a:solidFill>
                <a:effectLst/>
                <a:uLnTx/>
                <a:uFillTx/>
                <a:latin typeface="Lato Light"/>
                <a:ea typeface="+mn-ea"/>
              </a:endParaRPr>
            </a:p>
          </p:txBody>
        </p:sp>
        <p:sp>
          <p:nvSpPr>
            <p:cNvPr id="125" name="Freeform 77">
              <a:extLst>
                <a:ext uri="{FF2B5EF4-FFF2-40B4-BE49-F238E27FC236}">
                  <a16:creationId xmlns:a16="http://schemas.microsoft.com/office/drawing/2014/main" id="{6EA9FC67-C73E-22D5-41E9-473A304928AB}"/>
                </a:ext>
              </a:extLst>
            </p:cNvPr>
            <p:cNvSpPr>
              <a:spLocks noEditPoints="1"/>
            </p:cNvSpPr>
            <p:nvPr/>
          </p:nvSpPr>
          <p:spPr bwMode="auto">
            <a:xfrm>
              <a:off x="9011188" y="4978142"/>
              <a:ext cx="1153825" cy="670591"/>
            </a:xfrm>
            <a:custGeom>
              <a:avLst/>
              <a:gdLst>
                <a:gd name="T0" fmla="*/ 332 w 522"/>
                <a:gd name="T1" fmla="*/ 151 h 303"/>
                <a:gd name="T2" fmla="*/ 193 w 522"/>
                <a:gd name="T3" fmla="*/ 151 h 303"/>
                <a:gd name="T4" fmla="*/ 190 w 522"/>
                <a:gd name="T5" fmla="*/ 151 h 303"/>
                <a:gd name="T6" fmla="*/ 266 w 522"/>
                <a:gd name="T7" fmla="*/ 193 h 303"/>
                <a:gd name="T8" fmla="*/ 0 w 522"/>
                <a:gd name="T9" fmla="*/ 151 h 303"/>
                <a:gd name="T10" fmla="*/ 39 w 522"/>
                <a:gd name="T11" fmla="*/ 157 h 303"/>
                <a:gd name="T12" fmla="*/ 42 w 522"/>
                <a:gd name="T13" fmla="*/ 156 h 303"/>
                <a:gd name="T14" fmla="*/ 262 w 522"/>
                <a:gd name="T15" fmla="*/ 303 h 303"/>
                <a:gd name="T16" fmla="*/ 288 w 522"/>
                <a:gd name="T17" fmla="*/ 249 h 303"/>
                <a:gd name="T18" fmla="*/ 296 w 522"/>
                <a:gd name="T19" fmla="*/ 244 h 303"/>
                <a:gd name="T20" fmla="*/ 190 w 522"/>
                <a:gd name="T21" fmla="*/ 41 h 303"/>
                <a:gd name="T22" fmla="*/ 194 w 522"/>
                <a:gd name="T23" fmla="*/ 76 h 303"/>
                <a:gd name="T24" fmla="*/ 176 w 522"/>
                <a:gd name="T25" fmla="*/ 68 h 303"/>
                <a:gd name="T26" fmla="*/ 199 w 522"/>
                <a:gd name="T27" fmla="*/ 66 h 303"/>
                <a:gd name="T28" fmla="*/ 188 w 522"/>
                <a:gd name="T29" fmla="*/ 72 h 303"/>
                <a:gd name="T30" fmla="*/ 381 w 522"/>
                <a:gd name="T31" fmla="*/ 70 h 303"/>
                <a:gd name="T32" fmla="*/ 326 w 522"/>
                <a:gd name="T33" fmla="*/ 80 h 303"/>
                <a:gd name="T34" fmla="*/ 341 w 522"/>
                <a:gd name="T35" fmla="*/ 71 h 303"/>
                <a:gd name="T36" fmla="*/ 338 w 522"/>
                <a:gd name="T37" fmla="*/ 70 h 303"/>
                <a:gd name="T38" fmla="*/ 260 w 522"/>
                <a:gd name="T39" fmla="*/ 81 h 303"/>
                <a:gd name="T40" fmla="*/ 262 w 522"/>
                <a:gd name="T41" fmla="*/ 109 h 303"/>
                <a:gd name="T42" fmla="*/ 267 w 522"/>
                <a:gd name="T43" fmla="*/ 102 h 303"/>
                <a:gd name="T44" fmla="*/ 247 w 522"/>
                <a:gd name="T45" fmla="*/ 112 h 303"/>
                <a:gd name="T46" fmla="*/ 69 w 522"/>
                <a:gd name="T47" fmla="*/ 111 h 303"/>
                <a:gd name="T48" fmla="*/ 137 w 522"/>
                <a:gd name="T49" fmla="*/ 111 h 303"/>
                <a:gd name="T50" fmla="*/ 134 w 522"/>
                <a:gd name="T51" fmla="*/ 109 h 303"/>
                <a:gd name="T52" fmla="*/ 471 w 522"/>
                <a:gd name="T53" fmla="*/ 181 h 303"/>
                <a:gd name="T54" fmla="*/ 462 w 522"/>
                <a:gd name="T55" fmla="*/ 148 h 303"/>
                <a:gd name="T56" fmla="*/ 331 w 522"/>
                <a:gd name="T57" fmla="*/ 122 h 303"/>
                <a:gd name="T58" fmla="*/ 327 w 522"/>
                <a:gd name="T59" fmla="*/ 149 h 303"/>
                <a:gd name="T60" fmla="*/ 347 w 522"/>
                <a:gd name="T61" fmla="*/ 148 h 303"/>
                <a:gd name="T62" fmla="*/ 334 w 522"/>
                <a:gd name="T63" fmla="*/ 158 h 303"/>
                <a:gd name="T64" fmla="*/ 191 w 522"/>
                <a:gd name="T65" fmla="*/ 122 h 303"/>
                <a:gd name="T66" fmla="*/ 180 w 522"/>
                <a:gd name="T67" fmla="*/ 158 h 303"/>
                <a:gd name="T68" fmla="*/ 202 w 522"/>
                <a:gd name="T69" fmla="*/ 145 h 303"/>
                <a:gd name="T70" fmla="*/ 121 w 522"/>
                <a:gd name="T71" fmla="*/ 162 h 303"/>
                <a:gd name="T72" fmla="*/ 119 w 522"/>
                <a:gd name="T73" fmla="*/ 197 h 303"/>
                <a:gd name="T74" fmla="*/ 130 w 522"/>
                <a:gd name="T75" fmla="*/ 191 h 303"/>
                <a:gd name="T76" fmla="*/ 350 w 522"/>
                <a:gd name="T77" fmla="*/ 192 h 303"/>
                <a:gd name="T78" fmla="*/ 392 w 522"/>
                <a:gd name="T79" fmla="*/ 188 h 303"/>
                <a:gd name="T80" fmla="*/ 409 w 522"/>
                <a:gd name="T81" fmla="*/ 198 h 303"/>
                <a:gd name="T82" fmla="*/ 261 w 522"/>
                <a:gd name="T83" fmla="*/ 221 h 303"/>
                <a:gd name="T84" fmla="*/ 257 w 522"/>
                <a:gd name="T85" fmla="*/ 199 h 303"/>
                <a:gd name="T86" fmla="*/ 264 w 522"/>
                <a:gd name="T87" fmla="*/ 195 h 303"/>
                <a:gd name="T88" fmla="*/ 247 w 522"/>
                <a:gd name="T89" fmla="*/ 194 h 303"/>
                <a:gd name="T90" fmla="*/ 259 w 522"/>
                <a:gd name="T91" fmla="*/ 59 h 303"/>
                <a:gd name="T92" fmla="*/ 253 w 522"/>
                <a:gd name="T93" fmla="*/ 38 h 303"/>
                <a:gd name="T94" fmla="*/ 268 w 522"/>
                <a:gd name="T95" fmla="*/ 25 h 303"/>
                <a:gd name="T96" fmla="*/ 400 w 522"/>
                <a:gd name="T97" fmla="*/ 82 h 303"/>
                <a:gd name="T98" fmla="*/ 384 w 522"/>
                <a:gd name="T99" fmla="*/ 113 h 303"/>
                <a:gd name="T100" fmla="*/ 412 w 522"/>
                <a:gd name="T101" fmla="*/ 111 h 303"/>
                <a:gd name="T102" fmla="*/ 409 w 522"/>
                <a:gd name="T103" fmla="*/ 109 h 303"/>
                <a:gd name="T104" fmla="*/ 400 w 522"/>
                <a:gd name="T105" fmla="*/ 116 h 303"/>
                <a:gd name="T106" fmla="*/ 141 w 522"/>
                <a:gd name="T107" fmla="*/ 233 h 303"/>
                <a:gd name="T108" fmla="*/ 203 w 522"/>
                <a:gd name="T109" fmla="*/ 230 h 303"/>
                <a:gd name="T110" fmla="*/ 196 w 522"/>
                <a:gd name="T111" fmla="*/ 226 h 303"/>
                <a:gd name="T112" fmla="*/ 185 w 522"/>
                <a:gd name="T113" fmla="*/ 234 h 303"/>
                <a:gd name="T114" fmla="*/ 191 w 522"/>
                <a:gd name="T115" fmla="*/ 24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 h="303">
                  <a:moveTo>
                    <a:pt x="331" y="156"/>
                  </a:moveTo>
                  <a:cubicBezTo>
                    <a:pt x="328" y="158"/>
                    <a:pt x="325" y="158"/>
                    <a:pt x="322" y="157"/>
                  </a:cubicBezTo>
                  <a:cubicBezTo>
                    <a:pt x="319" y="155"/>
                    <a:pt x="320" y="153"/>
                    <a:pt x="323" y="151"/>
                  </a:cubicBezTo>
                  <a:cubicBezTo>
                    <a:pt x="324" y="150"/>
                    <a:pt x="325" y="150"/>
                    <a:pt x="325" y="150"/>
                  </a:cubicBezTo>
                  <a:cubicBezTo>
                    <a:pt x="327" y="150"/>
                    <a:pt x="330" y="150"/>
                    <a:pt x="332" y="151"/>
                  </a:cubicBezTo>
                  <a:cubicBezTo>
                    <a:pt x="334" y="152"/>
                    <a:pt x="334" y="154"/>
                    <a:pt x="331" y="156"/>
                  </a:cubicBezTo>
                  <a:close/>
                  <a:moveTo>
                    <a:pt x="200" y="150"/>
                  </a:moveTo>
                  <a:cubicBezTo>
                    <a:pt x="201" y="149"/>
                    <a:pt x="202" y="148"/>
                    <a:pt x="199" y="146"/>
                  </a:cubicBezTo>
                  <a:cubicBezTo>
                    <a:pt x="197" y="145"/>
                    <a:pt x="194" y="145"/>
                    <a:pt x="192" y="146"/>
                  </a:cubicBezTo>
                  <a:cubicBezTo>
                    <a:pt x="190" y="147"/>
                    <a:pt x="191" y="149"/>
                    <a:pt x="193" y="151"/>
                  </a:cubicBezTo>
                  <a:cubicBezTo>
                    <a:pt x="195" y="151"/>
                    <a:pt x="198" y="151"/>
                    <a:pt x="200" y="150"/>
                  </a:cubicBezTo>
                  <a:close/>
                  <a:moveTo>
                    <a:pt x="181" y="152"/>
                  </a:moveTo>
                  <a:cubicBezTo>
                    <a:pt x="179" y="153"/>
                    <a:pt x="179" y="155"/>
                    <a:pt x="182" y="156"/>
                  </a:cubicBezTo>
                  <a:cubicBezTo>
                    <a:pt x="184" y="158"/>
                    <a:pt x="188" y="158"/>
                    <a:pt x="190" y="157"/>
                  </a:cubicBezTo>
                  <a:cubicBezTo>
                    <a:pt x="192" y="155"/>
                    <a:pt x="192" y="153"/>
                    <a:pt x="190" y="151"/>
                  </a:cubicBezTo>
                  <a:cubicBezTo>
                    <a:pt x="186" y="150"/>
                    <a:pt x="184" y="150"/>
                    <a:pt x="181" y="152"/>
                  </a:cubicBezTo>
                  <a:close/>
                  <a:moveTo>
                    <a:pt x="270" y="187"/>
                  </a:moveTo>
                  <a:cubicBezTo>
                    <a:pt x="267" y="185"/>
                    <a:pt x="263" y="186"/>
                    <a:pt x="260" y="187"/>
                  </a:cubicBezTo>
                  <a:cubicBezTo>
                    <a:pt x="258" y="189"/>
                    <a:pt x="257" y="191"/>
                    <a:pt x="260" y="192"/>
                  </a:cubicBezTo>
                  <a:cubicBezTo>
                    <a:pt x="262" y="193"/>
                    <a:pt x="264" y="194"/>
                    <a:pt x="266" y="193"/>
                  </a:cubicBezTo>
                  <a:cubicBezTo>
                    <a:pt x="267" y="193"/>
                    <a:pt x="267" y="193"/>
                    <a:pt x="268" y="193"/>
                  </a:cubicBezTo>
                  <a:cubicBezTo>
                    <a:pt x="271" y="191"/>
                    <a:pt x="273" y="189"/>
                    <a:pt x="270" y="187"/>
                  </a:cubicBezTo>
                  <a:close/>
                  <a:moveTo>
                    <a:pt x="101" y="151"/>
                  </a:moveTo>
                  <a:cubicBezTo>
                    <a:pt x="50" y="180"/>
                    <a:pt x="50" y="180"/>
                    <a:pt x="50" y="180"/>
                  </a:cubicBezTo>
                  <a:cubicBezTo>
                    <a:pt x="0" y="151"/>
                    <a:pt x="0" y="151"/>
                    <a:pt x="0" y="151"/>
                  </a:cubicBezTo>
                  <a:cubicBezTo>
                    <a:pt x="50" y="122"/>
                    <a:pt x="50" y="122"/>
                    <a:pt x="50" y="122"/>
                  </a:cubicBezTo>
                  <a:lnTo>
                    <a:pt x="101" y="151"/>
                  </a:lnTo>
                  <a:close/>
                  <a:moveTo>
                    <a:pt x="61" y="145"/>
                  </a:moveTo>
                  <a:cubicBezTo>
                    <a:pt x="57" y="142"/>
                    <a:pt x="50" y="143"/>
                    <a:pt x="43" y="147"/>
                  </a:cubicBezTo>
                  <a:cubicBezTo>
                    <a:pt x="36" y="151"/>
                    <a:pt x="35" y="155"/>
                    <a:pt x="39" y="157"/>
                  </a:cubicBezTo>
                  <a:cubicBezTo>
                    <a:pt x="44" y="160"/>
                    <a:pt x="51" y="159"/>
                    <a:pt x="58" y="155"/>
                  </a:cubicBezTo>
                  <a:cubicBezTo>
                    <a:pt x="65" y="151"/>
                    <a:pt x="66" y="147"/>
                    <a:pt x="61" y="145"/>
                  </a:cubicBezTo>
                  <a:close/>
                  <a:moveTo>
                    <a:pt x="59" y="146"/>
                  </a:moveTo>
                  <a:cubicBezTo>
                    <a:pt x="57" y="145"/>
                    <a:pt x="52" y="145"/>
                    <a:pt x="46" y="149"/>
                  </a:cubicBezTo>
                  <a:cubicBezTo>
                    <a:pt x="41" y="152"/>
                    <a:pt x="39" y="155"/>
                    <a:pt x="42" y="156"/>
                  </a:cubicBezTo>
                  <a:cubicBezTo>
                    <a:pt x="45" y="158"/>
                    <a:pt x="49" y="157"/>
                    <a:pt x="55" y="153"/>
                  </a:cubicBezTo>
                  <a:cubicBezTo>
                    <a:pt x="60" y="150"/>
                    <a:pt x="62" y="148"/>
                    <a:pt x="59" y="146"/>
                  </a:cubicBezTo>
                  <a:close/>
                  <a:moveTo>
                    <a:pt x="332" y="203"/>
                  </a:moveTo>
                  <a:cubicBezTo>
                    <a:pt x="382" y="233"/>
                    <a:pt x="382" y="233"/>
                    <a:pt x="382" y="233"/>
                  </a:cubicBezTo>
                  <a:cubicBezTo>
                    <a:pt x="262" y="303"/>
                    <a:pt x="262" y="303"/>
                    <a:pt x="262" y="303"/>
                  </a:cubicBezTo>
                  <a:cubicBezTo>
                    <a:pt x="211" y="273"/>
                    <a:pt x="211" y="273"/>
                    <a:pt x="211" y="273"/>
                  </a:cubicBezTo>
                  <a:lnTo>
                    <a:pt x="332" y="203"/>
                  </a:lnTo>
                  <a:close/>
                  <a:moveTo>
                    <a:pt x="307" y="258"/>
                  </a:moveTo>
                  <a:cubicBezTo>
                    <a:pt x="290" y="248"/>
                    <a:pt x="290" y="248"/>
                    <a:pt x="290" y="248"/>
                  </a:cubicBezTo>
                  <a:cubicBezTo>
                    <a:pt x="288" y="249"/>
                    <a:pt x="288" y="249"/>
                    <a:pt x="288" y="249"/>
                  </a:cubicBezTo>
                  <a:cubicBezTo>
                    <a:pt x="305" y="259"/>
                    <a:pt x="305" y="259"/>
                    <a:pt x="305" y="259"/>
                  </a:cubicBezTo>
                  <a:lnTo>
                    <a:pt x="307" y="258"/>
                  </a:lnTo>
                  <a:close/>
                  <a:moveTo>
                    <a:pt x="315" y="253"/>
                  </a:moveTo>
                  <a:cubicBezTo>
                    <a:pt x="298" y="243"/>
                    <a:pt x="298" y="243"/>
                    <a:pt x="298" y="243"/>
                  </a:cubicBezTo>
                  <a:cubicBezTo>
                    <a:pt x="296" y="244"/>
                    <a:pt x="296" y="244"/>
                    <a:pt x="296" y="244"/>
                  </a:cubicBezTo>
                  <a:cubicBezTo>
                    <a:pt x="313" y="254"/>
                    <a:pt x="313" y="254"/>
                    <a:pt x="313" y="254"/>
                  </a:cubicBezTo>
                  <a:lnTo>
                    <a:pt x="315" y="253"/>
                  </a:lnTo>
                  <a:close/>
                  <a:moveTo>
                    <a:pt x="190" y="100"/>
                  </a:moveTo>
                  <a:cubicBezTo>
                    <a:pt x="139" y="70"/>
                    <a:pt x="139" y="70"/>
                    <a:pt x="139" y="70"/>
                  </a:cubicBezTo>
                  <a:cubicBezTo>
                    <a:pt x="190" y="41"/>
                    <a:pt x="190" y="41"/>
                    <a:pt x="190" y="41"/>
                  </a:cubicBezTo>
                  <a:cubicBezTo>
                    <a:pt x="240" y="70"/>
                    <a:pt x="240" y="70"/>
                    <a:pt x="240" y="70"/>
                  </a:cubicBezTo>
                  <a:lnTo>
                    <a:pt x="190" y="100"/>
                  </a:lnTo>
                  <a:close/>
                  <a:moveTo>
                    <a:pt x="189" y="75"/>
                  </a:moveTo>
                  <a:cubicBezTo>
                    <a:pt x="192" y="77"/>
                    <a:pt x="192" y="77"/>
                    <a:pt x="192" y="77"/>
                  </a:cubicBezTo>
                  <a:cubicBezTo>
                    <a:pt x="194" y="76"/>
                    <a:pt x="194" y="76"/>
                    <a:pt x="194" y="76"/>
                  </a:cubicBezTo>
                  <a:cubicBezTo>
                    <a:pt x="191" y="74"/>
                    <a:pt x="191" y="74"/>
                    <a:pt x="191" y="74"/>
                  </a:cubicBezTo>
                  <a:cubicBezTo>
                    <a:pt x="204" y="66"/>
                    <a:pt x="204" y="66"/>
                    <a:pt x="204" y="66"/>
                  </a:cubicBezTo>
                  <a:cubicBezTo>
                    <a:pt x="201" y="64"/>
                    <a:pt x="201" y="64"/>
                    <a:pt x="201" y="64"/>
                  </a:cubicBezTo>
                  <a:cubicBezTo>
                    <a:pt x="178" y="67"/>
                    <a:pt x="178" y="67"/>
                    <a:pt x="178" y="67"/>
                  </a:cubicBezTo>
                  <a:cubicBezTo>
                    <a:pt x="176" y="68"/>
                    <a:pt x="176" y="68"/>
                    <a:pt x="176" y="68"/>
                  </a:cubicBezTo>
                  <a:cubicBezTo>
                    <a:pt x="186" y="74"/>
                    <a:pt x="186" y="74"/>
                    <a:pt x="186" y="74"/>
                  </a:cubicBezTo>
                  <a:cubicBezTo>
                    <a:pt x="180" y="77"/>
                    <a:pt x="180" y="77"/>
                    <a:pt x="180" y="77"/>
                  </a:cubicBezTo>
                  <a:cubicBezTo>
                    <a:pt x="183" y="79"/>
                    <a:pt x="183" y="79"/>
                    <a:pt x="183" y="79"/>
                  </a:cubicBezTo>
                  <a:lnTo>
                    <a:pt x="189" y="75"/>
                  </a:lnTo>
                  <a:close/>
                  <a:moveTo>
                    <a:pt x="199" y="66"/>
                  </a:moveTo>
                  <a:cubicBezTo>
                    <a:pt x="199" y="66"/>
                    <a:pt x="199" y="66"/>
                    <a:pt x="199" y="66"/>
                  </a:cubicBezTo>
                  <a:cubicBezTo>
                    <a:pt x="197" y="67"/>
                    <a:pt x="195" y="67"/>
                    <a:pt x="194" y="67"/>
                  </a:cubicBezTo>
                  <a:cubicBezTo>
                    <a:pt x="181" y="68"/>
                    <a:pt x="181" y="68"/>
                    <a:pt x="181" y="68"/>
                  </a:cubicBezTo>
                  <a:cubicBezTo>
                    <a:pt x="181" y="68"/>
                    <a:pt x="181" y="68"/>
                    <a:pt x="181" y="68"/>
                  </a:cubicBezTo>
                  <a:cubicBezTo>
                    <a:pt x="188" y="72"/>
                    <a:pt x="188" y="72"/>
                    <a:pt x="188" y="72"/>
                  </a:cubicBezTo>
                  <a:cubicBezTo>
                    <a:pt x="195" y="68"/>
                    <a:pt x="195" y="68"/>
                    <a:pt x="195" y="68"/>
                  </a:cubicBezTo>
                  <a:cubicBezTo>
                    <a:pt x="196" y="68"/>
                    <a:pt x="197" y="67"/>
                    <a:pt x="199" y="66"/>
                  </a:cubicBezTo>
                  <a:close/>
                  <a:moveTo>
                    <a:pt x="279" y="70"/>
                  </a:moveTo>
                  <a:cubicBezTo>
                    <a:pt x="330" y="41"/>
                    <a:pt x="330" y="41"/>
                    <a:pt x="330" y="41"/>
                  </a:cubicBezTo>
                  <a:cubicBezTo>
                    <a:pt x="381" y="70"/>
                    <a:pt x="381" y="70"/>
                    <a:pt x="381" y="70"/>
                  </a:cubicBezTo>
                  <a:cubicBezTo>
                    <a:pt x="330" y="100"/>
                    <a:pt x="330" y="100"/>
                    <a:pt x="330" y="100"/>
                  </a:cubicBezTo>
                  <a:lnTo>
                    <a:pt x="279" y="70"/>
                  </a:lnTo>
                  <a:close/>
                  <a:moveTo>
                    <a:pt x="314" y="71"/>
                  </a:moveTo>
                  <a:cubicBezTo>
                    <a:pt x="313" y="73"/>
                    <a:pt x="313" y="73"/>
                    <a:pt x="313" y="73"/>
                  </a:cubicBezTo>
                  <a:cubicBezTo>
                    <a:pt x="326" y="80"/>
                    <a:pt x="326" y="80"/>
                    <a:pt x="326" y="80"/>
                  </a:cubicBezTo>
                  <a:cubicBezTo>
                    <a:pt x="328" y="79"/>
                    <a:pt x="328" y="79"/>
                    <a:pt x="328" y="79"/>
                  </a:cubicBezTo>
                  <a:cubicBezTo>
                    <a:pt x="319" y="73"/>
                    <a:pt x="319" y="73"/>
                    <a:pt x="319" y="73"/>
                  </a:cubicBezTo>
                  <a:cubicBezTo>
                    <a:pt x="319" y="73"/>
                    <a:pt x="319" y="73"/>
                    <a:pt x="319" y="73"/>
                  </a:cubicBezTo>
                  <a:cubicBezTo>
                    <a:pt x="322" y="73"/>
                    <a:pt x="322" y="73"/>
                    <a:pt x="322" y="73"/>
                  </a:cubicBezTo>
                  <a:cubicBezTo>
                    <a:pt x="331" y="74"/>
                    <a:pt x="337" y="73"/>
                    <a:pt x="341" y="71"/>
                  </a:cubicBezTo>
                  <a:cubicBezTo>
                    <a:pt x="344" y="69"/>
                    <a:pt x="345" y="66"/>
                    <a:pt x="341" y="64"/>
                  </a:cubicBezTo>
                  <a:cubicBezTo>
                    <a:pt x="338" y="62"/>
                    <a:pt x="335" y="62"/>
                    <a:pt x="332" y="62"/>
                  </a:cubicBezTo>
                  <a:cubicBezTo>
                    <a:pt x="331" y="63"/>
                    <a:pt x="331" y="63"/>
                    <a:pt x="331" y="63"/>
                  </a:cubicBezTo>
                  <a:cubicBezTo>
                    <a:pt x="333" y="63"/>
                    <a:pt x="336" y="64"/>
                    <a:pt x="338" y="65"/>
                  </a:cubicBezTo>
                  <a:cubicBezTo>
                    <a:pt x="341" y="67"/>
                    <a:pt x="340" y="68"/>
                    <a:pt x="338" y="70"/>
                  </a:cubicBezTo>
                  <a:cubicBezTo>
                    <a:pt x="334" y="72"/>
                    <a:pt x="329" y="72"/>
                    <a:pt x="319" y="72"/>
                  </a:cubicBezTo>
                  <a:lnTo>
                    <a:pt x="314" y="71"/>
                  </a:lnTo>
                  <a:close/>
                  <a:moveTo>
                    <a:pt x="260" y="140"/>
                  </a:moveTo>
                  <a:cubicBezTo>
                    <a:pt x="209" y="111"/>
                    <a:pt x="209" y="111"/>
                    <a:pt x="209" y="111"/>
                  </a:cubicBezTo>
                  <a:cubicBezTo>
                    <a:pt x="260" y="81"/>
                    <a:pt x="260" y="81"/>
                    <a:pt x="260" y="81"/>
                  </a:cubicBezTo>
                  <a:cubicBezTo>
                    <a:pt x="311" y="111"/>
                    <a:pt x="311" y="111"/>
                    <a:pt x="311" y="111"/>
                  </a:cubicBezTo>
                  <a:lnTo>
                    <a:pt x="260" y="140"/>
                  </a:lnTo>
                  <a:close/>
                  <a:moveTo>
                    <a:pt x="263" y="117"/>
                  </a:moveTo>
                  <a:cubicBezTo>
                    <a:pt x="266" y="115"/>
                    <a:pt x="266" y="113"/>
                    <a:pt x="266" y="112"/>
                  </a:cubicBezTo>
                  <a:cubicBezTo>
                    <a:pt x="265" y="111"/>
                    <a:pt x="264" y="109"/>
                    <a:pt x="262" y="109"/>
                  </a:cubicBezTo>
                  <a:cubicBezTo>
                    <a:pt x="261" y="108"/>
                    <a:pt x="261" y="108"/>
                    <a:pt x="260" y="108"/>
                  </a:cubicBezTo>
                  <a:cubicBezTo>
                    <a:pt x="266" y="105"/>
                    <a:pt x="266" y="105"/>
                    <a:pt x="266" y="105"/>
                  </a:cubicBezTo>
                  <a:cubicBezTo>
                    <a:pt x="275" y="110"/>
                    <a:pt x="275" y="110"/>
                    <a:pt x="275" y="110"/>
                  </a:cubicBezTo>
                  <a:cubicBezTo>
                    <a:pt x="277" y="108"/>
                    <a:pt x="277" y="108"/>
                    <a:pt x="277" y="108"/>
                  </a:cubicBezTo>
                  <a:cubicBezTo>
                    <a:pt x="267" y="102"/>
                    <a:pt x="267" y="102"/>
                    <a:pt x="267" y="102"/>
                  </a:cubicBezTo>
                  <a:cubicBezTo>
                    <a:pt x="255" y="107"/>
                    <a:pt x="255" y="107"/>
                    <a:pt x="255" y="107"/>
                  </a:cubicBezTo>
                  <a:cubicBezTo>
                    <a:pt x="256" y="108"/>
                    <a:pt x="257" y="108"/>
                    <a:pt x="258" y="109"/>
                  </a:cubicBezTo>
                  <a:cubicBezTo>
                    <a:pt x="263" y="111"/>
                    <a:pt x="263" y="114"/>
                    <a:pt x="260" y="115"/>
                  </a:cubicBezTo>
                  <a:cubicBezTo>
                    <a:pt x="257" y="117"/>
                    <a:pt x="253" y="117"/>
                    <a:pt x="250" y="115"/>
                  </a:cubicBezTo>
                  <a:cubicBezTo>
                    <a:pt x="248" y="114"/>
                    <a:pt x="247" y="112"/>
                    <a:pt x="247" y="112"/>
                  </a:cubicBezTo>
                  <a:cubicBezTo>
                    <a:pt x="244" y="113"/>
                    <a:pt x="244" y="113"/>
                    <a:pt x="244" y="113"/>
                  </a:cubicBezTo>
                  <a:cubicBezTo>
                    <a:pt x="244" y="113"/>
                    <a:pt x="246" y="115"/>
                    <a:pt x="248" y="116"/>
                  </a:cubicBezTo>
                  <a:cubicBezTo>
                    <a:pt x="253" y="119"/>
                    <a:pt x="259" y="119"/>
                    <a:pt x="263" y="117"/>
                  </a:cubicBezTo>
                  <a:close/>
                  <a:moveTo>
                    <a:pt x="120" y="140"/>
                  </a:moveTo>
                  <a:cubicBezTo>
                    <a:pt x="69" y="111"/>
                    <a:pt x="69" y="111"/>
                    <a:pt x="69" y="111"/>
                  </a:cubicBezTo>
                  <a:cubicBezTo>
                    <a:pt x="120" y="81"/>
                    <a:pt x="120" y="81"/>
                    <a:pt x="120" y="81"/>
                  </a:cubicBezTo>
                  <a:cubicBezTo>
                    <a:pt x="171" y="110"/>
                    <a:pt x="171" y="110"/>
                    <a:pt x="171" y="110"/>
                  </a:cubicBezTo>
                  <a:lnTo>
                    <a:pt x="120" y="140"/>
                  </a:lnTo>
                  <a:close/>
                  <a:moveTo>
                    <a:pt x="109" y="116"/>
                  </a:moveTo>
                  <a:cubicBezTo>
                    <a:pt x="137" y="111"/>
                    <a:pt x="137" y="111"/>
                    <a:pt x="137" y="111"/>
                  </a:cubicBezTo>
                  <a:cubicBezTo>
                    <a:pt x="139" y="109"/>
                    <a:pt x="139" y="109"/>
                    <a:pt x="139" y="109"/>
                  </a:cubicBezTo>
                  <a:cubicBezTo>
                    <a:pt x="126" y="102"/>
                    <a:pt x="126" y="102"/>
                    <a:pt x="126" y="102"/>
                  </a:cubicBezTo>
                  <a:cubicBezTo>
                    <a:pt x="123" y="103"/>
                    <a:pt x="123" y="103"/>
                    <a:pt x="123" y="103"/>
                  </a:cubicBezTo>
                  <a:cubicBezTo>
                    <a:pt x="134" y="109"/>
                    <a:pt x="134" y="109"/>
                    <a:pt x="134" y="109"/>
                  </a:cubicBezTo>
                  <a:cubicBezTo>
                    <a:pt x="134" y="109"/>
                    <a:pt x="134" y="109"/>
                    <a:pt x="134" y="109"/>
                  </a:cubicBezTo>
                  <a:cubicBezTo>
                    <a:pt x="106" y="115"/>
                    <a:pt x="106" y="115"/>
                    <a:pt x="106" y="115"/>
                  </a:cubicBezTo>
                  <a:lnTo>
                    <a:pt x="109" y="116"/>
                  </a:lnTo>
                  <a:close/>
                  <a:moveTo>
                    <a:pt x="471" y="122"/>
                  </a:moveTo>
                  <a:cubicBezTo>
                    <a:pt x="522" y="152"/>
                    <a:pt x="522" y="152"/>
                    <a:pt x="522" y="152"/>
                  </a:cubicBezTo>
                  <a:cubicBezTo>
                    <a:pt x="471" y="181"/>
                    <a:pt x="471" y="181"/>
                    <a:pt x="471" y="181"/>
                  </a:cubicBezTo>
                  <a:cubicBezTo>
                    <a:pt x="420" y="152"/>
                    <a:pt x="420" y="152"/>
                    <a:pt x="420" y="152"/>
                  </a:cubicBezTo>
                  <a:lnTo>
                    <a:pt x="471" y="122"/>
                  </a:lnTo>
                  <a:close/>
                  <a:moveTo>
                    <a:pt x="481" y="156"/>
                  </a:moveTo>
                  <a:cubicBezTo>
                    <a:pt x="464" y="146"/>
                    <a:pt x="464" y="146"/>
                    <a:pt x="464" y="146"/>
                  </a:cubicBezTo>
                  <a:cubicBezTo>
                    <a:pt x="462" y="148"/>
                    <a:pt x="462" y="148"/>
                    <a:pt x="462" y="148"/>
                  </a:cubicBezTo>
                  <a:cubicBezTo>
                    <a:pt x="479" y="158"/>
                    <a:pt x="479" y="158"/>
                    <a:pt x="479" y="158"/>
                  </a:cubicBezTo>
                  <a:lnTo>
                    <a:pt x="481" y="156"/>
                  </a:lnTo>
                  <a:close/>
                  <a:moveTo>
                    <a:pt x="331" y="181"/>
                  </a:moveTo>
                  <a:cubicBezTo>
                    <a:pt x="280" y="152"/>
                    <a:pt x="280" y="152"/>
                    <a:pt x="280" y="152"/>
                  </a:cubicBezTo>
                  <a:cubicBezTo>
                    <a:pt x="331" y="122"/>
                    <a:pt x="331" y="122"/>
                    <a:pt x="331" y="122"/>
                  </a:cubicBezTo>
                  <a:cubicBezTo>
                    <a:pt x="381" y="151"/>
                    <a:pt x="381" y="151"/>
                    <a:pt x="381" y="151"/>
                  </a:cubicBezTo>
                  <a:lnTo>
                    <a:pt x="331" y="181"/>
                  </a:lnTo>
                  <a:close/>
                  <a:moveTo>
                    <a:pt x="334" y="158"/>
                  </a:moveTo>
                  <a:cubicBezTo>
                    <a:pt x="339" y="155"/>
                    <a:pt x="339" y="152"/>
                    <a:pt x="335" y="150"/>
                  </a:cubicBezTo>
                  <a:cubicBezTo>
                    <a:pt x="332" y="149"/>
                    <a:pt x="330" y="148"/>
                    <a:pt x="327" y="149"/>
                  </a:cubicBezTo>
                  <a:cubicBezTo>
                    <a:pt x="327" y="149"/>
                    <a:pt x="327" y="149"/>
                    <a:pt x="327" y="149"/>
                  </a:cubicBezTo>
                  <a:cubicBezTo>
                    <a:pt x="331" y="147"/>
                    <a:pt x="337" y="146"/>
                    <a:pt x="342" y="148"/>
                  </a:cubicBezTo>
                  <a:cubicBezTo>
                    <a:pt x="343" y="149"/>
                    <a:pt x="343" y="149"/>
                    <a:pt x="344" y="149"/>
                  </a:cubicBezTo>
                  <a:cubicBezTo>
                    <a:pt x="344" y="149"/>
                    <a:pt x="344" y="150"/>
                    <a:pt x="344" y="150"/>
                  </a:cubicBezTo>
                  <a:cubicBezTo>
                    <a:pt x="347" y="148"/>
                    <a:pt x="347" y="148"/>
                    <a:pt x="347" y="148"/>
                  </a:cubicBezTo>
                  <a:cubicBezTo>
                    <a:pt x="346" y="148"/>
                    <a:pt x="345" y="148"/>
                    <a:pt x="344" y="147"/>
                  </a:cubicBezTo>
                  <a:cubicBezTo>
                    <a:pt x="341" y="146"/>
                    <a:pt x="338" y="145"/>
                    <a:pt x="334" y="145"/>
                  </a:cubicBezTo>
                  <a:cubicBezTo>
                    <a:pt x="330" y="145"/>
                    <a:pt x="326" y="146"/>
                    <a:pt x="321" y="148"/>
                  </a:cubicBezTo>
                  <a:cubicBezTo>
                    <a:pt x="316" y="152"/>
                    <a:pt x="315" y="155"/>
                    <a:pt x="320" y="158"/>
                  </a:cubicBezTo>
                  <a:cubicBezTo>
                    <a:pt x="324" y="161"/>
                    <a:pt x="331" y="160"/>
                    <a:pt x="334" y="158"/>
                  </a:cubicBezTo>
                  <a:close/>
                  <a:moveTo>
                    <a:pt x="191" y="122"/>
                  </a:moveTo>
                  <a:cubicBezTo>
                    <a:pt x="241" y="151"/>
                    <a:pt x="241" y="151"/>
                    <a:pt x="241" y="151"/>
                  </a:cubicBezTo>
                  <a:cubicBezTo>
                    <a:pt x="190" y="181"/>
                    <a:pt x="190" y="181"/>
                    <a:pt x="190" y="181"/>
                  </a:cubicBezTo>
                  <a:cubicBezTo>
                    <a:pt x="140" y="151"/>
                    <a:pt x="140" y="151"/>
                    <a:pt x="140" y="151"/>
                  </a:cubicBezTo>
                  <a:lnTo>
                    <a:pt x="191" y="122"/>
                  </a:lnTo>
                  <a:close/>
                  <a:moveTo>
                    <a:pt x="189" y="145"/>
                  </a:moveTo>
                  <a:cubicBezTo>
                    <a:pt x="188" y="146"/>
                    <a:pt x="187" y="147"/>
                    <a:pt x="188" y="149"/>
                  </a:cubicBezTo>
                  <a:cubicBezTo>
                    <a:pt x="188" y="149"/>
                    <a:pt x="188" y="149"/>
                    <a:pt x="188" y="149"/>
                  </a:cubicBezTo>
                  <a:cubicBezTo>
                    <a:pt x="184" y="148"/>
                    <a:pt x="181" y="149"/>
                    <a:pt x="178" y="150"/>
                  </a:cubicBezTo>
                  <a:cubicBezTo>
                    <a:pt x="175" y="152"/>
                    <a:pt x="175" y="155"/>
                    <a:pt x="180" y="158"/>
                  </a:cubicBezTo>
                  <a:cubicBezTo>
                    <a:pt x="184" y="160"/>
                    <a:pt x="189" y="160"/>
                    <a:pt x="193" y="158"/>
                  </a:cubicBezTo>
                  <a:cubicBezTo>
                    <a:pt x="195" y="157"/>
                    <a:pt x="196" y="155"/>
                    <a:pt x="194" y="153"/>
                  </a:cubicBezTo>
                  <a:cubicBezTo>
                    <a:pt x="194" y="152"/>
                    <a:pt x="194" y="152"/>
                    <a:pt x="194" y="152"/>
                  </a:cubicBezTo>
                  <a:cubicBezTo>
                    <a:pt x="198" y="153"/>
                    <a:pt x="201" y="153"/>
                    <a:pt x="203" y="152"/>
                  </a:cubicBezTo>
                  <a:cubicBezTo>
                    <a:pt x="205" y="150"/>
                    <a:pt x="206" y="147"/>
                    <a:pt x="202" y="145"/>
                  </a:cubicBezTo>
                  <a:cubicBezTo>
                    <a:pt x="198" y="143"/>
                    <a:pt x="193" y="143"/>
                    <a:pt x="189" y="145"/>
                  </a:cubicBezTo>
                  <a:close/>
                  <a:moveTo>
                    <a:pt x="172" y="192"/>
                  </a:moveTo>
                  <a:cubicBezTo>
                    <a:pt x="121" y="221"/>
                    <a:pt x="121" y="221"/>
                    <a:pt x="121" y="221"/>
                  </a:cubicBezTo>
                  <a:cubicBezTo>
                    <a:pt x="70" y="192"/>
                    <a:pt x="70" y="192"/>
                    <a:pt x="70" y="192"/>
                  </a:cubicBezTo>
                  <a:cubicBezTo>
                    <a:pt x="121" y="162"/>
                    <a:pt x="121" y="162"/>
                    <a:pt x="121" y="162"/>
                  </a:cubicBezTo>
                  <a:lnTo>
                    <a:pt x="172" y="192"/>
                  </a:lnTo>
                  <a:close/>
                  <a:moveTo>
                    <a:pt x="119" y="195"/>
                  </a:moveTo>
                  <a:cubicBezTo>
                    <a:pt x="118" y="195"/>
                    <a:pt x="116" y="195"/>
                    <a:pt x="115" y="195"/>
                  </a:cubicBezTo>
                  <a:cubicBezTo>
                    <a:pt x="114" y="196"/>
                    <a:pt x="114" y="197"/>
                    <a:pt x="115" y="198"/>
                  </a:cubicBezTo>
                  <a:cubicBezTo>
                    <a:pt x="116" y="198"/>
                    <a:pt x="118" y="198"/>
                    <a:pt x="119" y="197"/>
                  </a:cubicBezTo>
                  <a:cubicBezTo>
                    <a:pt x="120" y="197"/>
                    <a:pt x="120" y="196"/>
                    <a:pt x="119" y="195"/>
                  </a:cubicBezTo>
                  <a:close/>
                  <a:moveTo>
                    <a:pt x="130" y="189"/>
                  </a:moveTo>
                  <a:cubicBezTo>
                    <a:pt x="129" y="188"/>
                    <a:pt x="128" y="188"/>
                    <a:pt x="126" y="189"/>
                  </a:cubicBezTo>
                  <a:cubicBezTo>
                    <a:pt x="125" y="189"/>
                    <a:pt x="125" y="190"/>
                    <a:pt x="126" y="191"/>
                  </a:cubicBezTo>
                  <a:cubicBezTo>
                    <a:pt x="127" y="192"/>
                    <a:pt x="129" y="191"/>
                    <a:pt x="130" y="191"/>
                  </a:cubicBezTo>
                  <a:cubicBezTo>
                    <a:pt x="131" y="190"/>
                    <a:pt x="131" y="189"/>
                    <a:pt x="130" y="189"/>
                  </a:cubicBezTo>
                  <a:close/>
                  <a:moveTo>
                    <a:pt x="401" y="163"/>
                  </a:moveTo>
                  <a:cubicBezTo>
                    <a:pt x="452" y="192"/>
                    <a:pt x="452" y="192"/>
                    <a:pt x="452" y="192"/>
                  </a:cubicBezTo>
                  <a:cubicBezTo>
                    <a:pt x="401" y="222"/>
                    <a:pt x="401" y="222"/>
                    <a:pt x="401" y="222"/>
                  </a:cubicBezTo>
                  <a:cubicBezTo>
                    <a:pt x="350" y="192"/>
                    <a:pt x="350" y="192"/>
                    <a:pt x="350" y="192"/>
                  </a:cubicBezTo>
                  <a:lnTo>
                    <a:pt x="401" y="163"/>
                  </a:lnTo>
                  <a:close/>
                  <a:moveTo>
                    <a:pt x="409" y="187"/>
                  </a:moveTo>
                  <a:cubicBezTo>
                    <a:pt x="401" y="191"/>
                    <a:pt x="401" y="191"/>
                    <a:pt x="401" y="191"/>
                  </a:cubicBezTo>
                  <a:cubicBezTo>
                    <a:pt x="394" y="187"/>
                    <a:pt x="394" y="187"/>
                    <a:pt x="394" y="187"/>
                  </a:cubicBezTo>
                  <a:cubicBezTo>
                    <a:pt x="392" y="188"/>
                    <a:pt x="392" y="188"/>
                    <a:pt x="392" y="188"/>
                  </a:cubicBezTo>
                  <a:cubicBezTo>
                    <a:pt x="399" y="192"/>
                    <a:pt x="399" y="192"/>
                    <a:pt x="399" y="192"/>
                  </a:cubicBezTo>
                  <a:cubicBezTo>
                    <a:pt x="391" y="197"/>
                    <a:pt x="391" y="197"/>
                    <a:pt x="391" y="197"/>
                  </a:cubicBezTo>
                  <a:cubicBezTo>
                    <a:pt x="393" y="198"/>
                    <a:pt x="393" y="198"/>
                    <a:pt x="393" y="198"/>
                  </a:cubicBezTo>
                  <a:cubicBezTo>
                    <a:pt x="401" y="193"/>
                    <a:pt x="401" y="193"/>
                    <a:pt x="401" y="193"/>
                  </a:cubicBezTo>
                  <a:cubicBezTo>
                    <a:pt x="409" y="198"/>
                    <a:pt x="409" y="198"/>
                    <a:pt x="409" y="198"/>
                  </a:cubicBezTo>
                  <a:cubicBezTo>
                    <a:pt x="410" y="197"/>
                    <a:pt x="410" y="197"/>
                    <a:pt x="410" y="197"/>
                  </a:cubicBezTo>
                  <a:cubicBezTo>
                    <a:pt x="403" y="192"/>
                    <a:pt x="403" y="192"/>
                    <a:pt x="403" y="192"/>
                  </a:cubicBezTo>
                  <a:cubicBezTo>
                    <a:pt x="411" y="188"/>
                    <a:pt x="411" y="188"/>
                    <a:pt x="411" y="188"/>
                  </a:cubicBezTo>
                  <a:lnTo>
                    <a:pt x="409" y="187"/>
                  </a:lnTo>
                  <a:close/>
                  <a:moveTo>
                    <a:pt x="261" y="221"/>
                  </a:moveTo>
                  <a:cubicBezTo>
                    <a:pt x="210" y="192"/>
                    <a:pt x="210" y="192"/>
                    <a:pt x="210" y="192"/>
                  </a:cubicBezTo>
                  <a:cubicBezTo>
                    <a:pt x="261" y="163"/>
                    <a:pt x="261" y="163"/>
                    <a:pt x="261" y="163"/>
                  </a:cubicBezTo>
                  <a:cubicBezTo>
                    <a:pt x="312" y="192"/>
                    <a:pt x="312" y="192"/>
                    <a:pt x="312" y="192"/>
                  </a:cubicBezTo>
                  <a:lnTo>
                    <a:pt x="261" y="221"/>
                  </a:lnTo>
                  <a:close/>
                  <a:moveTo>
                    <a:pt x="257" y="199"/>
                  </a:moveTo>
                  <a:cubicBezTo>
                    <a:pt x="261" y="199"/>
                    <a:pt x="266" y="198"/>
                    <a:pt x="270" y="195"/>
                  </a:cubicBezTo>
                  <a:cubicBezTo>
                    <a:pt x="276" y="192"/>
                    <a:pt x="276" y="188"/>
                    <a:pt x="272" y="186"/>
                  </a:cubicBezTo>
                  <a:cubicBezTo>
                    <a:pt x="268" y="183"/>
                    <a:pt x="261" y="184"/>
                    <a:pt x="257" y="186"/>
                  </a:cubicBezTo>
                  <a:cubicBezTo>
                    <a:pt x="254" y="188"/>
                    <a:pt x="253" y="191"/>
                    <a:pt x="257" y="193"/>
                  </a:cubicBezTo>
                  <a:cubicBezTo>
                    <a:pt x="259" y="194"/>
                    <a:pt x="262" y="195"/>
                    <a:pt x="264" y="195"/>
                  </a:cubicBezTo>
                  <a:cubicBezTo>
                    <a:pt x="264" y="195"/>
                    <a:pt x="264" y="195"/>
                    <a:pt x="264" y="195"/>
                  </a:cubicBezTo>
                  <a:cubicBezTo>
                    <a:pt x="262" y="196"/>
                    <a:pt x="259" y="197"/>
                    <a:pt x="256" y="197"/>
                  </a:cubicBezTo>
                  <a:cubicBezTo>
                    <a:pt x="254" y="196"/>
                    <a:pt x="251" y="196"/>
                    <a:pt x="250" y="195"/>
                  </a:cubicBezTo>
                  <a:cubicBezTo>
                    <a:pt x="249" y="195"/>
                    <a:pt x="248" y="194"/>
                    <a:pt x="248" y="194"/>
                  </a:cubicBezTo>
                  <a:cubicBezTo>
                    <a:pt x="247" y="194"/>
                    <a:pt x="247" y="194"/>
                    <a:pt x="247" y="194"/>
                  </a:cubicBezTo>
                  <a:cubicBezTo>
                    <a:pt x="245" y="195"/>
                    <a:pt x="245" y="195"/>
                    <a:pt x="245" y="195"/>
                  </a:cubicBezTo>
                  <a:cubicBezTo>
                    <a:pt x="245" y="195"/>
                    <a:pt x="245" y="195"/>
                    <a:pt x="245" y="196"/>
                  </a:cubicBezTo>
                  <a:cubicBezTo>
                    <a:pt x="246" y="196"/>
                    <a:pt x="247" y="196"/>
                    <a:pt x="248" y="197"/>
                  </a:cubicBezTo>
                  <a:cubicBezTo>
                    <a:pt x="250" y="198"/>
                    <a:pt x="253" y="199"/>
                    <a:pt x="257" y="199"/>
                  </a:cubicBezTo>
                  <a:close/>
                  <a:moveTo>
                    <a:pt x="259" y="59"/>
                  </a:moveTo>
                  <a:cubicBezTo>
                    <a:pt x="208" y="30"/>
                    <a:pt x="208" y="30"/>
                    <a:pt x="208" y="30"/>
                  </a:cubicBezTo>
                  <a:cubicBezTo>
                    <a:pt x="259" y="0"/>
                    <a:pt x="259" y="0"/>
                    <a:pt x="259" y="0"/>
                  </a:cubicBezTo>
                  <a:cubicBezTo>
                    <a:pt x="310" y="30"/>
                    <a:pt x="310" y="30"/>
                    <a:pt x="310" y="30"/>
                  </a:cubicBezTo>
                  <a:lnTo>
                    <a:pt x="259" y="59"/>
                  </a:lnTo>
                  <a:close/>
                  <a:moveTo>
                    <a:pt x="253" y="38"/>
                  </a:moveTo>
                  <a:cubicBezTo>
                    <a:pt x="274" y="25"/>
                    <a:pt x="274" y="25"/>
                    <a:pt x="274" y="25"/>
                  </a:cubicBezTo>
                  <a:cubicBezTo>
                    <a:pt x="271" y="24"/>
                    <a:pt x="271" y="24"/>
                    <a:pt x="271" y="24"/>
                  </a:cubicBezTo>
                  <a:cubicBezTo>
                    <a:pt x="264" y="23"/>
                    <a:pt x="264" y="23"/>
                    <a:pt x="264" y="23"/>
                  </a:cubicBezTo>
                  <a:cubicBezTo>
                    <a:pt x="262" y="24"/>
                    <a:pt x="262" y="24"/>
                    <a:pt x="262" y="24"/>
                  </a:cubicBezTo>
                  <a:cubicBezTo>
                    <a:pt x="268" y="25"/>
                    <a:pt x="268" y="25"/>
                    <a:pt x="268" y="25"/>
                  </a:cubicBezTo>
                  <a:cubicBezTo>
                    <a:pt x="268" y="25"/>
                    <a:pt x="268" y="25"/>
                    <a:pt x="268" y="25"/>
                  </a:cubicBezTo>
                  <a:cubicBezTo>
                    <a:pt x="250" y="36"/>
                    <a:pt x="250" y="36"/>
                    <a:pt x="250" y="36"/>
                  </a:cubicBezTo>
                  <a:lnTo>
                    <a:pt x="253" y="38"/>
                  </a:lnTo>
                  <a:close/>
                  <a:moveTo>
                    <a:pt x="349" y="111"/>
                  </a:moveTo>
                  <a:cubicBezTo>
                    <a:pt x="400" y="82"/>
                    <a:pt x="400" y="82"/>
                    <a:pt x="400" y="82"/>
                  </a:cubicBezTo>
                  <a:cubicBezTo>
                    <a:pt x="451" y="111"/>
                    <a:pt x="451" y="111"/>
                    <a:pt x="451" y="111"/>
                  </a:cubicBezTo>
                  <a:cubicBezTo>
                    <a:pt x="400" y="140"/>
                    <a:pt x="400" y="140"/>
                    <a:pt x="400" y="140"/>
                  </a:cubicBezTo>
                  <a:lnTo>
                    <a:pt x="349" y="111"/>
                  </a:lnTo>
                  <a:close/>
                  <a:moveTo>
                    <a:pt x="387" y="112"/>
                  </a:moveTo>
                  <a:cubicBezTo>
                    <a:pt x="384" y="113"/>
                    <a:pt x="384" y="113"/>
                    <a:pt x="384" y="113"/>
                  </a:cubicBezTo>
                  <a:cubicBezTo>
                    <a:pt x="385" y="114"/>
                    <a:pt x="386" y="115"/>
                    <a:pt x="389" y="117"/>
                  </a:cubicBezTo>
                  <a:cubicBezTo>
                    <a:pt x="394" y="120"/>
                    <a:pt x="399" y="119"/>
                    <a:pt x="403" y="117"/>
                  </a:cubicBezTo>
                  <a:cubicBezTo>
                    <a:pt x="406" y="116"/>
                    <a:pt x="405" y="113"/>
                    <a:pt x="403" y="111"/>
                  </a:cubicBezTo>
                  <a:cubicBezTo>
                    <a:pt x="403" y="111"/>
                    <a:pt x="403" y="111"/>
                    <a:pt x="403" y="111"/>
                  </a:cubicBezTo>
                  <a:cubicBezTo>
                    <a:pt x="407" y="112"/>
                    <a:pt x="410" y="112"/>
                    <a:pt x="412" y="111"/>
                  </a:cubicBezTo>
                  <a:cubicBezTo>
                    <a:pt x="415" y="109"/>
                    <a:pt x="415" y="107"/>
                    <a:pt x="411" y="104"/>
                  </a:cubicBezTo>
                  <a:cubicBezTo>
                    <a:pt x="409" y="103"/>
                    <a:pt x="406" y="102"/>
                    <a:pt x="404" y="102"/>
                  </a:cubicBezTo>
                  <a:cubicBezTo>
                    <a:pt x="403" y="104"/>
                    <a:pt x="403" y="104"/>
                    <a:pt x="403" y="104"/>
                  </a:cubicBezTo>
                  <a:cubicBezTo>
                    <a:pt x="404" y="104"/>
                    <a:pt x="407" y="104"/>
                    <a:pt x="408" y="105"/>
                  </a:cubicBezTo>
                  <a:cubicBezTo>
                    <a:pt x="411" y="107"/>
                    <a:pt x="411" y="108"/>
                    <a:pt x="409" y="109"/>
                  </a:cubicBezTo>
                  <a:cubicBezTo>
                    <a:pt x="406" y="111"/>
                    <a:pt x="403" y="110"/>
                    <a:pt x="401" y="109"/>
                  </a:cubicBezTo>
                  <a:cubicBezTo>
                    <a:pt x="399" y="108"/>
                    <a:pt x="399" y="108"/>
                    <a:pt x="399" y="108"/>
                  </a:cubicBezTo>
                  <a:cubicBezTo>
                    <a:pt x="397" y="109"/>
                    <a:pt x="397" y="109"/>
                    <a:pt x="397" y="109"/>
                  </a:cubicBezTo>
                  <a:cubicBezTo>
                    <a:pt x="398" y="110"/>
                    <a:pt x="398" y="110"/>
                    <a:pt x="398" y="110"/>
                  </a:cubicBezTo>
                  <a:cubicBezTo>
                    <a:pt x="401" y="112"/>
                    <a:pt x="403" y="114"/>
                    <a:pt x="400" y="116"/>
                  </a:cubicBezTo>
                  <a:cubicBezTo>
                    <a:pt x="398" y="117"/>
                    <a:pt x="394" y="117"/>
                    <a:pt x="391" y="115"/>
                  </a:cubicBezTo>
                  <a:cubicBezTo>
                    <a:pt x="389" y="114"/>
                    <a:pt x="388" y="113"/>
                    <a:pt x="387" y="112"/>
                  </a:cubicBezTo>
                  <a:close/>
                  <a:moveTo>
                    <a:pt x="242" y="232"/>
                  </a:moveTo>
                  <a:cubicBezTo>
                    <a:pt x="191" y="262"/>
                    <a:pt x="191" y="262"/>
                    <a:pt x="191" y="262"/>
                  </a:cubicBezTo>
                  <a:cubicBezTo>
                    <a:pt x="141" y="233"/>
                    <a:pt x="141" y="233"/>
                    <a:pt x="141" y="233"/>
                  </a:cubicBezTo>
                  <a:cubicBezTo>
                    <a:pt x="191" y="203"/>
                    <a:pt x="191" y="203"/>
                    <a:pt x="191" y="203"/>
                  </a:cubicBezTo>
                  <a:lnTo>
                    <a:pt x="242" y="232"/>
                  </a:lnTo>
                  <a:close/>
                  <a:moveTo>
                    <a:pt x="193" y="233"/>
                  </a:moveTo>
                  <a:cubicBezTo>
                    <a:pt x="206" y="232"/>
                    <a:pt x="206" y="232"/>
                    <a:pt x="206" y="232"/>
                  </a:cubicBezTo>
                  <a:cubicBezTo>
                    <a:pt x="203" y="230"/>
                    <a:pt x="203" y="230"/>
                    <a:pt x="203" y="230"/>
                  </a:cubicBezTo>
                  <a:cubicBezTo>
                    <a:pt x="198" y="231"/>
                    <a:pt x="198" y="231"/>
                    <a:pt x="198" y="231"/>
                  </a:cubicBezTo>
                  <a:cubicBezTo>
                    <a:pt x="196" y="231"/>
                    <a:pt x="195" y="231"/>
                    <a:pt x="194" y="231"/>
                  </a:cubicBezTo>
                  <a:cubicBezTo>
                    <a:pt x="194" y="231"/>
                    <a:pt x="194" y="231"/>
                    <a:pt x="194" y="231"/>
                  </a:cubicBezTo>
                  <a:cubicBezTo>
                    <a:pt x="194" y="230"/>
                    <a:pt x="194" y="230"/>
                    <a:pt x="195" y="229"/>
                  </a:cubicBezTo>
                  <a:cubicBezTo>
                    <a:pt x="196" y="226"/>
                    <a:pt x="196" y="226"/>
                    <a:pt x="196" y="226"/>
                  </a:cubicBezTo>
                  <a:cubicBezTo>
                    <a:pt x="192" y="224"/>
                    <a:pt x="192" y="224"/>
                    <a:pt x="192" y="224"/>
                  </a:cubicBezTo>
                  <a:cubicBezTo>
                    <a:pt x="190" y="231"/>
                    <a:pt x="190" y="231"/>
                    <a:pt x="190" y="231"/>
                  </a:cubicBezTo>
                  <a:cubicBezTo>
                    <a:pt x="176" y="233"/>
                    <a:pt x="176" y="233"/>
                    <a:pt x="176" y="233"/>
                  </a:cubicBezTo>
                  <a:cubicBezTo>
                    <a:pt x="180" y="235"/>
                    <a:pt x="180" y="235"/>
                    <a:pt x="180" y="235"/>
                  </a:cubicBezTo>
                  <a:cubicBezTo>
                    <a:pt x="185" y="234"/>
                    <a:pt x="185" y="234"/>
                    <a:pt x="185" y="234"/>
                  </a:cubicBezTo>
                  <a:cubicBezTo>
                    <a:pt x="187" y="234"/>
                    <a:pt x="188" y="233"/>
                    <a:pt x="190" y="233"/>
                  </a:cubicBezTo>
                  <a:cubicBezTo>
                    <a:pt x="190" y="233"/>
                    <a:pt x="190" y="233"/>
                    <a:pt x="190" y="233"/>
                  </a:cubicBezTo>
                  <a:cubicBezTo>
                    <a:pt x="190" y="234"/>
                    <a:pt x="189" y="235"/>
                    <a:pt x="189" y="236"/>
                  </a:cubicBezTo>
                  <a:cubicBezTo>
                    <a:pt x="188" y="239"/>
                    <a:pt x="188" y="239"/>
                    <a:pt x="188" y="239"/>
                  </a:cubicBezTo>
                  <a:cubicBezTo>
                    <a:pt x="191" y="241"/>
                    <a:pt x="191" y="241"/>
                    <a:pt x="191" y="241"/>
                  </a:cubicBezTo>
                  <a:lnTo>
                    <a:pt x="193" y="233"/>
                  </a:lnTo>
                  <a:close/>
                </a:path>
              </a:pathLst>
            </a:custGeom>
            <a:solidFill>
              <a:srgbClr val="FFFFFF">
                <a:lumMod val="95000"/>
              </a:srgbClr>
            </a:solidFill>
            <a:ln>
              <a:noFill/>
            </a:ln>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3F3F3F"/>
                </a:solidFill>
                <a:effectLst/>
                <a:uLnTx/>
                <a:uFillTx/>
                <a:latin typeface="Lato Light"/>
                <a:ea typeface="+mn-ea"/>
              </a:endParaRPr>
            </a:p>
          </p:txBody>
        </p:sp>
        <p:sp>
          <p:nvSpPr>
            <p:cNvPr id="126" name="Freeform 78">
              <a:extLst>
                <a:ext uri="{FF2B5EF4-FFF2-40B4-BE49-F238E27FC236}">
                  <a16:creationId xmlns:a16="http://schemas.microsoft.com/office/drawing/2014/main" id="{6E86CE45-DFDB-92BA-C4C7-FB3B9D917512}"/>
                </a:ext>
              </a:extLst>
            </p:cNvPr>
            <p:cNvSpPr>
              <a:spLocks/>
            </p:cNvSpPr>
            <p:nvPr/>
          </p:nvSpPr>
          <p:spPr bwMode="auto">
            <a:xfrm>
              <a:off x="8888395" y="4662944"/>
              <a:ext cx="1642879" cy="723476"/>
            </a:xfrm>
            <a:custGeom>
              <a:avLst/>
              <a:gdLst>
                <a:gd name="T0" fmla="*/ 613 w 742"/>
                <a:gd name="T1" fmla="*/ 307 h 326"/>
                <a:gd name="T2" fmla="*/ 632 w 742"/>
                <a:gd name="T3" fmla="*/ 296 h 326"/>
                <a:gd name="T4" fmla="*/ 632 w 742"/>
                <a:gd name="T5" fmla="*/ 296 h 326"/>
                <a:gd name="T6" fmla="*/ 732 w 742"/>
                <a:gd name="T7" fmla="*/ 197 h 326"/>
                <a:gd name="T8" fmla="*/ 732 w 742"/>
                <a:gd name="T9" fmla="*/ 176 h 326"/>
                <a:gd name="T10" fmla="*/ 444 w 742"/>
                <a:gd name="T11" fmla="*/ 10 h 326"/>
                <a:gd name="T12" fmla="*/ 408 w 742"/>
                <a:gd name="T13" fmla="*/ 10 h 326"/>
                <a:gd name="T14" fmla="*/ 307 w 742"/>
                <a:gd name="T15" fmla="*/ 109 h 326"/>
                <a:gd name="T16" fmla="*/ 307 w 742"/>
                <a:gd name="T17" fmla="*/ 109 h 326"/>
                <a:gd name="T18" fmla="*/ 10 w 742"/>
                <a:gd name="T19" fmla="*/ 282 h 326"/>
                <a:gd name="T20" fmla="*/ 10 w 742"/>
                <a:gd name="T21" fmla="*/ 302 h 326"/>
                <a:gd name="T22" fmla="*/ 51 w 742"/>
                <a:gd name="T23" fmla="*/ 326 h 326"/>
                <a:gd name="T24" fmla="*/ 613 w 742"/>
                <a:gd name="T25" fmla="*/ 307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2" h="326">
                  <a:moveTo>
                    <a:pt x="613" y="307"/>
                  </a:moveTo>
                  <a:cubicBezTo>
                    <a:pt x="632" y="296"/>
                    <a:pt x="632" y="296"/>
                    <a:pt x="632" y="296"/>
                  </a:cubicBezTo>
                  <a:cubicBezTo>
                    <a:pt x="632" y="296"/>
                    <a:pt x="632" y="296"/>
                    <a:pt x="632" y="296"/>
                  </a:cubicBezTo>
                  <a:cubicBezTo>
                    <a:pt x="732" y="197"/>
                    <a:pt x="732" y="197"/>
                    <a:pt x="732" y="197"/>
                  </a:cubicBezTo>
                  <a:cubicBezTo>
                    <a:pt x="742" y="187"/>
                    <a:pt x="742" y="182"/>
                    <a:pt x="732" y="176"/>
                  </a:cubicBezTo>
                  <a:cubicBezTo>
                    <a:pt x="444" y="10"/>
                    <a:pt x="444" y="10"/>
                    <a:pt x="444" y="10"/>
                  </a:cubicBezTo>
                  <a:cubicBezTo>
                    <a:pt x="434" y="4"/>
                    <a:pt x="420" y="0"/>
                    <a:pt x="408" y="10"/>
                  </a:cubicBezTo>
                  <a:cubicBezTo>
                    <a:pt x="307" y="109"/>
                    <a:pt x="307" y="109"/>
                    <a:pt x="307" y="109"/>
                  </a:cubicBezTo>
                  <a:cubicBezTo>
                    <a:pt x="307" y="109"/>
                    <a:pt x="307" y="109"/>
                    <a:pt x="307" y="109"/>
                  </a:cubicBezTo>
                  <a:cubicBezTo>
                    <a:pt x="10" y="282"/>
                    <a:pt x="10" y="282"/>
                    <a:pt x="10" y="282"/>
                  </a:cubicBezTo>
                  <a:cubicBezTo>
                    <a:pt x="0" y="287"/>
                    <a:pt x="0" y="297"/>
                    <a:pt x="10" y="302"/>
                  </a:cubicBezTo>
                  <a:cubicBezTo>
                    <a:pt x="51" y="326"/>
                    <a:pt x="51" y="326"/>
                    <a:pt x="51" y="326"/>
                  </a:cubicBezTo>
                  <a:lnTo>
                    <a:pt x="613" y="307"/>
                  </a:lnTo>
                  <a:close/>
                </a:path>
              </a:pathLst>
            </a:custGeom>
            <a:solidFill>
              <a:srgbClr val="FFFFFF">
                <a:lumMod val="65000"/>
                <a:alpha val="10000"/>
              </a:srgbClr>
            </a:solidFill>
            <a:ln>
              <a:noFill/>
            </a:ln>
          </p:spPr>
          <p:txBody>
            <a:bodyPr lIns="68580" tIns="34290" rIns="68580" bIns="3429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a:ln>
                  <a:noFill/>
                </a:ln>
                <a:solidFill>
                  <a:srgbClr val="3F3F3F"/>
                </a:solidFill>
                <a:effectLst/>
                <a:uLnTx/>
                <a:uFillTx/>
                <a:latin typeface="Lato Light"/>
                <a:ea typeface="+mn-ea"/>
              </a:endParaRPr>
            </a:p>
          </p:txBody>
        </p:sp>
      </p:grpSp>
    </p:spTree>
    <p:extLst>
      <p:ext uri="{BB962C8B-B14F-4D97-AF65-F5344CB8AC3E}">
        <p14:creationId xmlns:p14="http://schemas.microsoft.com/office/powerpoint/2010/main" val="993577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8" grpId="0"/>
      <p:bldP spid="19" grpId="0"/>
      <p:bldP spid="23" grpId="0"/>
      <p:bldP spid="24" grpId="0" animBg="1"/>
      <p:bldP spid="25"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n-IN" dirty="0"/>
              <a:t>CWRU Results</a:t>
            </a:r>
            <a:endParaRPr lang="pt-BR" dirty="0"/>
          </a:p>
        </p:txBody>
      </p:sp>
      <p:graphicFrame>
        <p:nvGraphicFramePr>
          <p:cNvPr id="8" name="Tabela 1">
            <a:extLst>
              <a:ext uri="{FF2B5EF4-FFF2-40B4-BE49-F238E27FC236}">
                <a16:creationId xmlns:a16="http://schemas.microsoft.com/office/drawing/2014/main" id="{A026BDB7-E544-FE2E-FB4B-C2AC6763BB7D}"/>
              </a:ext>
            </a:extLst>
          </p:cNvPr>
          <p:cNvGraphicFramePr>
            <a:graphicFrameLocks noGrp="1"/>
          </p:cNvGraphicFramePr>
          <p:nvPr>
            <p:extLst>
              <p:ext uri="{D42A27DB-BD31-4B8C-83A1-F6EECF244321}">
                <p14:modId xmlns:p14="http://schemas.microsoft.com/office/powerpoint/2010/main" val="2500456568"/>
              </p:ext>
            </p:extLst>
          </p:nvPr>
        </p:nvGraphicFramePr>
        <p:xfrm>
          <a:off x="3048000" y="914400"/>
          <a:ext cx="6480176" cy="5878104"/>
        </p:xfrm>
        <a:graphic>
          <a:graphicData uri="http://schemas.openxmlformats.org/drawingml/2006/table">
            <a:tbl>
              <a:tblPr firstRow="1" firstCol="1" bandRow="1">
                <a:tableStyleId>{93296810-A885-4BE3-A3E7-6D5BEEA58F35}</a:tableStyleId>
              </a:tblPr>
              <a:tblGrid>
                <a:gridCol w="2314349">
                  <a:extLst>
                    <a:ext uri="{9D8B030D-6E8A-4147-A177-3AD203B41FA5}">
                      <a16:colId xmlns:a16="http://schemas.microsoft.com/office/drawing/2014/main" val="1472835412"/>
                    </a:ext>
                  </a:extLst>
                </a:gridCol>
                <a:gridCol w="1388609">
                  <a:extLst>
                    <a:ext uri="{9D8B030D-6E8A-4147-A177-3AD203B41FA5}">
                      <a16:colId xmlns:a16="http://schemas.microsoft.com/office/drawing/2014/main" val="2100394526"/>
                    </a:ext>
                  </a:extLst>
                </a:gridCol>
                <a:gridCol w="1388609">
                  <a:extLst>
                    <a:ext uri="{9D8B030D-6E8A-4147-A177-3AD203B41FA5}">
                      <a16:colId xmlns:a16="http://schemas.microsoft.com/office/drawing/2014/main" val="704839150"/>
                    </a:ext>
                  </a:extLst>
                </a:gridCol>
                <a:gridCol w="1388609">
                  <a:extLst>
                    <a:ext uri="{9D8B030D-6E8A-4147-A177-3AD203B41FA5}">
                      <a16:colId xmlns:a16="http://schemas.microsoft.com/office/drawing/2014/main" val="115940609"/>
                    </a:ext>
                  </a:extLst>
                </a:gridCol>
              </a:tblGrid>
              <a:tr h="243620">
                <a:tc gridSpan="4">
                  <a:txBody>
                    <a:bodyPr/>
                    <a:lstStyle/>
                    <a:p>
                      <a:pPr algn="ctr" rtl="0" fontAlgn="ctr"/>
                      <a:r>
                        <a:rPr lang="pt-BR" sz="1800" u="none" strike="noStrike" dirty="0" err="1">
                          <a:effectLst/>
                        </a:rPr>
                        <a:t>Architecture</a:t>
                      </a:r>
                      <a:r>
                        <a:rPr lang="pt-BR" sz="1800" u="none" strike="noStrike" dirty="0">
                          <a:effectLst/>
                        </a:rPr>
                        <a:t> 1</a:t>
                      </a:r>
                      <a:endParaRPr lang="pt-BR" sz="1800" b="1" i="1" u="none" strike="noStrike" dirty="0">
                        <a:solidFill>
                          <a:srgbClr val="000000"/>
                        </a:solidFill>
                        <a:effectLst/>
                        <a:latin typeface="Times New Roman" panose="02020603050405020304" pitchFamily="18" charset="0"/>
                      </a:endParaRPr>
                    </a:p>
                  </a:txBody>
                  <a:tcPr marL="8701" marR="8701" marT="8701" marB="0" anchor="ct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464453362"/>
                  </a:ext>
                </a:extLst>
              </a:tr>
              <a:tr h="182715">
                <a:tc>
                  <a:txBody>
                    <a:bodyPr/>
                    <a:lstStyle/>
                    <a:p>
                      <a:pPr algn="ctr" fontAlgn="t"/>
                      <a:r>
                        <a:rPr lang="pt-BR" sz="1500" u="none" strike="noStrike">
                          <a:effectLst/>
                        </a:rPr>
                        <a:t>Metric</a:t>
                      </a:r>
                      <a:endParaRPr lang="pt-BR" sz="1500" b="0" i="0" u="none" strike="noStrike">
                        <a:solidFill>
                          <a:srgbClr val="000000"/>
                        </a:solidFill>
                        <a:effectLst/>
                        <a:latin typeface="Times New Roman" panose="02020603050405020304" pitchFamily="18" charset="0"/>
                      </a:endParaRPr>
                    </a:p>
                  </a:txBody>
                  <a:tcPr marL="8701" marR="8701" marT="8701" marB="0"/>
                </a:tc>
                <a:tc>
                  <a:txBody>
                    <a:bodyPr/>
                    <a:lstStyle/>
                    <a:p>
                      <a:pPr algn="ctr" rtl="0" fontAlgn="ctr"/>
                      <a:r>
                        <a:rPr lang="pt-BR" sz="1500" u="none" strike="noStrike">
                          <a:effectLst/>
                        </a:rPr>
                        <a:t>STFT</a:t>
                      </a:r>
                      <a:endParaRPr lang="pt-BR" sz="1500" b="1" i="0" u="none" strike="noStrike">
                        <a:solidFill>
                          <a:srgbClr val="000000"/>
                        </a:solidFill>
                        <a:effectLst/>
                        <a:latin typeface="Times New Roman" panose="02020603050405020304" pitchFamily="18" charset="0"/>
                      </a:endParaRPr>
                    </a:p>
                  </a:txBody>
                  <a:tcPr marL="8701" marR="8701" marT="8701" marB="0" anchor="ctr"/>
                </a:tc>
                <a:tc>
                  <a:txBody>
                    <a:bodyPr/>
                    <a:lstStyle/>
                    <a:p>
                      <a:pPr algn="ctr" rtl="0" fontAlgn="ctr"/>
                      <a:r>
                        <a:rPr lang="pt-BR" sz="1500" u="none" strike="noStrike">
                          <a:effectLst/>
                        </a:rPr>
                        <a:t>CWT</a:t>
                      </a:r>
                      <a:endParaRPr lang="pt-BR" sz="1500" b="1" i="0" u="none" strike="noStrike">
                        <a:solidFill>
                          <a:srgbClr val="000000"/>
                        </a:solidFill>
                        <a:effectLst/>
                        <a:latin typeface="Times New Roman" panose="02020603050405020304" pitchFamily="18" charset="0"/>
                      </a:endParaRPr>
                    </a:p>
                  </a:txBody>
                  <a:tcPr marL="8701" marR="8701" marT="8701" marB="0" anchor="ctr"/>
                </a:tc>
                <a:tc>
                  <a:txBody>
                    <a:bodyPr/>
                    <a:lstStyle/>
                    <a:p>
                      <a:pPr algn="ctr" rtl="0" fontAlgn="ctr"/>
                      <a:r>
                        <a:rPr lang="pt-BR" sz="1500" u="none" strike="noStrike">
                          <a:effectLst/>
                        </a:rPr>
                        <a:t>Slice</a:t>
                      </a:r>
                      <a:endParaRPr lang="pt-BR" sz="1500" b="1" i="0" u="none" strike="noStrike">
                        <a:solidFill>
                          <a:srgbClr val="000000"/>
                        </a:solidFill>
                        <a:effectLst/>
                        <a:latin typeface="Times New Roman" panose="02020603050405020304" pitchFamily="18" charset="0"/>
                      </a:endParaRPr>
                    </a:p>
                  </a:txBody>
                  <a:tcPr marL="8701" marR="8701" marT="8701" marB="0" anchor="ctr"/>
                </a:tc>
                <a:extLst>
                  <a:ext uri="{0D108BD9-81ED-4DB2-BD59-A6C34878D82A}">
                    <a16:rowId xmlns:a16="http://schemas.microsoft.com/office/drawing/2014/main" val="2885114129"/>
                  </a:ext>
                </a:extLst>
              </a:tr>
              <a:tr h="174014">
                <a:tc>
                  <a:txBody>
                    <a:bodyPr/>
                    <a:lstStyle/>
                    <a:p>
                      <a:pPr algn="ctr" fontAlgn="t"/>
                      <a:r>
                        <a:rPr lang="pt-BR" sz="1500" u="none" strike="noStrike">
                          <a:effectLst/>
                        </a:rPr>
                        <a:t>Last-Mean</a:t>
                      </a:r>
                      <a:endParaRPr lang="pt-BR" sz="1500" b="0" i="0" u="none" strike="noStrike">
                        <a:solidFill>
                          <a:srgbClr val="000000"/>
                        </a:solidFill>
                        <a:effectLst/>
                        <a:latin typeface="Times New Roman" panose="02020603050405020304" pitchFamily="18" charset="0"/>
                      </a:endParaRPr>
                    </a:p>
                  </a:txBody>
                  <a:tcPr marL="8701" marR="8701" marT="8701" marB="0"/>
                </a:tc>
                <a:tc>
                  <a:txBody>
                    <a:bodyPr/>
                    <a:lstStyle/>
                    <a:p>
                      <a:pPr algn="ctr" rtl="0" fontAlgn="ctr"/>
                      <a:r>
                        <a:rPr lang="pt-BR" sz="1500" u="none" strike="noStrike">
                          <a:effectLst/>
                        </a:rPr>
                        <a:t>0.9925</a:t>
                      </a:r>
                      <a:endParaRPr lang="pt-BR" sz="1500" b="0" i="0" u="none" strike="noStrike">
                        <a:solidFill>
                          <a:srgbClr val="000000"/>
                        </a:solidFill>
                        <a:effectLst/>
                        <a:latin typeface="Times New Roman" panose="02020603050405020304" pitchFamily="18" charset="0"/>
                      </a:endParaRPr>
                    </a:p>
                  </a:txBody>
                  <a:tcPr marL="8701" marR="8701" marT="8701" marB="0" anchor="ctr"/>
                </a:tc>
                <a:tc>
                  <a:txBody>
                    <a:bodyPr/>
                    <a:lstStyle/>
                    <a:p>
                      <a:pPr algn="ctr" rtl="0" fontAlgn="ctr"/>
                      <a:r>
                        <a:rPr lang="pt-BR" sz="1500" u="none" strike="noStrike">
                          <a:effectLst/>
                        </a:rPr>
                        <a:t>0.8127</a:t>
                      </a:r>
                      <a:endParaRPr lang="pt-BR" sz="1500" b="0" i="0" u="none" strike="noStrike">
                        <a:solidFill>
                          <a:srgbClr val="000000"/>
                        </a:solidFill>
                        <a:effectLst/>
                        <a:latin typeface="Times New Roman" panose="02020603050405020304" pitchFamily="18" charset="0"/>
                      </a:endParaRPr>
                    </a:p>
                  </a:txBody>
                  <a:tcPr marL="8701" marR="8701" marT="8701" marB="0" anchor="ctr"/>
                </a:tc>
                <a:tc>
                  <a:txBody>
                    <a:bodyPr/>
                    <a:lstStyle/>
                    <a:p>
                      <a:pPr algn="ctr" rtl="0" fontAlgn="ctr"/>
                      <a:r>
                        <a:rPr lang="pt-BR" sz="1500" u="none" strike="noStrike">
                          <a:effectLst/>
                        </a:rPr>
                        <a:t>0.3789</a:t>
                      </a:r>
                      <a:endParaRPr lang="pt-BR" sz="1500" b="0" i="0" u="none" strike="noStrike">
                        <a:solidFill>
                          <a:srgbClr val="000000"/>
                        </a:solidFill>
                        <a:effectLst/>
                        <a:latin typeface="Times New Roman" panose="02020603050405020304" pitchFamily="18" charset="0"/>
                      </a:endParaRPr>
                    </a:p>
                  </a:txBody>
                  <a:tcPr marL="8701" marR="8701" marT="8701" marB="0" anchor="ctr"/>
                </a:tc>
                <a:extLst>
                  <a:ext uri="{0D108BD9-81ED-4DB2-BD59-A6C34878D82A}">
                    <a16:rowId xmlns:a16="http://schemas.microsoft.com/office/drawing/2014/main" val="2610361736"/>
                  </a:ext>
                </a:extLst>
              </a:tr>
              <a:tr h="174014">
                <a:tc>
                  <a:txBody>
                    <a:bodyPr/>
                    <a:lstStyle/>
                    <a:p>
                      <a:pPr algn="ctr" fontAlgn="t"/>
                      <a:r>
                        <a:rPr lang="pt-BR" sz="1500" u="none" strike="noStrike">
                          <a:effectLst/>
                        </a:rPr>
                        <a:t>Last-Max</a:t>
                      </a:r>
                      <a:endParaRPr lang="pt-BR" sz="1500" b="0" i="0" u="none" strike="noStrike">
                        <a:solidFill>
                          <a:srgbClr val="000000"/>
                        </a:solidFill>
                        <a:effectLst/>
                        <a:latin typeface="Times New Roman" panose="02020603050405020304" pitchFamily="18" charset="0"/>
                      </a:endParaRPr>
                    </a:p>
                  </a:txBody>
                  <a:tcPr marL="8701" marR="8701" marT="8701" marB="0"/>
                </a:tc>
                <a:tc>
                  <a:txBody>
                    <a:bodyPr/>
                    <a:lstStyle/>
                    <a:p>
                      <a:pPr algn="ctr" rtl="0" fontAlgn="ctr"/>
                      <a:r>
                        <a:rPr lang="pt-BR" sz="1500" u="none" strike="noStrike" dirty="0">
                          <a:effectLst/>
                        </a:rPr>
                        <a:t>0.9947</a:t>
                      </a:r>
                      <a:endParaRPr lang="pt-BR" sz="1500" b="0" i="0" u="none" strike="noStrike" dirty="0">
                        <a:solidFill>
                          <a:srgbClr val="000000"/>
                        </a:solidFill>
                        <a:effectLst/>
                        <a:latin typeface="Times New Roman" panose="02020603050405020304" pitchFamily="18" charset="0"/>
                      </a:endParaRPr>
                    </a:p>
                  </a:txBody>
                  <a:tcPr marL="8701" marR="8701" marT="8701" marB="0" anchor="ctr"/>
                </a:tc>
                <a:tc>
                  <a:txBody>
                    <a:bodyPr/>
                    <a:lstStyle/>
                    <a:p>
                      <a:pPr algn="ctr" rtl="0" fontAlgn="ctr"/>
                      <a:r>
                        <a:rPr lang="pt-BR" sz="1500" u="none" strike="noStrike">
                          <a:effectLst/>
                        </a:rPr>
                        <a:t>0.8199</a:t>
                      </a:r>
                      <a:endParaRPr lang="pt-BR" sz="1500" b="0" i="0" u="none" strike="noStrike">
                        <a:solidFill>
                          <a:srgbClr val="000000"/>
                        </a:solidFill>
                        <a:effectLst/>
                        <a:latin typeface="Times New Roman" panose="02020603050405020304" pitchFamily="18" charset="0"/>
                      </a:endParaRPr>
                    </a:p>
                  </a:txBody>
                  <a:tcPr marL="8701" marR="8701" marT="8701" marB="0" anchor="ctr"/>
                </a:tc>
                <a:tc>
                  <a:txBody>
                    <a:bodyPr/>
                    <a:lstStyle/>
                    <a:p>
                      <a:pPr algn="ctr" rtl="0" fontAlgn="ctr"/>
                      <a:r>
                        <a:rPr lang="pt-BR" sz="1500" u="none" strike="noStrike">
                          <a:effectLst/>
                        </a:rPr>
                        <a:t>0.3908</a:t>
                      </a:r>
                      <a:endParaRPr lang="pt-BR" sz="1500" b="0" i="0" u="none" strike="noStrike">
                        <a:solidFill>
                          <a:srgbClr val="000000"/>
                        </a:solidFill>
                        <a:effectLst/>
                        <a:latin typeface="Times New Roman" panose="02020603050405020304" pitchFamily="18" charset="0"/>
                      </a:endParaRPr>
                    </a:p>
                  </a:txBody>
                  <a:tcPr marL="8701" marR="8701" marT="8701" marB="0" anchor="ctr"/>
                </a:tc>
                <a:extLst>
                  <a:ext uri="{0D108BD9-81ED-4DB2-BD59-A6C34878D82A}">
                    <a16:rowId xmlns:a16="http://schemas.microsoft.com/office/drawing/2014/main" val="3389446554"/>
                  </a:ext>
                </a:extLst>
              </a:tr>
              <a:tr h="174014">
                <a:tc>
                  <a:txBody>
                    <a:bodyPr/>
                    <a:lstStyle/>
                    <a:p>
                      <a:pPr algn="ctr" fontAlgn="t"/>
                      <a:r>
                        <a:rPr lang="pt-BR" sz="1500" u="none" strike="noStrike">
                          <a:effectLst/>
                        </a:rPr>
                        <a:t>Best-Mean</a:t>
                      </a:r>
                      <a:endParaRPr lang="pt-BR" sz="1500" b="0" i="0" u="none" strike="noStrike">
                        <a:solidFill>
                          <a:srgbClr val="000000"/>
                        </a:solidFill>
                        <a:effectLst/>
                        <a:latin typeface="Times New Roman" panose="02020603050405020304" pitchFamily="18" charset="0"/>
                      </a:endParaRPr>
                    </a:p>
                  </a:txBody>
                  <a:tcPr marL="8701" marR="8701" marT="8701" marB="0"/>
                </a:tc>
                <a:tc>
                  <a:txBody>
                    <a:bodyPr/>
                    <a:lstStyle/>
                    <a:p>
                      <a:pPr algn="ctr" rtl="0" fontAlgn="ctr"/>
                      <a:r>
                        <a:rPr lang="pt-BR" sz="1500" u="none" strike="noStrike">
                          <a:effectLst/>
                        </a:rPr>
                        <a:t>0.9966</a:t>
                      </a:r>
                      <a:endParaRPr lang="pt-BR" sz="1500" b="0" i="0" u="none" strike="noStrike">
                        <a:solidFill>
                          <a:srgbClr val="000000"/>
                        </a:solidFill>
                        <a:effectLst/>
                        <a:latin typeface="Times New Roman" panose="02020603050405020304" pitchFamily="18" charset="0"/>
                      </a:endParaRPr>
                    </a:p>
                  </a:txBody>
                  <a:tcPr marL="8701" marR="8701" marT="8701" marB="0" anchor="ctr"/>
                </a:tc>
                <a:tc>
                  <a:txBody>
                    <a:bodyPr/>
                    <a:lstStyle/>
                    <a:p>
                      <a:pPr algn="ctr" rtl="0" fontAlgn="ctr"/>
                      <a:r>
                        <a:rPr lang="pt-BR" sz="1500" u="none" strike="noStrike">
                          <a:effectLst/>
                        </a:rPr>
                        <a:t>0.8233</a:t>
                      </a:r>
                      <a:endParaRPr lang="pt-BR" sz="1500" b="0" i="0" u="none" strike="noStrike">
                        <a:solidFill>
                          <a:srgbClr val="000000"/>
                        </a:solidFill>
                        <a:effectLst/>
                        <a:latin typeface="Times New Roman" panose="02020603050405020304" pitchFamily="18" charset="0"/>
                      </a:endParaRPr>
                    </a:p>
                  </a:txBody>
                  <a:tcPr marL="8701" marR="8701" marT="8701" marB="0" anchor="ctr"/>
                </a:tc>
                <a:tc>
                  <a:txBody>
                    <a:bodyPr/>
                    <a:lstStyle/>
                    <a:p>
                      <a:pPr algn="ctr" rtl="0" fontAlgn="ctr"/>
                      <a:r>
                        <a:rPr lang="pt-BR" sz="1500" u="none" strike="noStrike">
                          <a:effectLst/>
                        </a:rPr>
                        <a:t>0.3968</a:t>
                      </a:r>
                      <a:endParaRPr lang="pt-BR" sz="1500" b="0" i="0" u="none" strike="noStrike">
                        <a:solidFill>
                          <a:srgbClr val="000000"/>
                        </a:solidFill>
                        <a:effectLst/>
                        <a:latin typeface="Times New Roman" panose="02020603050405020304" pitchFamily="18" charset="0"/>
                      </a:endParaRPr>
                    </a:p>
                  </a:txBody>
                  <a:tcPr marL="8701" marR="8701" marT="8701" marB="0" anchor="ctr"/>
                </a:tc>
                <a:extLst>
                  <a:ext uri="{0D108BD9-81ED-4DB2-BD59-A6C34878D82A}">
                    <a16:rowId xmlns:a16="http://schemas.microsoft.com/office/drawing/2014/main" val="3691171992"/>
                  </a:ext>
                </a:extLst>
              </a:tr>
              <a:tr h="182715">
                <a:tc>
                  <a:txBody>
                    <a:bodyPr/>
                    <a:lstStyle/>
                    <a:p>
                      <a:pPr algn="ctr" fontAlgn="t"/>
                      <a:r>
                        <a:rPr lang="pt-BR" sz="1500" u="none" strike="noStrike">
                          <a:effectLst/>
                        </a:rPr>
                        <a:t>Best-Max</a:t>
                      </a:r>
                      <a:endParaRPr lang="pt-BR" sz="1500" b="0" i="0" u="none" strike="noStrike">
                        <a:solidFill>
                          <a:srgbClr val="000000"/>
                        </a:solidFill>
                        <a:effectLst/>
                        <a:latin typeface="Times New Roman" panose="02020603050405020304" pitchFamily="18" charset="0"/>
                      </a:endParaRPr>
                    </a:p>
                  </a:txBody>
                  <a:tcPr marL="8701" marR="8701" marT="8701" marB="0"/>
                </a:tc>
                <a:tc>
                  <a:txBody>
                    <a:bodyPr/>
                    <a:lstStyle/>
                    <a:p>
                      <a:pPr algn="ctr" rtl="0" fontAlgn="ctr"/>
                      <a:r>
                        <a:rPr lang="pt-BR" sz="1500" u="none" strike="noStrike">
                          <a:effectLst/>
                        </a:rPr>
                        <a:t>0.9989</a:t>
                      </a:r>
                      <a:endParaRPr lang="pt-BR" sz="1500" b="0" i="0" u="none" strike="noStrike">
                        <a:solidFill>
                          <a:srgbClr val="000000"/>
                        </a:solidFill>
                        <a:effectLst/>
                        <a:latin typeface="Times New Roman" panose="02020603050405020304" pitchFamily="18" charset="0"/>
                      </a:endParaRPr>
                    </a:p>
                  </a:txBody>
                  <a:tcPr marL="8701" marR="8701" marT="8701" marB="0" anchor="ctr"/>
                </a:tc>
                <a:tc>
                  <a:txBody>
                    <a:bodyPr/>
                    <a:lstStyle/>
                    <a:p>
                      <a:pPr algn="ctr" rtl="0" fontAlgn="ctr"/>
                      <a:r>
                        <a:rPr lang="pt-BR" sz="1500" u="none" strike="noStrike">
                          <a:effectLst/>
                        </a:rPr>
                        <a:t>0.8262</a:t>
                      </a:r>
                      <a:endParaRPr lang="pt-BR" sz="1500" b="0" i="0" u="none" strike="noStrike">
                        <a:solidFill>
                          <a:srgbClr val="000000"/>
                        </a:solidFill>
                        <a:effectLst/>
                        <a:latin typeface="Times New Roman" panose="02020603050405020304" pitchFamily="18" charset="0"/>
                      </a:endParaRPr>
                    </a:p>
                  </a:txBody>
                  <a:tcPr marL="8701" marR="8701" marT="8701" marB="0" anchor="ctr"/>
                </a:tc>
                <a:tc>
                  <a:txBody>
                    <a:bodyPr/>
                    <a:lstStyle/>
                    <a:p>
                      <a:pPr algn="ctr" rtl="0" fontAlgn="ctr"/>
                      <a:r>
                        <a:rPr lang="pt-BR" sz="1500" u="none" strike="noStrike">
                          <a:effectLst/>
                        </a:rPr>
                        <a:t>0.4057</a:t>
                      </a:r>
                      <a:endParaRPr lang="pt-BR" sz="1500" b="0" i="0" u="none" strike="noStrike">
                        <a:solidFill>
                          <a:srgbClr val="000000"/>
                        </a:solidFill>
                        <a:effectLst/>
                        <a:latin typeface="Times New Roman" panose="02020603050405020304" pitchFamily="18" charset="0"/>
                      </a:endParaRPr>
                    </a:p>
                  </a:txBody>
                  <a:tcPr marL="8701" marR="8701" marT="8701" marB="0" anchor="ctr"/>
                </a:tc>
                <a:extLst>
                  <a:ext uri="{0D108BD9-81ED-4DB2-BD59-A6C34878D82A}">
                    <a16:rowId xmlns:a16="http://schemas.microsoft.com/office/drawing/2014/main" val="2237789957"/>
                  </a:ext>
                </a:extLst>
              </a:tr>
              <a:tr h="243620">
                <a:tc gridSpan="4">
                  <a:txBody>
                    <a:bodyPr/>
                    <a:lstStyle/>
                    <a:p>
                      <a:pPr algn="ctr" rtl="0" fontAlgn="ctr"/>
                      <a:r>
                        <a:rPr lang="pt-BR" sz="1800" u="none" strike="noStrike" dirty="0" err="1">
                          <a:effectLst/>
                        </a:rPr>
                        <a:t>Architecture</a:t>
                      </a:r>
                      <a:r>
                        <a:rPr lang="pt-BR" sz="1800" u="none" strike="noStrike" dirty="0">
                          <a:effectLst/>
                        </a:rPr>
                        <a:t> 2</a:t>
                      </a:r>
                      <a:endParaRPr lang="pt-BR" sz="1800" b="1" i="1" u="none" strike="noStrike" dirty="0">
                        <a:solidFill>
                          <a:srgbClr val="000000"/>
                        </a:solidFill>
                        <a:effectLst/>
                        <a:latin typeface="Times New Roman" panose="02020603050405020304" pitchFamily="18" charset="0"/>
                      </a:endParaRPr>
                    </a:p>
                  </a:txBody>
                  <a:tcPr marL="8701" marR="8701" marT="8701" marB="0" anchor="ct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419406587"/>
                  </a:ext>
                </a:extLst>
              </a:tr>
              <a:tr h="182715">
                <a:tc>
                  <a:txBody>
                    <a:bodyPr/>
                    <a:lstStyle/>
                    <a:p>
                      <a:pPr algn="ctr" fontAlgn="t"/>
                      <a:r>
                        <a:rPr lang="pt-BR" sz="1500" u="none" strike="noStrike">
                          <a:effectLst/>
                        </a:rPr>
                        <a:t>Metric</a:t>
                      </a:r>
                      <a:endParaRPr lang="pt-BR" sz="1500" b="0" i="0" u="none" strike="noStrike">
                        <a:solidFill>
                          <a:srgbClr val="000000"/>
                        </a:solidFill>
                        <a:effectLst/>
                        <a:latin typeface="Times New Roman" panose="02020603050405020304" pitchFamily="18" charset="0"/>
                      </a:endParaRPr>
                    </a:p>
                  </a:txBody>
                  <a:tcPr marL="8701" marR="8701" marT="8701" marB="0"/>
                </a:tc>
                <a:tc>
                  <a:txBody>
                    <a:bodyPr/>
                    <a:lstStyle/>
                    <a:p>
                      <a:pPr algn="ctr" rtl="0" fontAlgn="ctr"/>
                      <a:r>
                        <a:rPr lang="pt-BR" sz="1500" u="none" strike="noStrike">
                          <a:effectLst/>
                        </a:rPr>
                        <a:t>STFT</a:t>
                      </a:r>
                      <a:endParaRPr lang="pt-BR" sz="1500" b="1" i="0" u="none" strike="noStrike">
                        <a:solidFill>
                          <a:srgbClr val="000000"/>
                        </a:solidFill>
                        <a:effectLst/>
                        <a:latin typeface="Times New Roman" panose="02020603050405020304" pitchFamily="18" charset="0"/>
                      </a:endParaRPr>
                    </a:p>
                  </a:txBody>
                  <a:tcPr marL="8701" marR="8701" marT="8701" marB="0" anchor="ctr"/>
                </a:tc>
                <a:tc>
                  <a:txBody>
                    <a:bodyPr/>
                    <a:lstStyle/>
                    <a:p>
                      <a:pPr algn="ctr" rtl="0" fontAlgn="ctr"/>
                      <a:r>
                        <a:rPr lang="pt-BR" sz="1500" u="none" strike="noStrike">
                          <a:effectLst/>
                        </a:rPr>
                        <a:t>CWT</a:t>
                      </a:r>
                      <a:endParaRPr lang="pt-BR" sz="1500" b="1" i="0" u="none" strike="noStrike">
                        <a:solidFill>
                          <a:srgbClr val="000000"/>
                        </a:solidFill>
                        <a:effectLst/>
                        <a:latin typeface="Times New Roman" panose="02020603050405020304" pitchFamily="18" charset="0"/>
                      </a:endParaRPr>
                    </a:p>
                  </a:txBody>
                  <a:tcPr marL="8701" marR="8701" marT="8701" marB="0" anchor="ctr"/>
                </a:tc>
                <a:tc>
                  <a:txBody>
                    <a:bodyPr/>
                    <a:lstStyle/>
                    <a:p>
                      <a:pPr algn="ctr" rtl="0" fontAlgn="ctr"/>
                      <a:r>
                        <a:rPr lang="pt-BR" sz="1500" u="none" strike="noStrike">
                          <a:effectLst/>
                        </a:rPr>
                        <a:t>Slice</a:t>
                      </a:r>
                      <a:endParaRPr lang="pt-BR" sz="1500" b="1" i="0" u="none" strike="noStrike">
                        <a:solidFill>
                          <a:srgbClr val="000000"/>
                        </a:solidFill>
                        <a:effectLst/>
                        <a:latin typeface="Times New Roman" panose="02020603050405020304" pitchFamily="18" charset="0"/>
                      </a:endParaRPr>
                    </a:p>
                  </a:txBody>
                  <a:tcPr marL="8701" marR="8701" marT="8701" marB="0" anchor="ctr"/>
                </a:tc>
                <a:extLst>
                  <a:ext uri="{0D108BD9-81ED-4DB2-BD59-A6C34878D82A}">
                    <a16:rowId xmlns:a16="http://schemas.microsoft.com/office/drawing/2014/main" val="2695897518"/>
                  </a:ext>
                </a:extLst>
              </a:tr>
              <a:tr h="174014">
                <a:tc>
                  <a:txBody>
                    <a:bodyPr/>
                    <a:lstStyle/>
                    <a:p>
                      <a:pPr algn="ctr" fontAlgn="t"/>
                      <a:r>
                        <a:rPr lang="pt-BR" sz="1500" u="none" strike="noStrike">
                          <a:effectLst/>
                        </a:rPr>
                        <a:t>Last-Mean</a:t>
                      </a:r>
                      <a:endParaRPr lang="pt-BR" sz="1500" b="0" i="0" u="none" strike="noStrike">
                        <a:solidFill>
                          <a:srgbClr val="000000"/>
                        </a:solidFill>
                        <a:effectLst/>
                        <a:latin typeface="Times New Roman" panose="02020603050405020304" pitchFamily="18" charset="0"/>
                      </a:endParaRPr>
                    </a:p>
                  </a:txBody>
                  <a:tcPr marL="8701" marR="8701" marT="8701" marB="0"/>
                </a:tc>
                <a:tc>
                  <a:txBody>
                    <a:bodyPr/>
                    <a:lstStyle/>
                    <a:p>
                      <a:pPr algn="ctr" rtl="0" fontAlgn="ctr"/>
                      <a:r>
                        <a:rPr lang="pt-BR" sz="1500" u="none" strike="noStrike">
                          <a:effectLst/>
                        </a:rPr>
                        <a:t>0.7821</a:t>
                      </a:r>
                      <a:endParaRPr lang="pt-BR" sz="1500" b="0" i="0" u="none" strike="noStrike">
                        <a:solidFill>
                          <a:srgbClr val="000000"/>
                        </a:solidFill>
                        <a:effectLst/>
                        <a:latin typeface="Times New Roman" panose="02020603050405020304" pitchFamily="18" charset="0"/>
                      </a:endParaRPr>
                    </a:p>
                  </a:txBody>
                  <a:tcPr marL="8701" marR="8701" marT="8701" marB="0" anchor="ctr"/>
                </a:tc>
                <a:tc>
                  <a:txBody>
                    <a:bodyPr/>
                    <a:lstStyle/>
                    <a:p>
                      <a:pPr algn="ctr" rtl="0" fontAlgn="ctr"/>
                      <a:r>
                        <a:rPr lang="pt-BR" sz="1500" u="none" strike="noStrike">
                          <a:effectLst/>
                        </a:rPr>
                        <a:t>0.5757</a:t>
                      </a:r>
                      <a:endParaRPr lang="pt-BR" sz="1500" b="0" i="0" u="none" strike="noStrike">
                        <a:solidFill>
                          <a:srgbClr val="000000"/>
                        </a:solidFill>
                        <a:effectLst/>
                        <a:latin typeface="Times New Roman" panose="02020603050405020304" pitchFamily="18" charset="0"/>
                      </a:endParaRPr>
                    </a:p>
                  </a:txBody>
                  <a:tcPr marL="8701" marR="8701" marT="8701" marB="0" anchor="ctr"/>
                </a:tc>
                <a:tc>
                  <a:txBody>
                    <a:bodyPr/>
                    <a:lstStyle/>
                    <a:p>
                      <a:pPr algn="ctr" rtl="0" fontAlgn="ctr"/>
                      <a:r>
                        <a:rPr lang="pt-BR" sz="1500" u="none" strike="noStrike">
                          <a:effectLst/>
                        </a:rPr>
                        <a:t>0.4509</a:t>
                      </a:r>
                      <a:endParaRPr lang="pt-BR" sz="1500" b="0" i="0" u="none" strike="noStrike">
                        <a:solidFill>
                          <a:srgbClr val="000000"/>
                        </a:solidFill>
                        <a:effectLst/>
                        <a:latin typeface="Times New Roman" panose="02020603050405020304" pitchFamily="18" charset="0"/>
                      </a:endParaRPr>
                    </a:p>
                  </a:txBody>
                  <a:tcPr marL="8701" marR="8701" marT="8701" marB="0" anchor="ctr"/>
                </a:tc>
                <a:extLst>
                  <a:ext uri="{0D108BD9-81ED-4DB2-BD59-A6C34878D82A}">
                    <a16:rowId xmlns:a16="http://schemas.microsoft.com/office/drawing/2014/main" val="3990094192"/>
                  </a:ext>
                </a:extLst>
              </a:tr>
              <a:tr h="174014">
                <a:tc>
                  <a:txBody>
                    <a:bodyPr/>
                    <a:lstStyle/>
                    <a:p>
                      <a:pPr algn="ctr" fontAlgn="t"/>
                      <a:r>
                        <a:rPr lang="pt-BR" sz="1500" u="none" strike="noStrike" dirty="0">
                          <a:effectLst/>
                        </a:rPr>
                        <a:t>Last-Max</a:t>
                      </a:r>
                      <a:endParaRPr lang="pt-BR" sz="1500" b="0" i="0" u="none" strike="noStrike" dirty="0">
                        <a:solidFill>
                          <a:srgbClr val="000000"/>
                        </a:solidFill>
                        <a:effectLst/>
                        <a:latin typeface="Times New Roman" panose="02020603050405020304" pitchFamily="18" charset="0"/>
                      </a:endParaRPr>
                    </a:p>
                  </a:txBody>
                  <a:tcPr marL="8701" marR="8701" marT="8701" marB="0"/>
                </a:tc>
                <a:tc>
                  <a:txBody>
                    <a:bodyPr/>
                    <a:lstStyle/>
                    <a:p>
                      <a:pPr algn="ctr" rtl="0" fontAlgn="ctr"/>
                      <a:r>
                        <a:rPr lang="pt-BR" sz="1500" u="none" strike="noStrike">
                          <a:effectLst/>
                        </a:rPr>
                        <a:t>0.7934</a:t>
                      </a:r>
                      <a:endParaRPr lang="pt-BR" sz="1500" b="0" i="0" u="none" strike="noStrike">
                        <a:solidFill>
                          <a:srgbClr val="000000"/>
                        </a:solidFill>
                        <a:effectLst/>
                        <a:latin typeface="Times New Roman" panose="02020603050405020304" pitchFamily="18" charset="0"/>
                      </a:endParaRPr>
                    </a:p>
                  </a:txBody>
                  <a:tcPr marL="8701" marR="8701" marT="8701" marB="0" anchor="ctr"/>
                </a:tc>
                <a:tc>
                  <a:txBody>
                    <a:bodyPr/>
                    <a:lstStyle/>
                    <a:p>
                      <a:pPr algn="ctr" rtl="0" fontAlgn="ctr"/>
                      <a:r>
                        <a:rPr lang="pt-BR" sz="1500" u="none" strike="noStrike">
                          <a:effectLst/>
                        </a:rPr>
                        <a:t>0.5858</a:t>
                      </a:r>
                      <a:endParaRPr lang="pt-BR" sz="1500" b="0" i="0" u="none" strike="noStrike">
                        <a:solidFill>
                          <a:srgbClr val="000000"/>
                        </a:solidFill>
                        <a:effectLst/>
                        <a:latin typeface="Times New Roman" panose="02020603050405020304" pitchFamily="18" charset="0"/>
                      </a:endParaRPr>
                    </a:p>
                  </a:txBody>
                  <a:tcPr marL="8701" marR="8701" marT="8701" marB="0" anchor="ctr"/>
                </a:tc>
                <a:tc>
                  <a:txBody>
                    <a:bodyPr/>
                    <a:lstStyle/>
                    <a:p>
                      <a:pPr algn="ctr" rtl="0" fontAlgn="ctr"/>
                      <a:r>
                        <a:rPr lang="pt-BR" sz="1500" u="none" strike="noStrike">
                          <a:effectLst/>
                        </a:rPr>
                        <a:t>0.4792</a:t>
                      </a:r>
                      <a:endParaRPr lang="pt-BR" sz="1500" b="0" i="0" u="none" strike="noStrike">
                        <a:solidFill>
                          <a:srgbClr val="000000"/>
                        </a:solidFill>
                        <a:effectLst/>
                        <a:latin typeface="Times New Roman" panose="02020603050405020304" pitchFamily="18" charset="0"/>
                      </a:endParaRPr>
                    </a:p>
                  </a:txBody>
                  <a:tcPr marL="8701" marR="8701" marT="8701" marB="0" anchor="ctr"/>
                </a:tc>
                <a:extLst>
                  <a:ext uri="{0D108BD9-81ED-4DB2-BD59-A6C34878D82A}">
                    <a16:rowId xmlns:a16="http://schemas.microsoft.com/office/drawing/2014/main" val="2096788480"/>
                  </a:ext>
                </a:extLst>
              </a:tr>
              <a:tr h="174014">
                <a:tc>
                  <a:txBody>
                    <a:bodyPr/>
                    <a:lstStyle/>
                    <a:p>
                      <a:pPr algn="ctr" fontAlgn="t"/>
                      <a:r>
                        <a:rPr lang="pt-BR" sz="1500" u="none" strike="noStrike">
                          <a:effectLst/>
                        </a:rPr>
                        <a:t>Best-Mean</a:t>
                      </a:r>
                      <a:endParaRPr lang="pt-BR" sz="1500" b="0" i="0" u="none" strike="noStrike">
                        <a:solidFill>
                          <a:srgbClr val="000000"/>
                        </a:solidFill>
                        <a:effectLst/>
                        <a:latin typeface="Times New Roman" panose="02020603050405020304" pitchFamily="18" charset="0"/>
                      </a:endParaRPr>
                    </a:p>
                  </a:txBody>
                  <a:tcPr marL="8701" marR="8701" marT="8701" marB="0"/>
                </a:tc>
                <a:tc>
                  <a:txBody>
                    <a:bodyPr/>
                    <a:lstStyle/>
                    <a:p>
                      <a:pPr algn="ctr" rtl="0" fontAlgn="ctr"/>
                      <a:r>
                        <a:rPr lang="pt-BR" sz="1500" u="none" strike="noStrike">
                          <a:effectLst/>
                        </a:rPr>
                        <a:t>0.809</a:t>
                      </a:r>
                      <a:endParaRPr lang="pt-BR" sz="1500" b="0" i="0" u="none" strike="noStrike">
                        <a:solidFill>
                          <a:srgbClr val="000000"/>
                        </a:solidFill>
                        <a:effectLst/>
                        <a:latin typeface="Times New Roman" panose="02020603050405020304" pitchFamily="18" charset="0"/>
                      </a:endParaRPr>
                    </a:p>
                  </a:txBody>
                  <a:tcPr marL="8701" marR="8701" marT="8701" marB="0" anchor="ctr"/>
                </a:tc>
                <a:tc>
                  <a:txBody>
                    <a:bodyPr/>
                    <a:lstStyle/>
                    <a:p>
                      <a:pPr algn="ctr" rtl="0" fontAlgn="ctr"/>
                      <a:r>
                        <a:rPr lang="pt-BR" sz="1500" u="none" strike="noStrike">
                          <a:effectLst/>
                        </a:rPr>
                        <a:t>0.5892</a:t>
                      </a:r>
                      <a:endParaRPr lang="pt-BR" sz="1500" b="0" i="0" u="none" strike="noStrike">
                        <a:solidFill>
                          <a:srgbClr val="000000"/>
                        </a:solidFill>
                        <a:effectLst/>
                        <a:latin typeface="Times New Roman" panose="02020603050405020304" pitchFamily="18" charset="0"/>
                      </a:endParaRPr>
                    </a:p>
                  </a:txBody>
                  <a:tcPr marL="8701" marR="8701" marT="8701" marB="0" anchor="ctr"/>
                </a:tc>
                <a:tc>
                  <a:txBody>
                    <a:bodyPr/>
                    <a:lstStyle/>
                    <a:p>
                      <a:pPr algn="ctr" rtl="0" fontAlgn="ctr"/>
                      <a:r>
                        <a:rPr lang="pt-BR" sz="1500" u="none" strike="noStrike">
                          <a:effectLst/>
                        </a:rPr>
                        <a:t>0.4792</a:t>
                      </a:r>
                      <a:endParaRPr lang="pt-BR" sz="1500" b="0" i="0" u="none" strike="noStrike">
                        <a:solidFill>
                          <a:srgbClr val="000000"/>
                        </a:solidFill>
                        <a:effectLst/>
                        <a:latin typeface="Times New Roman" panose="02020603050405020304" pitchFamily="18" charset="0"/>
                      </a:endParaRPr>
                    </a:p>
                  </a:txBody>
                  <a:tcPr marL="8701" marR="8701" marT="8701" marB="0" anchor="ctr"/>
                </a:tc>
                <a:extLst>
                  <a:ext uri="{0D108BD9-81ED-4DB2-BD59-A6C34878D82A}">
                    <a16:rowId xmlns:a16="http://schemas.microsoft.com/office/drawing/2014/main" val="1046849077"/>
                  </a:ext>
                </a:extLst>
              </a:tr>
              <a:tr h="182715">
                <a:tc>
                  <a:txBody>
                    <a:bodyPr/>
                    <a:lstStyle/>
                    <a:p>
                      <a:pPr algn="ctr" fontAlgn="t"/>
                      <a:r>
                        <a:rPr lang="pt-BR" sz="1500" u="none" strike="noStrike">
                          <a:effectLst/>
                        </a:rPr>
                        <a:t>Best-Max</a:t>
                      </a:r>
                      <a:endParaRPr lang="pt-BR" sz="1500" b="0" i="0" u="none" strike="noStrike">
                        <a:solidFill>
                          <a:srgbClr val="000000"/>
                        </a:solidFill>
                        <a:effectLst/>
                        <a:latin typeface="Times New Roman" panose="02020603050405020304" pitchFamily="18" charset="0"/>
                      </a:endParaRPr>
                    </a:p>
                  </a:txBody>
                  <a:tcPr marL="8701" marR="8701" marT="8701" marB="0"/>
                </a:tc>
                <a:tc>
                  <a:txBody>
                    <a:bodyPr/>
                    <a:lstStyle/>
                    <a:p>
                      <a:pPr algn="ctr" rtl="0" fontAlgn="ctr"/>
                      <a:r>
                        <a:rPr lang="pt-BR" sz="1500" u="none" strike="noStrike">
                          <a:effectLst/>
                        </a:rPr>
                        <a:t>0.7966</a:t>
                      </a:r>
                      <a:endParaRPr lang="pt-BR" sz="1500" b="0" i="0" u="none" strike="noStrike">
                        <a:solidFill>
                          <a:srgbClr val="000000"/>
                        </a:solidFill>
                        <a:effectLst/>
                        <a:latin typeface="Times New Roman" panose="02020603050405020304" pitchFamily="18" charset="0"/>
                      </a:endParaRPr>
                    </a:p>
                  </a:txBody>
                  <a:tcPr marL="8701" marR="8701" marT="8701" marB="0" anchor="ctr"/>
                </a:tc>
                <a:tc>
                  <a:txBody>
                    <a:bodyPr/>
                    <a:lstStyle/>
                    <a:p>
                      <a:pPr algn="ctr" rtl="0" fontAlgn="ctr"/>
                      <a:r>
                        <a:rPr lang="pt-BR" sz="1500" u="none" strike="noStrike">
                          <a:effectLst/>
                        </a:rPr>
                        <a:t>0.5921</a:t>
                      </a:r>
                      <a:endParaRPr lang="pt-BR" sz="1500" b="0" i="0" u="none" strike="noStrike">
                        <a:solidFill>
                          <a:srgbClr val="000000"/>
                        </a:solidFill>
                        <a:effectLst/>
                        <a:latin typeface="Times New Roman" panose="02020603050405020304" pitchFamily="18" charset="0"/>
                      </a:endParaRPr>
                    </a:p>
                  </a:txBody>
                  <a:tcPr marL="8701" marR="8701" marT="8701" marB="0" anchor="ctr"/>
                </a:tc>
                <a:tc>
                  <a:txBody>
                    <a:bodyPr/>
                    <a:lstStyle/>
                    <a:p>
                      <a:pPr algn="ctr" rtl="0" fontAlgn="ctr"/>
                      <a:r>
                        <a:rPr lang="pt-BR" sz="1500" u="none" strike="noStrike">
                          <a:effectLst/>
                        </a:rPr>
                        <a:t>0.4641</a:t>
                      </a:r>
                      <a:endParaRPr lang="pt-BR" sz="1500" b="0" i="0" u="none" strike="noStrike">
                        <a:solidFill>
                          <a:srgbClr val="000000"/>
                        </a:solidFill>
                        <a:effectLst/>
                        <a:latin typeface="Times New Roman" panose="02020603050405020304" pitchFamily="18" charset="0"/>
                      </a:endParaRPr>
                    </a:p>
                  </a:txBody>
                  <a:tcPr marL="8701" marR="8701" marT="8701" marB="0" anchor="ctr"/>
                </a:tc>
                <a:extLst>
                  <a:ext uri="{0D108BD9-81ED-4DB2-BD59-A6C34878D82A}">
                    <a16:rowId xmlns:a16="http://schemas.microsoft.com/office/drawing/2014/main" val="728491491"/>
                  </a:ext>
                </a:extLst>
              </a:tr>
              <a:tr h="243620">
                <a:tc gridSpan="4">
                  <a:txBody>
                    <a:bodyPr/>
                    <a:lstStyle/>
                    <a:p>
                      <a:pPr algn="ctr" rtl="0" fontAlgn="ctr"/>
                      <a:r>
                        <a:rPr lang="pt-BR" sz="1800" u="none" strike="noStrike" dirty="0" err="1">
                          <a:effectLst/>
                        </a:rPr>
                        <a:t>Architecture</a:t>
                      </a:r>
                      <a:r>
                        <a:rPr lang="pt-BR" sz="1800" u="none" strike="noStrike" dirty="0">
                          <a:effectLst/>
                        </a:rPr>
                        <a:t> 3</a:t>
                      </a:r>
                      <a:endParaRPr lang="pt-BR" sz="1800" b="1" i="1" u="none" strike="noStrike" dirty="0">
                        <a:solidFill>
                          <a:srgbClr val="000000"/>
                        </a:solidFill>
                        <a:effectLst/>
                        <a:latin typeface="Times New Roman" panose="02020603050405020304" pitchFamily="18" charset="0"/>
                      </a:endParaRPr>
                    </a:p>
                  </a:txBody>
                  <a:tcPr marL="8701" marR="8701" marT="8701" marB="0" anchor="ct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969926793"/>
                  </a:ext>
                </a:extLst>
              </a:tr>
              <a:tr h="182715">
                <a:tc>
                  <a:txBody>
                    <a:bodyPr/>
                    <a:lstStyle/>
                    <a:p>
                      <a:pPr algn="ctr" fontAlgn="t"/>
                      <a:r>
                        <a:rPr lang="pt-BR" sz="1500" u="none" strike="noStrike">
                          <a:effectLst/>
                        </a:rPr>
                        <a:t>Metric</a:t>
                      </a:r>
                      <a:endParaRPr lang="pt-BR" sz="1500" b="0" i="0" u="none" strike="noStrike">
                        <a:solidFill>
                          <a:srgbClr val="000000"/>
                        </a:solidFill>
                        <a:effectLst/>
                        <a:latin typeface="Times New Roman" panose="02020603050405020304" pitchFamily="18" charset="0"/>
                      </a:endParaRPr>
                    </a:p>
                  </a:txBody>
                  <a:tcPr marL="8701" marR="8701" marT="8701" marB="0"/>
                </a:tc>
                <a:tc>
                  <a:txBody>
                    <a:bodyPr/>
                    <a:lstStyle/>
                    <a:p>
                      <a:pPr algn="ctr" rtl="0" fontAlgn="ctr"/>
                      <a:r>
                        <a:rPr lang="pt-BR" sz="1500" u="none" strike="noStrike">
                          <a:effectLst/>
                        </a:rPr>
                        <a:t>STFT</a:t>
                      </a:r>
                      <a:endParaRPr lang="pt-BR" sz="1500" b="1" i="0" u="none" strike="noStrike">
                        <a:solidFill>
                          <a:srgbClr val="000000"/>
                        </a:solidFill>
                        <a:effectLst/>
                        <a:latin typeface="Times New Roman" panose="02020603050405020304" pitchFamily="18" charset="0"/>
                      </a:endParaRPr>
                    </a:p>
                  </a:txBody>
                  <a:tcPr marL="8701" marR="8701" marT="8701" marB="0" anchor="ctr"/>
                </a:tc>
                <a:tc>
                  <a:txBody>
                    <a:bodyPr/>
                    <a:lstStyle/>
                    <a:p>
                      <a:pPr algn="ctr" rtl="0" fontAlgn="ctr"/>
                      <a:r>
                        <a:rPr lang="pt-BR" sz="1500" u="none" strike="noStrike">
                          <a:effectLst/>
                        </a:rPr>
                        <a:t>CWT</a:t>
                      </a:r>
                      <a:endParaRPr lang="pt-BR" sz="1500" b="1" i="0" u="none" strike="noStrike">
                        <a:solidFill>
                          <a:srgbClr val="000000"/>
                        </a:solidFill>
                        <a:effectLst/>
                        <a:latin typeface="Times New Roman" panose="02020603050405020304" pitchFamily="18" charset="0"/>
                      </a:endParaRPr>
                    </a:p>
                  </a:txBody>
                  <a:tcPr marL="8701" marR="8701" marT="8701" marB="0" anchor="ctr"/>
                </a:tc>
                <a:tc>
                  <a:txBody>
                    <a:bodyPr/>
                    <a:lstStyle/>
                    <a:p>
                      <a:pPr algn="ctr" rtl="0" fontAlgn="ctr"/>
                      <a:r>
                        <a:rPr lang="pt-BR" sz="1500" u="none" strike="noStrike">
                          <a:effectLst/>
                        </a:rPr>
                        <a:t>Slice</a:t>
                      </a:r>
                      <a:endParaRPr lang="pt-BR" sz="1500" b="1" i="0" u="none" strike="noStrike">
                        <a:solidFill>
                          <a:srgbClr val="000000"/>
                        </a:solidFill>
                        <a:effectLst/>
                        <a:latin typeface="Times New Roman" panose="02020603050405020304" pitchFamily="18" charset="0"/>
                      </a:endParaRPr>
                    </a:p>
                  </a:txBody>
                  <a:tcPr marL="8701" marR="8701" marT="8701" marB="0" anchor="ctr"/>
                </a:tc>
                <a:extLst>
                  <a:ext uri="{0D108BD9-81ED-4DB2-BD59-A6C34878D82A}">
                    <a16:rowId xmlns:a16="http://schemas.microsoft.com/office/drawing/2014/main" val="2020881913"/>
                  </a:ext>
                </a:extLst>
              </a:tr>
              <a:tr h="174014">
                <a:tc>
                  <a:txBody>
                    <a:bodyPr/>
                    <a:lstStyle/>
                    <a:p>
                      <a:pPr algn="ctr" fontAlgn="t"/>
                      <a:r>
                        <a:rPr lang="pt-BR" sz="1500" u="none" strike="noStrike">
                          <a:effectLst/>
                        </a:rPr>
                        <a:t>Last-Mean</a:t>
                      </a:r>
                      <a:endParaRPr lang="pt-BR" sz="1500" b="0" i="0" u="none" strike="noStrike">
                        <a:solidFill>
                          <a:srgbClr val="000000"/>
                        </a:solidFill>
                        <a:effectLst/>
                        <a:latin typeface="Times New Roman" panose="02020603050405020304" pitchFamily="18" charset="0"/>
                      </a:endParaRPr>
                    </a:p>
                  </a:txBody>
                  <a:tcPr marL="8701" marR="8701" marT="8701" marB="0"/>
                </a:tc>
                <a:tc>
                  <a:txBody>
                    <a:bodyPr/>
                    <a:lstStyle/>
                    <a:p>
                      <a:pPr algn="ctr" rtl="0" fontAlgn="ctr"/>
                      <a:r>
                        <a:rPr lang="pt-BR" sz="1500" u="none" strike="noStrike">
                          <a:effectLst/>
                        </a:rPr>
                        <a:t>0.9218</a:t>
                      </a:r>
                      <a:endParaRPr lang="pt-BR" sz="1500" b="0" i="0" u="none" strike="noStrike">
                        <a:solidFill>
                          <a:srgbClr val="000000"/>
                        </a:solidFill>
                        <a:effectLst/>
                        <a:latin typeface="Times New Roman" panose="02020603050405020304" pitchFamily="18" charset="0"/>
                      </a:endParaRPr>
                    </a:p>
                  </a:txBody>
                  <a:tcPr marL="8701" marR="8701" marT="8701" marB="0" anchor="ctr"/>
                </a:tc>
                <a:tc>
                  <a:txBody>
                    <a:bodyPr/>
                    <a:lstStyle/>
                    <a:p>
                      <a:pPr algn="ctr" rtl="0" fontAlgn="ctr"/>
                      <a:r>
                        <a:rPr lang="pt-BR" sz="1500" u="none" strike="noStrike">
                          <a:effectLst/>
                        </a:rPr>
                        <a:t>0.1769</a:t>
                      </a:r>
                      <a:endParaRPr lang="pt-BR" sz="1500" b="0" i="0" u="none" strike="noStrike">
                        <a:solidFill>
                          <a:srgbClr val="000000"/>
                        </a:solidFill>
                        <a:effectLst/>
                        <a:latin typeface="Times New Roman" panose="02020603050405020304" pitchFamily="18" charset="0"/>
                      </a:endParaRPr>
                    </a:p>
                  </a:txBody>
                  <a:tcPr marL="8701" marR="8701" marT="8701" marB="0" anchor="ctr"/>
                </a:tc>
                <a:tc>
                  <a:txBody>
                    <a:bodyPr/>
                    <a:lstStyle/>
                    <a:p>
                      <a:pPr algn="ctr" rtl="0" fontAlgn="ctr"/>
                      <a:r>
                        <a:rPr lang="pt-BR" sz="1500" u="none" strike="noStrike">
                          <a:effectLst/>
                        </a:rPr>
                        <a:t>0.1802</a:t>
                      </a:r>
                      <a:endParaRPr lang="pt-BR" sz="1500" b="0" i="0" u="none" strike="noStrike">
                        <a:solidFill>
                          <a:srgbClr val="000000"/>
                        </a:solidFill>
                        <a:effectLst/>
                        <a:latin typeface="Times New Roman" panose="02020603050405020304" pitchFamily="18" charset="0"/>
                      </a:endParaRPr>
                    </a:p>
                  </a:txBody>
                  <a:tcPr marL="8701" marR="8701" marT="8701" marB="0" anchor="ctr"/>
                </a:tc>
                <a:extLst>
                  <a:ext uri="{0D108BD9-81ED-4DB2-BD59-A6C34878D82A}">
                    <a16:rowId xmlns:a16="http://schemas.microsoft.com/office/drawing/2014/main" val="916974756"/>
                  </a:ext>
                </a:extLst>
              </a:tr>
              <a:tr h="174014">
                <a:tc>
                  <a:txBody>
                    <a:bodyPr/>
                    <a:lstStyle/>
                    <a:p>
                      <a:pPr algn="ctr" fontAlgn="t"/>
                      <a:r>
                        <a:rPr lang="pt-BR" sz="1500" u="none" strike="noStrike">
                          <a:effectLst/>
                        </a:rPr>
                        <a:t>Last-Max</a:t>
                      </a:r>
                      <a:endParaRPr lang="pt-BR" sz="1500" b="0" i="0" u="none" strike="noStrike">
                        <a:solidFill>
                          <a:srgbClr val="000000"/>
                        </a:solidFill>
                        <a:effectLst/>
                        <a:latin typeface="Times New Roman" panose="02020603050405020304" pitchFamily="18" charset="0"/>
                      </a:endParaRPr>
                    </a:p>
                  </a:txBody>
                  <a:tcPr marL="8701" marR="8701" marT="8701" marB="0"/>
                </a:tc>
                <a:tc>
                  <a:txBody>
                    <a:bodyPr/>
                    <a:lstStyle/>
                    <a:p>
                      <a:pPr algn="ctr" rtl="0" fontAlgn="ctr"/>
                      <a:r>
                        <a:rPr lang="pt-BR" sz="1500" u="none" strike="noStrike">
                          <a:effectLst/>
                        </a:rPr>
                        <a:t>0.9297</a:t>
                      </a:r>
                      <a:endParaRPr lang="pt-BR" sz="1500" b="0" i="0" u="none" strike="noStrike">
                        <a:solidFill>
                          <a:srgbClr val="000000"/>
                        </a:solidFill>
                        <a:effectLst/>
                        <a:latin typeface="Times New Roman" panose="02020603050405020304" pitchFamily="18" charset="0"/>
                      </a:endParaRPr>
                    </a:p>
                  </a:txBody>
                  <a:tcPr marL="8701" marR="8701" marT="8701" marB="0" anchor="ctr"/>
                </a:tc>
                <a:tc>
                  <a:txBody>
                    <a:bodyPr/>
                    <a:lstStyle/>
                    <a:p>
                      <a:pPr algn="ctr" rtl="0" fontAlgn="ctr"/>
                      <a:r>
                        <a:rPr lang="pt-BR" sz="1500" u="none" strike="noStrike">
                          <a:effectLst/>
                        </a:rPr>
                        <a:t>0.1769</a:t>
                      </a:r>
                      <a:endParaRPr lang="pt-BR" sz="1500" b="0" i="0" u="none" strike="noStrike">
                        <a:solidFill>
                          <a:srgbClr val="000000"/>
                        </a:solidFill>
                        <a:effectLst/>
                        <a:latin typeface="Times New Roman" panose="02020603050405020304" pitchFamily="18" charset="0"/>
                      </a:endParaRPr>
                    </a:p>
                  </a:txBody>
                  <a:tcPr marL="8701" marR="8701" marT="8701" marB="0" anchor="ctr"/>
                </a:tc>
                <a:tc>
                  <a:txBody>
                    <a:bodyPr/>
                    <a:lstStyle/>
                    <a:p>
                      <a:pPr algn="ctr" rtl="0" fontAlgn="ctr"/>
                      <a:r>
                        <a:rPr lang="pt-BR" sz="1500" u="none" strike="noStrike">
                          <a:effectLst/>
                        </a:rPr>
                        <a:t>0.181</a:t>
                      </a:r>
                      <a:endParaRPr lang="pt-BR" sz="1500" b="0" i="0" u="none" strike="noStrike">
                        <a:solidFill>
                          <a:srgbClr val="000000"/>
                        </a:solidFill>
                        <a:effectLst/>
                        <a:latin typeface="Times New Roman" panose="02020603050405020304" pitchFamily="18" charset="0"/>
                      </a:endParaRPr>
                    </a:p>
                  </a:txBody>
                  <a:tcPr marL="8701" marR="8701" marT="8701" marB="0" anchor="ctr"/>
                </a:tc>
                <a:extLst>
                  <a:ext uri="{0D108BD9-81ED-4DB2-BD59-A6C34878D82A}">
                    <a16:rowId xmlns:a16="http://schemas.microsoft.com/office/drawing/2014/main" val="2401192196"/>
                  </a:ext>
                </a:extLst>
              </a:tr>
              <a:tr h="174014">
                <a:tc>
                  <a:txBody>
                    <a:bodyPr/>
                    <a:lstStyle/>
                    <a:p>
                      <a:pPr algn="ctr" fontAlgn="t"/>
                      <a:r>
                        <a:rPr lang="pt-BR" sz="1500" u="none" strike="noStrike">
                          <a:effectLst/>
                        </a:rPr>
                        <a:t>Best-Mean</a:t>
                      </a:r>
                      <a:endParaRPr lang="pt-BR" sz="1500" b="0" i="0" u="none" strike="noStrike">
                        <a:solidFill>
                          <a:srgbClr val="000000"/>
                        </a:solidFill>
                        <a:effectLst/>
                        <a:latin typeface="Times New Roman" panose="02020603050405020304" pitchFamily="18" charset="0"/>
                      </a:endParaRPr>
                    </a:p>
                  </a:txBody>
                  <a:tcPr marL="8701" marR="8701" marT="8701" marB="0"/>
                </a:tc>
                <a:tc>
                  <a:txBody>
                    <a:bodyPr/>
                    <a:lstStyle/>
                    <a:p>
                      <a:pPr algn="ctr" rtl="0" fontAlgn="ctr"/>
                      <a:r>
                        <a:rPr lang="pt-BR" sz="1500" u="none" strike="noStrike">
                          <a:effectLst/>
                        </a:rPr>
                        <a:t>0.9282</a:t>
                      </a:r>
                      <a:endParaRPr lang="pt-BR" sz="1500" b="0" i="0" u="none" strike="noStrike">
                        <a:solidFill>
                          <a:srgbClr val="000000"/>
                        </a:solidFill>
                        <a:effectLst/>
                        <a:latin typeface="Times New Roman" panose="02020603050405020304" pitchFamily="18" charset="0"/>
                      </a:endParaRPr>
                    </a:p>
                  </a:txBody>
                  <a:tcPr marL="8701" marR="8701" marT="8701" marB="0" anchor="ctr"/>
                </a:tc>
                <a:tc>
                  <a:txBody>
                    <a:bodyPr/>
                    <a:lstStyle/>
                    <a:p>
                      <a:pPr algn="ctr" rtl="0" fontAlgn="ctr"/>
                      <a:r>
                        <a:rPr lang="pt-BR" sz="1500" u="none" strike="noStrike">
                          <a:effectLst/>
                        </a:rPr>
                        <a:t>0.1771</a:t>
                      </a:r>
                      <a:endParaRPr lang="pt-BR" sz="1500" b="0" i="0" u="none" strike="noStrike">
                        <a:solidFill>
                          <a:srgbClr val="000000"/>
                        </a:solidFill>
                        <a:effectLst/>
                        <a:latin typeface="Times New Roman" panose="02020603050405020304" pitchFamily="18" charset="0"/>
                      </a:endParaRPr>
                    </a:p>
                  </a:txBody>
                  <a:tcPr marL="8701" marR="8701" marT="8701" marB="0" anchor="ctr"/>
                </a:tc>
                <a:tc>
                  <a:txBody>
                    <a:bodyPr/>
                    <a:lstStyle/>
                    <a:p>
                      <a:pPr algn="ctr" rtl="0" fontAlgn="ctr"/>
                      <a:r>
                        <a:rPr lang="pt-BR" sz="1500" u="none" strike="noStrike">
                          <a:effectLst/>
                        </a:rPr>
                        <a:t>0.1857</a:t>
                      </a:r>
                      <a:endParaRPr lang="pt-BR" sz="1500" b="0" i="0" u="none" strike="noStrike">
                        <a:solidFill>
                          <a:srgbClr val="000000"/>
                        </a:solidFill>
                        <a:effectLst/>
                        <a:latin typeface="Times New Roman" panose="02020603050405020304" pitchFamily="18" charset="0"/>
                      </a:endParaRPr>
                    </a:p>
                  </a:txBody>
                  <a:tcPr marL="8701" marR="8701" marT="8701" marB="0" anchor="ctr"/>
                </a:tc>
                <a:extLst>
                  <a:ext uri="{0D108BD9-81ED-4DB2-BD59-A6C34878D82A}">
                    <a16:rowId xmlns:a16="http://schemas.microsoft.com/office/drawing/2014/main" val="3433860154"/>
                  </a:ext>
                </a:extLst>
              </a:tr>
              <a:tr h="182715">
                <a:tc>
                  <a:txBody>
                    <a:bodyPr/>
                    <a:lstStyle/>
                    <a:p>
                      <a:pPr algn="ctr" fontAlgn="t"/>
                      <a:r>
                        <a:rPr lang="pt-BR" sz="1500" u="none" strike="noStrike">
                          <a:effectLst/>
                        </a:rPr>
                        <a:t>Best-Max</a:t>
                      </a:r>
                      <a:endParaRPr lang="pt-BR" sz="1500" b="0" i="0" u="none" strike="noStrike">
                        <a:solidFill>
                          <a:srgbClr val="000000"/>
                        </a:solidFill>
                        <a:effectLst/>
                        <a:latin typeface="Times New Roman" panose="02020603050405020304" pitchFamily="18" charset="0"/>
                      </a:endParaRPr>
                    </a:p>
                  </a:txBody>
                  <a:tcPr marL="8701" marR="8701" marT="8701" marB="0"/>
                </a:tc>
                <a:tc>
                  <a:txBody>
                    <a:bodyPr/>
                    <a:lstStyle/>
                    <a:p>
                      <a:pPr algn="ctr" rtl="0" fontAlgn="ctr"/>
                      <a:r>
                        <a:rPr lang="pt-BR" sz="1500" u="none" strike="noStrike">
                          <a:effectLst/>
                        </a:rPr>
                        <a:t>0.9361</a:t>
                      </a:r>
                      <a:endParaRPr lang="pt-BR" sz="1500" b="0" i="0" u="none" strike="noStrike">
                        <a:solidFill>
                          <a:srgbClr val="000000"/>
                        </a:solidFill>
                        <a:effectLst/>
                        <a:latin typeface="Times New Roman" panose="02020603050405020304" pitchFamily="18" charset="0"/>
                      </a:endParaRPr>
                    </a:p>
                  </a:txBody>
                  <a:tcPr marL="8701" marR="8701" marT="8701" marB="0" anchor="ctr"/>
                </a:tc>
                <a:tc>
                  <a:txBody>
                    <a:bodyPr/>
                    <a:lstStyle/>
                    <a:p>
                      <a:pPr algn="ctr" rtl="0" fontAlgn="ctr"/>
                      <a:r>
                        <a:rPr lang="pt-BR" sz="1500" u="none" strike="noStrike">
                          <a:effectLst/>
                        </a:rPr>
                        <a:t>0.1779</a:t>
                      </a:r>
                      <a:endParaRPr lang="pt-BR" sz="1500" b="0" i="0" u="none" strike="noStrike">
                        <a:solidFill>
                          <a:srgbClr val="000000"/>
                        </a:solidFill>
                        <a:effectLst/>
                        <a:latin typeface="Times New Roman" panose="02020603050405020304" pitchFamily="18" charset="0"/>
                      </a:endParaRPr>
                    </a:p>
                  </a:txBody>
                  <a:tcPr marL="8701" marR="8701" marT="8701" marB="0" anchor="ctr"/>
                </a:tc>
                <a:tc>
                  <a:txBody>
                    <a:bodyPr/>
                    <a:lstStyle/>
                    <a:p>
                      <a:pPr algn="ctr" rtl="0" fontAlgn="ctr"/>
                      <a:r>
                        <a:rPr lang="pt-BR" sz="1500" u="none" strike="noStrike">
                          <a:effectLst/>
                        </a:rPr>
                        <a:t>0.1863</a:t>
                      </a:r>
                      <a:endParaRPr lang="pt-BR" sz="1500" b="0" i="0" u="none" strike="noStrike">
                        <a:solidFill>
                          <a:srgbClr val="000000"/>
                        </a:solidFill>
                        <a:effectLst/>
                        <a:latin typeface="Times New Roman" panose="02020603050405020304" pitchFamily="18" charset="0"/>
                      </a:endParaRPr>
                    </a:p>
                  </a:txBody>
                  <a:tcPr marL="8701" marR="8701" marT="8701" marB="0" anchor="ctr"/>
                </a:tc>
                <a:extLst>
                  <a:ext uri="{0D108BD9-81ED-4DB2-BD59-A6C34878D82A}">
                    <a16:rowId xmlns:a16="http://schemas.microsoft.com/office/drawing/2014/main" val="1252338265"/>
                  </a:ext>
                </a:extLst>
              </a:tr>
              <a:tr h="243620">
                <a:tc gridSpan="4">
                  <a:txBody>
                    <a:bodyPr/>
                    <a:lstStyle/>
                    <a:p>
                      <a:pPr algn="ctr" rtl="0" fontAlgn="ctr"/>
                      <a:r>
                        <a:rPr lang="da-DK" sz="1800" u="none" strike="noStrike" dirty="0">
                          <a:effectLst/>
                        </a:rPr>
                        <a:t>CNN – Zhao et al. (2020)</a:t>
                      </a:r>
                      <a:endParaRPr lang="da-DK" sz="1800" b="1" i="1" u="none" strike="noStrike" dirty="0">
                        <a:solidFill>
                          <a:srgbClr val="000000"/>
                        </a:solidFill>
                        <a:effectLst/>
                        <a:latin typeface="Times New Roman" panose="02020603050405020304" pitchFamily="18" charset="0"/>
                      </a:endParaRPr>
                    </a:p>
                  </a:txBody>
                  <a:tcPr marL="8701" marR="8701" marT="8701" marB="0" anchor="ct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4106631791"/>
                  </a:ext>
                </a:extLst>
              </a:tr>
              <a:tr h="182715">
                <a:tc>
                  <a:txBody>
                    <a:bodyPr/>
                    <a:lstStyle/>
                    <a:p>
                      <a:pPr algn="ctr" fontAlgn="t"/>
                      <a:r>
                        <a:rPr lang="pt-BR" sz="1500" u="none" strike="noStrike">
                          <a:effectLst/>
                        </a:rPr>
                        <a:t>Metric</a:t>
                      </a:r>
                      <a:endParaRPr lang="pt-BR" sz="1500" b="0" i="0" u="none" strike="noStrike">
                        <a:solidFill>
                          <a:srgbClr val="000000"/>
                        </a:solidFill>
                        <a:effectLst/>
                        <a:latin typeface="Times New Roman" panose="02020603050405020304" pitchFamily="18" charset="0"/>
                      </a:endParaRPr>
                    </a:p>
                  </a:txBody>
                  <a:tcPr marL="8701" marR="8701" marT="8701" marB="0"/>
                </a:tc>
                <a:tc>
                  <a:txBody>
                    <a:bodyPr/>
                    <a:lstStyle/>
                    <a:p>
                      <a:pPr algn="ctr" rtl="0" fontAlgn="ctr"/>
                      <a:r>
                        <a:rPr lang="pt-BR" sz="1500" u="none" strike="noStrike">
                          <a:effectLst/>
                        </a:rPr>
                        <a:t>STFT</a:t>
                      </a:r>
                      <a:endParaRPr lang="pt-BR" sz="1500" b="1" i="0" u="none" strike="noStrike">
                        <a:solidFill>
                          <a:srgbClr val="000000"/>
                        </a:solidFill>
                        <a:effectLst/>
                        <a:latin typeface="Times New Roman" panose="02020603050405020304" pitchFamily="18" charset="0"/>
                      </a:endParaRPr>
                    </a:p>
                  </a:txBody>
                  <a:tcPr marL="8701" marR="8701" marT="8701" marB="0" anchor="ctr"/>
                </a:tc>
                <a:tc>
                  <a:txBody>
                    <a:bodyPr/>
                    <a:lstStyle/>
                    <a:p>
                      <a:pPr algn="ctr" rtl="0" fontAlgn="ctr"/>
                      <a:r>
                        <a:rPr lang="pt-BR" sz="1500" u="none" strike="noStrike">
                          <a:effectLst/>
                        </a:rPr>
                        <a:t>CWT</a:t>
                      </a:r>
                      <a:endParaRPr lang="pt-BR" sz="1500" b="1" i="0" u="none" strike="noStrike">
                        <a:solidFill>
                          <a:srgbClr val="000000"/>
                        </a:solidFill>
                        <a:effectLst/>
                        <a:latin typeface="Times New Roman" panose="02020603050405020304" pitchFamily="18" charset="0"/>
                      </a:endParaRPr>
                    </a:p>
                  </a:txBody>
                  <a:tcPr marL="8701" marR="8701" marT="8701" marB="0" anchor="ctr"/>
                </a:tc>
                <a:tc>
                  <a:txBody>
                    <a:bodyPr/>
                    <a:lstStyle/>
                    <a:p>
                      <a:pPr algn="ctr" rtl="0" fontAlgn="ctr"/>
                      <a:r>
                        <a:rPr lang="pt-BR" sz="1500" u="none" strike="noStrike">
                          <a:effectLst/>
                        </a:rPr>
                        <a:t>Slice</a:t>
                      </a:r>
                      <a:endParaRPr lang="pt-BR" sz="1500" b="1" i="0" u="none" strike="noStrike">
                        <a:solidFill>
                          <a:srgbClr val="000000"/>
                        </a:solidFill>
                        <a:effectLst/>
                        <a:latin typeface="Times New Roman" panose="02020603050405020304" pitchFamily="18" charset="0"/>
                      </a:endParaRPr>
                    </a:p>
                  </a:txBody>
                  <a:tcPr marL="8701" marR="8701" marT="8701" marB="0" anchor="ctr"/>
                </a:tc>
                <a:extLst>
                  <a:ext uri="{0D108BD9-81ED-4DB2-BD59-A6C34878D82A}">
                    <a16:rowId xmlns:a16="http://schemas.microsoft.com/office/drawing/2014/main" val="3174806751"/>
                  </a:ext>
                </a:extLst>
              </a:tr>
              <a:tr h="174014">
                <a:tc>
                  <a:txBody>
                    <a:bodyPr/>
                    <a:lstStyle/>
                    <a:p>
                      <a:pPr algn="ctr" fontAlgn="t"/>
                      <a:r>
                        <a:rPr lang="pt-BR" sz="1500" u="none" strike="noStrike">
                          <a:effectLst/>
                        </a:rPr>
                        <a:t>Last-Mean</a:t>
                      </a:r>
                      <a:endParaRPr lang="pt-BR" sz="1500" b="0" i="0" u="none" strike="noStrike">
                        <a:solidFill>
                          <a:srgbClr val="000000"/>
                        </a:solidFill>
                        <a:effectLst/>
                        <a:latin typeface="Times New Roman" panose="02020603050405020304" pitchFamily="18" charset="0"/>
                      </a:endParaRPr>
                    </a:p>
                  </a:txBody>
                  <a:tcPr marL="8701" marR="8701" marT="8701" marB="0"/>
                </a:tc>
                <a:tc>
                  <a:txBody>
                    <a:bodyPr/>
                    <a:lstStyle/>
                    <a:p>
                      <a:pPr algn="ctr" rtl="0" fontAlgn="ctr"/>
                      <a:r>
                        <a:rPr lang="pt-BR" sz="1500" u="none" strike="noStrike">
                          <a:effectLst/>
                        </a:rPr>
                        <a:t>0.9931</a:t>
                      </a:r>
                      <a:endParaRPr lang="pt-BR" sz="1500" b="0" i="0" u="none" strike="noStrike">
                        <a:solidFill>
                          <a:srgbClr val="000000"/>
                        </a:solidFill>
                        <a:effectLst/>
                        <a:latin typeface="Times New Roman" panose="02020603050405020304" pitchFamily="18" charset="0"/>
                      </a:endParaRPr>
                    </a:p>
                  </a:txBody>
                  <a:tcPr marL="8701" marR="8701" marT="8701" marB="0" anchor="ctr"/>
                </a:tc>
                <a:tc>
                  <a:txBody>
                    <a:bodyPr/>
                    <a:lstStyle/>
                    <a:p>
                      <a:pPr algn="ctr" rtl="0" fontAlgn="ctr"/>
                      <a:r>
                        <a:rPr lang="pt-BR" sz="1500" u="none" strike="noStrike">
                          <a:effectLst/>
                        </a:rPr>
                        <a:t>0.9885</a:t>
                      </a:r>
                      <a:endParaRPr lang="pt-BR" sz="1500" b="0" i="0" u="none" strike="noStrike">
                        <a:solidFill>
                          <a:srgbClr val="000000"/>
                        </a:solidFill>
                        <a:effectLst/>
                        <a:latin typeface="Times New Roman" panose="02020603050405020304" pitchFamily="18" charset="0"/>
                      </a:endParaRPr>
                    </a:p>
                  </a:txBody>
                  <a:tcPr marL="8701" marR="8701" marT="8701" marB="0" anchor="ctr"/>
                </a:tc>
                <a:tc>
                  <a:txBody>
                    <a:bodyPr/>
                    <a:lstStyle/>
                    <a:p>
                      <a:pPr algn="ctr" rtl="0" fontAlgn="ctr"/>
                      <a:r>
                        <a:rPr lang="pt-BR" sz="1500" u="none" strike="noStrike">
                          <a:effectLst/>
                        </a:rPr>
                        <a:t>0.8552</a:t>
                      </a:r>
                      <a:endParaRPr lang="pt-BR" sz="1500" b="0" i="0" u="none" strike="noStrike">
                        <a:solidFill>
                          <a:srgbClr val="000000"/>
                        </a:solidFill>
                        <a:effectLst/>
                        <a:latin typeface="Times New Roman" panose="02020603050405020304" pitchFamily="18" charset="0"/>
                      </a:endParaRPr>
                    </a:p>
                  </a:txBody>
                  <a:tcPr marL="8701" marR="8701" marT="8701" marB="0" anchor="ctr"/>
                </a:tc>
                <a:extLst>
                  <a:ext uri="{0D108BD9-81ED-4DB2-BD59-A6C34878D82A}">
                    <a16:rowId xmlns:a16="http://schemas.microsoft.com/office/drawing/2014/main" val="2034712506"/>
                  </a:ext>
                </a:extLst>
              </a:tr>
              <a:tr h="174014">
                <a:tc>
                  <a:txBody>
                    <a:bodyPr/>
                    <a:lstStyle/>
                    <a:p>
                      <a:pPr algn="ctr" fontAlgn="t"/>
                      <a:r>
                        <a:rPr lang="pt-BR" sz="1500" u="none" strike="noStrike">
                          <a:effectLst/>
                        </a:rPr>
                        <a:t>Last-Max</a:t>
                      </a:r>
                      <a:endParaRPr lang="pt-BR" sz="1500" b="0" i="0" u="none" strike="noStrike">
                        <a:solidFill>
                          <a:srgbClr val="000000"/>
                        </a:solidFill>
                        <a:effectLst/>
                        <a:latin typeface="Times New Roman" panose="02020603050405020304" pitchFamily="18" charset="0"/>
                      </a:endParaRPr>
                    </a:p>
                  </a:txBody>
                  <a:tcPr marL="8701" marR="8701" marT="8701" marB="0"/>
                </a:tc>
                <a:tc>
                  <a:txBody>
                    <a:bodyPr/>
                    <a:lstStyle/>
                    <a:p>
                      <a:pPr algn="ctr" rtl="0" fontAlgn="ctr"/>
                      <a:r>
                        <a:rPr lang="pt-BR" sz="1500" u="none" strike="noStrike">
                          <a:effectLst/>
                        </a:rPr>
                        <a:t>1</a:t>
                      </a:r>
                      <a:endParaRPr lang="pt-BR" sz="1500" b="0" i="0" u="none" strike="noStrike">
                        <a:solidFill>
                          <a:srgbClr val="000000"/>
                        </a:solidFill>
                        <a:effectLst/>
                        <a:latin typeface="Times New Roman" panose="02020603050405020304" pitchFamily="18" charset="0"/>
                      </a:endParaRPr>
                    </a:p>
                  </a:txBody>
                  <a:tcPr marL="8701" marR="8701" marT="8701" marB="0" anchor="ctr"/>
                </a:tc>
                <a:tc>
                  <a:txBody>
                    <a:bodyPr/>
                    <a:lstStyle/>
                    <a:p>
                      <a:pPr algn="ctr" rtl="0" fontAlgn="ctr"/>
                      <a:r>
                        <a:rPr lang="pt-BR" sz="1500" u="none" strike="noStrike">
                          <a:effectLst/>
                        </a:rPr>
                        <a:t>0.9907</a:t>
                      </a:r>
                      <a:endParaRPr lang="pt-BR" sz="1500" b="0" i="0" u="none" strike="noStrike">
                        <a:solidFill>
                          <a:srgbClr val="000000"/>
                        </a:solidFill>
                        <a:effectLst/>
                        <a:latin typeface="Times New Roman" panose="02020603050405020304" pitchFamily="18" charset="0"/>
                      </a:endParaRPr>
                    </a:p>
                  </a:txBody>
                  <a:tcPr marL="8701" marR="8701" marT="8701" marB="0" anchor="ctr"/>
                </a:tc>
                <a:tc>
                  <a:txBody>
                    <a:bodyPr/>
                    <a:lstStyle/>
                    <a:p>
                      <a:pPr algn="ctr" rtl="0" fontAlgn="ctr"/>
                      <a:r>
                        <a:rPr lang="pt-BR" sz="1500" u="none" strike="noStrike">
                          <a:effectLst/>
                        </a:rPr>
                        <a:t>0.9387</a:t>
                      </a:r>
                      <a:endParaRPr lang="pt-BR" sz="1500" b="0" i="0" u="none" strike="noStrike">
                        <a:solidFill>
                          <a:srgbClr val="000000"/>
                        </a:solidFill>
                        <a:effectLst/>
                        <a:latin typeface="Times New Roman" panose="02020603050405020304" pitchFamily="18" charset="0"/>
                      </a:endParaRPr>
                    </a:p>
                  </a:txBody>
                  <a:tcPr marL="8701" marR="8701" marT="8701" marB="0" anchor="ctr"/>
                </a:tc>
                <a:extLst>
                  <a:ext uri="{0D108BD9-81ED-4DB2-BD59-A6C34878D82A}">
                    <a16:rowId xmlns:a16="http://schemas.microsoft.com/office/drawing/2014/main" val="130072977"/>
                  </a:ext>
                </a:extLst>
              </a:tr>
              <a:tr h="174014">
                <a:tc>
                  <a:txBody>
                    <a:bodyPr/>
                    <a:lstStyle/>
                    <a:p>
                      <a:pPr algn="ctr" fontAlgn="t"/>
                      <a:r>
                        <a:rPr lang="pt-BR" sz="1500" u="none" strike="noStrike">
                          <a:effectLst/>
                        </a:rPr>
                        <a:t>Best-Mean</a:t>
                      </a:r>
                      <a:endParaRPr lang="pt-BR" sz="1500" b="0" i="0" u="none" strike="noStrike">
                        <a:solidFill>
                          <a:srgbClr val="000000"/>
                        </a:solidFill>
                        <a:effectLst/>
                        <a:latin typeface="Times New Roman" panose="02020603050405020304" pitchFamily="18" charset="0"/>
                      </a:endParaRPr>
                    </a:p>
                  </a:txBody>
                  <a:tcPr marL="8701" marR="8701" marT="8701" marB="0"/>
                </a:tc>
                <a:tc>
                  <a:txBody>
                    <a:bodyPr/>
                    <a:lstStyle/>
                    <a:p>
                      <a:pPr algn="ctr" rtl="0" fontAlgn="ctr"/>
                      <a:r>
                        <a:rPr lang="pt-BR" sz="1500" u="none" strike="noStrike">
                          <a:effectLst/>
                        </a:rPr>
                        <a:t>0.9946</a:t>
                      </a:r>
                      <a:endParaRPr lang="pt-BR" sz="1500" b="0" i="0" u="none" strike="noStrike">
                        <a:solidFill>
                          <a:srgbClr val="000000"/>
                        </a:solidFill>
                        <a:effectLst/>
                        <a:latin typeface="Times New Roman" panose="02020603050405020304" pitchFamily="18" charset="0"/>
                      </a:endParaRPr>
                    </a:p>
                  </a:txBody>
                  <a:tcPr marL="8701" marR="8701" marT="8701" marB="0" anchor="ctr"/>
                </a:tc>
                <a:tc>
                  <a:txBody>
                    <a:bodyPr/>
                    <a:lstStyle/>
                    <a:p>
                      <a:pPr algn="ctr" rtl="0" fontAlgn="ctr"/>
                      <a:r>
                        <a:rPr lang="pt-BR" sz="1500" u="none" strike="noStrike">
                          <a:effectLst/>
                        </a:rPr>
                        <a:t>0.9935</a:t>
                      </a:r>
                      <a:endParaRPr lang="pt-BR" sz="1500" b="0" i="0" u="none" strike="noStrike">
                        <a:solidFill>
                          <a:srgbClr val="000000"/>
                        </a:solidFill>
                        <a:effectLst/>
                        <a:latin typeface="Times New Roman" panose="02020603050405020304" pitchFamily="18" charset="0"/>
                      </a:endParaRPr>
                    </a:p>
                  </a:txBody>
                  <a:tcPr marL="8701" marR="8701" marT="8701" marB="0" anchor="ctr"/>
                </a:tc>
                <a:tc>
                  <a:txBody>
                    <a:bodyPr/>
                    <a:lstStyle/>
                    <a:p>
                      <a:pPr algn="ctr" rtl="0" fontAlgn="ctr"/>
                      <a:r>
                        <a:rPr lang="pt-BR" sz="1500" u="none" strike="noStrike">
                          <a:effectLst/>
                        </a:rPr>
                        <a:t>0.9464</a:t>
                      </a:r>
                      <a:endParaRPr lang="pt-BR" sz="1500" b="0" i="0" u="none" strike="noStrike">
                        <a:solidFill>
                          <a:srgbClr val="000000"/>
                        </a:solidFill>
                        <a:effectLst/>
                        <a:latin typeface="Times New Roman" panose="02020603050405020304" pitchFamily="18" charset="0"/>
                      </a:endParaRPr>
                    </a:p>
                  </a:txBody>
                  <a:tcPr marL="8701" marR="8701" marT="8701" marB="0" anchor="ctr"/>
                </a:tc>
                <a:extLst>
                  <a:ext uri="{0D108BD9-81ED-4DB2-BD59-A6C34878D82A}">
                    <a16:rowId xmlns:a16="http://schemas.microsoft.com/office/drawing/2014/main" val="1838127813"/>
                  </a:ext>
                </a:extLst>
              </a:tr>
              <a:tr h="182715">
                <a:tc>
                  <a:txBody>
                    <a:bodyPr/>
                    <a:lstStyle/>
                    <a:p>
                      <a:pPr algn="ctr" fontAlgn="t"/>
                      <a:r>
                        <a:rPr lang="pt-BR" sz="1500" u="none" strike="noStrike" dirty="0">
                          <a:effectLst/>
                        </a:rPr>
                        <a:t>Best-Max</a:t>
                      </a:r>
                      <a:endParaRPr lang="pt-BR" sz="1500" b="0" i="0" u="none" strike="noStrike" dirty="0">
                        <a:solidFill>
                          <a:srgbClr val="000000"/>
                        </a:solidFill>
                        <a:effectLst/>
                        <a:latin typeface="Times New Roman" panose="02020603050405020304" pitchFamily="18" charset="0"/>
                      </a:endParaRPr>
                    </a:p>
                  </a:txBody>
                  <a:tcPr marL="8701" marR="8701" marT="8701" marB="0"/>
                </a:tc>
                <a:tc>
                  <a:txBody>
                    <a:bodyPr/>
                    <a:lstStyle/>
                    <a:p>
                      <a:pPr algn="ctr" rtl="0" fontAlgn="ctr"/>
                      <a:r>
                        <a:rPr lang="pt-BR" sz="1500" u="none" strike="noStrike">
                          <a:effectLst/>
                        </a:rPr>
                        <a:t>1</a:t>
                      </a:r>
                      <a:endParaRPr lang="pt-BR" sz="1500" b="0" i="0" u="none" strike="noStrike">
                        <a:solidFill>
                          <a:srgbClr val="000000"/>
                        </a:solidFill>
                        <a:effectLst/>
                        <a:latin typeface="Times New Roman" panose="02020603050405020304" pitchFamily="18" charset="0"/>
                      </a:endParaRPr>
                    </a:p>
                  </a:txBody>
                  <a:tcPr marL="8701" marR="8701" marT="8701" marB="0" anchor="ctr"/>
                </a:tc>
                <a:tc>
                  <a:txBody>
                    <a:bodyPr/>
                    <a:lstStyle/>
                    <a:p>
                      <a:pPr algn="ctr" rtl="0" fontAlgn="ctr"/>
                      <a:r>
                        <a:rPr lang="pt-BR" sz="1500" u="none" strike="noStrike">
                          <a:effectLst/>
                        </a:rPr>
                        <a:t>0.994</a:t>
                      </a:r>
                      <a:endParaRPr lang="pt-BR" sz="1500" b="0" i="0" u="none" strike="noStrike">
                        <a:solidFill>
                          <a:srgbClr val="000000"/>
                        </a:solidFill>
                        <a:effectLst/>
                        <a:latin typeface="Times New Roman" panose="02020603050405020304" pitchFamily="18" charset="0"/>
                      </a:endParaRPr>
                    </a:p>
                  </a:txBody>
                  <a:tcPr marL="8701" marR="8701" marT="8701" marB="0" anchor="ctr"/>
                </a:tc>
                <a:tc>
                  <a:txBody>
                    <a:bodyPr/>
                    <a:lstStyle/>
                    <a:p>
                      <a:pPr algn="ctr" rtl="0" fontAlgn="ctr"/>
                      <a:r>
                        <a:rPr lang="pt-BR" sz="1500" u="none" strike="noStrike" dirty="0">
                          <a:effectLst/>
                        </a:rPr>
                        <a:t>0.9655</a:t>
                      </a:r>
                      <a:endParaRPr lang="pt-BR" sz="1500" b="0" i="0" u="none" strike="noStrike" dirty="0">
                        <a:solidFill>
                          <a:srgbClr val="000000"/>
                        </a:solidFill>
                        <a:effectLst/>
                        <a:latin typeface="Times New Roman" panose="02020603050405020304" pitchFamily="18" charset="0"/>
                      </a:endParaRPr>
                    </a:p>
                  </a:txBody>
                  <a:tcPr marL="8701" marR="8701" marT="8701" marB="0" anchor="ctr"/>
                </a:tc>
                <a:extLst>
                  <a:ext uri="{0D108BD9-81ED-4DB2-BD59-A6C34878D82A}">
                    <a16:rowId xmlns:a16="http://schemas.microsoft.com/office/drawing/2014/main" val="1605890251"/>
                  </a:ext>
                </a:extLst>
              </a:tr>
            </a:tbl>
          </a:graphicData>
        </a:graphic>
      </p:graphicFrame>
      <p:sp>
        <p:nvSpPr>
          <p:cNvPr id="9" name="Retângulo 5">
            <a:extLst>
              <a:ext uri="{FF2B5EF4-FFF2-40B4-BE49-F238E27FC236}">
                <a16:creationId xmlns:a16="http://schemas.microsoft.com/office/drawing/2014/main" id="{7A5ABD5C-18DC-65EC-BFB9-A02E20AB0416}"/>
              </a:ext>
            </a:extLst>
          </p:cNvPr>
          <p:cNvSpPr/>
          <p:nvPr/>
        </p:nvSpPr>
        <p:spPr bwMode="auto">
          <a:xfrm>
            <a:off x="3047999" y="914400"/>
            <a:ext cx="6480177" cy="14478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lnSpc>
                <a:spcPct val="96000"/>
              </a:lnSpc>
              <a:buClr>
                <a:srgbClr val="000000"/>
              </a:buClr>
              <a:buSzPct val="100000"/>
            </a:pPr>
            <a:endParaRPr lang="pt-BR">
              <a:latin typeface="Arial" charset="0"/>
              <a:ea typeface="MS Gothic" charset="-128"/>
            </a:endParaRPr>
          </a:p>
        </p:txBody>
      </p:sp>
    </p:spTree>
    <p:extLst>
      <p:ext uri="{BB962C8B-B14F-4D97-AF65-F5344CB8AC3E}">
        <p14:creationId xmlns:p14="http://schemas.microsoft.com/office/powerpoint/2010/main" val="367048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n-IN" dirty="0"/>
              <a:t>CWRU Results</a:t>
            </a:r>
            <a:r>
              <a:rPr lang="pt-BR" dirty="0"/>
              <a:t>: </a:t>
            </a:r>
            <a:r>
              <a:rPr lang="pt-BR" dirty="0" err="1"/>
              <a:t>Overfitting</a:t>
            </a:r>
            <a:r>
              <a:rPr lang="pt-BR" dirty="0"/>
              <a:t> </a:t>
            </a:r>
            <a:r>
              <a:rPr lang="pt-BR" dirty="0" err="1"/>
              <a:t>problems</a:t>
            </a:r>
            <a:endParaRPr lang="pt-BR" dirty="0"/>
          </a:p>
        </p:txBody>
      </p:sp>
      <p:sp>
        <p:nvSpPr>
          <p:cNvPr id="16" name="CaixaDeTexto 15">
            <a:extLst>
              <a:ext uri="{FF2B5EF4-FFF2-40B4-BE49-F238E27FC236}">
                <a16:creationId xmlns:a16="http://schemas.microsoft.com/office/drawing/2014/main" id="{A3A90640-56D0-190F-ADA6-60946F0C9299}"/>
              </a:ext>
            </a:extLst>
          </p:cNvPr>
          <p:cNvSpPr txBox="1"/>
          <p:nvPr/>
        </p:nvSpPr>
        <p:spPr>
          <a:xfrm>
            <a:off x="8343738" y="914400"/>
            <a:ext cx="2510691" cy="323165"/>
          </a:xfrm>
          <a:prstGeom prst="rect">
            <a:avLst/>
          </a:prstGeom>
          <a:noFill/>
        </p:spPr>
        <p:txBody>
          <a:bodyPr wrap="square">
            <a:spAutoFit/>
          </a:bodyPr>
          <a:lstStyle/>
          <a:p>
            <a:r>
              <a:rPr lang="pt-BR" sz="1500" dirty="0">
                <a:solidFill>
                  <a:schemeClr val="tx1"/>
                </a:solidFill>
                <a:latin typeface="+mj-lt"/>
                <a:ea typeface="PMingLiU" panose="02020500000000000000" pitchFamily="18" charset="-120"/>
              </a:rPr>
              <a:t> </a:t>
            </a:r>
            <a:r>
              <a:rPr lang="pt-BR" sz="1500" dirty="0" err="1">
                <a:solidFill>
                  <a:schemeClr val="tx1"/>
                </a:solidFill>
                <a:latin typeface="+mj-lt"/>
                <a:ea typeface="PMingLiU" panose="02020500000000000000" pitchFamily="18" charset="-120"/>
              </a:rPr>
              <a:t>Slice</a:t>
            </a:r>
            <a:endParaRPr lang="pt-BR" sz="1500" dirty="0">
              <a:solidFill>
                <a:schemeClr val="tx1"/>
              </a:solidFill>
              <a:effectLst/>
              <a:latin typeface="+mj-lt"/>
              <a:ea typeface="PMingLiU" panose="02020500000000000000" pitchFamily="18" charset="-120"/>
            </a:endParaRPr>
          </a:p>
        </p:txBody>
      </p:sp>
      <p:sp>
        <p:nvSpPr>
          <p:cNvPr id="21" name="CaixaDeTexto 20">
            <a:extLst>
              <a:ext uri="{FF2B5EF4-FFF2-40B4-BE49-F238E27FC236}">
                <a16:creationId xmlns:a16="http://schemas.microsoft.com/office/drawing/2014/main" id="{EEEA7574-9BDB-E441-4F0F-3792C6348692}"/>
              </a:ext>
            </a:extLst>
          </p:cNvPr>
          <p:cNvSpPr txBox="1"/>
          <p:nvPr/>
        </p:nvSpPr>
        <p:spPr>
          <a:xfrm>
            <a:off x="4758158" y="893803"/>
            <a:ext cx="2510691" cy="323165"/>
          </a:xfrm>
          <a:prstGeom prst="rect">
            <a:avLst/>
          </a:prstGeom>
          <a:noFill/>
        </p:spPr>
        <p:txBody>
          <a:bodyPr wrap="square">
            <a:spAutoFit/>
          </a:bodyPr>
          <a:lstStyle/>
          <a:p>
            <a:r>
              <a:rPr lang="pt-BR" sz="1500" dirty="0">
                <a:solidFill>
                  <a:schemeClr val="tx1"/>
                </a:solidFill>
                <a:latin typeface="+mj-lt"/>
                <a:ea typeface="PMingLiU" panose="02020500000000000000" pitchFamily="18" charset="-120"/>
              </a:rPr>
              <a:t>CWT</a:t>
            </a:r>
            <a:endParaRPr lang="pt-BR" sz="1500" dirty="0">
              <a:solidFill>
                <a:schemeClr val="tx1"/>
              </a:solidFill>
              <a:effectLst/>
              <a:latin typeface="+mj-lt"/>
              <a:ea typeface="PMingLiU" panose="02020500000000000000" pitchFamily="18" charset="-120"/>
            </a:endParaRPr>
          </a:p>
        </p:txBody>
      </p:sp>
      <p:sp>
        <p:nvSpPr>
          <p:cNvPr id="19" name="CaixaDeTexto 18">
            <a:extLst>
              <a:ext uri="{FF2B5EF4-FFF2-40B4-BE49-F238E27FC236}">
                <a16:creationId xmlns:a16="http://schemas.microsoft.com/office/drawing/2014/main" id="{E1EDFF38-FC0F-BF4C-CFE1-1E9B69DC9E76}"/>
              </a:ext>
            </a:extLst>
          </p:cNvPr>
          <p:cNvSpPr txBox="1"/>
          <p:nvPr/>
        </p:nvSpPr>
        <p:spPr>
          <a:xfrm>
            <a:off x="1356961" y="902447"/>
            <a:ext cx="2510691" cy="323165"/>
          </a:xfrm>
          <a:prstGeom prst="rect">
            <a:avLst/>
          </a:prstGeom>
          <a:noFill/>
        </p:spPr>
        <p:txBody>
          <a:bodyPr wrap="square">
            <a:spAutoFit/>
          </a:bodyPr>
          <a:lstStyle/>
          <a:p>
            <a:r>
              <a:rPr lang="pt-BR" sz="1500" dirty="0">
                <a:solidFill>
                  <a:schemeClr val="tx1"/>
                </a:solidFill>
                <a:latin typeface="+mj-lt"/>
                <a:ea typeface="PMingLiU" panose="02020500000000000000" pitchFamily="18" charset="-120"/>
              </a:rPr>
              <a:t>STFT</a:t>
            </a:r>
            <a:endParaRPr lang="pt-BR" sz="1500" dirty="0">
              <a:solidFill>
                <a:schemeClr val="tx1"/>
              </a:solidFill>
              <a:effectLst/>
              <a:latin typeface="+mj-lt"/>
              <a:ea typeface="PMingLiU" panose="02020500000000000000" pitchFamily="18" charset="-120"/>
            </a:endParaRPr>
          </a:p>
        </p:txBody>
      </p:sp>
      <p:pic>
        <p:nvPicPr>
          <p:cNvPr id="11" name="Imagem 10">
            <a:extLst>
              <a:ext uri="{FF2B5EF4-FFF2-40B4-BE49-F238E27FC236}">
                <a16:creationId xmlns:a16="http://schemas.microsoft.com/office/drawing/2014/main" id="{A24054F8-D857-FDD5-D758-F5E0709A293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37537" y="1113011"/>
            <a:ext cx="2666772" cy="1920591"/>
          </a:xfrm>
          <a:prstGeom prst="rect">
            <a:avLst/>
          </a:prstGeom>
          <a:noFill/>
          <a:ln>
            <a:noFill/>
          </a:ln>
        </p:spPr>
      </p:pic>
      <p:pic>
        <p:nvPicPr>
          <p:cNvPr id="12" name="Imagem 11">
            <a:extLst>
              <a:ext uri="{FF2B5EF4-FFF2-40B4-BE49-F238E27FC236}">
                <a16:creationId xmlns:a16="http://schemas.microsoft.com/office/drawing/2014/main" id="{7241DA8D-1E05-7540-0C29-4F34098EC96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03920" y="1042554"/>
            <a:ext cx="2892778" cy="2051592"/>
          </a:xfrm>
          <a:prstGeom prst="rect">
            <a:avLst/>
          </a:prstGeom>
          <a:noFill/>
          <a:ln>
            <a:noFill/>
          </a:ln>
        </p:spPr>
      </p:pic>
      <p:pic>
        <p:nvPicPr>
          <p:cNvPr id="13" name="Imagem 12">
            <a:extLst>
              <a:ext uri="{FF2B5EF4-FFF2-40B4-BE49-F238E27FC236}">
                <a16:creationId xmlns:a16="http://schemas.microsoft.com/office/drawing/2014/main" id="{E0B073F8-FEFE-5797-6A6C-AA7F3C3F894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992119" y="1140900"/>
            <a:ext cx="2938139" cy="2116335"/>
          </a:xfrm>
          <a:prstGeom prst="rect">
            <a:avLst/>
          </a:prstGeom>
          <a:noFill/>
          <a:ln>
            <a:noFill/>
          </a:ln>
        </p:spPr>
      </p:pic>
      <p:pic>
        <p:nvPicPr>
          <p:cNvPr id="14" name="Imagem 13">
            <a:extLst>
              <a:ext uri="{FF2B5EF4-FFF2-40B4-BE49-F238E27FC236}">
                <a16:creationId xmlns:a16="http://schemas.microsoft.com/office/drawing/2014/main" id="{F9472B0A-1A0E-34AC-59C9-F88510768CF0}"/>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224043" y="3033602"/>
            <a:ext cx="2776525" cy="1969527"/>
          </a:xfrm>
          <a:prstGeom prst="rect">
            <a:avLst/>
          </a:prstGeom>
          <a:noFill/>
          <a:ln>
            <a:noFill/>
          </a:ln>
        </p:spPr>
      </p:pic>
      <p:pic>
        <p:nvPicPr>
          <p:cNvPr id="15" name="Imagem 14">
            <a:extLst>
              <a:ext uri="{FF2B5EF4-FFF2-40B4-BE49-F238E27FC236}">
                <a16:creationId xmlns:a16="http://schemas.microsoft.com/office/drawing/2014/main" id="{13425C88-23B7-F4B9-23A2-63D81DDD08C3}"/>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29668" y="3033602"/>
            <a:ext cx="2875489" cy="2007747"/>
          </a:xfrm>
          <a:prstGeom prst="rect">
            <a:avLst/>
          </a:prstGeom>
          <a:noFill/>
          <a:ln>
            <a:noFill/>
          </a:ln>
        </p:spPr>
      </p:pic>
      <p:pic>
        <p:nvPicPr>
          <p:cNvPr id="17" name="Imagem 16">
            <a:extLst>
              <a:ext uri="{FF2B5EF4-FFF2-40B4-BE49-F238E27FC236}">
                <a16:creationId xmlns:a16="http://schemas.microsoft.com/office/drawing/2014/main" id="{DB873205-D54B-90A9-19CB-358D2BF7EA3E}"/>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020507" y="3165004"/>
            <a:ext cx="2938139" cy="1885401"/>
          </a:xfrm>
          <a:prstGeom prst="rect">
            <a:avLst/>
          </a:prstGeom>
          <a:noFill/>
          <a:ln>
            <a:noFill/>
          </a:ln>
        </p:spPr>
      </p:pic>
      <p:pic>
        <p:nvPicPr>
          <p:cNvPr id="18" name="Imagem 17">
            <a:extLst>
              <a:ext uri="{FF2B5EF4-FFF2-40B4-BE49-F238E27FC236}">
                <a16:creationId xmlns:a16="http://schemas.microsoft.com/office/drawing/2014/main" id="{61C2F061-8C0C-53A3-5C0D-2D9FC21B45F4}"/>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224043" y="5003129"/>
            <a:ext cx="2802273" cy="1872855"/>
          </a:xfrm>
          <a:prstGeom prst="rect">
            <a:avLst/>
          </a:prstGeom>
          <a:noFill/>
          <a:ln>
            <a:noFill/>
          </a:ln>
        </p:spPr>
      </p:pic>
      <p:pic>
        <p:nvPicPr>
          <p:cNvPr id="20" name="Imagem 10">
            <a:extLst>
              <a:ext uri="{FF2B5EF4-FFF2-40B4-BE49-F238E27FC236}">
                <a16:creationId xmlns:a16="http://schemas.microsoft.com/office/drawing/2014/main" id="{625EBD30-4317-AA58-5E51-FE83346FF217}"/>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648200" y="4957747"/>
            <a:ext cx="2780863" cy="1900253"/>
          </a:xfrm>
          <a:prstGeom prst="rect">
            <a:avLst/>
          </a:prstGeom>
          <a:noFill/>
          <a:ln>
            <a:noFill/>
          </a:ln>
        </p:spPr>
      </p:pic>
      <p:pic>
        <p:nvPicPr>
          <p:cNvPr id="22" name="Imagem 11">
            <a:extLst>
              <a:ext uri="{FF2B5EF4-FFF2-40B4-BE49-F238E27FC236}">
                <a16:creationId xmlns:a16="http://schemas.microsoft.com/office/drawing/2014/main" id="{2F6DB86E-44B3-B70E-CBC3-0FD20623A986}"/>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924800" y="5056223"/>
            <a:ext cx="3033845" cy="1854871"/>
          </a:xfrm>
          <a:prstGeom prst="rect">
            <a:avLst/>
          </a:prstGeom>
          <a:noFill/>
          <a:ln>
            <a:noFill/>
          </a:ln>
        </p:spPr>
      </p:pic>
      <p:sp>
        <p:nvSpPr>
          <p:cNvPr id="24" name="CaixaDeTexto 18">
            <a:extLst>
              <a:ext uri="{FF2B5EF4-FFF2-40B4-BE49-F238E27FC236}">
                <a16:creationId xmlns:a16="http://schemas.microsoft.com/office/drawing/2014/main" id="{3F9DE7AF-D039-5B15-0DD0-622EBE35EAD0}"/>
              </a:ext>
            </a:extLst>
          </p:cNvPr>
          <p:cNvSpPr txBox="1"/>
          <p:nvPr/>
        </p:nvSpPr>
        <p:spPr>
          <a:xfrm rot="16200000">
            <a:off x="10207664" y="3782640"/>
            <a:ext cx="1795173" cy="369332"/>
          </a:xfrm>
          <a:prstGeom prst="rect">
            <a:avLst/>
          </a:prstGeom>
          <a:noFill/>
        </p:spPr>
        <p:txBody>
          <a:bodyPr wrap="square">
            <a:spAutoFit/>
          </a:bodyPr>
          <a:lstStyle/>
          <a:p>
            <a:r>
              <a:rPr lang="pt-BR" b="1" dirty="0" err="1">
                <a:solidFill>
                  <a:schemeClr val="tx1"/>
                </a:solidFill>
                <a:effectLst/>
                <a:latin typeface="+mj-lt"/>
                <a:ea typeface="PMingLiU" panose="02020500000000000000" pitchFamily="18" charset="-120"/>
              </a:rPr>
              <a:t>Architecture</a:t>
            </a:r>
            <a:r>
              <a:rPr lang="pt-BR" b="1" dirty="0">
                <a:solidFill>
                  <a:schemeClr val="tx1"/>
                </a:solidFill>
                <a:effectLst/>
                <a:latin typeface="+mj-lt"/>
                <a:ea typeface="PMingLiU" panose="02020500000000000000" pitchFamily="18" charset="-120"/>
              </a:rPr>
              <a:t> </a:t>
            </a:r>
            <a:r>
              <a:rPr lang="pt-BR" b="1" dirty="0">
                <a:solidFill>
                  <a:schemeClr val="tx1"/>
                </a:solidFill>
                <a:latin typeface="+mj-lt"/>
                <a:ea typeface="PMingLiU" panose="02020500000000000000" pitchFamily="18" charset="-120"/>
              </a:rPr>
              <a:t>2</a:t>
            </a:r>
            <a:endParaRPr lang="pt-BR" b="1" dirty="0">
              <a:solidFill>
                <a:schemeClr val="tx1"/>
              </a:solidFill>
              <a:effectLst/>
              <a:latin typeface="+mj-lt"/>
              <a:ea typeface="PMingLiU" panose="02020500000000000000" pitchFamily="18" charset="-120"/>
            </a:endParaRPr>
          </a:p>
        </p:txBody>
      </p:sp>
      <p:sp>
        <p:nvSpPr>
          <p:cNvPr id="25" name="CaixaDeTexto 18">
            <a:extLst>
              <a:ext uri="{FF2B5EF4-FFF2-40B4-BE49-F238E27FC236}">
                <a16:creationId xmlns:a16="http://schemas.microsoft.com/office/drawing/2014/main" id="{9049108F-3C67-08E0-C3F4-11D298E2FD0B}"/>
              </a:ext>
            </a:extLst>
          </p:cNvPr>
          <p:cNvSpPr txBox="1"/>
          <p:nvPr/>
        </p:nvSpPr>
        <p:spPr>
          <a:xfrm rot="16200000">
            <a:off x="10207664" y="1883702"/>
            <a:ext cx="1795173" cy="369332"/>
          </a:xfrm>
          <a:prstGeom prst="rect">
            <a:avLst/>
          </a:prstGeom>
          <a:noFill/>
        </p:spPr>
        <p:txBody>
          <a:bodyPr wrap="square">
            <a:spAutoFit/>
          </a:bodyPr>
          <a:lstStyle/>
          <a:p>
            <a:r>
              <a:rPr lang="pt-BR" b="1" dirty="0" err="1">
                <a:solidFill>
                  <a:schemeClr val="tx1"/>
                </a:solidFill>
                <a:effectLst/>
                <a:latin typeface="+mj-lt"/>
                <a:ea typeface="PMingLiU" panose="02020500000000000000" pitchFamily="18" charset="-120"/>
              </a:rPr>
              <a:t>Architecture</a:t>
            </a:r>
            <a:r>
              <a:rPr lang="pt-BR" b="1" dirty="0">
                <a:solidFill>
                  <a:schemeClr val="tx1"/>
                </a:solidFill>
                <a:effectLst/>
                <a:latin typeface="+mj-lt"/>
                <a:ea typeface="PMingLiU" panose="02020500000000000000" pitchFamily="18" charset="-120"/>
              </a:rPr>
              <a:t> 1</a:t>
            </a:r>
          </a:p>
        </p:txBody>
      </p:sp>
      <p:sp>
        <p:nvSpPr>
          <p:cNvPr id="26" name="CaixaDeTexto 18">
            <a:extLst>
              <a:ext uri="{FF2B5EF4-FFF2-40B4-BE49-F238E27FC236}">
                <a16:creationId xmlns:a16="http://schemas.microsoft.com/office/drawing/2014/main" id="{EAC5C409-6FAA-7348-EE16-DCD816B86255}"/>
              </a:ext>
            </a:extLst>
          </p:cNvPr>
          <p:cNvSpPr txBox="1"/>
          <p:nvPr/>
        </p:nvSpPr>
        <p:spPr>
          <a:xfrm rot="16200000">
            <a:off x="10274113" y="5775748"/>
            <a:ext cx="1795173" cy="369332"/>
          </a:xfrm>
          <a:prstGeom prst="rect">
            <a:avLst/>
          </a:prstGeom>
          <a:noFill/>
        </p:spPr>
        <p:txBody>
          <a:bodyPr wrap="square">
            <a:spAutoFit/>
          </a:bodyPr>
          <a:lstStyle/>
          <a:p>
            <a:r>
              <a:rPr lang="pt-BR" b="1" dirty="0" err="1">
                <a:solidFill>
                  <a:schemeClr val="tx1"/>
                </a:solidFill>
                <a:effectLst/>
                <a:latin typeface="+mj-lt"/>
                <a:ea typeface="PMingLiU" panose="02020500000000000000" pitchFamily="18" charset="-120"/>
              </a:rPr>
              <a:t>Architecture</a:t>
            </a:r>
            <a:r>
              <a:rPr lang="pt-BR" b="1" dirty="0">
                <a:solidFill>
                  <a:schemeClr val="tx1"/>
                </a:solidFill>
                <a:effectLst/>
                <a:latin typeface="+mj-lt"/>
                <a:ea typeface="PMingLiU" panose="02020500000000000000" pitchFamily="18" charset="-120"/>
              </a:rPr>
              <a:t> 3</a:t>
            </a:r>
          </a:p>
        </p:txBody>
      </p:sp>
      <p:sp>
        <p:nvSpPr>
          <p:cNvPr id="27" name="CaixaDeTexto 15">
            <a:extLst>
              <a:ext uri="{FF2B5EF4-FFF2-40B4-BE49-F238E27FC236}">
                <a16:creationId xmlns:a16="http://schemas.microsoft.com/office/drawing/2014/main" id="{7B3C64A3-2B8F-6000-6429-5F69DCAB1E2A}"/>
              </a:ext>
            </a:extLst>
          </p:cNvPr>
          <p:cNvSpPr txBox="1"/>
          <p:nvPr/>
        </p:nvSpPr>
        <p:spPr>
          <a:xfrm>
            <a:off x="8343739" y="914400"/>
            <a:ext cx="2510691" cy="323165"/>
          </a:xfrm>
          <a:prstGeom prst="rect">
            <a:avLst/>
          </a:prstGeom>
          <a:noFill/>
        </p:spPr>
        <p:txBody>
          <a:bodyPr wrap="square">
            <a:spAutoFit/>
          </a:bodyPr>
          <a:lstStyle/>
          <a:p>
            <a:r>
              <a:rPr lang="pt-BR" sz="1500" dirty="0">
                <a:solidFill>
                  <a:schemeClr val="tx1"/>
                </a:solidFill>
                <a:latin typeface="+mj-lt"/>
                <a:ea typeface="PMingLiU" panose="02020500000000000000" pitchFamily="18" charset="-120"/>
              </a:rPr>
              <a:t> </a:t>
            </a:r>
            <a:r>
              <a:rPr lang="pt-BR" sz="1500" dirty="0" err="1">
                <a:solidFill>
                  <a:schemeClr val="tx1"/>
                </a:solidFill>
                <a:latin typeface="+mj-lt"/>
                <a:ea typeface="PMingLiU" panose="02020500000000000000" pitchFamily="18" charset="-120"/>
              </a:rPr>
              <a:t>Slice</a:t>
            </a:r>
            <a:endParaRPr lang="pt-BR" sz="1500" dirty="0">
              <a:solidFill>
                <a:schemeClr val="tx1"/>
              </a:solidFill>
              <a:effectLst/>
              <a:latin typeface="+mj-lt"/>
              <a:ea typeface="PMingLiU" panose="02020500000000000000" pitchFamily="18" charset="-120"/>
            </a:endParaRPr>
          </a:p>
        </p:txBody>
      </p:sp>
      <p:sp>
        <p:nvSpPr>
          <p:cNvPr id="28" name="CaixaDeTexto 20">
            <a:extLst>
              <a:ext uri="{FF2B5EF4-FFF2-40B4-BE49-F238E27FC236}">
                <a16:creationId xmlns:a16="http://schemas.microsoft.com/office/drawing/2014/main" id="{6262CDA1-AB48-4555-D14F-E7A0C6BC0182}"/>
              </a:ext>
            </a:extLst>
          </p:cNvPr>
          <p:cNvSpPr txBox="1"/>
          <p:nvPr/>
        </p:nvSpPr>
        <p:spPr>
          <a:xfrm>
            <a:off x="4758159" y="893803"/>
            <a:ext cx="2510691" cy="323165"/>
          </a:xfrm>
          <a:prstGeom prst="rect">
            <a:avLst/>
          </a:prstGeom>
          <a:noFill/>
        </p:spPr>
        <p:txBody>
          <a:bodyPr wrap="square">
            <a:spAutoFit/>
          </a:bodyPr>
          <a:lstStyle/>
          <a:p>
            <a:r>
              <a:rPr lang="pt-BR" sz="1500" dirty="0">
                <a:solidFill>
                  <a:schemeClr val="tx1"/>
                </a:solidFill>
                <a:latin typeface="+mj-lt"/>
                <a:ea typeface="PMingLiU" panose="02020500000000000000" pitchFamily="18" charset="-120"/>
              </a:rPr>
              <a:t>CWT</a:t>
            </a:r>
            <a:endParaRPr lang="pt-BR" sz="1500" dirty="0">
              <a:solidFill>
                <a:schemeClr val="tx1"/>
              </a:solidFill>
              <a:effectLst/>
              <a:latin typeface="+mj-lt"/>
              <a:ea typeface="PMingLiU" panose="02020500000000000000" pitchFamily="18" charset="-120"/>
            </a:endParaRPr>
          </a:p>
        </p:txBody>
      </p:sp>
      <p:sp>
        <p:nvSpPr>
          <p:cNvPr id="29" name="CaixaDeTexto 18">
            <a:extLst>
              <a:ext uri="{FF2B5EF4-FFF2-40B4-BE49-F238E27FC236}">
                <a16:creationId xmlns:a16="http://schemas.microsoft.com/office/drawing/2014/main" id="{F8972EE9-0106-DCB3-5FDE-CDBDE827833D}"/>
              </a:ext>
            </a:extLst>
          </p:cNvPr>
          <p:cNvSpPr txBox="1"/>
          <p:nvPr/>
        </p:nvSpPr>
        <p:spPr>
          <a:xfrm>
            <a:off x="1356962" y="902447"/>
            <a:ext cx="2510691" cy="323165"/>
          </a:xfrm>
          <a:prstGeom prst="rect">
            <a:avLst/>
          </a:prstGeom>
          <a:noFill/>
        </p:spPr>
        <p:txBody>
          <a:bodyPr wrap="square">
            <a:spAutoFit/>
          </a:bodyPr>
          <a:lstStyle/>
          <a:p>
            <a:r>
              <a:rPr lang="pt-BR" sz="1500" dirty="0">
                <a:solidFill>
                  <a:schemeClr val="tx1"/>
                </a:solidFill>
                <a:latin typeface="+mj-lt"/>
                <a:ea typeface="PMingLiU" panose="02020500000000000000" pitchFamily="18" charset="-120"/>
              </a:rPr>
              <a:t>STFT</a:t>
            </a:r>
            <a:endParaRPr lang="pt-BR" sz="1500" dirty="0">
              <a:solidFill>
                <a:schemeClr val="tx1"/>
              </a:solidFill>
              <a:effectLst/>
              <a:latin typeface="+mj-lt"/>
              <a:ea typeface="PMingLiU" panose="02020500000000000000" pitchFamily="18" charset="-120"/>
            </a:endParaRPr>
          </a:p>
        </p:txBody>
      </p:sp>
      <p:sp>
        <p:nvSpPr>
          <p:cNvPr id="30" name="CaixaDeTexto 18">
            <a:extLst>
              <a:ext uri="{FF2B5EF4-FFF2-40B4-BE49-F238E27FC236}">
                <a16:creationId xmlns:a16="http://schemas.microsoft.com/office/drawing/2014/main" id="{7F1E4D5B-E2B0-8285-C2E4-78485036B5BE}"/>
              </a:ext>
            </a:extLst>
          </p:cNvPr>
          <p:cNvSpPr txBox="1"/>
          <p:nvPr/>
        </p:nvSpPr>
        <p:spPr>
          <a:xfrm rot="16200000">
            <a:off x="10207665" y="1883702"/>
            <a:ext cx="1795173" cy="369332"/>
          </a:xfrm>
          <a:prstGeom prst="rect">
            <a:avLst/>
          </a:prstGeom>
          <a:noFill/>
        </p:spPr>
        <p:txBody>
          <a:bodyPr wrap="square">
            <a:spAutoFit/>
          </a:bodyPr>
          <a:lstStyle/>
          <a:p>
            <a:r>
              <a:rPr lang="pt-BR" b="1" dirty="0" err="1">
                <a:solidFill>
                  <a:schemeClr val="tx1"/>
                </a:solidFill>
                <a:effectLst/>
                <a:latin typeface="+mj-lt"/>
                <a:ea typeface="PMingLiU" panose="02020500000000000000" pitchFamily="18" charset="-120"/>
              </a:rPr>
              <a:t>Architecture</a:t>
            </a:r>
            <a:r>
              <a:rPr lang="pt-BR" b="1" dirty="0">
                <a:solidFill>
                  <a:schemeClr val="tx1"/>
                </a:solidFill>
                <a:effectLst/>
                <a:latin typeface="+mj-lt"/>
                <a:ea typeface="PMingLiU" panose="02020500000000000000" pitchFamily="18" charset="-120"/>
              </a:rPr>
              <a:t> 1</a:t>
            </a:r>
          </a:p>
        </p:txBody>
      </p:sp>
      <p:sp>
        <p:nvSpPr>
          <p:cNvPr id="36" name="CaixaDeTexto 18">
            <a:extLst>
              <a:ext uri="{FF2B5EF4-FFF2-40B4-BE49-F238E27FC236}">
                <a16:creationId xmlns:a16="http://schemas.microsoft.com/office/drawing/2014/main" id="{AB09A65B-B221-43E0-270F-E17BDF1AE160}"/>
              </a:ext>
            </a:extLst>
          </p:cNvPr>
          <p:cNvSpPr txBox="1"/>
          <p:nvPr/>
        </p:nvSpPr>
        <p:spPr>
          <a:xfrm rot="16200000">
            <a:off x="10207665" y="3782640"/>
            <a:ext cx="1795173" cy="369332"/>
          </a:xfrm>
          <a:prstGeom prst="rect">
            <a:avLst/>
          </a:prstGeom>
          <a:noFill/>
        </p:spPr>
        <p:txBody>
          <a:bodyPr wrap="square">
            <a:spAutoFit/>
          </a:bodyPr>
          <a:lstStyle/>
          <a:p>
            <a:r>
              <a:rPr lang="pt-BR" b="1" dirty="0" err="1">
                <a:solidFill>
                  <a:schemeClr val="tx1"/>
                </a:solidFill>
                <a:effectLst/>
                <a:latin typeface="+mj-lt"/>
                <a:ea typeface="PMingLiU" panose="02020500000000000000" pitchFamily="18" charset="-120"/>
              </a:rPr>
              <a:t>Architecture</a:t>
            </a:r>
            <a:r>
              <a:rPr lang="pt-BR" b="1" dirty="0">
                <a:solidFill>
                  <a:schemeClr val="tx1"/>
                </a:solidFill>
                <a:effectLst/>
                <a:latin typeface="+mj-lt"/>
                <a:ea typeface="PMingLiU" panose="02020500000000000000" pitchFamily="18" charset="-120"/>
              </a:rPr>
              <a:t> </a:t>
            </a:r>
            <a:r>
              <a:rPr lang="pt-BR" b="1" dirty="0">
                <a:solidFill>
                  <a:schemeClr val="tx1"/>
                </a:solidFill>
                <a:latin typeface="+mj-lt"/>
                <a:ea typeface="PMingLiU" panose="02020500000000000000" pitchFamily="18" charset="-120"/>
              </a:rPr>
              <a:t>2</a:t>
            </a:r>
            <a:endParaRPr lang="pt-BR" b="1" dirty="0">
              <a:solidFill>
                <a:schemeClr val="tx1"/>
              </a:solidFill>
              <a:effectLst/>
              <a:latin typeface="+mj-lt"/>
              <a:ea typeface="PMingLiU" panose="02020500000000000000" pitchFamily="18" charset="-120"/>
            </a:endParaRPr>
          </a:p>
        </p:txBody>
      </p:sp>
      <p:sp>
        <p:nvSpPr>
          <p:cNvPr id="37" name="CaixaDeTexto 18">
            <a:extLst>
              <a:ext uri="{FF2B5EF4-FFF2-40B4-BE49-F238E27FC236}">
                <a16:creationId xmlns:a16="http://schemas.microsoft.com/office/drawing/2014/main" id="{FDE428A4-F1BC-2A65-F7B8-679C9EDD0D0F}"/>
              </a:ext>
            </a:extLst>
          </p:cNvPr>
          <p:cNvSpPr txBox="1"/>
          <p:nvPr/>
        </p:nvSpPr>
        <p:spPr>
          <a:xfrm rot="16200000">
            <a:off x="10274114" y="5775748"/>
            <a:ext cx="1795173" cy="369332"/>
          </a:xfrm>
          <a:prstGeom prst="rect">
            <a:avLst/>
          </a:prstGeom>
          <a:noFill/>
        </p:spPr>
        <p:txBody>
          <a:bodyPr wrap="square">
            <a:spAutoFit/>
          </a:bodyPr>
          <a:lstStyle/>
          <a:p>
            <a:r>
              <a:rPr lang="pt-BR" b="1" dirty="0" err="1">
                <a:solidFill>
                  <a:schemeClr val="tx1"/>
                </a:solidFill>
                <a:effectLst/>
                <a:latin typeface="+mj-lt"/>
                <a:ea typeface="PMingLiU" panose="02020500000000000000" pitchFamily="18" charset="-120"/>
              </a:rPr>
              <a:t>Architecture</a:t>
            </a:r>
            <a:r>
              <a:rPr lang="pt-BR" b="1" dirty="0">
                <a:solidFill>
                  <a:schemeClr val="tx1"/>
                </a:solidFill>
                <a:effectLst/>
                <a:latin typeface="+mj-lt"/>
                <a:ea typeface="PMingLiU" panose="02020500000000000000" pitchFamily="18" charset="-120"/>
              </a:rPr>
              <a:t> 3</a:t>
            </a:r>
          </a:p>
        </p:txBody>
      </p:sp>
      <p:sp>
        <p:nvSpPr>
          <p:cNvPr id="38" name="CaixaDeTexto 15">
            <a:extLst>
              <a:ext uri="{FF2B5EF4-FFF2-40B4-BE49-F238E27FC236}">
                <a16:creationId xmlns:a16="http://schemas.microsoft.com/office/drawing/2014/main" id="{A027E275-05FC-D3F3-6296-7A7C4261CCAC}"/>
              </a:ext>
            </a:extLst>
          </p:cNvPr>
          <p:cNvSpPr txBox="1"/>
          <p:nvPr/>
        </p:nvSpPr>
        <p:spPr>
          <a:xfrm>
            <a:off x="8343740" y="914400"/>
            <a:ext cx="2510691" cy="323165"/>
          </a:xfrm>
          <a:prstGeom prst="rect">
            <a:avLst/>
          </a:prstGeom>
          <a:noFill/>
        </p:spPr>
        <p:txBody>
          <a:bodyPr wrap="square">
            <a:spAutoFit/>
          </a:bodyPr>
          <a:lstStyle/>
          <a:p>
            <a:r>
              <a:rPr lang="pt-BR" sz="1500" b="1" dirty="0">
                <a:solidFill>
                  <a:schemeClr val="tx1"/>
                </a:solidFill>
                <a:latin typeface="+mj-lt"/>
                <a:ea typeface="PMingLiU" panose="02020500000000000000" pitchFamily="18" charset="-120"/>
              </a:rPr>
              <a:t> </a:t>
            </a:r>
            <a:r>
              <a:rPr lang="pt-BR" sz="1500" b="1" dirty="0" err="1">
                <a:solidFill>
                  <a:schemeClr val="tx1"/>
                </a:solidFill>
                <a:latin typeface="+mj-lt"/>
                <a:ea typeface="PMingLiU" panose="02020500000000000000" pitchFamily="18" charset="-120"/>
              </a:rPr>
              <a:t>Slice</a:t>
            </a:r>
            <a:endParaRPr lang="pt-BR" sz="1500" b="1" dirty="0">
              <a:solidFill>
                <a:schemeClr val="tx1"/>
              </a:solidFill>
              <a:effectLst/>
              <a:latin typeface="+mj-lt"/>
              <a:ea typeface="PMingLiU" panose="02020500000000000000" pitchFamily="18" charset="-120"/>
            </a:endParaRPr>
          </a:p>
        </p:txBody>
      </p:sp>
      <p:sp>
        <p:nvSpPr>
          <p:cNvPr id="39" name="CaixaDeTexto 20">
            <a:extLst>
              <a:ext uri="{FF2B5EF4-FFF2-40B4-BE49-F238E27FC236}">
                <a16:creationId xmlns:a16="http://schemas.microsoft.com/office/drawing/2014/main" id="{EC92B8E7-F30F-2B1F-3933-A9C0CCACC309}"/>
              </a:ext>
            </a:extLst>
          </p:cNvPr>
          <p:cNvSpPr txBox="1"/>
          <p:nvPr/>
        </p:nvSpPr>
        <p:spPr>
          <a:xfrm>
            <a:off x="4758160" y="893803"/>
            <a:ext cx="2510691" cy="323165"/>
          </a:xfrm>
          <a:prstGeom prst="rect">
            <a:avLst/>
          </a:prstGeom>
          <a:noFill/>
        </p:spPr>
        <p:txBody>
          <a:bodyPr wrap="square">
            <a:spAutoFit/>
          </a:bodyPr>
          <a:lstStyle/>
          <a:p>
            <a:r>
              <a:rPr lang="pt-BR" sz="1500" b="1" dirty="0">
                <a:solidFill>
                  <a:schemeClr val="tx1"/>
                </a:solidFill>
                <a:latin typeface="+mj-lt"/>
                <a:ea typeface="PMingLiU" panose="02020500000000000000" pitchFamily="18" charset="-120"/>
              </a:rPr>
              <a:t>CWT</a:t>
            </a:r>
            <a:endParaRPr lang="pt-BR" sz="1500" b="1" dirty="0">
              <a:solidFill>
                <a:schemeClr val="tx1"/>
              </a:solidFill>
              <a:effectLst/>
              <a:latin typeface="+mj-lt"/>
              <a:ea typeface="PMingLiU" panose="02020500000000000000" pitchFamily="18" charset="-120"/>
            </a:endParaRPr>
          </a:p>
        </p:txBody>
      </p:sp>
      <p:sp>
        <p:nvSpPr>
          <p:cNvPr id="40" name="CaixaDeTexto 18">
            <a:extLst>
              <a:ext uri="{FF2B5EF4-FFF2-40B4-BE49-F238E27FC236}">
                <a16:creationId xmlns:a16="http://schemas.microsoft.com/office/drawing/2014/main" id="{A0203506-9844-0E38-3F3F-31B32AF14E40}"/>
              </a:ext>
            </a:extLst>
          </p:cNvPr>
          <p:cNvSpPr txBox="1"/>
          <p:nvPr/>
        </p:nvSpPr>
        <p:spPr>
          <a:xfrm>
            <a:off x="1356963" y="902447"/>
            <a:ext cx="2510691" cy="323165"/>
          </a:xfrm>
          <a:prstGeom prst="rect">
            <a:avLst/>
          </a:prstGeom>
          <a:noFill/>
        </p:spPr>
        <p:txBody>
          <a:bodyPr wrap="square">
            <a:spAutoFit/>
          </a:bodyPr>
          <a:lstStyle/>
          <a:p>
            <a:r>
              <a:rPr lang="pt-BR" sz="1500" b="1" dirty="0">
                <a:solidFill>
                  <a:schemeClr val="tx1"/>
                </a:solidFill>
                <a:latin typeface="+mj-lt"/>
                <a:ea typeface="PMingLiU" panose="02020500000000000000" pitchFamily="18" charset="-120"/>
              </a:rPr>
              <a:t>STFT</a:t>
            </a:r>
            <a:endParaRPr lang="pt-BR" sz="1500" b="1" dirty="0">
              <a:solidFill>
                <a:schemeClr val="tx1"/>
              </a:solidFill>
              <a:effectLst/>
              <a:latin typeface="+mj-lt"/>
              <a:ea typeface="PMingLiU" panose="02020500000000000000" pitchFamily="18" charset="-120"/>
            </a:endParaRPr>
          </a:p>
        </p:txBody>
      </p:sp>
      <p:sp>
        <p:nvSpPr>
          <p:cNvPr id="41" name="CaixaDeTexto 18">
            <a:extLst>
              <a:ext uri="{FF2B5EF4-FFF2-40B4-BE49-F238E27FC236}">
                <a16:creationId xmlns:a16="http://schemas.microsoft.com/office/drawing/2014/main" id="{52BEAED2-D6A8-A434-9770-34E7B63EFD2B}"/>
              </a:ext>
            </a:extLst>
          </p:cNvPr>
          <p:cNvSpPr txBox="1"/>
          <p:nvPr/>
        </p:nvSpPr>
        <p:spPr>
          <a:xfrm rot="16200000">
            <a:off x="10207666" y="1883702"/>
            <a:ext cx="1795173" cy="369332"/>
          </a:xfrm>
          <a:prstGeom prst="rect">
            <a:avLst/>
          </a:prstGeom>
          <a:noFill/>
        </p:spPr>
        <p:txBody>
          <a:bodyPr wrap="square">
            <a:spAutoFit/>
          </a:bodyPr>
          <a:lstStyle/>
          <a:p>
            <a:r>
              <a:rPr lang="pt-BR" b="1" dirty="0" err="1">
                <a:solidFill>
                  <a:schemeClr val="tx1"/>
                </a:solidFill>
                <a:effectLst/>
                <a:latin typeface="+mj-lt"/>
                <a:ea typeface="PMingLiU" panose="02020500000000000000" pitchFamily="18" charset="-120"/>
              </a:rPr>
              <a:t>Architecture</a:t>
            </a:r>
            <a:r>
              <a:rPr lang="pt-BR" b="1" dirty="0">
                <a:solidFill>
                  <a:schemeClr val="tx1"/>
                </a:solidFill>
                <a:effectLst/>
                <a:latin typeface="+mj-lt"/>
                <a:ea typeface="PMingLiU" panose="02020500000000000000" pitchFamily="18" charset="-120"/>
              </a:rPr>
              <a:t> 1</a:t>
            </a:r>
          </a:p>
        </p:txBody>
      </p:sp>
      <p:sp>
        <p:nvSpPr>
          <p:cNvPr id="2" name="Oval 1">
            <a:extLst>
              <a:ext uri="{FF2B5EF4-FFF2-40B4-BE49-F238E27FC236}">
                <a16:creationId xmlns:a16="http://schemas.microsoft.com/office/drawing/2014/main" id="{161D8D16-A9D1-4CF6-D775-6EEF7BEA7A4F}"/>
              </a:ext>
            </a:extLst>
          </p:cNvPr>
          <p:cNvSpPr/>
          <p:nvPr/>
        </p:nvSpPr>
        <p:spPr bwMode="auto">
          <a:xfrm>
            <a:off x="5525773" y="1921676"/>
            <a:ext cx="1934849" cy="983772"/>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96000"/>
              </a:lnSpc>
              <a:spcBef>
                <a:spcPct val="0"/>
              </a:spcBef>
              <a:spcAft>
                <a:spcPct val="0"/>
              </a:spcAft>
              <a:buClr>
                <a:srgbClr val="000000"/>
              </a:buClr>
              <a:buSzPct val="100000"/>
              <a:buFont typeface="Arial" charset="0"/>
              <a:buNone/>
              <a:tabLst/>
            </a:pPr>
            <a:endParaRPr kumimoji="0" lang="en-US" sz="1800" b="0" i="0" u="none" strike="noStrike" cap="none" normalizeH="0" baseline="0">
              <a:ln>
                <a:noFill/>
              </a:ln>
              <a:solidFill>
                <a:schemeClr val="bg1"/>
              </a:solidFill>
              <a:effectLst/>
              <a:latin typeface="Arial" charset="0"/>
              <a:ea typeface="MS Gothic" charset="-128"/>
            </a:endParaRPr>
          </a:p>
        </p:txBody>
      </p:sp>
      <p:sp>
        <p:nvSpPr>
          <p:cNvPr id="32" name="Oval 31">
            <a:extLst>
              <a:ext uri="{FF2B5EF4-FFF2-40B4-BE49-F238E27FC236}">
                <a16:creationId xmlns:a16="http://schemas.microsoft.com/office/drawing/2014/main" id="{3943DEEB-3AEF-2AA7-4425-6602658FCB6A}"/>
              </a:ext>
            </a:extLst>
          </p:cNvPr>
          <p:cNvSpPr/>
          <p:nvPr/>
        </p:nvSpPr>
        <p:spPr bwMode="auto">
          <a:xfrm>
            <a:off x="8229600" y="5079345"/>
            <a:ext cx="2757432" cy="1650066"/>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96000"/>
              </a:lnSpc>
              <a:spcBef>
                <a:spcPct val="0"/>
              </a:spcBef>
              <a:spcAft>
                <a:spcPct val="0"/>
              </a:spcAft>
              <a:buClr>
                <a:srgbClr val="000000"/>
              </a:buClr>
              <a:buSzPct val="100000"/>
              <a:buFont typeface="Arial" charset="0"/>
              <a:buNone/>
              <a:tabLst/>
            </a:pPr>
            <a:endParaRPr kumimoji="0" lang="en-US" sz="1800" b="0" i="0" u="none" strike="noStrike" cap="none" normalizeH="0" baseline="0">
              <a:ln>
                <a:noFill/>
              </a:ln>
              <a:solidFill>
                <a:schemeClr val="bg1"/>
              </a:solidFill>
              <a:effectLst/>
              <a:latin typeface="Arial" charset="0"/>
              <a:ea typeface="MS Gothic" charset="-128"/>
            </a:endParaRPr>
          </a:p>
        </p:txBody>
      </p:sp>
    </p:spTree>
    <p:extLst>
      <p:ext uri="{BB962C8B-B14F-4D97-AF65-F5344CB8AC3E}">
        <p14:creationId xmlns:p14="http://schemas.microsoft.com/office/powerpoint/2010/main" val="82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2" grpId="0" animBg="1"/>
    </p:bldLst>
  </p:timing>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n-IN" dirty="0"/>
              <a:t>CWRU Results: Architecture 1</a:t>
            </a:r>
            <a:endParaRPr lang="pt-BR" dirty="0"/>
          </a:p>
        </p:txBody>
      </p:sp>
      <p:pic>
        <p:nvPicPr>
          <p:cNvPr id="7170" name="Imagem 15">
            <a:extLst>
              <a:ext uri="{FF2B5EF4-FFF2-40B4-BE49-F238E27FC236}">
                <a16:creationId xmlns:a16="http://schemas.microsoft.com/office/drawing/2014/main" id="{6DA6B461-3D94-E954-E90F-DD1143A00D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0462" y="1824158"/>
            <a:ext cx="3862938" cy="2824042"/>
          </a:xfrm>
          <a:prstGeom prst="rect">
            <a:avLst/>
          </a:prstGeom>
          <a:noFill/>
          <a:extLst>
            <a:ext uri="{909E8E84-426E-40DD-AFC4-6F175D3DCCD1}">
              <a14:hiddenFill xmlns:a14="http://schemas.microsoft.com/office/drawing/2010/main">
                <a:solidFill>
                  <a:srgbClr val="FFFFFF"/>
                </a:solidFill>
              </a14:hiddenFill>
            </a:ext>
          </a:extLst>
        </p:spPr>
      </p:pic>
      <p:pic>
        <p:nvPicPr>
          <p:cNvPr id="7169" name="Imagem 45">
            <a:extLst>
              <a:ext uri="{FF2B5EF4-FFF2-40B4-BE49-F238E27FC236}">
                <a16:creationId xmlns:a16="http://schemas.microsoft.com/office/drawing/2014/main" id="{67D2ECB2-9913-1194-4BAB-2AABE73E7C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68421" y="1824157"/>
            <a:ext cx="3923933" cy="2824043"/>
          </a:xfrm>
          <a:prstGeom prst="rect">
            <a:avLst/>
          </a:prstGeom>
          <a:noFill/>
          <a:extLst>
            <a:ext uri="{909E8E84-426E-40DD-AFC4-6F175D3DCCD1}">
              <a14:hiddenFill xmlns:a14="http://schemas.microsoft.com/office/drawing/2010/main">
                <a:solidFill>
                  <a:srgbClr val="FFFFFF"/>
                </a:solidFill>
              </a14:hiddenFill>
            </a:ext>
          </a:extLst>
        </p:spPr>
      </p:pic>
      <p:pic>
        <p:nvPicPr>
          <p:cNvPr id="14" name="Imagem 16">
            <a:extLst>
              <a:ext uri="{FF2B5EF4-FFF2-40B4-BE49-F238E27FC236}">
                <a16:creationId xmlns:a16="http://schemas.microsoft.com/office/drawing/2014/main" id="{BE362833-DAAD-8387-587B-4E1C5366BC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879560"/>
            <a:ext cx="3923932" cy="2824042"/>
          </a:xfrm>
          <a:prstGeom prst="rect">
            <a:avLst/>
          </a:prstGeom>
          <a:noFill/>
          <a:extLst>
            <a:ext uri="{909E8E84-426E-40DD-AFC4-6F175D3DCCD1}">
              <a14:hiddenFill xmlns:a14="http://schemas.microsoft.com/office/drawing/2010/main">
                <a:solidFill>
                  <a:srgbClr val="FFFFFF"/>
                </a:solidFill>
              </a14:hiddenFill>
            </a:ext>
          </a:extLst>
        </p:spPr>
      </p:pic>
      <p:sp>
        <p:nvSpPr>
          <p:cNvPr id="17" name="CaixaDeTexto 16">
            <a:extLst>
              <a:ext uri="{FF2B5EF4-FFF2-40B4-BE49-F238E27FC236}">
                <a16:creationId xmlns:a16="http://schemas.microsoft.com/office/drawing/2014/main" id="{B4898E96-22DC-5618-007E-33D4ABD08FFB}"/>
              </a:ext>
            </a:extLst>
          </p:cNvPr>
          <p:cNvSpPr txBox="1"/>
          <p:nvPr/>
        </p:nvSpPr>
        <p:spPr>
          <a:xfrm>
            <a:off x="-1143000" y="1510228"/>
            <a:ext cx="6093068" cy="369332"/>
          </a:xfrm>
          <a:prstGeom prst="rect">
            <a:avLst/>
          </a:prstGeom>
          <a:noFill/>
        </p:spPr>
        <p:txBody>
          <a:bodyPr wrap="square">
            <a:spAutoFit/>
          </a:bodyPr>
          <a:lstStyle/>
          <a:p>
            <a:pPr algn="ctr"/>
            <a:r>
              <a:rPr lang="en-GB" sz="1800" b="1" dirty="0">
                <a:solidFill>
                  <a:schemeClr val="tx1"/>
                </a:solidFill>
                <a:effectLst/>
                <a:latin typeface="+mj-lt"/>
                <a:ea typeface="PMingLiU" panose="02020500000000000000" pitchFamily="18" charset="-120"/>
              </a:rPr>
              <a:t>STFT</a:t>
            </a:r>
            <a:endParaRPr lang="pt-BR" sz="2800" b="1" dirty="0">
              <a:solidFill>
                <a:schemeClr val="tx1"/>
              </a:solidFill>
              <a:effectLst/>
              <a:latin typeface="+mj-lt"/>
              <a:ea typeface="PMingLiU" panose="02020500000000000000" pitchFamily="18" charset="-120"/>
            </a:endParaRPr>
          </a:p>
        </p:txBody>
      </p:sp>
      <p:sp>
        <p:nvSpPr>
          <p:cNvPr id="18" name="CaixaDeTexto 17">
            <a:extLst>
              <a:ext uri="{FF2B5EF4-FFF2-40B4-BE49-F238E27FC236}">
                <a16:creationId xmlns:a16="http://schemas.microsoft.com/office/drawing/2014/main" id="{D1926DE8-11A7-19CF-986A-3AE5D477D5C0}"/>
              </a:ext>
            </a:extLst>
          </p:cNvPr>
          <p:cNvSpPr txBox="1"/>
          <p:nvPr/>
        </p:nvSpPr>
        <p:spPr>
          <a:xfrm>
            <a:off x="3049466" y="1510228"/>
            <a:ext cx="6093068" cy="369332"/>
          </a:xfrm>
          <a:prstGeom prst="rect">
            <a:avLst/>
          </a:prstGeom>
          <a:noFill/>
        </p:spPr>
        <p:txBody>
          <a:bodyPr wrap="square">
            <a:spAutoFit/>
          </a:bodyPr>
          <a:lstStyle/>
          <a:p>
            <a:pPr algn="ctr"/>
            <a:r>
              <a:rPr lang="en-GB" sz="1800" b="1" dirty="0">
                <a:solidFill>
                  <a:schemeClr val="tx1"/>
                </a:solidFill>
                <a:effectLst/>
                <a:latin typeface="+mj-lt"/>
                <a:ea typeface="PMingLiU" panose="02020500000000000000" pitchFamily="18" charset="-120"/>
              </a:rPr>
              <a:t>CWT</a:t>
            </a:r>
            <a:endParaRPr lang="pt-BR" sz="2800" b="1" dirty="0">
              <a:solidFill>
                <a:schemeClr val="tx1"/>
              </a:solidFill>
              <a:effectLst/>
              <a:latin typeface="+mj-lt"/>
              <a:ea typeface="PMingLiU" panose="02020500000000000000" pitchFamily="18" charset="-120"/>
            </a:endParaRPr>
          </a:p>
        </p:txBody>
      </p:sp>
      <p:sp>
        <p:nvSpPr>
          <p:cNvPr id="19" name="CaixaDeTexto 18">
            <a:extLst>
              <a:ext uri="{FF2B5EF4-FFF2-40B4-BE49-F238E27FC236}">
                <a16:creationId xmlns:a16="http://schemas.microsoft.com/office/drawing/2014/main" id="{7C61A367-A9EB-2083-6BAC-45A35B5D6414}"/>
              </a:ext>
            </a:extLst>
          </p:cNvPr>
          <p:cNvSpPr txBox="1"/>
          <p:nvPr/>
        </p:nvSpPr>
        <p:spPr>
          <a:xfrm>
            <a:off x="7011867" y="1510228"/>
            <a:ext cx="6093068" cy="369332"/>
          </a:xfrm>
          <a:prstGeom prst="rect">
            <a:avLst/>
          </a:prstGeom>
          <a:noFill/>
        </p:spPr>
        <p:txBody>
          <a:bodyPr wrap="square">
            <a:spAutoFit/>
          </a:bodyPr>
          <a:lstStyle/>
          <a:p>
            <a:pPr algn="ctr"/>
            <a:r>
              <a:rPr lang="en-GB" sz="1800" b="1" dirty="0">
                <a:solidFill>
                  <a:schemeClr val="tx1"/>
                </a:solidFill>
                <a:effectLst/>
                <a:latin typeface="+mj-lt"/>
                <a:ea typeface="PMingLiU" panose="02020500000000000000" pitchFamily="18" charset="-120"/>
              </a:rPr>
              <a:t>Slice</a:t>
            </a:r>
            <a:endParaRPr lang="pt-BR" sz="2800" b="1" dirty="0">
              <a:solidFill>
                <a:schemeClr val="tx1"/>
              </a:solidFill>
              <a:effectLst/>
              <a:latin typeface="+mj-lt"/>
              <a:ea typeface="PMingLiU" panose="02020500000000000000" pitchFamily="18" charset="-120"/>
            </a:endParaRPr>
          </a:p>
        </p:txBody>
      </p:sp>
      <p:sp>
        <p:nvSpPr>
          <p:cNvPr id="11" name="Espaço Reservado para Rodapé 3">
            <a:extLst>
              <a:ext uri="{FF2B5EF4-FFF2-40B4-BE49-F238E27FC236}">
                <a16:creationId xmlns:a16="http://schemas.microsoft.com/office/drawing/2014/main" id="{64A16C80-2327-EABF-B314-E30845A76580}"/>
              </a:ext>
            </a:extLst>
          </p:cNvPr>
          <p:cNvSpPr>
            <a:spLocks noGrp="1"/>
          </p:cNvSpPr>
          <p:nvPr>
            <p:ph type="ftr" idx="4294967295"/>
          </p:nvPr>
        </p:nvSpPr>
        <p:spPr>
          <a:xfrm>
            <a:off x="2280083" y="6504186"/>
            <a:ext cx="8128000" cy="326023"/>
          </a:xfrm>
          <a:prstGeom prst="rect">
            <a:avLst/>
          </a:prstGeom>
        </p:spPr>
        <p:txBody>
          <a:bodyPr/>
          <a:lstStyle/>
          <a:p>
            <a:pPr>
              <a:defRPr/>
            </a:pPr>
            <a:r>
              <a:rPr lang="pt-BR" dirty="0" err="1"/>
              <a:t>June</a:t>
            </a:r>
            <a:r>
              <a:rPr lang="pt-BR" dirty="0"/>
              <a:t> 2022</a:t>
            </a:r>
            <a:endParaRPr lang="en-GB" dirty="0"/>
          </a:p>
        </p:txBody>
      </p:sp>
    </p:spTree>
    <p:extLst>
      <p:ext uri="{BB962C8B-B14F-4D97-AF65-F5344CB8AC3E}">
        <p14:creationId xmlns:p14="http://schemas.microsoft.com/office/powerpoint/2010/main" val="420044300"/>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n-IN" dirty="0"/>
              <a:t>JNU Results</a:t>
            </a:r>
            <a:endParaRPr lang="pt-BR" dirty="0"/>
          </a:p>
        </p:txBody>
      </p:sp>
      <p:graphicFrame>
        <p:nvGraphicFramePr>
          <p:cNvPr id="9" name="Tabela 3">
            <a:extLst>
              <a:ext uri="{FF2B5EF4-FFF2-40B4-BE49-F238E27FC236}">
                <a16:creationId xmlns:a16="http://schemas.microsoft.com/office/drawing/2014/main" id="{B5E924E3-926E-1A39-F888-420929E448A1}"/>
              </a:ext>
            </a:extLst>
          </p:cNvPr>
          <p:cNvGraphicFramePr>
            <a:graphicFrameLocks noGrp="1"/>
          </p:cNvGraphicFramePr>
          <p:nvPr>
            <p:extLst>
              <p:ext uri="{D42A27DB-BD31-4B8C-83A1-F6EECF244321}">
                <p14:modId xmlns:p14="http://schemas.microsoft.com/office/powerpoint/2010/main" val="130706066"/>
              </p:ext>
            </p:extLst>
          </p:nvPr>
        </p:nvGraphicFramePr>
        <p:xfrm>
          <a:off x="3009899" y="914400"/>
          <a:ext cx="6134101" cy="5933280"/>
        </p:xfrm>
        <a:graphic>
          <a:graphicData uri="http://schemas.openxmlformats.org/drawingml/2006/table">
            <a:tbl>
              <a:tblPr firstRow="1" firstCol="1" bandRow="1">
                <a:tableStyleId>{93296810-A885-4BE3-A3E7-6D5BEEA58F35}</a:tableStyleId>
              </a:tblPr>
              <a:tblGrid>
                <a:gridCol w="2111086">
                  <a:extLst>
                    <a:ext uri="{9D8B030D-6E8A-4147-A177-3AD203B41FA5}">
                      <a16:colId xmlns:a16="http://schemas.microsoft.com/office/drawing/2014/main" val="2574543580"/>
                    </a:ext>
                  </a:extLst>
                </a:gridCol>
                <a:gridCol w="1266652">
                  <a:extLst>
                    <a:ext uri="{9D8B030D-6E8A-4147-A177-3AD203B41FA5}">
                      <a16:colId xmlns:a16="http://schemas.microsoft.com/office/drawing/2014/main" val="280757936"/>
                    </a:ext>
                  </a:extLst>
                </a:gridCol>
                <a:gridCol w="1266652">
                  <a:extLst>
                    <a:ext uri="{9D8B030D-6E8A-4147-A177-3AD203B41FA5}">
                      <a16:colId xmlns:a16="http://schemas.microsoft.com/office/drawing/2014/main" val="183411727"/>
                    </a:ext>
                  </a:extLst>
                </a:gridCol>
                <a:gridCol w="1489711">
                  <a:extLst>
                    <a:ext uri="{9D8B030D-6E8A-4147-A177-3AD203B41FA5}">
                      <a16:colId xmlns:a16="http://schemas.microsoft.com/office/drawing/2014/main" val="2244652721"/>
                    </a:ext>
                  </a:extLst>
                </a:gridCol>
              </a:tblGrid>
              <a:tr h="271059">
                <a:tc gridSpan="4">
                  <a:txBody>
                    <a:bodyPr/>
                    <a:lstStyle/>
                    <a:p>
                      <a:pPr algn="ctr" rtl="0" fontAlgn="ctr"/>
                      <a:r>
                        <a:rPr lang="pt-BR" sz="1800" u="none" strike="noStrike" dirty="0" err="1">
                          <a:effectLst/>
                        </a:rPr>
                        <a:t>Architecture</a:t>
                      </a:r>
                      <a:r>
                        <a:rPr lang="pt-BR" sz="1800" u="none" strike="noStrike" dirty="0">
                          <a:effectLst/>
                        </a:rPr>
                        <a:t> 1</a:t>
                      </a:r>
                      <a:endParaRPr lang="pt-BR" sz="1800" b="1" i="1" u="none" strike="noStrike" dirty="0">
                        <a:solidFill>
                          <a:srgbClr val="000000"/>
                        </a:solidFill>
                        <a:effectLst/>
                        <a:latin typeface="Times New Roman" panose="02020603050405020304" pitchFamily="18" charset="0"/>
                      </a:endParaRPr>
                    </a:p>
                  </a:txBody>
                  <a:tcPr marL="5165" marR="5165" marT="5165" marB="0" anchor="ct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617691772"/>
                  </a:ext>
                </a:extLst>
              </a:tr>
              <a:tr h="226718">
                <a:tc>
                  <a:txBody>
                    <a:bodyPr/>
                    <a:lstStyle/>
                    <a:p>
                      <a:pPr algn="ctr" rtl="0" fontAlgn="ctr"/>
                      <a:r>
                        <a:rPr lang="pt-BR" sz="1500" u="none" strike="noStrike">
                          <a:effectLst/>
                        </a:rPr>
                        <a:t>Metric</a:t>
                      </a:r>
                      <a:endParaRPr lang="pt-BR" sz="1500" b="1" i="0" u="none" strike="noStrike">
                        <a:solidFill>
                          <a:srgbClr val="000000"/>
                        </a:solidFill>
                        <a:effectLst/>
                        <a:latin typeface="Times New Roman" panose="02020603050405020304" pitchFamily="18" charset="0"/>
                      </a:endParaRPr>
                    </a:p>
                  </a:txBody>
                  <a:tcPr marL="5165" marR="5165" marT="5165" marB="0" anchor="ctr"/>
                </a:tc>
                <a:tc>
                  <a:txBody>
                    <a:bodyPr/>
                    <a:lstStyle/>
                    <a:p>
                      <a:pPr algn="ctr" rtl="0" fontAlgn="ctr"/>
                      <a:r>
                        <a:rPr lang="pt-BR" sz="1500" u="none" strike="noStrike">
                          <a:effectLst/>
                        </a:rPr>
                        <a:t>STFT</a:t>
                      </a:r>
                      <a:endParaRPr lang="pt-BR" sz="1500" b="1" i="0" u="none" strike="noStrike">
                        <a:solidFill>
                          <a:srgbClr val="000000"/>
                        </a:solidFill>
                        <a:effectLst/>
                        <a:latin typeface="Times New Roman" panose="02020603050405020304" pitchFamily="18" charset="0"/>
                      </a:endParaRPr>
                    </a:p>
                  </a:txBody>
                  <a:tcPr marL="5165" marR="5165" marT="5165" marB="0" anchor="ctr"/>
                </a:tc>
                <a:tc>
                  <a:txBody>
                    <a:bodyPr/>
                    <a:lstStyle/>
                    <a:p>
                      <a:pPr algn="ctr" rtl="0" fontAlgn="ctr"/>
                      <a:r>
                        <a:rPr lang="pt-BR" sz="1500" u="none" strike="noStrike">
                          <a:effectLst/>
                        </a:rPr>
                        <a:t>CWT</a:t>
                      </a:r>
                      <a:endParaRPr lang="pt-BR" sz="1500" b="1" i="0" u="none" strike="noStrike">
                        <a:solidFill>
                          <a:srgbClr val="000000"/>
                        </a:solidFill>
                        <a:effectLst/>
                        <a:latin typeface="Times New Roman" panose="02020603050405020304" pitchFamily="18" charset="0"/>
                      </a:endParaRPr>
                    </a:p>
                  </a:txBody>
                  <a:tcPr marL="5165" marR="5165" marT="5165" marB="0" anchor="ctr"/>
                </a:tc>
                <a:tc>
                  <a:txBody>
                    <a:bodyPr/>
                    <a:lstStyle/>
                    <a:p>
                      <a:pPr algn="ctr" rtl="0" fontAlgn="ctr"/>
                      <a:r>
                        <a:rPr lang="pt-BR" sz="1500" u="none" strike="noStrike">
                          <a:effectLst/>
                        </a:rPr>
                        <a:t>Slice</a:t>
                      </a:r>
                      <a:endParaRPr lang="pt-BR" sz="1500" b="1" i="0" u="none" strike="noStrike">
                        <a:solidFill>
                          <a:srgbClr val="000000"/>
                        </a:solidFill>
                        <a:effectLst/>
                        <a:latin typeface="Times New Roman" panose="02020603050405020304" pitchFamily="18" charset="0"/>
                      </a:endParaRPr>
                    </a:p>
                  </a:txBody>
                  <a:tcPr marL="5165" marR="5165" marT="5165" marB="0" anchor="ctr"/>
                </a:tc>
                <a:extLst>
                  <a:ext uri="{0D108BD9-81ED-4DB2-BD59-A6C34878D82A}">
                    <a16:rowId xmlns:a16="http://schemas.microsoft.com/office/drawing/2014/main" val="251963289"/>
                  </a:ext>
                </a:extLst>
              </a:tr>
              <a:tr h="251270">
                <a:tc>
                  <a:txBody>
                    <a:bodyPr/>
                    <a:lstStyle/>
                    <a:p>
                      <a:pPr algn="ctr" rtl="0" fontAlgn="ctr"/>
                      <a:r>
                        <a:rPr lang="pt-BR" sz="1500" u="none" strike="noStrike" dirty="0" err="1">
                          <a:effectLst/>
                        </a:rPr>
                        <a:t>Last-Mean</a:t>
                      </a:r>
                      <a:endParaRPr lang="pt-BR" sz="1500" b="1" i="0" u="none" strike="noStrike" dirty="0">
                        <a:solidFill>
                          <a:srgbClr val="000000"/>
                        </a:solidFill>
                        <a:effectLst/>
                        <a:latin typeface="Times New Roman" panose="02020603050405020304" pitchFamily="18" charset="0"/>
                      </a:endParaRPr>
                    </a:p>
                  </a:txBody>
                  <a:tcPr marL="5165" marR="5165" marT="5165" marB="0" anchor="ctr"/>
                </a:tc>
                <a:tc>
                  <a:txBody>
                    <a:bodyPr/>
                    <a:lstStyle/>
                    <a:p>
                      <a:pPr algn="ctr" rtl="0" fontAlgn="ctr"/>
                      <a:r>
                        <a:rPr lang="pt-BR" sz="1500" u="none" strike="noStrike">
                          <a:effectLst/>
                        </a:rPr>
                        <a:t>0.669</a:t>
                      </a:r>
                      <a:endParaRPr lang="pt-BR" sz="1500" b="0" i="0" u="none" strike="noStrike">
                        <a:solidFill>
                          <a:srgbClr val="000000"/>
                        </a:solidFill>
                        <a:effectLst/>
                        <a:latin typeface="Times New Roman" panose="02020603050405020304" pitchFamily="18" charset="0"/>
                      </a:endParaRPr>
                    </a:p>
                  </a:txBody>
                  <a:tcPr marL="5165" marR="5165" marT="5165" marB="0" anchor="ctr"/>
                </a:tc>
                <a:tc>
                  <a:txBody>
                    <a:bodyPr/>
                    <a:lstStyle/>
                    <a:p>
                      <a:pPr algn="ctr" rtl="0" fontAlgn="ctr"/>
                      <a:r>
                        <a:rPr lang="pt-BR" sz="1500" u="none" strike="noStrike">
                          <a:effectLst/>
                        </a:rPr>
                        <a:t>0.378</a:t>
                      </a:r>
                      <a:endParaRPr lang="pt-BR" sz="1500" b="0" i="0" u="none" strike="noStrike">
                        <a:solidFill>
                          <a:srgbClr val="000000"/>
                        </a:solidFill>
                        <a:effectLst/>
                        <a:latin typeface="Times New Roman" panose="02020603050405020304" pitchFamily="18" charset="0"/>
                      </a:endParaRPr>
                    </a:p>
                  </a:txBody>
                  <a:tcPr marL="5165" marR="5165" marT="5165" marB="0" anchor="ctr"/>
                </a:tc>
                <a:tc>
                  <a:txBody>
                    <a:bodyPr/>
                    <a:lstStyle/>
                    <a:p>
                      <a:pPr algn="ctr" rtl="0" fontAlgn="ctr"/>
                      <a:r>
                        <a:rPr lang="pt-BR" sz="1500" u="none" strike="noStrike">
                          <a:effectLst/>
                        </a:rPr>
                        <a:t>0.273</a:t>
                      </a:r>
                      <a:endParaRPr lang="pt-BR" sz="1500" b="0" i="0" u="none" strike="noStrike">
                        <a:solidFill>
                          <a:srgbClr val="000000"/>
                        </a:solidFill>
                        <a:effectLst/>
                        <a:latin typeface="Times New Roman" panose="02020603050405020304" pitchFamily="18" charset="0"/>
                      </a:endParaRPr>
                    </a:p>
                  </a:txBody>
                  <a:tcPr marL="5165" marR="5165" marT="5165" marB="0" anchor="ctr"/>
                </a:tc>
                <a:extLst>
                  <a:ext uri="{0D108BD9-81ED-4DB2-BD59-A6C34878D82A}">
                    <a16:rowId xmlns:a16="http://schemas.microsoft.com/office/drawing/2014/main" val="1456318408"/>
                  </a:ext>
                </a:extLst>
              </a:tr>
              <a:tr h="226718">
                <a:tc>
                  <a:txBody>
                    <a:bodyPr/>
                    <a:lstStyle/>
                    <a:p>
                      <a:pPr algn="ctr" rtl="0" fontAlgn="ctr"/>
                      <a:r>
                        <a:rPr lang="pt-BR" sz="1500" u="none" strike="noStrike" dirty="0" err="1">
                          <a:effectLst/>
                        </a:rPr>
                        <a:t>Last</a:t>
                      </a:r>
                      <a:r>
                        <a:rPr lang="pt-BR" sz="1500" u="none" strike="noStrike" dirty="0">
                          <a:effectLst/>
                        </a:rPr>
                        <a:t>-Max</a:t>
                      </a:r>
                      <a:endParaRPr lang="pt-BR" sz="1500" b="1" i="0" u="none" strike="noStrike" dirty="0">
                        <a:solidFill>
                          <a:srgbClr val="000000"/>
                        </a:solidFill>
                        <a:effectLst/>
                        <a:latin typeface="Times New Roman" panose="02020603050405020304" pitchFamily="18" charset="0"/>
                      </a:endParaRPr>
                    </a:p>
                  </a:txBody>
                  <a:tcPr marL="5165" marR="5165" marT="5165" marB="0" anchor="ctr"/>
                </a:tc>
                <a:tc>
                  <a:txBody>
                    <a:bodyPr/>
                    <a:lstStyle/>
                    <a:p>
                      <a:pPr algn="ctr" rtl="0" fontAlgn="ctr"/>
                      <a:r>
                        <a:rPr lang="pt-BR" sz="1500" u="none" strike="noStrike" dirty="0">
                          <a:effectLst/>
                        </a:rPr>
                        <a:t>0.667</a:t>
                      </a:r>
                      <a:endParaRPr lang="pt-BR" sz="1500" b="0" i="0" u="none" strike="noStrike" dirty="0">
                        <a:solidFill>
                          <a:srgbClr val="000000"/>
                        </a:solidFill>
                        <a:effectLst/>
                        <a:latin typeface="Times New Roman" panose="02020603050405020304" pitchFamily="18" charset="0"/>
                      </a:endParaRPr>
                    </a:p>
                  </a:txBody>
                  <a:tcPr marL="5165" marR="5165" marT="5165" marB="0" anchor="ctr"/>
                </a:tc>
                <a:tc>
                  <a:txBody>
                    <a:bodyPr/>
                    <a:lstStyle/>
                    <a:p>
                      <a:pPr algn="ctr" rtl="0" fontAlgn="ctr"/>
                      <a:r>
                        <a:rPr lang="pt-BR" sz="1500" u="none" strike="noStrike">
                          <a:effectLst/>
                        </a:rPr>
                        <a:t>0.375</a:t>
                      </a:r>
                      <a:endParaRPr lang="pt-BR" sz="1500" b="0" i="0" u="none" strike="noStrike">
                        <a:solidFill>
                          <a:srgbClr val="000000"/>
                        </a:solidFill>
                        <a:effectLst/>
                        <a:latin typeface="Times New Roman" panose="02020603050405020304" pitchFamily="18" charset="0"/>
                      </a:endParaRPr>
                    </a:p>
                  </a:txBody>
                  <a:tcPr marL="5165" marR="5165" marT="5165" marB="0" anchor="ctr"/>
                </a:tc>
                <a:tc>
                  <a:txBody>
                    <a:bodyPr/>
                    <a:lstStyle/>
                    <a:p>
                      <a:pPr algn="ctr" rtl="0" fontAlgn="ctr"/>
                      <a:r>
                        <a:rPr lang="pt-BR" sz="1500" u="none" strike="noStrike">
                          <a:effectLst/>
                        </a:rPr>
                        <a:t>0.267</a:t>
                      </a:r>
                      <a:endParaRPr lang="pt-BR" sz="1500" b="0" i="0" u="none" strike="noStrike">
                        <a:solidFill>
                          <a:srgbClr val="000000"/>
                        </a:solidFill>
                        <a:effectLst/>
                        <a:latin typeface="Times New Roman" panose="02020603050405020304" pitchFamily="18" charset="0"/>
                      </a:endParaRPr>
                    </a:p>
                  </a:txBody>
                  <a:tcPr marL="5165" marR="5165" marT="5165" marB="0" anchor="ctr"/>
                </a:tc>
                <a:extLst>
                  <a:ext uri="{0D108BD9-81ED-4DB2-BD59-A6C34878D82A}">
                    <a16:rowId xmlns:a16="http://schemas.microsoft.com/office/drawing/2014/main" val="1983505080"/>
                  </a:ext>
                </a:extLst>
              </a:tr>
              <a:tr h="251270">
                <a:tc>
                  <a:txBody>
                    <a:bodyPr/>
                    <a:lstStyle/>
                    <a:p>
                      <a:pPr algn="ctr" rtl="0" fontAlgn="ctr"/>
                      <a:r>
                        <a:rPr lang="pt-BR" sz="1500" u="none" strike="noStrike" dirty="0">
                          <a:effectLst/>
                        </a:rPr>
                        <a:t>Best-</a:t>
                      </a:r>
                      <a:r>
                        <a:rPr lang="pt-BR" sz="1500" u="none" strike="noStrike" dirty="0" err="1">
                          <a:effectLst/>
                        </a:rPr>
                        <a:t>Mean</a:t>
                      </a:r>
                      <a:endParaRPr lang="pt-BR" sz="1500" b="1" i="0" u="none" strike="noStrike" dirty="0">
                        <a:solidFill>
                          <a:srgbClr val="000000"/>
                        </a:solidFill>
                        <a:effectLst/>
                        <a:latin typeface="Times New Roman" panose="02020603050405020304" pitchFamily="18" charset="0"/>
                      </a:endParaRPr>
                    </a:p>
                  </a:txBody>
                  <a:tcPr marL="5165" marR="5165" marT="5165" marB="0" anchor="ctr"/>
                </a:tc>
                <a:tc>
                  <a:txBody>
                    <a:bodyPr/>
                    <a:lstStyle/>
                    <a:p>
                      <a:pPr algn="ctr" rtl="0" fontAlgn="ctr"/>
                      <a:r>
                        <a:rPr lang="pt-BR" sz="1500" u="none" strike="noStrike" dirty="0">
                          <a:effectLst/>
                        </a:rPr>
                        <a:t>0.669</a:t>
                      </a:r>
                      <a:endParaRPr lang="pt-BR" sz="1500" b="0" i="0" u="none" strike="noStrike" dirty="0">
                        <a:solidFill>
                          <a:srgbClr val="000000"/>
                        </a:solidFill>
                        <a:effectLst/>
                        <a:latin typeface="Times New Roman" panose="02020603050405020304" pitchFamily="18" charset="0"/>
                      </a:endParaRPr>
                    </a:p>
                  </a:txBody>
                  <a:tcPr marL="5165" marR="5165" marT="5165" marB="0" anchor="ctr"/>
                </a:tc>
                <a:tc>
                  <a:txBody>
                    <a:bodyPr/>
                    <a:lstStyle/>
                    <a:p>
                      <a:pPr algn="ctr" rtl="0" fontAlgn="ctr"/>
                      <a:r>
                        <a:rPr lang="pt-BR" sz="1500" u="none" strike="noStrike">
                          <a:effectLst/>
                        </a:rPr>
                        <a:t>0.372</a:t>
                      </a:r>
                      <a:endParaRPr lang="pt-BR" sz="1500" b="0" i="0" u="none" strike="noStrike">
                        <a:solidFill>
                          <a:srgbClr val="000000"/>
                        </a:solidFill>
                        <a:effectLst/>
                        <a:latin typeface="Times New Roman" panose="02020603050405020304" pitchFamily="18" charset="0"/>
                      </a:endParaRPr>
                    </a:p>
                  </a:txBody>
                  <a:tcPr marL="5165" marR="5165" marT="5165" marB="0" anchor="ctr"/>
                </a:tc>
                <a:tc>
                  <a:txBody>
                    <a:bodyPr/>
                    <a:lstStyle/>
                    <a:p>
                      <a:pPr algn="ctr" rtl="0" fontAlgn="ctr"/>
                      <a:r>
                        <a:rPr lang="pt-BR" sz="1500" u="none" strike="noStrike">
                          <a:effectLst/>
                        </a:rPr>
                        <a:t>0.259</a:t>
                      </a:r>
                      <a:endParaRPr lang="pt-BR" sz="1500" b="0" i="0" u="none" strike="noStrike">
                        <a:solidFill>
                          <a:srgbClr val="000000"/>
                        </a:solidFill>
                        <a:effectLst/>
                        <a:latin typeface="Times New Roman" panose="02020603050405020304" pitchFamily="18" charset="0"/>
                      </a:endParaRPr>
                    </a:p>
                  </a:txBody>
                  <a:tcPr marL="5165" marR="5165" marT="5165" marB="0" anchor="ctr"/>
                </a:tc>
                <a:extLst>
                  <a:ext uri="{0D108BD9-81ED-4DB2-BD59-A6C34878D82A}">
                    <a16:rowId xmlns:a16="http://schemas.microsoft.com/office/drawing/2014/main" val="3414262863"/>
                  </a:ext>
                </a:extLst>
              </a:tr>
              <a:tr h="226718">
                <a:tc>
                  <a:txBody>
                    <a:bodyPr/>
                    <a:lstStyle/>
                    <a:p>
                      <a:pPr algn="ctr" rtl="0" fontAlgn="ctr"/>
                      <a:r>
                        <a:rPr lang="pt-BR" sz="1500" u="none" strike="noStrike" dirty="0">
                          <a:effectLst/>
                        </a:rPr>
                        <a:t>Best-Max</a:t>
                      </a:r>
                      <a:endParaRPr lang="pt-BR" sz="1500" b="1" i="0" u="none" strike="noStrike" dirty="0">
                        <a:solidFill>
                          <a:srgbClr val="000000"/>
                        </a:solidFill>
                        <a:effectLst/>
                        <a:latin typeface="Times New Roman" panose="02020603050405020304" pitchFamily="18" charset="0"/>
                      </a:endParaRPr>
                    </a:p>
                  </a:txBody>
                  <a:tcPr marL="5165" marR="5165" marT="5165" marB="0" anchor="ctr"/>
                </a:tc>
                <a:tc>
                  <a:txBody>
                    <a:bodyPr/>
                    <a:lstStyle/>
                    <a:p>
                      <a:pPr algn="ctr" rtl="0" fontAlgn="ctr"/>
                      <a:r>
                        <a:rPr lang="pt-BR" sz="1500" u="none" strike="noStrike">
                          <a:effectLst/>
                        </a:rPr>
                        <a:t>0.66</a:t>
                      </a:r>
                      <a:endParaRPr lang="pt-BR" sz="1500" b="0" i="0" u="none" strike="noStrike">
                        <a:solidFill>
                          <a:srgbClr val="000000"/>
                        </a:solidFill>
                        <a:effectLst/>
                        <a:latin typeface="Times New Roman" panose="02020603050405020304" pitchFamily="18" charset="0"/>
                      </a:endParaRPr>
                    </a:p>
                  </a:txBody>
                  <a:tcPr marL="5165" marR="5165" marT="5165" marB="0" anchor="ctr"/>
                </a:tc>
                <a:tc>
                  <a:txBody>
                    <a:bodyPr/>
                    <a:lstStyle/>
                    <a:p>
                      <a:pPr algn="ctr" rtl="0" fontAlgn="ctr"/>
                      <a:r>
                        <a:rPr lang="pt-BR" sz="1500" u="none" strike="noStrike">
                          <a:effectLst/>
                        </a:rPr>
                        <a:t>0.368</a:t>
                      </a:r>
                      <a:endParaRPr lang="pt-BR" sz="1500" b="0" i="0" u="none" strike="noStrike">
                        <a:solidFill>
                          <a:srgbClr val="000000"/>
                        </a:solidFill>
                        <a:effectLst/>
                        <a:latin typeface="Times New Roman" panose="02020603050405020304" pitchFamily="18" charset="0"/>
                      </a:endParaRPr>
                    </a:p>
                  </a:txBody>
                  <a:tcPr marL="5165" marR="5165" marT="5165" marB="0" anchor="ctr"/>
                </a:tc>
                <a:tc>
                  <a:txBody>
                    <a:bodyPr/>
                    <a:lstStyle/>
                    <a:p>
                      <a:pPr algn="ctr" rtl="0" fontAlgn="ctr"/>
                      <a:r>
                        <a:rPr lang="pt-BR" sz="1500" u="none" strike="noStrike">
                          <a:effectLst/>
                        </a:rPr>
                        <a:t>0.254</a:t>
                      </a:r>
                      <a:endParaRPr lang="pt-BR" sz="1500" b="0" i="0" u="none" strike="noStrike">
                        <a:solidFill>
                          <a:srgbClr val="000000"/>
                        </a:solidFill>
                        <a:effectLst/>
                        <a:latin typeface="Times New Roman" panose="02020603050405020304" pitchFamily="18" charset="0"/>
                      </a:endParaRPr>
                    </a:p>
                  </a:txBody>
                  <a:tcPr marL="5165" marR="5165" marT="5165" marB="0" anchor="ctr"/>
                </a:tc>
                <a:extLst>
                  <a:ext uri="{0D108BD9-81ED-4DB2-BD59-A6C34878D82A}">
                    <a16:rowId xmlns:a16="http://schemas.microsoft.com/office/drawing/2014/main" val="313568345"/>
                  </a:ext>
                </a:extLst>
              </a:tr>
              <a:tr h="271059">
                <a:tc gridSpan="4">
                  <a:txBody>
                    <a:bodyPr/>
                    <a:lstStyle/>
                    <a:p>
                      <a:pPr algn="ctr" rtl="0" fontAlgn="ctr"/>
                      <a:r>
                        <a:rPr lang="pt-BR" sz="1800" u="none" strike="noStrike" dirty="0" err="1">
                          <a:effectLst/>
                        </a:rPr>
                        <a:t>Architecture</a:t>
                      </a:r>
                      <a:r>
                        <a:rPr lang="pt-BR" sz="1800" u="none" strike="noStrike" dirty="0">
                          <a:effectLst/>
                        </a:rPr>
                        <a:t> 2</a:t>
                      </a:r>
                      <a:endParaRPr lang="pt-BR" sz="1800" b="1" i="1" u="none" strike="noStrike" dirty="0">
                        <a:solidFill>
                          <a:srgbClr val="000000"/>
                        </a:solidFill>
                        <a:effectLst/>
                        <a:latin typeface="Times New Roman" panose="02020603050405020304" pitchFamily="18" charset="0"/>
                      </a:endParaRPr>
                    </a:p>
                  </a:txBody>
                  <a:tcPr marL="5165" marR="5165" marT="5165" marB="0" anchor="ct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3912841070"/>
                  </a:ext>
                </a:extLst>
              </a:tr>
              <a:tr h="226718">
                <a:tc>
                  <a:txBody>
                    <a:bodyPr/>
                    <a:lstStyle/>
                    <a:p>
                      <a:pPr algn="ctr" rtl="0" fontAlgn="ctr"/>
                      <a:r>
                        <a:rPr lang="pt-BR" sz="1500" u="none" strike="noStrike">
                          <a:effectLst/>
                        </a:rPr>
                        <a:t>Metric</a:t>
                      </a:r>
                      <a:endParaRPr lang="pt-BR" sz="1500" b="1" i="0" u="none" strike="noStrike">
                        <a:solidFill>
                          <a:srgbClr val="000000"/>
                        </a:solidFill>
                        <a:effectLst/>
                        <a:latin typeface="Times New Roman" panose="02020603050405020304" pitchFamily="18" charset="0"/>
                      </a:endParaRPr>
                    </a:p>
                  </a:txBody>
                  <a:tcPr marL="5165" marR="5165" marT="5165" marB="0" anchor="ctr"/>
                </a:tc>
                <a:tc>
                  <a:txBody>
                    <a:bodyPr/>
                    <a:lstStyle/>
                    <a:p>
                      <a:pPr algn="ctr" rtl="0" fontAlgn="ctr"/>
                      <a:r>
                        <a:rPr lang="pt-BR" sz="1500" u="none" strike="noStrike">
                          <a:effectLst/>
                        </a:rPr>
                        <a:t>STFT</a:t>
                      </a:r>
                      <a:endParaRPr lang="pt-BR" sz="1500" b="1" i="0" u="none" strike="noStrike">
                        <a:solidFill>
                          <a:srgbClr val="000000"/>
                        </a:solidFill>
                        <a:effectLst/>
                        <a:latin typeface="Times New Roman" panose="02020603050405020304" pitchFamily="18" charset="0"/>
                      </a:endParaRPr>
                    </a:p>
                  </a:txBody>
                  <a:tcPr marL="5165" marR="5165" marT="5165" marB="0" anchor="ctr"/>
                </a:tc>
                <a:tc>
                  <a:txBody>
                    <a:bodyPr/>
                    <a:lstStyle/>
                    <a:p>
                      <a:pPr algn="ctr" rtl="0" fontAlgn="ctr"/>
                      <a:r>
                        <a:rPr lang="pt-BR" sz="1500" u="none" strike="noStrike">
                          <a:effectLst/>
                        </a:rPr>
                        <a:t>CWT</a:t>
                      </a:r>
                      <a:endParaRPr lang="pt-BR" sz="1500" b="1" i="0" u="none" strike="noStrike">
                        <a:solidFill>
                          <a:srgbClr val="000000"/>
                        </a:solidFill>
                        <a:effectLst/>
                        <a:latin typeface="Times New Roman" panose="02020603050405020304" pitchFamily="18" charset="0"/>
                      </a:endParaRPr>
                    </a:p>
                  </a:txBody>
                  <a:tcPr marL="5165" marR="5165" marT="5165" marB="0" anchor="ctr"/>
                </a:tc>
                <a:tc>
                  <a:txBody>
                    <a:bodyPr/>
                    <a:lstStyle/>
                    <a:p>
                      <a:pPr algn="ctr" rtl="0" fontAlgn="ctr"/>
                      <a:r>
                        <a:rPr lang="pt-BR" sz="1500" u="none" strike="noStrike">
                          <a:effectLst/>
                        </a:rPr>
                        <a:t>Slice</a:t>
                      </a:r>
                      <a:endParaRPr lang="pt-BR" sz="1500" b="1" i="0" u="none" strike="noStrike">
                        <a:solidFill>
                          <a:srgbClr val="000000"/>
                        </a:solidFill>
                        <a:effectLst/>
                        <a:latin typeface="Times New Roman" panose="02020603050405020304" pitchFamily="18" charset="0"/>
                      </a:endParaRPr>
                    </a:p>
                  </a:txBody>
                  <a:tcPr marL="5165" marR="5165" marT="5165" marB="0" anchor="ctr"/>
                </a:tc>
                <a:extLst>
                  <a:ext uri="{0D108BD9-81ED-4DB2-BD59-A6C34878D82A}">
                    <a16:rowId xmlns:a16="http://schemas.microsoft.com/office/drawing/2014/main" val="2886153014"/>
                  </a:ext>
                </a:extLst>
              </a:tr>
              <a:tr h="251270">
                <a:tc>
                  <a:txBody>
                    <a:bodyPr/>
                    <a:lstStyle/>
                    <a:p>
                      <a:pPr algn="ctr" rtl="0" fontAlgn="ctr"/>
                      <a:r>
                        <a:rPr lang="pt-BR" sz="1500" u="none" strike="noStrike">
                          <a:effectLst/>
                        </a:rPr>
                        <a:t>Last-Mean</a:t>
                      </a:r>
                      <a:endParaRPr lang="pt-BR" sz="1500" b="1" i="0" u="none" strike="noStrike">
                        <a:solidFill>
                          <a:srgbClr val="000000"/>
                        </a:solidFill>
                        <a:effectLst/>
                        <a:latin typeface="Times New Roman" panose="02020603050405020304" pitchFamily="18" charset="0"/>
                      </a:endParaRPr>
                    </a:p>
                  </a:txBody>
                  <a:tcPr marL="5165" marR="5165" marT="5165" marB="0" anchor="ctr"/>
                </a:tc>
                <a:tc>
                  <a:txBody>
                    <a:bodyPr/>
                    <a:lstStyle/>
                    <a:p>
                      <a:pPr algn="ctr" rtl="0" fontAlgn="ctr"/>
                      <a:r>
                        <a:rPr lang="pt-BR" sz="1500" u="none" strike="noStrike">
                          <a:effectLst/>
                        </a:rPr>
                        <a:t>0.596</a:t>
                      </a:r>
                      <a:endParaRPr lang="pt-BR" sz="1500" b="0" i="0" u="none" strike="noStrike">
                        <a:solidFill>
                          <a:srgbClr val="000000"/>
                        </a:solidFill>
                        <a:effectLst/>
                        <a:latin typeface="Times New Roman" panose="02020603050405020304" pitchFamily="18" charset="0"/>
                      </a:endParaRPr>
                    </a:p>
                  </a:txBody>
                  <a:tcPr marL="5165" marR="5165" marT="5165" marB="0" anchor="ctr"/>
                </a:tc>
                <a:tc>
                  <a:txBody>
                    <a:bodyPr/>
                    <a:lstStyle/>
                    <a:p>
                      <a:pPr algn="ctr" rtl="0" fontAlgn="ctr"/>
                      <a:r>
                        <a:rPr lang="pt-BR" sz="1500" u="none" strike="noStrike">
                          <a:effectLst/>
                        </a:rPr>
                        <a:t>0.166</a:t>
                      </a:r>
                      <a:endParaRPr lang="pt-BR" sz="1500" b="0" i="0" u="none" strike="noStrike">
                        <a:solidFill>
                          <a:srgbClr val="000000"/>
                        </a:solidFill>
                        <a:effectLst/>
                        <a:latin typeface="Times New Roman" panose="02020603050405020304" pitchFamily="18" charset="0"/>
                      </a:endParaRPr>
                    </a:p>
                  </a:txBody>
                  <a:tcPr marL="5165" marR="5165" marT="5165" marB="0" anchor="ctr"/>
                </a:tc>
                <a:tc>
                  <a:txBody>
                    <a:bodyPr/>
                    <a:lstStyle/>
                    <a:p>
                      <a:pPr algn="ctr" rtl="0" fontAlgn="ctr"/>
                      <a:r>
                        <a:rPr lang="pt-BR" sz="1500" u="none" strike="noStrike" dirty="0">
                          <a:effectLst/>
                        </a:rPr>
                        <a:t>0.171</a:t>
                      </a:r>
                      <a:endParaRPr lang="pt-BR" sz="1500" b="0" i="0" u="none" strike="noStrike" dirty="0">
                        <a:solidFill>
                          <a:srgbClr val="000000"/>
                        </a:solidFill>
                        <a:effectLst/>
                        <a:latin typeface="Times New Roman" panose="02020603050405020304" pitchFamily="18" charset="0"/>
                      </a:endParaRPr>
                    </a:p>
                  </a:txBody>
                  <a:tcPr marL="5165" marR="5165" marT="5165" marB="0" anchor="ctr"/>
                </a:tc>
                <a:extLst>
                  <a:ext uri="{0D108BD9-81ED-4DB2-BD59-A6C34878D82A}">
                    <a16:rowId xmlns:a16="http://schemas.microsoft.com/office/drawing/2014/main" val="4063621012"/>
                  </a:ext>
                </a:extLst>
              </a:tr>
              <a:tr h="226718">
                <a:tc>
                  <a:txBody>
                    <a:bodyPr/>
                    <a:lstStyle/>
                    <a:p>
                      <a:pPr algn="ctr" rtl="0" fontAlgn="ctr"/>
                      <a:r>
                        <a:rPr lang="pt-BR" sz="1500" u="none" strike="noStrike">
                          <a:effectLst/>
                        </a:rPr>
                        <a:t>Last-Max</a:t>
                      </a:r>
                      <a:endParaRPr lang="pt-BR" sz="1500" b="1" i="0" u="none" strike="noStrike">
                        <a:solidFill>
                          <a:srgbClr val="000000"/>
                        </a:solidFill>
                        <a:effectLst/>
                        <a:latin typeface="Times New Roman" panose="02020603050405020304" pitchFamily="18" charset="0"/>
                      </a:endParaRPr>
                    </a:p>
                  </a:txBody>
                  <a:tcPr marL="5165" marR="5165" marT="5165" marB="0" anchor="ctr"/>
                </a:tc>
                <a:tc>
                  <a:txBody>
                    <a:bodyPr/>
                    <a:lstStyle/>
                    <a:p>
                      <a:pPr algn="ctr" rtl="0" fontAlgn="ctr"/>
                      <a:r>
                        <a:rPr lang="pt-BR" sz="1500" u="none" strike="noStrike">
                          <a:effectLst/>
                        </a:rPr>
                        <a:t>0.602</a:t>
                      </a:r>
                      <a:endParaRPr lang="pt-BR" sz="1500" b="0" i="0" u="none" strike="noStrike">
                        <a:solidFill>
                          <a:srgbClr val="000000"/>
                        </a:solidFill>
                        <a:effectLst/>
                        <a:latin typeface="Times New Roman" panose="02020603050405020304" pitchFamily="18" charset="0"/>
                      </a:endParaRPr>
                    </a:p>
                  </a:txBody>
                  <a:tcPr marL="5165" marR="5165" marT="5165" marB="0" anchor="ctr"/>
                </a:tc>
                <a:tc>
                  <a:txBody>
                    <a:bodyPr/>
                    <a:lstStyle/>
                    <a:p>
                      <a:pPr algn="ctr" rtl="0" fontAlgn="ctr"/>
                      <a:r>
                        <a:rPr lang="pt-BR" sz="1500" u="none" strike="noStrike">
                          <a:effectLst/>
                        </a:rPr>
                        <a:t>0.172</a:t>
                      </a:r>
                      <a:endParaRPr lang="pt-BR" sz="1500" b="0" i="0" u="none" strike="noStrike">
                        <a:solidFill>
                          <a:srgbClr val="000000"/>
                        </a:solidFill>
                        <a:effectLst/>
                        <a:latin typeface="Times New Roman" panose="02020603050405020304" pitchFamily="18" charset="0"/>
                      </a:endParaRPr>
                    </a:p>
                  </a:txBody>
                  <a:tcPr marL="5165" marR="5165" marT="5165" marB="0" anchor="ctr"/>
                </a:tc>
                <a:tc>
                  <a:txBody>
                    <a:bodyPr/>
                    <a:lstStyle/>
                    <a:p>
                      <a:pPr algn="ctr" rtl="0" fontAlgn="ctr"/>
                      <a:r>
                        <a:rPr lang="pt-BR" sz="1500" u="none" strike="noStrike">
                          <a:effectLst/>
                        </a:rPr>
                        <a:t>0.183</a:t>
                      </a:r>
                      <a:endParaRPr lang="pt-BR" sz="1500" b="0" i="0" u="none" strike="noStrike">
                        <a:solidFill>
                          <a:srgbClr val="000000"/>
                        </a:solidFill>
                        <a:effectLst/>
                        <a:latin typeface="Times New Roman" panose="02020603050405020304" pitchFamily="18" charset="0"/>
                      </a:endParaRPr>
                    </a:p>
                  </a:txBody>
                  <a:tcPr marL="5165" marR="5165" marT="5165" marB="0" anchor="ctr"/>
                </a:tc>
                <a:extLst>
                  <a:ext uri="{0D108BD9-81ED-4DB2-BD59-A6C34878D82A}">
                    <a16:rowId xmlns:a16="http://schemas.microsoft.com/office/drawing/2014/main" val="1568868123"/>
                  </a:ext>
                </a:extLst>
              </a:tr>
              <a:tr h="251270">
                <a:tc>
                  <a:txBody>
                    <a:bodyPr/>
                    <a:lstStyle/>
                    <a:p>
                      <a:pPr algn="ctr" rtl="0" fontAlgn="ctr"/>
                      <a:r>
                        <a:rPr lang="pt-BR" sz="1500" u="none" strike="noStrike" dirty="0">
                          <a:effectLst/>
                        </a:rPr>
                        <a:t>Best-Mean</a:t>
                      </a:r>
                      <a:endParaRPr lang="pt-BR" sz="1500" b="1" i="0" u="none" strike="noStrike" dirty="0">
                        <a:solidFill>
                          <a:srgbClr val="000000"/>
                        </a:solidFill>
                        <a:effectLst/>
                        <a:latin typeface="Times New Roman" panose="02020603050405020304" pitchFamily="18" charset="0"/>
                      </a:endParaRPr>
                    </a:p>
                  </a:txBody>
                  <a:tcPr marL="5165" marR="5165" marT="5165" marB="0" anchor="ctr"/>
                </a:tc>
                <a:tc>
                  <a:txBody>
                    <a:bodyPr/>
                    <a:lstStyle/>
                    <a:p>
                      <a:pPr algn="ctr" rtl="0" fontAlgn="ctr"/>
                      <a:r>
                        <a:rPr lang="pt-BR" sz="1500" u="none" strike="noStrike">
                          <a:effectLst/>
                        </a:rPr>
                        <a:t>0.608</a:t>
                      </a:r>
                      <a:endParaRPr lang="pt-BR" sz="1500" b="0" i="0" u="none" strike="noStrike">
                        <a:solidFill>
                          <a:srgbClr val="000000"/>
                        </a:solidFill>
                        <a:effectLst/>
                        <a:latin typeface="Times New Roman" panose="02020603050405020304" pitchFamily="18" charset="0"/>
                      </a:endParaRPr>
                    </a:p>
                  </a:txBody>
                  <a:tcPr marL="5165" marR="5165" marT="5165" marB="0" anchor="ctr"/>
                </a:tc>
                <a:tc>
                  <a:txBody>
                    <a:bodyPr/>
                    <a:lstStyle/>
                    <a:p>
                      <a:pPr algn="ctr" rtl="0" fontAlgn="ctr"/>
                      <a:r>
                        <a:rPr lang="pt-BR" sz="1500" u="none" strike="noStrike">
                          <a:effectLst/>
                        </a:rPr>
                        <a:t>0.176</a:t>
                      </a:r>
                      <a:endParaRPr lang="pt-BR" sz="1500" b="0" i="0" u="none" strike="noStrike">
                        <a:solidFill>
                          <a:srgbClr val="000000"/>
                        </a:solidFill>
                        <a:effectLst/>
                        <a:latin typeface="Times New Roman" panose="02020603050405020304" pitchFamily="18" charset="0"/>
                      </a:endParaRPr>
                    </a:p>
                  </a:txBody>
                  <a:tcPr marL="5165" marR="5165" marT="5165" marB="0" anchor="ctr"/>
                </a:tc>
                <a:tc>
                  <a:txBody>
                    <a:bodyPr/>
                    <a:lstStyle/>
                    <a:p>
                      <a:pPr algn="ctr" rtl="0" fontAlgn="ctr"/>
                      <a:r>
                        <a:rPr lang="pt-BR" sz="1500" u="none" strike="noStrike">
                          <a:effectLst/>
                        </a:rPr>
                        <a:t>0.191</a:t>
                      </a:r>
                      <a:endParaRPr lang="pt-BR" sz="1500" b="0" i="0" u="none" strike="noStrike">
                        <a:solidFill>
                          <a:srgbClr val="000000"/>
                        </a:solidFill>
                        <a:effectLst/>
                        <a:latin typeface="Times New Roman" panose="02020603050405020304" pitchFamily="18" charset="0"/>
                      </a:endParaRPr>
                    </a:p>
                  </a:txBody>
                  <a:tcPr marL="5165" marR="5165" marT="5165" marB="0" anchor="ctr"/>
                </a:tc>
                <a:extLst>
                  <a:ext uri="{0D108BD9-81ED-4DB2-BD59-A6C34878D82A}">
                    <a16:rowId xmlns:a16="http://schemas.microsoft.com/office/drawing/2014/main" val="279163"/>
                  </a:ext>
                </a:extLst>
              </a:tr>
              <a:tr h="226718">
                <a:tc>
                  <a:txBody>
                    <a:bodyPr/>
                    <a:lstStyle/>
                    <a:p>
                      <a:pPr algn="ctr" rtl="0" fontAlgn="ctr"/>
                      <a:r>
                        <a:rPr lang="pt-BR" sz="1500" u="none" strike="noStrike">
                          <a:effectLst/>
                        </a:rPr>
                        <a:t>Best-Max</a:t>
                      </a:r>
                      <a:endParaRPr lang="pt-BR" sz="1500" b="1" i="0" u="none" strike="noStrike">
                        <a:solidFill>
                          <a:srgbClr val="000000"/>
                        </a:solidFill>
                        <a:effectLst/>
                        <a:latin typeface="Times New Roman" panose="02020603050405020304" pitchFamily="18" charset="0"/>
                      </a:endParaRPr>
                    </a:p>
                  </a:txBody>
                  <a:tcPr marL="5165" marR="5165" marT="5165" marB="0" anchor="ctr"/>
                </a:tc>
                <a:tc>
                  <a:txBody>
                    <a:bodyPr/>
                    <a:lstStyle/>
                    <a:p>
                      <a:pPr algn="ctr" rtl="0" fontAlgn="ctr"/>
                      <a:r>
                        <a:rPr lang="pt-BR" sz="1500" u="none" strike="noStrike">
                          <a:effectLst/>
                        </a:rPr>
                        <a:t>0.611</a:t>
                      </a:r>
                      <a:endParaRPr lang="pt-BR" sz="1500" b="0" i="0" u="none" strike="noStrike">
                        <a:solidFill>
                          <a:srgbClr val="000000"/>
                        </a:solidFill>
                        <a:effectLst/>
                        <a:latin typeface="Times New Roman" panose="02020603050405020304" pitchFamily="18" charset="0"/>
                      </a:endParaRPr>
                    </a:p>
                  </a:txBody>
                  <a:tcPr marL="5165" marR="5165" marT="5165" marB="0" anchor="ctr"/>
                </a:tc>
                <a:tc>
                  <a:txBody>
                    <a:bodyPr/>
                    <a:lstStyle/>
                    <a:p>
                      <a:pPr algn="ctr" rtl="0" fontAlgn="ctr"/>
                      <a:r>
                        <a:rPr lang="pt-BR" sz="1500" u="none" strike="noStrike">
                          <a:effectLst/>
                        </a:rPr>
                        <a:t>0.18</a:t>
                      </a:r>
                      <a:endParaRPr lang="pt-BR" sz="1500" b="0" i="0" u="none" strike="noStrike">
                        <a:solidFill>
                          <a:srgbClr val="000000"/>
                        </a:solidFill>
                        <a:effectLst/>
                        <a:latin typeface="Times New Roman" panose="02020603050405020304" pitchFamily="18" charset="0"/>
                      </a:endParaRPr>
                    </a:p>
                  </a:txBody>
                  <a:tcPr marL="5165" marR="5165" marT="5165" marB="0" anchor="ctr"/>
                </a:tc>
                <a:tc>
                  <a:txBody>
                    <a:bodyPr/>
                    <a:lstStyle/>
                    <a:p>
                      <a:pPr algn="ctr" rtl="0" fontAlgn="ctr"/>
                      <a:r>
                        <a:rPr lang="pt-BR" sz="1500" u="none" strike="noStrike">
                          <a:effectLst/>
                        </a:rPr>
                        <a:t>0.194</a:t>
                      </a:r>
                      <a:endParaRPr lang="pt-BR" sz="1500" b="0" i="0" u="none" strike="noStrike">
                        <a:solidFill>
                          <a:srgbClr val="000000"/>
                        </a:solidFill>
                        <a:effectLst/>
                        <a:latin typeface="Times New Roman" panose="02020603050405020304" pitchFamily="18" charset="0"/>
                      </a:endParaRPr>
                    </a:p>
                  </a:txBody>
                  <a:tcPr marL="5165" marR="5165" marT="5165" marB="0" anchor="ctr"/>
                </a:tc>
                <a:extLst>
                  <a:ext uri="{0D108BD9-81ED-4DB2-BD59-A6C34878D82A}">
                    <a16:rowId xmlns:a16="http://schemas.microsoft.com/office/drawing/2014/main" val="2633415546"/>
                  </a:ext>
                </a:extLst>
              </a:tr>
              <a:tr h="271059">
                <a:tc gridSpan="4">
                  <a:txBody>
                    <a:bodyPr/>
                    <a:lstStyle/>
                    <a:p>
                      <a:pPr algn="ctr" rtl="0" fontAlgn="ctr"/>
                      <a:r>
                        <a:rPr lang="pt-BR" sz="1800" u="none" strike="noStrike" dirty="0" err="1">
                          <a:effectLst/>
                        </a:rPr>
                        <a:t>Architecture</a:t>
                      </a:r>
                      <a:r>
                        <a:rPr lang="pt-BR" sz="1800" u="none" strike="noStrike" dirty="0">
                          <a:effectLst/>
                        </a:rPr>
                        <a:t> 3</a:t>
                      </a:r>
                      <a:endParaRPr lang="pt-BR" sz="1800" b="1" i="1" u="none" strike="noStrike" dirty="0">
                        <a:solidFill>
                          <a:srgbClr val="000000"/>
                        </a:solidFill>
                        <a:effectLst/>
                        <a:latin typeface="Times New Roman" panose="02020603050405020304" pitchFamily="18" charset="0"/>
                      </a:endParaRPr>
                    </a:p>
                  </a:txBody>
                  <a:tcPr marL="5165" marR="5165" marT="5165" marB="0" anchor="ct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818354079"/>
                  </a:ext>
                </a:extLst>
              </a:tr>
              <a:tr h="226718">
                <a:tc>
                  <a:txBody>
                    <a:bodyPr/>
                    <a:lstStyle/>
                    <a:p>
                      <a:pPr algn="ctr" rtl="0" fontAlgn="ctr"/>
                      <a:r>
                        <a:rPr lang="pt-BR" sz="1500" u="none" strike="noStrike">
                          <a:effectLst/>
                        </a:rPr>
                        <a:t>Metric</a:t>
                      </a:r>
                      <a:endParaRPr lang="pt-BR" sz="1500" b="1" i="0" u="none" strike="noStrike">
                        <a:solidFill>
                          <a:srgbClr val="000000"/>
                        </a:solidFill>
                        <a:effectLst/>
                        <a:latin typeface="Times New Roman" panose="02020603050405020304" pitchFamily="18" charset="0"/>
                      </a:endParaRPr>
                    </a:p>
                  </a:txBody>
                  <a:tcPr marL="5165" marR="5165" marT="5165" marB="0" anchor="ctr"/>
                </a:tc>
                <a:tc>
                  <a:txBody>
                    <a:bodyPr/>
                    <a:lstStyle/>
                    <a:p>
                      <a:pPr algn="ctr" rtl="0" fontAlgn="ctr"/>
                      <a:r>
                        <a:rPr lang="pt-BR" sz="1500" u="none" strike="noStrike">
                          <a:effectLst/>
                        </a:rPr>
                        <a:t>STFT</a:t>
                      </a:r>
                      <a:endParaRPr lang="pt-BR" sz="1500" b="1" i="0" u="none" strike="noStrike">
                        <a:solidFill>
                          <a:srgbClr val="000000"/>
                        </a:solidFill>
                        <a:effectLst/>
                        <a:latin typeface="Times New Roman" panose="02020603050405020304" pitchFamily="18" charset="0"/>
                      </a:endParaRPr>
                    </a:p>
                  </a:txBody>
                  <a:tcPr marL="5165" marR="5165" marT="5165" marB="0" anchor="ctr"/>
                </a:tc>
                <a:tc>
                  <a:txBody>
                    <a:bodyPr/>
                    <a:lstStyle/>
                    <a:p>
                      <a:pPr algn="ctr" rtl="0" fontAlgn="ctr"/>
                      <a:r>
                        <a:rPr lang="pt-BR" sz="1500" u="none" strike="noStrike">
                          <a:effectLst/>
                        </a:rPr>
                        <a:t>CWT</a:t>
                      </a:r>
                      <a:endParaRPr lang="pt-BR" sz="1500" b="1" i="0" u="none" strike="noStrike">
                        <a:solidFill>
                          <a:srgbClr val="000000"/>
                        </a:solidFill>
                        <a:effectLst/>
                        <a:latin typeface="Times New Roman" panose="02020603050405020304" pitchFamily="18" charset="0"/>
                      </a:endParaRPr>
                    </a:p>
                  </a:txBody>
                  <a:tcPr marL="5165" marR="5165" marT="5165" marB="0" anchor="ctr"/>
                </a:tc>
                <a:tc>
                  <a:txBody>
                    <a:bodyPr/>
                    <a:lstStyle/>
                    <a:p>
                      <a:pPr algn="ctr" rtl="0" fontAlgn="ctr"/>
                      <a:r>
                        <a:rPr lang="pt-BR" sz="1500" u="none" strike="noStrike">
                          <a:effectLst/>
                        </a:rPr>
                        <a:t>Slice</a:t>
                      </a:r>
                      <a:endParaRPr lang="pt-BR" sz="1500" b="1" i="0" u="none" strike="noStrike">
                        <a:solidFill>
                          <a:srgbClr val="000000"/>
                        </a:solidFill>
                        <a:effectLst/>
                        <a:latin typeface="Times New Roman" panose="02020603050405020304" pitchFamily="18" charset="0"/>
                      </a:endParaRPr>
                    </a:p>
                  </a:txBody>
                  <a:tcPr marL="5165" marR="5165" marT="5165" marB="0" anchor="ctr"/>
                </a:tc>
                <a:extLst>
                  <a:ext uri="{0D108BD9-81ED-4DB2-BD59-A6C34878D82A}">
                    <a16:rowId xmlns:a16="http://schemas.microsoft.com/office/drawing/2014/main" val="656414626"/>
                  </a:ext>
                </a:extLst>
              </a:tr>
              <a:tr h="251270">
                <a:tc>
                  <a:txBody>
                    <a:bodyPr/>
                    <a:lstStyle/>
                    <a:p>
                      <a:pPr algn="ctr" rtl="0" fontAlgn="ctr"/>
                      <a:r>
                        <a:rPr lang="pt-BR" sz="1500" u="none" strike="noStrike">
                          <a:effectLst/>
                        </a:rPr>
                        <a:t>Last-Mean</a:t>
                      </a:r>
                      <a:endParaRPr lang="pt-BR" sz="1500" b="1" i="0" u="none" strike="noStrike">
                        <a:solidFill>
                          <a:srgbClr val="000000"/>
                        </a:solidFill>
                        <a:effectLst/>
                        <a:latin typeface="Times New Roman" panose="02020603050405020304" pitchFamily="18" charset="0"/>
                      </a:endParaRPr>
                    </a:p>
                  </a:txBody>
                  <a:tcPr marL="5165" marR="5165" marT="5165" marB="0" anchor="ctr"/>
                </a:tc>
                <a:tc>
                  <a:txBody>
                    <a:bodyPr/>
                    <a:lstStyle/>
                    <a:p>
                      <a:pPr algn="ctr" rtl="0" fontAlgn="ctr"/>
                      <a:r>
                        <a:rPr lang="pt-BR" sz="1500" u="none" strike="noStrike">
                          <a:effectLst/>
                        </a:rPr>
                        <a:t>0.631</a:t>
                      </a:r>
                      <a:endParaRPr lang="pt-BR" sz="1500" b="0" i="0" u="none" strike="noStrike">
                        <a:solidFill>
                          <a:srgbClr val="000000"/>
                        </a:solidFill>
                        <a:effectLst/>
                        <a:latin typeface="Times New Roman" panose="02020603050405020304" pitchFamily="18" charset="0"/>
                      </a:endParaRPr>
                    </a:p>
                  </a:txBody>
                  <a:tcPr marL="5165" marR="5165" marT="5165" marB="0" anchor="ctr"/>
                </a:tc>
                <a:tc>
                  <a:txBody>
                    <a:bodyPr/>
                    <a:lstStyle/>
                    <a:p>
                      <a:pPr algn="ctr" rtl="0" fontAlgn="ctr"/>
                      <a:r>
                        <a:rPr lang="pt-BR" sz="1500" u="none" strike="noStrike">
                          <a:effectLst/>
                        </a:rPr>
                        <a:t>0.167</a:t>
                      </a:r>
                      <a:endParaRPr lang="pt-BR" sz="1500" b="0" i="0" u="none" strike="noStrike">
                        <a:solidFill>
                          <a:srgbClr val="000000"/>
                        </a:solidFill>
                        <a:effectLst/>
                        <a:latin typeface="Times New Roman" panose="02020603050405020304" pitchFamily="18" charset="0"/>
                      </a:endParaRPr>
                    </a:p>
                  </a:txBody>
                  <a:tcPr marL="5165" marR="5165" marT="5165" marB="0" anchor="ctr"/>
                </a:tc>
                <a:tc>
                  <a:txBody>
                    <a:bodyPr/>
                    <a:lstStyle/>
                    <a:p>
                      <a:pPr algn="ctr" rtl="0" fontAlgn="ctr"/>
                      <a:r>
                        <a:rPr lang="pt-BR" sz="1500" u="none" strike="noStrike">
                          <a:effectLst/>
                        </a:rPr>
                        <a:t>0.256</a:t>
                      </a:r>
                      <a:endParaRPr lang="pt-BR" sz="1500" b="0" i="0" u="none" strike="noStrike">
                        <a:solidFill>
                          <a:srgbClr val="000000"/>
                        </a:solidFill>
                        <a:effectLst/>
                        <a:latin typeface="Times New Roman" panose="02020603050405020304" pitchFamily="18" charset="0"/>
                      </a:endParaRPr>
                    </a:p>
                  </a:txBody>
                  <a:tcPr marL="5165" marR="5165" marT="5165" marB="0" anchor="ctr"/>
                </a:tc>
                <a:extLst>
                  <a:ext uri="{0D108BD9-81ED-4DB2-BD59-A6C34878D82A}">
                    <a16:rowId xmlns:a16="http://schemas.microsoft.com/office/drawing/2014/main" val="2126854864"/>
                  </a:ext>
                </a:extLst>
              </a:tr>
              <a:tr h="226718">
                <a:tc>
                  <a:txBody>
                    <a:bodyPr/>
                    <a:lstStyle/>
                    <a:p>
                      <a:pPr algn="ctr" rtl="0" fontAlgn="ctr"/>
                      <a:r>
                        <a:rPr lang="pt-BR" sz="1500" u="none" strike="noStrike" dirty="0">
                          <a:effectLst/>
                        </a:rPr>
                        <a:t>Last-Max</a:t>
                      </a:r>
                      <a:endParaRPr lang="pt-BR" sz="1500" b="1" i="0" u="none" strike="noStrike" dirty="0">
                        <a:solidFill>
                          <a:srgbClr val="000000"/>
                        </a:solidFill>
                        <a:effectLst/>
                        <a:latin typeface="Times New Roman" panose="02020603050405020304" pitchFamily="18" charset="0"/>
                      </a:endParaRPr>
                    </a:p>
                  </a:txBody>
                  <a:tcPr marL="5165" marR="5165" marT="5165" marB="0" anchor="ctr"/>
                </a:tc>
                <a:tc>
                  <a:txBody>
                    <a:bodyPr/>
                    <a:lstStyle/>
                    <a:p>
                      <a:pPr algn="ctr" rtl="0" fontAlgn="ctr"/>
                      <a:r>
                        <a:rPr lang="pt-BR" sz="1500" u="none" strike="noStrike">
                          <a:effectLst/>
                        </a:rPr>
                        <a:t>0.647</a:t>
                      </a:r>
                      <a:endParaRPr lang="pt-BR" sz="1500" b="0" i="0" u="none" strike="noStrike">
                        <a:solidFill>
                          <a:srgbClr val="000000"/>
                        </a:solidFill>
                        <a:effectLst/>
                        <a:latin typeface="Times New Roman" panose="02020603050405020304" pitchFamily="18" charset="0"/>
                      </a:endParaRPr>
                    </a:p>
                  </a:txBody>
                  <a:tcPr marL="5165" marR="5165" marT="5165" marB="0" anchor="ctr"/>
                </a:tc>
                <a:tc>
                  <a:txBody>
                    <a:bodyPr/>
                    <a:lstStyle/>
                    <a:p>
                      <a:pPr algn="ctr" rtl="0" fontAlgn="ctr"/>
                      <a:r>
                        <a:rPr lang="pt-BR" sz="1500" u="none" strike="noStrike">
                          <a:effectLst/>
                        </a:rPr>
                        <a:t>0.176</a:t>
                      </a:r>
                      <a:endParaRPr lang="pt-BR" sz="1500" b="0" i="0" u="none" strike="noStrike">
                        <a:solidFill>
                          <a:srgbClr val="000000"/>
                        </a:solidFill>
                        <a:effectLst/>
                        <a:latin typeface="Times New Roman" panose="02020603050405020304" pitchFamily="18" charset="0"/>
                      </a:endParaRPr>
                    </a:p>
                  </a:txBody>
                  <a:tcPr marL="5165" marR="5165" marT="5165" marB="0" anchor="ctr"/>
                </a:tc>
                <a:tc>
                  <a:txBody>
                    <a:bodyPr/>
                    <a:lstStyle/>
                    <a:p>
                      <a:pPr algn="ctr" rtl="0" fontAlgn="ctr"/>
                      <a:r>
                        <a:rPr lang="pt-BR" sz="1500" u="none" strike="noStrike">
                          <a:effectLst/>
                        </a:rPr>
                        <a:t>0.262</a:t>
                      </a:r>
                      <a:endParaRPr lang="pt-BR" sz="1500" b="0" i="0" u="none" strike="noStrike">
                        <a:solidFill>
                          <a:srgbClr val="000000"/>
                        </a:solidFill>
                        <a:effectLst/>
                        <a:latin typeface="Times New Roman" panose="02020603050405020304" pitchFamily="18" charset="0"/>
                      </a:endParaRPr>
                    </a:p>
                  </a:txBody>
                  <a:tcPr marL="5165" marR="5165" marT="5165" marB="0" anchor="ctr"/>
                </a:tc>
                <a:extLst>
                  <a:ext uri="{0D108BD9-81ED-4DB2-BD59-A6C34878D82A}">
                    <a16:rowId xmlns:a16="http://schemas.microsoft.com/office/drawing/2014/main" val="3091141162"/>
                  </a:ext>
                </a:extLst>
              </a:tr>
              <a:tr h="251270">
                <a:tc>
                  <a:txBody>
                    <a:bodyPr/>
                    <a:lstStyle/>
                    <a:p>
                      <a:pPr algn="ctr" rtl="0" fontAlgn="ctr"/>
                      <a:r>
                        <a:rPr lang="pt-BR" sz="1500" u="none" strike="noStrike">
                          <a:effectLst/>
                        </a:rPr>
                        <a:t>Best-Mean</a:t>
                      </a:r>
                      <a:endParaRPr lang="pt-BR" sz="1500" b="1" i="0" u="none" strike="noStrike">
                        <a:solidFill>
                          <a:srgbClr val="000000"/>
                        </a:solidFill>
                        <a:effectLst/>
                        <a:latin typeface="Times New Roman" panose="02020603050405020304" pitchFamily="18" charset="0"/>
                      </a:endParaRPr>
                    </a:p>
                  </a:txBody>
                  <a:tcPr marL="5165" marR="5165" marT="5165" marB="0" anchor="ctr"/>
                </a:tc>
                <a:tc>
                  <a:txBody>
                    <a:bodyPr/>
                    <a:lstStyle/>
                    <a:p>
                      <a:pPr algn="ctr" rtl="0" fontAlgn="ctr"/>
                      <a:r>
                        <a:rPr lang="pt-BR" sz="1500" u="none" strike="noStrike" dirty="0">
                          <a:effectLst/>
                        </a:rPr>
                        <a:t>0.640</a:t>
                      </a:r>
                      <a:endParaRPr lang="pt-BR" sz="1500" b="0" i="0" u="none" strike="noStrike" dirty="0">
                        <a:solidFill>
                          <a:srgbClr val="000000"/>
                        </a:solidFill>
                        <a:effectLst/>
                        <a:latin typeface="Times New Roman" panose="02020603050405020304" pitchFamily="18" charset="0"/>
                      </a:endParaRPr>
                    </a:p>
                  </a:txBody>
                  <a:tcPr marL="5165" marR="5165" marT="5165" marB="0" anchor="ctr"/>
                </a:tc>
                <a:tc>
                  <a:txBody>
                    <a:bodyPr/>
                    <a:lstStyle/>
                    <a:p>
                      <a:pPr algn="ctr" rtl="0" fontAlgn="ctr"/>
                      <a:r>
                        <a:rPr lang="pt-BR" sz="1500" u="none" strike="noStrike">
                          <a:effectLst/>
                        </a:rPr>
                        <a:t>0.177</a:t>
                      </a:r>
                      <a:endParaRPr lang="pt-BR" sz="1500" b="0" i="0" u="none" strike="noStrike">
                        <a:solidFill>
                          <a:srgbClr val="000000"/>
                        </a:solidFill>
                        <a:effectLst/>
                        <a:latin typeface="Times New Roman" panose="02020603050405020304" pitchFamily="18" charset="0"/>
                      </a:endParaRPr>
                    </a:p>
                  </a:txBody>
                  <a:tcPr marL="5165" marR="5165" marT="5165" marB="0" anchor="ctr"/>
                </a:tc>
                <a:tc>
                  <a:txBody>
                    <a:bodyPr/>
                    <a:lstStyle/>
                    <a:p>
                      <a:pPr algn="ctr" rtl="0" fontAlgn="ctr"/>
                      <a:r>
                        <a:rPr lang="pt-BR" sz="1500" u="none" strike="noStrike">
                          <a:effectLst/>
                        </a:rPr>
                        <a:t>0.272</a:t>
                      </a:r>
                      <a:endParaRPr lang="pt-BR" sz="1500" b="0" i="0" u="none" strike="noStrike">
                        <a:solidFill>
                          <a:srgbClr val="000000"/>
                        </a:solidFill>
                        <a:effectLst/>
                        <a:latin typeface="Times New Roman" panose="02020603050405020304" pitchFamily="18" charset="0"/>
                      </a:endParaRPr>
                    </a:p>
                  </a:txBody>
                  <a:tcPr marL="5165" marR="5165" marT="5165" marB="0" anchor="ctr"/>
                </a:tc>
                <a:extLst>
                  <a:ext uri="{0D108BD9-81ED-4DB2-BD59-A6C34878D82A}">
                    <a16:rowId xmlns:a16="http://schemas.microsoft.com/office/drawing/2014/main" val="3909933815"/>
                  </a:ext>
                </a:extLst>
              </a:tr>
              <a:tr h="226718">
                <a:tc>
                  <a:txBody>
                    <a:bodyPr/>
                    <a:lstStyle/>
                    <a:p>
                      <a:pPr algn="ctr" rtl="0" fontAlgn="ctr"/>
                      <a:r>
                        <a:rPr lang="pt-BR" sz="1500" u="none" strike="noStrike">
                          <a:effectLst/>
                        </a:rPr>
                        <a:t>Best-Max</a:t>
                      </a:r>
                      <a:endParaRPr lang="pt-BR" sz="1500" b="1" i="0" u="none" strike="noStrike">
                        <a:solidFill>
                          <a:srgbClr val="000000"/>
                        </a:solidFill>
                        <a:effectLst/>
                        <a:latin typeface="Times New Roman" panose="02020603050405020304" pitchFamily="18" charset="0"/>
                      </a:endParaRPr>
                    </a:p>
                  </a:txBody>
                  <a:tcPr marL="5165" marR="5165" marT="5165" marB="0" anchor="ctr"/>
                </a:tc>
                <a:tc>
                  <a:txBody>
                    <a:bodyPr/>
                    <a:lstStyle/>
                    <a:p>
                      <a:pPr algn="ctr" rtl="0" fontAlgn="ctr"/>
                      <a:r>
                        <a:rPr lang="pt-BR" sz="1500" u="none" strike="noStrike">
                          <a:effectLst/>
                        </a:rPr>
                        <a:t>0.647</a:t>
                      </a:r>
                      <a:endParaRPr lang="pt-BR" sz="1500" b="0" i="0" u="none" strike="noStrike">
                        <a:solidFill>
                          <a:srgbClr val="000000"/>
                        </a:solidFill>
                        <a:effectLst/>
                        <a:latin typeface="Times New Roman" panose="02020603050405020304" pitchFamily="18" charset="0"/>
                      </a:endParaRPr>
                    </a:p>
                  </a:txBody>
                  <a:tcPr marL="5165" marR="5165" marT="5165" marB="0" anchor="ctr"/>
                </a:tc>
                <a:tc>
                  <a:txBody>
                    <a:bodyPr/>
                    <a:lstStyle/>
                    <a:p>
                      <a:pPr algn="ctr" rtl="0" fontAlgn="ctr"/>
                      <a:r>
                        <a:rPr lang="pt-BR" sz="1500" u="none" strike="noStrike">
                          <a:effectLst/>
                        </a:rPr>
                        <a:t>0.178</a:t>
                      </a:r>
                      <a:endParaRPr lang="pt-BR" sz="1500" b="0" i="0" u="none" strike="noStrike">
                        <a:solidFill>
                          <a:srgbClr val="000000"/>
                        </a:solidFill>
                        <a:effectLst/>
                        <a:latin typeface="Times New Roman" panose="02020603050405020304" pitchFamily="18" charset="0"/>
                      </a:endParaRPr>
                    </a:p>
                  </a:txBody>
                  <a:tcPr marL="5165" marR="5165" marT="5165" marB="0" anchor="ctr"/>
                </a:tc>
                <a:tc>
                  <a:txBody>
                    <a:bodyPr/>
                    <a:lstStyle/>
                    <a:p>
                      <a:pPr algn="ctr" rtl="0" fontAlgn="ctr"/>
                      <a:r>
                        <a:rPr lang="pt-BR" sz="1500" u="none" strike="noStrike">
                          <a:effectLst/>
                        </a:rPr>
                        <a:t>0.275</a:t>
                      </a:r>
                      <a:endParaRPr lang="pt-BR" sz="1500" b="0" i="0" u="none" strike="noStrike">
                        <a:solidFill>
                          <a:srgbClr val="000000"/>
                        </a:solidFill>
                        <a:effectLst/>
                        <a:latin typeface="Times New Roman" panose="02020603050405020304" pitchFamily="18" charset="0"/>
                      </a:endParaRPr>
                    </a:p>
                  </a:txBody>
                  <a:tcPr marL="5165" marR="5165" marT="5165" marB="0" anchor="ctr"/>
                </a:tc>
                <a:extLst>
                  <a:ext uri="{0D108BD9-81ED-4DB2-BD59-A6C34878D82A}">
                    <a16:rowId xmlns:a16="http://schemas.microsoft.com/office/drawing/2014/main" val="3835925140"/>
                  </a:ext>
                </a:extLst>
              </a:tr>
              <a:tr h="271059">
                <a:tc gridSpan="4">
                  <a:txBody>
                    <a:bodyPr/>
                    <a:lstStyle/>
                    <a:p>
                      <a:pPr algn="ctr" rtl="0" fontAlgn="ctr"/>
                      <a:r>
                        <a:rPr lang="da-DK" sz="1800" u="none" strike="noStrike" dirty="0">
                          <a:effectLst/>
                        </a:rPr>
                        <a:t>CNN – Zhao et al. [4] </a:t>
                      </a:r>
                      <a:endParaRPr lang="da-DK" sz="1800" b="1" i="1" u="none" strike="noStrike" dirty="0">
                        <a:solidFill>
                          <a:srgbClr val="000000"/>
                        </a:solidFill>
                        <a:effectLst/>
                        <a:latin typeface="Times New Roman" panose="02020603050405020304" pitchFamily="18" charset="0"/>
                      </a:endParaRPr>
                    </a:p>
                  </a:txBody>
                  <a:tcPr marL="5165" marR="5165" marT="5165" marB="0" anchor="ct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852925623"/>
                  </a:ext>
                </a:extLst>
              </a:tr>
              <a:tr h="226718">
                <a:tc>
                  <a:txBody>
                    <a:bodyPr/>
                    <a:lstStyle/>
                    <a:p>
                      <a:pPr algn="ctr" rtl="0" fontAlgn="ctr"/>
                      <a:r>
                        <a:rPr lang="pt-BR" sz="1500" u="none" strike="noStrike">
                          <a:effectLst/>
                        </a:rPr>
                        <a:t>Metric</a:t>
                      </a:r>
                      <a:endParaRPr lang="pt-BR" sz="1500" b="1" i="0" u="none" strike="noStrike">
                        <a:solidFill>
                          <a:srgbClr val="000000"/>
                        </a:solidFill>
                        <a:effectLst/>
                        <a:latin typeface="Times New Roman" panose="02020603050405020304" pitchFamily="18" charset="0"/>
                      </a:endParaRPr>
                    </a:p>
                  </a:txBody>
                  <a:tcPr marL="5165" marR="5165" marT="5165" marB="0" anchor="ctr"/>
                </a:tc>
                <a:tc>
                  <a:txBody>
                    <a:bodyPr/>
                    <a:lstStyle/>
                    <a:p>
                      <a:pPr algn="ctr" rtl="0" fontAlgn="ctr"/>
                      <a:r>
                        <a:rPr lang="pt-BR" sz="1500" u="none" strike="noStrike">
                          <a:effectLst/>
                        </a:rPr>
                        <a:t>STFT</a:t>
                      </a:r>
                      <a:endParaRPr lang="pt-BR" sz="1500" b="1" i="0" u="none" strike="noStrike">
                        <a:solidFill>
                          <a:srgbClr val="000000"/>
                        </a:solidFill>
                        <a:effectLst/>
                        <a:latin typeface="Times New Roman" panose="02020603050405020304" pitchFamily="18" charset="0"/>
                      </a:endParaRPr>
                    </a:p>
                  </a:txBody>
                  <a:tcPr marL="5165" marR="5165" marT="5165" marB="0" anchor="ctr"/>
                </a:tc>
                <a:tc>
                  <a:txBody>
                    <a:bodyPr/>
                    <a:lstStyle/>
                    <a:p>
                      <a:pPr algn="ctr" rtl="0" fontAlgn="ctr"/>
                      <a:r>
                        <a:rPr lang="pt-BR" sz="1500" u="none" strike="noStrike">
                          <a:effectLst/>
                        </a:rPr>
                        <a:t>CWT</a:t>
                      </a:r>
                      <a:endParaRPr lang="pt-BR" sz="1500" b="1" i="0" u="none" strike="noStrike">
                        <a:solidFill>
                          <a:srgbClr val="000000"/>
                        </a:solidFill>
                        <a:effectLst/>
                        <a:latin typeface="Times New Roman" panose="02020603050405020304" pitchFamily="18" charset="0"/>
                      </a:endParaRPr>
                    </a:p>
                  </a:txBody>
                  <a:tcPr marL="5165" marR="5165" marT="5165" marB="0" anchor="ctr"/>
                </a:tc>
                <a:tc>
                  <a:txBody>
                    <a:bodyPr/>
                    <a:lstStyle/>
                    <a:p>
                      <a:pPr algn="ctr" rtl="0" fontAlgn="ctr"/>
                      <a:r>
                        <a:rPr lang="pt-BR" sz="1500" u="none" strike="noStrike">
                          <a:effectLst/>
                        </a:rPr>
                        <a:t>Slice</a:t>
                      </a:r>
                      <a:endParaRPr lang="pt-BR" sz="1500" b="1" i="0" u="none" strike="noStrike">
                        <a:solidFill>
                          <a:srgbClr val="000000"/>
                        </a:solidFill>
                        <a:effectLst/>
                        <a:latin typeface="Times New Roman" panose="02020603050405020304" pitchFamily="18" charset="0"/>
                      </a:endParaRPr>
                    </a:p>
                  </a:txBody>
                  <a:tcPr marL="5165" marR="5165" marT="5165" marB="0" anchor="ctr"/>
                </a:tc>
                <a:extLst>
                  <a:ext uri="{0D108BD9-81ED-4DB2-BD59-A6C34878D82A}">
                    <a16:rowId xmlns:a16="http://schemas.microsoft.com/office/drawing/2014/main" val="764350234"/>
                  </a:ext>
                </a:extLst>
              </a:tr>
              <a:tr h="251270">
                <a:tc>
                  <a:txBody>
                    <a:bodyPr/>
                    <a:lstStyle/>
                    <a:p>
                      <a:pPr algn="ctr" rtl="0" fontAlgn="ctr"/>
                      <a:r>
                        <a:rPr lang="pt-BR" sz="1500" u="none" strike="noStrike">
                          <a:effectLst/>
                        </a:rPr>
                        <a:t>Last-Mean</a:t>
                      </a:r>
                      <a:endParaRPr lang="pt-BR" sz="1500" b="1" i="0" u="none" strike="noStrike">
                        <a:solidFill>
                          <a:srgbClr val="000000"/>
                        </a:solidFill>
                        <a:effectLst/>
                        <a:latin typeface="Times New Roman" panose="02020603050405020304" pitchFamily="18" charset="0"/>
                      </a:endParaRPr>
                    </a:p>
                  </a:txBody>
                  <a:tcPr marL="5165" marR="5165" marT="5165" marB="0" anchor="ctr"/>
                </a:tc>
                <a:tc>
                  <a:txBody>
                    <a:bodyPr/>
                    <a:lstStyle/>
                    <a:p>
                      <a:pPr algn="ctr" rtl="0" fontAlgn="ctr"/>
                      <a:r>
                        <a:rPr lang="pt-BR" sz="1500" u="none" strike="noStrike">
                          <a:effectLst/>
                        </a:rPr>
                        <a:t>0.437</a:t>
                      </a:r>
                      <a:endParaRPr lang="pt-BR" sz="1500" b="0" i="0" u="none" strike="noStrike">
                        <a:solidFill>
                          <a:srgbClr val="000000"/>
                        </a:solidFill>
                        <a:effectLst/>
                        <a:latin typeface="Times New Roman" panose="02020603050405020304" pitchFamily="18" charset="0"/>
                      </a:endParaRPr>
                    </a:p>
                  </a:txBody>
                  <a:tcPr marL="5165" marR="5165" marT="5165" marB="0" anchor="ctr"/>
                </a:tc>
                <a:tc>
                  <a:txBody>
                    <a:bodyPr/>
                    <a:lstStyle/>
                    <a:p>
                      <a:pPr algn="ctr" rtl="0" fontAlgn="ctr"/>
                      <a:r>
                        <a:rPr lang="pt-BR" sz="1500" u="none" strike="noStrike">
                          <a:effectLst/>
                        </a:rPr>
                        <a:t>0.697</a:t>
                      </a:r>
                      <a:endParaRPr lang="pt-BR" sz="1500" b="0" i="0" u="none" strike="noStrike">
                        <a:solidFill>
                          <a:srgbClr val="000000"/>
                        </a:solidFill>
                        <a:effectLst/>
                        <a:latin typeface="Times New Roman" panose="02020603050405020304" pitchFamily="18" charset="0"/>
                      </a:endParaRPr>
                    </a:p>
                  </a:txBody>
                  <a:tcPr marL="5165" marR="5165" marT="5165" marB="0" anchor="ctr"/>
                </a:tc>
                <a:tc>
                  <a:txBody>
                    <a:bodyPr/>
                    <a:lstStyle/>
                    <a:p>
                      <a:pPr algn="ctr" rtl="0" fontAlgn="ctr"/>
                      <a:r>
                        <a:rPr lang="pt-BR" sz="1500" u="none" strike="noStrike">
                          <a:effectLst/>
                        </a:rPr>
                        <a:t>0.429</a:t>
                      </a:r>
                      <a:endParaRPr lang="pt-BR" sz="1500" b="0" i="0" u="none" strike="noStrike">
                        <a:solidFill>
                          <a:srgbClr val="000000"/>
                        </a:solidFill>
                        <a:effectLst/>
                        <a:latin typeface="Times New Roman" panose="02020603050405020304" pitchFamily="18" charset="0"/>
                      </a:endParaRPr>
                    </a:p>
                  </a:txBody>
                  <a:tcPr marL="5165" marR="5165" marT="5165" marB="0" anchor="ctr"/>
                </a:tc>
                <a:extLst>
                  <a:ext uri="{0D108BD9-81ED-4DB2-BD59-A6C34878D82A}">
                    <a16:rowId xmlns:a16="http://schemas.microsoft.com/office/drawing/2014/main" val="17879988"/>
                  </a:ext>
                </a:extLst>
              </a:tr>
              <a:tr h="226718">
                <a:tc>
                  <a:txBody>
                    <a:bodyPr/>
                    <a:lstStyle/>
                    <a:p>
                      <a:pPr algn="ctr" rtl="0" fontAlgn="ctr"/>
                      <a:r>
                        <a:rPr lang="pt-BR" sz="1500" u="none" strike="noStrike">
                          <a:effectLst/>
                        </a:rPr>
                        <a:t>Last-Max</a:t>
                      </a:r>
                      <a:endParaRPr lang="pt-BR" sz="1500" b="1" i="0" u="none" strike="noStrike">
                        <a:solidFill>
                          <a:srgbClr val="000000"/>
                        </a:solidFill>
                        <a:effectLst/>
                        <a:latin typeface="Times New Roman" panose="02020603050405020304" pitchFamily="18" charset="0"/>
                      </a:endParaRPr>
                    </a:p>
                  </a:txBody>
                  <a:tcPr marL="5165" marR="5165" marT="5165" marB="0" anchor="ctr"/>
                </a:tc>
                <a:tc>
                  <a:txBody>
                    <a:bodyPr/>
                    <a:lstStyle/>
                    <a:p>
                      <a:pPr algn="ctr" rtl="0" fontAlgn="ctr"/>
                      <a:r>
                        <a:rPr lang="pt-BR" sz="1500" u="none" strike="noStrike">
                          <a:effectLst/>
                        </a:rPr>
                        <a:t>0.481</a:t>
                      </a:r>
                      <a:endParaRPr lang="pt-BR" sz="1500" b="0" i="0" u="none" strike="noStrike">
                        <a:solidFill>
                          <a:srgbClr val="000000"/>
                        </a:solidFill>
                        <a:effectLst/>
                        <a:latin typeface="Times New Roman" panose="02020603050405020304" pitchFamily="18" charset="0"/>
                      </a:endParaRPr>
                    </a:p>
                  </a:txBody>
                  <a:tcPr marL="5165" marR="5165" marT="5165" marB="0" anchor="ctr"/>
                </a:tc>
                <a:tc>
                  <a:txBody>
                    <a:bodyPr/>
                    <a:lstStyle/>
                    <a:p>
                      <a:pPr algn="ctr" rtl="0" fontAlgn="ctr"/>
                      <a:r>
                        <a:rPr lang="pt-BR" sz="1500" u="none" strike="noStrike">
                          <a:effectLst/>
                        </a:rPr>
                        <a:t>0.724</a:t>
                      </a:r>
                      <a:endParaRPr lang="pt-BR" sz="1500" b="0" i="0" u="none" strike="noStrike">
                        <a:solidFill>
                          <a:srgbClr val="000000"/>
                        </a:solidFill>
                        <a:effectLst/>
                        <a:latin typeface="Times New Roman" panose="02020603050405020304" pitchFamily="18" charset="0"/>
                      </a:endParaRPr>
                    </a:p>
                  </a:txBody>
                  <a:tcPr marL="5165" marR="5165" marT="5165" marB="0" anchor="ctr"/>
                </a:tc>
                <a:tc>
                  <a:txBody>
                    <a:bodyPr/>
                    <a:lstStyle/>
                    <a:p>
                      <a:pPr algn="ctr" rtl="0" fontAlgn="ctr"/>
                      <a:r>
                        <a:rPr lang="pt-BR" sz="1500" u="none" strike="noStrike">
                          <a:effectLst/>
                        </a:rPr>
                        <a:t>0.464</a:t>
                      </a:r>
                      <a:endParaRPr lang="pt-BR" sz="1500" b="0" i="0" u="none" strike="noStrike">
                        <a:solidFill>
                          <a:srgbClr val="000000"/>
                        </a:solidFill>
                        <a:effectLst/>
                        <a:latin typeface="Times New Roman" panose="02020603050405020304" pitchFamily="18" charset="0"/>
                      </a:endParaRPr>
                    </a:p>
                  </a:txBody>
                  <a:tcPr marL="5165" marR="5165" marT="5165" marB="0" anchor="ctr"/>
                </a:tc>
                <a:extLst>
                  <a:ext uri="{0D108BD9-81ED-4DB2-BD59-A6C34878D82A}">
                    <a16:rowId xmlns:a16="http://schemas.microsoft.com/office/drawing/2014/main" val="4246506050"/>
                  </a:ext>
                </a:extLst>
              </a:tr>
              <a:tr h="251270">
                <a:tc>
                  <a:txBody>
                    <a:bodyPr/>
                    <a:lstStyle/>
                    <a:p>
                      <a:pPr algn="ctr" rtl="0" fontAlgn="ctr"/>
                      <a:r>
                        <a:rPr lang="pt-BR" sz="1500" u="none" strike="noStrike">
                          <a:effectLst/>
                        </a:rPr>
                        <a:t>Best-Mean</a:t>
                      </a:r>
                      <a:endParaRPr lang="pt-BR" sz="1500" b="1" i="0" u="none" strike="noStrike">
                        <a:solidFill>
                          <a:srgbClr val="000000"/>
                        </a:solidFill>
                        <a:effectLst/>
                        <a:latin typeface="Times New Roman" panose="02020603050405020304" pitchFamily="18" charset="0"/>
                      </a:endParaRPr>
                    </a:p>
                  </a:txBody>
                  <a:tcPr marL="5165" marR="5165" marT="5165" marB="0" anchor="ctr"/>
                </a:tc>
                <a:tc>
                  <a:txBody>
                    <a:bodyPr/>
                    <a:lstStyle/>
                    <a:p>
                      <a:pPr algn="ctr" rtl="0" fontAlgn="ctr"/>
                      <a:r>
                        <a:rPr lang="pt-BR" sz="1500" u="none" strike="noStrike">
                          <a:effectLst/>
                        </a:rPr>
                        <a:t>0.472</a:t>
                      </a:r>
                      <a:endParaRPr lang="pt-BR" sz="1500" b="0" i="0" u="none" strike="noStrike">
                        <a:solidFill>
                          <a:srgbClr val="000000"/>
                        </a:solidFill>
                        <a:effectLst/>
                        <a:latin typeface="Times New Roman" panose="02020603050405020304" pitchFamily="18" charset="0"/>
                      </a:endParaRPr>
                    </a:p>
                  </a:txBody>
                  <a:tcPr marL="5165" marR="5165" marT="5165" marB="0" anchor="ctr"/>
                </a:tc>
                <a:tc>
                  <a:txBody>
                    <a:bodyPr/>
                    <a:lstStyle/>
                    <a:p>
                      <a:pPr algn="ctr" rtl="0" fontAlgn="ctr"/>
                      <a:r>
                        <a:rPr lang="pt-BR" sz="1500" u="none" strike="noStrike">
                          <a:effectLst/>
                        </a:rPr>
                        <a:t>0.723</a:t>
                      </a:r>
                      <a:endParaRPr lang="pt-BR" sz="1500" b="0" i="0" u="none" strike="noStrike">
                        <a:solidFill>
                          <a:srgbClr val="000000"/>
                        </a:solidFill>
                        <a:effectLst/>
                        <a:latin typeface="Times New Roman" panose="02020603050405020304" pitchFamily="18" charset="0"/>
                      </a:endParaRPr>
                    </a:p>
                  </a:txBody>
                  <a:tcPr marL="5165" marR="5165" marT="5165" marB="0" anchor="ctr"/>
                </a:tc>
                <a:tc>
                  <a:txBody>
                    <a:bodyPr/>
                    <a:lstStyle/>
                    <a:p>
                      <a:pPr algn="ctr" rtl="0" fontAlgn="ctr"/>
                      <a:r>
                        <a:rPr lang="pt-BR" sz="1500" u="none" strike="noStrike">
                          <a:effectLst/>
                        </a:rPr>
                        <a:t>0.487</a:t>
                      </a:r>
                      <a:endParaRPr lang="pt-BR" sz="1500" b="0" i="0" u="none" strike="noStrike">
                        <a:solidFill>
                          <a:srgbClr val="000000"/>
                        </a:solidFill>
                        <a:effectLst/>
                        <a:latin typeface="Times New Roman" panose="02020603050405020304" pitchFamily="18" charset="0"/>
                      </a:endParaRPr>
                    </a:p>
                  </a:txBody>
                  <a:tcPr marL="5165" marR="5165" marT="5165" marB="0" anchor="ctr"/>
                </a:tc>
                <a:extLst>
                  <a:ext uri="{0D108BD9-81ED-4DB2-BD59-A6C34878D82A}">
                    <a16:rowId xmlns:a16="http://schemas.microsoft.com/office/drawing/2014/main" val="2951305583"/>
                  </a:ext>
                </a:extLst>
              </a:tr>
              <a:tr h="226718">
                <a:tc>
                  <a:txBody>
                    <a:bodyPr/>
                    <a:lstStyle/>
                    <a:p>
                      <a:pPr algn="ctr" rtl="0" fontAlgn="ctr"/>
                      <a:r>
                        <a:rPr lang="pt-BR" sz="1500" u="none" strike="noStrike">
                          <a:effectLst/>
                        </a:rPr>
                        <a:t>Best-Max</a:t>
                      </a:r>
                      <a:endParaRPr lang="pt-BR" sz="1500" b="1" i="0" u="none" strike="noStrike">
                        <a:solidFill>
                          <a:srgbClr val="000000"/>
                        </a:solidFill>
                        <a:effectLst/>
                        <a:latin typeface="Times New Roman" panose="02020603050405020304" pitchFamily="18" charset="0"/>
                      </a:endParaRPr>
                    </a:p>
                  </a:txBody>
                  <a:tcPr marL="5165" marR="5165" marT="5165" marB="0" anchor="ctr"/>
                </a:tc>
                <a:tc>
                  <a:txBody>
                    <a:bodyPr/>
                    <a:lstStyle/>
                    <a:p>
                      <a:pPr algn="ctr" rtl="0" fontAlgn="ctr"/>
                      <a:r>
                        <a:rPr lang="pt-BR" sz="1500" u="none" strike="noStrike">
                          <a:effectLst/>
                        </a:rPr>
                        <a:t>0.517</a:t>
                      </a:r>
                      <a:endParaRPr lang="pt-BR" sz="1500" b="0" i="0" u="none" strike="noStrike">
                        <a:solidFill>
                          <a:srgbClr val="000000"/>
                        </a:solidFill>
                        <a:effectLst/>
                        <a:latin typeface="Times New Roman" panose="02020603050405020304" pitchFamily="18" charset="0"/>
                      </a:endParaRPr>
                    </a:p>
                  </a:txBody>
                  <a:tcPr marL="5165" marR="5165" marT="5165" marB="0" anchor="ctr"/>
                </a:tc>
                <a:tc>
                  <a:txBody>
                    <a:bodyPr/>
                    <a:lstStyle/>
                    <a:p>
                      <a:pPr algn="ctr" rtl="0" fontAlgn="ctr"/>
                      <a:r>
                        <a:rPr lang="pt-BR" sz="1500" u="none" strike="noStrike">
                          <a:effectLst/>
                        </a:rPr>
                        <a:t>0.755</a:t>
                      </a:r>
                      <a:endParaRPr lang="pt-BR" sz="1500" b="0" i="0" u="none" strike="noStrike">
                        <a:solidFill>
                          <a:srgbClr val="000000"/>
                        </a:solidFill>
                        <a:effectLst/>
                        <a:latin typeface="Times New Roman" panose="02020603050405020304" pitchFamily="18" charset="0"/>
                      </a:endParaRPr>
                    </a:p>
                  </a:txBody>
                  <a:tcPr marL="5165" marR="5165" marT="5165" marB="0" anchor="ctr"/>
                </a:tc>
                <a:tc>
                  <a:txBody>
                    <a:bodyPr/>
                    <a:lstStyle/>
                    <a:p>
                      <a:pPr algn="ctr" rtl="0" fontAlgn="ctr"/>
                      <a:r>
                        <a:rPr lang="pt-BR" sz="1500" u="none" strike="noStrike" dirty="0">
                          <a:effectLst/>
                        </a:rPr>
                        <a:t>0.496</a:t>
                      </a:r>
                      <a:endParaRPr lang="pt-BR" sz="1500" b="0" i="0" u="none" strike="noStrike" dirty="0">
                        <a:solidFill>
                          <a:srgbClr val="000000"/>
                        </a:solidFill>
                        <a:effectLst/>
                        <a:latin typeface="Times New Roman" panose="02020603050405020304" pitchFamily="18" charset="0"/>
                      </a:endParaRPr>
                    </a:p>
                  </a:txBody>
                  <a:tcPr marL="5165" marR="5165" marT="5165" marB="0" anchor="ctr"/>
                </a:tc>
                <a:extLst>
                  <a:ext uri="{0D108BD9-81ED-4DB2-BD59-A6C34878D82A}">
                    <a16:rowId xmlns:a16="http://schemas.microsoft.com/office/drawing/2014/main" val="3423890359"/>
                  </a:ext>
                </a:extLst>
              </a:tr>
            </a:tbl>
          </a:graphicData>
        </a:graphic>
      </p:graphicFrame>
      <p:sp>
        <p:nvSpPr>
          <p:cNvPr id="10" name="Retângulo 5">
            <a:extLst>
              <a:ext uri="{FF2B5EF4-FFF2-40B4-BE49-F238E27FC236}">
                <a16:creationId xmlns:a16="http://schemas.microsoft.com/office/drawing/2014/main" id="{3BFDB035-A64C-7388-E0AC-F325559F5562}"/>
              </a:ext>
            </a:extLst>
          </p:cNvPr>
          <p:cNvSpPr/>
          <p:nvPr/>
        </p:nvSpPr>
        <p:spPr bwMode="auto">
          <a:xfrm>
            <a:off x="3009899" y="914400"/>
            <a:ext cx="3413313" cy="15240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lnSpc>
                <a:spcPct val="96000"/>
              </a:lnSpc>
              <a:buClr>
                <a:srgbClr val="000000"/>
              </a:buClr>
              <a:buSzPct val="100000"/>
            </a:pPr>
            <a:endParaRPr lang="pt-BR">
              <a:latin typeface="Arial" charset="0"/>
              <a:ea typeface="MS Gothic" charset="-128"/>
            </a:endParaRPr>
          </a:p>
        </p:txBody>
      </p:sp>
      <p:sp>
        <p:nvSpPr>
          <p:cNvPr id="13" name="Retângulo 5">
            <a:extLst>
              <a:ext uri="{FF2B5EF4-FFF2-40B4-BE49-F238E27FC236}">
                <a16:creationId xmlns:a16="http://schemas.microsoft.com/office/drawing/2014/main" id="{145A05DE-B789-B316-EBAD-4B0791D47915}"/>
              </a:ext>
            </a:extLst>
          </p:cNvPr>
          <p:cNvSpPr/>
          <p:nvPr/>
        </p:nvSpPr>
        <p:spPr bwMode="auto">
          <a:xfrm>
            <a:off x="2987487" y="5323680"/>
            <a:ext cx="6134101" cy="15240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lnSpc>
                <a:spcPct val="96000"/>
              </a:lnSpc>
              <a:buClr>
                <a:srgbClr val="000000"/>
              </a:buClr>
              <a:buSzPct val="100000"/>
            </a:pPr>
            <a:endParaRPr lang="pt-BR">
              <a:latin typeface="Arial" charset="0"/>
              <a:ea typeface="MS Gothic" charset="-128"/>
            </a:endParaRPr>
          </a:p>
        </p:txBody>
      </p:sp>
    </p:spTree>
    <p:extLst>
      <p:ext uri="{BB962C8B-B14F-4D97-AF65-F5344CB8AC3E}">
        <p14:creationId xmlns:p14="http://schemas.microsoft.com/office/powerpoint/2010/main" val="3539642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n-IN" dirty="0"/>
              <a:t>JNU Results</a:t>
            </a:r>
            <a:r>
              <a:rPr lang="pt-BR" dirty="0"/>
              <a:t>: </a:t>
            </a:r>
            <a:r>
              <a:rPr lang="pt-BR" dirty="0" err="1"/>
              <a:t>Overfitting</a:t>
            </a:r>
            <a:r>
              <a:rPr lang="pt-BR" dirty="0"/>
              <a:t> </a:t>
            </a:r>
            <a:r>
              <a:rPr lang="pt-BR" dirty="0" err="1"/>
              <a:t>problems</a:t>
            </a:r>
            <a:endParaRPr lang="pt-BR" dirty="0"/>
          </a:p>
        </p:txBody>
      </p:sp>
      <p:sp>
        <p:nvSpPr>
          <p:cNvPr id="23" name="Espaço Reservado para Rodapé 3">
            <a:extLst>
              <a:ext uri="{FF2B5EF4-FFF2-40B4-BE49-F238E27FC236}">
                <a16:creationId xmlns:a16="http://schemas.microsoft.com/office/drawing/2014/main" id="{C8D2AA45-B4D6-B548-1164-3710912525CB}"/>
              </a:ext>
            </a:extLst>
          </p:cNvPr>
          <p:cNvSpPr>
            <a:spLocks noGrp="1"/>
          </p:cNvSpPr>
          <p:nvPr>
            <p:ph type="ftr" idx="4294967295"/>
          </p:nvPr>
        </p:nvSpPr>
        <p:spPr>
          <a:xfrm>
            <a:off x="2280083" y="6504186"/>
            <a:ext cx="8128000" cy="326023"/>
          </a:xfrm>
          <a:prstGeom prst="rect">
            <a:avLst/>
          </a:prstGeom>
        </p:spPr>
        <p:txBody>
          <a:bodyPr/>
          <a:lstStyle/>
          <a:p>
            <a:pPr>
              <a:defRPr/>
            </a:pPr>
            <a:r>
              <a:rPr lang="pt-BR" dirty="0" err="1"/>
              <a:t>June</a:t>
            </a:r>
            <a:r>
              <a:rPr lang="pt-BR" dirty="0"/>
              <a:t> 2022</a:t>
            </a:r>
            <a:endParaRPr lang="en-GB" dirty="0"/>
          </a:p>
        </p:txBody>
      </p:sp>
      <p:pic>
        <p:nvPicPr>
          <p:cNvPr id="11" name="Imagem 10">
            <a:extLst>
              <a:ext uri="{FF2B5EF4-FFF2-40B4-BE49-F238E27FC236}">
                <a16:creationId xmlns:a16="http://schemas.microsoft.com/office/drawing/2014/main" id="{C839DD5F-B33B-9141-4783-EBD67E71761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86415" y="1044325"/>
            <a:ext cx="3109359" cy="1898938"/>
          </a:xfrm>
          <a:prstGeom prst="rect">
            <a:avLst/>
          </a:prstGeom>
          <a:noFill/>
          <a:ln>
            <a:noFill/>
          </a:ln>
        </p:spPr>
      </p:pic>
      <p:pic>
        <p:nvPicPr>
          <p:cNvPr id="12" name="Imagem 11">
            <a:extLst>
              <a:ext uri="{FF2B5EF4-FFF2-40B4-BE49-F238E27FC236}">
                <a16:creationId xmlns:a16="http://schemas.microsoft.com/office/drawing/2014/main" id="{92E0A871-9F08-B9F0-CBC5-5BCF4504587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40362" y="1055385"/>
            <a:ext cx="3205089" cy="1887878"/>
          </a:xfrm>
          <a:prstGeom prst="rect">
            <a:avLst/>
          </a:prstGeom>
          <a:noFill/>
          <a:ln>
            <a:noFill/>
          </a:ln>
        </p:spPr>
      </p:pic>
      <p:pic>
        <p:nvPicPr>
          <p:cNvPr id="13" name="Imagem 12">
            <a:extLst>
              <a:ext uri="{FF2B5EF4-FFF2-40B4-BE49-F238E27FC236}">
                <a16:creationId xmlns:a16="http://schemas.microsoft.com/office/drawing/2014/main" id="{6345FB2B-4E43-D027-4DB2-25D599DDBF8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78054" y="1080304"/>
            <a:ext cx="3108980" cy="1862960"/>
          </a:xfrm>
          <a:prstGeom prst="rect">
            <a:avLst/>
          </a:prstGeom>
          <a:noFill/>
          <a:ln>
            <a:noFill/>
          </a:ln>
        </p:spPr>
      </p:pic>
      <p:sp>
        <p:nvSpPr>
          <p:cNvPr id="14" name="CaixaDeTexto 18">
            <a:extLst>
              <a:ext uri="{FF2B5EF4-FFF2-40B4-BE49-F238E27FC236}">
                <a16:creationId xmlns:a16="http://schemas.microsoft.com/office/drawing/2014/main" id="{DB7CB413-4700-55D9-F46C-FD598E5867FE}"/>
              </a:ext>
            </a:extLst>
          </p:cNvPr>
          <p:cNvSpPr txBox="1"/>
          <p:nvPr/>
        </p:nvSpPr>
        <p:spPr>
          <a:xfrm rot="16200000">
            <a:off x="10207665" y="3782640"/>
            <a:ext cx="1795173" cy="369332"/>
          </a:xfrm>
          <a:prstGeom prst="rect">
            <a:avLst/>
          </a:prstGeom>
          <a:noFill/>
        </p:spPr>
        <p:txBody>
          <a:bodyPr wrap="square">
            <a:spAutoFit/>
          </a:bodyPr>
          <a:lstStyle/>
          <a:p>
            <a:r>
              <a:rPr lang="pt-BR" b="1" dirty="0" err="1">
                <a:solidFill>
                  <a:schemeClr val="tx1"/>
                </a:solidFill>
                <a:effectLst/>
                <a:latin typeface="+mj-lt"/>
                <a:ea typeface="PMingLiU" panose="02020500000000000000" pitchFamily="18" charset="-120"/>
              </a:rPr>
              <a:t>Architecture</a:t>
            </a:r>
            <a:r>
              <a:rPr lang="pt-BR" b="1" dirty="0">
                <a:solidFill>
                  <a:schemeClr val="tx1"/>
                </a:solidFill>
                <a:effectLst/>
                <a:latin typeface="+mj-lt"/>
                <a:ea typeface="PMingLiU" panose="02020500000000000000" pitchFamily="18" charset="-120"/>
              </a:rPr>
              <a:t> </a:t>
            </a:r>
            <a:r>
              <a:rPr lang="pt-BR" b="1" dirty="0">
                <a:solidFill>
                  <a:schemeClr val="tx1"/>
                </a:solidFill>
                <a:latin typeface="+mj-lt"/>
                <a:ea typeface="PMingLiU" panose="02020500000000000000" pitchFamily="18" charset="-120"/>
              </a:rPr>
              <a:t>2</a:t>
            </a:r>
            <a:endParaRPr lang="pt-BR" b="1" dirty="0">
              <a:solidFill>
                <a:schemeClr val="tx1"/>
              </a:solidFill>
              <a:effectLst/>
              <a:latin typeface="+mj-lt"/>
              <a:ea typeface="PMingLiU" panose="02020500000000000000" pitchFamily="18" charset="-120"/>
            </a:endParaRPr>
          </a:p>
        </p:txBody>
      </p:sp>
      <p:sp>
        <p:nvSpPr>
          <p:cNvPr id="15" name="CaixaDeTexto 18">
            <a:extLst>
              <a:ext uri="{FF2B5EF4-FFF2-40B4-BE49-F238E27FC236}">
                <a16:creationId xmlns:a16="http://schemas.microsoft.com/office/drawing/2014/main" id="{8A7A3950-8F7E-1E08-866E-D755A892C9A4}"/>
              </a:ext>
            </a:extLst>
          </p:cNvPr>
          <p:cNvSpPr txBox="1"/>
          <p:nvPr/>
        </p:nvSpPr>
        <p:spPr>
          <a:xfrm rot="16200000">
            <a:off x="10274114" y="5775748"/>
            <a:ext cx="1795173" cy="369332"/>
          </a:xfrm>
          <a:prstGeom prst="rect">
            <a:avLst/>
          </a:prstGeom>
          <a:noFill/>
        </p:spPr>
        <p:txBody>
          <a:bodyPr wrap="square">
            <a:spAutoFit/>
          </a:bodyPr>
          <a:lstStyle/>
          <a:p>
            <a:r>
              <a:rPr lang="pt-BR" b="1" dirty="0" err="1">
                <a:solidFill>
                  <a:schemeClr val="tx1"/>
                </a:solidFill>
                <a:effectLst/>
                <a:latin typeface="+mj-lt"/>
                <a:ea typeface="PMingLiU" panose="02020500000000000000" pitchFamily="18" charset="-120"/>
              </a:rPr>
              <a:t>Architecture</a:t>
            </a:r>
            <a:r>
              <a:rPr lang="pt-BR" b="1" dirty="0">
                <a:solidFill>
                  <a:schemeClr val="tx1"/>
                </a:solidFill>
                <a:effectLst/>
                <a:latin typeface="+mj-lt"/>
                <a:ea typeface="PMingLiU" panose="02020500000000000000" pitchFamily="18" charset="-120"/>
              </a:rPr>
              <a:t> 3</a:t>
            </a:r>
          </a:p>
        </p:txBody>
      </p:sp>
      <p:sp>
        <p:nvSpPr>
          <p:cNvPr id="17" name="CaixaDeTexto 15">
            <a:extLst>
              <a:ext uri="{FF2B5EF4-FFF2-40B4-BE49-F238E27FC236}">
                <a16:creationId xmlns:a16="http://schemas.microsoft.com/office/drawing/2014/main" id="{E990141B-F5BA-1CF0-65C8-521D622A33C2}"/>
              </a:ext>
            </a:extLst>
          </p:cNvPr>
          <p:cNvSpPr txBox="1"/>
          <p:nvPr/>
        </p:nvSpPr>
        <p:spPr>
          <a:xfrm>
            <a:off x="8343740" y="914400"/>
            <a:ext cx="2510691" cy="323165"/>
          </a:xfrm>
          <a:prstGeom prst="rect">
            <a:avLst/>
          </a:prstGeom>
          <a:noFill/>
        </p:spPr>
        <p:txBody>
          <a:bodyPr wrap="square">
            <a:spAutoFit/>
          </a:bodyPr>
          <a:lstStyle/>
          <a:p>
            <a:r>
              <a:rPr lang="pt-BR" sz="1500" b="1" dirty="0">
                <a:solidFill>
                  <a:schemeClr val="tx1"/>
                </a:solidFill>
                <a:latin typeface="+mj-lt"/>
                <a:ea typeface="PMingLiU" panose="02020500000000000000" pitchFamily="18" charset="-120"/>
              </a:rPr>
              <a:t> </a:t>
            </a:r>
            <a:r>
              <a:rPr lang="pt-BR" sz="1500" b="1" dirty="0" err="1">
                <a:solidFill>
                  <a:schemeClr val="tx1"/>
                </a:solidFill>
                <a:latin typeface="+mj-lt"/>
                <a:ea typeface="PMingLiU" panose="02020500000000000000" pitchFamily="18" charset="-120"/>
              </a:rPr>
              <a:t>Slice</a:t>
            </a:r>
            <a:endParaRPr lang="pt-BR" sz="1500" b="1" dirty="0">
              <a:solidFill>
                <a:schemeClr val="tx1"/>
              </a:solidFill>
              <a:effectLst/>
              <a:latin typeface="+mj-lt"/>
              <a:ea typeface="PMingLiU" panose="02020500000000000000" pitchFamily="18" charset="-120"/>
            </a:endParaRPr>
          </a:p>
        </p:txBody>
      </p:sp>
      <p:sp>
        <p:nvSpPr>
          <p:cNvPr id="18" name="CaixaDeTexto 20">
            <a:extLst>
              <a:ext uri="{FF2B5EF4-FFF2-40B4-BE49-F238E27FC236}">
                <a16:creationId xmlns:a16="http://schemas.microsoft.com/office/drawing/2014/main" id="{1D5BF230-C360-5511-132B-4BF9CDCCC473}"/>
              </a:ext>
            </a:extLst>
          </p:cNvPr>
          <p:cNvSpPr txBox="1"/>
          <p:nvPr/>
        </p:nvSpPr>
        <p:spPr>
          <a:xfrm>
            <a:off x="4758160" y="893803"/>
            <a:ext cx="2510691" cy="323165"/>
          </a:xfrm>
          <a:prstGeom prst="rect">
            <a:avLst/>
          </a:prstGeom>
          <a:noFill/>
        </p:spPr>
        <p:txBody>
          <a:bodyPr wrap="square">
            <a:spAutoFit/>
          </a:bodyPr>
          <a:lstStyle/>
          <a:p>
            <a:r>
              <a:rPr lang="pt-BR" sz="1500" b="1" dirty="0">
                <a:solidFill>
                  <a:schemeClr val="tx1"/>
                </a:solidFill>
                <a:latin typeface="+mj-lt"/>
                <a:ea typeface="PMingLiU" panose="02020500000000000000" pitchFamily="18" charset="-120"/>
              </a:rPr>
              <a:t>CWT</a:t>
            </a:r>
            <a:endParaRPr lang="pt-BR" sz="1500" b="1" dirty="0">
              <a:solidFill>
                <a:schemeClr val="tx1"/>
              </a:solidFill>
              <a:effectLst/>
              <a:latin typeface="+mj-lt"/>
              <a:ea typeface="PMingLiU" panose="02020500000000000000" pitchFamily="18" charset="-120"/>
            </a:endParaRPr>
          </a:p>
        </p:txBody>
      </p:sp>
      <p:sp>
        <p:nvSpPr>
          <p:cNvPr id="20" name="CaixaDeTexto 18">
            <a:extLst>
              <a:ext uri="{FF2B5EF4-FFF2-40B4-BE49-F238E27FC236}">
                <a16:creationId xmlns:a16="http://schemas.microsoft.com/office/drawing/2014/main" id="{0E1009D5-61E3-E7F6-033B-71641A435ADD}"/>
              </a:ext>
            </a:extLst>
          </p:cNvPr>
          <p:cNvSpPr txBox="1"/>
          <p:nvPr/>
        </p:nvSpPr>
        <p:spPr>
          <a:xfrm>
            <a:off x="1356963" y="902447"/>
            <a:ext cx="2510691" cy="323165"/>
          </a:xfrm>
          <a:prstGeom prst="rect">
            <a:avLst/>
          </a:prstGeom>
          <a:noFill/>
        </p:spPr>
        <p:txBody>
          <a:bodyPr wrap="square">
            <a:spAutoFit/>
          </a:bodyPr>
          <a:lstStyle/>
          <a:p>
            <a:r>
              <a:rPr lang="pt-BR" sz="1500" b="1" dirty="0">
                <a:solidFill>
                  <a:schemeClr val="tx1"/>
                </a:solidFill>
                <a:latin typeface="+mj-lt"/>
                <a:ea typeface="PMingLiU" panose="02020500000000000000" pitchFamily="18" charset="-120"/>
              </a:rPr>
              <a:t>STFT</a:t>
            </a:r>
            <a:endParaRPr lang="pt-BR" sz="1500" b="1" dirty="0">
              <a:solidFill>
                <a:schemeClr val="tx1"/>
              </a:solidFill>
              <a:effectLst/>
              <a:latin typeface="+mj-lt"/>
              <a:ea typeface="PMingLiU" panose="02020500000000000000" pitchFamily="18" charset="-120"/>
            </a:endParaRPr>
          </a:p>
        </p:txBody>
      </p:sp>
      <p:sp>
        <p:nvSpPr>
          <p:cNvPr id="22" name="CaixaDeTexto 18">
            <a:extLst>
              <a:ext uri="{FF2B5EF4-FFF2-40B4-BE49-F238E27FC236}">
                <a16:creationId xmlns:a16="http://schemas.microsoft.com/office/drawing/2014/main" id="{F2AE3D41-5A23-6457-7585-EDDB7D3B6D16}"/>
              </a:ext>
            </a:extLst>
          </p:cNvPr>
          <p:cNvSpPr txBox="1"/>
          <p:nvPr/>
        </p:nvSpPr>
        <p:spPr>
          <a:xfrm rot="16200000">
            <a:off x="10207666" y="1883702"/>
            <a:ext cx="1795173" cy="369332"/>
          </a:xfrm>
          <a:prstGeom prst="rect">
            <a:avLst/>
          </a:prstGeom>
          <a:noFill/>
        </p:spPr>
        <p:txBody>
          <a:bodyPr wrap="square">
            <a:spAutoFit/>
          </a:bodyPr>
          <a:lstStyle/>
          <a:p>
            <a:r>
              <a:rPr lang="pt-BR" b="1" dirty="0" err="1">
                <a:solidFill>
                  <a:schemeClr val="tx1"/>
                </a:solidFill>
                <a:effectLst/>
                <a:latin typeface="+mj-lt"/>
                <a:ea typeface="PMingLiU" panose="02020500000000000000" pitchFamily="18" charset="-120"/>
              </a:rPr>
              <a:t>Architecture</a:t>
            </a:r>
            <a:r>
              <a:rPr lang="pt-BR" b="1" dirty="0">
                <a:solidFill>
                  <a:schemeClr val="tx1"/>
                </a:solidFill>
                <a:effectLst/>
                <a:latin typeface="+mj-lt"/>
                <a:ea typeface="PMingLiU" panose="02020500000000000000" pitchFamily="18" charset="-120"/>
              </a:rPr>
              <a:t> 1</a:t>
            </a:r>
          </a:p>
        </p:txBody>
      </p:sp>
      <p:pic>
        <p:nvPicPr>
          <p:cNvPr id="24" name="Imagem 17">
            <a:extLst>
              <a:ext uri="{FF2B5EF4-FFF2-40B4-BE49-F238E27FC236}">
                <a16:creationId xmlns:a16="http://schemas.microsoft.com/office/drawing/2014/main" id="{D87A57D6-CBDA-1C73-E3E2-CF55F26A0408}"/>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451952" y="2893894"/>
            <a:ext cx="3366560" cy="1898938"/>
          </a:xfrm>
          <a:prstGeom prst="rect">
            <a:avLst/>
          </a:prstGeom>
          <a:noFill/>
          <a:ln>
            <a:noFill/>
          </a:ln>
        </p:spPr>
      </p:pic>
      <p:pic>
        <p:nvPicPr>
          <p:cNvPr id="25" name="Imagem 10">
            <a:extLst>
              <a:ext uri="{FF2B5EF4-FFF2-40B4-BE49-F238E27FC236}">
                <a16:creationId xmlns:a16="http://schemas.microsoft.com/office/drawing/2014/main" id="{61ACA397-F779-6D19-22C7-97A15503B22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99374" y="2928322"/>
            <a:ext cx="3109359" cy="1898938"/>
          </a:xfrm>
          <a:prstGeom prst="rect">
            <a:avLst/>
          </a:prstGeom>
          <a:noFill/>
          <a:ln>
            <a:noFill/>
          </a:ln>
        </p:spPr>
      </p:pic>
      <p:pic>
        <p:nvPicPr>
          <p:cNvPr id="26" name="Imagem 11">
            <a:extLst>
              <a:ext uri="{FF2B5EF4-FFF2-40B4-BE49-F238E27FC236}">
                <a16:creationId xmlns:a16="http://schemas.microsoft.com/office/drawing/2014/main" id="{A120F24A-44C8-77B2-9B37-0BDEC54B8C65}"/>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833861" y="2871785"/>
            <a:ext cx="3169179" cy="1967121"/>
          </a:xfrm>
          <a:prstGeom prst="rect">
            <a:avLst/>
          </a:prstGeom>
          <a:noFill/>
          <a:ln>
            <a:noFill/>
          </a:ln>
        </p:spPr>
      </p:pic>
      <p:pic>
        <p:nvPicPr>
          <p:cNvPr id="27" name="Imagem 14">
            <a:extLst>
              <a:ext uri="{FF2B5EF4-FFF2-40B4-BE49-F238E27FC236}">
                <a16:creationId xmlns:a16="http://schemas.microsoft.com/office/drawing/2014/main" id="{117E04F8-64CB-45F6-911C-906E52B1399E}"/>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470552" y="4638118"/>
            <a:ext cx="3347959" cy="2241244"/>
          </a:xfrm>
          <a:prstGeom prst="rect">
            <a:avLst/>
          </a:prstGeom>
          <a:noFill/>
          <a:ln>
            <a:noFill/>
          </a:ln>
        </p:spPr>
      </p:pic>
      <p:pic>
        <p:nvPicPr>
          <p:cNvPr id="28" name="Imagem 19">
            <a:extLst>
              <a:ext uri="{FF2B5EF4-FFF2-40B4-BE49-F238E27FC236}">
                <a16:creationId xmlns:a16="http://schemas.microsoft.com/office/drawing/2014/main" id="{3F26E8ED-3056-1484-D8BD-DF7F63D2A129}"/>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849501" y="4803673"/>
            <a:ext cx="3108979" cy="2075689"/>
          </a:xfrm>
          <a:prstGeom prst="rect">
            <a:avLst/>
          </a:prstGeom>
          <a:noFill/>
          <a:ln>
            <a:noFill/>
          </a:ln>
        </p:spPr>
      </p:pic>
      <p:pic>
        <p:nvPicPr>
          <p:cNvPr id="29" name="Imagem 10">
            <a:extLst>
              <a:ext uri="{FF2B5EF4-FFF2-40B4-BE49-F238E27FC236}">
                <a16:creationId xmlns:a16="http://schemas.microsoft.com/office/drawing/2014/main" id="{072FA4BA-C734-8743-B23E-EACCE3F100FF}"/>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987421" y="4791301"/>
            <a:ext cx="3121312" cy="2088061"/>
          </a:xfrm>
          <a:prstGeom prst="rect">
            <a:avLst/>
          </a:prstGeom>
          <a:noFill/>
          <a:ln>
            <a:noFill/>
          </a:ln>
        </p:spPr>
      </p:pic>
      <p:sp>
        <p:nvSpPr>
          <p:cNvPr id="19" name="Oval 18">
            <a:extLst>
              <a:ext uri="{FF2B5EF4-FFF2-40B4-BE49-F238E27FC236}">
                <a16:creationId xmlns:a16="http://schemas.microsoft.com/office/drawing/2014/main" id="{E4A93916-15CE-AEBE-FD19-96D8ECD58293}"/>
              </a:ext>
            </a:extLst>
          </p:cNvPr>
          <p:cNvSpPr/>
          <p:nvPr/>
        </p:nvSpPr>
        <p:spPr bwMode="auto">
          <a:xfrm>
            <a:off x="5601175" y="1113879"/>
            <a:ext cx="2510691" cy="1610048"/>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96000"/>
              </a:lnSpc>
              <a:spcBef>
                <a:spcPct val="0"/>
              </a:spcBef>
              <a:spcAft>
                <a:spcPct val="0"/>
              </a:spcAft>
              <a:buClr>
                <a:srgbClr val="000000"/>
              </a:buClr>
              <a:buSzPct val="100000"/>
              <a:buFont typeface="Arial" charset="0"/>
              <a:buNone/>
              <a:tabLst/>
            </a:pPr>
            <a:endParaRPr kumimoji="0" lang="en-US" sz="1800" b="0" i="0" u="none" strike="noStrike" cap="none" normalizeH="0" baseline="0">
              <a:ln>
                <a:noFill/>
              </a:ln>
              <a:solidFill>
                <a:schemeClr val="bg1"/>
              </a:solidFill>
              <a:effectLst/>
              <a:latin typeface="Arial" charset="0"/>
              <a:ea typeface="MS Gothic" charset="-128"/>
            </a:endParaRPr>
          </a:p>
        </p:txBody>
      </p:sp>
      <p:sp>
        <p:nvSpPr>
          <p:cNvPr id="21" name="Oval 20">
            <a:extLst>
              <a:ext uri="{FF2B5EF4-FFF2-40B4-BE49-F238E27FC236}">
                <a16:creationId xmlns:a16="http://schemas.microsoft.com/office/drawing/2014/main" id="{C87C62B5-7D56-2A4B-2A21-3840E8985616}"/>
              </a:ext>
            </a:extLst>
          </p:cNvPr>
          <p:cNvSpPr/>
          <p:nvPr/>
        </p:nvSpPr>
        <p:spPr bwMode="auto">
          <a:xfrm>
            <a:off x="8001000" y="4780983"/>
            <a:ext cx="3203579" cy="2046368"/>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96000"/>
              </a:lnSpc>
              <a:spcBef>
                <a:spcPct val="0"/>
              </a:spcBef>
              <a:spcAft>
                <a:spcPct val="0"/>
              </a:spcAft>
              <a:buClr>
                <a:srgbClr val="000000"/>
              </a:buClr>
              <a:buSzPct val="100000"/>
              <a:buFont typeface="Arial" charset="0"/>
              <a:buNone/>
              <a:tabLst/>
            </a:pPr>
            <a:endParaRPr kumimoji="0" lang="en-US" sz="1800" b="0" i="0" u="none" strike="noStrike" cap="none" normalizeH="0" baseline="0">
              <a:ln>
                <a:noFill/>
              </a:ln>
              <a:solidFill>
                <a:schemeClr val="bg1"/>
              </a:solidFill>
              <a:effectLst/>
              <a:latin typeface="Arial" charset="0"/>
              <a:ea typeface="MS Gothic" charset="-128"/>
            </a:endParaRPr>
          </a:p>
        </p:txBody>
      </p:sp>
    </p:spTree>
    <p:extLst>
      <p:ext uri="{BB962C8B-B14F-4D97-AF65-F5344CB8AC3E}">
        <p14:creationId xmlns:p14="http://schemas.microsoft.com/office/powerpoint/2010/main" val="142418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Lst>
  </p:timing>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n-IN" dirty="0"/>
              <a:t>JNU Results: Architecture 1</a:t>
            </a:r>
            <a:endParaRPr lang="pt-BR" dirty="0"/>
          </a:p>
        </p:txBody>
      </p:sp>
      <p:sp>
        <p:nvSpPr>
          <p:cNvPr id="7" name="CaixaDeTexto 6">
            <a:extLst>
              <a:ext uri="{FF2B5EF4-FFF2-40B4-BE49-F238E27FC236}">
                <a16:creationId xmlns:a16="http://schemas.microsoft.com/office/drawing/2014/main" id="{B529045D-F739-9284-9422-4BFE2E2CCA26}"/>
              </a:ext>
            </a:extLst>
          </p:cNvPr>
          <p:cNvSpPr txBox="1"/>
          <p:nvPr/>
        </p:nvSpPr>
        <p:spPr>
          <a:xfrm>
            <a:off x="-1143000" y="1510228"/>
            <a:ext cx="6093068" cy="369332"/>
          </a:xfrm>
          <a:prstGeom prst="rect">
            <a:avLst/>
          </a:prstGeom>
          <a:noFill/>
        </p:spPr>
        <p:txBody>
          <a:bodyPr wrap="square">
            <a:spAutoFit/>
          </a:bodyPr>
          <a:lstStyle/>
          <a:p>
            <a:pPr algn="ctr"/>
            <a:r>
              <a:rPr lang="en-GB" sz="1800" b="1" dirty="0">
                <a:solidFill>
                  <a:schemeClr val="tx1"/>
                </a:solidFill>
                <a:effectLst/>
                <a:latin typeface="+mj-lt"/>
                <a:ea typeface="PMingLiU" panose="02020500000000000000" pitchFamily="18" charset="-120"/>
              </a:rPr>
              <a:t>STFT</a:t>
            </a:r>
            <a:endParaRPr lang="pt-BR" sz="2800" b="1" dirty="0">
              <a:solidFill>
                <a:schemeClr val="tx1"/>
              </a:solidFill>
              <a:effectLst/>
              <a:latin typeface="+mj-lt"/>
              <a:ea typeface="PMingLiU" panose="02020500000000000000" pitchFamily="18" charset="-120"/>
            </a:endParaRPr>
          </a:p>
        </p:txBody>
      </p:sp>
      <p:sp>
        <p:nvSpPr>
          <p:cNvPr id="8" name="CaixaDeTexto 7">
            <a:extLst>
              <a:ext uri="{FF2B5EF4-FFF2-40B4-BE49-F238E27FC236}">
                <a16:creationId xmlns:a16="http://schemas.microsoft.com/office/drawing/2014/main" id="{E2A7593F-192F-ADE4-818D-3DE159401B1D}"/>
              </a:ext>
            </a:extLst>
          </p:cNvPr>
          <p:cNvSpPr txBox="1"/>
          <p:nvPr/>
        </p:nvSpPr>
        <p:spPr>
          <a:xfrm>
            <a:off x="3049466" y="1510228"/>
            <a:ext cx="6093068" cy="369332"/>
          </a:xfrm>
          <a:prstGeom prst="rect">
            <a:avLst/>
          </a:prstGeom>
          <a:noFill/>
        </p:spPr>
        <p:txBody>
          <a:bodyPr wrap="square">
            <a:spAutoFit/>
          </a:bodyPr>
          <a:lstStyle/>
          <a:p>
            <a:pPr algn="ctr"/>
            <a:r>
              <a:rPr lang="en-GB" sz="1800" b="1" dirty="0">
                <a:solidFill>
                  <a:schemeClr val="tx1"/>
                </a:solidFill>
                <a:effectLst/>
                <a:latin typeface="+mj-lt"/>
                <a:ea typeface="PMingLiU" panose="02020500000000000000" pitchFamily="18" charset="-120"/>
              </a:rPr>
              <a:t>CWT</a:t>
            </a:r>
            <a:endParaRPr lang="pt-BR" sz="2800" b="1" dirty="0">
              <a:solidFill>
                <a:schemeClr val="tx1"/>
              </a:solidFill>
              <a:effectLst/>
              <a:latin typeface="+mj-lt"/>
              <a:ea typeface="PMingLiU" panose="02020500000000000000" pitchFamily="18" charset="-120"/>
            </a:endParaRPr>
          </a:p>
        </p:txBody>
      </p:sp>
      <p:sp>
        <p:nvSpPr>
          <p:cNvPr id="9" name="CaixaDeTexto 8">
            <a:extLst>
              <a:ext uri="{FF2B5EF4-FFF2-40B4-BE49-F238E27FC236}">
                <a16:creationId xmlns:a16="http://schemas.microsoft.com/office/drawing/2014/main" id="{EE729751-EE01-F420-CAF9-CBCC6A1C9EB9}"/>
              </a:ext>
            </a:extLst>
          </p:cNvPr>
          <p:cNvSpPr txBox="1"/>
          <p:nvPr/>
        </p:nvSpPr>
        <p:spPr>
          <a:xfrm>
            <a:off x="7011867" y="1510228"/>
            <a:ext cx="6093068" cy="369332"/>
          </a:xfrm>
          <a:prstGeom prst="rect">
            <a:avLst/>
          </a:prstGeom>
          <a:noFill/>
        </p:spPr>
        <p:txBody>
          <a:bodyPr wrap="square">
            <a:spAutoFit/>
          </a:bodyPr>
          <a:lstStyle/>
          <a:p>
            <a:pPr algn="ctr"/>
            <a:r>
              <a:rPr lang="en-GB" sz="1800" b="1" dirty="0">
                <a:solidFill>
                  <a:schemeClr val="tx1"/>
                </a:solidFill>
                <a:effectLst/>
                <a:latin typeface="+mj-lt"/>
                <a:ea typeface="PMingLiU" panose="02020500000000000000" pitchFamily="18" charset="-120"/>
              </a:rPr>
              <a:t>Slice</a:t>
            </a:r>
            <a:endParaRPr lang="pt-BR" sz="2800" b="1" dirty="0">
              <a:solidFill>
                <a:schemeClr val="tx1"/>
              </a:solidFill>
              <a:effectLst/>
              <a:latin typeface="+mj-lt"/>
              <a:ea typeface="PMingLiU" panose="02020500000000000000" pitchFamily="18" charset="-120"/>
            </a:endParaRPr>
          </a:p>
        </p:txBody>
      </p:sp>
      <p:pic>
        <p:nvPicPr>
          <p:cNvPr id="10" name="Imagem 9" descr="Tela de computador com fundo branco&#10;&#10;Descrição gerada automaticamente com confiança média">
            <a:extLst>
              <a:ext uri="{FF2B5EF4-FFF2-40B4-BE49-F238E27FC236}">
                <a16:creationId xmlns:a16="http://schemas.microsoft.com/office/drawing/2014/main" id="{2A41D072-707B-3C24-0F07-F5B99E9CCE9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 y="1988199"/>
            <a:ext cx="4011640" cy="2881601"/>
          </a:xfrm>
          <a:prstGeom prst="rect">
            <a:avLst/>
          </a:prstGeom>
          <a:noFill/>
          <a:ln>
            <a:noFill/>
          </a:ln>
        </p:spPr>
      </p:pic>
      <p:pic>
        <p:nvPicPr>
          <p:cNvPr id="11" name="Imagem 10">
            <a:extLst>
              <a:ext uri="{FF2B5EF4-FFF2-40B4-BE49-F238E27FC236}">
                <a16:creationId xmlns:a16="http://schemas.microsoft.com/office/drawing/2014/main" id="{6B021C72-E9B8-4A54-B650-E022F664712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18780" y="1970614"/>
            <a:ext cx="4011640" cy="2831746"/>
          </a:xfrm>
          <a:prstGeom prst="rect">
            <a:avLst/>
          </a:prstGeom>
          <a:noFill/>
          <a:ln>
            <a:noFill/>
          </a:ln>
        </p:spPr>
      </p:pic>
      <p:pic>
        <p:nvPicPr>
          <p:cNvPr id="12" name="Imagem 11">
            <a:extLst>
              <a:ext uri="{FF2B5EF4-FFF2-40B4-BE49-F238E27FC236}">
                <a16:creationId xmlns:a16="http://schemas.microsoft.com/office/drawing/2014/main" id="{F3739D8F-E01F-B221-E0F5-9D1EABF7576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305800" y="1905000"/>
            <a:ext cx="3889252" cy="2831746"/>
          </a:xfrm>
          <a:prstGeom prst="rect">
            <a:avLst/>
          </a:prstGeom>
          <a:noFill/>
          <a:ln>
            <a:noFill/>
          </a:ln>
        </p:spPr>
      </p:pic>
      <p:sp>
        <p:nvSpPr>
          <p:cNvPr id="14" name="Espaço Reservado para Rodapé 3">
            <a:extLst>
              <a:ext uri="{FF2B5EF4-FFF2-40B4-BE49-F238E27FC236}">
                <a16:creationId xmlns:a16="http://schemas.microsoft.com/office/drawing/2014/main" id="{657B17DD-F440-2628-69AF-B1A3B14297D0}"/>
              </a:ext>
            </a:extLst>
          </p:cNvPr>
          <p:cNvSpPr>
            <a:spLocks noGrp="1"/>
          </p:cNvSpPr>
          <p:nvPr>
            <p:ph type="ftr" idx="4294967295"/>
          </p:nvPr>
        </p:nvSpPr>
        <p:spPr>
          <a:xfrm>
            <a:off x="2280083" y="6504186"/>
            <a:ext cx="8128000" cy="326023"/>
          </a:xfrm>
          <a:prstGeom prst="rect">
            <a:avLst/>
          </a:prstGeom>
        </p:spPr>
        <p:txBody>
          <a:bodyPr/>
          <a:lstStyle/>
          <a:p>
            <a:pPr>
              <a:defRPr/>
            </a:pPr>
            <a:r>
              <a:rPr lang="pt-BR" dirty="0" err="1"/>
              <a:t>June</a:t>
            </a:r>
            <a:r>
              <a:rPr lang="pt-BR" dirty="0"/>
              <a:t> 2022</a:t>
            </a:r>
            <a:endParaRPr lang="en-GB" dirty="0"/>
          </a:p>
        </p:txBody>
      </p:sp>
    </p:spTree>
    <p:extLst>
      <p:ext uri="{BB962C8B-B14F-4D97-AF65-F5344CB8AC3E}">
        <p14:creationId xmlns:p14="http://schemas.microsoft.com/office/powerpoint/2010/main" val="4225431891"/>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n-IN" dirty="0"/>
              <a:t>Conclusions</a:t>
            </a:r>
            <a:endParaRPr lang="pt-BR" dirty="0"/>
          </a:p>
        </p:txBody>
      </p:sp>
      <p:sp>
        <p:nvSpPr>
          <p:cNvPr id="9" name="CaixaDeTexto 8">
            <a:extLst>
              <a:ext uri="{FF2B5EF4-FFF2-40B4-BE49-F238E27FC236}">
                <a16:creationId xmlns:a16="http://schemas.microsoft.com/office/drawing/2014/main" id="{6F8A5D78-E29B-4184-AD81-C6D8E75CAF61}"/>
              </a:ext>
            </a:extLst>
          </p:cNvPr>
          <p:cNvSpPr txBox="1"/>
          <p:nvPr/>
        </p:nvSpPr>
        <p:spPr>
          <a:xfrm>
            <a:off x="2079626" y="1264709"/>
            <a:ext cx="8814131" cy="4016484"/>
          </a:xfrm>
          <a:prstGeom prst="rect">
            <a:avLst/>
          </a:prstGeom>
          <a:noFill/>
        </p:spPr>
        <p:txBody>
          <a:bodyPr wrap="square">
            <a:spAutoFit/>
          </a:bodyPr>
          <a:lstStyle/>
          <a:p>
            <a:pPr marL="457200" indent="-457200">
              <a:spcAft>
                <a:spcPts val="600"/>
              </a:spcAft>
              <a:buFont typeface="Arial" panose="020B0604020202020204" pitchFamily="34" charset="0"/>
              <a:buChar char="•"/>
            </a:pPr>
            <a:endParaRPr lang="en-US" sz="2200" b="1" dirty="0">
              <a:solidFill>
                <a:schemeClr val="tx2"/>
              </a:solidFill>
            </a:endParaRPr>
          </a:p>
          <a:p>
            <a:pPr marL="457200" indent="-457200">
              <a:spcAft>
                <a:spcPts val="600"/>
              </a:spcAft>
              <a:buFont typeface="Arial" panose="020B0604020202020204" pitchFamily="34" charset="0"/>
              <a:buChar char="•"/>
            </a:pPr>
            <a:r>
              <a:rPr lang="en-US" sz="2200" b="1" dirty="0">
                <a:solidFill>
                  <a:schemeClr val="tx2"/>
                </a:solidFill>
              </a:rPr>
              <a:t>Architecture 1 </a:t>
            </a:r>
            <a:r>
              <a:rPr lang="en-US" sz="2200" dirty="0">
                <a:solidFill>
                  <a:schemeClr val="tx2"/>
                </a:solidFill>
              </a:rPr>
              <a:t>and</a:t>
            </a:r>
            <a:r>
              <a:rPr lang="en-US" sz="2200" b="1" dirty="0">
                <a:solidFill>
                  <a:schemeClr val="tx2"/>
                </a:solidFill>
              </a:rPr>
              <a:t> STFT </a:t>
            </a:r>
            <a:r>
              <a:rPr lang="en-US" sz="2200" dirty="0">
                <a:solidFill>
                  <a:schemeClr val="tx2"/>
                </a:solidFill>
              </a:rPr>
              <a:t>had the best results.</a:t>
            </a:r>
          </a:p>
          <a:p>
            <a:pPr>
              <a:spcAft>
                <a:spcPts val="600"/>
              </a:spcAft>
            </a:pPr>
            <a:endParaRPr lang="en-US" sz="2200" dirty="0">
              <a:solidFill>
                <a:schemeClr val="tx2"/>
              </a:solidFill>
            </a:endParaRPr>
          </a:p>
          <a:p>
            <a:pPr marL="457200" indent="-457200">
              <a:spcAft>
                <a:spcPts val="600"/>
              </a:spcAft>
              <a:buFont typeface="Arial" panose="020B0604020202020204" pitchFamily="34" charset="0"/>
              <a:buChar char="•"/>
            </a:pPr>
            <a:r>
              <a:rPr lang="en-US" sz="2200" dirty="0">
                <a:solidFill>
                  <a:schemeClr val="tx2"/>
                </a:solidFill>
              </a:rPr>
              <a:t>The </a:t>
            </a:r>
            <a:r>
              <a:rPr lang="en-US" sz="2200">
                <a:solidFill>
                  <a:schemeClr val="tx2"/>
                </a:solidFill>
              </a:rPr>
              <a:t>level of </a:t>
            </a:r>
            <a:r>
              <a:rPr lang="en-US" sz="2200" b="1">
                <a:solidFill>
                  <a:schemeClr val="tx2"/>
                </a:solidFill>
              </a:rPr>
              <a:t>difficulty</a:t>
            </a:r>
            <a:r>
              <a:rPr lang="en-US" sz="2200">
                <a:solidFill>
                  <a:schemeClr val="tx2"/>
                </a:solidFill>
              </a:rPr>
              <a:t> </a:t>
            </a:r>
            <a:r>
              <a:rPr lang="en-US" sz="2200" dirty="0">
                <a:solidFill>
                  <a:schemeClr val="tx2"/>
                </a:solidFill>
              </a:rPr>
              <a:t>considerably influenced the performance</a:t>
            </a:r>
          </a:p>
          <a:p>
            <a:pPr marL="457200" indent="-457200">
              <a:spcAft>
                <a:spcPts val="600"/>
              </a:spcAft>
              <a:buFont typeface="Arial" panose="020B0604020202020204" pitchFamily="34" charset="0"/>
              <a:buChar char="•"/>
            </a:pPr>
            <a:endParaRPr lang="en-US" sz="2200" dirty="0">
              <a:solidFill>
                <a:schemeClr val="tx2"/>
              </a:solidFill>
            </a:endParaRPr>
          </a:p>
          <a:p>
            <a:pPr marL="457200" indent="-457200">
              <a:spcAft>
                <a:spcPts val="600"/>
              </a:spcAft>
              <a:buFont typeface="Arial" panose="020B0604020202020204" pitchFamily="34" charset="0"/>
              <a:buChar char="•"/>
            </a:pPr>
            <a:r>
              <a:rPr lang="en-US" sz="2200" dirty="0">
                <a:solidFill>
                  <a:schemeClr val="tx2"/>
                </a:solidFill>
              </a:rPr>
              <a:t>Compared to a supervised method, VAE shows better or similar results to CNN when using </a:t>
            </a:r>
            <a:r>
              <a:rPr lang="en-US" sz="2200" b="1" dirty="0">
                <a:solidFill>
                  <a:schemeClr val="tx2"/>
                </a:solidFill>
              </a:rPr>
              <a:t>STFT</a:t>
            </a:r>
            <a:endParaRPr lang="en-US" sz="2200" dirty="0">
              <a:solidFill>
                <a:schemeClr val="tx2"/>
              </a:solidFill>
            </a:endParaRPr>
          </a:p>
          <a:p>
            <a:pPr marL="457200" indent="-457200">
              <a:spcAft>
                <a:spcPts val="600"/>
              </a:spcAft>
              <a:buFont typeface="Arial" panose="020B0604020202020204" pitchFamily="34" charset="0"/>
              <a:buChar char="•"/>
            </a:pPr>
            <a:endParaRPr lang="en-US" sz="2200" dirty="0">
              <a:solidFill>
                <a:schemeClr val="tx2"/>
              </a:solidFill>
            </a:endParaRPr>
          </a:p>
          <a:p>
            <a:pPr marL="457200" indent="-457200">
              <a:spcAft>
                <a:spcPts val="600"/>
              </a:spcAft>
              <a:buFont typeface="Arial" panose="020B0604020202020204" pitchFamily="34" charset="0"/>
              <a:buChar char="•"/>
            </a:pPr>
            <a:r>
              <a:rPr lang="en-US" sz="2200" b="1" dirty="0">
                <a:solidFill>
                  <a:schemeClr val="tx2"/>
                </a:solidFill>
              </a:rPr>
              <a:t>Future research: </a:t>
            </a:r>
            <a:r>
              <a:rPr lang="en-US" sz="2200" dirty="0">
                <a:solidFill>
                  <a:schemeClr val="tx2"/>
                </a:solidFill>
              </a:rPr>
              <a:t>test other architectures, including ones considering CNN, and compare with other methods </a:t>
            </a:r>
          </a:p>
        </p:txBody>
      </p:sp>
      <p:grpSp>
        <p:nvGrpSpPr>
          <p:cNvPr id="6" name="Group 141">
            <a:extLst>
              <a:ext uri="{FF2B5EF4-FFF2-40B4-BE49-F238E27FC236}">
                <a16:creationId xmlns:a16="http://schemas.microsoft.com/office/drawing/2014/main" id="{538D5C14-3B10-4A45-FEA0-D0E305B51014}"/>
              </a:ext>
            </a:extLst>
          </p:cNvPr>
          <p:cNvGrpSpPr>
            <a:grpSpLocks/>
          </p:cNvGrpSpPr>
          <p:nvPr/>
        </p:nvGrpSpPr>
        <p:grpSpPr bwMode="auto">
          <a:xfrm>
            <a:off x="404350" y="1282700"/>
            <a:ext cx="1624012" cy="1308100"/>
            <a:chOff x="1094671" y="4052085"/>
            <a:chExt cx="2165315" cy="1743072"/>
          </a:xfrm>
        </p:grpSpPr>
        <p:sp>
          <p:nvSpPr>
            <p:cNvPr id="7" name="Freeform 5">
              <a:extLst>
                <a:ext uri="{FF2B5EF4-FFF2-40B4-BE49-F238E27FC236}">
                  <a16:creationId xmlns:a16="http://schemas.microsoft.com/office/drawing/2014/main" id="{73179148-6B1F-D5DB-5E42-6C2E6D915F82}"/>
                </a:ext>
              </a:extLst>
            </p:cNvPr>
            <p:cNvSpPr>
              <a:spLocks/>
            </p:cNvSpPr>
            <p:nvPr/>
          </p:nvSpPr>
          <p:spPr bwMode="auto">
            <a:xfrm>
              <a:off x="1132770" y="4426508"/>
              <a:ext cx="2127216" cy="1355957"/>
            </a:xfrm>
            <a:custGeom>
              <a:avLst/>
              <a:gdLst>
                <a:gd name="T0" fmla="*/ 973 w 977"/>
                <a:gd name="T1" fmla="*/ 240 h 622"/>
                <a:gd name="T2" fmla="*/ 973 w 977"/>
                <a:gd name="T3" fmla="*/ 228 h 622"/>
                <a:gd name="T4" fmla="*/ 973 w 977"/>
                <a:gd name="T5" fmla="*/ 228 h 622"/>
                <a:gd name="T6" fmla="*/ 945 w 977"/>
                <a:gd name="T7" fmla="*/ 211 h 622"/>
                <a:gd name="T8" fmla="*/ 969 w 977"/>
                <a:gd name="T9" fmla="*/ 147 h 622"/>
                <a:gd name="T10" fmla="*/ 726 w 977"/>
                <a:gd name="T11" fmla="*/ 5 h 622"/>
                <a:gd name="T12" fmla="*/ 474 w 977"/>
                <a:gd name="T13" fmla="*/ 135 h 622"/>
                <a:gd name="T14" fmla="*/ 0 w 977"/>
                <a:gd name="T15" fmla="*/ 408 h 622"/>
                <a:gd name="T16" fmla="*/ 0 w 977"/>
                <a:gd name="T17" fmla="*/ 421 h 622"/>
                <a:gd name="T18" fmla="*/ 337 w 977"/>
                <a:gd name="T19" fmla="*/ 615 h 622"/>
                <a:gd name="T20" fmla="*/ 367 w 977"/>
                <a:gd name="T21" fmla="*/ 617 h 622"/>
                <a:gd name="T22" fmla="*/ 366 w 977"/>
                <a:gd name="T23" fmla="*/ 618 h 622"/>
                <a:gd name="T24" fmla="*/ 582 w 977"/>
                <a:gd name="T25" fmla="*/ 556 h 622"/>
                <a:gd name="T26" fmla="*/ 961 w 977"/>
                <a:gd name="T27" fmla="*/ 336 h 622"/>
                <a:gd name="T28" fmla="*/ 973 w 977"/>
                <a:gd name="T29" fmla="*/ 309 h 622"/>
                <a:gd name="T30" fmla="*/ 973 w 977"/>
                <a:gd name="T31" fmla="*/ 240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7" h="622">
                  <a:moveTo>
                    <a:pt x="973" y="240"/>
                  </a:moveTo>
                  <a:cubicBezTo>
                    <a:pt x="973" y="228"/>
                    <a:pt x="973" y="228"/>
                    <a:pt x="973" y="228"/>
                  </a:cubicBezTo>
                  <a:cubicBezTo>
                    <a:pt x="973" y="228"/>
                    <a:pt x="973" y="228"/>
                    <a:pt x="973" y="228"/>
                  </a:cubicBezTo>
                  <a:cubicBezTo>
                    <a:pt x="945" y="211"/>
                    <a:pt x="945" y="211"/>
                    <a:pt x="945" y="211"/>
                  </a:cubicBezTo>
                  <a:cubicBezTo>
                    <a:pt x="956" y="192"/>
                    <a:pt x="977" y="153"/>
                    <a:pt x="969" y="147"/>
                  </a:cubicBezTo>
                  <a:cubicBezTo>
                    <a:pt x="959" y="140"/>
                    <a:pt x="770" y="24"/>
                    <a:pt x="726" y="5"/>
                  </a:cubicBezTo>
                  <a:cubicBezTo>
                    <a:pt x="715" y="0"/>
                    <a:pt x="474" y="135"/>
                    <a:pt x="474" y="135"/>
                  </a:cubicBezTo>
                  <a:cubicBezTo>
                    <a:pt x="0" y="408"/>
                    <a:pt x="0" y="408"/>
                    <a:pt x="0" y="408"/>
                  </a:cubicBezTo>
                  <a:cubicBezTo>
                    <a:pt x="0" y="421"/>
                    <a:pt x="0" y="421"/>
                    <a:pt x="0" y="421"/>
                  </a:cubicBezTo>
                  <a:cubicBezTo>
                    <a:pt x="337" y="615"/>
                    <a:pt x="337" y="615"/>
                    <a:pt x="337" y="615"/>
                  </a:cubicBezTo>
                  <a:cubicBezTo>
                    <a:pt x="349" y="622"/>
                    <a:pt x="360" y="622"/>
                    <a:pt x="367" y="617"/>
                  </a:cubicBezTo>
                  <a:cubicBezTo>
                    <a:pt x="367" y="617"/>
                    <a:pt x="366" y="618"/>
                    <a:pt x="366" y="618"/>
                  </a:cubicBezTo>
                  <a:cubicBezTo>
                    <a:pt x="582" y="556"/>
                    <a:pt x="582" y="556"/>
                    <a:pt x="582" y="556"/>
                  </a:cubicBezTo>
                  <a:cubicBezTo>
                    <a:pt x="961" y="336"/>
                    <a:pt x="961" y="336"/>
                    <a:pt x="961" y="336"/>
                  </a:cubicBezTo>
                  <a:cubicBezTo>
                    <a:pt x="968" y="331"/>
                    <a:pt x="973" y="322"/>
                    <a:pt x="973" y="309"/>
                  </a:cubicBezTo>
                  <a:cubicBezTo>
                    <a:pt x="973" y="291"/>
                    <a:pt x="973" y="240"/>
                    <a:pt x="973" y="240"/>
                  </a:cubicBezTo>
                  <a:close/>
                </a:path>
              </a:pathLst>
            </a:custGeom>
            <a:solidFill>
              <a:schemeClr val="tx1">
                <a:lumMod val="60000"/>
                <a:lumOff val="40000"/>
                <a:alpha val="10000"/>
              </a:schemeClr>
            </a:solidFill>
            <a:ln>
              <a:noFill/>
            </a:ln>
          </p:spPr>
          <p:txBody>
            <a:bodyPr lIns="68580" tIns="34290" rIns="68580" bIns="34290"/>
            <a:lstStyle/>
            <a:p>
              <a:pPr eaLnBrk="1" fontAlgn="auto" hangingPunct="1">
                <a:spcBef>
                  <a:spcPts val="0"/>
                </a:spcBef>
                <a:spcAft>
                  <a:spcPts val="0"/>
                </a:spcAft>
                <a:defRPr/>
              </a:pPr>
              <a:endParaRPr lang="en-US" sz="1013">
                <a:latin typeface="+mn-lt"/>
              </a:endParaRPr>
            </a:p>
          </p:txBody>
        </p:sp>
        <p:sp>
          <p:nvSpPr>
            <p:cNvPr id="8" name="Freeform 6">
              <a:extLst>
                <a:ext uri="{FF2B5EF4-FFF2-40B4-BE49-F238E27FC236}">
                  <a16:creationId xmlns:a16="http://schemas.microsoft.com/office/drawing/2014/main" id="{BF57F9DC-5D04-B277-CF78-31F8450B193A}"/>
                </a:ext>
              </a:extLst>
            </p:cNvPr>
            <p:cNvSpPr>
              <a:spLocks/>
            </p:cNvSpPr>
            <p:nvPr/>
          </p:nvSpPr>
          <p:spPr bwMode="auto">
            <a:xfrm>
              <a:off x="1132770" y="4720545"/>
              <a:ext cx="1758921" cy="1019613"/>
            </a:xfrm>
            <a:custGeom>
              <a:avLst/>
              <a:gdLst>
                <a:gd name="T0" fmla="*/ 0 w 1914"/>
                <a:gd name="T1" fmla="*/ 648 h 1110"/>
                <a:gd name="T2" fmla="*/ 1118 w 1914"/>
                <a:gd name="T3" fmla="*/ 0 h 1110"/>
                <a:gd name="T4" fmla="*/ 1914 w 1914"/>
                <a:gd name="T5" fmla="*/ 460 h 1110"/>
                <a:gd name="T6" fmla="*/ 798 w 1914"/>
                <a:gd name="T7" fmla="*/ 1110 h 1110"/>
                <a:gd name="T8" fmla="*/ 0 w 1914"/>
                <a:gd name="T9" fmla="*/ 648 h 1110"/>
              </a:gdLst>
              <a:ahLst/>
              <a:cxnLst>
                <a:cxn ang="0">
                  <a:pos x="T0" y="T1"/>
                </a:cxn>
                <a:cxn ang="0">
                  <a:pos x="T2" y="T3"/>
                </a:cxn>
                <a:cxn ang="0">
                  <a:pos x="T4" y="T5"/>
                </a:cxn>
                <a:cxn ang="0">
                  <a:pos x="T6" y="T7"/>
                </a:cxn>
                <a:cxn ang="0">
                  <a:pos x="T8" y="T9"/>
                </a:cxn>
              </a:cxnLst>
              <a:rect l="0" t="0" r="r" b="b"/>
              <a:pathLst>
                <a:path w="1914" h="1110">
                  <a:moveTo>
                    <a:pt x="0" y="648"/>
                  </a:moveTo>
                  <a:lnTo>
                    <a:pt x="1118" y="0"/>
                  </a:lnTo>
                  <a:lnTo>
                    <a:pt x="1914" y="460"/>
                  </a:lnTo>
                  <a:lnTo>
                    <a:pt x="798" y="1110"/>
                  </a:lnTo>
                  <a:lnTo>
                    <a:pt x="0" y="648"/>
                  </a:lnTo>
                  <a:close/>
                </a:path>
              </a:pathLst>
            </a:custGeom>
            <a:solidFill>
              <a:schemeClr val="accent1">
                <a:lumMod val="75000"/>
              </a:schemeClr>
            </a:solidFill>
            <a:ln>
              <a:noFill/>
            </a:ln>
          </p:spPr>
          <p:txBody>
            <a:bodyPr lIns="68580" tIns="34290" rIns="68580" bIns="34290"/>
            <a:lstStyle/>
            <a:p>
              <a:pPr eaLnBrk="1" fontAlgn="auto" hangingPunct="1">
                <a:spcBef>
                  <a:spcPts val="0"/>
                </a:spcBef>
                <a:spcAft>
                  <a:spcPts val="0"/>
                </a:spcAft>
                <a:defRPr/>
              </a:pPr>
              <a:endParaRPr lang="en-US" sz="1013">
                <a:latin typeface="+mn-lt"/>
              </a:endParaRPr>
            </a:p>
          </p:txBody>
        </p:sp>
        <p:sp>
          <p:nvSpPr>
            <p:cNvPr id="10" name="Freeform 7">
              <a:extLst>
                <a:ext uri="{FF2B5EF4-FFF2-40B4-BE49-F238E27FC236}">
                  <a16:creationId xmlns:a16="http://schemas.microsoft.com/office/drawing/2014/main" id="{712D3F18-0F0B-BE38-2704-736F557FEFB8}"/>
                </a:ext>
              </a:extLst>
            </p:cNvPr>
            <p:cNvSpPr>
              <a:spLocks/>
            </p:cNvSpPr>
            <p:nvPr/>
          </p:nvSpPr>
          <p:spPr bwMode="auto">
            <a:xfrm>
              <a:off x="1158170" y="5177466"/>
              <a:ext cx="772570" cy="581730"/>
            </a:xfrm>
            <a:custGeom>
              <a:avLst/>
              <a:gdLst>
                <a:gd name="T0" fmla="*/ 325 w 355"/>
                <a:gd name="T1" fmla="*/ 188 h 267"/>
                <a:gd name="T2" fmla="*/ 355 w 355"/>
                <a:gd name="T3" fmla="*/ 240 h 267"/>
                <a:gd name="T4" fmla="*/ 325 w 355"/>
                <a:gd name="T5" fmla="*/ 258 h 267"/>
                <a:gd name="T6" fmla="*/ 1 w 355"/>
                <a:gd name="T7" fmla="*/ 71 h 267"/>
                <a:gd name="T8" fmla="*/ 5 w 355"/>
                <a:gd name="T9" fmla="*/ 41 h 267"/>
                <a:gd name="T10" fmla="*/ 0 w 355"/>
                <a:gd name="T11" fmla="*/ 0 h 267"/>
                <a:gd name="T12" fmla="*/ 325 w 355"/>
                <a:gd name="T13" fmla="*/ 188 h 267"/>
              </a:gdLst>
              <a:ahLst/>
              <a:cxnLst>
                <a:cxn ang="0">
                  <a:pos x="T0" y="T1"/>
                </a:cxn>
                <a:cxn ang="0">
                  <a:pos x="T2" y="T3"/>
                </a:cxn>
                <a:cxn ang="0">
                  <a:pos x="T4" y="T5"/>
                </a:cxn>
                <a:cxn ang="0">
                  <a:pos x="T6" y="T7"/>
                </a:cxn>
                <a:cxn ang="0">
                  <a:pos x="T8" y="T9"/>
                </a:cxn>
                <a:cxn ang="0">
                  <a:pos x="T10" y="T11"/>
                </a:cxn>
                <a:cxn ang="0">
                  <a:pos x="T12" y="T13"/>
                </a:cxn>
              </a:cxnLst>
              <a:rect l="0" t="0" r="r" b="b"/>
              <a:pathLst>
                <a:path w="355" h="267">
                  <a:moveTo>
                    <a:pt x="325" y="188"/>
                  </a:moveTo>
                  <a:cubicBezTo>
                    <a:pt x="342" y="197"/>
                    <a:pt x="355" y="221"/>
                    <a:pt x="355" y="240"/>
                  </a:cubicBezTo>
                  <a:cubicBezTo>
                    <a:pt x="355" y="259"/>
                    <a:pt x="341" y="267"/>
                    <a:pt x="325" y="258"/>
                  </a:cubicBezTo>
                  <a:cubicBezTo>
                    <a:pt x="1" y="71"/>
                    <a:pt x="1" y="71"/>
                    <a:pt x="1" y="71"/>
                  </a:cubicBezTo>
                  <a:cubicBezTo>
                    <a:pt x="4" y="62"/>
                    <a:pt x="5" y="51"/>
                    <a:pt x="5" y="41"/>
                  </a:cubicBezTo>
                  <a:cubicBezTo>
                    <a:pt x="5" y="30"/>
                    <a:pt x="3" y="14"/>
                    <a:pt x="0" y="0"/>
                  </a:cubicBezTo>
                  <a:lnTo>
                    <a:pt x="325" y="188"/>
                  </a:lnTo>
                  <a:close/>
                </a:path>
              </a:pathLst>
            </a:custGeom>
            <a:solidFill>
              <a:schemeClr val="bg2">
                <a:lumMod val="65000"/>
              </a:schemeClr>
            </a:solidFill>
            <a:ln>
              <a:noFill/>
            </a:ln>
          </p:spPr>
          <p:txBody>
            <a:bodyPr lIns="68580" tIns="34290" rIns="68580" bIns="34290"/>
            <a:lstStyle/>
            <a:p>
              <a:pPr eaLnBrk="1" fontAlgn="auto" hangingPunct="1">
                <a:spcBef>
                  <a:spcPts val="0"/>
                </a:spcBef>
                <a:spcAft>
                  <a:spcPts val="0"/>
                </a:spcAft>
                <a:defRPr/>
              </a:pPr>
              <a:endParaRPr lang="en-US" sz="1013">
                <a:latin typeface="+mn-lt"/>
              </a:endParaRPr>
            </a:p>
          </p:txBody>
        </p:sp>
        <p:sp>
          <p:nvSpPr>
            <p:cNvPr id="11" name="Freeform 8">
              <a:extLst>
                <a:ext uri="{FF2B5EF4-FFF2-40B4-BE49-F238E27FC236}">
                  <a16:creationId xmlns:a16="http://schemas.microsoft.com/office/drawing/2014/main" id="{6C532A4B-C404-9608-023E-C4D8213636A1}"/>
                </a:ext>
              </a:extLst>
            </p:cNvPr>
            <p:cNvSpPr>
              <a:spLocks/>
            </p:cNvSpPr>
            <p:nvPr/>
          </p:nvSpPr>
          <p:spPr bwMode="auto">
            <a:xfrm>
              <a:off x="1132770" y="5137275"/>
              <a:ext cx="821254" cy="657882"/>
            </a:xfrm>
            <a:custGeom>
              <a:avLst/>
              <a:gdLst>
                <a:gd name="T0" fmla="*/ 337 w 378"/>
                <a:gd name="T1" fmla="*/ 194 h 302"/>
                <a:gd name="T2" fmla="*/ 378 w 378"/>
                <a:gd name="T3" fmla="*/ 265 h 302"/>
                <a:gd name="T4" fmla="*/ 337 w 378"/>
                <a:gd name="T5" fmla="*/ 289 h 302"/>
                <a:gd name="T6" fmla="*/ 0 w 378"/>
                <a:gd name="T7" fmla="*/ 95 h 302"/>
                <a:gd name="T8" fmla="*/ 0 w 378"/>
                <a:gd name="T9" fmla="*/ 82 h 302"/>
                <a:gd name="T10" fmla="*/ 337 w 378"/>
                <a:gd name="T11" fmla="*/ 277 h 302"/>
                <a:gd name="T12" fmla="*/ 367 w 378"/>
                <a:gd name="T13" fmla="*/ 259 h 302"/>
                <a:gd name="T14" fmla="*/ 337 w 378"/>
                <a:gd name="T15" fmla="*/ 207 h 302"/>
                <a:gd name="T16" fmla="*/ 12 w 378"/>
                <a:gd name="T17" fmla="*/ 19 h 302"/>
                <a:gd name="T18" fmla="*/ 1 w 378"/>
                <a:gd name="T19" fmla="*/ 13 h 302"/>
                <a:gd name="T20" fmla="*/ 1 w 378"/>
                <a:gd name="T21" fmla="*/ 0 h 302"/>
                <a:gd name="T22" fmla="*/ 337 w 378"/>
                <a:gd name="T23" fmla="*/ 194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8" h="302">
                  <a:moveTo>
                    <a:pt x="337" y="194"/>
                  </a:moveTo>
                  <a:cubicBezTo>
                    <a:pt x="360" y="207"/>
                    <a:pt x="378" y="239"/>
                    <a:pt x="378" y="265"/>
                  </a:cubicBezTo>
                  <a:cubicBezTo>
                    <a:pt x="378" y="292"/>
                    <a:pt x="359" y="302"/>
                    <a:pt x="337" y="289"/>
                  </a:cubicBezTo>
                  <a:cubicBezTo>
                    <a:pt x="0" y="95"/>
                    <a:pt x="0" y="95"/>
                    <a:pt x="0" y="95"/>
                  </a:cubicBezTo>
                  <a:cubicBezTo>
                    <a:pt x="0" y="82"/>
                    <a:pt x="0" y="82"/>
                    <a:pt x="0" y="82"/>
                  </a:cubicBezTo>
                  <a:cubicBezTo>
                    <a:pt x="337" y="277"/>
                    <a:pt x="337" y="277"/>
                    <a:pt x="337" y="277"/>
                  </a:cubicBezTo>
                  <a:cubicBezTo>
                    <a:pt x="353" y="286"/>
                    <a:pt x="367" y="278"/>
                    <a:pt x="367" y="259"/>
                  </a:cubicBezTo>
                  <a:cubicBezTo>
                    <a:pt x="367" y="240"/>
                    <a:pt x="354" y="216"/>
                    <a:pt x="337" y="207"/>
                  </a:cubicBezTo>
                  <a:cubicBezTo>
                    <a:pt x="12" y="19"/>
                    <a:pt x="12" y="19"/>
                    <a:pt x="12" y="19"/>
                  </a:cubicBezTo>
                  <a:cubicBezTo>
                    <a:pt x="1" y="13"/>
                    <a:pt x="1" y="13"/>
                    <a:pt x="1" y="13"/>
                  </a:cubicBezTo>
                  <a:cubicBezTo>
                    <a:pt x="1" y="0"/>
                    <a:pt x="1" y="0"/>
                    <a:pt x="1" y="0"/>
                  </a:cubicBezTo>
                  <a:lnTo>
                    <a:pt x="337" y="194"/>
                  </a:lnTo>
                  <a:close/>
                </a:path>
              </a:pathLst>
            </a:custGeom>
            <a:solidFill>
              <a:schemeClr val="accent1">
                <a:lumMod val="50000"/>
              </a:schemeClr>
            </a:solidFill>
            <a:ln>
              <a:noFill/>
            </a:ln>
          </p:spPr>
          <p:txBody>
            <a:bodyPr lIns="68580" tIns="34290" rIns="68580" bIns="34290"/>
            <a:lstStyle/>
            <a:p>
              <a:pPr eaLnBrk="1" fontAlgn="auto" hangingPunct="1">
                <a:spcBef>
                  <a:spcPts val="0"/>
                </a:spcBef>
                <a:spcAft>
                  <a:spcPts val="0"/>
                </a:spcAft>
                <a:defRPr/>
              </a:pPr>
              <a:endParaRPr lang="en-US" sz="1013">
                <a:latin typeface="+mn-lt"/>
              </a:endParaRPr>
            </a:p>
          </p:txBody>
        </p:sp>
        <p:sp>
          <p:nvSpPr>
            <p:cNvPr id="12" name="Freeform 9">
              <a:extLst>
                <a:ext uri="{FF2B5EF4-FFF2-40B4-BE49-F238E27FC236}">
                  <a16:creationId xmlns:a16="http://schemas.microsoft.com/office/drawing/2014/main" id="{6C98418C-F549-319A-9038-F469258F29A1}"/>
                </a:ext>
              </a:extLst>
            </p:cNvPr>
            <p:cNvSpPr>
              <a:spLocks/>
            </p:cNvSpPr>
            <p:nvPr/>
          </p:nvSpPr>
          <p:spPr bwMode="auto">
            <a:xfrm>
              <a:off x="1134886" y="4538622"/>
              <a:ext cx="1756805" cy="1021729"/>
            </a:xfrm>
            <a:custGeom>
              <a:avLst/>
              <a:gdLst>
                <a:gd name="T0" fmla="*/ 0 w 1912"/>
                <a:gd name="T1" fmla="*/ 650 h 1110"/>
                <a:gd name="T2" fmla="*/ 1116 w 1912"/>
                <a:gd name="T3" fmla="*/ 0 h 1110"/>
                <a:gd name="T4" fmla="*/ 1912 w 1912"/>
                <a:gd name="T5" fmla="*/ 460 h 1110"/>
                <a:gd name="T6" fmla="*/ 796 w 1912"/>
                <a:gd name="T7" fmla="*/ 1110 h 1110"/>
                <a:gd name="T8" fmla="*/ 0 w 1912"/>
                <a:gd name="T9" fmla="*/ 650 h 1110"/>
              </a:gdLst>
              <a:ahLst/>
              <a:cxnLst>
                <a:cxn ang="0">
                  <a:pos x="T0" y="T1"/>
                </a:cxn>
                <a:cxn ang="0">
                  <a:pos x="T2" y="T3"/>
                </a:cxn>
                <a:cxn ang="0">
                  <a:pos x="T4" y="T5"/>
                </a:cxn>
                <a:cxn ang="0">
                  <a:pos x="T6" y="T7"/>
                </a:cxn>
                <a:cxn ang="0">
                  <a:pos x="T8" y="T9"/>
                </a:cxn>
              </a:cxnLst>
              <a:rect l="0" t="0" r="r" b="b"/>
              <a:pathLst>
                <a:path w="1912" h="1110">
                  <a:moveTo>
                    <a:pt x="0" y="650"/>
                  </a:moveTo>
                  <a:lnTo>
                    <a:pt x="1116" y="0"/>
                  </a:lnTo>
                  <a:lnTo>
                    <a:pt x="1912" y="460"/>
                  </a:lnTo>
                  <a:lnTo>
                    <a:pt x="796" y="1110"/>
                  </a:lnTo>
                  <a:lnTo>
                    <a:pt x="0" y="650"/>
                  </a:lnTo>
                  <a:close/>
                </a:path>
              </a:pathLst>
            </a:custGeom>
            <a:solidFill>
              <a:schemeClr val="accent1"/>
            </a:solidFill>
            <a:ln>
              <a:noFill/>
            </a:ln>
          </p:spPr>
          <p:txBody>
            <a:bodyPr lIns="68580" tIns="34290" rIns="68580" bIns="34290"/>
            <a:lstStyle/>
            <a:p>
              <a:pPr eaLnBrk="1" fontAlgn="auto" hangingPunct="1">
                <a:spcBef>
                  <a:spcPts val="0"/>
                </a:spcBef>
                <a:spcAft>
                  <a:spcPts val="0"/>
                </a:spcAft>
                <a:defRPr/>
              </a:pPr>
              <a:endParaRPr lang="en-US" sz="1013">
                <a:latin typeface="+mn-lt"/>
              </a:endParaRPr>
            </a:p>
          </p:txBody>
        </p:sp>
        <p:sp>
          <p:nvSpPr>
            <p:cNvPr id="13" name="Freeform 10">
              <a:extLst>
                <a:ext uri="{FF2B5EF4-FFF2-40B4-BE49-F238E27FC236}">
                  <a16:creationId xmlns:a16="http://schemas.microsoft.com/office/drawing/2014/main" id="{148FC554-39B8-080F-CD49-5CD0C3E47C8F}"/>
                </a:ext>
              </a:extLst>
            </p:cNvPr>
            <p:cNvSpPr>
              <a:spLocks/>
            </p:cNvSpPr>
            <p:nvPr/>
          </p:nvSpPr>
          <p:spPr bwMode="auto">
            <a:xfrm>
              <a:off x="1865125" y="4961698"/>
              <a:ext cx="1115465" cy="812305"/>
            </a:xfrm>
            <a:custGeom>
              <a:avLst/>
              <a:gdLst>
                <a:gd name="T0" fmla="*/ 500 w 512"/>
                <a:gd name="T1" fmla="*/ 98 h 372"/>
                <a:gd name="T2" fmla="*/ 29 w 512"/>
                <a:gd name="T3" fmla="*/ 372 h 372"/>
                <a:gd name="T4" fmla="*/ 41 w 512"/>
                <a:gd name="T5" fmla="*/ 345 h 372"/>
                <a:gd name="T6" fmla="*/ 0 w 512"/>
                <a:gd name="T7" fmla="*/ 274 h 372"/>
                <a:gd name="T8" fmla="*/ 471 w 512"/>
                <a:gd name="T9" fmla="*/ 0 h 372"/>
                <a:gd name="T10" fmla="*/ 512 w 512"/>
                <a:gd name="T11" fmla="*/ 72 h 372"/>
                <a:gd name="T12" fmla="*/ 500 w 512"/>
                <a:gd name="T13" fmla="*/ 98 h 372"/>
              </a:gdLst>
              <a:ahLst/>
              <a:cxnLst>
                <a:cxn ang="0">
                  <a:pos x="T0" y="T1"/>
                </a:cxn>
                <a:cxn ang="0">
                  <a:pos x="T2" y="T3"/>
                </a:cxn>
                <a:cxn ang="0">
                  <a:pos x="T4" y="T5"/>
                </a:cxn>
                <a:cxn ang="0">
                  <a:pos x="T6" y="T7"/>
                </a:cxn>
                <a:cxn ang="0">
                  <a:pos x="T8" y="T9"/>
                </a:cxn>
                <a:cxn ang="0">
                  <a:pos x="T10" y="T11"/>
                </a:cxn>
                <a:cxn ang="0">
                  <a:pos x="T12" y="T13"/>
                </a:cxn>
              </a:cxnLst>
              <a:rect l="0" t="0" r="r" b="b"/>
              <a:pathLst>
                <a:path w="512" h="372">
                  <a:moveTo>
                    <a:pt x="500" y="98"/>
                  </a:moveTo>
                  <a:cubicBezTo>
                    <a:pt x="29" y="372"/>
                    <a:pt x="29" y="372"/>
                    <a:pt x="29" y="372"/>
                  </a:cubicBezTo>
                  <a:cubicBezTo>
                    <a:pt x="36" y="368"/>
                    <a:pt x="41" y="358"/>
                    <a:pt x="41" y="345"/>
                  </a:cubicBezTo>
                  <a:cubicBezTo>
                    <a:pt x="41" y="319"/>
                    <a:pt x="23" y="287"/>
                    <a:pt x="0" y="274"/>
                  </a:cubicBezTo>
                  <a:cubicBezTo>
                    <a:pt x="471" y="0"/>
                    <a:pt x="471" y="0"/>
                    <a:pt x="471" y="0"/>
                  </a:cubicBezTo>
                  <a:cubicBezTo>
                    <a:pt x="494" y="13"/>
                    <a:pt x="512" y="45"/>
                    <a:pt x="512" y="72"/>
                  </a:cubicBezTo>
                  <a:cubicBezTo>
                    <a:pt x="512" y="85"/>
                    <a:pt x="508" y="94"/>
                    <a:pt x="500" y="98"/>
                  </a:cubicBezTo>
                  <a:close/>
                </a:path>
              </a:pathLst>
            </a:custGeom>
            <a:solidFill>
              <a:schemeClr val="accent1">
                <a:lumMod val="75000"/>
              </a:schemeClr>
            </a:solidFill>
            <a:ln>
              <a:noFill/>
            </a:ln>
          </p:spPr>
          <p:txBody>
            <a:bodyPr lIns="68580" tIns="34290" rIns="68580" bIns="34290"/>
            <a:lstStyle/>
            <a:p>
              <a:pPr eaLnBrk="1" fontAlgn="auto" hangingPunct="1">
                <a:spcBef>
                  <a:spcPts val="0"/>
                </a:spcBef>
                <a:spcAft>
                  <a:spcPts val="0"/>
                </a:spcAft>
                <a:defRPr/>
              </a:pPr>
              <a:endParaRPr lang="en-US" sz="1013">
                <a:latin typeface="+mn-lt"/>
              </a:endParaRPr>
            </a:p>
          </p:txBody>
        </p:sp>
        <p:sp>
          <p:nvSpPr>
            <p:cNvPr id="14" name="Freeform 11">
              <a:extLst>
                <a:ext uri="{FF2B5EF4-FFF2-40B4-BE49-F238E27FC236}">
                  <a16:creationId xmlns:a16="http://schemas.microsoft.com/office/drawing/2014/main" id="{90A2F2B0-AE2B-313C-6832-9E34EBAC9199}"/>
                </a:ext>
              </a:extLst>
            </p:cNvPr>
            <p:cNvSpPr>
              <a:spLocks/>
            </p:cNvSpPr>
            <p:nvPr/>
          </p:nvSpPr>
          <p:spPr bwMode="auto">
            <a:xfrm>
              <a:off x="1122187" y="4316508"/>
              <a:ext cx="1090067" cy="613460"/>
            </a:xfrm>
            <a:custGeom>
              <a:avLst/>
              <a:gdLst>
                <a:gd name="T0" fmla="*/ 0 w 500"/>
                <a:gd name="T1" fmla="*/ 278 h 281"/>
                <a:gd name="T2" fmla="*/ 471 w 500"/>
                <a:gd name="T3" fmla="*/ 5 h 281"/>
                <a:gd name="T4" fmla="*/ 500 w 500"/>
                <a:gd name="T5" fmla="*/ 7 h 281"/>
                <a:gd name="T6" fmla="*/ 29 w 500"/>
                <a:gd name="T7" fmla="*/ 281 h 281"/>
                <a:gd name="T8" fmla="*/ 0 w 500"/>
                <a:gd name="T9" fmla="*/ 278 h 281"/>
              </a:gdLst>
              <a:ahLst/>
              <a:cxnLst>
                <a:cxn ang="0">
                  <a:pos x="T0" y="T1"/>
                </a:cxn>
                <a:cxn ang="0">
                  <a:pos x="T2" y="T3"/>
                </a:cxn>
                <a:cxn ang="0">
                  <a:pos x="T4" y="T5"/>
                </a:cxn>
                <a:cxn ang="0">
                  <a:pos x="T6" y="T7"/>
                </a:cxn>
                <a:cxn ang="0">
                  <a:pos x="T8" y="T9"/>
                </a:cxn>
              </a:cxnLst>
              <a:rect l="0" t="0" r="r" b="b"/>
              <a:pathLst>
                <a:path w="500" h="281">
                  <a:moveTo>
                    <a:pt x="0" y="278"/>
                  </a:moveTo>
                  <a:cubicBezTo>
                    <a:pt x="471" y="5"/>
                    <a:pt x="471" y="5"/>
                    <a:pt x="471" y="5"/>
                  </a:cubicBezTo>
                  <a:cubicBezTo>
                    <a:pt x="478" y="0"/>
                    <a:pt x="489" y="1"/>
                    <a:pt x="500" y="7"/>
                  </a:cubicBezTo>
                  <a:cubicBezTo>
                    <a:pt x="29" y="281"/>
                    <a:pt x="29" y="281"/>
                    <a:pt x="29" y="281"/>
                  </a:cubicBezTo>
                  <a:cubicBezTo>
                    <a:pt x="18" y="275"/>
                    <a:pt x="7" y="274"/>
                    <a:pt x="0" y="278"/>
                  </a:cubicBezTo>
                  <a:close/>
                </a:path>
              </a:pathLst>
            </a:custGeom>
            <a:solidFill>
              <a:schemeClr val="accent3">
                <a:lumMod val="50000"/>
              </a:schemeClr>
            </a:solidFill>
            <a:ln>
              <a:noFill/>
            </a:ln>
          </p:spPr>
          <p:txBody>
            <a:bodyPr lIns="68580" tIns="34290" rIns="68580" bIns="34290"/>
            <a:lstStyle/>
            <a:p>
              <a:pPr eaLnBrk="1" fontAlgn="auto" hangingPunct="1">
                <a:spcBef>
                  <a:spcPts val="0"/>
                </a:spcBef>
                <a:spcAft>
                  <a:spcPts val="0"/>
                </a:spcAft>
                <a:defRPr/>
              </a:pPr>
              <a:endParaRPr lang="en-US" sz="1013">
                <a:latin typeface="+mn-lt"/>
              </a:endParaRPr>
            </a:p>
          </p:txBody>
        </p:sp>
        <p:sp>
          <p:nvSpPr>
            <p:cNvPr id="15" name="Freeform 12">
              <a:extLst>
                <a:ext uri="{FF2B5EF4-FFF2-40B4-BE49-F238E27FC236}">
                  <a16:creationId xmlns:a16="http://schemas.microsoft.com/office/drawing/2014/main" id="{A578ADA0-CF69-49EF-996A-0136973365AD}"/>
                </a:ext>
              </a:extLst>
            </p:cNvPr>
            <p:cNvSpPr>
              <a:spLocks/>
            </p:cNvSpPr>
            <p:nvPr/>
          </p:nvSpPr>
          <p:spPr bwMode="auto">
            <a:xfrm>
              <a:off x="1185686" y="4513238"/>
              <a:ext cx="1756805" cy="1019613"/>
            </a:xfrm>
            <a:custGeom>
              <a:avLst/>
              <a:gdLst>
                <a:gd name="T0" fmla="*/ 0 w 1912"/>
                <a:gd name="T1" fmla="*/ 650 h 1110"/>
                <a:gd name="T2" fmla="*/ 1116 w 1912"/>
                <a:gd name="T3" fmla="*/ 0 h 1110"/>
                <a:gd name="T4" fmla="*/ 1912 w 1912"/>
                <a:gd name="T5" fmla="*/ 461 h 1110"/>
                <a:gd name="T6" fmla="*/ 796 w 1912"/>
                <a:gd name="T7" fmla="*/ 1110 h 1110"/>
                <a:gd name="T8" fmla="*/ 0 w 1912"/>
                <a:gd name="T9" fmla="*/ 650 h 1110"/>
              </a:gdLst>
              <a:ahLst/>
              <a:cxnLst>
                <a:cxn ang="0">
                  <a:pos x="T0" y="T1"/>
                </a:cxn>
                <a:cxn ang="0">
                  <a:pos x="T2" y="T3"/>
                </a:cxn>
                <a:cxn ang="0">
                  <a:pos x="T4" y="T5"/>
                </a:cxn>
                <a:cxn ang="0">
                  <a:pos x="T6" y="T7"/>
                </a:cxn>
                <a:cxn ang="0">
                  <a:pos x="T8" y="T9"/>
                </a:cxn>
              </a:cxnLst>
              <a:rect l="0" t="0" r="r" b="b"/>
              <a:pathLst>
                <a:path w="1912" h="1110">
                  <a:moveTo>
                    <a:pt x="0" y="650"/>
                  </a:moveTo>
                  <a:lnTo>
                    <a:pt x="1116" y="0"/>
                  </a:lnTo>
                  <a:lnTo>
                    <a:pt x="1912" y="461"/>
                  </a:lnTo>
                  <a:lnTo>
                    <a:pt x="796" y="1110"/>
                  </a:lnTo>
                  <a:lnTo>
                    <a:pt x="0" y="650"/>
                  </a:lnTo>
                  <a:close/>
                </a:path>
              </a:pathLst>
            </a:custGeom>
            <a:solidFill>
              <a:schemeClr val="accent3">
                <a:lumMod val="75000"/>
              </a:schemeClr>
            </a:solidFill>
            <a:ln>
              <a:noFill/>
            </a:ln>
          </p:spPr>
          <p:txBody>
            <a:bodyPr lIns="68580" tIns="34290" rIns="68580" bIns="34290"/>
            <a:lstStyle/>
            <a:p>
              <a:pPr eaLnBrk="1" fontAlgn="auto" hangingPunct="1">
                <a:spcBef>
                  <a:spcPts val="0"/>
                </a:spcBef>
                <a:spcAft>
                  <a:spcPts val="0"/>
                </a:spcAft>
                <a:defRPr/>
              </a:pPr>
              <a:endParaRPr lang="en-US" sz="1013">
                <a:latin typeface="+mn-lt"/>
              </a:endParaRPr>
            </a:p>
          </p:txBody>
        </p:sp>
        <p:sp>
          <p:nvSpPr>
            <p:cNvPr id="16" name="Freeform 13">
              <a:extLst>
                <a:ext uri="{FF2B5EF4-FFF2-40B4-BE49-F238E27FC236}">
                  <a16:creationId xmlns:a16="http://schemas.microsoft.com/office/drawing/2014/main" id="{3D30A931-9C4D-04CA-C7CE-01599F67D3D7}"/>
                </a:ext>
              </a:extLst>
            </p:cNvPr>
            <p:cNvSpPr>
              <a:spLocks/>
            </p:cNvSpPr>
            <p:nvPr/>
          </p:nvSpPr>
          <p:spPr bwMode="auto">
            <a:xfrm>
              <a:off x="1879941" y="4769199"/>
              <a:ext cx="1039268" cy="746728"/>
            </a:xfrm>
            <a:custGeom>
              <a:avLst/>
              <a:gdLst>
                <a:gd name="T0" fmla="*/ 5 w 477"/>
                <a:gd name="T1" fmla="*/ 274 h 343"/>
                <a:gd name="T2" fmla="*/ 477 w 477"/>
                <a:gd name="T3" fmla="*/ 0 h 343"/>
                <a:gd name="T4" fmla="*/ 471 w 477"/>
                <a:gd name="T5" fmla="*/ 35 h 343"/>
                <a:gd name="T6" fmla="*/ 475 w 477"/>
                <a:gd name="T7" fmla="*/ 69 h 343"/>
                <a:gd name="T8" fmla="*/ 4 w 477"/>
                <a:gd name="T9" fmla="*/ 343 h 343"/>
                <a:gd name="T10" fmla="*/ 0 w 477"/>
                <a:gd name="T11" fmla="*/ 309 h 343"/>
                <a:gd name="T12" fmla="*/ 5 w 477"/>
                <a:gd name="T13" fmla="*/ 274 h 343"/>
              </a:gdLst>
              <a:ahLst/>
              <a:cxnLst>
                <a:cxn ang="0">
                  <a:pos x="T0" y="T1"/>
                </a:cxn>
                <a:cxn ang="0">
                  <a:pos x="T2" y="T3"/>
                </a:cxn>
                <a:cxn ang="0">
                  <a:pos x="T4" y="T5"/>
                </a:cxn>
                <a:cxn ang="0">
                  <a:pos x="T6" y="T7"/>
                </a:cxn>
                <a:cxn ang="0">
                  <a:pos x="T8" y="T9"/>
                </a:cxn>
                <a:cxn ang="0">
                  <a:pos x="T10" y="T11"/>
                </a:cxn>
                <a:cxn ang="0">
                  <a:pos x="T12" y="T13"/>
                </a:cxn>
              </a:cxnLst>
              <a:rect l="0" t="0" r="r" b="b"/>
              <a:pathLst>
                <a:path w="477" h="343">
                  <a:moveTo>
                    <a:pt x="5" y="274"/>
                  </a:moveTo>
                  <a:cubicBezTo>
                    <a:pt x="477" y="0"/>
                    <a:pt x="477" y="0"/>
                    <a:pt x="477" y="0"/>
                  </a:cubicBezTo>
                  <a:cubicBezTo>
                    <a:pt x="474" y="10"/>
                    <a:pt x="471" y="24"/>
                    <a:pt x="471" y="35"/>
                  </a:cubicBezTo>
                  <a:cubicBezTo>
                    <a:pt x="471" y="45"/>
                    <a:pt x="473" y="58"/>
                    <a:pt x="475" y="69"/>
                  </a:cubicBezTo>
                  <a:cubicBezTo>
                    <a:pt x="4" y="343"/>
                    <a:pt x="4" y="343"/>
                    <a:pt x="4" y="343"/>
                  </a:cubicBezTo>
                  <a:cubicBezTo>
                    <a:pt x="2" y="332"/>
                    <a:pt x="0" y="319"/>
                    <a:pt x="0" y="309"/>
                  </a:cubicBezTo>
                  <a:cubicBezTo>
                    <a:pt x="0" y="297"/>
                    <a:pt x="3" y="284"/>
                    <a:pt x="5" y="274"/>
                  </a:cubicBezTo>
                  <a:close/>
                </a:path>
              </a:pathLst>
            </a:custGeom>
            <a:solidFill>
              <a:schemeClr val="bg2">
                <a:lumMod val="85000"/>
              </a:schemeClr>
            </a:solidFill>
            <a:ln>
              <a:noFill/>
            </a:ln>
          </p:spPr>
          <p:txBody>
            <a:bodyPr lIns="68580" tIns="34290" rIns="68580" bIns="34290"/>
            <a:lstStyle/>
            <a:p>
              <a:pPr eaLnBrk="1" fontAlgn="auto" hangingPunct="1">
                <a:spcBef>
                  <a:spcPts val="0"/>
                </a:spcBef>
                <a:spcAft>
                  <a:spcPts val="0"/>
                </a:spcAft>
                <a:defRPr/>
              </a:pPr>
              <a:endParaRPr lang="en-US" sz="1013">
                <a:latin typeface="+mn-lt"/>
              </a:endParaRPr>
            </a:p>
          </p:txBody>
        </p:sp>
        <p:sp>
          <p:nvSpPr>
            <p:cNvPr id="17" name="Freeform 14">
              <a:extLst>
                <a:ext uri="{FF2B5EF4-FFF2-40B4-BE49-F238E27FC236}">
                  <a16:creationId xmlns:a16="http://schemas.microsoft.com/office/drawing/2014/main" id="{45D250E4-F716-F3B3-168F-3B14909910DA}"/>
                </a:ext>
              </a:extLst>
            </p:cNvPr>
            <p:cNvSpPr>
              <a:spLocks/>
            </p:cNvSpPr>
            <p:nvPr/>
          </p:nvSpPr>
          <p:spPr bwMode="auto">
            <a:xfrm>
              <a:off x="1117953" y="4936313"/>
              <a:ext cx="774688" cy="579614"/>
            </a:xfrm>
            <a:custGeom>
              <a:avLst/>
              <a:gdLst>
                <a:gd name="T0" fmla="*/ 355 w 355"/>
                <a:gd name="T1" fmla="*/ 197 h 266"/>
                <a:gd name="T2" fmla="*/ 350 w 355"/>
                <a:gd name="T3" fmla="*/ 232 h 266"/>
                <a:gd name="T4" fmla="*/ 354 w 355"/>
                <a:gd name="T5" fmla="*/ 266 h 266"/>
                <a:gd name="T6" fmla="*/ 31 w 355"/>
                <a:gd name="T7" fmla="*/ 80 h 266"/>
                <a:gd name="T8" fmla="*/ 0 w 355"/>
                <a:gd name="T9" fmla="*/ 27 h 266"/>
                <a:gd name="T10" fmla="*/ 31 w 355"/>
                <a:gd name="T11" fmla="*/ 10 h 266"/>
                <a:gd name="T12" fmla="*/ 355 w 355"/>
                <a:gd name="T13" fmla="*/ 197 h 266"/>
              </a:gdLst>
              <a:ahLst/>
              <a:cxnLst>
                <a:cxn ang="0">
                  <a:pos x="T0" y="T1"/>
                </a:cxn>
                <a:cxn ang="0">
                  <a:pos x="T2" y="T3"/>
                </a:cxn>
                <a:cxn ang="0">
                  <a:pos x="T4" y="T5"/>
                </a:cxn>
                <a:cxn ang="0">
                  <a:pos x="T6" y="T7"/>
                </a:cxn>
                <a:cxn ang="0">
                  <a:pos x="T8" y="T9"/>
                </a:cxn>
                <a:cxn ang="0">
                  <a:pos x="T10" y="T11"/>
                </a:cxn>
                <a:cxn ang="0">
                  <a:pos x="T12" y="T13"/>
                </a:cxn>
              </a:cxnLst>
              <a:rect l="0" t="0" r="r" b="b"/>
              <a:pathLst>
                <a:path w="355" h="266">
                  <a:moveTo>
                    <a:pt x="355" y="197"/>
                  </a:moveTo>
                  <a:cubicBezTo>
                    <a:pt x="353" y="207"/>
                    <a:pt x="350" y="220"/>
                    <a:pt x="350" y="232"/>
                  </a:cubicBezTo>
                  <a:cubicBezTo>
                    <a:pt x="350" y="242"/>
                    <a:pt x="352" y="255"/>
                    <a:pt x="354" y="266"/>
                  </a:cubicBezTo>
                  <a:cubicBezTo>
                    <a:pt x="31" y="80"/>
                    <a:pt x="31" y="80"/>
                    <a:pt x="31" y="80"/>
                  </a:cubicBezTo>
                  <a:cubicBezTo>
                    <a:pt x="14" y="70"/>
                    <a:pt x="0" y="46"/>
                    <a:pt x="0" y="27"/>
                  </a:cubicBezTo>
                  <a:cubicBezTo>
                    <a:pt x="0" y="8"/>
                    <a:pt x="14" y="0"/>
                    <a:pt x="31" y="10"/>
                  </a:cubicBezTo>
                  <a:lnTo>
                    <a:pt x="355" y="197"/>
                  </a:lnTo>
                  <a:close/>
                </a:path>
              </a:pathLst>
            </a:custGeom>
            <a:solidFill>
              <a:schemeClr val="bg2">
                <a:lumMod val="65000"/>
              </a:schemeClr>
            </a:solidFill>
            <a:ln>
              <a:noFill/>
            </a:ln>
          </p:spPr>
          <p:txBody>
            <a:bodyPr lIns="68580" tIns="34290" rIns="68580" bIns="34290"/>
            <a:lstStyle/>
            <a:p>
              <a:pPr eaLnBrk="1" fontAlgn="auto" hangingPunct="1">
                <a:spcBef>
                  <a:spcPts val="0"/>
                </a:spcBef>
                <a:spcAft>
                  <a:spcPts val="0"/>
                </a:spcAft>
                <a:defRPr/>
              </a:pPr>
              <a:endParaRPr lang="en-US" sz="1013">
                <a:latin typeface="+mn-lt"/>
              </a:endParaRPr>
            </a:p>
          </p:txBody>
        </p:sp>
        <p:sp>
          <p:nvSpPr>
            <p:cNvPr id="18" name="Freeform 15">
              <a:extLst>
                <a:ext uri="{FF2B5EF4-FFF2-40B4-BE49-F238E27FC236}">
                  <a16:creationId xmlns:a16="http://schemas.microsoft.com/office/drawing/2014/main" id="{FBEE0085-0CA5-1529-CA15-A2BA7A821365}"/>
                </a:ext>
              </a:extLst>
            </p:cNvPr>
            <p:cNvSpPr>
              <a:spLocks noEditPoints="1"/>
            </p:cNvSpPr>
            <p:nvPr/>
          </p:nvSpPr>
          <p:spPr bwMode="auto">
            <a:xfrm>
              <a:off x="1918041" y="4756507"/>
              <a:ext cx="1024450" cy="803844"/>
            </a:xfrm>
            <a:custGeom>
              <a:avLst/>
              <a:gdLst>
                <a:gd name="T0" fmla="*/ 0 w 1116"/>
                <a:gd name="T1" fmla="*/ 846 h 875"/>
                <a:gd name="T2" fmla="*/ 1116 w 1116"/>
                <a:gd name="T3" fmla="*/ 197 h 875"/>
                <a:gd name="T4" fmla="*/ 1116 w 1116"/>
                <a:gd name="T5" fmla="*/ 227 h 875"/>
                <a:gd name="T6" fmla="*/ 0 w 1116"/>
                <a:gd name="T7" fmla="*/ 875 h 875"/>
                <a:gd name="T8" fmla="*/ 0 w 1116"/>
                <a:gd name="T9" fmla="*/ 846 h 875"/>
                <a:gd name="T10" fmla="*/ 0 w 1116"/>
                <a:gd name="T11" fmla="*/ 650 h 875"/>
                <a:gd name="T12" fmla="*/ 0 w 1116"/>
                <a:gd name="T13" fmla="*/ 680 h 875"/>
                <a:gd name="T14" fmla="*/ 1116 w 1116"/>
                <a:gd name="T15" fmla="*/ 31 h 875"/>
                <a:gd name="T16" fmla="*/ 1116 w 1116"/>
                <a:gd name="T17" fmla="*/ 0 h 875"/>
                <a:gd name="T18" fmla="*/ 0 w 1116"/>
                <a:gd name="T19" fmla="*/ 650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6" h="875">
                  <a:moveTo>
                    <a:pt x="0" y="846"/>
                  </a:moveTo>
                  <a:lnTo>
                    <a:pt x="1116" y="197"/>
                  </a:lnTo>
                  <a:lnTo>
                    <a:pt x="1116" y="227"/>
                  </a:lnTo>
                  <a:lnTo>
                    <a:pt x="0" y="875"/>
                  </a:lnTo>
                  <a:lnTo>
                    <a:pt x="0" y="846"/>
                  </a:lnTo>
                  <a:close/>
                  <a:moveTo>
                    <a:pt x="0" y="650"/>
                  </a:moveTo>
                  <a:lnTo>
                    <a:pt x="0" y="680"/>
                  </a:lnTo>
                  <a:lnTo>
                    <a:pt x="1116" y="31"/>
                  </a:lnTo>
                  <a:lnTo>
                    <a:pt x="1116" y="0"/>
                  </a:lnTo>
                  <a:lnTo>
                    <a:pt x="0" y="650"/>
                  </a:lnTo>
                  <a:close/>
                </a:path>
              </a:pathLst>
            </a:custGeom>
            <a:solidFill>
              <a:schemeClr val="accent3">
                <a:lumMod val="50000"/>
              </a:schemeClr>
            </a:solidFill>
            <a:ln>
              <a:noFill/>
            </a:ln>
          </p:spPr>
          <p:txBody>
            <a:bodyPr lIns="68580" tIns="34290" rIns="68580" bIns="34290"/>
            <a:lstStyle/>
            <a:p>
              <a:pPr eaLnBrk="1" fontAlgn="auto" hangingPunct="1">
                <a:spcBef>
                  <a:spcPts val="0"/>
                </a:spcBef>
                <a:spcAft>
                  <a:spcPts val="0"/>
                </a:spcAft>
                <a:defRPr/>
              </a:pPr>
              <a:endParaRPr lang="en-US" sz="1013">
                <a:latin typeface="+mn-lt"/>
              </a:endParaRPr>
            </a:p>
          </p:txBody>
        </p:sp>
        <p:sp>
          <p:nvSpPr>
            <p:cNvPr id="19" name="Freeform 16">
              <a:extLst>
                <a:ext uri="{FF2B5EF4-FFF2-40B4-BE49-F238E27FC236}">
                  <a16:creationId xmlns:a16="http://schemas.microsoft.com/office/drawing/2014/main" id="{242F315C-A46B-D284-F113-80EB9DFA4F2C}"/>
                </a:ext>
              </a:extLst>
            </p:cNvPr>
            <p:cNvSpPr>
              <a:spLocks/>
            </p:cNvSpPr>
            <p:nvPr/>
          </p:nvSpPr>
          <p:spPr bwMode="auto">
            <a:xfrm>
              <a:off x="1094671" y="4902467"/>
              <a:ext cx="823370" cy="657883"/>
            </a:xfrm>
            <a:custGeom>
              <a:avLst/>
              <a:gdLst>
                <a:gd name="T0" fmla="*/ 378 w 378"/>
                <a:gd name="T1" fmla="*/ 207 h 302"/>
                <a:gd name="T2" fmla="*/ 378 w 378"/>
                <a:gd name="T3" fmla="*/ 220 h 302"/>
                <a:gd name="T4" fmla="*/ 366 w 378"/>
                <a:gd name="T5" fmla="*/ 213 h 302"/>
                <a:gd name="T6" fmla="*/ 42 w 378"/>
                <a:gd name="T7" fmla="*/ 26 h 302"/>
                <a:gd name="T8" fmla="*/ 11 w 378"/>
                <a:gd name="T9" fmla="*/ 43 h 302"/>
                <a:gd name="T10" fmla="*/ 42 w 378"/>
                <a:gd name="T11" fmla="*/ 96 h 302"/>
                <a:gd name="T12" fmla="*/ 378 w 378"/>
                <a:gd name="T13" fmla="*/ 290 h 302"/>
                <a:gd name="T14" fmla="*/ 378 w 378"/>
                <a:gd name="T15" fmla="*/ 302 h 302"/>
                <a:gd name="T16" fmla="*/ 42 w 378"/>
                <a:gd name="T17" fmla="*/ 108 h 302"/>
                <a:gd name="T18" fmla="*/ 0 w 378"/>
                <a:gd name="T19" fmla="*/ 37 h 302"/>
                <a:gd name="T20" fmla="*/ 42 w 378"/>
                <a:gd name="T21" fmla="*/ 13 h 302"/>
                <a:gd name="T22" fmla="*/ 378 w 378"/>
                <a:gd name="T23" fmla="*/ 207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8" h="302">
                  <a:moveTo>
                    <a:pt x="378" y="207"/>
                  </a:moveTo>
                  <a:cubicBezTo>
                    <a:pt x="378" y="220"/>
                    <a:pt x="378" y="220"/>
                    <a:pt x="378" y="220"/>
                  </a:cubicBezTo>
                  <a:cubicBezTo>
                    <a:pt x="366" y="213"/>
                    <a:pt x="366" y="213"/>
                    <a:pt x="366" y="213"/>
                  </a:cubicBezTo>
                  <a:cubicBezTo>
                    <a:pt x="42" y="26"/>
                    <a:pt x="42" y="26"/>
                    <a:pt x="42" y="26"/>
                  </a:cubicBezTo>
                  <a:cubicBezTo>
                    <a:pt x="25" y="16"/>
                    <a:pt x="11" y="24"/>
                    <a:pt x="11" y="43"/>
                  </a:cubicBezTo>
                  <a:cubicBezTo>
                    <a:pt x="11" y="62"/>
                    <a:pt x="25" y="86"/>
                    <a:pt x="42" y="96"/>
                  </a:cubicBezTo>
                  <a:cubicBezTo>
                    <a:pt x="378" y="290"/>
                    <a:pt x="378" y="290"/>
                    <a:pt x="378" y="290"/>
                  </a:cubicBezTo>
                  <a:cubicBezTo>
                    <a:pt x="378" y="302"/>
                    <a:pt x="378" y="302"/>
                    <a:pt x="378" y="302"/>
                  </a:cubicBezTo>
                  <a:cubicBezTo>
                    <a:pt x="42" y="108"/>
                    <a:pt x="42" y="108"/>
                    <a:pt x="42" y="108"/>
                  </a:cubicBezTo>
                  <a:cubicBezTo>
                    <a:pt x="19" y="95"/>
                    <a:pt x="0" y="63"/>
                    <a:pt x="0" y="37"/>
                  </a:cubicBezTo>
                  <a:cubicBezTo>
                    <a:pt x="1" y="11"/>
                    <a:pt x="19" y="0"/>
                    <a:pt x="42" y="13"/>
                  </a:cubicBezTo>
                  <a:lnTo>
                    <a:pt x="378" y="207"/>
                  </a:lnTo>
                  <a:close/>
                </a:path>
              </a:pathLst>
            </a:custGeom>
            <a:solidFill>
              <a:schemeClr val="accent3">
                <a:lumMod val="75000"/>
              </a:schemeClr>
            </a:solidFill>
            <a:ln>
              <a:noFill/>
            </a:ln>
          </p:spPr>
          <p:txBody>
            <a:bodyPr lIns="68580" tIns="34290" rIns="68580" bIns="34290"/>
            <a:lstStyle/>
            <a:p>
              <a:pPr eaLnBrk="1" fontAlgn="auto" hangingPunct="1">
                <a:spcBef>
                  <a:spcPts val="0"/>
                </a:spcBef>
                <a:spcAft>
                  <a:spcPts val="0"/>
                </a:spcAft>
                <a:defRPr/>
              </a:pPr>
              <a:endParaRPr lang="en-US" sz="1013">
                <a:latin typeface="+mn-lt"/>
              </a:endParaRPr>
            </a:p>
          </p:txBody>
        </p:sp>
        <p:sp>
          <p:nvSpPr>
            <p:cNvPr id="20" name="Freeform 17">
              <a:extLst>
                <a:ext uri="{FF2B5EF4-FFF2-40B4-BE49-F238E27FC236}">
                  <a16:creationId xmlns:a16="http://schemas.microsoft.com/office/drawing/2014/main" id="{44E29D8C-F1C4-F426-9052-263DE9520948}"/>
                </a:ext>
              </a:extLst>
            </p:cNvPr>
            <p:cNvSpPr>
              <a:spLocks/>
            </p:cNvSpPr>
            <p:nvPr/>
          </p:nvSpPr>
          <p:spPr bwMode="auto">
            <a:xfrm>
              <a:off x="1185686" y="4333431"/>
              <a:ext cx="1756805" cy="1019613"/>
            </a:xfrm>
            <a:custGeom>
              <a:avLst/>
              <a:gdLst>
                <a:gd name="T0" fmla="*/ 0 w 1912"/>
                <a:gd name="T1" fmla="*/ 649 h 1110"/>
                <a:gd name="T2" fmla="*/ 1116 w 1912"/>
                <a:gd name="T3" fmla="*/ 0 h 1110"/>
                <a:gd name="T4" fmla="*/ 1912 w 1912"/>
                <a:gd name="T5" fmla="*/ 460 h 1110"/>
                <a:gd name="T6" fmla="*/ 796 w 1912"/>
                <a:gd name="T7" fmla="*/ 1110 h 1110"/>
                <a:gd name="T8" fmla="*/ 0 w 1912"/>
                <a:gd name="T9" fmla="*/ 649 h 1110"/>
              </a:gdLst>
              <a:ahLst/>
              <a:cxnLst>
                <a:cxn ang="0">
                  <a:pos x="T0" y="T1"/>
                </a:cxn>
                <a:cxn ang="0">
                  <a:pos x="T2" y="T3"/>
                </a:cxn>
                <a:cxn ang="0">
                  <a:pos x="T4" y="T5"/>
                </a:cxn>
                <a:cxn ang="0">
                  <a:pos x="T6" y="T7"/>
                </a:cxn>
                <a:cxn ang="0">
                  <a:pos x="T8" y="T9"/>
                </a:cxn>
              </a:cxnLst>
              <a:rect l="0" t="0" r="r" b="b"/>
              <a:pathLst>
                <a:path w="1912" h="1110">
                  <a:moveTo>
                    <a:pt x="0" y="649"/>
                  </a:moveTo>
                  <a:lnTo>
                    <a:pt x="1116" y="0"/>
                  </a:lnTo>
                  <a:lnTo>
                    <a:pt x="1912" y="460"/>
                  </a:lnTo>
                  <a:lnTo>
                    <a:pt x="796" y="1110"/>
                  </a:lnTo>
                  <a:lnTo>
                    <a:pt x="0" y="649"/>
                  </a:lnTo>
                  <a:close/>
                </a:path>
              </a:pathLst>
            </a:custGeom>
            <a:solidFill>
              <a:schemeClr val="accent3"/>
            </a:solidFill>
            <a:ln>
              <a:noFill/>
            </a:ln>
          </p:spPr>
          <p:txBody>
            <a:bodyPr lIns="68580" tIns="34290" rIns="68580" bIns="34290"/>
            <a:lstStyle/>
            <a:p>
              <a:pPr eaLnBrk="1" fontAlgn="auto" hangingPunct="1">
                <a:spcBef>
                  <a:spcPts val="0"/>
                </a:spcBef>
                <a:spcAft>
                  <a:spcPts val="0"/>
                </a:spcAft>
                <a:defRPr/>
              </a:pPr>
              <a:endParaRPr lang="en-US" sz="1013">
                <a:latin typeface="+mn-lt"/>
              </a:endParaRPr>
            </a:p>
          </p:txBody>
        </p:sp>
        <p:sp>
          <p:nvSpPr>
            <p:cNvPr id="21" name="Freeform 18">
              <a:extLst>
                <a:ext uri="{FF2B5EF4-FFF2-40B4-BE49-F238E27FC236}">
                  <a16:creationId xmlns:a16="http://schemas.microsoft.com/office/drawing/2014/main" id="{86AD2909-7D81-75B9-5840-A3C2E1282EDE}"/>
                </a:ext>
              </a:extLst>
            </p:cNvPr>
            <p:cNvSpPr>
              <a:spLocks/>
            </p:cNvSpPr>
            <p:nvPr/>
          </p:nvSpPr>
          <p:spPr bwMode="auto">
            <a:xfrm>
              <a:off x="1261884" y="4316508"/>
              <a:ext cx="1680607" cy="911728"/>
            </a:xfrm>
            <a:custGeom>
              <a:avLst/>
              <a:gdLst>
                <a:gd name="T0" fmla="*/ 424 w 772"/>
                <a:gd name="T1" fmla="*/ 404 h 418"/>
                <a:gd name="T2" fmla="*/ 772 w 772"/>
                <a:gd name="T3" fmla="*/ 201 h 418"/>
                <a:gd name="T4" fmla="*/ 436 w 772"/>
                <a:gd name="T5" fmla="*/ 7 h 418"/>
                <a:gd name="T6" fmla="*/ 407 w 772"/>
                <a:gd name="T7" fmla="*/ 5 h 418"/>
                <a:gd name="T8" fmla="*/ 0 w 772"/>
                <a:gd name="T9" fmla="*/ 241 h 418"/>
                <a:gd name="T10" fmla="*/ 35 w 772"/>
                <a:gd name="T11" fmla="*/ 273 h 418"/>
                <a:gd name="T12" fmla="*/ 83 w 772"/>
                <a:gd name="T13" fmla="*/ 277 h 418"/>
                <a:gd name="T14" fmla="*/ 83 w 772"/>
                <a:gd name="T15" fmla="*/ 278 h 418"/>
                <a:gd name="T16" fmla="*/ 186 w 772"/>
                <a:gd name="T17" fmla="*/ 269 h 418"/>
                <a:gd name="T18" fmla="*/ 183 w 772"/>
                <a:gd name="T19" fmla="*/ 290 h 418"/>
                <a:gd name="T20" fmla="*/ 250 w 772"/>
                <a:gd name="T21" fmla="*/ 407 h 418"/>
                <a:gd name="T22" fmla="*/ 298 w 772"/>
                <a:gd name="T23" fmla="*/ 411 h 418"/>
                <a:gd name="T24" fmla="*/ 298 w 772"/>
                <a:gd name="T25" fmla="*/ 411 h 418"/>
                <a:gd name="T26" fmla="*/ 424 w 772"/>
                <a:gd name="T27" fmla="*/ 404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2" h="418">
                  <a:moveTo>
                    <a:pt x="424" y="404"/>
                  </a:moveTo>
                  <a:cubicBezTo>
                    <a:pt x="772" y="201"/>
                    <a:pt x="772" y="201"/>
                    <a:pt x="772" y="201"/>
                  </a:cubicBezTo>
                  <a:cubicBezTo>
                    <a:pt x="436" y="7"/>
                    <a:pt x="436" y="7"/>
                    <a:pt x="436" y="7"/>
                  </a:cubicBezTo>
                  <a:cubicBezTo>
                    <a:pt x="425" y="1"/>
                    <a:pt x="414" y="0"/>
                    <a:pt x="407" y="5"/>
                  </a:cubicBezTo>
                  <a:cubicBezTo>
                    <a:pt x="0" y="241"/>
                    <a:pt x="0" y="241"/>
                    <a:pt x="0" y="241"/>
                  </a:cubicBezTo>
                  <a:cubicBezTo>
                    <a:pt x="10" y="254"/>
                    <a:pt x="22" y="265"/>
                    <a:pt x="35" y="273"/>
                  </a:cubicBezTo>
                  <a:cubicBezTo>
                    <a:pt x="54" y="284"/>
                    <a:pt x="71" y="285"/>
                    <a:pt x="83" y="277"/>
                  </a:cubicBezTo>
                  <a:cubicBezTo>
                    <a:pt x="83" y="278"/>
                    <a:pt x="83" y="278"/>
                    <a:pt x="83" y="278"/>
                  </a:cubicBezTo>
                  <a:cubicBezTo>
                    <a:pt x="186" y="269"/>
                    <a:pt x="186" y="269"/>
                    <a:pt x="186" y="269"/>
                  </a:cubicBezTo>
                  <a:cubicBezTo>
                    <a:pt x="184" y="275"/>
                    <a:pt x="183" y="282"/>
                    <a:pt x="183" y="290"/>
                  </a:cubicBezTo>
                  <a:cubicBezTo>
                    <a:pt x="182" y="333"/>
                    <a:pt x="213" y="385"/>
                    <a:pt x="250" y="407"/>
                  </a:cubicBezTo>
                  <a:cubicBezTo>
                    <a:pt x="269" y="417"/>
                    <a:pt x="286" y="418"/>
                    <a:pt x="298" y="411"/>
                  </a:cubicBezTo>
                  <a:cubicBezTo>
                    <a:pt x="298" y="411"/>
                    <a:pt x="298" y="411"/>
                    <a:pt x="298" y="411"/>
                  </a:cubicBezTo>
                  <a:lnTo>
                    <a:pt x="424" y="404"/>
                  </a:lnTo>
                  <a:close/>
                </a:path>
              </a:pathLst>
            </a:custGeom>
            <a:solidFill>
              <a:schemeClr val="tx1">
                <a:alpha val="20000"/>
              </a:schemeClr>
            </a:solidFill>
            <a:ln>
              <a:noFill/>
            </a:ln>
          </p:spPr>
          <p:txBody>
            <a:bodyPr lIns="68580" tIns="34290" rIns="68580" bIns="34290"/>
            <a:lstStyle/>
            <a:p>
              <a:pPr eaLnBrk="1" fontAlgn="auto" hangingPunct="1">
                <a:spcBef>
                  <a:spcPts val="0"/>
                </a:spcBef>
                <a:spcAft>
                  <a:spcPts val="0"/>
                </a:spcAft>
                <a:defRPr/>
              </a:pPr>
              <a:endParaRPr lang="en-US" sz="1013">
                <a:latin typeface="+mn-lt"/>
              </a:endParaRPr>
            </a:p>
          </p:txBody>
        </p:sp>
        <p:sp>
          <p:nvSpPr>
            <p:cNvPr id="22" name="Freeform 19">
              <a:extLst>
                <a:ext uri="{FF2B5EF4-FFF2-40B4-BE49-F238E27FC236}">
                  <a16:creationId xmlns:a16="http://schemas.microsoft.com/office/drawing/2014/main" id="{CCB89B0F-246F-87A9-1733-D95ACDCA1742}"/>
                </a:ext>
              </a:extLst>
            </p:cNvPr>
            <p:cNvSpPr>
              <a:spLocks/>
            </p:cNvSpPr>
            <p:nvPr/>
          </p:nvSpPr>
          <p:spPr bwMode="auto">
            <a:xfrm>
              <a:off x="2064089" y="4052085"/>
              <a:ext cx="150280" cy="65577"/>
            </a:xfrm>
            <a:custGeom>
              <a:avLst/>
              <a:gdLst>
                <a:gd name="T0" fmla="*/ 0 w 69"/>
                <a:gd name="T1" fmla="*/ 27 h 30"/>
                <a:gd name="T2" fmla="*/ 39 w 69"/>
                <a:gd name="T3" fmla="*/ 4 h 30"/>
                <a:gd name="T4" fmla="*/ 69 w 69"/>
                <a:gd name="T5" fmla="*/ 7 h 30"/>
                <a:gd name="T6" fmla="*/ 30 w 69"/>
                <a:gd name="T7" fmla="*/ 30 h 30"/>
                <a:gd name="T8" fmla="*/ 0 w 69"/>
                <a:gd name="T9" fmla="*/ 27 h 30"/>
              </a:gdLst>
              <a:ahLst/>
              <a:cxnLst>
                <a:cxn ang="0">
                  <a:pos x="T0" y="T1"/>
                </a:cxn>
                <a:cxn ang="0">
                  <a:pos x="T2" y="T3"/>
                </a:cxn>
                <a:cxn ang="0">
                  <a:pos x="T4" y="T5"/>
                </a:cxn>
                <a:cxn ang="0">
                  <a:pos x="T6" y="T7"/>
                </a:cxn>
                <a:cxn ang="0">
                  <a:pos x="T8" y="T9"/>
                </a:cxn>
              </a:cxnLst>
              <a:rect l="0" t="0" r="r" b="b"/>
              <a:pathLst>
                <a:path w="69" h="30">
                  <a:moveTo>
                    <a:pt x="0" y="27"/>
                  </a:moveTo>
                  <a:cubicBezTo>
                    <a:pt x="39" y="4"/>
                    <a:pt x="39" y="4"/>
                    <a:pt x="39" y="4"/>
                  </a:cubicBezTo>
                  <a:cubicBezTo>
                    <a:pt x="47" y="0"/>
                    <a:pt x="57" y="0"/>
                    <a:pt x="69" y="7"/>
                  </a:cubicBezTo>
                  <a:cubicBezTo>
                    <a:pt x="30" y="30"/>
                    <a:pt x="30" y="30"/>
                    <a:pt x="30" y="30"/>
                  </a:cubicBezTo>
                  <a:cubicBezTo>
                    <a:pt x="18" y="23"/>
                    <a:pt x="7" y="22"/>
                    <a:pt x="0" y="27"/>
                  </a:cubicBez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013">
                <a:latin typeface="+mn-lt"/>
              </a:endParaRPr>
            </a:p>
          </p:txBody>
        </p:sp>
        <p:sp>
          <p:nvSpPr>
            <p:cNvPr id="23" name="Freeform 20">
              <a:extLst>
                <a:ext uri="{FF2B5EF4-FFF2-40B4-BE49-F238E27FC236}">
                  <a16:creationId xmlns:a16="http://schemas.microsoft.com/office/drawing/2014/main" id="{2DCB6966-9267-E21B-80E6-89B67F8455E3}"/>
                </a:ext>
              </a:extLst>
            </p:cNvPr>
            <p:cNvSpPr>
              <a:spLocks/>
            </p:cNvSpPr>
            <p:nvPr/>
          </p:nvSpPr>
          <p:spPr bwMode="auto">
            <a:xfrm>
              <a:off x="2053505" y="4113432"/>
              <a:ext cx="150282" cy="219999"/>
            </a:xfrm>
            <a:custGeom>
              <a:avLst/>
              <a:gdLst>
                <a:gd name="T0" fmla="*/ 35 w 69"/>
                <a:gd name="T1" fmla="*/ 11 h 101"/>
                <a:gd name="T2" fmla="*/ 69 w 69"/>
                <a:gd name="T3" fmla="*/ 70 h 101"/>
                <a:gd name="T4" fmla="*/ 35 w 69"/>
                <a:gd name="T5" fmla="*/ 90 h 101"/>
                <a:gd name="T6" fmla="*/ 0 w 69"/>
                <a:gd name="T7" fmla="*/ 30 h 101"/>
                <a:gd name="T8" fmla="*/ 35 w 69"/>
                <a:gd name="T9" fmla="*/ 11 h 101"/>
              </a:gdLst>
              <a:ahLst/>
              <a:cxnLst>
                <a:cxn ang="0">
                  <a:pos x="T0" y="T1"/>
                </a:cxn>
                <a:cxn ang="0">
                  <a:pos x="T2" y="T3"/>
                </a:cxn>
                <a:cxn ang="0">
                  <a:pos x="T4" y="T5"/>
                </a:cxn>
                <a:cxn ang="0">
                  <a:pos x="T6" y="T7"/>
                </a:cxn>
                <a:cxn ang="0">
                  <a:pos x="T8" y="T9"/>
                </a:cxn>
              </a:cxnLst>
              <a:rect l="0" t="0" r="r" b="b"/>
              <a:pathLst>
                <a:path w="69" h="101">
                  <a:moveTo>
                    <a:pt x="35" y="11"/>
                  </a:moveTo>
                  <a:cubicBezTo>
                    <a:pt x="54" y="22"/>
                    <a:pt x="69" y="48"/>
                    <a:pt x="69" y="70"/>
                  </a:cubicBezTo>
                  <a:cubicBezTo>
                    <a:pt x="69" y="92"/>
                    <a:pt x="54" y="101"/>
                    <a:pt x="35" y="90"/>
                  </a:cubicBezTo>
                  <a:cubicBezTo>
                    <a:pt x="15" y="79"/>
                    <a:pt x="0" y="52"/>
                    <a:pt x="0" y="30"/>
                  </a:cubicBezTo>
                  <a:cubicBezTo>
                    <a:pt x="0" y="8"/>
                    <a:pt x="16" y="0"/>
                    <a:pt x="35" y="11"/>
                  </a:cubicBez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013">
                <a:latin typeface="+mn-lt"/>
              </a:endParaRPr>
            </a:p>
          </p:txBody>
        </p:sp>
        <p:sp>
          <p:nvSpPr>
            <p:cNvPr id="24" name="Freeform 21">
              <a:extLst>
                <a:ext uri="{FF2B5EF4-FFF2-40B4-BE49-F238E27FC236}">
                  <a16:creationId xmlns:a16="http://schemas.microsoft.com/office/drawing/2014/main" id="{4CD2D9CA-91B9-FA30-A10D-D2C964591207}"/>
                </a:ext>
              </a:extLst>
            </p:cNvPr>
            <p:cNvSpPr>
              <a:spLocks/>
            </p:cNvSpPr>
            <p:nvPr/>
          </p:nvSpPr>
          <p:spPr bwMode="auto">
            <a:xfrm>
              <a:off x="2129704" y="4066893"/>
              <a:ext cx="175681" cy="268652"/>
            </a:xfrm>
            <a:custGeom>
              <a:avLst/>
              <a:gdLst>
                <a:gd name="T0" fmla="*/ 69 w 81"/>
                <a:gd name="T1" fmla="*/ 100 h 123"/>
                <a:gd name="T2" fmla="*/ 30 w 81"/>
                <a:gd name="T3" fmla="*/ 123 h 123"/>
                <a:gd name="T4" fmla="*/ 42 w 81"/>
                <a:gd name="T5" fmla="*/ 96 h 123"/>
                <a:gd name="T6" fmla="*/ 0 w 81"/>
                <a:gd name="T7" fmla="*/ 23 h 123"/>
                <a:gd name="T8" fmla="*/ 39 w 81"/>
                <a:gd name="T9" fmla="*/ 0 h 123"/>
                <a:gd name="T10" fmla="*/ 81 w 81"/>
                <a:gd name="T11" fmla="*/ 73 h 123"/>
                <a:gd name="T12" fmla="*/ 69 w 81"/>
                <a:gd name="T13" fmla="*/ 100 h 123"/>
              </a:gdLst>
              <a:ahLst/>
              <a:cxnLst>
                <a:cxn ang="0">
                  <a:pos x="T0" y="T1"/>
                </a:cxn>
                <a:cxn ang="0">
                  <a:pos x="T2" y="T3"/>
                </a:cxn>
                <a:cxn ang="0">
                  <a:pos x="T4" y="T5"/>
                </a:cxn>
                <a:cxn ang="0">
                  <a:pos x="T6" y="T7"/>
                </a:cxn>
                <a:cxn ang="0">
                  <a:pos x="T8" y="T9"/>
                </a:cxn>
                <a:cxn ang="0">
                  <a:pos x="T10" y="T11"/>
                </a:cxn>
                <a:cxn ang="0">
                  <a:pos x="T12" y="T13"/>
                </a:cxn>
              </a:cxnLst>
              <a:rect l="0" t="0" r="r" b="b"/>
              <a:pathLst>
                <a:path w="81" h="123">
                  <a:moveTo>
                    <a:pt x="69" y="100"/>
                  </a:moveTo>
                  <a:cubicBezTo>
                    <a:pt x="30" y="123"/>
                    <a:pt x="30" y="123"/>
                    <a:pt x="30" y="123"/>
                  </a:cubicBezTo>
                  <a:cubicBezTo>
                    <a:pt x="37" y="118"/>
                    <a:pt x="42" y="109"/>
                    <a:pt x="42" y="96"/>
                  </a:cubicBezTo>
                  <a:cubicBezTo>
                    <a:pt x="42" y="69"/>
                    <a:pt x="23" y="36"/>
                    <a:pt x="0" y="23"/>
                  </a:cubicBezTo>
                  <a:cubicBezTo>
                    <a:pt x="39" y="0"/>
                    <a:pt x="39" y="0"/>
                    <a:pt x="39" y="0"/>
                  </a:cubicBezTo>
                  <a:cubicBezTo>
                    <a:pt x="62" y="13"/>
                    <a:pt x="81" y="46"/>
                    <a:pt x="81" y="73"/>
                  </a:cubicBezTo>
                  <a:cubicBezTo>
                    <a:pt x="81" y="86"/>
                    <a:pt x="76" y="95"/>
                    <a:pt x="69" y="100"/>
                  </a:cubicBezTo>
                  <a:close/>
                </a:path>
              </a:pathLst>
            </a:custGeom>
            <a:solidFill>
              <a:srgbClr val="595A5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013">
                <a:latin typeface="+mn-lt"/>
              </a:endParaRPr>
            </a:p>
          </p:txBody>
        </p:sp>
        <p:sp>
          <p:nvSpPr>
            <p:cNvPr id="25" name="Freeform 22">
              <a:extLst>
                <a:ext uri="{FF2B5EF4-FFF2-40B4-BE49-F238E27FC236}">
                  <a16:creationId xmlns:a16="http://schemas.microsoft.com/office/drawing/2014/main" id="{1505E8A0-8D60-5A82-D6D0-D62C1725234C}"/>
                </a:ext>
              </a:extLst>
            </p:cNvPr>
            <p:cNvSpPr>
              <a:spLocks noEditPoints="1"/>
            </p:cNvSpPr>
            <p:nvPr/>
          </p:nvSpPr>
          <p:spPr bwMode="auto">
            <a:xfrm>
              <a:off x="2036572" y="4088047"/>
              <a:ext cx="184148" cy="268652"/>
            </a:xfrm>
            <a:custGeom>
              <a:avLst/>
              <a:gdLst>
                <a:gd name="T0" fmla="*/ 43 w 85"/>
                <a:gd name="T1" fmla="*/ 14 h 124"/>
                <a:gd name="T2" fmla="*/ 85 w 85"/>
                <a:gd name="T3" fmla="*/ 87 h 124"/>
                <a:gd name="T4" fmla="*/ 43 w 85"/>
                <a:gd name="T5" fmla="*/ 111 h 124"/>
                <a:gd name="T6" fmla="*/ 0 w 85"/>
                <a:gd name="T7" fmla="*/ 38 h 124"/>
                <a:gd name="T8" fmla="*/ 43 w 85"/>
                <a:gd name="T9" fmla="*/ 14 h 124"/>
                <a:gd name="T10" fmla="*/ 43 w 85"/>
                <a:gd name="T11" fmla="*/ 102 h 124"/>
                <a:gd name="T12" fmla="*/ 77 w 85"/>
                <a:gd name="T13" fmla="*/ 82 h 124"/>
                <a:gd name="T14" fmla="*/ 43 w 85"/>
                <a:gd name="T15" fmla="*/ 23 h 124"/>
                <a:gd name="T16" fmla="*/ 8 w 85"/>
                <a:gd name="T17" fmla="*/ 42 h 124"/>
                <a:gd name="T18" fmla="*/ 43 w 85"/>
                <a:gd name="T19" fmla="*/ 10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124">
                  <a:moveTo>
                    <a:pt x="43" y="14"/>
                  </a:moveTo>
                  <a:cubicBezTo>
                    <a:pt x="66" y="27"/>
                    <a:pt x="85" y="60"/>
                    <a:pt x="85" y="87"/>
                  </a:cubicBezTo>
                  <a:cubicBezTo>
                    <a:pt x="85" y="113"/>
                    <a:pt x="66" y="124"/>
                    <a:pt x="43" y="111"/>
                  </a:cubicBezTo>
                  <a:cubicBezTo>
                    <a:pt x="19" y="97"/>
                    <a:pt x="0" y="65"/>
                    <a:pt x="0" y="38"/>
                  </a:cubicBezTo>
                  <a:cubicBezTo>
                    <a:pt x="1" y="11"/>
                    <a:pt x="19" y="0"/>
                    <a:pt x="43" y="14"/>
                  </a:cubicBezTo>
                  <a:close/>
                  <a:moveTo>
                    <a:pt x="43" y="102"/>
                  </a:moveTo>
                  <a:cubicBezTo>
                    <a:pt x="62" y="113"/>
                    <a:pt x="77" y="104"/>
                    <a:pt x="77" y="82"/>
                  </a:cubicBezTo>
                  <a:cubicBezTo>
                    <a:pt x="77" y="60"/>
                    <a:pt x="62" y="34"/>
                    <a:pt x="43" y="23"/>
                  </a:cubicBezTo>
                  <a:cubicBezTo>
                    <a:pt x="24" y="12"/>
                    <a:pt x="8" y="20"/>
                    <a:pt x="8" y="42"/>
                  </a:cubicBezTo>
                  <a:cubicBezTo>
                    <a:pt x="8" y="64"/>
                    <a:pt x="23" y="91"/>
                    <a:pt x="43" y="102"/>
                  </a:cubicBezTo>
                </a:path>
              </a:pathLst>
            </a:custGeom>
            <a:solidFill>
              <a:srgbClr val="8F9193"/>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013">
                <a:latin typeface="+mn-lt"/>
              </a:endParaRPr>
            </a:p>
          </p:txBody>
        </p:sp>
        <p:sp>
          <p:nvSpPr>
            <p:cNvPr id="26" name="Freeform 23">
              <a:extLst>
                <a:ext uri="{FF2B5EF4-FFF2-40B4-BE49-F238E27FC236}">
                  <a16:creationId xmlns:a16="http://schemas.microsoft.com/office/drawing/2014/main" id="{36A3A537-C144-A9A3-FD73-7DCDBDA859AD}"/>
                </a:ext>
              </a:extLst>
            </p:cNvPr>
            <p:cNvSpPr>
              <a:spLocks/>
            </p:cNvSpPr>
            <p:nvPr/>
          </p:nvSpPr>
          <p:spPr bwMode="auto">
            <a:xfrm>
              <a:off x="2536097" y="4344007"/>
              <a:ext cx="150282" cy="65577"/>
            </a:xfrm>
            <a:custGeom>
              <a:avLst/>
              <a:gdLst>
                <a:gd name="T0" fmla="*/ 0 w 69"/>
                <a:gd name="T1" fmla="*/ 27 h 30"/>
                <a:gd name="T2" fmla="*/ 39 w 69"/>
                <a:gd name="T3" fmla="*/ 4 h 30"/>
                <a:gd name="T4" fmla="*/ 69 w 69"/>
                <a:gd name="T5" fmla="*/ 7 h 30"/>
                <a:gd name="T6" fmla="*/ 30 w 69"/>
                <a:gd name="T7" fmla="*/ 30 h 30"/>
                <a:gd name="T8" fmla="*/ 0 w 69"/>
                <a:gd name="T9" fmla="*/ 27 h 30"/>
              </a:gdLst>
              <a:ahLst/>
              <a:cxnLst>
                <a:cxn ang="0">
                  <a:pos x="T0" y="T1"/>
                </a:cxn>
                <a:cxn ang="0">
                  <a:pos x="T2" y="T3"/>
                </a:cxn>
                <a:cxn ang="0">
                  <a:pos x="T4" y="T5"/>
                </a:cxn>
                <a:cxn ang="0">
                  <a:pos x="T6" y="T7"/>
                </a:cxn>
                <a:cxn ang="0">
                  <a:pos x="T8" y="T9"/>
                </a:cxn>
              </a:cxnLst>
              <a:rect l="0" t="0" r="r" b="b"/>
              <a:pathLst>
                <a:path w="69" h="30">
                  <a:moveTo>
                    <a:pt x="0" y="27"/>
                  </a:moveTo>
                  <a:cubicBezTo>
                    <a:pt x="39" y="4"/>
                    <a:pt x="39" y="4"/>
                    <a:pt x="39" y="4"/>
                  </a:cubicBezTo>
                  <a:cubicBezTo>
                    <a:pt x="47" y="0"/>
                    <a:pt x="58" y="0"/>
                    <a:pt x="69" y="7"/>
                  </a:cubicBezTo>
                  <a:cubicBezTo>
                    <a:pt x="30" y="30"/>
                    <a:pt x="30" y="30"/>
                    <a:pt x="30" y="30"/>
                  </a:cubicBezTo>
                  <a:cubicBezTo>
                    <a:pt x="18" y="23"/>
                    <a:pt x="8" y="22"/>
                    <a:pt x="0" y="27"/>
                  </a:cubicBez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013">
                <a:latin typeface="+mn-lt"/>
              </a:endParaRPr>
            </a:p>
          </p:txBody>
        </p:sp>
        <p:sp>
          <p:nvSpPr>
            <p:cNvPr id="27" name="Freeform 24">
              <a:extLst>
                <a:ext uri="{FF2B5EF4-FFF2-40B4-BE49-F238E27FC236}">
                  <a16:creationId xmlns:a16="http://schemas.microsoft.com/office/drawing/2014/main" id="{2D6B45AF-794B-A2E6-51A3-F04099621522}"/>
                </a:ext>
              </a:extLst>
            </p:cNvPr>
            <p:cNvSpPr>
              <a:spLocks/>
            </p:cNvSpPr>
            <p:nvPr/>
          </p:nvSpPr>
          <p:spPr bwMode="auto">
            <a:xfrm>
              <a:off x="2525515" y="4405354"/>
              <a:ext cx="152398" cy="219999"/>
            </a:xfrm>
            <a:custGeom>
              <a:avLst/>
              <a:gdLst>
                <a:gd name="T0" fmla="*/ 35 w 70"/>
                <a:gd name="T1" fmla="*/ 11 h 101"/>
                <a:gd name="T2" fmla="*/ 70 w 70"/>
                <a:gd name="T3" fmla="*/ 70 h 101"/>
                <a:gd name="T4" fmla="*/ 35 w 70"/>
                <a:gd name="T5" fmla="*/ 90 h 101"/>
                <a:gd name="T6" fmla="*/ 1 w 70"/>
                <a:gd name="T7" fmla="*/ 30 h 101"/>
                <a:gd name="T8" fmla="*/ 35 w 70"/>
                <a:gd name="T9" fmla="*/ 11 h 101"/>
              </a:gdLst>
              <a:ahLst/>
              <a:cxnLst>
                <a:cxn ang="0">
                  <a:pos x="T0" y="T1"/>
                </a:cxn>
                <a:cxn ang="0">
                  <a:pos x="T2" y="T3"/>
                </a:cxn>
                <a:cxn ang="0">
                  <a:pos x="T4" y="T5"/>
                </a:cxn>
                <a:cxn ang="0">
                  <a:pos x="T6" y="T7"/>
                </a:cxn>
                <a:cxn ang="0">
                  <a:pos x="T8" y="T9"/>
                </a:cxn>
              </a:cxnLst>
              <a:rect l="0" t="0" r="r" b="b"/>
              <a:pathLst>
                <a:path w="70" h="101">
                  <a:moveTo>
                    <a:pt x="35" y="11"/>
                  </a:moveTo>
                  <a:cubicBezTo>
                    <a:pt x="54" y="22"/>
                    <a:pt x="70" y="48"/>
                    <a:pt x="70" y="70"/>
                  </a:cubicBezTo>
                  <a:cubicBezTo>
                    <a:pt x="69" y="92"/>
                    <a:pt x="54" y="101"/>
                    <a:pt x="35" y="90"/>
                  </a:cubicBezTo>
                  <a:cubicBezTo>
                    <a:pt x="16" y="79"/>
                    <a:pt x="0" y="52"/>
                    <a:pt x="1" y="30"/>
                  </a:cubicBezTo>
                  <a:cubicBezTo>
                    <a:pt x="1" y="8"/>
                    <a:pt x="16" y="0"/>
                    <a:pt x="35" y="11"/>
                  </a:cubicBez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013">
                <a:latin typeface="+mn-lt"/>
              </a:endParaRPr>
            </a:p>
          </p:txBody>
        </p:sp>
        <p:sp>
          <p:nvSpPr>
            <p:cNvPr id="28" name="Freeform 25">
              <a:extLst>
                <a:ext uri="{FF2B5EF4-FFF2-40B4-BE49-F238E27FC236}">
                  <a16:creationId xmlns:a16="http://schemas.microsoft.com/office/drawing/2014/main" id="{29ABDF15-E113-663E-4AD4-05015DA38DA3}"/>
                </a:ext>
              </a:extLst>
            </p:cNvPr>
            <p:cNvSpPr>
              <a:spLocks/>
            </p:cNvSpPr>
            <p:nvPr/>
          </p:nvSpPr>
          <p:spPr bwMode="auto">
            <a:xfrm>
              <a:off x="2601714" y="4360930"/>
              <a:ext cx="177797" cy="266538"/>
            </a:xfrm>
            <a:custGeom>
              <a:avLst/>
              <a:gdLst>
                <a:gd name="T0" fmla="*/ 69 w 81"/>
                <a:gd name="T1" fmla="*/ 100 h 123"/>
                <a:gd name="T2" fmla="*/ 30 w 81"/>
                <a:gd name="T3" fmla="*/ 123 h 123"/>
                <a:gd name="T4" fmla="*/ 42 w 81"/>
                <a:gd name="T5" fmla="*/ 96 h 123"/>
                <a:gd name="T6" fmla="*/ 0 w 81"/>
                <a:gd name="T7" fmla="*/ 23 h 123"/>
                <a:gd name="T8" fmla="*/ 39 w 81"/>
                <a:gd name="T9" fmla="*/ 0 h 123"/>
                <a:gd name="T10" fmla="*/ 81 w 81"/>
                <a:gd name="T11" fmla="*/ 73 h 123"/>
                <a:gd name="T12" fmla="*/ 69 w 81"/>
                <a:gd name="T13" fmla="*/ 100 h 123"/>
              </a:gdLst>
              <a:ahLst/>
              <a:cxnLst>
                <a:cxn ang="0">
                  <a:pos x="T0" y="T1"/>
                </a:cxn>
                <a:cxn ang="0">
                  <a:pos x="T2" y="T3"/>
                </a:cxn>
                <a:cxn ang="0">
                  <a:pos x="T4" y="T5"/>
                </a:cxn>
                <a:cxn ang="0">
                  <a:pos x="T6" y="T7"/>
                </a:cxn>
                <a:cxn ang="0">
                  <a:pos x="T8" y="T9"/>
                </a:cxn>
                <a:cxn ang="0">
                  <a:pos x="T10" y="T11"/>
                </a:cxn>
                <a:cxn ang="0">
                  <a:pos x="T12" y="T13"/>
                </a:cxn>
              </a:cxnLst>
              <a:rect l="0" t="0" r="r" b="b"/>
              <a:pathLst>
                <a:path w="81" h="123">
                  <a:moveTo>
                    <a:pt x="69" y="100"/>
                  </a:moveTo>
                  <a:cubicBezTo>
                    <a:pt x="30" y="123"/>
                    <a:pt x="30" y="123"/>
                    <a:pt x="30" y="123"/>
                  </a:cubicBezTo>
                  <a:cubicBezTo>
                    <a:pt x="37" y="118"/>
                    <a:pt x="42" y="109"/>
                    <a:pt x="42" y="96"/>
                  </a:cubicBezTo>
                  <a:cubicBezTo>
                    <a:pt x="42" y="69"/>
                    <a:pt x="23" y="36"/>
                    <a:pt x="0" y="23"/>
                  </a:cubicBezTo>
                  <a:cubicBezTo>
                    <a:pt x="39" y="0"/>
                    <a:pt x="39" y="0"/>
                    <a:pt x="39" y="0"/>
                  </a:cubicBezTo>
                  <a:cubicBezTo>
                    <a:pt x="63" y="13"/>
                    <a:pt x="81" y="46"/>
                    <a:pt x="81" y="73"/>
                  </a:cubicBezTo>
                  <a:cubicBezTo>
                    <a:pt x="81" y="86"/>
                    <a:pt x="77" y="95"/>
                    <a:pt x="69" y="100"/>
                  </a:cubicBez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013">
                <a:latin typeface="+mn-lt"/>
              </a:endParaRPr>
            </a:p>
          </p:txBody>
        </p:sp>
        <p:sp>
          <p:nvSpPr>
            <p:cNvPr id="29" name="Freeform 26">
              <a:extLst>
                <a:ext uri="{FF2B5EF4-FFF2-40B4-BE49-F238E27FC236}">
                  <a16:creationId xmlns:a16="http://schemas.microsoft.com/office/drawing/2014/main" id="{6EA36B43-3DE9-2BAC-F0B1-6F8016B2008F}"/>
                </a:ext>
              </a:extLst>
            </p:cNvPr>
            <p:cNvSpPr>
              <a:spLocks noEditPoints="1"/>
            </p:cNvSpPr>
            <p:nvPr/>
          </p:nvSpPr>
          <p:spPr bwMode="auto">
            <a:xfrm>
              <a:off x="2510698" y="4379969"/>
              <a:ext cx="184148" cy="268652"/>
            </a:xfrm>
            <a:custGeom>
              <a:avLst/>
              <a:gdLst>
                <a:gd name="T0" fmla="*/ 42 w 84"/>
                <a:gd name="T1" fmla="*/ 14 h 124"/>
                <a:gd name="T2" fmla="*/ 84 w 84"/>
                <a:gd name="T3" fmla="*/ 87 h 124"/>
                <a:gd name="T4" fmla="*/ 42 w 84"/>
                <a:gd name="T5" fmla="*/ 111 h 124"/>
                <a:gd name="T6" fmla="*/ 0 w 84"/>
                <a:gd name="T7" fmla="*/ 38 h 124"/>
                <a:gd name="T8" fmla="*/ 42 w 84"/>
                <a:gd name="T9" fmla="*/ 14 h 124"/>
                <a:gd name="T10" fmla="*/ 42 w 84"/>
                <a:gd name="T11" fmla="*/ 102 h 124"/>
                <a:gd name="T12" fmla="*/ 77 w 84"/>
                <a:gd name="T13" fmla="*/ 82 h 124"/>
                <a:gd name="T14" fmla="*/ 42 w 84"/>
                <a:gd name="T15" fmla="*/ 23 h 124"/>
                <a:gd name="T16" fmla="*/ 8 w 84"/>
                <a:gd name="T17" fmla="*/ 42 h 124"/>
                <a:gd name="T18" fmla="*/ 42 w 84"/>
                <a:gd name="T19" fmla="*/ 10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124">
                  <a:moveTo>
                    <a:pt x="42" y="14"/>
                  </a:moveTo>
                  <a:cubicBezTo>
                    <a:pt x="65" y="27"/>
                    <a:pt x="84" y="60"/>
                    <a:pt x="84" y="87"/>
                  </a:cubicBezTo>
                  <a:cubicBezTo>
                    <a:pt x="84" y="113"/>
                    <a:pt x="65" y="124"/>
                    <a:pt x="42" y="111"/>
                  </a:cubicBezTo>
                  <a:cubicBezTo>
                    <a:pt x="19" y="97"/>
                    <a:pt x="0" y="65"/>
                    <a:pt x="0" y="38"/>
                  </a:cubicBezTo>
                  <a:cubicBezTo>
                    <a:pt x="0" y="11"/>
                    <a:pt x="19" y="0"/>
                    <a:pt x="42" y="14"/>
                  </a:cubicBezTo>
                  <a:close/>
                  <a:moveTo>
                    <a:pt x="42" y="102"/>
                  </a:moveTo>
                  <a:cubicBezTo>
                    <a:pt x="61" y="113"/>
                    <a:pt x="76" y="104"/>
                    <a:pt x="77" y="82"/>
                  </a:cubicBezTo>
                  <a:cubicBezTo>
                    <a:pt x="77" y="60"/>
                    <a:pt x="61" y="34"/>
                    <a:pt x="42" y="23"/>
                  </a:cubicBezTo>
                  <a:cubicBezTo>
                    <a:pt x="23" y="12"/>
                    <a:pt x="8" y="20"/>
                    <a:pt x="8" y="42"/>
                  </a:cubicBezTo>
                  <a:cubicBezTo>
                    <a:pt x="7" y="64"/>
                    <a:pt x="23" y="91"/>
                    <a:pt x="42" y="102"/>
                  </a:cubicBezTo>
                </a:path>
              </a:pathLst>
            </a:custGeom>
            <a:solidFill>
              <a:srgbClr val="8F9193"/>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013">
                <a:latin typeface="+mn-lt"/>
              </a:endParaRPr>
            </a:p>
          </p:txBody>
        </p:sp>
        <p:sp>
          <p:nvSpPr>
            <p:cNvPr id="30" name="Freeform 27">
              <a:extLst>
                <a:ext uri="{FF2B5EF4-FFF2-40B4-BE49-F238E27FC236}">
                  <a16:creationId xmlns:a16="http://schemas.microsoft.com/office/drawing/2014/main" id="{7B45F97F-2C6D-B46A-DB2E-7E9AFC8D9B7A}"/>
                </a:ext>
              </a:extLst>
            </p:cNvPr>
            <p:cNvSpPr>
              <a:spLocks/>
            </p:cNvSpPr>
            <p:nvPr/>
          </p:nvSpPr>
          <p:spPr bwMode="auto">
            <a:xfrm>
              <a:off x="2485298" y="4439200"/>
              <a:ext cx="171448" cy="198846"/>
            </a:xfrm>
            <a:custGeom>
              <a:avLst/>
              <a:gdLst>
                <a:gd name="T0" fmla="*/ 49 w 79"/>
                <a:gd name="T1" fmla="*/ 5 h 92"/>
                <a:gd name="T2" fmla="*/ 28 w 79"/>
                <a:gd name="T3" fmla="*/ 3 h 92"/>
                <a:gd name="T4" fmla="*/ 0 w 79"/>
                <a:gd name="T5" fmla="*/ 19 h 92"/>
                <a:gd name="T6" fmla="*/ 21 w 79"/>
                <a:gd name="T7" fmla="*/ 22 h 92"/>
                <a:gd name="T8" fmla="*/ 51 w 79"/>
                <a:gd name="T9" fmla="*/ 73 h 92"/>
                <a:gd name="T10" fmla="*/ 43 w 79"/>
                <a:gd name="T11" fmla="*/ 92 h 92"/>
                <a:gd name="T12" fmla="*/ 70 w 79"/>
                <a:gd name="T13" fmla="*/ 76 h 92"/>
                <a:gd name="T14" fmla="*/ 79 w 79"/>
                <a:gd name="T15" fmla="*/ 57 h 92"/>
                <a:gd name="T16" fmla="*/ 49 w 79"/>
                <a:gd name="T17" fmla="*/ 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92">
                  <a:moveTo>
                    <a:pt x="49" y="5"/>
                  </a:moveTo>
                  <a:cubicBezTo>
                    <a:pt x="41" y="1"/>
                    <a:pt x="33" y="0"/>
                    <a:pt x="28" y="3"/>
                  </a:cubicBezTo>
                  <a:cubicBezTo>
                    <a:pt x="0" y="19"/>
                    <a:pt x="0" y="19"/>
                    <a:pt x="0" y="19"/>
                  </a:cubicBezTo>
                  <a:cubicBezTo>
                    <a:pt x="6" y="16"/>
                    <a:pt x="13" y="17"/>
                    <a:pt x="21" y="22"/>
                  </a:cubicBezTo>
                  <a:cubicBezTo>
                    <a:pt x="38" y="31"/>
                    <a:pt x="51" y="54"/>
                    <a:pt x="51" y="73"/>
                  </a:cubicBezTo>
                  <a:cubicBezTo>
                    <a:pt x="51" y="83"/>
                    <a:pt x="48" y="89"/>
                    <a:pt x="43" y="92"/>
                  </a:cubicBezTo>
                  <a:cubicBezTo>
                    <a:pt x="70" y="76"/>
                    <a:pt x="70" y="76"/>
                    <a:pt x="70" y="76"/>
                  </a:cubicBezTo>
                  <a:cubicBezTo>
                    <a:pt x="76" y="73"/>
                    <a:pt x="79" y="66"/>
                    <a:pt x="79" y="57"/>
                  </a:cubicBezTo>
                  <a:cubicBezTo>
                    <a:pt x="79" y="38"/>
                    <a:pt x="66" y="15"/>
                    <a:pt x="49" y="5"/>
                  </a:cubicBez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013">
                <a:latin typeface="+mn-lt"/>
              </a:endParaRPr>
            </a:p>
          </p:txBody>
        </p:sp>
        <p:sp>
          <p:nvSpPr>
            <p:cNvPr id="31" name="Freeform 28">
              <a:extLst>
                <a:ext uri="{FF2B5EF4-FFF2-40B4-BE49-F238E27FC236}">
                  <a16:creationId xmlns:a16="http://schemas.microsoft.com/office/drawing/2014/main" id="{4338F694-AB8E-AC61-BBB1-97784D6D8E5A}"/>
                </a:ext>
              </a:extLst>
            </p:cNvPr>
            <p:cNvSpPr>
              <a:spLocks/>
            </p:cNvSpPr>
            <p:nvPr/>
          </p:nvSpPr>
          <p:spPr bwMode="auto">
            <a:xfrm>
              <a:off x="2464132" y="4464585"/>
              <a:ext cx="131231" cy="190384"/>
            </a:xfrm>
            <a:custGeom>
              <a:avLst/>
              <a:gdLst>
                <a:gd name="T0" fmla="*/ 30 w 60"/>
                <a:gd name="T1" fmla="*/ 10 h 88"/>
                <a:gd name="T2" fmla="*/ 60 w 60"/>
                <a:gd name="T3" fmla="*/ 61 h 88"/>
                <a:gd name="T4" fmla="*/ 30 w 60"/>
                <a:gd name="T5" fmla="*/ 78 h 88"/>
                <a:gd name="T6" fmla="*/ 0 w 60"/>
                <a:gd name="T7" fmla="*/ 27 h 88"/>
                <a:gd name="T8" fmla="*/ 30 w 60"/>
                <a:gd name="T9" fmla="*/ 10 h 88"/>
              </a:gdLst>
              <a:ahLst/>
              <a:cxnLst>
                <a:cxn ang="0">
                  <a:pos x="T0" y="T1"/>
                </a:cxn>
                <a:cxn ang="0">
                  <a:pos x="T2" y="T3"/>
                </a:cxn>
                <a:cxn ang="0">
                  <a:pos x="T4" y="T5"/>
                </a:cxn>
                <a:cxn ang="0">
                  <a:pos x="T6" y="T7"/>
                </a:cxn>
                <a:cxn ang="0">
                  <a:pos x="T8" y="T9"/>
                </a:cxn>
              </a:cxnLst>
              <a:rect l="0" t="0" r="r" b="b"/>
              <a:pathLst>
                <a:path w="60" h="88">
                  <a:moveTo>
                    <a:pt x="30" y="10"/>
                  </a:moveTo>
                  <a:cubicBezTo>
                    <a:pt x="47" y="19"/>
                    <a:pt x="60" y="42"/>
                    <a:pt x="60" y="61"/>
                  </a:cubicBezTo>
                  <a:cubicBezTo>
                    <a:pt x="60" y="80"/>
                    <a:pt x="47" y="88"/>
                    <a:pt x="30" y="78"/>
                  </a:cubicBezTo>
                  <a:cubicBezTo>
                    <a:pt x="14" y="69"/>
                    <a:pt x="0" y="46"/>
                    <a:pt x="0" y="27"/>
                  </a:cubicBezTo>
                  <a:cubicBezTo>
                    <a:pt x="0" y="8"/>
                    <a:pt x="14" y="0"/>
                    <a:pt x="30" y="10"/>
                  </a:cubicBezTo>
                  <a:close/>
                </a:path>
              </a:pathLst>
            </a:custGeom>
            <a:solidFill>
              <a:srgbClr val="8F9193"/>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013">
                <a:latin typeface="+mn-lt"/>
              </a:endParaRPr>
            </a:p>
          </p:txBody>
        </p:sp>
        <p:sp>
          <p:nvSpPr>
            <p:cNvPr id="32" name="Freeform 29">
              <a:extLst>
                <a:ext uri="{FF2B5EF4-FFF2-40B4-BE49-F238E27FC236}">
                  <a16:creationId xmlns:a16="http://schemas.microsoft.com/office/drawing/2014/main" id="{C14EDDBD-8132-2DBE-F68F-CE1D7ADD0AFF}"/>
                </a:ext>
              </a:extLst>
            </p:cNvPr>
            <p:cNvSpPr>
              <a:spLocks/>
            </p:cNvSpPr>
            <p:nvPr/>
          </p:nvSpPr>
          <p:spPr bwMode="auto">
            <a:xfrm>
              <a:off x="2011172" y="4155739"/>
              <a:ext cx="173564" cy="198846"/>
            </a:xfrm>
            <a:custGeom>
              <a:avLst/>
              <a:gdLst>
                <a:gd name="T0" fmla="*/ 49 w 79"/>
                <a:gd name="T1" fmla="*/ 5 h 92"/>
                <a:gd name="T2" fmla="*/ 27 w 79"/>
                <a:gd name="T3" fmla="*/ 3 h 92"/>
                <a:gd name="T4" fmla="*/ 0 w 79"/>
                <a:gd name="T5" fmla="*/ 19 h 92"/>
                <a:gd name="T6" fmla="*/ 21 w 79"/>
                <a:gd name="T7" fmla="*/ 21 h 92"/>
                <a:gd name="T8" fmla="*/ 51 w 79"/>
                <a:gd name="T9" fmla="*/ 73 h 92"/>
                <a:gd name="T10" fmla="*/ 42 w 79"/>
                <a:gd name="T11" fmla="*/ 92 h 92"/>
                <a:gd name="T12" fmla="*/ 70 w 79"/>
                <a:gd name="T13" fmla="*/ 76 h 92"/>
                <a:gd name="T14" fmla="*/ 79 w 79"/>
                <a:gd name="T15" fmla="*/ 57 h 92"/>
                <a:gd name="T16" fmla="*/ 49 w 79"/>
                <a:gd name="T17" fmla="*/ 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92">
                  <a:moveTo>
                    <a:pt x="49" y="5"/>
                  </a:moveTo>
                  <a:cubicBezTo>
                    <a:pt x="40" y="0"/>
                    <a:pt x="33" y="0"/>
                    <a:pt x="27" y="3"/>
                  </a:cubicBezTo>
                  <a:cubicBezTo>
                    <a:pt x="0" y="19"/>
                    <a:pt x="0" y="19"/>
                    <a:pt x="0" y="19"/>
                  </a:cubicBezTo>
                  <a:cubicBezTo>
                    <a:pt x="5" y="16"/>
                    <a:pt x="13" y="17"/>
                    <a:pt x="21" y="21"/>
                  </a:cubicBezTo>
                  <a:cubicBezTo>
                    <a:pt x="37" y="31"/>
                    <a:pt x="51" y="54"/>
                    <a:pt x="51" y="73"/>
                  </a:cubicBezTo>
                  <a:cubicBezTo>
                    <a:pt x="51" y="82"/>
                    <a:pt x="47" y="89"/>
                    <a:pt x="42" y="92"/>
                  </a:cubicBezTo>
                  <a:cubicBezTo>
                    <a:pt x="70" y="76"/>
                    <a:pt x="70" y="76"/>
                    <a:pt x="70" y="76"/>
                  </a:cubicBezTo>
                  <a:cubicBezTo>
                    <a:pt x="75" y="73"/>
                    <a:pt x="79" y="66"/>
                    <a:pt x="79" y="57"/>
                  </a:cubicBezTo>
                  <a:cubicBezTo>
                    <a:pt x="79" y="38"/>
                    <a:pt x="65" y="15"/>
                    <a:pt x="49" y="5"/>
                  </a:cubicBez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013">
                <a:latin typeface="+mn-lt"/>
              </a:endParaRPr>
            </a:p>
          </p:txBody>
        </p:sp>
        <p:sp>
          <p:nvSpPr>
            <p:cNvPr id="33" name="Freeform 30">
              <a:extLst>
                <a:ext uri="{FF2B5EF4-FFF2-40B4-BE49-F238E27FC236}">
                  <a16:creationId xmlns:a16="http://schemas.microsoft.com/office/drawing/2014/main" id="{4CD89655-C3CA-DC88-2DBB-15BF14DEA4CF}"/>
                </a:ext>
              </a:extLst>
            </p:cNvPr>
            <p:cNvSpPr>
              <a:spLocks/>
            </p:cNvSpPr>
            <p:nvPr/>
          </p:nvSpPr>
          <p:spPr bwMode="auto">
            <a:xfrm>
              <a:off x="1992123" y="4181124"/>
              <a:ext cx="131231" cy="192499"/>
            </a:xfrm>
            <a:custGeom>
              <a:avLst/>
              <a:gdLst>
                <a:gd name="T0" fmla="*/ 30 w 60"/>
                <a:gd name="T1" fmla="*/ 9 h 88"/>
                <a:gd name="T2" fmla="*/ 60 w 60"/>
                <a:gd name="T3" fmla="*/ 61 h 88"/>
                <a:gd name="T4" fmla="*/ 30 w 60"/>
                <a:gd name="T5" fmla="*/ 78 h 88"/>
                <a:gd name="T6" fmla="*/ 0 w 60"/>
                <a:gd name="T7" fmla="*/ 26 h 88"/>
                <a:gd name="T8" fmla="*/ 30 w 60"/>
                <a:gd name="T9" fmla="*/ 9 h 88"/>
              </a:gdLst>
              <a:ahLst/>
              <a:cxnLst>
                <a:cxn ang="0">
                  <a:pos x="T0" y="T1"/>
                </a:cxn>
                <a:cxn ang="0">
                  <a:pos x="T2" y="T3"/>
                </a:cxn>
                <a:cxn ang="0">
                  <a:pos x="T4" y="T5"/>
                </a:cxn>
                <a:cxn ang="0">
                  <a:pos x="T6" y="T7"/>
                </a:cxn>
                <a:cxn ang="0">
                  <a:pos x="T8" y="T9"/>
                </a:cxn>
              </a:cxnLst>
              <a:rect l="0" t="0" r="r" b="b"/>
              <a:pathLst>
                <a:path w="60" h="88">
                  <a:moveTo>
                    <a:pt x="30" y="9"/>
                  </a:moveTo>
                  <a:cubicBezTo>
                    <a:pt x="46" y="19"/>
                    <a:pt x="60" y="42"/>
                    <a:pt x="60" y="61"/>
                  </a:cubicBezTo>
                  <a:cubicBezTo>
                    <a:pt x="60" y="80"/>
                    <a:pt x="46" y="88"/>
                    <a:pt x="30" y="78"/>
                  </a:cubicBezTo>
                  <a:cubicBezTo>
                    <a:pt x="13" y="69"/>
                    <a:pt x="0" y="45"/>
                    <a:pt x="0" y="26"/>
                  </a:cubicBezTo>
                  <a:cubicBezTo>
                    <a:pt x="0" y="7"/>
                    <a:pt x="13" y="0"/>
                    <a:pt x="30" y="9"/>
                  </a:cubicBezTo>
                  <a:close/>
                </a:path>
              </a:pathLst>
            </a:custGeom>
            <a:solidFill>
              <a:srgbClr val="8F9193"/>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013">
                <a:latin typeface="+mn-lt"/>
              </a:endParaRPr>
            </a:p>
          </p:txBody>
        </p:sp>
        <p:sp>
          <p:nvSpPr>
            <p:cNvPr id="34" name="Freeform 31">
              <a:extLst>
                <a:ext uri="{FF2B5EF4-FFF2-40B4-BE49-F238E27FC236}">
                  <a16:creationId xmlns:a16="http://schemas.microsoft.com/office/drawing/2014/main" id="{9C5B07CF-7665-35C2-054F-B2A817408642}"/>
                </a:ext>
              </a:extLst>
            </p:cNvPr>
            <p:cNvSpPr>
              <a:spLocks/>
            </p:cNvSpPr>
            <p:nvPr/>
          </p:nvSpPr>
          <p:spPr bwMode="auto">
            <a:xfrm>
              <a:off x="1782576" y="4261508"/>
              <a:ext cx="476243" cy="283461"/>
            </a:xfrm>
            <a:custGeom>
              <a:avLst/>
              <a:gdLst>
                <a:gd name="T0" fmla="*/ 0 w 517"/>
                <a:gd name="T1" fmla="*/ 301 h 308"/>
                <a:gd name="T2" fmla="*/ 517 w 517"/>
                <a:gd name="T3" fmla="*/ 0 h 308"/>
                <a:gd name="T4" fmla="*/ 517 w 517"/>
                <a:gd name="T5" fmla="*/ 10 h 308"/>
                <a:gd name="T6" fmla="*/ 0 w 517"/>
                <a:gd name="T7" fmla="*/ 308 h 308"/>
                <a:gd name="T8" fmla="*/ 0 w 517"/>
                <a:gd name="T9" fmla="*/ 301 h 308"/>
              </a:gdLst>
              <a:ahLst/>
              <a:cxnLst>
                <a:cxn ang="0">
                  <a:pos x="T0" y="T1"/>
                </a:cxn>
                <a:cxn ang="0">
                  <a:pos x="T2" y="T3"/>
                </a:cxn>
                <a:cxn ang="0">
                  <a:pos x="T4" y="T5"/>
                </a:cxn>
                <a:cxn ang="0">
                  <a:pos x="T6" y="T7"/>
                </a:cxn>
                <a:cxn ang="0">
                  <a:pos x="T8" y="T9"/>
                </a:cxn>
              </a:cxnLst>
              <a:rect l="0" t="0" r="r" b="b"/>
              <a:pathLst>
                <a:path w="517" h="308">
                  <a:moveTo>
                    <a:pt x="0" y="301"/>
                  </a:moveTo>
                  <a:lnTo>
                    <a:pt x="517" y="0"/>
                  </a:lnTo>
                  <a:lnTo>
                    <a:pt x="517" y="10"/>
                  </a:lnTo>
                  <a:lnTo>
                    <a:pt x="0" y="308"/>
                  </a:lnTo>
                  <a:lnTo>
                    <a:pt x="0" y="301"/>
                  </a:lnTo>
                  <a:close/>
                </a:path>
              </a:pathLst>
            </a:custGeom>
            <a:solidFill>
              <a:srgbClr val="DBCF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013">
                <a:latin typeface="+mn-lt"/>
              </a:endParaRPr>
            </a:p>
          </p:txBody>
        </p:sp>
        <p:sp>
          <p:nvSpPr>
            <p:cNvPr id="35" name="Freeform 32">
              <a:extLst>
                <a:ext uri="{FF2B5EF4-FFF2-40B4-BE49-F238E27FC236}">
                  <a16:creationId xmlns:a16="http://schemas.microsoft.com/office/drawing/2014/main" id="{0C11136A-5BE0-58A2-2EB5-FED3E052A91C}"/>
                </a:ext>
              </a:extLst>
            </p:cNvPr>
            <p:cNvSpPr>
              <a:spLocks/>
            </p:cNvSpPr>
            <p:nvPr/>
          </p:nvSpPr>
          <p:spPr bwMode="auto">
            <a:xfrm>
              <a:off x="1473548" y="4111316"/>
              <a:ext cx="785272" cy="427306"/>
            </a:xfrm>
            <a:custGeom>
              <a:avLst/>
              <a:gdLst>
                <a:gd name="T0" fmla="*/ 0 w 360"/>
                <a:gd name="T1" fmla="*/ 126 h 196"/>
                <a:gd name="T2" fmla="*/ 218 w 360"/>
                <a:gd name="T3" fmla="*/ 0 h 196"/>
                <a:gd name="T4" fmla="*/ 360 w 360"/>
                <a:gd name="T5" fmla="*/ 69 h 196"/>
                <a:gd name="T6" fmla="*/ 142 w 360"/>
                <a:gd name="T7" fmla="*/ 196 h 196"/>
                <a:gd name="T8" fmla="*/ 0 w 360"/>
                <a:gd name="T9" fmla="*/ 126 h 196"/>
              </a:gdLst>
              <a:ahLst/>
              <a:cxnLst>
                <a:cxn ang="0">
                  <a:pos x="T0" y="T1"/>
                </a:cxn>
                <a:cxn ang="0">
                  <a:pos x="T2" y="T3"/>
                </a:cxn>
                <a:cxn ang="0">
                  <a:pos x="T4" y="T5"/>
                </a:cxn>
                <a:cxn ang="0">
                  <a:pos x="T6" y="T7"/>
                </a:cxn>
                <a:cxn ang="0">
                  <a:pos x="T8" y="T9"/>
                </a:cxn>
              </a:cxnLst>
              <a:rect l="0" t="0" r="r" b="b"/>
              <a:pathLst>
                <a:path w="360" h="196">
                  <a:moveTo>
                    <a:pt x="0" y="126"/>
                  </a:moveTo>
                  <a:cubicBezTo>
                    <a:pt x="218" y="0"/>
                    <a:pt x="218" y="0"/>
                    <a:pt x="218" y="0"/>
                  </a:cubicBezTo>
                  <a:cubicBezTo>
                    <a:pt x="220" y="1"/>
                    <a:pt x="304" y="37"/>
                    <a:pt x="360" y="69"/>
                  </a:cubicBezTo>
                  <a:cubicBezTo>
                    <a:pt x="142" y="196"/>
                    <a:pt x="142" y="196"/>
                    <a:pt x="142" y="196"/>
                  </a:cubicBezTo>
                  <a:cubicBezTo>
                    <a:pt x="86" y="164"/>
                    <a:pt x="3" y="127"/>
                    <a:pt x="0" y="126"/>
                  </a:cubicBezTo>
                  <a:close/>
                </a:path>
              </a:pathLst>
            </a:custGeom>
            <a:solidFill>
              <a:schemeClr val="accent4"/>
            </a:solidFill>
            <a:ln>
              <a:noFill/>
            </a:ln>
          </p:spPr>
          <p:txBody>
            <a:bodyPr lIns="68580" tIns="34290" rIns="68580" bIns="34290"/>
            <a:lstStyle/>
            <a:p>
              <a:pPr eaLnBrk="1" fontAlgn="auto" hangingPunct="1">
                <a:spcBef>
                  <a:spcPts val="0"/>
                </a:spcBef>
                <a:spcAft>
                  <a:spcPts val="0"/>
                </a:spcAft>
                <a:defRPr/>
              </a:pPr>
              <a:endParaRPr lang="en-US" sz="1013">
                <a:latin typeface="+mn-lt"/>
              </a:endParaRPr>
            </a:p>
          </p:txBody>
        </p:sp>
        <p:sp>
          <p:nvSpPr>
            <p:cNvPr id="36" name="Freeform 33">
              <a:extLst>
                <a:ext uri="{FF2B5EF4-FFF2-40B4-BE49-F238E27FC236}">
                  <a16:creationId xmlns:a16="http://schemas.microsoft.com/office/drawing/2014/main" id="{73887414-F82E-1A03-099E-75886CEAC2CB}"/>
                </a:ext>
              </a:extLst>
            </p:cNvPr>
            <p:cNvSpPr>
              <a:spLocks noEditPoints="1"/>
            </p:cNvSpPr>
            <p:nvPr/>
          </p:nvSpPr>
          <p:spPr bwMode="auto">
            <a:xfrm>
              <a:off x="1782576" y="4269970"/>
              <a:ext cx="618057" cy="357498"/>
            </a:xfrm>
            <a:custGeom>
              <a:avLst/>
              <a:gdLst>
                <a:gd name="T0" fmla="*/ 555 w 671"/>
                <a:gd name="T1" fmla="*/ 21 h 389"/>
                <a:gd name="T2" fmla="*/ 38 w 671"/>
                <a:gd name="T3" fmla="*/ 320 h 389"/>
                <a:gd name="T4" fmla="*/ 0 w 671"/>
                <a:gd name="T5" fmla="*/ 298 h 389"/>
                <a:gd name="T6" fmla="*/ 517 w 671"/>
                <a:gd name="T7" fmla="*/ 0 h 389"/>
                <a:gd name="T8" fmla="*/ 555 w 671"/>
                <a:gd name="T9" fmla="*/ 21 h 389"/>
                <a:gd name="T10" fmla="*/ 569 w 671"/>
                <a:gd name="T11" fmla="*/ 30 h 389"/>
                <a:gd name="T12" fmla="*/ 52 w 671"/>
                <a:gd name="T13" fmla="*/ 329 h 389"/>
                <a:gd name="T14" fmla="*/ 71 w 671"/>
                <a:gd name="T15" fmla="*/ 339 h 389"/>
                <a:gd name="T16" fmla="*/ 585 w 671"/>
                <a:gd name="T17" fmla="*/ 40 h 389"/>
                <a:gd name="T18" fmla="*/ 569 w 671"/>
                <a:gd name="T19" fmla="*/ 30 h 389"/>
                <a:gd name="T20" fmla="*/ 600 w 671"/>
                <a:gd name="T21" fmla="*/ 47 h 389"/>
                <a:gd name="T22" fmla="*/ 85 w 671"/>
                <a:gd name="T23" fmla="*/ 348 h 389"/>
                <a:gd name="T24" fmla="*/ 102 w 671"/>
                <a:gd name="T25" fmla="*/ 358 h 389"/>
                <a:gd name="T26" fmla="*/ 616 w 671"/>
                <a:gd name="T27" fmla="*/ 56 h 389"/>
                <a:gd name="T28" fmla="*/ 600 w 671"/>
                <a:gd name="T29" fmla="*/ 47 h 389"/>
                <a:gd name="T30" fmla="*/ 630 w 671"/>
                <a:gd name="T31" fmla="*/ 66 h 389"/>
                <a:gd name="T32" fmla="*/ 116 w 671"/>
                <a:gd name="T33" fmla="*/ 365 h 389"/>
                <a:gd name="T34" fmla="*/ 154 w 671"/>
                <a:gd name="T35" fmla="*/ 389 h 389"/>
                <a:gd name="T36" fmla="*/ 671 w 671"/>
                <a:gd name="T37" fmla="*/ 87 h 389"/>
                <a:gd name="T38" fmla="*/ 630 w 671"/>
                <a:gd name="T39" fmla="*/ 66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1" h="389">
                  <a:moveTo>
                    <a:pt x="555" y="21"/>
                  </a:moveTo>
                  <a:lnTo>
                    <a:pt x="38" y="320"/>
                  </a:lnTo>
                  <a:lnTo>
                    <a:pt x="0" y="298"/>
                  </a:lnTo>
                  <a:lnTo>
                    <a:pt x="517" y="0"/>
                  </a:lnTo>
                  <a:lnTo>
                    <a:pt x="555" y="21"/>
                  </a:lnTo>
                  <a:close/>
                  <a:moveTo>
                    <a:pt x="569" y="30"/>
                  </a:moveTo>
                  <a:lnTo>
                    <a:pt x="52" y="329"/>
                  </a:lnTo>
                  <a:lnTo>
                    <a:pt x="71" y="339"/>
                  </a:lnTo>
                  <a:lnTo>
                    <a:pt x="585" y="40"/>
                  </a:lnTo>
                  <a:lnTo>
                    <a:pt x="569" y="30"/>
                  </a:lnTo>
                  <a:close/>
                  <a:moveTo>
                    <a:pt x="600" y="47"/>
                  </a:moveTo>
                  <a:lnTo>
                    <a:pt x="85" y="348"/>
                  </a:lnTo>
                  <a:lnTo>
                    <a:pt x="102" y="358"/>
                  </a:lnTo>
                  <a:lnTo>
                    <a:pt x="616" y="56"/>
                  </a:lnTo>
                  <a:lnTo>
                    <a:pt x="600" y="47"/>
                  </a:lnTo>
                  <a:close/>
                  <a:moveTo>
                    <a:pt x="630" y="66"/>
                  </a:moveTo>
                  <a:lnTo>
                    <a:pt x="116" y="365"/>
                  </a:lnTo>
                  <a:lnTo>
                    <a:pt x="154" y="389"/>
                  </a:lnTo>
                  <a:lnTo>
                    <a:pt x="671" y="87"/>
                  </a:lnTo>
                  <a:lnTo>
                    <a:pt x="630" y="66"/>
                  </a:lnTo>
                  <a:close/>
                </a:path>
              </a:pathLst>
            </a:custGeom>
            <a:solidFill>
              <a:srgbClr val="8F9193"/>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013">
                <a:latin typeface="+mn-lt"/>
              </a:endParaRPr>
            </a:p>
          </p:txBody>
        </p:sp>
        <p:sp>
          <p:nvSpPr>
            <p:cNvPr id="37" name="Freeform 34">
              <a:extLst>
                <a:ext uri="{FF2B5EF4-FFF2-40B4-BE49-F238E27FC236}">
                  <a16:creationId xmlns:a16="http://schemas.microsoft.com/office/drawing/2014/main" id="{CAB9138C-1231-62AA-B4DD-BAC6ED0E1D88}"/>
                </a:ext>
              </a:extLst>
            </p:cNvPr>
            <p:cNvSpPr>
              <a:spLocks noEditPoints="1"/>
            </p:cNvSpPr>
            <p:nvPr/>
          </p:nvSpPr>
          <p:spPr bwMode="auto">
            <a:xfrm>
              <a:off x="1818560" y="4284777"/>
              <a:ext cx="543974" cy="317307"/>
            </a:xfrm>
            <a:custGeom>
              <a:avLst/>
              <a:gdLst>
                <a:gd name="T0" fmla="*/ 531 w 592"/>
                <a:gd name="T1" fmla="*/ 7 h 344"/>
                <a:gd name="T2" fmla="*/ 14 w 592"/>
                <a:gd name="T3" fmla="*/ 309 h 344"/>
                <a:gd name="T4" fmla="*/ 0 w 592"/>
                <a:gd name="T5" fmla="*/ 299 h 344"/>
                <a:gd name="T6" fmla="*/ 517 w 592"/>
                <a:gd name="T7" fmla="*/ 0 h 344"/>
                <a:gd name="T8" fmla="*/ 531 w 592"/>
                <a:gd name="T9" fmla="*/ 7 h 344"/>
                <a:gd name="T10" fmla="*/ 547 w 592"/>
                <a:gd name="T11" fmla="*/ 19 h 344"/>
                <a:gd name="T12" fmla="*/ 33 w 592"/>
                <a:gd name="T13" fmla="*/ 318 h 344"/>
                <a:gd name="T14" fmla="*/ 47 w 592"/>
                <a:gd name="T15" fmla="*/ 327 h 344"/>
                <a:gd name="T16" fmla="*/ 562 w 592"/>
                <a:gd name="T17" fmla="*/ 26 h 344"/>
                <a:gd name="T18" fmla="*/ 547 w 592"/>
                <a:gd name="T19" fmla="*/ 19 h 344"/>
                <a:gd name="T20" fmla="*/ 578 w 592"/>
                <a:gd name="T21" fmla="*/ 36 h 344"/>
                <a:gd name="T22" fmla="*/ 64 w 592"/>
                <a:gd name="T23" fmla="*/ 337 h 344"/>
                <a:gd name="T24" fmla="*/ 78 w 592"/>
                <a:gd name="T25" fmla="*/ 344 h 344"/>
                <a:gd name="T26" fmla="*/ 592 w 592"/>
                <a:gd name="T27" fmla="*/ 45 h 344"/>
                <a:gd name="T28" fmla="*/ 578 w 592"/>
                <a:gd name="T29" fmla="*/ 36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2" h="344">
                  <a:moveTo>
                    <a:pt x="531" y="7"/>
                  </a:moveTo>
                  <a:lnTo>
                    <a:pt x="14" y="309"/>
                  </a:lnTo>
                  <a:lnTo>
                    <a:pt x="0" y="299"/>
                  </a:lnTo>
                  <a:lnTo>
                    <a:pt x="517" y="0"/>
                  </a:lnTo>
                  <a:lnTo>
                    <a:pt x="531" y="7"/>
                  </a:lnTo>
                  <a:close/>
                  <a:moveTo>
                    <a:pt x="547" y="19"/>
                  </a:moveTo>
                  <a:lnTo>
                    <a:pt x="33" y="318"/>
                  </a:lnTo>
                  <a:lnTo>
                    <a:pt x="47" y="327"/>
                  </a:lnTo>
                  <a:lnTo>
                    <a:pt x="562" y="26"/>
                  </a:lnTo>
                  <a:lnTo>
                    <a:pt x="547" y="19"/>
                  </a:lnTo>
                  <a:close/>
                  <a:moveTo>
                    <a:pt x="578" y="36"/>
                  </a:moveTo>
                  <a:lnTo>
                    <a:pt x="64" y="337"/>
                  </a:lnTo>
                  <a:lnTo>
                    <a:pt x="78" y="344"/>
                  </a:lnTo>
                  <a:lnTo>
                    <a:pt x="592" y="45"/>
                  </a:lnTo>
                  <a:lnTo>
                    <a:pt x="578" y="36"/>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013">
                <a:latin typeface="+mn-lt"/>
              </a:endParaRPr>
            </a:p>
          </p:txBody>
        </p:sp>
        <p:sp>
          <p:nvSpPr>
            <p:cNvPr id="38" name="Freeform 35">
              <a:extLst>
                <a:ext uri="{FF2B5EF4-FFF2-40B4-BE49-F238E27FC236}">
                  <a16:creationId xmlns:a16="http://schemas.microsoft.com/office/drawing/2014/main" id="{47E2F344-9DA6-173D-C0E3-92C65B47BF7B}"/>
                </a:ext>
              </a:extLst>
            </p:cNvPr>
            <p:cNvSpPr>
              <a:spLocks noEditPoints="1"/>
            </p:cNvSpPr>
            <p:nvPr/>
          </p:nvSpPr>
          <p:spPr bwMode="auto">
            <a:xfrm>
              <a:off x="1818560" y="4559776"/>
              <a:ext cx="71966" cy="52885"/>
            </a:xfrm>
            <a:custGeom>
              <a:avLst/>
              <a:gdLst>
                <a:gd name="T0" fmla="*/ 0 w 78"/>
                <a:gd name="T1" fmla="*/ 0 h 57"/>
                <a:gd name="T2" fmla="*/ 14 w 78"/>
                <a:gd name="T3" fmla="*/ 10 h 57"/>
                <a:gd name="T4" fmla="*/ 14 w 78"/>
                <a:gd name="T5" fmla="*/ 14 h 57"/>
                <a:gd name="T6" fmla="*/ 14 w 78"/>
                <a:gd name="T7" fmla="*/ 21 h 57"/>
                <a:gd name="T8" fmla="*/ 0 w 78"/>
                <a:gd name="T9" fmla="*/ 12 h 57"/>
                <a:gd name="T10" fmla="*/ 0 w 78"/>
                <a:gd name="T11" fmla="*/ 5 h 57"/>
                <a:gd name="T12" fmla="*/ 0 w 78"/>
                <a:gd name="T13" fmla="*/ 0 h 57"/>
                <a:gd name="T14" fmla="*/ 33 w 78"/>
                <a:gd name="T15" fmla="*/ 24 h 57"/>
                <a:gd name="T16" fmla="*/ 33 w 78"/>
                <a:gd name="T17" fmla="*/ 31 h 57"/>
                <a:gd name="T18" fmla="*/ 47 w 78"/>
                <a:gd name="T19" fmla="*/ 38 h 57"/>
                <a:gd name="T20" fmla="*/ 47 w 78"/>
                <a:gd name="T21" fmla="*/ 33 h 57"/>
                <a:gd name="T22" fmla="*/ 47 w 78"/>
                <a:gd name="T23" fmla="*/ 28 h 57"/>
                <a:gd name="T24" fmla="*/ 33 w 78"/>
                <a:gd name="T25" fmla="*/ 19 h 57"/>
                <a:gd name="T26" fmla="*/ 33 w 78"/>
                <a:gd name="T27" fmla="*/ 24 h 57"/>
                <a:gd name="T28" fmla="*/ 64 w 78"/>
                <a:gd name="T29" fmla="*/ 38 h 57"/>
                <a:gd name="T30" fmla="*/ 64 w 78"/>
                <a:gd name="T31" fmla="*/ 43 h 57"/>
                <a:gd name="T32" fmla="*/ 64 w 78"/>
                <a:gd name="T33" fmla="*/ 47 h 57"/>
                <a:gd name="T34" fmla="*/ 78 w 78"/>
                <a:gd name="T35" fmla="*/ 57 h 57"/>
                <a:gd name="T36" fmla="*/ 78 w 78"/>
                <a:gd name="T37" fmla="*/ 50 h 57"/>
                <a:gd name="T38" fmla="*/ 78 w 78"/>
                <a:gd name="T39" fmla="*/ 45 h 57"/>
                <a:gd name="T40" fmla="*/ 64 w 78"/>
                <a:gd name="T41" fmla="*/ 3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8" h="57">
                  <a:moveTo>
                    <a:pt x="0" y="0"/>
                  </a:moveTo>
                  <a:lnTo>
                    <a:pt x="14" y="10"/>
                  </a:lnTo>
                  <a:lnTo>
                    <a:pt x="14" y="14"/>
                  </a:lnTo>
                  <a:lnTo>
                    <a:pt x="14" y="21"/>
                  </a:lnTo>
                  <a:lnTo>
                    <a:pt x="0" y="12"/>
                  </a:lnTo>
                  <a:lnTo>
                    <a:pt x="0" y="5"/>
                  </a:lnTo>
                  <a:lnTo>
                    <a:pt x="0" y="0"/>
                  </a:lnTo>
                  <a:close/>
                  <a:moveTo>
                    <a:pt x="33" y="24"/>
                  </a:moveTo>
                  <a:lnTo>
                    <a:pt x="33" y="31"/>
                  </a:lnTo>
                  <a:lnTo>
                    <a:pt x="47" y="38"/>
                  </a:lnTo>
                  <a:lnTo>
                    <a:pt x="47" y="33"/>
                  </a:lnTo>
                  <a:lnTo>
                    <a:pt x="47" y="28"/>
                  </a:lnTo>
                  <a:lnTo>
                    <a:pt x="33" y="19"/>
                  </a:lnTo>
                  <a:lnTo>
                    <a:pt x="33" y="24"/>
                  </a:lnTo>
                  <a:close/>
                  <a:moveTo>
                    <a:pt x="64" y="38"/>
                  </a:moveTo>
                  <a:lnTo>
                    <a:pt x="64" y="43"/>
                  </a:lnTo>
                  <a:lnTo>
                    <a:pt x="64" y="47"/>
                  </a:lnTo>
                  <a:lnTo>
                    <a:pt x="78" y="57"/>
                  </a:lnTo>
                  <a:lnTo>
                    <a:pt x="78" y="50"/>
                  </a:lnTo>
                  <a:lnTo>
                    <a:pt x="78" y="45"/>
                  </a:lnTo>
                  <a:lnTo>
                    <a:pt x="64" y="38"/>
                  </a:lnTo>
                  <a:close/>
                </a:path>
              </a:pathLst>
            </a:custGeom>
            <a:solidFill>
              <a:srgbClr val="222223"/>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013">
                <a:latin typeface="+mn-lt"/>
              </a:endParaRPr>
            </a:p>
          </p:txBody>
        </p:sp>
        <p:sp>
          <p:nvSpPr>
            <p:cNvPr id="39" name="Freeform 36">
              <a:extLst>
                <a:ext uri="{FF2B5EF4-FFF2-40B4-BE49-F238E27FC236}">
                  <a16:creationId xmlns:a16="http://schemas.microsoft.com/office/drawing/2014/main" id="{9D9948D5-5F9A-A88C-CC5F-4EAFB9E66338}"/>
                </a:ext>
              </a:extLst>
            </p:cNvPr>
            <p:cNvSpPr>
              <a:spLocks noEditPoints="1"/>
            </p:cNvSpPr>
            <p:nvPr/>
          </p:nvSpPr>
          <p:spPr bwMode="auto">
            <a:xfrm>
              <a:off x="1831259" y="4291123"/>
              <a:ext cx="531274" cy="315191"/>
            </a:xfrm>
            <a:custGeom>
              <a:avLst/>
              <a:gdLst>
                <a:gd name="T0" fmla="*/ 517 w 578"/>
                <a:gd name="T1" fmla="*/ 7 h 342"/>
                <a:gd name="T2" fmla="*/ 0 w 578"/>
                <a:gd name="T3" fmla="*/ 306 h 342"/>
                <a:gd name="T4" fmla="*/ 0 w 578"/>
                <a:gd name="T5" fmla="*/ 302 h 342"/>
                <a:gd name="T6" fmla="*/ 517 w 578"/>
                <a:gd name="T7" fmla="*/ 0 h 342"/>
                <a:gd name="T8" fmla="*/ 517 w 578"/>
                <a:gd name="T9" fmla="*/ 7 h 342"/>
                <a:gd name="T10" fmla="*/ 548 w 578"/>
                <a:gd name="T11" fmla="*/ 19 h 342"/>
                <a:gd name="T12" fmla="*/ 33 w 578"/>
                <a:gd name="T13" fmla="*/ 320 h 342"/>
                <a:gd name="T14" fmla="*/ 33 w 578"/>
                <a:gd name="T15" fmla="*/ 325 h 342"/>
                <a:gd name="T16" fmla="*/ 548 w 578"/>
                <a:gd name="T17" fmla="*/ 24 h 342"/>
                <a:gd name="T18" fmla="*/ 548 w 578"/>
                <a:gd name="T19" fmla="*/ 19 h 342"/>
                <a:gd name="T20" fmla="*/ 64 w 578"/>
                <a:gd name="T21" fmla="*/ 337 h 342"/>
                <a:gd name="T22" fmla="*/ 64 w 578"/>
                <a:gd name="T23" fmla="*/ 342 h 342"/>
                <a:gd name="T24" fmla="*/ 578 w 578"/>
                <a:gd name="T25" fmla="*/ 43 h 342"/>
                <a:gd name="T26" fmla="*/ 578 w 578"/>
                <a:gd name="T27" fmla="*/ 38 h 342"/>
                <a:gd name="T28" fmla="*/ 64 w 578"/>
                <a:gd name="T29" fmla="*/ 337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8" h="342">
                  <a:moveTo>
                    <a:pt x="517" y="7"/>
                  </a:moveTo>
                  <a:lnTo>
                    <a:pt x="0" y="306"/>
                  </a:lnTo>
                  <a:lnTo>
                    <a:pt x="0" y="302"/>
                  </a:lnTo>
                  <a:lnTo>
                    <a:pt x="517" y="0"/>
                  </a:lnTo>
                  <a:lnTo>
                    <a:pt x="517" y="7"/>
                  </a:lnTo>
                  <a:close/>
                  <a:moveTo>
                    <a:pt x="548" y="19"/>
                  </a:moveTo>
                  <a:lnTo>
                    <a:pt x="33" y="320"/>
                  </a:lnTo>
                  <a:lnTo>
                    <a:pt x="33" y="325"/>
                  </a:lnTo>
                  <a:lnTo>
                    <a:pt x="548" y="24"/>
                  </a:lnTo>
                  <a:lnTo>
                    <a:pt x="548" y="19"/>
                  </a:lnTo>
                  <a:close/>
                  <a:moveTo>
                    <a:pt x="64" y="337"/>
                  </a:moveTo>
                  <a:lnTo>
                    <a:pt x="64" y="342"/>
                  </a:lnTo>
                  <a:lnTo>
                    <a:pt x="578" y="43"/>
                  </a:lnTo>
                  <a:lnTo>
                    <a:pt x="578" y="38"/>
                  </a:lnTo>
                  <a:lnTo>
                    <a:pt x="64" y="337"/>
                  </a:ln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013">
                <a:latin typeface="+mn-lt"/>
              </a:endParaRPr>
            </a:p>
          </p:txBody>
        </p:sp>
        <p:sp>
          <p:nvSpPr>
            <p:cNvPr id="40" name="Freeform 37">
              <a:extLst>
                <a:ext uri="{FF2B5EF4-FFF2-40B4-BE49-F238E27FC236}">
                  <a16:creationId xmlns:a16="http://schemas.microsoft.com/office/drawing/2014/main" id="{FC8CECD4-261E-BD7A-B320-86F0EC9CE08C}"/>
                </a:ext>
              </a:extLst>
            </p:cNvPr>
            <p:cNvSpPr>
              <a:spLocks noEditPoints="1"/>
            </p:cNvSpPr>
            <p:nvPr/>
          </p:nvSpPr>
          <p:spPr bwMode="auto">
            <a:xfrm>
              <a:off x="1473548" y="4386315"/>
              <a:ext cx="770454" cy="683268"/>
            </a:xfrm>
            <a:custGeom>
              <a:avLst/>
              <a:gdLst>
                <a:gd name="T0" fmla="*/ 0 w 354"/>
                <a:gd name="T1" fmla="*/ 0 h 314"/>
                <a:gd name="T2" fmla="*/ 142 w 354"/>
                <a:gd name="T3" fmla="*/ 70 h 314"/>
                <a:gd name="T4" fmla="*/ 142 w 354"/>
                <a:gd name="T5" fmla="*/ 73 h 314"/>
                <a:gd name="T6" fmla="*/ 136 w 354"/>
                <a:gd name="T7" fmla="*/ 70 h 314"/>
                <a:gd name="T8" fmla="*/ 136 w 354"/>
                <a:gd name="T9" fmla="*/ 193 h 314"/>
                <a:gd name="T10" fmla="*/ 142 w 354"/>
                <a:gd name="T11" fmla="*/ 196 h 314"/>
                <a:gd name="T12" fmla="*/ 142 w 354"/>
                <a:gd name="T13" fmla="*/ 199 h 314"/>
                <a:gd name="T14" fmla="*/ 0 w 354"/>
                <a:gd name="T15" fmla="*/ 103 h 314"/>
                <a:gd name="T16" fmla="*/ 0 w 354"/>
                <a:gd name="T17" fmla="*/ 0 h 314"/>
                <a:gd name="T18" fmla="*/ 207 w 354"/>
                <a:gd name="T19" fmla="*/ 107 h 314"/>
                <a:gd name="T20" fmla="*/ 207 w 354"/>
                <a:gd name="T21" fmla="*/ 111 h 314"/>
                <a:gd name="T22" fmla="*/ 213 w 354"/>
                <a:gd name="T23" fmla="*/ 114 h 314"/>
                <a:gd name="T24" fmla="*/ 212 w 354"/>
                <a:gd name="T25" fmla="*/ 237 h 314"/>
                <a:gd name="T26" fmla="*/ 207 w 354"/>
                <a:gd name="T27" fmla="*/ 233 h 314"/>
                <a:gd name="T28" fmla="*/ 207 w 354"/>
                <a:gd name="T29" fmla="*/ 237 h 314"/>
                <a:gd name="T30" fmla="*/ 354 w 354"/>
                <a:gd name="T31" fmla="*/ 314 h 314"/>
                <a:gd name="T32" fmla="*/ 354 w 354"/>
                <a:gd name="T33" fmla="*/ 211 h 314"/>
                <a:gd name="T34" fmla="*/ 207 w 354"/>
                <a:gd name="T35" fmla="*/ 107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4" h="314">
                  <a:moveTo>
                    <a:pt x="0" y="0"/>
                  </a:moveTo>
                  <a:cubicBezTo>
                    <a:pt x="3" y="1"/>
                    <a:pt x="86" y="38"/>
                    <a:pt x="142" y="70"/>
                  </a:cubicBezTo>
                  <a:cubicBezTo>
                    <a:pt x="142" y="73"/>
                    <a:pt x="142" y="73"/>
                    <a:pt x="142" y="73"/>
                  </a:cubicBezTo>
                  <a:cubicBezTo>
                    <a:pt x="136" y="70"/>
                    <a:pt x="136" y="70"/>
                    <a:pt x="136" y="70"/>
                  </a:cubicBezTo>
                  <a:cubicBezTo>
                    <a:pt x="136" y="193"/>
                    <a:pt x="136" y="193"/>
                    <a:pt x="136" y="193"/>
                  </a:cubicBezTo>
                  <a:cubicBezTo>
                    <a:pt x="142" y="196"/>
                    <a:pt x="142" y="196"/>
                    <a:pt x="142" y="196"/>
                  </a:cubicBezTo>
                  <a:cubicBezTo>
                    <a:pt x="142" y="199"/>
                    <a:pt x="142" y="199"/>
                    <a:pt x="142" y="199"/>
                  </a:cubicBezTo>
                  <a:cubicBezTo>
                    <a:pt x="88" y="168"/>
                    <a:pt x="3" y="105"/>
                    <a:pt x="0" y="103"/>
                  </a:cubicBezTo>
                  <a:lnTo>
                    <a:pt x="0" y="0"/>
                  </a:lnTo>
                  <a:close/>
                  <a:moveTo>
                    <a:pt x="207" y="107"/>
                  </a:moveTo>
                  <a:cubicBezTo>
                    <a:pt x="207" y="111"/>
                    <a:pt x="207" y="111"/>
                    <a:pt x="207" y="111"/>
                  </a:cubicBezTo>
                  <a:cubicBezTo>
                    <a:pt x="213" y="114"/>
                    <a:pt x="213" y="114"/>
                    <a:pt x="213" y="114"/>
                  </a:cubicBezTo>
                  <a:cubicBezTo>
                    <a:pt x="212" y="237"/>
                    <a:pt x="212" y="237"/>
                    <a:pt x="212" y="237"/>
                  </a:cubicBezTo>
                  <a:cubicBezTo>
                    <a:pt x="207" y="233"/>
                    <a:pt x="207" y="233"/>
                    <a:pt x="207" y="233"/>
                  </a:cubicBezTo>
                  <a:cubicBezTo>
                    <a:pt x="207" y="237"/>
                    <a:pt x="207" y="237"/>
                    <a:pt x="207" y="237"/>
                  </a:cubicBezTo>
                  <a:cubicBezTo>
                    <a:pt x="260" y="268"/>
                    <a:pt x="351" y="313"/>
                    <a:pt x="354" y="314"/>
                  </a:cubicBezTo>
                  <a:cubicBezTo>
                    <a:pt x="354" y="211"/>
                    <a:pt x="354" y="211"/>
                    <a:pt x="354" y="211"/>
                  </a:cubicBezTo>
                  <a:cubicBezTo>
                    <a:pt x="351" y="208"/>
                    <a:pt x="263" y="140"/>
                    <a:pt x="207" y="107"/>
                  </a:cubicBezTo>
                  <a:close/>
                </a:path>
              </a:pathLst>
            </a:custGeom>
            <a:solidFill>
              <a:schemeClr val="accent4">
                <a:lumMod val="50000"/>
              </a:schemeClr>
            </a:solidFill>
            <a:ln>
              <a:noFill/>
            </a:ln>
          </p:spPr>
          <p:txBody>
            <a:bodyPr lIns="68580" tIns="34290" rIns="68580" bIns="34290"/>
            <a:lstStyle/>
            <a:p>
              <a:pPr eaLnBrk="1" fontAlgn="auto" hangingPunct="1">
                <a:spcBef>
                  <a:spcPts val="0"/>
                </a:spcBef>
                <a:spcAft>
                  <a:spcPts val="0"/>
                </a:spcAft>
                <a:defRPr/>
              </a:pPr>
              <a:endParaRPr lang="en-US" sz="1013" dirty="0">
                <a:latin typeface="+mn-lt"/>
              </a:endParaRPr>
            </a:p>
          </p:txBody>
        </p:sp>
        <p:sp>
          <p:nvSpPr>
            <p:cNvPr id="41" name="Freeform 38">
              <a:extLst>
                <a:ext uri="{FF2B5EF4-FFF2-40B4-BE49-F238E27FC236}">
                  <a16:creationId xmlns:a16="http://schemas.microsoft.com/office/drawing/2014/main" id="{D0657292-126B-F390-6840-07E25796AC56}"/>
                </a:ext>
              </a:extLst>
            </p:cNvPr>
            <p:cNvSpPr>
              <a:spLocks/>
            </p:cNvSpPr>
            <p:nvPr/>
          </p:nvSpPr>
          <p:spPr bwMode="auto">
            <a:xfrm>
              <a:off x="1769876" y="4538622"/>
              <a:ext cx="167215" cy="363845"/>
            </a:xfrm>
            <a:custGeom>
              <a:avLst/>
              <a:gdLst>
                <a:gd name="T0" fmla="*/ 182 w 182"/>
                <a:gd name="T1" fmla="*/ 105 h 396"/>
                <a:gd name="T2" fmla="*/ 180 w 182"/>
                <a:gd name="T3" fmla="*/ 396 h 396"/>
                <a:gd name="T4" fmla="*/ 168 w 182"/>
                <a:gd name="T5" fmla="*/ 387 h 396"/>
                <a:gd name="T6" fmla="*/ 14 w 182"/>
                <a:gd name="T7" fmla="*/ 299 h 396"/>
                <a:gd name="T8" fmla="*/ 0 w 182"/>
                <a:gd name="T9" fmla="*/ 292 h 396"/>
                <a:gd name="T10" fmla="*/ 0 w 182"/>
                <a:gd name="T11" fmla="*/ 0 h 396"/>
                <a:gd name="T12" fmla="*/ 14 w 182"/>
                <a:gd name="T13" fmla="*/ 7 h 396"/>
                <a:gd name="T14" fmla="*/ 52 w 182"/>
                <a:gd name="T15" fmla="*/ 29 h 396"/>
                <a:gd name="T16" fmla="*/ 52 w 182"/>
                <a:gd name="T17" fmla="*/ 36 h 396"/>
                <a:gd name="T18" fmla="*/ 66 w 182"/>
                <a:gd name="T19" fmla="*/ 45 h 396"/>
                <a:gd name="T20" fmla="*/ 66 w 182"/>
                <a:gd name="T21" fmla="*/ 38 h 396"/>
                <a:gd name="T22" fmla="*/ 85 w 182"/>
                <a:gd name="T23" fmla="*/ 48 h 396"/>
                <a:gd name="T24" fmla="*/ 85 w 182"/>
                <a:gd name="T25" fmla="*/ 55 h 396"/>
                <a:gd name="T26" fmla="*/ 99 w 182"/>
                <a:gd name="T27" fmla="*/ 62 h 396"/>
                <a:gd name="T28" fmla="*/ 99 w 182"/>
                <a:gd name="T29" fmla="*/ 57 h 396"/>
                <a:gd name="T30" fmla="*/ 116 w 182"/>
                <a:gd name="T31" fmla="*/ 67 h 396"/>
                <a:gd name="T32" fmla="*/ 116 w 182"/>
                <a:gd name="T33" fmla="*/ 71 h 396"/>
                <a:gd name="T34" fmla="*/ 130 w 182"/>
                <a:gd name="T35" fmla="*/ 81 h 396"/>
                <a:gd name="T36" fmla="*/ 130 w 182"/>
                <a:gd name="T37" fmla="*/ 74 h 396"/>
                <a:gd name="T38" fmla="*/ 168 w 182"/>
                <a:gd name="T39" fmla="*/ 98 h 396"/>
                <a:gd name="T40" fmla="*/ 182 w 182"/>
                <a:gd name="T41" fmla="*/ 105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2" h="396">
                  <a:moveTo>
                    <a:pt x="182" y="105"/>
                  </a:moveTo>
                  <a:lnTo>
                    <a:pt x="180" y="396"/>
                  </a:lnTo>
                  <a:lnTo>
                    <a:pt x="168" y="387"/>
                  </a:lnTo>
                  <a:lnTo>
                    <a:pt x="14" y="299"/>
                  </a:lnTo>
                  <a:lnTo>
                    <a:pt x="0" y="292"/>
                  </a:lnTo>
                  <a:lnTo>
                    <a:pt x="0" y="0"/>
                  </a:lnTo>
                  <a:lnTo>
                    <a:pt x="14" y="7"/>
                  </a:lnTo>
                  <a:lnTo>
                    <a:pt x="52" y="29"/>
                  </a:lnTo>
                  <a:lnTo>
                    <a:pt x="52" y="36"/>
                  </a:lnTo>
                  <a:lnTo>
                    <a:pt x="66" y="45"/>
                  </a:lnTo>
                  <a:lnTo>
                    <a:pt x="66" y="38"/>
                  </a:lnTo>
                  <a:lnTo>
                    <a:pt x="85" y="48"/>
                  </a:lnTo>
                  <a:lnTo>
                    <a:pt x="85" y="55"/>
                  </a:lnTo>
                  <a:lnTo>
                    <a:pt x="99" y="62"/>
                  </a:lnTo>
                  <a:lnTo>
                    <a:pt x="99" y="57"/>
                  </a:lnTo>
                  <a:lnTo>
                    <a:pt x="116" y="67"/>
                  </a:lnTo>
                  <a:lnTo>
                    <a:pt x="116" y="71"/>
                  </a:lnTo>
                  <a:lnTo>
                    <a:pt x="130" y="81"/>
                  </a:lnTo>
                  <a:lnTo>
                    <a:pt x="130" y="74"/>
                  </a:lnTo>
                  <a:lnTo>
                    <a:pt x="168" y="98"/>
                  </a:lnTo>
                  <a:lnTo>
                    <a:pt x="182" y="105"/>
                  </a:lnTo>
                  <a:close/>
                </a:path>
              </a:pathLst>
            </a:custGeom>
            <a:solidFill>
              <a:srgbClr val="595A5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013">
                <a:latin typeface="+mn-lt"/>
              </a:endParaRPr>
            </a:p>
          </p:txBody>
        </p:sp>
        <p:sp>
          <p:nvSpPr>
            <p:cNvPr id="42" name="Freeform 39">
              <a:extLst>
                <a:ext uri="{FF2B5EF4-FFF2-40B4-BE49-F238E27FC236}">
                  <a16:creationId xmlns:a16="http://schemas.microsoft.com/office/drawing/2014/main" id="{A2494CEE-0AE6-1ED7-490E-1E75CC9DE0B4}"/>
                </a:ext>
              </a:extLst>
            </p:cNvPr>
            <p:cNvSpPr>
              <a:spLocks/>
            </p:cNvSpPr>
            <p:nvPr/>
          </p:nvSpPr>
          <p:spPr bwMode="auto">
            <a:xfrm>
              <a:off x="1924391" y="4344007"/>
              <a:ext cx="793737" cy="501345"/>
            </a:xfrm>
            <a:custGeom>
              <a:avLst/>
              <a:gdLst>
                <a:gd name="T0" fmla="*/ 0 w 364"/>
                <a:gd name="T1" fmla="*/ 126 h 230"/>
                <a:gd name="T2" fmla="*/ 218 w 364"/>
                <a:gd name="T3" fmla="*/ 0 h 230"/>
                <a:gd name="T4" fmla="*/ 364 w 364"/>
                <a:gd name="T5" fmla="*/ 103 h 230"/>
                <a:gd name="T6" fmla="*/ 147 w 364"/>
                <a:gd name="T7" fmla="*/ 230 h 230"/>
                <a:gd name="T8" fmla="*/ 0 w 364"/>
                <a:gd name="T9" fmla="*/ 126 h 230"/>
              </a:gdLst>
              <a:ahLst/>
              <a:cxnLst>
                <a:cxn ang="0">
                  <a:pos x="T0" y="T1"/>
                </a:cxn>
                <a:cxn ang="0">
                  <a:pos x="T2" y="T3"/>
                </a:cxn>
                <a:cxn ang="0">
                  <a:pos x="T4" y="T5"/>
                </a:cxn>
                <a:cxn ang="0">
                  <a:pos x="T6" y="T7"/>
                </a:cxn>
                <a:cxn ang="0">
                  <a:pos x="T8" y="T9"/>
                </a:cxn>
              </a:cxnLst>
              <a:rect l="0" t="0" r="r" b="b"/>
              <a:pathLst>
                <a:path w="364" h="230">
                  <a:moveTo>
                    <a:pt x="0" y="126"/>
                  </a:moveTo>
                  <a:cubicBezTo>
                    <a:pt x="218" y="0"/>
                    <a:pt x="218" y="0"/>
                    <a:pt x="218" y="0"/>
                  </a:cubicBezTo>
                  <a:cubicBezTo>
                    <a:pt x="274" y="32"/>
                    <a:pt x="362" y="101"/>
                    <a:pt x="364" y="103"/>
                  </a:cubicBezTo>
                  <a:cubicBezTo>
                    <a:pt x="147" y="230"/>
                    <a:pt x="147" y="230"/>
                    <a:pt x="147" y="230"/>
                  </a:cubicBezTo>
                  <a:cubicBezTo>
                    <a:pt x="144" y="227"/>
                    <a:pt x="56" y="159"/>
                    <a:pt x="0" y="126"/>
                  </a:cubicBezTo>
                  <a:close/>
                </a:path>
              </a:pathLst>
            </a:custGeom>
            <a:solidFill>
              <a:schemeClr val="accent4"/>
            </a:solidFill>
            <a:ln>
              <a:noFill/>
            </a:ln>
          </p:spPr>
          <p:txBody>
            <a:bodyPr lIns="68580" tIns="34290" rIns="68580" bIns="34290"/>
            <a:lstStyle/>
            <a:p>
              <a:pPr eaLnBrk="1" fontAlgn="auto" hangingPunct="1">
                <a:spcBef>
                  <a:spcPts val="0"/>
                </a:spcBef>
                <a:spcAft>
                  <a:spcPts val="0"/>
                </a:spcAft>
                <a:defRPr/>
              </a:pPr>
              <a:endParaRPr lang="en-US" sz="1013">
                <a:latin typeface="+mn-lt"/>
              </a:endParaRPr>
            </a:p>
          </p:txBody>
        </p:sp>
        <p:sp>
          <p:nvSpPr>
            <p:cNvPr id="43" name="Freeform 40">
              <a:extLst>
                <a:ext uri="{FF2B5EF4-FFF2-40B4-BE49-F238E27FC236}">
                  <a16:creationId xmlns:a16="http://schemas.microsoft.com/office/drawing/2014/main" id="{B8E88AD3-6C5B-ED99-CED5-7559F66E812D}"/>
                </a:ext>
              </a:extLst>
            </p:cNvPr>
            <p:cNvSpPr>
              <a:spLocks/>
            </p:cNvSpPr>
            <p:nvPr/>
          </p:nvSpPr>
          <p:spPr bwMode="auto">
            <a:xfrm>
              <a:off x="2244002" y="4570353"/>
              <a:ext cx="474126" cy="499229"/>
            </a:xfrm>
            <a:custGeom>
              <a:avLst/>
              <a:gdLst>
                <a:gd name="T0" fmla="*/ 0 w 515"/>
                <a:gd name="T1" fmla="*/ 301 h 545"/>
                <a:gd name="T2" fmla="*/ 515 w 515"/>
                <a:gd name="T3" fmla="*/ 0 h 545"/>
                <a:gd name="T4" fmla="*/ 515 w 515"/>
                <a:gd name="T5" fmla="*/ 244 h 545"/>
                <a:gd name="T6" fmla="*/ 0 w 515"/>
                <a:gd name="T7" fmla="*/ 545 h 545"/>
                <a:gd name="T8" fmla="*/ 0 w 515"/>
                <a:gd name="T9" fmla="*/ 301 h 545"/>
              </a:gdLst>
              <a:ahLst/>
              <a:cxnLst>
                <a:cxn ang="0">
                  <a:pos x="T0" y="T1"/>
                </a:cxn>
                <a:cxn ang="0">
                  <a:pos x="T2" y="T3"/>
                </a:cxn>
                <a:cxn ang="0">
                  <a:pos x="T4" y="T5"/>
                </a:cxn>
                <a:cxn ang="0">
                  <a:pos x="T6" y="T7"/>
                </a:cxn>
                <a:cxn ang="0">
                  <a:pos x="T8" y="T9"/>
                </a:cxn>
              </a:cxnLst>
              <a:rect l="0" t="0" r="r" b="b"/>
              <a:pathLst>
                <a:path w="515" h="545">
                  <a:moveTo>
                    <a:pt x="0" y="301"/>
                  </a:moveTo>
                  <a:lnTo>
                    <a:pt x="515" y="0"/>
                  </a:lnTo>
                  <a:lnTo>
                    <a:pt x="515" y="244"/>
                  </a:lnTo>
                  <a:lnTo>
                    <a:pt x="0" y="545"/>
                  </a:lnTo>
                  <a:lnTo>
                    <a:pt x="0" y="301"/>
                  </a:lnTo>
                  <a:close/>
                </a:path>
              </a:pathLst>
            </a:custGeom>
            <a:solidFill>
              <a:schemeClr val="accent4">
                <a:lumMod val="75000"/>
              </a:schemeClr>
            </a:solidFill>
            <a:ln>
              <a:noFill/>
            </a:ln>
          </p:spPr>
          <p:txBody>
            <a:bodyPr lIns="68580" tIns="34290" rIns="68580" bIns="34290"/>
            <a:lstStyle/>
            <a:p>
              <a:pPr eaLnBrk="1" fontAlgn="auto" hangingPunct="1">
                <a:spcBef>
                  <a:spcPts val="0"/>
                </a:spcBef>
                <a:spcAft>
                  <a:spcPts val="0"/>
                </a:spcAft>
                <a:defRPr/>
              </a:pPr>
              <a:endParaRPr lang="en-US" sz="1013">
                <a:latin typeface="+mn-lt"/>
              </a:endParaRPr>
            </a:p>
          </p:txBody>
        </p:sp>
        <p:sp>
          <p:nvSpPr>
            <p:cNvPr id="44" name="Freeform 41">
              <a:extLst>
                <a:ext uri="{FF2B5EF4-FFF2-40B4-BE49-F238E27FC236}">
                  <a16:creationId xmlns:a16="http://schemas.microsoft.com/office/drawing/2014/main" id="{9E9B4FE4-0C69-73C2-11AA-7526229A1EA3}"/>
                </a:ext>
              </a:extLst>
            </p:cNvPr>
            <p:cNvSpPr>
              <a:spLocks/>
            </p:cNvSpPr>
            <p:nvPr/>
          </p:nvSpPr>
          <p:spPr bwMode="auto">
            <a:xfrm>
              <a:off x="1913807" y="4760738"/>
              <a:ext cx="277280" cy="323652"/>
            </a:xfrm>
            <a:custGeom>
              <a:avLst/>
              <a:gdLst>
                <a:gd name="T0" fmla="*/ 79 w 127"/>
                <a:gd name="T1" fmla="*/ 8 h 148"/>
                <a:gd name="T2" fmla="*/ 45 w 127"/>
                <a:gd name="T3" fmla="*/ 5 h 148"/>
                <a:gd name="T4" fmla="*/ 0 w 127"/>
                <a:gd name="T5" fmla="*/ 31 h 148"/>
                <a:gd name="T6" fmla="*/ 34 w 127"/>
                <a:gd name="T7" fmla="*/ 34 h 148"/>
                <a:gd name="T8" fmla="*/ 82 w 127"/>
                <a:gd name="T9" fmla="*/ 117 h 148"/>
                <a:gd name="T10" fmla="*/ 68 w 127"/>
                <a:gd name="T11" fmla="*/ 148 h 148"/>
                <a:gd name="T12" fmla="*/ 113 w 127"/>
                <a:gd name="T13" fmla="*/ 122 h 148"/>
                <a:gd name="T14" fmla="*/ 127 w 127"/>
                <a:gd name="T15" fmla="*/ 91 h 148"/>
                <a:gd name="T16" fmla="*/ 79 w 127"/>
                <a:gd name="T17" fmla="*/ 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148">
                  <a:moveTo>
                    <a:pt x="79" y="8"/>
                  </a:moveTo>
                  <a:cubicBezTo>
                    <a:pt x="66" y="0"/>
                    <a:pt x="53" y="0"/>
                    <a:pt x="45" y="5"/>
                  </a:cubicBezTo>
                  <a:cubicBezTo>
                    <a:pt x="0" y="31"/>
                    <a:pt x="0" y="31"/>
                    <a:pt x="0" y="31"/>
                  </a:cubicBezTo>
                  <a:cubicBezTo>
                    <a:pt x="9" y="26"/>
                    <a:pt x="21" y="26"/>
                    <a:pt x="34" y="34"/>
                  </a:cubicBezTo>
                  <a:cubicBezTo>
                    <a:pt x="61" y="49"/>
                    <a:pt x="82" y="86"/>
                    <a:pt x="82" y="117"/>
                  </a:cubicBezTo>
                  <a:cubicBezTo>
                    <a:pt x="82" y="132"/>
                    <a:pt x="77" y="143"/>
                    <a:pt x="68" y="148"/>
                  </a:cubicBezTo>
                  <a:cubicBezTo>
                    <a:pt x="113" y="122"/>
                    <a:pt x="113" y="122"/>
                    <a:pt x="113" y="122"/>
                  </a:cubicBezTo>
                  <a:cubicBezTo>
                    <a:pt x="121" y="117"/>
                    <a:pt x="127" y="106"/>
                    <a:pt x="127" y="91"/>
                  </a:cubicBezTo>
                  <a:cubicBezTo>
                    <a:pt x="127" y="61"/>
                    <a:pt x="105" y="23"/>
                    <a:pt x="79" y="8"/>
                  </a:cubicBez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013">
                <a:latin typeface="+mn-lt"/>
              </a:endParaRPr>
            </a:p>
          </p:txBody>
        </p:sp>
        <p:sp>
          <p:nvSpPr>
            <p:cNvPr id="45" name="Freeform 42">
              <a:extLst>
                <a:ext uri="{FF2B5EF4-FFF2-40B4-BE49-F238E27FC236}">
                  <a16:creationId xmlns:a16="http://schemas.microsoft.com/office/drawing/2014/main" id="{A79309D3-AB57-2BC9-342D-82461FC50E53}"/>
                </a:ext>
              </a:extLst>
            </p:cNvPr>
            <p:cNvSpPr>
              <a:spLocks/>
            </p:cNvSpPr>
            <p:nvPr/>
          </p:nvSpPr>
          <p:spPr bwMode="auto">
            <a:xfrm>
              <a:off x="1884174" y="4803045"/>
              <a:ext cx="209547" cy="306729"/>
            </a:xfrm>
            <a:custGeom>
              <a:avLst/>
              <a:gdLst>
                <a:gd name="T0" fmla="*/ 48 w 96"/>
                <a:gd name="T1" fmla="*/ 15 h 141"/>
                <a:gd name="T2" fmla="*/ 96 w 96"/>
                <a:gd name="T3" fmla="*/ 98 h 141"/>
                <a:gd name="T4" fmla="*/ 48 w 96"/>
                <a:gd name="T5" fmla="*/ 125 h 141"/>
                <a:gd name="T6" fmla="*/ 0 w 96"/>
                <a:gd name="T7" fmla="*/ 43 h 141"/>
                <a:gd name="T8" fmla="*/ 48 w 96"/>
                <a:gd name="T9" fmla="*/ 15 h 141"/>
              </a:gdLst>
              <a:ahLst/>
              <a:cxnLst>
                <a:cxn ang="0">
                  <a:pos x="T0" y="T1"/>
                </a:cxn>
                <a:cxn ang="0">
                  <a:pos x="T2" y="T3"/>
                </a:cxn>
                <a:cxn ang="0">
                  <a:pos x="T4" y="T5"/>
                </a:cxn>
                <a:cxn ang="0">
                  <a:pos x="T6" y="T7"/>
                </a:cxn>
                <a:cxn ang="0">
                  <a:pos x="T8" y="T9"/>
                </a:cxn>
              </a:cxnLst>
              <a:rect l="0" t="0" r="r" b="b"/>
              <a:pathLst>
                <a:path w="96" h="141">
                  <a:moveTo>
                    <a:pt x="48" y="15"/>
                  </a:moveTo>
                  <a:cubicBezTo>
                    <a:pt x="75" y="30"/>
                    <a:pt x="96" y="67"/>
                    <a:pt x="96" y="98"/>
                  </a:cubicBezTo>
                  <a:cubicBezTo>
                    <a:pt x="96" y="128"/>
                    <a:pt x="74" y="141"/>
                    <a:pt x="48" y="125"/>
                  </a:cubicBezTo>
                  <a:cubicBezTo>
                    <a:pt x="21" y="110"/>
                    <a:pt x="0" y="73"/>
                    <a:pt x="0" y="43"/>
                  </a:cubicBezTo>
                  <a:cubicBezTo>
                    <a:pt x="0" y="12"/>
                    <a:pt x="22" y="0"/>
                    <a:pt x="48" y="15"/>
                  </a:cubicBezTo>
                  <a:close/>
                </a:path>
              </a:pathLst>
            </a:custGeom>
            <a:solidFill>
              <a:srgbClr val="8F9193"/>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013">
                <a:latin typeface="+mn-lt"/>
              </a:endParaRPr>
            </a:p>
          </p:txBody>
        </p:sp>
        <p:sp>
          <p:nvSpPr>
            <p:cNvPr id="46" name="Freeform 43">
              <a:extLst>
                <a:ext uri="{FF2B5EF4-FFF2-40B4-BE49-F238E27FC236}">
                  <a16:creationId xmlns:a16="http://schemas.microsoft.com/office/drawing/2014/main" id="{D115C3CA-30FC-644A-11F8-E12041C5FCA3}"/>
                </a:ext>
              </a:extLst>
            </p:cNvPr>
            <p:cNvSpPr>
              <a:spLocks/>
            </p:cNvSpPr>
            <p:nvPr/>
          </p:nvSpPr>
          <p:spPr bwMode="auto">
            <a:xfrm>
              <a:off x="1446032" y="4481508"/>
              <a:ext cx="277278" cy="323652"/>
            </a:xfrm>
            <a:custGeom>
              <a:avLst/>
              <a:gdLst>
                <a:gd name="T0" fmla="*/ 79 w 127"/>
                <a:gd name="T1" fmla="*/ 9 h 148"/>
                <a:gd name="T2" fmla="*/ 45 w 127"/>
                <a:gd name="T3" fmla="*/ 5 h 148"/>
                <a:gd name="T4" fmla="*/ 0 w 127"/>
                <a:gd name="T5" fmla="*/ 31 h 148"/>
                <a:gd name="T6" fmla="*/ 34 w 127"/>
                <a:gd name="T7" fmla="*/ 35 h 148"/>
                <a:gd name="T8" fmla="*/ 82 w 127"/>
                <a:gd name="T9" fmla="*/ 117 h 148"/>
                <a:gd name="T10" fmla="*/ 68 w 127"/>
                <a:gd name="T11" fmla="*/ 148 h 148"/>
                <a:gd name="T12" fmla="*/ 113 w 127"/>
                <a:gd name="T13" fmla="*/ 122 h 148"/>
                <a:gd name="T14" fmla="*/ 127 w 127"/>
                <a:gd name="T15" fmla="*/ 91 h 148"/>
                <a:gd name="T16" fmla="*/ 79 w 127"/>
                <a:gd name="T17" fmla="*/ 9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 h="148">
                  <a:moveTo>
                    <a:pt x="79" y="9"/>
                  </a:moveTo>
                  <a:cubicBezTo>
                    <a:pt x="66" y="1"/>
                    <a:pt x="54" y="0"/>
                    <a:pt x="45" y="5"/>
                  </a:cubicBezTo>
                  <a:cubicBezTo>
                    <a:pt x="0" y="31"/>
                    <a:pt x="0" y="31"/>
                    <a:pt x="0" y="31"/>
                  </a:cubicBezTo>
                  <a:cubicBezTo>
                    <a:pt x="9" y="26"/>
                    <a:pt x="21" y="27"/>
                    <a:pt x="34" y="35"/>
                  </a:cubicBezTo>
                  <a:cubicBezTo>
                    <a:pt x="61" y="50"/>
                    <a:pt x="82" y="87"/>
                    <a:pt x="82" y="117"/>
                  </a:cubicBezTo>
                  <a:cubicBezTo>
                    <a:pt x="82" y="132"/>
                    <a:pt x="77" y="143"/>
                    <a:pt x="68" y="148"/>
                  </a:cubicBezTo>
                  <a:cubicBezTo>
                    <a:pt x="113" y="122"/>
                    <a:pt x="113" y="122"/>
                    <a:pt x="113" y="122"/>
                  </a:cubicBezTo>
                  <a:cubicBezTo>
                    <a:pt x="121" y="117"/>
                    <a:pt x="127" y="107"/>
                    <a:pt x="127" y="91"/>
                  </a:cubicBezTo>
                  <a:cubicBezTo>
                    <a:pt x="127" y="61"/>
                    <a:pt x="105" y="24"/>
                    <a:pt x="79" y="9"/>
                  </a:cubicBez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013">
                <a:latin typeface="+mn-lt"/>
              </a:endParaRPr>
            </a:p>
          </p:txBody>
        </p:sp>
        <p:sp>
          <p:nvSpPr>
            <p:cNvPr id="47" name="Freeform 44">
              <a:extLst>
                <a:ext uri="{FF2B5EF4-FFF2-40B4-BE49-F238E27FC236}">
                  <a16:creationId xmlns:a16="http://schemas.microsoft.com/office/drawing/2014/main" id="{135C5DD9-C473-CBD2-283C-CFBFE4A5388F}"/>
                </a:ext>
              </a:extLst>
            </p:cNvPr>
            <p:cNvSpPr>
              <a:spLocks/>
            </p:cNvSpPr>
            <p:nvPr/>
          </p:nvSpPr>
          <p:spPr bwMode="auto">
            <a:xfrm>
              <a:off x="1416399" y="4523815"/>
              <a:ext cx="207430" cy="306729"/>
            </a:xfrm>
            <a:custGeom>
              <a:avLst/>
              <a:gdLst>
                <a:gd name="T0" fmla="*/ 48 w 96"/>
                <a:gd name="T1" fmla="*/ 16 h 141"/>
                <a:gd name="T2" fmla="*/ 96 w 96"/>
                <a:gd name="T3" fmla="*/ 98 h 141"/>
                <a:gd name="T4" fmla="*/ 48 w 96"/>
                <a:gd name="T5" fmla="*/ 126 h 141"/>
                <a:gd name="T6" fmla="*/ 0 w 96"/>
                <a:gd name="T7" fmla="*/ 43 h 141"/>
                <a:gd name="T8" fmla="*/ 48 w 96"/>
                <a:gd name="T9" fmla="*/ 16 h 141"/>
              </a:gdLst>
              <a:ahLst/>
              <a:cxnLst>
                <a:cxn ang="0">
                  <a:pos x="T0" y="T1"/>
                </a:cxn>
                <a:cxn ang="0">
                  <a:pos x="T2" y="T3"/>
                </a:cxn>
                <a:cxn ang="0">
                  <a:pos x="T4" y="T5"/>
                </a:cxn>
                <a:cxn ang="0">
                  <a:pos x="T6" y="T7"/>
                </a:cxn>
                <a:cxn ang="0">
                  <a:pos x="T8" y="T9"/>
                </a:cxn>
              </a:cxnLst>
              <a:rect l="0" t="0" r="r" b="b"/>
              <a:pathLst>
                <a:path w="96" h="141">
                  <a:moveTo>
                    <a:pt x="48" y="16"/>
                  </a:moveTo>
                  <a:cubicBezTo>
                    <a:pt x="75" y="31"/>
                    <a:pt x="96" y="68"/>
                    <a:pt x="96" y="98"/>
                  </a:cubicBezTo>
                  <a:cubicBezTo>
                    <a:pt x="96" y="129"/>
                    <a:pt x="75" y="141"/>
                    <a:pt x="48" y="126"/>
                  </a:cubicBezTo>
                  <a:cubicBezTo>
                    <a:pt x="22" y="110"/>
                    <a:pt x="0" y="73"/>
                    <a:pt x="0" y="43"/>
                  </a:cubicBezTo>
                  <a:cubicBezTo>
                    <a:pt x="0" y="13"/>
                    <a:pt x="22" y="0"/>
                    <a:pt x="48" y="16"/>
                  </a:cubicBezTo>
                  <a:close/>
                </a:path>
              </a:pathLst>
            </a:custGeom>
            <a:solidFill>
              <a:srgbClr val="8F9193"/>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013">
                <a:latin typeface="+mn-lt"/>
              </a:endParaRPr>
            </a:p>
          </p:txBody>
        </p:sp>
        <p:sp>
          <p:nvSpPr>
            <p:cNvPr id="48" name="Freeform 45">
              <a:extLst>
                <a:ext uri="{FF2B5EF4-FFF2-40B4-BE49-F238E27FC236}">
                  <a16:creationId xmlns:a16="http://schemas.microsoft.com/office/drawing/2014/main" id="{63F8C013-36C2-A0F7-058E-6349727A421A}"/>
                </a:ext>
              </a:extLst>
            </p:cNvPr>
            <p:cNvSpPr>
              <a:spLocks/>
            </p:cNvSpPr>
            <p:nvPr/>
          </p:nvSpPr>
          <p:spPr bwMode="auto">
            <a:xfrm>
              <a:off x="1270351" y="4500545"/>
              <a:ext cx="243413" cy="103654"/>
            </a:xfrm>
            <a:custGeom>
              <a:avLst/>
              <a:gdLst>
                <a:gd name="T0" fmla="*/ 0 w 111"/>
                <a:gd name="T1" fmla="*/ 44 h 48"/>
                <a:gd name="T2" fmla="*/ 63 w 111"/>
                <a:gd name="T3" fmla="*/ 7 h 48"/>
                <a:gd name="T4" fmla="*/ 111 w 111"/>
                <a:gd name="T5" fmla="*/ 12 h 48"/>
                <a:gd name="T6" fmla="*/ 49 w 111"/>
                <a:gd name="T7" fmla="*/ 48 h 48"/>
                <a:gd name="T8" fmla="*/ 0 w 111"/>
                <a:gd name="T9" fmla="*/ 44 h 48"/>
              </a:gdLst>
              <a:ahLst/>
              <a:cxnLst>
                <a:cxn ang="0">
                  <a:pos x="T0" y="T1"/>
                </a:cxn>
                <a:cxn ang="0">
                  <a:pos x="T2" y="T3"/>
                </a:cxn>
                <a:cxn ang="0">
                  <a:pos x="T4" y="T5"/>
                </a:cxn>
                <a:cxn ang="0">
                  <a:pos x="T6" y="T7"/>
                </a:cxn>
                <a:cxn ang="0">
                  <a:pos x="T8" y="T9"/>
                </a:cxn>
              </a:cxnLst>
              <a:rect l="0" t="0" r="r" b="b"/>
              <a:pathLst>
                <a:path w="111" h="48">
                  <a:moveTo>
                    <a:pt x="0" y="44"/>
                  </a:moveTo>
                  <a:cubicBezTo>
                    <a:pt x="63" y="7"/>
                    <a:pt x="63" y="7"/>
                    <a:pt x="63" y="7"/>
                  </a:cubicBezTo>
                  <a:cubicBezTo>
                    <a:pt x="76" y="0"/>
                    <a:pt x="93" y="1"/>
                    <a:pt x="111" y="12"/>
                  </a:cubicBezTo>
                  <a:cubicBezTo>
                    <a:pt x="49" y="48"/>
                    <a:pt x="49" y="48"/>
                    <a:pt x="49" y="48"/>
                  </a:cubicBezTo>
                  <a:cubicBezTo>
                    <a:pt x="30" y="38"/>
                    <a:pt x="13" y="37"/>
                    <a:pt x="0" y="44"/>
                  </a:cubicBez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013">
                <a:latin typeface="+mn-lt"/>
              </a:endParaRPr>
            </a:p>
          </p:txBody>
        </p:sp>
        <p:sp>
          <p:nvSpPr>
            <p:cNvPr id="49" name="Freeform 46">
              <a:extLst>
                <a:ext uri="{FF2B5EF4-FFF2-40B4-BE49-F238E27FC236}">
                  <a16:creationId xmlns:a16="http://schemas.microsoft.com/office/drawing/2014/main" id="{AC8B08E2-AB25-8021-5EC0-71B8AC0F7084}"/>
                </a:ext>
              </a:extLst>
            </p:cNvPr>
            <p:cNvSpPr>
              <a:spLocks/>
            </p:cNvSpPr>
            <p:nvPr/>
          </p:nvSpPr>
          <p:spPr bwMode="auto">
            <a:xfrm>
              <a:off x="1255535" y="4597853"/>
              <a:ext cx="243412" cy="353269"/>
            </a:xfrm>
            <a:custGeom>
              <a:avLst/>
              <a:gdLst>
                <a:gd name="T0" fmla="*/ 56 w 111"/>
                <a:gd name="T1" fmla="*/ 18 h 162"/>
                <a:gd name="T2" fmla="*/ 111 w 111"/>
                <a:gd name="T3" fmla="*/ 113 h 162"/>
                <a:gd name="T4" fmla="*/ 55 w 111"/>
                <a:gd name="T5" fmla="*/ 145 h 162"/>
                <a:gd name="T6" fmla="*/ 0 w 111"/>
                <a:gd name="T7" fmla="*/ 49 h 162"/>
                <a:gd name="T8" fmla="*/ 56 w 111"/>
                <a:gd name="T9" fmla="*/ 18 h 162"/>
              </a:gdLst>
              <a:ahLst/>
              <a:cxnLst>
                <a:cxn ang="0">
                  <a:pos x="T0" y="T1"/>
                </a:cxn>
                <a:cxn ang="0">
                  <a:pos x="T2" y="T3"/>
                </a:cxn>
                <a:cxn ang="0">
                  <a:pos x="T4" y="T5"/>
                </a:cxn>
                <a:cxn ang="0">
                  <a:pos x="T6" y="T7"/>
                </a:cxn>
                <a:cxn ang="0">
                  <a:pos x="T8" y="T9"/>
                </a:cxn>
              </a:cxnLst>
              <a:rect l="0" t="0" r="r" b="b"/>
              <a:pathLst>
                <a:path w="111" h="162">
                  <a:moveTo>
                    <a:pt x="56" y="18"/>
                  </a:moveTo>
                  <a:cubicBezTo>
                    <a:pt x="86" y="35"/>
                    <a:pt x="111" y="78"/>
                    <a:pt x="111" y="113"/>
                  </a:cubicBezTo>
                  <a:cubicBezTo>
                    <a:pt x="111" y="148"/>
                    <a:pt x="86" y="162"/>
                    <a:pt x="55" y="145"/>
                  </a:cubicBezTo>
                  <a:cubicBezTo>
                    <a:pt x="25" y="127"/>
                    <a:pt x="0" y="84"/>
                    <a:pt x="0" y="49"/>
                  </a:cubicBezTo>
                  <a:cubicBezTo>
                    <a:pt x="0" y="14"/>
                    <a:pt x="25" y="0"/>
                    <a:pt x="56" y="18"/>
                  </a:cubicBezTo>
                  <a:close/>
                </a:path>
              </a:pathLst>
            </a:custGeom>
            <a:solidFill>
              <a:schemeClr val="bg2">
                <a:lumMod val="95000"/>
                <a:alpha val="94000"/>
              </a:schemeClr>
            </a:solidFill>
            <a:ln>
              <a:noFill/>
            </a:ln>
          </p:spPr>
          <p:txBody>
            <a:bodyPr lIns="68580" tIns="34290" rIns="68580" bIns="34290"/>
            <a:lstStyle/>
            <a:p>
              <a:pPr eaLnBrk="1" fontAlgn="auto" hangingPunct="1">
                <a:spcBef>
                  <a:spcPts val="0"/>
                </a:spcBef>
                <a:spcAft>
                  <a:spcPts val="0"/>
                </a:spcAft>
                <a:defRPr/>
              </a:pPr>
              <a:endParaRPr lang="en-US" sz="1013">
                <a:latin typeface="+mn-lt"/>
              </a:endParaRPr>
            </a:p>
          </p:txBody>
        </p:sp>
        <p:sp>
          <p:nvSpPr>
            <p:cNvPr id="50" name="Freeform 47">
              <a:extLst>
                <a:ext uri="{FF2B5EF4-FFF2-40B4-BE49-F238E27FC236}">
                  <a16:creationId xmlns:a16="http://schemas.microsoft.com/office/drawing/2014/main" id="{E10A8096-A50D-CF0C-02FF-B11FE068A42C}"/>
                </a:ext>
              </a:extLst>
            </p:cNvPr>
            <p:cNvSpPr>
              <a:spLocks/>
            </p:cNvSpPr>
            <p:nvPr/>
          </p:nvSpPr>
          <p:spPr bwMode="auto">
            <a:xfrm>
              <a:off x="1378300" y="4525930"/>
              <a:ext cx="281512" cy="429423"/>
            </a:xfrm>
            <a:custGeom>
              <a:avLst/>
              <a:gdLst>
                <a:gd name="T0" fmla="*/ 110 w 130"/>
                <a:gd name="T1" fmla="*/ 160 h 197"/>
                <a:gd name="T2" fmla="*/ 47 w 130"/>
                <a:gd name="T3" fmla="*/ 197 h 197"/>
                <a:gd name="T4" fmla="*/ 67 w 130"/>
                <a:gd name="T5" fmla="*/ 153 h 197"/>
                <a:gd name="T6" fmla="*/ 0 w 130"/>
                <a:gd name="T7" fmla="*/ 36 h 197"/>
                <a:gd name="T8" fmla="*/ 62 w 130"/>
                <a:gd name="T9" fmla="*/ 0 h 197"/>
                <a:gd name="T10" fmla="*/ 130 w 130"/>
                <a:gd name="T11" fmla="*/ 117 h 197"/>
                <a:gd name="T12" fmla="*/ 110 w 130"/>
                <a:gd name="T13" fmla="*/ 160 h 197"/>
              </a:gdLst>
              <a:ahLst/>
              <a:cxnLst>
                <a:cxn ang="0">
                  <a:pos x="T0" y="T1"/>
                </a:cxn>
                <a:cxn ang="0">
                  <a:pos x="T2" y="T3"/>
                </a:cxn>
                <a:cxn ang="0">
                  <a:pos x="T4" y="T5"/>
                </a:cxn>
                <a:cxn ang="0">
                  <a:pos x="T6" y="T7"/>
                </a:cxn>
                <a:cxn ang="0">
                  <a:pos x="T8" y="T9"/>
                </a:cxn>
                <a:cxn ang="0">
                  <a:pos x="T10" y="T11"/>
                </a:cxn>
                <a:cxn ang="0">
                  <a:pos x="T12" y="T13"/>
                </a:cxn>
              </a:cxnLst>
              <a:rect l="0" t="0" r="r" b="b"/>
              <a:pathLst>
                <a:path w="130" h="197">
                  <a:moveTo>
                    <a:pt x="110" y="160"/>
                  </a:moveTo>
                  <a:cubicBezTo>
                    <a:pt x="47" y="197"/>
                    <a:pt x="47" y="197"/>
                    <a:pt x="47" y="197"/>
                  </a:cubicBezTo>
                  <a:cubicBezTo>
                    <a:pt x="59" y="190"/>
                    <a:pt x="67" y="175"/>
                    <a:pt x="67" y="153"/>
                  </a:cubicBezTo>
                  <a:cubicBezTo>
                    <a:pt x="67" y="110"/>
                    <a:pt x="37" y="58"/>
                    <a:pt x="0" y="36"/>
                  </a:cubicBezTo>
                  <a:cubicBezTo>
                    <a:pt x="62" y="0"/>
                    <a:pt x="62" y="0"/>
                    <a:pt x="62" y="0"/>
                  </a:cubicBezTo>
                  <a:cubicBezTo>
                    <a:pt x="100" y="21"/>
                    <a:pt x="130" y="74"/>
                    <a:pt x="130" y="117"/>
                  </a:cubicBezTo>
                  <a:cubicBezTo>
                    <a:pt x="130" y="138"/>
                    <a:pt x="122" y="153"/>
                    <a:pt x="110" y="160"/>
                  </a:cubicBezTo>
                  <a:close/>
                </a:path>
              </a:pathLst>
            </a:custGeom>
            <a:solidFill>
              <a:srgbClr val="595A5C"/>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013">
                <a:latin typeface="+mn-lt"/>
              </a:endParaRPr>
            </a:p>
          </p:txBody>
        </p:sp>
        <p:sp>
          <p:nvSpPr>
            <p:cNvPr id="51" name="Freeform 48">
              <a:extLst>
                <a:ext uri="{FF2B5EF4-FFF2-40B4-BE49-F238E27FC236}">
                  <a16:creationId xmlns:a16="http://schemas.microsoft.com/office/drawing/2014/main" id="{B69B89EB-02B4-0B17-6D17-42C9A29250FD}"/>
                </a:ext>
              </a:extLst>
            </p:cNvPr>
            <p:cNvSpPr>
              <a:spLocks noEditPoints="1"/>
            </p:cNvSpPr>
            <p:nvPr/>
          </p:nvSpPr>
          <p:spPr bwMode="auto">
            <a:xfrm>
              <a:off x="1230136" y="4557661"/>
              <a:ext cx="294211" cy="431537"/>
            </a:xfrm>
            <a:custGeom>
              <a:avLst/>
              <a:gdLst>
                <a:gd name="T0" fmla="*/ 68 w 135"/>
                <a:gd name="T1" fmla="*/ 21 h 198"/>
                <a:gd name="T2" fmla="*/ 135 w 135"/>
                <a:gd name="T3" fmla="*/ 138 h 198"/>
                <a:gd name="T4" fmla="*/ 67 w 135"/>
                <a:gd name="T5" fmla="*/ 177 h 198"/>
                <a:gd name="T6" fmla="*/ 0 w 135"/>
                <a:gd name="T7" fmla="*/ 60 h 198"/>
                <a:gd name="T8" fmla="*/ 68 w 135"/>
                <a:gd name="T9" fmla="*/ 21 h 198"/>
                <a:gd name="T10" fmla="*/ 67 w 135"/>
                <a:gd name="T11" fmla="*/ 163 h 198"/>
                <a:gd name="T12" fmla="*/ 123 w 135"/>
                <a:gd name="T13" fmla="*/ 131 h 198"/>
                <a:gd name="T14" fmla="*/ 68 w 135"/>
                <a:gd name="T15" fmla="*/ 36 h 198"/>
                <a:gd name="T16" fmla="*/ 12 w 135"/>
                <a:gd name="T17" fmla="*/ 67 h 198"/>
                <a:gd name="T18" fmla="*/ 67 w 135"/>
                <a:gd name="T19" fmla="*/ 16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98">
                  <a:moveTo>
                    <a:pt x="68" y="21"/>
                  </a:moveTo>
                  <a:cubicBezTo>
                    <a:pt x="105" y="43"/>
                    <a:pt x="135" y="95"/>
                    <a:pt x="135" y="138"/>
                  </a:cubicBezTo>
                  <a:cubicBezTo>
                    <a:pt x="135" y="181"/>
                    <a:pt x="104" y="198"/>
                    <a:pt x="67" y="177"/>
                  </a:cubicBezTo>
                  <a:cubicBezTo>
                    <a:pt x="30" y="155"/>
                    <a:pt x="0" y="103"/>
                    <a:pt x="0" y="60"/>
                  </a:cubicBezTo>
                  <a:cubicBezTo>
                    <a:pt x="0" y="17"/>
                    <a:pt x="30" y="0"/>
                    <a:pt x="68" y="21"/>
                  </a:cubicBezTo>
                  <a:close/>
                  <a:moveTo>
                    <a:pt x="67" y="163"/>
                  </a:moveTo>
                  <a:cubicBezTo>
                    <a:pt x="98" y="180"/>
                    <a:pt x="123" y="166"/>
                    <a:pt x="123" y="131"/>
                  </a:cubicBezTo>
                  <a:cubicBezTo>
                    <a:pt x="123" y="96"/>
                    <a:pt x="98" y="53"/>
                    <a:pt x="68" y="36"/>
                  </a:cubicBezTo>
                  <a:cubicBezTo>
                    <a:pt x="37" y="18"/>
                    <a:pt x="12" y="32"/>
                    <a:pt x="12" y="67"/>
                  </a:cubicBezTo>
                  <a:cubicBezTo>
                    <a:pt x="12" y="102"/>
                    <a:pt x="37" y="145"/>
                    <a:pt x="67" y="163"/>
                  </a:cubicBezTo>
                </a:path>
              </a:pathLst>
            </a:custGeom>
            <a:solidFill>
              <a:srgbClr val="8F9193"/>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013">
                <a:latin typeface="+mn-lt"/>
              </a:endParaRPr>
            </a:p>
          </p:txBody>
        </p:sp>
        <p:sp>
          <p:nvSpPr>
            <p:cNvPr id="52" name="Freeform 49">
              <a:extLst>
                <a:ext uri="{FF2B5EF4-FFF2-40B4-BE49-F238E27FC236}">
                  <a16:creationId xmlns:a16="http://schemas.microsoft.com/office/drawing/2014/main" id="{C83F2467-BA31-48F8-F7D5-249773E53AF1}"/>
                </a:ext>
              </a:extLst>
            </p:cNvPr>
            <p:cNvSpPr>
              <a:spLocks/>
            </p:cNvSpPr>
            <p:nvPr/>
          </p:nvSpPr>
          <p:spPr bwMode="auto">
            <a:xfrm>
              <a:off x="1740243" y="4790353"/>
              <a:ext cx="241296" cy="105769"/>
            </a:xfrm>
            <a:custGeom>
              <a:avLst/>
              <a:gdLst>
                <a:gd name="T0" fmla="*/ 0 w 111"/>
                <a:gd name="T1" fmla="*/ 43 h 48"/>
                <a:gd name="T2" fmla="*/ 63 w 111"/>
                <a:gd name="T3" fmla="*/ 7 h 48"/>
                <a:gd name="T4" fmla="*/ 111 w 111"/>
                <a:gd name="T5" fmla="*/ 12 h 48"/>
                <a:gd name="T6" fmla="*/ 48 w 111"/>
                <a:gd name="T7" fmla="*/ 48 h 48"/>
                <a:gd name="T8" fmla="*/ 0 w 111"/>
                <a:gd name="T9" fmla="*/ 43 h 48"/>
              </a:gdLst>
              <a:ahLst/>
              <a:cxnLst>
                <a:cxn ang="0">
                  <a:pos x="T0" y="T1"/>
                </a:cxn>
                <a:cxn ang="0">
                  <a:pos x="T2" y="T3"/>
                </a:cxn>
                <a:cxn ang="0">
                  <a:pos x="T4" y="T5"/>
                </a:cxn>
                <a:cxn ang="0">
                  <a:pos x="T6" y="T7"/>
                </a:cxn>
                <a:cxn ang="0">
                  <a:pos x="T8" y="T9"/>
                </a:cxn>
              </a:cxnLst>
              <a:rect l="0" t="0" r="r" b="b"/>
              <a:pathLst>
                <a:path w="111" h="48">
                  <a:moveTo>
                    <a:pt x="0" y="43"/>
                  </a:moveTo>
                  <a:cubicBezTo>
                    <a:pt x="63" y="7"/>
                    <a:pt x="63" y="7"/>
                    <a:pt x="63" y="7"/>
                  </a:cubicBezTo>
                  <a:cubicBezTo>
                    <a:pt x="75" y="0"/>
                    <a:pt x="92" y="1"/>
                    <a:pt x="111" y="12"/>
                  </a:cubicBezTo>
                  <a:cubicBezTo>
                    <a:pt x="48" y="48"/>
                    <a:pt x="48" y="48"/>
                    <a:pt x="48" y="48"/>
                  </a:cubicBezTo>
                  <a:cubicBezTo>
                    <a:pt x="30" y="37"/>
                    <a:pt x="13" y="36"/>
                    <a:pt x="0" y="43"/>
                  </a:cubicBezTo>
                  <a:close/>
                </a:path>
              </a:pathLst>
            </a:custGeom>
            <a:solidFill>
              <a:srgbClr val="404041"/>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013">
                <a:latin typeface="+mn-lt"/>
              </a:endParaRPr>
            </a:p>
          </p:txBody>
        </p:sp>
        <p:sp>
          <p:nvSpPr>
            <p:cNvPr id="53" name="Freeform 50">
              <a:extLst>
                <a:ext uri="{FF2B5EF4-FFF2-40B4-BE49-F238E27FC236}">
                  <a16:creationId xmlns:a16="http://schemas.microsoft.com/office/drawing/2014/main" id="{91AEE5C1-DC38-B41E-7983-0129F1ED9C7D}"/>
                </a:ext>
              </a:extLst>
            </p:cNvPr>
            <p:cNvSpPr>
              <a:spLocks/>
            </p:cNvSpPr>
            <p:nvPr/>
          </p:nvSpPr>
          <p:spPr bwMode="auto">
            <a:xfrm>
              <a:off x="1723310" y="4889775"/>
              <a:ext cx="243413" cy="353269"/>
            </a:xfrm>
            <a:custGeom>
              <a:avLst/>
              <a:gdLst>
                <a:gd name="T0" fmla="*/ 55 w 111"/>
                <a:gd name="T1" fmla="*/ 17 h 162"/>
                <a:gd name="T2" fmla="*/ 110 w 111"/>
                <a:gd name="T3" fmla="*/ 113 h 162"/>
                <a:gd name="T4" fmla="*/ 55 w 111"/>
                <a:gd name="T5" fmla="*/ 144 h 162"/>
                <a:gd name="T6" fmla="*/ 0 w 111"/>
                <a:gd name="T7" fmla="*/ 49 h 162"/>
                <a:gd name="T8" fmla="*/ 55 w 111"/>
                <a:gd name="T9" fmla="*/ 17 h 162"/>
              </a:gdLst>
              <a:ahLst/>
              <a:cxnLst>
                <a:cxn ang="0">
                  <a:pos x="T0" y="T1"/>
                </a:cxn>
                <a:cxn ang="0">
                  <a:pos x="T2" y="T3"/>
                </a:cxn>
                <a:cxn ang="0">
                  <a:pos x="T4" y="T5"/>
                </a:cxn>
                <a:cxn ang="0">
                  <a:pos x="T6" y="T7"/>
                </a:cxn>
                <a:cxn ang="0">
                  <a:pos x="T8" y="T9"/>
                </a:cxn>
              </a:cxnLst>
              <a:rect l="0" t="0" r="r" b="b"/>
              <a:pathLst>
                <a:path w="111" h="162">
                  <a:moveTo>
                    <a:pt x="55" y="17"/>
                  </a:moveTo>
                  <a:cubicBezTo>
                    <a:pt x="86" y="35"/>
                    <a:pt x="111" y="78"/>
                    <a:pt x="110" y="113"/>
                  </a:cubicBezTo>
                  <a:cubicBezTo>
                    <a:pt x="110" y="148"/>
                    <a:pt x="86" y="162"/>
                    <a:pt x="55" y="144"/>
                  </a:cubicBezTo>
                  <a:cubicBezTo>
                    <a:pt x="24" y="127"/>
                    <a:pt x="0" y="84"/>
                    <a:pt x="0" y="49"/>
                  </a:cubicBezTo>
                  <a:cubicBezTo>
                    <a:pt x="0" y="14"/>
                    <a:pt x="25" y="0"/>
                    <a:pt x="55" y="17"/>
                  </a:cubicBezTo>
                  <a:close/>
                </a:path>
              </a:pathLst>
            </a:custGeom>
            <a:solidFill>
              <a:schemeClr val="bg2">
                <a:lumMod val="95000"/>
                <a:alpha val="94000"/>
              </a:schemeClr>
            </a:solidFill>
            <a:ln>
              <a:noFill/>
            </a:ln>
          </p:spPr>
          <p:txBody>
            <a:bodyPr lIns="68580" tIns="34290" rIns="68580" bIns="34290"/>
            <a:lstStyle/>
            <a:p>
              <a:pPr eaLnBrk="1" fontAlgn="auto" hangingPunct="1">
                <a:spcBef>
                  <a:spcPts val="0"/>
                </a:spcBef>
                <a:spcAft>
                  <a:spcPts val="0"/>
                </a:spcAft>
                <a:defRPr/>
              </a:pPr>
              <a:endParaRPr lang="en-US" sz="1013">
                <a:latin typeface="+mn-lt"/>
              </a:endParaRPr>
            </a:p>
          </p:txBody>
        </p:sp>
        <p:sp>
          <p:nvSpPr>
            <p:cNvPr id="54" name="Freeform 51">
              <a:extLst>
                <a:ext uri="{FF2B5EF4-FFF2-40B4-BE49-F238E27FC236}">
                  <a16:creationId xmlns:a16="http://schemas.microsoft.com/office/drawing/2014/main" id="{B3B8D213-DD89-CDAC-BC77-069BBA3EB711}"/>
                </a:ext>
              </a:extLst>
            </p:cNvPr>
            <p:cNvSpPr>
              <a:spLocks/>
            </p:cNvSpPr>
            <p:nvPr/>
          </p:nvSpPr>
          <p:spPr bwMode="auto">
            <a:xfrm>
              <a:off x="1843959" y="4817852"/>
              <a:ext cx="285745" cy="427306"/>
            </a:xfrm>
            <a:custGeom>
              <a:avLst/>
              <a:gdLst>
                <a:gd name="T0" fmla="*/ 111 w 131"/>
                <a:gd name="T1" fmla="*/ 160 h 196"/>
                <a:gd name="T2" fmla="*/ 48 w 131"/>
                <a:gd name="T3" fmla="*/ 196 h 196"/>
                <a:gd name="T4" fmla="*/ 68 w 131"/>
                <a:gd name="T5" fmla="*/ 153 h 196"/>
                <a:gd name="T6" fmla="*/ 0 w 131"/>
                <a:gd name="T7" fmla="*/ 36 h 196"/>
                <a:gd name="T8" fmla="*/ 63 w 131"/>
                <a:gd name="T9" fmla="*/ 0 h 196"/>
                <a:gd name="T10" fmla="*/ 131 w 131"/>
                <a:gd name="T11" fmla="*/ 116 h 196"/>
                <a:gd name="T12" fmla="*/ 111 w 131"/>
                <a:gd name="T13" fmla="*/ 160 h 196"/>
              </a:gdLst>
              <a:ahLst/>
              <a:cxnLst>
                <a:cxn ang="0">
                  <a:pos x="T0" y="T1"/>
                </a:cxn>
                <a:cxn ang="0">
                  <a:pos x="T2" y="T3"/>
                </a:cxn>
                <a:cxn ang="0">
                  <a:pos x="T4" y="T5"/>
                </a:cxn>
                <a:cxn ang="0">
                  <a:pos x="T6" y="T7"/>
                </a:cxn>
                <a:cxn ang="0">
                  <a:pos x="T8" y="T9"/>
                </a:cxn>
                <a:cxn ang="0">
                  <a:pos x="T10" y="T11"/>
                </a:cxn>
                <a:cxn ang="0">
                  <a:pos x="T12" y="T13"/>
                </a:cxn>
              </a:cxnLst>
              <a:rect l="0" t="0" r="r" b="b"/>
              <a:pathLst>
                <a:path w="131" h="196">
                  <a:moveTo>
                    <a:pt x="111" y="160"/>
                  </a:moveTo>
                  <a:cubicBezTo>
                    <a:pt x="48" y="196"/>
                    <a:pt x="48" y="196"/>
                    <a:pt x="48" y="196"/>
                  </a:cubicBezTo>
                  <a:cubicBezTo>
                    <a:pt x="60" y="189"/>
                    <a:pt x="68" y="174"/>
                    <a:pt x="68" y="153"/>
                  </a:cubicBezTo>
                  <a:cubicBezTo>
                    <a:pt x="68" y="110"/>
                    <a:pt x="38" y="58"/>
                    <a:pt x="0" y="36"/>
                  </a:cubicBezTo>
                  <a:cubicBezTo>
                    <a:pt x="63" y="0"/>
                    <a:pt x="63" y="0"/>
                    <a:pt x="63" y="0"/>
                  </a:cubicBezTo>
                  <a:cubicBezTo>
                    <a:pt x="101" y="21"/>
                    <a:pt x="131" y="73"/>
                    <a:pt x="131" y="116"/>
                  </a:cubicBezTo>
                  <a:cubicBezTo>
                    <a:pt x="131" y="138"/>
                    <a:pt x="123" y="153"/>
                    <a:pt x="111" y="160"/>
                  </a:cubicBez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013">
                <a:latin typeface="+mn-lt"/>
              </a:endParaRPr>
            </a:p>
          </p:txBody>
        </p:sp>
        <p:sp>
          <p:nvSpPr>
            <p:cNvPr id="55" name="Freeform 52">
              <a:extLst>
                <a:ext uri="{FF2B5EF4-FFF2-40B4-BE49-F238E27FC236}">
                  <a16:creationId xmlns:a16="http://schemas.microsoft.com/office/drawing/2014/main" id="{5CDE0CC6-AE4F-6996-8892-1B2FE9EE0DB1}"/>
                </a:ext>
              </a:extLst>
            </p:cNvPr>
            <p:cNvSpPr>
              <a:spLocks noEditPoints="1"/>
            </p:cNvSpPr>
            <p:nvPr/>
          </p:nvSpPr>
          <p:spPr bwMode="auto">
            <a:xfrm>
              <a:off x="1695795" y="4849583"/>
              <a:ext cx="296329" cy="431537"/>
            </a:xfrm>
            <a:custGeom>
              <a:avLst/>
              <a:gdLst>
                <a:gd name="T0" fmla="*/ 68 w 136"/>
                <a:gd name="T1" fmla="*/ 21 h 198"/>
                <a:gd name="T2" fmla="*/ 136 w 136"/>
                <a:gd name="T3" fmla="*/ 138 h 198"/>
                <a:gd name="T4" fmla="*/ 68 w 136"/>
                <a:gd name="T5" fmla="*/ 177 h 198"/>
                <a:gd name="T6" fmla="*/ 1 w 136"/>
                <a:gd name="T7" fmla="*/ 60 h 198"/>
                <a:gd name="T8" fmla="*/ 68 w 136"/>
                <a:gd name="T9" fmla="*/ 21 h 198"/>
                <a:gd name="T10" fmla="*/ 68 w 136"/>
                <a:gd name="T11" fmla="*/ 162 h 198"/>
                <a:gd name="T12" fmla="*/ 123 w 136"/>
                <a:gd name="T13" fmla="*/ 131 h 198"/>
                <a:gd name="T14" fmla="*/ 68 w 136"/>
                <a:gd name="T15" fmla="*/ 35 h 198"/>
                <a:gd name="T16" fmla="*/ 13 w 136"/>
                <a:gd name="T17" fmla="*/ 67 h 198"/>
                <a:gd name="T18" fmla="*/ 68 w 136"/>
                <a:gd name="T19" fmla="*/ 16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198">
                  <a:moveTo>
                    <a:pt x="68" y="21"/>
                  </a:moveTo>
                  <a:cubicBezTo>
                    <a:pt x="106" y="43"/>
                    <a:pt x="136" y="95"/>
                    <a:pt x="136" y="138"/>
                  </a:cubicBezTo>
                  <a:cubicBezTo>
                    <a:pt x="136" y="181"/>
                    <a:pt x="105" y="198"/>
                    <a:pt x="68" y="177"/>
                  </a:cubicBezTo>
                  <a:cubicBezTo>
                    <a:pt x="31" y="155"/>
                    <a:pt x="0" y="103"/>
                    <a:pt x="1" y="60"/>
                  </a:cubicBezTo>
                  <a:cubicBezTo>
                    <a:pt x="1" y="17"/>
                    <a:pt x="31" y="0"/>
                    <a:pt x="68" y="21"/>
                  </a:cubicBezTo>
                  <a:close/>
                  <a:moveTo>
                    <a:pt x="68" y="162"/>
                  </a:moveTo>
                  <a:cubicBezTo>
                    <a:pt x="99" y="180"/>
                    <a:pt x="123" y="166"/>
                    <a:pt x="123" y="131"/>
                  </a:cubicBezTo>
                  <a:cubicBezTo>
                    <a:pt x="124" y="96"/>
                    <a:pt x="99" y="53"/>
                    <a:pt x="68" y="35"/>
                  </a:cubicBezTo>
                  <a:cubicBezTo>
                    <a:pt x="38" y="18"/>
                    <a:pt x="13" y="32"/>
                    <a:pt x="13" y="67"/>
                  </a:cubicBezTo>
                  <a:cubicBezTo>
                    <a:pt x="13" y="102"/>
                    <a:pt x="37" y="145"/>
                    <a:pt x="68" y="162"/>
                  </a:cubicBezTo>
                </a:path>
              </a:pathLst>
            </a:custGeom>
            <a:solidFill>
              <a:srgbClr val="8F9193"/>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013">
                <a:latin typeface="+mn-lt"/>
              </a:endParaRPr>
            </a:p>
          </p:txBody>
        </p:sp>
      </p:grpSp>
      <p:grpSp>
        <p:nvGrpSpPr>
          <p:cNvPr id="56" name="Group 143">
            <a:extLst>
              <a:ext uri="{FF2B5EF4-FFF2-40B4-BE49-F238E27FC236}">
                <a16:creationId xmlns:a16="http://schemas.microsoft.com/office/drawing/2014/main" id="{63ACE361-7519-B1CE-CE29-56D7F3D7FD9A}"/>
              </a:ext>
            </a:extLst>
          </p:cNvPr>
          <p:cNvGrpSpPr>
            <a:grpSpLocks/>
          </p:cNvGrpSpPr>
          <p:nvPr/>
        </p:nvGrpSpPr>
        <p:grpSpPr bwMode="auto">
          <a:xfrm>
            <a:off x="392115" y="4191000"/>
            <a:ext cx="1641475" cy="1574800"/>
            <a:chOff x="8598350" y="3749079"/>
            <a:chExt cx="2189094" cy="2098504"/>
          </a:xfrm>
        </p:grpSpPr>
        <p:sp>
          <p:nvSpPr>
            <p:cNvPr id="57" name="Freeform 56">
              <a:extLst>
                <a:ext uri="{FF2B5EF4-FFF2-40B4-BE49-F238E27FC236}">
                  <a16:creationId xmlns:a16="http://schemas.microsoft.com/office/drawing/2014/main" id="{64EB8885-C667-7F5F-ADD2-FCD0942091A4}"/>
                </a:ext>
              </a:extLst>
            </p:cNvPr>
            <p:cNvSpPr>
              <a:spLocks/>
            </p:cNvSpPr>
            <p:nvPr/>
          </p:nvSpPr>
          <p:spPr bwMode="auto">
            <a:xfrm>
              <a:off x="8600468" y="4722176"/>
              <a:ext cx="2186976" cy="1125407"/>
            </a:xfrm>
            <a:custGeom>
              <a:avLst/>
              <a:gdLst>
                <a:gd name="T0" fmla="*/ 0 w 988"/>
                <a:gd name="T1" fmla="*/ 308 h 509"/>
                <a:gd name="T2" fmla="*/ 28 w 988"/>
                <a:gd name="T3" fmla="*/ 324 h 509"/>
                <a:gd name="T4" fmla="*/ 150 w 988"/>
                <a:gd name="T5" fmla="*/ 324 h 509"/>
                <a:gd name="T6" fmla="*/ 418 w 988"/>
                <a:gd name="T7" fmla="*/ 479 h 509"/>
                <a:gd name="T8" fmla="*/ 549 w 988"/>
                <a:gd name="T9" fmla="*/ 476 h 509"/>
                <a:gd name="T10" fmla="*/ 818 w 988"/>
                <a:gd name="T11" fmla="*/ 324 h 509"/>
                <a:gd name="T12" fmla="*/ 950 w 988"/>
                <a:gd name="T13" fmla="*/ 230 h 509"/>
                <a:gd name="T14" fmla="*/ 921 w 988"/>
                <a:gd name="T15" fmla="*/ 172 h 509"/>
                <a:gd name="T16" fmla="*/ 808 w 988"/>
                <a:gd name="T17" fmla="*/ 104 h 509"/>
                <a:gd name="T18" fmla="*/ 988 w 988"/>
                <a:gd name="T19" fmla="*/ 0 h 509"/>
                <a:gd name="T20" fmla="*/ 538 w 988"/>
                <a:gd name="T21" fmla="*/ 0 h 509"/>
                <a:gd name="T22" fmla="*/ 0 w 988"/>
                <a:gd name="T23" fmla="*/ 308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8" h="509">
                  <a:moveTo>
                    <a:pt x="0" y="308"/>
                  </a:moveTo>
                  <a:cubicBezTo>
                    <a:pt x="28" y="324"/>
                    <a:pt x="28" y="324"/>
                    <a:pt x="28" y="324"/>
                  </a:cubicBezTo>
                  <a:cubicBezTo>
                    <a:pt x="150" y="324"/>
                    <a:pt x="150" y="324"/>
                    <a:pt x="150" y="324"/>
                  </a:cubicBezTo>
                  <a:cubicBezTo>
                    <a:pt x="418" y="479"/>
                    <a:pt x="418" y="479"/>
                    <a:pt x="418" y="479"/>
                  </a:cubicBezTo>
                  <a:cubicBezTo>
                    <a:pt x="418" y="479"/>
                    <a:pt x="448" y="509"/>
                    <a:pt x="549" y="476"/>
                  </a:cubicBezTo>
                  <a:cubicBezTo>
                    <a:pt x="818" y="324"/>
                    <a:pt x="818" y="324"/>
                    <a:pt x="818" y="324"/>
                  </a:cubicBezTo>
                  <a:cubicBezTo>
                    <a:pt x="818" y="324"/>
                    <a:pt x="946" y="243"/>
                    <a:pt x="950" y="230"/>
                  </a:cubicBezTo>
                  <a:cubicBezTo>
                    <a:pt x="954" y="217"/>
                    <a:pt x="957" y="197"/>
                    <a:pt x="921" y="172"/>
                  </a:cubicBezTo>
                  <a:cubicBezTo>
                    <a:pt x="885" y="147"/>
                    <a:pt x="808" y="104"/>
                    <a:pt x="808" y="104"/>
                  </a:cubicBezTo>
                  <a:cubicBezTo>
                    <a:pt x="988" y="0"/>
                    <a:pt x="988" y="0"/>
                    <a:pt x="988" y="0"/>
                  </a:cubicBezTo>
                  <a:cubicBezTo>
                    <a:pt x="538" y="0"/>
                    <a:pt x="538" y="0"/>
                    <a:pt x="538" y="0"/>
                  </a:cubicBezTo>
                  <a:lnTo>
                    <a:pt x="0" y="308"/>
                  </a:lnTo>
                  <a:close/>
                </a:path>
              </a:pathLst>
            </a:custGeom>
            <a:solidFill>
              <a:schemeClr val="bg2">
                <a:lumMod val="65000"/>
                <a:alpha val="10000"/>
              </a:schemeClr>
            </a:solidFill>
            <a:ln>
              <a:noFill/>
            </a:ln>
          </p:spPr>
          <p:txBody>
            <a:bodyPr lIns="68580" tIns="34290" rIns="68580" bIns="34290"/>
            <a:lstStyle/>
            <a:p>
              <a:pPr eaLnBrk="1" fontAlgn="auto" hangingPunct="1">
                <a:spcBef>
                  <a:spcPts val="0"/>
                </a:spcBef>
                <a:spcAft>
                  <a:spcPts val="0"/>
                </a:spcAft>
                <a:defRPr/>
              </a:pPr>
              <a:endParaRPr lang="en-US" sz="1013">
                <a:latin typeface="+mn-lt"/>
              </a:endParaRPr>
            </a:p>
          </p:txBody>
        </p:sp>
        <p:sp>
          <p:nvSpPr>
            <p:cNvPr id="58" name="Freeform 57">
              <a:extLst>
                <a:ext uri="{FF2B5EF4-FFF2-40B4-BE49-F238E27FC236}">
                  <a16:creationId xmlns:a16="http://schemas.microsoft.com/office/drawing/2014/main" id="{F79331D0-B3B8-A93E-7A34-CFF22E8E82A0}"/>
                </a:ext>
              </a:extLst>
            </p:cNvPr>
            <p:cNvSpPr>
              <a:spLocks/>
            </p:cNvSpPr>
            <p:nvPr/>
          </p:nvSpPr>
          <p:spPr bwMode="auto">
            <a:xfrm>
              <a:off x="8598350" y="4436592"/>
              <a:ext cx="63513" cy="1002713"/>
            </a:xfrm>
            <a:custGeom>
              <a:avLst/>
              <a:gdLst>
                <a:gd name="T0" fmla="*/ 69 w 69"/>
                <a:gd name="T1" fmla="*/ 1072 h 1072"/>
                <a:gd name="T2" fmla="*/ 3 w 69"/>
                <a:gd name="T3" fmla="*/ 1034 h 1072"/>
                <a:gd name="T4" fmla="*/ 0 w 69"/>
                <a:gd name="T5" fmla="*/ 0 h 1072"/>
                <a:gd name="T6" fmla="*/ 67 w 69"/>
                <a:gd name="T7" fmla="*/ 38 h 1072"/>
                <a:gd name="T8" fmla="*/ 69 w 69"/>
                <a:gd name="T9" fmla="*/ 1072 h 1072"/>
              </a:gdLst>
              <a:ahLst/>
              <a:cxnLst>
                <a:cxn ang="0">
                  <a:pos x="T0" y="T1"/>
                </a:cxn>
                <a:cxn ang="0">
                  <a:pos x="T2" y="T3"/>
                </a:cxn>
                <a:cxn ang="0">
                  <a:pos x="T4" y="T5"/>
                </a:cxn>
                <a:cxn ang="0">
                  <a:pos x="T6" y="T7"/>
                </a:cxn>
                <a:cxn ang="0">
                  <a:pos x="T8" y="T9"/>
                </a:cxn>
              </a:cxnLst>
              <a:rect l="0" t="0" r="r" b="b"/>
              <a:pathLst>
                <a:path w="69" h="1072">
                  <a:moveTo>
                    <a:pt x="69" y="1072"/>
                  </a:moveTo>
                  <a:lnTo>
                    <a:pt x="3" y="1034"/>
                  </a:lnTo>
                  <a:lnTo>
                    <a:pt x="0" y="0"/>
                  </a:lnTo>
                  <a:lnTo>
                    <a:pt x="67" y="38"/>
                  </a:lnTo>
                  <a:lnTo>
                    <a:pt x="69" y="1072"/>
                  </a:lnTo>
                  <a:close/>
                </a:path>
              </a:pathLst>
            </a:custGeom>
            <a:solidFill>
              <a:srgbClr val="212E3C"/>
            </a:solidFill>
            <a:ln>
              <a:noFill/>
            </a:ln>
          </p:spPr>
          <p:txBody>
            <a:bodyPr lIns="68580" tIns="34290" rIns="68580" bIns="34290"/>
            <a:lstStyle/>
            <a:p>
              <a:pPr eaLnBrk="1" fontAlgn="auto" hangingPunct="1">
                <a:spcBef>
                  <a:spcPts val="0"/>
                </a:spcBef>
                <a:spcAft>
                  <a:spcPts val="0"/>
                </a:spcAft>
                <a:defRPr/>
              </a:pPr>
              <a:endParaRPr lang="en-US" sz="1013">
                <a:latin typeface="+mn-lt"/>
              </a:endParaRPr>
            </a:p>
          </p:txBody>
        </p:sp>
        <p:sp>
          <p:nvSpPr>
            <p:cNvPr id="59" name="Freeform 58">
              <a:extLst>
                <a:ext uri="{FF2B5EF4-FFF2-40B4-BE49-F238E27FC236}">
                  <a16:creationId xmlns:a16="http://schemas.microsoft.com/office/drawing/2014/main" id="{8F0EC06A-0DA3-55A9-A251-479C69E648B7}"/>
                </a:ext>
              </a:extLst>
            </p:cNvPr>
            <p:cNvSpPr>
              <a:spLocks/>
            </p:cNvSpPr>
            <p:nvPr/>
          </p:nvSpPr>
          <p:spPr bwMode="auto">
            <a:xfrm>
              <a:off x="8598350" y="3749079"/>
              <a:ext cx="1253330" cy="723476"/>
            </a:xfrm>
            <a:custGeom>
              <a:avLst/>
              <a:gdLst>
                <a:gd name="T0" fmla="*/ 67 w 1342"/>
                <a:gd name="T1" fmla="*/ 775 h 775"/>
                <a:gd name="T2" fmla="*/ 0 w 1342"/>
                <a:gd name="T3" fmla="*/ 737 h 775"/>
                <a:gd name="T4" fmla="*/ 1275 w 1342"/>
                <a:gd name="T5" fmla="*/ 0 h 775"/>
                <a:gd name="T6" fmla="*/ 1342 w 1342"/>
                <a:gd name="T7" fmla="*/ 41 h 775"/>
                <a:gd name="T8" fmla="*/ 67 w 1342"/>
                <a:gd name="T9" fmla="*/ 775 h 775"/>
              </a:gdLst>
              <a:ahLst/>
              <a:cxnLst>
                <a:cxn ang="0">
                  <a:pos x="T0" y="T1"/>
                </a:cxn>
                <a:cxn ang="0">
                  <a:pos x="T2" y="T3"/>
                </a:cxn>
                <a:cxn ang="0">
                  <a:pos x="T4" y="T5"/>
                </a:cxn>
                <a:cxn ang="0">
                  <a:pos x="T6" y="T7"/>
                </a:cxn>
                <a:cxn ang="0">
                  <a:pos x="T8" y="T9"/>
                </a:cxn>
              </a:cxnLst>
              <a:rect l="0" t="0" r="r" b="b"/>
              <a:pathLst>
                <a:path w="1342" h="775">
                  <a:moveTo>
                    <a:pt x="67" y="775"/>
                  </a:moveTo>
                  <a:lnTo>
                    <a:pt x="0" y="737"/>
                  </a:lnTo>
                  <a:lnTo>
                    <a:pt x="1275" y="0"/>
                  </a:lnTo>
                  <a:lnTo>
                    <a:pt x="1342" y="41"/>
                  </a:lnTo>
                  <a:lnTo>
                    <a:pt x="67" y="775"/>
                  </a:lnTo>
                  <a:close/>
                </a:path>
              </a:pathLst>
            </a:custGeom>
            <a:solidFill>
              <a:srgbClr val="2C3E50"/>
            </a:solidFill>
            <a:ln>
              <a:noFill/>
            </a:ln>
          </p:spPr>
          <p:txBody>
            <a:bodyPr lIns="68580" tIns="34290" rIns="68580" bIns="34290"/>
            <a:lstStyle/>
            <a:p>
              <a:pPr eaLnBrk="1" fontAlgn="auto" hangingPunct="1">
                <a:spcBef>
                  <a:spcPts val="0"/>
                </a:spcBef>
                <a:spcAft>
                  <a:spcPts val="0"/>
                </a:spcAft>
                <a:defRPr/>
              </a:pPr>
              <a:endParaRPr lang="en-US" sz="1013">
                <a:latin typeface="+mn-lt"/>
              </a:endParaRPr>
            </a:p>
          </p:txBody>
        </p:sp>
        <p:sp>
          <p:nvSpPr>
            <p:cNvPr id="60" name="Freeform 59">
              <a:extLst>
                <a:ext uri="{FF2B5EF4-FFF2-40B4-BE49-F238E27FC236}">
                  <a16:creationId xmlns:a16="http://schemas.microsoft.com/office/drawing/2014/main" id="{C5E1614A-526C-4F6D-4246-5D6B548D0034}"/>
                </a:ext>
              </a:extLst>
            </p:cNvPr>
            <p:cNvSpPr>
              <a:spLocks/>
            </p:cNvSpPr>
            <p:nvPr/>
          </p:nvSpPr>
          <p:spPr bwMode="auto">
            <a:xfrm>
              <a:off x="8661863" y="3787157"/>
              <a:ext cx="1191935" cy="1652148"/>
            </a:xfrm>
            <a:custGeom>
              <a:avLst/>
              <a:gdLst>
                <a:gd name="T0" fmla="*/ 1275 w 1277"/>
                <a:gd name="T1" fmla="*/ 0 h 1768"/>
                <a:gd name="T2" fmla="*/ 1277 w 1277"/>
                <a:gd name="T3" fmla="*/ 1033 h 1768"/>
                <a:gd name="T4" fmla="*/ 2 w 1277"/>
                <a:gd name="T5" fmla="*/ 1768 h 1768"/>
                <a:gd name="T6" fmla="*/ 0 w 1277"/>
                <a:gd name="T7" fmla="*/ 734 h 1768"/>
                <a:gd name="T8" fmla="*/ 1275 w 1277"/>
                <a:gd name="T9" fmla="*/ 0 h 1768"/>
              </a:gdLst>
              <a:ahLst/>
              <a:cxnLst>
                <a:cxn ang="0">
                  <a:pos x="T0" y="T1"/>
                </a:cxn>
                <a:cxn ang="0">
                  <a:pos x="T2" y="T3"/>
                </a:cxn>
                <a:cxn ang="0">
                  <a:pos x="T4" y="T5"/>
                </a:cxn>
                <a:cxn ang="0">
                  <a:pos x="T6" y="T7"/>
                </a:cxn>
                <a:cxn ang="0">
                  <a:pos x="T8" y="T9"/>
                </a:cxn>
              </a:cxnLst>
              <a:rect l="0" t="0" r="r" b="b"/>
              <a:pathLst>
                <a:path w="1277" h="1768">
                  <a:moveTo>
                    <a:pt x="1275" y="0"/>
                  </a:moveTo>
                  <a:lnTo>
                    <a:pt x="1277" y="1033"/>
                  </a:lnTo>
                  <a:lnTo>
                    <a:pt x="2" y="1768"/>
                  </a:lnTo>
                  <a:lnTo>
                    <a:pt x="0" y="734"/>
                  </a:lnTo>
                  <a:lnTo>
                    <a:pt x="1275" y="0"/>
                  </a:lnTo>
                  <a:close/>
                </a:path>
              </a:pathLst>
            </a:custGeom>
            <a:solidFill>
              <a:srgbClr val="161F28"/>
            </a:solidFill>
            <a:ln>
              <a:noFill/>
            </a:ln>
          </p:spPr>
          <p:txBody>
            <a:bodyPr lIns="68580" tIns="34290" rIns="68580" bIns="34290"/>
            <a:lstStyle/>
            <a:p>
              <a:pPr eaLnBrk="1" fontAlgn="auto" hangingPunct="1">
                <a:spcBef>
                  <a:spcPts val="0"/>
                </a:spcBef>
                <a:spcAft>
                  <a:spcPts val="0"/>
                </a:spcAft>
                <a:defRPr/>
              </a:pPr>
              <a:endParaRPr lang="en-US" sz="1013">
                <a:latin typeface="+mn-lt"/>
              </a:endParaRPr>
            </a:p>
          </p:txBody>
        </p:sp>
        <p:sp>
          <p:nvSpPr>
            <p:cNvPr id="61" name="Freeform 60">
              <a:extLst>
                <a:ext uri="{FF2B5EF4-FFF2-40B4-BE49-F238E27FC236}">
                  <a16:creationId xmlns:a16="http://schemas.microsoft.com/office/drawing/2014/main" id="{80E60E76-379C-AD18-D757-808BD7B8EBF6}"/>
                </a:ext>
              </a:extLst>
            </p:cNvPr>
            <p:cNvSpPr>
              <a:spLocks/>
            </p:cNvSpPr>
            <p:nvPr/>
          </p:nvSpPr>
          <p:spPr bwMode="auto">
            <a:xfrm>
              <a:off x="8697855" y="3837927"/>
              <a:ext cx="1117835" cy="1548493"/>
            </a:xfrm>
            <a:custGeom>
              <a:avLst/>
              <a:gdLst>
                <a:gd name="T0" fmla="*/ 0 w 1197"/>
                <a:gd name="T1" fmla="*/ 690 h 1659"/>
                <a:gd name="T2" fmla="*/ 1194 w 1197"/>
                <a:gd name="T3" fmla="*/ 0 h 1659"/>
                <a:gd name="T4" fmla="*/ 1197 w 1197"/>
                <a:gd name="T5" fmla="*/ 969 h 1659"/>
                <a:gd name="T6" fmla="*/ 2 w 1197"/>
                <a:gd name="T7" fmla="*/ 1659 h 1659"/>
                <a:gd name="T8" fmla="*/ 0 w 1197"/>
                <a:gd name="T9" fmla="*/ 690 h 1659"/>
              </a:gdLst>
              <a:ahLst/>
              <a:cxnLst>
                <a:cxn ang="0">
                  <a:pos x="T0" y="T1"/>
                </a:cxn>
                <a:cxn ang="0">
                  <a:pos x="T2" y="T3"/>
                </a:cxn>
                <a:cxn ang="0">
                  <a:pos x="T4" y="T5"/>
                </a:cxn>
                <a:cxn ang="0">
                  <a:pos x="T6" y="T7"/>
                </a:cxn>
                <a:cxn ang="0">
                  <a:pos x="T8" y="T9"/>
                </a:cxn>
              </a:cxnLst>
              <a:rect l="0" t="0" r="r" b="b"/>
              <a:pathLst>
                <a:path w="1197" h="1659">
                  <a:moveTo>
                    <a:pt x="0" y="690"/>
                  </a:moveTo>
                  <a:lnTo>
                    <a:pt x="1194" y="0"/>
                  </a:lnTo>
                  <a:lnTo>
                    <a:pt x="1197" y="969"/>
                  </a:lnTo>
                  <a:lnTo>
                    <a:pt x="2" y="1659"/>
                  </a:lnTo>
                  <a:lnTo>
                    <a:pt x="0" y="690"/>
                  </a:lnTo>
                  <a:close/>
                </a:path>
              </a:pathLst>
            </a:custGeom>
            <a:solidFill>
              <a:schemeClr val="bg2">
                <a:lumMod val="95000"/>
              </a:schemeClr>
            </a:solidFill>
            <a:ln>
              <a:noFill/>
            </a:ln>
          </p:spPr>
          <p:txBody>
            <a:bodyPr lIns="68580" tIns="34290" rIns="68580" bIns="34290"/>
            <a:lstStyle/>
            <a:p>
              <a:pPr eaLnBrk="1" fontAlgn="auto" hangingPunct="1">
                <a:spcBef>
                  <a:spcPts val="0"/>
                </a:spcBef>
                <a:spcAft>
                  <a:spcPts val="0"/>
                </a:spcAft>
                <a:defRPr/>
              </a:pPr>
              <a:endParaRPr lang="en-US" sz="1013">
                <a:latin typeface="+mn-lt"/>
              </a:endParaRPr>
            </a:p>
          </p:txBody>
        </p:sp>
        <p:sp>
          <p:nvSpPr>
            <p:cNvPr id="62" name="Freeform 61">
              <a:extLst>
                <a:ext uri="{FF2B5EF4-FFF2-40B4-BE49-F238E27FC236}">
                  <a16:creationId xmlns:a16="http://schemas.microsoft.com/office/drawing/2014/main" id="{44FB9A79-F8BD-D189-A6BC-6B9B9C978662}"/>
                </a:ext>
              </a:extLst>
            </p:cNvPr>
            <p:cNvSpPr>
              <a:spLocks noEditPoints="1"/>
            </p:cNvSpPr>
            <p:nvPr/>
          </p:nvSpPr>
          <p:spPr bwMode="auto">
            <a:xfrm>
              <a:off x="9388034" y="4476786"/>
              <a:ext cx="334504" cy="325776"/>
            </a:xfrm>
            <a:custGeom>
              <a:avLst/>
              <a:gdLst>
                <a:gd name="T0" fmla="*/ 358 w 358"/>
                <a:gd name="T1" fmla="*/ 142 h 348"/>
                <a:gd name="T2" fmla="*/ 0 w 358"/>
                <a:gd name="T3" fmla="*/ 348 h 348"/>
                <a:gd name="T4" fmla="*/ 0 w 358"/>
                <a:gd name="T5" fmla="*/ 334 h 348"/>
                <a:gd name="T6" fmla="*/ 358 w 358"/>
                <a:gd name="T7" fmla="*/ 128 h 348"/>
                <a:gd name="T8" fmla="*/ 358 w 358"/>
                <a:gd name="T9" fmla="*/ 142 h 348"/>
                <a:gd name="T10" fmla="*/ 358 w 358"/>
                <a:gd name="T11" fmla="*/ 95 h 348"/>
                <a:gd name="T12" fmla="*/ 0 w 358"/>
                <a:gd name="T13" fmla="*/ 301 h 348"/>
                <a:gd name="T14" fmla="*/ 0 w 358"/>
                <a:gd name="T15" fmla="*/ 315 h 348"/>
                <a:gd name="T16" fmla="*/ 358 w 358"/>
                <a:gd name="T17" fmla="*/ 109 h 348"/>
                <a:gd name="T18" fmla="*/ 358 w 358"/>
                <a:gd name="T19" fmla="*/ 95 h 348"/>
                <a:gd name="T20" fmla="*/ 358 w 358"/>
                <a:gd name="T21" fmla="*/ 64 h 348"/>
                <a:gd name="T22" fmla="*/ 0 w 358"/>
                <a:gd name="T23" fmla="*/ 270 h 348"/>
                <a:gd name="T24" fmla="*/ 0 w 358"/>
                <a:gd name="T25" fmla="*/ 284 h 348"/>
                <a:gd name="T26" fmla="*/ 358 w 358"/>
                <a:gd name="T27" fmla="*/ 78 h 348"/>
                <a:gd name="T28" fmla="*/ 358 w 358"/>
                <a:gd name="T29" fmla="*/ 64 h 348"/>
                <a:gd name="T30" fmla="*/ 358 w 358"/>
                <a:gd name="T31" fmla="*/ 33 h 348"/>
                <a:gd name="T32" fmla="*/ 0 w 358"/>
                <a:gd name="T33" fmla="*/ 239 h 348"/>
                <a:gd name="T34" fmla="*/ 0 w 358"/>
                <a:gd name="T35" fmla="*/ 254 h 348"/>
                <a:gd name="T36" fmla="*/ 358 w 358"/>
                <a:gd name="T37" fmla="*/ 47 h 348"/>
                <a:gd name="T38" fmla="*/ 358 w 358"/>
                <a:gd name="T39" fmla="*/ 33 h 348"/>
                <a:gd name="T40" fmla="*/ 358 w 358"/>
                <a:gd name="T41" fmla="*/ 0 h 348"/>
                <a:gd name="T42" fmla="*/ 0 w 358"/>
                <a:gd name="T43" fmla="*/ 209 h 348"/>
                <a:gd name="T44" fmla="*/ 0 w 358"/>
                <a:gd name="T45" fmla="*/ 220 h 348"/>
                <a:gd name="T46" fmla="*/ 358 w 358"/>
                <a:gd name="T47" fmla="*/ 14 h 348"/>
                <a:gd name="T48" fmla="*/ 358 w 358"/>
                <a:gd name="T49"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8" h="348">
                  <a:moveTo>
                    <a:pt x="358" y="142"/>
                  </a:moveTo>
                  <a:lnTo>
                    <a:pt x="0" y="348"/>
                  </a:lnTo>
                  <a:lnTo>
                    <a:pt x="0" y="334"/>
                  </a:lnTo>
                  <a:lnTo>
                    <a:pt x="358" y="128"/>
                  </a:lnTo>
                  <a:lnTo>
                    <a:pt x="358" y="142"/>
                  </a:lnTo>
                  <a:close/>
                  <a:moveTo>
                    <a:pt x="358" y="95"/>
                  </a:moveTo>
                  <a:lnTo>
                    <a:pt x="0" y="301"/>
                  </a:lnTo>
                  <a:lnTo>
                    <a:pt x="0" y="315"/>
                  </a:lnTo>
                  <a:lnTo>
                    <a:pt x="358" y="109"/>
                  </a:lnTo>
                  <a:lnTo>
                    <a:pt x="358" y="95"/>
                  </a:lnTo>
                  <a:close/>
                  <a:moveTo>
                    <a:pt x="358" y="64"/>
                  </a:moveTo>
                  <a:lnTo>
                    <a:pt x="0" y="270"/>
                  </a:lnTo>
                  <a:lnTo>
                    <a:pt x="0" y="284"/>
                  </a:lnTo>
                  <a:lnTo>
                    <a:pt x="358" y="78"/>
                  </a:lnTo>
                  <a:lnTo>
                    <a:pt x="358" y="64"/>
                  </a:lnTo>
                  <a:close/>
                  <a:moveTo>
                    <a:pt x="358" y="33"/>
                  </a:moveTo>
                  <a:lnTo>
                    <a:pt x="0" y="239"/>
                  </a:lnTo>
                  <a:lnTo>
                    <a:pt x="0" y="254"/>
                  </a:lnTo>
                  <a:lnTo>
                    <a:pt x="358" y="47"/>
                  </a:lnTo>
                  <a:lnTo>
                    <a:pt x="358" y="33"/>
                  </a:lnTo>
                  <a:close/>
                  <a:moveTo>
                    <a:pt x="358" y="0"/>
                  </a:moveTo>
                  <a:lnTo>
                    <a:pt x="0" y="209"/>
                  </a:lnTo>
                  <a:lnTo>
                    <a:pt x="0" y="220"/>
                  </a:lnTo>
                  <a:lnTo>
                    <a:pt x="358" y="14"/>
                  </a:lnTo>
                  <a:lnTo>
                    <a:pt x="358" y="0"/>
                  </a:lnTo>
                  <a:close/>
                </a:path>
              </a:pathLst>
            </a:custGeom>
            <a:solidFill>
              <a:srgbClr val="636466"/>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013">
                <a:latin typeface="+mn-lt"/>
              </a:endParaRPr>
            </a:p>
          </p:txBody>
        </p:sp>
        <p:sp>
          <p:nvSpPr>
            <p:cNvPr id="63" name="Freeform 62">
              <a:extLst>
                <a:ext uri="{FF2B5EF4-FFF2-40B4-BE49-F238E27FC236}">
                  <a16:creationId xmlns:a16="http://schemas.microsoft.com/office/drawing/2014/main" id="{6BFA3AA0-8B39-AC49-0F3B-D9C599469BE0}"/>
                </a:ext>
              </a:extLst>
            </p:cNvPr>
            <p:cNvSpPr>
              <a:spLocks noEditPoints="1"/>
            </p:cNvSpPr>
            <p:nvPr/>
          </p:nvSpPr>
          <p:spPr bwMode="auto">
            <a:xfrm>
              <a:off x="9388034" y="4106586"/>
              <a:ext cx="334504" cy="514050"/>
            </a:xfrm>
            <a:custGeom>
              <a:avLst/>
              <a:gdLst>
                <a:gd name="T0" fmla="*/ 0 w 151"/>
                <a:gd name="T1" fmla="*/ 233 h 233"/>
                <a:gd name="T2" fmla="*/ 151 w 151"/>
                <a:gd name="T3" fmla="*/ 113 h 233"/>
                <a:gd name="T4" fmla="*/ 119 w 151"/>
                <a:gd name="T5" fmla="*/ 19 h 233"/>
                <a:gd name="T6" fmla="*/ 119 w 151"/>
                <a:gd name="T7" fmla="*/ 48 h 233"/>
                <a:gd name="T8" fmla="*/ 119 w 151"/>
                <a:gd name="T9" fmla="*/ 19 h 233"/>
                <a:gd name="T10" fmla="*/ 119 w 151"/>
                <a:gd name="T11" fmla="*/ 42 h 233"/>
                <a:gd name="T12" fmla="*/ 119 w 151"/>
                <a:gd name="T13" fmla="*/ 25 h 233"/>
                <a:gd name="T14" fmla="*/ 95 w 151"/>
                <a:gd name="T15" fmla="*/ 62 h 233"/>
                <a:gd name="T16" fmla="*/ 113 w 151"/>
                <a:gd name="T17" fmla="*/ 3 h 233"/>
                <a:gd name="T18" fmla="*/ 95 w 151"/>
                <a:gd name="T19" fmla="*/ 62 h 233"/>
                <a:gd name="T20" fmla="*/ 25 w 151"/>
                <a:gd name="T21" fmla="*/ 54 h 233"/>
                <a:gd name="T22" fmla="*/ 33 w 151"/>
                <a:gd name="T23" fmla="*/ 91 h 233"/>
                <a:gd name="T24" fmla="*/ 16 w 151"/>
                <a:gd name="T25" fmla="*/ 108 h 233"/>
                <a:gd name="T26" fmla="*/ 13 w 151"/>
                <a:gd name="T27" fmla="*/ 101 h 233"/>
                <a:gd name="T28" fmla="*/ 17 w 151"/>
                <a:gd name="T29" fmla="*/ 98 h 233"/>
                <a:gd name="T30" fmla="*/ 31 w 151"/>
                <a:gd name="T31" fmla="*/ 79 h 233"/>
                <a:gd name="T32" fmla="*/ 22 w 151"/>
                <a:gd name="T33" fmla="*/ 87 h 233"/>
                <a:gd name="T34" fmla="*/ 19 w 151"/>
                <a:gd name="T35" fmla="*/ 74 h 233"/>
                <a:gd name="T36" fmla="*/ 30 w 151"/>
                <a:gd name="T37" fmla="*/ 72 h 233"/>
                <a:gd name="T38" fmla="*/ 25 w 151"/>
                <a:gd name="T39" fmla="*/ 63 h 233"/>
                <a:gd name="T40" fmla="*/ 44 w 151"/>
                <a:gd name="T41" fmla="*/ 78 h 233"/>
                <a:gd name="T42" fmla="*/ 52 w 151"/>
                <a:gd name="T43" fmla="*/ 62 h 233"/>
                <a:gd name="T44" fmla="*/ 60 w 151"/>
                <a:gd name="T45" fmla="*/ 34 h 233"/>
                <a:gd name="T46" fmla="*/ 68 w 151"/>
                <a:gd name="T47" fmla="*/ 52 h 233"/>
                <a:gd name="T48" fmla="*/ 75 w 151"/>
                <a:gd name="T49" fmla="*/ 60 h 233"/>
                <a:gd name="T50" fmla="*/ 44 w 151"/>
                <a:gd name="T51" fmla="*/ 78 h 233"/>
                <a:gd name="T52" fmla="*/ 60 w 151"/>
                <a:gd name="T53" fmla="*/ 53 h 233"/>
                <a:gd name="T54" fmla="*/ 60 w 151"/>
                <a:gd name="T55" fmla="*/ 42 h 233"/>
                <a:gd name="T56" fmla="*/ 54 w 151"/>
                <a:gd name="T57" fmla="*/ 72 h 233"/>
                <a:gd name="T58" fmla="*/ 65 w 151"/>
                <a:gd name="T59" fmla="*/ 66 h 233"/>
                <a:gd name="T60" fmla="*/ 54 w 151"/>
                <a:gd name="T61" fmla="*/ 72 h 233"/>
                <a:gd name="T62" fmla="*/ 90 w 151"/>
                <a:gd name="T63" fmla="*/ 17 h 233"/>
                <a:gd name="T64" fmla="*/ 90 w 151"/>
                <a:gd name="T65" fmla="*/ 46 h 233"/>
                <a:gd name="T66" fmla="*/ 86 w 151"/>
                <a:gd name="T67" fmla="*/ 34 h 233"/>
                <a:gd name="T68" fmla="*/ 94 w 151"/>
                <a:gd name="T69" fmla="*/ 29 h 233"/>
                <a:gd name="T70" fmla="*/ 86 w 151"/>
                <a:gd name="T71" fmla="*/ 3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1" h="233">
                  <a:moveTo>
                    <a:pt x="151" y="146"/>
                  </a:moveTo>
                  <a:cubicBezTo>
                    <a:pt x="0" y="233"/>
                    <a:pt x="0" y="233"/>
                    <a:pt x="0" y="233"/>
                  </a:cubicBezTo>
                  <a:cubicBezTo>
                    <a:pt x="0" y="201"/>
                    <a:pt x="0" y="201"/>
                    <a:pt x="0" y="201"/>
                  </a:cubicBezTo>
                  <a:cubicBezTo>
                    <a:pt x="151" y="113"/>
                    <a:pt x="151" y="113"/>
                    <a:pt x="151" y="113"/>
                  </a:cubicBezTo>
                  <a:lnTo>
                    <a:pt x="151" y="146"/>
                  </a:lnTo>
                  <a:close/>
                  <a:moveTo>
                    <a:pt x="119" y="19"/>
                  </a:moveTo>
                  <a:cubicBezTo>
                    <a:pt x="126" y="15"/>
                    <a:pt x="130" y="19"/>
                    <a:pt x="130" y="27"/>
                  </a:cubicBezTo>
                  <a:cubicBezTo>
                    <a:pt x="130" y="37"/>
                    <a:pt x="125" y="45"/>
                    <a:pt x="119" y="48"/>
                  </a:cubicBezTo>
                  <a:cubicBezTo>
                    <a:pt x="113" y="52"/>
                    <a:pt x="108" y="49"/>
                    <a:pt x="108" y="40"/>
                  </a:cubicBezTo>
                  <a:cubicBezTo>
                    <a:pt x="108" y="32"/>
                    <a:pt x="112" y="23"/>
                    <a:pt x="119" y="19"/>
                  </a:cubicBezTo>
                  <a:close/>
                  <a:moveTo>
                    <a:pt x="115" y="36"/>
                  </a:moveTo>
                  <a:cubicBezTo>
                    <a:pt x="115" y="41"/>
                    <a:pt x="116" y="44"/>
                    <a:pt x="119" y="42"/>
                  </a:cubicBezTo>
                  <a:cubicBezTo>
                    <a:pt x="122" y="41"/>
                    <a:pt x="123" y="37"/>
                    <a:pt x="123" y="31"/>
                  </a:cubicBezTo>
                  <a:cubicBezTo>
                    <a:pt x="123" y="27"/>
                    <a:pt x="122" y="24"/>
                    <a:pt x="119" y="25"/>
                  </a:cubicBezTo>
                  <a:cubicBezTo>
                    <a:pt x="116" y="27"/>
                    <a:pt x="115" y="31"/>
                    <a:pt x="115" y="36"/>
                  </a:cubicBezTo>
                  <a:close/>
                  <a:moveTo>
                    <a:pt x="95" y="62"/>
                  </a:moveTo>
                  <a:cubicBezTo>
                    <a:pt x="119" y="0"/>
                    <a:pt x="119" y="0"/>
                    <a:pt x="119" y="0"/>
                  </a:cubicBezTo>
                  <a:cubicBezTo>
                    <a:pt x="113" y="3"/>
                    <a:pt x="113" y="3"/>
                    <a:pt x="113" y="3"/>
                  </a:cubicBezTo>
                  <a:cubicBezTo>
                    <a:pt x="90" y="65"/>
                    <a:pt x="90" y="65"/>
                    <a:pt x="90" y="65"/>
                  </a:cubicBezTo>
                  <a:lnTo>
                    <a:pt x="95" y="62"/>
                  </a:lnTo>
                  <a:close/>
                  <a:moveTo>
                    <a:pt x="10" y="80"/>
                  </a:moveTo>
                  <a:cubicBezTo>
                    <a:pt x="9" y="71"/>
                    <a:pt x="16" y="60"/>
                    <a:pt x="25" y="54"/>
                  </a:cubicBezTo>
                  <a:cubicBezTo>
                    <a:pt x="35" y="48"/>
                    <a:pt x="40" y="55"/>
                    <a:pt x="40" y="66"/>
                  </a:cubicBezTo>
                  <a:cubicBezTo>
                    <a:pt x="40" y="75"/>
                    <a:pt x="38" y="84"/>
                    <a:pt x="33" y="91"/>
                  </a:cubicBezTo>
                  <a:cubicBezTo>
                    <a:pt x="29" y="97"/>
                    <a:pt x="24" y="103"/>
                    <a:pt x="18" y="107"/>
                  </a:cubicBezTo>
                  <a:cubicBezTo>
                    <a:pt x="17" y="107"/>
                    <a:pt x="16" y="108"/>
                    <a:pt x="16" y="108"/>
                  </a:cubicBezTo>
                  <a:cubicBezTo>
                    <a:pt x="15" y="108"/>
                    <a:pt x="14" y="109"/>
                    <a:pt x="13" y="109"/>
                  </a:cubicBezTo>
                  <a:cubicBezTo>
                    <a:pt x="13" y="101"/>
                    <a:pt x="13" y="101"/>
                    <a:pt x="13" y="101"/>
                  </a:cubicBezTo>
                  <a:cubicBezTo>
                    <a:pt x="14" y="100"/>
                    <a:pt x="14" y="100"/>
                    <a:pt x="15" y="100"/>
                  </a:cubicBezTo>
                  <a:cubicBezTo>
                    <a:pt x="16" y="99"/>
                    <a:pt x="17" y="99"/>
                    <a:pt x="17" y="98"/>
                  </a:cubicBezTo>
                  <a:cubicBezTo>
                    <a:pt x="20" y="96"/>
                    <a:pt x="23" y="94"/>
                    <a:pt x="25" y="91"/>
                  </a:cubicBezTo>
                  <a:cubicBezTo>
                    <a:pt x="28" y="87"/>
                    <a:pt x="30" y="83"/>
                    <a:pt x="31" y="79"/>
                  </a:cubicBezTo>
                  <a:cubicBezTo>
                    <a:pt x="30" y="79"/>
                    <a:pt x="30" y="79"/>
                    <a:pt x="30" y="79"/>
                  </a:cubicBezTo>
                  <a:cubicBezTo>
                    <a:pt x="29" y="82"/>
                    <a:pt x="26" y="85"/>
                    <a:pt x="22" y="87"/>
                  </a:cubicBezTo>
                  <a:cubicBezTo>
                    <a:pt x="15" y="91"/>
                    <a:pt x="10" y="89"/>
                    <a:pt x="10" y="80"/>
                  </a:cubicBezTo>
                  <a:close/>
                  <a:moveTo>
                    <a:pt x="19" y="74"/>
                  </a:moveTo>
                  <a:cubicBezTo>
                    <a:pt x="19" y="78"/>
                    <a:pt x="21" y="80"/>
                    <a:pt x="25" y="78"/>
                  </a:cubicBezTo>
                  <a:cubicBezTo>
                    <a:pt x="27" y="77"/>
                    <a:pt x="29" y="74"/>
                    <a:pt x="30" y="72"/>
                  </a:cubicBezTo>
                  <a:cubicBezTo>
                    <a:pt x="30" y="71"/>
                    <a:pt x="31" y="70"/>
                    <a:pt x="31" y="69"/>
                  </a:cubicBezTo>
                  <a:cubicBezTo>
                    <a:pt x="30" y="64"/>
                    <a:pt x="29" y="60"/>
                    <a:pt x="25" y="63"/>
                  </a:cubicBezTo>
                  <a:cubicBezTo>
                    <a:pt x="21" y="64"/>
                    <a:pt x="19" y="69"/>
                    <a:pt x="19" y="74"/>
                  </a:cubicBezTo>
                  <a:close/>
                  <a:moveTo>
                    <a:pt x="44" y="78"/>
                  </a:moveTo>
                  <a:cubicBezTo>
                    <a:pt x="44" y="73"/>
                    <a:pt x="47" y="67"/>
                    <a:pt x="52" y="63"/>
                  </a:cubicBezTo>
                  <a:cubicBezTo>
                    <a:pt x="52" y="62"/>
                    <a:pt x="52" y="62"/>
                    <a:pt x="52" y="62"/>
                  </a:cubicBezTo>
                  <a:cubicBezTo>
                    <a:pt x="48" y="62"/>
                    <a:pt x="46" y="60"/>
                    <a:pt x="46" y="56"/>
                  </a:cubicBezTo>
                  <a:cubicBezTo>
                    <a:pt x="46" y="48"/>
                    <a:pt x="52" y="39"/>
                    <a:pt x="60" y="34"/>
                  </a:cubicBezTo>
                  <a:cubicBezTo>
                    <a:pt x="69" y="29"/>
                    <a:pt x="73" y="33"/>
                    <a:pt x="73" y="38"/>
                  </a:cubicBezTo>
                  <a:cubicBezTo>
                    <a:pt x="73" y="42"/>
                    <a:pt x="72" y="47"/>
                    <a:pt x="68" y="52"/>
                  </a:cubicBezTo>
                  <a:cubicBezTo>
                    <a:pt x="68" y="52"/>
                    <a:pt x="68" y="52"/>
                    <a:pt x="68" y="52"/>
                  </a:cubicBezTo>
                  <a:cubicBezTo>
                    <a:pt x="71" y="52"/>
                    <a:pt x="75" y="54"/>
                    <a:pt x="75" y="60"/>
                  </a:cubicBezTo>
                  <a:cubicBezTo>
                    <a:pt x="75" y="68"/>
                    <a:pt x="69" y="77"/>
                    <a:pt x="59" y="83"/>
                  </a:cubicBezTo>
                  <a:cubicBezTo>
                    <a:pt x="49" y="89"/>
                    <a:pt x="44" y="85"/>
                    <a:pt x="44" y="78"/>
                  </a:cubicBezTo>
                  <a:close/>
                  <a:moveTo>
                    <a:pt x="55" y="50"/>
                  </a:moveTo>
                  <a:cubicBezTo>
                    <a:pt x="55" y="53"/>
                    <a:pt x="57" y="54"/>
                    <a:pt x="60" y="53"/>
                  </a:cubicBezTo>
                  <a:cubicBezTo>
                    <a:pt x="63" y="51"/>
                    <a:pt x="64" y="48"/>
                    <a:pt x="64" y="45"/>
                  </a:cubicBezTo>
                  <a:cubicBezTo>
                    <a:pt x="64" y="42"/>
                    <a:pt x="63" y="40"/>
                    <a:pt x="60" y="42"/>
                  </a:cubicBezTo>
                  <a:cubicBezTo>
                    <a:pt x="56" y="44"/>
                    <a:pt x="55" y="47"/>
                    <a:pt x="55" y="50"/>
                  </a:cubicBezTo>
                  <a:close/>
                  <a:moveTo>
                    <a:pt x="54" y="72"/>
                  </a:moveTo>
                  <a:cubicBezTo>
                    <a:pt x="54" y="75"/>
                    <a:pt x="56" y="77"/>
                    <a:pt x="60" y="75"/>
                  </a:cubicBezTo>
                  <a:cubicBezTo>
                    <a:pt x="63" y="73"/>
                    <a:pt x="65" y="69"/>
                    <a:pt x="65" y="66"/>
                  </a:cubicBezTo>
                  <a:cubicBezTo>
                    <a:pt x="65" y="62"/>
                    <a:pt x="63" y="61"/>
                    <a:pt x="59" y="62"/>
                  </a:cubicBezTo>
                  <a:cubicBezTo>
                    <a:pt x="56" y="65"/>
                    <a:pt x="54" y="68"/>
                    <a:pt x="54" y="72"/>
                  </a:cubicBezTo>
                  <a:close/>
                  <a:moveTo>
                    <a:pt x="79" y="38"/>
                  </a:moveTo>
                  <a:cubicBezTo>
                    <a:pt x="79" y="30"/>
                    <a:pt x="83" y="21"/>
                    <a:pt x="90" y="17"/>
                  </a:cubicBezTo>
                  <a:cubicBezTo>
                    <a:pt x="97" y="13"/>
                    <a:pt x="101" y="16"/>
                    <a:pt x="101" y="24"/>
                  </a:cubicBezTo>
                  <a:cubicBezTo>
                    <a:pt x="101" y="34"/>
                    <a:pt x="96" y="42"/>
                    <a:pt x="90" y="46"/>
                  </a:cubicBezTo>
                  <a:cubicBezTo>
                    <a:pt x="84" y="49"/>
                    <a:pt x="79" y="47"/>
                    <a:pt x="79" y="38"/>
                  </a:cubicBezTo>
                  <a:close/>
                  <a:moveTo>
                    <a:pt x="86" y="34"/>
                  </a:moveTo>
                  <a:cubicBezTo>
                    <a:pt x="86" y="39"/>
                    <a:pt x="87" y="41"/>
                    <a:pt x="90" y="40"/>
                  </a:cubicBezTo>
                  <a:cubicBezTo>
                    <a:pt x="93" y="38"/>
                    <a:pt x="94" y="34"/>
                    <a:pt x="94" y="29"/>
                  </a:cubicBezTo>
                  <a:cubicBezTo>
                    <a:pt x="94" y="24"/>
                    <a:pt x="93" y="21"/>
                    <a:pt x="90" y="23"/>
                  </a:cubicBezTo>
                  <a:cubicBezTo>
                    <a:pt x="87" y="24"/>
                    <a:pt x="86" y="29"/>
                    <a:pt x="86" y="34"/>
                  </a:cubicBezTo>
                  <a:close/>
                </a:path>
              </a:pathLst>
            </a:custGeom>
            <a:solidFill>
              <a:schemeClr val="accent6"/>
            </a:solidFill>
            <a:ln>
              <a:noFill/>
            </a:ln>
          </p:spPr>
          <p:txBody>
            <a:bodyPr lIns="68580" tIns="34290" rIns="68580" bIns="34290"/>
            <a:lstStyle/>
            <a:p>
              <a:pPr eaLnBrk="1" fontAlgn="auto" hangingPunct="1">
                <a:spcBef>
                  <a:spcPts val="0"/>
                </a:spcBef>
                <a:spcAft>
                  <a:spcPts val="0"/>
                </a:spcAft>
                <a:defRPr/>
              </a:pPr>
              <a:endParaRPr lang="en-US" sz="1013">
                <a:latin typeface="+mn-lt"/>
              </a:endParaRPr>
            </a:p>
          </p:txBody>
        </p:sp>
        <p:sp>
          <p:nvSpPr>
            <p:cNvPr id="64" name="Freeform 63">
              <a:extLst>
                <a:ext uri="{FF2B5EF4-FFF2-40B4-BE49-F238E27FC236}">
                  <a16:creationId xmlns:a16="http://schemas.microsoft.com/office/drawing/2014/main" id="{C6F685D8-9BEB-5780-954A-4BD6FE947B23}"/>
                </a:ext>
              </a:extLst>
            </p:cNvPr>
            <p:cNvSpPr>
              <a:spLocks/>
            </p:cNvSpPr>
            <p:nvPr/>
          </p:nvSpPr>
          <p:spPr bwMode="auto">
            <a:xfrm>
              <a:off x="8812179" y="4842754"/>
              <a:ext cx="491170" cy="315199"/>
            </a:xfrm>
            <a:custGeom>
              <a:avLst/>
              <a:gdLst>
                <a:gd name="T0" fmla="*/ 526 w 526"/>
                <a:gd name="T1" fmla="*/ 0 h 337"/>
                <a:gd name="T2" fmla="*/ 526 w 526"/>
                <a:gd name="T3" fmla="*/ 31 h 337"/>
                <a:gd name="T4" fmla="*/ 0 w 526"/>
                <a:gd name="T5" fmla="*/ 337 h 337"/>
                <a:gd name="T6" fmla="*/ 0 w 526"/>
                <a:gd name="T7" fmla="*/ 306 h 337"/>
                <a:gd name="T8" fmla="*/ 526 w 526"/>
                <a:gd name="T9" fmla="*/ 0 h 337"/>
              </a:gdLst>
              <a:ahLst/>
              <a:cxnLst>
                <a:cxn ang="0">
                  <a:pos x="T0" y="T1"/>
                </a:cxn>
                <a:cxn ang="0">
                  <a:pos x="T2" y="T3"/>
                </a:cxn>
                <a:cxn ang="0">
                  <a:pos x="T4" y="T5"/>
                </a:cxn>
                <a:cxn ang="0">
                  <a:pos x="T6" y="T7"/>
                </a:cxn>
                <a:cxn ang="0">
                  <a:pos x="T8" y="T9"/>
                </a:cxn>
              </a:cxnLst>
              <a:rect l="0" t="0" r="r" b="b"/>
              <a:pathLst>
                <a:path w="526" h="337">
                  <a:moveTo>
                    <a:pt x="526" y="0"/>
                  </a:moveTo>
                  <a:lnTo>
                    <a:pt x="526" y="31"/>
                  </a:lnTo>
                  <a:lnTo>
                    <a:pt x="0" y="337"/>
                  </a:lnTo>
                  <a:lnTo>
                    <a:pt x="0" y="306"/>
                  </a:lnTo>
                  <a:lnTo>
                    <a:pt x="526" y="0"/>
                  </a:lnTo>
                  <a:close/>
                </a:path>
              </a:pathLst>
            </a:custGeom>
            <a:solidFill>
              <a:schemeClr val="accent6"/>
            </a:solidFill>
            <a:ln>
              <a:noFill/>
            </a:ln>
          </p:spPr>
          <p:txBody>
            <a:bodyPr lIns="68580" tIns="34290" rIns="68580" bIns="34290"/>
            <a:lstStyle/>
            <a:p>
              <a:pPr eaLnBrk="1" fontAlgn="auto" hangingPunct="1">
                <a:spcBef>
                  <a:spcPts val="0"/>
                </a:spcBef>
                <a:spcAft>
                  <a:spcPts val="0"/>
                </a:spcAft>
                <a:defRPr/>
              </a:pPr>
              <a:endParaRPr lang="en-US" sz="1013">
                <a:latin typeface="+mn-lt"/>
              </a:endParaRPr>
            </a:p>
          </p:txBody>
        </p:sp>
        <p:sp>
          <p:nvSpPr>
            <p:cNvPr id="65" name="Freeform 64">
              <a:extLst>
                <a:ext uri="{FF2B5EF4-FFF2-40B4-BE49-F238E27FC236}">
                  <a16:creationId xmlns:a16="http://schemas.microsoft.com/office/drawing/2014/main" id="{F97286BE-34AF-226F-912C-D902D7284CC6}"/>
                </a:ext>
              </a:extLst>
            </p:cNvPr>
            <p:cNvSpPr>
              <a:spLocks/>
            </p:cNvSpPr>
            <p:nvPr/>
          </p:nvSpPr>
          <p:spPr bwMode="auto">
            <a:xfrm>
              <a:off x="8807945" y="4825831"/>
              <a:ext cx="88919" cy="302507"/>
            </a:xfrm>
            <a:custGeom>
              <a:avLst/>
              <a:gdLst>
                <a:gd name="T0" fmla="*/ 95 w 95"/>
                <a:gd name="T1" fmla="*/ 0 h 323"/>
                <a:gd name="T2" fmla="*/ 95 w 95"/>
                <a:gd name="T3" fmla="*/ 268 h 323"/>
                <a:gd name="T4" fmla="*/ 3 w 95"/>
                <a:gd name="T5" fmla="*/ 323 h 323"/>
                <a:gd name="T6" fmla="*/ 0 w 95"/>
                <a:gd name="T7" fmla="*/ 55 h 323"/>
                <a:gd name="T8" fmla="*/ 95 w 95"/>
                <a:gd name="T9" fmla="*/ 0 h 323"/>
              </a:gdLst>
              <a:ahLst/>
              <a:cxnLst>
                <a:cxn ang="0">
                  <a:pos x="T0" y="T1"/>
                </a:cxn>
                <a:cxn ang="0">
                  <a:pos x="T2" y="T3"/>
                </a:cxn>
                <a:cxn ang="0">
                  <a:pos x="T4" y="T5"/>
                </a:cxn>
                <a:cxn ang="0">
                  <a:pos x="T6" y="T7"/>
                </a:cxn>
                <a:cxn ang="0">
                  <a:pos x="T8" y="T9"/>
                </a:cxn>
              </a:cxnLst>
              <a:rect l="0" t="0" r="r" b="b"/>
              <a:pathLst>
                <a:path w="95" h="323">
                  <a:moveTo>
                    <a:pt x="95" y="0"/>
                  </a:moveTo>
                  <a:lnTo>
                    <a:pt x="95" y="268"/>
                  </a:lnTo>
                  <a:lnTo>
                    <a:pt x="3" y="323"/>
                  </a:lnTo>
                  <a:lnTo>
                    <a:pt x="0" y="55"/>
                  </a:lnTo>
                  <a:lnTo>
                    <a:pt x="95" y="0"/>
                  </a:lnTo>
                  <a:close/>
                </a:path>
              </a:pathLst>
            </a:custGeom>
            <a:solidFill>
              <a:schemeClr val="accent1"/>
            </a:solidFill>
            <a:ln>
              <a:noFill/>
            </a:ln>
          </p:spPr>
          <p:txBody>
            <a:bodyPr lIns="68580" tIns="34290" rIns="68580" bIns="34290"/>
            <a:lstStyle/>
            <a:p>
              <a:pPr eaLnBrk="1" fontAlgn="auto" hangingPunct="1">
                <a:spcBef>
                  <a:spcPts val="0"/>
                </a:spcBef>
                <a:spcAft>
                  <a:spcPts val="0"/>
                </a:spcAft>
                <a:defRPr/>
              </a:pPr>
              <a:endParaRPr lang="en-US" sz="1013">
                <a:latin typeface="+mn-lt"/>
              </a:endParaRPr>
            </a:p>
          </p:txBody>
        </p:sp>
        <p:sp>
          <p:nvSpPr>
            <p:cNvPr id="66" name="Freeform 65">
              <a:extLst>
                <a:ext uri="{FF2B5EF4-FFF2-40B4-BE49-F238E27FC236}">
                  <a16:creationId xmlns:a16="http://schemas.microsoft.com/office/drawing/2014/main" id="{3B6496E8-4EB0-B79A-4AE6-7087E885C0E3}"/>
                </a:ext>
              </a:extLst>
            </p:cNvPr>
            <p:cNvSpPr>
              <a:spLocks/>
            </p:cNvSpPr>
            <p:nvPr/>
          </p:nvSpPr>
          <p:spPr bwMode="auto">
            <a:xfrm>
              <a:off x="9011188" y="4722176"/>
              <a:ext cx="88919" cy="287698"/>
            </a:xfrm>
            <a:custGeom>
              <a:avLst/>
              <a:gdLst>
                <a:gd name="T0" fmla="*/ 93 w 95"/>
                <a:gd name="T1" fmla="*/ 0 h 310"/>
                <a:gd name="T2" fmla="*/ 95 w 95"/>
                <a:gd name="T3" fmla="*/ 256 h 310"/>
                <a:gd name="T4" fmla="*/ 0 w 95"/>
                <a:gd name="T5" fmla="*/ 310 h 310"/>
                <a:gd name="T6" fmla="*/ 0 w 95"/>
                <a:gd name="T7" fmla="*/ 54 h 310"/>
                <a:gd name="T8" fmla="*/ 93 w 95"/>
                <a:gd name="T9" fmla="*/ 0 h 310"/>
              </a:gdLst>
              <a:ahLst/>
              <a:cxnLst>
                <a:cxn ang="0">
                  <a:pos x="T0" y="T1"/>
                </a:cxn>
                <a:cxn ang="0">
                  <a:pos x="T2" y="T3"/>
                </a:cxn>
                <a:cxn ang="0">
                  <a:pos x="T4" y="T5"/>
                </a:cxn>
                <a:cxn ang="0">
                  <a:pos x="T6" y="T7"/>
                </a:cxn>
                <a:cxn ang="0">
                  <a:pos x="T8" y="T9"/>
                </a:cxn>
              </a:cxnLst>
              <a:rect l="0" t="0" r="r" b="b"/>
              <a:pathLst>
                <a:path w="95" h="310">
                  <a:moveTo>
                    <a:pt x="93" y="0"/>
                  </a:moveTo>
                  <a:lnTo>
                    <a:pt x="95" y="256"/>
                  </a:lnTo>
                  <a:lnTo>
                    <a:pt x="0" y="310"/>
                  </a:lnTo>
                  <a:lnTo>
                    <a:pt x="0" y="54"/>
                  </a:lnTo>
                  <a:lnTo>
                    <a:pt x="93" y="0"/>
                  </a:lnTo>
                  <a:close/>
                </a:path>
              </a:pathLst>
            </a:custGeom>
            <a:solidFill>
              <a:schemeClr val="accent3"/>
            </a:solidFill>
            <a:ln>
              <a:noFill/>
            </a:ln>
          </p:spPr>
          <p:txBody>
            <a:bodyPr lIns="68580" tIns="34290" rIns="68580" bIns="34290"/>
            <a:lstStyle/>
            <a:p>
              <a:pPr eaLnBrk="1" fontAlgn="auto" hangingPunct="1">
                <a:spcBef>
                  <a:spcPts val="0"/>
                </a:spcBef>
                <a:spcAft>
                  <a:spcPts val="0"/>
                </a:spcAft>
                <a:defRPr/>
              </a:pPr>
              <a:endParaRPr lang="en-US" sz="1013">
                <a:latin typeface="+mn-lt"/>
              </a:endParaRPr>
            </a:p>
          </p:txBody>
        </p:sp>
        <p:sp>
          <p:nvSpPr>
            <p:cNvPr id="67" name="Freeform 66">
              <a:extLst>
                <a:ext uri="{FF2B5EF4-FFF2-40B4-BE49-F238E27FC236}">
                  <a16:creationId xmlns:a16="http://schemas.microsoft.com/office/drawing/2014/main" id="{F732C91D-D22A-CE66-E567-B59A858BABD3}"/>
                </a:ext>
              </a:extLst>
            </p:cNvPr>
            <p:cNvSpPr>
              <a:spLocks/>
            </p:cNvSpPr>
            <p:nvPr/>
          </p:nvSpPr>
          <p:spPr bwMode="auto">
            <a:xfrm>
              <a:off x="8909566" y="4669289"/>
              <a:ext cx="88919" cy="399816"/>
            </a:xfrm>
            <a:custGeom>
              <a:avLst/>
              <a:gdLst>
                <a:gd name="T0" fmla="*/ 95 w 95"/>
                <a:gd name="T1" fmla="*/ 0 h 427"/>
                <a:gd name="T2" fmla="*/ 95 w 95"/>
                <a:gd name="T3" fmla="*/ 372 h 427"/>
                <a:gd name="T4" fmla="*/ 3 w 95"/>
                <a:gd name="T5" fmla="*/ 427 h 427"/>
                <a:gd name="T6" fmla="*/ 0 w 95"/>
                <a:gd name="T7" fmla="*/ 52 h 427"/>
                <a:gd name="T8" fmla="*/ 95 w 95"/>
                <a:gd name="T9" fmla="*/ 0 h 427"/>
              </a:gdLst>
              <a:ahLst/>
              <a:cxnLst>
                <a:cxn ang="0">
                  <a:pos x="T0" y="T1"/>
                </a:cxn>
                <a:cxn ang="0">
                  <a:pos x="T2" y="T3"/>
                </a:cxn>
                <a:cxn ang="0">
                  <a:pos x="T4" y="T5"/>
                </a:cxn>
                <a:cxn ang="0">
                  <a:pos x="T6" y="T7"/>
                </a:cxn>
                <a:cxn ang="0">
                  <a:pos x="T8" y="T9"/>
                </a:cxn>
              </a:cxnLst>
              <a:rect l="0" t="0" r="r" b="b"/>
              <a:pathLst>
                <a:path w="95" h="427">
                  <a:moveTo>
                    <a:pt x="95" y="0"/>
                  </a:moveTo>
                  <a:lnTo>
                    <a:pt x="95" y="372"/>
                  </a:lnTo>
                  <a:lnTo>
                    <a:pt x="3" y="427"/>
                  </a:lnTo>
                  <a:lnTo>
                    <a:pt x="0" y="52"/>
                  </a:lnTo>
                  <a:lnTo>
                    <a:pt x="95" y="0"/>
                  </a:lnTo>
                  <a:close/>
                </a:path>
              </a:pathLst>
            </a:custGeom>
            <a:solidFill>
              <a:schemeClr val="accent2"/>
            </a:solidFill>
            <a:ln>
              <a:noFill/>
            </a:ln>
          </p:spPr>
          <p:txBody>
            <a:bodyPr lIns="68580" tIns="34290" rIns="68580" bIns="34290"/>
            <a:lstStyle/>
            <a:p>
              <a:pPr eaLnBrk="1" fontAlgn="auto" hangingPunct="1">
                <a:spcBef>
                  <a:spcPts val="0"/>
                </a:spcBef>
                <a:spcAft>
                  <a:spcPts val="0"/>
                </a:spcAft>
                <a:defRPr/>
              </a:pPr>
              <a:endParaRPr lang="en-US" sz="1013">
                <a:latin typeface="+mn-lt"/>
              </a:endParaRPr>
            </a:p>
          </p:txBody>
        </p:sp>
        <p:sp>
          <p:nvSpPr>
            <p:cNvPr id="68" name="Freeform 67">
              <a:extLst>
                <a:ext uri="{FF2B5EF4-FFF2-40B4-BE49-F238E27FC236}">
                  <a16:creationId xmlns:a16="http://schemas.microsoft.com/office/drawing/2014/main" id="{D7B31277-423A-622A-FB44-399531530D11}"/>
                </a:ext>
              </a:extLst>
            </p:cNvPr>
            <p:cNvSpPr>
              <a:spLocks/>
            </p:cNvSpPr>
            <p:nvPr/>
          </p:nvSpPr>
          <p:spPr bwMode="auto">
            <a:xfrm>
              <a:off x="9214430" y="4263127"/>
              <a:ext cx="88919" cy="630397"/>
            </a:xfrm>
            <a:custGeom>
              <a:avLst/>
              <a:gdLst>
                <a:gd name="T0" fmla="*/ 93 w 95"/>
                <a:gd name="T1" fmla="*/ 0 h 676"/>
                <a:gd name="T2" fmla="*/ 95 w 95"/>
                <a:gd name="T3" fmla="*/ 621 h 676"/>
                <a:gd name="T4" fmla="*/ 2 w 95"/>
                <a:gd name="T5" fmla="*/ 676 h 676"/>
                <a:gd name="T6" fmla="*/ 0 w 95"/>
                <a:gd name="T7" fmla="*/ 55 h 676"/>
                <a:gd name="T8" fmla="*/ 93 w 95"/>
                <a:gd name="T9" fmla="*/ 0 h 676"/>
              </a:gdLst>
              <a:ahLst/>
              <a:cxnLst>
                <a:cxn ang="0">
                  <a:pos x="T0" y="T1"/>
                </a:cxn>
                <a:cxn ang="0">
                  <a:pos x="T2" y="T3"/>
                </a:cxn>
                <a:cxn ang="0">
                  <a:pos x="T4" y="T5"/>
                </a:cxn>
                <a:cxn ang="0">
                  <a:pos x="T6" y="T7"/>
                </a:cxn>
                <a:cxn ang="0">
                  <a:pos x="T8" y="T9"/>
                </a:cxn>
              </a:cxnLst>
              <a:rect l="0" t="0" r="r" b="b"/>
              <a:pathLst>
                <a:path w="95" h="676">
                  <a:moveTo>
                    <a:pt x="93" y="0"/>
                  </a:moveTo>
                  <a:lnTo>
                    <a:pt x="95" y="621"/>
                  </a:lnTo>
                  <a:lnTo>
                    <a:pt x="2" y="676"/>
                  </a:lnTo>
                  <a:lnTo>
                    <a:pt x="0" y="55"/>
                  </a:lnTo>
                  <a:lnTo>
                    <a:pt x="93" y="0"/>
                  </a:lnTo>
                  <a:close/>
                </a:path>
              </a:pathLst>
            </a:custGeom>
            <a:solidFill>
              <a:schemeClr val="accent5"/>
            </a:solidFill>
            <a:ln>
              <a:noFill/>
            </a:ln>
          </p:spPr>
          <p:txBody>
            <a:bodyPr lIns="68580" tIns="34290" rIns="68580" bIns="34290"/>
            <a:lstStyle/>
            <a:p>
              <a:pPr eaLnBrk="1" fontAlgn="auto" hangingPunct="1">
                <a:spcBef>
                  <a:spcPts val="0"/>
                </a:spcBef>
                <a:spcAft>
                  <a:spcPts val="0"/>
                </a:spcAft>
                <a:defRPr/>
              </a:pPr>
              <a:endParaRPr lang="en-US" sz="1013">
                <a:latin typeface="+mn-lt"/>
              </a:endParaRPr>
            </a:p>
          </p:txBody>
        </p:sp>
        <p:sp>
          <p:nvSpPr>
            <p:cNvPr id="69" name="Freeform 68">
              <a:extLst>
                <a:ext uri="{FF2B5EF4-FFF2-40B4-BE49-F238E27FC236}">
                  <a16:creationId xmlns:a16="http://schemas.microsoft.com/office/drawing/2014/main" id="{50116610-584D-E8DE-57B8-D0821CB3DC1B}"/>
                </a:ext>
              </a:extLst>
            </p:cNvPr>
            <p:cNvSpPr>
              <a:spLocks/>
            </p:cNvSpPr>
            <p:nvPr/>
          </p:nvSpPr>
          <p:spPr bwMode="auto">
            <a:xfrm>
              <a:off x="9114925" y="4542364"/>
              <a:ext cx="86802" cy="408278"/>
            </a:xfrm>
            <a:custGeom>
              <a:avLst/>
              <a:gdLst>
                <a:gd name="T0" fmla="*/ 93 w 95"/>
                <a:gd name="T1" fmla="*/ 0 h 438"/>
                <a:gd name="T2" fmla="*/ 95 w 95"/>
                <a:gd name="T3" fmla="*/ 386 h 438"/>
                <a:gd name="T4" fmla="*/ 0 w 95"/>
                <a:gd name="T5" fmla="*/ 438 h 438"/>
                <a:gd name="T6" fmla="*/ 0 w 95"/>
                <a:gd name="T7" fmla="*/ 52 h 438"/>
                <a:gd name="T8" fmla="*/ 93 w 95"/>
                <a:gd name="T9" fmla="*/ 0 h 438"/>
              </a:gdLst>
              <a:ahLst/>
              <a:cxnLst>
                <a:cxn ang="0">
                  <a:pos x="T0" y="T1"/>
                </a:cxn>
                <a:cxn ang="0">
                  <a:pos x="T2" y="T3"/>
                </a:cxn>
                <a:cxn ang="0">
                  <a:pos x="T4" y="T5"/>
                </a:cxn>
                <a:cxn ang="0">
                  <a:pos x="T6" y="T7"/>
                </a:cxn>
                <a:cxn ang="0">
                  <a:pos x="T8" y="T9"/>
                </a:cxn>
              </a:cxnLst>
              <a:rect l="0" t="0" r="r" b="b"/>
              <a:pathLst>
                <a:path w="95" h="438">
                  <a:moveTo>
                    <a:pt x="93" y="0"/>
                  </a:moveTo>
                  <a:lnTo>
                    <a:pt x="95" y="386"/>
                  </a:lnTo>
                  <a:lnTo>
                    <a:pt x="0" y="438"/>
                  </a:lnTo>
                  <a:lnTo>
                    <a:pt x="0" y="52"/>
                  </a:lnTo>
                  <a:lnTo>
                    <a:pt x="93" y="0"/>
                  </a:lnTo>
                  <a:close/>
                </a:path>
              </a:pathLst>
            </a:custGeom>
            <a:solidFill>
              <a:schemeClr val="accent4"/>
            </a:solidFill>
            <a:ln>
              <a:noFill/>
            </a:ln>
          </p:spPr>
          <p:txBody>
            <a:bodyPr lIns="68580" tIns="34290" rIns="68580" bIns="34290"/>
            <a:lstStyle/>
            <a:p>
              <a:pPr eaLnBrk="1" fontAlgn="auto" hangingPunct="1">
                <a:spcBef>
                  <a:spcPts val="0"/>
                </a:spcBef>
                <a:spcAft>
                  <a:spcPts val="0"/>
                </a:spcAft>
                <a:defRPr/>
              </a:pPr>
              <a:endParaRPr lang="en-US" sz="1013">
                <a:latin typeface="+mn-lt"/>
              </a:endParaRPr>
            </a:p>
          </p:txBody>
        </p:sp>
        <p:sp>
          <p:nvSpPr>
            <p:cNvPr id="70" name="Freeform 69">
              <a:extLst>
                <a:ext uri="{FF2B5EF4-FFF2-40B4-BE49-F238E27FC236}">
                  <a16:creationId xmlns:a16="http://schemas.microsoft.com/office/drawing/2014/main" id="{AF81BC39-BD49-C1C6-1E1F-E9B37349EC19}"/>
                </a:ext>
              </a:extLst>
            </p:cNvPr>
            <p:cNvSpPr>
              <a:spLocks/>
            </p:cNvSpPr>
            <p:nvPr/>
          </p:nvSpPr>
          <p:spPr bwMode="auto">
            <a:xfrm>
              <a:off x="10289923" y="5073337"/>
              <a:ext cx="234999" cy="338468"/>
            </a:xfrm>
            <a:custGeom>
              <a:avLst/>
              <a:gdLst>
                <a:gd name="T0" fmla="*/ 100 w 107"/>
                <a:gd name="T1" fmla="*/ 12 h 153"/>
                <a:gd name="T2" fmla="*/ 0 w 107"/>
                <a:gd name="T3" fmla="*/ 111 h 153"/>
                <a:gd name="T4" fmla="*/ 0 w 107"/>
                <a:gd name="T5" fmla="*/ 153 h 153"/>
                <a:gd name="T6" fmla="*/ 100 w 107"/>
                <a:gd name="T7" fmla="*/ 55 h 153"/>
                <a:gd name="T8" fmla="*/ 107 w 107"/>
                <a:gd name="T9" fmla="*/ 40 h 153"/>
                <a:gd name="T10" fmla="*/ 107 w 107"/>
                <a:gd name="T11" fmla="*/ 0 h 153"/>
                <a:gd name="T12" fmla="*/ 100 w 107"/>
                <a:gd name="T13" fmla="*/ 12 h 153"/>
              </a:gdLst>
              <a:ahLst/>
              <a:cxnLst>
                <a:cxn ang="0">
                  <a:pos x="T0" y="T1"/>
                </a:cxn>
                <a:cxn ang="0">
                  <a:pos x="T2" y="T3"/>
                </a:cxn>
                <a:cxn ang="0">
                  <a:pos x="T4" y="T5"/>
                </a:cxn>
                <a:cxn ang="0">
                  <a:pos x="T6" y="T7"/>
                </a:cxn>
                <a:cxn ang="0">
                  <a:pos x="T8" y="T9"/>
                </a:cxn>
                <a:cxn ang="0">
                  <a:pos x="T10" y="T11"/>
                </a:cxn>
                <a:cxn ang="0">
                  <a:pos x="T12" y="T13"/>
                </a:cxn>
              </a:cxnLst>
              <a:rect l="0" t="0" r="r" b="b"/>
              <a:pathLst>
                <a:path w="107" h="153">
                  <a:moveTo>
                    <a:pt x="100" y="12"/>
                  </a:moveTo>
                  <a:cubicBezTo>
                    <a:pt x="0" y="111"/>
                    <a:pt x="0" y="111"/>
                    <a:pt x="0" y="111"/>
                  </a:cubicBezTo>
                  <a:cubicBezTo>
                    <a:pt x="0" y="153"/>
                    <a:pt x="0" y="153"/>
                    <a:pt x="0" y="153"/>
                  </a:cubicBezTo>
                  <a:cubicBezTo>
                    <a:pt x="100" y="55"/>
                    <a:pt x="100" y="55"/>
                    <a:pt x="100" y="55"/>
                  </a:cubicBezTo>
                  <a:cubicBezTo>
                    <a:pt x="105" y="50"/>
                    <a:pt x="107" y="44"/>
                    <a:pt x="107" y="40"/>
                  </a:cubicBezTo>
                  <a:cubicBezTo>
                    <a:pt x="107" y="0"/>
                    <a:pt x="107" y="0"/>
                    <a:pt x="107" y="0"/>
                  </a:cubicBezTo>
                  <a:cubicBezTo>
                    <a:pt x="107" y="4"/>
                    <a:pt x="105" y="7"/>
                    <a:pt x="100" y="12"/>
                  </a:cubicBezTo>
                  <a:close/>
                </a:path>
              </a:pathLst>
            </a:custGeom>
            <a:solidFill>
              <a:schemeClr val="accent1">
                <a:lumMod val="75000"/>
              </a:schemeClr>
            </a:solidFill>
            <a:ln>
              <a:noFill/>
            </a:ln>
          </p:spPr>
          <p:txBody>
            <a:bodyPr lIns="68580" tIns="34290" rIns="68580" bIns="34290"/>
            <a:lstStyle/>
            <a:p>
              <a:pPr eaLnBrk="1" fontAlgn="auto" hangingPunct="1">
                <a:spcBef>
                  <a:spcPts val="0"/>
                </a:spcBef>
                <a:spcAft>
                  <a:spcPts val="0"/>
                </a:spcAft>
                <a:defRPr/>
              </a:pPr>
              <a:endParaRPr lang="en-US" sz="1013">
                <a:latin typeface="+mn-lt"/>
              </a:endParaRPr>
            </a:p>
          </p:txBody>
        </p:sp>
        <p:sp>
          <p:nvSpPr>
            <p:cNvPr id="71" name="Freeform 70">
              <a:extLst>
                <a:ext uri="{FF2B5EF4-FFF2-40B4-BE49-F238E27FC236}">
                  <a16:creationId xmlns:a16="http://schemas.microsoft.com/office/drawing/2014/main" id="{510F1B6A-DBAE-DCCA-EB3F-DD6AEF8187C3}"/>
                </a:ext>
              </a:extLst>
            </p:cNvPr>
            <p:cNvSpPr>
              <a:spLocks/>
            </p:cNvSpPr>
            <p:nvPr/>
          </p:nvSpPr>
          <p:spPr bwMode="auto">
            <a:xfrm>
              <a:off x="8890511" y="4904102"/>
              <a:ext cx="1399412" cy="808093"/>
            </a:xfrm>
            <a:custGeom>
              <a:avLst/>
              <a:gdLst>
                <a:gd name="T0" fmla="*/ 632 w 632"/>
                <a:gd name="T1" fmla="*/ 187 h 365"/>
                <a:gd name="T2" fmla="*/ 334 w 632"/>
                <a:gd name="T3" fmla="*/ 360 h 365"/>
                <a:gd name="T4" fmla="*/ 298 w 632"/>
                <a:gd name="T5" fmla="*/ 360 h 365"/>
                <a:gd name="T6" fmla="*/ 10 w 632"/>
                <a:gd name="T7" fmla="*/ 193 h 365"/>
                <a:gd name="T8" fmla="*/ 10 w 632"/>
                <a:gd name="T9" fmla="*/ 173 h 365"/>
                <a:gd name="T10" fmla="*/ 308 w 632"/>
                <a:gd name="T11" fmla="*/ 0 h 365"/>
                <a:gd name="T12" fmla="*/ 632 w 632"/>
                <a:gd name="T13" fmla="*/ 187 h 365"/>
              </a:gdLst>
              <a:ahLst/>
              <a:cxnLst>
                <a:cxn ang="0">
                  <a:pos x="T0" y="T1"/>
                </a:cxn>
                <a:cxn ang="0">
                  <a:pos x="T2" y="T3"/>
                </a:cxn>
                <a:cxn ang="0">
                  <a:pos x="T4" y="T5"/>
                </a:cxn>
                <a:cxn ang="0">
                  <a:pos x="T6" y="T7"/>
                </a:cxn>
                <a:cxn ang="0">
                  <a:pos x="T8" y="T9"/>
                </a:cxn>
                <a:cxn ang="0">
                  <a:pos x="T10" y="T11"/>
                </a:cxn>
                <a:cxn ang="0">
                  <a:pos x="T12" y="T13"/>
                </a:cxn>
              </a:cxnLst>
              <a:rect l="0" t="0" r="r" b="b"/>
              <a:pathLst>
                <a:path w="632" h="365">
                  <a:moveTo>
                    <a:pt x="632" y="187"/>
                  </a:moveTo>
                  <a:cubicBezTo>
                    <a:pt x="334" y="360"/>
                    <a:pt x="334" y="360"/>
                    <a:pt x="334" y="360"/>
                  </a:cubicBezTo>
                  <a:cubicBezTo>
                    <a:pt x="324" y="365"/>
                    <a:pt x="308" y="365"/>
                    <a:pt x="298" y="360"/>
                  </a:cubicBezTo>
                  <a:cubicBezTo>
                    <a:pt x="10" y="193"/>
                    <a:pt x="10" y="193"/>
                    <a:pt x="10" y="193"/>
                  </a:cubicBezTo>
                  <a:cubicBezTo>
                    <a:pt x="0" y="188"/>
                    <a:pt x="0" y="178"/>
                    <a:pt x="10" y="173"/>
                  </a:cubicBezTo>
                  <a:cubicBezTo>
                    <a:pt x="308" y="0"/>
                    <a:pt x="308" y="0"/>
                    <a:pt x="308" y="0"/>
                  </a:cubicBezTo>
                  <a:lnTo>
                    <a:pt x="632" y="187"/>
                  </a:lnTo>
                  <a:close/>
                </a:path>
              </a:pathLst>
            </a:custGeom>
            <a:solidFill>
              <a:srgbClr val="0095CD"/>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013">
                <a:latin typeface="+mn-lt"/>
              </a:endParaRPr>
            </a:p>
          </p:txBody>
        </p:sp>
        <p:sp>
          <p:nvSpPr>
            <p:cNvPr id="72" name="Freeform 71">
              <a:extLst>
                <a:ext uri="{FF2B5EF4-FFF2-40B4-BE49-F238E27FC236}">
                  <a16:creationId xmlns:a16="http://schemas.microsoft.com/office/drawing/2014/main" id="{C742C158-9FD3-7C4A-9EDC-DF4984A9DB12}"/>
                </a:ext>
              </a:extLst>
            </p:cNvPr>
            <p:cNvSpPr>
              <a:spLocks/>
            </p:cNvSpPr>
            <p:nvPr/>
          </p:nvSpPr>
          <p:spPr bwMode="auto">
            <a:xfrm>
              <a:off x="8894746" y="5310264"/>
              <a:ext cx="1395178" cy="497125"/>
            </a:xfrm>
            <a:custGeom>
              <a:avLst/>
              <a:gdLst>
                <a:gd name="T0" fmla="*/ 630 w 630"/>
                <a:gd name="T1" fmla="*/ 4 h 225"/>
                <a:gd name="T2" fmla="*/ 630 w 630"/>
                <a:gd name="T3" fmla="*/ 46 h 225"/>
                <a:gd name="T4" fmla="*/ 332 w 630"/>
                <a:gd name="T5" fmla="*/ 219 h 225"/>
                <a:gd name="T6" fmla="*/ 296 w 630"/>
                <a:gd name="T7" fmla="*/ 219 h 225"/>
                <a:gd name="T8" fmla="*/ 8 w 630"/>
                <a:gd name="T9" fmla="*/ 53 h 225"/>
                <a:gd name="T10" fmla="*/ 0 w 630"/>
                <a:gd name="T11" fmla="*/ 42 h 225"/>
                <a:gd name="T12" fmla="*/ 1 w 630"/>
                <a:gd name="T13" fmla="*/ 0 h 225"/>
                <a:gd name="T14" fmla="*/ 8 w 630"/>
                <a:gd name="T15" fmla="*/ 10 h 225"/>
                <a:gd name="T16" fmla="*/ 296 w 630"/>
                <a:gd name="T17" fmla="*/ 177 h 225"/>
                <a:gd name="T18" fmla="*/ 332 w 630"/>
                <a:gd name="T19" fmla="*/ 177 h 225"/>
                <a:gd name="T20" fmla="*/ 630 w 630"/>
                <a:gd name="T21" fmla="*/ 4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0" h="225">
                  <a:moveTo>
                    <a:pt x="630" y="4"/>
                  </a:moveTo>
                  <a:cubicBezTo>
                    <a:pt x="630" y="46"/>
                    <a:pt x="630" y="46"/>
                    <a:pt x="630" y="46"/>
                  </a:cubicBezTo>
                  <a:cubicBezTo>
                    <a:pt x="332" y="219"/>
                    <a:pt x="332" y="219"/>
                    <a:pt x="332" y="219"/>
                  </a:cubicBezTo>
                  <a:cubicBezTo>
                    <a:pt x="322" y="225"/>
                    <a:pt x="306" y="225"/>
                    <a:pt x="296" y="219"/>
                  </a:cubicBezTo>
                  <a:cubicBezTo>
                    <a:pt x="8" y="53"/>
                    <a:pt x="8" y="53"/>
                    <a:pt x="8" y="53"/>
                  </a:cubicBezTo>
                  <a:cubicBezTo>
                    <a:pt x="3" y="50"/>
                    <a:pt x="0" y="46"/>
                    <a:pt x="0" y="42"/>
                  </a:cubicBezTo>
                  <a:cubicBezTo>
                    <a:pt x="1" y="0"/>
                    <a:pt x="1" y="0"/>
                    <a:pt x="1" y="0"/>
                  </a:cubicBezTo>
                  <a:cubicBezTo>
                    <a:pt x="1" y="4"/>
                    <a:pt x="3" y="8"/>
                    <a:pt x="8" y="10"/>
                  </a:cubicBezTo>
                  <a:cubicBezTo>
                    <a:pt x="296" y="177"/>
                    <a:pt x="296" y="177"/>
                    <a:pt x="296" y="177"/>
                  </a:cubicBezTo>
                  <a:cubicBezTo>
                    <a:pt x="306" y="182"/>
                    <a:pt x="322" y="182"/>
                    <a:pt x="332" y="177"/>
                  </a:cubicBezTo>
                  <a:lnTo>
                    <a:pt x="630" y="4"/>
                  </a:lnTo>
                  <a:close/>
                </a:path>
              </a:pathLst>
            </a:custGeom>
            <a:solidFill>
              <a:schemeClr val="accent1">
                <a:lumMod val="75000"/>
              </a:schemeClr>
            </a:solidFill>
            <a:ln>
              <a:noFill/>
            </a:ln>
          </p:spPr>
          <p:txBody>
            <a:bodyPr lIns="68580" tIns="34290" rIns="68580" bIns="34290"/>
            <a:lstStyle/>
            <a:p>
              <a:pPr eaLnBrk="1" fontAlgn="auto" hangingPunct="1">
                <a:spcBef>
                  <a:spcPts val="0"/>
                </a:spcBef>
                <a:spcAft>
                  <a:spcPts val="0"/>
                </a:spcAft>
                <a:defRPr/>
              </a:pPr>
              <a:endParaRPr lang="en-US" sz="1013">
                <a:latin typeface="+mn-lt"/>
              </a:endParaRPr>
            </a:p>
          </p:txBody>
        </p:sp>
        <p:sp>
          <p:nvSpPr>
            <p:cNvPr id="73" name="Freeform 72">
              <a:extLst>
                <a:ext uri="{FF2B5EF4-FFF2-40B4-BE49-F238E27FC236}">
                  <a16:creationId xmlns:a16="http://schemas.microsoft.com/office/drawing/2014/main" id="{333C88C8-ED6A-CF49-4021-72A299CEDF95}"/>
                </a:ext>
              </a:extLst>
            </p:cNvPr>
            <p:cNvSpPr>
              <a:spLocks/>
            </p:cNvSpPr>
            <p:nvPr/>
          </p:nvSpPr>
          <p:spPr bwMode="auto">
            <a:xfrm>
              <a:off x="8890511" y="4904102"/>
              <a:ext cx="1399412" cy="808093"/>
            </a:xfrm>
            <a:custGeom>
              <a:avLst/>
              <a:gdLst>
                <a:gd name="T0" fmla="*/ 307 w 632"/>
                <a:gd name="T1" fmla="*/ 0 h 365"/>
                <a:gd name="T2" fmla="*/ 632 w 632"/>
                <a:gd name="T3" fmla="*/ 187 h 365"/>
                <a:gd name="T4" fmla="*/ 334 w 632"/>
                <a:gd name="T5" fmla="*/ 360 h 365"/>
                <a:gd name="T6" fmla="*/ 298 w 632"/>
                <a:gd name="T7" fmla="*/ 360 h 365"/>
                <a:gd name="T8" fmla="*/ 10 w 632"/>
                <a:gd name="T9" fmla="*/ 193 h 365"/>
                <a:gd name="T10" fmla="*/ 10 w 632"/>
                <a:gd name="T11" fmla="*/ 173 h 365"/>
                <a:gd name="T12" fmla="*/ 307 w 632"/>
                <a:gd name="T13" fmla="*/ 0 h 365"/>
              </a:gdLst>
              <a:ahLst/>
              <a:cxnLst>
                <a:cxn ang="0">
                  <a:pos x="T0" y="T1"/>
                </a:cxn>
                <a:cxn ang="0">
                  <a:pos x="T2" y="T3"/>
                </a:cxn>
                <a:cxn ang="0">
                  <a:pos x="T4" y="T5"/>
                </a:cxn>
                <a:cxn ang="0">
                  <a:pos x="T6" y="T7"/>
                </a:cxn>
                <a:cxn ang="0">
                  <a:pos x="T8" y="T9"/>
                </a:cxn>
                <a:cxn ang="0">
                  <a:pos x="T10" y="T11"/>
                </a:cxn>
                <a:cxn ang="0">
                  <a:pos x="T12" y="T13"/>
                </a:cxn>
              </a:cxnLst>
              <a:rect l="0" t="0" r="r" b="b"/>
              <a:pathLst>
                <a:path w="632" h="365">
                  <a:moveTo>
                    <a:pt x="307" y="0"/>
                  </a:moveTo>
                  <a:cubicBezTo>
                    <a:pt x="632" y="187"/>
                    <a:pt x="632" y="187"/>
                    <a:pt x="632" y="187"/>
                  </a:cubicBezTo>
                  <a:cubicBezTo>
                    <a:pt x="334" y="360"/>
                    <a:pt x="334" y="360"/>
                    <a:pt x="334" y="360"/>
                  </a:cubicBezTo>
                  <a:cubicBezTo>
                    <a:pt x="324" y="365"/>
                    <a:pt x="308" y="365"/>
                    <a:pt x="298" y="360"/>
                  </a:cubicBezTo>
                  <a:cubicBezTo>
                    <a:pt x="10" y="193"/>
                    <a:pt x="10" y="193"/>
                    <a:pt x="10" y="193"/>
                  </a:cubicBezTo>
                  <a:cubicBezTo>
                    <a:pt x="0" y="188"/>
                    <a:pt x="0" y="178"/>
                    <a:pt x="10" y="173"/>
                  </a:cubicBezTo>
                  <a:lnTo>
                    <a:pt x="307" y="0"/>
                  </a:lnTo>
                  <a:close/>
                </a:path>
              </a:pathLst>
            </a:custGeom>
            <a:solidFill>
              <a:schemeClr val="accent1"/>
            </a:solidFill>
            <a:ln>
              <a:noFill/>
            </a:ln>
          </p:spPr>
          <p:txBody>
            <a:bodyPr lIns="68580" tIns="34290" rIns="68580" bIns="34290"/>
            <a:lstStyle/>
            <a:p>
              <a:pPr eaLnBrk="1" fontAlgn="auto" hangingPunct="1">
                <a:spcBef>
                  <a:spcPts val="0"/>
                </a:spcBef>
                <a:spcAft>
                  <a:spcPts val="0"/>
                </a:spcAft>
                <a:defRPr/>
              </a:pPr>
              <a:endParaRPr lang="en-US" sz="1013">
                <a:latin typeface="+mn-lt"/>
              </a:endParaRPr>
            </a:p>
          </p:txBody>
        </p:sp>
        <p:sp>
          <p:nvSpPr>
            <p:cNvPr id="74" name="Freeform 73">
              <a:extLst>
                <a:ext uri="{FF2B5EF4-FFF2-40B4-BE49-F238E27FC236}">
                  <a16:creationId xmlns:a16="http://schemas.microsoft.com/office/drawing/2014/main" id="{98FFC5C1-164F-15CB-0D1B-F4105FD229D2}"/>
                </a:ext>
              </a:extLst>
            </p:cNvPr>
            <p:cNvSpPr>
              <a:spLocks noEditPoints="1"/>
            </p:cNvSpPr>
            <p:nvPr/>
          </p:nvSpPr>
          <p:spPr bwMode="auto">
            <a:xfrm>
              <a:off x="9087404" y="5028912"/>
              <a:ext cx="986574" cy="522511"/>
            </a:xfrm>
            <a:custGeom>
              <a:avLst/>
              <a:gdLst>
                <a:gd name="T0" fmla="*/ 299 w 446"/>
                <a:gd name="T1" fmla="*/ 135 h 236"/>
                <a:gd name="T2" fmla="*/ 307 w 446"/>
                <a:gd name="T3" fmla="*/ 125 h 236"/>
                <a:gd name="T4" fmla="*/ 309 w 446"/>
                <a:gd name="T5" fmla="*/ 124 h 236"/>
                <a:gd name="T6" fmla="*/ 287 w 446"/>
                <a:gd name="T7" fmla="*/ 134 h 236"/>
                <a:gd name="T8" fmla="*/ 377 w 446"/>
                <a:gd name="T9" fmla="*/ 88 h 236"/>
                <a:gd name="T10" fmla="*/ 354 w 446"/>
                <a:gd name="T11" fmla="*/ 94 h 236"/>
                <a:gd name="T12" fmla="*/ 365 w 446"/>
                <a:gd name="T13" fmla="*/ 93 h 236"/>
                <a:gd name="T14" fmla="*/ 366 w 446"/>
                <a:gd name="T15" fmla="*/ 86 h 236"/>
                <a:gd name="T16" fmla="*/ 369 w 446"/>
                <a:gd name="T17" fmla="*/ 79 h 236"/>
                <a:gd name="T18" fmla="*/ 158 w 446"/>
                <a:gd name="T19" fmla="*/ 135 h 236"/>
                <a:gd name="T20" fmla="*/ 167 w 446"/>
                <a:gd name="T21" fmla="*/ 122 h 236"/>
                <a:gd name="T22" fmla="*/ 143 w 446"/>
                <a:gd name="T23" fmla="*/ 127 h 236"/>
                <a:gd name="T24" fmla="*/ 165 w 446"/>
                <a:gd name="T25" fmla="*/ 127 h 236"/>
                <a:gd name="T26" fmla="*/ 155 w 446"/>
                <a:gd name="T27" fmla="*/ 128 h 236"/>
                <a:gd name="T28" fmla="*/ 237 w 446"/>
                <a:gd name="T29" fmla="*/ 163 h 236"/>
                <a:gd name="T30" fmla="*/ 229 w 446"/>
                <a:gd name="T31" fmla="*/ 172 h 236"/>
                <a:gd name="T32" fmla="*/ 212 w 446"/>
                <a:gd name="T33" fmla="*/ 171 h 236"/>
                <a:gd name="T34" fmla="*/ 222 w 446"/>
                <a:gd name="T35" fmla="*/ 176 h 236"/>
                <a:gd name="T36" fmla="*/ 231 w 446"/>
                <a:gd name="T37" fmla="*/ 170 h 236"/>
                <a:gd name="T38" fmla="*/ 233 w 446"/>
                <a:gd name="T39" fmla="*/ 170 h 236"/>
                <a:gd name="T40" fmla="*/ 23 w 446"/>
                <a:gd name="T41" fmla="*/ 132 h 236"/>
                <a:gd name="T42" fmla="*/ 11 w 446"/>
                <a:gd name="T43" fmla="*/ 126 h 236"/>
                <a:gd name="T44" fmla="*/ 104 w 446"/>
                <a:gd name="T45" fmla="*/ 86 h 236"/>
                <a:gd name="T46" fmla="*/ 99 w 446"/>
                <a:gd name="T47" fmla="*/ 86 h 236"/>
                <a:gd name="T48" fmla="*/ 255 w 446"/>
                <a:gd name="T49" fmla="*/ 225 h 236"/>
                <a:gd name="T50" fmla="*/ 255 w 446"/>
                <a:gd name="T51" fmla="*/ 225 h 236"/>
                <a:gd name="T52" fmla="*/ 261 w 446"/>
                <a:gd name="T53" fmla="*/ 221 h 236"/>
                <a:gd name="T54" fmla="*/ 375 w 446"/>
                <a:gd name="T55" fmla="*/ 174 h 236"/>
                <a:gd name="T56" fmla="*/ 356 w 446"/>
                <a:gd name="T57" fmla="*/ 174 h 236"/>
                <a:gd name="T58" fmla="*/ 366 w 446"/>
                <a:gd name="T59" fmla="*/ 168 h 236"/>
                <a:gd name="T60" fmla="*/ 171 w 446"/>
                <a:gd name="T61" fmla="*/ 209 h 236"/>
                <a:gd name="T62" fmla="*/ 154 w 446"/>
                <a:gd name="T63" fmla="*/ 213 h 236"/>
                <a:gd name="T64" fmla="*/ 145 w 446"/>
                <a:gd name="T65" fmla="*/ 212 h 236"/>
                <a:gd name="T66" fmla="*/ 161 w 446"/>
                <a:gd name="T67" fmla="*/ 203 h 236"/>
                <a:gd name="T68" fmla="*/ 163 w 446"/>
                <a:gd name="T69" fmla="*/ 208 h 236"/>
                <a:gd name="T70" fmla="*/ 80 w 446"/>
                <a:gd name="T71" fmla="*/ 172 h 236"/>
                <a:gd name="T72" fmla="*/ 233 w 446"/>
                <a:gd name="T73" fmla="*/ 2 h 236"/>
                <a:gd name="T74" fmla="*/ 236 w 446"/>
                <a:gd name="T75" fmla="*/ 1 h 236"/>
                <a:gd name="T76" fmla="*/ 291 w 446"/>
                <a:gd name="T77" fmla="*/ 57 h 236"/>
                <a:gd name="T78" fmla="*/ 303 w 446"/>
                <a:gd name="T79" fmla="*/ 47 h 236"/>
                <a:gd name="T80" fmla="*/ 306 w 446"/>
                <a:gd name="T81" fmla="*/ 41 h 236"/>
                <a:gd name="T82" fmla="*/ 284 w 446"/>
                <a:gd name="T83" fmla="*/ 50 h 236"/>
                <a:gd name="T84" fmla="*/ 242 w 446"/>
                <a:gd name="T85" fmla="*/ 85 h 236"/>
                <a:gd name="T86" fmla="*/ 227 w 446"/>
                <a:gd name="T87" fmla="*/ 86 h 236"/>
                <a:gd name="T88" fmla="*/ 209 w 446"/>
                <a:gd name="T89" fmla="*/ 90 h 236"/>
                <a:gd name="T90" fmla="*/ 223 w 446"/>
                <a:gd name="T91" fmla="*/ 86 h 236"/>
                <a:gd name="T92" fmla="*/ 444 w 446"/>
                <a:gd name="T93" fmla="*/ 135 h 236"/>
                <a:gd name="T94" fmla="*/ 95 w 446"/>
                <a:gd name="T95" fmla="*/ 168 h 236"/>
                <a:gd name="T96" fmla="*/ 95 w 446"/>
                <a:gd name="T97" fmla="*/ 168 h 236"/>
                <a:gd name="T98" fmla="*/ 157 w 446"/>
                <a:gd name="T99" fmla="*/ 54 h 236"/>
                <a:gd name="T100" fmla="*/ 166 w 446"/>
                <a:gd name="T101" fmla="*/ 41 h 236"/>
                <a:gd name="T102" fmla="*/ 145 w 446"/>
                <a:gd name="T103" fmla="*/ 54 h 236"/>
                <a:gd name="T104" fmla="*/ 164 w 446"/>
                <a:gd name="T105" fmla="*/ 43 h 236"/>
                <a:gd name="T106" fmla="*/ 146 w 446"/>
                <a:gd name="T107" fmla="*/ 4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6" h="236">
                  <a:moveTo>
                    <a:pt x="299" y="122"/>
                  </a:moveTo>
                  <a:cubicBezTo>
                    <a:pt x="295" y="122"/>
                    <a:pt x="291" y="123"/>
                    <a:pt x="286" y="125"/>
                  </a:cubicBezTo>
                  <a:cubicBezTo>
                    <a:pt x="281" y="129"/>
                    <a:pt x="280" y="132"/>
                    <a:pt x="285" y="135"/>
                  </a:cubicBezTo>
                  <a:cubicBezTo>
                    <a:pt x="289" y="138"/>
                    <a:pt x="296" y="137"/>
                    <a:pt x="299" y="135"/>
                  </a:cubicBezTo>
                  <a:cubicBezTo>
                    <a:pt x="304" y="132"/>
                    <a:pt x="304" y="129"/>
                    <a:pt x="300" y="127"/>
                  </a:cubicBezTo>
                  <a:cubicBezTo>
                    <a:pt x="297" y="126"/>
                    <a:pt x="295" y="125"/>
                    <a:pt x="292" y="126"/>
                  </a:cubicBezTo>
                  <a:cubicBezTo>
                    <a:pt x="292" y="126"/>
                    <a:pt x="292" y="126"/>
                    <a:pt x="292" y="126"/>
                  </a:cubicBezTo>
                  <a:cubicBezTo>
                    <a:pt x="296" y="124"/>
                    <a:pt x="302" y="123"/>
                    <a:pt x="307" y="125"/>
                  </a:cubicBezTo>
                  <a:cubicBezTo>
                    <a:pt x="308" y="126"/>
                    <a:pt x="308" y="126"/>
                    <a:pt x="309" y="126"/>
                  </a:cubicBezTo>
                  <a:cubicBezTo>
                    <a:pt x="309" y="126"/>
                    <a:pt x="309" y="127"/>
                    <a:pt x="309" y="127"/>
                  </a:cubicBezTo>
                  <a:cubicBezTo>
                    <a:pt x="312" y="125"/>
                    <a:pt x="312" y="125"/>
                    <a:pt x="312" y="125"/>
                  </a:cubicBezTo>
                  <a:cubicBezTo>
                    <a:pt x="311" y="125"/>
                    <a:pt x="310" y="125"/>
                    <a:pt x="309" y="124"/>
                  </a:cubicBezTo>
                  <a:cubicBezTo>
                    <a:pt x="306" y="123"/>
                    <a:pt x="303" y="122"/>
                    <a:pt x="299" y="122"/>
                  </a:cubicBezTo>
                  <a:close/>
                  <a:moveTo>
                    <a:pt x="297" y="128"/>
                  </a:moveTo>
                  <a:cubicBezTo>
                    <a:pt x="299" y="129"/>
                    <a:pt x="299" y="131"/>
                    <a:pt x="296" y="133"/>
                  </a:cubicBezTo>
                  <a:cubicBezTo>
                    <a:pt x="293" y="135"/>
                    <a:pt x="290" y="135"/>
                    <a:pt x="287" y="134"/>
                  </a:cubicBezTo>
                  <a:cubicBezTo>
                    <a:pt x="284" y="132"/>
                    <a:pt x="285" y="130"/>
                    <a:pt x="288" y="128"/>
                  </a:cubicBezTo>
                  <a:cubicBezTo>
                    <a:pt x="289" y="127"/>
                    <a:pt x="290" y="127"/>
                    <a:pt x="290" y="127"/>
                  </a:cubicBezTo>
                  <a:cubicBezTo>
                    <a:pt x="292" y="127"/>
                    <a:pt x="295" y="127"/>
                    <a:pt x="297" y="128"/>
                  </a:cubicBezTo>
                  <a:close/>
                  <a:moveTo>
                    <a:pt x="377" y="88"/>
                  </a:moveTo>
                  <a:cubicBezTo>
                    <a:pt x="375" y="89"/>
                    <a:pt x="372" y="89"/>
                    <a:pt x="368" y="88"/>
                  </a:cubicBezTo>
                  <a:cubicBezTo>
                    <a:pt x="368" y="88"/>
                    <a:pt x="368" y="88"/>
                    <a:pt x="368" y="88"/>
                  </a:cubicBezTo>
                  <a:cubicBezTo>
                    <a:pt x="370" y="90"/>
                    <a:pt x="371" y="93"/>
                    <a:pt x="368" y="94"/>
                  </a:cubicBezTo>
                  <a:cubicBezTo>
                    <a:pt x="364" y="96"/>
                    <a:pt x="359" y="97"/>
                    <a:pt x="354" y="94"/>
                  </a:cubicBezTo>
                  <a:cubicBezTo>
                    <a:pt x="351" y="92"/>
                    <a:pt x="350" y="91"/>
                    <a:pt x="349" y="90"/>
                  </a:cubicBezTo>
                  <a:cubicBezTo>
                    <a:pt x="352" y="89"/>
                    <a:pt x="352" y="89"/>
                    <a:pt x="352" y="89"/>
                  </a:cubicBezTo>
                  <a:cubicBezTo>
                    <a:pt x="353" y="90"/>
                    <a:pt x="354" y="91"/>
                    <a:pt x="356" y="92"/>
                  </a:cubicBezTo>
                  <a:cubicBezTo>
                    <a:pt x="359" y="94"/>
                    <a:pt x="363" y="94"/>
                    <a:pt x="365" y="93"/>
                  </a:cubicBezTo>
                  <a:cubicBezTo>
                    <a:pt x="368" y="91"/>
                    <a:pt x="366" y="89"/>
                    <a:pt x="363" y="87"/>
                  </a:cubicBezTo>
                  <a:cubicBezTo>
                    <a:pt x="362" y="86"/>
                    <a:pt x="362" y="86"/>
                    <a:pt x="362" y="86"/>
                  </a:cubicBezTo>
                  <a:cubicBezTo>
                    <a:pt x="364" y="85"/>
                    <a:pt x="364" y="85"/>
                    <a:pt x="364" y="85"/>
                  </a:cubicBezTo>
                  <a:cubicBezTo>
                    <a:pt x="366" y="86"/>
                    <a:pt x="366" y="86"/>
                    <a:pt x="366" y="86"/>
                  </a:cubicBezTo>
                  <a:cubicBezTo>
                    <a:pt x="368" y="87"/>
                    <a:pt x="371" y="88"/>
                    <a:pt x="374" y="86"/>
                  </a:cubicBezTo>
                  <a:cubicBezTo>
                    <a:pt x="376" y="85"/>
                    <a:pt x="376" y="84"/>
                    <a:pt x="373" y="82"/>
                  </a:cubicBezTo>
                  <a:cubicBezTo>
                    <a:pt x="372" y="81"/>
                    <a:pt x="369" y="81"/>
                    <a:pt x="368" y="81"/>
                  </a:cubicBezTo>
                  <a:cubicBezTo>
                    <a:pt x="369" y="79"/>
                    <a:pt x="369" y="79"/>
                    <a:pt x="369" y="79"/>
                  </a:cubicBezTo>
                  <a:cubicBezTo>
                    <a:pt x="371" y="79"/>
                    <a:pt x="374" y="80"/>
                    <a:pt x="376" y="81"/>
                  </a:cubicBezTo>
                  <a:cubicBezTo>
                    <a:pt x="380" y="84"/>
                    <a:pt x="380" y="86"/>
                    <a:pt x="377" y="88"/>
                  </a:cubicBezTo>
                  <a:close/>
                  <a:moveTo>
                    <a:pt x="145" y="135"/>
                  </a:moveTo>
                  <a:cubicBezTo>
                    <a:pt x="149" y="137"/>
                    <a:pt x="154" y="137"/>
                    <a:pt x="158" y="135"/>
                  </a:cubicBezTo>
                  <a:cubicBezTo>
                    <a:pt x="160" y="134"/>
                    <a:pt x="161" y="132"/>
                    <a:pt x="159" y="130"/>
                  </a:cubicBezTo>
                  <a:cubicBezTo>
                    <a:pt x="159" y="129"/>
                    <a:pt x="159" y="129"/>
                    <a:pt x="159" y="129"/>
                  </a:cubicBezTo>
                  <a:cubicBezTo>
                    <a:pt x="163" y="130"/>
                    <a:pt x="166" y="130"/>
                    <a:pt x="168" y="129"/>
                  </a:cubicBezTo>
                  <a:cubicBezTo>
                    <a:pt x="170" y="127"/>
                    <a:pt x="171" y="124"/>
                    <a:pt x="167" y="122"/>
                  </a:cubicBezTo>
                  <a:cubicBezTo>
                    <a:pt x="163" y="120"/>
                    <a:pt x="158" y="120"/>
                    <a:pt x="154" y="122"/>
                  </a:cubicBezTo>
                  <a:cubicBezTo>
                    <a:pt x="153" y="123"/>
                    <a:pt x="152" y="124"/>
                    <a:pt x="153" y="126"/>
                  </a:cubicBezTo>
                  <a:cubicBezTo>
                    <a:pt x="153" y="126"/>
                    <a:pt x="153" y="126"/>
                    <a:pt x="153" y="126"/>
                  </a:cubicBezTo>
                  <a:cubicBezTo>
                    <a:pt x="149" y="125"/>
                    <a:pt x="146" y="126"/>
                    <a:pt x="143" y="127"/>
                  </a:cubicBezTo>
                  <a:cubicBezTo>
                    <a:pt x="140" y="129"/>
                    <a:pt x="140" y="132"/>
                    <a:pt x="145" y="135"/>
                  </a:cubicBezTo>
                  <a:close/>
                  <a:moveTo>
                    <a:pt x="157" y="123"/>
                  </a:moveTo>
                  <a:cubicBezTo>
                    <a:pt x="159" y="122"/>
                    <a:pt x="162" y="122"/>
                    <a:pt x="164" y="123"/>
                  </a:cubicBezTo>
                  <a:cubicBezTo>
                    <a:pt x="167" y="125"/>
                    <a:pt x="166" y="126"/>
                    <a:pt x="165" y="127"/>
                  </a:cubicBezTo>
                  <a:cubicBezTo>
                    <a:pt x="163" y="128"/>
                    <a:pt x="160" y="128"/>
                    <a:pt x="158" y="128"/>
                  </a:cubicBezTo>
                  <a:cubicBezTo>
                    <a:pt x="156" y="126"/>
                    <a:pt x="155" y="124"/>
                    <a:pt x="157" y="123"/>
                  </a:cubicBezTo>
                  <a:close/>
                  <a:moveTo>
                    <a:pt x="146" y="129"/>
                  </a:moveTo>
                  <a:cubicBezTo>
                    <a:pt x="149" y="127"/>
                    <a:pt x="151" y="127"/>
                    <a:pt x="155" y="128"/>
                  </a:cubicBezTo>
                  <a:cubicBezTo>
                    <a:pt x="157" y="130"/>
                    <a:pt x="157" y="132"/>
                    <a:pt x="155" y="134"/>
                  </a:cubicBezTo>
                  <a:cubicBezTo>
                    <a:pt x="153" y="135"/>
                    <a:pt x="149" y="135"/>
                    <a:pt x="147" y="133"/>
                  </a:cubicBezTo>
                  <a:cubicBezTo>
                    <a:pt x="144" y="132"/>
                    <a:pt x="144" y="130"/>
                    <a:pt x="146" y="129"/>
                  </a:cubicBezTo>
                  <a:close/>
                  <a:moveTo>
                    <a:pt x="237" y="163"/>
                  </a:moveTo>
                  <a:cubicBezTo>
                    <a:pt x="233" y="160"/>
                    <a:pt x="226" y="161"/>
                    <a:pt x="222" y="163"/>
                  </a:cubicBezTo>
                  <a:cubicBezTo>
                    <a:pt x="219" y="165"/>
                    <a:pt x="218" y="168"/>
                    <a:pt x="222" y="170"/>
                  </a:cubicBezTo>
                  <a:cubicBezTo>
                    <a:pt x="224" y="171"/>
                    <a:pt x="227" y="172"/>
                    <a:pt x="229" y="172"/>
                  </a:cubicBezTo>
                  <a:cubicBezTo>
                    <a:pt x="229" y="172"/>
                    <a:pt x="229" y="172"/>
                    <a:pt x="229" y="172"/>
                  </a:cubicBezTo>
                  <a:cubicBezTo>
                    <a:pt x="227" y="173"/>
                    <a:pt x="224" y="174"/>
                    <a:pt x="221" y="174"/>
                  </a:cubicBezTo>
                  <a:cubicBezTo>
                    <a:pt x="219" y="173"/>
                    <a:pt x="216" y="173"/>
                    <a:pt x="215" y="172"/>
                  </a:cubicBezTo>
                  <a:cubicBezTo>
                    <a:pt x="214" y="172"/>
                    <a:pt x="213" y="171"/>
                    <a:pt x="213" y="171"/>
                  </a:cubicBezTo>
                  <a:cubicBezTo>
                    <a:pt x="212" y="171"/>
                    <a:pt x="212" y="171"/>
                    <a:pt x="212" y="171"/>
                  </a:cubicBezTo>
                  <a:cubicBezTo>
                    <a:pt x="210" y="172"/>
                    <a:pt x="210" y="172"/>
                    <a:pt x="210" y="172"/>
                  </a:cubicBezTo>
                  <a:cubicBezTo>
                    <a:pt x="210" y="172"/>
                    <a:pt x="210" y="172"/>
                    <a:pt x="210" y="173"/>
                  </a:cubicBezTo>
                  <a:cubicBezTo>
                    <a:pt x="211" y="173"/>
                    <a:pt x="212" y="173"/>
                    <a:pt x="213" y="174"/>
                  </a:cubicBezTo>
                  <a:cubicBezTo>
                    <a:pt x="215" y="175"/>
                    <a:pt x="218" y="176"/>
                    <a:pt x="222" y="176"/>
                  </a:cubicBezTo>
                  <a:cubicBezTo>
                    <a:pt x="226" y="176"/>
                    <a:pt x="231" y="175"/>
                    <a:pt x="235" y="172"/>
                  </a:cubicBezTo>
                  <a:cubicBezTo>
                    <a:pt x="241" y="169"/>
                    <a:pt x="241" y="165"/>
                    <a:pt x="237" y="163"/>
                  </a:cubicBezTo>
                  <a:close/>
                  <a:moveTo>
                    <a:pt x="233" y="170"/>
                  </a:moveTo>
                  <a:cubicBezTo>
                    <a:pt x="232" y="170"/>
                    <a:pt x="232" y="170"/>
                    <a:pt x="231" y="170"/>
                  </a:cubicBezTo>
                  <a:cubicBezTo>
                    <a:pt x="229" y="171"/>
                    <a:pt x="227" y="170"/>
                    <a:pt x="225" y="169"/>
                  </a:cubicBezTo>
                  <a:cubicBezTo>
                    <a:pt x="222" y="168"/>
                    <a:pt x="223" y="166"/>
                    <a:pt x="225" y="164"/>
                  </a:cubicBezTo>
                  <a:cubicBezTo>
                    <a:pt x="228" y="163"/>
                    <a:pt x="232" y="162"/>
                    <a:pt x="235" y="164"/>
                  </a:cubicBezTo>
                  <a:cubicBezTo>
                    <a:pt x="238" y="166"/>
                    <a:pt x="236" y="168"/>
                    <a:pt x="233" y="170"/>
                  </a:cubicBezTo>
                  <a:close/>
                  <a:moveTo>
                    <a:pt x="26" y="122"/>
                  </a:moveTo>
                  <a:cubicBezTo>
                    <a:pt x="22" y="119"/>
                    <a:pt x="15" y="120"/>
                    <a:pt x="8" y="124"/>
                  </a:cubicBezTo>
                  <a:cubicBezTo>
                    <a:pt x="1" y="128"/>
                    <a:pt x="0" y="132"/>
                    <a:pt x="4" y="134"/>
                  </a:cubicBezTo>
                  <a:cubicBezTo>
                    <a:pt x="9" y="137"/>
                    <a:pt x="16" y="136"/>
                    <a:pt x="23" y="132"/>
                  </a:cubicBezTo>
                  <a:cubicBezTo>
                    <a:pt x="30" y="128"/>
                    <a:pt x="31" y="124"/>
                    <a:pt x="26" y="122"/>
                  </a:cubicBezTo>
                  <a:close/>
                  <a:moveTo>
                    <a:pt x="20" y="130"/>
                  </a:moveTo>
                  <a:cubicBezTo>
                    <a:pt x="14" y="134"/>
                    <a:pt x="10" y="135"/>
                    <a:pt x="7" y="133"/>
                  </a:cubicBezTo>
                  <a:cubicBezTo>
                    <a:pt x="4" y="132"/>
                    <a:pt x="6" y="129"/>
                    <a:pt x="11" y="126"/>
                  </a:cubicBezTo>
                  <a:cubicBezTo>
                    <a:pt x="17" y="122"/>
                    <a:pt x="22" y="122"/>
                    <a:pt x="24" y="123"/>
                  </a:cubicBezTo>
                  <a:cubicBezTo>
                    <a:pt x="27" y="125"/>
                    <a:pt x="25" y="127"/>
                    <a:pt x="20" y="130"/>
                  </a:cubicBezTo>
                  <a:close/>
                  <a:moveTo>
                    <a:pt x="91" y="79"/>
                  </a:moveTo>
                  <a:cubicBezTo>
                    <a:pt x="104" y="86"/>
                    <a:pt x="104" y="86"/>
                    <a:pt x="104" y="86"/>
                  </a:cubicBezTo>
                  <a:cubicBezTo>
                    <a:pt x="102" y="88"/>
                    <a:pt x="102" y="88"/>
                    <a:pt x="102" y="88"/>
                  </a:cubicBezTo>
                  <a:cubicBezTo>
                    <a:pt x="74" y="93"/>
                    <a:pt x="74" y="93"/>
                    <a:pt x="74" y="93"/>
                  </a:cubicBezTo>
                  <a:cubicBezTo>
                    <a:pt x="71" y="92"/>
                    <a:pt x="71" y="92"/>
                    <a:pt x="71" y="92"/>
                  </a:cubicBezTo>
                  <a:cubicBezTo>
                    <a:pt x="99" y="86"/>
                    <a:pt x="99" y="86"/>
                    <a:pt x="99" y="86"/>
                  </a:cubicBezTo>
                  <a:cubicBezTo>
                    <a:pt x="99" y="86"/>
                    <a:pt x="99" y="86"/>
                    <a:pt x="99" y="86"/>
                  </a:cubicBezTo>
                  <a:cubicBezTo>
                    <a:pt x="88" y="80"/>
                    <a:pt x="88" y="80"/>
                    <a:pt x="88" y="80"/>
                  </a:cubicBezTo>
                  <a:lnTo>
                    <a:pt x="91" y="79"/>
                  </a:lnTo>
                  <a:close/>
                  <a:moveTo>
                    <a:pt x="255" y="225"/>
                  </a:moveTo>
                  <a:cubicBezTo>
                    <a:pt x="272" y="235"/>
                    <a:pt x="272" y="235"/>
                    <a:pt x="272" y="235"/>
                  </a:cubicBezTo>
                  <a:cubicBezTo>
                    <a:pt x="270" y="236"/>
                    <a:pt x="270" y="236"/>
                    <a:pt x="270" y="236"/>
                  </a:cubicBezTo>
                  <a:cubicBezTo>
                    <a:pt x="253" y="226"/>
                    <a:pt x="253" y="226"/>
                    <a:pt x="253" y="226"/>
                  </a:cubicBezTo>
                  <a:lnTo>
                    <a:pt x="255" y="225"/>
                  </a:lnTo>
                  <a:close/>
                  <a:moveTo>
                    <a:pt x="263" y="220"/>
                  </a:moveTo>
                  <a:cubicBezTo>
                    <a:pt x="280" y="230"/>
                    <a:pt x="280" y="230"/>
                    <a:pt x="280" y="230"/>
                  </a:cubicBezTo>
                  <a:cubicBezTo>
                    <a:pt x="278" y="231"/>
                    <a:pt x="278" y="231"/>
                    <a:pt x="278" y="231"/>
                  </a:cubicBezTo>
                  <a:cubicBezTo>
                    <a:pt x="261" y="221"/>
                    <a:pt x="261" y="221"/>
                    <a:pt x="261" y="221"/>
                  </a:cubicBezTo>
                  <a:lnTo>
                    <a:pt x="263" y="220"/>
                  </a:lnTo>
                  <a:close/>
                  <a:moveTo>
                    <a:pt x="376" y="165"/>
                  </a:moveTo>
                  <a:cubicBezTo>
                    <a:pt x="368" y="169"/>
                    <a:pt x="368" y="169"/>
                    <a:pt x="368" y="169"/>
                  </a:cubicBezTo>
                  <a:cubicBezTo>
                    <a:pt x="375" y="174"/>
                    <a:pt x="375" y="174"/>
                    <a:pt x="375" y="174"/>
                  </a:cubicBezTo>
                  <a:cubicBezTo>
                    <a:pt x="374" y="175"/>
                    <a:pt x="374" y="175"/>
                    <a:pt x="374" y="175"/>
                  </a:cubicBezTo>
                  <a:cubicBezTo>
                    <a:pt x="366" y="170"/>
                    <a:pt x="366" y="170"/>
                    <a:pt x="366" y="170"/>
                  </a:cubicBezTo>
                  <a:cubicBezTo>
                    <a:pt x="358" y="175"/>
                    <a:pt x="358" y="175"/>
                    <a:pt x="358" y="175"/>
                  </a:cubicBezTo>
                  <a:cubicBezTo>
                    <a:pt x="356" y="174"/>
                    <a:pt x="356" y="174"/>
                    <a:pt x="356" y="174"/>
                  </a:cubicBezTo>
                  <a:cubicBezTo>
                    <a:pt x="364" y="169"/>
                    <a:pt x="364" y="169"/>
                    <a:pt x="364" y="169"/>
                  </a:cubicBezTo>
                  <a:cubicBezTo>
                    <a:pt x="357" y="165"/>
                    <a:pt x="357" y="165"/>
                    <a:pt x="357" y="165"/>
                  </a:cubicBezTo>
                  <a:cubicBezTo>
                    <a:pt x="359" y="164"/>
                    <a:pt x="359" y="164"/>
                    <a:pt x="359" y="164"/>
                  </a:cubicBezTo>
                  <a:cubicBezTo>
                    <a:pt x="366" y="168"/>
                    <a:pt x="366" y="168"/>
                    <a:pt x="366" y="168"/>
                  </a:cubicBezTo>
                  <a:cubicBezTo>
                    <a:pt x="374" y="164"/>
                    <a:pt x="374" y="164"/>
                    <a:pt x="374" y="164"/>
                  </a:cubicBezTo>
                  <a:lnTo>
                    <a:pt x="376" y="165"/>
                  </a:lnTo>
                  <a:close/>
                  <a:moveTo>
                    <a:pt x="168" y="207"/>
                  </a:moveTo>
                  <a:cubicBezTo>
                    <a:pt x="171" y="209"/>
                    <a:pt x="171" y="209"/>
                    <a:pt x="171" y="209"/>
                  </a:cubicBezTo>
                  <a:cubicBezTo>
                    <a:pt x="158" y="210"/>
                    <a:pt x="158" y="210"/>
                    <a:pt x="158" y="210"/>
                  </a:cubicBezTo>
                  <a:cubicBezTo>
                    <a:pt x="156" y="218"/>
                    <a:pt x="156" y="218"/>
                    <a:pt x="156" y="218"/>
                  </a:cubicBezTo>
                  <a:cubicBezTo>
                    <a:pt x="153" y="216"/>
                    <a:pt x="153" y="216"/>
                    <a:pt x="153" y="216"/>
                  </a:cubicBezTo>
                  <a:cubicBezTo>
                    <a:pt x="154" y="213"/>
                    <a:pt x="154" y="213"/>
                    <a:pt x="154" y="213"/>
                  </a:cubicBezTo>
                  <a:cubicBezTo>
                    <a:pt x="154" y="212"/>
                    <a:pt x="155" y="211"/>
                    <a:pt x="155" y="210"/>
                  </a:cubicBezTo>
                  <a:cubicBezTo>
                    <a:pt x="155" y="210"/>
                    <a:pt x="155" y="210"/>
                    <a:pt x="155" y="210"/>
                  </a:cubicBezTo>
                  <a:cubicBezTo>
                    <a:pt x="153" y="210"/>
                    <a:pt x="152" y="211"/>
                    <a:pt x="150" y="211"/>
                  </a:cubicBezTo>
                  <a:cubicBezTo>
                    <a:pt x="145" y="212"/>
                    <a:pt x="145" y="212"/>
                    <a:pt x="145" y="212"/>
                  </a:cubicBezTo>
                  <a:cubicBezTo>
                    <a:pt x="141" y="210"/>
                    <a:pt x="141" y="210"/>
                    <a:pt x="141" y="210"/>
                  </a:cubicBezTo>
                  <a:cubicBezTo>
                    <a:pt x="155" y="208"/>
                    <a:pt x="155" y="208"/>
                    <a:pt x="155" y="208"/>
                  </a:cubicBezTo>
                  <a:cubicBezTo>
                    <a:pt x="157" y="201"/>
                    <a:pt x="157" y="201"/>
                    <a:pt x="157" y="201"/>
                  </a:cubicBezTo>
                  <a:cubicBezTo>
                    <a:pt x="161" y="203"/>
                    <a:pt x="161" y="203"/>
                    <a:pt x="161" y="203"/>
                  </a:cubicBezTo>
                  <a:cubicBezTo>
                    <a:pt x="160" y="206"/>
                    <a:pt x="160" y="206"/>
                    <a:pt x="160" y="206"/>
                  </a:cubicBezTo>
                  <a:cubicBezTo>
                    <a:pt x="159" y="207"/>
                    <a:pt x="159" y="207"/>
                    <a:pt x="159" y="208"/>
                  </a:cubicBezTo>
                  <a:cubicBezTo>
                    <a:pt x="159" y="208"/>
                    <a:pt x="159" y="208"/>
                    <a:pt x="159" y="208"/>
                  </a:cubicBezTo>
                  <a:cubicBezTo>
                    <a:pt x="160" y="208"/>
                    <a:pt x="161" y="208"/>
                    <a:pt x="163" y="208"/>
                  </a:cubicBezTo>
                  <a:lnTo>
                    <a:pt x="168" y="207"/>
                  </a:lnTo>
                  <a:close/>
                  <a:moveTo>
                    <a:pt x="84" y="174"/>
                  </a:moveTo>
                  <a:cubicBezTo>
                    <a:pt x="83" y="175"/>
                    <a:pt x="81" y="175"/>
                    <a:pt x="80" y="175"/>
                  </a:cubicBezTo>
                  <a:cubicBezTo>
                    <a:pt x="79" y="174"/>
                    <a:pt x="79" y="173"/>
                    <a:pt x="80" y="172"/>
                  </a:cubicBezTo>
                  <a:cubicBezTo>
                    <a:pt x="81" y="172"/>
                    <a:pt x="83" y="172"/>
                    <a:pt x="84" y="172"/>
                  </a:cubicBezTo>
                  <a:cubicBezTo>
                    <a:pt x="85" y="173"/>
                    <a:pt x="85" y="174"/>
                    <a:pt x="84" y="174"/>
                  </a:cubicBezTo>
                  <a:close/>
                  <a:moveTo>
                    <a:pt x="215" y="13"/>
                  </a:moveTo>
                  <a:cubicBezTo>
                    <a:pt x="233" y="2"/>
                    <a:pt x="233" y="2"/>
                    <a:pt x="233" y="2"/>
                  </a:cubicBezTo>
                  <a:cubicBezTo>
                    <a:pt x="233" y="2"/>
                    <a:pt x="233" y="2"/>
                    <a:pt x="233" y="2"/>
                  </a:cubicBezTo>
                  <a:cubicBezTo>
                    <a:pt x="227" y="1"/>
                    <a:pt x="227" y="1"/>
                    <a:pt x="227" y="1"/>
                  </a:cubicBezTo>
                  <a:cubicBezTo>
                    <a:pt x="229" y="0"/>
                    <a:pt x="229" y="0"/>
                    <a:pt x="229" y="0"/>
                  </a:cubicBezTo>
                  <a:cubicBezTo>
                    <a:pt x="236" y="1"/>
                    <a:pt x="236" y="1"/>
                    <a:pt x="236" y="1"/>
                  </a:cubicBezTo>
                  <a:cubicBezTo>
                    <a:pt x="239" y="2"/>
                    <a:pt x="239" y="2"/>
                    <a:pt x="239" y="2"/>
                  </a:cubicBezTo>
                  <a:cubicBezTo>
                    <a:pt x="218" y="15"/>
                    <a:pt x="218" y="15"/>
                    <a:pt x="218" y="15"/>
                  </a:cubicBezTo>
                  <a:lnTo>
                    <a:pt x="215" y="13"/>
                  </a:lnTo>
                  <a:close/>
                  <a:moveTo>
                    <a:pt x="291" y="57"/>
                  </a:moveTo>
                  <a:cubicBezTo>
                    <a:pt x="278" y="50"/>
                    <a:pt x="278" y="50"/>
                    <a:pt x="278" y="50"/>
                  </a:cubicBezTo>
                  <a:cubicBezTo>
                    <a:pt x="279" y="48"/>
                    <a:pt x="279" y="48"/>
                    <a:pt x="279" y="48"/>
                  </a:cubicBezTo>
                  <a:cubicBezTo>
                    <a:pt x="284" y="49"/>
                    <a:pt x="284" y="49"/>
                    <a:pt x="284" y="49"/>
                  </a:cubicBezTo>
                  <a:cubicBezTo>
                    <a:pt x="294" y="49"/>
                    <a:pt x="299" y="49"/>
                    <a:pt x="303" y="47"/>
                  </a:cubicBezTo>
                  <a:cubicBezTo>
                    <a:pt x="305" y="45"/>
                    <a:pt x="306" y="44"/>
                    <a:pt x="303" y="42"/>
                  </a:cubicBezTo>
                  <a:cubicBezTo>
                    <a:pt x="301" y="41"/>
                    <a:pt x="298" y="40"/>
                    <a:pt x="296" y="40"/>
                  </a:cubicBezTo>
                  <a:cubicBezTo>
                    <a:pt x="297" y="39"/>
                    <a:pt x="297" y="39"/>
                    <a:pt x="297" y="39"/>
                  </a:cubicBezTo>
                  <a:cubicBezTo>
                    <a:pt x="300" y="39"/>
                    <a:pt x="303" y="39"/>
                    <a:pt x="306" y="41"/>
                  </a:cubicBezTo>
                  <a:cubicBezTo>
                    <a:pt x="310" y="43"/>
                    <a:pt x="309" y="46"/>
                    <a:pt x="306" y="48"/>
                  </a:cubicBezTo>
                  <a:cubicBezTo>
                    <a:pt x="302" y="50"/>
                    <a:pt x="296" y="51"/>
                    <a:pt x="287" y="50"/>
                  </a:cubicBezTo>
                  <a:cubicBezTo>
                    <a:pt x="284" y="50"/>
                    <a:pt x="284" y="50"/>
                    <a:pt x="284" y="50"/>
                  </a:cubicBezTo>
                  <a:cubicBezTo>
                    <a:pt x="284" y="50"/>
                    <a:pt x="284" y="50"/>
                    <a:pt x="284" y="50"/>
                  </a:cubicBezTo>
                  <a:cubicBezTo>
                    <a:pt x="293" y="56"/>
                    <a:pt x="293" y="56"/>
                    <a:pt x="293" y="56"/>
                  </a:cubicBezTo>
                  <a:lnTo>
                    <a:pt x="291" y="57"/>
                  </a:lnTo>
                  <a:close/>
                  <a:moveTo>
                    <a:pt x="232" y="79"/>
                  </a:moveTo>
                  <a:cubicBezTo>
                    <a:pt x="242" y="85"/>
                    <a:pt x="242" y="85"/>
                    <a:pt x="242" y="85"/>
                  </a:cubicBezTo>
                  <a:cubicBezTo>
                    <a:pt x="240" y="87"/>
                    <a:pt x="240" y="87"/>
                    <a:pt x="240" y="87"/>
                  </a:cubicBezTo>
                  <a:cubicBezTo>
                    <a:pt x="231" y="82"/>
                    <a:pt x="231" y="82"/>
                    <a:pt x="231" y="82"/>
                  </a:cubicBezTo>
                  <a:cubicBezTo>
                    <a:pt x="225" y="85"/>
                    <a:pt x="225" y="85"/>
                    <a:pt x="225" y="85"/>
                  </a:cubicBezTo>
                  <a:cubicBezTo>
                    <a:pt x="226" y="85"/>
                    <a:pt x="226" y="85"/>
                    <a:pt x="227" y="86"/>
                  </a:cubicBezTo>
                  <a:cubicBezTo>
                    <a:pt x="229" y="86"/>
                    <a:pt x="230" y="88"/>
                    <a:pt x="231" y="89"/>
                  </a:cubicBezTo>
                  <a:cubicBezTo>
                    <a:pt x="231" y="90"/>
                    <a:pt x="231" y="92"/>
                    <a:pt x="228" y="94"/>
                  </a:cubicBezTo>
                  <a:cubicBezTo>
                    <a:pt x="224" y="96"/>
                    <a:pt x="218" y="96"/>
                    <a:pt x="213" y="93"/>
                  </a:cubicBezTo>
                  <a:cubicBezTo>
                    <a:pt x="211" y="92"/>
                    <a:pt x="209" y="90"/>
                    <a:pt x="209" y="90"/>
                  </a:cubicBezTo>
                  <a:cubicBezTo>
                    <a:pt x="212" y="89"/>
                    <a:pt x="212" y="89"/>
                    <a:pt x="212" y="89"/>
                  </a:cubicBezTo>
                  <a:cubicBezTo>
                    <a:pt x="212" y="89"/>
                    <a:pt x="213" y="91"/>
                    <a:pt x="215" y="92"/>
                  </a:cubicBezTo>
                  <a:cubicBezTo>
                    <a:pt x="218" y="94"/>
                    <a:pt x="222" y="94"/>
                    <a:pt x="225" y="92"/>
                  </a:cubicBezTo>
                  <a:cubicBezTo>
                    <a:pt x="228" y="91"/>
                    <a:pt x="228" y="88"/>
                    <a:pt x="223" y="86"/>
                  </a:cubicBezTo>
                  <a:cubicBezTo>
                    <a:pt x="222" y="85"/>
                    <a:pt x="221" y="85"/>
                    <a:pt x="220" y="84"/>
                  </a:cubicBezTo>
                  <a:lnTo>
                    <a:pt x="232" y="79"/>
                  </a:lnTo>
                  <a:close/>
                  <a:moveTo>
                    <a:pt x="446" y="133"/>
                  </a:moveTo>
                  <a:cubicBezTo>
                    <a:pt x="444" y="135"/>
                    <a:pt x="444" y="135"/>
                    <a:pt x="444" y="135"/>
                  </a:cubicBezTo>
                  <a:cubicBezTo>
                    <a:pt x="427" y="125"/>
                    <a:pt x="427" y="125"/>
                    <a:pt x="427" y="125"/>
                  </a:cubicBezTo>
                  <a:cubicBezTo>
                    <a:pt x="429" y="123"/>
                    <a:pt x="429" y="123"/>
                    <a:pt x="429" y="123"/>
                  </a:cubicBezTo>
                  <a:lnTo>
                    <a:pt x="446" y="133"/>
                  </a:lnTo>
                  <a:close/>
                  <a:moveTo>
                    <a:pt x="95" y="168"/>
                  </a:moveTo>
                  <a:cubicBezTo>
                    <a:pt x="94" y="168"/>
                    <a:pt x="92" y="169"/>
                    <a:pt x="91" y="168"/>
                  </a:cubicBezTo>
                  <a:cubicBezTo>
                    <a:pt x="90" y="167"/>
                    <a:pt x="90" y="166"/>
                    <a:pt x="91" y="166"/>
                  </a:cubicBezTo>
                  <a:cubicBezTo>
                    <a:pt x="93" y="165"/>
                    <a:pt x="94" y="165"/>
                    <a:pt x="95" y="166"/>
                  </a:cubicBezTo>
                  <a:cubicBezTo>
                    <a:pt x="96" y="166"/>
                    <a:pt x="96" y="167"/>
                    <a:pt x="95" y="168"/>
                  </a:cubicBezTo>
                  <a:close/>
                  <a:moveTo>
                    <a:pt x="145" y="54"/>
                  </a:moveTo>
                  <a:cubicBezTo>
                    <a:pt x="148" y="56"/>
                    <a:pt x="148" y="56"/>
                    <a:pt x="148" y="56"/>
                  </a:cubicBezTo>
                  <a:cubicBezTo>
                    <a:pt x="154" y="52"/>
                    <a:pt x="154" y="52"/>
                    <a:pt x="154" y="52"/>
                  </a:cubicBezTo>
                  <a:cubicBezTo>
                    <a:pt x="157" y="54"/>
                    <a:pt x="157" y="54"/>
                    <a:pt x="157" y="54"/>
                  </a:cubicBezTo>
                  <a:cubicBezTo>
                    <a:pt x="159" y="53"/>
                    <a:pt x="159" y="53"/>
                    <a:pt x="159" y="53"/>
                  </a:cubicBezTo>
                  <a:cubicBezTo>
                    <a:pt x="156" y="51"/>
                    <a:pt x="156" y="51"/>
                    <a:pt x="156" y="51"/>
                  </a:cubicBezTo>
                  <a:cubicBezTo>
                    <a:pt x="169" y="43"/>
                    <a:pt x="169" y="43"/>
                    <a:pt x="169" y="43"/>
                  </a:cubicBezTo>
                  <a:cubicBezTo>
                    <a:pt x="166" y="41"/>
                    <a:pt x="166" y="41"/>
                    <a:pt x="166" y="41"/>
                  </a:cubicBezTo>
                  <a:cubicBezTo>
                    <a:pt x="143" y="44"/>
                    <a:pt x="143" y="44"/>
                    <a:pt x="143" y="44"/>
                  </a:cubicBezTo>
                  <a:cubicBezTo>
                    <a:pt x="141" y="45"/>
                    <a:pt x="141" y="45"/>
                    <a:pt x="141" y="45"/>
                  </a:cubicBezTo>
                  <a:cubicBezTo>
                    <a:pt x="151" y="51"/>
                    <a:pt x="151" y="51"/>
                    <a:pt x="151" y="51"/>
                  </a:cubicBezTo>
                  <a:lnTo>
                    <a:pt x="145" y="54"/>
                  </a:lnTo>
                  <a:close/>
                  <a:moveTo>
                    <a:pt x="146" y="45"/>
                  </a:moveTo>
                  <a:cubicBezTo>
                    <a:pt x="146" y="45"/>
                    <a:pt x="146" y="45"/>
                    <a:pt x="146" y="45"/>
                  </a:cubicBezTo>
                  <a:cubicBezTo>
                    <a:pt x="159" y="44"/>
                    <a:pt x="159" y="44"/>
                    <a:pt x="159" y="44"/>
                  </a:cubicBezTo>
                  <a:cubicBezTo>
                    <a:pt x="160" y="44"/>
                    <a:pt x="162" y="44"/>
                    <a:pt x="164" y="43"/>
                  </a:cubicBezTo>
                  <a:cubicBezTo>
                    <a:pt x="164" y="43"/>
                    <a:pt x="164" y="43"/>
                    <a:pt x="164" y="43"/>
                  </a:cubicBezTo>
                  <a:cubicBezTo>
                    <a:pt x="162" y="44"/>
                    <a:pt x="161" y="45"/>
                    <a:pt x="160" y="45"/>
                  </a:cubicBezTo>
                  <a:cubicBezTo>
                    <a:pt x="153" y="49"/>
                    <a:pt x="153" y="49"/>
                    <a:pt x="153" y="49"/>
                  </a:cubicBezTo>
                  <a:lnTo>
                    <a:pt x="146" y="4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013">
                <a:latin typeface="+mn-lt"/>
              </a:endParaRPr>
            </a:p>
          </p:txBody>
        </p:sp>
        <p:sp>
          <p:nvSpPr>
            <p:cNvPr id="75" name="Freeform 74">
              <a:extLst>
                <a:ext uri="{FF2B5EF4-FFF2-40B4-BE49-F238E27FC236}">
                  <a16:creationId xmlns:a16="http://schemas.microsoft.com/office/drawing/2014/main" id="{84E90348-860B-E2A9-495D-E4BB3E5F127A}"/>
                </a:ext>
              </a:extLst>
            </p:cNvPr>
            <p:cNvSpPr>
              <a:spLocks/>
            </p:cNvSpPr>
            <p:nvPr/>
          </p:nvSpPr>
          <p:spPr bwMode="auto">
            <a:xfrm>
              <a:off x="9570105" y="4662944"/>
              <a:ext cx="963285" cy="655783"/>
            </a:xfrm>
            <a:custGeom>
              <a:avLst/>
              <a:gdLst>
                <a:gd name="T0" fmla="*/ 425 w 435"/>
                <a:gd name="T1" fmla="*/ 197 h 296"/>
                <a:gd name="T2" fmla="*/ 425 w 435"/>
                <a:gd name="T3" fmla="*/ 176 h 296"/>
                <a:gd name="T4" fmla="*/ 137 w 435"/>
                <a:gd name="T5" fmla="*/ 10 h 296"/>
                <a:gd name="T6" fmla="*/ 101 w 435"/>
                <a:gd name="T7" fmla="*/ 10 h 296"/>
                <a:gd name="T8" fmla="*/ 0 w 435"/>
                <a:gd name="T9" fmla="*/ 109 h 296"/>
                <a:gd name="T10" fmla="*/ 325 w 435"/>
                <a:gd name="T11" fmla="*/ 296 h 296"/>
                <a:gd name="T12" fmla="*/ 425 w 435"/>
                <a:gd name="T13" fmla="*/ 197 h 296"/>
              </a:gdLst>
              <a:ahLst/>
              <a:cxnLst>
                <a:cxn ang="0">
                  <a:pos x="T0" y="T1"/>
                </a:cxn>
                <a:cxn ang="0">
                  <a:pos x="T2" y="T3"/>
                </a:cxn>
                <a:cxn ang="0">
                  <a:pos x="T4" y="T5"/>
                </a:cxn>
                <a:cxn ang="0">
                  <a:pos x="T6" y="T7"/>
                </a:cxn>
                <a:cxn ang="0">
                  <a:pos x="T8" y="T9"/>
                </a:cxn>
                <a:cxn ang="0">
                  <a:pos x="T10" y="T11"/>
                </a:cxn>
                <a:cxn ang="0">
                  <a:pos x="T12" y="T13"/>
                </a:cxn>
              </a:cxnLst>
              <a:rect l="0" t="0" r="r" b="b"/>
              <a:pathLst>
                <a:path w="435" h="296">
                  <a:moveTo>
                    <a:pt x="425" y="197"/>
                  </a:moveTo>
                  <a:cubicBezTo>
                    <a:pt x="435" y="187"/>
                    <a:pt x="435" y="182"/>
                    <a:pt x="425" y="176"/>
                  </a:cubicBezTo>
                  <a:cubicBezTo>
                    <a:pt x="137" y="10"/>
                    <a:pt x="137" y="10"/>
                    <a:pt x="137" y="10"/>
                  </a:cubicBezTo>
                  <a:cubicBezTo>
                    <a:pt x="127" y="4"/>
                    <a:pt x="113" y="0"/>
                    <a:pt x="101" y="10"/>
                  </a:cubicBezTo>
                  <a:cubicBezTo>
                    <a:pt x="0" y="109"/>
                    <a:pt x="0" y="109"/>
                    <a:pt x="0" y="109"/>
                  </a:cubicBezTo>
                  <a:cubicBezTo>
                    <a:pt x="325" y="296"/>
                    <a:pt x="325" y="296"/>
                    <a:pt x="325" y="296"/>
                  </a:cubicBezTo>
                  <a:lnTo>
                    <a:pt x="425" y="197"/>
                  </a:lnTo>
                  <a:close/>
                </a:path>
              </a:pathLst>
            </a:custGeom>
            <a:solidFill>
              <a:schemeClr val="accent1"/>
            </a:solidFill>
            <a:ln>
              <a:noFill/>
            </a:ln>
          </p:spPr>
          <p:txBody>
            <a:bodyPr lIns="68580" tIns="34290" rIns="68580" bIns="34290"/>
            <a:lstStyle/>
            <a:p>
              <a:pPr eaLnBrk="1" fontAlgn="auto" hangingPunct="1">
                <a:spcBef>
                  <a:spcPts val="0"/>
                </a:spcBef>
                <a:spcAft>
                  <a:spcPts val="0"/>
                </a:spcAft>
                <a:defRPr/>
              </a:pPr>
              <a:endParaRPr lang="en-US" sz="1013">
                <a:latin typeface="+mn-lt"/>
              </a:endParaRPr>
            </a:p>
          </p:txBody>
        </p:sp>
        <p:sp>
          <p:nvSpPr>
            <p:cNvPr id="76" name="Freeform 75">
              <a:extLst>
                <a:ext uri="{FF2B5EF4-FFF2-40B4-BE49-F238E27FC236}">
                  <a16:creationId xmlns:a16="http://schemas.microsoft.com/office/drawing/2014/main" id="{DD866E31-187E-B7B4-DAE6-D672A075D961}"/>
                </a:ext>
              </a:extLst>
            </p:cNvPr>
            <p:cNvSpPr>
              <a:spLocks/>
            </p:cNvSpPr>
            <p:nvPr/>
          </p:nvSpPr>
          <p:spPr bwMode="auto">
            <a:xfrm>
              <a:off x="9680195" y="4747561"/>
              <a:ext cx="730403" cy="482317"/>
            </a:xfrm>
            <a:custGeom>
              <a:avLst/>
              <a:gdLst>
                <a:gd name="T0" fmla="*/ 623 w 782"/>
                <a:gd name="T1" fmla="*/ 517 h 517"/>
                <a:gd name="T2" fmla="*/ 782 w 782"/>
                <a:gd name="T3" fmla="*/ 358 h 517"/>
                <a:gd name="T4" fmla="*/ 161 w 782"/>
                <a:gd name="T5" fmla="*/ 0 h 517"/>
                <a:gd name="T6" fmla="*/ 0 w 782"/>
                <a:gd name="T7" fmla="*/ 159 h 517"/>
                <a:gd name="T8" fmla="*/ 623 w 782"/>
                <a:gd name="T9" fmla="*/ 517 h 517"/>
              </a:gdLst>
              <a:ahLst/>
              <a:cxnLst>
                <a:cxn ang="0">
                  <a:pos x="T0" y="T1"/>
                </a:cxn>
                <a:cxn ang="0">
                  <a:pos x="T2" y="T3"/>
                </a:cxn>
                <a:cxn ang="0">
                  <a:pos x="T4" y="T5"/>
                </a:cxn>
                <a:cxn ang="0">
                  <a:pos x="T6" y="T7"/>
                </a:cxn>
                <a:cxn ang="0">
                  <a:pos x="T8" y="T9"/>
                </a:cxn>
              </a:cxnLst>
              <a:rect l="0" t="0" r="r" b="b"/>
              <a:pathLst>
                <a:path w="782" h="517">
                  <a:moveTo>
                    <a:pt x="623" y="517"/>
                  </a:moveTo>
                  <a:lnTo>
                    <a:pt x="782" y="358"/>
                  </a:lnTo>
                  <a:lnTo>
                    <a:pt x="161" y="0"/>
                  </a:lnTo>
                  <a:lnTo>
                    <a:pt x="0" y="159"/>
                  </a:lnTo>
                  <a:lnTo>
                    <a:pt x="623" y="517"/>
                  </a:lnTo>
                  <a:close/>
                </a:path>
              </a:pathLst>
            </a:custGeom>
            <a:solidFill>
              <a:schemeClr val="bg2">
                <a:lumMod val="95000"/>
              </a:schemeClr>
            </a:solidFill>
            <a:ln>
              <a:noFill/>
            </a:ln>
          </p:spPr>
          <p:txBody>
            <a:bodyPr lIns="68580" tIns="34290" rIns="68580" bIns="34290"/>
            <a:lstStyle/>
            <a:p>
              <a:pPr eaLnBrk="1" fontAlgn="auto" hangingPunct="1">
                <a:spcBef>
                  <a:spcPts val="0"/>
                </a:spcBef>
                <a:spcAft>
                  <a:spcPts val="0"/>
                </a:spcAft>
                <a:defRPr/>
              </a:pPr>
              <a:endParaRPr lang="en-US" sz="1013">
                <a:latin typeface="+mn-lt"/>
              </a:endParaRPr>
            </a:p>
          </p:txBody>
        </p:sp>
        <p:sp>
          <p:nvSpPr>
            <p:cNvPr id="77" name="Freeform 76">
              <a:extLst>
                <a:ext uri="{FF2B5EF4-FFF2-40B4-BE49-F238E27FC236}">
                  <a16:creationId xmlns:a16="http://schemas.microsoft.com/office/drawing/2014/main" id="{57EDB033-7B76-84EA-9155-CF4B979CB17C}"/>
                </a:ext>
              </a:extLst>
            </p:cNvPr>
            <p:cNvSpPr>
              <a:spLocks/>
            </p:cNvSpPr>
            <p:nvPr/>
          </p:nvSpPr>
          <p:spPr bwMode="auto">
            <a:xfrm>
              <a:off x="9680195" y="4747561"/>
              <a:ext cx="730403" cy="482317"/>
            </a:xfrm>
            <a:custGeom>
              <a:avLst/>
              <a:gdLst>
                <a:gd name="T0" fmla="*/ 623 w 782"/>
                <a:gd name="T1" fmla="*/ 517 h 517"/>
                <a:gd name="T2" fmla="*/ 782 w 782"/>
                <a:gd name="T3" fmla="*/ 358 h 517"/>
                <a:gd name="T4" fmla="*/ 161 w 782"/>
                <a:gd name="T5" fmla="*/ 0 h 517"/>
                <a:gd name="T6" fmla="*/ 0 w 782"/>
                <a:gd name="T7" fmla="*/ 159 h 517"/>
                <a:gd name="T8" fmla="*/ 623 w 782"/>
                <a:gd name="T9" fmla="*/ 517 h 517"/>
              </a:gdLst>
              <a:ahLst/>
              <a:cxnLst>
                <a:cxn ang="0">
                  <a:pos x="T0" y="T1"/>
                </a:cxn>
                <a:cxn ang="0">
                  <a:pos x="T2" y="T3"/>
                </a:cxn>
                <a:cxn ang="0">
                  <a:pos x="T4" y="T5"/>
                </a:cxn>
                <a:cxn ang="0">
                  <a:pos x="T6" y="T7"/>
                </a:cxn>
                <a:cxn ang="0">
                  <a:pos x="T8" y="T9"/>
                </a:cxn>
              </a:cxnLst>
              <a:rect l="0" t="0" r="r" b="b"/>
              <a:pathLst>
                <a:path w="782" h="517">
                  <a:moveTo>
                    <a:pt x="623" y="517"/>
                  </a:moveTo>
                  <a:lnTo>
                    <a:pt x="782" y="358"/>
                  </a:lnTo>
                  <a:lnTo>
                    <a:pt x="161" y="0"/>
                  </a:lnTo>
                  <a:lnTo>
                    <a:pt x="0" y="159"/>
                  </a:lnTo>
                  <a:lnTo>
                    <a:pt x="623" y="51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68580" tIns="34290" rIns="68580" bIns="34290"/>
            <a:lstStyle/>
            <a:p>
              <a:pPr eaLnBrk="1" fontAlgn="auto" hangingPunct="1">
                <a:spcBef>
                  <a:spcPts val="0"/>
                </a:spcBef>
                <a:spcAft>
                  <a:spcPts val="0"/>
                </a:spcAft>
                <a:defRPr/>
              </a:pPr>
              <a:endParaRPr lang="en-US" sz="1013">
                <a:latin typeface="+mn-lt"/>
              </a:endParaRPr>
            </a:p>
          </p:txBody>
        </p:sp>
        <p:sp>
          <p:nvSpPr>
            <p:cNvPr id="78" name="Freeform 77">
              <a:extLst>
                <a:ext uri="{FF2B5EF4-FFF2-40B4-BE49-F238E27FC236}">
                  <a16:creationId xmlns:a16="http://schemas.microsoft.com/office/drawing/2014/main" id="{DD7C4EC1-C3E9-7CE0-12F8-11FA55415E3B}"/>
                </a:ext>
              </a:extLst>
            </p:cNvPr>
            <p:cNvSpPr>
              <a:spLocks noEditPoints="1"/>
            </p:cNvSpPr>
            <p:nvPr/>
          </p:nvSpPr>
          <p:spPr bwMode="auto">
            <a:xfrm>
              <a:off x="9011188" y="4978142"/>
              <a:ext cx="1153825" cy="670591"/>
            </a:xfrm>
            <a:custGeom>
              <a:avLst/>
              <a:gdLst>
                <a:gd name="T0" fmla="*/ 332 w 522"/>
                <a:gd name="T1" fmla="*/ 151 h 303"/>
                <a:gd name="T2" fmla="*/ 193 w 522"/>
                <a:gd name="T3" fmla="*/ 151 h 303"/>
                <a:gd name="T4" fmla="*/ 190 w 522"/>
                <a:gd name="T5" fmla="*/ 151 h 303"/>
                <a:gd name="T6" fmla="*/ 266 w 522"/>
                <a:gd name="T7" fmla="*/ 193 h 303"/>
                <a:gd name="T8" fmla="*/ 0 w 522"/>
                <a:gd name="T9" fmla="*/ 151 h 303"/>
                <a:gd name="T10" fmla="*/ 39 w 522"/>
                <a:gd name="T11" fmla="*/ 157 h 303"/>
                <a:gd name="T12" fmla="*/ 42 w 522"/>
                <a:gd name="T13" fmla="*/ 156 h 303"/>
                <a:gd name="T14" fmla="*/ 262 w 522"/>
                <a:gd name="T15" fmla="*/ 303 h 303"/>
                <a:gd name="T16" fmla="*/ 288 w 522"/>
                <a:gd name="T17" fmla="*/ 249 h 303"/>
                <a:gd name="T18" fmla="*/ 296 w 522"/>
                <a:gd name="T19" fmla="*/ 244 h 303"/>
                <a:gd name="T20" fmla="*/ 190 w 522"/>
                <a:gd name="T21" fmla="*/ 41 h 303"/>
                <a:gd name="T22" fmla="*/ 194 w 522"/>
                <a:gd name="T23" fmla="*/ 76 h 303"/>
                <a:gd name="T24" fmla="*/ 176 w 522"/>
                <a:gd name="T25" fmla="*/ 68 h 303"/>
                <a:gd name="T26" fmla="*/ 199 w 522"/>
                <a:gd name="T27" fmla="*/ 66 h 303"/>
                <a:gd name="T28" fmla="*/ 188 w 522"/>
                <a:gd name="T29" fmla="*/ 72 h 303"/>
                <a:gd name="T30" fmla="*/ 381 w 522"/>
                <a:gd name="T31" fmla="*/ 70 h 303"/>
                <a:gd name="T32" fmla="*/ 326 w 522"/>
                <a:gd name="T33" fmla="*/ 80 h 303"/>
                <a:gd name="T34" fmla="*/ 341 w 522"/>
                <a:gd name="T35" fmla="*/ 71 h 303"/>
                <a:gd name="T36" fmla="*/ 338 w 522"/>
                <a:gd name="T37" fmla="*/ 70 h 303"/>
                <a:gd name="T38" fmla="*/ 260 w 522"/>
                <a:gd name="T39" fmla="*/ 81 h 303"/>
                <a:gd name="T40" fmla="*/ 262 w 522"/>
                <a:gd name="T41" fmla="*/ 109 h 303"/>
                <a:gd name="T42" fmla="*/ 267 w 522"/>
                <a:gd name="T43" fmla="*/ 102 h 303"/>
                <a:gd name="T44" fmla="*/ 247 w 522"/>
                <a:gd name="T45" fmla="*/ 112 h 303"/>
                <a:gd name="T46" fmla="*/ 69 w 522"/>
                <a:gd name="T47" fmla="*/ 111 h 303"/>
                <a:gd name="T48" fmla="*/ 137 w 522"/>
                <a:gd name="T49" fmla="*/ 111 h 303"/>
                <a:gd name="T50" fmla="*/ 134 w 522"/>
                <a:gd name="T51" fmla="*/ 109 h 303"/>
                <a:gd name="T52" fmla="*/ 471 w 522"/>
                <a:gd name="T53" fmla="*/ 181 h 303"/>
                <a:gd name="T54" fmla="*/ 462 w 522"/>
                <a:gd name="T55" fmla="*/ 148 h 303"/>
                <a:gd name="T56" fmla="*/ 331 w 522"/>
                <a:gd name="T57" fmla="*/ 122 h 303"/>
                <a:gd name="T58" fmla="*/ 327 w 522"/>
                <a:gd name="T59" fmla="*/ 149 h 303"/>
                <a:gd name="T60" fmla="*/ 347 w 522"/>
                <a:gd name="T61" fmla="*/ 148 h 303"/>
                <a:gd name="T62" fmla="*/ 334 w 522"/>
                <a:gd name="T63" fmla="*/ 158 h 303"/>
                <a:gd name="T64" fmla="*/ 191 w 522"/>
                <a:gd name="T65" fmla="*/ 122 h 303"/>
                <a:gd name="T66" fmla="*/ 180 w 522"/>
                <a:gd name="T67" fmla="*/ 158 h 303"/>
                <a:gd name="T68" fmla="*/ 202 w 522"/>
                <a:gd name="T69" fmla="*/ 145 h 303"/>
                <a:gd name="T70" fmla="*/ 121 w 522"/>
                <a:gd name="T71" fmla="*/ 162 h 303"/>
                <a:gd name="T72" fmla="*/ 119 w 522"/>
                <a:gd name="T73" fmla="*/ 197 h 303"/>
                <a:gd name="T74" fmla="*/ 130 w 522"/>
                <a:gd name="T75" fmla="*/ 191 h 303"/>
                <a:gd name="T76" fmla="*/ 350 w 522"/>
                <a:gd name="T77" fmla="*/ 192 h 303"/>
                <a:gd name="T78" fmla="*/ 392 w 522"/>
                <a:gd name="T79" fmla="*/ 188 h 303"/>
                <a:gd name="T80" fmla="*/ 409 w 522"/>
                <a:gd name="T81" fmla="*/ 198 h 303"/>
                <a:gd name="T82" fmla="*/ 261 w 522"/>
                <a:gd name="T83" fmla="*/ 221 h 303"/>
                <a:gd name="T84" fmla="*/ 257 w 522"/>
                <a:gd name="T85" fmla="*/ 199 h 303"/>
                <a:gd name="T86" fmla="*/ 264 w 522"/>
                <a:gd name="T87" fmla="*/ 195 h 303"/>
                <a:gd name="T88" fmla="*/ 247 w 522"/>
                <a:gd name="T89" fmla="*/ 194 h 303"/>
                <a:gd name="T90" fmla="*/ 259 w 522"/>
                <a:gd name="T91" fmla="*/ 59 h 303"/>
                <a:gd name="T92" fmla="*/ 253 w 522"/>
                <a:gd name="T93" fmla="*/ 38 h 303"/>
                <a:gd name="T94" fmla="*/ 268 w 522"/>
                <a:gd name="T95" fmla="*/ 25 h 303"/>
                <a:gd name="T96" fmla="*/ 400 w 522"/>
                <a:gd name="T97" fmla="*/ 82 h 303"/>
                <a:gd name="T98" fmla="*/ 384 w 522"/>
                <a:gd name="T99" fmla="*/ 113 h 303"/>
                <a:gd name="T100" fmla="*/ 412 w 522"/>
                <a:gd name="T101" fmla="*/ 111 h 303"/>
                <a:gd name="T102" fmla="*/ 409 w 522"/>
                <a:gd name="T103" fmla="*/ 109 h 303"/>
                <a:gd name="T104" fmla="*/ 400 w 522"/>
                <a:gd name="T105" fmla="*/ 116 h 303"/>
                <a:gd name="T106" fmla="*/ 141 w 522"/>
                <a:gd name="T107" fmla="*/ 233 h 303"/>
                <a:gd name="T108" fmla="*/ 203 w 522"/>
                <a:gd name="T109" fmla="*/ 230 h 303"/>
                <a:gd name="T110" fmla="*/ 196 w 522"/>
                <a:gd name="T111" fmla="*/ 226 h 303"/>
                <a:gd name="T112" fmla="*/ 185 w 522"/>
                <a:gd name="T113" fmla="*/ 234 h 303"/>
                <a:gd name="T114" fmla="*/ 191 w 522"/>
                <a:gd name="T115" fmla="*/ 24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 h="303">
                  <a:moveTo>
                    <a:pt x="331" y="156"/>
                  </a:moveTo>
                  <a:cubicBezTo>
                    <a:pt x="328" y="158"/>
                    <a:pt x="325" y="158"/>
                    <a:pt x="322" y="157"/>
                  </a:cubicBezTo>
                  <a:cubicBezTo>
                    <a:pt x="319" y="155"/>
                    <a:pt x="320" y="153"/>
                    <a:pt x="323" y="151"/>
                  </a:cubicBezTo>
                  <a:cubicBezTo>
                    <a:pt x="324" y="150"/>
                    <a:pt x="325" y="150"/>
                    <a:pt x="325" y="150"/>
                  </a:cubicBezTo>
                  <a:cubicBezTo>
                    <a:pt x="327" y="150"/>
                    <a:pt x="330" y="150"/>
                    <a:pt x="332" y="151"/>
                  </a:cubicBezTo>
                  <a:cubicBezTo>
                    <a:pt x="334" y="152"/>
                    <a:pt x="334" y="154"/>
                    <a:pt x="331" y="156"/>
                  </a:cubicBezTo>
                  <a:close/>
                  <a:moveTo>
                    <a:pt x="200" y="150"/>
                  </a:moveTo>
                  <a:cubicBezTo>
                    <a:pt x="201" y="149"/>
                    <a:pt x="202" y="148"/>
                    <a:pt x="199" y="146"/>
                  </a:cubicBezTo>
                  <a:cubicBezTo>
                    <a:pt x="197" y="145"/>
                    <a:pt x="194" y="145"/>
                    <a:pt x="192" y="146"/>
                  </a:cubicBezTo>
                  <a:cubicBezTo>
                    <a:pt x="190" y="147"/>
                    <a:pt x="191" y="149"/>
                    <a:pt x="193" y="151"/>
                  </a:cubicBezTo>
                  <a:cubicBezTo>
                    <a:pt x="195" y="151"/>
                    <a:pt x="198" y="151"/>
                    <a:pt x="200" y="150"/>
                  </a:cubicBezTo>
                  <a:close/>
                  <a:moveTo>
                    <a:pt x="181" y="152"/>
                  </a:moveTo>
                  <a:cubicBezTo>
                    <a:pt x="179" y="153"/>
                    <a:pt x="179" y="155"/>
                    <a:pt x="182" y="156"/>
                  </a:cubicBezTo>
                  <a:cubicBezTo>
                    <a:pt x="184" y="158"/>
                    <a:pt x="188" y="158"/>
                    <a:pt x="190" y="157"/>
                  </a:cubicBezTo>
                  <a:cubicBezTo>
                    <a:pt x="192" y="155"/>
                    <a:pt x="192" y="153"/>
                    <a:pt x="190" y="151"/>
                  </a:cubicBezTo>
                  <a:cubicBezTo>
                    <a:pt x="186" y="150"/>
                    <a:pt x="184" y="150"/>
                    <a:pt x="181" y="152"/>
                  </a:cubicBezTo>
                  <a:close/>
                  <a:moveTo>
                    <a:pt x="270" y="187"/>
                  </a:moveTo>
                  <a:cubicBezTo>
                    <a:pt x="267" y="185"/>
                    <a:pt x="263" y="186"/>
                    <a:pt x="260" y="187"/>
                  </a:cubicBezTo>
                  <a:cubicBezTo>
                    <a:pt x="258" y="189"/>
                    <a:pt x="257" y="191"/>
                    <a:pt x="260" y="192"/>
                  </a:cubicBezTo>
                  <a:cubicBezTo>
                    <a:pt x="262" y="193"/>
                    <a:pt x="264" y="194"/>
                    <a:pt x="266" y="193"/>
                  </a:cubicBezTo>
                  <a:cubicBezTo>
                    <a:pt x="267" y="193"/>
                    <a:pt x="267" y="193"/>
                    <a:pt x="268" y="193"/>
                  </a:cubicBezTo>
                  <a:cubicBezTo>
                    <a:pt x="271" y="191"/>
                    <a:pt x="273" y="189"/>
                    <a:pt x="270" y="187"/>
                  </a:cubicBezTo>
                  <a:close/>
                  <a:moveTo>
                    <a:pt x="101" y="151"/>
                  </a:moveTo>
                  <a:cubicBezTo>
                    <a:pt x="50" y="180"/>
                    <a:pt x="50" y="180"/>
                    <a:pt x="50" y="180"/>
                  </a:cubicBezTo>
                  <a:cubicBezTo>
                    <a:pt x="0" y="151"/>
                    <a:pt x="0" y="151"/>
                    <a:pt x="0" y="151"/>
                  </a:cubicBezTo>
                  <a:cubicBezTo>
                    <a:pt x="50" y="122"/>
                    <a:pt x="50" y="122"/>
                    <a:pt x="50" y="122"/>
                  </a:cubicBezTo>
                  <a:lnTo>
                    <a:pt x="101" y="151"/>
                  </a:lnTo>
                  <a:close/>
                  <a:moveTo>
                    <a:pt x="61" y="145"/>
                  </a:moveTo>
                  <a:cubicBezTo>
                    <a:pt x="57" y="142"/>
                    <a:pt x="50" y="143"/>
                    <a:pt x="43" y="147"/>
                  </a:cubicBezTo>
                  <a:cubicBezTo>
                    <a:pt x="36" y="151"/>
                    <a:pt x="35" y="155"/>
                    <a:pt x="39" y="157"/>
                  </a:cubicBezTo>
                  <a:cubicBezTo>
                    <a:pt x="44" y="160"/>
                    <a:pt x="51" y="159"/>
                    <a:pt x="58" y="155"/>
                  </a:cubicBezTo>
                  <a:cubicBezTo>
                    <a:pt x="65" y="151"/>
                    <a:pt x="66" y="147"/>
                    <a:pt x="61" y="145"/>
                  </a:cubicBezTo>
                  <a:close/>
                  <a:moveTo>
                    <a:pt x="59" y="146"/>
                  </a:moveTo>
                  <a:cubicBezTo>
                    <a:pt x="57" y="145"/>
                    <a:pt x="52" y="145"/>
                    <a:pt x="46" y="149"/>
                  </a:cubicBezTo>
                  <a:cubicBezTo>
                    <a:pt x="41" y="152"/>
                    <a:pt x="39" y="155"/>
                    <a:pt x="42" y="156"/>
                  </a:cubicBezTo>
                  <a:cubicBezTo>
                    <a:pt x="45" y="158"/>
                    <a:pt x="49" y="157"/>
                    <a:pt x="55" y="153"/>
                  </a:cubicBezTo>
                  <a:cubicBezTo>
                    <a:pt x="60" y="150"/>
                    <a:pt x="62" y="148"/>
                    <a:pt x="59" y="146"/>
                  </a:cubicBezTo>
                  <a:close/>
                  <a:moveTo>
                    <a:pt x="332" y="203"/>
                  </a:moveTo>
                  <a:cubicBezTo>
                    <a:pt x="382" y="233"/>
                    <a:pt x="382" y="233"/>
                    <a:pt x="382" y="233"/>
                  </a:cubicBezTo>
                  <a:cubicBezTo>
                    <a:pt x="262" y="303"/>
                    <a:pt x="262" y="303"/>
                    <a:pt x="262" y="303"/>
                  </a:cubicBezTo>
                  <a:cubicBezTo>
                    <a:pt x="211" y="273"/>
                    <a:pt x="211" y="273"/>
                    <a:pt x="211" y="273"/>
                  </a:cubicBezTo>
                  <a:lnTo>
                    <a:pt x="332" y="203"/>
                  </a:lnTo>
                  <a:close/>
                  <a:moveTo>
                    <a:pt x="307" y="258"/>
                  </a:moveTo>
                  <a:cubicBezTo>
                    <a:pt x="290" y="248"/>
                    <a:pt x="290" y="248"/>
                    <a:pt x="290" y="248"/>
                  </a:cubicBezTo>
                  <a:cubicBezTo>
                    <a:pt x="288" y="249"/>
                    <a:pt x="288" y="249"/>
                    <a:pt x="288" y="249"/>
                  </a:cubicBezTo>
                  <a:cubicBezTo>
                    <a:pt x="305" y="259"/>
                    <a:pt x="305" y="259"/>
                    <a:pt x="305" y="259"/>
                  </a:cubicBezTo>
                  <a:lnTo>
                    <a:pt x="307" y="258"/>
                  </a:lnTo>
                  <a:close/>
                  <a:moveTo>
                    <a:pt x="315" y="253"/>
                  </a:moveTo>
                  <a:cubicBezTo>
                    <a:pt x="298" y="243"/>
                    <a:pt x="298" y="243"/>
                    <a:pt x="298" y="243"/>
                  </a:cubicBezTo>
                  <a:cubicBezTo>
                    <a:pt x="296" y="244"/>
                    <a:pt x="296" y="244"/>
                    <a:pt x="296" y="244"/>
                  </a:cubicBezTo>
                  <a:cubicBezTo>
                    <a:pt x="313" y="254"/>
                    <a:pt x="313" y="254"/>
                    <a:pt x="313" y="254"/>
                  </a:cubicBezTo>
                  <a:lnTo>
                    <a:pt x="315" y="253"/>
                  </a:lnTo>
                  <a:close/>
                  <a:moveTo>
                    <a:pt x="190" y="100"/>
                  </a:moveTo>
                  <a:cubicBezTo>
                    <a:pt x="139" y="70"/>
                    <a:pt x="139" y="70"/>
                    <a:pt x="139" y="70"/>
                  </a:cubicBezTo>
                  <a:cubicBezTo>
                    <a:pt x="190" y="41"/>
                    <a:pt x="190" y="41"/>
                    <a:pt x="190" y="41"/>
                  </a:cubicBezTo>
                  <a:cubicBezTo>
                    <a:pt x="240" y="70"/>
                    <a:pt x="240" y="70"/>
                    <a:pt x="240" y="70"/>
                  </a:cubicBezTo>
                  <a:lnTo>
                    <a:pt x="190" y="100"/>
                  </a:lnTo>
                  <a:close/>
                  <a:moveTo>
                    <a:pt x="189" y="75"/>
                  </a:moveTo>
                  <a:cubicBezTo>
                    <a:pt x="192" y="77"/>
                    <a:pt x="192" y="77"/>
                    <a:pt x="192" y="77"/>
                  </a:cubicBezTo>
                  <a:cubicBezTo>
                    <a:pt x="194" y="76"/>
                    <a:pt x="194" y="76"/>
                    <a:pt x="194" y="76"/>
                  </a:cubicBezTo>
                  <a:cubicBezTo>
                    <a:pt x="191" y="74"/>
                    <a:pt x="191" y="74"/>
                    <a:pt x="191" y="74"/>
                  </a:cubicBezTo>
                  <a:cubicBezTo>
                    <a:pt x="204" y="66"/>
                    <a:pt x="204" y="66"/>
                    <a:pt x="204" y="66"/>
                  </a:cubicBezTo>
                  <a:cubicBezTo>
                    <a:pt x="201" y="64"/>
                    <a:pt x="201" y="64"/>
                    <a:pt x="201" y="64"/>
                  </a:cubicBezTo>
                  <a:cubicBezTo>
                    <a:pt x="178" y="67"/>
                    <a:pt x="178" y="67"/>
                    <a:pt x="178" y="67"/>
                  </a:cubicBezTo>
                  <a:cubicBezTo>
                    <a:pt x="176" y="68"/>
                    <a:pt x="176" y="68"/>
                    <a:pt x="176" y="68"/>
                  </a:cubicBezTo>
                  <a:cubicBezTo>
                    <a:pt x="186" y="74"/>
                    <a:pt x="186" y="74"/>
                    <a:pt x="186" y="74"/>
                  </a:cubicBezTo>
                  <a:cubicBezTo>
                    <a:pt x="180" y="77"/>
                    <a:pt x="180" y="77"/>
                    <a:pt x="180" y="77"/>
                  </a:cubicBezTo>
                  <a:cubicBezTo>
                    <a:pt x="183" y="79"/>
                    <a:pt x="183" y="79"/>
                    <a:pt x="183" y="79"/>
                  </a:cubicBezTo>
                  <a:lnTo>
                    <a:pt x="189" y="75"/>
                  </a:lnTo>
                  <a:close/>
                  <a:moveTo>
                    <a:pt x="199" y="66"/>
                  </a:moveTo>
                  <a:cubicBezTo>
                    <a:pt x="199" y="66"/>
                    <a:pt x="199" y="66"/>
                    <a:pt x="199" y="66"/>
                  </a:cubicBezTo>
                  <a:cubicBezTo>
                    <a:pt x="197" y="67"/>
                    <a:pt x="195" y="67"/>
                    <a:pt x="194" y="67"/>
                  </a:cubicBezTo>
                  <a:cubicBezTo>
                    <a:pt x="181" y="68"/>
                    <a:pt x="181" y="68"/>
                    <a:pt x="181" y="68"/>
                  </a:cubicBezTo>
                  <a:cubicBezTo>
                    <a:pt x="181" y="68"/>
                    <a:pt x="181" y="68"/>
                    <a:pt x="181" y="68"/>
                  </a:cubicBezTo>
                  <a:cubicBezTo>
                    <a:pt x="188" y="72"/>
                    <a:pt x="188" y="72"/>
                    <a:pt x="188" y="72"/>
                  </a:cubicBezTo>
                  <a:cubicBezTo>
                    <a:pt x="195" y="68"/>
                    <a:pt x="195" y="68"/>
                    <a:pt x="195" y="68"/>
                  </a:cubicBezTo>
                  <a:cubicBezTo>
                    <a:pt x="196" y="68"/>
                    <a:pt x="197" y="67"/>
                    <a:pt x="199" y="66"/>
                  </a:cubicBezTo>
                  <a:close/>
                  <a:moveTo>
                    <a:pt x="279" y="70"/>
                  </a:moveTo>
                  <a:cubicBezTo>
                    <a:pt x="330" y="41"/>
                    <a:pt x="330" y="41"/>
                    <a:pt x="330" y="41"/>
                  </a:cubicBezTo>
                  <a:cubicBezTo>
                    <a:pt x="381" y="70"/>
                    <a:pt x="381" y="70"/>
                    <a:pt x="381" y="70"/>
                  </a:cubicBezTo>
                  <a:cubicBezTo>
                    <a:pt x="330" y="100"/>
                    <a:pt x="330" y="100"/>
                    <a:pt x="330" y="100"/>
                  </a:cubicBezTo>
                  <a:lnTo>
                    <a:pt x="279" y="70"/>
                  </a:lnTo>
                  <a:close/>
                  <a:moveTo>
                    <a:pt x="314" y="71"/>
                  </a:moveTo>
                  <a:cubicBezTo>
                    <a:pt x="313" y="73"/>
                    <a:pt x="313" y="73"/>
                    <a:pt x="313" y="73"/>
                  </a:cubicBezTo>
                  <a:cubicBezTo>
                    <a:pt x="326" y="80"/>
                    <a:pt x="326" y="80"/>
                    <a:pt x="326" y="80"/>
                  </a:cubicBezTo>
                  <a:cubicBezTo>
                    <a:pt x="328" y="79"/>
                    <a:pt x="328" y="79"/>
                    <a:pt x="328" y="79"/>
                  </a:cubicBezTo>
                  <a:cubicBezTo>
                    <a:pt x="319" y="73"/>
                    <a:pt x="319" y="73"/>
                    <a:pt x="319" y="73"/>
                  </a:cubicBezTo>
                  <a:cubicBezTo>
                    <a:pt x="319" y="73"/>
                    <a:pt x="319" y="73"/>
                    <a:pt x="319" y="73"/>
                  </a:cubicBezTo>
                  <a:cubicBezTo>
                    <a:pt x="322" y="73"/>
                    <a:pt x="322" y="73"/>
                    <a:pt x="322" y="73"/>
                  </a:cubicBezTo>
                  <a:cubicBezTo>
                    <a:pt x="331" y="74"/>
                    <a:pt x="337" y="73"/>
                    <a:pt x="341" y="71"/>
                  </a:cubicBezTo>
                  <a:cubicBezTo>
                    <a:pt x="344" y="69"/>
                    <a:pt x="345" y="66"/>
                    <a:pt x="341" y="64"/>
                  </a:cubicBezTo>
                  <a:cubicBezTo>
                    <a:pt x="338" y="62"/>
                    <a:pt x="335" y="62"/>
                    <a:pt x="332" y="62"/>
                  </a:cubicBezTo>
                  <a:cubicBezTo>
                    <a:pt x="331" y="63"/>
                    <a:pt x="331" y="63"/>
                    <a:pt x="331" y="63"/>
                  </a:cubicBezTo>
                  <a:cubicBezTo>
                    <a:pt x="333" y="63"/>
                    <a:pt x="336" y="64"/>
                    <a:pt x="338" y="65"/>
                  </a:cubicBezTo>
                  <a:cubicBezTo>
                    <a:pt x="341" y="67"/>
                    <a:pt x="340" y="68"/>
                    <a:pt x="338" y="70"/>
                  </a:cubicBezTo>
                  <a:cubicBezTo>
                    <a:pt x="334" y="72"/>
                    <a:pt x="329" y="72"/>
                    <a:pt x="319" y="72"/>
                  </a:cubicBezTo>
                  <a:lnTo>
                    <a:pt x="314" y="71"/>
                  </a:lnTo>
                  <a:close/>
                  <a:moveTo>
                    <a:pt x="260" y="140"/>
                  </a:moveTo>
                  <a:cubicBezTo>
                    <a:pt x="209" y="111"/>
                    <a:pt x="209" y="111"/>
                    <a:pt x="209" y="111"/>
                  </a:cubicBezTo>
                  <a:cubicBezTo>
                    <a:pt x="260" y="81"/>
                    <a:pt x="260" y="81"/>
                    <a:pt x="260" y="81"/>
                  </a:cubicBezTo>
                  <a:cubicBezTo>
                    <a:pt x="311" y="111"/>
                    <a:pt x="311" y="111"/>
                    <a:pt x="311" y="111"/>
                  </a:cubicBezTo>
                  <a:lnTo>
                    <a:pt x="260" y="140"/>
                  </a:lnTo>
                  <a:close/>
                  <a:moveTo>
                    <a:pt x="263" y="117"/>
                  </a:moveTo>
                  <a:cubicBezTo>
                    <a:pt x="266" y="115"/>
                    <a:pt x="266" y="113"/>
                    <a:pt x="266" y="112"/>
                  </a:cubicBezTo>
                  <a:cubicBezTo>
                    <a:pt x="265" y="111"/>
                    <a:pt x="264" y="109"/>
                    <a:pt x="262" y="109"/>
                  </a:cubicBezTo>
                  <a:cubicBezTo>
                    <a:pt x="261" y="108"/>
                    <a:pt x="261" y="108"/>
                    <a:pt x="260" y="108"/>
                  </a:cubicBezTo>
                  <a:cubicBezTo>
                    <a:pt x="266" y="105"/>
                    <a:pt x="266" y="105"/>
                    <a:pt x="266" y="105"/>
                  </a:cubicBezTo>
                  <a:cubicBezTo>
                    <a:pt x="275" y="110"/>
                    <a:pt x="275" y="110"/>
                    <a:pt x="275" y="110"/>
                  </a:cubicBezTo>
                  <a:cubicBezTo>
                    <a:pt x="277" y="108"/>
                    <a:pt x="277" y="108"/>
                    <a:pt x="277" y="108"/>
                  </a:cubicBezTo>
                  <a:cubicBezTo>
                    <a:pt x="267" y="102"/>
                    <a:pt x="267" y="102"/>
                    <a:pt x="267" y="102"/>
                  </a:cubicBezTo>
                  <a:cubicBezTo>
                    <a:pt x="255" y="107"/>
                    <a:pt x="255" y="107"/>
                    <a:pt x="255" y="107"/>
                  </a:cubicBezTo>
                  <a:cubicBezTo>
                    <a:pt x="256" y="108"/>
                    <a:pt x="257" y="108"/>
                    <a:pt x="258" y="109"/>
                  </a:cubicBezTo>
                  <a:cubicBezTo>
                    <a:pt x="263" y="111"/>
                    <a:pt x="263" y="114"/>
                    <a:pt x="260" y="115"/>
                  </a:cubicBezTo>
                  <a:cubicBezTo>
                    <a:pt x="257" y="117"/>
                    <a:pt x="253" y="117"/>
                    <a:pt x="250" y="115"/>
                  </a:cubicBezTo>
                  <a:cubicBezTo>
                    <a:pt x="248" y="114"/>
                    <a:pt x="247" y="112"/>
                    <a:pt x="247" y="112"/>
                  </a:cubicBezTo>
                  <a:cubicBezTo>
                    <a:pt x="244" y="113"/>
                    <a:pt x="244" y="113"/>
                    <a:pt x="244" y="113"/>
                  </a:cubicBezTo>
                  <a:cubicBezTo>
                    <a:pt x="244" y="113"/>
                    <a:pt x="246" y="115"/>
                    <a:pt x="248" y="116"/>
                  </a:cubicBezTo>
                  <a:cubicBezTo>
                    <a:pt x="253" y="119"/>
                    <a:pt x="259" y="119"/>
                    <a:pt x="263" y="117"/>
                  </a:cubicBezTo>
                  <a:close/>
                  <a:moveTo>
                    <a:pt x="120" y="140"/>
                  </a:moveTo>
                  <a:cubicBezTo>
                    <a:pt x="69" y="111"/>
                    <a:pt x="69" y="111"/>
                    <a:pt x="69" y="111"/>
                  </a:cubicBezTo>
                  <a:cubicBezTo>
                    <a:pt x="120" y="81"/>
                    <a:pt x="120" y="81"/>
                    <a:pt x="120" y="81"/>
                  </a:cubicBezTo>
                  <a:cubicBezTo>
                    <a:pt x="171" y="110"/>
                    <a:pt x="171" y="110"/>
                    <a:pt x="171" y="110"/>
                  </a:cubicBezTo>
                  <a:lnTo>
                    <a:pt x="120" y="140"/>
                  </a:lnTo>
                  <a:close/>
                  <a:moveTo>
                    <a:pt x="109" y="116"/>
                  </a:moveTo>
                  <a:cubicBezTo>
                    <a:pt x="137" y="111"/>
                    <a:pt x="137" y="111"/>
                    <a:pt x="137" y="111"/>
                  </a:cubicBezTo>
                  <a:cubicBezTo>
                    <a:pt x="139" y="109"/>
                    <a:pt x="139" y="109"/>
                    <a:pt x="139" y="109"/>
                  </a:cubicBezTo>
                  <a:cubicBezTo>
                    <a:pt x="126" y="102"/>
                    <a:pt x="126" y="102"/>
                    <a:pt x="126" y="102"/>
                  </a:cubicBezTo>
                  <a:cubicBezTo>
                    <a:pt x="123" y="103"/>
                    <a:pt x="123" y="103"/>
                    <a:pt x="123" y="103"/>
                  </a:cubicBezTo>
                  <a:cubicBezTo>
                    <a:pt x="134" y="109"/>
                    <a:pt x="134" y="109"/>
                    <a:pt x="134" y="109"/>
                  </a:cubicBezTo>
                  <a:cubicBezTo>
                    <a:pt x="134" y="109"/>
                    <a:pt x="134" y="109"/>
                    <a:pt x="134" y="109"/>
                  </a:cubicBezTo>
                  <a:cubicBezTo>
                    <a:pt x="106" y="115"/>
                    <a:pt x="106" y="115"/>
                    <a:pt x="106" y="115"/>
                  </a:cubicBezTo>
                  <a:lnTo>
                    <a:pt x="109" y="116"/>
                  </a:lnTo>
                  <a:close/>
                  <a:moveTo>
                    <a:pt x="471" y="122"/>
                  </a:moveTo>
                  <a:cubicBezTo>
                    <a:pt x="522" y="152"/>
                    <a:pt x="522" y="152"/>
                    <a:pt x="522" y="152"/>
                  </a:cubicBezTo>
                  <a:cubicBezTo>
                    <a:pt x="471" y="181"/>
                    <a:pt x="471" y="181"/>
                    <a:pt x="471" y="181"/>
                  </a:cubicBezTo>
                  <a:cubicBezTo>
                    <a:pt x="420" y="152"/>
                    <a:pt x="420" y="152"/>
                    <a:pt x="420" y="152"/>
                  </a:cubicBezTo>
                  <a:lnTo>
                    <a:pt x="471" y="122"/>
                  </a:lnTo>
                  <a:close/>
                  <a:moveTo>
                    <a:pt x="481" y="156"/>
                  </a:moveTo>
                  <a:cubicBezTo>
                    <a:pt x="464" y="146"/>
                    <a:pt x="464" y="146"/>
                    <a:pt x="464" y="146"/>
                  </a:cubicBezTo>
                  <a:cubicBezTo>
                    <a:pt x="462" y="148"/>
                    <a:pt x="462" y="148"/>
                    <a:pt x="462" y="148"/>
                  </a:cubicBezTo>
                  <a:cubicBezTo>
                    <a:pt x="479" y="158"/>
                    <a:pt x="479" y="158"/>
                    <a:pt x="479" y="158"/>
                  </a:cubicBezTo>
                  <a:lnTo>
                    <a:pt x="481" y="156"/>
                  </a:lnTo>
                  <a:close/>
                  <a:moveTo>
                    <a:pt x="331" y="181"/>
                  </a:moveTo>
                  <a:cubicBezTo>
                    <a:pt x="280" y="152"/>
                    <a:pt x="280" y="152"/>
                    <a:pt x="280" y="152"/>
                  </a:cubicBezTo>
                  <a:cubicBezTo>
                    <a:pt x="331" y="122"/>
                    <a:pt x="331" y="122"/>
                    <a:pt x="331" y="122"/>
                  </a:cubicBezTo>
                  <a:cubicBezTo>
                    <a:pt x="381" y="151"/>
                    <a:pt x="381" y="151"/>
                    <a:pt x="381" y="151"/>
                  </a:cubicBezTo>
                  <a:lnTo>
                    <a:pt x="331" y="181"/>
                  </a:lnTo>
                  <a:close/>
                  <a:moveTo>
                    <a:pt x="334" y="158"/>
                  </a:moveTo>
                  <a:cubicBezTo>
                    <a:pt x="339" y="155"/>
                    <a:pt x="339" y="152"/>
                    <a:pt x="335" y="150"/>
                  </a:cubicBezTo>
                  <a:cubicBezTo>
                    <a:pt x="332" y="149"/>
                    <a:pt x="330" y="148"/>
                    <a:pt x="327" y="149"/>
                  </a:cubicBezTo>
                  <a:cubicBezTo>
                    <a:pt x="327" y="149"/>
                    <a:pt x="327" y="149"/>
                    <a:pt x="327" y="149"/>
                  </a:cubicBezTo>
                  <a:cubicBezTo>
                    <a:pt x="331" y="147"/>
                    <a:pt x="337" y="146"/>
                    <a:pt x="342" y="148"/>
                  </a:cubicBezTo>
                  <a:cubicBezTo>
                    <a:pt x="343" y="149"/>
                    <a:pt x="343" y="149"/>
                    <a:pt x="344" y="149"/>
                  </a:cubicBezTo>
                  <a:cubicBezTo>
                    <a:pt x="344" y="149"/>
                    <a:pt x="344" y="150"/>
                    <a:pt x="344" y="150"/>
                  </a:cubicBezTo>
                  <a:cubicBezTo>
                    <a:pt x="347" y="148"/>
                    <a:pt x="347" y="148"/>
                    <a:pt x="347" y="148"/>
                  </a:cubicBezTo>
                  <a:cubicBezTo>
                    <a:pt x="346" y="148"/>
                    <a:pt x="345" y="148"/>
                    <a:pt x="344" y="147"/>
                  </a:cubicBezTo>
                  <a:cubicBezTo>
                    <a:pt x="341" y="146"/>
                    <a:pt x="338" y="145"/>
                    <a:pt x="334" y="145"/>
                  </a:cubicBezTo>
                  <a:cubicBezTo>
                    <a:pt x="330" y="145"/>
                    <a:pt x="326" y="146"/>
                    <a:pt x="321" y="148"/>
                  </a:cubicBezTo>
                  <a:cubicBezTo>
                    <a:pt x="316" y="152"/>
                    <a:pt x="315" y="155"/>
                    <a:pt x="320" y="158"/>
                  </a:cubicBezTo>
                  <a:cubicBezTo>
                    <a:pt x="324" y="161"/>
                    <a:pt x="331" y="160"/>
                    <a:pt x="334" y="158"/>
                  </a:cubicBezTo>
                  <a:close/>
                  <a:moveTo>
                    <a:pt x="191" y="122"/>
                  </a:moveTo>
                  <a:cubicBezTo>
                    <a:pt x="241" y="151"/>
                    <a:pt x="241" y="151"/>
                    <a:pt x="241" y="151"/>
                  </a:cubicBezTo>
                  <a:cubicBezTo>
                    <a:pt x="190" y="181"/>
                    <a:pt x="190" y="181"/>
                    <a:pt x="190" y="181"/>
                  </a:cubicBezTo>
                  <a:cubicBezTo>
                    <a:pt x="140" y="151"/>
                    <a:pt x="140" y="151"/>
                    <a:pt x="140" y="151"/>
                  </a:cubicBezTo>
                  <a:lnTo>
                    <a:pt x="191" y="122"/>
                  </a:lnTo>
                  <a:close/>
                  <a:moveTo>
                    <a:pt x="189" y="145"/>
                  </a:moveTo>
                  <a:cubicBezTo>
                    <a:pt x="188" y="146"/>
                    <a:pt x="187" y="147"/>
                    <a:pt x="188" y="149"/>
                  </a:cubicBezTo>
                  <a:cubicBezTo>
                    <a:pt x="188" y="149"/>
                    <a:pt x="188" y="149"/>
                    <a:pt x="188" y="149"/>
                  </a:cubicBezTo>
                  <a:cubicBezTo>
                    <a:pt x="184" y="148"/>
                    <a:pt x="181" y="149"/>
                    <a:pt x="178" y="150"/>
                  </a:cubicBezTo>
                  <a:cubicBezTo>
                    <a:pt x="175" y="152"/>
                    <a:pt x="175" y="155"/>
                    <a:pt x="180" y="158"/>
                  </a:cubicBezTo>
                  <a:cubicBezTo>
                    <a:pt x="184" y="160"/>
                    <a:pt x="189" y="160"/>
                    <a:pt x="193" y="158"/>
                  </a:cubicBezTo>
                  <a:cubicBezTo>
                    <a:pt x="195" y="157"/>
                    <a:pt x="196" y="155"/>
                    <a:pt x="194" y="153"/>
                  </a:cubicBezTo>
                  <a:cubicBezTo>
                    <a:pt x="194" y="152"/>
                    <a:pt x="194" y="152"/>
                    <a:pt x="194" y="152"/>
                  </a:cubicBezTo>
                  <a:cubicBezTo>
                    <a:pt x="198" y="153"/>
                    <a:pt x="201" y="153"/>
                    <a:pt x="203" y="152"/>
                  </a:cubicBezTo>
                  <a:cubicBezTo>
                    <a:pt x="205" y="150"/>
                    <a:pt x="206" y="147"/>
                    <a:pt x="202" y="145"/>
                  </a:cubicBezTo>
                  <a:cubicBezTo>
                    <a:pt x="198" y="143"/>
                    <a:pt x="193" y="143"/>
                    <a:pt x="189" y="145"/>
                  </a:cubicBezTo>
                  <a:close/>
                  <a:moveTo>
                    <a:pt x="172" y="192"/>
                  </a:moveTo>
                  <a:cubicBezTo>
                    <a:pt x="121" y="221"/>
                    <a:pt x="121" y="221"/>
                    <a:pt x="121" y="221"/>
                  </a:cubicBezTo>
                  <a:cubicBezTo>
                    <a:pt x="70" y="192"/>
                    <a:pt x="70" y="192"/>
                    <a:pt x="70" y="192"/>
                  </a:cubicBezTo>
                  <a:cubicBezTo>
                    <a:pt x="121" y="162"/>
                    <a:pt x="121" y="162"/>
                    <a:pt x="121" y="162"/>
                  </a:cubicBezTo>
                  <a:lnTo>
                    <a:pt x="172" y="192"/>
                  </a:lnTo>
                  <a:close/>
                  <a:moveTo>
                    <a:pt x="119" y="195"/>
                  </a:moveTo>
                  <a:cubicBezTo>
                    <a:pt x="118" y="195"/>
                    <a:pt x="116" y="195"/>
                    <a:pt x="115" y="195"/>
                  </a:cubicBezTo>
                  <a:cubicBezTo>
                    <a:pt x="114" y="196"/>
                    <a:pt x="114" y="197"/>
                    <a:pt x="115" y="198"/>
                  </a:cubicBezTo>
                  <a:cubicBezTo>
                    <a:pt x="116" y="198"/>
                    <a:pt x="118" y="198"/>
                    <a:pt x="119" y="197"/>
                  </a:cubicBezTo>
                  <a:cubicBezTo>
                    <a:pt x="120" y="197"/>
                    <a:pt x="120" y="196"/>
                    <a:pt x="119" y="195"/>
                  </a:cubicBezTo>
                  <a:close/>
                  <a:moveTo>
                    <a:pt x="130" y="189"/>
                  </a:moveTo>
                  <a:cubicBezTo>
                    <a:pt x="129" y="188"/>
                    <a:pt x="128" y="188"/>
                    <a:pt x="126" y="189"/>
                  </a:cubicBezTo>
                  <a:cubicBezTo>
                    <a:pt x="125" y="189"/>
                    <a:pt x="125" y="190"/>
                    <a:pt x="126" y="191"/>
                  </a:cubicBezTo>
                  <a:cubicBezTo>
                    <a:pt x="127" y="192"/>
                    <a:pt x="129" y="191"/>
                    <a:pt x="130" y="191"/>
                  </a:cubicBezTo>
                  <a:cubicBezTo>
                    <a:pt x="131" y="190"/>
                    <a:pt x="131" y="189"/>
                    <a:pt x="130" y="189"/>
                  </a:cubicBezTo>
                  <a:close/>
                  <a:moveTo>
                    <a:pt x="401" y="163"/>
                  </a:moveTo>
                  <a:cubicBezTo>
                    <a:pt x="452" y="192"/>
                    <a:pt x="452" y="192"/>
                    <a:pt x="452" y="192"/>
                  </a:cubicBezTo>
                  <a:cubicBezTo>
                    <a:pt x="401" y="222"/>
                    <a:pt x="401" y="222"/>
                    <a:pt x="401" y="222"/>
                  </a:cubicBezTo>
                  <a:cubicBezTo>
                    <a:pt x="350" y="192"/>
                    <a:pt x="350" y="192"/>
                    <a:pt x="350" y="192"/>
                  </a:cubicBezTo>
                  <a:lnTo>
                    <a:pt x="401" y="163"/>
                  </a:lnTo>
                  <a:close/>
                  <a:moveTo>
                    <a:pt x="409" y="187"/>
                  </a:moveTo>
                  <a:cubicBezTo>
                    <a:pt x="401" y="191"/>
                    <a:pt x="401" y="191"/>
                    <a:pt x="401" y="191"/>
                  </a:cubicBezTo>
                  <a:cubicBezTo>
                    <a:pt x="394" y="187"/>
                    <a:pt x="394" y="187"/>
                    <a:pt x="394" y="187"/>
                  </a:cubicBezTo>
                  <a:cubicBezTo>
                    <a:pt x="392" y="188"/>
                    <a:pt x="392" y="188"/>
                    <a:pt x="392" y="188"/>
                  </a:cubicBezTo>
                  <a:cubicBezTo>
                    <a:pt x="399" y="192"/>
                    <a:pt x="399" y="192"/>
                    <a:pt x="399" y="192"/>
                  </a:cubicBezTo>
                  <a:cubicBezTo>
                    <a:pt x="391" y="197"/>
                    <a:pt x="391" y="197"/>
                    <a:pt x="391" y="197"/>
                  </a:cubicBezTo>
                  <a:cubicBezTo>
                    <a:pt x="393" y="198"/>
                    <a:pt x="393" y="198"/>
                    <a:pt x="393" y="198"/>
                  </a:cubicBezTo>
                  <a:cubicBezTo>
                    <a:pt x="401" y="193"/>
                    <a:pt x="401" y="193"/>
                    <a:pt x="401" y="193"/>
                  </a:cubicBezTo>
                  <a:cubicBezTo>
                    <a:pt x="409" y="198"/>
                    <a:pt x="409" y="198"/>
                    <a:pt x="409" y="198"/>
                  </a:cubicBezTo>
                  <a:cubicBezTo>
                    <a:pt x="410" y="197"/>
                    <a:pt x="410" y="197"/>
                    <a:pt x="410" y="197"/>
                  </a:cubicBezTo>
                  <a:cubicBezTo>
                    <a:pt x="403" y="192"/>
                    <a:pt x="403" y="192"/>
                    <a:pt x="403" y="192"/>
                  </a:cubicBezTo>
                  <a:cubicBezTo>
                    <a:pt x="411" y="188"/>
                    <a:pt x="411" y="188"/>
                    <a:pt x="411" y="188"/>
                  </a:cubicBezTo>
                  <a:lnTo>
                    <a:pt x="409" y="187"/>
                  </a:lnTo>
                  <a:close/>
                  <a:moveTo>
                    <a:pt x="261" y="221"/>
                  </a:moveTo>
                  <a:cubicBezTo>
                    <a:pt x="210" y="192"/>
                    <a:pt x="210" y="192"/>
                    <a:pt x="210" y="192"/>
                  </a:cubicBezTo>
                  <a:cubicBezTo>
                    <a:pt x="261" y="163"/>
                    <a:pt x="261" y="163"/>
                    <a:pt x="261" y="163"/>
                  </a:cubicBezTo>
                  <a:cubicBezTo>
                    <a:pt x="312" y="192"/>
                    <a:pt x="312" y="192"/>
                    <a:pt x="312" y="192"/>
                  </a:cubicBezTo>
                  <a:lnTo>
                    <a:pt x="261" y="221"/>
                  </a:lnTo>
                  <a:close/>
                  <a:moveTo>
                    <a:pt x="257" y="199"/>
                  </a:moveTo>
                  <a:cubicBezTo>
                    <a:pt x="261" y="199"/>
                    <a:pt x="266" y="198"/>
                    <a:pt x="270" y="195"/>
                  </a:cubicBezTo>
                  <a:cubicBezTo>
                    <a:pt x="276" y="192"/>
                    <a:pt x="276" y="188"/>
                    <a:pt x="272" y="186"/>
                  </a:cubicBezTo>
                  <a:cubicBezTo>
                    <a:pt x="268" y="183"/>
                    <a:pt x="261" y="184"/>
                    <a:pt x="257" y="186"/>
                  </a:cubicBezTo>
                  <a:cubicBezTo>
                    <a:pt x="254" y="188"/>
                    <a:pt x="253" y="191"/>
                    <a:pt x="257" y="193"/>
                  </a:cubicBezTo>
                  <a:cubicBezTo>
                    <a:pt x="259" y="194"/>
                    <a:pt x="262" y="195"/>
                    <a:pt x="264" y="195"/>
                  </a:cubicBezTo>
                  <a:cubicBezTo>
                    <a:pt x="264" y="195"/>
                    <a:pt x="264" y="195"/>
                    <a:pt x="264" y="195"/>
                  </a:cubicBezTo>
                  <a:cubicBezTo>
                    <a:pt x="262" y="196"/>
                    <a:pt x="259" y="197"/>
                    <a:pt x="256" y="197"/>
                  </a:cubicBezTo>
                  <a:cubicBezTo>
                    <a:pt x="254" y="196"/>
                    <a:pt x="251" y="196"/>
                    <a:pt x="250" y="195"/>
                  </a:cubicBezTo>
                  <a:cubicBezTo>
                    <a:pt x="249" y="195"/>
                    <a:pt x="248" y="194"/>
                    <a:pt x="248" y="194"/>
                  </a:cubicBezTo>
                  <a:cubicBezTo>
                    <a:pt x="247" y="194"/>
                    <a:pt x="247" y="194"/>
                    <a:pt x="247" y="194"/>
                  </a:cubicBezTo>
                  <a:cubicBezTo>
                    <a:pt x="245" y="195"/>
                    <a:pt x="245" y="195"/>
                    <a:pt x="245" y="195"/>
                  </a:cubicBezTo>
                  <a:cubicBezTo>
                    <a:pt x="245" y="195"/>
                    <a:pt x="245" y="195"/>
                    <a:pt x="245" y="196"/>
                  </a:cubicBezTo>
                  <a:cubicBezTo>
                    <a:pt x="246" y="196"/>
                    <a:pt x="247" y="196"/>
                    <a:pt x="248" y="197"/>
                  </a:cubicBezTo>
                  <a:cubicBezTo>
                    <a:pt x="250" y="198"/>
                    <a:pt x="253" y="199"/>
                    <a:pt x="257" y="199"/>
                  </a:cubicBezTo>
                  <a:close/>
                  <a:moveTo>
                    <a:pt x="259" y="59"/>
                  </a:moveTo>
                  <a:cubicBezTo>
                    <a:pt x="208" y="30"/>
                    <a:pt x="208" y="30"/>
                    <a:pt x="208" y="30"/>
                  </a:cubicBezTo>
                  <a:cubicBezTo>
                    <a:pt x="259" y="0"/>
                    <a:pt x="259" y="0"/>
                    <a:pt x="259" y="0"/>
                  </a:cubicBezTo>
                  <a:cubicBezTo>
                    <a:pt x="310" y="30"/>
                    <a:pt x="310" y="30"/>
                    <a:pt x="310" y="30"/>
                  </a:cubicBezTo>
                  <a:lnTo>
                    <a:pt x="259" y="59"/>
                  </a:lnTo>
                  <a:close/>
                  <a:moveTo>
                    <a:pt x="253" y="38"/>
                  </a:moveTo>
                  <a:cubicBezTo>
                    <a:pt x="274" y="25"/>
                    <a:pt x="274" y="25"/>
                    <a:pt x="274" y="25"/>
                  </a:cubicBezTo>
                  <a:cubicBezTo>
                    <a:pt x="271" y="24"/>
                    <a:pt x="271" y="24"/>
                    <a:pt x="271" y="24"/>
                  </a:cubicBezTo>
                  <a:cubicBezTo>
                    <a:pt x="264" y="23"/>
                    <a:pt x="264" y="23"/>
                    <a:pt x="264" y="23"/>
                  </a:cubicBezTo>
                  <a:cubicBezTo>
                    <a:pt x="262" y="24"/>
                    <a:pt x="262" y="24"/>
                    <a:pt x="262" y="24"/>
                  </a:cubicBezTo>
                  <a:cubicBezTo>
                    <a:pt x="268" y="25"/>
                    <a:pt x="268" y="25"/>
                    <a:pt x="268" y="25"/>
                  </a:cubicBezTo>
                  <a:cubicBezTo>
                    <a:pt x="268" y="25"/>
                    <a:pt x="268" y="25"/>
                    <a:pt x="268" y="25"/>
                  </a:cubicBezTo>
                  <a:cubicBezTo>
                    <a:pt x="250" y="36"/>
                    <a:pt x="250" y="36"/>
                    <a:pt x="250" y="36"/>
                  </a:cubicBezTo>
                  <a:lnTo>
                    <a:pt x="253" y="38"/>
                  </a:lnTo>
                  <a:close/>
                  <a:moveTo>
                    <a:pt x="349" y="111"/>
                  </a:moveTo>
                  <a:cubicBezTo>
                    <a:pt x="400" y="82"/>
                    <a:pt x="400" y="82"/>
                    <a:pt x="400" y="82"/>
                  </a:cubicBezTo>
                  <a:cubicBezTo>
                    <a:pt x="451" y="111"/>
                    <a:pt x="451" y="111"/>
                    <a:pt x="451" y="111"/>
                  </a:cubicBezTo>
                  <a:cubicBezTo>
                    <a:pt x="400" y="140"/>
                    <a:pt x="400" y="140"/>
                    <a:pt x="400" y="140"/>
                  </a:cubicBezTo>
                  <a:lnTo>
                    <a:pt x="349" y="111"/>
                  </a:lnTo>
                  <a:close/>
                  <a:moveTo>
                    <a:pt x="387" y="112"/>
                  </a:moveTo>
                  <a:cubicBezTo>
                    <a:pt x="384" y="113"/>
                    <a:pt x="384" y="113"/>
                    <a:pt x="384" y="113"/>
                  </a:cubicBezTo>
                  <a:cubicBezTo>
                    <a:pt x="385" y="114"/>
                    <a:pt x="386" y="115"/>
                    <a:pt x="389" y="117"/>
                  </a:cubicBezTo>
                  <a:cubicBezTo>
                    <a:pt x="394" y="120"/>
                    <a:pt x="399" y="119"/>
                    <a:pt x="403" y="117"/>
                  </a:cubicBezTo>
                  <a:cubicBezTo>
                    <a:pt x="406" y="116"/>
                    <a:pt x="405" y="113"/>
                    <a:pt x="403" y="111"/>
                  </a:cubicBezTo>
                  <a:cubicBezTo>
                    <a:pt x="403" y="111"/>
                    <a:pt x="403" y="111"/>
                    <a:pt x="403" y="111"/>
                  </a:cubicBezTo>
                  <a:cubicBezTo>
                    <a:pt x="407" y="112"/>
                    <a:pt x="410" y="112"/>
                    <a:pt x="412" y="111"/>
                  </a:cubicBezTo>
                  <a:cubicBezTo>
                    <a:pt x="415" y="109"/>
                    <a:pt x="415" y="107"/>
                    <a:pt x="411" y="104"/>
                  </a:cubicBezTo>
                  <a:cubicBezTo>
                    <a:pt x="409" y="103"/>
                    <a:pt x="406" y="102"/>
                    <a:pt x="404" y="102"/>
                  </a:cubicBezTo>
                  <a:cubicBezTo>
                    <a:pt x="403" y="104"/>
                    <a:pt x="403" y="104"/>
                    <a:pt x="403" y="104"/>
                  </a:cubicBezTo>
                  <a:cubicBezTo>
                    <a:pt x="404" y="104"/>
                    <a:pt x="407" y="104"/>
                    <a:pt x="408" y="105"/>
                  </a:cubicBezTo>
                  <a:cubicBezTo>
                    <a:pt x="411" y="107"/>
                    <a:pt x="411" y="108"/>
                    <a:pt x="409" y="109"/>
                  </a:cubicBezTo>
                  <a:cubicBezTo>
                    <a:pt x="406" y="111"/>
                    <a:pt x="403" y="110"/>
                    <a:pt x="401" y="109"/>
                  </a:cubicBezTo>
                  <a:cubicBezTo>
                    <a:pt x="399" y="108"/>
                    <a:pt x="399" y="108"/>
                    <a:pt x="399" y="108"/>
                  </a:cubicBezTo>
                  <a:cubicBezTo>
                    <a:pt x="397" y="109"/>
                    <a:pt x="397" y="109"/>
                    <a:pt x="397" y="109"/>
                  </a:cubicBezTo>
                  <a:cubicBezTo>
                    <a:pt x="398" y="110"/>
                    <a:pt x="398" y="110"/>
                    <a:pt x="398" y="110"/>
                  </a:cubicBezTo>
                  <a:cubicBezTo>
                    <a:pt x="401" y="112"/>
                    <a:pt x="403" y="114"/>
                    <a:pt x="400" y="116"/>
                  </a:cubicBezTo>
                  <a:cubicBezTo>
                    <a:pt x="398" y="117"/>
                    <a:pt x="394" y="117"/>
                    <a:pt x="391" y="115"/>
                  </a:cubicBezTo>
                  <a:cubicBezTo>
                    <a:pt x="389" y="114"/>
                    <a:pt x="388" y="113"/>
                    <a:pt x="387" y="112"/>
                  </a:cubicBezTo>
                  <a:close/>
                  <a:moveTo>
                    <a:pt x="242" y="232"/>
                  </a:moveTo>
                  <a:cubicBezTo>
                    <a:pt x="191" y="262"/>
                    <a:pt x="191" y="262"/>
                    <a:pt x="191" y="262"/>
                  </a:cubicBezTo>
                  <a:cubicBezTo>
                    <a:pt x="141" y="233"/>
                    <a:pt x="141" y="233"/>
                    <a:pt x="141" y="233"/>
                  </a:cubicBezTo>
                  <a:cubicBezTo>
                    <a:pt x="191" y="203"/>
                    <a:pt x="191" y="203"/>
                    <a:pt x="191" y="203"/>
                  </a:cubicBezTo>
                  <a:lnTo>
                    <a:pt x="242" y="232"/>
                  </a:lnTo>
                  <a:close/>
                  <a:moveTo>
                    <a:pt x="193" y="233"/>
                  </a:moveTo>
                  <a:cubicBezTo>
                    <a:pt x="206" y="232"/>
                    <a:pt x="206" y="232"/>
                    <a:pt x="206" y="232"/>
                  </a:cubicBezTo>
                  <a:cubicBezTo>
                    <a:pt x="203" y="230"/>
                    <a:pt x="203" y="230"/>
                    <a:pt x="203" y="230"/>
                  </a:cubicBezTo>
                  <a:cubicBezTo>
                    <a:pt x="198" y="231"/>
                    <a:pt x="198" y="231"/>
                    <a:pt x="198" y="231"/>
                  </a:cubicBezTo>
                  <a:cubicBezTo>
                    <a:pt x="196" y="231"/>
                    <a:pt x="195" y="231"/>
                    <a:pt x="194" y="231"/>
                  </a:cubicBezTo>
                  <a:cubicBezTo>
                    <a:pt x="194" y="231"/>
                    <a:pt x="194" y="231"/>
                    <a:pt x="194" y="231"/>
                  </a:cubicBezTo>
                  <a:cubicBezTo>
                    <a:pt x="194" y="230"/>
                    <a:pt x="194" y="230"/>
                    <a:pt x="195" y="229"/>
                  </a:cubicBezTo>
                  <a:cubicBezTo>
                    <a:pt x="196" y="226"/>
                    <a:pt x="196" y="226"/>
                    <a:pt x="196" y="226"/>
                  </a:cubicBezTo>
                  <a:cubicBezTo>
                    <a:pt x="192" y="224"/>
                    <a:pt x="192" y="224"/>
                    <a:pt x="192" y="224"/>
                  </a:cubicBezTo>
                  <a:cubicBezTo>
                    <a:pt x="190" y="231"/>
                    <a:pt x="190" y="231"/>
                    <a:pt x="190" y="231"/>
                  </a:cubicBezTo>
                  <a:cubicBezTo>
                    <a:pt x="176" y="233"/>
                    <a:pt x="176" y="233"/>
                    <a:pt x="176" y="233"/>
                  </a:cubicBezTo>
                  <a:cubicBezTo>
                    <a:pt x="180" y="235"/>
                    <a:pt x="180" y="235"/>
                    <a:pt x="180" y="235"/>
                  </a:cubicBezTo>
                  <a:cubicBezTo>
                    <a:pt x="185" y="234"/>
                    <a:pt x="185" y="234"/>
                    <a:pt x="185" y="234"/>
                  </a:cubicBezTo>
                  <a:cubicBezTo>
                    <a:pt x="187" y="234"/>
                    <a:pt x="188" y="233"/>
                    <a:pt x="190" y="233"/>
                  </a:cubicBezTo>
                  <a:cubicBezTo>
                    <a:pt x="190" y="233"/>
                    <a:pt x="190" y="233"/>
                    <a:pt x="190" y="233"/>
                  </a:cubicBezTo>
                  <a:cubicBezTo>
                    <a:pt x="190" y="234"/>
                    <a:pt x="189" y="235"/>
                    <a:pt x="189" y="236"/>
                  </a:cubicBezTo>
                  <a:cubicBezTo>
                    <a:pt x="188" y="239"/>
                    <a:pt x="188" y="239"/>
                    <a:pt x="188" y="239"/>
                  </a:cubicBezTo>
                  <a:cubicBezTo>
                    <a:pt x="191" y="241"/>
                    <a:pt x="191" y="241"/>
                    <a:pt x="191" y="241"/>
                  </a:cubicBezTo>
                  <a:lnTo>
                    <a:pt x="193" y="233"/>
                  </a:lnTo>
                  <a:close/>
                </a:path>
              </a:pathLst>
            </a:custGeom>
            <a:solidFill>
              <a:schemeClr val="bg2">
                <a:lumMod val="95000"/>
              </a:schemeClr>
            </a:solidFill>
            <a:ln>
              <a:noFill/>
            </a:ln>
          </p:spPr>
          <p:txBody>
            <a:bodyPr lIns="68580" tIns="34290" rIns="68580" bIns="34290"/>
            <a:lstStyle/>
            <a:p>
              <a:pPr eaLnBrk="1" fontAlgn="auto" hangingPunct="1">
                <a:spcBef>
                  <a:spcPts val="0"/>
                </a:spcBef>
                <a:spcAft>
                  <a:spcPts val="0"/>
                </a:spcAft>
                <a:defRPr/>
              </a:pPr>
              <a:endParaRPr lang="en-US" sz="1013">
                <a:latin typeface="+mn-lt"/>
              </a:endParaRPr>
            </a:p>
          </p:txBody>
        </p:sp>
        <p:sp>
          <p:nvSpPr>
            <p:cNvPr id="79" name="Freeform 78">
              <a:extLst>
                <a:ext uri="{FF2B5EF4-FFF2-40B4-BE49-F238E27FC236}">
                  <a16:creationId xmlns:a16="http://schemas.microsoft.com/office/drawing/2014/main" id="{B610C479-E167-AA52-CA9C-93D81CF8F259}"/>
                </a:ext>
              </a:extLst>
            </p:cNvPr>
            <p:cNvSpPr>
              <a:spLocks/>
            </p:cNvSpPr>
            <p:nvPr/>
          </p:nvSpPr>
          <p:spPr bwMode="auto">
            <a:xfrm>
              <a:off x="8888395" y="4662944"/>
              <a:ext cx="1642879" cy="723476"/>
            </a:xfrm>
            <a:custGeom>
              <a:avLst/>
              <a:gdLst>
                <a:gd name="T0" fmla="*/ 613 w 742"/>
                <a:gd name="T1" fmla="*/ 307 h 326"/>
                <a:gd name="T2" fmla="*/ 632 w 742"/>
                <a:gd name="T3" fmla="*/ 296 h 326"/>
                <a:gd name="T4" fmla="*/ 632 w 742"/>
                <a:gd name="T5" fmla="*/ 296 h 326"/>
                <a:gd name="T6" fmla="*/ 732 w 742"/>
                <a:gd name="T7" fmla="*/ 197 h 326"/>
                <a:gd name="T8" fmla="*/ 732 w 742"/>
                <a:gd name="T9" fmla="*/ 176 h 326"/>
                <a:gd name="T10" fmla="*/ 444 w 742"/>
                <a:gd name="T11" fmla="*/ 10 h 326"/>
                <a:gd name="T12" fmla="*/ 408 w 742"/>
                <a:gd name="T13" fmla="*/ 10 h 326"/>
                <a:gd name="T14" fmla="*/ 307 w 742"/>
                <a:gd name="T15" fmla="*/ 109 h 326"/>
                <a:gd name="T16" fmla="*/ 307 w 742"/>
                <a:gd name="T17" fmla="*/ 109 h 326"/>
                <a:gd name="T18" fmla="*/ 10 w 742"/>
                <a:gd name="T19" fmla="*/ 282 h 326"/>
                <a:gd name="T20" fmla="*/ 10 w 742"/>
                <a:gd name="T21" fmla="*/ 302 h 326"/>
                <a:gd name="T22" fmla="*/ 51 w 742"/>
                <a:gd name="T23" fmla="*/ 326 h 326"/>
                <a:gd name="T24" fmla="*/ 613 w 742"/>
                <a:gd name="T25" fmla="*/ 307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2" h="326">
                  <a:moveTo>
                    <a:pt x="613" y="307"/>
                  </a:moveTo>
                  <a:cubicBezTo>
                    <a:pt x="632" y="296"/>
                    <a:pt x="632" y="296"/>
                    <a:pt x="632" y="296"/>
                  </a:cubicBezTo>
                  <a:cubicBezTo>
                    <a:pt x="632" y="296"/>
                    <a:pt x="632" y="296"/>
                    <a:pt x="632" y="296"/>
                  </a:cubicBezTo>
                  <a:cubicBezTo>
                    <a:pt x="732" y="197"/>
                    <a:pt x="732" y="197"/>
                    <a:pt x="732" y="197"/>
                  </a:cubicBezTo>
                  <a:cubicBezTo>
                    <a:pt x="742" y="187"/>
                    <a:pt x="742" y="182"/>
                    <a:pt x="732" y="176"/>
                  </a:cubicBezTo>
                  <a:cubicBezTo>
                    <a:pt x="444" y="10"/>
                    <a:pt x="444" y="10"/>
                    <a:pt x="444" y="10"/>
                  </a:cubicBezTo>
                  <a:cubicBezTo>
                    <a:pt x="434" y="4"/>
                    <a:pt x="420" y="0"/>
                    <a:pt x="408" y="10"/>
                  </a:cubicBezTo>
                  <a:cubicBezTo>
                    <a:pt x="307" y="109"/>
                    <a:pt x="307" y="109"/>
                    <a:pt x="307" y="109"/>
                  </a:cubicBezTo>
                  <a:cubicBezTo>
                    <a:pt x="307" y="109"/>
                    <a:pt x="307" y="109"/>
                    <a:pt x="307" y="109"/>
                  </a:cubicBezTo>
                  <a:cubicBezTo>
                    <a:pt x="10" y="282"/>
                    <a:pt x="10" y="282"/>
                    <a:pt x="10" y="282"/>
                  </a:cubicBezTo>
                  <a:cubicBezTo>
                    <a:pt x="0" y="287"/>
                    <a:pt x="0" y="297"/>
                    <a:pt x="10" y="302"/>
                  </a:cubicBezTo>
                  <a:cubicBezTo>
                    <a:pt x="51" y="326"/>
                    <a:pt x="51" y="326"/>
                    <a:pt x="51" y="326"/>
                  </a:cubicBezTo>
                  <a:lnTo>
                    <a:pt x="613" y="307"/>
                  </a:lnTo>
                  <a:close/>
                </a:path>
              </a:pathLst>
            </a:custGeom>
            <a:solidFill>
              <a:schemeClr val="bg2">
                <a:lumMod val="65000"/>
                <a:alpha val="10000"/>
              </a:schemeClr>
            </a:solidFill>
            <a:ln>
              <a:noFill/>
            </a:ln>
          </p:spPr>
          <p:txBody>
            <a:bodyPr lIns="68580" tIns="34290" rIns="68580" bIns="34290"/>
            <a:lstStyle/>
            <a:p>
              <a:pPr eaLnBrk="1" fontAlgn="auto" hangingPunct="1">
                <a:spcBef>
                  <a:spcPts val="0"/>
                </a:spcBef>
                <a:spcAft>
                  <a:spcPts val="0"/>
                </a:spcAft>
                <a:defRPr/>
              </a:pPr>
              <a:endParaRPr lang="en-US" sz="1013">
                <a:latin typeface="+mn-lt"/>
              </a:endParaRPr>
            </a:p>
          </p:txBody>
        </p:sp>
      </p:grpSp>
      <p:grpSp>
        <p:nvGrpSpPr>
          <p:cNvPr id="80" name="Group 144">
            <a:extLst>
              <a:ext uri="{FF2B5EF4-FFF2-40B4-BE49-F238E27FC236}">
                <a16:creationId xmlns:a16="http://schemas.microsoft.com/office/drawing/2014/main" id="{A417FE5C-1A08-80B7-F852-B28A3C58D34A}"/>
              </a:ext>
            </a:extLst>
          </p:cNvPr>
          <p:cNvGrpSpPr>
            <a:grpSpLocks/>
          </p:cNvGrpSpPr>
          <p:nvPr/>
        </p:nvGrpSpPr>
        <p:grpSpPr bwMode="auto">
          <a:xfrm>
            <a:off x="203201" y="2685256"/>
            <a:ext cx="1830388" cy="1487487"/>
            <a:chOff x="4846232" y="2296241"/>
            <a:chExt cx="2440488" cy="1984341"/>
          </a:xfrm>
        </p:grpSpPr>
        <p:sp>
          <p:nvSpPr>
            <p:cNvPr id="81" name="Freeform 82">
              <a:extLst>
                <a:ext uri="{FF2B5EF4-FFF2-40B4-BE49-F238E27FC236}">
                  <a16:creationId xmlns:a16="http://schemas.microsoft.com/office/drawing/2014/main" id="{652288A3-C682-A4E5-8D98-46DAF0542DA1}"/>
                </a:ext>
              </a:extLst>
            </p:cNvPr>
            <p:cNvSpPr>
              <a:spLocks/>
            </p:cNvSpPr>
            <p:nvPr/>
          </p:nvSpPr>
          <p:spPr bwMode="auto">
            <a:xfrm>
              <a:off x="4856816" y="2914627"/>
              <a:ext cx="2429904" cy="1365955"/>
            </a:xfrm>
            <a:custGeom>
              <a:avLst/>
              <a:gdLst>
                <a:gd name="T0" fmla="*/ 1020 w 1021"/>
                <a:gd name="T1" fmla="*/ 269 h 573"/>
                <a:gd name="T2" fmla="*/ 1007 w 1021"/>
                <a:gd name="T3" fmla="*/ 250 h 573"/>
                <a:gd name="T4" fmla="*/ 681 w 1021"/>
                <a:gd name="T5" fmla="*/ 62 h 573"/>
                <a:gd name="T6" fmla="*/ 493 w 1021"/>
                <a:gd name="T7" fmla="*/ 10 h 573"/>
                <a:gd name="T8" fmla="*/ 430 w 1021"/>
                <a:gd name="T9" fmla="*/ 10 h 573"/>
                <a:gd name="T10" fmla="*/ 13 w 1021"/>
                <a:gd name="T11" fmla="*/ 253 h 573"/>
                <a:gd name="T12" fmla="*/ 1 w 1021"/>
                <a:gd name="T13" fmla="*/ 271 h 573"/>
                <a:gd name="T14" fmla="*/ 1 w 1021"/>
                <a:gd name="T15" fmla="*/ 271 h 573"/>
                <a:gd name="T16" fmla="*/ 0 w 1021"/>
                <a:gd name="T17" fmla="*/ 302 h 573"/>
                <a:gd name="T18" fmla="*/ 13 w 1021"/>
                <a:gd name="T19" fmla="*/ 320 h 573"/>
                <a:gd name="T20" fmla="*/ 433 w 1021"/>
                <a:gd name="T21" fmla="*/ 562 h 573"/>
                <a:gd name="T22" fmla="*/ 496 w 1021"/>
                <a:gd name="T23" fmla="*/ 562 h 573"/>
                <a:gd name="T24" fmla="*/ 727 w 1021"/>
                <a:gd name="T25" fmla="*/ 480 h 573"/>
                <a:gd name="T26" fmla="*/ 1007 w 1021"/>
                <a:gd name="T27" fmla="*/ 317 h 573"/>
                <a:gd name="T28" fmla="*/ 1020 w 1021"/>
                <a:gd name="T29" fmla="*/ 299 h 573"/>
                <a:gd name="T30" fmla="*/ 1020 w 1021"/>
                <a:gd name="T31" fmla="*/ 268 h 573"/>
                <a:gd name="T32" fmla="*/ 1020 w 1021"/>
                <a:gd name="T33" fmla="*/ 269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21" h="573">
                  <a:moveTo>
                    <a:pt x="1020" y="269"/>
                  </a:moveTo>
                  <a:cubicBezTo>
                    <a:pt x="1021" y="262"/>
                    <a:pt x="1017" y="255"/>
                    <a:pt x="1007" y="250"/>
                  </a:cubicBezTo>
                  <a:cubicBezTo>
                    <a:pt x="681" y="62"/>
                    <a:pt x="681" y="62"/>
                    <a:pt x="681" y="62"/>
                  </a:cubicBezTo>
                  <a:cubicBezTo>
                    <a:pt x="493" y="10"/>
                    <a:pt x="493" y="10"/>
                    <a:pt x="493" y="10"/>
                  </a:cubicBezTo>
                  <a:cubicBezTo>
                    <a:pt x="476" y="0"/>
                    <a:pt x="448" y="0"/>
                    <a:pt x="430" y="10"/>
                  </a:cubicBezTo>
                  <a:cubicBezTo>
                    <a:pt x="13" y="253"/>
                    <a:pt x="13" y="253"/>
                    <a:pt x="13" y="253"/>
                  </a:cubicBezTo>
                  <a:cubicBezTo>
                    <a:pt x="5" y="258"/>
                    <a:pt x="1" y="264"/>
                    <a:pt x="1" y="271"/>
                  </a:cubicBezTo>
                  <a:cubicBezTo>
                    <a:pt x="1" y="271"/>
                    <a:pt x="1" y="271"/>
                    <a:pt x="1" y="271"/>
                  </a:cubicBezTo>
                  <a:cubicBezTo>
                    <a:pt x="0" y="302"/>
                    <a:pt x="0" y="302"/>
                    <a:pt x="0" y="302"/>
                  </a:cubicBezTo>
                  <a:cubicBezTo>
                    <a:pt x="0" y="308"/>
                    <a:pt x="5" y="315"/>
                    <a:pt x="13" y="320"/>
                  </a:cubicBezTo>
                  <a:cubicBezTo>
                    <a:pt x="433" y="562"/>
                    <a:pt x="433" y="562"/>
                    <a:pt x="433" y="562"/>
                  </a:cubicBezTo>
                  <a:cubicBezTo>
                    <a:pt x="451" y="573"/>
                    <a:pt x="479" y="573"/>
                    <a:pt x="496" y="562"/>
                  </a:cubicBezTo>
                  <a:cubicBezTo>
                    <a:pt x="727" y="480"/>
                    <a:pt x="727" y="480"/>
                    <a:pt x="727" y="480"/>
                  </a:cubicBezTo>
                  <a:cubicBezTo>
                    <a:pt x="1007" y="317"/>
                    <a:pt x="1007" y="317"/>
                    <a:pt x="1007" y="317"/>
                  </a:cubicBezTo>
                  <a:cubicBezTo>
                    <a:pt x="1016" y="312"/>
                    <a:pt x="1020" y="306"/>
                    <a:pt x="1020" y="299"/>
                  </a:cubicBezTo>
                  <a:cubicBezTo>
                    <a:pt x="1020" y="268"/>
                    <a:pt x="1020" y="268"/>
                    <a:pt x="1020" y="268"/>
                  </a:cubicBezTo>
                  <a:cubicBezTo>
                    <a:pt x="1020" y="268"/>
                    <a:pt x="1020" y="269"/>
                    <a:pt x="1020" y="269"/>
                  </a:cubicBezTo>
                  <a:close/>
                </a:path>
              </a:pathLst>
            </a:custGeom>
            <a:solidFill>
              <a:schemeClr val="bg2">
                <a:lumMod val="65000"/>
                <a:alpha val="10000"/>
              </a:schemeClr>
            </a:solidFill>
            <a:ln>
              <a:noFill/>
            </a:ln>
          </p:spPr>
          <p:txBody>
            <a:bodyPr lIns="68580" tIns="34290" rIns="68580" bIns="34290"/>
            <a:lstStyle/>
            <a:p>
              <a:pPr eaLnBrk="1" fontAlgn="auto" hangingPunct="1">
                <a:spcBef>
                  <a:spcPts val="0"/>
                </a:spcBef>
                <a:spcAft>
                  <a:spcPts val="0"/>
                </a:spcAft>
                <a:defRPr/>
              </a:pPr>
              <a:endParaRPr lang="en-US" sz="1013">
                <a:latin typeface="+mn-lt"/>
              </a:endParaRPr>
            </a:p>
          </p:txBody>
        </p:sp>
        <p:sp>
          <p:nvSpPr>
            <p:cNvPr id="82" name="Freeform 83">
              <a:extLst>
                <a:ext uri="{FF2B5EF4-FFF2-40B4-BE49-F238E27FC236}">
                  <a16:creationId xmlns:a16="http://schemas.microsoft.com/office/drawing/2014/main" id="{CD3F983D-1EFB-403A-F4E3-948D1FE49146}"/>
                </a:ext>
              </a:extLst>
            </p:cNvPr>
            <p:cNvSpPr>
              <a:spLocks/>
            </p:cNvSpPr>
            <p:nvPr/>
          </p:nvSpPr>
          <p:spPr bwMode="auto">
            <a:xfrm>
              <a:off x="4856816" y="3560543"/>
              <a:ext cx="2203423" cy="720039"/>
            </a:xfrm>
            <a:custGeom>
              <a:avLst/>
              <a:gdLst>
                <a:gd name="T0" fmla="*/ 926 w 926"/>
                <a:gd name="T1" fmla="*/ 0 h 302"/>
                <a:gd name="T2" fmla="*/ 926 w 926"/>
                <a:gd name="T3" fmla="*/ 31 h 302"/>
                <a:gd name="T4" fmla="*/ 913 w 926"/>
                <a:gd name="T5" fmla="*/ 49 h 302"/>
                <a:gd name="T6" fmla="*/ 496 w 926"/>
                <a:gd name="T7" fmla="*/ 291 h 302"/>
                <a:gd name="T8" fmla="*/ 433 w 926"/>
                <a:gd name="T9" fmla="*/ 291 h 302"/>
                <a:gd name="T10" fmla="*/ 13 w 926"/>
                <a:gd name="T11" fmla="*/ 49 h 302"/>
                <a:gd name="T12" fmla="*/ 0 w 926"/>
                <a:gd name="T13" fmla="*/ 31 h 302"/>
                <a:gd name="T14" fmla="*/ 1 w 926"/>
                <a:gd name="T15" fmla="*/ 0 h 302"/>
                <a:gd name="T16" fmla="*/ 14 w 926"/>
                <a:gd name="T17" fmla="*/ 18 h 302"/>
                <a:gd name="T18" fmla="*/ 433 w 926"/>
                <a:gd name="T19" fmla="*/ 261 h 302"/>
                <a:gd name="T20" fmla="*/ 496 w 926"/>
                <a:gd name="T21" fmla="*/ 261 h 302"/>
                <a:gd name="T22" fmla="*/ 913 w 926"/>
                <a:gd name="T23" fmla="*/ 18 h 302"/>
                <a:gd name="T24" fmla="*/ 926 w 926"/>
                <a:gd name="T25"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6" h="302">
                  <a:moveTo>
                    <a:pt x="926" y="0"/>
                  </a:moveTo>
                  <a:cubicBezTo>
                    <a:pt x="926" y="31"/>
                    <a:pt x="926" y="31"/>
                    <a:pt x="926" y="31"/>
                  </a:cubicBezTo>
                  <a:cubicBezTo>
                    <a:pt x="926" y="38"/>
                    <a:pt x="922" y="44"/>
                    <a:pt x="913" y="49"/>
                  </a:cubicBezTo>
                  <a:cubicBezTo>
                    <a:pt x="496" y="291"/>
                    <a:pt x="496" y="291"/>
                    <a:pt x="496" y="291"/>
                  </a:cubicBezTo>
                  <a:cubicBezTo>
                    <a:pt x="479" y="302"/>
                    <a:pt x="451" y="302"/>
                    <a:pt x="433" y="291"/>
                  </a:cubicBezTo>
                  <a:cubicBezTo>
                    <a:pt x="13" y="49"/>
                    <a:pt x="13" y="49"/>
                    <a:pt x="13" y="49"/>
                  </a:cubicBezTo>
                  <a:cubicBezTo>
                    <a:pt x="5" y="44"/>
                    <a:pt x="0" y="37"/>
                    <a:pt x="0" y="31"/>
                  </a:cubicBezTo>
                  <a:cubicBezTo>
                    <a:pt x="1" y="0"/>
                    <a:pt x="1" y="0"/>
                    <a:pt x="1" y="0"/>
                  </a:cubicBezTo>
                  <a:cubicBezTo>
                    <a:pt x="1" y="6"/>
                    <a:pt x="5" y="13"/>
                    <a:pt x="14" y="18"/>
                  </a:cubicBezTo>
                  <a:cubicBezTo>
                    <a:pt x="433" y="261"/>
                    <a:pt x="433" y="261"/>
                    <a:pt x="433" y="261"/>
                  </a:cubicBezTo>
                  <a:cubicBezTo>
                    <a:pt x="451" y="271"/>
                    <a:pt x="479" y="271"/>
                    <a:pt x="496" y="261"/>
                  </a:cubicBezTo>
                  <a:cubicBezTo>
                    <a:pt x="913" y="18"/>
                    <a:pt x="913" y="18"/>
                    <a:pt x="913" y="18"/>
                  </a:cubicBezTo>
                  <a:cubicBezTo>
                    <a:pt x="922" y="13"/>
                    <a:pt x="926" y="7"/>
                    <a:pt x="926" y="0"/>
                  </a:cubicBezTo>
                  <a:close/>
                </a:path>
              </a:pathLst>
            </a:custGeom>
            <a:solidFill>
              <a:schemeClr val="bg2">
                <a:lumMod val="75000"/>
              </a:schemeClr>
            </a:solidFill>
            <a:ln>
              <a:noFill/>
            </a:ln>
          </p:spPr>
          <p:txBody>
            <a:bodyPr lIns="68580" tIns="34290" rIns="68580" bIns="34290"/>
            <a:lstStyle/>
            <a:p>
              <a:pPr eaLnBrk="1" fontAlgn="auto" hangingPunct="1">
                <a:spcBef>
                  <a:spcPts val="0"/>
                </a:spcBef>
                <a:spcAft>
                  <a:spcPts val="0"/>
                </a:spcAft>
                <a:defRPr/>
              </a:pPr>
              <a:endParaRPr lang="en-US" sz="1013">
                <a:latin typeface="+mn-lt"/>
              </a:endParaRPr>
            </a:p>
          </p:txBody>
        </p:sp>
        <p:sp>
          <p:nvSpPr>
            <p:cNvPr id="83" name="Freeform 84">
              <a:extLst>
                <a:ext uri="{FF2B5EF4-FFF2-40B4-BE49-F238E27FC236}">
                  <a16:creationId xmlns:a16="http://schemas.microsoft.com/office/drawing/2014/main" id="{C60F550C-5E12-BA63-84DE-3957F84A6728}"/>
                </a:ext>
              </a:extLst>
            </p:cNvPr>
            <p:cNvSpPr>
              <a:spLocks/>
            </p:cNvSpPr>
            <p:nvPr/>
          </p:nvSpPr>
          <p:spPr bwMode="auto">
            <a:xfrm>
              <a:off x="4846232" y="2914627"/>
              <a:ext cx="2226707" cy="1291834"/>
            </a:xfrm>
            <a:custGeom>
              <a:avLst/>
              <a:gdLst>
                <a:gd name="T0" fmla="*/ 917 w 935"/>
                <a:gd name="T1" fmla="*/ 253 h 542"/>
                <a:gd name="T2" fmla="*/ 497 w 935"/>
                <a:gd name="T3" fmla="*/ 10 h 542"/>
                <a:gd name="T4" fmla="*/ 434 w 935"/>
                <a:gd name="T5" fmla="*/ 10 h 542"/>
                <a:gd name="T6" fmla="*/ 17 w 935"/>
                <a:gd name="T7" fmla="*/ 253 h 542"/>
                <a:gd name="T8" fmla="*/ 18 w 935"/>
                <a:gd name="T9" fmla="*/ 289 h 542"/>
                <a:gd name="T10" fmla="*/ 437 w 935"/>
                <a:gd name="T11" fmla="*/ 532 h 542"/>
                <a:gd name="T12" fmla="*/ 500 w 935"/>
                <a:gd name="T13" fmla="*/ 532 h 542"/>
                <a:gd name="T14" fmla="*/ 917 w 935"/>
                <a:gd name="T15" fmla="*/ 289 h 542"/>
                <a:gd name="T16" fmla="*/ 917 w 935"/>
                <a:gd name="T17" fmla="*/ 253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5" h="542">
                  <a:moveTo>
                    <a:pt x="917" y="253"/>
                  </a:moveTo>
                  <a:cubicBezTo>
                    <a:pt x="497" y="10"/>
                    <a:pt x="497" y="10"/>
                    <a:pt x="497" y="10"/>
                  </a:cubicBezTo>
                  <a:cubicBezTo>
                    <a:pt x="480" y="0"/>
                    <a:pt x="452" y="0"/>
                    <a:pt x="434" y="10"/>
                  </a:cubicBezTo>
                  <a:cubicBezTo>
                    <a:pt x="17" y="253"/>
                    <a:pt x="17" y="253"/>
                    <a:pt x="17" y="253"/>
                  </a:cubicBezTo>
                  <a:cubicBezTo>
                    <a:pt x="0" y="263"/>
                    <a:pt x="0" y="279"/>
                    <a:pt x="18" y="289"/>
                  </a:cubicBezTo>
                  <a:cubicBezTo>
                    <a:pt x="437" y="532"/>
                    <a:pt x="437" y="532"/>
                    <a:pt x="437" y="532"/>
                  </a:cubicBezTo>
                  <a:cubicBezTo>
                    <a:pt x="455" y="542"/>
                    <a:pt x="483" y="542"/>
                    <a:pt x="500" y="532"/>
                  </a:cubicBezTo>
                  <a:cubicBezTo>
                    <a:pt x="917" y="289"/>
                    <a:pt x="917" y="289"/>
                    <a:pt x="917" y="289"/>
                  </a:cubicBezTo>
                  <a:cubicBezTo>
                    <a:pt x="935" y="279"/>
                    <a:pt x="935" y="263"/>
                    <a:pt x="917" y="253"/>
                  </a:cubicBezTo>
                  <a:close/>
                </a:path>
              </a:pathLst>
            </a:custGeom>
            <a:solidFill>
              <a:schemeClr val="bg2">
                <a:lumMod val="95000"/>
              </a:schemeClr>
            </a:solidFill>
            <a:ln>
              <a:noFill/>
            </a:ln>
          </p:spPr>
          <p:txBody>
            <a:bodyPr lIns="68580" tIns="34290" rIns="68580" bIns="34290"/>
            <a:lstStyle/>
            <a:p>
              <a:pPr eaLnBrk="1" fontAlgn="auto" hangingPunct="1">
                <a:spcBef>
                  <a:spcPts val="0"/>
                </a:spcBef>
                <a:spcAft>
                  <a:spcPts val="0"/>
                </a:spcAft>
                <a:defRPr/>
              </a:pPr>
              <a:endParaRPr lang="en-US" sz="1013">
                <a:latin typeface="+mn-lt"/>
              </a:endParaRPr>
            </a:p>
          </p:txBody>
        </p:sp>
        <p:sp>
          <p:nvSpPr>
            <p:cNvPr id="84" name="Freeform 85">
              <a:extLst>
                <a:ext uri="{FF2B5EF4-FFF2-40B4-BE49-F238E27FC236}">
                  <a16:creationId xmlns:a16="http://schemas.microsoft.com/office/drawing/2014/main" id="{8065D9D0-042F-9C69-E894-728ED080AC6C}"/>
                </a:ext>
              </a:extLst>
            </p:cNvPr>
            <p:cNvSpPr>
              <a:spLocks/>
            </p:cNvSpPr>
            <p:nvPr/>
          </p:nvSpPr>
          <p:spPr bwMode="auto">
            <a:xfrm>
              <a:off x="5400792" y="3179346"/>
              <a:ext cx="1672147" cy="796278"/>
            </a:xfrm>
            <a:custGeom>
              <a:avLst/>
              <a:gdLst>
                <a:gd name="T0" fmla="*/ 684 w 702"/>
                <a:gd name="T1" fmla="*/ 142 h 334"/>
                <a:gd name="T2" fmla="*/ 458 w 702"/>
                <a:gd name="T3" fmla="*/ 11 h 334"/>
                <a:gd name="T4" fmla="*/ 414 w 702"/>
                <a:gd name="T5" fmla="*/ 0 h 334"/>
                <a:gd name="T6" fmla="*/ 0 w 702"/>
                <a:gd name="T7" fmla="*/ 267 h 334"/>
                <a:gd name="T8" fmla="*/ 56 w 702"/>
                <a:gd name="T9" fmla="*/ 300 h 334"/>
                <a:gd name="T10" fmla="*/ 416 w 702"/>
                <a:gd name="T11" fmla="*/ 334 h 334"/>
                <a:gd name="T12" fmla="*/ 684 w 702"/>
                <a:gd name="T13" fmla="*/ 178 h 334"/>
                <a:gd name="T14" fmla="*/ 684 w 702"/>
                <a:gd name="T15" fmla="*/ 142 h 3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2" h="334">
                  <a:moveTo>
                    <a:pt x="684" y="142"/>
                  </a:moveTo>
                  <a:cubicBezTo>
                    <a:pt x="458" y="11"/>
                    <a:pt x="458" y="11"/>
                    <a:pt x="458" y="11"/>
                  </a:cubicBezTo>
                  <a:cubicBezTo>
                    <a:pt x="414" y="0"/>
                    <a:pt x="414" y="0"/>
                    <a:pt x="414" y="0"/>
                  </a:cubicBezTo>
                  <a:cubicBezTo>
                    <a:pt x="0" y="267"/>
                    <a:pt x="0" y="267"/>
                    <a:pt x="0" y="267"/>
                  </a:cubicBezTo>
                  <a:cubicBezTo>
                    <a:pt x="56" y="300"/>
                    <a:pt x="56" y="300"/>
                    <a:pt x="56" y="300"/>
                  </a:cubicBezTo>
                  <a:cubicBezTo>
                    <a:pt x="416" y="334"/>
                    <a:pt x="416" y="334"/>
                    <a:pt x="416" y="334"/>
                  </a:cubicBezTo>
                  <a:cubicBezTo>
                    <a:pt x="684" y="178"/>
                    <a:pt x="684" y="178"/>
                    <a:pt x="684" y="178"/>
                  </a:cubicBezTo>
                  <a:cubicBezTo>
                    <a:pt x="702" y="168"/>
                    <a:pt x="702" y="152"/>
                    <a:pt x="684" y="142"/>
                  </a:cubicBezTo>
                  <a:close/>
                </a:path>
              </a:pathLst>
            </a:custGeom>
            <a:solidFill>
              <a:schemeClr val="bg2">
                <a:lumMod val="65000"/>
                <a:alpha val="10000"/>
              </a:schemeClr>
            </a:solidFill>
            <a:ln>
              <a:noFill/>
            </a:ln>
          </p:spPr>
          <p:txBody>
            <a:bodyPr lIns="68580" tIns="34290" rIns="68580" bIns="34290"/>
            <a:lstStyle/>
            <a:p>
              <a:pPr eaLnBrk="1" fontAlgn="auto" hangingPunct="1">
                <a:spcBef>
                  <a:spcPts val="0"/>
                </a:spcBef>
                <a:spcAft>
                  <a:spcPts val="0"/>
                </a:spcAft>
                <a:defRPr/>
              </a:pPr>
              <a:endParaRPr lang="en-US" sz="1013">
                <a:latin typeface="+mn-lt"/>
              </a:endParaRPr>
            </a:p>
          </p:txBody>
        </p:sp>
        <p:sp>
          <p:nvSpPr>
            <p:cNvPr id="85" name="Freeform 86">
              <a:extLst>
                <a:ext uri="{FF2B5EF4-FFF2-40B4-BE49-F238E27FC236}">
                  <a16:creationId xmlns:a16="http://schemas.microsoft.com/office/drawing/2014/main" id="{85E85CD6-4366-2297-E11E-B24313B621E2}"/>
                </a:ext>
              </a:extLst>
            </p:cNvPr>
            <p:cNvSpPr>
              <a:spLocks/>
            </p:cNvSpPr>
            <p:nvPr/>
          </p:nvSpPr>
          <p:spPr bwMode="auto">
            <a:xfrm>
              <a:off x="5400792" y="3749025"/>
              <a:ext cx="133349" cy="146125"/>
            </a:xfrm>
            <a:custGeom>
              <a:avLst/>
              <a:gdLst>
                <a:gd name="T0" fmla="*/ 133 w 133"/>
                <a:gd name="T1" fmla="*/ 145 h 145"/>
                <a:gd name="T2" fmla="*/ 0 w 133"/>
                <a:gd name="T3" fmla="*/ 67 h 145"/>
                <a:gd name="T4" fmla="*/ 0 w 133"/>
                <a:gd name="T5" fmla="*/ 0 h 145"/>
                <a:gd name="T6" fmla="*/ 133 w 133"/>
                <a:gd name="T7" fmla="*/ 78 h 145"/>
                <a:gd name="T8" fmla="*/ 133 w 133"/>
                <a:gd name="T9" fmla="*/ 145 h 145"/>
              </a:gdLst>
              <a:ahLst/>
              <a:cxnLst>
                <a:cxn ang="0">
                  <a:pos x="T0" y="T1"/>
                </a:cxn>
                <a:cxn ang="0">
                  <a:pos x="T2" y="T3"/>
                </a:cxn>
                <a:cxn ang="0">
                  <a:pos x="T4" y="T5"/>
                </a:cxn>
                <a:cxn ang="0">
                  <a:pos x="T6" y="T7"/>
                </a:cxn>
                <a:cxn ang="0">
                  <a:pos x="T8" y="T9"/>
                </a:cxn>
              </a:cxnLst>
              <a:rect l="0" t="0" r="r" b="b"/>
              <a:pathLst>
                <a:path w="133" h="145">
                  <a:moveTo>
                    <a:pt x="133" y="145"/>
                  </a:moveTo>
                  <a:lnTo>
                    <a:pt x="0" y="67"/>
                  </a:lnTo>
                  <a:lnTo>
                    <a:pt x="0" y="0"/>
                  </a:lnTo>
                  <a:lnTo>
                    <a:pt x="133" y="78"/>
                  </a:lnTo>
                  <a:lnTo>
                    <a:pt x="133" y="145"/>
                  </a:lnTo>
                  <a:close/>
                </a:path>
              </a:pathLst>
            </a:custGeom>
            <a:solidFill>
              <a:schemeClr val="accent6">
                <a:lumMod val="50000"/>
              </a:schemeClr>
            </a:solidFill>
            <a:ln>
              <a:noFill/>
            </a:ln>
          </p:spPr>
          <p:txBody>
            <a:bodyPr lIns="68580" tIns="34290" rIns="68580" bIns="34290"/>
            <a:lstStyle/>
            <a:p>
              <a:pPr eaLnBrk="1" fontAlgn="auto" hangingPunct="1">
                <a:spcBef>
                  <a:spcPts val="0"/>
                </a:spcBef>
                <a:spcAft>
                  <a:spcPts val="0"/>
                </a:spcAft>
                <a:defRPr/>
              </a:pPr>
              <a:endParaRPr lang="en-US" sz="1013">
                <a:latin typeface="+mn-lt"/>
              </a:endParaRPr>
            </a:p>
          </p:txBody>
        </p:sp>
        <p:sp>
          <p:nvSpPr>
            <p:cNvPr id="86" name="Freeform 87">
              <a:extLst>
                <a:ext uri="{FF2B5EF4-FFF2-40B4-BE49-F238E27FC236}">
                  <a16:creationId xmlns:a16="http://schemas.microsoft.com/office/drawing/2014/main" id="{7537F645-0E46-D6D6-6C78-BACF63EBBB29}"/>
                </a:ext>
              </a:extLst>
            </p:cNvPr>
            <p:cNvSpPr>
              <a:spLocks/>
            </p:cNvSpPr>
            <p:nvPr/>
          </p:nvSpPr>
          <p:spPr bwMode="auto">
            <a:xfrm>
              <a:off x="5400792" y="3179346"/>
              <a:ext cx="1119704" cy="648035"/>
            </a:xfrm>
            <a:custGeom>
              <a:avLst/>
              <a:gdLst>
                <a:gd name="T0" fmla="*/ 133 w 1114"/>
                <a:gd name="T1" fmla="*/ 644 h 644"/>
                <a:gd name="T2" fmla="*/ 0 w 1114"/>
                <a:gd name="T3" fmla="*/ 566 h 644"/>
                <a:gd name="T4" fmla="*/ 981 w 1114"/>
                <a:gd name="T5" fmla="*/ 0 h 644"/>
                <a:gd name="T6" fmla="*/ 1114 w 1114"/>
                <a:gd name="T7" fmla="*/ 78 h 644"/>
                <a:gd name="T8" fmla="*/ 133 w 1114"/>
                <a:gd name="T9" fmla="*/ 644 h 644"/>
              </a:gdLst>
              <a:ahLst/>
              <a:cxnLst>
                <a:cxn ang="0">
                  <a:pos x="T0" y="T1"/>
                </a:cxn>
                <a:cxn ang="0">
                  <a:pos x="T2" y="T3"/>
                </a:cxn>
                <a:cxn ang="0">
                  <a:pos x="T4" y="T5"/>
                </a:cxn>
                <a:cxn ang="0">
                  <a:pos x="T6" y="T7"/>
                </a:cxn>
                <a:cxn ang="0">
                  <a:pos x="T8" y="T9"/>
                </a:cxn>
              </a:cxnLst>
              <a:rect l="0" t="0" r="r" b="b"/>
              <a:pathLst>
                <a:path w="1114" h="644">
                  <a:moveTo>
                    <a:pt x="133" y="644"/>
                  </a:moveTo>
                  <a:lnTo>
                    <a:pt x="0" y="566"/>
                  </a:lnTo>
                  <a:lnTo>
                    <a:pt x="981" y="0"/>
                  </a:lnTo>
                  <a:lnTo>
                    <a:pt x="1114" y="78"/>
                  </a:lnTo>
                  <a:lnTo>
                    <a:pt x="133" y="644"/>
                  </a:lnTo>
                  <a:close/>
                </a:path>
              </a:pathLst>
            </a:custGeom>
            <a:solidFill>
              <a:schemeClr val="accent6"/>
            </a:solidFill>
            <a:ln>
              <a:noFill/>
            </a:ln>
          </p:spPr>
          <p:txBody>
            <a:bodyPr lIns="68580" tIns="34290" rIns="68580" bIns="34290"/>
            <a:lstStyle/>
            <a:p>
              <a:pPr eaLnBrk="1" fontAlgn="auto" hangingPunct="1">
                <a:spcBef>
                  <a:spcPts val="0"/>
                </a:spcBef>
                <a:spcAft>
                  <a:spcPts val="0"/>
                </a:spcAft>
                <a:defRPr/>
              </a:pPr>
              <a:endParaRPr lang="en-US" sz="1013">
                <a:latin typeface="+mn-lt"/>
              </a:endParaRPr>
            </a:p>
          </p:txBody>
        </p:sp>
        <p:sp>
          <p:nvSpPr>
            <p:cNvPr id="87" name="Freeform 88">
              <a:extLst>
                <a:ext uri="{FF2B5EF4-FFF2-40B4-BE49-F238E27FC236}">
                  <a16:creationId xmlns:a16="http://schemas.microsoft.com/office/drawing/2014/main" id="{2A64D1BF-70C5-9D22-0218-C9B827379CE2}"/>
                </a:ext>
              </a:extLst>
            </p:cNvPr>
            <p:cNvSpPr>
              <a:spLocks/>
            </p:cNvSpPr>
            <p:nvPr/>
          </p:nvSpPr>
          <p:spPr bwMode="auto">
            <a:xfrm>
              <a:off x="5534141" y="3259821"/>
              <a:ext cx="986355" cy="635328"/>
            </a:xfrm>
            <a:custGeom>
              <a:avLst/>
              <a:gdLst>
                <a:gd name="T0" fmla="*/ 981 w 981"/>
                <a:gd name="T1" fmla="*/ 0 h 633"/>
                <a:gd name="T2" fmla="*/ 981 w 981"/>
                <a:gd name="T3" fmla="*/ 66 h 633"/>
                <a:gd name="T4" fmla="*/ 0 w 981"/>
                <a:gd name="T5" fmla="*/ 633 h 633"/>
                <a:gd name="T6" fmla="*/ 0 w 981"/>
                <a:gd name="T7" fmla="*/ 566 h 633"/>
                <a:gd name="T8" fmla="*/ 981 w 981"/>
                <a:gd name="T9" fmla="*/ 0 h 633"/>
              </a:gdLst>
              <a:ahLst/>
              <a:cxnLst>
                <a:cxn ang="0">
                  <a:pos x="T0" y="T1"/>
                </a:cxn>
                <a:cxn ang="0">
                  <a:pos x="T2" y="T3"/>
                </a:cxn>
                <a:cxn ang="0">
                  <a:pos x="T4" y="T5"/>
                </a:cxn>
                <a:cxn ang="0">
                  <a:pos x="T6" y="T7"/>
                </a:cxn>
                <a:cxn ang="0">
                  <a:pos x="T8" y="T9"/>
                </a:cxn>
              </a:cxnLst>
              <a:rect l="0" t="0" r="r" b="b"/>
              <a:pathLst>
                <a:path w="981" h="633">
                  <a:moveTo>
                    <a:pt x="981" y="0"/>
                  </a:moveTo>
                  <a:lnTo>
                    <a:pt x="981" y="66"/>
                  </a:lnTo>
                  <a:lnTo>
                    <a:pt x="0" y="633"/>
                  </a:lnTo>
                  <a:lnTo>
                    <a:pt x="0" y="566"/>
                  </a:lnTo>
                  <a:lnTo>
                    <a:pt x="981" y="0"/>
                  </a:lnTo>
                  <a:close/>
                </a:path>
              </a:pathLst>
            </a:custGeom>
            <a:solidFill>
              <a:schemeClr val="accent6">
                <a:lumMod val="75000"/>
              </a:schemeClr>
            </a:solidFill>
            <a:ln>
              <a:noFill/>
            </a:ln>
          </p:spPr>
          <p:txBody>
            <a:bodyPr lIns="68580" tIns="34290" rIns="68580" bIns="34290"/>
            <a:lstStyle/>
            <a:p>
              <a:pPr eaLnBrk="1" fontAlgn="auto" hangingPunct="1">
                <a:spcBef>
                  <a:spcPts val="0"/>
                </a:spcBef>
                <a:spcAft>
                  <a:spcPts val="0"/>
                </a:spcAft>
                <a:defRPr/>
              </a:pPr>
              <a:endParaRPr lang="en-US" sz="1013">
                <a:latin typeface="+mn-lt"/>
              </a:endParaRPr>
            </a:p>
          </p:txBody>
        </p:sp>
        <p:sp>
          <p:nvSpPr>
            <p:cNvPr id="88" name="Freeform 89">
              <a:extLst>
                <a:ext uri="{FF2B5EF4-FFF2-40B4-BE49-F238E27FC236}">
                  <a16:creationId xmlns:a16="http://schemas.microsoft.com/office/drawing/2014/main" id="{49B7ABF9-1879-878E-D84D-8FAAE30B93FE}"/>
                </a:ext>
              </a:extLst>
            </p:cNvPr>
            <p:cNvSpPr>
              <a:spLocks/>
            </p:cNvSpPr>
            <p:nvPr/>
          </p:nvSpPr>
          <p:spPr bwMode="auto">
            <a:xfrm>
              <a:off x="6167016" y="2603316"/>
              <a:ext cx="135465" cy="772983"/>
            </a:xfrm>
            <a:custGeom>
              <a:avLst/>
              <a:gdLst>
                <a:gd name="T0" fmla="*/ 135 w 135"/>
                <a:gd name="T1" fmla="*/ 770 h 770"/>
                <a:gd name="T2" fmla="*/ 0 w 135"/>
                <a:gd name="T3" fmla="*/ 695 h 770"/>
                <a:gd name="T4" fmla="*/ 0 w 135"/>
                <a:gd name="T5" fmla="*/ 0 h 770"/>
                <a:gd name="T6" fmla="*/ 133 w 135"/>
                <a:gd name="T7" fmla="*/ 78 h 770"/>
                <a:gd name="T8" fmla="*/ 135 w 135"/>
                <a:gd name="T9" fmla="*/ 770 h 770"/>
              </a:gdLst>
              <a:ahLst/>
              <a:cxnLst>
                <a:cxn ang="0">
                  <a:pos x="T0" y="T1"/>
                </a:cxn>
                <a:cxn ang="0">
                  <a:pos x="T2" y="T3"/>
                </a:cxn>
                <a:cxn ang="0">
                  <a:pos x="T4" y="T5"/>
                </a:cxn>
                <a:cxn ang="0">
                  <a:pos x="T6" y="T7"/>
                </a:cxn>
                <a:cxn ang="0">
                  <a:pos x="T8" y="T9"/>
                </a:cxn>
              </a:cxnLst>
              <a:rect l="0" t="0" r="r" b="b"/>
              <a:pathLst>
                <a:path w="135" h="770">
                  <a:moveTo>
                    <a:pt x="135" y="770"/>
                  </a:moveTo>
                  <a:lnTo>
                    <a:pt x="0" y="695"/>
                  </a:lnTo>
                  <a:lnTo>
                    <a:pt x="0" y="0"/>
                  </a:lnTo>
                  <a:lnTo>
                    <a:pt x="133" y="78"/>
                  </a:lnTo>
                  <a:lnTo>
                    <a:pt x="135" y="770"/>
                  </a:lnTo>
                  <a:close/>
                </a:path>
              </a:pathLst>
            </a:custGeom>
            <a:solidFill>
              <a:schemeClr val="accent4">
                <a:lumMod val="75000"/>
              </a:schemeClr>
            </a:solidFill>
            <a:ln>
              <a:noFill/>
            </a:ln>
          </p:spPr>
          <p:txBody>
            <a:bodyPr lIns="68580" tIns="34290" rIns="68580" bIns="34290"/>
            <a:lstStyle/>
            <a:p>
              <a:pPr eaLnBrk="1" fontAlgn="auto" hangingPunct="1">
                <a:spcBef>
                  <a:spcPts val="0"/>
                </a:spcBef>
                <a:spcAft>
                  <a:spcPts val="0"/>
                </a:spcAft>
                <a:defRPr/>
              </a:pPr>
              <a:endParaRPr lang="en-US" sz="1013">
                <a:latin typeface="+mn-lt"/>
              </a:endParaRPr>
            </a:p>
          </p:txBody>
        </p:sp>
        <p:sp>
          <p:nvSpPr>
            <p:cNvPr id="89" name="Freeform 90">
              <a:extLst>
                <a:ext uri="{FF2B5EF4-FFF2-40B4-BE49-F238E27FC236}">
                  <a16:creationId xmlns:a16="http://schemas.microsoft.com/office/drawing/2014/main" id="{7006A028-56FF-6084-679D-15B896F87D86}"/>
                </a:ext>
              </a:extLst>
            </p:cNvPr>
            <p:cNvSpPr>
              <a:spLocks/>
            </p:cNvSpPr>
            <p:nvPr/>
          </p:nvSpPr>
          <p:spPr bwMode="auto">
            <a:xfrm>
              <a:off x="6167016" y="2501663"/>
              <a:ext cx="315380" cy="180010"/>
            </a:xfrm>
            <a:custGeom>
              <a:avLst/>
              <a:gdLst>
                <a:gd name="T0" fmla="*/ 133 w 313"/>
                <a:gd name="T1" fmla="*/ 180 h 180"/>
                <a:gd name="T2" fmla="*/ 0 w 313"/>
                <a:gd name="T3" fmla="*/ 102 h 180"/>
                <a:gd name="T4" fmla="*/ 178 w 313"/>
                <a:gd name="T5" fmla="*/ 0 h 180"/>
                <a:gd name="T6" fmla="*/ 313 w 313"/>
                <a:gd name="T7" fmla="*/ 78 h 180"/>
                <a:gd name="T8" fmla="*/ 133 w 313"/>
                <a:gd name="T9" fmla="*/ 180 h 180"/>
              </a:gdLst>
              <a:ahLst/>
              <a:cxnLst>
                <a:cxn ang="0">
                  <a:pos x="T0" y="T1"/>
                </a:cxn>
                <a:cxn ang="0">
                  <a:pos x="T2" y="T3"/>
                </a:cxn>
                <a:cxn ang="0">
                  <a:pos x="T4" y="T5"/>
                </a:cxn>
                <a:cxn ang="0">
                  <a:pos x="T6" y="T7"/>
                </a:cxn>
                <a:cxn ang="0">
                  <a:pos x="T8" y="T9"/>
                </a:cxn>
              </a:cxnLst>
              <a:rect l="0" t="0" r="r" b="b"/>
              <a:pathLst>
                <a:path w="313" h="180">
                  <a:moveTo>
                    <a:pt x="133" y="180"/>
                  </a:moveTo>
                  <a:lnTo>
                    <a:pt x="0" y="102"/>
                  </a:lnTo>
                  <a:lnTo>
                    <a:pt x="178" y="0"/>
                  </a:lnTo>
                  <a:lnTo>
                    <a:pt x="313" y="78"/>
                  </a:lnTo>
                  <a:lnTo>
                    <a:pt x="133" y="180"/>
                  </a:lnTo>
                  <a:close/>
                </a:path>
              </a:pathLst>
            </a:custGeom>
            <a:solidFill>
              <a:schemeClr val="accent4">
                <a:lumMod val="60000"/>
                <a:lumOff val="40000"/>
              </a:schemeClr>
            </a:solidFill>
            <a:ln>
              <a:noFill/>
            </a:ln>
          </p:spPr>
          <p:txBody>
            <a:bodyPr lIns="68580" tIns="34290" rIns="68580" bIns="34290"/>
            <a:lstStyle/>
            <a:p>
              <a:pPr eaLnBrk="1" fontAlgn="auto" hangingPunct="1">
                <a:spcBef>
                  <a:spcPts val="0"/>
                </a:spcBef>
                <a:spcAft>
                  <a:spcPts val="0"/>
                </a:spcAft>
                <a:defRPr/>
              </a:pPr>
              <a:endParaRPr lang="en-US" sz="1013">
                <a:latin typeface="+mn-lt"/>
              </a:endParaRPr>
            </a:p>
          </p:txBody>
        </p:sp>
        <p:sp>
          <p:nvSpPr>
            <p:cNvPr id="90" name="Freeform 91">
              <a:extLst>
                <a:ext uri="{FF2B5EF4-FFF2-40B4-BE49-F238E27FC236}">
                  <a16:creationId xmlns:a16="http://schemas.microsoft.com/office/drawing/2014/main" id="{656E9B56-5DCD-CD9E-8B39-794F7F3F3D48}"/>
                </a:ext>
              </a:extLst>
            </p:cNvPr>
            <p:cNvSpPr>
              <a:spLocks/>
            </p:cNvSpPr>
            <p:nvPr/>
          </p:nvSpPr>
          <p:spPr bwMode="auto">
            <a:xfrm>
              <a:off x="6300365" y="2580021"/>
              <a:ext cx="184147" cy="796278"/>
            </a:xfrm>
            <a:custGeom>
              <a:avLst/>
              <a:gdLst>
                <a:gd name="T0" fmla="*/ 180 w 182"/>
                <a:gd name="T1" fmla="*/ 0 h 794"/>
                <a:gd name="T2" fmla="*/ 182 w 182"/>
                <a:gd name="T3" fmla="*/ 692 h 794"/>
                <a:gd name="T4" fmla="*/ 2 w 182"/>
                <a:gd name="T5" fmla="*/ 794 h 794"/>
                <a:gd name="T6" fmla="*/ 0 w 182"/>
                <a:gd name="T7" fmla="*/ 102 h 794"/>
                <a:gd name="T8" fmla="*/ 180 w 182"/>
                <a:gd name="T9" fmla="*/ 0 h 794"/>
              </a:gdLst>
              <a:ahLst/>
              <a:cxnLst>
                <a:cxn ang="0">
                  <a:pos x="T0" y="T1"/>
                </a:cxn>
                <a:cxn ang="0">
                  <a:pos x="T2" y="T3"/>
                </a:cxn>
                <a:cxn ang="0">
                  <a:pos x="T4" y="T5"/>
                </a:cxn>
                <a:cxn ang="0">
                  <a:pos x="T6" y="T7"/>
                </a:cxn>
                <a:cxn ang="0">
                  <a:pos x="T8" y="T9"/>
                </a:cxn>
              </a:cxnLst>
              <a:rect l="0" t="0" r="r" b="b"/>
              <a:pathLst>
                <a:path w="182" h="794">
                  <a:moveTo>
                    <a:pt x="180" y="0"/>
                  </a:moveTo>
                  <a:lnTo>
                    <a:pt x="182" y="692"/>
                  </a:lnTo>
                  <a:lnTo>
                    <a:pt x="2" y="794"/>
                  </a:lnTo>
                  <a:lnTo>
                    <a:pt x="0" y="102"/>
                  </a:lnTo>
                  <a:lnTo>
                    <a:pt x="180" y="0"/>
                  </a:lnTo>
                  <a:close/>
                </a:path>
              </a:pathLst>
            </a:custGeom>
            <a:solidFill>
              <a:schemeClr val="accent4"/>
            </a:solidFill>
            <a:ln>
              <a:noFill/>
            </a:ln>
          </p:spPr>
          <p:txBody>
            <a:bodyPr lIns="68580" tIns="34290" rIns="68580" bIns="34290"/>
            <a:lstStyle/>
            <a:p>
              <a:pPr eaLnBrk="1" fontAlgn="auto" hangingPunct="1">
                <a:spcBef>
                  <a:spcPts val="0"/>
                </a:spcBef>
                <a:spcAft>
                  <a:spcPts val="0"/>
                </a:spcAft>
                <a:defRPr/>
              </a:pPr>
              <a:endParaRPr lang="en-US" sz="1013">
                <a:latin typeface="+mn-lt"/>
              </a:endParaRPr>
            </a:p>
          </p:txBody>
        </p:sp>
        <p:sp>
          <p:nvSpPr>
            <p:cNvPr id="91" name="Freeform 92">
              <a:extLst>
                <a:ext uri="{FF2B5EF4-FFF2-40B4-BE49-F238E27FC236}">
                  <a16:creationId xmlns:a16="http://schemas.microsoft.com/office/drawing/2014/main" id="{FC453846-88F2-4C82-12D0-9C2EFD5B6ED7}"/>
                </a:ext>
              </a:extLst>
            </p:cNvPr>
            <p:cNvSpPr>
              <a:spLocks/>
            </p:cNvSpPr>
            <p:nvPr/>
          </p:nvSpPr>
          <p:spPr bwMode="auto">
            <a:xfrm>
              <a:off x="6056951" y="2933686"/>
              <a:ext cx="179915" cy="586620"/>
            </a:xfrm>
            <a:custGeom>
              <a:avLst/>
              <a:gdLst>
                <a:gd name="T0" fmla="*/ 178 w 180"/>
                <a:gd name="T1" fmla="*/ 0 h 584"/>
                <a:gd name="T2" fmla="*/ 180 w 180"/>
                <a:gd name="T3" fmla="*/ 482 h 584"/>
                <a:gd name="T4" fmla="*/ 0 w 180"/>
                <a:gd name="T5" fmla="*/ 584 h 584"/>
                <a:gd name="T6" fmla="*/ 0 w 180"/>
                <a:gd name="T7" fmla="*/ 102 h 584"/>
                <a:gd name="T8" fmla="*/ 178 w 180"/>
                <a:gd name="T9" fmla="*/ 0 h 584"/>
              </a:gdLst>
              <a:ahLst/>
              <a:cxnLst>
                <a:cxn ang="0">
                  <a:pos x="T0" y="T1"/>
                </a:cxn>
                <a:cxn ang="0">
                  <a:pos x="T2" y="T3"/>
                </a:cxn>
                <a:cxn ang="0">
                  <a:pos x="T4" y="T5"/>
                </a:cxn>
                <a:cxn ang="0">
                  <a:pos x="T6" y="T7"/>
                </a:cxn>
                <a:cxn ang="0">
                  <a:pos x="T8" y="T9"/>
                </a:cxn>
              </a:cxnLst>
              <a:rect l="0" t="0" r="r" b="b"/>
              <a:pathLst>
                <a:path w="180" h="584">
                  <a:moveTo>
                    <a:pt x="178" y="0"/>
                  </a:moveTo>
                  <a:lnTo>
                    <a:pt x="180" y="482"/>
                  </a:lnTo>
                  <a:lnTo>
                    <a:pt x="0" y="584"/>
                  </a:lnTo>
                  <a:lnTo>
                    <a:pt x="0" y="102"/>
                  </a:lnTo>
                  <a:lnTo>
                    <a:pt x="178" y="0"/>
                  </a:lnTo>
                  <a:close/>
                </a:path>
              </a:pathLst>
            </a:custGeom>
            <a:solidFill>
              <a:schemeClr val="accent3"/>
            </a:solidFill>
            <a:ln>
              <a:noFill/>
            </a:ln>
          </p:spPr>
          <p:txBody>
            <a:bodyPr lIns="68580" tIns="34290" rIns="68580" bIns="34290"/>
            <a:lstStyle/>
            <a:p>
              <a:pPr eaLnBrk="1" fontAlgn="auto" hangingPunct="1">
                <a:spcBef>
                  <a:spcPts val="0"/>
                </a:spcBef>
                <a:spcAft>
                  <a:spcPts val="0"/>
                </a:spcAft>
                <a:defRPr/>
              </a:pPr>
              <a:endParaRPr lang="en-US" sz="1013">
                <a:latin typeface="+mn-lt"/>
              </a:endParaRPr>
            </a:p>
          </p:txBody>
        </p:sp>
        <p:sp>
          <p:nvSpPr>
            <p:cNvPr id="92" name="Freeform 93">
              <a:extLst>
                <a:ext uri="{FF2B5EF4-FFF2-40B4-BE49-F238E27FC236}">
                  <a16:creationId xmlns:a16="http://schemas.microsoft.com/office/drawing/2014/main" id="{3C43162F-14EB-D505-85E5-DC7EE1B9A1A2}"/>
                </a:ext>
              </a:extLst>
            </p:cNvPr>
            <p:cNvSpPr>
              <a:spLocks/>
            </p:cNvSpPr>
            <p:nvPr/>
          </p:nvSpPr>
          <p:spPr bwMode="auto">
            <a:xfrm>
              <a:off x="5919370" y="2959099"/>
              <a:ext cx="137581" cy="561207"/>
            </a:xfrm>
            <a:custGeom>
              <a:avLst/>
              <a:gdLst>
                <a:gd name="T0" fmla="*/ 135 w 135"/>
                <a:gd name="T1" fmla="*/ 560 h 560"/>
                <a:gd name="T2" fmla="*/ 2 w 135"/>
                <a:gd name="T3" fmla="*/ 481 h 560"/>
                <a:gd name="T4" fmla="*/ 0 w 135"/>
                <a:gd name="T5" fmla="*/ 0 h 560"/>
                <a:gd name="T6" fmla="*/ 135 w 135"/>
                <a:gd name="T7" fmla="*/ 78 h 560"/>
                <a:gd name="T8" fmla="*/ 135 w 135"/>
                <a:gd name="T9" fmla="*/ 560 h 560"/>
              </a:gdLst>
              <a:ahLst/>
              <a:cxnLst>
                <a:cxn ang="0">
                  <a:pos x="T0" y="T1"/>
                </a:cxn>
                <a:cxn ang="0">
                  <a:pos x="T2" y="T3"/>
                </a:cxn>
                <a:cxn ang="0">
                  <a:pos x="T4" y="T5"/>
                </a:cxn>
                <a:cxn ang="0">
                  <a:pos x="T6" y="T7"/>
                </a:cxn>
                <a:cxn ang="0">
                  <a:pos x="T8" y="T9"/>
                </a:cxn>
              </a:cxnLst>
              <a:rect l="0" t="0" r="r" b="b"/>
              <a:pathLst>
                <a:path w="135" h="560">
                  <a:moveTo>
                    <a:pt x="135" y="560"/>
                  </a:moveTo>
                  <a:lnTo>
                    <a:pt x="2" y="481"/>
                  </a:lnTo>
                  <a:lnTo>
                    <a:pt x="0" y="0"/>
                  </a:lnTo>
                  <a:lnTo>
                    <a:pt x="135" y="78"/>
                  </a:lnTo>
                  <a:lnTo>
                    <a:pt x="135" y="560"/>
                  </a:lnTo>
                  <a:close/>
                </a:path>
              </a:pathLst>
            </a:custGeom>
            <a:solidFill>
              <a:schemeClr val="accent3">
                <a:lumMod val="75000"/>
              </a:schemeClr>
            </a:solidFill>
            <a:ln>
              <a:noFill/>
            </a:ln>
          </p:spPr>
          <p:txBody>
            <a:bodyPr lIns="68580" tIns="34290" rIns="68580" bIns="34290"/>
            <a:lstStyle/>
            <a:p>
              <a:pPr eaLnBrk="1" fontAlgn="auto" hangingPunct="1">
                <a:spcBef>
                  <a:spcPts val="0"/>
                </a:spcBef>
                <a:spcAft>
                  <a:spcPts val="0"/>
                </a:spcAft>
                <a:defRPr/>
              </a:pPr>
              <a:endParaRPr lang="en-US" sz="1013">
                <a:latin typeface="+mn-lt"/>
              </a:endParaRPr>
            </a:p>
          </p:txBody>
        </p:sp>
        <p:sp>
          <p:nvSpPr>
            <p:cNvPr id="93" name="Freeform 94">
              <a:extLst>
                <a:ext uri="{FF2B5EF4-FFF2-40B4-BE49-F238E27FC236}">
                  <a16:creationId xmlns:a16="http://schemas.microsoft.com/office/drawing/2014/main" id="{A6C955AA-7E64-3935-57F9-AC8C106C64FA}"/>
                </a:ext>
              </a:extLst>
            </p:cNvPr>
            <p:cNvSpPr>
              <a:spLocks/>
            </p:cNvSpPr>
            <p:nvPr/>
          </p:nvSpPr>
          <p:spPr bwMode="auto">
            <a:xfrm>
              <a:off x="5919370" y="2855330"/>
              <a:ext cx="315379" cy="182127"/>
            </a:xfrm>
            <a:custGeom>
              <a:avLst/>
              <a:gdLst>
                <a:gd name="T0" fmla="*/ 135 w 313"/>
                <a:gd name="T1" fmla="*/ 180 h 180"/>
                <a:gd name="T2" fmla="*/ 0 w 313"/>
                <a:gd name="T3" fmla="*/ 102 h 180"/>
                <a:gd name="T4" fmla="*/ 180 w 313"/>
                <a:gd name="T5" fmla="*/ 0 h 180"/>
                <a:gd name="T6" fmla="*/ 313 w 313"/>
                <a:gd name="T7" fmla="*/ 78 h 180"/>
                <a:gd name="T8" fmla="*/ 135 w 313"/>
                <a:gd name="T9" fmla="*/ 180 h 180"/>
              </a:gdLst>
              <a:ahLst/>
              <a:cxnLst>
                <a:cxn ang="0">
                  <a:pos x="T0" y="T1"/>
                </a:cxn>
                <a:cxn ang="0">
                  <a:pos x="T2" y="T3"/>
                </a:cxn>
                <a:cxn ang="0">
                  <a:pos x="T4" y="T5"/>
                </a:cxn>
                <a:cxn ang="0">
                  <a:pos x="T6" y="T7"/>
                </a:cxn>
                <a:cxn ang="0">
                  <a:pos x="T8" y="T9"/>
                </a:cxn>
              </a:cxnLst>
              <a:rect l="0" t="0" r="r" b="b"/>
              <a:pathLst>
                <a:path w="313" h="180">
                  <a:moveTo>
                    <a:pt x="135" y="180"/>
                  </a:moveTo>
                  <a:lnTo>
                    <a:pt x="0" y="102"/>
                  </a:lnTo>
                  <a:lnTo>
                    <a:pt x="180" y="0"/>
                  </a:lnTo>
                  <a:lnTo>
                    <a:pt x="313" y="78"/>
                  </a:lnTo>
                  <a:lnTo>
                    <a:pt x="135" y="180"/>
                  </a:lnTo>
                  <a:close/>
                </a:path>
              </a:pathLst>
            </a:custGeom>
            <a:solidFill>
              <a:schemeClr val="accent3">
                <a:lumMod val="60000"/>
                <a:lumOff val="40000"/>
              </a:schemeClr>
            </a:solidFill>
            <a:ln>
              <a:noFill/>
            </a:ln>
          </p:spPr>
          <p:txBody>
            <a:bodyPr lIns="68580" tIns="34290" rIns="68580" bIns="34290"/>
            <a:lstStyle/>
            <a:p>
              <a:pPr eaLnBrk="1" fontAlgn="auto" hangingPunct="1">
                <a:spcBef>
                  <a:spcPts val="0"/>
                </a:spcBef>
                <a:spcAft>
                  <a:spcPts val="0"/>
                </a:spcAft>
                <a:defRPr/>
              </a:pPr>
              <a:endParaRPr lang="en-US" sz="1013">
                <a:latin typeface="+mn-lt"/>
              </a:endParaRPr>
            </a:p>
          </p:txBody>
        </p:sp>
        <p:sp>
          <p:nvSpPr>
            <p:cNvPr id="94" name="Freeform 95">
              <a:extLst>
                <a:ext uri="{FF2B5EF4-FFF2-40B4-BE49-F238E27FC236}">
                  <a16:creationId xmlns:a16="http://schemas.microsoft.com/office/drawing/2014/main" id="{2A6B1094-7A6D-5C9A-6893-D0F0B716B7EB}"/>
                </a:ext>
              </a:extLst>
            </p:cNvPr>
            <p:cNvSpPr>
              <a:spLocks/>
            </p:cNvSpPr>
            <p:nvPr/>
          </p:nvSpPr>
          <p:spPr bwMode="auto">
            <a:xfrm>
              <a:off x="5671722" y="2997219"/>
              <a:ext cx="139698" cy="667095"/>
            </a:xfrm>
            <a:custGeom>
              <a:avLst/>
              <a:gdLst>
                <a:gd name="T0" fmla="*/ 138 w 138"/>
                <a:gd name="T1" fmla="*/ 664 h 664"/>
                <a:gd name="T2" fmla="*/ 3 w 138"/>
                <a:gd name="T3" fmla="*/ 586 h 664"/>
                <a:gd name="T4" fmla="*/ 0 w 138"/>
                <a:gd name="T5" fmla="*/ 0 h 664"/>
                <a:gd name="T6" fmla="*/ 135 w 138"/>
                <a:gd name="T7" fmla="*/ 78 h 664"/>
                <a:gd name="T8" fmla="*/ 138 w 138"/>
                <a:gd name="T9" fmla="*/ 664 h 664"/>
              </a:gdLst>
              <a:ahLst/>
              <a:cxnLst>
                <a:cxn ang="0">
                  <a:pos x="T0" y="T1"/>
                </a:cxn>
                <a:cxn ang="0">
                  <a:pos x="T2" y="T3"/>
                </a:cxn>
                <a:cxn ang="0">
                  <a:pos x="T4" y="T5"/>
                </a:cxn>
                <a:cxn ang="0">
                  <a:pos x="T6" y="T7"/>
                </a:cxn>
                <a:cxn ang="0">
                  <a:pos x="T8" y="T9"/>
                </a:cxn>
              </a:cxnLst>
              <a:rect l="0" t="0" r="r" b="b"/>
              <a:pathLst>
                <a:path w="138" h="664">
                  <a:moveTo>
                    <a:pt x="138" y="664"/>
                  </a:moveTo>
                  <a:lnTo>
                    <a:pt x="3" y="586"/>
                  </a:lnTo>
                  <a:lnTo>
                    <a:pt x="0" y="0"/>
                  </a:lnTo>
                  <a:lnTo>
                    <a:pt x="135" y="78"/>
                  </a:lnTo>
                  <a:lnTo>
                    <a:pt x="138" y="664"/>
                  </a:lnTo>
                  <a:close/>
                </a:path>
              </a:pathLst>
            </a:custGeom>
            <a:solidFill>
              <a:schemeClr val="accent2">
                <a:lumMod val="75000"/>
              </a:schemeClr>
            </a:solidFill>
            <a:ln>
              <a:noFill/>
            </a:ln>
          </p:spPr>
          <p:txBody>
            <a:bodyPr lIns="68580" tIns="34290" rIns="68580" bIns="34290"/>
            <a:lstStyle/>
            <a:p>
              <a:pPr eaLnBrk="1" fontAlgn="auto" hangingPunct="1">
                <a:spcBef>
                  <a:spcPts val="0"/>
                </a:spcBef>
                <a:spcAft>
                  <a:spcPts val="0"/>
                </a:spcAft>
                <a:defRPr/>
              </a:pPr>
              <a:endParaRPr lang="en-US" sz="1013">
                <a:latin typeface="+mn-lt"/>
              </a:endParaRPr>
            </a:p>
          </p:txBody>
        </p:sp>
        <p:grpSp>
          <p:nvGrpSpPr>
            <p:cNvPr id="95" name="Group 98">
              <a:extLst>
                <a:ext uri="{FF2B5EF4-FFF2-40B4-BE49-F238E27FC236}">
                  <a16:creationId xmlns:a16="http://schemas.microsoft.com/office/drawing/2014/main" id="{01599ACF-FEEF-FE1D-E1B3-4B299F3B4D41}"/>
                </a:ext>
              </a:extLst>
            </p:cNvPr>
            <p:cNvGrpSpPr>
              <a:grpSpLocks/>
            </p:cNvGrpSpPr>
            <p:nvPr/>
          </p:nvGrpSpPr>
          <p:grpSpPr bwMode="auto">
            <a:xfrm>
              <a:off x="5672119" y="2892045"/>
              <a:ext cx="316491" cy="771632"/>
              <a:chOff x="4254089" y="2169034"/>
              <a:chExt cx="237368" cy="578724"/>
            </a:xfrm>
          </p:grpSpPr>
          <p:sp>
            <p:nvSpPr>
              <p:cNvPr id="104" name="Freeform 96">
                <a:extLst>
                  <a:ext uri="{FF2B5EF4-FFF2-40B4-BE49-F238E27FC236}">
                    <a16:creationId xmlns:a16="http://schemas.microsoft.com/office/drawing/2014/main" id="{51B23FF8-8AE1-D6C8-E85D-5D6BF0BFB2D2}"/>
                  </a:ext>
                </a:extLst>
              </p:cNvPr>
              <p:cNvSpPr>
                <a:spLocks/>
              </p:cNvSpPr>
              <p:nvPr/>
            </p:nvSpPr>
            <p:spPr bwMode="auto">
              <a:xfrm>
                <a:off x="4355390" y="2227267"/>
                <a:ext cx="136523" cy="520969"/>
              </a:xfrm>
              <a:custGeom>
                <a:avLst/>
                <a:gdLst>
                  <a:gd name="T0" fmla="*/ 180 w 180"/>
                  <a:gd name="T1" fmla="*/ 0 h 690"/>
                  <a:gd name="T2" fmla="*/ 180 w 180"/>
                  <a:gd name="T3" fmla="*/ 586 h 690"/>
                  <a:gd name="T4" fmla="*/ 3 w 180"/>
                  <a:gd name="T5" fmla="*/ 690 h 690"/>
                  <a:gd name="T6" fmla="*/ 0 w 180"/>
                  <a:gd name="T7" fmla="*/ 104 h 690"/>
                  <a:gd name="T8" fmla="*/ 180 w 180"/>
                  <a:gd name="T9" fmla="*/ 0 h 690"/>
                </a:gdLst>
                <a:ahLst/>
                <a:cxnLst>
                  <a:cxn ang="0">
                    <a:pos x="T0" y="T1"/>
                  </a:cxn>
                  <a:cxn ang="0">
                    <a:pos x="T2" y="T3"/>
                  </a:cxn>
                  <a:cxn ang="0">
                    <a:pos x="T4" y="T5"/>
                  </a:cxn>
                  <a:cxn ang="0">
                    <a:pos x="T6" y="T7"/>
                  </a:cxn>
                  <a:cxn ang="0">
                    <a:pos x="T8" y="T9"/>
                  </a:cxn>
                </a:cxnLst>
                <a:rect l="0" t="0" r="r" b="b"/>
                <a:pathLst>
                  <a:path w="180" h="690">
                    <a:moveTo>
                      <a:pt x="180" y="0"/>
                    </a:moveTo>
                    <a:lnTo>
                      <a:pt x="180" y="586"/>
                    </a:lnTo>
                    <a:lnTo>
                      <a:pt x="3" y="690"/>
                    </a:lnTo>
                    <a:lnTo>
                      <a:pt x="0" y="104"/>
                    </a:lnTo>
                    <a:lnTo>
                      <a:pt x="180" y="0"/>
                    </a:lnTo>
                    <a:close/>
                  </a:path>
                </a:pathLst>
              </a:custGeom>
              <a:solidFill>
                <a:schemeClr val="accent2"/>
              </a:solidFill>
              <a:ln>
                <a:noFill/>
              </a:ln>
            </p:spPr>
            <p:txBody>
              <a:bodyPr lIns="68580" tIns="34290" rIns="68580" bIns="34290"/>
              <a:lstStyle/>
              <a:p>
                <a:pPr eaLnBrk="1" fontAlgn="auto" hangingPunct="1">
                  <a:spcBef>
                    <a:spcPts val="0"/>
                  </a:spcBef>
                  <a:spcAft>
                    <a:spcPts val="0"/>
                  </a:spcAft>
                  <a:defRPr/>
                </a:pPr>
                <a:endParaRPr lang="en-US" sz="1013">
                  <a:latin typeface="+mn-lt"/>
                </a:endParaRPr>
              </a:p>
            </p:txBody>
          </p:sp>
          <p:sp>
            <p:nvSpPr>
              <p:cNvPr id="105" name="Freeform 97">
                <a:extLst>
                  <a:ext uri="{FF2B5EF4-FFF2-40B4-BE49-F238E27FC236}">
                    <a16:creationId xmlns:a16="http://schemas.microsoft.com/office/drawing/2014/main" id="{98E910E1-1ABA-DABE-F6F4-C95323E0A64F}"/>
                  </a:ext>
                </a:extLst>
              </p:cNvPr>
              <p:cNvSpPr>
                <a:spLocks/>
              </p:cNvSpPr>
              <p:nvPr/>
            </p:nvSpPr>
            <p:spPr bwMode="auto">
              <a:xfrm>
                <a:off x="4253791" y="2168499"/>
                <a:ext cx="238122" cy="136596"/>
              </a:xfrm>
              <a:custGeom>
                <a:avLst/>
                <a:gdLst>
                  <a:gd name="T0" fmla="*/ 135 w 315"/>
                  <a:gd name="T1" fmla="*/ 182 h 182"/>
                  <a:gd name="T2" fmla="*/ 0 w 315"/>
                  <a:gd name="T3" fmla="*/ 104 h 182"/>
                  <a:gd name="T4" fmla="*/ 180 w 315"/>
                  <a:gd name="T5" fmla="*/ 0 h 182"/>
                  <a:gd name="T6" fmla="*/ 315 w 315"/>
                  <a:gd name="T7" fmla="*/ 78 h 182"/>
                  <a:gd name="T8" fmla="*/ 135 w 315"/>
                  <a:gd name="T9" fmla="*/ 182 h 182"/>
                </a:gdLst>
                <a:ahLst/>
                <a:cxnLst>
                  <a:cxn ang="0">
                    <a:pos x="T0" y="T1"/>
                  </a:cxn>
                  <a:cxn ang="0">
                    <a:pos x="T2" y="T3"/>
                  </a:cxn>
                  <a:cxn ang="0">
                    <a:pos x="T4" y="T5"/>
                  </a:cxn>
                  <a:cxn ang="0">
                    <a:pos x="T6" y="T7"/>
                  </a:cxn>
                  <a:cxn ang="0">
                    <a:pos x="T8" y="T9"/>
                  </a:cxn>
                </a:cxnLst>
                <a:rect l="0" t="0" r="r" b="b"/>
                <a:pathLst>
                  <a:path w="315" h="182">
                    <a:moveTo>
                      <a:pt x="135" y="182"/>
                    </a:moveTo>
                    <a:lnTo>
                      <a:pt x="0" y="104"/>
                    </a:lnTo>
                    <a:lnTo>
                      <a:pt x="180" y="0"/>
                    </a:lnTo>
                    <a:lnTo>
                      <a:pt x="315" y="78"/>
                    </a:lnTo>
                    <a:lnTo>
                      <a:pt x="135" y="182"/>
                    </a:lnTo>
                    <a:close/>
                  </a:path>
                </a:pathLst>
              </a:custGeom>
              <a:solidFill>
                <a:schemeClr val="accent2">
                  <a:lumMod val="60000"/>
                  <a:lumOff val="40000"/>
                </a:schemeClr>
              </a:solidFill>
              <a:ln>
                <a:noFill/>
              </a:ln>
            </p:spPr>
            <p:txBody>
              <a:bodyPr lIns="68580" tIns="34290" rIns="68580" bIns="34290"/>
              <a:lstStyle/>
              <a:p>
                <a:pPr eaLnBrk="1" fontAlgn="auto" hangingPunct="1">
                  <a:spcBef>
                    <a:spcPts val="0"/>
                  </a:spcBef>
                  <a:spcAft>
                    <a:spcPts val="0"/>
                  </a:spcAft>
                  <a:defRPr/>
                </a:pPr>
                <a:endParaRPr lang="en-US" sz="1013">
                  <a:latin typeface="+mn-lt"/>
                </a:endParaRPr>
              </a:p>
            </p:txBody>
          </p:sp>
        </p:grpSp>
        <p:sp>
          <p:nvSpPr>
            <p:cNvPr id="96" name="Freeform 98">
              <a:extLst>
                <a:ext uri="{FF2B5EF4-FFF2-40B4-BE49-F238E27FC236}">
                  <a16:creationId xmlns:a16="http://schemas.microsoft.com/office/drawing/2014/main" id="{2F08C1D4-CA6D-607A-AD5E-A434BD6D4AAD}"/>
                </a:ext>
              </a:extLst>
            </p:cNvPr>
            <p:cNvSpPr>
              <a:spLocks/>
            </p:cNvSpPr>
            <p:nvPr/>
          </p:nvSpPr>
          <p:spPr bwMode="auto">
            <a:xfrm>
              <a:off x="5426192" y="3221702"/>
              <a:ext cx="315380" cy="184246"/>
            </a:xfrm>
            <a:custGeom>
              <a:avLst/>
              <a:gdLst>
                <a:gd name="T0" fmla="*/ 135 w 313"/>
                <a:gd name="T1" fmla="*/ 183 h 183"/>
                <a:gd name="T2" fmla="*/ 0 w 313"/>
                <a:gd name="T3" fmla="*/ 105 h 183"/>
                <a:gd name="T4" fmla="*/ 180 w 313"/>
                <a:gd name="T5" fmla="*/ 0 h 183"/>
                <a:gd name="T6" fmla="*/ 313 w 313"/>
                <a:gd name="T7" fmla="*/ 79 h 183"/>
                <a:gd name="T8" fmla="*/ 135 w 313"/>
                <a:gd name="T9" fmla="*/ 183 h 183"/>
              </a:gdLst>
              <a:ahLst/>
              <a:cxnLst>
                <a:cxn ang="0">
                  <a:pos x="T0" y="T1"/>
                </a:cxn>
                <a:cxn ang="0">
                  <a:pos x="T2" y="T3"/>
                </a:cxn>
                <a:cxn ang="0">
                  <a:pos x="T4" y="T5"/>
                </a:cxn>
                <a:cxn ang="0">
                  <a:pos x="T6" y="T7"/>
                </a:cxn>
                <a:cxn ang="0">
                  <a:pos x="T8" y="T9"/>
                </a:cxn>
              </a:cxnLst>
              <a:rect l="0" t="0" r="r" b="b"/>
              <a:pathLst>
                <a:path w="313" h="183">
                  <a:moveTo>
                    <a:pt x="135" y="183"/>
                  </a:moveTo>
                  <a:lnTo>
                    <a:pt x="0" y="105"/>
                  </a:lnTo>
                  <a:lnTo>
                    <a:pt x="180" y="0"/>
                  </a:lnTo>
                  <a:lnTo>
                    <a:pt x="313" y="79"/>
                  </a:lnTo>
                  <a:lnTo>
                    <a:pt x="135" y="183"/>
                  </a:lnTo>
                  <a:close/>
                </a:path>
              </a:pathLst>
            </a:custGeom>
            <a:solidFill>
              <a:schemeClr val="accent1">
                <a:lumMod val="60000"/>
                <a:lumOff val="40000"/>
              </a:schemeClr>
            </a:solidFill>
            <a:ln>
              <a:noFill/>
            </a:ln>
          </p:spPr>
          <p:txBody>
            <a:bodyPr lIns="68580" tIns="34290" rIns="68580" bIns="34290"/>
            <a:lstStyle/>
            <a:p>
              <a:pPr eaLnBrk="1" fontAlgn="auto" hangingPunct="1">
                <a:spcBef>
                  <a:spcPts val="0"/>
                </a:spcBef>
                <a:spcAft>
                  <a:spcPts val="0"/>
                </a:spcAft>
                <a:defRPr/>
              </a:pPr>
              <a:endParaRPr lang="en-US" sz="1013">
                <a:latin typeface="+mn-lt"/>
              </a:endParaRPr>
            </a:p>
          </p:txBody>
        </p:sp>
        <p:sp>
          <p:nvSpPr>
            <p:cNvPr id="97" name="Freeform 99">
              <a:extLst>
                <a:ext uri="{FF2B5EF4-FFF2-40B4-BE49-F238E27FC236}">
                  <a16:creationId xmlns:a16="http://schemas.microsoft.com/office/drawing/2014/main" id="{DE271829-BC79-5290-C606-40C27FC29B25}"/>
                </a:ext>
              </a:extLst>
            </p:cNvPr>
            <p:cNvSpPr>
              <a:spLocks/>
            </p:cNvSpPr>
            <p:nvPr/>
          </p:nvSpPr>
          <p:spPr bwMode="auto">
            <a:xfrm>
              <a:off x="5561657" y="3302177"/>
              <a:ext cx="182031" cy="504027"/>
            </a:xfrm>
            <a:custGeom>
              <a:avLst/>
              <a:gdLst>
                <a:gd name="T0" fmla="*/ 178 w 180"/>
                <a:gd name="T1" fmla="*/ 0 h 502"/>
                <a:gd name="T2" fmla="*/ 180 w 180"/>
                <a:gd name="T3" fmla="*/ 398 h 502"/>
                <a:gd name="T4" fmla="*/ 0 w 180"/>
                <a:gd name="T5" fmla="*/ 502 h 502"/>
                <a:gd name="T6" fmla="*/ 0 w 180"/>
                <a:gd name="T7" fmla="*/ 104 h 502"/>
                <a:gd name="T8" fmla="*/ 178 w 180"/>
                <a:gd name="T9" fmla="*/ 0 h 502"/>
              </a:gdLst>
              <a:ahLst/>
              <a:cxnLst>
                <a:cxn ang="0">
                  <a:pos x="T0" y="T1"/>
                </a:cxn>
                <a:cxn ang="0">
                  <a:pos x="T2" y="T3"/>
                </a:cxn>
                <a:cxn ang="0">
                  <a:pos x="T4" y="T5"/>
                </a:cxn>
                <a:cxn ang="0">
                  <a:pos x="T6" y="T7"/>
                </a:cxn>
                <a:cxn ang="0">
                  <a:pos x="T8" y="T9"/>
                </a:cxn>
              </a:cxnLst>
              <a:rect l="0" t="0" r="r" b="b"/>
              <a:pathLst>
                <a:path w="180" h="502">
                  <a:moveTo>
                    <a:pt x="178" y="0"/>
                  </a:moveTo>
                  <a:lnTo>
                    <a:pt x="180" y="398"/>
                  </a:lnTo>
                  <a:lnTo>
                    <a:pt x="0" y="502"/>
                  </a:lnTo>
                  <a:lnTo>
                    <a:pt x="0" y="104"/>
                  </a:lnTo>
                  <a:lnTo>
                    <a:pt x="178" y="0"/>
                  </a:lnTo>
                  <a:close/>
                </a:path>
              </a:pathLst>
            </a:custGeom>
            <a:solidFill>
              <a:schemeClr val="accent1"/>
            </a:solidFill>
            <a:ln>
              <a:noFill/>
            </a:ln>
          </p:spPr>
          <p:txBody>
            <a:bodyPr lIns="68580" tIns="34290" rIns="68580" bIns="34290"/>
            <a:lstStyle/>
            <a:p>
              <a:pPr eaLnBrk="1" fontAlgn="auto" hangingPunct="1">
                <a:spcBef>
                  <a:spcPts val="0"/>
                </a:spcBef>
                <a:spcAft>
                  <a:spcPts val="0"/>
                </a:spcAft>
                <a:defRPr/>
              </a:pPr>
              <a:endParaRPr lang="en-US" sz="1013">
                <a:latin typeface="+mn-lt"/>
              </a:endParaRPr>
            </a:p>
          </p:txBody>
        </p:sp>
        <p:sp>
          <p:nvSpPr>
            <p:cNvPr id="98" name="Freeform 100">
              <a:extLst>
                <a:ext uri="{FF2B5EF4-FFF2-40B4-BE49-F238E27FC236}">
                  <a16:creationId xmlns:a16="http://schemas.microsoft.com/office/drawing/2014/main" id="{CFA7EE0E-499D-B1F7-23A7-F0426CB12911}"/>
                </a:ext>
              </a:extLst>
            </p:cNvPr>
            <p:cNvSpPr>
              <a:spLocks/>
            </p:cNvSpPr>
            <p:nvPr/>
          </p:nvSpPr>
          <p:spPr bwMode="auto">
            <a:xfrm>
              <a:off x="5426192" y="3327590"/>
              <a:ext cx="135465" cy="478614"/>
            </a:xfrm>
            <a:custGeom>
              <a:avLst/>
              <a:gdLst>
                <a:gd name="T0" fmla="*/ 135 w 135"/>
                <a:gd name="T1" fmla="*/ 476 h 476"/>
                <a:gd name="T2" fmla="*/ 3 w 135"/>
                <a:gd name="T3" fmla="*/ 398 h 476"/>
                <a:gd name="T4" fmla="*/ 0 w 135"/>
                <a:gd name="T5" fmla="*/ 0 h 476"/>
                <a:gd name="T6" fmla="*/ 135 w 135"/>
                <a:gd name="T7" fmla="*/ 78 h 476"/>
                <a:gd name="T8" fmla="*/ 135 w 135"/>
                <a:gd name="T9" fmla="*/ 476 h 476"/>
              </a:gdLst>
              <a:ahLst/>
              <a:cxnLst>
                <a:cxn ang="0">
                  <a:pos x="T0" y="T1"/>
                </a:cxn>
                <a:cxn ang="0">
                  <a:pos x="T2" y="T3"/>
                </a:cxn>
                <a:cxn ang="0">
                  <a:pos x="T4" y="T5"/>
                </a:cxn>
                <a:cxn ang="0">
                  <a:pos x="T6" y="T7"/>
                </a:cxn>
                <a:cxn ang="0">
                  <a:pos x="T8" y="T9"/>
                </a:cxn>
              </a:cxnLst>
              <a:rect l="0" t="0" r="r" b="b"/>
              <a:pathLst>
                <a:path w="135" h="476">
                  <a:moveTo>
                    <a:pt x="135" y="476"/>
                  </a:moveTo>
                  <a:lnTo>
                    <a:pt x="3" y="398"/>
                  </a:lnTo>
                  <a:lnTo>
                    <a:pt x="0" y="0"/>
                  </a:lnTo>
                  <a:lnTo>
                    <a:pt x="135" y="78"/>
                  </a:lnTo>
                  <a:lnTo>
                    <a:pt x="135" y="476"/>
                  </a:lnTo>
                  <a:close/>
                </a:path>
              </a:pathLst>
            </a:custGeom>
            <a:solidFill>
              <a:schemeClr val="accent1">
                <a:lumMod val="75000"/>
              </a:schemeClr>
            </a:solidFill>
            <a:ln>
              <a:noFill/>
            </a:ln>
          </p:spPr>
          <p:txBody>
            <a:bodyPr lIns="68580" tIns="34290" rIns="68580" bIns="34290"/>
            <a:lstStyle/>
            <a:p>
              <a:pPr eaLnBrk="1" fontAlgn="auto" hangingPunct="1">
                <a:spcBef>
                  <a:spcPts val="0"/>
                </a:spcBef>
                <a:spcAft>
                  <a:spcPts val="0"/>
                </a:spcAft>
                <a:defRPr/>
              </a:pPr>
              <a:endParaRPr lang="en-US" sz="1013">
                <a:latin typeface="+mn-lt"/>
              </a:endParaRPr>
            </a:p>
          </p:txBody>
        </p:sp>
        <p:sp>
          <p:nvSpPr>
            <p:cNvPr id="99" name="Freeform 101">
              <a:extLst>
                <a:ext uri="{FF2B5EF4-FFF2-40B4-BE49-F238E27FC236}">
                  <a16:creationId xmlns:a16="http://schemas.microsoft.com/office/drawing/2014/main" id="{D445AC65-F7E6-5533-2CD5-49DCB642672B}"/>
                </a:ext>
              </a:extLst>
            </p:cNvPr>
            <p:cNvSpPr>
              <a:spLocks/>
            </p:cNvSpPr>
            <p:nvPr/>
          </p:nvSpPr>
          <p:spPr bwMode="auto">
            <a:xfrm>
              <a:off x="5999802" y="2486839"/>
              <a:ext cx="275163" cy="355784"/>
            </a:xfrm>
            <a:custGeom>
              <a:avLst/>
              <a:gdLst>
                <a:gd name="T0" fmla="*/ 135 w 273"/>
                <a:gd name="T1" fmla="*/ 353 h 353"/>
                <a:gd name="T2" fmla="*/ 0 w 273"/>
                <a:gd name="T3" fmla="*/ 275 h 353"/>
                <a:gd name="T4" fmla="*/ 138 w 273"/>
                <a:gd name="T5" fmla="*/ 0 h 353"/>
                <a:gd name="T6" fmla="*/ 273 w 273"/>
                <a:gd name="T7" fmla="*/ 76 h 353"/>
                <a:gd name="T8" fmla="*/ 135 w 273"/>
                <a:gd name="T9" fmla="*/ 353 h 353"/>
              </a:gdLst>
              <a:ahLst/>
              <a:cxnLst>
                <a:cxn ang="0">
                  <a:pos x="T0" y="T1"/>
                </a:cxn>
                <a:cxn ang="0">
                  <a:pos x="T2" y="T3"/>
                </a:cxn>
                <a:cxn ang="0">
                  <a:pos x="T4" y="T5"/>
                </a:cxn>
                <a:cxn ang="0">
                  <a:pos x="T6" y="T7"/>
                </a:cxn>
                <a:cxn ang="0">
                  <a:pos x="T8" y="T9"/>
                </a:cxn>
              </a:cxnLst>
              <a:rect l="0" t="0" r="r" b="b"/>
              <a:pathLst>
                <a:path w="273" h="353">
                  <a:moveTo>
                    <a:pt x="135" y="353"/>
                  </a:moveTo>
                  <a:lnTo>
                    <a:pt x="0" y="275"/>
                  </a:lnTo>
                  <a:lnTo>
                    <a:pt x="138" y="0"/>
                  </a:lnTo>
                  <a:lnTo>
                    <a:pt x="273" y="76"/>
                  </a:lnTo>
                  <a:lnTo>
                    <a:pt x="135" y="353"/>
                  </a:lnTo>
                  <a:close/>
                </a:path>
              </a:pathLst>
            </a:custGeom>
            <a:solidFill>
              <a:schemeClr val="accent5">
                <a:lumMod val="75000"/>
              </a:schemeClr>
            </a:solidFill>
            <a:ln>
              <a:noFill/>
            </a:ln>
          </p:spPr>
          <p:txBody>
            <a:bodyPr lIns="68580" tIns="34290" rIns="68580" bIns="34290"/>
            <a:lstStyle/>
            <a:p>
              <a:pPr eaLnBrk="1" fontAlgn="auto" hangingPunct="1">
                <a:spcBef>
                  <a:spcPts val="0"/>
                </a:spcBef>
                <a:spcAft>
                  <a:spcPts val="0"/>
                </a:spcAft>
                <a:defRPr/>
              </a:pPr>
              <a:endParaRPr lang="en-US" sz="1013">
                <a:latin typeface="+mn-lt"/>
              </a:endParaRPr>
            </a:p>
          </p:txBody>
        </p:sp>
        <p:sp>
          <p:nvSpPr>
            <p:cNvPr id="100" name="Freeform 102">
              <a:extLst>
                <a:ext uri="{FF2B5EF4-FFF2-40B4-BE49-F238E27FC236}">
                  <a16:creationId xmlns:a16="http://schemas.microsoft.com/office/drawing/2014/main" id="{32E986B8-605E-D6C4-3D00-598FB817BAC0}"/>
                </a:ext>
              </a:extLst>
            </p:cNvPr>
            <p:cNvSpPr>
              <a:spLocks/>
            </p:cNvSpPr>
            <p:nvPr/>
          </p:nvSpPr>
          <p:spPr bwMode="auto">
            <a:xfrm>
              <a:off x="6086584" y="2296241"/>
              <a:ext cx="304796" cy="249896"/>
            </a:xfrm>
            <a:custGeom>
              <a:avLst/>
              <a:gdLst>
                <a:gd name="T0" fmla="*/ 135 w 303"/>
                <a:gd name="T1" fmla="*/ 249 h 249"/>
                <a:gd name="T2" fmla="*/ 0 w 303"/>
                <a:gd name="T3" fmla="*/ 171 h 249"/>
                <a:gd name="T4" fmla="*/ 168 w 303"/>
                <a:gd name="T5" fmla="*/ 0 h 249"/>
                <a:gd name="T6" fmla="*/ 303 w 303"/>
                <a:gd name="T7" fmla="*/ 78 h 249"/>
                <a:gd name="T8" fmla="*/ 135 w 303"/>
                <a:gd name="T9" fmla="*/ 249 h 249"/>
              </a:gdLst>
              <a:ahLst/>
              <a:cxnLst>
                <a:cxn ang="0">
                  <a:pos x="T0" y="T1"/>
                </a:cxn>
                <a:cxn ang="0">
                  <a:pos x="T2" y="T3"/>
                </a:cxn>
                <a:cxn ang="0">
                  <a:pos x="T4" y="T5"/>
                </a:cxn>
                <a:cxn ang="0">
                  <a:pos x="T6" y="T7"/>
                </a:cxn>
                <a:cxn ang="0">
                  <a:pos x="T8" y="T9"/>
                </a:cxn>
              </a:cxnLst>
              <a:rect l="0" t="0" r="r" b="b"/>
              <a:pathLst>
                <a:path w="303" h="249">
                  <a:moveTo>
                    <a:pt x="135" y="249"/>
                  </a:moveTo>
                  <a:lnTo>
                    <a:pt x="0" y="171"/>
                  </a:lnTo>
                  <a:lnTo>
                    <a:pt x="168" y="0"/>
                  </a:lnTo>
                  <a:lnTo>
                    <a:pt x="303" y="78"/>
                  </a:lnTo>
                  <a:lnTo>
                    <a:pt x="135" y="249"/>
                  </a:lnTo>
                  <a:close/>
                </a:path>
              </a:pathLst>
            </a:custGeom>
            <a:solidFill>
              <a:schemeClr val="accent5"/>
            </a:solidFill>
            <a:ln>
              <a:noFill/>
            </a:ln>
          </p:spPr>
          <p:txBody>
            <a:bodyPr lIns="68580" tIns="34290" rIns="68580" bIns="34290"/>
            <a:lstStyle/>
            <a:p>
              <a:pPr eaLnBrk="1" fontAlgn="auto" hangingPunct="1">
                <a:spcBef>
                  <a:spcPts val="0"/>
                </a:spcBef>
                <a:spcAft>
                  <a:spcPts val="0"/>
                </a:spcAft>
                <a:defRPr/>
              </a:pPr>
              <a:endParaRPr lang="en-US" sz="1013">
                <a:latin typeface="+mn-lt"/>
              </a:endParaRPr>
            </a:p>
          </p:txBody>
        </p:sp>
        <p:sp>
          <p:nvSpPr>
            <p:cNvPr id="101" name="Freeform 103">
              <a:extLst>
                <a:ext uri="{FF2B5EF4-FFF2-40B4-BE49-F238E27FC236}">
                  <a16:creationId xmlns:a16="http://schemas.microsoft.com/office/drawing/2014/main" id="{6D8FB563-5E6E-8FA3-5C11-F56C8AB1AF12}"/>
                </a:ext>
              </a:extLst>
            </p:cNvPr>
            <p:cNvSpPr>
              <a:spLocks/>
            </p:cNvSpPr>
            <p:nvPr/>
          </p:nvSpPr>
          <p:spPr bwMode="auto">
            <a:xfrm>
              <a:off x="5496042" y="2719793"/>
              <a:ext cx="368296" cy="508263"/>
            </a:xfrm>
            <a:custGeom>
              <a:avLst/>
              <a:gdLst>
                <a:gd name="T0" fmla="*/ 135 w 367"/>
                <a:gd name="T1" fmla="*/ 505 h 505"/>
                <a:gd name="T2" fmla="*/ 0 w 367"/>
                <a:gd name="T3" fmla="*/ 427 h 505"/>
                <a:gd name="T4" fmla="*/ 232 w 367"/>
                <a:gd name="T5" fmla="*/ 0 h 505"/>
                <a:gd name="T6" fmla="*/ 367 w 367"/>
                <a:gd name="T7" fmla="*/ 78 h 505"/>
                <a:gd name="T8" fmla="*/ 135 w 367"/>
                <a:gd name="T9" fmla="*/ 505 h 505"/>
              </a:gdLst>
              <a:ahLst/>
              <a:cxnLst>
                <a:cxn ang="0">
                  <a:pos x="T0" y="T1"/>
                </a:cxn>
                <a:cxn ang="0">
                  <a:pos x="T2" y="T3"/>
                </a:cxn>
                <a:cxn ang="0">
                  <a:pos x="T4" y="T5"/>
                </a:cxn>
                <a:cxn ang="0">
                  <a:pos x="T6" y="T7"/>
                </a:cxn>
                <a:cxn ang="0">
                  <a:pos x="T8" y="T9"/>
                </a:cxn>
              </a:cxnLst>
              <a:rect l="0" t="0" r="r" b="b"/>
              <a:pathLst>
                <a:path w="367" h="505">
                  <a:moveTo>
                    <a:pt x="135" y="505"/>
                  </a:moveTo>
                  <a:lnTo>
                    <a:pt x="0" y="427"/>
                  </a:lnTo>
                  <a:lnTo>
                    <a:pt x="232" y="0"/>
                  </a:lnTo>
                  <a:lnTo>
                    <a:pt x="367" y="78"/>
                  </a:lnTo>
                  <a:lnTo>
                    <a:pt x="135" y="505"/>
                  </a:lnTo>
                  <a:close/>
                </a:path>
              </a:pathLst>
            </a:custGeom>
            <a:solidFill>
              <a:schemeClr val="accent5"/>
            </a:solidFill>
            <a:ln>
              <a:noFill/>
            </a:ln>
          </p:spPr>
          <p:txBody>
            <a:bodyPr lIns="68580" tIns="34290" rIns="68580" bIns="34290"/>
            <a:lstStyle/>
            <a:p>
              <a:pPr eaLnBrk="1" fontAlgn="auto" hangingPunct="1">
                <a:spcBef>
                  <a:spcPts val="0"/>
                </a:spcBef>
                <a:spcAft>
                  <a:spcPts val="0"/>
                </a:spcAft>
                <a:defRPr/>
              </a:pPr>
              <a:endParaRPr lang="en-US" sz="1013">
                <a:latin typeface="+mn-lt"/>
              </a:endParaRPr>
            </a:p>
          </p:txBody>
        </p:sp>
        <p:sp>
          <p:nvSpPr>
            <p:cNvPr id="102" name="Freeform 104">
              <a:extLst>
                <a:ext uri="{FF2B5EF4-FFF2-40B4-BE49-F238E27FC236}">
                  <a16:creationId xmlns:a16="http://schemas.microsoft.com/office/drawing/2014/main" id="{CFA312B1-A187-3D24-0CA6-ABD73F2933A9}"/>
                </a:ext>
              </a:extLst>
            </p:cNvPr>
            <p:cNvSpPr>
              <a:spLocks/>
            </p:cNvSpPr>
            <p:nvPr/>
          </p:nvSpPr>
          <p:spPr bwMode="auto">
            <a:xfrm>
              <a:off x="5631507" y="2374597"/>
              <a:ext cx="759874" cy="870400"/>
            </a:xfrm>
            <a:custGeom>
              <a:avLst/>
              <a:gdLst>
                <a:gd name="T0" fmla="*/ 756 w 756"/>
                <a:gd name="T1" fmla="*/ 0 h 866"/>
                <a:gd name="T2" fmla="*/ 728 w 756"/>
                <a:gd name="T3" fmla="*/ 221 h 866"/>
                <a:gd name="T4" fmla="*/ 675 w 756"/>
                <a:gd name="T5" fmla="*/ 202 h 866"/>
                <a:gd name="T6" fmla="*/ 512 w 756"/>
                <a:gd name="T7" fmla="*/ 529 h 866"/>
                <a:gd name="T8" fmla="*/ 239 w 756"/>
                <a:gd name="T9" fmla="*/ 486 h 866"/>
                <a:gd name="T10" fmla="*/ 33 w 756"/>
                <a:gd name="T11" fmla="*/ 866 h 866"/>
                <a:gd name="T12" fmla="*/ 0 w 756"/>
                <a:gd name="T13" fmla="*/ 849 h 866"/>
                <a:gd name="T14" fmla="*/ 232 w 756"/>
                <a:gd name="T15" fmla="*/ 422 h 866"/>
                <a:gd name="T16" fmla="*/ 502 w 756"/>
                <a:gd name="T17" fmla="*/ 465 h 866"/>
                <a:gd name="T18" fmla="*/ 640 w 756"/>
                <a:gd name="T19" fmla="*/ 188 h 866"/>
                <a:gd name="T20" fmla="*/ 588 w 756"/>
                <a:gd name="T21" fmla="*/ 171 h 866"/>
                <a:gd name="T22" fmla="*/ 756 w 756"/>
                <a:gd name="T23"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6" h="866">
                  <a:moveTo>
                    <a:pt x="756" y="0"/>
                  </a:moveTo>
                  <a:lnTo>
                    <a:pt x="728" y="221"/>
                  </a:lnTo>
                  <a:lnTo>
                    <a:pt x="675" y="202"/>
                  </a:lnTo>
                  <a:lnTo>
                    <a:pt x="512" y="529"/>
                  </a:lnTo>
                  <a:lnTo>
                    <a:pt x="239" y="486"/>
                  </a:lnTo>
                  <a:lnTo>
                    <a:pt x="33" y="866"/>
                  </a:lnTo>
                  <a:lnTo>
                    <a:pt x="0" y="849"/>
                  </a:lnTo>
                  <a:lnTo>
                    <a:pt x="232" y="422"/>
                  </a:lnTo>
                  <a:lnTo>
                    <a:pt x="502" y="465"/>
                  </a:lnTo>
                  <a:lnTo>
                    <a:pt x="640" y="188"/>
                  </a:lnTo>
                  <a:lnTo>
                    <a:pt x="588" y="171"/>
                  </a:lnTo>
                  <a:lnTo>
                    <a:pt x="756" y="0"/>
                  </a:lnTo>
                  <a:close/>
                </a:path>
              </a:pathLst>
            </a:custGeom>
            <a:solidFill>
              <a:schemeClr val="accent5">
                <a:lumMod val="50000"/>
              </a:schemeClr>
            </a:solidFill>
            <a:ln>
              <a:noFill/>
            </a:ln>
          </p:spPr>
          <p:txBody>
            <a:bodyPr lIns="68580" tIns="34290" rIns="68580" bIns="34290"/>
            <a:lstStyle/>
            <a:p>
              <a:pPr eaLnBrk="1" fontAlgn="auto" hangingPunct="1">
                <a:spcBef>
                  <a:spcPts val="0"/>
                </a:spcBef>
                <a:spcAft>
                  <a:spcPts val="0"/>
                </a:spcAft>
                <a:defRPr/>
              </a:pPr>
              <a:endParaRPr lang="en-US" sz="1013">
                <a:latin typeface="+mn-lt"/>
              </a:endParaRPr>
            </a:p>
          </p:txBody>
        </p:sp>
        <p:sp>
          <p:nvSpPr>
            <p:cNvPr id="103" name="Freeform 105">
              <a:extLst>
                <a:ext uri="{FF2B5EF4-FFF2-40B4-BE49-F238E27FC236}">
                  <a16:creationId xmlns:a16="http://schemas.microsoft.com/office/drawing/2014/main" id="{B9012DCC-4E6D-72ED-CF8E-E19D88E68A58}"/>
                </a:ext>
              </a:extLst>
            </p:cNvPr>
            <p:cNvSpPr>
              <a:spLocks/>
            </p:cNvSpPr>
            <p:nvPr/>
          </p:nvSpPr>
          <p:spPr bwMode="auto">
            <a:xfrm>
              <a:off x="5728872" y="2719793"/>
              <a:ext cx="406395" cy="122830"/>
            </a:xfrm>
            <a:custGeom>
              <a:avLst/>
              <a:gdLst>
                <a:gd name="T0" fmla="*/ 135 w 405"/>
                <a:gd name="T1" fmla="*/ 78 h 121"/>
                <a:gd name="T2" fmla="*/ 0 w 405"/>
                <a:gd name="T3" fmla="*/ 0 h 121"/>
                <a:gd name="T4" fmla="*/ 270 w 405"/>
                <a:gd name="T5" fmla="*/ 43 h 121"/>
                <a:gd name="T6" fmla="*/ 405 w 405"/>
                <a:gd name="T7" fmla="*/ 121 h 121"/>
                <a:gd name="T8" fmla="*/ 135 w 405"/>
                <a:gd name="T9" fmla="*/ 78 h 121"/>
              </a:gdLst>
              <a:ahLst/>
              <a:cxnLst>
                <a:cxn ang="0">
                  <a:pos x="T0" y="T1"/>
                </a:cxn>
                <a:cxn ang="0">
                  <a:pos x="T2" y="T3"/>
                </a:cxn>
                <a:cxn ang="0">
                  <a:pos x="T4" y="T5"/>
                </a:cxn>
                <a:cxn ang="0">
                  <a:pos x="T6" y="T7"/>
                </a:cxn>
                <a:cxn ang="0">
                  <a:pos x="T8" y="T9"/>
                </a:cxn>
              </a:cxnLst>
              <a:rect l="0" t="0" r="r" b="b"/>
              <a:pathLst>
                <a:path w="405" h="121">
                  <a:moveTo>
                    <a:pt x="135" y="78"/>
                  </a:moveTo>
                  <a:lnTo>
                    <a:pt x="0" y="0"/>
                  </a:lnTo>
                  <a:lnTo>
                    <a:pt x="270" y="43"/>
                  </a:lnTo>
                  <a:lnTo>
                    <a:pt x="405" y="121"/>
                  </a:lnTo>
                  <a:lnTo>
                    <a:pt x="135" y="78"/>
                  </a:lnTo>
                  <a:close/>
                </a:path>
              </a:pathLst>
            </a:custGeom>
            <a:solidFill>
              <a:schemeClr val="accent5">
                <a:lumMod val="75000"/>
              </a:schemeClr>
            </a:solidFill>
            <a:ln>
              <a:noFill/>
            </a:ln>
          </p:spPr>
          <p:txBody>
            <a:bodyPr lIns="68580" tIns="34290" rIns="68580" bIns="34290"/>
            <a:lstStyle/>
            <a:p>
              <a:pPr eaLnBrk="1" fontAlgn="auto" hangingPunct="1">
                <a:spcBef>
                  <a:spcPts val="0"/>
                </a:spcBef>
                <a:spcAft>
                  <a:spcPts val="0"/>
                </a:spcAft>
                <a:defRPr/>
              </a:pPr>
              <a:endParaRPr lang="en-US" sz="1013">
                <a:latin typeface="+mn-lt"/>
              </a:endParaRPr>
            </a:p>
          </p:txBody>
        </p:sp>
      </p:grpSp>
      <p:sp>
        <p:nvSpPr>
          <p:cNvPr id="106" name="Espaço Reservado para Rodapé 3">
            <a:extLst>
              <a:ext uri="{FF2B5EF4-FFF2-40B4-BE49-F238E27FC236}">
                <a16:creationId xmlns:a16="http://schemas.microsoft.com/office/drawing/2014/main" id="{777FBD67-0DF0-BE90-8C60-11ED26E21530}"/>
              </a:ext>
            </a:extLst>
          </p:cNvPr>
          <p:cNvSpPr>
            <a:spLocks noGrp="1"/>
          </p:cNvSpPr>
          <p:nvPr>
            <p:ph type="ftr" idx="4294967295"/>
          </p:nvPr>
        </p:nvSpPr>
        <p:spPr>
          <a:xfrm>
            <a:off x="2280083" y="6504186"/>
            <a:ext cx="8128000" cy="326023"/>
          </a:xfrm>
          <a:prstGeom prst="rect">
            <a:avLst/>
          </a:prstGeom>
        </p:spPr>
        <p:txBody>
          <a:bodyPr/>
          <a:lstStyle/>
          <a:p>
            <a:pPr>
              <a:defRPr/>
            </a:pPr>
            <a:r>
              <a:rPr lang="pt-BR" dirty="0" err="1"/>
              <a:t>June</a:t>
            </a:r>
            <a:r>
              <a:rPr lang="pt-BR" dirty="0"/>
              <a:t> 2022</a:t>
            </a:r>
            <a:endParaRPr lang="en-GB" dirty="0"/>
          </a:p>
        </p:txBody>
      </p:sp>
    </p:spTree>
    <p:extLst>
      <p:ext uri="{BB962C8B-B14F-4D97-AF65-F5344CB8AC3E}">
        <p14:creationId xmlns:p14="http://schemas.microsoft.com/office/powerpoint/2010/main" val="188431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80"/>
                                        </p:tgtEl>
                                        <p:attrNameLst>
                                          <p:attrName>style.visibility</p:attrName>
                                        </p:attrNameLst>
                                      </p:cBhvr>
                                      <p:to>
                                        <p:strVal val="visible"/>
                                      </p:to>
                                    </p:set>
                                    <p:anim calcmode="lin" valueType="num">
                                      <p:cBhvr additive="base">
                                        <p:cTn id="12" dur="500" fill="hold"/>
                                        <p:tgtEl>
                                          <p:spTgt spid="80"/>
                                        </p:tgtEl>
                                        <p:attrNameLst>
                                          <p:attrName>ppt_x</p:attrName>
                                        </p:attrNameLst>
                                      </p:cBhvr>
                                      <p:tavLst>
                                        <p:tav tm="0">
                                          <p:val>
                                            <p:strVal val="#ppt_x"/>
                                          </p:val>
                                        </p:tav>
                                        <p:tav tm="100000">
                                          <p:val>
                                            <p:strVal val="#ppt_x"/>
                                          </p:val>
                                        </p:tav>
                                      </p:tavLst>
                                    </p:anim>
                                    <p:anim calcmode="lin" valueType="num">
                                      <p:cBhvr additive="base">
                                        <p:cTn id="13" dur="500" fill="hold"/>
                                        <p:tgtEl>
                                          <p:spTgt spid="80"/>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additive="base">
                                        <p:cTn id="17" dur="500" fill="hold"/>
                                        <p:tgtEl>
                                          <p:spTgt spid="56"/>
                                        </p:tgtEl>
                                        <p:attrNameLst>
                                          <p:attrName>ppt_x</p:attrName>
                                        </p:attrNameLst>
                                      </p:cBhvr>
                                      <p:tavLst>
                                        <p:tav tm="0">
                                          <p:val>
                                            <p:strVal val="#ppt_x"/>
                                          </p:val>
                                        </p:tav>
                                        <p:tav tm="100000">
                                          <p:val>
                                            <p:strVal val="#ppt_x"/>
                                          </p:val>
                                        </p:tav>
                                      </p:tavLst>
                                    </p:anim>
                                    <p:anim calcmode="lin" valueType="num">
                                      <p:cBhvr additive="base">
                                        <p:cTn id="18" dur="500" fill="hold"/>
                                        <p:tgtEl>
                                          <p:spTgt spid="5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981200" y="2715161"/>
            <a:ext cx="8115300" cy="1323439"/>
          </a:xfrm>
          <a:prstGeom prst="rect">
            <a:avLst/>
          </a:prstGeom>
        </p:spPr>
        <p:txBody>
          <a:bodyPr wrap="square">
            <a:spAutoFit/>
          </a:bodyPr>
          <a:lstStyle/>
          <a:p>
            <a:pPr lvl="0" algn="ctr"/>
            <a:r>
              <a:rPr lang="en-US" sz="4000" b="1" dirty="0">
                <a:solidFill>
                  <a:schemeClr val="accent6">
                    <a:lumMod val="50000"/>
                  </a:schemeClr>
                </a:solidFill>
                <a:latin typeface="Trebuchet MS" panose="020B0603020202020204" pitchFamily="34" charset="0"/>
              </a:rPr>
              <a:t>Thank you!</a:t>
            </a:r>
          </a:p>
          <a:p>
            <a:pPr lvl="0" algn="ctr"/>
            <a:r>
              <a:rPr lang="en-US" sz="4000" b="1" dirty="0">
                <a:solidFill>
                  <a:schemeClr val="accent6">
                    <a:lumMod val="50000"/>
                  </a:schemeClr>
                </a:solidFill>
                <a:latin typeface="Trebuchet MS" panose="020B0603020202020204" pitchFamily="34" charset="0"/>
              </a:rPr>
              <a:t>Do you have any questions?</a:t>
            </a:r>
          </a:p>
        </p:txBody>
      </p:sp>
      <p:pic>
        <p:nvPicPr>
          <p:cNvPr id="7" name="Picture 2">
            <a:extLst>
              <a:ext uri="{FF2B5EF4-FFF2-40B4-BE49-F238E27FC236}">
                <a16:creationId xmlns:a16="http://schemas.microsoft.com/office/drawing/2014/main" id="{CD8F2480-DC8F-0231-157C-B9F7D1E6C50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53264" y="193880"/>
            <a:ext cx="1513936" cy="101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2" name="Picture 4" descr="PRH 38.1 - YouTube">
            <a:extLst>
              <a:ext uri="{FF2B5EF4-FFF2-40B4-BE49-F238E27FC236}">
                <a16:creationId xmlns:a16="http://schemas.microsoft.com/office/drawing/2014/main" id="{76A71529-A5F0-8B45-8E41-19125FAFD4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3064" y="0"/>
            <a:ext cx="1513936" cy="1513936"/>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m 12">
            <a:extLst>
              <a:ext uri="{FF2B5EF4-FFF2-40B4-BE49-F238E27FC236}">
                <a16:creationId xmlns:a16="http://schemas.microsoft.com/office/drawing/2014/main" id="{DEDDF00C-1409-8AB5-2400-801458C57B0E}"/>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Lst>
          </a:blip>
          <a:stretch>
            <a:fillRect/>
          </a:stretch>
        </p:blipFill>
        <p:spPr>
          <a:xfrm>
            <a:off x="9829800" y="70360"/>
            <a:ext cx="2362200" cy="1059459"/>
          </a:xfrm>
          <a:prstGeom prst="rect">
            <a:avLst/>
          </a:prstGeom>
        </p:spPr>
      </p:pic>
      <p:pic>
        <p:nvPicPr>
          <p:cNvPr id="1026" name="Picture 2" descr="Universidade Federal de Pernambuco – Wikipédia, a enciclopédia livre">
            <a:extLst>
              <a:ext uri="{FF2B5EF4-FFF2-40B4-BE49-F238E27FC236}">
                <a16:creationId xmlns:a16="http://schemas.microsoft.com/office/drawing/2014/main" id="{1825E5FB-B1EA-FD9A-0D34-EB868D2381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3586" y="36942"/>
            <a:ext cx="893214" cy="132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6192666"/>
      </p:ext>
    </p:extLst>
  </p:cSld>
  <p:clrMapOvr>
    <a:masterClrMapping/>
  </p:clrMapOvr>
  <mc:AlternateContent xmlns:mc="http://schemas.openxmlformats.org/markup-compatibility/2006" xmlns:p14="http://schemas.microsoft.com/office/powerpoint/2010/main">
    <mc:Choice Requires="p14">
      <p:transition spd="slow" p14:dur="2000" advTm="31454"/>
    </mc:Choice>
    <mc:Fallback xmlns="">
      <p:transition spd="slow" advTm="31454"/>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490089" y="1024250"/>
            <a:ext cx="4859656" cy="4524375"/>
          </a:xfrm>
        </p:spPr>
        <p:txBody>
          <a:bodyPr/>
          <a:lstStyle/>
          <a:p>
            <a:r>
              <a:rPr lang="en-US" sz="2200" dirty="0"/>
              <a:t>Diagnosis methods:</a:t>
            </a:r>
          </a:p>
          <a:p>
            <a:pPr lvl="1"/>
            <a:r>
              <a:rPr lang="en-US" sz="2200" dirty="0"/>
              <a:t>Machine Learning approaches.</a:t>
            </a:r>
          </a:p>
          <a:p>
            <a:r>
              <a:rPr lang="en-US" sz="2200" dirty="0"/>
              <a:t>For </a:t>
            </a:r>
            <a:r>
              <a:rPr lang="en-US" sz="2200" b="1" dirty="0"/>
              <a:t>unlabeled data:</a:t>
            </a:r>
          </a:p>
          <a:p>
            <a:pPr lvl="1"/>
            <a:r>
              <a:rPr lang="en-US" sz="2200" dirty="0"/>
              <a:t> Variational Autoencoder (VAE).</a:t>
            </a:r>
            <a:endParaRPr lang="pt-BR" sz="2200" dirty="0"/>
          </a:p>
        </p:txBody>
      </p:sp>
      <p:sp>
        <p:nvSpPr>
          <p:cNvPr id="3" name="Título 2"/>
          <p:cNvSpPr>
            <a:spLocks noGrp="1"/>
          </p:cNvSpPr>
          <p:nvPr>
            <p:ph type="title"/>
          </p:nvPr>
        </p:nvSpPr>
        <p:spPr/>
        <p:txBody>
          <a:bodyPr/>
          <a:lstStyle/>
          <a:p>
            <a:r>
              <a:rPr lang="pt-BR" dirty="0" err="1"/>
              <a:t>Introduction</a:t>
            </a:r>
            <a:endParaRPr lang="pt-BR" dirty="0"/>
          </a:p>
        </p:txBody>
      </p:sp>
      <p:sp>
        <p:nvSpPr>
          <p:cNvPr id="7" name="CaixaDeTexto 6">
            <a:extLst>
              <a:ext uri="{FF2B5EF4-FFF2-40B4-BE49-F238E27FC236}">
                <a16:creationId xmlns:a16="http://schemas.microsoft.com/office/drawing/2014/main" id="{43538272-793D-EDEE-CF28-61C82F418DC3}"/>
              </a:ext>
            </a:extLst>
          </p:cNvPr>
          <p:cNvSpPr txBox="1"/>
          <p:nvPr/>
        </p:nvSpPr>
        <p:spPr>
          <a:xfrm>
            <a:off x="6571046" y="1161222"/>
            <a:ext cx="5620954" cy="1446550"/>
          </a:xfrm>
          <a:prstGeom prst="rect">
            <a:avLst/>
          </a:prstGeom>
          <a:noFill/>
        </p:spPr>
        <p:txBody>
          <a:bodyPr wrap="square">
            <a:spAutoFit/>
          </a:bodyPr>
          <a:lstStyle/>
          <a:p>
            <a:r>
              <a:rPr lang="en-GB" sz="2200" dirty="0">
                <a:solidFill>
                  <a:srgbClr val="000000"/>
                </a:solidFill>
                <a:latin typeface="+mn-lt"/>
                <a:ea typeface="+mn-ea"/>
              </a:rPr>
              <a:t>This paper aims to apply VAE for bearing failure mode diagnosis and compare it to the results of Zhao et al. (2020) for datasets with distinct levels of complexity</a:t>
            </a:r>
            <a:endParaRPr lang="pt-BR" sz="2200" dirty="0">
              <a:solidFill>
                <a:srgbClr val="000000"/>
              </a:solidFill>
              <a:latin typeface="+mn-lt"/>
              <a:ea typeface="+mn-ea"/>
            </a:endParaRPr>
          </a:p>
        </p:txBody>
      </p:sp>
      <p:grpSp>
        <p:nvGrpSpPr>
          <p:cNvPr id="8" name="Google Shape;8930;p102">
            <a:extLst>
              <a:ext uri="{FF2B5EF4-FFF2-40B4-BE49-F238E27FC236}">
                <a16:creationId xmlns:a16="http://schemas.microsoft.com/office/drawing/2014/main" id="{236EE92F-F9E2-7609-EDF3-45E989E5F149}"/>
              </a:ext>
            </a:extLst>
          </p:cNvPr>
          <p:cNvGrpSpPr/>
          <p:nvPr/>
        </p:nvGrpSpPr>
        <p:grpSpPr>
          <a:xfrm>
            <a:off x="5620955" y="1167122"/>
            <a:ext cx="826679" cy="785812"/>
            <a:chOff x="2180884" y="2888719"/>
            <a:chExt cx="376753" cy="374468"/>
          </a:xfrm>
          <a:solidFill>
            <a:schemeClr val="bg1"/>
          </a:solidFill>
        </p:grpSpPr>
        <p:sp>
          <p:nvSpPr>
            <p:cNvPr id="9" name="Google Shape;8931;p102">
              <a:extLst>
                <a:ext uri="{FF2B5EF4-FFF2-40B4-BE49-F238E27FC236}">
                  <a16:creationId xmlns:a16="http://schemas.microsoft.com/office/drawing/2014/main" id="{B49586CE-D45D-9FC9-71CE-A53C2EFCB837}"/>
                </a:ext>
              </a:extLst>
            </p:cNvPr>
            <p:cNvSpPr/>
            <p:nvPr/>
          </p:nvSpPr>
          <p:spPr>
            <a:xfrm>
              <a:off x="2180884" y="2954054"/>
              <a:ext cx="309395" cy="309133"/>
            </a:xfrm>
            <a:custGeom>
              <a:avLst/>
              <a:gdLst/>
              <a:ahLst/>
              <a:cxnLst/>
              <a:rect l="l" t="t" r="r" b="b"/>
              <a:pathLst>
                <a:path w="11782" h="11772" extrusionOk="0">
                  <a:moveTo>
                    <a:pt x="5896" y="0"/>
                  </a:moveTo>
                  <a:cubicBezTo>
                    <a:pt x="2642" y="0"/>
                    <a:pt x="1" y="2632"/>
                    <a:pt x="1" y="5886"/>
                  </a:cubicBezTo>
                  <a:cubicBezTo>
                    <a:pt x="1" y="9140"/>
                    <a:pt x="2642" y="11772"/>
                    <a:pt x="5896" y="11772"/>
                  </a:cubicBezTo>
                  <a:cubicBezTo>
                    <a:pt x="9150" y="11772"/>
                    <a:pt x="11782" y="9140"/>
                    <a:pt x="11782" y="5886"/>
                  </a:cubicBezTo>
                  <a:cubicBezTo>
                    <a:pt x="11782" y="2632"/>
                    <a:pt x="9150" y="0"/>
                    <a:pt x="5896" y="0"/>
                  </a:cubicBezTo>
                  <a:close/>
                </a:path>
              </a:pathLst>
            </a:custGeom>
            <a:grpFill/>
            <a:ln w="28575">
              <a:solidFill>
                <a:schemeClr val="accent6"/>
              </a:solidFill>
            </a:ln>
          </p:spPr>
          <p:txBody>
            <a:bodyPr spcFirstLastPara="1" wrap="square" lIns="91425" tIns="91425" rIns="91425" bIns="91425" anchor="ctr" anchorCtr="0">
              <a:noAutofit/>
            </a:bodyPr>
            <a:lstStyle/>
            <a:p>
              <a:pPr>
                <a:spcBef>
                  <a:spcPts val="0"/>
                </a:spcBef>
                <a:spcAft>
                  <a:spcPts val="0"/>
                </a:spcAft>
              </a:pPr>
              <a:endParaRPr sz="2200"/>
            </a:p>
          </p:txBody>
        </p:sp>
        <p:sp>
          <p:nvSpPr>
            <p:cNvPr id="10" name="Google Shape;8933;p102">
              <a:extLst>
                <a:ext uri="{FF2B5EF4-FFF2-40B4-BE49-F238E27FC236}">
                  <a16:creationId xmlns:a16="http://schemas.microsoft.com/office/drawing/2014/main" id="{79823131-55FC-8984-AE14-7B5A3A475FDA}"/>
                </a:ext>
              </a:extLst>
            </p:cNvPr>
            <p:cNvSpPr/>
            <p:nvPr/>
          </p:nvSpPr>
          <p:spPr>
            <a:xfrm>
              <a:off x="2465648" y="2888719"/>
              <a:ext cx="91989" cy="89993"/>
            </a:xfrm>
            <a:custGeom>
              <a:avLst/>
              <a:gdLst/>
              <a:ahLst/>
              <a:cxnLst/>
              <a:rect l="l" t="t" r="r" b="b"/>
              <a:pathLst>
                <a:path w="3503" h="3427" extrusionOk="0">
                  <a:moveTo>
                    <a:pt x="2115" y="1"/>
                  </a:moveTo>
                  <a:cubicBezTo>
                    <a:pt x="2059" y="1"/>
                    <a:pt x="2001" y="21"/>
                    <a:pt x="1952" y="67"/>
                  </a:cubicBezTo>
                  <a:lnTo>
                    <a:pt x="211" y="1809"/>
                  </a:lnTo>
                  <a:cubicBezTo>
                    <a:pt x="77" y="1943"/>
                    <a:pt x="0" y="2125"/>
                    <a:pt x="0" y="2307"/>
                  </a:cubicBezTo>
                  <a:lnTo>
                    <a:pt x="0" y="3426"/>
                  </a:lnTo>
                  <a:lnTo>
                    <a:pt x="1120" y="3426"/>
                  </a:lnTo>
                  <a:cubicBezTo>
                    <a:pt x="1311" y="3426"/>
                    <a:pt x="1483" y="3350"/>
                    <a:pt x="1617" y="3216"/>
                  </a:cubicBezTo>
                  <a:lnTo>
                    <a:pt x="3369" y="1474"/>
                  </a:lnTo>
                  <a:cubicBezTo>
                    <a:pt x="3503" y="1321"/>
                    <a:pt x="3407" y="1082"/>
                    <a:pt x="3197" y="1072"/>
                  </a:cubicBezTo>
                  <a:lnTo>
                    <a:pt x="2354" y="1072"/>
                  </a:lnTo>
                  <a:lnTo>
                    <a:pt x="2354" y="230"/>
                  </a:lnTo>
                  <a:cubicBezTo>
                    <a:pt x="2348" y="93"/>
                    <a:pt x="2235" y="1"/>
                    <a:pt x="2115" y="1"/>
                  </a:cubicBezTo>
                  <a:close/>
                </a:path>
              </a:pathLst>
            </a:custGeom>
            <a:grpFill/>
            <a:ln w="28575">
              <a:solidFill>
                <a:schemeClr val="accent6"/>
              </a:solidFill>
            </a:ln>
          </p:spPr>
          <p:txBody>
            <a:bodyPr spcFirstLastPara="1" wrap="square" lIns="91425" tIns="91425" rIns="91425" bIns="91425" anchor="ctr" anchorCtr="0">
              <a:noAutofit/>
            </a:bodyPr>
            <a:lstStyle/>
            <a:p>
              <a:pPr>
                <a:spcBef>
                  <a:spcPts val="0"/>
                </a:spcBef>
                <a:spcAft>
                  <a:spcPts val="0"/>
                </a:spcAft>
              </a:pPr>
              <a:endParaRPr sz="2200"/>
            </a:p>
          </p:txBody>
        </p:sp>
        <p:sp>
          <p:nvSpPr>
            <p:cNvPr id="11" name="Google Shape;8934;p102">
              <a:extLst>
                <a:ext uri="{FF2B5EF4-FFF2-40B4-BE49-F238E27FC236}">
                  <a16:creationId xmlns:a16="http://schemas.microsoft.com/office/drawing/2014/main" id="{08EFCBD8-D0F3-4E33-715E-49692AA23747}"/>
                </a:ext>
              </a:extLst>
            </p:cNvPr>
            <p:cNvSpPr/>
            <p:nvPr/>
          </p:nvSpPr>
          <p:spPr>
            <a:xfrm>
              <a:off x="2465648" y="2888719"/>
              <a:ext cx="61842" cy="90229"/>
            </a:xfrm>
            <a:custGeom>
              <a:avLst/>
              <a:gdLst/>
              <a:ahLst/>
              <a:cxnLst/>
              <a:rect l="l" t="t" r="r" b="b"/>
              <a:pathLst>
                <a:path w="2355" h="3436" extrusionOk="0">
                  <a:moveTo>
                    <a:pt x="2115" y="1"/>
                  </a:moveTo>
                  <a:cubicBezTo>
                    <a:pt x="2059" y="1"/>
                    <a:pt x="2001" y="21"/>
                    <a:pt x="1952" y="67"/>
                  </a:cubicBezTo>
                  <a:lnTo>
                    <a:pt x="211" y="1809"/>
                  </a:lnTo>
                  <a:cubicBezTo>
                    <a:pt x="77" y="1943"/>
                    <a:pt x="0" y="2125"/>
                    <a:pt x="0" y="2307"/>
                  </a:cubicBezTo>
                  <a:lnTo>
                    <a:pt x="0" y="3436"/>
                  </a:lnTo>
                  <a:lnTo>
                    <a:pt x="2354" y="1072"/>
                  </a:lnTo>
                  <a:lnTo>
                    <a:pt x="2354" y="230"/>
                  </a:lnTo>
                  <a:cubicBezTo>
                    <a:pt x="2348" y="93"/>
                    <a:pt x="2235" y="1"/>
                    <a:pt x="2115" y="1"/>
                  </a:cubicBezTo>
                  <a:close/>
                </a:path>
              </a:pathLst>
            </a:custGeom>
            <a:grpFill/>
            <a:ln w="28575">
              <a:solidFill>
                <a:schemeClr val="accent6"/>
              </a:solidFill>
            </a:ln>
          </p:spPr>
          <p:txBody>
            <a:bodyPr spcFirstLastPara="1" wrap="square" lIns="91425" tIns="91425" rIns="91425" bIns="91425" anchor="ctr" anchorCtr="0">
              <a:noAutofit/>
            </a:bodyPr>
            <a:lstStyle/>
            <a:p>
              <a:pPr>
                <a:spcBef>
                  <a:spcPts val="0"/>
                </a:spcBef>
                <a:spcAft>
                  <a:spcPts val="0"/>
                </a:spcAft>
              </a:pPr>
              <a:endParaRPr sz="2200"/>
            </a:p>
          </p:txBody>
        </p:sp>
        <p:sp>
          <p:nvSpPr>
            <p:cNvPr id="12" name="Google Shape;8935;p102">
              <a:extLst>
                <a:ext uri="{FF2B5EF4-FFF2-40B4-BE49-F238E27FC236}">
                  <a16:creationId xmlns:a16="http://schemas.microsoft.com/office/drawing/2014/main" id="{AF6FE29A-5DCF-977D-57DF-4E45092AC2F4}"/>
                </a:ext>
              </a:extLst>
            </p:cNvPr>
            <p:cNvSpPr/>
            <p:nvPr/>
          </p:nvSpPr>
          <p:spPr>
            <a:xfrm>
              <a:off x="2218094" y="2991002"/>
              <a:ext cx="235263" cy="235263"/>
            </a:xfrm>
            <a:custGeom>
              <a:avLst/>
              <a:gdLst/>
              <a:ahLst/>
              <a:cxnLst/>
              <a:rect l="l" t="t" r="r" b="b"/>
              <a:pathLst>
                <a:path w="8959" h="8959" extrusionOk="0">
                  <a:moveTo>
                    <a:pt x="4479" y="0"/>
                  </a:moveTo>
                  <a:cubicBezTo>
                    <a:pt x="2010" y="0"/>
                    <a:pt x="0" y="2010"/>
                    <a:pt x="0" y="4479"/>
                  </a:cubicBezTo>
                  <a:cubicBezTo>
                    <a:pt x="0" y="6948"/>
                    <a:pt x="2010" y="8958"/>
                    <a:pt x="4479" y="8958"/>
                  </a:cubicBezTo>
                  <a:cubicBezTo>
                    <a:pt x="6948" y="8958"/>
                    <a:pt x="8958" y="6948"/>
                    <a:pt x="8958" y="4479"/>
                  </a:cubicBezTo>
                  <a:cubicBezTo>
                    <a:pt x="8958" y="2010"/>
                    <a:pt x="6948" y="0"/>
                    <a:pt x="4479" y="0"/>
                  </a:cubicBezTo>
                  <a:close/>
                </a:path>
              </a:pathLst>
            </a:custGeom>
            <a:grpFill/>
            <a:ln w="28575">
              <a:solidFill>
                <a:schemeClr val="accent6"/>
              </a:solidFill>
            </a:ln>
          </p:spPr>
          <p:txBody>
            <a:bodyPr spcFirstLastPara="1" wrap="square" lIns="91425" tIns="91425" rIns="91425" bIns="91425" anchor="ctr" anchorCtr="0">
              <a:noAutofit/>
            </a:bodyPr>
            <a:lstStyle/>
            <a:p>
              <a:pPr>
                <a:spcBef>
                  <a:spcPts val="0"/>
                </a:spcBef>
                <a:spcAft>
                  <a:spcPts val="0"/>
                </a:spcAft>
              </a:pPr>
              <a:endParaRPr sz="2200"/>
            </a:p>
          </p:txBody>
        </p:sp>
        <p:sp>
          <p:nvSpPr>
            <p:cNvPr id="14" name="Google Shape;8937;p102">
              <a:extLst>
                <a:ext uri="{FF2B5EF4-FFF2-40B4-BE49-F238E27FC236}">
                  <a16:creationId xmlns:a16="http://schemas.microsoft.com/office/drawing/2014/main" id="{920B1FFC-629A-FD61-A248-237696C2D21D}"/>
                </a:ext>
              </a:extLst>
            </p:cNvPr>
            <p:cNvSpPr/>
            <p:nvPr/>
          </p:nvSpPr>
          <p:spPr>
            <a:xfrm>
              <a:off x="2249003" y="3021910"/>
              <a:ext cx="173185" cy="173421"/>
            </a:xfrm>
            <a:custGeom>
              <a:avLst/>
              <a:gdLst/>
              <a:ahLst/>
              <a:cxnLst/>
              <a:rect l="l" t="t" r="r" b="b"/>
              <a:pathLst>
                <a:path w="6595" h="6604" extrusionOk="0">
                  <a:moveTo>
                    <a:pt x="3302" y="0"/>
                  </a:moveTo>
                  <a:cubicBezTo>
                    <a:pt x="1484" y="0"/>
                    <a:pt x="0" y="1484"/>
                    <a:pt x="0" y="3302"/>
                  </a:cubicBezTo>
                  <a:cubicBezTo>
                    <a:pt x="0" y="5121"/>
                    <a:pt x="1484" y="6604"/>
                    <a:pt x="3302" y="6604"/>
                  </a:cubicBezTo>
                  <a:cubicBezTo>
                    <a:pt x="5121" y="6604"/>
                    <a:pt x="6594" y="5121"/>
                    <a:pt x="6594" y="3302"/>
                  </a:cubicBezTo>
                  <a:cubicBezTo>
                    <a:pt x="6594" y="1484"/>
                    <a:pt x="5121" y="0"/>
                    <a:pt x="3302" y="0"/>
                  </a:cubicBezTo>
                  <a:close/>
                </a:path>
              </a:pathLst>
            </a:custGeom>
            <a:grpFill/>
            <a:ln w="28575">
              <a:solidFill>
                <a:schemeClr val="accent6"/>
              </a:solidFill>
            </a:ln>
          </p:spPr>
          <p:txBody>
            <a:bodyPr spcFirstLastPara="1" wrap="square" lIns="91425" tIns="91425" rIns="91425" bIns="91425" anchor="ctr" anchorCtr="0">
              <a:noAutofit/>
            </a:bodyPr>
            <a:lstStyle/>
            <a:p>
              <a:pPr>
                <a:spcBef>
                  <a:spcPts val="0"/>
                </a:spcBef>
                <a:spcAft>
                  <a:spcPts val="0"/>
                </a:spcAft>
              </a:pPr>
              <a:endParaRPr sz="2200" dirty="0"/>
            </a:p>
          </p:txBody>
        </p:sp>
        <p:sp>
          <p:nvSpPr>
            <p:cNvPr id="16" name="Google Shape;8939;p102">
              <a:extLst>
                <a:ext uri="{FF2B5EF4-FFF2-40B4-BE49-F238E27FC236}">
                  <a16:creationId xmlns:a16="http://schemas.microsoft.com/office/drawing/2014/main" id="{EE930E20-EAD9-02F9-8E00-D6B79F2B176D}"/>
                </a:ext>
              </a:extLst>
            </p:cNvPr>
            <p:cNvSpPr/>
            <p:nvPr/>
          </p:nvSpPr>
          <p:spPr>
            <a:xfrm>
              <a:off x="2286187" y="3059094"/>
              <a:ext cx="99053" cy="99053"/>
            </a:xfrm>
            <a:custGeom>
              <a:avLst/>
              <a:gdLst/>
              <a:ahLst/>
              <a:cxnLst/>
              <a:rect l="l" t="t" r="r" b="b"/>
              <a:pathLst>
                <a:path w="3772" h="3772" extrusionOk="0">
                  <a:moveTo>
                    <a:pt x="1886" y="1"/>
                  </a:moveTo>
                  <a:cubicBezTo>
                    <a:pt x="843" y="1"/>
                    <a:pt x="1" y="843"/>
                    <a:pt x="1" y="1886"/>
                  </a:cubicBezTo>
                  <a:cubicBezTo>
                    <a:pt x="1" y="2929"/>
                    <a:pt x="843" y="3772"/>
                    <a:pt x="1886" y="3772"/>
                  </a:cubicBezTo>
                  <a:cubicBezTo>
                    <a:pt x="2929" y="3772"/>
                    <a:pt x="3772" y="2929"/>
                    <a:pt x="3772" y="1886"/>
                  </a:cubicBezTo>
                  <a:cubicBezTo>
                    <a:pt x="3772" y="843"/>
                    <a:pt x="2929" y="1"/>
                    <a:pt x="1886" y="1"/>
                  </a:cubicBezTo>
                  <a:close/>
                </a:path>
              </a:pathLst>
            </a:custGeom>
            <a:grpFill/>
            <a:ln w="28575">
              <a:solidFill>
                <a:schemeClr val="accent6"/>
              </a:solidFill>
            </a:ln>
          </p:spPr>
          <p:txBody>
            <a:bodyPr spcFirstLastPara="1" wrap="square" lIns="91425" tIns="91425" rIns="91425" bIns="91425" anchor="ctr" anchorCtr="0">
              <a:noAutofit/>
            </a:bodyPr>
            <a:lstStyle/>
            <a:p>
              <a:pPr>
                <a:spcBef>
                  <a:spcPts val="0"/>
                </a:spcBef>
                <a:spcAft>
                  <a:spcPts val="0"/>
                </a:spcAft>
              </a:pPr>
              <a:endParaRPr sz="2200"/>
            </a:p>
          </p:txBody>
        </p:sp>
        <p:sp>
          <p:nvSpPr>
            <p:cNvPr id="18" name="Google Shape;8941;p102">
              <a:extLst>
                <a:ext uri="{FF2B5EF4-FFF2-40B4-BE49-F238E27FC236}">
                  <a16:creationId xmlns:a16="http://schemas.microsoft.com/office/drawing/2014/main" id="{7DFFA6FA-17DE-F2CA-1C39-4C98335C2B49}"/>
                </a:ext>
              </a:extLst>
            </p:cNvPr>
            <p:cNvSpPr/>
            <p:nvPr/>
          </p:nvSpPr>
          <p:spPr>
            <a:xfrm>
              <a:off x="2317095" y="3090002"/>
              <a:ext cx="37237" cy="37237"/>
            </a:xfrm>
            <a:custGeom>
              <a:avLst/>
              <a:gdLst/>
              <a:ahLst/>
              <a:cxnLst/>
              <a:rect l="l" t="t" r="r" b="b"/>
              <a:pathLst>
                <a:path w="1418" h="1418" extrusionOk="0">
                  <a:moveTo>
                    <a:pt x="709" y="1"/>
                  </a:moveTo>
                  <a:cubicBezTo>
                    <a:pt x="317" y="1"/>
                    <a:pt x="1" y="317"/>
                    <a:pt x="1" y="709"/>
                  </a:cubicBezTo>
                  <a:cubicBezTo>
                    <a:pt x="1" y="1102"/>
                    <a:pt x="317" y="1417"/>
                    <a:pt x="709" y="1417"/>
                  </a:cubicBezTo>
                  <a:cubicBezTo>
                    <a:pt x="1102" y="1417"/>
                    <a:pt x="1417" y="1102"/>
                    <a:pt x="1417" y="709"/>
                  </a:cubicBezTo>
                  <a:cubicBezTo>
                    <a:pt x="1417" y="317"/>
                    <a:pt x="1102" y="1"/>
                    <a:pt x="709" y="1"/>
                  </a:cubicBezTo>
                  <a:close/>
                </a:path>
              </a:pathLst>
            </a:custGeom>
            <a:grpFill/>
            <a:ln w="28575">
              <a:solidFill>
                <a:schemeClr val="accent6"/>
              </a:solidFill>
            </a:ln>
          </p:spPr>
          <p:txBody>
            <a:bodyPr spcFirstLastPara="1" wrap="square" lIns="91425" tIns="91425" rIns="91425" bIns="91425" anchor="ctr" anchorCtr="0">
              <a:noAutofit/>
            </a:bodyPr>
            <a:lstStyle/>
            <a:p>
              <a:pPr>
                <a:spcBef>
                  <a:spcPts val="0"/>
                </a:spcBef>
                <a:spcAft>
                  <a:spcPts val="0"/>
                </a:spcAft>
              </a:pPr>
              <a:endParaRPr sz="2200"/>
            </a:p>
          </p:txBody>
        </p:sp>
        <p:sp>
          <p:nvSpPr>
            <p:cNvPr id="19" name="Google Shape;8942;p102">
              <a:extLst>
                <a:ext uri="{FF2B5EF4-FFF2-40B4-BE49-F238E27FC236}">
                  <a16:creationId xmlns:a16="http://schemas.microsoft.com/office/drawing/2014/main" id="{AE4DF131-02C0-1B25-DD43-BDCAE96E5ABC}"/>
                </a:ext>
              </a:extLst>
            </p:cNvPr>
            <p:cNvSpPr/>
            <p:nvPr/>
          </p:nvSpPr>
          <p:spPr>
            <a:xfrm>
              <a:off x="2335713" y="3102318"/>
              <a:ext cx="18855" cy="12342"/>
            </a:xfrm>
            <a:custGeom>
              <a:avLst/>
              <a:gdLst/>
              <a:ahLst/>
              <a:cxnLst/>
              <a:rect l="l" t="t" r="r" b="b"/>
              <a:pathLst>
                <a:path w="718" h="470" extrusionOk="0">
                  <a:moveTo>
                    <a:pt x="0" y="1"/>
                  </a:moveTo>
                  <a:lnTo>
                    <a:pt x="0" y="470"/>
                  </a:lnTo>
                  <a:lnTo>
                    <a:pt x="661" y="470"/>
                  </a:lnTo>
                  <a:cubicBezTo>
                    <a:pt x="718" y="317"/>
                    <a:pt x="718" y="154"/>
                    <a:pt x="661" y="1"/>
                  </a:cubicBezTo>
                  <a:close/>
                </a:path>
              </a:pathLst>
            </a:custGeom>
            <a:grpFill/>
            <a:ln w="28575">
              <a:solidFill>
                <a:schemeClr val="accent6"/>
              </a:solidFill>
            </a:ln>
          </p:spPr>
          <p:txBody>
            <a:bodyPr spcFirstLastPara="1" wrap="square" lIns="91425" tIns="91425" rIns="91425" bIns="91425" anchor="ctr" anchorCtr="0">
              <a:noAutofit/>
            </a:bodyPr>
            <a:lstStyle/>
            <a:p>
              <a:pPr>
                <a:spcBef>
                  <a:spcPts val="0"/>
                </a:spcBef>
                <a:spcAft>
                  <a:spcPts val="0"/>
                </a:spcAft>
              </a:pPr>
              <a:endParaRPr sz="2200"/>
            </a:p>
          </p:txBody>
        </p:sp>
        <p:sp>
          <p:nvSpPr>
            <p:cNvPr id="20" name="Google Shape;8943;p102">
              <a:extLst>
                <a:ext uri="{FF2B5EF4-FFF2-40B4-BE49-F238E27FC236}">
                  <a16:creationId xmlns:a16="http://schemas.microsoft.com/office/drawing/2014/main" id="{A65C11DC-E516-177B-D5A4-3458AFAB0AC6}"/>
                </a:ext>
              </a:extLst>
            </p:cNvPr>
            <p:cNvSpPr/>
            <p:nvPr/>
          </p:nvSpPr>
          <p:spPr>
            <a:xfrm>
              <a:off x="2326496" y="3073169"/>
              <a:ext cx="44668" cy="41570"/>
            </a:xfrm>
            <a:custGeom>
              <a:avLst/>
              <a:gdLst/>
              <a:ahLst/>
              <a:cxnLst/>
              <a:rect l="l" t="t" r="r" b="b"/>
              <a:pathLst>
                <a:path w="1701" h="1583" extrusionOk="0">
                  <a:moveTo>
                    <a:pt x="1366" y="1"/>
                  </a:moveTo>
                  <a:lnTo>
                    <a:pt x="188" y="1178"/>
                  </a:lnTo>
                  <a:cubicBezTo>
                    <a:pt x="0" y="1306"/>
                    <a:pt x="215" y="1582"/>
                    <a:pt x="390" y="1582"/>
                  </a:cubicBezTo>
                  <a:cubicBezTo>
                    <a:pt x="437" y="1582"/>
                    <a:pt x="481" y="1562"/>
                    <a:pt x="514" y="1513"/>
                  </a:cubicBezTo>
                  <a:lnTo>
                    <a:pt x="1701" y="336"/>
                  </a:lnTo>
                  <a:lnTo>
                    <a:pt x="1366" y="1"/>
                  </a:lnTo>
                  <a:close/>
                </a:path>
              </a:pathLst>
            </a:custGeom>
            <a:grpFill/>
            <a:ln w="28575">
              <a:solidFill>
                <a:schemeClr val="accent6"/>
              </a:solidFill>
            </a:ln>
          </p:spPr>
          <p:txBody>
            <a:bodyPr spcFirstLastPara="1" wrap="square" lIns="91425" tIns="91425" rIns="91425" bIns="91425" anchor="ctr" anchorCtr="0">
              <a:noAutofit/>
            </a:bodyPr>
            <a:lstStyle/>
            <a:p>
              <a:pPr>
                <a:spcBef>
                  <a:spcPts val="0"/>
                </a:spcBef>
                <a:spcAft>
                  <a:spcPts val="0"/>
                </a:spcAft>
              </a:pPr>
              <a:endParaRPr sz="2200"/>
            </a:p>
          </p:txBody>
        </p:sp>
        <p:sp>
          <p:nvSpPr>
            <p:cNvPr id="21" name="Google Shape;8944;p102">
              <a:extLst>
                <a:ext uri="{FF2B5EF4-FFF2-40B4-BE49-F238E27FC236}">
                  <a16:creationId xmlns:a16="http://schemas.microsoft.com/office/drawing/2014/main" id="{82B2168B-455B-1EAE-2DBE-1620CF7C326B}"/>
                </a:ext>
              </a:extLst>
            </p:cNvPr>
            <p:cNvSpPr/>
            <p:nvPr/>
          </p:nvSpPr>
          <p:spPr>
            <a:xfrm>
              <a:off x="2355566" y="2901954"/>
              <a:ext cx="188704" cy="185080"/>
            </a:xfrm>
            <a:custGeom>
              <a:avLst/>
              <a:gdLst/>
              <a:ahLst/>
              <a:cxnLst/>
              <a:rect l="l" t="t" r="r" b="b"/>
              <a:pathLst>
                <a:path w="7186" h="7048" extrusionOk="0">
                  <a:moveTo>
                    <a:pt x="6868" y="0"/>
                  </a:moveTo>
                  <a:cubicBezTo>
                    <a:pt x="6825" y="0"/>
                    <a:pt x="6780" y="13"/>
                    <a:pt x="6738" y="42"/>
                  </a:cubicBezTo>
                  <a:lnTo>
                    <a:pt x="134" y="6645"/>
                  </a:lnTo>
                  <a:cubicBezTo>
                    <a:pt x="0" y="6789"/>
                    <a:pt x="96" y="7038"/>
                    <a:pt x="306" y="7047"/>
                  </a:cubicBezTo>
                  <a:cubicBezTo>
                    <a:pt x="364" y="7047"/>
                    <a:pt x="421" y="7018"/>
                    <a:pt x="469" y="6980"/>
                  </a:cubicBezTo>
                  <a:lnTo>
                    <a:pt x="7063" y="377"/>
                  </a:lnTo>
                  <a:cubicBezTo>
                    <a:pt x="7186" y="201"/>
                    <a:pt x="7039" y="0"/>
                    <a:pt x="6868" y="0"/>
                  </a:cubicBezTo>
                  <a:close/>
                </a:path>
              </a:pathLst>
            </a:custGeom>
            <a:grpFill/>
            <a:ln w="28575">
              <a:solidFill>
                <a:schemeClr val="accent6"/>
              </a:solidFill>
            </a:ln>
          </p:spPr>
          <p:txBody>
            <a:bodyPr spcFirstLastPara="1" wrap="square" lIns="91425" tIns="91425" rIns="91425" bIns="91425" anchor="ctr" anchorCtr="0">
              <a:noAutofit/>
            </a:bodyPr>
            <a:lstStyle/>
            <a:p>
              <a:pPr>
                <a:spcBef>
                  <a:spcPts val="0"/>
                </a:spcBef>
                <a:spcAft>
                  <a:spcPts val="0"/>
                </a:spcAft>
              </a:pPr>
              <a:endParaRPr sz="2200"/>
            </a:p>
          </p:txBody>
        </p:sp>
      </p:grpSp>
      <p:pic>
        <p:nvPicPr>
          <p:cNvPr id="22" name="Imagem 21">
            <a:extLst>
              <a:ext uri="{FF2B5EF4-FFF2-40B4-BE49-F238E27FC236}">
                <a16:creationId xmlns:a16="http://schemas.microsoft.com/office/drawing/2014/main" id="{7E86A5F5-45F9-1CE2-E260-BD68C912584A}"/>
              </a:ext>
            </a:extLst>
          </p:cNvPr>
          <p:cNvPicPr>
            <a:picLocks noChangeAspect="1"/>
          </p:cNvPicPr>
          <p:nvPr/>
        </p:nvPicPr>
        <p:blipFill>
          <a:blip r:embed="rId4"/>
          <a:stretch>
            <a:fillRect/>
          </a:stretch>
        </p:blipFill>
        <p:spPr>
          <a:xfrm>
            <a:off x="7198657" y="4552788"/>
            <a:ext cx="2033017" cy="1388402"/>
          </a:xfrm>
          <a:prstGeom prst="rect">
            <a:avLst/>
          </a:prstGeom>
        </p:spPr>
      </p:pic>
      <p:pic>
        <p:nvPicPr>
          <p:cNvPr id="1026" name="Picture 2" descr="Jiangnan University : Rankings, Fees &amp; Courses Details | Top Universities">
            <a:extLst>
              <a:ext uri="{FF2B5EF4-FFF2-40B4-BE49-F238E27FC236}">
                <a16:creationId xmlns:a16="http://schemas.microsoft.com/office/drawing/2014/main" id="{91531B00-DB18-AD72-91BD-D826C1D890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8657" y="2536316"/>
            <a:ext cx="1880505" cy="1880505"/>
          </a:xfrm>
          <a:prstGeom prst="rect">
            <a:avLst/>
          </a:prstGeom>
          <a:noFill/>
          <a:extLst>
            <a:ext uri="{909E8E84-426E-40DD-AFC4-6F175D3DCCD1}">
              <a14:hiddenFill xmlns:a14="http://schemas.microsoft.com/office/drawing/2010/main">
                <a:solidFill>
                  <a:srgbClr val="FFFFFF"/>
                </a:solidFill>
              </a14:hiddenFill>
            </a:ext>
          </a:extLst>
        </p:spPr>
      </p:pic>
      <p:sp>
        <p:nvSpPr>
          <p:cNvPr id="24" name="CaixaDeTexto 23">
            <a:extLst>
              <a:ext uri="{FF2B5EF4-FFF2-40B4-BE49-F238E27FC236}">
                <a16:creationId xmlns:a16="http://schemas.microsoft.com/office/drawing/2014/main" id="{71DD30E5-350A-F589-9C80-CEC66CE131F3}"/>
              </a:ext>
            </a:extLst>
          </p:cNvPr>
          <p:cNvSpPr txBox="1"/>
          <p:nvPr/>
        </p:nvSpPr>
        <p:spPr>
          <a:xfrm>
            <a:off x="6921901" y="5992505"/>
            <a:ext cx="3600883" cy="369332"/>
          </a:xfrm>
          <a:prstGeom prst="rect">
            <a:avLst/>
          </a:prstGeom>
          <a:noFill/>
        </p:spPr>
        <p:txBody>
          <a:bodyPr wrap="square">
            <a:spAutoFit/>
          </a:bodyPr>
          <a:lstStyle/>
          <a:p>
            <a:r>
              <a:rPr lang="en-GB" dirty="0">
                <a:solidFill>
                  <a:srgbClr val="000000"/>
                </a:solidFill>
                <a:latin typeface="+mn-lt"/>
                <a:ea typeface="+mn-ea"/>
              </a:rPr>
              <a:t>Source of bearing datasets</a:t>
            </a:r>
            <a:endParaRPr lang="pt-BR" dirty="0">
              <a:solidFill>
                <a:srgbClr val="000000"/>
              </a:solidFill>
              <a:latin typeface="+mn-lt"/>
              <a:ea typeface="+mn-ea"/>
            </a:endParaRPr>
          </a:p>
        </p:txBody>
      </p:sp>
      <p:grpSp>
        <p:nvGrpSpPr>
          <p:cNvPr id="5" name="Agrupar 4">
            <a:extLst>
              <a:ext uri="{FF2B5EF4-FFF2-40B4-BE49-F238E27FC236}">
                <a16:creationId xmlns:a16="http://schemas.microsoft.com/office/drawing/2014/main" id="{6B3E2CF9-F9E9-B3EA-A93F-4785545B60ED}"/>
              </a:ext>
            </a:extLst>
          </p:cNvPr>
          <p:cNvGrpSpPr/>
          <p:nvPr/>
        </p:nvGrpSpPr>
        <p:grpSpPr>
          <a:xfrm>
            <a:off x="838200" y="3080568"/>
            <a:ext cx="4567989" cy="2848069"/>
            <a:chOff x="801135" y="2743152"/>
            <a:chExt cx="4934296" cy="3185485"/>
          </a:xfrm>
        </p:grpSpPr>
        <p:pic>
          <p:nvPicPr>
            <p:cNvPr id="37" name="Imagem 36">
              <a:extLst>
                <a:ext uri="{FF2B5EF4-FFF2-40B4-BE49-F238E27FC236}">
                  <a16:creationId xmlns:a16="http://schemas.microsoft.com/office/drawing/2014/main" id="{F471944A-E7D9-12B7-60F1-E34359BA7D0A}"/>
                </a:ext>
              </a:extLst>
            </p:cNvPr>
            <p:cNvPicPr>
              <a:picLocks noChangeAspect="1"/>
            </p:cNvPicPr>
            <p:nvPr/>
          </p:nvPicPr>
          <p:blipFill>
            <a:blip r:embed="rId6"/>
            <a:stretch>
              <a:fillRect/>
            </a:stretch>
          </p:blipFill>
          <p:spPr>
            <a:xfrm>
              <a:off x="801135" y="2743152"/>
              <a:ext cx="4445930" cy="3185485"/>
            </a:xfrm>
            <a:prstGeom prst="rect">
              <a:avLst/>
            </a:prstGeom>
          </p:spPr>
        </p:pic>
        <p:sp>
          <p:nvSpPr>
            <p:cNvPr id="25" name="CaixaDeTexto 24">
              <a:extLst>
                <a:ext uri="{FF2B5EF4-FFF2-40B4-BE49-F238E27FC236}">
                  <a16:creationId xmlns:a16="http://schemas.microsoft.com/office/drawing/2014/main" id="{F38754B9-2D50-D100-1B42-8DEDCA5DFD3B}"/>
                </a:ext>
              </a:extLst>
            </p:cNvPr>
            <p:cNvSpPr txBox="1"/>
            <p:nvPr/>
          </p:nvSpPr>
          <p:spPr>
            <a:xfrm>
              <a:off x="4061272" y="5208632"/>
              <a:ext cx="821059" cy="338554"/>
            </a:xfrm>
            <a:prstGeom prst="rect">
              <a:avLst/>
            </a:prstGeom>
            <a:solidFill>
              <a:schemeClr val="bg1"/>
            </a:solidFill>
          </p:spPr>
          <p:txBody>
            <a:bodyPr wrap="none" rtlCol="0">
              <a:spAutoFit/>
            </a:bodyPr>
            <a:lstStyle/>
            <a:p>
              <a:r>
                <a:rPr lang="pt-BR" sz="1600" b="1" u="sng" dirty="0">
                  <a:solidFill>
                    <a:schemeClr val="accent4"/>
                  </a:solidFill>
                </a:rPr>
                <a:t>CWRU</a:t>
              </a:r>
            </a:p>
          </p:txBody>
        </p:sp>
        <p:sp>
          <p:nvSpPr>
            <p:cNvPr id="27" name="CaixaDeTexto 26">
              <a:extLst>
                <a:ext uri="{FF2B5EF4-FFF2-40B4-BE49-F238E27FC236}">
                  <a16:creationId xmlns:a16="http://schemas.microsoft.com/office/drawing/2014/main" id="{D09776DF-C556-0715-24E6-F5165F4601FC}"/>
                </a:ext>
              </a:extLst>
            </p:cNvPr>
            <p:cNvSpPr txBox="1"/>
            <p:nvPr/>
          </p:nvSpPr>
          <p:spPr>
            <a:xfrm>
              <a:off x="3145367" y="3676447"/>
              <a:ext cx="2590064" cy="378663"/>
            </a:xfrm>
            <a:prstGeom prst="rect">
              <a:avLst/>
            </a:prstGeom>
            <a:solidFill>
              <a:schemeClr val="bg1"/>
            </a:solidFill>
          </p:spPr>
          <p:txBody>
            <a:bodyPr wrap="square" rtlCol="0">
              <a:spAutoFit/>
            </a:bodyPr>
            <a:lstStyle/>
            <a:p>
              <a:r>
                <a:rPr lang="pt-BR" sz="1600" b="1" u="sng" dirty="0">
                  <a:solidFill>
                    <a:schemeClr val="accent4"/>
                  </a:solidFill>
                </a:rPr>
                <a:t>JNU</a:t>
              </a:r>
              <a:r>
                <a:rPr lang="pt-BR" sz="1600" dirty="0">
                  <a:solidFill>
                    <a:schemeClr val="accent4"/>
                  </a:solidFill>
                </a:rPr>
                <a:t>; MFPT; PU; SEU</a:t>
              </a:r>
            </a:p>
          </p:txBody>
        </p:sp>
        <p:sp>
          <p:nvSpPr>
            <p:cNvPr id="28" name="CaixaDeTexto 27">
              <a:extLst>
                <a:ext uri="{FF2B5EF4-FFF2-40B4-BE49-F238E27FC236}">
                  <a16:creationId xmlns:a16="http://schemas.microsoft.com/office/drawing/2014/main" id="{4334C99A-11EB-4651-46CC-5D8147DDC4A9}"/>
                </a:ext>
              </a:extLst>
            </p:cNvPr>
            <p:cNvSpPr txBox="1"/>
            <p:nvPr/>
          </p:nvSpPr>
          <p:spPr>
            <a:xfrm>
              <a:off x="3878370" y="2949113"/>
              <a:ext cx="593432" cy="338554"/>
            </a:xfrm>
            <a:prstGeom prst="rect">
              <a:avLst/>
            </a:prstGeom>
            <a:solidFill>
              <a:schemeClr val="bg1"/>
            </a:solidFill>
          </p:spPr>
          <p:txBody>
            <a:bodyPr wrap="none" rtlCol="0">
              <a:spAutoFit/>
            </a:bodyPr>
            <a:lstStyle/>
            <a:p>
              <a:r>
                <a:rPr lang="pt-BR" sz="1600" dirty="0" err="1">
                  <a:solidFill>
                    <a:schemeClr val="accent4"/>
                  </a:solidFill>
                </a:rPr>
                <a:t>UoC</a:t>
              </a:r>
              <a:endParaRPr lang="pt-BR" sz="1600" dirty="0">
                <a:solidFill>
                  <a:schemeClr val="accent4"/>
                </a:solidFill>
              </a:endParaRPr>
            </a:p>
          </p:txBody>
        </p:sp>
        <p:sp>
          <p:nvSpPr>
            <p:cNvPr id="29" name="CaixaDeTexto 28">
              <a:extLst>
                <a:ext uri="{FF2B5EF4-FFF2-40B4-BE49-F238E27FC236}">
                  <a16:creationId xmlns:a16="http://schemas.microsoft.com/office/drawing/2014/main" id="{5968DAEB-32EE-7B23-796C-26984FB1348F}"/>
                </a:ext>
              </a:extLst>
            </p:cNvPr>
            <p:cNvSpPr txBox="1"/>
            <p:nvPr/>
          </p:nvSpPr>
          <p:spPr>
            <a:xfrm>
              <a:off x="3628302" y="4425791"/>
              <a:ext cx="1037463" cy="338554"/>
            </a:xfrm>
            <a:prstGeom prst="rect">
              <a:avLst/>
            </a:prstGeom>
            <a:solidFill>
              <a:schemeClr val="bg1"/>
            </a:solidFill>
          </p:spPr>
          <p:txBody>
            <a:bodyPr wrap="none" rtlCol="0">
              <a:spAutoFit/>
            </a:bodyPr>
            <a:lstStyle/>
            <a:p>
              <a:r>
                <a:rPr lang="pt-BR" sz="1600" dirty="0">
                  <a:solidFill>
                    <a:schemeClr val="accent4"/>
                  </a:solidFill>
                </a:rPr>
                <a:t>XJTU-SY</a:t>
              </a:r>
            </a:p>
          </p:txBody>
        </p:sp>
      </p:grpSp>
      <p:sp>
        <p:nvSpPr>
          <p:cNvPr id="34" name="CaixaDeTexto 33">
            <a:extLst>
              <a:ext uri="{FF2B5EF4-FFF2-40B4-BE49-F238E27FC236}">
                <a16:creationId xmlns:a16="http://schemas.microsoft.com/office/drawing/2014/main" id="{B3EF970E-6AD9-52D9-391E-E9D7D6840F74}"/>
              </a:ext>
            </a:extLst>
          </p:cNvPr>
          <p:cNvSpPr txBox="1"/>
          <p:nvPr/>
        </p:nvSpPr>
        <p:spPr>
          <a:xfrm>
            <a:off x="708712" y="5981571"/>
            <a:ext cx="6096000" cy="369332"/>
          </a:xfrm>
          <a:prstGeom prst="rect">
            <a:avLst/>
          </a:prstGeom>
          <a:noFill/>
        </p:spPr>
        <p:txBody>
          <a:bodyPr wrap="square">
            <a:spAutoFit/>
          </a:bodyPr>
          <a:lstStyle/>
          <a:p>
            <a:r>
              <a:rPr lang="en-US" dirty="0">
                <a:solidFill>
                  <a:schemeClr val="tx1"/>
                </a:solidFill>
              </a:rPr>
              <a:t>The level of dataset difficulty (Zhao et al., 2020). </a:t>
            </a:r>
            <a:endParaRPr lang="pt-BR" dirty="0">
              <a:solidFill>
                <a:schemeClr val="tx1"/>
              </a:solidFill>
            </a:endParaRPr>
          </a:p>
        </p:txBody>
      </p:sp>
      <p:sp>
        <p:nvSpPr>
          <p:cNvPr id="53" name="Forma Livre: Forma 52">
            <a:extLst>
              <a:ext uri="{FF2B5EF4-FFF2-40B4-BE49-F238E27FC236}">
                <a16:creationId xmlns:a16="http://schemas.microsoft.com/office/drawing/2014/main" id="{A76AE69D-0C5D-B256-966A-E5E94E3CC7A0}"/>
              </a:ext>
            </a:extLst>
          </p:cNvPr>
          <p:cNvSpPr/>
          <p:nvPr/>
        </p:nvSpPr>
        <p:spPr bwMode="auto">
          <a:xfrm>
            <a:off x="5253678" y="3080568"/>
            <a:ext cx="2033016" cy="838883"/>
          </a:xfrm>
          <a:custGeom>
            <a:avLst/>
            <a:gdLst>
              <a:gd name="connsiteX0" fmla="*/ 0 w 1748590"/>
              <a:gd name="connsiteY0" fmla="*/ 737453 h 737453"/>
              <a:gd name="connsiteX1" fmla="*/ 465222 w 1748590"/>
              <a:gd name="connsiteY1" fmla="*/ 31600 h 737453"/>
              <a:gd name="connsiteX2" fmla="*/ 1748590 w 1748590"/>
              <a:gd name="connsiteY2" fmla="*/ 127853 h 737453"/>
            </a:gdLst>
            <a:ahLst/>
            <a:cxnLst>
              <a:cxn ang="0">
                <a:pos x="connsiteX0" y="connsiteY0"/>
              </a:cxn>
              <a:cxn ang="0">
                <a:pos x="connsiteX1" y="connsiteY1"/>
              </a:cxn>
              <a:cxn ang="0">
                <a:pos x="connsiteX2" y="connsiteY2"/>
              </a:cxn>
            </a:cxnLst>
            <a:rect l="l" t="t" r="r" b="b"/>
            <a:pathLst>
              <a:path w="1748590" h="737453">
                <a:moveTo>
                  <a:pt x="0" y="737453"/>
                </a:moveTo>
                <a:cubicBezTo>
                  <a:pt x="86895" y="435326"/>
                  <a:pt x="173790" y="133200"/>
                  <a:pt x="465222" y="31600"/>
                </a:cubicBezTo>
                <a:cubicBezTo>
                  <a:pt x="756654" y="-70000"/>
                  <a:pt x="1545390" y="103790"/>
                  <a:pt x="1748590" y="127853"/>
                </a:cubicBezTo>
              </a:path>
            </a:pathLst>
          </a:custGeom>
          <a:noFill/>
          <a:ln w="9525" cap="flat" cmpd="sng" algn="ctr">
            <a:solidFill>
              <a:srgbClr val="FFC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96000"/>
              </a:lnSpc>
              <a:spcBef>
                <a:spcPct val="0"/>
              </a:spcBef>
              <a:spcAft>
                <a:spcPct val="0"/>
              </a:spcAft>
              <a:buClr>
                <a:srgbClr val="000000"/>
              </a:buClr>
              <a:buSzPct val="100000"/>
              <a:buFont typeface="Arial" charset="0"/>
              <a:buNone/>
              <a:tabLst/>
            </a:pPr>
            <a:endParaRPr kumimoji="0" lang="pt-BR" sz="1800" b="0" i="0" u="none" strike="noStrike" cap="none" normalizeH="0" baseline="0">
              <a:ln>
                <a:noFill/>
              </a:ln>
              <a:solidFill>
                <a:schemeClr val="bg1"/>
              </a:solidFill>
              <a:effectLst/>
              <a:latin typeface="Arial" charset="0"/>
              <a:ea typeface="MS Gothic" charset="-128"/>
            </a:endParaRPr>
          </a:p>
        </p:txBody>
      </p:sp>
      <p:sp>
        <p:nvSpPr>
          <p:cNvPr id="55" name="Forma Livre: Forma 54">
            <a:extLst>
              <a:ext uri="{FF2B5EF4-FFF2-40B4-BE49-F238E27FC236}">
                <a16:creationId xmlns:a16="http://schemas.microsoft.com/office/drawing/2014/main" id="{F6F5E595-0648-B41F-982E-8D6F9C6BEE0F}"/>
              </a:ext>
            </a:extLst>
          </p:cNvPr>
          <p:cNvSpPr/>
          <p:nvPr/>
        </p:nvSpPr>
        <p:spPr bwMode="auto">
          <a:xfrm rot="20796755" flipV="1">
            <a:off x="5124710" y="5369818"/>
            <a:ext cx="1880505" cy="321059"/>
          </a:xfrm>
          <a:custGeom>
            <a:avLst/>
            <a:gdLst>
              <a:gd name="connsiteX0" fmla="*/ 0 w 1748590"/>
              <a:gd name="connsiteY0" fmla="*/ 737453 h 737453"/>
              <a:gd name="connsiteX1" fmla="*/ 465222 w 1748590"/>
              <a:gd name="connsiteY1" fmla="*/ 31600 h 737453"/>
              <a:gd name="connsiteX2" fmla="*/ 1748590 w 1748590"/>
              <a:gd name="connsiteY2" fmla="*/ 127853 h 737453"/>
            </a:gdLst>
            <a:ahLst/>
            <a:cxnLst>
              <a:cxn ang="0">
                <a:pos x="connsiteX0" y="connsiteY0"/>
              </a:cxn>
              <a:cxn ang="0">
                <a:pos x="connsiteX1" y="connsiteY1"/>
              </a:cxn>
              <a:cxn ang="0">
                <a:pos x="connsiteX2" y="connsiteY2"/>
              </a:cxn>
            </a:cxnLst>
            <a:rect l="l" t="t" r="r" b="b"/>
            <a:pathLst>
              <a:path w="1748590" h="737453">
                <a:moveTo>
                  <a:pt x="0" y="737453"/>
                </a:moveTo>
                <a:cubicBezTo>
                  <a:pt x="86895" y="435326"/>
                  <a:pt x="173790" y="133200"/>
                  <a:pt x="465222" y="31600"/>
                </a:cubicBezTo>
                <a:cubicBezTo>
                  <a:pt x="756654" y="-70000"/>
                  <a:pt x="1545390" y="103790"/>
                  <a:pt x="1748590" y="127853"/>
                </a:cubicBezTo>
              </a:path>
            </a:pathLst>
          </a:custGeom>
          <a:noFill/>
          <a:ln w="9525" cap="flat" cmpd="sng" algn="ctr">
            <a:solidFill>
              <a:srgbClr val="00B05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96000"/>
              </a:lnSpc>
              <a:spcBef>
                <a:spcPct val="0"/>
              </a:spcBef>
              <a:spcAft>
                <a:spcPct val="0"/>
              </a:spcAft>
              <a:buClr>
                <a:srgbClr val="000000"/>
              </a:buClr>
              <a:buSzPct val="100000"/>
              <a:buFont typeface="Arial" charset="0"/>
              <a:buNone/>
              <a:tabLst/>
            </a:pPr>
            <a:endParaRPr kumimoji="0" lang="pt-BR" sz="1800" b="0" i="0" u="none" strike="noStrike" cap="none" normalizeH="0" baseline="0">
              <a:ln>
                <a:noFill/>
              </a:ln>
              <a:solidFill>
                <a:schemeClr val="bg1"/>
              </a:solidFill>
              <a:effectLst/>
              <a:latin typeface="Arial" charset="0"/>
              <a:ea typeface="MS Gothic" charset="-128"/>
            </a:endParaRPr>
          </a:p>
        </p:txBody>
      </p:sp>
    </p:spTree>
    <p:extLst>
      <p:ext uri="{BB962C8B-B14F-4D97-AF65-F5344CB8AC3E}">
        <p14:creationId xmlns:p14="http://schemas.microsoft.com/office/powerpoint/2010/main" val="45206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n-US" b="1" i="1" dirty="0">
                <a:latin typeface="Trebuchet MS" panose="020B0603020202020204" pitchFamily="34" charset="0"/>
                <a:ea typeface="+mj-ea"/>
                <a:cs typeface="+mj-cs"/>
              </a:rPr>
              <a:t>The Datasets</a:t>
            </a:r>
            <a:endParaRPr lang="pt-BR" dirty="0"/>
          </a:p>
        </p:txBody>
      </p:sp>
      <p:sp>
        <p:nvSpPr>
          <p:cNvPr id="11" name="CaixaDeTexto 10">
            <a:extLst>
              <a:ext uri="{FF2B5EF4-FFF2-40B4-BE49-F238E27FC236}">
                <a16:creationId xmlns:a16="http://schemas.microsoft.com/office/drawing/2014/main" id="{32F59DF7-F05F-6599-123B-2EEF07DD614A}"/>
              </a:ext>
            </a:extLst>
          </p:cNvPr>
          <p:cNvSpPr txBox="1"/>
          <p:nvPr/>
        </p:nvSpPr>
        <p:spPr>
          <a:xfrm>
            <a:off x="67565" y="1008797"/>
            <a:ext cx="5647435" cy="369332"/>
          </a:xfrm>
          <a:prstGeom prst="rect">
            <a:avLst/>
          </a:prstGeom>
          <a:noFill/>
        </p:spPr>
        <p:txBody>
          <a:bodyPr wrap="square">
            <a:spAutoFit/>
          </a:bodyPr>
          <a:lstStyle/>
          <a:p>
            <a:pPr algn="ctr"/>
            <a:r>
              <a:rPr lang="fr-FR" dirty="0">
                <a:solidFill>
                  <a:schemeClr val="tx1"/>
                </a:solidFill>
              </a:rPr>
              <a:t>CWRU Description</a:t>
            </a:r>
            <a:endParaRPr lang="pt-BR" dirty="0">
              <a:solidFill>
                <a:schemeClr val="tx1"/>
              </a:solidFill>
            </a:endParaRPr>
          </a:p>
        </p:txBody>
      </p:sp>
      <p:graphicFrame>
        <p:nvGraphicFramePr>
          <p:cNvPr id="2" name="Tabela 1">
            <a:extLst>
              <a:ext uri="{FF2B5EF4-FFF2-40B4-BE49-F238E27FC236}">
                <a16:creationId xmlns:a16="http://schemas.microsoft.com/office/drawing/2014/main" id="{F25AEAB0-D6AC-E24A-307C-4E278C6C3D0B}"/>
              </a:ext>
            </a:extLst>
          </p:cNvPr>
          <p:cNvGraphicFramePr>
            <a:graphicFrameLocks noGrp="1"/>
          </p:cNvGraphicFramePr>
          <p:nvPr>
            <p:extLst>
              <p:ext uri="{D42A27DB-BD31-4B8C-83A1-F6EECF244321}">
                <p14:modId xmlns:p14="http://schemas.microsoft.com/office/powerpoint/2010/main" val="2346331113"/>
              </p:ext>
            </p:extLst>
          </p:nvPr>
        </p:nvGraphicFramePr>
        <p:xfrm>
          <a:off x="914400" y="1516368"/>
          <a:ext cx="3798888" cy="3457575"/>
        </p:xfrm>
        <a:graphic>
          <a:graphicData uri="http://schemas.openxmlformats.org/drawingml/2006/table">
            <a:tbl>
              <a:tblPr firstRow="1" firstCol="1" bandRow="1">
                <a:tableStyleId>{D27102A9-8310-4765-A935-A1911B00CA55}</a:tableStyleId>
              </a:tblPr>
              <a:tblGrid>
                <a:gridCol w="3798888">
                  <a:extLst>
                    <a:ext uri="{9D8B030D-6E8A-4147-A177-3AD203B41FA5}">
                      <a16:colId xmlns:a16="http://schemas.microsoft.com/office/drawing/2014/main" val="2693686100"/>
                    </a:ext>
                  </a:extLst>
                </a:gridCol>
              </a:tblGrid>
              <a:tr h="190500">
                <a:tc>
                  <a:txBody>
                    <a:bodyPr/>
                    <a:lstStyle/>
                    <a:p>
                      <a:pPr algn="ctr" fontAlgn="b"/>
                      <a:r>
                        <a:rPr lang="pt-BR" sz="2000" u="none" strike="noStrike" dirty="0" err="1">
                          <a:effectLst/>
                        </a:rPr>
                        <a:t>Mode</a:t>
                      </a:r>
                      <a:r>
                        <a:rPr lang="pt-BR" sz="2000" u="none" strike="noStrike" dirty="0">
                          <a:effectLst/>
                        </a:rPr>
                        <a:t> </a:t>
                      </a:r>
                      <a:r>
                        <a:rPr lang="pt-BR" sz="2000" u="none" strike="noStrike" dirty="0" err="1">
                          <a:effectLst/>
                        </a:rPr>
                        <a:t>Description</a:t>
                      </a:r>
                      <a:endParaRPr lang="pt-BR"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83512920"/>
                  </a:ext>
                </a:extLst>
              </a:tr>
              <a:tr h="190500">
                <a:tc>
                  <a:txBody>
                    <a:bodyPr/>
                    <a:lstStyle/>
                    <a:p>
                      <a:pPr algn="l" fontAlgn="b"/>
                      <a:r>
                        <a:rPr lang="en-US" sz="2000" b="0" u="none" strike="noStrike" dirty="0">
                          <a:effectLst/>
                        </a:rPr>
                        <a:t>Health State</a:t>
                      </a:r>
                      <a:endParaRPr lang="en-US" sz="2000" b="0" i="0" u="none" strike="noStrike" dirty="0">
                        <a:solidFill>
                          <a:srgbClr val="000000"/>
                        </a:solidFill>
                        <a:effectLst/>
                        <a:latin typeface="Calibri" panose="020F0502020204030204" pitchFamily="34" charset="0"/>
                      </a:endParaRPr>
                    </a:p>
                  </a:txBody>
                  <a:tcPr marL="9525" marR="9525" marT="9525" marB="0" anchor="b">
                    <a:solidFill>
                      <a:schemeClr val="accent2">
                        <a:lumMod val="20000"/>
                        <a:lumOff val="80000"/>
                        <a:alpha val="20000"/>
                      </a:schemeClr>
                    </a:solidFill>
                  </a:tcPr>
                </a:tc>
                <a:extLst>
                  <a:ext uri="{0D108BD9-81ED-4DB2-BD59-A6C34878D82A}">
                    <a16:rowId xmlns:a16="http://schemas.microsoft.com/office/drawing/2014/main" val="790738563"/>
                  </a:ext>
                </a:extLst>
              </a:tr>
              <a:tr h="190500">
                <a:tc>
                  <a:txBody>
                    <a:bodyPr/>
                    <a:lstStyle/>
                    <a:p>
                      <a:pPr algn="l" fontAlgn="b"/>
                      <a:r>
                        <a:rPr lang="pt-BR" sz="2000" b="0" u="none" strike="noStrike" dirty="0" err="1">
                          <a:effectLst/>
                        </a:rPr>
                        <a:t>Inner</a:t>
                      </a:r>
                      <a:r>
                        <a:rPr lang="pt-BR" sz="2000" b="0" u="none" strike="noStrike" dirty="0">
                          <a:effectLst/>
                        </a:rPr>
                        <a:t> </a:t>
                      </a:r>
                      <a:r>
                        <a:rPr lang="pt-BR" sz="2000" b="0" u="none" strike="noStrike" dirty="0" err="1">
                          <a:effectLst/>
                        </a:rPr>
                        <a:t>ring</a:t>
                      </a:r>
                      <a:r>
                        <a:rPr lang="pt-BR" sz="2000" b="0" u="none" strike="noStrike" dirty="0">
                          <a:effectLst/>
                        </a:rPr>
                        <a:t> 1: 0.007 inch</a:t>
                      </a:r>
                      <a:endParaRPr lang="pt-BR" sz="2000" b="0" i="0" u="none" strike="noStrike" dirty="0">
                        <a:solidFill>
                          <a:srgbClr val="000000"/>
                        </a:solidFill>
                        <a:effectLst/>
                        <a:latin typeface="Calibri" panose="020F0502020204030204" pitchFamily="34" charset="0"/>
                      </a:endParaRPr>
                    </a:p>
                  </a:txBody>
                  <a:tcPr marL="9525" marR="9525" marT="9525" marB="0" anchor="b">
                    <a:solidFill>
                      <a:schemeClr val="accent6">
                        <a:lumMod val="20000"/>
                        <a:lumOff val="80000"/>
                      </a:schemeClr>
                    </a:solidFill>
                  </a:tcPr>
                </a:tc>
                <a:extLst>
                  <a:ext uri="{0D108BD9-81ED-4DB2-BD59-A6C34878D82A}">
                    <a16:rowId xmlns:a16="http://schemas.microsoft.com/office/drawing/2014/main" val="921478304"/>
                  </a:ext>
                </a:extLst>
              </a:tr>
              <a:tr h="190500">
                <a:tc>
                  <a:txBody>
                    <a:bodyPr/>
                    <a:lstStyle/>
                    <a:p>
                      <a:pPr algn="l" fontAlgn="b"/>
                      <a:r>
                        <a:rPr lang="pt-BR" sz="2000" b="0" u="none" strike="noStrike" dirty="0" err="1">
                          <a:effectLst/>
                        </a:rPr>
                        <a:t>Inner</a:t>
                      </a:r>
                      <a:r>
                        <a:rPr lang="pt-BR" sz="2000" b="0" u="none" strike="noStrike" dirty="0">
                          <a:effectLst/>
                        </a:rPr>
                        <a:t> </a:t>
                      </a:r>
                      <a:r>
                        <a:rPr lang="pt-BR" sz="2000" b="0" u="none" strike="noStrike" dirty="0" err="1">
                          <a:effectLst/>
                        </a:rPr>
                        <a:t>ring</a:t>
                      </a:r>
                      <a:r>
                        <a:rPr lang="pt-BR" sz="2000" b="0" u="none" strike="noStrike" dirty="0">
                          <a:effectLst/>
                        </a:rPr>
                        <a:t> 2: 0.014 inch</a:t>
                      </a:r>
                      <a:endParaRPr lang="pt-BR" sz="2000" b="0" i="0" u="none" strike="noStrike" dirty="0">
                        <a:solidFill>
                          <a:srgbClr val="000000"/>
                        </a:solidFill>
                        <a:effectLst/>
                        <a:latin typeface="Calibri" panose="020F0502020204030204" pitchFamily="34" charset="0"/>
                      </a:endParaRPr>
                    </a:p>
                  </a:txBody>
                  <a:tcPr marL="9525" marR="9525" marT="9525" marB="0" anchor="b">
                    <a:solidFill>
                      <a:schemeClr val="accent6">
                        <a:lumMod val="20000"/>
                        <a:lumOff val="80000"/>
                      </a:schemeClr>
                    </a:solidFill>
                  </a:tcPr>
                </a:tc>
                <a:extLst>
                  <a:ext uri="{0D108BD9-81ED-4DB2-BD59-A6C34878D82A}">
                    <a16:rowId xmlns:a16="http://schemas.microsoft.com/office/drawing/2014/main" val="707728997"/>
                  </a:ext>
                </a:extLst>
              </a:tr>
              <a:tr h="190500">
                <a:tc>
                  <a:txBody>
                    <a:bodyPr/>
                    <a:lstStyle/>
                    <a:p>
                      <a:pPr algn="l" fontAlgn="b"/>
                      <a:r>
                        <a:rPr lang="pt-BR" sz="2000" b="0" u="none" strike="noStrike" dirty="0" err="1">
                          <a:effectLst/>
                        </a:rPr>
                        <a:t>Inner</a:t>
                      </a:r>
                      <a:r>
                        <a:rPr lang="pt-BR" sz="2000" b="0" u="none" strike="noStrike" dirty="0">
                          <a:effectLst/>
                        </a:rPr>
                        <a:t> </a:t>
                      </a:r>
                      <a:r>
                        <a:rPr lang="pt-BR" sz="2000" b="0" u="none" strike="noStrike" dirty="0" err="1">
                          <a:effectLst/>
                        </a:rPr>
                        <a:t>ring</a:t>
                      </a:r>
                      <a:r>
                        <a:rPr lang="pt-BR" sz="2000" b="0" u="none" strike="noStrike" dirty="0">
                          <a:effectLst/>
                        </a:rPr>
                        <a:t> 3: 0.021 inch</a:t>
                      </a:r>
                      <a:endParaRPr lang="pt-BR" sz="2000" b="0" i="0" u="none" strike="noStrike" dirty="0">
                        <a:solidFill>
                          <a:srgbClr val="000000"/>
                        </a:solidFill>
                        <a:effectLst/>
                        <a:latin typeface="Calibri" panose="020F0502020204030204" pitchFamily="34" charset="0"/>
                      </a:endParaRPr>
                    </a:p>
                  </a:txBody>
                  <a:tcPr marL="9525" marR="9525" marT="9525" marB="0" anchor="b">
                    <a:solidFill>
                      <a:schemeClr val="accent6">
                        <a:lumMod val="20000"/>
                        <a:lumOff val="80000"/>
                      </a:schemeClr>
                    </a:solidFill>
                  </a:tcPr>
                </a:tc>
                <a:extLst>
                  <a:ext uri="{0D108BD9-81ED-4DB2-BD59-A6C34878D82A}">
                    <a16:rowId xmlns:a16="http://schemas.microsoft.com/office/drawing/2014/main" val="3594718981"/>
                  </a:ext>
                </a:extLst>
              </a:tr>
              <a:tr h="190500">
                <a:tc>
                  <a:txBody>
                    <a:bodyPr/>
                    <a:lstStyle/>
                    <a:p>
                      <a:pPr algn="l" fontAlgn="b"/>
                      <a:r>
                        <a:rPr lang="pt-BR" sz="2000" b="0" u="none" strike="noStrike" dirty="0">
                          <a:effectLst/>
                        </a:rPr>
                        <a:t>Rolling </a:t>
                      </a:r>
                      <a:r>
                        <a:rPr lang="pt-BR" sz="2000" b="0" u="none" strike="noStrike" dirty="0" err="1">
                          <a:effectLst/>
                        </a:rPr>
                        <a:t>Element</a:t>
                      </a:r>
                      <a:r>
                        <a:rPr lang="pt-BR" sz="2000" b="0" u="none" strike="noStrike" dirty="0">
                          <a:effectLst/>
                        </a:rPr>
                        <a:t> 1: 0.007</a:t>
                      </a:r>
                      <a:endParaRPr lang="pt-BR" sz="2000" b="0" i="0" u="none" strike="noStrike" dirty="0">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extLst>
                  <a:ext uri="{0D108BD9-81ED-4DB2-BD59-A6C34878D82A}">
                    <a16:rowId xmlns:a16="http://schemas.microsoft.com/office/drawing/2014/main" val="4105103929"/>
                  </a:ext>
                </a:extLst>
              </a:tr>
              <a:tr h="190500">
                <a:tc>
                  <a:txBody>
                    <a:bodyPr/>
                    <a:lstStyle/>
                    <a:p>
                      <a:pPr algn="l" fontAlgn="b"/>
                      <a:r>
                        <a:rPr lang="pt-BR" sz="2000" b="0" u="none" strike="noStrike" dirty="0">
                          <a:effectLst/>
                        </a:rPr>
                        <a:t>Rolling </a:t>
                      </a:r>
                      <a:r>
                        <a:rPr lang="pt-BR" sz="2000" b="0" u="none" strike="noStrike" dirty="0" err="1">
                          <a:effectLst/>
                        </a:rPr>
                        <a:t>Element</a:t>
                      </a:r>
                      <a:r>
                        <a:rPr lang="pt-BR" sz="2000" b="0" u="none" strike="noStrike" dirty="0">
                          <a:effectLst/>
                        </a:rPr>
                        <a:t> 2: 0.014</a:t>
                      </a:r>
                      <a:endParaRPr lang="pt-BR" sz="2000" b="0" i="0" u="none" strike="noStrike" dirty="0">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extLst>
                  <a:ext uri="{0D108BD9-81ED-4DB2-BD59-A6C34878D82A}">
                    <a16:rowId xmlns:a16="http://schemas.microsoft.com/office/drawing/2014/main" val="2211048276"/>
                  </a:ext>
                </a:extLst>
              </a:tr>
              <a:tr h="190500">
                <a:tc>
                  <a:txBody>
                    <a:bodyPr/>
                    <a:lstStyle/>
                    <a:p>
                      <a:pPr algn="l" fontAlgn="b"/>
                      <a:r>
                        <a:rPr lang="pt-BR" sz="2000" b="0" u="none" strike="noStrike" dirty="0">
                          <a:effectLst/>
                        </a:rPr>
                        <a:t>Rolling </a:t>
                      </a:r>
                      <a:r>
                        <a:rPr lang="pt-BR" sz="2000" b="0" u="none" strike="noStrike" dirty="0" err="1">
                          <a:effectLst/>
                        </a:rPr>
                        <a:t>Element</a:t>
                      </a:r>
                      <a:r>
                        <a:rPr lang="pt-BR" sz="2000" b="0" u="none" strike="noStrike" dirty="0">
                          <a:effectLst/>
                        </a:rPr>
                        <a:t> 3: 0.021</a:t>
                      </a:r>
                      <a:endParaRPr lang="pt-BR" sz="2000" b="0" i="0" u="none" strike="noStrike" dirty="0">
                        <a:solidFill>
                          <a:srgbClr val="000000"/>
                        </a:solidFill>
                        <a:effectLst/>
                        <a:latin typeface="Calibri" panose="020F0502020204030204" pitchFamily="34" charset="0"/>
                      </a:endParaRPr>
                    </a:p>
                  </a:txBody>
                  <a:tcPr marL="9525" marR="9525" marT="9525" marB="0" anchor="b">
                    <a:solidFill>
                      <a:schemeClr val="accent6">
                        <a:lumMod val="40000"/>
                        <a:lumOff val="60000"/>
                      </a:schemeClr>
                    </a:solidFill>
                  </a:tcPr>
                </a:tc>
                <a:extLst>
                  <a:ext uri="{0D108BD9-81ED-4DB2-BD59-A6C34878D82A}">
                    <a16:rowId xmlns:a16="http://schemas.microsoft.com/office/drawing/2014/main" val="1754583194"/>
                  </a:ext>
                </a:extLst>
              </a:tr>
              <a:tr h="190500">
                <a:tc>
                  <a:txBody>
                    <a:bodyPr/>
                    <a:lstStyle/>
                    <a:p>
                      <a:pPr algn="l" fontAlgn="b"/>
                      <a:r>
                        <a:rPr lang="pt-BR" sz="2000" b="0" u="none" strike="noStrike" dirty="0" err="1">
                          <a:effectLst/>
                        </a:rPr>
                        <a:t>Outer</a:t>
                      </a:r>
                      <a:r>
                        <a:rPr lang="pt-BR" sz="2000" b="0" u="none" strike="noStrike" dirty="0">
                          <a:effectLst/>
                        </a:rPr>
                        <a:t> </a:t>
                      </a:r>
                      <a:r>
                        <a:rPr lang="pt-BR" sz="2000" b="0" u="none" strike="noStrike" dirty="0" err="1">
                          <a:effectLst/>
                        </a:rPr>
                        <a:t>ring</a:t>
                      </a:r>
                      <a:r>
                        <a:rPr lang="pt-BR" sz="2000" b="0" u="none" strike="noStrike" dirty="0">
                          <a:effectLst/>
                        </a:rPr>
                        <a:t> 1: 0.007 inch</a:t>
                      </a:r>
                      <a:endParaRPr lang="pt-BR" sz="2000" b="0" i="0" u="none" strike="noStrike" dirty="0">
                        <a:solidFill>
                          <a:srgbClr val="000000"/>
                        </a:solidFill>
                        <a:effectLst/>
                        <a:latin typeface="Calibri" panose="020F0502020204030204" pitchFamily="34" charset="0"/>
                      </a:endParaRPr>
                    </a:p>
                  </a:txBody>
                  <a:tcPr marL="9525" marR="9525" marT="9525" marB="0" anchor="b">
                    <a:solidFill>
                      <a:schemeClr val="accent6">
                        <a:lumMod val="60000"/>
                        <a:lumOff val="40000"/>
                      </a:schemeClr>
                    </a:solidFill>
                  </a:tcPr>
                </a:tc>
                <a:extLst>
                  <a:ext uri="{0D108BD9-81ED-4DB2-BD59-A6C34878D82A}">
                    <a16:rowId xmlns:a16="http://schemas.microsoft.com/office/drawing/2014/main" val="3862034882"/>
                  </a:ext>
                </a:extLst>
              </a:tr>
              <a:tr h="190500">
                <a:tc>
                  <a:txBody>
                    <a:bodyPr/>
                    <a:lstStyle/>
                    <a:p>
                      <a:pPr algn="l" fontAlgn="b"/>
                      <a:r>
                        <a:rPr lang="pt-BR" sz="2000" b="0" u="none" strike="noStrike" dirty="0" err="1">
                          <a:effectLst/>
                        </a:rPr>
                        <a:t>Outer</a:t>
                      </a:r>
                      <a:r>
                        <a:rPr lang="pt-BR" sz="2000" b="0" u="none" strike="noStrike" dirty="0">
                          <a:effectLst/>
                        </a:rPr>
                        <a:t> </a:t>
                      </a:r>
                      <a:r>
                        <a:rPr lang="pt-BR" sz="2000" b="0" u="none" strike="noStrike" dirty="0" err="1">
                          <a:effectLst/>
                        </a:rPr>
                        <a:t>ring</a:t>
                      </a:r>
                      <a:r>
                        <a:rPr lang="pt-BR" sz="2000" b="0" u="none" strike="noStrike" dirty="0">
                          <a:effectLst/>
                        </a:rPr>
                        <a:t> 2: 0.014 inch</a:t>
                      </a:r>
                      <a:endParaRPr lang="pt-BR" sz="2000" b="0" i="0" u="none" strike="noStrike" dirty="0">
                        <a:solidFill>
                          <a:srgbClr val="000000"/>
                        </a:solidFill>
                        <a:effectLst/>
                        <a:latin typeface="Calibri" panose="020F0502020204030204" pitchFamily="34" charset="0"/>
                      </a:endParaRPr>
                    </a:p>
                  </a:txBody>
                  <a:tcPr marL="9525" marR="9525" marT="9525" marB="0" anchor="b">
                    <a:solidFill>
                      <a:schemeClr val="accent6">
                        <a:lumMod val="60000"/>
                        <a:lumOff val="40000"/>
                      </a:schemeClr>
                    </a:solidFill>
                  </a:tcPr>
                </a:tc>
                <a:extLst>
                  <a:ext uri="{0D108BD9-81ED-4DB2-BD59-A6C34878D82A}">
                    <a16:rowId xmlns:a16="http://schemas.microsoft.com/office/drawing/2014/main" val="4244864623"/>
                  </a:ext>
                </a:extLst>
              </a:tr>
              <a:tr h="190500">
                <a:tc>
                  <a:txBody>
                    <a:bodyPr/>
                    <a:lstStyle/>
                    <a:p>
                      <a:pPr algn="l" fontAlgn="b"/>
                      <a:r>
                        <a:rPr lang="pt-BR" sz="2000" b="0" u="none" strike="noStrike" dirty="0" err="1">
                          <a:effectLst/>
                        </a:rPr>
                        <a:t>Outer</a:t>
                      </a:r>
                      <a:r>
                        <a:rPr lang="pt-BR" sz="2000" b="0" u="none" strike="noStrike" dirty="0">
                          <a:effectLst/>
                        </a:rPr>
                        <a:t> </a:t>
                      </a:r>
                      <a:r>
                        <a:rPr lang="pt-BR" sz="2000" b="0" u="none" strike="noStrike" dirty="0" err="1">
                          <a:effectLst/>
                        </a:rPr>
                        <a:t>ring</a:t>
                      </a:r>
                      <a:r>
                        <a:rPr lang="pt-BR" sz="2000" b="0" u="none" strike="noStrike" dirty="0">
                          <a:effectLst/>
                        </a:rPr>
                        <a:t> 3: 0.021 inch</a:t>
                      </a:r>
                      <a:endParaRPr lang="pt-BR" sz="2000" b="0" i="0" u="none" strike="noStrike" dirty="0">
                        <a:solidFill>
                          <a:srgbClr val="000000"/>
                        </a:solidFill>
                        <a:effectLst/>
                        <a:latin typeface="Calibri" panose="020F0502020204030204" pitchFamily="34" charset="0"/>
                      </a:endParaRPr>
                    </a:p>
                  </a:txBody>
                  <a:tcPr marL="9525" marR="9525" marT="9525" marB="0" anchor="b">
                    <a:solidFill>
                      <a:schemeClr val="accent6">
                        <a:lumMod val="60000"/>
                        <a:lumOff val="40000"/>
                      </a:schemeClr>
                    </a:solidFill>
                  </a:tcPr>
                </a:tc>
                <a:extLst>
                  <a:ext uri="{0D108BD9-81ED-4DB2-BD59-A6C34878D82A}">
                    <a16:rowId xmlns:a16="http://schemas.microsoft.com/office/drawing/2014/main" val="360810155"/>
                  </a:ext>
                </a:extLst>
              </a:tr>
            </a:tbl>
          </a:graphicData>
        </a:graphic>
      </p:graphicFrame>
      <p:sp>
        <p:nvSpPr>
          <p:cNvPr id="7" name="Espaço Reservado para Rodapé 3">
            <a:extLst>
              <a:ext uri="{FF2B5EF4-FFF2-40B4-BE49-F238E27FC236}">
                <a16:creationId xmlns:a16="http://schemas.microsoft.com/office/drawing/2014/main" id="{CFFE384A-8960-BD4A-849A-B33A3201DA3B}"/>
              </a:ext>
            </a:extLst>
          </p:cNvPr>
          <p:cNvSpPr>
            <a:spLocks noGrp="1"/>
          </p:cNvSpPr>
          <p:nvPr>
            <p:ph type="ftr" idx="4294967295"/>
          </p:nvPr>
        </p:nvSpPr>
        <p:spPr>
          <a:xfrm>
            <a:off x="2280083" y="6504186"/>
            <a:ext cx="8128000" cy="326023"/>
          </a:xfrm>
          <a:prstGeom prst="rect">
            <a:avLst/>
          </a:prstGeom>
        </p:spPr>
        <p:txBody>
          <a:bodyPr/>
          <a:lstStyle/>
          <a:p>
            <a:pPr>
              <a:defRPr/>
            </a:pPr>
            <a:r>
              <a:rPr lang="pt-BR" dirty="0" err="1"/>
              <a:t>June</a:t>
            </a:r>
            <a:r>
              <a:rPr lang="pt-BR" dirty="0"/>
              <a:t> 2022</a:t>
            </a:r>
            <a:endParaRPr lang="en-GB" dirty="0"/>
          </a:p>
        </p:txBody>
      </p:sp>
      <p:sp>
        <p:nvSpPr>
          <p:cNvPr id="6" name="CaixaDeTexto 10">
            <a:extLst>
              <a:ext uri="{FF2B5EF4-FFF2-40B4-BE49-F238E27FC236}">
                <a16:creationId xmlns:a16="http://schemas.microsoft.com/office/drawing/2014/main" id="{01368EAD-6A56-F8E5-AEF1-785573967B0F}"/>
              </a:ext>
            </a:extLst>
          </p:cNvPr>
          <p:cNvSpPr txBox="1"/>
          <p:nvPr/>
        </p:nvSpPr>
        <p:spPr>
          <a:xfrm>
            <a:off x="5693645" y="984044"/>
            <a:ext cx="6093068" cy="369332"/>
          </a:xfrm>
          <a:prstGeom prst="rect">
            <a:avLst/>
          </a:prstGeom>
          <a:noFill/>
        </p:spPr>
        <p:txBody>
          <a:bodyPr wrap="square">
            <a:spAutoFit/>
          </a:bodyPr>
          <a:lstStyle/>
          <a:p>
            <a:pPr algn="ctr"/>
            <a:r>
              <a:rPr lang="fr-FR" dirty="0">
                <a:solidFill>
                  <a:schemeClr val="tx1"/>
                </a:solidFill>
              </a:rPr>
              <a:t>JNU Description</a:t>
            </a:r>
            <a:endParaRPr lang="pt-BR" dirty="0">
              <a:solidFill>
                <a:schemeClr val="tx1"/>
              </a:solidFill>
            </a:endParaRPr>
          </a:p>
        </p:txBody>
      </p:sp>
      <p:graphicFrame>
        <p:nvGraphicFramePr>
          <p:cNvPr id="8" name="Tabela 4">
            <a:extLst>
              <a:ext uri="{FF2B5EF4-FFF2-40B4-BE49-F238E27FC236}">
                <a16:creationId xmlns:a16="http://schemas.microsoft.com/office/drawing/2014/main" id="{094AA242-AD84-ABA1-AF8A-18DD0EF7487B}"/>
              </a:ext>
            </a:extLst>
          </p:cNvPr>
          <p:cNvGraphicFramePr>
            <a:graphicFrameLocks noGrp="1"/>
          </p:cNvGraphicFramePr>
          <p:nvPr>
            <p:extLst>
              <p:ext uri="{D42A27DB-BD31-4B8C-83A1-F6EECF244321}">
                <p14:modId xmlns:p14="http://schemas.microsoft.com/office/powerpoint/2010/main" val="4020945275"/>
              </p:ext>
            </p:extLst>
          </p:nvPr>
        </p:nvGraphicFramePr>
        <p:xfrm>
          <a:off x="7010400" y="1378129"/>
          <a:ext cx="3272755" cy="4524373"/>
        </p:xfrm>
        <a:graphic>
          <a:graphicData uri="http://schemas.openxmlformats.org/drawingml/2006/table">
            <a:tbl>
              <a:tblPr firstRow="1" firstCol="1" bandRow="1">
                <a:tableStyleId>{D27102A9-8310-4765-A935-A1911B00CA55}</a:tableStyleId>
              </a:tblPr>
              <a:tblGrid>
                <a:gridCol w="3272755">
                  <a:extLst>
                    <a:ext uri="{9D8B030D-6E8A-4147-A177-3AD203B41FA5}">
                      <a16:colId xmlns:a16="http://schemas.microsoft.com/office/drawing/2014/main" val="3110871987"/>
                    </a:ext>
                  </a:extLst>
                </a:gridCol>
              </a:tblGrid>
              <a:tr h="323599">
                <a:tc>
                  <a:txBody>
                    <a:bodyPr/>
                    <a:lstStyle/>
                    <a:p>
                      <a:pPr algn="ctr" fontAlgn="b"/>
                      <a:r>
                        <a:rPr lang="pt-BR" sz="2000" u="none" strike="noStrike" dirty="0" err="1">
                          <a:effectLst/>
                        </a:rPr>
                        <a:t>Mode</a:t>
                      </a:r>
                      <a:r>
                        <a:rPr lang="pt-BR" sz="2000" u="none" strike="noStrike" dirty="0">
                          <a:effectLst/>
                        </a:rPr>
                        <a:t> </a:t>
                      </a:r>
                      <a:r>
                        <a:rPr lang="pt-BR" sz="2000" u="none" strike="noStrike" dirty="0" err="1">
                          <a:effectLst/>
                        </a:rPr>
                        <a:t>Description</a:t>
                      </a:r>
                      <a:endParaRPr lang="pt-BR" sz="2000" b="0" i="0" u="none" strike="noStrike" dirty="0">
                        <a:solidFill>
                          <a:srgbClr val="000000"/>
                        </a:solidFill>
                        <a:effectLst/>
                        <a:latin typeface="Calibri" panose="020F0502020204030204" pitchFamily="34" charset="0"/>
                      </a:endParaRPr>
                    </a:p>
                  </a:txBody>
                  <a:tcPr marL="6015" marR="6015" marT="6015" marB="0" anchor="b"/>
                </a:tc>
                <a:extLst>
                  <a:ext uri="{0D108BD9-81ED-4DB2-BD59-A6C34878D82A}">
                    <a16:rowId xmlns:a16="http://schemas.microsoft.com/office/drawing/2014/main" val="1724527763"/>
                  </a:ext>
                </a:extLst>
              </a:tr>
              <a:tr h="323599">
                <a:tc>
                  <a:txBody>
                    <a:bodyPr/>
                    <a:lstStyle/>
                    <a:p>
                      <a:pPr algn="l" fontAlgn="b"/>
                      <a:r>
                        <a:rPr lang="en-US" sz="2000" b="0" u="none" strike="noStrike" dirty="0">
                          <a:effectLst/>
                        </a:rPr>
                        <a:t>Health State at 600 rpm</a:t>
                      </a:r>
                      <a:endParaRPr lang="en-US" sz="2000" b="0" i="0" u="none" strike="noStrike" dirty="0">
                        <a:solidFill>
                          <a:srgbClr val="000000"/>
                        </a:solidFill>
                        <a:effectLst/>
                        <a:latin typeface="Calibri" panose="020F0502020204030204" pitchFamily="34" charset="0"/>
                      </a:endParaRPr>
                    </a:p>
                  </a:txBody>
                  <a:tcPr marL="6015" marR="6015" marT="6015" marB="0" anchor="ctr">
                    <a:solidFill>
                      <a:schemeClr val="accent2">
                        <a:lumMod val="20000"/>
                        <a:lumOff val="80000"/>
                      </a:schemeClr>
                    </a:solidFill>
                  </a:tcPr>
                </a:tc>
                <a:extLst>
                  <a:ext uri="{0D108BD9-81ED-4DB2-BD59-A6C34878D82A}">
                    <a16:rowId xmlns:a16="http://schemas.microsoft.com/office/drawing/2014/main" val="2864955321"/>
                  </a:ext>
                </a:extLst>
              </a:tr>
              <a:tr h="323599">
                <a:tc>
                  <a:txBody>
                    <a:bodyPr/>
                    <a:lstStyle/>
                    <a:p>
                      <a:pPr algn="l" fontAlgn="b"/>
                      <a:r>
                        <a:rPr lang="nb-NO" sz="2000" b="0" u="none" strike="noStrike" dirty="0">
                          <a:effectLst/>
                        </a:rPr>
                        <a:t>Inner ring at 600 rpm</a:t>
                      </a:r>
                      <a:endParaRPr lang="nb-NO" sz="2000" b="0" i="0" u="none" strike="noStrike" dirty="0">
                        <a:solidFill>
                          <a:srgbClr val="000000"/>
                        </a:solidFill>
                        <a:effectLst/>
                        <a:latin typeface="Calibri" panose="020F0502020204030204" pitchFamily="34" charset="0"/>
                      </a:endParaRPr>
                    </a:p>
                  </a:txBody>
                  <a:tcPr marL="6015" marR="6015" marT="6015" marB="0" anchor="ctr">
                    <a:solidFill>
                      <a:schemeClr val="accent2">
                        <a:lumMod val="20000"/>
                        <a:lumOff val="80000"/>
                      </a:schemeClr>
                    </a:solidFill>
                  </a:tcPr>
                </a:tc>
                <a:extLst>
                  <a:ext uri="{0D108BD9-81ED-4DB2-BD59-A6C34878D82A}">
                    <a16:rowId xmlns:a16="http://schemas.microsoft.com/office/drawing/2014/main" val="979585617"/>
                  </a:ext>
                </a:extLst>
              </a:tr>
              <a:tr h="323599">
                <a:tc>
                  <a:txBody>
                    <a:bodyPr/>
                    <a:lstStyle/>
                    <a:p>
                      <a:pPr algn="l" fontAlgn="b"/>
                      <a:r>
                        <a:rPr lang="pt-BR" sz="2000" b="0" u="none" strike="noStrike" dirty="0" err="1">
                          <a:effectLst/>
                        </a:rPr>
                        <a:t>Outer</a:t>
                      </a:r>
                      <a:r>
                        <a:rPr lang="pt-BR" sz="2000" b="0" u="none" strike="noStrike" dirty="0">
                          <a:effectLst/>
                        </a:rPr>
                        <a:t> </a:t>
                      </a:r>
                      <a:r>
                        <a:rPr lang="pt-BR" sz="2000" b="0" u="none" strike="noStrike" dirty="0" err="1">
                          <a:effectLst/>
                        </a:rPr>
                        <a:t>ring</a:t>
                      </a:r>
                      <a:r>
                        <a:rPr lang="pt-BR" sz="2000" b="0" u="none" strike="noStrike" dirty="0">
                          <a:effectLst/>
                        </a:rPr>
                        <a:t> </a:t>
                      </a:r>
                      <a:r>
                        <a:rPr lang="pt-BR" sz="2000" b="0" u="none" strike="noStrike" dirty="0" err="1">
                          <a:effectLst/>
                        </a:rPr>
                        <a:t>at</a:t>
                      </a:r>
                      <a:r>
                        <a:rPr lang="pt-BR" sz="2000" b="0" u="none" strike="noStrike" dirty="0">
                          <a:effectLst/>
                        </a:rPr>
                        <a:t> 600 rpm</a:t>
                      </a:r>
                      <a:endParaRPr lang="pt-BR" sz="2000" b="0" i="0" u="none" strike="noStrike" dirty="0">
                        <a:solidFill>
                          <a:srgbClr val="000000"/>
                        </a:solidFill>
                        <a:effectLst/>
                        <a:latin typeface="Calibri" panose="020F0502020204030204" pitchFamily="34" charset="0"/>
                      </a:endParaRPr>
                    </a:p>
                  </a:txBody>
                  <a:tcPr marL="6015" marR="6015" marT="6015" marB="0" anchor="ctr">
                    <a:solidFill>
                      <a:schemeClr val="accent2">
                        <a:lumMod val="20000"/>
                        <a:lumOff val="80000"/>
                      </a:schemeClr>
                    </a:solidFill>
                  </a:tcPr>
                </a:tc>
                <a:extLst>
                  <a:ext uri="{0D108BD9-81ED-4DB2-BD59-A6C34878D82A}">
                    <a16:rowId xmlns:a16="http://schemas.microsoft.com/office/drawing/2014/main" val="646591147"/>
                  </a:ext>
                </a:extLst>
              </a:tr>
              <a:tr h="429461">
                <a:tc>
                  <a:txBody>
                    <a:bodyPr/>
                    <a:lstStyle/>
                    <a:p>
                      <a:pPr algn="l" fontAlgn="b"/>
                      <a:r>
                        <a:rPr lang="pt-BR" sz="2000" b="0" u="none" strike="noStrike" dirty="0">
                          <a:effectLst/>
                        </a:rPr>
                        <a:t>Rolling </a:t>
                      </a:r>
                      <a:r>
                        <a:rPr lang="pt-BR" sz="2000" b="0" u="none" strike="noStrike" dirty="0" err="1">
                          <a:effectLst/>
                        </a:rPr>
                        <a:t>Element</a:t>
                      </a:r>
                      <a:r>
                        <a:rPr lang="pt-BR" sz="2000" b="0" u="none" strike="noStrike" dirty="0">
                          <a:effectLst/>
                        </a:rPr>
                        <a:t> </a:t>
                      </a:r>
                      <a:r>
                        <a:rPr lang="pt-BR" sz="2000" b="0" u="none" strike="noStrike" dirty="0" err="1">
                          <a:effectLst/>
                        </a:rPr>
                        <a:t>at</a:t>
                      </a:r>
                      <a:r>
                        <a:rPr lang="pt-BR" sz="2000" b="0" u="none" strike="noStrike" dirty="0">
                          <a:effectLst/>
                        </a:rPr>
                        <a:t> 600 rpm</a:t>
                      </a:r>
                      <a:endParaRPr lang="pt-BR" sz="2000" b="0" i="0" u="none" strike="noStrike" dirty="0">
                        <a:solidFill>
                          <a:srgbClr val="000000"/>
                        </a:solidFill>
                        <a:effectLst/>
                        <a:latin typeface="Calibri" panose="020F0502020204030204" pitchFamily="34" charset="0"/>
                      </a:endParaRPr>
                    </a:p>
                  </a:txBody>
                  <a:tcPr marL="6015" marR="6015" marT="6015" marB="0" anchor="ctr">
                    <a:solidFill>
                      <a:schemeClr val="accent2">
                        <a:lumMod val="20000"/>
                        <a:lumOff val="80000"/>
                      </a:schemeClr>
                    </a:solidFill>
                  </a:tcPr>
                </a:tc>
                <a:extLst>
                  <a:ext uri="{0D108BD9-81ED-4DB2-BD59-A6C34878D82A}">
                    <a16:rowId xmlns:a16="http://schemas.microsoft.com/office/drawing/2014/main" val="223946631"/>
                  </a:ext>
                </a:extLst>
              </a:tr>
              <a:tr h="323599">
                <a:tc>
                  <a:txBody>
                    <a:bodyPr/>
                    <a:lstStyle/>
                    <a:p>
                      <a:pPr algn="l" fontAlgn="b"/>
                      <a:r>
                        <a:rPr lang="en-US" sz="2000" b="0" u="none" strike="noStrike" dirty="0">
                          <a:effectLst/>
                        </a:rPr>
                        <a:t>Health State at 800 rpm</a:t>
                      </a:r>
                      <a:endParaRPr lang="en-US" sz="2000" b="0" i="0" u="none" strike="noStrike" dirty="0">
                        <a:solidFill>
                          <a:srgbClr val="000000"/>
                        </a:solidFill>
                        <a:effectLst/>
                        <a:latin typeface="Calibri" panose="020F0502020204030204" pitchFamily="34" charset="0"/>
                      </a:endParaRPr>
                    </a:p>
                  </a:txBody>
                  <a:tcPr marL="6015" marR="6015" marT="6015" marB="0" anchor="ctr">
                    <a:solidFill>
                      <a:schemeClr val="accent6">
                        <a:lumMod val="40000"/>
                        <a:lumOff val="60000"/>
                      </a:schemeClr>
                    </a:solidFill>
                  </a:tcPr>
                </a:tc>
                <a:extLst>
                  <a:ext uri="{0D108BD9-81ED-4DB2-BD59-A6C34878D82A}">
                    <a16:rowId xmlns:a16="http://schemas.microsoft.com/office/drawing/2014/main" val="3384590175"/>
                  </a:ext>
                </a:extLst>
              </a:tr>
              <a:tr h="323599">
                <a:tc>
                  <a:txBody>
                    <a:bodyPr/>
                    <a:lstStyle/>
                    <a:p>
                      <a:pPr algn="l" fontAlgn="b"/>
                      <a:r>
                        <a:rPr lang="nb-NO" sz="2000" b="0" u="none" strike="noStrike">
                          <a:effectLst/>
                        </a:rPr>
                        <a:t>Inner ring at 800 rpm</a:t>
                      </a:r>
                      <a:endParaRPr lang="nb-NO" sz="2000" b="0" i="0" u="none" strike="noStrike">
                        <a:solidFill>
                          <a:srgbClr val="000000"/>
                        </a:solidFill>
                        <a:effectLst/>
                        <a:latin typeface="Calibri" panose="020F0502020204030204" pitchFamily="34" charset="0"/>
                      </a:endParaRPr>
                    </a:p>
                  </a:txBody>
                  <a:tcPr marL="6015" marR="6015" marT="6015" marB="0" anchor="ctr">
                    <a:solidFill>
                      <a:schemeClr val="accent6">
                        <a:lumMod val="40000"/>
                        <a:lumOff val="60000"/>
                      </a:schemeClr>
                    </a:solidFill>
                  </a:tcPr>
                </a:tc>
                <a:extLst>
                  <a:ext uri="{0D108BD9-81ED-4DB2-BD59-A6C34878D82A}">
                    <a16:rowId xmlns:a16="http://schemas.microsoft.com/office/drawing/2014/main" val="1213765750"/>
                  </a:ext>
                </a:extLst>
              </a:tr>
              <a:tr h="323599">
                <a:tc>
                  <a:txBody>
                    <a:bodyPr/>
                    <a:lstStyle/>
                    <a:p>
                      <a:pPr algn="l" fontAlgn="b"/>
                      <a:r>
                        <a:rPr lang="pt-BR" sz="2000" b="0" u="none" strike="noStrike">
                          <a:effectLst/>
                        </a:rPr>
                        <a:t>Outer ring at 800 rpm</a:t>
                      </a:r>
                      <a:endParaRPr lang="pt-BR" sz="2000" b="0" i="0" u="none" strike="noStrike">
                        <a:solidFill>
                          <a:srgbClr val="000000"/>
                        </a:solidFill>
                        <a:effectLst/>
                        <a:latin typeface="Calibri" panose="020F0502020204030204" pitchFamily="34" charset="0"/>
                      </a:endParaRPr>
                    </a:p>
                  </a:txBody>
                  <a:tcPr marL="6015" marR="6015" marT="6015" marB="0" anchor="ctr">
                    <a:solidFill>
                      <a:schemeClr val="accent6">
                        <a:lumMod val="40000"/>
                        <a:lumOff val="60000"/>
                      </a:schemeClr>
                    </a:solidFill>
                  </a:tcPr>
                </a:tc>
                <a:extLst>
                  <a:ext uri="{0D108BD9-81ED-4DB2-BD59-A6C34878D82A}">
                    <a16:rowId xmlns:a16="http://schemas.microsoft.com/office/drawing/2014/main" val="715186777"/>
                  </a:ext>
                </a:extLst>
              </a:tr>
              <a:tr h="429461">
                <a:tc>
                  <a:txBody>
                    <a:bodyPr/>
                    <a:lstStyle/>
                    <a:p>
                      <a:pPr algn="l" fontAlgn="b"/>
                      <a:r>
                        <a:rPr lang="pt-BR" sz="2000" b="0" u="none" strike="noStrike" dirty="0">
                          <a:effectLst/>
                        </a:rPr>
                        <a:t>Rolling </a:t>
                      </a:r>
                      <a:r>
                        <a:rPr lang="pt-BR" sz="2000" b="0" u="none" strike="noStrike" dirty="0" err="1">
                          <a:effectLst/>
                        </a:rPr>
                        <a:t>Element</a:t>
                      </a:r>
                      <a:r>
                        <a:rPr lang="pt-BR" sz="2000" b="0" u="none" strike="noStrike" dirty="0">
                          <a:effectLst/>
                        </a:rPr>
                        <a:t> </a:t>
                      </a:r>
                      <a:r>
                        <a:rPr lang="pt-BR" sz="2000" b="0" u="none" strike="noStrike" dirty="0" err="1">
                          <a:effectLst/>
                        </a:rPr>
                        <a:t>at</a:t>
                      </a:r>
                      <a:r>
                        <a:rPr lang="pt-BR" sz="2000" b="0" u="none" strike="noStrike" dirty="0">
                          <a:effectLst/>
                        </a:rPr>
                        <a:t> 800 rpm</a:t>
                      </a:r>
                      <a:endParaRPr lang="pt-BR" sz="2000" b="0" i="0" u="none" strike="noStrike" dirty="0">
                        <a:solidFill>
                          <a:srgbClr val="000000"/>
                        </a:solidFill>
                        <a:effectLst/>
                        <a:latin typeface="Calibri" panose="020F0502020204030204" pitchFamily="34" charset="0"/>
                      </a:endParaRPr>
                    </a:p>
                  </a:txBody>
                  <a:tcPr marL="6015" marR="6015" marT="6015" marB="0" anchor="ctr">
                    <a:solidFill>
                      <a:schemeClr val="accent6">
                        <a:lumMod val="40000"/>
                        <a:lumOff val="60000"/>
                      </a:schemeClr>
                    </a:solidFill>
                  </a:tcPr>
                </a:tc>
                <a:extLst>
                  <a:ext uri="{0D108BD9-81ED-4DB2-BD59-A6C34878D82A}">
                    <a16:rowId xmlns:a16="http://schemas.microsoft.com/office/drawing/2014/main" val="396932137"/>
                  </a:ext>
                </a:extLst>
              </a:tr>
              <a:tr h="323599">
                <a:tc>
                  <a:txBody>
                    <a:bodyPr/>
                    <a:lstStyle/>
                    <a:p>
                      <a:pPr algn="l" fontAlgn="b"/>
                      <a:r>
                        <a:rPr lang="en-US" sz="2000" b="0" u="none" strike="noStrike">
                          <a:effectLst/>
                        </a:rPr>
                        <a:t>Health State at 1000 rpm</a:t>
                      </a:r>
                      <a:endParaRPr lang="en-US" sz="2000" b="0" i="0" u="none" strike="noStrike">
                        <a:solidFill>
                          <a:srgbClr val="000000"/>
                        </a:solidFill>
                        <a:effectLst/>
                        <a:latin typeface="Calibri" panose="020F0502020204030204" pitchFamily="34" charset="0"/>
                      </a:endParaRPr>
                    </a:p>
                  </a:txBody>
                  <a:tcPr marL="6015" marR="6015" marT="6015" marB="0" anchor="ctr">
                    <a:solidFill>
                      <a:schemeClr val="accent6">
                        <a:lumMod val="60000"/>
                        <a:lumOff val="40000"/>
                      </a:schemeClr>
                    </a:solidFill>
                  </a:tcPr>
                </a:tc>
                <a:extLst>
                  <a:ext uri="{0D108BD9-81ED-4DB2-BD59-A6C34878D82A}">
                    <a16:rowId xmlns:a16="http://schemas.microsoft.com/office/drawing/2014/main" val="1094640597"/>
                  </a:ext>
                </a:extLst>
              </a:tr>
              <a:tr h="323599">
                <a:tc>
                  <a:txBody>
                    <a:bodyPr/>
                    <a:lstStyle/>
                    <a:p>
                      <a:pPr algn="l" fontAlgn="b"/>
                      <a:r>
                        <a:rPr lang="nb-NO" sz="2000" b="0" u="none" strike="noStrike">
                          <a:effectLst/>
                        </a:rPr>
                        <a:t>Inner ring at 1000 rpm</a:t>
                      </a:r>
                      <a:endParaRPr lang="nb-NO" sz="2000" b="0" i="0" u="none" strike="noStrike">
                        <a:solidFill>
                          <a:srgbClr val="000000"/>
                        </a:solidFill>
                        <a:effectLst/>
                        <a:latin typeface="Calibri" panose="020F0502020204030204" pitchFamily="34" charset="0"/>
                      </a:endParaRPr>
                    </a:p>
                  </a:txBody>
                  <a:tcPr marL="6015" marR="6015" marT="6015" marB="0" anchor="ctr">
                    <a:solidFill>
                      <a:schemeClr val="accent6">
                        <a:lumMod val="60000"/>
                        <a:lumOff val="40000"/>
                      </a:schemeClr>
                    </a:solidFill>
                  </a:tcPr>
                </a:tc>
                <a:extLst>
                  <a:ext uri="{0D108BD9-81ED-4DB2-BD59-A6C34878D82A}">
                    <a16:rowId xmlns:a16="http://schemas.microsoft.com/office/drawing/2014/main" val="1237394363"/>
                  </a:ext>
                </a:extLst>
              </a:tr>
              <a:tr h="323599">
                <a:tc>
                  <a:txBody>
                    <a:bodyPr/>
                    <a:lstStyle/>
                    <a:p>
                      <a:pPr algn="l" fontAlgn="b"/>
                      <a:r>
                        <a:rPr lang="pt-BR" sz="2000" b="0" u="none" strike="noStrike">
                          <a:effectLst/>
                        </a:rPr>
                        <a:t>Outer ring at 1000 rpm</a:t>
                      </a:r>
                      <a:endParaRPr lang="pt-BR" sz="2000" b="0" i="0" u="none" strike="noStrike">
                        <a:solidFill>
                          <a:srgbClr val="000000"/>
                        </a:solidFill>
                        <a:effectLst/>
                        <a:latin typeface="Calibri" panose="020F0502020204030204" pitchFamily="34" charset="0"/>
                      </a:endParaRPr>
                    </a:p>
                  </a:txBody>
                  <a:tcPr marL="6015" marR="6015" marT="6015" marB="0" anchor="ctr">
                    <a:solidFill>
                      <a:schemeClr val="accent6">
                        <a:lumMod val="60000"/>
                        <a:lumOff val="40000"/>
                      </a:schemeClr>
                    </a:solidFill>
                  </a:tcPr>
                </a:tc>
                <a:extLst>
                  <a:ext uri="{0D108BD9-81ED-4DB2-BD59-A6C34878D82A}">
                    <a16:rowId xmlns:a16="http://schemas.microsoft.com/office/drawing/2014/main" val="2610560203"/>
                  </a:ext>
                </a:extLst>
              </a:tr>
              <a:tr h="429461">
                <a:tc>
                  <a:txBody>
                    <a:bodyPr/>
                    <a:lstStyle/>
                    <a:p>
                      <a:pPr algn="l" fontAlgn="b"/>
                      <a:r>
                        <a:rPr lang="pt-BR" sz="2000" b="0" u="none" strike="noStrike" dirty="0">
                          <a:effectLst/>
                        </a:rPr>
                        <a:t>Rolling </a:t>
                      </a:r>
                      <a:r>
                        <a:rPr lang="pt-BR" sz="2000" b="0" u="none" strike="noStrike" dirty="0" err="1">
                          <a:effectLst/>
                        </a:rPr>
                        <a:t>Element</a:t>
                      </a:r>
                      <a:r>
                        <a:rPr lang="pt-BR" sz="2000" b="0" u="none" strike="noStrike" dirty="0">
                          <a:effectLst/>
                        </a:rPr>
                        <a:t> </a:t>
                      </a:r>
                      <a:r>
                        <a:rPr lang="pt-BR" sz="2000" b="0" u="none" strike="noStrike" dirty="0" err="1">
                          <a:effectLst/>
                        </a:rPr>
                        <a:t>at</a:t>
                      </a:r>
                      <a:r>
                        <a:rPr lang="pt-BR" sz="2000" b="0" u="none" strike="noStrike" dirty="0">
                          <a:effectLst/>
                        </a:rPr>
                        <a:t> 1000 rpm</a:t>
                      </a:r>
                      <a:endParaRPr lang="pt-BR" sz="2000" b="0" i="0" u="none" strike="noStrike" dirty="0">
                        <a:solidFill>
                          <a:srgbClr val="000000"/>
                        </a:solidFill>
                        <a:effectLst/>
                        <a:latin typeface="Calibri" panose="020F0502020204030204" pitchFamily="34" charset="0"/>
                      </a:endParaRPr>
                    </a:p>
                  </a:txBody>
                  <a:tcPr marL="6015" marR="6015" marT="6015" marB="0" anchor="ctr">
                    <a:solidFill>
                      <a:schemeClr val="accent6">
                        <a:lumMod val="60000"/>
                        <a:lumOff val="40000"/>
                      </a:schemeClr>
                    </a:solidFill>
                  </a:tcPr>
                </a:tc>
                <a:extLst>
                  <a:ext uri="{0D108BD9-81ED-4DB2-BD59-A6C34878D82A}">
                    <a16:rowId xmlns:a16="http://schemas.microsoft.com/office/drawing/2014/main" val="1050566165"/>
                  </a:ext>
                </a:extLst>
              </a:tr>
            </a:tbl>
          </a:graphicData>
        </a:graphic>
      </p:graphicFrame>
    </p:spTree>
    <p:extLst>
      <p:ext uri="{BB962C8B-B14F-4D97-AF65-F5344CB8AC3E}">
        <p14:creationId xmlns:p14="http://schemas.microsoft.com/office/powerpoint/2010/main" val="1506981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7620000" y="775585"/>
            <a:ext cx="10363200" cy="4524375"/>
          </a:xfrm>
        </p:spPr>
        <p:txBody>
          <a:bodyPr/>
          <a:lstStyle/>
          <a:p>
            <a:pPr marL="457200" lvl="1" indent="0" algn="just">
              <a:spcAft>
                <a:spcPts val="1200"/>
              </a:spcAft>
              <a:buNone/>
            </a:pPr>
            <a:r>
              <a:rPr lang="en-US" sz="2400" b="1" dirty="0">
                <a:ea typeface="PMingLiU" panose="020B0604030504040204" pitchFamily="18" charset="-120"/>
              </a:rPr>
              <a:t>	</a:t>
            </a:r>
            <a:endParaRPr lang="en-IN" dirty="0"/>
          </a:p>
          <a:p>
            <a:endParaRPr lang="en-IN" dirty="0"/>
          </a:p>
          <a:p>
            <a:endParaRPr lang="en-IN" dirty="0"/>
          </a:p>
          <a:p>
            <a:endParaRPr lang="en-IN" dirty="0"/>
          </a:p>
          <a:p>
            <a:endParaRPr lang="en-IN" dirty="0"/>
          </a:p>
          <a:p>
            <a:pPr marL="0" indent="0">
              <a:buNone/>
            </a:pPr>
            <a:r>
              <a:rPr lang="en-IN" dirty="0"/>
              <a:t> </a:t>
            </a:r>
            <a:endParaRPr lang="pt-BR" sz="2800" dirty="0"/>
          </a:p>
        </p:txBody>
      </p:sp>
      <p:sp>
        <p:nvSpPr>
          <p:cNvPr id="3" name="Título 2"/>
          <p:cNvSpPr>
            <a:spLocks noGrp="1"/>
          </p:cNvSpPr>
          <p:nvPr>
            <p:ph type="title"/>
          </p:nvPr>
        </p:nvSpPr>
        <p:spPr/>
        <p:txBody>
          <a:bodyPr/>
          <a:lstStyle/>
          <a:p>
            <a:r>
              <a:rPr lang="en-IN" dirty="0"/>
              <a:t>Input types</a:t>
            </a:r>
            <a:endParaRPr lang="pt-BR" dirty="0"/>
          </a:p>
        </p:txBody>
      </p:sp>
      <p:grpSp>
        <p:nvGrpSpPr>
          <p:cNvPr id="14" name="Group 95">
            <a:extLst>
              <a:ext uri="{FF2B5EF4-FFF2-40B4-BE49-F238E27FC236}">
                <a16:creationId xmlns:a16="http://schemas.microsoft.com/office/drawing/2014/main" id="{C57ACB26-0CC7-DE88-B411-00166CF2DBE7}"/>
              </a:ext>
            </a:extLst>
          </p:cNvPr>
          <p:cNvGrpSpPr/>
          <p:nvPr/>
        </p:nvGrpSpPr>
        <p:grpSpPr>
          <a:xfrm>
            <a:off x="838201" y="1295400"/>
            <a:ext cx="380999" cy="338840"/>
            <a:chOff x="933448" y="4007973"/>
            <a:chExt cx="1171575" cy="1173163"/>
          </a:xfrm>
          <a:solidFill>
            <a:schemeClr val="accent1"/>
          </a:solidFill>
        </p:grpSpPr>
        <p:sp>
          <p:nvSpPr>
            <p:cNvPr id="15" name="Freeform 26">
              <a:extLst>
                <a:ext uri="{FF2B5EF4-FFF2-40B4-BE49-F238E27FC236}">
                  <a16:creationId xmlns:a16="http://schemas.microsoft.com/office/drawing/2014/main" id="{8CAB51F3-8433-1FD6-14D2-9EDF49F8E9B9}"/>
                </a:ext>
              </a:extLst>
            </p:cNvPr>
            <p:cNvSpPr>
              <a:spLocks noEditPoints="1"/>
            </p:cNvSpPr>
            <p:nvPr/>
          </p:nvSpPr>
          <p:spPr bwMode="auto">
            <a:xfrm>
              <a:off x="933448" y="4007973"/>
              <a:ext cx="1171575" cy="1173163"/>
            </a:xfrm>
            <a:custGeom>
              <a:avLst/>
              <a:gdLst>
                <a:gd name="T0" fmla="*/ 269 w 565"/>
                <a:gd name="T1" fmla="*/ 0 h 566"/>
                <a:gd name="T2" fmla="*/ 226 w 565"/>
                <a:gd name="T3" fmla="*/ 53 h 566"/>
                <a:gd name="T4" fmla="*/ 160 w 565"/>
                <a:gd name="T5" fmla="*/ 27 h 566"/>
                <a:gd name="T6" fmla="*/ 141 w 565"/>
                <a:gd name="T7" fmla="*/ 93 h 566"/>
                <a:gd name="T8" fmla="*/ 73 w 565"/>
                <a:gd name="T9" fmla="*/ 92 h 566"/>
                <a:gd name="T10" fmla="*/ 80 w 565"/>
                <a:gd name="T11" fmla="*/ 160 h 566"/>
                <a:gd name="T12" fmla="*/ 14 w 565"/>
                <a:gd name="T13" fmla="*/ 188 h 566"/>
                <a:gd name="T14" fmla="*/ 48 w 565"/>
                <a:gd name="T15" fmla="*/ 248 h 566"/>
                <a:gd name="T16" fmla="*/ 0 w 565"/>
                <a:gd name="T17" fmla="*/ 296 h 566"/>
                <a:gd name="T18" fmla="*/ 53 w 565"/>
                <a:gd name="T19" fmla="*/ 339 h 566"/>
                <a:gd name="T20" fmla="*/ 27 w 565"/>
                <a:gd name="T21" fmla="*/ 405 h 566"/>
                <a:gd name="T22" fmla="*/ 93 w 565"/>
                <a:gd name="T23" fmla="*/ 424 h 566"/>
                <a:gd name="T24" fmla="*/ 92 w 565"/>
                <a:gd name="T25" fmla="*/ 492 h 566"/>
                <a:gd name="T26" fmla="*/ 160 w 565"/>
                <a:gd name="T27" fmla="*/ 485 h 566"/>
                <a:gd name="T28" fmla="*/ 188 w 565"/>
                <a:gd name="T29" fmla="*/ 550 h 566"/>
                <a:gd name="T30" fmla="*/ 248 w 565"/>
                <a:gd name="T31" fmla="*/ 517 h 566"/>
                <a:gd name="T32" fmla="*/ 296 w 565"/>
                <a:gd name="T33" fmla="*/ 566 h 566"/>
                <a:gd name="T34" fmla="*/ 339 w 565"/>
                <a:gd name="T35" fmla="*/ 513 h 566"/>
                <a:gd name="T36" fmla="*/ 405 w 565"/>
                <a:gd name="T37" fmla="*/ 538 h 566"/>
                <a:gd name="T38" fmla="*/ 424 w 565"/>
                <a:gd name="T39" fmla="*/ 473 h 566"/>
                <a:gd name="T40" fmla="*/ 492 w 565"/>
                <a:gd name="T41" fmla="*/ 473 h 566"/>
                <a:gd name="T42" fmla="*/ 485 w 565"/>
                <a:gd name="T43" fmla="*/ 405 h 566"/>
                <a:gd name="T44" fmla="*/ 550 w 565"/>
                <a:gd name="T45" fmla="*/ 377 h 566"/>
                <a:gd name="T46" fmla="*/ 517 w 565"/>
                <a:gd name="T47" fmla="*/ 317 h 566"/>
                <a:gd name="T48" fmla="*/ 565 w 565"/>
                <a:gd name="T49" fmla="*/ 269 h 566"/>
                <a:gd name="T50" fmla="*/ 512 w 565"/>
                <a:gd name="T51" fmla="*/ 226 h 566"/>
                <a:gd name="T52" fmla="*/ 538 w 565"/>
                <a:gd name="T53" fmla="*/ 160 h 566"/>
                <a:gd name="T54" fmla="*/ 472 w 565"/>
                <a:gd name="T55" fmla="*/ 141 h 566"/>
                <a:gd name="T56" fmla="*/ 473 w 565"/>
                <a:gd name="T57" fmla="*/ 73 h 566"/>
                <a:gd name="T58" fmla="*/ 405 w 565"/>
                <a:gd name="T59" fmla="*/ 80 h 566"/>
                <a:gd name="T60" fmla="*/ 377 w 565"/>
                <a:gd name="T61" fmla="*/ 15 h 566"/>
                <a:gd name="T62" fmla="*/ 317 w 565"/>
                <a:gd name="T63" fmla="*/ 48 h 566"/>
                <a:gd name="T64" fmla="*/ 328 w 565"/>
                <a:gd name="T65" fmla="*/ 121 h 566"/>
                <a:gd name="T66" fmla="*/ 237 w 565"/>
                <a:gd name="T67" fmla="*/ 445 h 566"/>
                <a:gd name="T68" fmla="*/ 328 w 565"/>
                <a:gd name="T69" fmla="*/ 121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5" h="566">
                  <a:moveTo>
                    <a:pt x="287" y="46"/>
                  </a:moveTo>
                  <a:cubicBezTo>
                    <a:pt x="269" y="0"/>
                    <a:pt x="269" y="0"/>
                    <a:pt x="269" y="0"/>
                  </a:cubicBezTo>
                  <a:cubicBezTo>
                    <a:pt x="233" y="4"/>
                    <a:pt x="233" y="4"/>
                    <a:pt x="233" y="4"/>
                  </a:cubicBezTo>
                  <a:cubicBezTo>
                    <a:pt x="226" y="53"/>
                    <a:pt x="226" y="53"/>
                    <a:pt x="226" y="53"/>
                  </a:cubicBezTo>
                  <a:cubicBezTo>
                    <a:pt x="215" y="55"/>
                    <a:pt x="205" y="59"/>
                    <a:pt x="194" y="63"/>
                  </a:cubicBezTo>
                  <a:cubicBezTo>
                    <a:pt x="160" y="27"/>
                    <a:pt x="160" y="27"/>
                    <a:pt x="160" y="27"/>
                  </a:cubicBezTo>
                  <a:cubicBezTo>
                    <a:pt x="129" y="45"/>
                    <a:pt x="129" y="45"/>
                    <a:pt x="129" y="45"/>
                  </a:cubicBezTo>
                  <a:cubicBezTo>
                    <a:pt x="141" y="93"/>
                    <a:pt x="141" y="93"/>
                    <a:pt x="141" y="93"/>
                  </a:cubicBezTo>
                  <a:cubicBezTo>
                    <a:pt x="133" y="99"/>
                    <a:pt x="125" y="105"/>
                    <a:pt x="118" y="112"/>
                  </a:cubicBezTo>
                  <a:cubicBezTo>
                    <a:pt x="73" y="92"/>
                    <a:pt x="73" y="92"/>
                    <a:pt x="73" y="92"/>
                  </a:cubicBezTo>
                  <a:cubicBezTo>
                    <a:pt x="50" y="120"/>
                    <a:pt x="50" y="120"/>
                    <a:pt x="50" y="120"/>
                  </a:cubicBezTo>
                  <a:cubicBezTo>
                    <a:pt x="80" y="160"/>
                    <a:pt x="80" y="160"/>
                    <a:pt x="80" y="160"/>
                  </a:cubicBezTo>
                  <a:cubicBezTo>
                    <a:pt x="74" y="169"/>
                    <a:pt x="69" y="179"/>
                    <a:pt x="65" y="190"/>
                  </a:cubicBezTo>
                  <a:cubicBezTo>
                    <a:pt x="14" y="188"/>
                    <a:pt x="14" y="188"/>
                    <a:pt x="14" y="188"/>
                  </a:cubicBezTo>
                  <a:cubicBezTo>
                    <a:pt x="5" y="223"/>
                    <a:pt x="5" y="223"/>
                    <a:pt x="5" y="223"/>
                  </a:cubicBezTo>
                  <a:cubicBezTo>
                    <a:pt x="48" y="248"/>
                    <a:pt x="48" y="248"/>
                    <a:pt x="48" y="248"/>
                  </a:cubicBezTo>
                  <a:cubicBezTo>
                    <a:pt x="47" y="258"/>
                    <a:pt x="46" y="268"/>
                    <a:pt x="46" y="278"/>
                  </a:cubicBezTo>
                  <a:cubicBezTo>
                    <a:pt x="0" y="296"/>
                    <a:pt x="0" y="296"/>
                    <a:pt x="0" y="296"/>
                  </a:cubicBezTo>
                  <a:cubicBezTo>
                    <a:pt x="4" y="332"/>
                    <a:pt x="4" y="332"/>
                    <a:pt x="4" y="332"/>
                  </a:cubicBezTo>
                  <a:cubicBezTo>
                    <a:pt x="53" y="339"/>
                    <a:pt x="53" y="339"/>
                    <a:pt x="53" y="339"/>
                  </a:cubicBezTo>
                  <a:cubicBezTo>
                    <a:pt x="55" y="350"/>
                    <a:pt x="59" y="360"/>
                    <a:pt x="63" y="371"/>
                  </a:cubicBezTo>
                  <a:cubicBezTo>
                    <a:pt x="27" y="405"/>
                    <a:pt x="27" y="405"/>
                    <a:pt x="27" y="405"/>
                  </a:cubicBezTo>
                  <a:cubicBezTo>
                    <a:pt x="45" y="436"/>
                    <a:pt x="45" y="436"/>
                    <a:pt x="45" y="436"/>
                  </a:cubicBezTo>
                  <a:cubicBezTo>
                    <a:pt x="93" y="424"/>
                    <a:pt x="93" y="424"/>
                    <a:pt x="93" y="424"/>
                  </a:cubicBezTo>
                  <a:cubicBezTo>
                    <a:pt x="99" y="432"/>
                    <a:pt x="105" y="440"/>
                    <a:pt x="112" y="447"/>
                  </a:cubicBezTo>
                  <a:cubicBezTo>
                    <a:pt x="92" y="492"/>
                    <a:pt x="92" y="492"/>
                    <a:pt x="92" y="492"/>
                  </a:cubicBezTo>
                  <a:cubicBezTo>
                    <a:pt x="120" y="515"/>
                    <a:pt x="120" y="515"/>
                    <a:pt x="120" y="515"/>
                  </a:cubicBezTo>
                  <a:cubicBezTo>
                    <a:pt x="160" y="485"/>
                    <a:pt x="160" y="485"/>
                    <a:pt x="160" y="485"/>
                  </a:cubicBezTo>
                  <a:cubicBezTo>
                    <a:pt x="169" y="491"/>
                    <a:pt x="179" y="496"/>
                    <a:pt x="189" y="500"/>
                  </a:cubicBezTo>
                  <a:cubicBezTo>
                    <a:pt x="188" y="550"/>
                    <a:pt x="188" y="550"/>
                    <a:pt x="188" y="550"/>
                  </a:cubicBezTo>
                  <a:cubicBezTo>
                    <a:pt x="223" y="560"/>
                    <a:pt x="223" y="560"/>
                    <a:pt x="223" y="560"/>
                  </a:cubicBezTo>
                  <a:cubicBezTo>
                    <a:pt x="248" y="517"/>
                    <a:pt x="248" y="517"/>
                    <a:pt x="248" y="517"/>
                  </a:cubicBezTo>
                  <a:cubicBezTo>
                    <a:pt x="258" y="518"/>
                    <a:pt x="268" y="519"/>
                    <a:pt x="278" y="519"/>
                  </a:cubicBezTo>
                  <a:cubicBezTo>
                    <a:pt x="296" y="566"/>
                    <a:pt x="296" y="566"/>
                    <a:pt x="296" y="566"/>
                  </a:cubicBezTo>
                  <a:cubicBezTo>
                    <a:pt x="332" y="562"/>
                    <a:pt x="332" y="562"/>
                    <a:pt x="332" y="562"/>
                  </a:cubicBezTo>
                  <a:cubicBezTo>
                    <a:pt x="339" y="513"/>
                    <a:pt x="339" y="513"/>
                    <a:pt x="339" y="513"/>
                  </a:cubicBezTo>
                  <a:cubicBezTo>
                    <a:pt x="350" y="510"/>
                    <a:pt x="360" y="507"/>
                    <a:pt x="371" y="502"/>
                  </a:cubicBezTo>
                  <a:cubicBezTo>
                    <a:pt x="405" y="538"/>
                    <a:pt x="405" y="538"/>
                    <a:pt x="405" y="538"/>
                  </a:cubicBezTo>
                  <a:cubicBezTo>
                    <a:pt x="436" y="521"/>
                    <a:pt x="436" y="521"/>
                    <a:pt x="436" y="521"/>
                  </a:cubicBezTo>
                  <a:cubicBezTo>
                    <a:pt x="424" y="473"/>
                    <a:pt x="424" y="473"/>
                    <a:pt x="424" y="473"/>
                  </a:cubicBezTo>
                  <a:cubicBezTo>
                    <a:pt x="432" y="467"/>
                    <a:pt x="440" y="460"/>
                    <a:pt x="447" y="453"/>
                  </a:cubicBezTo>
                  <a:cubicBezTo>
                    <a:pt x="492" y="473"/>
                    <a:pt x="492" y="473"/>
                    <a:pt x="492" y="473"/>
                  </a:cubicBezTo>
                  <a:cubicBezTo>
                    <a:pt x="515" y="445"/>
                    <a:pt x="515" y="445"/>
                    <a:pt x="515" y="445"/>
                  </a:cubicBezTo>
                  <a:cubicBezTo>
                    <a:pt x="485" y="405"/>
                    <a:pt x="485" y="405"/>
                    <a:pt x="485" y="405"/>
                  </a:cubicBezTo>
                  <a:cubicBezTo>
                    <a:pt x="491" y="396"/>
                    <a:pt x="496" y="386"/>
                    <a:pt x="500" y="376"/>
                  </a:cubicBezTo>
                  <a:cubicBezTo>
                    <a:pt x="550" y="377"/>
                    <a:pt x="550" y="377"/>
                    <a:pt x="550" y="377"/>
                  </a:cubicBezTo>
                  <a:cubicBezTo>
                    <a:pt x="560" y="342"/>
                    <a:pt x="560" y="342"/>
                    <a:pt x="560" y="342"/>
                  </a:cubicBezTo>
                  <a:cubicBezTo>
                    <a:pt x="517" y="317"/>
                    <a:pt x="517" y="317"/>
                    <a:pt x="517" y="317"/>
                  </a:cubicBezTo>
                  <a:cubicBezTo>
                    <a:pt x="518" y="307"/>
                    <a:pt x="519" y="297"/>
                    <a:pt x="519" y="287"/>
                  </a:cubicBezTo>
                  <a:cubicBezTo>
                    <a:pt x="565" y="269"/>
                    <a:pt x="565" y="269"/>
                    <a:pt x="565" y="269"/>
                  </a:cubicBezTo>
                  <a:cubicBezTo>
                    <a:pt x="561" y="233"/>
                    <a:pt x="561" y="233"/>
                    <a:pt x="561" y="233"/>
                  </a:cubicBezTo>
                  <a:cubicBezTo>
                    <a:pt x="512" y="226"/>
                    <a:pt x="512" y="226"/>
                    <a:pt x="512" y="226"/>
                  </a:cubicBezTo>
                  <a:cubicBezTo>
                    <a:pt x="510" y="216"/>
                    <a:pt x="506" y="205"/>
                    <a:pt x="502" y="195"/>
                  </a:cubicBezTo>
                  <a:cubicBezTo>
                    <a:pt x="538" y="160"/>
                    <a:pt x="538" y="160"/>
                    <a:pt x="538" y="160"/>
                  </a:cubicBezTo>
                  <a:cubicBezTo>
                    <a:pt x="520" y="129"/>
                    <a:pt x="520" y="129"/>
                    <a:pt x="520" y="129"/>
                  </a:cubicBezTo>
                  <a:cubicBezTo>
                    <a:pt x="472" y="141"/>
                    <a:pt x="472" y="141"/>
                    <a:pt x="472" y="141"/>
                  </a:cubicBezTo>
                  <a:cubicBezTo>
                    <a:pt x="466" y="133"/>
                    <a:pt x="460" y="126"/>
                    <a:pt x="453" y="118"/>
                  </a:cubicBezTo>
                  <a:cubicBezTo>
                    <a:pt x="473" y="73"/>
                    <a:pt x="473" y="73"/>
                    <a:pt x="473" y="73"/>
                  </a:cubicBezTo>
                  <a:cubicBezTo>
                    <a:pt x="445" y="51"/>
                    <a:pt x="445" y="51"/>
                    <a:pt x="445" y="51"/>
                  </a:cubicBezTo>
                  <a:cubicBezTo>
                    <a:pt x="405" y="80"/>
                    <a:pt x="405" y="80"/>
                    <a:pt x="405" y="80"/>
                  </a:cubicBezTo>
                  <a:cubicBezTo>
                    <a:pt x="396" y="75"/>
                    <a:pt x="386" y="69"/>
                    <a:pt x="376" y="65"/>
                  </a:cubicBezTo>
                  <a:cubicBezTo>
                    <a:pt x="377" y="15"/>
                    <a:pt x="377" y="15"/>
                    <a:pt x="377" y="15"/>
                  </a:cubicBezTo>
                  <a:cubicBezTo>
                    <a:pt x="342" y="5"/>
                    <a:pt x="342" y="5"/>
                    <a:pt x="342" y="5"/>
                  </a:cubicBezTo>
                  <a:cubicBezTo>
                    <a:pt x="317" y="48"/>
                    <a:pt x="317" y="48"/>
                    <a:pt x="317" y="48"/>
                  </a:cubicBezTo>
                  <a:cubicBezTo>
                    <a:pt x="307" y="47"/>
                    <a:pt x="297" y="46"/>
                    <a:pt x="287" y="46"/>
                  </a:cubicBezTo>
                  <a:close/>
                  <a:moveTo>
                    <a:pt x="328" y="121"/>
                  </a:moveTo>
                  <a:cubicBezTo>
                    <a:pt x="418" y="146"/>
                    <a:pt x="470" y="239"/>
                    <a:pt x="444" y="328"/>
                  </a:cubicBezTo>
                  <a:cubicBezTo>
                    <a:pt x="419" y="418"/>
                    <a:pt x="326" y="470"/>
                    <a:pt x="237" y="445"/>
                  </a:cubicBezTo>
                  <a:cubicBezTo>
                    <a:pt x="147" y="419"/>
                    <a:pt x="95" y="326"/>
                    <a:pt x="121" y="237"/>
                  </a:cubicBezTo>
                  <a:cubicBezTo>
                    <a:pt x="146" y="148"/>
                    <a:pt x="239" y="96"/>
                    <a:pt x="328" y="121"/>
                  </a:cubicBezTo>
                  <a:close/>
                </a:path>
              </a:pathLst>
            </a:custGeom>
            <a:grpFill/>
            <a:ln w="9525">
              <a:solidFill>
                <a:srgbClr val="000000"/>
              </a:solidFill>
              <a:round/>
              <a:headEnd/>
              <a:tailEnd/>
            </a:ln>
          </p:spPr>
          <p:txBody>
            <a:bodyPr/>
            <a:lstStyle/>
            <a:p>
              <a:pPr eaLnBrk="1" fontAlgn="auto" hangingPunct="1">
                <a:spcBef>
                  <a:spcPts val="0"/>
                </a:spcBef>
                <a:spcAft>
                  <a:spcPts val="0"/>
                </a:spcAft>
                <a:defRPr/>
              </a:pPr>
              <a:endParaRPr lang="id-ID">
                <a:latin typeface="+mn-lt"/>
              </a:endParaRPr>
            </a:p>
          </p:txBody>
        </p:sp>
        <p:sp>
          <p:nvSpPr>
            <p:cNvPr id="16" name="Freeform 27">
              <a:extLst>
                <a:ext uri="{FF2B5EF4-FFF2-40B4-BE49-F238E27FC236}">
                  <a16:creationId xmlns:a16="http://schemas.microsoft.com/office/drawing/2014/main" id="{835208DD-2B0B-5869-B5A8-0201E83A37C9}"/>
                </a:ext>
              </a:extLst>
            </p:cNvPr>
            <p:cNvSpPr>
              <a:spLocks noEditPoints="1"/>
            </p:cNvSpPr>
            <p:nvPr/>
          </p:nvSpPr>
          <p:spPr bwMode="auto">
            <a:xfrm>
              <a:off x="1360486" y="4435010"/>
              <a:ext cx="319087" cy="319089"/>
            </a:xfrm>
            <a:custGeom>
              <a:avLst/>
              <a:gdLst>
                <a:gd name="T0" fmla="*/ 77 w 154"/>
                <a:gd name="T1" fmla="*/ 0 h 154"/>
                <a:gd name="T2" fmla="*/ 0 w 154"/>
                <a:gd name="T3" fmla="*/ 77 h 154"/>
                <a:gd name="T4" fmla="*/ 77 w 154"/>
                <a:gd name="T5" fmla="*/ 154 h 154"/>
                <a:gd name="T6" fmla="*/ 154 w 154"/>
                <a:gd name="T7" fmla="*/ 77 h 154"/>
                <a:gd name="T8" fmla="*/ 77 w 154"/>
                <a:gd name="T9" fmla="*/ 0 h 154"/>
                <a:gd name="T10" fmla="*/ 77 w 154"/>
                <a:gd name="T11" fmla="*/ 51 h 154"/>
                <a:gd name="T12" fmla="*/ 103 w 154"/>
                <a:gd name="T13" fmla="*/ 77 h 154"/>
                <a:gd name="T14" fmla="*/ 77 w 154"/>
                <a:gd name="T15" fmla="*/ 103 h 154"/>
                <a:gd name="T16" fmla="*/ 51 w 154"/>
                <a:gd name="T17" fmla="*/ 77 h 154"/>
                <a:gd name="T18" fmla="*/ 77 w 154"/>
                <a:gd name="T19" fmla="*/ 5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 h="154">
                  <a:moveTo>
                    <a:pt x="77" y="0"/>
                  </a:moveTo>
                  <a:cubicBezTo>
                    <a:pt x="35" y="0"/>
                    <a:pt x="0" y="35"/>
                    <a:pt x="0" y="77"/>
                  </a:cubicBezTo>
                  <a:cubicBezTo>
                    <a:pt x="0" y="120"/>
                    <a:pt x="35" y="154"/>
                    <a:pt x="77" y="154"/>
                  </a:cubicBezTo>
                  <a:cubicBezTo>
                    <a:pt x="120" y="154"/>
                    <a:pt x="154" y="120"/>
                    <a:pt x="154" y="77"/>
                  </a:cubicBezTo>
                  <a:cubicBezTo>
                    <a:pt x="154" y="35"/>
                    <a:pt x="120" y="0"/>
                    <a:pt x="77" y="0"/>
                  </a:cubicBezTo>
                  <a:close/>
                  <a:moveTo>
                    <a:pt x="77" y="51"/>
                  </a:moveTo>
                  <a:cubicBezTo>
                    <a:pt x="92" y="51"/>
                    <a:pt x="103" y="63"/>
                    <a:pt x="103" y="77"/>
                  </a:cubicBezTo>
                  <a:cubicBezTo>
                    <a:pt x="103" y="92"/>
                    <a:pt x="92" y="103"/>
                    <a:pt x="77" y="103"/>
                  </a:cubicBezTo>
                  <a:cubicBezTo>
                    <a:pt x="63" y="103"/>
                    <a:pt x="51" y="92"/>
                    <a:pt x="51" y="77"/>
                  </a:cubicBezTo>
                  <a:cubicBezTo>
                    <a:pt x="51" y="63"/>
                    <a:pt x="63" y="51"/>
                    <a:pt x="77" y="51"/>
                  </a:cubicBezTo>
                  <a:close/>
                </a:path>
              </a:pathLst>
            </a:custGeom>
            <a:grpFill/>
            <a:ln w="9525">
              <a:solidFill>
                <a:srgbClr val="000000"/>
              </a:solidFill>
              <a:round/>
              <a:headEnd/>
              <a:tailEnd/>
            </a:ln>
          </p:spPr>
          <p:txBody>
            <a:bodyPr/>
            <a:lstStyle/>
            <a:p>
              <a:pPr eaLnBrk="1" fontAlgn="auto" hangingPunct="1">
                <a:spcBef>
                  <a:spcPts val="0"/>
                </a:spcBef>
                <a:spcAft>
                  <a:spcPts val="0"/>
                </a:spcAft>
                <a:defRPr/>
              </a:pPr>
              <a:endParaRPr lang="id-ID">
                <a:latin typeface="+mn-lt"/>
              </a:endParaRPr>
            </a:p>
          </p:txBody>
        </p:sp>
      </p:grpSp>
      <p:pic>
        <p:nvPicPr>
          <p:cNvPr id="5124" name="Picture 4">
            <a:extLst>
              <a:ext uri="{FF2B5EF4-FFF2-40B4-BE49-F238E27FC236}">
                <a16:creationId xmlns:a16="http://schemas.microsoft.com/office/drawing/2014/main" id="{E98681EF-186A-BB2C-1DFA-C29B768BA0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7392" y="2359172"/>
            <a:ext cx="3543300" cy="2400300"/>
          </a:xfrm>
          <a:prstGeom prst="rect">
            <a:avLst/>
          </a:prstGeom>
          <a:noFill/>
          <a:extLst>
            <a:ext uri="{909E8E84-426E-40DD-AFC4-6F175D3DCCD1}">
              <a14:hiddenFill xmlns:a14="http://schemas.microsoft.com/office/drawing/2010/main">
                <a:solidFill>
                  <a:srgbClr val="FFFFFF"/>
                </a:solidFill>
              </a14:hiddenFill>
            </a:ext>
          </a:extLst>
        </p:spPr>
      </p:pic>
      <p:sp>
        <p:nvSpPr>
          <p:cNvPr id="24" name="CaixaDeTexto 23">
            <a:extLst>
              <a:ext uri="{FF2B5EF4-FFF2-40B4-BE49-F238E27FC236}">
                <a16:creationId xmlns:a16="http://schemas.microsoft.com/office/drawing/2014/main" id="{B2894E9A-759C-83F8-D69A-81576B4E1A1D}"/>
              </a:ext>
            </a:extLst>
          </p:cNvPr>
          <p:cNvSpPr txBox="1"/>
          <p:nvPr/>
        </p:nvSpPr>
        <p:spPr>
          <a:xfrm>
            <a:off x="4142874" y="4903669"/>
            <a:ext cx="3543300" cy="369332"/>
          </a:xfrm>
          <a:prstGeom prst="rect">
            <a:avLst/>
          </a:prstGeom>
          <a:noFill/>
        </p:spPr>
        <p:txBody>
          <a:bodyPr wrap="square">
            <a:spAutoFit/>
          </a:bodyPr>
          <a:lstStyle/>
          <a:p>
            <a:pPr algn="ctr"/>
            <a:r>
              <a:rPr lang="en-US" sz="1800" b="1" dirty="0">
                <a:solidFill>
                  <a:schemeClr val="tx1"/>
                </a:solidFill>
                <a:ea typeface="PMingLiU" panose="020B0604030504040204" pitchFamily="18" charset="-120"/>
              </a:rPr>
              <a:t>CWT</a:t>
            </a:r>
            <a:endParaRPr lang="pt-BR" dirty="0">
              <a:solidFill>
                <a:schemeClr val="tx1"/>
              </a:solidFill>
            </a:endParaRPr>
          </a:p>
        </p:txBody>
      </p:sp>
      <p:sp>
        <p:nvSpPr>
          <p:cNvPr id="26" name="CaixaDeTexto 25">
            <a:extLst>
              <a:ext uri="{FF2B5EF4-FFF2-40B4-BE49-F238E27FC236}">
                <a16:creationId xmlns:a16="http://schemas.microsoft.com/office/drawing/2014/main" id="{A20C7909-360F-20CC-2A9C-02DD371781F5}"/>
              </a:ext>
            </a:extLst>
          </p:cNvPr>
          <p:cNvSpPr txBox="1"/>
          <p:nvPr/>
        </p:nvSpPr>
        <p:spPr>
          <a:xfrm>
            <a:off x="8604586" y="4887472"/>
            <a:ext cx="3429000" cy="369332"/>
          </a:xfrm>
          <a:prstGeom prst="rect">
            <a:avLst/>
          </a:prstGeom>
          <a:noFill/>
        </p:spPr>
        <p:txBody>
          <a:bodyPr wrap="square">
            <a:spAutoFit/>
          </a:bodyPr>
          <a:lstStyle/>
          <a:p>
            <a:pPr algn="ctr"/>
            <a:r>
              <a:rPr lang="en-US" b="1" dirty="0">
                <a:solidFill>
                  <a:schemeClr val="tx1"/>
                </a:solidFill>
              </a:rPr>
              <a:t>Slicing image</a:t>
            </a:r>
            <a:endParaRPr lang="en-US" dirty="0">
              <a:solidFill>
                <a:schemeClr val="tx1"/>
              </a:solidFill>
            </a:endParaRPr>
          </a:p>
        </p:txBody>
      </p:sp>
      <p:sp>
        <p:nvSpPr>
          <p:cNvPr id="27" name="CaixaDeTexto 26">
            <a:extLst>
              <a:ext uri="{FF2B5EF4-FFF2-40B4-BE49-F238E27FC236}">
                <a16:creationId xmlns:a16="http://schemas.microsoft.com/office/drawing/2014/main" id="{97005185-22A9-F9AD-09DB-EE864E5F6305}"/>
              </a:ext>
            </a:extLst>
          </p:cNvPr>
          <p:cNvSpPr txBox="1"/>
          <p:nvPr/>
        </p:nvSpPr>
        <p:spPr>
          <a:xfrm>
            <a:off x="-577358" y="4887471"/>
            <a:ext cx="4696326" cy="369332"/>
          </a:xfrm>
          <a:prstGeom prst="rect">
            <a:avLst/>
          </a:prstGeom>
          <a:noFill/>
        </p:spPr>
        <p:txBody>
          <a:bodyPr wrap="square">
            <a:spAutoFit/>
          </a:bodyPr>
          <a:lstStyle/>
          <a:p>
            <a:pPr marL="457200" lvl="1" indent="0" algn="ctr">
              <a:spcAft>
                <a:spcPts val="0"/>
              </a:spcAft>
              <a:buNone/>
            </a:pPr>
            <a:r>
              <a:rPr lang="en-US" sz="1800" b="1" dirty="0">
                <a:solidFill>
                  <a:schemeClr val="tx1"/>
                </a:solidFill>
                <a:ea typeface="PMingLiU" panose="020B0604030504040204" pitchFamily="18" charset="-120"/>
              </a:rPr>
              <a:t>STFT</a:t>
            </a:r>
          </a:p>
        </p:txBody>
      </p:sp>
      <p:sp>
        <p:nvSpPr>
          <p:cNvPr id="28" name="CaixaDeTexto 27">
            <a:extLst>
              <a:ext uri="{FF2B5EF4-FFF2-40B4-BE49-F238E27FC236}">
                <a16:creationId xmlns:a16="http://schemas.microsoft.com/office/drawing/2014/main" id="{25AC8FA3-0DC9-2D5F-620D-843ADBA7111D}"/>
              </a:ext>
            </a:extLst>
          </p:cNvPr>
          <p:cNvSpPr txBox="1"/>
          <p:nvPr/>
        </p:nvSpPr>
        <p:spPr>
          <a:xfrm>
            <a:off x="1219200" y="1198919"/>
            <a:ext cx="9906000" cy="523220"/>
          </a:xfrm>
          <a:prstGeom prst="rect">
            <a:avLst/>
          </a:prstGeom>
          <a:noFill/>
        </p:spPr>
        <p:txBody>
          <a:bodyPr wrap="square">
            <a:spAutoFit/>
          </a:bodyPr>
          <a:lstStyle/>
          <a:p>
            <a:r>
              <a:rPr lang="en-IN" sz="2800" b="1" dirty="0">
                <a:solidFill>
                  <a:schemeClr val="tx1"/>
                </a:solidFill>
              </a:rPr>
              <a:t>Pre-processing:</a:t>
            </a:r>
            <a:endParaRPr lang="en-US" sz="2800" dirty="0">
              <a:solidFill>
                <a:schemeClr val="tx1"/>
              </a:solidFill>
              <a:ea typeface="PMingLiU" panose="020B0604030504040204" pitchFamily="18" charset="-120"/>
            </a:endParaRPr>
          </a:p>
        </p:txBody>
      </p:sp>
      <p:pic>
        <p:nvPicPr>
          <p:cNvPr id="5128" name="Picture 8">
            <a:extLst>
              <a:ext uri="{FF2B5EF4-FFF2-40B4-BE49-F238E27FC236}">
                <a16:creationId xmlns:a16="http://schemas.microsoft.com/office/drawing/2014/main" id="{BD7256D8-B2A6-D51D-9D1A-201997D8FB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0208" y="2365713"/>
            <a:ext cx="3543300" cy="2400300"/>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a:extLst>
              <a:ext uri="{FF2B5EF4-FFF2-40B4-BE49-F238E27FC236}">
                <a16:creationId xmlns:a16="http://schemas.microsoft.com/office/drawing/2014/main" id="{7CB12DC2-CACC-2705-54B7-0B4C93CB2C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401076"/>
            <a:ext cx="3543300" cy="2400300"/>
          </a:xfrm>
          <a:prstGeom prst="rect">
            <a:avLst/>
          </a:prstGeom>
          <a:noFill/>
          <a:extLst>
            <a:ext uri="{909E8E84-426E-40DD-AFC4-6F175D3DCCD1}">
              <a14:hiddenFill xmlns:a14="http://schemas.microsoft.com/office/drawing/2010/main">
                <a:solidFill>
                  <a:srgbClr val="FFFFFF"/>
                </a:solidFill>
              </a14:hiddenFill>
            </a:ext>
          </a:extLst>
        </p:spPr>
      </p:pic>
      <p:sp>
        <p:nvSpPr>
          <p:cNvPr id="17" name="Espaço Reservado para Rodapé 3">
            <a:extLst>
              <a:ext uri="{FF2B5EF4-FFF2-40B4-BE49-F238E27FC236}">
                <a16:creationId xmlns:a16="http://schemas.microsoft.com/office/drawing/2014/main" id="{9B8F82B8-B73B-71E6-3034-CB03598F830A}"/>
              </a:ext>
            </a:extLst>
          </p:cNvPr>
          <p:cNvSpPr>
            <a:spLocks noGrp="1"/>
          </p:cNvSpPr>
          <p:nvPr>
            <p:ph type="ftr" idx="4294967295"/>
          </p:nvPr>
        </p:nvSpPr>
        <p:spPr>
          <a:xfrm>
            <a:off x="2280083" y="6504186"/>
            <a:ext cx="8128000" cy="326023"/>
          </a:xfrm>
          <a:prstGeom prst="rect">
            <a:avLst/>
          </a:prstGeom>
        </p:spPr>
        <p:txBody>
          <a:bodyPr/>
          <a:lstStyle/>
          <a:p>
            <a:pPr>
              <a:defRPr/>
            </a:pPr>
            <a:r>
              <a:rPr lang="pt-BR" dirty="0" err="1"/>
              <a:t>June</a:t>
            </a:r>
            <a:r>
              <a:rPr lang="pt-BR" dirty="0"/>
              <a:t> 2022</a:t>
            </a:r>
            <a:endParaRPr lang="en-GB" dirty="0"/>
          </a:p>
        </p:txBody>
      </p:sp>
    </p:spTree>
    <p:extLst>
      <p:ext uri="{BB962C8B-B14F-4D97-AF65-F5344CB8AC3E}">
        <p14:creationId xmlns:p14="http://schemas.microsoft.com/office/powerpoint/2010/main" val="2351736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457200" y="1066801"/>
            <a:ext cx="11353800" cy="4524375"/>
          </a:xfrm>
        </p:spPr>
        <p:txBody>
          <a:bodyPr/>
          <a:lstStyle/>
          <a:p>
            <a:r>
              <a:rPr lang="en-US" sz="2200" b="1" dirty="0"/>
              <a:t>Generative models</a:t>
            </a:r>
            <a:r>
              <a:rPr lang="en-US" sz="2200" dirty="0"/>
              <a:t> that address the problem of finding an approximation to the posterior probability distribution p(</a:t>
            </a:r>
            <a:r>
              <a:rPr lang="en-US" sz="2200" dirty="0" err="1"/>
              <a:t>z|x</a:t>
            </a:r>
            <a:r>
              <a:rPr lang="en-US" sz="2200" dirty="0"/>
              <a:t>)</a:t>
            </a:r>
          </a:p>
          <a:p>
            <a:r>
              <a:rPr lang="en-US" sz="2200" dirty="0"/>
              <a:t>Combine neural networks, Bayesian variational inference and unsupervised learning</a:t>
            </a:r>
          </a:p>
          <a:p>
            <a:endParaRPr lang="en-US" sz="2200" dirty="0"/>
          </a:p>
          <a:p>
            <a:endParaRPr lang="en-IN" sz="2200" dirty="0"/>
          </a:p>
          <a:p>
            <a:pPr marL="457200" lvl="1" indent="0">
              <a:buNone/>
            </a:pPr>
            <a:endParaRPr lang="en-IN" sz="2200" dirty="0"/>
          </a:p>
          <a:p>
            <a:endParaRPr lang="en-IN" sz="2200" dirty="0"/>
          </a:p>
          <a:p>
            <a:endParaRPr lang="en-IN" sz="2200" dirty="0"/>
          </a:p>
          <a:p>
            <a:endParaRPr lang="en-IN" sz="2200" dirty="0"/>
          </a:p>
          <a:p>
            <a:endParaRPr lang="en-IN" sz="2200" dirty="0"/>
          </a:p>
          <a:p>
            <a:pPr marL="0" indent="0">
              <a:buNone/>
            </a:pPr>
            <a:r>
              <a:rPr lang="en-IN" sz="2200" dirty="0"/>
              <a:t> </a:t>
            </a:r>
            <a:endParaRPr lang="pt-BR" sz="2200" dirty="0"/>
          </a:p>
        </p:txBody>
      </p:sp>
      <p:sp>
        <p:nvSpPr>
          <p:cNvPr id="3" name="Título 2"/>
          <p:cNvSpPr>
            <a:spLocks noGrp="1"/>
          </p:cNvSpPr>
          <p:nvPr>
            <p:ph type="title"/>
          </p:nvPr>
        </p:nvSpPr>
        <p:spPr/>
        <p:txBody>
          <a:bodyPr/>
          <a:lstStyle/>
          <a:p>
            <a:r>
              <a:rPr lang="en-IN" dirty="0"/>
              <a:t>Variational Autoencoder (VAE) </a:t>
            </a:r>
            <a:endParaRPr lang="pt-BR" dirty="0"/>
          </a:p>
        </p:txBody>
      </p:sp>
      <p:pic>
        <p:nvPicPr>
          <p:cNvPr id="7" name="Imagem 6">
            <a:extLst>
              <a:ext uri="{FF2B5EF4-FFF2-40B4-BE49-F238E27FC236}">
                <a16:creationId xmlns:a16="http://schemas.microsoft.com/office/drawing/2014/main" id="{F37F0399-4A20-451E-80B6-D4B89FC967E5}"/>
              </a:ext>
            </a:extLst>
          </p:cNvPr>
          <p:cNvPicPr>
            <a:picLocks noChangeAspect="1"/>
          </p:cNvPicPr>
          <p:nvPr/>
        </p:nvPicPr>
        <p:blipFill>
          <a:blip r:embed="rId2"/>
          <a:stretch>
            <a:fillRect/>
          </a:stretch>
        </p:blipFill>
        <p:spPr>
          <a:xfrm>
            <a:off x="304800" y="2539041"/>
            <a:ext cx="5581201" cy="2236281"/>
          </a:xfrm>
          <a:prstGeom prst="rect">
            <a:avLst/>
          </a:prstGeom>
        </p:spPr>
      </p:pic>
      <p:sp>
        <p:nvSpPr>
          <p:cNvPr id="41" name="Arco 40">
            <a:extLst>
              <a:ext uri="{FF2B5EF4-FFF2-40B4-BE49-F238E27FC236}">
                <a16:creationId xmlns:a16="http://schemas.microsoft.com/office/drawing/2014/main" id="{171FA024-D244-4782-A1C7-0FD7029F297B}"/>
              </a:ext>
            </a:extLst>
          </p:cNvPr>
          <p:cNvSpPr/>
          <p:nvPr/>
        </p:nvSpPr>
        <p:spPr bwMode="auto">
          <a:xfrm rot="2531966">
            <a:off x="1314378" y="4164071"/>
            <a:ext cx="533400" cy="942975"/>
          </a:xfrm>
          <a:prstGeom prst="arc">
            <a:avLst>
              <a:gd name="adj1" fmla="val 16200000"/>
              <a:gd name="adj2" fmla="val 3352195"/>
            </a:avLst>
          </a:prstGeom>
          <a:ln w="952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vert="horz" wrap="square" lIns="91440" tIns="45720" rIns="91440" bIns="45720" numCol="1" rtlCol="0" anchor="t" anchorCtr="0" compatLnSpc="1">
            <a:prstTxWarp prst="textNoShape">
              <a:avLst/>
            </a:prstTxWarp>
          </a:bodyPr>
          <a:lstStyle/>
          <a:p>
            <a:pPr eaLnBrk="1" hangingPunct="1">
              <a:lnSpc>
                <a:spcPct val="96000"/>
              </a:lnSpc>
              <a:buClr>
                <a:srgbClr val="000000"/>
              </a:buClr>
              <a:buSzPct val="100000"/>
            </a:pPr>
            <a:endParaRPr lang="pt-BR">
              <a:solidFill>
                <a:schemeClr val="bg1"/>
              </a:solidFill>
              <a:latin typeface="Arial" charset="0"/>
              <a:ea typeface="MS Gothic" charset="-128"/>
            </a:endParaRPr>
          </a:p>
        </p:txBody>
      </p:sp>
      <p:sp>
        <p:nvSpPr>
          <p:cNvPr id="44" name="Arco 43">
            <a:extLst>
              <a:ext uri="{FF2B5EF4-FFF2-40B4-BE49-F238E27FC236}">
                <a16:creationId xmlns:a16="http://schemas.microsoft.com/office/drawing/2014/main" id="{15F7D3B5-6DB9-4BF1-A65E-B12EA7146B30}"/>
              </a:ext>
            </a:extLst>
          </p:cNvPr>
          <p:cNvSpPr/>
          <p:nvPr/>
        </p:nvSpPr>
        <p:spPr bwMode="auto">
          <a:xfrm rot="19261395" flipH="1">
            <a:off x="4200341" y="4153630"/>
            <a:ext cx="571368" cy="942975"/>
          </a:xfrm>
          <a:prstGeom prst="arc">
            <a:avLst>
              <a:gd name="adj1" fmla="val 16200000"/>
              <a:gd name="adj2" fmla="val 3352195"/>
            </a:avLst>
          </a:prstGeom>
          <a:ln w="9525"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vert="horz" wrap="square" lIns="91440" tIns="45720" rIns="91440" bIns="45720" numCol="1" rtlCol="0" anchor="t" anchorCtr="0" compatLnSpc="1">
            <a:prstTxWarp prst="textNoShape">
              <a:avLst/>
            </a:prstTxWarp>
          </a:bodyPr>
          <a:lstStyle/>
          <a:p>
            <a:pPr eaLnBrk="1" hangingPunct="1">
              <a:lnSpc>
                <a:spcPct val="96000"/>
              </a:lnSpc>
              <a:buClr>
                <a:srgbClr val="000000"/>
              </a:buClr>
              <a:buSzPct val="100000"/>
            </a:pPr>
            <a:endParaRPr lang="pt-BR">
              <a:solidFill>
                <a:schemeClr val="bg1"/>
              </a:solidFill>
              <a:latin typeface="Arial" charset="0"/>
              <a:ea typeface="MS Gothic" charset="-128"/>
            </a:endParaRPr>
          </a:p>
        </p:txBody>
      </p:sp>
      <p:sp>
        <p:nvSpPr>
          <p:cNvPr id="42" name="CaixaDeTexto 41">
            <a:extLst>
              <a:ext uri="{FF2B5EF4-FFF2-40B4-BE49-F238E27FC236}">
                <a16:creationId xmlns:a16="http://schemas.microsoft.com/office/drawing/2014/main" id="{775590C1-7A8B-46E4-9227-1A3D3CD3EEF6}"/>
              </a:ext>
            </a:extLst>
          </p:cNvPr>
          <p:cNvSpPr txBox="1"/>
          <p:nvPr/>
        </p:nvSpPr>
        <p:spPr>
          <a:xfrm>
            <a:off x="542973" y="5109020"/>
            <a:ext cx="2076209" cy="307777"/>
          </a:xfrm>
          <a:prstGeom prst="rect">
            <a:avLst/>
          </a:prstGeom>
          <a:noFill/>
        </p:spPr>
        <p:txBody>
          <a:bodyPr wrap="none" rtlCol="0">
            <a:spAutoFit/>
          </a:bodyPr>
          <a:lstStyle/>
          <a:p>
            <a:r>
              <a:rPr lang="pt-BR" sz="1400" dirty="0" err="1">
                <a:solidFill>
                  <a:schemeClr val="accent4"/>
                </a:solidFill>
              </a:rPr>
              <a:t>Reduces</a:t>
            </a:r>
            <a:r>
              <a:rPr lang="pt-BR" sz="1400" dirty="0">
                <a:solidFill>
                  <a:schemeClr val="accent4"/>
                </a:solidFill>
              </a:rPr>
              <a:t> </a:t>
            </a:r>
            <a:r>
              <a:rPr lang="pt-BR" sz="1400" dirty="0" err="1">
                <a:solidFill>
                  <a:schemeClr val="accent4"/>
                </a:solidFill>
              </a:rPr>
              <a:t>dimensionality</a:t>
            </a:r>
            <a:endParaRPr lang="pt-BR" sz="1400" dirty="0">
              <a:solidFill>
                <a:schemeClr val="accent4"/>
              </a:solidFill>
            </a:endParaRPr>
          </a:p>
        </p:txBody>
      </p:sp>
      <p:sp>
        <p:nvSpPr>
          <p:cNvPr id="46" name="CaixaDeTexto 45">
            <a:extLst>
              <a:ext uri="{FF2B5EF4-FFF2-40B4-BE49-F238E27FC236}">
                <a16:creationId xmlns:a16="http://schemas.microsoft.com/office/drawing/2014/main" id="{4EC4A51D-DBF1-4316-8EBA-F252D689B95D}"/>
              </a:ext>
            </a:extLst>
          </p:cNvPr>
          <p:cNvSpPr txBox="1"/>
          <p:nvPr/>
        </p:nvSpPr>
        <p:spPr>
          <a:xfrm>
            <a:off x="3810000" y="5125346"/>
            <a:ext cx="1627369" cy="307777"/>
          </a:xfrm>
          <a:prstGeom prst="rect">
            <a:avLst/>
          </a:prstGeom>
          <a:noFill/>
        </p:spPr>
        <p:txBody>
          <a:bodyPr wrap="none" rtlCol="0">
            <a:spAutoFit/>
          </a:bodyPr>
          <a:lstStyle/>
          <a:p>
            <a:r>
              <a:rPr lang="pt-BR" sz="1400" dirty="0" err="1">
                <a:solidFill>
                  <a:schemeClr val="accent4"/>
                </a:solidFill>
              </a:rPr>
              <a:t>Reconstructs</a:t>
            </a:r>
            <a:r>
              <a:rPr lang="pt-BR" sz="1400" dirty="0">
                <a:solidFill>
                  <a:schemeClr val="accent4"/>
                </a:solidFill>
              </a:rPr>
              <a:t> data</a:t>
            </a:r>
          </a:p>
        </p:txBody>
      </p:sp>
      <p:sp>
        <p:nvSpPr>
          <p:cNvPr id="10" name="Espaço Reservado para Rodapé 3">
            <a:extLst>
              <a:ext uri="{FF2B5EF4-FFF2-40B4-BE49-F238E27FC236}">
                <a16:creationId xmlns:a16="http://schemas.microsoft.com/office/drawing/2014/main" id="{A0651C91-BC5A-64E7-7614-20CFBA4A3113}"/>
              </a:ext>
            </a:extLst>
          </p:cNvPr>
          <p:cNvSpPr>
            <a:spLocks noGrp="1"/>
          </p:cNvSpPr>
          <p:nvPr>
            <p:ph type="ftr" idx="4294967295"/>
          </p:nvPr>
        </p:nvSpPr>
        <p:spPr>
          <a:xfrm>
            <a:off x="2280083" y="6504186"/>
            <a:ext cx="8128000" cy="326023"/>
          </a:xfrm>
          <a:prstGeom prst="rect">
            <a:avLst/>
          </a:prstGeom>
        </p:spPr>
        <p:txBody>
          <a:bodyPr/>
          <a:lstStyle/>
          <a:p>
            <a:pPr>
              <a:defRPr/>
            </a:pPr>
            <a:r>
              <a:rPr lang="pt-BR" dirty="0" err="1"/>
              <a:t>June</a:t>
            </a:r>
            <a:r>
              <a:rPr lang="pt-BR" dirty="0"/>
              <a:t> 2022</a:t>
            </a:r>
            <a:endParaRPr lang="en-GB" dirty="0"/>
          </a:p>
        </p:txBody>
      </p:sp>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7EDA144A-E825-0963-8D57-5D244EB136F6}"/>
                  </a:ext>
                </a:extLst>
              </p:cNvPr>
              <p:cNvSpPr/>
              <p:nvPr/>
            </p:nvSpPr>
            <p:spPr bwMode="auto">
              <a:xfrm>
                <a:off x="6388542" y="3582541"/>
                <a:ext cx="2133600" cy="762000"/>
              </a:xfrm>
              <a:prstGeom prst="rect">
                <a:avLst/>
              </a:prstGeom>
              <a:solidFill>
                <a:srgbClr val="A8D7FF">
                  <a:alpha val="85098"/>
                </a:srgbClr>
              </a:solidFill>
              <a:ln w="19050" cap="flat" cmpd="sng" algn="ctr">
                <a:solidFill>
                  <a:schemeClr val="tx1"/>
                </a:solidFill>
                <a:prstDash val="solid"/>
                <a:round/>
                <a:headEnd type="none" w="med" len="med"/>
                <a:tailEnd type="none" w="med" len="med"/>
              </a:ln>
              <a:effectLst/>
              <a:extLst>
                <a:ext uri="{AF507438-7753-43e0-B8FC-AC1667EBCBE1}">
                  <a14:hiddenEffects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outerShdw blurRad="38100" dist="38100" dir="2700000" algn="tl">
                        <a:srgbClr val="000000">
                          <a:alpha val="43137"/>
                        </a:srgbClr>
                      </a:outerShdw>
                    </a:effectLst>
                  </a:rPr>
                  <a:t>Encoder </a:t>
                </a:r>
                <a14:m>
                  <m:oMath xmlns:m="http://schemas.openxmlformats.org/officeDocument/2006/math">
                    <m:sSub>
                      <m:sSubPr>
                        <m:ctrlPr>
                          <a:rPr kumimoji="0" lang="en-US" sz="1800" b="0" i="1" u="none" strike="noStrike" cap="none" normalizeH="0" baseline="0" smtClean="0">
                            <a:ln>
                              <a:noFill/>
                            </a:ln>
                            <a:solidFill>
                              <a:schemeClr val="tx1"/>
                            </a:solidFill>
                            <a:effectLst>
                              <a:outerShdw blurRad="38100" dist="38100" dir="2700000" algn="tl">
                                <a:srgbClr val="000000">
                                  <a:alpha val="43137"/>
                                </a:srgbClr>
                              </a:outerShdw>
                            </a:effectLst>
                            <a:latin typeface="Cambria Math" panose="02040503050406030204" pitchFamily="18" charset="0"/>
                          </a:rPr>
                        </m:ctrlPr>
                      </m:sSubPr>
                      <m:e>
                        <m:r>
                          <a:rPr kumimoji="0" lang="es-ES" sz="1800" b="0" i="1" u="none" strike="noStrike" cap="none" normalizeH="0" baseline="0" smtClean="0">
                            <a:ln>
                              <a:noFill/>
                            </a:ln>
                            <a:solidFill>
                              <a:schemeClr val="tx1"/>
                            </a:solidFill>
                            <a:effectLst>
                              <a:outerShdw blurRad="38100" dist="38100" dir="2700000" algn="tl">
                                <a:srgbClr val="000000">
                                  <a:alpha val="43137"/>
                                </a:srgbClr>
                              </a:outerShdw>
                            </a:effectLst>
                            <a:latin typeface="Cambria Math" panose="02040503050406030204" pitchFamily="18" charset="0"/>
                          </a:rPr>
                          <m:t>𝑞</m:t>
                        </m:r>
                      </m:e>
                      <m:sub>
                        <m:r>
                          <a:rPr kumimoji="0" lang="en-US" sz="1800" b="0" i="1" u="none" strike="noStrike" cap="none" normalizeH="0" baseline="0" smtClean="0">
                            <a:ln>
                              <a:noFill/>
                            </a:ln>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𝜃</m:t>
                        </m:r>
                      </m:sub>
                    </m:sSub>
                    <m:r>
                      <a:rPr kumimoji="0" lang="es-ES" sz="1800" b="0" i="1" u="none" strike="noStrike" cap="none" normalizeH="0" baseline="0" smtClean="0">
                        <a:ln>
                          <a:noFill/>
                        </a:ln>
                        <a:solidFill>
                          <a:schemeClr val="tx1"/>
                        </a:solidFill>
                        <a:effectLst>
                          <a:outerShdw blurRad="38100" dist="38100" dir="2700000" algn="tl">
                            <a:srgbClr val="000000">
                              <a:alpha val="43137"/>
                            </a:srgbClr>
                          </a:outerShdw>
                        </a:effectLst>
                        <a:latin typeface="Cambria Math" panose="02040503050406030204" pitchFamily="18" charset="0"/>
                      </a:rPr>
                      <m:t>(</m:t>
                    </m:r>
                    <m:r>
                      <a:rPr kumimoji="0" lang="es-ES" sz="1800" b="0" i="1" u="none" strike="noStrike" cap="none" normalizeH="0" baseline="0" smtClean="0">
                        <a:ln>
                          <a:noFill/>
                        </a:ln>
                        <a:solidFill>
                          <a:schemeClr val="tx1"/>
                        </a:solidFill>
                        <a:effectLst>
                          <a:outerShdw blurRad="38100" dist="38100" dir="2700000" algn="tl">
                            <a:srgbClr val="000000">
                              <a:alpha val="43137"/>
                            </a:srgbClr>
                          </a:outerShdw>
                        </a:effectLst>
                        <a:latin typeface="Cambria Math" panose="02040503050406030204" pitchFamily="18" charset="0"/>
                      </a:rPr>
                      <m:t>𝑧</m:t>
                    </m:r>
                    <m:r>
                      <a:rPr kumimoji="0" lang="es-ES" sz="1800" b="0" i="1" u="none" strike="noStrike" cap="none" normalizeH="0" baseline="0" smtClean="0">
                        <a:ln>
                          <a:noFill/>
                        </a:ln>
                        <a:solidFill>
                          <a:schemeClr val="tx1"/>
                        </a:solidFill>
                        <a:effectLst>
                          <a:outerShdw blurRad="38100" dist="38100" dir="2700000" algn="tl">
                            <a:srgbClr val="000000">
                              <a:alpha val="43137"/>
                            </a:srgbClr>
                          </a:outerShdw>
                        </a:effectLst>
                        <a:latin typeface="Cambria Math" panose="02040503050406030204" pitchFamily="18" charset="0"/>
                      </a:rPr>
                      <m:t>|</m:t>
                    </m:r>
                    <m:r>
                      <a:rPr kumimoji="0" lang="es-ES" sz="1800" b="0" i="1" u="none" strike="noStrike" cap="none" normalizeH="0" baseline="0" smtClean="0">
                        <a:ln>
                          <a:noFill/>
                        </a:ln>
                        <a:solidFill>
                          <a:schemeClr val="tx1"/>
                        </a:solidFill>
                        <a:effectLst>
                          <a:outerShdw blurRad="38100" dist="38100" dir="2700000" algn="tl">
                            <a:srgbClr val="000000">
                              <a:alpha val="43137"/>
                            </a:srgbClr>
                          </a:outerShdw>
                        </a:effectLst>
                        <a:latin typeface="Cambria Math" panose="02040503050406030204" pitchFamily="18" charset="0"/>
                      </a:rPr>
                      <m:t>𝑥</m:t>
                    </m:r>
                    <m:r>
                      <a:rPr kumimoji="0" lang="es-ES" sz="1800" b="0" i="1" u="none" strike="noStrike" cap="none" normalizeH="0" baseline="0" smtClean="0">
                        <a:ln>
                          <a:noFill/>
                        </a:ln>
                        <a:solidFill>
                          <a:schemeClr val="tx1"/>
                        </a:solidFill>
                        <a:effectLst>
                          <a:outerShdw blurRad="38100" dist="38100" dir="2700000" algn="tl">
                            <a:srgbClr val="000000">
                              <a:alpha val="43137"/>
                            </a:srgbClr>
                          </a:outerShdw>
                        </a:effectLst>
                        <a:latin typeface="Cambria Math" panose="02040503050406030204" pitchFamily="18" charset="0"/>
                      </a:rPr>
                      <m:t>)</m:t>
                    </m:r>
                  </m:oMath>
                </a14:m>
                <a:endParaRPr kumimoji="0" lang="en-US" sz="1800" b="0" i="0" u="none" strike="noStrike" cap="none" normalizeH="0" baseline="0" dirty="0">
                  <a:ln>
                    <a:noFill/>
                  </a:ln>
                  <a:solidFill>
                    <a:schemeClr val="tx1"/>
                  </a:solidFill>
                  <a:effectLst>
                    <a:outerShdw blurRad="38100" dist="38100" dir="2700000" algn="tl">
                      <a:srgbClr val="000000">
                        <a:alpha val="43137"/>
                      </a:srgbClr>
                    </a:outerShdw>
                  </a:effectLst>
                </a:endParaRPr>
              </a:p>
            </p:txBody>
          </p:sp>
        </mc:Choice>
        <mc:Fallback xmlns="">
          <p:sp>
            <p:nvSpPr>
              <p:cNvPr id="23" name="Rectangle 22">
                <a:extLst>
                  <a:ext uri="{FF2B5EF4-FFF2-40B4-BE49-F238E27FC236}">
                    <a16:creationId xmlns:a16="http://schemas.microsoft.com/office/drawing/2014/main" id="{7EDA144A-E825-0963-8D57-5D244EB136F6}"/>
                  </a:ext>
                </a:extLst>
              </p:cNvPr>
              <p:cNvSpPr>
                <a:spLocks noRot="1" noChangeAspect="1" noMove="1" noResize="1" noEditPoints="1" noAdjustHandles="1" noChangeArrowheads="1" noChangeShapeType="1" noTextEdit="1"/>
              </p:cNvSpPr>
              <p:nvPr/>
            </p:nvSpPr>
            <p:spPr bwMode="auto">
              <a:xfrm>
                <a:off x="6388542" y="3582541"/>
                <a:ext cx="2133600" cy="762000"/>
              </a:xfrm>
              <a:prstGeom prst="rect">
                <a:avLst/>
              </a:prstGeom>
              <a:blipFill>
                <a:blip r:embed="rId3"/>
                <a:stretch>
                  <a:fillRect/>
                </a:stretch>
              </a:blip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EE10224E-2C67-E279-B0EF-803F13214213}"/>
                  </a:ext>
                </a:extLst>
              </p:cNvPr>
              <p:cNvSpPr/>
              <p:nvPr/>
            </p:nvSpPr>
            <p:spPr bwMode="auto">
              <a:xfrm>
                <a:off x="9436542" y="3582541"/>
                <a:ext cx="2133600" cy="762000"/>
              </a:xfrm>
              <a:prstGeom prst="rect">
                <a:avLst/>
              </a:prstGeom>
              <a:solidFill>
                <a:schemeClr val="accent5">
                  <a:alpha val="85098"/>
                </a:schemeClr>
              </a:solidFill>
              <a:ln w="19050" cap="flat" cmpd="sng" algn="ctr">
                <a:solidFill>
                  <a:schemeClr val="tx1"/>
                </a:solidFill>
                <a:prstDash val="solid"/>
                <a:round/>
                <a:headEnd type="none" w="med" len="med"/>
                <a:tailEnd type="none" w="med" len="med"/>
              </a:ln>
              <a:effectLst/>
              <a:extLst>
                <a:ext uri="{AF507438-7753-43e0-B8FC-AC1667EBCBE1}">
                  <a14:hiddenEffects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outerShdw blurRad="38100" dist="38100" dir="2700000" algn="tl">
                        <a:srgbClr val="000000">
                          <a:alpha val="43137"/>
                        </a:srgbClr>
                      </a:outerShdw>
                    </a:effectLst>
                  </a:rPr>
                  <a:t>Decoder </a:t>
                </a:r>
                <a14:m>
                  <m:oMath xmlns:m="http://schemas.openxmlformats.org/officeDocument/2006/math">
                    <m:sSub>
                      <m:sSubPr>
                        <m:ctrlPr>
                          <a:rPr kumimoji="0" lang="en-US" sz="1800" b="0" i="1" u="none" strike="noStrike" cap="none" normalizeH="0" baseline="0" smtClean="0">
                            <a:ln>
                              <a:noFill/>
                            </a:ln>
                            <a:solidFill>
                              <a:schemeClr val="tx1"/>
                            </a:solidFill>
                            <a:effectLst>
                              <a:outerShdw blurRad="38100" dist="38100" dir="2700000" algn="tl">
                                <a:srgbClr val="000000">
                                  <a:alpha val="43137"/>
                                </a:srgbClr>
                              </a:outerShdw>
                            </a:effectLst>
                            <a:latin typeface="Cambria Math" panose="02040503050406030204" pitchFamily="18" charset="0"/>
                          </a:rPr>
                        </m:ctrlPr>
                      </m:sSubPr>
                      <m:e>
                        <m:r>
                          <a:rPr kumimoji="0" lang="es-ES" sz="1800" b="0" i="1" u="none" strike="noStrike" cap="none" normalizeH="0" baseline="0" smtClean="0">
                            <a:ln>
                              <a:noFill/>
                            </a:ln>
                            <a:solidFill>
                              <a:schemeClr val="tx1"/>
                            </a:solidFill>
                            <a:effectLst>
                              <a:outerShdw blurRad="38100" dist="38100" dir="2700000" algn="tl">
                                <a:srgbClr val="000000">
                                  <a:alpha val="43137"/>
                                </a:srgbClr>
                              </a:outerShdw>
                            </a:effectLst>
                            <a:latin typeface="Cambria Math" panose="02040503050406030204" pitchFamily="18" charset="0"/>
                          </a:rPr>
                          <m:t>𝑝</m:t>
                        </m:r>
                      </m:e>
                      <m:sub>
                        <m:r>
                          <a:rPr kumimoji="0" lang="en-US" sz="1800" b="0" i="1" u="none" strike="noStrike" cap="none" normalizeH="0" baseline="0" smtClean="0">
                            <a:ln>
                              <a:noFill/>
                            </a:ln>
                            <a:solidFill>
                              <a:schemeClr val="tx1"/>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m:t>𝜙</m:t>
                        </m:r>
                      </m:sub>
                    </m:sSub>
                    <m:r>
                      <a:rPr kumimoji="0" lang="es-ES" sz="1800" b="0" i="1" u="none" strike="noStrike" cap="none" normalizeH="0" baseline="0" smtClean="0">
                        <a:ln>
                          <a:noFill/>
                        </a:ln>
                        <a:solidFill>
                          <a:schemeClr val="tx1"/>
                        </a:solidFill>
                        <a:effectLst>
                          <a:outerShdw blurRad="38100" dist="38100" dir="2700000" algn="tl">
                            <a:srgbClr val="000000">
                              <a:alpha val="43137"/>
                            </a:srgbClr>
                          </a:outerShdw>
                        </a:effectLst>
                        <a:latin typeface="Cambria Math" panose="02040503050406030204" pitchFamily="18" charset="0"/>
                      </a:rPr>
                      <m:t>(</m:t>
                    </m:r>
                    <m:r>
                      <a:rPr kumimoji="0" lang="es-ES" sz="1800" b="0" i="1" u="none" strike="noStrike" cap="none" normalizeH="0" baseline="0" smtClean="0">
                        <a:ln>
                          <a:noFill/>
                        </a:ln>
                        <a:solidFill>
                          <a:schemeClr val="tx1"/>
                        </a:solidFill>
                        <a:effectLst>
                          <a:outerShdw blurRad="38100" dist="38100" dir="2700000" algn="tl">
                            <a:srgbClr val="000000">
                              <a:alpha val="43137"/>
                            </a:srgbClr>
                          </a:outerShdw>
                        </a:effectLst>
                        <a:latin typeface="Cambria Math" panose="02040503050406030204" pitchFamily="18" charset="0"/>
                      </a:rPr>
                      <m:t>𝑥</m:t>
                    </m:r>
                    <m:r>
                      <a:rPr kumimoji="0" lang="es-ES" sz="1800" b="0" i="1" u="none" strike="noStrike" cap="none" normalizeH="0" baseline="0" smtClean="0">
                        <a:ln>
                          <a:noFill/>
                        </a:ln>
                        <a:solidFill>
                          <a:schemeClr val="tx1"/>
                        </a:solidFill>
                        <a:effectLst>
                          <a:outerShdw blurRad="38100" dist="38100" dir="2700000" algn="tl">
                            <a:srgbClr val="000000">
                              <a:alpha val="43137"/>
                            </a:srgbClr>
                          </a:outerShdw>
                        </a:effectLst>
                        <a:latin typeface="Cambria Math" panose="02040503050406030204" pitchFamily="18" charset="0"/>
                      </a:rPr>
                      <m:t>|</m:t>
                    </m:r>
                    <m:r>
                      <a:rPr kumimoji="0" lang="es-ES" sz="1800" b="0" i="1" u="none" strike="noStrike" cap="none" normalizeH="0" baseline="0" smtClean="0">
                        <a:ln>
                          <a:noFill/>
                        </a:ln>
                        <a:solidFill>
                          <a:schemeClr val="tx1"/>
                        </a:solidFill>
                        <a:effectLst>
                          <a:outerShdw blurRad="38100" dist="38100" dir="2700000" algn="tl">
                            <a:srgbClr val="000000">
                              <a:alpha val="43137"/>
                            </a:srgbClr>
                          </a:outerShdw>
                        </a:effectLst>
                        <a:latin typeface="Cambria Math" panose="02040503050406030204" pitchFamily="18" charset="0"/>
                      </a:rPr>
                      <m:t>𝑧</m:t>
                    </m:r>
                    <m:r>
                      <a:rPr kumimoji="0" lang="es-ES" sz="1800" b="0" i="1" u="none" strike="noStrike" cap="none" normalizeH="0" baseline="0" smtClean="0">
                        <a:ln>
                          <a:noFill/>
                        </a:ln>
                        <a:solidFill>
                          <a:schemeClr val="tx1"/>
                        </a:solidFill>
                        <a:effectLst>
                          <a:outerShdw blurRad="38100" dist="38100" dir="2700000" algn="tl">
                            <a:srgbClr val="000000">
                              <a:alpha val="43137"/>
                            </a:srgbClr>
                          </a:outerShdw>
                        </a:effectLst>
                        <a:latin typeface="Cambria Math" panose="02040503050406030204" pitchFamily="18" charset="0"/>
                      </a:rPr>
                      <m:t>)</m:t>
                    </m:r>
                  </m:oMath>
                </a14:m>
                <a:endParaRPr kumimoji="0" lang="en-US" sz="1800" b="0" i="0" u="none" strike="noStrike" cap="none" normalizeH="0" baseline="0" dirty="0">
                  <a:ln>
                    <a:noFill/>
                  </a:ln>
                  <a:solidFill>
                    <a:schemeClr val="tx1"/>
                  </a:solidFill>
                  <a:effectLst>
                    <a:outerShdw blurRad="38100" dist="38100" dir="2700000" algn="tl">
                      <a:srgbClr val="000000">
                        <a:alpha val="43137"/>
                      </a:srgbClr>
                    </a:outerShdw>
                  </a:effectLst>
                </a:endParaRPr>
              </a:p>
            </p:txBody>
          </p:sp>
        </mc:Choice>
        <mc:Fallback xmlns="">
          <p:sp>
            <p:nvSpPr>
              <p:cNvPr id="24" name="Rectangle 23">
                <a:extLst>
                  <a:ext uri="{FF2B5EF4-FFF2-40B4-BE49-F238E27FC236}">
                    <a16:creationId xmlns:a16="http://schemas.microsoft.com/office/drawing/2014/main" id="{EE10224E-2C67-E279-B0EF-803F13214213}"/>
                  </a:ext>
                </a:extLst>
              </p:cNvPr>
              <p:cNvSpPr>
                <a:spLocks noRot="1" noChangeAspect="1" noMove="1" noResize="1" noEditPoints="1" noAdjustHandles="1" noChangeArrowheads="1" noChangeShapeType="1" noTextEdit="1"/>
              </p:cNvSpPr>
              <p:nvPr/>
            </p:nvSpPr>
            <p:spPr bwMode="auto">
              <a:xfrm>
                <a:off x="9436542" y="3582541"/>
                <a:ext cx="2133600" cy="762000"/>
              </a:xfrm>
              <a:prstGeom prst="rect">
                <a:avLst/>
              </a:prstGeom>
              <a:blipFill>
                <a:blip r:embed="rId4"/>
                <a:stretch>
                  <a:fillRect/>
                </a:stretch>
              </a:blipFill>
              <a:ln w="1905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noFill/>
                  </a:rPr>
                  <a:t> </a:t>
                </a:r>
              </a:p>
            </p:txBody>
          </p:sp>
        </mc:Fallback>
      </mc:AlternateContent>
      <p:cxnSp>
        <p:nvCxnSpPr>
          <p:cNvPr id="25" name="Straight Arrow Connector 7">
            <a:extLst>
              <a:ext uri="{FF2B5EF4-FFF2-40B4-BE49-F238E27FC236}">
                <a16:creationId xmlns:a16="http://schemas.microsoft.com/office/drawing/2014/main" id="{952C9236-BC55-83BE-E529-32BE4C444D4F}"/>
              </a:ext>
            </a:extLst>
          </p:cNvPr>
          <p:cNvCxnSpPr>
            <a:cxnSpLocks/>
            <a:stCxn id="26" idx="0"/>
          </p:cNvCxnSpPr>
          <p:nvPr/>
        </p:nvCxnSpPr>
        <p:spPr bwMode="auto">
          <a:xfrm flipV="1">
            <a:off x="7455342" y="4344542"/>
            <a:ext cx="0" cy="493922"/>
          </a:xfrm>
          <a:prstGeom prst="straightConnector1">
            <a:avLst/>
          </a:prstGeom>
          <a:solidFill>
            <a:schemeClr val="accent1"/>
          </a:solidFill>
          <a:ln w="1905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26" name="Rounded Rectangle 8">
            <a:extLst>
              <a:ext uri="{FF2B5EF4-FFF2-40B4-BE49-F238E27FC236}">
                <a16:creationId xmlns:a16="http://schemas.microsoft.com/office/drawing/2014/main" id="{3DDEC6E6-E8C6-4B02-27B3-897AD7605D61}"/>
              </a:ext>
            </a:extLst>
          </p:cNvPr>
          <p:cNvSpPr/>
          <p:nvPr/>
        </p:nvSpPr>
        <p:spPr bwMode="auto">
          <a:xfrm>
            <a:off x="6388542" y="4838464"/>
            <a:ext cx="2133600" cy="609600"/>
          </a:xfrm>
          <a:prstGeom prst="roundRect">
            <a:avLst/>
          </a:prstGeom>
          <a:no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outerShdw blurRad="38100" dist="38100" dir="2700000" algn="tl">
                    <a:srgbClr val="000000">
                      <a:alpha val="43137"/>
                    </a:srgbClr>
                  </a:outerShdw>
                </a:effectLst>
                <a:latin typeface="Arial" charset="0"/>
                <a:ea typeface="ＭＳ Ｐゴシック" charset="0"/>
              </a:rPr>
              <a:t>Data: x</a:t>
            </a:r>
          </a:p>
        </p:txBody>
      </p:sp>
      <p:cxnSp>
        <p:nvCxnSpPr>
          <p:cNvPr id="27" name="Straight Arrow Connector 14">
            <a:extLst>
              <a:ext uri="{FF2B5EF4-FFF2-40B4-BE49-F238E27FC236}">
                <a16:creationId xmlns:a16="http://schemas.microsoft.com/office/drawing/2014/main" id="{2BBCD419-64DF-3B31-0491-186EEB22B924}"/>
              </a:ext>
            </a:extLst>
          </p:cNvPr>
          <p:cNvCxnSpPr>
            <a:cxnSpLocks/>
            <a:stCxn id="23" idx="0"/>
            <a:endCxn id="31" idx="2"/>
          </p:cNvCxnSpPr>
          <p:nvPr/>
        </p:nvCxnSpPr>
        <p:spPr bwMode="auto">
          <a:xfrm flipV="1">
            <a:off x="7455342" y="3088618"/>
            <a:ext cx="0" cy="493923"/>
          </a:xfrm>
          <a:prstGeom prst="straightConnector1">
            <a:avLst/>
          </a:prstGeom>
          <a:solidFill>
            <a:schemeClr val="accent1"/>
          </a:solidFill>
          <a:ln w="1905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mc:AlternateContent xmlns:mc="http://schemas.openxmlformats.org/markup-compatibility/2006" xmlns:a14="http://schemas.microsoft.com/office/drawing/2010/main">
        <mc:Choice Requires="a14">
          <p:sp>
            <p:nvSpPr>
              <p:cNvPr id="28" name="Rounded Rectangle 18">
                <a:extLst>
                  <a:ext uri="{FF2B5EF4-FFF2-40B4-BE49-F238E27FC236}">
                    <a16:creationId xmlns:a16="http://schemas.microsoft.com/office/drawing/2014/main" id="{26D68A32-BF48-3B60-4F76-29BD84CC5E50}"/>
                  </a:ext>
                </a:extLst>
              </p:cNvPr>
              <p:cNvSpPr/>
              <p:nvPr/>
            </p:nvSpPr>
            <p:spPr bwMode="auto">
              <a:xfrm>
                <a:off x="9436542" y="4838464"/>
                <a:ext cx="2133600" cy="609600"/>
              </a:xfrm>
              <a:prstGeom prst="roundRect">
                <a:avLst/>
              </a:prstGeom>
              <a:noFill/>
              <a:ln w="9525" cap="flat" cmpd="sng" algn="ctr">
                <a:solidFill>
                  <a:schemeClr val="tx1"/>
                </a:solidFill>
                <a:prstDash val="solid"/>
                <a:round/>
                <a:headEnd type="none" w="med" len="med"/>
                <a:tailEnd type="none" w="med" len="med"/>
              </a:ln>
              <a:effectLst/>
              <a:extLst>
                <a:ext uri="{AF507438-7753-43e0-B8FC-AC1667EBCBE1}">
                  <a14:hiddenEffects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algn="ctr"/>
                <a:r>
                  <a:rPr kumimoji="0" lang="en-US" sz="2000" b="0" i="0" u="none" strike="noStrike" cap="none" normalizeH="0" baseline="0" dirty="0">
                    <a:ln>
                      <a:noFill/>
                    </a:ln>
                    <a:solidFill>
                      <a:schemeClr val="tx1"/>
                    </a:solidFill>
                    <a:effectLst>
                      <a:outerShdw blurRad="38100" dist="38100" dir="2700000" algn="tl">
                        <a:srgbClr val="000000">
                          <a:alpha val="43137"/>
                        </a:srgbClr>
                      </a:outerShdw>
                    </a:effectLst>
                    <a:latin typeface="Arial" charset="0"/>
                    <a:ea typeface="ＭＳ Ｐゴシック" charset="0"/>
                  </a:rPr>
                  <a:t>Reconstruction:</a:t>
                </a:r>
                <a14:m>
                  <m:oMath xmlns:m="http://schemas.openxmlformats.org/officeDocument/2006/math">
                    <m:acc>
                      <m:accPr>
                        <m:chr m:val="̃"/>
                        <m:ctrlPr>
                          <a:rPr kumimoji="0" lang="en-US" sz="2000" b="0" i="1" u="none" strike="noStrike" cap="none" normalizeH="0" baseline="0" smtClean="0">
                            <a:ln>
                              <a:noFill/>
                            </a:ln>
                            <a:solidFill>
                              <a:schemeClr val="tx1"/>
                            </a:solidFill>
                            <a:effectLst>
                              <a:outerShdw blurRad="38100" dist="38100" dir="2700000" algn="tl">
                                <a:srgbClr val="000000">
                                  <a:alpha val="43137"/>
                                </a:srgbClr>
                              </a:outerShdw>
                            </a:effectLst>
                            <a:latin typeface="Cambria Math" panose="02040503050406030204" pitchFamily="18" charset="0"/>
                            <a:ea typeface="ＭＳ Ｐゴシック" charset="0"/>
                          </a:rPr>
                        </m:ctrlPr>
                      </m:accPr>
                      <m:e>
                        <m:r>
                          <a:rPr kumimoji="0" lang="es-ES" sz="2000" b="0" i="1" u="none" strike="noStrike" cap="none" normalizeH="0" baseline="0" smtClean="0">
                            <a:ln>
                              <a:noFill/>
                            </a:ln>
                            <a:solidFill>
                              <a:schemeClr val="tx1"/>
                            </a:solidFill>
                            <a:effectLst>
                              <a:outerShdw blurRad="38100" dist="38100" dir="2700000" algn="tl">
                                <a:srgbClr val="000000">
                                  <a:alpha val="43137"/>
                                </a:srgbClr>
                              </a:outerShdw>
                            </a:effectLst>
                            <a:latin typeface="Cambria Math" panose="02040503050406030204" pitchFamily="18" charset="0"/>
                            <a:ea typeface="ＭＳ Ｐゴシック" charset="0"/>
                          </a:rPr>
                          <m:t>𝑥</m:t>
                        </m:r>
                      </m:e>
                    </m:acc>
                  </m:oMath>
                </a14:m>
                <a:endParaRPr kumimoji="0" lang="en-US" sz="2000" b="0" i="0" u="none" strike="noStrike" cap="none" normalizeH="0" baseline="0" dirty="0">
                  <a:ln>
                    <a:noFill/>
                  </a:ln>
                  <a:solidFill>
                    <a:schemeClr val="tx1"/>
                  </a:solidFill>
                  <a:effectLst>
                    <a:outerShdw blurRad="38100" dist="38100" dir="2700000" algn="tl">
                      <a:srgbClr val="000000">
                        <a:alpha val="43137"/>
                      </a:srgbClr>
                    </a:outerShdw>
                  </a:effectLst>
                  <a:latin typeface="Arial" charset="0"/>
                  <a:ea typeface="ＭＳ Ｐゴシック" charset="0"/>
                </a:endParaRPr>
              </a:p>
            </p:txBody>
          </p:sp>
        </mc:Choice>
        <mc:Fallback xmlns="">
          <p:sp>
            <p:nvSpPr>
              <p:cNvPr id="28" name="Rounded Rectangle 18">
                <a:extLst>
                  <a:ext uri="{FF2B5EF4-FFF2-40B4-BE49-F238E27FC236}">
                    <a16:creationId xmlns:a16="http://schemas.microsoft.com/office/drawing/2014/main" id="{26D68A32-BF48-3B60-4F76-29BD84CC5E50}"/>
                  </a:ext>
                </a:extLst>
              </p:cNvPr>
              <p:cNvSpPr>
                <a:spLocks noRot="1" noChangeAspect="1" noMove="1" noResize="1" noEditPoints="1" noAdjustHandles="1" noChangeArrowheads="1" noChangeShapeType="1" noTextEdit="1"/>
              </p:cNvSpPr>
              <p:nvPr/>
            </p:nvSpPr>
            <p:spPr bwMode="auto">
              <a:xfrm>
                <a:off x="9436542" y="4838464"/>
                <a:ext cx="2133600" cy="609600"/>
              </a:xfrm>
              <a:prstGeom prst="roundRect">
                <a:avLst/>
              </a:prstGeom>
              <a:blipFill>
                <a:blip r:embed="rId5"/>
                <a:stretch>
                  <a:fillRect t="-11765" b="-4902"/>
                </a:stretch>
              </a:blip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noFill/>
                  </a:rPr>
                  <a:t> </a:t>
                </a:r>
              </a:p>
            </p:txBody>
          </p:sp>
        </mc:Fallback>
      </mc:AlternateContent>
      <p:cxnSp>
        <p:nvCxnSpPr>
          <p:cNvPr id="29" name="Straight Arrow Connector 19">
            <a:extLst>
              <a:ext uri="{FF2B5EF4-FFF2-40B4-BE49-F238E27FC236}">
                <a16:creationId xmlns:a16="http://schemas.microsoft.com/office/drawing/2014/main" id="{89221D63-F759-6AFA-5DC2-D7E05DBB28D1}"/>
              </a:ext>
            </a:extLst>
          </p:cNvPr>
          <p:cNvCxnSpPr>
            <a:cxnSpLocks/>
            <a:endCxn id="24" idx="0"/>
          </p:cNvCxnSpPr>
          <p:nvPr/>
        </p:nvCxnSpPr>
        <p:spPr bwMode="auto">
          <a:xfrm>
            <a:off x="10503342" y="3087700"/>
            <a:ext cx="0" cy="494841"/>
          </a:xfrm>
          <a:prstGeom prst="straightConnector1">
            <a:avLst/>
          </a:prstGeom>
          <a:solidFill>
            <a:schemeClr val="accent1"/>
          </a:solidFill>
          <a:ln w="1905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0" name="Straight Arrow Connector 22">
            <a:extLst>
              <a:ext uri="{FF2B5EF4-FFF2-40B4-BE49-F238E27FC236}">
                <a16:creationId xmlns:a16="http://schemas.microsoft.com/office/drawing/2014/main" id="{FB652A64-544F-2F22-002D-60F6E3638A9C}"/>
              </a:ext>
            </a:extLst>
          </p:cNvPr>
          <p:cNvCxnSpPr>
            <a:cxnSpLocks/>
            <a:stCxn id="24" idx="2"/>
            <a:endCxn id="28" idx="0"/>
          </p:cNvCxnSpPr>
          <p:nvPr/>
        </p:nvCxnSpPr>
        <p:spPr bwMode="auto">
          <a:xfrm>
            <a:off x="10503342" y="4344541"/>
            <a:ext cx="0" cy="493923"/>
          </a:xfrm>
          <a:prstGeom prst="straightConnector1">
            <a:avLst/>
          </a:prstGeom>
          <a:solidFill>
            <a:schemeClr val="accent1"/>
          </a:solidFill>
          <a:ln w="1905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 name="Rounded Rectangle 35">
            <a:extLst>
              <a:ext uri="{FF2B5EF4-FFF2-40B4-BE49-F238E27FC236}">
                <a16:creationId xmlns:a16="http://schemas.microsoft.com/office/drawing/2014/main" id="{B39A2DF5-1AA5-3B56-EF8B-679EF08ADE36}"/>
              </a:ext>
            </a:extLst>
          </p:cNvPr>
          <p:cNvSpPr/>
          <p:nvPr/>
        </p:nvSpPr>
        <p:spPr bwMode="auto">
          <a:xfrm>
            <a:off x="6388542" y="2479018"/>
            <a:ext cx="2133600" cy="609600"/>
          </a:xfrm>
          <a:prstGeom prst="roundRect">
            <a:avLst/>
          </a:prstGeom>
          <a:no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outerShdw blurRad="38100" dist="38100" dir="2700000" algn="tl">
                    <a:srgbClr val="000000">
                      <a:alpha val="43137"/>
                    </a:srgbClr>
                  </a:outerShdw>
                </a:effectLst>
                <a:latin typeface="Arial" charset="0"/>
                <a:ea typeface="ＭＳ Ｐゴシック" charset="0"/>
              </a:rPr>
              <a:t>Latent Space: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outerShdw blurRad="38100" dist="38100" dir="2700000" algn="tl">
                    <a:srgbClr val="000000">
                      <a:alpha val="43137"/>
                    </a:srgbClr>
                  </a:outerShdw>
                </a:effectLst>
                <a:latin typeface="Arial" charset="0"/>
                <a:ea typeface="ＭＳ Ｐゴシック" charset="0"/>
              </a:rPr>
              <a:t>z</a:t>
            </a:r>
          </a:p>
        </p:txBody>
      </p:sp>
      <p:sp>
        <p:nvSpPr>
          <p:cNvPr id="32" name="Rounded Rectangle 37">
            <a:extLst>
              <a:ext uri="{FF2B5EF4-FFF2-40B4-BE49-F238E27FC236}">
                <a16:creationId xmlns:a16="http://schemas.microsoft.com/office/drawing/2014/main" id="{11C3BB3E-C941-8974-7D91-E73FB8D6615C}"/>
              </a:ext>
            </a:extLst>
          </p:cNvPr>
          <p:cNvSpPr/>
          <p:nvPr/>
        </p:nvSpPr>
        <p:spPr bwMode="auto">
          <a:xfrm>
            <a:off x="9436542" y="2478100"/>
            <a:ext cx="2133600" cy="609600"/>
          </a:xfrm>
          <a:prstGeom prst="roundRect">
            <a:avLst/>
          </a:prstGeom>
          <a:no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outerShdw blurRad="38100" dist="38100" dir="2700000" algn="tl">
                    <a:srgbClr val="000000">
                      <a:alpha val="43137"/>
                    </a:srgbClr>
                  </a:outerShdw>
                </a:effectLst>
                <a:latin typeface="Arial" charset="0"/>
                <a:ea typeface="ＭＳ Ｐゴシック" charset="0"/>
              </a:rPr>
              <a:t>Latent Space: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outerShdw blurRad="38100" dist="38100" dir="2700000" algn="tl">
                    <a:srgbClr val="000000">
                      <a:alpha val="43137"/>
                    </a:srgbClr>
                  </a:outerShdw>
                </a:effectLst>
                <a:latin typeface="Arial" charset="0"/>
                <a:ea typeface="ＭＳ Ｐゴシック" charset="0"/>
              </a:rPr>
              <a:t>z</a:t>
            </a:r>
          </a:p>
        </p:txBody>
      </p:sp>
      <p:cxnSp>
        <p:nvCxnSpPr>
          <p:cNvPr id="33" name="Straight Arrow Connector 13">
            <a:extLst>
              <a:ext uri="{FF2B5EF4-FFF2-40B4-BE49-F238E27FC236}">
                <a16:creationId xmlns:a16="http://schemas.microsoft.com/office/drawing/2014/main" id="{EABC6E23-3BDD-06E6-9A30-54A0950A348F}"/>
              </a:ext>
            </a:extLst>
          </p:cNvPr>
          <p:cNvCxnSpPr>
            <a:cxnSpLocks/>
            <a:stCxn id="31" idx="3"/>
            <a:endCxn id="32" idx="1"/>
          </p:cNvCxnSpPr>
          <p:nvPr/>
        </p:nvCxnSpPr>
        <p:spPr bwMode="auto">
          <a:xfrm flipV="1">
            <a:off x="8522142" y="2782900"/>
            <a:ext cx="914400" cy="918"/>
          </a:xfrm>
          <a:prstGeom prst="straightConnector1">
            <a:avLst/>
          </a:prstGeom>
          <a:solidFill>
            <a:schemeClr val="accent1"/>
          </a:solidFill>
          <a:ln w="1905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4" name="CaixaDeTexto 18">
            <a:extLst>
              <a:ext uri="{FF2B5EF4-FFF2-40B4-BE49-F238E27FC236}">
                <a16:creationId xmlns:a16="http://schemas.microsoft.com/office/drawing/2014/main" id="{6EEC4BC8-2FA2-EACA-331A-85F607CCED85}"/>
              </a:ext>
            </a:extLst>
          </p:cNvPr>
          <p:cNvSpPr txBox="1"/>
          <p:nvPr/>
        </p:nvSpPr>
        <p:spPr>
          <a:xfrm>
            <a:off x="1066800" y="5845214"/>
            <a:ext cx="10744200" cy="307777"/>
          </a:xfrm>
          <a:prstGeom prst="rect">
            <a:avLst/>
          </a:prstGeom>
          <a:noFill/>
        </p:spPr>
        <p:txBody>
          <a:bodyPr wrap="square">
            <a:spAutoFit/>
          </a:bodyPr>
          <a:lstStyle/>
          <a:p>
            <a:pPr algn="ctr"/>
            <a:r>
              <a:rPr lang="en-US" sz="1400" dirty="0">
                <a:solidFill>
                  <a:schemeClr val="tx1"/>
                </a:solidFill>
              </a:rPr>
              <a:t>[1] Proposed by D. </a:t>
            </a:r>
            <a:r>
              <a:rPr lang="en-US" sz="1400" dirty="0" err="1">
                <a:solidFill>
                  <a:schemeClr val="tx1"/>
                </a:solidFill>
              </a:rPr>
              <a:t>Kingma</a:t>
            </a:r>
            <a:r>
              <a:rPr lang="en-US" sz="1400" dirty="0">
                <a:solidFill>
                  <a:schemeClr val="tx1"/>
                </a:solidFill>
              </a:rPr>
              <a:t> &amp; M. Welling. “Auto-Encoding Variational Bayes”, arXiv:1312.6114v10</a:t>
            </a:r>
            <a:r>
              <a:rPr lang="en-US" sz="1400" dirty="0"/>
              <a:t>], 2014</a:t>
            </a:r>
          </a:p>
        </p:txBody>
      </p:sp>
    </p:spTree>
    <p:extLst>
      <p:ext uri="{BB962C8B-B14F-4D97-AF65-F5344CB8AC3E}">
        <p14:creationId xmlns:p14="http://schemas.microsoft.com/office/powerpoint/2010/main" val="1497521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4" grpId="0" animBg="1"/>
      <p:bldP spid="42"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n-IN" dirty="0"/>
              <a:t>Encoder</a:t>
            </a:r>
            <a:r>
              <a:rPr lang="pt-BR" dirty="0"/>
              <a:t>: </a:t>
            </a:r>
            <a:r>
              <a:rPr lang="en-US" sz="2800" i="1" dirty="0" err="1"/>
              <a:t>q</a:t>
            </a:r>
            <a:r>
              <a:rPr lang="en-US" sz="2800" i="1" baseline="-25000" dirty="0" err="1">
                <a:latin typeface="Symbol" pitchFamily="2" charset="2"/>
              </a:rPr>
              <a:t>q</a:t>
            </a:r>
            <a:r>
              <a:rPr lang="en-US" sz="2800" i="1" dirty="0"/>
              <a:t>(</a:t>
            </a:r>
            <a:r>
              <a:rPr lang="en-US" sz="2800" i="1" dirty="0" err="1"/>
              <a:t>z|x</a:t>
            </a:r>
            <a:r>
              <a:rPr lang="en-US" sz="2800" i="1" dirty="0"/>
              <a:t>)</a:t>
            </a:r>
            <a:endParaRPr lang="pt-BR" dirty="0"/>
          </a:p>
        </p:txBody>
      </p:sp>
      <p:sp>
        <p:nvSpPr>
          <p:cNvPr id="9" name="CaixaDeTexto 8">
            <a:extLst>
              <a:ext uri="{FF2B5EF4-FFF2-40B4-BE49-F238E27FC236}">
                <a16:creationId xmlns:a16="http://schemas.microsoft.com/office/drawing/2014/main" id="{D53CCA09-6A46-7DFF-3DE1-DFE7376E92F2}"/>
              </a:ext>
            </a:extLst>
          </p:cNvPr>
          <p:cNvSpPr txBox="1"/>
          <p:nvPr/>
        </p:nvSpPr>
        <p:spPr>
          <a:xfrm>
            <a:off x="144812" y="5716990"/>
            <a:ext cx="6095999" cy="523220"/>
          </a:xfrm>
          <a:prstGeom prst="rect">
            <a:avLst/>
          </a:prstGeom>
          <a:noFill/>
        </p:spPr>
        <p:txBody>
          <a:bodyPr wrap="square">
            <a:spAutoFit/>
          </a:bodyPr>
          <a:lstStyle/>
          <a:p>
            <a:pPr algn="ctr"/>
            <a:r>
              <a:rPr lang="pt-BR" sz="1400" dirty="0">
                <a:solidFill>
                  <a:schemeClr val="tx1"/>
                </a:solidFill>
                <a:latin typeface="+mj-lt"/>
              </a:rPr>
              <a:t>[2] https://towardsdatascience.com/understanding-variational-autoencoders-vaes-f70510919f73</a:t>
            </a:r>
          </a:p>
        </p:txBody>
      </p:sp>
      <p:pic>
        <p:nvPicPr>
          <p:cNvPr id="11" name="Imagem 10">
            <a:extLst>
              <a:ext uri="{FF2B5EF4-FFF2-40B4-BE49-F238E27FC236}">
                <a16:creationId xmlns:a16="http://schemas.microsoft.com/office/drawing/2014/main" id="{2EBB161B-9AE8-4152-25D3-284D1D22AB25}"/>
              </a:ext>
            </a:extLst>
          </p:cNvPr>
          <p:cNvPicPr>
            <a:picLocks noChangeAspect="1"/>
          </p:cNvPicPr>
          <p:nvPr/>
        </p:nvPicPr>
        <p:blipFill>
          <a:blip r:embed="rId3"/>
          <a:stretch>
            <a:fillRect/>
          </a:stretch>
        </p:blipFill>
        <p:spPr>
          <a:xfrm>
            <a:off x="1299050" y="2054192"/>
            <a:ext cx="4038600" cy="3398822"/>
          </a:xfrm>
          <a:prstGeom prst="rect">
            <a:avLst/>
          </a:prstGeom>
        </p:spPr>
      </p:pic>
      <p:sp>
        <p:nvSpPr>
          <p:cNvPr id="7" name="Espaço Reservado para Rodapé 3">
            <a:extLst>
              <a:ext uri="{FF2B5EF4-FFF2-40B4-BE49-F238E27FC236}">
                <a16:creationId xmlns:a16="http://schemas.microsoft.com/office/drawing/2014/main" id="{51E5697A-068A-B828-21EA-BAC154C54E0E}"/>
              </a:ext>
            </a:extLst>
          </p:cNvPr>
          <p:cNvSpPr>
            <a:spLocks noGrp="1"/>
          </p:cNvSpPr>
          <p:nvPr>
            <p:ph type="ftr" idx="4294967295"/>
          </p:nvPr>
        </p:nvSpPr>
        <p:spPr>
          <a:xfrm>
            <a:off x="2280083" y="6504186"/>
            <a:ext cx="8128000" cy="326023"/>
          </a:xfrm>
          <a:prstGeom prst="rect">
            <a:avLst/>
          </a:prstGeom>
        </p:spPr>
        <p:txBody>
          <a:bodyPr/>
          <a:lstStyle/>
          <a:p>
            <a:pPr>
              <a:defRPr/>
            </a:pPr>
            <a:r>
              <a:rPr lang="pt-BR" dirty="0" err="1"/>
              <a:t>June</a:t>
            </a:r>
            <a:r>
              <a:rPr lang="pt-BR" dirty="0"/>
              <a:t> 2022</a:t>
            </a:r>
            <a:endParaRPr lang="en-GB" dirty="0"/>
          </a:p>
        </p:txBody>
      </p:sp>
      <p:sp>
        <p:nvSpPr>
          <p:cNvPr id="8" name="Espaço Reservado para Conteúdo 1">
            <a:extLst>
              <a:ext uri="{FF2B5EF4-FFF2-40B4-BE49-F238E27FC236}">
                <a16:creationId xmlns:a16="http://schemas.microsoft.com/office/drawing/2014/main" id="{3E9332E7-C466-6B45-7D3A-B304CE974229}"/>
              </a:ext>
            </a:extLst>
          </p:cNvPr>
          <p:cNvSpPr>
            <a:spLocks noGrp="1"/>
          </p:cNvSpPr>
          <p:nvPr>
            <p:ph idx="1"/>
          </p:nvPr>
        </p:nvSpPr>
        <p:spPr>
          <a:xfrm>
            <a:off x="457200" y="1066801"/>
            <a:ext cx="11353800" cy="1066799"/>
          </a:xfrm>
        </p:spPr>
        <p:txBody>
          <a:bodyPr/>
          <a:lstStyle/>
          <a:p>
            <a:r>
              <a:rPr lang="en-US" sz="2400" dirty="0"/>
              <a:t>It is chosen to be the family of multivariate isotropic Normal distributions</a:t>
            </a:r>
          </a:p>
          <a:p>
            <a:endParaRPr lang="en-US" sz="2400" dirty="0"/>
          </a:p>
          <a:p>
            <a:endParaRPr lang="en-US" sz="2400" dirty="0"/>
          </a:p>
          <a:p>
            <a:pPr marL="457200" lvl="1" indent="0">
              <a:buNone/>
            </a:pPr>
            <a:endParaRPr lang="en-IN" sz="2000" dirty="0"/>
          </a:p>
          <a:p>
            <a:endParaRPr lang="en-IN" dirty="0"/>
          </a:p>
          <a:p>
            <a:endParaRPr lang="en-IN" dirty="0"/>
          </a:p>
        </p:txBody>
      </p:sp>
      <mc:AlternateContent xmlns:mc="http://schemas.openxmlformats.org/markup-compatibility/2006" xmlns:a14="http://schemas.microsoft.com/office/drawing/2010/main">
        <mc:Choice Requires="a14">
          <p:sp>
            <p:nvSpPr>
              <p:cNvPr id="10" name="Rectangle 5">
                <a:extLst>
                  <a:ext uri="{FF2B5EF4-FFF2-40B4-BE49-F238E27FC236}">
                    <a16:creationId xmlns:a16="http://schemas.microsoft.com/office/drawing/2014/main" id="{B687EA6F-F509-3BEC-2558-EB858ED418AD}"/>
                  </a:ext>
                </a:extLst>
              </p:cNvPr>
              <p:cNvSpPr/>
              <p:nvPr/>
            </p:nvSpPr>
            <p:spPr>
              <a:xfrm>
                <a:off x="3431598" y="1489821"/>
                <a:ext cx="5561651"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sz="2800" i="1" smtClean="0">
                              <a:solidFill>
                                <a:schemeClr val="tx1"/>
                              </a:solidFill>
                              <a:latin typeface="Cambria Math" panose="02040503050406030204" pitchFamily="18" charset="0"/>
                            </a:rPr>
                          </m:ctrlPr>
                        </m:dPr>
                        <m:e>
                          <m:sSub>
                            <m:sSubPr>
                              <m:ctrlPr>
                                <a:rPr lang="en-US" sz="2800" b="0" i="1" smtClean="0">
                                  <a:solidFill>
                                    <a:schemeClr val="tx1"/>
                                  </a:solidFill>
                                  <a:latin typeface="Cambria Math" panose="02040503050406030204" pitchFamily="18" charset="0"/>
                                </a:rPr>
                              </m:ctrlPr>
                            </m:sSubPr>
                            <m:e>
                              <m:r>
                                <a:rPr lang="es-ES" sz="2800" b="0" i="1" smtClean="0">
                                  <a:solidFill>
                                    <a:schemeClr val="tx1"/>
                                  </a:solidFill>
                                  <a:latin typeface="Cambria Math" panose="02040503050406030204" pitchFamily="18" charset="0"/>
                                </a:rPr>
                                <m:t>𝑞</m:t>
                              </m:r>
                            </m:e>
                            <m:sub>
                              <m:r>
                                <a:rPr lang="en-US" sz="2800" b="0" i="1" smtClean="0">
                                  <a:solidFill>
                                    <a:schemeClr val="tx1"/>
                                  </a:solidFill>
                                  <a:latin typeface="Cambria Math" panose="02040503050406030204" pitchFamily="18" charset="0"/>
                                  <a:ea typeface="Cambria Math" panose="02040503050406030204" pitchFamily="18" charset="0"/>
                                </a:rPr>
                                <m:t>𝜃</m:t>
                              </m:r>
                            </m:sub>
                          </m:sSub>
                          <m:d>
                            <m:dPr>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𝑧</m:t>
                              </m:r>
                            </m:e>
                            <m:e>
                              <m:r>
                                <a:rPr lang="en-US" sz="2800" i="1">
                                  <a:solidFill>
                                    <a:schemeClr val="tx1"/>
                                  </a:solidFill>
                                  <a:latin typeface="Cambria Math" panose="02040503050406030204" pitchFamily="18" charset="0"/>
                                </a:rPr>
                                <m:t>𝑥</m:t>
                              </m:r>
                            </m:e>
                          </m:d>
                          <m:r>
                            <a:rPr lang="en-US" sz="2800" i="0">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𝑁</m:t>
                          </m:r>
                          <m:r>
                            <a:rPr lang="en-US" sz="2800" i="0">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𝑧</m:t>
                          </m:r>
                          <m:r>
                            <a:rPr lang="en-US" sz="2800" i="0">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𝜇</m:t>
                          </m:r>
                          <m:d>
                            <m:dPr>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𝑥</m:t>
                              </m:r>
                              <m:r>
                                <a:rPr lang="en-US" sz="2800" i="0">
                                  <a:solidFill>
                                    <a:schemeClr val="tx1"/>
                                  </a:solidFill>
                                  <a:latin typeface="Cambria Math" panose="02040503050406030204" pitchFamily="18" charset="0"/>
                                </a:rPr>
                                <m:t>,</m:t>
                              </m:r>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𝜙</m:t>
                                  </m:r>
                                </m:e>
                                <m:sub>
                                  <m:r>
                                    <a:rPr lang="en-US" sz="2800" i="0">
                                      <a:solidFill>
                                        <a:schemeClr val="tx1"/>
                                      </a:solidFill>
                                      <a:latin typeface="Cambria Math" panose="02040503050406030204" pitchFamily="18" charset="0"/>
                                    </a:rPr>
                                    <m:t>1</m:t>
                                  </m:r>
                                </m:sub>
                              </m:sSub>
                            </m:e>
                          </m:d>
                          <m:r>
                            <a:rPr lang="en-US" sz="2800" i="0">
                              <a:solidFill>
                                <a:schemeClr val="tx1"/>
                              </a:solidFill>
                              <a:latin typeface="Cambria Math" panose="02040503050406030204" pitchFamily="18" charset="0"/>
                            </a:rPr>
                            <m:t>, </m:t>
                          </m:r>
                          <m:r>
                            <a:rPr lang="en-US" sz="2800" i="1">
                              <a:solidFill>
                                <a:schemeClr val="tx1"/>
                              </a:solidFill>
                              <a:latin typeface="Cambria Math" panose="02040503050406030204" pitchFamily="18" charset="0"/>
                            </a:rPr>
                            <m:t>𝜎</m:t>
                          </m:r>
                          <m:d>
                            <m:dPr>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𝑥</m:t>
                              </m:r>
                              <m:r>
                                <a:rPr lang="en-US" sz="2800" i="0">
                                  <a:solidFill>
                                    <a:schemeClr val="tx1"/>
                                  </a:solidFill>
                                  <a:latin typeface="Cambria Math" panose="02040503050406030204" pitchFamily="18" charset="0"/>
                                </a:rPr>
                                <m:t>,</m:t>
                              </m:r>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𝜙</m:t>
                                  </m:r>
                                </m:e>
                                <m:sub>
                                  <m:r>
                                    <a:rPr lang="en-US" sz="2800" i="0">
                                      <a:solidFill>
                                        <a:schemeClr val="tx1"/>
                                      </a:solidFill>
                                      <a:latin typeface="Cambria Math" panose="02040503050406030204" pitchFamily="18" charset="0"/>
                                    </a:rPr>
                                    <m:t>2</m:t>
                                  </m:r>
                                </m:sub>
                              </m:sSub>
                            </m:e>
                          </m:d>
                          <m:r>
                            <a:rPr lang="en-US" sz="2800" i="1">
                              <a:solidFill>
                                <a:schemeClr val="tx1"/>
                              </a:solidFill>
                              <a:latin typeface="Cambria Math" panose="02040503050406030204" pitchFamily="18" charset="0"/>
                            </a:rPr>
                            <m:t>𝐼</m:t>
                          </m:r>
                        </m:e>
                      </m:d>
                    </m:oMath>
                  </m:oMathPara>
                </a14:m>
                <a:endParaRPr lang="en-US" sz="2800" dirty="0"/>
              </a:p>
            </p:txBody>
          </p:sp>
        </mc:Choice>
        <mc:Fallback xmlns="">
          <p:sp>
            <p:nvSpPr>
              <p:cNvPr id="10" name="Rectangle 5">
                <a:extLst>
                  <a:ext uri="{FF2B5EF4-FFF2-40B4-BE49-F238E27FC236}">
                    <a16:creationId xmlns:a16="http://schemas.microsoft.com/office/drawing/2014/main" id="{B687EA6F-F509-3BEC-2558-EB858ED418AD}"/>
                  </a:ext>
                </a:extLst>
              </p:cNvPr>
              <p:cNvSpPr>
                <a:spLocks noRot="1" noChangeAspect="1" noMove="1" noResize="1" noEditPoints="1" noAdjustHandles="1" noChangeArrowheads="1" noChangeShapeType="1" noTextEdit="1"/>
              </p:cNvSpPr>
              <p:nvPr/>
            </p:nvSpPr>
            <p:spPr>
              <a:xfrm>
                <a:off x="3431598" y="1489821"/>
                <a:ext cx="5561651" cy="523220"/>
              </a:xfrm>
              <a:prstGeom prst="rect">
                <a:avLst/>
              </a:prstGeom>
              <a:blipFill>
                <a:blip r:embed="rId4"/>
                <a:stretch>
                  <a:fillRect/>
                </a:stretch>
              </a:blipFill>
            </p:spPr>
            <p:txBody>
              <a:bodyPr/>
              <a:lstStyle/>
              <a:p>
                <a:r>
                  <a:rPr lang="en-US">
                    <a:noFill/>
                  </a:rPr>
                  <a:t> </a:t>
                </a:r>
              </a:p>
            </p:txBody>
          </p:sp>
        </mc:Fallback>
      </mc:AlternateContent>
      <p:pic>
        <p:nvPicPr>
          <p:cNvPr id="13" name="Imagem 6">
            <a:extLst>
              <a:ext uri="{FF2B5EF4-FFF2-40B4-BE49-F238E27FC236}">
                <a16:creationId xmlns:a16="http://schemas.microsoft.com/office/drawing/2014/main" id="{7214D6F6-987F-7316-0130-DA4A96CF80A1}"/>
              </a:ext>
            </a:extLst>
          </p:cNvPr>
          <p:cNvPicPr>
            <a:picLocks noChangeAspect="1"/>
          </p:cNvPicPr>
          <p:nvPr/>
        </p:nvPicPr>
        <p:blipFill>
          <a:blip r:embed="rId5"/>
          <a:stretch>
            <a:fillRect/>
          </a:stretch>
        </p:blipFill>
        <p:spPr>
          <a:xfrm>
            <a:off x="6629400" y="2028948"/>
            <a:ext cx="4291938" cy="3428395"/>
          </a:xfrm>
          <a:prstGeom prst="rect">
            <a:avLst/>
          </a:prstGeom>
        </p:spPr>
      </p:pic>
      <p:sp>
        <p:nvSpPr>
          <p:cNvPr id="14" name="TextBox 13">
            <a:extLst>
              <a:ext uri="{FF2B5EF4-FFF2-40B4-BE49-F238E27FC236}">
                <a16:creationId xmlns:a16="http://schemas.microsoft.com/office/drawing/2014/main" id="{9D5EB6A7-DFEB-1E9A-EC8A-DD961F783DBC}"/>
              </a:ext>
            </a:extLst>
          </p:cNvPr>
          <p:cNvSpPr txBox="1"/>
          <p:nvPr/>
        </p:nvSpPr>
        <p:spPr>
          <a:xfrm>
            <a:off x="5867400" y="5580856"/>
            <a:ext cx="6096000" cy="738664"/>
          </a:xfrm>
          <a:prstGeom prst="rect">
            <a:avLst/>
          </a:prstGeom>
          <a:noFill/>
        </p:spPr>
        <p:txBody>
          <a:bodyPr wrap="square">
            <a:spAutoFit/>
          </a:bodyPr>
          <a:lstStyle/>
          <a:p>
            <a:pPr algn="ctr"/>
            <a:r>
              <a:rPr lang="pt-BR" sz="1400" dirty="0">
                <a:solidFill>
                  <a:schemeClr val="tx1"/>
                </a:solidFill>
              </a:rPr>
              <a:t>The </a:t>
            </a:r>
            <a:r>
              <a:rPr lang="pt-BR" sz="1400" dirty="0" err="1">
                <a:solidFill>
                  <a:schemeClr val="tx1"/>
                </a:solidFill>
              </a:rPr>
              <a:t>hidden</a:t>
            </a:r>
            <a:r>
              <a:rPr lang="pt-BR" sz="1400" dirty="0">
                <a:solidFill>
                  <a:schemeClr val="tx1"/>
                </a:solidFill>
              </a:rPr>
              <a:t> </a:t>
            </a:r>
            <a:r>
              <a:rPr lang="pt-BR" sz="1400" dirty="0" err="1">
                <a:solidFill>
                  <a:schemeClr val="tx1"/>
                </a:solidFill>
              </a:rPr>
              <a:t>Gaussian</a:t>
            </a:r>
            <a:endParaRPr lang="pt-BR" sz="1400" dirty="0">
              <a:solidFill>
                <a:schemeClr val="tx1"/>
              </a:solidFill>
            </a:endParaRPr>
          </a:p>
          <a:p>
            <a:pPr algn="ctr"/>
            <a:r>
              <a:rPr lang="pt-BR" sz="1400" dirty="0">
                <a:solidFill>
                  <a:schemeClr val="tx1"/>
                </a:solidFill>
              </a:rPr>
              <a:t>[3] https://towardsdatascience.com/what-the-heck-are-vae-gans-17b86023588a</a:t>
            </a:r>
          </a:p>
        </p:txBody>
      </p:sp>
    </p:spTree>
    <p:extLst>
      <p:ext uri="{BB962C8B-B14F-4D97-AF65-F5344CB8AC3E}">
        <p14:creationId xmlns:p14="http://schemas.microsoft.com/office/powerpoint/2010/main" val="1563429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spaço Reservado para Conteúdo 1"/>
              <p:cNvSpPr>
                <a:spLocks noGrp="1"/>
              </p:cNvSpPr>
              <p:nvPr>
                <p:ph idx="1"/>
              </p:nvPr>
            </p:nvSpPr>
            <p:spPr>
              <a:xfrm>
                <a:off x="419100" y="1038225"/>
                <a:ext cx="11353800" cy="4524375"/>
              </a:xfrm>
            </p:spPr>
            <p:txBody>
              <a:bodyPr/>
              <a:lstStyle/>
              <a:p>
                <a:r>
                  <a:rPr lang="en-US" sz="2200" dirty="0"/>
                  <a:t>Prior distribution:</a:t>
                </a:r>
              </a:p>
              <a:p>
                <a:r>
                  <a:rPr lang="en-US" sz="2200" dirty="0"/>
                  <a:t>Posterior distribution of the latent variables </a:t>
                </a:r>
                <a14:m>
                  <m:oMath xmlns:m="http://schemas.openxmlformats.org/officeDocument/2006/math">
                    <m:sSub>
                      <m:sSubPr>
                        <m:ctrlPr>
                          <a:rPr lang="en-US" sz="2200" i="1">
                            <a:latin typeface="Cambria Math" panose="02040503050406030204" pitchFamily="18" charset="0"/>
                          </a:rPr>
                        </m:ctrlPr>
                      </m:sSubPr>
                      <m:e>
                        <m:r>
                          <a:rPr lang="es-ES" sz="2200" i="1">
                            <a:latin typeface="Cambria Math" panose="02040503050406030204" pitchFamily="18" charset="0"/>
                          </a:rPr>
                          <m:t>𝑞</m:t>
                        </m:r>
                      </m:e>
                      <m:sub>
                        <m:r>
                          <a:rPr lang="en-US" sz="2200" i="1">
                            <a:latin typeface="Cambria Math" panose="02040503050406030204" pitchFamily="18" charset="0"/>
                            <a:ea typeface="Cambria Math" panose="02040503050406030204" pitchFamily="18" charset="0"/>
                          </a:rPr>
                          <m:t>𝜃</m:t>
                        </m:r>
                      </m:sub>
                    </m:sSub>
                    <m:d>
                      <m:dPr>
                        <m:ctrlPr>
                          <a:rPr lang="en-US" sz="2200" i="1">
                            <a:latin typeface="Cambria Math" panose="02040503050406030204" pitchFamily="18" charset="0"/>
                          </a:rPr>
                        </m:ctrlPr>
                      </m:dPr>
                      <m:e>
                        <m:r>
                          <a:rPr lang="en-US" sz="2200" i="1">
                            <a:latin typeface="Cambria Math" panose="02040503050406030204" pitchFamily="18" charset="0"/>
                          </a:rPr>
                          <m:t>𝑧</m:t>
                        </m:r>
                      </m:e>
                      <m:e>
                        <m:r>
                          <a:rPr lang="en-US" sz="2200" i="1">
                            <a:latin typeface="Cambria Math" panose="02040503050406030204" pitchFamily="18" charset="0"/>
                          </a:rPr>
                          <m:t>𝑥</m:t>
                        </m:r>
                      </m:e>
                    </m:d>
                  </m:oMath>
                </a14:m>
                <a:endParaRPr lang="en-IN" sz="2200" dirty="0"/>
              </a:p>
              <a:p>
                <a:endParaRPr lang="en-IN" sz="2200" dirty="0"/>
              </a:p>
              <a:p>
                <a:endParaRPr lang="en-IN" sz="2200" dirty="0"/>
              </a:p>
              <a:p>
                <a:endParaRPr lang="en-IN" sz="2200" dirty="0"/>
              </a:p>
              <a:p>
                <a:pPr marL="0" indent="0">
                  <a:buNone/>
                </a:pPr>
                <a:r>
                  <a:rPr lang="en-IN" sz="2200" dirty="0"/>
                  <a:t> </a:t>
                </a:r>
                <a:endParaRPr lang="pt-BR" sz="2200" dirty="0"/>
              </a:p>
            </p:txBody>
          </p:sp>
        </mc:Choice>
        <mc:Fallback xmlns="">
          <p:sp>
            <p:nvSpPr>
              <p:cNvPr id="2" name="Espaço Reservado para Conteúdo 1"/>
              <p:cNvSpPr>
                <a:spLocks noGrp="1" noRot="1" noChangeAspect="1" noMove="1" noResize="1" noEditPoints="1" noAdjustHandles="1" noChangeArrowheads="1" noChangeShapeType="1" noTextEdit="1"/>
              </p:cNvSpPr>
              <p:nvPr>
                <p:ph idx="1"/>
              </p:nvPr>
            </p:nvSpPr>
            <p:spPr>
              <a:xfrm>
                <a:off x="419100" y="1038225"/>
                <a:ext cx="11353800" cy="4524375"/>
              </a:xfrm>
              <a:blipFill>
                <a:blip r:embed="rId3"/>
                <a:stretch>
                  <a:fillRect l="-644" t="-1077"/>
                </a:stretch>
              </a:blipFill>
            </p:spPr>
            <p:txBody>
              <a:bodyPr/>
              <a:lstStyle/>
              <a:p>
                <a:r>
                  <a:rPr lang="en-US">
                    <a:noFill/>
                  </a:rPr>
                  <a:t> </a:t>
                </a:r>
              </a:p>
            </p:txBody>
          </p:sp>
        </mc:Fallback>
      </mc:AlternateContent>
      <p:sp>
        <p:nvSpPr>
          <p:cNvPr id="3" name="Título 2"/>
          <p:cNvSpPr>
            <a:spLocks noGrp="1"/>
          </p:cNvSpPr>
          <p:nvPr>
            <p:ph type="title"/>
          </p:nvPr>
        </p:nvSpPr>
        <p:spPr/>
        <p:txBody>
          <a:bodyPr/>
          <a:lstStyle/>
          <a:p>
            <a:r>
              <a:rPr lang="en-IN" dirty="0"/>
              <a:t>Latent Space </a:t>
            </a:r>
            <a:endParaRPr lang="pt-BR" dirty="0"/>
          </a:p>
        </p:txBody>
      </p:sp>
      <p:sp>
        <p:nvSpPr>
          <p:cNvPr id="8" name="CaixaDeTexto 7">
            <a:extLst>
              <a:ext uri="{FF2B5EF4-FFF2-40B4-BE49-F238E27FC236}">
                <a16:creationId xmlns:a16="http://schemas.microsoft.com/office/drawing/2014/main" id="{DE0DF89F-AD1D-1353-4A41-CFF04C7BF1F6}"/>
              </a:ext>
            </a:extLst>
          </p:cNvPr>
          <p:cNvSpPr txBox="1"/>
          <p:nvPr/>
        </p:nvSpPr>
        <p:spPr>
          <a:xfrm>
            <a:off x="5867863" y="5798256"/>
            <a:ext cx="6093724" cy="307777"/>
          </a:xfrm>
          <a:prstGeom prst="rect">
            <a:avLst/>
          </a:prstGeom>
          <a:noFill/>
        </p:spPr>
        <p:txBody>
          <a:bodyPr wrap="square">
            <a:spAutoFit/>
          </a:bodyPr>
          <a:lstStyle/>
          <a:p>
            <a:pPr algn="ctr"/>
            <a:r>
              <a:rPr lang="pt-BR" sz="1400" b="0" i="0" dirty="0">
                <a:solidFill>
                  <a:schemeClr val="tx1"/>
                </a:solidFill>
                <a:effectLst/>
                <a:latin typeface="sohne"/>
              </a:rPr>
              <a:t>[5] https://mohitjain.me/2018/10/26/variational-autoencoder/</a:t>
            </a:r>
            <a:endParaRPr lang="pt-BR" sz="1400" dirty="0">
              <a:solidFill>
                <a:schemeClr val="tx1"/>
              </a:solidFill>
            </a:endParaRPr>
          </a:p>
        </p:txBody>
      </p:sp>
      <p:pic>
        <p:nvPicPr>
          <p:cNvPr id="7172" name="Picture 4" descr="Latent_Plot_vae">
            <a:extLst>
              <a:ext uri="{FF2B5EF4-FFF2-40B4-BE49-F238E27FC236}">
                <a16:creationId xmlns:a16="http://schemas.microsoft.com/office/drawing/2014/main" id="{67A0E32B-3843-C735-7A88-3CC10539D1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316" y="2057400"/>
            <a:ext cx="6400684" cy="3525413"/>
          </a:xfrm>
          <a:prstGeom prst="rect">
            <a:avLst/>
          </a:prstGeom>
          <a:noFill/>
          <a:extLst>
            <a:ext uri="{909E8E84-426E-40DD-AFC4-6F175D3DCCD1}">
              <a14:hiddenFill xmlns:a14="http://schemas.microsoft.com/office/drawing/2010/main">
                <a:solidFill>
                  <a:srgbClr val="FFFFFF"/>
                </a:solidFill>
              </a14:hiddenFill>
            </a:ext>
          </a:extLst>
        </p:spPr>
      </p:pic>
      <p:sp>
        <p:nvSpPr>
          <p:cNvPr id="9" name="Espaço Reservado para Rodapé 3">
            <a:extLst>
              <a:ext uri="{FF2B5EF4-FFF2-40B4-BE49-F238E27FC236}">
                <a16:creationId xmlns:a16="http://schemas.microsoft.com/office/drawing/2014/main" id="{C0D6E1D4-D5C6-E8D4-CD46-B8352E312076}"/>
              </a:ext>
            </a:extLst>
          </p:cNvPr>
          <p:cNvSpPr>
            <a:spLocks noGrp="1"/>
          </p:cNvSpPr>
          <p:nvPr>
            <p:ph type="ftr" idx="4294967295"/>
          </p:nvPr>
        </p:nvSpPr>
        <p:spPr>
          <a:xfrm>
            <a:off x="2280083" y="6504186"/>
            <a:ext cx="8128000" cy="326023"/>
          </a:xfrm>
          <a:prstGeom prst="rect">
            <a:avLst/>
          </a:prstGeom>
        </p:spPr>
        <p:txBody>
          <a:bodyPr/>
          <a:lstStyle/>
          <a:p>
            <a:pPr>
              <a:defRPr/>
            </a:pPr>
            <a:r>
              <a:rPr lang="pt-BR" dirty="0" err="1"/>
              <a:t>June</a:t>
            </a:r>
            <a:r>
              <a:rPr lang="pt-BR" dirty="0"/>
              <a:t> 2022</a:t>
            </a:r>
            <a:endParaRPr lang="en-GB" dirty="0"/>
          </a:p>
        </p:txBody>
      </p:sp>
      <p:pic>
        <p:nvPicPr>
          <p:cNvPr id="10" name="Picture 2" descr="The gaussian discriminant analysis model By OpenStax (Page 2/6) | Jobilize">
            <a:extLst>
              <a:ext uri="{FF2B5EF4-FFF2-40B4-BE49-F238E27FC236}">
                <a16:creationId xmlns:a16="http://schemas.microsoft.com/office/drawing/2014/main" id="{523AEE43-8193-67B5-9FB5-7610371294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4048" y="2232472"/>
            <a:ext cx="4114800" cy="3175268"/>
          </a:xfrm>
          <a:prstGeom prst="rect">
            <a:avLst/>
          </a:prstGeom>
          <a:noFill/>
          <a:extLst>
            <a:ext uri="{909E8E84-426E-40DD-AFC4-6F175D3DCCD1}">
              <a14:hiddenFill xmlns:a14="http://schemas.microsoft.com/office/drawing/2010/main">
                <a:solidFill>
                  <a:srgbClr val="FFFFFF"/>
                </a:solidFill>
              </a14:hiddenFill>
            </a:ext>
          </a:extLst>
        </p:spPr>
      </p:pic>
      <p:sp>
        <p:nvSpPr>
          <p:cNvPr id="12" name="CaixaDeTexto 8">
            <a:extLst>
              <a:ext uri="{FF2B5EF4-FFF2-40B4-BE49-F238E27FC236}">
                <a16:creationId xmlns:a16="http://schemas.microsoft.com/office/drawing/2014/main" id="{ECDD5C3D-04B1-F6FE-DEF0-C47FC60A8C61}"/>
              </a:ext>
            </a:extLst>
          </p:cNvPr>
          <p:cNvSpPr txBox="1"/>
          <p:nvPr/>
        </p:nvSpPr>
        <p:spPr>
          <a:xfrm>
            <a:off x="161761" y="5779547"/>
            <a:ext cx="6093724" cy="523220"/>
          </a:xfrm>
          <a:prstGeom prst="rect">
            <a:avLst/>
          </a:prstGeom>
          <a:noFill/>
        </p:spPr>
        <p:txBody>
          <a:bodyPr wrap="square">
            <a:spAutoFit/>
          </a:bodyPr>
          <a:lstStyle/>
          <a:p>
            <a:pPr algn="ctr"/>
            <a:r>
              <a:rPr lang="pt-BR" sz="1400" dirty="0">
                <a:solidFill>
                  <a:schemeClr val="tx1"/>
                </a:solidFill>
              </a:rPr>
              <a:t>[4] https://www.jobilize.com/course/section/the-gaussian-discriminant-analysis-model-by-openstax</a:t>
            </a:r>
          </a:p>
        </p:txBody>
      </p:sp>
      <mc:AlternateContent xmlns:mc="http://schemas.openxmlformats.org/markup-compatibility/2006" xmlns:a14="http://schemas.microsoft.com/office/drawing/2010/main">
        <mc:Choice Requires="a14">
          <p:sp>
            <p:nvSpPr>
              <p:cNvPr id="13" name="Rectangle 3">
                <a:extLst>
                  <a:ext uri="{FF2B5EF4-FFF2-40B4-BE49-F238E27FC236}">
                    <a16:creationId xmlns:a16="http://schemas.microsoft.com/office/drawing/2014/main" id="{B4555C4E-66D3-6FD3-36F6-D463D7F54080}"/>
                  </a:ext>
                </a:extLst>
              </p:cNvPr>
              <p:cNvSpPr/>
              <p:nvPr/>
            </p:nvSpPr>
            <p:spPr>
              <a:xfrm>
                <a:off x="2895600" y="927040"/>
                <a:ext cx="2764988"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n-US" sz="2800" i="1" smtClean="0">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𝑝</m:t>
                          </m:r>
                          <m:d>
                            <m:dPr>
                              <m:ctrlPr>
                                <a:rPr lang="en-US" sz="2800" i="1">
                                  <a:solidFill>
                                    <a:schemeClr val="tx1"/>
                                  </a:solidFill>
                                  <a:latin typeface="Cambria Math" panose="02040503050406030204" pitchFamily="18" charset="0"/>
                                </a:rPr>
                              </m:ctrlPr>
                            </m:dPr>
                            <m:e>
                              <m:r>
                                <a:rPr lang="en-US" sz="2800" i="1">
                                  <a:solidFill>
                                    <a:schemeClr val="tx1"/>
                                  </a:solidFill>
                                  <a:latin typeface="Cambria Math" panose="02040503050406030204" pitchFamily="18" charset="0"/>
                                </a:rPr>
                                <m:t>𝑧</m:t>
                              </m:r>
                            </m:e>
                          </m:d>
                          <m:r>
                            <a:rPr lang="en-US" sz="2800" i="0">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𝑁</m:t>
                          </m:r>
                          <m:r>
                            <a:rPr lang="en-US" sz="2800" i="0">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𝑧</m:t>
                          </m:r>
                          <m:r>
                            <a:rPr lang="en-US" sz="2800" i="0">
                              <a:solidFill>
                                <a:schemeClr val="tx1"/>
                              </a:solidFill>
                              <a:latin typeface="Cambria Math" panose="02040503050406030204" pitchFamily="18" charset="0"/>
                            </a:rPr>
                            <m:t>|0,</m:t>
                          </m:r>
                          <m:r>
                            <a:rPr lang="en-US" sz="2800" i="1">
                              <a:solidFill>
                                <a:schemeClr val="tx1"/>
                              </a:solidFill>
                              <a:latin typeface="Cambria Math" panose="02040503050406030204" pitchFamily="18" charset="0"/>
                            </a:rPr>
                            <m:t>𝐼</m:t>
                          </m:r>
                        </m:e>
                      </m:d>
                    </m:oMath>
                  </m:oMathPara>
                </a14:m>
                <a:endParaRPr lang="en-US" sz="2800" dirty="0"/>
              </a:p>
            </p:txBody>
          </p:sp>
        </mc:Choice>
        <mc:Fallback xmlns="">
          <p:sp>
            <p:nvSpPr>
              <p:cNvPr id="13" name="Rectangle 3">
                <a:extLst>
                  <a:ext uri="{FF2B5EF4-FFF2-40B4-BE49-F238E27FC236}">
                    <a16:creationId xmlns:a16="http://schemas.microsoft.com/office/drawing/2014/main" id="{B4555C4E-66D3-6FD3-36F6-D463D7F54080}"/>
                  </a:ext>
                </a:extLst>
              </p:cNvPr>
              <p:cNvSpPr>
                <a:spLocks noRot="1" noChangeAspect="1" noMove="1" noResize="1" noEditPoints="1" noAdjustHandles="1" noChangeArrowheads="1" noChangeShapeType="1" noTextEdit="1"/>
              </p:cNvSpPr>
              <p:nvPr/>
            </p:nvSpPr>
            <p:spPr>
              <a:xfrm>
                <a:off x="2895600" y="927040"/>
                <a:ext cx="2764988" cy="523220"/>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122102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Espaço Reservado para Conteúdo 1"/>
              <p:cNvSpPr>
                <a:spLocks noGrp="1"/>
              </p:cNvSpPr>
              <p:nvPr>
                <p:ph idx="1"/>
              </p:nvPr>
            </p:nvSpPr>
            <p:spPr>
              <a:xfrm>
                <a:off x="457200" y="1066801"/>
                <a:ext cx="11353800" cy="4524375"/>
              </a:xfrm>
            </p:spPr>
            <p:txBody>
              <a:bodyPr/>
              <a:lstStyle/>
              <a:p>
                <a:r>
                  <a:rPr lang="en-US" sz="2400" dirty="0">
                    <a:latin typeface="+mj-lt"/>
                  </a:rPr>
                  <a:t>It takes as input the representation </a:t>
                </a:r>
                <a:r>
                  <a:rPr lang="en-US" sz="2400" i="1" dirty="0">
                    <a:latin typeface="+mj-lt"/>
                  </a:rPr>
                  <a:t>z </a:t>
                </a:r>
                <a:r>
                  <a:rPr lang="en-US" sz="2400" dirty="0">
                    <a:latin typeface="+mj-lt"/>
                  </a:rPr>
                  <a:t>and outputs a reconstructed input </a:t>
                </a:r>
                <a:r>
                  <a:rPr lang="en-US" sz="2400" i="1" dirty="0">
                    <a:latin typeface="+mj-lt"/>
                  </a:rPr>
                  <a:t>x</a:t>
                </a:r>
              </a:p>
              <a:p>
                <a:r>
                  <a:rPr lang="en-US" sz="2400" dirty="0">
                    <a:latin typeface="+mj-lt"/>
                  </a:rPr>
                  <a:t>The decoder network outputs the parameters of the probability distribution of the data </a:t>
                </a:r>
                <a:r>
                  <a:rPr lang="en-US" sz="2400" i="1" dirty="0">
                    <a:latin typeface="+mj-lt"/>
                  </a:rPr>
                  <a:t>p</a:t>
                </a:r>
                <a:r>
                  <a:rPr lang="en-US" sz="2400" i="1" baseline="-25000" dirty="0">
                    <a:latin typeface="+mj-lt"/>
                  </a:rPr>
                  <a:t>f</a:t>
                </a:r>
                <a:r>
                  <a:rPr lang="en-US" sz="2400" i="1" dirty="0">
                    <a:latin typeface="+mj-lt"/>
                  </a:rPr>
                  <a:t>(</a:t>
                </a:r>
                <a:r>
                  <a:rPr lang="en-US" sz="2400" i="1" dirty="0" err="1">
                    <a:latin typeface="+mj-lt"/>
                  </a:rPr>
                  <a:t>x|z</a:t>
                </a:r>
                <a:r>
                  <a:rPr lang="en-US" sz="2400" i="1" dirty="0">
                    <a:latin typeface="+mj-lt"/>
                  </a:rPr>
                  <a:t>)</a:t>
                </a:r>
              </a:p>
              <a:p>
                <a14:m>
                  <m:oMath xmlns:m="http://schemas.openxmlformats.org/officeDocument/2006/math">
                    <m:r>
                      <a:rPr lang="en-US" sz="2400" i="1">
                        <a:latin typeface="Cambria Math" panose="02040503050406030204" pitchFamily="18" charset="0"/>
                      </a:rPr>
                      <m:t>𝑓</m:t>
                    </m:r>
                  </m:oMath>
                </a14:m>
                <a:r>
                  <a:rPr lang="en-US" sz="2400" dirty="0"/>
                  <a:t>: neural network that takes a set of latent variables </a:t>
                </a:r>
                <a:r>
                  <a:rPr lang="en-US" sz="2400" i="1" dirty="0"/>
                  <a:t>z</a:t>
                </a:r>
                <a:r>
                  <a:rPr lang="en-US" sz="2400" dirty="0"/>
                  <a:t> and a set</a:t>
                </a:r>
                <a14:m>
                  <m:oMath xmlns:m="http://schemas.openxmlformats.org/officeDocument/2006/math">
                    <m:r>
                      <a:rPr lang="es-ES" sz="2400">
                        <a:latin typeface="Cambria Math" panose="02040503050406030204" pitchFamily="18" charset="0"/>
                      </a:rPr>
                      <m:t> </m:t>
                    </m:r>
                    <m:r>
                      <a:rPr lang="en-US" sz="2400" i="1">
                        <a:latin typeface="Cambria Math" panose="02040503050406030204" pitchFamily="18" charset="0"/>
                      </a:rPr>
                      <m:t>𝜙</m:t>
                    </m:r>
                  </m:oMath>
                </a14:m>
                <a:r>
                  <a:rPr lang="en-US" sz="2400" dirty="0"/>
                  <a:t> of weights and biases</a:t>
                </a:r>
              </a:p>
              <a:p>
                <a:r>
                  <a:rPr lang="en-US" sz="2400" i="1" dirty="0"/>
                  <a:t>p</a:t>
                </a:r>
                <a:r>
                  <a:rPr lang="en-US" sz="2400" i="1" baseline="-25000" dirty="0">
                    <a:latin typeface="Symbol" pitchFamily="2" charset="2"/>
                  </a:rPr>
                  <a:t>f</a:t>
                </a:r>
                <a:r>
                  <a:rPr lang="en-US" sz="2400" i="1" dirty="0"/>
                  <a:t>(</a:t>
                </a:r>
                <a:r>
                  <a:rPr lang="en-US" sz="2400" i="1" dirty="0" err="1"/>
                  <a:t>x|z</a:t>
                </a:r>
                <a:r>
                  <a:rPr lang="en-US" sz="2400" i="1" dirty="0"/>
                  <a:t>)</a:t>
                </a:r>
                <a:r>
                  <a:rPr lang="en-US" sz="2400" dirty="0"/>
                  <a:t> depends on the type of data</a:t>
                </a:r>
              </a:p>
              <a:p>
                <a:endParaRPr lang="en-US" sz="2400" dirty="0"/>
              </a:p>
              <a:p>
                <a:endParaRPr lang="en-US" sz="2400" dirty="0">
                  <a:solidFill>
                    <a:srgbClr val="C00000"/>
                  </a:solidFill>
                  <a:latin typeface="+mj-lt"/>
                </a:endParaRPr>
              </a:p>
              <a:p>
                <a:pPr marL="0" indent="0">
                  <a:buNone/>
                </a:pPr>
                <a:endParaRPr lang="en-IN" sz="2200" dirty="0"/>
              </a:p>
              <a:p>
                <a:endParaRPr lang="en-IN" dirty="0"/>
              </a:p>
              <a:p>
                <a:endParaRPr lang="en-IN" dirty="0"/>
              </a:p>
              <a:p>
                <a:endParaRPr lang="en-IN" dirty="0"/>
              </a:p>
              <a:p>
                <a:pPr marL="0" indent="0">
                  <a:buNone/>
                </a:pPr>
                <a:r>
                  <a:rPr lang="en-IN" dirty="0"/>
                  <a:t> </a:t>
                </a:r>
                <a:endParaRPr lang="pt-BR" sz="2800" dirty="0"/>
              </a:p>
            </p:txBody>
          </p:sp>
        </mc:Choice>
        <mc:Fallback>
          <p:sp>
            <p:nvSpPr>
              <p:cNvPr id="2" name="Espaço Reservado para Conteúdo 1"/>
              <p:cNvSpPr>
                <a:spLocks noGrp="1" noRot="1" noChangeAspect="1" noMove="1" noResize="1" noEditPoints="1" noAdjustHandles="1" noChangeArrowheads="1" noChangeShapeType="1" noTextEdit="1"/>
              </p:cNvSpPr>
              <p:nvPr>
                <p:ph idx="1"/>
              </p:nvPr>
            </p:nvSpPr>
            <p:spPr>
              <a:xfrm>
                <a:off x="457200" y="1066801"/>
                <a:ext cx="11353800" cy="4524375"/>
              </a:xfrm>
              <a:blipFill>
                <a:blip r:embed="rId3"/>
                <a:stretch>
                  <a:fillRect l="-751" t="-1348" r="-1396"/>
                </a:stretch>
              </a:blipFill>
            </p:spPr>
            <p:txBody>
              <a:bodyPr/>
              <a:lstStyle/>
              <a:p>
                <a:r>
                  <a:rPr lang="en-US">
                    <a:noFill/>
                  </a:rPr>
                  <a:t> </a:t>
                </a:r>
              </a:p>
            </p:txBody>
          </p:sp>
        </mc:Fallback>
      </mc:AlternateContent>
      <p:sp>
        <p:nvSpPr>
          <p:cNvPr id="3" name="Título 2"/>
          <p:cNvSpPr>
            <a:spLocks noGrp="1"/>
          </p:cNvSpPr>
          <p:nvPr>
            <p:ph type="title"/>
          </p:nvPr>
        </p:nvSpPr>
        <p:spPr/>
        <p:txBody>
          <a:bodyPr/>
          <a:lstStyle/>
          <a:p>
            <a:r>
              <a:rPr lang="en-IN" dirty="0"/>
              <a:t>Decoder: </a:t>
            </a:r>
            <a:r>
              <a:rPr lang="en-US" sz="2800" i="1" dirty="0"/>
              <a:t>p</a:t>
            </a:r>
            <a:r>
              <a:rPr lang="en-US" sz="2800" i="1" baseline="-25000" dirty="0">
                <a:latin typeface="Symbol" pitchFamily="2" charset="2"/>
              </a:rPr>
              <a:t>f</a:t>
            </a:r>
            <a:r>
              <a:rPr lang="en-US" sz="2800" i="1" dirty="0"/>
              <a:t>(</a:t>
            </a:r>
            <a:r>
              <a:rPr lang="en-US" sz="2800" i="1" dirty="0" err="1"/>
              <a:t>x|z</a:t>
            </a:r>
            <a:r>
              <a:rPr lang="en-US" sz="2800" i="1" dirty="0"/>
              <a:t>)</a:t>
            </a:r>
            <a:endParaRPr lang="pt-BR" dirty="0"/>
          </a:p>
        </p:txBody>
      </p:sp>
      <p:sp>
        <p:nvSpPr>
          <p:cNvPr id="5" name="Espaço Reservado para Rodapé 3">
            <a:extLst>
              <a:ext uri="{FF2B5EF4-FFF2-40B4-BE49-F238E27FC236}">
                <a16:creationId xmlns:a16="http://schemas.microsoft.com/office/drawing/2014/main" id="{08CF4A07-F607-BD2C-EF54-C6A6E60F87F3}"/>
              </a:ext>
            </a:extLst>
          </p:cNvPr>
          <p:cNvSpPr>
            <a:spLocks noGrp="1"/>
          </p:cNvSpPr>
          <p:nvPr>
            <p:ph type="ftr" idx="4294967295"/>
          </p:nvPr>
        </p:nvSpPr>
        <p:spPr>
          <a:xfrm>
            <a:off x="2280083" y="6504186"/>
            <a:ext cx="8128000" cy="326023"/>
          </a:xfrm>
          <a:prstGeom prst="rect">
            <a:avLst/>
          </a:prstGeom>
        </p:spPr>
        <p:txBody>
          <a:bodyPr/>
          <a:lstStyle/>
          <a:p>
            <a:pPr>
              <a:defRPr/>
            </a:pPr>
            <a:r>
              <a:rPr lang="pt-BR" dirty="0" err="1"/>
              <a:t>June</a:t>
            </a:r>
            <a:r>
              <a:rPr lang="pt-BR" dirty="0"/>
              <a:t> 2022</a:t>
            </a:r>
            <a:endParaRPr lang="en-GB" dirty="0"/>
          </a:p>
        </p:txBody>
      </p:sp>
      <p:pic>
        <p:nvPicPr>
          <p:cNvPr id="6" name="Imagem 9">
            <a:extLst>
              <a:ext uri="{FF2B5EF4-FFF2-40B4-BE49-F238E27FC236}">
                <a16:creationId xmlns:a16="http://schemas.microsoft.com/office/drawing/2014/main" id="{DB98560D-CE51-D95E-E684-A10E4AA509FD}"/>
              </a:ext>
            </a:extLst>
          </p:cNvPr>
          <p:cNvPicPr>
            <a:picLocks noChangeAspect="1"/>
          </p:cNvPicPr>
          <p:nvPr/>
        </p:nvPicPr>
        <p:blipFill>
          <a:blip r:embed="rId4"/>
          <a:stretch>
            <a:fillRect/>
          </a:stretch>
        </p:blipFill>
        <p:spPr>
          <a:xfrm>
            <a:off x="5943600" y="3276600"/>
            <a:ext cx="3429000" cy="2863273"/>
          </a:xfrm>
          <a:prstGeom prst="rect">
            <a:avLst/>
          </a:prstGeom>
        </p:spPr>
      </p:pic>
      <p:sp>
        <p:nvSpPr>
          <p:cNvPr id="7" name="CaixaDeTexto 12">
            <a:extLst>
              <a:ext uri="{FF2B5EF4-FFF2-40B4-BE49-F238E27FC236}">
                <a16:creationId xmlns:a16="http://schemas.microsoft.com/office/drawing/2014/main" id="{27F0D7EE-C0E7-082B-838C-EE5B41A37A4A}"/>
              </a:ext>
            </a:extLst>
          </p:cNvPr>
          <p:cNvSpPr txBox="1"/>
          <p:nvPr/>
        </p:nvSpPr>
        <p:spPr>
          <a:xfrm>
            <a:off x="2514600" y="6196409"/>
            <a:ext cx="7772400" cy="307777"/>
          </a:xfrm>
          <a:prstGeom prst="rect">
            <a:avLst/>
          </a:prstGeom>
          <a:noFill/>
        </p:spPr>
        <p:txBody>
          <a:bodyPr wrap="square">
            <a:spAutoFit/>
          </a:bodyPr>
          <a:lstStyle/>
          <a:p>
            <a:r>
              <a:rPr lang="pt-BR" sz="1400" dirty="0">
                <a:solidFill>
                  <a:schemeClr val="tx1"/>
                </a:solidFill>
                <a:latin typeface="+mj-lt"/>
              </a:rPr>
              <a:t>[6] https://towardsdatascience.com/understanding-variational-autoencoders-vaes-f70510919f73</a:t>
            </a:r>
          </a:p>
        </p:txBody>
      </p:sp>
    </p:spTree>
    <p:extLst>
      <p:ext uri="{BB962C8B-B14F-4D97-AF65-F5344CB8AC3E}">
        <p14:creationId xmlns:p14="http://schemas.microsoft.com/office/powerpoint/2010/main" val="2156988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Espaço Reservado para Conteúdo 1"/>
              <p:cNvSpPr>
                <a:spLocks noGrp="1"/>
              </p:cNvSpPr>
              <p:nvPr>
                <p:ph idx="1"/>
              </p:nvPr>
            </p:nvSpPr>
            <p:spPr>
              <a:xfrm>
                <a:off x="381000" y="1044942"/>
                <a:ext cx="11353800" cy="4524375"/>
              </a:xfrm>
            </p:spPr>
            <p:txBody>
              <a:bodyPr/>
              <a:lstStyle/>
              <a:p>
                <a:r>
                  <a:rPr lang="en-US" sz="2200" dirty="0"/>
                  <a:t>Our target is </a:t>
                </a:r>
                <a14:m>
                  <m:oMath xmlns:m="http://schemas.openxmlformats.org/officeDocument/2006/math">
                    <m:r>
                      <a:rPr lang="en-US" sz="2200" i="1">
                        <a:latin typeface="Cambria Math" panose="02040503050406030204" pitchFamily="18" charset="0"/>
                      </a:rPr>
                      <m:t>𝑝</m:t>
                    </m:r>
                    <m:r>
                      <a:rPr lang="en-US" sz="2200" i="1">
                        <a:latin typeface="Cambria Math" panose="02040503050406030204" pitchFamily="18" charset="0"/>
                      </a:rPr>
                      <m:t>(</m:t>
                    </m:r>
                    <m:r>
                      <a:rPr lang="en-US" sz="2200" i="1">
                        <a:latin typeface="Cambria Math" panose="02040503050406030204" pitchFamily="18" charset="0"/>
                      </a:rPr>
                      <m:t>𝑧</m:t>
                    </m:r>
                    <m:r>
                      <a:rPr lang="en-US" sz="2200" i="1">
                        <a:latin typeface="Cambria Math" panose="02040503050406030204" pitchFamily="18" charset="0"/>
                      </a:rPr>
                      <m:t>|</m:t>
                    </m:r>
                    <m:r>
                      <a:rPr lang="en-US" sz="2200" i="1">
                        <a:latin typeface="Cambria Math" panose="02040503050406030204" pitchFamily="18" charset="0"/>
                      </a:rPr>
                      <m:t>𝑥</m:t>
                    </m:r>
                    <m:r>
                      <a:rPr lang="en-US" sz="2200" i="1">
                        <a:latin typeface="Cambria Math" panose="02040503050406030204" pitchFamily="18" charset="0"/>
                      </a:rPr>
                      <m:t>)</m:t>
                    </m:r>
                  </m:oMath>
                </a14:m>
                <a:r>
                  <a:rPr lang="en-US" sz="2200" dirty="0">
                    <a:effectLst/>
                  </a:rPr>
                  <a:t>:</a:t>
                </a:r>
              </a:p>
              <a:p>
                <a:r>
                  <a:rPr lang="en-US" sz="2200" dirty="0"/>
                  <a:t>Bayes theorem gives us:</a:t>
                </a:r>
              </a:p>
              <a:p>
                <a:pPr lvl="1"/>
                <a:endParaRPr lang="en-US" sz="2200" dirty="0"/>
              </a:p>
              <a:p>
                <a:pPr lvl="1"/>
                <a:r>
                  <a:rPr lang="en-US" sz="2200" dirty="0"/>
                  <a:t>where </a:t>
                </a:r>
                <a14:m>
                  <m:oMath xmlns:m="http://schemas.openxmlformats.org/officeDocument/2006/math">
                    <m:r>
                      <a:rPr lang="en-US" sz="2200" i="1">
                        <a:latin typeface="Cambria Math" panose="02040503050406030204" pitchFamily="18" charset="0"/>
                      </a:rPr>
                      <m:t>𝑝</m:t>
                    </m:r>
                    <m:d>
                      <m:dPr>
                        <m:ctrlPr>
                          <a:rPr lang="en-US" sz="2200" i="1">
                            <a:latin typeface="Cambria Math" panose="02040503050406030204" pitchFamily="18" charset="0"/>
                          </a:rPr>
                        </m:ctrlPr>
                      </m:dPr>
                      <m:e>
                        <m:r>
                          <a:rPr lang="en-US" sz="2200" i="1">
                            <a:latin typeface="Cambria Math" panose="02040503050406030204" pitchFamily="18" charset="0"/>
                          </a:rPr>
                          <m:t>𝑥</m:t>
                        </m:r>
                      </m:e>
                    </m:d>
                    <m:r>
                      <a:rPr lang="es-ES" sz="2200" b="0" i="1" smtClean="0">
                        <a:latin typeface="Cambria Math" panose="02040503050406030204" pitchFamily="18" charset="0"/>
                      </a:rPr>
                      <m:t>=</m:t>
                    </m:r>
                    <m:nary>
                      <m:naryPr>
                        <m:limLoc m:val="undOvr"/>
                        <m:subHide m:val="on"/>
                        <m:supHide m:val="on"/>
                        <m:ctrlPr>
                          <a:rPr lang="es-ES" sz="2200" b="0" i="1" smtClean="0">
                            <a:latin typeface="Cambria Math" panose="02040503050406030204" pitchFamily="18" charset="0"/>
                          </a:rPr>
                        </m:ctrlPr>
                      </m:naryPr>
                      <m:sub/>
                      <m:sup/>
                      <m:e>
                        <m:d>
                          <m:dPr>
                            <m:begChr m:val=""/>
                            <m:ctrlPr>
                              <a:rPr lang="en-US" sz="2200" i="1">
                                <a:latin typeface="Cambria Math" panose="02040503050406030204" pitchFamily="18" charset="0"/>
                              </a:rPr>
                            </m:ctrlPr>
                          </m:dPr>
                          <m:e>
                            <m:r>
                              <a:rPr lang="en-US" sz="2200" i="1">
                                <a:latin typeface="Cambria Math" panose="02040503050406030204" pitchFamily="18" charset="0"/>
                              </a:rPr>
                              <m:t>𝑝</m:t>
                            </m:r>
                            <m:r>
                              <a:rPr lang="en-US" sz="2200">
                                <a:latin typeface="Cambria Math" panose="02040503050406030204" pitchFamily="18" charset="0"/>
                              </a:rPr>
                              <m:t>(</m:t>
                            </m:r>
                            <m:r>
                              <a:rPr lang="en-US" sz="2200" i="1">
                                <a:latin typeface="Cambria Math" panose="02040503050406030204" pitchFamily="18" charset="0"/>
                              </a:rPr>
                              <m:t>𝑥</m:t>
                            </m:r>
                            <m:r>
                              <a:rPr lang="en-US" sz="2200">
                                <a:latin typeface="Cambria Math" panose="02040503050406030204" pitchFamily="18" charset="0"/>
                              </a:rPr>
                              <m:t>|</m:t>
                            </m:r>
                            <m:r>
                              <a:rPr lang="en-US" sz="2200" i="1">
                                <a:latin typeface="Cambria Math" panose="02040503050406030204" pitchFamily="18" charset="0"/>
                              </a:rPr>
                              <m:t>𝑧</m:t>
                            </m:r>
                            <m:r>
                              <a:rPr lang="en-US" sz="2200">
                                <a:latin typeface="Cambria Math" panose="02040503050406030204" pitchFamily="18" charset="0"/>
                              </a:rPr>
                              <m:t>)</m:t>
                            </m:r>
                            <m:r>
                              <a:rPr lang="en-US" sz="2200" i="1">
                                <a:latin typeface="Cambria Math" panose="02040503050406030204" pitchFamily="18" charset="0"/>
                              </a:rPr>
                              <m:t>𝑝</m:t>
                            </m:r>
                            <m:r>
                              <a:rPr lang="en-US" sz="2200">
                                <a:latin typeface="Cambria Math" panose="02040503050406030204" pitchFamily="18" charset="0"/>
                              </a:rPr>
                              <m:t>(</m:t>
                            </m:r>
                            <m:r>
                              <a:rPr lang="en-US" sz="2200" i="1">
                                <a:latin typeface="Cambria Math" panose="02040503050406030204" pitchFamily="18" charset="0"/>
                              </a:rPr>
                              <m:t>𝑧</m:t>
                            </m:r>
                          </m:e>
                        </m:d>
                        <m:r>
                          <a:rPr lang="es-ES" sz="2200" b="0" i="1" smtClean="0">
                            <a:latin typeface="Cambria Math" panose="02040503050406030204" pitchFamily="18" charset="0"/>
                          </a:rPr>
                          <m:t>𝑑𝑧</m:t>
                        </m:r>
                      </m:e>
                    </m:nary>
                  </m:oMath>
                </a14:m>
                <a:r>
                  <a:rPr lang="en-US" sz="2200" dirty="0"/>
                  <a:t> is the normalization factor.</a:t>
                </a:r>
              </a:p>
              <a:p>
                <a:endParaRPr lang="en-US" sz="2200" dirty="0"/>
              </a:p>
              <a:p>
                <a:r>
                  <a:rPr lang="en-US" sz="2200" dirty="0"/>
                  <a:t>We use </a:t>
                </a:r>
                <a:r>
                  <a:rPr lang="en-US" sz="2200" dirty="0">
                    <a:solidFill>
                      <a:schemeClr val="tx1"/>
                    </a:solidFill>
                  </a:rPr>
                  <a:t>variational inference</a:t>
                </a:r>
                <a:r>
                  <a:rPr lang="en-US" sz="2200" dirty="0"/>
                  <a:t> to approximate the posterior </a:t>
                </a:r>
                <a14:m>
                  <m:oMath xmlns:m="http://schemas.openxmlformats.org/officeDocument/2006/math">
                    <m:r>
                      <a:rPr lang="en-US" sz="2200" i="1">
                        <a:latin typeface="Cambria Math" panose="02040503050406030204" pitchFamily="18" charset="0"/>
                      </a:rPr>
                      <m:t>𝑝</m:t>
                    </m:r>
                    <m:r>
                      <a:rPr lang="en-US" sz="2200" i="1">
                        <a:latin typeface="Cambria Math" panose="02040503050406030204" pitchFamily="18" charset="0"/>
                      </a:rPr>
                      <m:t>(</m:t>
                    </m:r>
                    <m:r>
                      <a:rPr lang="en-US" sz="2200" i="1">
                        <a:latin typeface="Cambria Math" panose="02040503050406030204" pitchFamily="18" charset="0"/>
                      </a:rPr>
                      <m:t>𝑧</m:t>
                    </m:r>
                    <m:r>
                      <a:rPr lang="en-US" sz="2200" i="1">
                        <a:latin typeface="Cambria Math" panose="02040503050406030204" pitchFamily="18" charset="0"/>
                      </a:rPr>
                      <m:t>|</m:t>
                    </m:r>
                    <m:r>
                      <a:rPr lang="en-US" sz="2200" i="1">
                        <a:latin typeface="Cambria Math" panose="02040503050406030204" pitchFamily="18" charset="0"/>
                      </a:rPr>
                      <m:t>𝑥</m:t>
                    </m:r>
                    <m:r>
                      <a:rPr lang="en-US" sz="2200" i="1">
                        <a:latin typeface="Cambria Math" panose="02040503050406030204" pitchFamily="18" charset="0"/>
                      </a:rPr>
                      <m:t>)</m:t>
                    </m:r>
                  </m:oMath>
                </a14:m>
                <a:r>
                  <a:rPr lang="en-US" sz="2200" dirty="0">
                    <a:effectLst/>
                  </a:rPr>
                  <a:t> </a:t>
                </a:r>
                <a:r>
                  <a:rPr lang="en-US" sz="2200" dirty="0"/>
                  <a:t>with a family of distributions </a:t>
                </a:r>
                <a14:m>
                  <m:oMath xmlns:m="http://schemas.openxmlformats.org/officeDocument/2006/math">
                    <m:sSub>
                      <m:sSubPr>
                        <m:ctrlPr>
                          <a:rPr lang="en-US" sz="2200" i="1" smtClean="0">
                            <a:latin typeface="Cambria Math" panose="02040503050406030204" pitchFamily="18" charset="0"/>
                          </a:rPr>
                        </m:ctrlPr>
                      </m:sSubPr>
                      <m:e>
                        <m:r>
                          <a:rPr lang="es-ES" sz="2200" b="0" i="1" smtClean="0">
                            <a:latin typeface="Cambria Math" panose="02040503050406030204" pitchFamily="18" charset="0"/>
                          </a:rPr>
                          <m:t>𝑞</m:t>
                        </m:r>
                      </m:e>
                      <m:sub>
                        <m:r>
                          <a:rPr lang="en-US" sz="2200" i="1" smtClean="0">
                            <a:latin typeface="Cambria Math" panose="02040503050406030204" pitchFamily="18" charset="0"/>
                            <a:ea typeface="Cambria Math" panose="02040503050406030204" pitchFamily="18" charset="0"/>
                          </a:rPr>
                          <m:t>𝜃</m:t>
                        </m:r>
                      </m:sub>
                    </m:sSub>
                    <m:d>
                      <m:dPr>
                        <m:ctrlPr>
                          <a:rPr lang="en-US" sz="2200" i="1">
                            <a:latin typeface="Cambria Math" panose="02040503050406030204" pitchFamily="18" charset="0"/>
                          </a:rPr>
                        </m:ctrlPr>
                      </m:dPr>
                      <m:e>
                        <m:r>
                          <a:rPr lang="en-US" sz="2200" i="1">
                            <a:latin typeface="Cambria Math" panose="02040503050406030204" pitchFamily="18" charset="0"/>
                          </a:rPr>
                          <m:t>𝑧</m:t>
                        </m:r>
                      </m:e>
                      <m:e>
                        <m:r>
                          <a:rPr lang="en-US" sz="2200" i="1">
                            <a:latin typeface="Cambria Math" panose="02040503050406030204" pitchFamily="18" charset="0"/>
                          </a:rPr>
                          <m:t>𝑥</m:t>
                        </m:r>
                      </m:e>
                    </m:d>
                  </m:oMath>
                </a14:m>
                <a:r>
                  <a:rPr lang="en-US" sz="2200" dirty="0"/>
                  <a:t>:</a:t>
                </a:r>
              </a:p>
              <a:p>
                <a:pPr marL="457200" lvl="1" indent="0">
                  <a:buNone/>
                </a:pPr>
                <a:endParaRPr lang="en-US" sz="2200" dirty="0"/>
              </a:p>
              <a:p>
                <a:r>
                  <a:rPr lang="en-US" sz="2200" dirty="0"/>
                  <a:t>The distance or similitude between </a:t>
                </a:r>
                <a14:m>
                  <m:oMath xmlns:m="http://schemas.openxmlformats.org/officeDocument/2006/math">
                    <m:r>
                      <a:rPr lang="en-US" sz="2200" i="1">
                        <a:latin typeface="Cambria Math" panose="02040503050406030204" pitchFamily="18" charset="0"/>
                      </a:rPr>
                      <m:t>𝑝</m:t>
                    </m:r>
                    <m:r>
                      <a:rPr lang="en-US" sz="2200" i="1">
                        <a:latin typeface="Cambria Math" panose="02040503050406030204" pitchFamily="18" charset="0"/>
                      </a:rPr>
                      <m:t>(</m:t>
                    </m:r>
                    <m:r>
                      <a:rPr lang="en-US" sz="2200" i="1">
                        <a:latin typeface="Cambria Math" panose="02040503050406030204" pitchFamily="18" charset="0"/>
                      </a:rPr>
                      <m:t>𝑧</m:t>
                    </m:r>
                    <m:r>
                      <a:rPr lang="en-US" sz="2200" i="1">
                        <a:latin typeface="Cambria Math" panose="02040503050406030204" pitchFamily="18" charset="0"/>
                      </a:rPr>
                      <m:t>|</m:t>
                    </m:r>
                    <m:r>
                      <a:rPr lang="en-US" sz="2200" i="1">
                        <a:latin typeface="Cambria Math" panose="02040503050406030204" pitchFamily="18" charset="0"/>
                      </a:rPr>
                      <m:t>𝑥</m:t>
                    </m:r>
                    <m:r>
                      <a:rPr lang="en-US" sz="2200" i="1">
                        <a:latin typeface="Cambria Math" panose="02040503050406030204" pitchFamily="18" charset="0"/>
                      </a:rPr>
                      <m:t>)</m:t>
                    </m:r>
                  </m:oMath>
                </a14:m>
                <a:r>
                  <a:rPr lang="en-US" sz="2200" dirty="0"/>
                  <a:t> and </a:t>
                </a:r>
                <a14:m>
                  <m:oMath xmlns:m="http://schemas.openxmlformats.org/officeDocument/2006/math">
                    <m:sSub>
                      <m:sSubPr>
                        <m:ctrlPr>
                          <a:rPr lang="en-US" sz="2200" i="1">
                            <a:latin typeface="Cambria Math" panose="02040503050406030204" pitchFamily="18" charset="0"/>
                          </a:rPr>
                        </m:ctrlPr>
                      </m:sSubPr>
                      <m:e>
                        <m:r>
                          <a:rPr lang="es-ES" sz="2200" i="1">
                            <a:latin typeface="Cambria Math" panose="02040503050406030204" pitchFamily="18" charset="0"/>
                          </a:rPr>
                          <m:t>𝑞</m:t>
                        </m:r>
                      </m:e>
                      <m:sub>
                        <m:r>
                          <a:rPr lang="en-US" sz="2200" i="1">
                            <a:latin typeface="Cambria Math" panose="02040503050406030204" pitchFamily="18" charset="0"/>
                            <a:ea typeface="Cambria Math" panose="02040503050406030204" pitchFamily="18" charset="0"/>
                          </a:rPr>
                          <m:t>𝜃</m:t>
                        </m:r>
                      </m:sub>
                    </m:sSub>
                    <m:d>
                      <m:dPr>
                        <m:ctrlPr>
                          <a:rPr lang="en-US" sz="2200" i="1">
                            <a:latin typeface="Cambria Math" panose="02040503050406030204" pitchFamily="18" charset="0"/>
                          </a:rPr>
                        </m:ctrlPr>
                      </m:dPr>
                      <m:e>
                        <m:r>
                          <a:rPr lang="en-US" sz="2200" i="1">
                            <a:latin typeface="Cambria Math" panose="02040503050406030204" pitchFamily="18" charset="0"/>
                          </a:rPr>
                          <m:t>𝑧</m:t>
                        </m:r>
                      </m:e>
                      <m:e>
                        <m:r>
                          <a:rPr lang="en-US" sz="2200" i="1">
                            <a:latin typeface="Cambria Math" panose="02040503050406030204" pitchFamily="18" charset="0"/>
                          </a:rPr>
                          <m:t>𝑥</m:t>
                        </m:r>
                      </m:e>
                    </m:d>
                  </m:oMath>
                </a14:m>
                <a:r>
                  <a:rPr lang="en-US" sz="2200" dirty="0"/>
                  <a:t> is measured by the </a:t>
                </a:r>
                <a:r>
                  <a:rPr lang="en-US" sz="2200" dirty="0" err="1"/>
                  <a:t>Kullback-Leibler</a:t>
                </a:r>
                <a:r>
                  <a:rPr lang="en-US" sz="2200" dirty="0"/>
                  <a:t> divergence (KL):</a:t>
                </a:r>
              </a:p>
              <a:p>
                <a:endParaRPr lang="en-IN" sz="2200" dirty="0"/>
              </a:p>
              <a:p>
                <a:endParaRPr lang="en-IN" sz="2200" dirty="0"/>
              </a:p>
              <a:p>
                <a:pPr marL="0" indent="0">
                  <a:buNone/>
                </a:pPr>
                <a:r>
                  <a:rPr lang="en-IN" sz="2200" dirty="0"/>
                  <a:t> </a:t>
                </a:r>
                <a:endParaRPr lang="pt-BR" sz="2200" dirty="0"/>
              </a:p>
            </p:txBody>
          </p:sp>
        </mc:Choice>
        <mc:Fallback>
          <p:sp>
            <p:nvSpPr>
              <p:cNvPr id="2" name="Espaço Reservado para Conteúdo 1"/>
              <p:cNvSpPr>
                <a:spLocks noGrp="1" noRot="1" noChangeAspect="1" noMove="1" noResize="1" noEditPoints="1" noAdjustHandles="1" noChangeArrowheads="1" noChangeShapeType="1" noTextEdit="1"/>
              </p:cNvSpPr>
              <p:nvPr>
                <p:ph idx="1"/>
              </p:nvPr>
            </p:nvSpPr>
            <p:spPr>
              <a:xfrm>
                <a:off x="381000" y="1044942"/>
                <a:ext cx="11353800" cy="4524375"/>
              </a:xfrm>
              <a:blipFill>
                <a:blip r:embed="rId4"/>
                <a:stretch>
                  <a:fillRect l="-644" t="-1077"/>
                </a:stretch>
              </a:blipFill>
            </p:spPr>
            <p:txBody>
              <a:bodyPr/>
              <a:lstStyle/>
              <a:p>
                <a:r>
                  <a:rPr lang="en-US">
                    <a:noFill/>
                  </a:rPr>
                  <a:t> </a:t>
                </a:r>
              </a:p>
            </p:txBody>
          </p:sp>
        </mc:Fallback>
      </mc:AlternateContent>
      <p:sp>
        <p:nvSpPr>
          <p:cNvPr id="3" name="Título 2"/>
          <p:cNvSpPr>
            <a:spLocks noGrp="1"/>
          </p:cNvSpPr>
          <p:nvPr>
            <p:ph type="title"/>
          </p:nvPr>
        </p:nvSpPr>
        <p:spPr/>
        <p:txBody>
          <a:bodyPr/>
          <a:lstStyle/>
          <a:p>
            <a:r>
              <a:rPr lang="en-IN" dirty="0"/>
              <a:t>Training VAE </a:t>
            </a:r>
            <a:endParaRPr lang="pt-BR" dirty="0"/>
          </a:p>
        </p:txBody>
      </p:sp>
      <mc:AlternateContent xmlns:mc="http://schemas.openxmlformats.org/markup-compatibility/2006" xmlns:a14="http://schemas.microsoft.com/office/drawing/2010/main">
        <mc:Choice Requires="a14">
          <p:sp>
            <p:nvSpPr>
              <p:cNvPr id="5" name="Rectangle 7">
                <a:extLst>
                  <a:ext uri="{FF2B5EF4-FFF2-40B4-BE49-F238E27FC236}">
                    <a16:creationId xmlns:a16="http://schemas.microsoft.com/office/drawing/2014/main" id="{CE931769-80CC-C02B-27D3-56F95AA316B1}"/>
                  </a:ext>
                </a:extLst>
              </p:cNvPr>
              <p:cNvSpPr/>
              <p:nvPr/>
            </p:nvSpPr>
            <p:spPr>
              <a:xfrm>
                <a:off x="3810000" y="1288683"/>
                <a:ext cx="3558859" cy="7442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tx1"/>
                          </a:solidFill>
                          <a:latin typeface="Cambria Math" panose="02040503050406030204" pitchFamily="18" charset="0"/>
                        </a:rPr>
                        <m:t>𝑝</m:t>
                      </m:r>
                      <m:d>
                        <m:dPr>
                          <m:ctrlPr>
                            <a:rPr lang="en-US" sz="2000" i="1" smtClean="0">
                              <a:solidFill>
                                <a:schemeClr val="tx1"/>
                              </a:solidFill>
                              <a:latin typeface="Cambria Math" panose="02040503050406030204" pitchFamily="18" charset="0"/>
                            </a:rPr>
                          </m:ctrlPr>
                        </m:dPr>
                        <m:e>
                          <m:r>
                            <a:rPr lang="en-US" sz="2000" i="1">
                              <a:solidFill>
                                <a:schemeClr val="tx1"/>
                              </a:solidFill>
                              <a:latin typeface="Cambria Math" panose="02040503050406030204" pitchFamily="18" charset="0"/>
                            </a:rPr>
                            <m:t>𝑧</m:t>
                          </m:r>
                        </m:e>
                        <m:e>
                          <m:r>
                            <a:rPr lang="en-US" sz="2000" i="1">
                              <a:solidFill>
                                <a:schemeClr val="tx1"/>
                              </a:solidFill>
                              <a:latin typeface="Cambria Math" panose="02040503050406030204" pitchFamily="18" charset="0"/>
                            </a:rPr>
                            <m:t>𝑥</m:t>
                          </m:r>
                        </m:e>
                      </m:d>
                      <m:r>
                        <a:rPr lang="en-US" sz="2000" i="0">
                          <a:solidFill>
                            <a:schemeClr val="tx1"/>
                          </a:solidFill>
                          <a:latin typeface="Cambria Math" panose="02040503050406030204" pitchFamily="18" charset="0"/>
                        </a:rPr>
                        <m:t>=</m:t>
                      </m:r>
                      <m:f>
                        <m:fPr>
                          <m:ctrlPr>
                            <a:rPr lang="en-US" sz="2000" i="1" smtClean="0">
                              <a:solidFill>
                                <a:schemeClr val="tx1"/>
                              </a:solidFill>
                              <a:latin typeface="Cambria Math" panose="02040503050406030204" pitchFamily="18" charset="0"/>
                            </a:rPr>
                          </m:ctrlPr>
                        </m:fPr>
                        <m:num>
                          <m:d>
                            <m:dPr>
                              <m:begChr m:val=""/>
                              <m:ctrlPr>
                                <a:rPr lang="en-US" sz="2000" i="1">
                                  <a:solidFill>
                                    <a:schemeClr val="tx1"/>
                                  </a:solidFill>
                                  <a:latin typeface="Cambria Math" panose="02040503050406030204" pitchFamily="18" charset="0"/>
                                </a:rPr>
                              </m:ctrlPr>
                            </m:dPr>
                            <m:e>
                              <m:r>
                                <a:rPr lang="en-US" sz="2000" i="1">
                                  <a:solidFill>
                                    <a:schemeClr val="tx1"/>
                                  </a:solidFill>
                                  <a:latin typeface="Cambria Math" panose="02040503050406030204" pitchFamily="18" charset="0"/>
                                </a:rPr>
                                <m:t>𝑝</m:t>
                              </m:r>
                              <m:r>
                                <a:rPr lang="en-US" sz="2000">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𝑥</m:t>
                              </m:r>
                              <m:r>
                                <a:rPr lang="pt-BR" sz="2000" b="1" i="0" smtClean="0">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𝑧</m:t>
                              </m:r>
                            </m:e>
                          </m:d>
                        </m:num>
                        <m:den>
                          <m:d>
                            <m:dPr>
                              <m:begChr m:val=""/>
                              <m:ctrlPr>
                                <a:rPr lang="en-US" sz="2000" i="1">
                                  <a:solidFill>
                                    <a:schemeClr val="tx1"/>
                                  </a:solidFill>
                                  <a:latin typeface="Cambria Math" panose="02040503050406030204" pitchFamily="18" charset="0"/>
                                </a:rPr>
                              </m:ctrlPr>
                            </m:dPr>
                            <m:e>
                              <m:r>
                                <a:rPr lang="en-US" sz="2000" i="1">
                                  <a:solidFill>
                                    <a:schemeClr val="tx1"/>
                                  </a:solidFill>
                                  <a:latin typeface="Cambria Math" panose="02040503050406030204" pitchFamily="18" charset="0"/>
                                </a:rPr>
                                <m:t>𝑝</m:t>
                              </m:r>
                              <m:r>
                                <a:rPr lang="en-US" sz="2000">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𝑥</m:t>
                              </m:r>
                            </m:e>
                          </m:d>
                        </m:den>
                      </m:f>
                      <m:r>
                        <a:rPr lang="pt-BR" sz="2000" b="1" i="1" smtClean="0">
                          <a:solidFill>
                            <a:schemeClr val="tx1"/>
                          </a:solidFill>
                          <a:latin typeface="Cambria Math" panose="02040503050406030204" pitchFamily="18" charset="0"/>
                        </a:rPr>
                        <m:t>=</m:t>
                      </m:r>
                      <m:f>
                        <m:fPr>
                          <m:ctrlPr>
                            <a:rPr lang="en-US" sz="2000" i="1">
                              <a:solidFill>
                                <a:schemeClr val="tx1"/>
                              </a:solidFill>
                              <a:latin typeface="Cambria Math" panose="02040503050406030204" pitchFamily="18" charset="0"/>
                            </a:rPr>
                          </m:ctrlPr>
                        </m:fPr>
                        <m:num>
                          <m:d>
                            <m:dPr>
                              <m:begChr m:val=""/>
                              <m:ctrlPr>
                                <a:rPr lang="en-US" sz="2000" i="1">
                                  <a:solidFill>
                                    <a:schemeClr val="tx1"/>
                                  </a:solidFill>
                                  <a:latin typeface="Cambria Math" panose="02040503050406030204" pitchFamily="18" charset="0"/>
                                </a:rPr>
                              </m:ctrlPr>
                            </m:dPr>
                            <m:e>
                              <m:r>
                                <a:rPr lang="en-US" sz="2000" i="1">
                                  <a:solidFill>
                                    <a:schemeClr val="tx1"/>
                                  </a:solidFill>
                                  <a:latin typeface="Cambria Math" panose="02040503050406030204" pitchFamily="18" charset="0"/>
                                </a:rPr>
                                <m:t>𝑝</m:t>
                              </m:r>
                              <m:r>
                                <a:rPr lang="en-US" sz="2000" i="0">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𝑥</m:t>
                              </m:r>
                              <m:r>
                                <a:rPr lang="en-US" sz="2000" i="0">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𝑧</m:t>
                              </m:r>
                              <m:r>
                                <a:rPr lang="en-US" sz="2000" i="0">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𝑝</m:t>
                              </m:r>
                              <m:r>
                                <a:rPr lang="en-US" sz="2000" i="0">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𝑧</m:t>
                              </m:r>
                            </m:e>
                          </m:d>
                        </m:num>
                        <m:den>
                          <m:d>
                            <m:dPr>
                              <m:begChr m:val=""/>
                              <m:ctrlPr>
                                <a:rPr lang="en-US" sz="2000" i="1">
                                  <a:solidFill>
                                    <a:schemeClr val="tx1"/>
                                  </a:solidFill>
                                  <a:latin typeface="Cambria Math" panose="02040503050406030204" pitchFamily="18" charset="0"/>
                                </a:rPr>
                              </m:ctrlPr>
                            </m:dPr>
                            <m:e>
                              <m:r>
                                <a:rPr lang="en-US" sz="2000" i="1">
                                  <a:solidFill>
                                    <a:schemeClr val="tx1"/>
                                  </a:solidFill>
                                  <a:latin typeface="Cambria Math" panose="02040503050406030204" pitchFamily="18" charset="0"/>
                                </a:rPr>
                                <m:t>𝑝</m:t>
                              </m:r>
                              <m:r>
                                <a:rPr lang="en-US" sz="2000" i="0">
                                  <a:solidFill>
                                    <a:schemeClr val="tx1"/>
                                  </a:solidFill>
                                  <a:latin typeface="Cambria Math" panose="02040503050406030204" pitchFamily="18" charset="0"/>
                                </a:rPr>
                                <m:t>(</m:t>
                              </m:r>
                              <m:r>
                                <a:rPr lang="en-US" sz="2000" i="1">
                                  <a:solidFill>
                                    <a:schemeClr val="tx1"/>
                                  </a:solidFill>
                                  <a:latin typeface="Cambria Math" panose="02040503050406030204" pitchFamily="18" charset="0"/>
                                </a:rPr>
                                <m:t>𝑥</m:t>
                              </m:r>
                            </m:e>
                          </m:d>
                        </m:den>
                      </m:f>
                    </m:oMath>
                  </m:oMathPara>
                </a14:m>
                <a:endParaRPr lang="en-US" sz="2000" dirty="0"/>
              </a:p>
            </p:txBody>
          </p:sp>
        </mc:Choice>
        <mc:Fallback xmlns="">
          <p:sp>
            <p:nvSpPr>
              <p:cNvPr id="5" name="Rectangle 7">
                <a:extLst>
                  <a:ext uri="{FF2B5EF4-FFF2-40B4-BE49-F238E27FC236}">
                    <a16:creationId xmlns:a16="http://schemas.microsoft.com/office/drawing/2014/main" id="{CE931769-80CC-C02B-27D3-56F95AA316B1}"/>
                  </a:ext>
                </a:extLst>
              </p:cNvPr>
              <p:cNvSpPr>
                <a:spLocks noRot="1" noChangeAspect="1" noMove="1" noResize="1" noEditPoints="1" noAdjustHandles="1" noChangeArrowheads="1" noChangeShapeType="1" noTextEdit="1"/>
              </p:cNvSpPr>
              <p:nvPr/>
            </p:nvSpPr>
            <p:spPr>
              <a:xfrm>
                <a:off x="3810000" y="1288683"/>
                <a:ext cx="3558859" cy="744243"/>
              </a:xfrm>
              <a:prstGeom prst="rect">
                <a:avLst/>
              </a:prstGeom>
              <a:blipFill>
                <a:blip r:embed="rId5"/>
                <a:stretch>
                  <a:fillRect/>
                </a:stretch>
              </a:blipFill>
            </p:spPr>
            <p:txBody>
              <a:bodyPr/>
              <a:lstStyle/>
              <a:p>
                <a:r>
                  <a:rPr lang="en-US">
                    <a:noFill/>
                  </a:rPr>
                  <a:t> </a:t>
                </a:r>
              </a:p>
            </p:txBody>
          </p:sp>
        </mc:Fallback>
      </mc:AlternateContent>
      <p:sp>
        <p:nvSpPr>
          <p:cNvPr id="6" name="Espaço Reservado para Rodapé 3">
            <a:extLst>
              <a:ext uri="{FF2B5EF4-FFF2-40B4-BE49-F238E27FC236}">
                <a16:creationId xmlns:a16="http://schemas.microsoft.com/office/drawing/2014/main" id="{4EDF23B2-D3AD-E7BD-B139-9817647ABE62}"/>
              </a:ext>
            </a:extLst>
          </p:cNvPr>
          <p:cNvSpPr>
            <a:spLocks noGrp="1"/>
          </p:cNvSpPr>
          <p:nvPr>
            <p:ph type="ftr" idx="4294967295"/>
          </p:nvPr>
        </p:nvSpPr>
        <p:spPr>
          <a:xfrm>
            <a:off x="2280083" y="6504186"/>
            <a:ext cx="8128000" cy="326023"/>
          </a:xfrm>
          <a:prstGeom prst="rect">
            <a:avLst/>
          </a:prstGeom>
        </p:spPr>
        <p:txBody>
          <a:bodyPr/>
          <a:lstStyle/>
          <a:p>
            <a:pPr>
              <a:defRPr/>
            </a:pPr>
            <a:r>
              <a:rPr lang="pt-BR" dirty="0" err="1"/>
              <a:t>June</a:t>
            </a:r>
            <a:r>
              <a:rPr lang="pt-BR" dirty="0"/>
              <a:t> 2022</a:t>
            </a:r>
            <a:endParaRPr lang="en-GB" dirty="0"/>
          </a:p>
        </p:txBody>
      </p:sp>
      <mc:AlternateContent xmlns:mc="http://schemas.openxmlformats.org/markup-compatibility/2006">
        <mc:Choice xmlns:a14="http://schemas.microsoft.com/office/drawing/2010/main" Requires="a14">
          <p:sp>
            <p:nvSpPr>
              <p:cNvPr id="7" name="Rectangle 3">
                <a:extLst>
                  <a:ext uri="{FF2B5EF4-FFF2-40B4-BE49-F238E27FC236}">
                    <a16:creationId xmlns:a16="http://schemas.microsoft.com/office/drawing/2014/main" id="{2641C9F1-428B-CAFB-0B34-045C4CC34281}"/>
                  </a:ext>
                </a:extLst>
              </p:cNvPr>
              <p:cNvSpPr/>
              <p:nvPr/>
            </p:nvSpPr>
            <p:spPr>
              <a:xfrm>
                <a:off x="2872740" y="5296096"/>
                <a:ext cx="3152726" cy="126951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smtClean="0">
                          <a:solidFill>
                            <a:schemeClr val="tx1"/>
                          </a:solidFill>
                          <a:latin typeface="Cambria Math" panose="02040503050406030204" pitchFamily="18" charset="0"/>
                        </a:rPr>
                        <m:t>𝐾𝐿</m:t>
                      </m:r>
                      <m:r>
                        <a:rPr lang="en-US" sz="2400" i="0">
                          <a:solidFill>
                            <a:schemeClr val="tx1"/>
                          </a:solidFill>
                          <a:latin typeface="Cambria Math" panose="02040503050406030204" pitchFamily="18" charset="0"/>
                        </a:rPr>
                        <m:t>(</m:t>
                      </m:r>
                      <m:r>
                        <m:rPr>
                          <m:sty m:val="p"/>
                        </m:rPr>
                        <a:rPr lang="es-ES" sz="2400" b="0" i="0" smtClean="0">
                          <a:solidFill>
                            <a:schemeClr val="tx1"/>
                          </a:solidFill>
                          <a:latin typeface="Cambria Math" panose="02040503050406030204" pitchFamily="18" charset="0"/>
                        </a:rPr>
                        <m:t>q</m:t>
                      </m:r>
                      <m:r>
                        <a:rPr lang="en-US" sz="2400" b="0" i="0">
                          <a:solidFill>
                            <a:schemeClr val="tx1"/>
                          </a:solidFill>
                          <a:latin typeface="Cambria Math" panose="02040503050406030204" pitchFamily="18" charset="0"/>
                        </a:rPr>
                        <m:t>|</m:t>
                      </m:r>
                      <m:d>
                        <m:dPr>
                          <m:begChr m:val="|"/>
                          <m:ctrlPr>
                            <a:rPr lang="en-US" sz="2400" b="0" i="1">
                              <a:solidFill>
                                <a:schemeClr val="tx1"/>
                              </a:solidFill>
                              <a:latin typeface="Cambria Math" panose="02040503050406030204" pitchFamily="18" charset="0"/>
                            </a:rPr>
                          </m:ctrlPr>
                        </m:dPr>
                        <m:e>
                          <m:r>
                            <a:rPr lang="es-ES" sz="2400" b="0" i="1" smtClean="0">
                              <a:solidFill>
                                <a:schemeClr val="tx1"/>
                              </a:solidFill>
                              <a:latin typeface="Cambria Math" panose="02040503050406030204" pitchFamily="18" charset="0"/>
                            </a:rPr>
                            <m:t>𝑝</m:t>
                          </m:r>
                        </m:e>
                      </m:d>
                      <m:r>
                        <a:rPr lang="en-US" sz="2400" i="0">
                          <a:solidFill>
                            <a:schemeClr val="tx1"/>
                          </a:solidFill>
                          <a:latin typeface="Cambria Math" panose="02040503050406030204" pitchFamily="18" charset="0"/>
                        </a:rPr>
                        <m:t>= </m:t>
                      </m:r>
                      <m:nary>
                        <m:naryPr>
                          <m:limLoc m:val="subSup"/>
                          <m:ctrlPr>
                            <a:rPr lang="en-US" sz="2400" i="1">
                              <a:solidFill>
                                <a:schemeClr val="tx1"/>
                              </a:solidFill>
                              <a:latin typeface="Cambria Math" panose="02040503050406030204" pitchFamily="18" charset="0"/>
                            </a:rPr>
                          </m:ctrlPr>
                        </m:naryPr>
                        <m:sub>
                          <m:r>
                            <a:rPr lang="en-US" sz="2400" i="0">
                              <a:solidFill>
                                <a:schemeClr val="tx1"/>
                              </a:solidFill>
                              <a:latin typeface="Cambria Math" panose="02040503050406030204" pitchFamily="18" charset="0"/>
                            </a:rPr>
                            <m:t>−∞</m:t>
                          </m:r>
                        </m:sub>
                        <m:sup>
                          <m:r>
                            <a:rPr lang="en-US" sz="2400" i="0">
                              <a:solidFill>
                                <a:schemeClr val="tx1"/>
                              </a:solidFill>
                              <a:latin typeface="Cambria Math" panose="02040503050406030204" pitchFamily="18" charset="0"/>
                            </a:rPr>
                            <m:t>+∞</m:t>
                          </m:r>
                        </m:sup>
                        <m:e>
                          <m:r>
                            <a:rPr lang="en-US" sz="2400" i="1">
                              <a:solidFill>
                                <a:schemeClr val="tx1"/>
                              </a:solidFill>
                              <a:latin typeface="Cambria Math" panose="02040503050406030204" pitchFamily="18" charset="0"/>
                            </a:rPr>
                            <m:t>𝑝</m:t>
                          </m:r>
                          <m:d>
                            <m:dPr>
                              <m:ctrlPr>
                                <a:rPr lang="en-US" sz="2400" i="1">
                                  <a:solidFill>
                                    <a:schemeClr val="tx1"/>
                                  </a:solidFill>
                                  <a:latin typeface="Cambria Math" panose="02040503050406030204" pitchFamily="18" charset="0"/>
                                </a:rPr>
                              </m:ctrlPr>
                            </m:dPr>
                            <m:e>
                              <m:r>
                                <a:rPr lang="en-US" sz="2400" i="1">
                                  <a:solidFill>
                                    <a:schemeClr val="tx1"/>
                                  </a:solidFill>
                                  <a:latin typeface="Cambria Math" panose="02040503050406030204" pitchFamily="18" charset="0"/>
                                </a:rPr>
                                <m:t>𝑥</m:t>
                              </m:r>
                            </m:e>
                          </m:d>
                          <m:func>
                            <m:funcPr>
                              <m:ctrlPr>
                                <a:rPr lang="en-US" sz="2400" i="1">
                                  <a:solidFill>
                                    <a:schemeClr val="tx1"/>
                                  </a:solidFill>
                                  <a:latin typeface="Cambria Math" panose="02040503050406030204" pitchFamily="18" charset="0"/>
                                </a:rPr>
                              </m:ctrlPr>
                            </m:funcPr>
                            <m:fName>
                              <m:r>
                                <a:rPr lang="es-ES" sz="2400" b="0" i="1" smtClean="0">
                                  <a:solidFill>
                                    <a:schemeClr val="tx1"/>
                                  </a:solidFill>
                                  <a:latin typeface="Cambria Math" panose="02040503050406030204" pitchFamily="18" charset="0"/>
                                </a:rPr>
                                <m:t>𝑙𝑛</m:t>
                              </m:r>
                            </m:fName>
                            <m:e>
                              <m:f>
                                <m:fPr>
                                  <m:ctrlPr>
                                    <a:rPr lang="en-US" sz="2400" i="1">
                                      <a:solidFill>
                                        <a:schemeClr val="tx1"/>
                                      </a:solidFill>
                                      <a:latin typeface="Cambria Math" panose="02040503050406030204" pitchFamily="18" charset="0"/>
                                    </a:rPr>
                                  </m:ctrlPr>
                                </m:fPr>
                                <m:num>
                                  <m:d>
                                    <m:dPr>
                                      <m:begChr m:val=""/>
                                      <m:ctrlPr>
                                        <a:rPr lang="en-US" sz="2400" i="1">
                                          <a:solidFill>
                                            <a:schemeClr val="tx1"/>
                                          </a:solidFill>
                                          <a:latin typeface="Cambria Math" panose="02040503050406030204" pitchFamily="18" charset="0"/>
                                        </a:rPr>
                                      </m:ctrlPr>
                                    </m:dPr>
                                    <m:e>
                                      <m:r>
                                        <a:rPr lang="en-US" sz="2400" i="1">
                                          <a:solidFill>
                                            <a:schemeClr val="tx1"/>
                                          </a:solidFill>
                                          <a:latin typeface="Cambria Math" panose="02040503050406030204" pitchFamily="18" charset="0"/>
                                        </a:rPr>
                                        <m:t>𝑝</m:t>
                                      </m:r>
                                      <m:r>
                                        <a:rPr lang="en-US" sz="2400" i="0">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𝑥</m:t>
                                      </m:r>
                                    </m:e>
                                  </m:d>
                                </m:num>
                                <m:den>
                                  <m:d>
                                    <m:dPr>
                                      <m:begChr m:val=""/>
                                      <m:ctrlPr>
                                        <a:rPr lang="en-US" sz="2400" i="1">
                                          <a:solidFill>
                                            <a:schemeClr val="tx1"/>
                                          </a:solidFill>
                                          <a:latin typeface="Cambria Math" panose="02040503050406030204" pitchFamily="18" charset="0"/>
                                        </a:rPr>
                                      </m:ctrlPr>
                                    </m:dPr>
                                    <m:e>
                                      <m:r>
                                        <a:rPr lang="en-US" sz="2400" i="1">
                                          <a:solidFill>
                                            <a:schemeClr val="tx1"/>
                                          </a:solidFill>
                                          <a:latin typeface="Cambria Math" panose="02040503050406030204" pitchFamily="18" charset="0"/>
                                        </a:rPr>
                                        <m:t>𝑞</m:t>
                                      </m:r>
                                      <m:r>
                                        <a:rPr lang="en-US" sz="2400" i="0">
                                          <a:solidFill>
                                            <a:schemeClr val="tx1"/>
                                          </a:solidFill>
                                          <a:latin typeface="Cambria Math" panose="02040503050406030204" pitchFamily="18" charset="0"/>
                                        </a:rPr>
                                        <m:t>(</m:t>
                                      </m:r>
                                      <m:r>
                                        <a:rPr lang="en-US" sz="2400" i="1">
                                          <a:solidFill>
                                            <a:schemeClr val="tx1"/>
                                          </a:solidFill>
                                          <a:latin typeface="Cambria Math" panose="02040503050406030204" pitchFamily="18" charset="0"/>
                                        </a:rPr>
                                        <m:t>𝑥</m:t>
                                      </m:r>
                                    </m:e>
                                  </m:d>
                                </m:den>
                              </m:f>
                            </m:e>
                          </m:func>
                          <m:r>
                            <a:rPr lang="en-US" sz="2400" i="1">
                              <a:solidFill>
                                <a:schemeClr val="tx1"/>
                              </a:solidFill>
                              <a:latin typeface="Cambria Math" panose="02040503050406030204" pitchFamily="18" charset="0"/>
                            </a:rPr>
                            <m:t>𝑑𝑥</m:t>
                          </m:r>
                        </m:e>
                      </m:nary>
                    </m:oMath>
                  </m:oMathPara>
                </a14:m>
                <a:endParaRPr lang="en-US" sz="2400" dirty="0">
                  <a:solidFill>
                    <a:schemeClr val="tx1"/>
                  </a:solidFill>
                </a:endParaRPr>
              </a:p>
            </p:txBody>
          </p:sp>
        </mc:Choice>
        <mc:Fallback>
          <p:sp>
            <p:nvSpPr>
              <p:cNvPr id="7" name="Rectangle 3">
                <a:extLst>
                  <a:ext uri="{FF2B5EF4-FFF2-40B4-BE49-F238E27FC236}">
                    <a16:creationId xmlns:a16="http://schemas.microsoft.com/office/drawing/2014/main" id="{2641C9F1-428B-CAFB-0B34-045C4CC34281}"/>
                  </a:ext>
                </a:extLst>
              </p:cNvPr>
              <p:cNvSpPr>
                <a:spLocks noRot="1" noChangeAspect="1" noMove="1" noResize="1" noEditPoints="1" noAdjustHandles="1" noChangeArrowheads="1" noChangeShapeType="1" noTextEdit="1"/>
              </p:cNvSpPr>
              <p:nvPr/>
            </p:nvSpPr>
            <p:spPr>
              <a:xfrm>
                <a:off x="2872740" y="5296096"/>
                <a:ext cx="3152726" cy="1269515"/>
              </a:xfrm>
              <a:prstGeom prst="rect">
                <a:avLst/>
              </a:prstGeom>
              <a:blipFill>
                <a:blip r:embed="rId6"/>
                <a:stretch>
                  <a:fillRect l="-387"/>
                </a:stretch>
              </a:blipFill>
            </p:spPr>
            <p:txBody>
              <a:bodyPr/>
              <a:lstStyle/>
              <a:p>
                <a:r>
                  <a:rPr lang="en-US">
                    <a:noFill/>
                  </a:rPr>
                  <a:t> </a:t>
                </a:r>
              </a:p>
            </p:txBody>
          </p:sp>
        </mc:Fallback>
      </mc:AlternateContent>
      <p:pic>
        <p:nvPicPr>
          <p:cNvPr id="8" name="Picture 4" descr="KL Divergence | Datumorphism | L Ma">
            <a:extLst>
              <a:ext uri="{FF2B5EF4-FFF2-40B4-BE49-F238E27FC236}">
                <a16:creationId xmlns:a16="http://schemas.microsoft.com/office/drawing/2014/main" id="{148ABAD2-4C67-4165-EFB4-FF3CA3878A5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0900" b="5337"/>
          <a:stretch/>
        </p:blipFill>
        <p:spPr bwMode="auto">
          <a:xfrm>
            <a:off x="-228600" y="5219126"/>
            <a:ext cx="3352801" cy="1731849"/>
          </a:xfrm>
          <a:prstGeom prst="rect">
            <a:avLst/>
          </a:prstGeom>
          <a:noFill/>
          <a:extLst>
            <a:ext uri="{909E8E84-426E-40DD-AFC4-6F175D3DCCD1}">
              <a14:hiddenFill xmlns:a14="http://schemas.microsoft.com/office/drawing/2010/main">
                <a:solidFill>
                  <a:srgbClr val="FFFFFF"/>
                </a:solidFill>
              </a14:hiddenFill>
            </a:ext>
          </a:extLst>
        </p:spPr>
      </p:pic>
      <p:sp>
        <p:nvSpPr>
          <p:cNvPr id="9" name="CaixaDeTexto 8">
            <a:extLst>
              <a:ext uri="{FF2B5EF4-FFF2-40B4-BE49-F238E27FC236}">
                <a16:creationId xmlns:a16="http://schemas.microsoft.com/office/drawing/2014/main" id="{24842E6F-8C76-1F8F-D933-B295ED85B46F}"/>
              </a:ext>
            </a:extLst>
          </p:cNvPr>
          <p:cNvSpPr txBox="1"/>
          <p:nvPr/>
        </p:nvSpPr>
        <p:spPr>
          <a:xfrm>
            <a:off x="2819400" y="6565611"/>
            <a:ext cx="6477000" cy="307777"/>
          </a:xfrm>
          <a:prstGeom prst="rect">
            <a:avLst/>
          </a:prstGeom>
          <a:noFill/>
        </p:spPr>
        <p:txBody>
          <a:bodyPr wrap="square">
            <a:spAutoFit/>
          </a:bodyPr>
          <a:lstStyle/>
          <a:p>
            <a:r>
              <a:rPr lang="pt-BR" sz="1400" dirty="0">
                <a:solidFill>
                  <a:schemeClr val="tx1"/>
                </a:solidFill>
              </a:rPr>
              <a:t>[7] https://datumorphism.leima.is/wiki/machine-learning/basics/kl-divergence/</a:t>
            </a:r>
          </a:p>
        </p:txBody>
      </p:sp>
      <mc:AlternateContent xmlns:mc="http://schemas.openxmlformats.org/markup-compatibility/2006">
        <mc:Choice xmlns:a14="http://schemas.microsoft.com/office/drawing/2010/main" Requires="a14">
          <p:sp>
            <p:nvSpPr>
              <p:cNvPr id="10" name="Rectangle 9">
                <a:extLst>
                  <a:ext uri="{FF2B5EF4-FFF2-40B4-BE49-F238E27FC236}">
                    <a16:creationId xmlns:a16="http://schemas.microsoft.com/office/drawing/2014/main" id="{D249BF24-ACE5-99F1-B04F-FB7CE58CFCCB}"/>
                  </a:ext>
                </a:extLst>
              </p:cNvPr>
              <p:cNvSpPr/>
              <p:nvPr/>
            </p:nvSpPr>
            <p:spPr>
              <a:xfrm>
                <a:off x="5631756" y="5814496"/>
                <a:ext cx="5928041" cy="40498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US" i="1" smtClean="0">
                              <a:solidFill>
                                <a:schemeClr val="tx1"/>
                              </a:solidFill>
                              <a:latin typeface="Cambria Math" panose="02040503050406030204" pitchFamily="18" charset="0"/>
                            </a:rPr>
                          </m:ctrlPr>
                        </m:sSubSupPr>
                        <m:e>
                          <m:r>
                            <a:rPr lang="en-US" b="0" i="1">
                              <a:solidFill>
                                <a:schemeClr val="tx1"/>
                              </a:solidFill>
                              <a:latin typeface="Cambria Math" panose="02040503050406030204" pitchFamily="18" charset="0"/>
                              <a:ea typeface="Cambria Math" panose="02040503050406030204" pitchFamily="18" charset="0"/>
                            </a:rPr>
                            <m:t>𝜃</m:t>
                          </m:r>
                        </m:e>
                        <m:sub/>
                        <m:sup>
                          <m:r>
                            <a:rPr lang="es-ES" i="1">
                              <a:solidFill>
                                <a:schemeClr val="tx1"/>
                              </a:solidFill>
                              <a:latin typeface="Cambria Math" panose="02040503050406030204" pitchFamily="18" charset="0"/>
                            </a:rPr>
                            <m:t>∗</m:t>
                          </m:r>
                        </m:sup>
                      </m:sSubSup>
                      <m:r>
                        <a:rPr lang="es-ES" b="1" i="1" smtClean="0">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𝑎𝑟𝑔𝑚𝑖</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𝑛</m:t>
                          </m:r>
                        </m:e>
                        <m:sub>
                          <m:r>
                            <a:rPr lang="en-US" b="0" i="1" smtClean="0">
                              <a:solidFill>
                                <a:schemeClr val="tx1"/>
                              </a:solidFill>
                              <a:latin typeface="Cambria Math" panose="02040503050406030204" pitchFamily="18" charset="0"/>
                              <a:ea typeface="Cambria Math" panose="02040503050406030204" pitchFamily="18" charset="0"/>
                            </a:rPr>
                            <m:t>𝜃</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𝐾𝐿</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s-ES" i="1">
                                      <a:solidFill>
                                        <a:schemeClr val="tx1"/>
                                      </a:solidFill>
                                      <a:latin typeface="Cambria Math" panose="02040503050406030204" pitchFamily="18" charset="0"/>
                                    </a:rPr>
                                    <m:t>𝑞</m:t>
                                  </m:r>
                                </m:e>
                                <m:sub>
                                  <m:r>
                                    <a:rPr lang="en-US" i="1">
                                      <a:solidFill>
                                        <a:schemeClr val="tx1"/>
                                      </a:solidFill>
                                      <a:latin typeface="Cambria Math" panose="02040503050406030204" pitchFamily="18" charset="0"/>
                                      <a:ea typeface="Cambria Math" panose="02040503050406030204" pitchFamily="18" charset="0"/>
                                    </a:rPr>
                                    <m:t>𝜃</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𝑧</m:t>
                                  </m:r>
                                </m:e>
                                <m:e>
                                  <m:r>
                                    <a:rPr lang="en-US" i="1">
                                      <a:solidFill>
                                        <a:schemeClr val="tx1"/>
                                      </a:solidFill>
                                      <a:latin typeface="Cambria Math" panose="02040503050406030204" pitchFamily="18" charset="0"/>
                                    </a:rPr>
                                    <m:t>𝑥</m:t>
                                  </m:r>
                                </m:e>
                              </m:d>
                              <m:r>
                                <a:rPr lang="es-ES">
                                  <a:solidFill>
                                    <a:schemeClr val="tx1"/>
                                  </a:solidFill>
                                  <a:latin typeface="Cambria Math" panose="02040503050406030204" pitchFamily="18" charset="0"/>
                                </a:rPr>
                                <m:t>||</m:t>
                              </m:r>
                              <m:r>
                                <a:rPr lang="es-ES" b="0" i="1">
                                  <a:solidFill>
                                    <a:schemeClr val="tx1"/>
                                  </a:solidFill>
                                  <a:latin typeface="Cambria Math" panose="02040503050406030204" pitchFamily="18" charset="0"/>
                                </a:rPr>
                                <m:t>𝑝</m:t>
                              </m:r>
                              <m:r>
                                <a:rPr lang="es-ES" b="0" i="1">
                                  <a:solidFill>
                                    <a:schemeClr val="tx1"/>
                                  </a:solidFill>
                                  <a:latin typeface="Cambria Math" panose="02040503050406030204" pitchFamily="18" charset="0"/>
                                </a:rPr>
                                <m:t>(</m:t>
                              </m:r>
                              <m:r>
                                <a:rPr lang="es-ES" b="0" i="1">
                                  <a:solidFill>
                                    <a:schemeClr val="tx1"/>
                                  </a:solidFill>
                                  <a:latin typeface="Cambria Math" panose="02040503050406030204" pitchFamily="18" charset="0"/>
                                </a:rPr>
                                <m:t>𝑧</m:t>
                              </m:r>
                              <m:r>
                                <a:rPr lang="es-ES" b="0" i="1">
                                  <a:solidFill>
                                    <a:schemeClr val="tx1"/>
                                  </a:solidFill>
                                  <a:latin typeface="Cambria Math" panose="02040503050406030204" pitchFamily="18" charset="0"/>
                                </a:rPr>
                                <m:t>|</m:t>
                              </m:r>
                              <m:r>
                                <a:rPr lang="es-ES" b="0" i="1">
                                  <a:solidFill>
                                    <a:schemeClr val="tx1"/>
                                  </a:solidFill>
                                  <a:latin typeface="Cambria Math" panose="02040503050406030204" pitchFamily="18" charset="0"/>
                                </a:rPr>
                                <m:t>𝑥</m:t>
                              </m:r>
                              <m:r>
                                <a:rPr lang="es-ES" b="0" i="1">
                                  <a:solidFill>
                                    <a:schemeClr val="tx1"/>
                                  </a:solidFill>
                                  <a:latin typeface="Cambria Math" panose="02040503050406030204" pitchFamily="18" charset="0"/>
                                </a:rPr>
                                <m:t>)</m:t>
                              </m:r>
                            </m:e>
                          </m:d>
                        </m:e>
                      </m:d>
                    </m:oMath>
                  </m:oMathPara>
                </a14:m>
                <a:endParaRPr lang="en-US" dirty="0">
                  <a:solidFill>
                    <a:schemeClr val="tx1"/>
                  </a:solidFill>
                </a:endParaRPr>
              </a:p>
            </p:txBody>
          </p:sp>
        </mc:Choice>
        <mc:Fallback>
          <p:sp>
            <p:nvSpPr>
              <p:cNvPr id="10" name="Rectangle 9">
                <a:extLst>
                  <a:ext uri="{FF2B5EF4-FFF2-40B4-BE49-F238E27FC236}">
                    <a16:creationId xmlns:a16="http://schemas.microsoft.com/office/drawing/2014/main" id="{D249BF24-ACE5-99F1-B04F-FB7CE58CFCCB}"/>
                  </a:ext>
                </a:extLst>
              </p:cNvPr>
              <p:cNvSpPr>
                <a:spLocks noRot="1" noChangeAspect="1" noMove="1" noResize="1" noEditPoints="1" noAdjustHandles="1" noChangeArrowheads="1" noChangeShapeType="1" noTextEdit="1"/>
              </p:cNvSpPr>
              <p:nvPr/>
            </p:nvSpPr>
            <p:spPr>
              <a:xfrm>
                <a:off x="5631756" y="5814496"/>
                <a:ext cx="5928041" cy="404983"/>
              </a:xfrm>
              <a:prstGeom prst="rect">
                <a:avLst/>
              </a:prstGeom>
              <a:blipFill>
                <a:blip r:embed="rId8"/>
                <a:stretch>
                  <a:fillRect b="-9091"/>
                </a:stretch>
              </a:blipFill>
            </p:spPr>
            <p:txBody>
              <a:bodyPr/>
              <a:lstStyle/>
              <a:p>
                <a:r>
                  <a:rPr lang="en-US">
                    <a:noFill/>
                  </a:rPr>
                  <a:t> </a:t>
                </a:r>
              </a:p>
            </p:txBody>
          </p:sp>
        </mc:Fallback>
      </mc:AlternateContent>
    </p:spTree>
    <p:extLst>
      <p:ext uri="{BB962C8B-B14F-4D97-AF65-F5344CB8AC3E}">
        <p14:creationId xmlns:p14="http://schemas.microsoft.com/office/powerpoint/2010/main" val="3974747175"/>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
      </a:majorFont>
      <a:minorFont>
        <a:latin typeface="Arial"/>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6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6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ea typeface="MS Gothic" charset="-128"/>
          </a:defRPr>
        </a:defPPr>
      </a:lstStyle>
    </a:lnDef>
    <a:txDef>
      <a:spPr>
        <a:noFill/>
      </a:spPr>
      <a:bodyPr wrap="square" rtlCol="0">
        <a:spAutoFit/>
      </a:bodyPr>
      <a:lstStyle>
        <a:defPPr>
          <a:defRPr dirty="0">
            <a:solidFill>
              <a:schemeClr val="accent4"/>
            </a:solidFill>
          </a:defRPr>
        </a:defPPr>
      </a:lstStyle>
    </a:tx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5339</TotalTime>
  <Words>2678</Words>
  <Application>Microsoft Office PowerPoint</Application>
  <PresentationFormat>Widescreen</PresentationFormat>
  <Paragraphs>465</Paragraphs>
  <Slides>18</Slides>
  <Notes>16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Arial</vt:lpstr>
      <vt:lpstr>Calibri</vt:lpstr>
      <vt:lpstr>Cambria Math</vt:lpstr>
      <vt:lpstr>Lato</vt:lpstr>
      <vt:lpstr>Lato Light</vt:lpstr>
      <vt:lpstr>sohne</vt:lpstr>
      <vt:lpstr>Symbol</vt:lpstr>
      <vt:lpstr>t1-gul-regular</vt:lpstr>
      <vt:lpstr>Times New Roman</vt:lpstr>
      <vt:lpstr>Trebuchet MS</vt:lpstr>
      <vt:lpstr>Office Theme</vt:lpstr>
      <vt:lpstr>Diagnosis of Failure Modes from Bearing Data via Deep Learning Variational Autoencoder Method </vt:lpstr>
      <vt:lpstr>Introduction</vt:lpstr>
      <vt:lpstr>The Datasets</vt:lpstr>
      <vt:lpstr>Input types</vt:lpstr>
      <vt:lpstr>Variational Autoencoder (VAE) </vt:lpstr>
      <vt:lpstr>Encoder: qq(z|x)</vt:lpstr>
      <vt:lpstr>Latent Space </vt:lpstr>
      <vt:lpstr>Decoder: pf(x|z)</vt:lpstr>
      <vt:lpstr>Training VAE </vt:lpstr>
      <vt:lpstr>Methodology</vt:lpstr>
      <vt:lpstr>CWRU Results</vt:lpstr>
      <vt:lpstr>CWRU Results: Overfitting problems</vt:lpstr>
      <vt:lpstr>CWRU Results: Architecture 1</vt:lpstr>
      <vt:lpstr>JNU Results</vt:lpstr>
      <vt:lpstr>JNU Results: Overfitting problems</vt:lpstr>
      <vt:lpstr>JNU Results: Architecture 1</vt:lpstr>
      <vt:lpstr>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NLP and Text Mining–based approach to categorize occupational accidents</dc:title>
  <dc:creator>Thais Campos</dc:creator>
  <cp:lastModifiedBy>Marcio Moura</cp:lastModifiedBy>
  <cp:revision>21</cp:revision>
  <dcterms:created xsi:type="dcterms:W3CDTF">2020-02-28T01:46:27Z</dcterms:created>
  <dcterms:modified xsi:type="dcterms:W3CDTF">2022-06-28T20:01:31Z</dcterms:modified>
</cp:coreProperties>
</file>