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 id="2147484452" r:id="rId2"/>
  </p:sldMasterIdLst>
  <p:notesMasterIdLst>
    <p:notesMasterId r:id="rId22"/>
  </p:notesMasterIdLst>
  <p:handoutMasterIdLst>
    <p:handoutMasterId r:id="rId23"/>
  </p:handoutMasterIdLst>
  <p:sldIdLst>
    <p:sldId id="363" r:id="rId3"/>
    <p:sldId id="440" r:id="rId4"/>
    <p:sldId id="444" r:id="rId5"/>
    <p:sldId id="429" r:id="rId6"/>
    <p:sldId id="393" r:id="rId7"/>
    <p:sldId id="431" r:id="rId8"/>
    <p:sldId id="436" r:id="rId9"/>
    <p:sldId id="442" r:id="rId10"/>
    <p:sldId id="432" r:id="rId11"/>
    <p:sldId id="445" r:id="rId12"/>
    <p:sldId id="449" r:id="rId13"/>
    <p:sldId id="437" r:id="rId14"/>
    <p:sldId id="441" r:id="rId15"/>
    <p:sldId id="450" r:id="rId16"/>
    <p:sldId id="434" r:id="rId17"/>
    <p:sldId id="439" r:id="rId18"/>
    <p:sldId id="448" r:id="rId19"/>
    <p:sldId id="397" r:id="rId20"/>
    <p:sldId id="443" r:id="rId21"/>
  </p:sldIdLst>
  <p:sldSz cx="9144000" cy="6858000" type="screen4x3"/>
  <p:notesSz cx="6807200" cy="9939338"/>
  <p:defaultTextStyle>
    <a:defPPr>
      <a:defRPr lang="ja-JP"/>
    </a:defPPr>
    <a:lvl1pPr algn="ctr"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FF"/>
    <a:srgbClr val="FF9900"/>
    <a:srgbClr val="CCECFF"/>
    <a:srgbClr val="3333CC"/>
    <a:srgbClr val="0070C0"/>
    <a:srgbClr val="99FF99"/>
    <a:srgbClr val="33CCFF"/>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76738" autoAdjust="0"/>
  </p:normalViewPr>
  <p:slideViewPr>
    <p:cSldViewPr snapToGrid="0" showGuides="1">
      <p:cViewPr varScale="1">
        <p:scale>
          <a:sx n="66" d="100"/>
          <a:sy n="66" d="100"/>
        </p:scale>
        <p:origin x="1704" y="38"/>
      </p:cViewPr>
      <p:guideLst>
        <p:guide orient="horz" pos="2160"/>
        <p:guide pos="2880"/>
      </p:guideLst>
    </p:cSldViewPr>
  </p:slideViewPr>
  <p:outlineViewPr>
    <p:cViewPr>
      <p:scale>
        <a:sx n="33" d="100"/>
        <a:sy n="33" d="100"/>
      </p:scale>
      <p:origin x="0" y="0"/>
    </p:cViewPr>
  </p:outlineViewPr>
  <p:notesTextViewPr>
    <p:cViewPr>
      <p:scale>
        <a:sx n="66" d="100"/>
        <a:sy n="66" d="100"/>
      </p:scale>
      <p:origin x="0" y="-187"/>
    </p:cViewPr>
  </p:notesTextViewPr>
  <p:sorterViewPr>
    <p:cViewPr>
      <p:scale>
        <a:sx n="66" d="100"/>
        <a:sy n="66" d="100"/>
      </p:scale>
      <p:origin x="0" y="0"/>
    </p:cViewPr>
  </p:sorterViewPr>
  <p:notesViewPr>
    <p:cSldViewPr snapToGrid="0">
      <p:cViewPr varScale="1">
        <p:scale>
          <a:sx n="81" d="100"/>
          <a:sy n="81" d="100"/>
        </p:scale>
        <p:origin x="-4038" y="-9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E:\&#28779;&#28797;&#25104;&#38263;&#29575;&#945;\200116_Offic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065643512001883"/>
          <c:y val="4.3209876543209756E-2"/>
          <c:w val="0.66081583419672252"/>
          <c:h val="0.70397244796272118"/>
        </c:manualLayout>
      </c:layout>
      <c:barChart>
        <c:barDir val="col"/>
        <c:grouping val="clustered"/>
        <c:varyColors val="0"/>
        <c:ser>
          <c:idx val="2"/>
          <c:order val="0"/>
          <c:tx>
            <c:strRef>
              <c:f>'結果②ヒストグラム（α）'!$L$2</c:f>
              <c:strCache>
                <c:ptCount val="1"/>
                <c:pt idx="0">
                  <c:v>相対頻度</c:v>
                </c:pt>
              </c:strCache>
            </c:strRef>
          </c:tx>
          <c:spPr>
            <a:solidFill>
              <a:schemeClr val="tx1">
                <a:lumMod val="65000"/>
                <a:lumOff val="35000"/>
              </a:schemeClr>
            </a:solidFill>
          </c:spPr>
          <c:invertIfNegative val="0"/>
          <c:cat>
            <c:numRef>
              <c:f>'結果②ヒストグラム（α）'!$J$3:$J$51</c:f>
              <c:numCache>
                <c:formatCode>General</c:formatCode>
                <c:ptCount val="49"/>
                <c:pt idx="0">
                  <c:v>0</c:v>
                </c:pt>
                <c:pt idx="1">
                  <c:v>2.5000000000000001E-3</c:v>
                </c:pt>
                <c:pt idx="2">
                  <c:v>5.0000000000000001E-3</c:v>
                </c:pt>
                <c:pt idx="3">
                  <c:v>7.4999999999999997E-3</c:v>
                </c:pt>
                <c:pt idx="4">
                  <c:v>0.01</c:v>
                </c:pt>
                <c:pt idx="5">
                  <c:v>1.2500000000000001E-2</c:v>
                </c:pt>
                <c:pt idx="6">
                  <c:v>1.4999999999999999E-2</c:v>
                </c:pt>
                <c:pt idx="7">
                  <c:v>1.7500000000000002E-2</c:v>
                </c:pt>
                <c:pt idx="8">
                  <c:v>0.02</c:v>
                </c:pt>
                <c:pt idx="9">
                  <c:v>2.2499999999999999E-2</c:v>
                </c:pt>
                <c:pt idx="10">
                  <c:v>2.5000000000000001E-2</c:v>
                </c:pt>
                <c:pt idx="11">
                  <c:v>2.75E-2</c:v>
                </c:pt>
                <c:pt idx="12">
                  <c:v>0.03</c:v>
                </c:pt>
                <c:pt idx="13">
                  <c:v>3.2500000000000001E-2</c:v>
                </c:pt>
                <c:pt idx="14">
                  <c:v>3.5000000000000003E-2</c:v>
                </c:pt>
                <c:pt idx="15">
                  <c:v>3.7499999999999999E-2</c:v>
                </c:pt>
                <c:pt idx="16">
                  <c:v>0.04</c:v>
                </c:pt>
                <c:pt idx="17">
                  <c:v>4.2500000000000003E-2</c:v>
                </c:pt>
                <c:pt idx="18">
                  <c:v>4.4999999999999998E-2</c:v>
                </c:pt>
                <c:pt idx="19">
                  <c:v>4.7500000000000001E-2</c:v>
                </c:pt>
                <c:pt idx="20">
                  <c:v>0.05</c:v>
                </c:pt>
                <c:pt idx="21">
                  <c:v>5.2499999999999998E-2</c:v>
                </c:pt>
                <c:pt idx="22">
                  <c:v>5.5E-2</c:v>
                </c:pt>
                <c:pt idx="23">
                  <c:v>5.7500000000000002E-2</c:v>
                </c:pt>
                <c:pt idx="24">
                  <c:v>0.06</c:v>
                </c:pt>
                <c:pt idx="25">
                  <c:v>6.25E-2</c:v>
                </c:pt>
                <c:pt idx="26">
                  <c:v>6.5000000000000002E-2</c:v>
                </c:pt>
                <c:pt idx="27">
                  <c:v>6.7500000000000004E-2</c:v>
                </c:pt>
                <c:pt idx="28">
                  <c:v>7.0000000000000007E-2</c:v>
                </c:pt>
                <c:pt idx="29">
                  <c:v>7.2499999999999995E-2</c:v>
                </c:pt>
                <c:pt idx="30">
                  <c:v>7.4999999999999997E-2</c:v>
                </c:pt>
                <c:pt idx="31">
                  <c:v>7.7499999999999999E-2</c:v>
                </c:pt>
                <c:pt idx="32">
                  <c:v>0.08</c:v>
                </c:pt>
                <c:pt idx="33">
                  <c:v>8.2500000000000004E-2</c:v>
                </c:pt>
                <c:pt idx="34">
                  <c:v>8.5000000000000006E-2</c:v>
                </c:pt>
                <c:pt idx="35">
                  <c:v>8.7499999999999994E-2</c:v>
                </c:pt>
                <c:pt idx="36">
                  <c:v>0.09</c:v>
                </c:pt>
                <c:pt idx="37">
                  <c:v>9.2499999999999999E-2</c:v>
                </c:pt>
                <c:pt idx="38">
                  <c:v>9.5000000000000001E-2</c:v>
                </c:pt>
                <c:pt idx="39">
                  <c:v>9.7500000000000003E-2</c:v>
                </c:pt>
                <c:pt idx="40">
                  <c:v>0.1</c:v>
                </c:pt>
                <c:pt idx="41">
                  <c:v>0.10249999999999999</c:v>
                </c:pt>
                <c:pt idx="42">
                  <c:v>0.105</c:v>
                </c:pt>
                <c:pt idx="43">
                  <c:v>0.1075</c:v>
                </c:pt>
                <c:pt idx="44">
                  <c:v>0.11</c:v>
                </c:pt>
                <c:pt idx="45">
                  <c:v>0.1125</c:v>
                </c:pt>
                <c:pt idx="46">
                  <c:v>0.115</c:v>
                </c:pt>
                <c:pt idx="47">
                  <c:v>0.11749999999999999</c:v>
                </c:pt>
                <c:pt idx="48">
                  <c:v>0.12</c:v>
                </c:pt>
              </c:numCache>
            </c:numRef>
          </c:cat>
          <c:val>
            <c:numRef>
              <c:f>'結果②ヒストグラム（α）'!$L$3:$L$51</c:f>
              <c:numCache>
                <c:formatCode>General</c:formatCode>
                <c:ptCount val="49"/>
                <c:pt idx="0">
                  <c:v>0</c:v>
                </c:pt>
                <c:pt idx="1">
                  <c:v>0.17348377997179126</c:v>
                </c:pt>
                <c:pt idx="2">
                  <c:v>0.10860366713681241</c:v>
                </c:pt>
                <c:pt idx="3">
                  <c:v>0.10155148095909731</c:v>
                </c:pt>
                <c:pt idx="4">
                  <c:v>6.2059238363892807E-2</c:v>
                </c:pt>
                <c:pt idx="5">
                  <c:v>8.0394922425952045E-2</c:v>
                </c:pt>
                <c:pt idx="6">
                  <c:v>4.5133991537376586E-2</c:v>
                </c:pt>
                <c:pt idx="7">
                  <c:v>5.2186177715091681E-2</c:v>
                </c:pt>
                <c:pt idx="8">
                  <c:v>4.0902679830747531E-2</c:v>
                </c:pt>
                <c:pt idx="9">
                  <c:v>3.6671368124118475E-2</c:v>
                </c:pt>
                <c:pt idx="10">
                  <c:v>3.6671368124118475E-2</c:v>
                </c:pt>
                <c:pt idx="11">
                  <c:v>2.2566995768688293E-2</c:v>
                </c:pt>
                <c:pt idx="12">
                  <c:v>2.5387870239774329E-2</c:v>
                </c:pt>
                <c:pt idx="13">
                  <c:v>1.8335684062059238E-2</c:v>
                </c:pt>
                <c:pt idx="14">
                  <c:v>1.6925246826516221E-2</c:v>
                </c:pt>
                <c:pt idx="15">
                  <c:v>1.6925246826516221E-2</c:v>
                </c:pt>
                <c:pt idx="16">
                  <c:v>1.5514809590973202E-2</c:v>
                </c:pt>
                <c:pt idx="17">
                  <c:v>1.4104372355430184E-2</c:v>
                </c:pt>
                <c:pt idx="18">
                  <c:v>1.1283497884344146E-2</c:v>
                </c:pt>
                <c:pt idx="19">
                  <c:v>5.6417489421720732E-3</c:v>
                </c:pt>
                <c:pt idx="20">
                  <c:v>8.4626234132581107E-3</c:v>
                </c:pt>
                <c:pt idx="21">
                  <c:v>9.8730606488011286E-3</c:v>
                </c:pt>
                <c:pt idx="22">
                  <c:v>8.4626234132581107E-3</c:v>
                </c:pt>
                <c:pt idx="23">
                  <c:v>8.4626234132581107E-3</c:v>
                </c:pt>
                <c:pt idx="24">
                  <c:v>7.052186177715092E-3</c:v>
                </c:pt>
                <c:pt idx="25">
                  <c:v>5.6417489421720732E-3</c:v>
                </c:pt>
                <c:pt idx="26">
                  <c:v>2.8208744710860366E-3</c:v>
                </c:pt>
                <c:pt idx="27">
                  <c:v>4.2313117066290554E-3</c:v>
                </c:pt>
                <c:pt idx="28">
                  <c:v>4.2313117066290554E-3</c:v>
                </c:pt>
                <c:pt idx="29">
                  <c:v>4.2313117066290554E-3</c:v>
                </c:pt>
                <c:pt idx="30">
                  <c:v>4.2313117066290554E-3</c:v>
                </c:pt>
                <c:pt idx="31">
                  <c:v>1.4104372355430183E-3</c:v>
                </c:pt>
                <c:pt idx="32">
                  <c:v>4.2313117066290554E-3</c:v>
                </c:pt>
                <c:pt idx="33">
                  <c:v>1.4104372355430183E-3</c:v>
                </c:pt>
                <c:pt idx="34">
                  <c:v>4.2313117066290554E-3</c:v>
                </c:pt>
                <c:pt idx="35">
                  <c:v>8.4626234132581107E-3</c:v>
                </c:pt>
                <c:pt idx="36">
                  <c:v>1.4104372355430183E-3</c:v>
                </c:pt>
                <c:pt idx="37">
                  <c:v>0</c:v>
                </c:pt>
                <c:pt idx="38">
                  <c:v>0</c:v>
                </c:pt>
                <c:pt idx="39">
                  <c:v>1.4104372355430183E-3</c:v>
                </c:pt>
                <c:pt idx="40">
                  <c:v>1.4104372355430183E-3</c:v>
                </c:pt>
                <c:pt idx="41">
                  <c:v>0</c:v>
                </c:pt>
                <c:pt idx="42">
                  <c:v>1.4104372355430183E-3</c:v>
                </c:pt>
                <c:pt idx="43">
                  <c:v>0</c:v>
                </c:pt>
                <c:pt idx="44">
                  <c:v>4.2313117066290554E-3</c:v>
                </c:pt>
                <c:pt idx="45">
                  <c:v>1.4104372355430183E-3</c:v>
                </c:pt>
                <c:pt idx="46">
                  <c:v>2.8208744710860366E-3</c:v>
                </c:pt>
                <c:pt idx="47">
                  <c:v>0</c:v>
                </c:pt>
                <c:pt idx="48">
                  <c:v>1.4104372355430183E-3</c:v>
                </c:pt>
              </c:numCache>
            </c:numRef>
          </c:val>
          <c:extLst>
            <c:ext xmlns:c16="http://schemas.microsoft.com/office/drawing/2014/chart" uri="{C3380CC4-5D6E-409C-BE32-E72D297353CC}">
              <c16:uniqueId val="{00000000-F0A6-4FC6-B351-1118AFEB3B3B}"/>
            </c:ext>
          </c:extLst>
        </c:ser>
        <c:dLbls>
          <c:showLegendKey val="0"/>
          <c:showVal val="0"/>
          <c:showCatName val="0"/>
          <c:showSerName val="0"/>
          <c:showPercent val="0"/>
          <c:showBubbleSize val="0"/>
        </c:dLbls>
        <c:gapWidth val="60"/>
        <c:axId val="201953664"/>
        <c:axId val="201955584"/>
      </c:barChart>
      <c:lineChart>
        <c:grouping val="standard"/>
        <c:varyColors val="0"/>
        <c:ser>
          <c:idx val="3"/>
          <c:order val="2"/>
          <c:tx>
            <c:strRef>
              <c:f>'結果②ヒストグラム（α）'!$N$2</c:f>
              <c:strCache>
                <c:ptCount val="1"/>
                <c:pt idx="0">
                  <c:v>対数正規_確率密度</c:v>
                </c:pt>
              </c:strCache>
            </c:strRef>
          </c:tx>
          <c:spPr>
            <a:ln w="25400">
              <a:solidFill>
                <a:sysClr val="windowText" lastClr="000000"/>
              </a:solidFill>
            </a:ln>
          </c:spPr>
          <c:marker>
            <c:symbol val="none"/>
          </c:marker>
          <c:val>
            <c:numRef>
              <c:f>'結果②ヒストグラム（α）'!$N$3:$N$51</c:f>
              <c:numCache>
                <c:formatCode>0.000_ </c:formatCode>
                <c:ptCount val="49"/>
                <c:pt idx="0" formatCode="General">
                  <c:v>0</c:v>
                </c:pt>
                <c:pt idx="1">
                  <c:v>5.3440583140606207E-2</c:v>
                </c:pt>
                <c:pt idx="2">
                  <c:v>0.12456752119106687</c:v>
                </c:pt>
                <c:pt idx="3">
                  <c:v>0.12362257263751136</c:v>
                </c:pt>
                <c:pt idx="4">
                  <c:v>0.10601935923228811</c:v>
                </c:pt>
                <c:pt idx="5">
                  <c:v>8.7698164694664793E-2</c:v>
                </c:pt>
                <c:pt idx="6">
                  <c:v>7.2017876904875655E-2</c:v>
                </c:pt>
                <c:pt idx="7">
                  <c:v>5.9281421725246863E-2</c:v>
                </c:pt>
                <c:pt idx="8">
                  <c:v>4.9083595626740251E-2</c:v>
                </c:pt>
                <c:pt idx="9">
                  <c:v>4.0925833610650608E-2</c:v>
                </c:pt>
                <c:pt idx="10">
                  <c:v>3.4370980489972336E-2</c:v>
                </c:pt>
                <c:pt idx="11">
                  <c:v>2.9069234370049712E-2</c:v>
                </c:pt>
                <c:pt idx="12">
                  <c:v>2.4749396441638094E-2</c:v>
                </c:pt>
                <c:pt idx="13">
                  <c:v>2.1203249311291583E-2</c:v>
                </c:pt>
                <c:pt idx="14">
                  <c:v>1.8270982222771681E-2</c:v>
                </c:pt>
                <c:pt idx="15">
                  <c:v>1.5829436579741007E-2</c:v>
                </c:pt>
                <c:pt idx="16">
                  <c:v>1.3783113805408975E-2</c:v>
                </c:pt>
                <c:pt idx="17">
                  <c:v>1.2057436845747671E-2</c:v>
                </c:pt>
                <c:pt idx="18">
                  <c:v>1.0593733744211464E-2</c:v>
                </c:pt>
                <c:pt idx="19">
                  <c:v>9.3455023003404802E-3</c:v>
                </c:pt>
                <c:pt idx="20">
                  <c:v>8.2756181281824492E-3</c:v>
                </c:pt>
                <c:pt idx="21">
                  <c:v>7.3542360687560704E-3</c:v>
                </c:pt>
                <c:pt idx="22">
                  <c:v>6.557202370792603E-3</c:v>
                </c:pt>
                <c:pt idx="23">
                  <c:v>5.8648448936186037E-3</c:v>
                </c:pt>
                <c:pt idx="24">
                  <c:v>5.2610447489755963E-3</c:v>
                </c:pt>
                <c:pt idx="25">
                  <c:v>4.7325188576369248E-3</c:v>
                </c:pt>
                <c:pt idx="26">
                  <c:v>4.2682616573473942E-3</c:v>
                </c:pt>
                <c:pt idx="27">
                  <c:v>3.8591077376202154E-3</c:v>
                </c:pt>
                <c:pt idx="28">
                  <c:v>3.4973869902715782E-3</c:v>
                </c:pt>
                <c:pt idx="29">
                  <c:v>3.1766510165015527E-3</c:v>
                </c:pt>
                <c:pt idx="30">
                  <c:v>2.8914547754815834E-3</c:v>
                </c:pt>
                <c:pt idx="31">
                  <c:v>2.6371813294222557E-3</c:v>
                </c:pt>
                <c:pt idx="32">
                  <c:v>2.4099004147408731E-3</c:v>
                </c:pt>
                <c:pt idx="33">
                  <c:v>2.2062537182299113E-3</c:v>
                </c:pt>
                <c:pt idx="34">
                  <c:v>2.0233613544643481E-3</c:v>
                </c:pt>
                <c:pt idx="35">
                  <c:v>1.8587452654305059E-3</c:v>
                </c:pt>
                <c:pt idx="36">
                  <c:v>1.7102661965444632E-3</c:v>
                </c:pt>
                <c:pt idx="37">
                  <c:v>1.5760716184957113E-3</c:v>
                </c:pt>
                <c:pt idx="38">
                  <c:v>1.4545525157670935E-3</c:v>
                </c:pt>
                <c:pt idx="39">
                  <c:v>1.3443073901659996E-3</c:v>
                </c:pt>
                <c:pt idx="40">
                  <c:v>1.2441121608682826E-3</c:v>
                </c:pt>
                <c:pt idx="41">
                  <c:v>1.1528949035142233E-3</c:v>
                </c:pt>
                <c:pt idx="42">
                  <c:v>1.0697145764161364E-3</c:v>
                </c:pt>
                <c:pt idx="43">
                  <c:v>9.9374304454591389E-4</c:v>
                </c:pt>
                <c:pt idx="44">
                  <c:v>9.2424984121475262E-4</c:v>
                </c:pt>
                <c:pt idx="45">
                  <c:v>8.6058921054243953E-4</c:v>
                </c:pt>
                <c:pt idx="46">
                  <c:v>8.0218905655982109E-4</c:v>
                </c:pt>
                <c:pt idx="47">
                  <c:v>7.4854149139025328E-4</c:v>
                </c:pt>
                <c:pt idx="48">
                  <c:v>6.9919472882740141E-4</c:v>
                </c:pt>
              </c:numCache>
            </c:numRef>
          </c:val>
          <c:smooth val="1"/>
          <c:extLst>
            <c:ext xmlns:c16="http://schemas.microsoft.com/office/drawing/2014/chart" uri="{C3380CC4-5D6E-409C-BE32-E72D297353CC}">
              <c16:uniqueId val="{00000001-F0A6-4FC6-B351-1118AFEB3B3B}"/>
            </c:ext>
          </c:extLst>
        </c:ser>
        <c:dLbls>
          <c:showLegendKey val="0"/>
          <c:showVal val="0"/>
          <c:showCatName val="0"/>
          <c:showSerName val="0"/>
          <c:showPercent val="0"/>
          <c:showBubbleSize val="0"/>
        </c:dLbls>
        <c:marker val="1"/>
        <c:smooth val="0"/>
        <c:axId val="201953664"/>
        <c:axId val="201955584"/>
      </c:lineChart>
      <c:lineChart>
        <c:grouping val="standard"/>
        <c:varyColors val="0"/>
        <c:ser>
          <c:idx val="4"/>
          <c:order val="1"/>
          <c:tx>
            <c:strRef>
              <c:f>'結果②ヒストグラム（α）'!$M$2</c:f>
              <c:strCache>
                <c:ptCount val="1"/>
                <c:pt idx="0">
                  <c:v>Statistics</c:v>
                </c:pt>
              </c:strCache>
            </c:strRef>
          </c:tx>
          <c:spPr>
            <a:ln w="25400">
              <a:solidFill>
                <a:sysClr val="windowText" lastClr="000000">
                  <a:lumMod val="65000"/>
                  <a:lumOff val="35000"/>
                </a:sysClr>
              </a:solidFill>
            </a:ln>
          </c:spPr>
          <c:marker>
            <c:symbol val="none"/>
          </c:marker>
          <c:cat>
            <c:numRef>
              <c:f>'結果②ヒストグラム（α）'!$J$3:$J$51</c:f>
              <c:numCache>
                <c:formatCode>General</c:formatCode>
                <c:ptCount val="49"/>
                <c:pt idx="0">
                  <c:v>0</c:v>
                </c:pt>
                <c:pt idx="1">
                  <c:v>2.5000000000000001E-3</c:v>
                </c:pt>
                <c:pt idx="2">
                  <c:v>5.0000000000000001E-3</c:v>
                </c:pt>
                <c:pt idx="3">
                  <c:v>7.4999999999999997E-3</c:v>
                </c:pt>
                <c:pt idx="4">
                  <c:v>0.01</c:v>
                </c:pt>
                <c:pt idx="5">
                  <c:v>1.2500000000000001E-2</c:v>
                </c:pt>
                <c:pt idx="6">
                  <c:v>1.4999999999999999E-2</c:v>
                </c:pt>
                <c:pt idx="7">
                  <c:v>1.7500000000000002E-2</c:v>
                </c:pt>
                <c:pt idx="8">
                  <c:v>0.02</c:v>
                </c:pt>
                <c:pt idx="9">
                  <c:v>2.2499999999999999E-2</c:v>
                </c:pt>
                <c:pt idx="10">
                  <c:v>2.5000000000000001E-2</c:v>
                </c:pt>
                <c:pt idx="11">
                  <c:v>2.75E-2</c:v>
                </c:pt>
                <c:pt idx="12">
                  <c:v>0.03</c:v>
                </c:pt>
                <c:pt idx="13">
                  <c:v>3.2500000000000001E-2</c:v>
                </c:pt>
                <c:pt idx="14">
                  <c:v>3.5000000000000003E-2</c:v>
                </c:pt>
                <c:pt idx="15">
                  <c:v>3.7499999999999999E-2</c:v>
                </c:pt>
                <c:pt idx="16">
                  <c:v>0.04</c:v>
                </c:pt>
                <c:pt idx="17">
                  <c:v>4.2500000000000003E-2</c:v>
                </c:pt>
                <c:pt idx="18">
                  <c:v>4.4999999999999998E-2</c:v>
                </c:pt>
                <c:pt idx="19">
                  <c:v>4.7500000000000001E-2</c:v>
                </c:pt>
                <c:pt idx="20">
                  <c:v>0.05</c:v>
                </c:pt>
                <c:pt idx="21">
                  <c:v>5.2499999999999998E-2</c:v>
                </c:pt>
                <c:pt idx="22">
                  <c:v>5.5E-2</c:v>
                </c:pt>
                <c:pt idx="23">
                  <c:v>5.7500000000000002E-2</c:v>
                </c:pt>
                <c:pt idx="24">
                  <c:v>0.06</c:v>
                </c:pt>
                <c:pt idx="25">
                  <c:v>6.25E-2</c:v>
                </c:pt>
                <c:pt idx="26">
                  <c:v>6.5000000000000002E-2</c:v>
                </c:pt>
                <c:pt idx="27">
                  <c:v>6.7500000000000004E-2</c:v>
                </c:pt>
                <c:pt idx="28">
                  <c:v>7.0000000000000007E-2</c:v>
                </c:pt>
                <c:pt idx="29">
                  <c:v>7.2499999999999995E-2</c:v>
                </c:pt>
                <c:pt idx="30">
                  <c:v>7.4999999999999997E-2</c:v>
                </c:pt>
                <c:pt idx="31">
                  <c:v>7.7499999999999999E-2</c:v>
                </c:pt>
                <c:pt idx="32">
                  <c:v>0.08</c:v>
                </c:pt>
                <c:pt idx="33">
                  <c:v>8.2500000000000004E-2</c:v>
                </c:pt>
                <c:pt idx="34">
                  <c:v>8.5000000000000006E-2</c:v>
                </c:pt>
                <c:pt idx="35">
                  <c:v>8.7499999999999994E-2</c:v>
                </c:pt>
                <c:pt idx="36">
                  <c:v>0.09</c:v>
                </c:pt>
                <c:pt idx="37">
                  <c:v>9.2499999999999999E-2</c:v>
                </c:pt>
                <c:pt idx="38">
                  <c:v>9.5000000000000001E-2</c:v>
                </c:pt>
                <c:pt idx="39">
                  <c:v>9.7500000000000003E-2</c:v>
                </c:pt>
                <c:pt idx="40">
                  <c:v>0.1</c:v>
                </c:pt>
                <c:pt idx="41">
                  <c:v>0.10249999999999999</c:v>
                </c:pt>
                <c:pt idx="42">
                  <c:v>0.105</c:v>
                </c:pt>
                <c:pt idx="43">
                  <c:v>0.1075</c:v>
                </c:pt>
                <c:pt idx="44">
                  <c:v>0.11</c:v>
                </c:pt>
                <c:pt idx="45">
                  <c:v>0.1125</c:v>
                </c:pt>
                <c:pt idx="46">
                  <c:v>0.115</c:v>
                </c:pt>
                <c:pt idx="47">
                  <c:v>0.11749999999999999</c:v>
                </c:pt>
                <c:pt idx="48">
                  <c:v>0.12</c:v>
                </c:pt>
              </c:numCache>
            </c:numRef>
          </c:cat>
          <c:val>
            <c:numRef>
              <c:f>'結果②ヒストグラム（α）'!$M$3:$M$51</c:f>
              <c:numCache>
                <c:formatCode>0.00%</c:formatCode>
                <c:ptCount val="49"/>
                <c:pt idx="0">
                  <c:v>0</c:v>
                </c:pt>
                <c:pt idx="1">
                  <c:v>0.17348377997179126</c:v>
                </c:pt>
                <c:pt idx="2">
                  <c:v>0.28208744710860367</c:v>
                </c:pt>
                <c:pt idx="3">
                  <c:v>0.383638928067701</c:v>
                </c:pt>
                <c:pt idx="4">
                  <c:v>0.44569816643159382</c:v>
                </c:pt>
                <c:pt idx="5">
                  <c:v>0.52609308885754591</c:v>
                </c:pt>
                <c:pt idx="6">
                  <c:v>0.57122708039492254</c:v>
                </c:pt>
                <c:pt idx="7">
                  <c:v>0.62341325811001425</c:v>
                </c:pt>
                <c:pt idx="8">
                  <c:v>0.66431593794076182</c:v>
                </c:pt>
                <c:pt idx="9">
                  <c:v>0.70098730606488036</c:v>
                </c:pt>
                <c:pt idx="10">
                  <c:v>0.73765867418899878</c:v>
                </c:pt>
                <c:pt idx="11">
                  <c:v>0.76022566995768703</c:v>
                </c:pt>
                <c:pt idx="12">
                  <c:v>0.78561354019746132</c:v>
                </c:pt>
                <c:pt idx="13">
                  <c:v>0.80394922425952053</c:v>
                </c:pt>
                <c:pt idx="14">
                  <c:v>0.82087447108603673</c:v>
                </c:pt>
                <c:pt idx="15">
                  <c:v>0.83779971791255292</c:v>
                </c:pt>
                <c:pt idx="16">
                  <c:v>0.8533145275035261</c:v>
                </c:pt>
                <c:pt idx="17">
                  <c:v>0.86741889985895626</c:v>
                </c:pt>
                <c:pt idx="18">
                  <c:v>0.87870239774330039</c:v>
                </c:pt>
                <c:pt idx="19">
                  <c:v>0.88434414668547245</c:v>
                </c:pt>
                <c:pt idx="20">
                  <c:v>0.89280677009873055</c:v>
                </c:pt>
                <c:pt idx="21">
                  <c:v>0.90267983074753166</c:v>
                </c:pt>
                <c:pt idx="22">
                  <c:v>0.91114245416078976</c:v>
                </c:pt>
                <c:pt idx="23">
                  <c:v>0.91960507757404786</c:v>
                </c:pt>
                <c:pt idx="24">
                  <c:v>0.92665726375176294</c:v>
                </c:pt>
                <c:pt idx="25">
                  <c:v>0.932299012693935</c:v>
                </c:pt>
                <c:pt idx="26">
                  <c:v>0.93511988716502104</c:v>
                </c:pt>
                <c:pt idx="27">
                  <c:v>0.93935119887165008</c:v>
                </c:pt>
                <c:pt idx="28">
                  <c:v>0.94358251057827913</c:v>
                </c:pt>
                <c:pt idx="29">
                  <c:v>0.94781382228490818</c:v>
                </c:pt>
                <c:pt idx="30">
                  <c:v>0.95204513399153723</c:v>
                </c:pt>
                <c:pt idx="31">
                  <c:v>0.95345557122708025</c:v>
                </c:pt>
                <c:pt idx="32">
                  <c:v>0.95768688293370929</c:v>
                </c:pt>
                <c:pt idx="33">
                  <c:v>0.95909732016925231</c:v>
                </c:pt>
                <c:pt idx="34">
                  <c:v>0.96332863187588136</c:v>
                </c:pt>
                <c:pt idx="35">
                  <c:v>0.97179125528913946</c:v>
                </c:pt>
                <c:pt idx="36">
                  <c:v>0.97320169252468247</c:v>
                </c:pt>
                <c:pt idx="37">
                  <c:v>0.97320169252468247</c:v>
                </c:pt>
                <c:pt idx="38">
                  <c:v>0.97320169252468247</c:v>
                </c:pt>
                <c:pt idx="39">
                  <c:v>0.97461212976022549</c:v>
                </c:pt>
                <c:pt idx="40">
                  <c:v>0.9760225669957685</c:v>
                </c:pt>
                <c:pt idx="41">
                  <c:v>0.9760225669957685</c:v>
                </c:pt>
                <c:pt idx="42">
                  <c:v>0.97743300423131152</c:v>
                </c:pt>
                <c:pt idx="43">
                  <c:v>0.97743300423131152</c:v>
                </c:pt>
                <c:pt idx="44">
                  <c:v>0.98166431593794057</c:v>
                </c:pt>
                <c:pt idx="45">
                  <c:v>0.98307475317348358</c:v>
                </c:pt>
                <c:pt idx="46">
                  <c:v>0.98589562764456962</c:v>
                </c:pt>
                <c:pt idx="47">
                  <c:v>0.98589562764456962</c:v>
                </c:pt>
                <c:pt idx="48">
                  <c:v>0.98730606488011263</c:v>
                </c:pt>
              </c:numCache>
            </c:numRef>
          </c:val>
          <c:smooth val="0"/>
          <c:extLst>
            <c:ext xmlns:c16="http://schemas.microsoft.com/office/drawing/2014/chart" uri="{C3380CC4-5D6E-409C-BE32-E72D297353CC}">
              <c16:uniqueId val="{00000002-F0A6-4FC6-B351-1118AFEB3B3B}"/>
            </c:ext>
          </c:extLst>
        </c:ser>
        <c:ser>
          <c:idx val="0"/>
          <c:order val="3"/>
          <c:tx>
            <c:strRef>
              <c:f>'結果②ヒストグラム（α）'!$O$2</c:f>
              <c:strCache>
                <c:ptCount val="1"/>
                <c:pt idx="0">
                  <c:v>Theoretical Curve </c:v>
                </c:pt>
              </c:strCache>
            </c:strRef>
          </c:tx>
          <c:spPr>
            <a:ln w="44450">
              <a:solidFill>
                <a:schemeClr val="tx1"/>
              </a:solidFill>
              <a:prstDash val="sysDot"/>
            </a:ln>
          </c:spPr>
          <c:marker>
            <c:symbol val="none"/>
          </c:marker>
          <c:cat>
            <c:numRef>
              <c:f>'結果②ヒストグラム（α）'!$J$3:$J$51</c:f>
              <c:numCache>
                <c:formatCode>General</c:formatCode>
                <c:ptCount val="49"/>
                <c:pt idx="0">
                  <c:v>0</c:v>
                </c:pt>
                <c:pt idx="1">
                  <c:v>2.5000000000000001E-3</c:v>
                </c:pt>
                <c:pt idx="2">
                  <c:v>5.0000000000000001E-3</c:v>
                </c:pt>
                <c:pt idx="3">
                  <c:v>7.4999999999999997E-3</c:v>
                </c:pt>
                <c:pt idx="4">
                  <c:v>0.01</c:v>
                </c:pt>
                <c:pt idx="5">
                  <c:v>1.2500000000000001E-2</c:v>
                </c:pt>
                <c:pt idx="6">
                  <c:v>1.4999999999999999E-2</c:v>
                </c:pt>
                <c:pt idx="7">
                  <c:v>1.7500000000000002E-2</c:v>
                </c:pt>
                <c:pt idx="8">
                  <c:v>0.02</c:v>
                </c:pt>
                <c:pt idx="9">
                  <c:v>2.2499999999999999E-2</c:v>
                </c:pt>
                <c:pt idx="10">
                  <c:v>2.5000000000000001E-2</c:v>
                </c:pt>
                <c:pt idx="11">
                  <c:v>2.75E-2</c:v>
                </c:pt>
                <c:pt idx="12">
                  <c:v>0.03</c:v>
                </c:pt>
                <c:pt idx="13">
                  <c:v>3.2500000000000001E-2</c:v>
                </c:pt>
                <c:pt idx="14">
                  <c:v>3.5000000000000003E-2</c:v>
                </c:pt>
                <c:pt idx="15">
                  <c:v>3.7499999999999999E-2</c:v>
                </c:pt>
                <c:pt idx="16">
                  <c:v>0.04</c:v>
                </c:pt>
                <c:pt idx="17">
                  <c:v>4.2500000000000003E-2</c:v>
                </c:pt>
                <c:pt idx="18">
                  <c:v>4.4999999999999998E-2</c:v>
                </c:pt>
                <c:pt idx="19">
                  <c:v>4.7500000000000001E-2</c:v>
                </c:pt>
                <c:pt idx="20">
                  <c:v>0.05</c:v>
                </c:pt>
                <c:pt idx="21">
                  <c:v>5.2499999999999998E-2</c:v>
                </c:pt>
                <c:pt idx="22">
                  <c:v>5.5E-2</c:v>
                </c:pt>
                <c:pt idx="23">
                  <c:v>5.7500000000000002E-2</c:v>
                </c:pt>
                <c:pt idx="24">
                  <c:v>0.06</c:v>
                </c:pt>
                <c:pt idx="25">
                  <c:v>6.25E-2</c:v>
                </c:pt>
                <c:pt idx="26">
                  <c:v>6.5000000000000002E-2</c:v>
                </c:pt>
                <c:pt idx="27">
                  <c:v>6.7500000000000004E-2</c:v>
                </c:pt>
                <c:pt idx="28">
                  <c:v>7.0000000000000007E-2</c:v>
                </c:pt>
                <c:pt idx="29">
                  <c:v>7.2499999999999995E-2</c:v>
                </c:pt>
                <c:pt idx="30">
                  <c:v>7.4999999999999997E-2</c:v>
                </c:pt>
                <c:pt idx="31">
                  <c:v>7.7499999999999999E-2</c:v>
                </c:pt>
                <c:pt idx="32">
                  <c:v>0.08</c:v>
                </c:pt>
                <c:pt idx="33">
                  <c:v>8.2500000000000004E-2</c:v>
                </c:pt>
                <c:pt idx="34">
                  <c:v>8.5000000000000006E-2</c:v>
                </c:pt>
                <c:pt idx="35">
                  <c:v>8.7499999999999994E-2</c:v>
                </c:pt>
                <c:pt idx="36">
                  <c:v>0.09</c:v>
                </c:pt>
                <c:pt idx="37">
                  <c:v>9.2499999999999999E-2</c:v>
                </c:pt>
                <c:pt idx="38">
                  <c:v>9.5000000000000001E-2</c:v>
                </c:pt>
                <c:pt idx="39">
                  <c:v>9.7500000000000003E-2</c:v>
                </c:pt>
                <c:pt idx="40">
                  <c:v>0.1</c:v>
                </c:pt>
                <c:pt idx="41">
                  <c:v>0.10249999999999999</c:v>
                </c:pt>
                <c:pt idx="42">
                  <c:v>0.105</c:v>
                </c:pt>
                <c:pt idx="43">
                  <c:v>0.1075</c:v>
                </c:pt>
                <c:pt idx="44">
                  <c:v>0.11</c:v>
                </c:pt>
                <c:pt idx="45">
                  <c:v>0.1125</c:v>
                </c:pt>
                <c:pt idx="46">
                  <c:v>0.115</c:v>
                </c:pt>
                <c:pt idx="47">
                  <c:v>0.11749999999999999</c:v>
                </c:pt>
                <c:pt idx="48">
                  <c:v>0.12</c:v>
                </c:pt>
              </c:numCache>
            </c:numRef>
          </c:cat>
          <c:val>
            <c:numRef>
              <c:f>'結果②ヒストグラム（α）'!$O$3:$O$51</c:f>
              <c:numCache>
                <c:formatCode>0.00%</c:formatCode>
                <c:ptCount val="49"/>
                <c:pt idx="0">
                  <c:v>0</c:v>
                </c:pt>
                <c:pt idx="1">
                  <c:v>5.3440583140606207E-2</c:v>
                </c:pt>
                <c:pt idx="2">
                  <c:v>0.17800810433167308</c:v>
                </c:pt>
                <c:pt idx="3">
                  <c:v>0.30163067696918444</c:v>
                </c:pt>
                <c:pt idx="4">
                  <c:v>0.40765003620147255</c:v>
                </c:pt>
                <c:pt idx="5">
                  <c:v>0.49534820089613735</c:v>
                </c:pt>
                <c:pt idx="6">
                  <c:v>0.567366077801013</c:v>
                </c:pt>
                <c:pt idx="7">
                  <c:v>0.62664749952625987</c:v>
                </c:pt>
                <c:pt idx="8">
                  <c:v>0.67573109515300012</c:v>
                </c:pt>
                <c:pt idx="9">
                  <c:v>0.71665692876365072</c:v>
                </c:pt>
                <c:pt idx="10">
                  <c:v>0.75102790925362306</c:v>
                </c:pt>
                <c:pt idx="11">
                  <c:v>0.78009714362367277</c:v>
                </c:pt>
                <c:pt idx="12">
                  <c:v>0.80484654006531087</c:v>
                </c:pt>
                <c:pt idx="13">
                  <c:v>0.82604978937660245</c:v>
                </c:pt>
                <c:pt idx="14">
                  <c:v>0.84432077159937413</c:v>
                </c:pt>
                <c:pt idx="15">
                  <c:v>0.86015020817911514</c:v>
                </c:pt>
                <c:pt idx="16">
                  <c:v>0.87393332198452411</c:v>
                </c:pt>
                <c:pt idx="17">
                  <c:v>0.88599075883027179</c:v>
                </c:pt>
                <c:pt idx="18">
                  <c:v>0.89658449257448325</c:v>
                </c:pt>
                <c:pt idx="19">
                  <c:v>0.90592999487482373</c:v>
                </c:pt>
                <c:pt idx="20">
                  <c:v>0.91420561300300618</c:v>
                </c:pt>
                <c:pt idx="21">
                  <c:v>0.92155984907176225</c:v>
                </c:pt>
                <c:pt idx="22">
                  <c:v>0.92811705144255485</c:v>
                </c:pt>
                <c:pt idx="23">
                  <c:v>0.93398189633617346</c:v>
                </c:pt>
                <c:pt idx="24">
                  <c:v>0.93924294108514905</c:v>
                </c:pt>
                <c:pt idx="25">
                  <c:v>0.94397545994278598</c:v>
                </c:pt>
                <c:pt idx="26">
                  <c:v>0.94824372160013337</c:v>
                </c:pt>
                <c:pt idx="27">
                  <c:v>0.95210282933775359</c:v>
                </c:pt>
                <c:pt idx="28">
                  <c:v>0.95560021632802516</c:v>
                </c:pt>
                <c:pt idx="29">
                  <c:v>0.95877686734452672</c:v>
                </c:pt>
                <c:pt idx="30">
                  <c:v>0.9616683221200083</c:v>
                </c:pt>
                <c:pt idx="31">
                  <c:v>0.96430550344943056</c:v>
                </c:pt>
                <c:pt idx="32">
                  <c:v>0.96671540386417143</c:v>
                </c:pt>
                <c:pt idx="33">
                  <c:v>0.96892165758240134</c:v>
                </c:pt>
                <c:pt idx="34">
                  <c:v>0.97094501893686569</c:v>
                </c:pt>
                <c:pt idx="35">
                  <c:v>0.9728037642022962</c:v>
                </c:pt>
                <c:pt idx="36">
                  <c:v>0.97451403039884066</c:v>
                </c:pt>
                <c:pt idx="37">
                  <c:v>0.97609010201733637</c:v>
                </c:pt>
                <c:pt idx="38">
                  <c:v>0.97754465453310346</c:v>
                </c:pt>
                <c:pt idx="39">
                  <c:v>0.97888896192326946</c:v>
                </c:pt>
                <c:pt idx="40">
                  <c:v>0.98013307408413775</c:v>
                </c:pt>
                <c:pt idx="41">
                  <c:v>0.98128596898765197</c:v>
                </c:pt>
                <c:pt idx="42">
                  <c:v>0.98235568356406811</c:v>
                </c:pt>
                <c:pt idx="43">
                  <c:v>0.98334942660861402</c:v>
                </c:pt>
                <c:pt idx="44">
                  <c:v>0.98427367644982877</c:v>
                </c:pt>
                <c:pt idx="45">
                  <c:v>0.98513426566037121</c:v>
                </c:pt>
                <c:pt idx="46">
                  <c:v>0.98593645471693103</c:v>
                </c:pt>
                <c:pt idx="47">
                  <c:v>0.98668499620832129</c:v>
                </c:pt>
                <c:pt idx="48">
                  <c:v>0.98738419093714869</c:v>
                </c:pt>
              </c:numCache>
            </c:numRef>
          </c:val>
          <c:smooth val="0"/>
          <c:extLst>
            <c:ext xmlns:c16="http://schemas.microsoft.com/office/drawing/2014/chart" uri="{C3380CC4-5D6E-409C-BE32-E72D297353CC}">
              <c16:uniqueId val="{00000003-F0A6-4FC6-B351-1118AFEB3B3B}"/>
            </c:ext>
          </c:extLst>
        </c:ser>
        <c:dLbls>
          <c:showLegendKey val="0"/>
          <c:showVal val="0"/>
          <c:showCatName val="0"/>
          <c:showSerName val="0"/>
          <c:showPercent val="0"/>
          <c:showBubbleSize val="0"/>
        </c:dLbls>
        <c:marker val="1"/>
        <c:smooth val="0"/>
        <c:axId val="201961856"/>
        <c:axId val="201963392"/>
      </c:lineChart>
      <c:catAx>
        <c:axId val="201953664"/>
        <c:scaling>
          <c:orientation val="minMax"/>
        </c:scaling>
        <c:delete val="0"/>
        <c:axPos val="b"/>
        <c:title>
          <c:tx>
            <c:rich>
              <a:bodyPr/>
              <a:lstStyle/>
              <a:p>
                <a:pPr>
                  <a:defRPr sz="1200">
                    <a:latin typeface="Arial Unicode MS" panose="020B0604020202020204" pitchFamily="50" charset="-128"/>
                    <a:ea typeface="Arial Unicode MS" panose="020B0604020202020204" pitchFamily="50" charset="-128"/>
                    <a:cs typeface="Arial Unicode MS" panose="020B0604020202020204" pitchFamily="50" charset="-128"/>
                  </a:defRPr>
                </a:pPr>
                <a:r>
                  <a:rPr lang="en-US" sz="1200" b="1" i="0" baseline="0">
                    <a:latin typeface="Arial Unicode MS" panose="020B0604020202020204" pitchFamily="50" charset="-128"/>
                    <a:ea typeface="Arial Unicode MS" panose="020B0604020202020204" pitchFamily="50" charset="-128"/>
                    <a:cs typeface="Arial Unicode MS" panose="020B0604020202020204" pitchFamily="50" charset="-128"/>
                  </a:rPr>
                  <a:t>Fire Growth Rate </a:t>
                </a:r>
                <a:r>
                  <a:rPr lang="el-GR" sz="1200" b="1" i="0" baseline="0">
                    <a:latin typeface="Arial Unicode MS" panose="020B0604020202020204" pitchFamily="50" charset="-128"/>
                    <a:ea typeface="Arial Unicode MS" panose="020B0604020202020204" pitchFamily="50" charset="-128"/>
                    <a:cs typeface="Arial Unicode MS" panose="020B0604020202020204" pitchFamily="50" charset="-128"/>
                  </a:rPr>
                  <a:t>α (</a:t>
                </a:r>
                <a:r>
                  <a:rPr lang="en-US" sz="1200" b="1" i="0" baseline="0">
                    <a:latin typeface="Arial Unicode MS" panose="020B0604020202020204" pitchFamily="50" charset="-128"/>
                    <a:ea typeface="Arial Unicode MS" panose="020B0604020202020204" pitchFamily="50" charset="-128"/>
                    <a:cs typeface="Arial Unicode MS" panose="020B0604020202020204" pitchFamily="50" charset="-128"/>
                  </a:rPr>
                  <a:t>kW/s</a:t>
                </a:r>
                <a:r>
                  <a:rPr lang="en-US" sz="1200" b="1" i="0" baseline="30000">
                    <a:latin typeface="Arial Unicode MS" panose="020B0604020202020204" pitchFamily="50" charset="-128"/>
                    <a:ea typeface="Arial Unicode MS" panose="020B0604020202020204" pitchFamily="50" charset="-128"/>
                    <a:cs typeface="Arial Unicode MS" panose="020B0604020202020204" pitchFamily="50" charset="-128"/>
                  </a:rPr>
                  <a:t>2</a:t>
                </a:r>
                <a:r>
                  <a:rPr lang="en-US" sz="1200" b="1" i="0" baseline="0">
                    <a:latin typeface="Arial Unicode MS" panose="020B0604020202020204" pitchFamily="50" charset="-128"/>
                    <a:ea typeface="Arial Unicode MS" panose="020B0604020202020204" pitchFamily="50" charset="-128"/>
                    <a:cs typeface="Arial Unicode MS" panose="020B0604020202020204" pitchFamily="50" charset="-128"/>
                  </a:rPr>
                  <a:t>)</a:t>
                </a:r>
              </a:p>
            </c:rich>
          </c:tx>
          <c:layout>
            <c:manualLayout>
              <c:xMode val="edge"/>
              <c:yMode val="edge"/>
              <c:x val="0.27420202602091276"/>
              <c:y val="0.89661319073083778"/>
            </c:manualLayout>
          </c:layout>
          <c:overlay val="0"/>
        </c:title>
        <c:numFmt formatCode="#,##0.00_);[Red]\(#,##0.00\)" sourceLinked="0"/>
        <c:majorTickMark val="in"/>
        <c:minorTickMark val="none"/>
        <c:tickLblPos val="nextTo"/>
        <c:spPr>
          <a:ln>
            <a:solidFill>
              <a:sysClr val="windowText" lastClr="000000"/>
            </a:solidFill>
          </a:ln>
        </c:spPr>
        <c:txPr>
          <a:bodyPr rot="-5400000" vert="horz"/>
          <a:lstStyle/>
          <a:p>
            <a:pPr>
              <a:defRPr sz="1200">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201955584"/>
        <c:crosses val="autoZero"/>
        <c:auto val="1"/>
        <c:lblAlgn val="ctr"/>
        <c:lblOffset val="100"/>
        <c:tickLblSkip val="4"/>
        <c:noMultiLvlLbl val="0"/>
      </c:catAx>
      <c:valAx>
        <c:axId val="201955584"/>
        <c:scaling>
          <c:orientation val="minMax"/>
          <c:max val="0.2"/>
          <c:min val="0"/>
        </c:scaling>
        <c:delete val="0"/>
        <c:axPos val="l"/>
        <c:majorGridlines>
          <c:spPr>
            <a:ln w="6350">
              <a:solidFill>
                <a:schemeClr val="bg1">
                  <a:lumMod val="50000"/>
                </a:schemeClr>
              </a:solidFill>
              <a:prstDash val="dash"/>
            </a:ln>
          </c:spPr>
        </c:majorGridlines>
        <c:title>
          <c:tx>
            <c:rich>
              <a:bodyPr rot="-5400000" vert="horz"/>
              <a:lstStyle/>
              <a:p>
                <a:pPr>
                  <a:defRPr sz="1200">
                    <a:latin typeface="Arial Unicode MS" panose="020B0604020202020204" pitchFamily="50" charset="-128"/>
                    <a:ea typeface="Arial Unicode MS" panose="020B0604020202020204" pitchFamily="50" charset="-128"/>
                    <a:cs typeface="Arial Unicode MS" panose="020B0604020202020204" pitchFamily="50" charset="-128"/>
                  </a:defRPr>
                </a:pPr>
                <a:r>
                  <a:rPr lang="en-US" sz="1200" b="1" i="0" baseline="0">
                    <a:latin typeface="Arial Unicode MS" panose="020B0604020202020204" pitchFamily="50" charset="-128"/>
                    <a:ea typeface="Arial Unicode MS" panose="020B0604020202020204" pitchFamily="50" charset="-128"/>
                    <a:cs typeface="Arial Unicode MS" panose="020B0604020202020204" pitchFamily="50" charset="-128"/>
                  </a:rPr>
                  <a:t>Relative Frequency</a:t>
                </a:r>
                <a:endParaRPr lang="ja-JP" sz="1200" b="1" i="0" baseline="0">
                  <a:latin typeface="Arial Unicode MS" panose="020B0604020202020204" pitchFamily="50" charset="-128"/>
                  <a:ea typeface="Arial Unicode MS" panose="020B0604020202020204" pitchFamily="50" charset="-128"/>
                  <a:cs typeface="Arial Unicode MS" panose="020B0604020202020204" pitchFamily="50" charset="-128"/>
                </a:endParaRPr>
              </a:p>
            </c:rich>
          </c:tx>
          <c:overlay val="0"/>
        </c:title>
        <c:numFmt formatCode="#,##0.00_);[Red]\(#,##0.00\)" sourceLinked="0"/>
        <c:majorTickMark val="in"/>
        <c:minorTickMark val="none"/>
        <c:tickLblPos val="nextTo"/>
        <c:spPr>
          <a:ln>
            <a:solidFill>
              <a:sysClr val="windowText" lastClr="000000"/>
            </a:solidFill>
          </a:ln>
        </c:spPr>
        <c:txPr>
          <a:bodyPr/>
          <a:lstStyle/>
          <a:p>
            <a:pPr>
              <a:defRPr sz="1200">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201953664"/>
        <c:crosses val="autoZero"/>
        <c:crossBetween val="between"/>
        <c:majorUnit val="2.0000000000000004E-2"/>
      </c:valAx>
      <c:catAx>
        <c:axId val="201961856"/>
        <c:scaling>
          <c:orientation val="minMax"/>
        </c:scaling>
        <c:delete val="1"/>
        <c:axPos val="b"/>
        <c:numFmt formatCode="General" sourceLinked="1"/>
        <c:majorTickMark val="out"/>
        <c:minorTickMark val="none"/>
        <c:tickLblPos val="none"/>
        <c:crossAx val="201963392"/>
        <c:crosses val="autoZero"/>
        <c:auto val="1"/>
        <c:lblAlgn val="ctr"/>
        <c:lblOffset val="100"/>
        <c:noMultiLvlLbl val="0"/>
      </c:catAx>
      <c:valAx>
        <c:axId val="201963392"/>
        <c:scaling>
          <c:orientation val="minMax"/>
          <c:max val="1"/>
        </c:scaling>
        <c:delete val="0"/>
        <c:axPos val="r"/>
        <c:title>
          <c:tx>
            <c:rich>
              <a:bodyPr rot="-5400000" vert="horz"/>
              <a:lstStyle/>
              <a:p>
                <a:pPr>
                  <a:defRPr sz="1400"/>
                </a:pPr>
                <a:r>
                  <a:rPr lang="en-US" sz="1400" b="1" i="0" baseline="0"/>
                  <a:t>Comulative Probability(%)</a:t>
                </a:r>
                <a:endParaRPr lang="ja-JP" sz="1400" b="1" i="0" baseline="0"/>
              </a:p>
            </c:rich>
          </c:tx>
          <c:layout>
            <c:manualLayout>
              <c:xMode val="edge"/>
              <c:yMode val="edge"/>
              <c:x val="0.94217826246276881"/>
              <c:y val="3.1147822208498446E-2"/>
            </c:manualLayout>
          </c:layout>
          <c:overlay val="0"/>
        </c:title>
        <c:numFmt formatCode="0%" sourceLinked="0"/>
        <c:majorTickMark val="in"/>
        <c:minorTickMark val="none"/>
        <c:tickLblPos val="nextTo"/>
        <c:spPr>
          <a:ln>
            <a:solidFill>
              <a:sysClr val="windowText" lastClr="000000"/>
            </a:solidFill>
          </a:ln>
        </c:spPr>
        <c:txPr>
          <a:bodyPr/>
          <a:lstStyle/>
          <a:p>
            <a:pPr>
              <a:defRPr sz="1200"/>
            </a:pPr>
            <a:endParaRPr lang="ja-JP"/>
          </a:p>
        </c:txPr>
        <c:crossAx val="201961856"/>
        <c:crosses val="max"/>
        <c:crossBetween val="between"/>
      </c:valAx>
      <c:spPr>
        <a:ln>
          <a:solidFill>
            <a:schemeClr val="tx1"/>
          </a:solidFill>
          <a:prstDash val="solid"/>
        </a:ln>
      </c:spPr>
    </c:plotArea>
    <c:plotVisOnly val="1"/>
    <c:dispBlanksAs val="gap"/>
    <c:showDLblsOverMax val="0"/>
  </c:chart>
  <c:spPr>
    <a:solidFill>
      <a:schemeClr val="bg1"/>
    </a:solid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787" cy="496967"/>
          </a:xfrm>
          <a:prstGeom prst="rect">
            <a:avLst/>
          </a:prstGeom>
        </p:spPr>
        <p:txBody>
          <a:bodyPr vert="horz" lIns="92220" tIns="46111" rIns="92220" bIns="46111" rtlCol="0"/>
          <a:lstStyle>
            <a:lvl1pPr algn="l">
              <a:defRPr sz="1200"/>
            </a:lvl1pPr>
          </a:lstStyle>
          <a:p>
            <a:endParaRPr kumimoji="1" lang="ja-JP" altLang="en-US"/>
          </a:p>
        </p:txBody>
      </p:sp>
      <p:sp>
        <p:nvSpPr>
          <p:cNvPr id="4" name="フッター プレースホルダ 3"/>
          <p:cNvSpPr>
            <a:spLocks noGrp="1"/>
          </p:cNvSpPr>
          <p:nvPr>
            <p:ph type="ftr" sz="quarter" idx="2"/>
          </p:nvPr>
        </p:nvSpPr>
        <p:spPr>
          <a:xfrm>
            <a:off x="1" y="9440646"/>
            <a:ext cx="2949787" cy="496967"/>
          </a:xfrm>
          <a:prstGeom prst="rect">
            <a:avLst/>
          </a:prstGeom>
        </p:spPr>
        <p:txBody>
          <a:bodyPr vert="horz" lIns="92220" tIns="46111" rIns="92220" bIns="46111"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39" y="9440646"/>
            <a:ext cx="2949787" cy="496967"/>
          </a:xfrm>
          <a:prstGeom prst="rect">
            <a:avLst/>
          </a:prstGeom>
        </p:spPr>
        <p:txBody>
          <a:bodyPr vert="horz" lIns="92220" tIns="46111" rIns="92220" bIns="46111" rtlCol="0" anchor="b"/>
          <a:lstStyle>
            <a:lvl1pPr algn="r">
              <a:defRPr sz="1200"/>
            </a:lvl1pPr>
          </a:lstStyle>
          <a:p>
            <a:fld id="{01542A4B-A958-4C2D-B83B-B8C786AF25F2}" type="slidenum">
              <a:rPr kumimoji="1" lang="ja-JP" altLang="en-US" smtClean="0"/>
              <a:pPr/>
              <a:t>‹#›</a:t>
            </a:fld>
            <a:endParaRPr kumimoji="1" lang="ja-JP" altLang="en-US"/>
          </a:p>
        </p:txBody>
      </p:sp>
    </p:spTree>
    <p:extLst>
      <p:ext uri="{BB962C8B-B14F-4D97-AF65-F5344CB8AC3E}">
        <p14:creationId xmlns:p14="http://schemas.microsoft.com/office/powerpoint/2010/main" val="1358455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787" cy="496967"/>
          </a:xfrm>
          <a:prstGeom prst="rect">
            <a:avLst/>
          </a:prstGeom>
        </p:spPr>
        <p:txBody>
          <a:bodyPr vert="horz" lIns="92220" tIns="46111" rIns="92220" bIns="46111"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5839" y="0"/>
            <a:ext cx="2949787" cy="496967"/>
          </a:xfrm>
          <a:prstGeom prst="rect">
            <a:avLst/>
          </a:prstGeom>
        </p:spPr>
        <p:txBody>
          <a:bodyPr vert="horz" lIns="92220" tIns="46111" rIns="92220" bIns="46111" rtlCol="0"/>
          <a:lstStyle>
            <a:lvl1pPr algn="r" fontAlgn="auto">
              <a:spcBef>
                <a:spcPts val="0"/>
              </a:spcBef>
              <a:spcAft>
                <a:spcPts val="0"/>
              </a:spcAft>
              <a:defRPr sz="1200">
                <a:latin typeface="+mn-lt"/>
                <a:ea typeface="+mn-ea"/>
              </a:defRPr>
            </a:lvl1pPr>
          </a:lstStyle>
          <a:p>
            <a:pPr>
              <a:defRPr/>
            </a:pPr>
            <a:fld id="{2FF1A031-24CC-46A7-8B89-3D07EBE540CE}" type="datetimeFigureOut">
              <a:rPr lang="ja-JP" altLang="en-US"/>
              <a:pPr>
                <a:defRPr/>
              </a:pPr>
              <a:t>2022/6/22</a:t>
            </a:fld>
            <a:endParaRPr lang="ja-JP" altLang="en-US"/>
          </a:p>
        </p:txBody>
      </p:sp>
      <p:sp>
        <p:nvSpPr>
          <p:cNvPr id="4" name="スライド イメージ プレースホルダ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20" tIns="46111" rIns="92220" bIns="46111" rtlCol="0" anchor="ctr"/>
          <a:lstStyle/>
          <a:p>
            <a:pPr lvl="0"/>
            <a:endParaRPr lang="ja-JP" altLang="en-US" noProof="0"/>
          </a:p>
        </p:txBody>
      </p:sp>
      <p:sp>
        <p:nvSpPr>
          <p:cNvPr id="5" name="ノート プレースホルダ 4"/>
          <p:cNvSpPr>
            <a:spLocks noGrp="1"/>
          </p:cNvSpPr>
          <p:nvPr>
            <p:ph type="body" sz="quarter" idx="3"/>
          </p:nvPr>
        </p:nvSpPr>
        <p:spPr>
          <a:xfrm>
            <a:off x="680721" y="4721187"/>
            <a:ext cx="5445760" cy="4472702"/>
          </a:xfrm>
          <a:prstGeom prst="rect">
            <a:avLst/>
          </a:prstGeom>
        </p:spPr>
        <p:txBody>
          <a:bodyPr vert="horz" wrap="square" lIns="92220" tIns="46111" rIns="92220" bIns="46111" numCol="1" anchor="t" anchorCtr="0" compatLnSpc="1">
            <a:prstTxWarp prst="textNoShape">
              <a:avLst/>
            </a:prstTxWarp>
            <a:normAutofit/>
          </a:bodyPr>
          <a:lstStyle/>
          <a:p>
            <a:pPr lvl="0"/>
            <a:r>
              <a:rPr lang="ja-JP" altLang="en-US" noProof="0"/>
              <a:t>マスタ テキストの書式設定</a:t>
            </a:r>
          </a:p>
          <a:p>
            <a:pPr lvl="0"/>
            <a:r>
              <a:rPr lang="ja-JP" altLang="en-US" noProof="0"/>
              <a:t>第 </a:t>
            </a:r>
            <a:r>
              <a:rPr lang="en-US" altLang="ja-JP" noProof="0"/>
              <a:t>2 </a:t>
            </a:r>
            <a:r>
              <a:rPr lang="ja-JP" altLang="en-US" noProof="0"/>
              <a:t>レベル</a:t>
            </a:r>
          </a:p>
          <a:p>
            <a:pPr lvl="0"/>
            <a:r>
              <a:rPr lang="ja-JP" altLang="en-US" noProof="0"/>
              <a:t>第 </a:t>
            </a:r>
            <a:r>
              <a:rPr lang="en-US" altLang="ja-JP" noProof="0"/>
              <a:t>3 </a:t>
            </a:r>
            <a:r>
              <a:rPr lang="ja-JP" altLang="en-US" noProof="0"/>
              <a:t>レベル</a:t>
            </a:r>
          </a:p>
          <a:p>
            <a:pPr lvl="0"/>
            <a:r>
              <a:rPr lang="ja-JP" altLang="en-US" noProof="0"/>
              <a:t>第 </a:t>
            </a:r>
            <a:r>
              <a:rPr lang="en-US" altLang="ja-JP" noProof="0"/>
              <a:t>4 </a:t>
            </a:r>
            <a:r>
              <a:rPr lang="ja-JP" altLang="en-US" noProof="0"/>
              <a:t>レベル</a:t>
            </a:r>
          </a:p>
          <a:p>
            <a:pPr lvl="0"/>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440646"/>
            <a:ext cx="2949787" cy="496967"/>
          </a:xfrm>
          <a:prstGeom prst="rect">
            <a:avLst/>
          </a:prstGeom>
        </p:spPr>
        <p:txBody>
          <a:bodyPr vert="horz" lIns="92220" tIns="46111" rIns="92220" bIns="46111"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5839" y="9440646"/>
            <a:ext cx="2949787" cy="496967"/>
          </a:xfrm>
          <a:prstGeom prst="rect">
            <a:avLst/>
          </a:prstGeom>
        </p:spPr>
        <p:txBody>
          <a:bodyPr vert="horz" lIns="92220" tIns="46111" rIns="92220" bIns="46111" rtlCol="0" anchor="b"/>
          <a:lstStyle>
            <a:lvl1pPr algn="r" fontAlgn="auto">
              <a:spcBef>
                <a:spcPts val="0"/>
              </a:spcBef>
              <a:spcAft>
                <a:spcPts val="0"/>
              </a:spcAft>
              <a:defRPr sz="1200">
                <a:latin typeface="+mn-lt"/>
                <a:ea typeface="+mn-ea"/>
              </a:defRPr>
            </a:lvl1pPr>
          </a:lstStyle>
          <a:p>
            <a:pPr>
              <a:defRPr/>
            </a:pPr>
            <a:fld id="{F7A29688-E794-4BA5-AD66-78173C4AC769}" type="slidenum">
              <a:rPr lang="ja-JP" altLang="en-US"/>
              <a:pPr>
                <a:defRPr/>
              </a:pPr>
              <a:t>‹#›</a:t>
            </a:fld>
            <a:endParaRPr lang="ja-JP" altLang="en-US"/>
          </a:p>
        </p:txBody>
      </p:sp>
    </p:spTree>
    <p:extLst>
      <p:ext uri="{BB962C8B-B14F-4D97-AF65-F5344CB8AC3E}">
        <p14:creationId xmlns:p14="http://schemas.microsoft.com/office/powerpoint/2010/main" val="1475570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mn-lt"/>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mn-lt"/>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mn-lt"/>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t>Aloha, I’m Yoshikazu </a:t>
            </a:r>
            <a:r>
              <a:rPr kumimoji="1" lang="en-US" altLang="ja-JP" sz="1200" dirty="0" err="1"/>
              <a:t>Deguchi</a:t>
            </a:r>
            <a:r>
              <a:rPr kumimoji="1" lang="en-US" altLang="ja-JP" sz="1200" dirty="0"/>
              <a:t>, from Ibaraki, Japan.</a:t>
            </a:r>
          </a:p>
          <a:p>
            <a:endParaRPr kumimoji="1" lang="en-US" altLang="ja-JP" sz="1200" dirty="0"/>
          </a:p>
          <a:p>
            <a:r>
              <a:rPr kumimoji="1" lang="en-US" altLang="ja-JP" sz="1200" dirty="0"/>
              <a:t>Today, I’d like to talk about an estimation of a factor called the fire growth rate, which is used in evacuation safety design</a:t>
            </a:r>
            <a:r>
              <a:rPr kumimoji="1" lang="ja-JP" altLang="en-US" sz="1200" baseline="0" dirty="0"/>
              <a:t> </a:t>
            </a:r>
            <a:r>
              <a:rPr kumimoji="1" lang="en-US" altLang="ja-JP" sz="1200" baseline="0" dirty="0"/>
              <a:t>in fires</a:t>
            </a:r>
            <a:r>
              <a:rPr kumimoji="1" lang="en-US" altLang="ja-JP" sz="1200" dirty="0"/>
              <a:t>, using hierarchical Bayesian estimation based on the fire incidents report.</a:t>
            </a:r>
          </a:p>
          <a:p>
            <a:endParaRPr kumimoji="1" lang="en-US" altLang="ja-JP" sz="1200" dirty="0"/>
          </a:p>
          <a:p>
            <a:r>
              <a:rPr kumimoji="1" lang="en-US" altLang="ja-JP" sz="1200" dirty="0"/>
              <a:t>Now, let’s look at the next slide.</a:t>
            </a:r>
            <a:endParaRPr kumimoji="1" lang="ja-JP" altLang="en-US" sz="1200" dirty="0"/>
          </a:p>
        </p:txBody>
      </p:sp>
      <p:sp>
        <p:nvSpPr>
          <p:cNvPr id="4" name="スライド番号プレースホルダー 3"/>
          <p:cNvSpPr>
            <a:spLocks noGrp="1"/>
          </p:cNvSpPr>
          <p:nvPr>
            <p:ph type="sldNum" sz="quarter" idx="10"/>
          </p:nvPr>
        </p:nvSpPr>
        <p:spPr/>
        <p:txBody>
          <a:bodyPr/>
          <a:lstStyle/>
          <a:p>
            <a:pPr>
              <a:defRPr/>
            </a:pPr>
            <a:fld id="{F7A29688-E794-4BA5-AD66-78173C4AC769}" type="slidenum">
              <a:rPr lang="ja-JP" altLang="en-US" smtClean="0"/>
              <a:pPr>
                <a:defRPr/>
              </a:pPr>
              <a:t>0</a:t>
            </a:fld>
            <a:endParaRPr lang="ja-JP" altLang="en-US"/>
          </a:p>
        </p:txBody>
      </p:sp>
    </p:spTree>
    <p:extLst>
      <p:ext uri="{BB962C8B-B14F-4D97-AF65-F5344CB8AC3E}">
        <p14:creationId xmlns:p14="http://schemas.microsoft.com/office/powerpoint/2010/main" val="79824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Pystan</a:t>
            </a:r>
            <a:r>
              <a:rPr kumimoji="1" lang="en-US" altLang="ja-JP" dirty="0"/>
              <a:t> was used in the calculation algorithm of Bayesian method and Hierarchical Bayesian method. </a:t>
            </a:r>
          </a:p>
          <a:p>
            <a:endParaRPr kumimoji="1" lang="en-US" altLang="ja-JP" dirty="0"/>
          </a:p>
          <a:p>
            <a:r>
              <a:rPr kumimoji="1" lang="en-US" altLang="ja-JP" dirty="0"/>
              <a:t>There were 5000 trials of MCMC, of which 500 trials were discarded as burn-in. And this was repeated three times.</a:t>
            </a:r>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200" dirty="0">
                <a:solidFill>
                  <a:srgbClr val="000000"/>
                </a:solidFill>
                <a:latin typeface="Arial"/>
                <a:ea typeface="HG丸ｺﾞｼｯｸM-PRO" pitchFamily="50" charset="-128"/>
              </a:rPr>
              <a:t>Non-information prior distribution was used as the prior distribution.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a:solidFill>
                <a:srgbClr val="000000"/>
              </a:solidFill>
              <a:latin typeface="Arial"/>
              <a:ea typeface="HG丸ｺﾞｼｯｸM-PRO"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200" dirty="0">
                <a:solidFill>
                  <a:srgbClr val="000000"/>
                </a:solidFill>
                <a:latin typeface="Arial"/>
                <a:ea typeface="HG丸ｺﾞｼｯｸM-PRO" pitchFamily="50" charset="-128"/>
              </a:rPr>
              <a:t>Now, let’s move</a:t>
            </a:r>
            <a:r>
              <a:rPr lang="en-US" altLang="ja-JP" sz="1200" baseline="0" dirty="0">
                <a:solidFill>
                  <a:srgbClr val="000000"/>
                </a:solidFill>
                <a:latin typeface="Arial"/>
                <a:ea typeface="HG丸ｺﾞｼｯｸM-PRO" pitchFamily="50" charset="-128"/>
              </a:rPr>
              <a:t> onto </a:t>
            </a:r>
            <a:r>
              <a:rPr lang="en-US" altLang="ja-JP" sz="1200" dirty="0">
                <a:solidFill>
                  <a:srgbClr val="000000"/>
                </a:solidFill>
                <a:latin typeface="Arial"/>
                <a:ea typeface="HG丸ｺﾞｼｯｸM-PRO" pitchFamily="50" charset="-128"/>
              </a:rPr>
              <a:t>the next slide.</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29688-E794-4BA5-AD66-78173C4AC7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5036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figure shows the estimated results of the distribution of FGR</a:t>
            </a:r>
            <a:r>
              <a:rPr kumimoji="1" lang="ja-JP" altLang="en-US" dirty="0"/>
              <a:t> </a:t>
            </a:r>
            <a:r>
              <a:rPr kumimoji="1" lang="en-US" altLang="ja-JP" dirty="0"/>
              <a:t>for</a:t>
            </a:r>
            <a:r>
              <a:rPr kumimoji="1" lang="ja-JP" altLang="en-US" dirty="0"/>
              <a:t> </a:t>
            </a:r>
            <a:r>
              <a:rPr kumimoji="1" lang="en-US" altLang="ja-JP" dirty="0"/>
              <a:t>each</a:t>
            </a:r>
            <a:r>
              <a:rPr kumimoji="1" lang="ja-JP" altLang="en-US" dirty="0"/>
              <a:t> </a:t>
            </a:r>
            <a:r>
              <a:rPr kumimoji="1" lang="en-US" altLang="ja-JP" dirty="0"/>
              <a:t>room</a:t>
            </a:r>
            <a:r>
              <a:rPr kumimoji="1" lang="ja-JP" altLang="en-US" dirty="0"/>
              <a:t> </a:t>
            </a:r>
            <a:r>
              <a:rPr kumimoji="1" lang="en-US" altLang="ja-JP" dirty="0"/>
              <a:t>uses.</a:t>
            </a:r>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solidFill>
                  <a:srgbClr val="000000"/>
                </a:solidFill>
                <a:latin typeface="Arial"/>
                <a:ea typeface="HG丸ｺﾞｼｯｸM-PRO" pitchFamily="50" charset="-128"/>
              </a:rPr>
              <a:t>The bars are histograms.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rgbClr val="000000"/>
              </a:solidFill>
              <a:latin typeface="Arial"/>
              <a:ea typeface="HG丸ｺﾞｼｯｸM-PRO"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solidFill>
                  <a:srgbClr val="000000"/>
                </a:solidFill>
                <a:latin typeface="Arial"/>
                <a:ea typeface="HG丸ｺﾞｼｯｸM-PRO" pitchFamily="50" charset="-128"/>
              </a:rPr>
              <a:t>And t</a:t>
            </a:r>
            <a:r>
              <a:rPr kumimoji="1" lang="en-US" altLang="ja-JP" dirty="0"/>
              <a:t>he blue dotted line</a:t>
            </a:r>
            <a:r>
              <a:rPr kumimoji="1" lang="en-US" altLang="ja-JP" baseline="0" dirty="0"/>
              <a:t> </a:t>
            </a:r>
            <a:r>
              <a:rPr kumimoji="1" lang="en-US" altLang="ja-JP" dirty="0"/>
              <a:t>represents estimated distribution by the Bayesian method.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solidFill>
                  <a:srgbClr val="000000"/>
                </a:solidFill>
                <a:latin typeface="Arial"/>
                <a:ea typeface="HG丸ｺﾞｼｯｸM-PRO" pitchFamily="50" charset="-128"/>
              </a:rPr>
              <a:t>On the other hand, t</a:t>
            </a:r>
            <a:r>
              <a:rPr kumimoji="1" lang="en-US" altLang="ja-JP" dirty="0"/>
              <a:t>he red line</a:t>
            </a:r>
            <a:r>
              <a:rPr kumimoji="1" lang="en-US" altLang="ja-JP" baseline="0" dirty="0"/>
              <a:t> </a:t>
            </a:r>
            <a:r>
              <a:rPr kumimoji="1" lang="en-US" altLang="ja-JP" dirty="0"/>
              <a:t>represents estimated distribution by the Hierarchical Bayesian method.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The smaller and more biased the number of data, such as “the Exhibition room” , the larger the difference between the two methods.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endParaRPr lang="en-US" altLang="ja-JP" sz="1200" dirty="0">
              <a:solidFill>
                <a:srgbClr val="000000"/>
              </a:solidFill>
              <a:latin typeface="Arial"/>
              <a:ea typeface="HG丸ｺﾞｼｯｸM-PRO" pitchFamily="50" charset="-128"/>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29688-E794-4BA5-AD66-78173C4AC7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6667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figure shows a graphical model of the Bayesian method.</a:t>
            </a:r>
          </a:p>
          <a:p>
            <a:endParaRPr kumimoji="1" lang="en-US" altLang="ja-JP" dirty="0"/>
          </a:p>
          <a:p>
            <a:r>
              <a:rPr kumimoji="1" lang="en-US" altLang="ja-JP" dirty="0"/>
              <a:t>Room uses with sufficient data, for example “the Habitable room”, is no problem, but room uses with insufficient data, such as “the Exhibition room”, cannot be estimated well.</a:t>
            </a:r>
          </a:p>
          <a:p>
            <a:endParaRPr kumimoji="1" lang="en-US" altLang="ja-JP" dirty="0"/>
          </a:p>
          <a:p>
            <a:r>
              <a:rPr kumimoji="1" lang="en-US" altLang="ja-JP" dirty="0"/>
              <a:t>We can see that the estimated distribution pattern differs from those of other room uses and difficult to predict.</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11</a:t>
            </a:fld>
            <a:endParaRPr lang="ja-JP" altLang="en-US"/>
          </a:p>
        </p:txBody>
      </p:sp>
    </p:spTree>
    <p:extLst>
      <p:ext uri="{BB962C8B-B14F-4D97-AF65-F5344CB8AC3E}">
        <p14:creationId xmlns:p14="http://schemas.microsoft.com/office/powerpoint/2010/main" val="215202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On the other hand, this is a graphical model of the  Hierarchical Bayesian method.</a:t>
            </a:r>
          </a:p>
          <a:p>
            <a:endParaRPr kumimoji="1" lang="en-US" altLang="ja-JP" dirty="0"/>
          </a:p>
          <a:p>
            <a:r>
              <a:rPr kumimoji="1" lang="en-US" altLang="ja-JP" dirty="0"/>
              <a:t>As shown in these Equations, this method assumes that the parameters </a:t>
            </a:r>
            <a:r>
              <a:rPr kumimoji="1" lang="en-US" altLang="ja-JP" dirty="0" err="1"/>
              <a:t>ai</a:t>
            </a:r>
            <a:r>
              <a:rPr kumimoji="1" lang="en-US" altLang="ja-JP" dirty="0"/>
              <a:t>, bi of room uses </a:t>
            </a:r>
            <a:r>
              <a:rPr kumimoji="1" lang="en-US" altLang="ja-JP" dirty="0" err="1"/>
              <a:t>i</a:t>
            </a:r>
            <a:r>
              <a:rPr kumimoji="1" lang="en-US" altLang="ja-JP" dirty="0"/>
              <a:t> are the parameters a, b of all data plus the group differences aid, bid.</a:t>
            </a:r>
          </a:p>
          <a:p>
            <a:endParaRPr kumimoji="1" lang="en-US" altLang="ja-JP" dirty="0"/>
          </a:p>
          <a:p>
            <a:r>
              <a:rPr kumimoji="1" lang="en-US" altLang="ja-JP" dirty="0"/>
              <a:t>And then, even for scarce data, stable estimations can be made using overall trends.</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29688-E794-4BA5-AD66-78173C4AC7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6170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Look at these figures of estimated distributions. </a:t>
            </a:r>
          </a:p>
          <a:p>
            <a:endParaRPr kumimoji="1" lang="en-US" altLang="ja-JP" dirty="0"/>
          </a:p>
          <a:p>
            <a:r>
              <a:rPr kumimoji="1" lang="en-US" altLang="ja-JP" dirty="0"/>
              <a:t>In the case of “the Habitable room”, there is only a small difference with the result of the Bayesian method.</a:t>
            </a:r>
          </a:p>
          <a:p>
            <a:endParaRPr kumimoji="1" lang="en-US" altLang="ja-JP" dirty="0"/>
          </a:p>
          <a:p>
            <a:r>
              <a:rPr kumimoji="1" lang="en-US" altLang="ja-JP" dirty="0"/>
              <a:t>While, in the case of “the Exhibition room”, even with insufficient data, we have a good grasp of the overall trend and are able to estimate the distribution well.</a:t>
            </a:r>
          </a:p>
          <a:p>
            <a:endParaRPr kumimoji="1" lang="en-US" altLang="ja-JP" dirty="0"/>
          </a:p>
          <a:p>
            <a:r>
              <a:rPr kumimoji="1" lang="en-US" altLang="ja-JP" dirty="0"/>
              <a:t>Finally, let’s talk about  “Comparison with FGR set in the Japanese Building Code”.</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29688-E794-4BA5-AD66-78173C4AC7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53560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figure shows the estimated results of the distribution of FGR of all room uses in the Hierarchical Bayesian method.</a:t>
            </a:r>
          </a:p>
          <a:p>
            <a:endParaRPr kumimoji="1" lang="en-US" altLang="ja-JP" dirty="0"/>
          </a:p>
          <a:p>
            <a:r>
              <a:rPr kumimoji="1" lang="en-US" altLang="ja-JP" dirty="0"/>
              <a:t>The x-axis is </a:t>
            </a:r>
            <a:r>
              <a:rPr kumimoji="1" lang="en-US" altLang="ja-JP" dirty="0" err="1"/>
              <a:t>ql</a:t>
            </a:r>
            <a:r>
              <a:rPr kumimoji="1" lang="en-US" altLang="ja-JP" dirty="0"/>
              <a:t> and the y-axis is FGR.</a:t>
            </a:r>
          </a:p>
          <a:p>
            <a:endParaRPr kumimoji="1" lang="en-US" altLang="ja-JP" dirty="0"/>
          </a:p>
          <a:p>
            <a:r>
              <a:rPr kumimoji="1" lang="en-US" altLang="ja-JP" dirty="0"/>
              <a:t>The red line</a:t>
            </a:r>
            <a:r>
              <a:rPr kumimoji="1" lang="en-US" altLang="ja-JP" baseline="0" dirty="0"/>
              <a:t> </a:t>
            </a:r>
            <a:r>
              <a:rPr kumimoji="1" lang="en-US" altLang="ja-JP" dirty="0"/>
              <a:t>in the figure represents FGR set in the Japanese building code. </a:t>
            </a:r>
          </a:p>
          <a:p>
            <a:endParaRPr kumimoji="1" lang="en-US" altLang="ja-JP" dirty="0"/>
          </a:p>
          <a:p>
            <a:r>
              <a:rPr kumimoji="1" lang="en-US" altLang="ja-JP" dirty="0"/>
              <a:t>And the three blue dotted lines are FGR which include interior finish burning.</a:t>
            </a:r>
          </a:p>
          <a:p>
            <a:endParaRPr kumimoji="1" lang="en-US" altLang="ja-JP" dirty="0"/>
          </a:p>
          <a:p>
            <a:r>
              <a:rPr kumimoji="1" lang="en-US" altLang="ja-JP" dirty="0"/>
              <a:t>Blue box plots are estimated results of FGR for each of 22(19) types of room uses.</a:t>
            </a:r>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14</a:t>
            </a:fld>
            <a:endParaRPr lang="ja-JP" altLang="en-US"/>
          </a:p>
        </p:txBody>
      </p:sp>
    </p:spTree>
    <p:extLst>
      <p:ext uri="{BB962C8B-B14F-4D97-AF65-F5344CB8AC3E}">
        <p14:creationId xmlns:p14="http://schemas.microsoft.com/office/powerpoint/2010/main" val="2504624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diagram shows the box plots in this study.</a:t>
            </a:r>
          </a:p>
          <a:p>
            <a:endParaRPr kumimoji="1" lang="en-US" altLang="ja-JP" dirty="0"/>
          </a:p>
          <a:p>
            <a:r>
              <a:rPr kumimoji="1" lang="en-US" altLang="ja-JP" dirty="0"/>
              <a:t>Please note that it differs from regular box plots, as the percentile values are 5, 25, 50, 75 and 95%.</a:t>
            </a:r>
          </a:p>
          <a:p>
            <a:endParaRPr kumimoji="1" lang="en-US" altLang="ja-JP" dirty="0"/>
          </a:p>
          <a:p>
            <a:r>
              <a:rPr kumimoji="1" lang="en-US" altLang="ja-JP" dirty="0"/>
              <a:t>Let’s go back and look at the previous slide.</a:t>
            </a:r>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15</a:t>
            </a:fld>
            <a:endParaRPr lang="ja-JP" altLang="en-US"/>
          </a:p>
        </p:txBody>
      </p:sp>
    </p:spTree>
    <p:extLst>
      <p:ext uri="{BB962C8B-B14F-4D97-AF65-F5344CB8AC3E}">
        <p14:creationId xmlns:p14="http://schemas.microsoft.com/office/powerpoint/2010/main" val="130944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can not specify the interior finish of fire rooms from the fire report, here we will consider an example of assuming that quasi-non-combustible materials are used as interior materials.</a:t>
            </a:r>
          </a:p>
          <a:p>
            <a:endParaRPr kumimoji="1" lang="en-US" altLang="ja-JP" dirty="0"/>
          </a:p>
          <a:p>
            <a:r>
              <a:rPr kumimoji="1" lang="en-US" altLang="ja-JP" dirty="0"/>
              <a:t>FGR of Japanese building code for all room uses had a larger value than the estimated 75 percentile value.</a:t>
            </a:r>
          </a:p>
          <a:p>
            <a:endParaRPr kumimoji="1" lang="en-US" altLang="ja-JP" dirty="0"/>
          </a:p>
          <a:p>
            <a:r>
              <a:rPr kumimoji="1" lang="en-US" altLang="ja-JP" dirty="0"/>
              <a:t>However, in many uses it was smaller than the estimated 95 percentile value.</a:t>
            </a:r>
          </a:p>
          <a:p>
            <a:endParaRPr kumimoji="1" lang="en-US" altLang="ja-JP" dirty="0"/>
          </a:p>
          <a:p>
            <a:r>
              <a:rPr kumimoji="1" lang="en-US" altLang="ja-JP" dirty="0"/>
              <a:t>Therefore, our estimations have shown that the estimated results by use of the Hierarchical Bayesian method has been successful.</a:t>
            </a:r>
          </a:p>
          <a:p>
            <a:endParaRPr kumimoji="1" lang="en-US" altLang="ja-JP" dirty="0"/>
          </a:p>
          <a:p>
            <a:r>
              <a:rPr kumimoji="1" lang="en-US" altLang="ja-JP" dirty="0"/>
              <a:t>In conclusion,</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29688-E794-4BA5-AD66-78173C4AC7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45804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dirty="0">
                <a:latin typeface="+mj-lt"/>
              </a:rPr>
              <a:t>Hierarchical Bayesian estimation could be used to estimate the distribution of FGR even in room uses with insufficient data.</a:t>
            </a:r>
          </a:p>
          <a:p>
            <a:pPr algn="just"/>
            <a:endParaRPr lang="en-US" altLang="ja-JP" sz="1200" dirty="0">
              <a:latin typeface="+mj-lt"/>
            </a:endParaRPr>
          </a:p>
          <a:p>
            <a:pPr algn="just"/>
            <a:r>
              <a:rPr lang="en-US" altLang="ja-JP" sz="1200" dirty="0">
                <a:latin typeface="+mj-lt"/>
              </a:rPr>
              <a:t>Compared to the estimated distribution of FGR, it was found that the FGR set in the Japanese building code assumed a fire equivalent to the 75 percentile of actual fires.</a:t>
            </a:r>
          </a:p>
          <a:p>
            <a:pPr algn="just"/>
            <a:endParaRPr lang="en-US" altLang="ja-JP" sz="1200" dirty="0">
              <a:latin typeface="+mj-lt"/>
            </a:endParaRPr>
          </a:p>
          <a:p>
            <a:pPr algn="just"/>
            <a:r>
              <a:rPr lang="en-US" altLang="ja-JP" sz="1200" dirty="0">
                <a:latin typeface="+mj-lt"/>
              </a:rPr>
              <a:t>The distributions of FGR by room uses obtained in this study are useful data that can be used in fire safety design not only in Japan but also worldwide.</a:t>
            </a:r>
          </a:p>
          <a:p>
            <a:endParaRPr kumimoji="1" lang="en-US" altLang="ja-JP" dirty="0"/>
          </a:p>
          <a:p>
            <a:endParaRPr kumimoji="1" lang="en-US" altLang="ja-JP" dirty="0"/>
          </a:p>
          <a:p>
            <a:endParaRPr kumimoji="1" lang="en-US" altLang="ja-JP" dirty="0"/>
          </a:p>
          <a:p>
            <a:r>
              <a:rPr kumimoji="1" lang="en-US" altLang="ja-JP" dirty="0"/>
              <a:t>This concludes my presentation today.</a:t>
            </a:r>
          </a:p>
          <a:p>
            <a:endParaRPr kumimoji="1" lang="en-US" altLang="ja-JP" dirty="0"/>
          </a:p>
          <a:p>
            <a:r>
              <a:rPr kumimoji="1" lang="en-US" altLang="ja-JP" dirty="0"/>
              <a:t>I’d like to thank you all for your participation.</a:t>
            </a:r>
          </a:p>
          <a:p>
            <a:endParaRPr kumimoji="1" lang="en-US" altLang="ja-JP" dirty="0"/>
          </a:p>
          <a:p>
            <a:r>
              <a:rPr kumimoji="1" lang="en-US" altLang="ja-JP" dirty="0"/>
              <a:t>Does anyone have any questions?</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17</a:t>
            </a:fld>
            <a:endParaRPr lang="ja-JP" altLang="en-US"/>
          </a:p>
        </p:txBody>
      </p:sp>
    </p:spTree>
    <p:extLst>
      <p:ext uri="{BB962C8B-B14F-4D97-AF65-F5344CB8AC3E}">
        <p14:creationId xmlns:p14="http://schemas.microsoft.com/office/powerpoint/2010/main" val="2838603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18</a:t>
            </a:fld>
            <a:endParaRPr lang="ja-JP" altLang="en-US"/>
          </a:p>
        </p:txBody>
      </p:sp>
    </p:spTree>
    <p:extLst>
      <p:ext uri="{BB962C8B-B14F-4D97-AF65-F5344CB8AC3E}">
        <p14:creationId xmlns:p14="http://schemas.microsoft.com/office/powerpoint/2010/main" val="149742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Aims of this study is to estimate the distribution of Fire Growth Rate (hear after FGR) using fire </a:t>
            </a:r>
            <a:r>
              <a:rPr kumimoji="1" lang="en-US" altLang="ja-JP" u="none" dirty="0"/>
              <a:t>statistics </a:t>
            </a:r>
            <a:r>
              <a:rPr kumimoji="1" lang="en-US" altLang="ja-JP" u="sng" dirty="0"/>
              <a:t>for a wide range of room uses</a:t>
            </a:r>
            <a:r>
              <a:rPr kumimoji="1" lang="en-US" altLang="ja-JP" dirty="0"/>
              <a:t>.</a:t>
            </a:r>
          </a:p>
          <a:p>
            <a:r>
              <a:rPr kumimoji="1" lang="en-US" altLang="ja-JP" dirty="0"/>
              <a:t>Actually, previous studies have estimated the distribution of FGR of typical room uses: offices, residences, restaurants and merchandise stores.</a:t>
            </a:r>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1</a:t>
            </a:fld>
            <a:endParaRPr lang="ja-JP" altLang="en-US"/>
          </a:p>
        </p:txBody>
      </p:sp>
    </p:spTree>
    <p:extLst>
      <p:ext uri="{BB962C8B-B14F-4D97-AF65-F5344CB8AC3E}">
        <p14:creationId xmlns:p14="http://schemas.microsoft.com/office/powerpoint/2010/main" val="168379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 four room uses could be estimated because sufficient data was available.</a:t>
            </a:r>
          </a:p>
          <a:p>
            <a:endParaRPr kumimoji="1" lang="en-US" altLang="ja-JP" dirty="0"/>
          </a:p>
          <a:p>
            <a:r>
              <a:rPr kumimoji="1" lang="en-US" altLang="ja-JP" dirty="0"/>
              <a:t>The challenge of this study is to estimate the distribution of FGR which could not be estimated due to insufficient data by use of Hierarchical Bayesian estimation.</a:t>
            </a:r>
          </a:p>
          <a:p>
            <a:endParaRPr kumimoji="1" lang="en-US" altLang="ja-JP" dirty="0"/>
          </a:p>
          <a:p>
            <a:r>
              <a:rPr kumimoji="1" lang="en-US" altLang="ja-JP" dirty="0"/>
              <a:t>Now, let me explain to you about FGR.</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29688-E794-4BA5-AD66-78173C4AC7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2131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 of all, I’d like to talk about “what is the FGR”.</a:t>
            </a:r>
          </a:p>
          <a:p>
            <a:endParaRPr kumimoji="1" lang="en-US" altLang="ja-JP" dirty="0"/>
          </a:p>
          <a:p>
            <a:r>
              <a:rPr kumimoji="1" lang="en-US" altLang="ja-JP" dirty="0"/>
              <a:t>This is a conceptual diagram of building fire progression.</a:t>
            </a:r>
          </a:p>
          <a:p>
            <a:endParaRPr kumimoji="1" lang="en-US" altLang="ja-JP" dirty="0"/>
          </a:p>
          <a:p>
            <a:r>
              <a:rPr kumimoji="1" lang="en-US" altLang="ja-JP" dirty="0"/>
              <a:t>The x-axis is time and the y-axis is the heat release rate.</a:t>
            </a:r>
          </a:p>
          <a:p>
            <a:endParaRPr kumimoji="1" lang="en-US" altLang="ja-JP" dirty="0"/>
          </a:p>
          <a:p>
            <a:r>
              <a:rPr kumimoji="1" lang="en-US" altLang="ja-JP" dirty="0"/>
              <a:t>FGR is a factor that expresses the degree of fire growth during the growth period.</a:t>
            </a:r>
          </a:p>
          <a:p>
            <a:endParaRPr kumimoji="1" lang="en-US" altLang="ja-JP" dirty="0"/>
          </a:p>
          <a:p>
            <a:r>
              <a:rPr kumimoji="1" lang="en-US" altLang="ja-JP" dirty="0"/>
              <a:t>Generally, in the field of building fire engineering, heat release rate Q is expressed as a quadratic function of time, and the coefficient is defined as FGR.</a:t>
            </a:r>
          </a:p>
          <a:p>
            <a:endParaRPr kumimoji="1" lang="en-US" altLang="ja-JP" dirty="0"/>
          </a:p>
          <a:p>
            <a:r>
              <a:rPr kumimoji="1" lang="en-US" altLang="ja-JP" dirty="0"/>
              <a:t>You can see how FGR  is an important factor in fire safety design.</a:t>
            </a:r>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Next, I will describe the fire statistics used for the estimation.</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3</a:t>
            </a:fld>
            <a:endParaRPr lang="ja-JP" altLang="en-US"/>
          </a:p>
        </p:txBody>
      </p:sp>
    </p:spTree>
    <p:extLst>
      <p:ext uri="{BB962C8B-B14F-4D97-AF65-F5344CB8AC3E}">
        <p14:creationId xmlns:p14="http://schemas.microsoft.com/office/powerpoint/2010/main" val="110806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used the Japanese National Fire Statistics.</a:t>
            </a:r>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In the statistics, </a:t>
            </a:r>
            <a:r>
              <a:rPr kumimoji="1" lang="en-US" altLang="ja-JP" sz="1200" b="0" u="none" strike="noStrike" cap="none" normalizeH="0" baseline="0" dirty="0">
                <a:ln>
                  <a:noFill/>
                </a:ln>
                <a:effectLst/>
                <a:latin typeface="+mj-lt"/>
                <a:ea typeface="+mj-ea"/>
              </a:rPr>
              <a:t>all fire incidents which occur are reported to fire stations in Japan, and recorded by the National Fire Defense Agency.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u="none" strike="noStrike" cap="none" normalizeH="0" baseline="0" dirty="0">
              <a:ln>
                <a:noFill/>
              </a:ln>
              <a:effectLst/>
              <a:latin typeface="+mj-lt"/>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baseline="0" dirty="0">
                <a:ln>
                  <a:noFill/>
                </a:ln>
                <a:effectLst/>
                <a:latin typeface="+mj-lt"/>
                <a:ea typeface="+mj-ea"/>
              </a:rPr>
              <a:t>And we screened the data using the criteria shown here and finally 28,702 incidents were extracted.</a:t>
            </a:r>
            <a:endParaRPr lang="en-US" altLang="ja-JP" sz="1200" i="0" dirty="0">
              <a:latin typeface="+mj-lt"/>
              <a:ea typeface="+mj-ea"/>
            </a:endParaRPr>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Next, let me talk a little about the Japanese Building Code.</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4</a:t>
            </a:fld>
            <a:endParaRPr lang="ja-JP" altLang="en-US"/>
          </a:p>
        </p:txBody>
      </p:sp>
    </p:spTree>
    <p:extLst>
      <p:ext uri="{BB962C8B-B14F-4D97-AF65-F5344CB8AC3E}">
        <p14:creationId xmlns:p14="http://schemas.microsoft.com/office/powerpoint/2010/main" val="289089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pPr eaLnBrk="1" hangingPunct="1">
              <a:spcBef>
                <a:spcPct val="0"/>
              </a:spcBef>
            </a:pPr>
            <a:r>
              <a:rPr lang="en-US" altLang="ja-JP" dirty="0"/>
              <a:t>This figure illustrated the method of handling the fire statistics data to calculate the FGR.</a:t>
            </a:r>
          </a:p>
          <a:p>
            <a:pPr eaLnBrk="1" hangingPunct="1">
              <a:spcBef>
                <a:spcPct val="0"/>
              </a:spcBef>
            </a:pPr>
            <a:endParaRPr lang="en-US" altLang="ja-JP" dirty="0"/>
          </a:p>
          <a:p>
            <a:pPr eaLnBrk="1" hangingPunct="1">
              <a:spcBef>
                <a:spcPct val="0"/>
              </a:spcBef>
            </a:pPr>
            <a:r>
              <a:rPr lang="en-US" altLang="ja-JP" dirty="0"/>
              <a:t>The dashed line(A-D-F) shows the image of growth of burnt area Af in actual fire and the red line shows the image of approximated fire growth curve.</a:t>
            </a:r>
          </a:p>
          <a:p>
            <a:pPr eaLnBrk="1" hangingPunct="1">
              <a:spcBef>
                <a:spcPct val="0"/>
              </a:spcBef>
            </a:pPr>
            <a:endParaRPr lang="en-US" altLang="ja-JP" dirty="0"/>
          </a:p>
          <a:p>
            <a:pPr eaLnBrk="1" hangingPunct="1">
              <a:spcBef>
                <a:spcPct val="0"/>
              </a:spcBef>
            </a:pPr>
            <a:r>
              <a:rPr lang="en-US" altLang="ja-JP" dirty="0"/>
              <a:t>We need the information of the time  A and D, and burnet area at the time of D to calculate FGR.</a:t>
            </a:r>
          </a:p>
          <a:p>
            <a:pPr eaLnBrk="1" hangingPunct="1">
              <a:spcBef>
                <a:spcPct val="0"/>
              </a:spcBef>
            </a:pPr>
            <a:endParaRPr lang="en-US" altLang="ja-JP" dirty="0"/>
          </a:p>
          <a:p>
            <a:pPr eaLnBrk="1" hangingPunct="1">
              <a:spcBef>
                <a:spcPct val="0"/>
              </a:spcBef>
            </a:pPr>
            <a:r>
              <a:rPr lang="en-US" altLang="ja-JP" dirty="0"/>
              <a:t>However only the symbol </a:t>
            </a:r>
            <a:r>
              <a:rPr lang="ja-JP" altLang="en-US" dirty="0"/>
              <a:t>★ </a:t>
            </a:r>
            <a:r>
              <a:rPr lang="en-US" altLang="ja-JP" dirty="0"/>
              <a:t>data can be obtained from the fire statistics.</a:t>
            </a:r>
          </a:p>
          <a:p>
            <a:pPr eaLnBrk="1" hangingPunct="1">
              <a:spcBef>
                <a:spcPct val="0"/>
              </a:spcBef>
            </a:pPr>
            <a:endParaRPr lang="en-US" altLang="ja-JP" dirty="0"/>
          </a:p>
          <a:p>
            <a:pPr eaLnBrk="1" hangingPunct="1">
              <a:spcBef>
                <a:spcPct val="0"/>
              </a:spcBef>
            </a:pPr>
            <a:r>
              <a:rPr lang="en-US" altLang="ja-JP" dirty="0"/>
              <a:t>So, the fire ignition time (C) was estimated by the fire department. Although a certain degree of error may be involved between the true values (A), we trust the accuracy of the professional estimate by the fire department. </a:t>
            </a:r>
          </a:p>
          <a:p>
            <a:pPr eaLnBrk="1" hangingPunct="1">
              <a:spcBef>
                <a:spcPct val="0"/>
              </a:spcBef>
            </a:pPr>
            <a:endParaRPr lang="en-US" altLang="ja-JP" dirty="0"/>
          </a:p>
          <a:p>
            <a:pPr eaLnBrk="1" hangingPunct="1">
              <a:spcBef>
                <a:spcPct val="0"/>
              </a:spcBef>
            </a:pPr>
            <a:r>
              <a:rPr lang="en-US" altLang="ja-JP" dirty="0"/>
              <a:t>That is, time (A)is considered to be approximately the same as time (C).</a:t>
            </a:r>
          </a:p>
          <a:p>
            <a:pPr eaLnBrk="1" hangingPunct="1">
              <a:spcBef>
                <a:spcPct val="0"/>
              </a:spcBef>
            </a:pPr>
            <a:endParaRPr lang="en-US" altLang="ja-JP" dirty="0"/>
          </a:p>
          <a:p>
            <a:pPr eaLnBrk="1" hangingPunct="1">
              <a:spcBef>
                <a:spcPct val="0"/>
              </a:spcBef>
            </a:pPr>
            <a:r>
              <a:rPr lang="en-US" altLang="ja-JP" dirty="0"/>
              <a:t>And the start of water spraying time (B) must be almost accurate.</a:t>
            </a:r>
          </a:p>
          <a:p>
            <a:pPr eaLnBrk="1" hangingPunct="1">
              <a:spcBef>
                <a:spcPct val="0"/>
              </a:spcBef>
            </a:pPr>
            <a:endParaRPr lang="en-US" altLang="ja-JP" dirty="0"/>
          </a:p>
          <a:p>
            <a:pPr eaLnBrk="1" hangingPunct="1">
              <a:spcBef>
                <a:spcPct val="0"/>
              </a:spcBef>
            </a:pPr>
            <a:r>
              <a:rPr lang="en-US" altLang="ja-JP" dirty="0"/>
              <a:t>While, we cannot obtain the burnt area at that time (D). </a:t>
            </a:r>
          </a:p>
          <a:p>
            <a:pPr eaLnBrk="1" hangingPunct="1">
              <a:spcBef>
                <a:spcPct val="0"/>
              </a:spcBef>
            </a:pPr>
            <a:endParaRPr lang="en-US" altLang="ja-JP" dirty="0"/>
          </a:p>
          <a:p>
            <a:pPr eaLnBrk="1" hangingPunct="1">
              <a:spcBef>
                <a:spcPct val="0"/>
              </a:spcBef>
            </a:pPr>
            <a:r>
              <a:rPr lang="en-US" altLang="ja-JP" dirty="0"/>
              <a:t>Alternately, we replace the time (B) with that of the final burnt area (F). Assuming that the fire spread was negligible after the start of water spraying because we focus the early fire stage, so that the burnt area at the start of water spraying (E) is not greatly different from the burnt area at the time of extinguishment (F). </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5</a:t>
            </a:fld>
            <a:endParaRPr lang="ja-JP" altLang="en-US"/>
          </a:p>
        </p:txBody>
      </p:sp>
    </p:spTree>
    <p:extLst>
      <p:ext uri="{BB962C8B-B14F-4D97-AF65-F5344CB8AC3E}">
        <p14:creationId xmlns:p14="http://schemas.microsoft.com/office/powerpoint/2010/main" val="386896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200" dirty="0">
                <a:latin typeface="+mj-lt"/>
              </a:rPr>
              <a:t>In the Japanese building code, FGR is calculated using  the heat of combustible per unit floor area (</a:t>
            </a:r>
            <a:r>
              <a:rPr lang="en-US" altLang="ja-JP" sz="1200" i="1" dirty="0" err="1">
                <a:latin typeface="+mj-lt"/>
              </a:rPr>
              <a:t>q</a:t>
            </a:r>
            <a:r>
              <a:rPr lang="en-US" altLang="ja-JP" sz="1200" baseline="-25000" dirty="0" err="1">
                <a:latin typeface="+mj-lt"/>
              </a:rPr>
              <a:t>l</a:t>
            </a:r>
            <a:r>
              <a:rPr lang="en-US" altLang="ja-JP" sz="1200" dirty="0">
                <a:latin typeface="+mj-lt"/>
              </a:rPr>
              <a:t>), that is set for each of </a:t>
            </a:r>
            <a:r>
              <a:rPr lang="en-US" altLang="ja-JP" sz="1200" u="sng" dirty="0">
                <a:latin typeface="+mj-lt"/>
              </a:rPr>
              <a:t>the 22 types of room uses</a:t>
            </a:r>
            <a:r>
              <a:rPr lang="en-US" altLang="ja-JP" sz="1200" dirty="0">
                <a:latin typeface="+mj-lt"/>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a:latin typeface="+mj-lt"/>
            </a:endParaRPr>
          </a:p>
          <a:p>
            <a:r>
              <a:rPr kumimoji="1" lang="en-US" altLang="ja-JP" dirty="0"/>
              <a:t>For example, the </a:t>
            </a:r>
            <a:r>
              <a:rPr kumimoji="1" lang="en-US" altLang="ja-JP" dirty="0" err="1"/>
              <a:t>ql</a:t>
            </a:r>
            <a:r>
              <a:rPr kumimoji="1" lang="en-US" altLang="ja-JP" dirty="0"/>
              <a:t> of the conference room is set as 160 (MJ/m2), and from this formula FGR for the conference room can be calculated as 0.0125.</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6</a:t>
            </a:fld>
            <a:endParaRPr lang="ja-JP" altLang="en-US"/>
          </a:p>
        </p:txBody>
      </p:sp>
    </p:spTree>
    <p:extLst>
      <p:ext uri="{BB962C8B-B14F-4D97-AF65-F5344CB8AC3E}">
        <p14:creationId xmlns:p14="http://schemas.microsoft.com/office/powerpoint/2010/main" val="80138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 table that breaks down the fire statistics data into 22 types of room uses.</a:t>
            </a:r>
          </a:p>
          <a:p>
            <a:endParaRPr kumimoji="1" lang="en-US" altLang="ja-JP" dirty="0"/>
          </a:p>
          <a:p>
            <a:r>
              <a:rPr kumimoji="1" lang="en-US" altLang="ja-JP" dirty="0"/>
              <a:t>As you can see, there is wide divergence in the number of incidents involving the rooms shown in this slide.</a:t>
            </a:r>
          </a:p>
          <a:p>
            <a:endParaRPr kumimoji="1" lang="en-US" altLang="ja-JP" dirty="0"/>
          </a:p>
          <a:p>
            <a:r>
              <a:rPr kumimoji="1" lang="en-US" altLang="ja-JP" dirty="0"/>
              <a:t> For example, “Habitable room” has the largest number of incidents, while “Exhibition room” has only 6 incidents.</a:t>
            </a:r>
          </a:p>
          <a:p>
            <a:endParaRPr kumimoji="1" lang="en-US" altLang="ja-JP" dirty="0"/>
          </a:p>
          <a:p>
            <a:r>
              <a:rPr kumimoji="1" lang="en-US" altLang="ja-JP" dirty="0"/>
              <a:t>Now, let’s move on to “the </a:t>
            </a:r>
            <a:r>
              <a:rPr lang="en-US" altLang="ja-JP" dirty="0"/>
              <a:t>Decision of probability distribution model”.</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7</a:t>
            </a:fld>
            <a:endParaRPr lang="ja-JP" altLang="en-US"/>
          </a:p>
        </p:txBody>
      </p:sp>
    </p:spTree>
    <p:extLst>
      <p:ext uri="{BB962C8B-B14F-4D97-AF65-F5344CB8AC3E}">
        <p14:creationId xmlns:p14="http://schemas.microsoft.com/office/powerpoint/2010/main" val="57515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figure shows the relative frequency distribution of all data on FGR.</a:t>
            </a:r>
          </a:p>
          <a:p>
            <a:endParaRPr kumimoji="1" lang="en-US" altLang="ja-JP" dirty="0"/>
          </a:p>
          <a:p>
            <a:r>
              <a:rPr kumimoji="1" lang="en-US" altLang="ja-JP" dirty="0"/>
              <a:t>We applied typical probability distribution such as gamma distribution, Rayleigh distribution and lognormal distribution.</a:t>
            </a:r>
          </a:p>
          <a:p>
            <a:endParaRPr kumimoji="1" lang="en-US" altLang="ja-JP" dirty="0"/>
          </a:p>
          <a:p>
            <a:r>
              <a:rPr kumimoji="1" lang="en-US" altLang="ja-JP" dirty="0"/>
              <a:t>As a result, the gamma distribution was used for the distribution of FGR in this study because it was found to be the most suitable.</a:t>
            </a:r>
          </a:p>
          <a:p>
            <a:endParaRPr kumimoji="1" lang="en-US" altLang="ja-JP" dirty="0"/>
          </a:p>
          <a:p>
            <a:r>
              <a:rPr kumimoji="1" lang="en-US" altLang="ja-JP" dirty="0"/>
              <a:t>As you know, the gamma distribution is expressed by this formula, and it has two parameters, a shape parameter “a” and a scale parameter “b”.</a:t>
            </a:r>
          </a:p>
          <a:p>
            <a:endParaRPr kumimoji="1" lang="en-US" altLang="ja-JP" dirty="0"/>
          </a:p>
          <a:p>
            <a:r>
              <a:rPr kumimoji="1" lang="en-US" altLang="ja-JP" dirty="0"/>
              <a:t>We estimated these two parameters by use of MCMC.</a:t>
            </a:r>
          </a:p>
          <a:p>
            <a:endParaRPr kumimoji="1" lang="en-US" altLang="ja-JP" dirty="0"/>
          </a:p>
          <a:p>
            <a:r>
              <a:rPr kumimoji="1" lang="en-US" altLang="ja-JP" dirty="0"/>
              <a:t>Next, let me explain “the calculation algorism”.</a:t>
            </a:r>
          </a:p>
        </p:txBody>
      </p:sp>
      <p:sp>
        <p:nvSpPr>
          <p:cNvPr id="4" name="スライド番号プレースホルダー 3"/>
          <p:cNvSpPr>
            <a:spLocks noGrp="1"/>
          </p:cNvSpPr>
          <p:nvPr>
            <p:ph type="sldNum" sz="quarter" idx="5"/>
          </p:nvPr>
        </p:nvSpPr>
        <p:spPr/>
        <p:txBody>
          <a:bodyPr/>
          <a:lstStyle/>
          <a:p>
            <a:pPr>
              <a:defRPr/>
            </a:pPr>
            <a:fld id="{F7A29688-E794-4BA5-AD66-78173C4AC769}" type="slidenum">
              <a:rPr lang="ja-JP" altLang="en-US" smtClean="0"/>
              <a:pPr>
                <a:defRPr/>
              </a:pPr>
              <a:t>8</a:t>
            </a:fld>
            <a:endParaRPr lang="ja-JP" altLang="en-US"/>
          </a:p>
        </p:txBody>
      </p:sp>
    </p:spTree>
    <p:extLst>
      <p:ext uri="{BB962C8B-B14F-4D97-AF65-F5344CB8AC3E}">
        <p14:creationId xmlns:p14="http://schemas.microsoft.com/office/powerpoint/2010/main" val="130999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 name="T9" fmla="*/ 0 w 1000"/>
              <a:gd name="T10" fmla="*/ 0 h 1000"/>
              <a:gd name="T11" fmla="*/ 1000 w 1000"/>
              <a:gd name="T12" fmla="*/ 1000 h 1000"/>
            </a:gdLst>
            <a:ahLst/>
            <a:cxnLst>
              <a:cxn ang="T6">
                <a:pos x="T0" y="T1"/>
              </a:cxn>
              <a:cxn ang="T7">
                <a:pos x="T2" y="T3"/>
              </a:cxn>
              <a:cxn ang="T8">
                <a:pos x="T4" y="T5"/>
              </a:cxn>
            </a:cxnLst>
            <a:rect l="T9" t="T10" r="T11" b="T12"/>
            <a:pathLst>
              <a:path w="1000" h="1000">
                <a:moveTo>
                  <a:pt x="0" y="1000"/>
                </a:moveTo>
                <a:lnTo>
                  <a:pt x="0" y="0"/>
                </a:lnTo>
                <a:lnTo>
                  <a:pt x="1000" y="0"/>
                </a:lnTo>
              </a:path>
            </a:pathLst>
          </a:custGeom>
          <a:noFill/>
          <a:ln w="28575">
            <a:solidFill>
              <a:srgbClr val="3333CC"/>
            </a:solidFill>
            <a:miter lim="800000"/>
            <a:headEnd/>
            <a:tailEnd/>
          </a:ln>
        </p:spPr>
        <p:txBody>
          <a:bodyPr/>
          <a:lstStyle/>
          <a:p>
            <a:pPr algn="l">
              <a:defRPr/>
            </a:pPr>
            <a:endParaRPr lang="ja-JP" altLang="en-US"/>
          </a:p>
        </p:txBody>
      </p:sp>
      <p:sp>
        <p:nvSpPr>
          <p:cNvPr id="5" name="Line 8"/>
          <p:cNvSpPr>
            <a:spLocks noChangeShapeType="1"/>
          </p:cNvSpPr>
          <p:nvPr/>
        </p:nvSpPr>
        <p:spPr bwMode="auto">
          <a:xfrm>
            <a:off x="1654175" y="3933825"/>
            <a:ext cx="6810375" cy="0"/>
          </a:xfrm>
          <a:prstGeom prst="line">
            <a:avLst/>
          </a:prstGeom>
          <a:noFill/>
          <a:ln w="28575">
            <a:solidFill>
              <a:srgbClr val="3333CC"/>
            </a:solidFill>
            <a:round/>
            <a:headEnd/>
            <a:tailEnd/>
          </a:ln>
        </p:spPr>
        <p:txBody>
          <a:bodyPr/>
          <a:lstStyle/>
          <a:p>
            <a:pPr>
              <a:defRPr/>
            </a:pPr>
            <a:endParaRPr lang="ja-JP" altLang="en-US"/>
          </a:p>
        </p:txBody>
      </p:sp>
      <p:sp>
        <p:nvSpPr>
          <p:cNvPr id="596994" name="Rectangle 2"/>
          <p:cNvSpPr>
            <a:spLocks noGrp="1" noChangeArrowheads="1"/>
          </p:cNvSpPr>
          <p:nvPr>
            <p:ph type="ctrTitle"/>
          </p:nvPr>
        </p:nvSpPr>
        <p:spPr>
          <a:xfrm>
            <a:off x="914400" y="1524000"/>
            <a:ext cx="7623175" cy="1752600"/>
          </a:xfrm>
        </p:spPr>
        <p:txBody>
          <a:bodyPr/>
          <a:lstStyle>
            <a:lvl1pPr>
              <a:defRPr sz="2700"/>
            </a:lvl1pPr>
          </a:lstStyle>
          <a:p>
            <a:r>
              <a:rPr lang="ja-JP" altLang="en-US"/>
              <a:t>マスタ タイトルの書式設定</a:t>
            </a:r>
          </a:p>
        </p:txBody>
      </p:sp>
      <p:sp>
        <p:nvSpPr>
          <p:cNvPr id="5969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ja-JP" altLang="en-US"/>
              <a:t>マスタ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3D1D7029-04E5-42C9-996C-92310150505C}"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CA7D8CC9-F155-45BB-8768-918E88E364C9}"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6918" y="275167"/>
            <a:ext cx="8230166"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6918" y="1599596"/>
            <a:ext cx="4047181" cy="452664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39901" y="1599595"/>
            <a:ext cx="4047182" cy="2190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39901" y="3935489"/>
            <a:ext cx="4047182" cy="2190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xfrm>
            <a:off x="456917" y="6245679"/>
            <a:ext cx="2133223" cy="476250"/>
          </a:xfrm>
          <a:prstGeom prst="rect">
            <a:avLst/>
          </a:prstGeom>
          <a:ln/>
        </p:spPr>
        <p:txBody>
          <a:bodyPr lIns="83786" tIns="41893" rIns="83786" bIns="41893"/>
          <a:lstStyle>
            <a:lvl1pPr>
              <a:defRPr/>
            </a:lvl1pPr>
          </a:lstStyle>
          <a:p>
            <a:pPr>
              <a:defRPr/>
            </a:pPr>
            <a:endParaRPr lang="en-US" altLang="ja-JP"/>
          </a:p>
        </p:txBody>
      </p:sp>
      <p:sp>
        <p:nvSpPr>
          <p:cNvPr id="7" name="Rectangle 5"/>
          <p:cNvSpPr>
            <a:spLocks noGrp="1" noChangeArrowheads="1"/>
          </p:cNvSpPr>
          <p:nvPr>
            <p:ph type="ftr" sz="quarter" idx="11"/>
          </p:nvPr>
        </p:nvSpPr>
        <p:spPr>
          <a:xfrm>
            <a:off x="3124861" y="6245679"/>
            <a:ext cx="2894280" cy="476250"/>
          </a:xfrm>
          <a:prstGeom prst="rect">
            <a:avLst/>
          </a:prstGeom>
          <a:ln/>
        </p:spPr>
        <p:txBody>
          <a:bodyPr lIns="83786" tIns="41893" rIns="83786" bIns="41893"/>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A16BBDB1-AD45-40AA-8877-02A8550909F0}"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E8ACFB7-B486-4ED5-A937-3D650B3F329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r>
              <a:rPr lang="ja-JP" altLang="en-US" dirty="0"/>
              <a:t> </a:t>
            </a:r>
            <a:fld id="{83E6F980-00EE-44EE-A068-21EF463D8837}" type="slidenum">
              <a:rPr lang="en-US" altLang="ja-JP" smtClean="0"/>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4AD9436A-51D0-479A-B802-E588B6806691}"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F3CFC611-91A3-46D7-9B18-93604CA9E11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06617009-DB80-459D-BFCD-1EF5BEB62145}"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8D3FFCEE-E771-4CBD-988A-5CD0BF2573D1}"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AEF79CD-9673-43B1-AFD0-3FA1D80F0B22}"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8E62F93D-800D-4D5B-B0BA-E24D13A0694E}"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95B10150-7F6E-46C8-9B99-CA4FC01AAA85}"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76225" y="258763"/>
            <a:ext cx="8553450"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4099" name="Rectangle 3"/>
          <p:cNvSpPr>
            <a:spLocks noGrp="1" noChangeArrowheads="1"/>
          </p:cNvSpPr>
          <p:nvPr>
            <p:ph type="body" idx="1"/>
          </p:nvPr>
        </p:nvSpPr>
        <p:spPr bwMode="auto">
          <a:xfrm>
            <a:off x="295275" y="942975"/>
            <a:ext cx="8553450" cy="5292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p:txBody>
      </p:sp>
      <p:sp>
        <p:nvSpPr>
          <p:cNvPr id="595974" name="Rectangle 6"/>
          <p:cNvSpPr>
            <a:spLocks noGrp="1" noChangeArrowheads="1"/>
          </p:cNvSpPr>
          <p:nvPr>
            <p:ph type="sldNum" sz="quarter" idx="4"/>
          </p:nvPr>
        </p:nvSpPr>
        <p:spPr bwMode="auto">
          <a:xfrm>
            <a:off x="6715125"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i="0">
                <a:solidFill>
                  <a:schemeClr val="tx1"/>
                </a:solidFill>
                <a:latin typeface="+mj-ea"/>
                <a:ea typeface="+mj-ea"/>
              </a:defRPr>
            </a:lvl1pPr>
          </a:lstStyle>
          <a:p>
            <a:pPr>
              <a:defRPr/>
            </a:pPr>
            <a:fld id="{C19CEB98-E46E-4F60-8051-E738CF89C9DC}" type="slidenum">
              <a:rPr lang="en-US" altLang="ja-JP" smtClean="0"/>
              <a:pPr>
                <a:defRPr/>
              </a:pPr>
              <a:t>‹#›</a:t>
            </a:fld>
            <a:endParaRPr lang="en-US" altLang="ja-JP" dirty="0"/>
          </a:p>
        </p:txBody>
      </p:sp>
      <p:sp>
        <p:nvSpPr>
          <p:cNvPr id="595975" name="Freeform 7"/>
          <p:cNvSpPr>
            <a:spLocks noChangeArrowheads="1"/>
          </p:cNvSpPr>
          <p:nvPr/>
        </p:nvSpPr>
        <p:spPr bwMode="auto">
          <a:xfrm>
            <a:off x="2667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 name="T9" fmla="*/ 0 w 1000"/>
              <a:gd name="T10" fmla="*/ 0 h 1000"/>
              <a:gd name="T11" fmla="*/ 1000 w 1000"/>
              <a:gd name="T12" fmla="*/ 1000 h 1000"/>
            </a:gdLst>
            <a:ahLst/>
            <a:cxnLst>
              <a:cxn ang="T6">
                <a:pos x="T0" y="T1"/>
              </a:cxn>
              <a:cxn ang="T7">
                <a:pos x="T2" y="T3"/>
              </a:cxn>
              <a:cxn ang="T8">
                <a:pos x="T4" y="T5"/>
              </a:cxn>
            </a:cxnLst>
            <a:rect l="T9" t="T10" r="T11" b="T12"/>
            <a:pathLst>
              <a:path w="1000" h="1000">
                <a:moveTo>
                  <a:pt x="0" y="1000"/>
                </a:moveTo>
                <a:lnTo>
                  <a:pt x="0" y="0"/>
                </a:lnTo>
                <a:lnTo>
                  <a:pt x="1000" y="0"/>
                </a:lnTo>
              </a:path>
            </a:pathLst>
          </a:custGeom>
          <a:noFill/>
          <a:ln w="28575">
            <a:solidFill>
              <a:srgbClr val="3333CC"/>
            </a:solidFill>
            <a:miter lim="800000"/>
            <a:headEnd/>
            <a:tailEnd/>
          </a:ln>
        </p:spPr>
        <p:txBody>
          <a:bodyPr/>
          <a:lstStyle/>
          <a:p>
            <a:pPr algn="l">
              <a:defRPr/>
            </a:pPr>
            <a:endParaRPr lang="ja-JP" altLang="en-US"/>
          </a:p>
        </p:txBody>
      </p:sp>
      <p:sp>
        <p:nvSpPr>
          <p:cNvPr id="595976" name="Line 8"/>
          <p:cNvSpPr>
            <a:spLocks noChangeShapeType="1"/>
          </p:cNvSpPr>
          <p:nvPr/>
        </p:nvSpPr>
        <p:spPr bwMode="auto">
          <a:xfrm>
            <a:off x="246218" y="6405650"/>
            <a:ext cx="8604483" cy="0"/>
          </a:xfrm>
          <a:prstGeom prst="line">
            <a:avLst/>
          </a:prstGeom>
          <a:noFill/>
          <a:ln w="28575">
            <a:solidFill>
              <a:srgbClr val="3333CC"/>
            </a:solidFill>
            <a:round/>
            <a:headEnd/>
            <a:tailEnd/>
          </a:ln>
        </p:spPr>
        <p:txBody>
          <a:bodyPr/>
          <a:lstStyle/>
          <a:p>
            <a:pPr>
              <a:defRPr/>
            </a:pPr>
            <a:endParaRPr lang="ja-JP" altLang="en-US"/>
          </a:p>
        </p:txBody>
      </p:sp>
      <p:sp>
        <p:nvSpPr>
          <p:cNvPr id="4" name="テキスト ボックス 3"/>
          <p:cNvSpPr txBox="1"/>
          <p:nvPr userDrawn="1"/>
        </p:nvSpPr>
        <p:spPr>
          <a:xfrm>
            <a:off x="2938379" y="6527824"/>
            <a:ext cx="3267241" cy="261610"/>
          </a:xfrm>
          <a:prstGeom prst="rect">
            <a:avLst/>
          </a:prstGeom>
          <a:noFill/>
        </p:spPr>
        <p:txBody>
          <a:bodyPr wrap="none" rtlCol="0">
            <a:spAutoFit/>
          </a:bodyPr>
          <a:lstStyle/>
          <a:p>
            <a:r>
              <a:rPr kumimoji="1" lang="en-US" altLang="ja-JP" sz="1100" dirty="0">
                <a:latin typeface="+mj-lt"/>
                <a:ea typeface="HG丸ｺﾞｼｯｸM-PRO" panose="020F0600000000000000" pitchFamily="50" charset="-128"/>
              </a:rPr>
              <a:t>PSAM16, June 26-July 1, 2022, Honolulu, Hawaii</a:t>
            </a:r>
            <a:endParaRPr kumimoji="1" lang="ja-JP" altLang="en-US" sz="1400" dirty="0">
              <a:latin typeface="+mj-lt"/>
              <a:ea typeface="HG丸ｺﾞｼｯｸM-PRO" panose="020F0600000000000000" pitchFamily="50" charset="-128"/>
            </a:endParaRPr>
          </a:p>
        </p:txBody>
      </p:sp>
      <p:pic>
        <p:nvPicPr>
          <p:cNvPr id="1028" name="Picture 4">
            <a:extLst>
              <a:ext uri="{FF2B5EF4-FFF2-40B4-BE49-F238E27FC236}">
                <a16:creationId xmlns:a16="http://schemas.microsoft.com/office/drawing/2014/main" id="{3DF106E1-E948-995B-B4C4-41DB2EE34ED9}"/>
              </a:ext>
            </a:extLst>
          </p:cNvPr>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2711" t="12162" r="74159" b="8892"/>
          <a:stretch/>
        </p:blipFill>
        <p:spPr bwMode="auto">
          <a:xfrm>
            <a:off x="269419" y="6433435"/>
            <a:ext cx="424543" cy="39954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A1709E78-94F7-8527-0418-4123401F8016}"/>
              </a:ext>
            </a:extLst>
          </p:cNvPr>
          <p:cNvSpPr txBox="1"/>
          <p:nvPr userDrawn="1"/>
        </p:nvSpPr>
        <p:spPr>
          <a:xfrm>
            <a:off x="693962" y="6473963"/>
            <a:ext cx="2020663" cy="369332"/>
          </a:xfrm>
          <a:prstGeom prst="rect">
            <a:avLst/>
          </a:prstGeom>
          <a:noFill/>
        </p:spPr>
        <p:txBody>
          <a:bodyPr wrap="square" rtlCol="0">
            <a:spAutoFit/>
          </a:bodyPr>
          <a:lstStyle/>
          <a:p>
            <a:pPr algn="l"/>
            <a:r>
              <a:rPr kumimoji="1" lang="en-US" altLang="ja-JP" sz="900" dirty="0">
                <a:solidFill>
                  <a:srgbClr val="FF9933"/>
                </a:solidFill>
                <a:latin typeface="+mj-lt"/>
                <a:ea typeface="HG丸ｺﾞｼｯｸM-PRO" panose="020F0600000000000000" pitchFamily="50" charset="-128"/>
              </a:rPr>
              <a:t>N</a:t>
            </a:r>
            <a:r>
              <a:rPr kumimoji="1" lang="en-US" altLang="ja-JP" sz="900" dirty="0">
                <a:latin typeface="+mj-lt"/>
                <a:ea typeface="HG丸ｺﾞｼｯｸM-PRO" panose="020F0600000000000000" pitchFamily="50" charset="-128"/>
              </a:rPr>
              <a:t>ational </a:t>
            </a:r>
            <a:r>
              <a:rPr kumimoji="1" lang="en-US" altLang="ja-JP" sz="900" dirty="0">
                <a:solidFill>
                  <a:srgbClr val="FF9933"/>
                </a:solidFill>
                <a:latin typeface="+mj-lt"/>
                <a:ea typeface="HG丸ｺﾞｼｯｸM-PRO" panose="020F0600000000000000" pitchFamily="50" charset="-128"/>
              </a:rPr>
              <a:t>I</a:t>
            </a:r>
            <a:r>
              <a:rPr kumimoji="1" lang="en-US" altLang="ja-JP" sz="900" dirty="0">
                <a:latin typeface="+mj-lt"/>
                <a:ea typeface="HG丸ｺﾞｼｯｸM-PRO" panose="020F0600000000000000" pitchFamily="50" charset="-128"/>
              </a:rPr>
              <a:t>nstitute for </a:t>
            </a:r>
            <a:r>
              <a:rPr kumimoji="1" lang="en-US" altLang="ja-JP" sz="900" dirty="0">
                <a:solidFill>
                  <a:srgbClr val="FF9933"/>
                </a:solidFill>
                <a:latin typeface="+mj-lt"/>
                <a:ea typeface="HG丸ｺﾞｼｯｸM-PRO" panose="020F0600000000000000" pitchFamily="50" charset="-128"/>
              </a:rPr>
              <a:t>L</a:t>
            </a:r>
            <a:r>
              <a:rPr kumimoji="1" lang="en-US" altLang="ja-JP" sz="900" dirty="0">
                <a:latin typeface="+mj-lt"/>
                <a:ea typeface="HG丸ｺﾞｼｯｸM-PRO" panose="020F0600000000000000" pitchFamily="50" charset="-128"/>
              </a:rPr>
              <a:t>and and </a:t>
            </a:r>
            <a:r>
              <a:rPr kumimoji="1" lang="en-US" altLang="ja-JP" sz="900" dirty="0">
                <a:solidFill>
                  <a:srgbClr val="FF9933"/>
                </a:solidFill>
                <a:latin typeface="+mj-lt"/>
                <a:ea typeface="HG丸ｺﾞｼｯｸM-PRO" panose="020F0600000000000000" pitchFamily="50" charset="-128"/>
              </a:rPr>
              <a:t>I</a:t>
            </a:r>
            <a:r>
              <a:rPr kumimoji="1" lang="en-US" altLang="ja-JP" sz="900" dirty="0">
                <a:latin typeface="+mj-lt"/>
                <a:ea typeface="HG丸ｺﾞｼｯｸM-PRO" panose="020F0600000000000000" pitchFamily="50" charset="-128"/>
              </a:rPr>
              <a:t>nfrastructure </a:t>
            </a:r>
            <a:r>
              <a:rPr kumimoji="1" lang="en-US" altLang="ja-JP" sz="900" dirty="0">
                <a:solidFill>
                  <a:srgbClr val="FF9933"/>
                </a:solidFill>
                <a:latin typeface="+mj-lt"/>
                <a:ea typeface="HG丸ｺﾞｼｯｸM-PRO" panose="020F0600000000000000" pitchFamily="50" charset="-128"/>
              </a:rPr>
              <a:t>M</a:t>
            </a:r>
            <a:r>
              <a:rPr kumimoji="1" lang="en-US" altLang="ja-JP" sz="900" dirty="0">
                <a:latin typeface="+mj-lt"/>
                <a:ea typeface="HG丸ｺﾞｼｯｸM-PRO" panose="020F0600000000000000" pitchFamily="50" charset="-128"/>
              </a:rPr>
              <a:t>anagement</a:t>
            </a:r>
            <a:endParaRPr kumimoji="1" lang="ja-JP" altLang="en-US" sz="900" dirty="0">
              <a:latin typeface="+mj-lt"/>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484450"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 id="2147484451" r:id="rId12"/>
  </p:sldLayoutIdLst>
  <p:hf hdr="0" dt="0"/>
  <p:txStyles>
    <p:titleStyle>
      <a:lvl1pPr algn="l" rtl="0" eaLnBrk="0" fontAlgn="base" hangingPunct="0">
        <a:spcBef>
          <a:spcPct val="0"/>
        </a:spcBef>
        <a:spcAft>
          <a:spcPct val="0"/>
        </a:spcAft>
        <a:defRPr kumimoji="1" sz="3200" b="1" i="1">
          <a:solidFill>
            <a:srgbClr val="0000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200" b="1" i="1">
          <a:solidFill>
            <a:schemeClr val="accent1"/>
          </a:solidFill>
          <a:effectLst>
            <a:outerShdw blurRad="38100" dist="38100" dir="2700000" algn="tl">
              <a:srgbClr val="C0C0C0"/>
            </a:outerShdw>
          </a:effectLst>
          <a:latin typeface="Arial" charset="0"/>
          <a:ea typeface="HG丸ｺﾞｼｯｸM-PRO" pitchFamily="50" charset="-128"/>
        </a:defRPr>
      </a:lvl2pPr>
      <a:lvl3pPr algn="l" rtl="0" eaLnBrk="0" fontAlgn="base" hangingPunct="0">
        <a:spcBef>
          <a:spcPct val="0"/>
        </a:spcBef>
        <a:spcAft>
          <a:spcPct val="0"/>
        </a:spcAft>
        <a:defRPr kumimoji="1" sz="3200" b="1" i="1">
          <a:solidFill>
            <a:schemeClr val="accent1"/>
          </a:solidFill>
          <a:effectLst>
            <a:outerShdw blurRad="38100" dist="38100" dir="2700000" algn="tl">
              <a:srgbClr val="C0C0C0"/>
            </a:outerShdw>
          </a:effectLst>
          <a:latin typeface="Arial" charset="0"/>
          <a:ea typeface="HG丸ｺﾞｼｯｸM-PRO" pitchFamily="50" charset="-128"/>
        </a:defRPr>
      </a:lvl3pPr>
      <a:lvl4pPr algn="l" rtl="0" eaLnBrk="0" fontAlgn="base" hangingPunct="0">
        <a:spcBef>
          <a:spcPct val="0"/>
        </a:spcBef>
        <a:spcAft>
          <a:spcPct val="0"/>
        </a:spcAft>
        <a:defRPr kumimoji="1" sz="3200" b="1" i="1">
          <a:solidFill>
            <a:schemeClr val="accent1"/>
          </a:solidFill>
          <a:effectLst>
            <a:outerShdw blurRad="38100" dist="38100" dir="2700000" algn="tl">
              <a:srgbClr val="C0C0C0"/>
            </a:outerShdw>
          </a:effectLst>
          <a:latin typeface="Arial" charset="0"/>
          <a:ea typeface="HG丸ｺﾞｼｯｸM-PRO" pitchFamily="50" charset="-128"/>
        </a:defRPr>
      </a:lvl4pPr>
      <a:lvl5pPr algn="l" rtl="0" eaLnBrk="0" fontAlgn="base" hangingPunct="0">
        <a:spcBef>
          <a:spcPct val="0"/>
        </a:spcBef>
        <a:spcAft>
          <a:spcPct val="0"/>
        </a:spcAft>
        <a:defRPr kumimoji="1" sz="3200" b="1" i="1">
          <a:solidFill>
            <a:schemeClr val="accent1"/>
          </a:solidFill>
          <a:effectLst>
            <a:outerShdw blurRad="38100" dist="38100" dir="2700000" algn="tl">
              <a:srgbClr val="C0C0C0"/>
            </a:outerShdw>
          </a:effectLst>
          <a:latin typeface="Arial" charset="0"/>
          <a:ea typeface="HG丸ｺﾞｼｯｸM-PRO" pitchFamily="50" charset="-128"/>
        </a:defRPr>
      </a:lvl5pPr>
      <a:lvl6pPr marL="457200" algn="l" rtl="0" eaLnBrk="1" fontAlgn="base" hangingPunct="1">
        <a:spcBef>
          <a:spcPct val="0"/>
        </a:spcBef>
        <a:spcAft>
          <a:spcPct val="0"/>
        </a:spcAft>
        <a:defRPr kumimoji="1" sz="3200">
          <a:solidFill>
            <a:srgbClr val="333300"/>
          </a:solidFill>
          <a:latin typeface="Garamond" pitchFamily="18" charset="0"/>
          <a:ea typeface="ＭＳ Ｐゴシック" charset="-128"/>
        </a:defRPr>
      </a:lvl6pPr>
      <a:lvl7pPr marL="914400" algn="l" rtl="0" eaLnBrk="1" fontAlgn="base" hangingPunct="1">
        <a:spcBef>
          <a:spcPct val="0"/>
        </a:spcBef>
        <a:spcAft>
          <a:spcPct val="0"/>
        </a:spcAft>
        <a:defRPr kumimoji="1" sz="3200">
          <a:solidFill>
            <a:srgbClr val="333300"/>
          </a:solidFill>
          <a:latin typeface="Garamond" pitchFamily="18" charset="0"/>
          <a:ea typeface="ＭＳ Ｐゴシック" charset="-128"/>
        </a:defRPr>
      </a:lvl7pPr>
      <a:lvl8pPr marL="1371600" algn="l" rtl="0" eaLnBrk="1" fontAlgn="base" hangingPunct="1">
        <a:spcBef>
          <a:spcPct val="0"/>
        </a:spcBef>
        <a:spcAft>
          <a:spcPct val="0"/>
        </a:spcAft>
        <a:defRPr kumimoji="1" sz="3200">
          <a:solidFill>
            <a:srgbClr val="333300"/>
          </a:solidFill>
          <a:latin typeface="Garamond" pitchFamily="18" charset="0"/>
          <a:ea typeface="ＭＳ Ｐゴシック" charset="-128"/>
        </a:defRPr>
      </a:lvl8pPr>
      <a:lvl9pPr marL="1828800" algn="l" rtl="0" eaLnBrk="1" fontAlgn="base" hangingPunct="1">
        <a:spcBef>
          <a:spcPct val="0"/>
        </a:spcBef>
        <a:spcAft>
          <a:spcPct val="0"/>
        </a:spcAft>
        <a:defRPr kumimoji="1" sz="3200">
          <a:solidFill>
            <a:srgbClr val="333300"/>
          </a:solidFill>
          <a:latin typeface="Garamond" pitchFamily="18" charset="0"/>
          <a:ea typeface="ＭＳ Ｐゴシック" charset="-128"/>
        </a:defRPr>
      </a:lvl9pPr>
    </p:titleStyle>
    <p:bodyStyle>
      <a:lvl1pPr marL="285750" indent="-285750" algn="l" rtl="0" eaLnBrk="0" fontAlgn="base" hangingPunct="0">
        <a:spcBef>
          <a:spcPct val="20000"/>
        </a:spcBef>
        <a:spcAft>
          <a:spcPct val="0"/>
        </a:spcAft>
        <a:buClr>
          <a:schemeClr val="accent1"/>
        </a:buClr>
        <a:buSzPct val="85000"/>
        <a:buFont typeface="Wingdings" pitchFamily="2" charset="2"/>
        <a:buChar char="n"/>
        <a:tabLst>
          <a:tab pos="857250" algn="l"/>
        </a:tabLst>
        <a:defRPr kumimoji="1" sz="3000">
          <a:solidFill>
            <a:schemeClr val="tx1"/>
          </a:solidFill>
          <a:latin typeface="HG丸ｺﾞｼｯｸM-PRO" pitchFamily="49" charset="-128"/>
          <a:ea typeface="HG丸ｺﾞｼｯｸM-PRO" pitchFamily="49" charset="-128"/>
          <a:cs typeface="+mn-cs"/>
        </a:defRPr>
      </a:lvl1pPr>
      <a:lvl2pPr marL="895350" indent="-323850" algn="l" rtl="0" eaLnBrk="0" fontAlgn="base" hangingPunct="0">
        <a:spcBef>
          <a:spcPct val="20000"/>
        </a:spcBef>
        <a:spcAft>
          <a:spcPct val="0"/>
        </a:spcAft>
        <a:buClr>
          <a:schemeClr val="accent2"/>
        </a:buClr>
        <a:buSzPct val="70000"/>
        <a:buFont typeface="Wingdings" pitchFamily="2" charset="2"/>
        <a:buChar char="q"/>
        <a:tabLst>
          <a:tab pos="857250" algn="l"/>
        </a:tabLst>
        <a:defRPr kumimoji="1" sz="2600">
          <a:solidFill>
            <a:schemeClr val="tx1"/>
          </a:solidFill>
          <a:latin typeface="HG丸ｺﾞｼｯｸM-PRO" pitchFamily="49" charset="-128"/>
          <a:ea typeface="HG丸ｺﾞｼｯｸM-PRO" pitchFamily="49" charset="-128"/>
        </a:defRPr>
      </a:lvl2pPr>
      <a:lvl3pPr marL="1533525" indent="-350838" algn="l" rtl="0" eaLnBrk="0" fontAlgn="base" hangingPunct="0">
        <a:spcBef>
          <a:spcPct val="20000"/>
        </a:spcBef>
        <a:spcAft>
          <a:spcPct val="0"/>
        </a:spcAft>
        <a:buClr>
          <a:schemeClr val="accent1"/>
        </a:buClr>
        <a:buSzPct val="65000"/>
        <a:buFont typeface="Wingdings" pitchFamily="2" charset="2"/>
        <a:buChar char="n"/>
        <a:tabLst>
          <a:tab pos="857250" algn="l"/>
        </a:tabLst>
        <a:defRPr kumimoji="1" sz="2200">
          <a:solidFill>
            <a:schemeClr val="tx1"/>
          </a:solidFill>
          <a:latin typeface="HG丸ｺﾞｼｯｸM-PRO" pitchFamily="49" charset="-128"/>
          <a:ea typeface="HG丸ｺﾞｼｯｸM-PRO" pitchFamily="49" charset="-128"/>
        </a:defRPr>
      </a:lvl3pPr>
      <a:lvl4pPr marL="2039938" indent="-315913" algn="l" rtl="0" eaLnBrk="0" fontAlgn="base" hangingPunct="0">
        <a:spcBef>
          <a:spcPct val="20000"/>
        </a:spcBef>
        <a:spcAft>
          <a:spcPct val="0"/>
        </a:spcAft>
        <a:buClr>
          <a:schemeClr val="accent2"/>
        </a:buClr>
        <a:buSzPct val="70000"/>
        <a:buFont typeface="Wingdings" pitchFamily="2" charset="2"/>
        <a:buChar char="q"/>
        <a:tabLst>
          <a:tab pos="857250" algn="l"/>
        </a:tabLst>
        <a:defRPr kumimoji="1" sz="2000">
          <a:solidFill>
            <a:schemeClr val="tx1"/>
          </a:solidFill>
          <a:latin typeface="HG丸ｺﾞｼｯｸM-PRO" pitchFamily="49" charset="-128"/>
          <a:ea typeface="HG丸ｺﾞｼｯｸM-PRO" pitchFamily="49" charset="-128"/>
        </a:defRPr>
      </a:lvl4pPr>
      <a:lvl5pPr marL="2570163" indent="-339725" algn="l" rtl="0" eaLnBrk="0" fontAlgn="base" hangingPunct="0">
        <a:spcBef>
          <a:spcPct val="20000"/>
        </a:spcBef>
        <a:spcAft>
          <a:spcPct val="0"/>
        </a:spcAft>
        <a:buClr>
          <a:schemeClr val="accent1"/>
        </a:buClr>
        <a:buSzPct val="75000"/>
        <a:buFont typeface="Wingdings" pitchFamily="2" charset="2"/>
        <a:buChar char="§"/>
        <a:tabLst>
          <a:tab pos="857250" algn="l"/>
        </a:tabLst>
        <a:defRPr kumimoji="1" sz="2000">
          <a:solidFill>
            <a:schemeClr val="tx1"/>
          </a:solidFill>
          <a:latin typeface="HG丸ｺﾞｼｯｸM-PRO" pitchFamily="49" charset="-128"/>
          <a:ea typeface="HG丸ｺﾞｼｯｸM-PRO" pitchFamily="49" charset="-128"/>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ACFB7-B486-4ED5-A937-3D650B3F329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4459" r:id="rId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072" y="1306172"/>
            <a:ext cx="7263477" cy="1752600"/>
          </a:xfrm>
        </p:spPr>
        <p:txBody>
          <a:bodyPr/>
          <a:lstStyle/>
          <a:p>
            <a:pPr algn="just"/>
            <a:r>
              <a:rPr kumimoji="1" lang="en-US" altLang="ja-JP" sz="2800" i="0" dirty="0"/>
              <a:t>HIERARCHICAL BAYESIAN ESTIMATION OF FIRE GROWTH RATE FOR VARIOUS BUILDING USAGES BASED ON THE FIRE INCIDENTS REPORT</a:t>
            </a:r>
            <a:endParaRPr kumimoji="1" lang="ja-JP" altLang="en-US" sz="2800" i="0" dirty="0"/>
          </a:p>
        </p:txBody>
      </p:sp>
      <p:sp>
        <p:nvSpPr>
          <p:cNvPr id="3" name="サブタイトル 2"/>
          <p:cNvSpPr>
            <a:spLocks noGrp="1"/>
          </p:cNvSpPr>
          <p:nvPr>
            <p:ph type="subTitle" idx="1"/>
          </p:nvPr>
        </p:nvSpPr>
        <p:spPr>
          <a:xfrm>
            <a:off x="3614468" y="4126284"/>
            <a:ext cx="5104585" cy="1425544"/>
          </a:xfrm>
        </p:spPr>
        <p:txBody>
          <a:bodyPr/>
          <a:lstStyle/>
          <a:p>
            <a:pPr algn="r"/>
            <a:r>
              <a:rPr kumimoji="1" lang="en-US" altLang="ja-JP" sz="2400" dirty="0">
                <a:latin typeface="+mj-lt"/>
              </a:rPr>
              <a:t>Yoshikazu </a:t>
            </a:r>
            <a:r>
              <a:rPr kumimoji="1" lang="en-US" altLang="ja-JP" sz="2400" dirty="0" err="1">
                <a:latin typeface="+mj-lt"/>
              </a:rPr>
              <a:t>Deguchi</a:t>
            </a:r>
            <a:r>
              <a:rPr kumimoji="1" lang="en-US" altLang="ja-JP" sz="2400" dirty="0">
                <a:latin typeface="+mj-lt"/>
              </a:rPr>
              <a:t> (NILIM)</a:t>
            </a:r>
          </a:p>
          <a:p>
            <a:pPr algn="r"/>
            <a:r>
              <a:rPr kumimoji="1" lang="en-US" altLang="ja-JP" sz="2400" dirty="0">
                <a:latin typeface="+mj-lt"/>
              </a:rPr>
              <a:t>Keisuke Himoto (NILIM)</a:t>
            </a:r>
          </a:p>
        </p:txBody>
      </p:sp>
      <p:pic>
        <p:nvPicPr>
          <p:cNvPr id="5" name="Picture 4">
            <a:extLst>
              <a:ext uri="{FF2B5EF4-FFF2-40B4-BE49-F238E27FC236}">
                <a16:creationId xmlns:a16="http://schemas.microsoft.com/office/drawing/2014/main" id="{56E153A8-8134-0E22-9897-FBD0D5BDFC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1" t="12162" r="74159" b="8892"/>
          <a:stretch/>
        </p:blipFill>
        <p:spPr bwMode="auto">
          <a:xfrm>
            <a:off x="3741991" y="4030031"/>
            <a:ext cx="1150241" cy="108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87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Calculation Algorithm</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8" name="テキスト ボックス 7">
            <a:extLst>
              <a:ext uri="{FF2B5EF4-FFF2-40B4-BE49-F238E27FC236}">
                <a16:creationId xmlns:a16="http://schemas.microsoft.com/office/drawing/2014/main" id="{11A57511-CCFC-C6FD-2562-9C885BB9D4F0}"/>
              </a:ext>
            </a:extLst>
          </p:cNvPr>
          <p:cNvSpPr txBox="1"/>
          <p:nvPr/>
        </p:nvSpPr>
        <p:spPr>
          <a:xfrm>
            <a:off x="546698" y="1283266"/>
            <a:ext cx="7886102" cy="2677656"/>
          </a:xfrm>
          <a:prstGeom prst="rect">
            <a:avLst/>
          </a:prstGeom>
          <a:noFill/>
          <a:ln w="19050">
            <a:solidFill>
              <a:srgbClr val="0000FF"/>
            </a:solidFill>
          </a:ln>
        </p:spPr>
        <p:txBody>
          <a:bodyPr wrap="square" rtlCol="0">
            <a:spAutoFit/>
          </a:bodyPr>
          <a:lstStyle/>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1" i="0" u="none" strike="noStrike" kern="1200" cap="none" spc="0" normalizeH="0" baseline="0" noProof="0" dirty="0" err="1">
                <a:ln>
                  <a:noFill/>
                </a:ln>
                <a:solidFill>
                  <a:srgbClr val="000000"/>
                </a:solidFill>
                <a:effectLst/>
                <a:uLnTx/>
                <a:uFillTx/>
                <a:latin typeface="Arial"/>
                <a:ea typeface="HG丸ｺﾞｼｯｸM-PRO" pitchFamily="50" charset="-128"/>
                <a:cs typeface="+mn-cs"/>
              </a:rPr>
              <a:t>Pystan</a:t>
            </a:r>
            <a:r>
              <a:rPr kumimoji="1" lang="en-US" altLang="ja-JP" sz="2400" b="0" i="0" u="none" strike="noStrike" kern="1200" cap="none" spc="0" normalizeH="0" baseline="0" noProof="0" dirty="0">
                <a:ln>
                  <a:noFill/>
                </a:ln>
                <a:solidFill>
                  <a:srgbClr val="000000"/>
                </a:solidFill>
                <a:effectLst/>
                <a:uLnTx/>
                <a:uFillTx/>
                <a:latin typeface="Arial"/>
                <a:ea typeface="HG丸ｺﾞｼｯｸM-PRO" pitchFamily="50" charset="-128"/>
                <a:cs typeface="+mn-cs"/>
              </a:rPr>
              <a:t> was used in the calculation algorithm of the (Hierarchical) Bayesian method.</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srgbClr val="000000"/>
                </a:solidFill>
                <a:effectLst/>
                <a:uLnTx/>
                <a:uFillTx/>
                <a:latin typeface="Arial"/>
                <a:ea typeface="HG丸ｺﾞｼｯｸM-PRO" pitchFamily="50" charset="-128"/>
                <a:cs typeface="+mn-cs"/>
              </a:rPr>
              <a:t>5,000 trials </a:t>
            </a:r>
            <a:r>
              <a:rPr kumimoji="1" lang="en-US" altLang="ja-JP" sz="2400" b="0" i="0" u="none" strike="noStrike" kern="1200" cap="none" spc="0" normalizeH="0" baseline="0" noProof="0" dirty="0">
                <a:ln>
                  <a:noFill/>
                </a:ln>
                <a:solidFill>
                  <a:srgbClr val="000000"/>
                </a:solidFill>
                <a:effectLst/>
                <a:uLnTx/>
                <a:uFillTx/>
                <a:latin typeface="Arial"/>
                <a:ea typeface="HG丸ｺﾞｼｯｸM-PRO" pitchFamily="50" charset="-128"/>
                <a:cs typeface="+mn-cs"/>
              </a:rPr>
              <a:t>of MCMC, (of which 500 trials were burn-in)</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srgbClr val="000000"/>
                </a:solidFill>
                <a:effectLst/>
                <a:uLnTx/>
                <a:uFillTx/>
                <a:latin typeface="Arial"/>
                <a:ea typeface="HG丸ｺﾞｼｯｸM-PRO" pitchFamily="50" charset="-128"/>
                <a:cs typeface="+mn-cs"/>
              </a:rPr>
              <a:t>3 repetitions (total 15,000 trials, 1,500 burn-in)</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ja-JP" sz="2400" dirty="0">
                <a:solidFill>
                  <a:srgbClr val="000000"/>
                </a:solidFill>
                <a:latin typeface="Arial"/>
                <a:ea typeface="HG丸ｺﾞｼｯｸM-PRO" pitchFamily="50" charset="-128"/>
              </a:rPr>
              <a:t>Non-information prior distribution was used as the prior distribution</a:t>
            </a:r>
            <a:endParaRPr kumimoji="1" lang="en-US" altLang="ja-JP" sz="2400" b="0" i="0" u="none" strike="noStrike" kern="1200" cap="none" spc="0" normalizeH="0" baseline="0" noProof="0" dirty="0">
              <a:ln>
                <a:noFill/>
              </a:ln>
              <a:solidFill>
                <a:srgbClr val="000000"/>
              </a:solidFill>
              <a:effectLst/>
              <a:uLnTx/>
              <a:uFillTx/>
              <a:latin typeface="Arial"/>
              <a:ea typeface="HG丸ｺﾞｼｯｸM-PRO" pitchFamily="50" charset="-128"/>
              <a:cs typeface="+mn-cs"/>
            </a:endParaRPr>
          </a:p>
        </p:txBody>
      </p:sp>
    </p:spTree>
    <p:extLst>
      <p:ext uri="{BB962C8B-B14F-4D97-AF65-F5344CB8AC3E}">
        <p14:creationId xmlns:p14="http://schemas.microsoft.com/office/powerpoint/2010/main" val="337835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Results of the estimation</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pic>
        <p:nvPicPr>
          <p:cNvPr id="7" name="図 6">
            <a:extLst>
              <a:ext uri="{FF2B5EF4-FFF2-40B4-BE49-F238E27FC236}">
                <a16:creationId xmlns:a16="http://schemas.microsoft.com/office/drawing/2014/main" id="{365FBA3E-C98F-48DC-AE40-D07DDC4F4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742"/>
            <a:ext cx="9144000" cy="5530808"/>
          </a:xfrm>
          <a:prstGeom prst="rect">
            <a:avLst/>
          </a:prstGeom>
        </p:spPr>
      </p:pic>
      <p:sp>
        <p:nvSpPr>
          <p:cNvPr id="9" name="正方形/長方形 8">
            <a:extLst>
              <a:ext uri="{FF2B5EF4-FFF2-40B4-BE49-F238E27FC236}">
                <a16:creationId xmlns:a16="http://schemas.microsoft.com/office/drawing/2014/main" id="{1E9324B7-FE50-4E83-B140-359823635311}"/>
              </a:ext>
            </a:extLst>
          </p:cNvPr>
          <p:cNvSpPr/>
          <p:nvPr/>
        </p:nvSpPr>
        <p:spPr bwMode="auto">
          <a:xfrm>
            <a:off x="3705726" y="2184935"/>
            <a:ext cx="1809550" cy="1366787"/>
          </a:xfrm>
          <a:prstGeom prst="rect">
            <a:avLst/>
          </a:prstGeom>
          <a:noFill/>
          <a:ln w="57150" cap="flat" cmpd="sng" algn="ctr">
            <a:solidFill>
              <a:srgbClr val="FF99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Tree>
    <p:extLst>
      <p:ext uri="{BB962C8B-B14F-4D97-AF65-F5344CB8AC3E}">
        <p14:creationId xmlns:p14="http://schemas.microsoft.com/office/powerpoint/2010/main" val="383696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Estimation by Bayesian method</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pSp>
        <p:nvGrpSpPr>
          <p:cNvPr id="69" name="グループ化 68">
            <a:extLst>
              <a:ext uri="{FF2B5EF4-FFF2-40B4-BE49-F238E27FC236}">
                <a16:creationId xmlns:a16="http://schemas.microsoft.com/office/drawing/2014/main" id="{EB9D7461-F39F-436E-A075-E240E92AFA03}"/>
              </a:ext>
            </a:extLst>
          </p:cNvPr>
          <p:cNvGrpSpPr/>
          <p:nvPr/>
        </p:nvGrpSpPr>
        <p:grpSpPr>
          <a:xfrm>
            <a:off x="886360" y="1114032"/>
            <a:ext cx="7256517" cy="1682483"/>
            <a:chOff x="856847" y="893605"/>
            <a:chExt cx="7256517" cy="1682483"/>
          </a:xfrm>
        </p:grpSpPr>
        <p:sp>
          <p:nvSpPr>
            <p:cNvPr id="70" name="四角形: 角を丸くする 69">
              <a:extLst>
                <a:ext uri="{FF2B5EF4-FFF2-40B4-BE49-F238E27FC236}">
                  <a16:creationId xmlns:a16="http://schemas.microsoft.com/office/drawing/2014/main" id="{C9E7D3B0-4250-43D3-9451-B59F00BCEDB7}"/>
                </a:ext>
              </a:extLst>
            </p:cNvPr>
            <p:cNvSpPr/>
            <p:nvPr/>
          </p:nvSpPr>
          <p:spPr>
            <a:xfrm>
              <a:off x="880240" y="929555"/>
              <a:ext cx="7233124" cy="847447"/>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j-lt"/>
                <a:ea typeface="游ゴシック" panose="020B0400000000000000" pitchFamily="50" charset="-128"/>
                <a:cs typeface="+mn-cs"/>
              </a:endParaRPr>
            </a:p>
          </p:txBody>
        </p:sp>
        <p:sp>
          <p:nvSpPr>
            <p:cNvPr id="71" name="四角形: 角を丸くする 70">
              <a:extLst>
                <a:ext uri="{FF2B5EF4-FFF2-40B4-BE49-F238E27FC236}">
                  <a16:creationId xmlns:a16="http://schemas.microsoft.com/office/drawing/2014/main" id="{D786C0E2-B44A-4EE2-A5DD-E00A6DE49FD6}"/>
                </a:ext>
              </a:extLst>
            </p:cNvPr>
            <p:cNvSpPr/>
            <p:nvPr/>
          </p:nvSpPr>
          <p:spPr>
            <a:xfrm>
              <a:off x="880240" y="1918148"/>
              <a:ext cx="7233123" cy="65794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j-lt"/>
                <a:ea typeface="游ゴシック" panose="020B0400000000000000" pitchFamily="50" charset="-128"/>
                <a:cs typeface="+mn-cs"/>
              </a:endParaRPr>
            </a:p>
          </p:txBody>
        </p:sp>
        <p:sp>
          <p:nvSpPr>
            <p:cNvPr id="72" name="楕円 71">
              <a:extLst>
                <a:ext uri="{FF2B5EF4-FFF2-40B4-BE49-F238E27FC236}">
                  <a16:creationId xmlns:a16="http://schemas.microsoft.com/office/drawing/2014/main" id="{ED77C90E-5CEE-4D93-B8DA-19EDEA6C2446}"/>
                </a:ext>
              </a:extLst>
            </p:cNvPr>
            <p:cNvSpPr/>
            <p:nvPr/>
          </p:nvSpPr>
          <p:spPr>
            <a:xfrm>
              <a:off x="2004447" y="1066800"/>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mj-lt"/>
                  <a:ea typeface="游ゴシック" panose="020B0400000000000000" pitchFamily="50" charset="-128"/>
                </a:rPr>
                <a:t>a</a:t>
              </a:r>
              <a:r>
                <a:rPr kumimoji="1" lang="en-US" altLang="ja-JP" sz="1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_</a:t>
              </a:r>
            </a:p>
            <a:p>
              <a:pPr marL="0" marR="0" lvl="0" indent="0" algn="ctr" defTabSz="457200" rtl="0" eaLnBrk="1" fontAlgn="auto" latinLnBrk="0" hangingPunct="1">
                <a:lnSpc>
                  <a:spcPts val="800"/>
                </a:lnSpc>
                <a:spcBef>
                  <a:spcPts val="0"/>
                </a:spcBef>
                <a:spcAft>
                  <a:spcPts val="0"/>
                </a:spcAft>
                <a:buClrTx/>
                <a:buSzTx/>
                <a:buFontTx/>
                <a:buNone/>
                <a:tabLst/>
                <a:defRPr/>
              </a:pPr>
              <a:r>
                <a:rPr kumimoji="1" lang="en-US" altLang="ja-JP" sz="800" dirty="0">
                  <a:solidFill>
                    <a:prstClr val="black"/>
                  </a:solidFill>
                  <a:latin typeface="+mj-lt"/>
                  <a:ea typeface="游ゴシック" panose="020B0400000000000000" pitchFamily="50" charset="-128"/>
                </a:rPr>
                <a:t>Habitable room</a:t>
              </a:r>
              <a:endParaRPr kumimoji="1" lang="ja-JP" altLang="en-US" sz="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endParaRPr>
            </a:p>
          </p:txBody>
        </p:sp>
        <p:sp>
          <p:nvSpPr>
            <p:cNvPr id="73" name="楕円 72">
              <a:extLst>
                <a:ext uri="{FF2B5EF4-FFF2-40B4-BE49-F238E27FC236}">
                  <a16:creationId xmlns:a16="http://schemas.microsoft.com/office/drawing/2014/main" id="{1797AABD-D834-448D-A582-F2854F6E10F2}"/>
                </a:ext>
              </a:extLst>
            </p:cNvPr>
            <p:cNvSpPr/>
            <p:nvPr/>
          </p:nvSpPr>
          <p:spPr>
            <a:xfrm>
              <a:off x="2708420" y="1066800"/>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mj-lt"/>
                  <a:ea typeface="游ゴシック" panose="020B0400000000000000" pitchFamily="50" charset="-128"/>
                </a:rPr>
                <a:t>b</a:t>
              </a:r>
              <a:r>
                <a:rPr kumimoji="1" lang="en-US" altLang="ja-JP" sz="1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_</a:t>
              </a:r>
            </a:p>
            <a:p>
              <a:pPr marL="0" marR="0" lvl="0" indent="0" algn="ctr" defTabSz="457200" rtl="0" eaLnBrk="1" fontAlgn="auto" latinLnBrk="0" hangingPunct="1">
                <a:lnSpc>
                  <a:spcPts val="800"/>
                </a:lnSpc>
                <a:spcBef>
                  <a:spcPts val="0"/>
                </a:spcBef>
                <a:spcAft>
                  <a:spcPts val="0"/>
                </a:spcAft>
                <a:buClrTx/>
                <a:buSzTx/>
                <a:buFontTx/>
                <a:buNone/>
                <a:tabLst/>
                <a:defRPr/>
              </a:pPr>
              <a:r>
                <a:rPr kumimoji="1" lang="en-US" altLang="ja-JP" sz="800" dirty="0">
                  <a:solidFill>
                    <a:prstClr val="black"/>
                  </a:solidFill>
                  <a:latin typeface="+mj-lt"/>
                  <a:ea typeface="游ゴシック" panose="020B0400000000000000" pitchFamily="50" charset="-128"/>
                </a:rPr>
                <a:t>Habitable room</a:t>
              </a:r>
              <a:endParaRPr kumimoji="1" lang="ja-JP" altLang="en-US" sz="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endParaRPr>
            </a:p>
          </p:txBody>
        </p:sp>
        <p:sp>
          <p:nvSpPr>
            <p:cNvPr id="74" name="楕円 73">
              <a:extLst>
                <a:ext uri="{FF2B5EF4-FFF2-40B4-BE49-F238E27FC236}">
                  <a16:creationId xmlns:a16="http://schemas.microsoft.com/office/drawing/2014/main" id="{671A13A8-ED1A-486E-A898-D699D7DE2A42}"/>
                </a:ext>
              </a:extLst>
            </p:cNvPr>
            <p:cNvSpPr/>
            <p:nvPr/>
          </p:nvSpPr>
          <p:spPr>
            <a:xfrm>
              <a:off x="4086386" y="1066800"/>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mj-lt"/>
                  <a:ea typeface="游ゴシック" panose="020B0400000000000000" pitchFamily="50" charset="-128"/>
                </a:rPr>
                <a:t>a</a:t>
              </a:r>
              <a:r>
                <a:rPr kumimoji="1" lang="en-US" altLang="ja-JP" sz="1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_</a:t>
              </a:r>
              <a:r>
                <a:rPr kumimoji="1" lang="en-US" altLang="ja-JP" sz="1000" b="0" i="0" u="none" strike="noStrike" kern="1200" cap="none" spc="0" normalizeH="0" baseline="0" noProof="0" dirty="0" err="1">
                  <a:ln>
                    <a:noFill/>
                  </a:ln>
                  <a:solidFill>
                    <a:prstClr val="black"/>
                  </a:solidFill>
                  <a:effectLst/>
                  <a:uLnTx/>
                  <a:uFillTx/>
                  <a:latin typeface="+mj-lt"/>
                  <a:ea typeface="游ゴシック" panose="020B0400000000000000" pitchFamily="50" charset="-128"/>
                  <a:cs typeface="+mn-cs"/>
                </a:rPr>
                <a:t>i</a:t>
              </a:r>
              <a:endParaRPr kumimoji="1" lang="en-US" altLang="ja-JP" sz="1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endParaRPr>
            </a:p>
          </p:txBody>
        </p:sp>
        <p:sp>
          <p:nvSpPr>
            <p:cNvPr id="75" name="楕円 74">
              <a:extLst>
                <a:ext uri="{FF2B5EF4-FFF2-40B4-BE49-F238E27FC236}">
                  <a16:creationId xmlns:a16="http://schemas.microsoft.com/office/drawing/2014/main" id="{542A926F-75AD-4BF2-AA03-F1165146CEF1}"/>
                </a:ext>
              </a:extLst>
            </p:cNvPr>
            <p:cNvSpPr/>
            <p:nvPr/>
          </p:nvSpPr>
          <p:spPr>
            <a:xfrm>
              <a:off x="4790359" y="1066800"/>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mj-lt"/>
                  <a:ea typeface="游ゴシック" panose="020B0400000000000000" pitchFamily="50" charset="-128"/>
                </a:rPr>
                <a:t>b</a:t>
              </a:r>
              <a:r>
                <a:rPr kumimoji="1" lang="en-US" altLang="ja-JP" sz="1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_</a:t>
              </a:r>
              <a:r>
                <a:rPr kumimoji="1" lang="en-US" altLang="ja-JP" sz="1000" b="0" i="0" u="none" strike="noStrike" kern="1200" cap="none" spc="0" normalizeH="0" baseline="0" noProof="0" dirty="0" err="1">
                  <a:ln>
                    <a:noFill/>
                  </a:ln>
                  <a:solidFill>
                    <a:prstClr val="black"/>
                  </a:solidFill>
                  <a:effectLst/>
                  <a:uLnTx/>
                  <a:uFillTx/>
                  <a:latin typeface="+mj-lt"/>
                  <a:ea typeface="游ゴシック" panose="020B0400000000000000" pitchFamily="50" charset="-128"/>
                  <a:cs typeface="+mn-cs"/>
                </a:rPr>
                <a:t>i</a:t>
              </a:r>
              <a:endParaRPr kumimoji="1" lang="ja-JP" altLang="en-US" sz="1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endParaRPr>
            </a:p>
          </p:txBody>
        </p:sp>
        <p:sp>
          <p:nvSpPr>
            <p:cNvPr id="76" name="楕円 75">
              <a:extLst>
                <a:ext uri="{FF2B5EF4-FFF2-40B4-BE49-F238E27FC236}">
                  <a16:creationId xmlns:a16="http://schemas.microsoft.com/office/drawing/2014/main" id="{D88DB4D6-1107-4CA5-AFCD-5AA17F6E99D2}"/>
                </a:ext>
              </a:extLst>
            </p:cNvPr>
            <p:cNvSpPr/>
            <p:nvPr/>
          </p:nvSpPr>
          <p:spPr>
            <a:xfrm>
              <a:off x="6129580" y="1066800"/>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a</a:t>
              </a:r>
              <a:r>
                <a:rPr kumimoji="1" lang="en-US" altLang="ja-JP" sz="1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_</a:t>
              </a:r>
            </a:p>
            <a:p>
              <a:pPr marL="0" marR="0" lvl="0" indent="0" algn="ctr" defTabSz="457200" rtl="0" eaLnBrk="1" fontAlgn="auto" latinLnBrk="0" hangingPunct="1">
                <a:lnSpc>
                  <a:spcPts val="800"/>
                </a:lnSpc>
                <a:spcBef>
                  <a:spcPts val="0"/>
                </a:spcBef>
                <a:spcAft>
                  <a:spcPts val="0"/>
                </a:spcAft>
                <a:buClrTx/>
                <a:buSzTx/>
                <a:buFontTx/>
                <a:buNone/>
                <a:tabLst/>
                <a:defRPr/>
              </a:pPr>
              <a:r>
                <a:rPr kumimoji="1" lang="en-US" altLang="ja-JP" sz="800" dirty="0">
                  <a:solidFill>
                    <a:prstClr val="black"/>
                  </a:solidFill>
                  <a:latin typeface="+mj-lt"/>
                  <a:ea typeface="游ゴシック" panose="020B0400000000000000" pitchFamily="50" charset="-128"/>
                </a:rPr>
                <a:t>Exhibition room</a:t>
              </a:r>
              <a:endParaRPr kumimoji="1" lang="ja-JP" altLang="en-US" sz="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endParaRPr>
            </a:p>
          </p:txBody>
        </p:sp>
        <p:sp>
          <p:nvSpPr>
            <p:cNvPr id="77" name="楕円 76">
              <a:extLst>
                <a:ext uri="{FF2B5EF4-FFF2-40B4-BE49-F238E27FC236}">
                  <a16:creationId xmlns:a16="http://schemas.microsoft.com/office/drawing/2014/main" id="{5E34199F-2027-4B3B-B902-0FCEA5E2F0AF}"/>
                </a:ext>
              </a:extLst>
            </p:cNvPr>
            <p:cNvSpPr/>
            <p:nvPr/>
          </p:nvSpPr>
          <p:spPr>
            <a:xfrm>
              <a:off x="6833553" y="1066800"/>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b</a:t>
              </a:r>
              <a:r>
                <a:rPr kumimoji="1" lang="en-US" altLang="ja-JP" sz="1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_</a:t>
              </a:r>
            </a:p>
            <a:p>
              <a:pPr marL="0" marR="0" lvl="0" indent="0" algn="ctr" defTabSz="457200" rtl="0" eaLnBrk="1" fontAlgn="auto" latinLnBrk="0" hangingPunct="1">
                <a:lnSpc>
                  <a:spcPts val="800"/>
                </a:lnSpc>
                <a:spcBef>
                  <a:spcPts val="0"/>
                </a:spcBef>
                <a:spcAft>
                  <a:spcPts val="0"/>
                </a:spcAft>
                <a:buClrTx/>
                <a:buSzTx/>
                <a:buFontTx/>
                <a:buNone/>
                <a:tabLst/>
                <a:defRPr/>
              </a:pPr>
              <a:r>
                <a:rPr kumimoji="1" lang="en-US" altLang="ja-JP" sz="800" dirty="0">
                  <a:solidFill>
                    <a:prstClr val="black"/>
                  </a:solidFill>
                  <a:latin typeface="+mj-lt"/>
                  <a:ea typeface="游ゴシック" panose="020B0400000000000000" pitchFamily="50" charset="-128"/>
                </a:rPr>
                <a:t>Exhibition room</a:t>
              </a:r>
              <a:endParaRPr kumimoji="1" lang="ja-JP" altLang="en-US" sz="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D84116FA-85C0-4E4E-A226-B4584DB46658}"/>
                </a:ext>
              </a:extLst>
            </p:cNvPr>
            <p:cNvSpPr txBox="1"/>
            <p:nvPr/>
          </p:nvSpPr>
          <p:spPr>
            <a:xfrm>
              <a:off x="3264822" y="1211265"/>
              <a:ext cx="87716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a:t>
              </a:r>
            </a:p>
          </p:txBody>
        </p:sp>
        <p:sp>
          <p:nvSpPr>
            <p:cNvPr id="79" name="テキスト ボックス 78">
              <a:extLst>
                <a:ext uri="{FF2B5EF4-FFF2-40B4-BE49-F238E27FC236}">
                  <a16:creationId xmlns:a16="http://schemas.microsoft.com/office/drawing/2014/main" id="{BBAD51A2-6AB7-42AA-A559-36550A77994E}"/>
                </a:ext>
              </a:extLst>
            </p:cNvPr>
            <p:cNvSpPr txBox="1"/>
            <p:nvPr/>
          </p:nvSpPr>
          <p:spPr>
            <a:xfrm>
              <a:off x="5322729" y="1211034"/>
              <a:ext cx="87716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a:t>
              </a:r>
            </a:p>
          </p:txBody>
        </p:sp>
        <p:sp>
          <p:nvSpPr>
            <p:cNvPr id="80" name="テキスト ボックス 79">
              <a:extLst>
                <a:ext uri="{FF2B5EF4-FFF2-40B4-BE49-F238E27FC236}">
                  <a16:creationId xmlns:a16="http://schemas.microsoft.com/office/drawing/2014/main" id="{4C6B45C7-FC25-4BFC-B614-CFDF120F976A}"/>
                </a:ext>
              </a:extLst>
            </p:cNvPr>
            <p:cNvSpPr txBox="1"/>
            <p:nvPr/>
          </p:nvSpPr>
          <p:spPr>
            <a:xfrm>
              <a:off x="1612005" y="2059062"/>
              <a:ext cx="206659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d</a:t>
              </a:r>
              <a:r>
                <a:rPr kumimoji="1" lang="en-US" altLang="ja-JP" sz="1800" b="0" i="0" u="none" strike="noStrike" kern="1200" cap="none" spc="0" normalizeH="0" baseline="-25000" noProof="0" dirty="0">
                  <a:ln>
                    <a:noFill/>
                  </a:ln>
                  <a:solidFill>
                    <a:prstClr val="black"/>
                  </a:solidFill>
                  <a:effectLst/>
                  <a:uLnTx/>
                  <a:uFillTx/>
                  <a:latin typeface="+mj-lt"/>
                  <a:ea typeface="游ゴシック" panose="020B0400000000000000" pitchFamily="50" charset="-128"/>
                  <a:cs typeface="+mn-cs"/>
                </a:rPr>
                <a:t>H1</a:t>
              </a: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 d</a:t>
              </a:r>
              <a:r>
                <a:rPr kumimoji="1" lang="en-US" altLang="ja-JP" sz="1800" b="0" i="0" u="none" strike="noStrike" kern="1200" cap="none" spc="0" normalizeH="0" baseline="-25000" noProof="0" dirty="0">
                  <a:ln>
                    <a:noFill/>
                  </a:ln>
                  <a:solidFill>
                    <a:prstClr val="black"/>
                  </a:solidFill>
                  <a:effectLst/>
                  <a:uLnTx/>
                  <a:uFillTx/>
                  <a:latin typeface="+mj-lt"/>
                  <a:ea typeface="游ゴシック" panose="020B0400000000000000" pitchFamily="50" charset="-128"/>
                  <a:cs typeface="+mn-cs"/>
                </a:rPr>
                <a:t>H2</a:t>
              </a:r>
              <a:r>
                <a:rPr kumimoji="1" lang="ja-JP" altLang="en-US"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mj-lt"/>
                  <a:ea typeface="游ゴシック" panose="020B0400000000000000" pitchFamily="50" charset="-128"/>
                  <a:cs typeface="+mn-cs"/>
                </a:rPr>
                <a:t>d</a:t>
              </a:r>
              <a:r>
                <a:rPr kumimoji="1" lang="en-US" altLang="ja-JP" sz="1800" b="0" i="0" u="none" strike="noStrike" kern="1200" cap="none" spc="0" normalizeH="0" baseline="-25000" noProof="0" dirty="0" err="1">
                  <a:ln>
                    <a:noFill/>
                  </a:ln>
                  <a:solidFill>
                    <a:prstClr val="black"/>
                  </a:solidFill>
                  <a:effectLst/>
                  <a:uLnTx/>
                  <a:uFillTx/>
                  <a:latin typeface="+mj-lt"/>
                  <a:ea typeface="游ゴシック" panose="020B0400000000000000" pitchFamily="50" charset="-128"/>
                  <a:cs typeface="+mn-cs"/>
                </a:rPr>
                <a:t>HN</a:t>
              </a:r>
              <a:endParaRPr kumimoji="1" lang="ja-JP" altLang="en-US" sz="1800" b="0" i="0" u="none" strike="noStrike" kern="1200" cap="none" spc="0" normalizeH="0" baseline="-25000" noProof="0" dirty="0">
                <a:ln>
                  <a:noFill/>
                </a:ln>
                <a:solidFill>
                  <a:prstClr val="black"/>
                </a:solidFill>
                <a:effectLst/>
                <a:uLnTx/>
                <a:uFillTx/>
                <a:latin typeface="+mj-lt"/>
                <a:ea typeface="游ゴシック" panose="020B0400000000000000" pitchFamily="50" charset="-128"/>
                <a:cs typeface="+mn-cs"/>
              </a:endParaRPr>
            </a:p>
          </p:txBody>
        </p:sp>
        <p:sp>
          <p:nvSpPr>
            <p:cNvPr id="81" name="テキスト ボックス 80">
              <a:extLst>
                <a:ext uri="{FF2B5EF4-FFF2-40B4-BE49-F238E27FC236}">
                  <a16:creationId xmlns:a16="http://schemas.microsoft.com/office/drawing/2014/main" id="{384FCF5B-BD8A-4398-ABAE-22F92AD49DF1}"/>
                </a:ext>
              </a:extLst>
            </p:cNvPr>
            <p:cNvSpPr txBox="1"/>
            <p:nvPr/>
          </p:nvSpPr>
          <p:spPr>
            <a:xfrm>
              <a:off x="5809875" y="2059062"/>
              <a:ext cx="2042547"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d</a:t>
              </a:r>
              <a:r>
                <a:rPr kumimoji="1" lang="en-US" altLang="ja-JP" baseline="-25000" dirty="0">
                  <a:solidFill>
                    <a:prstClr val="black"/>
                  </a:solidFill>
                  <a:latin typeface="+mj-lt"/>
                  <a:ea typeface="游ゴシック" panose="020B0400000000000000" pitchFamily="50" charset="-128"/>
                </a:rPr>
                <a:t>E</a:t>
              </a:r>
              <a:r>
                <a:rPr kumimoji="1" lang="en-US" altLang="ja-JP" sz="1800" b="0" i="0" u="none" strike="noStrike" kern="1200" cap="none" spc="0" normalizeH="0" baseline="-25000" noProof="0" dirty="0">
                  <a:ln>
                    <a:noFill/>
                  </a:ln>
                  <a:solidFill>
                    <a:prstClr val="black"/>
                  </a:solidFill>
                  <a:effectLst/>
                  <a:uLnTx/>
                  <a:uFillTx/>
                  <a:latin typeface="+mj-lt"/>
                  <a:ea typeface="游ゴシック" panose="020B0400000000000000" pitchFamily="50" charset="-128"/>
                  <a:cs typeface="+mn-cs"/>
                </a:rPr>
                <a:t>1</a:t>
              </a: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 d</a:t>
              </a:r>
              <a:r>
                <a:rPr kumimoji="1" lang="en-US" altLang="ja-JP" sz="1800" b="0" i="0" u="none" strike="noStrike" kern="1200" cap="none" spc="0" normalizeH="0" baseline="-25000" noProof="0" dirty="0">
                  <a:ln>
                    <a:noFill/>
                  </a:ln>
                  <a:solidFill>
                    <a:prstClr val="black"/>
                  </a:solidFill>
                  <a:effectLst/>
                  <a:uLnTx/>
                  <a:uFillTx/>
                  <a:latin typeface="+mj-lt"/>
                  <a:ea typeface="游ゴシック" panose="020B0400000000000000" pitchFamily="50" charset="-128"/>
                  <a:cs typeface="+mn-cs"/>
                </a:rPr>
                <a:t>E2</a:t>
              </a:r>
              <a:r>
                <a:rPr kumimoji="1" lang="ja-JP" altLang="en-US"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a:t>
              </a:r>
              <a:r>
                <a:rPr kumimoji="1" lang="en-US" altLang="ja-JP" dirty="0">
                  <a:solidFill>
                    <a:prstClr val="black"/>
                  </a:solidFill>
                  <a:latin typeface="+mj-lt"/>
                  <a:ea typeface="游ゴシック" panose="020B0400000000000000" pitchFamily="50" charset="-128"/>
                </a:rPr>
                <a:t>,</a:t>
              </a:r>
              <a:r>
                <a:rPr kumimoji="1" lang="en-US" altLang="ja-JP" sz="1800" b="0" i="0" u="none" strike="noStrike" kern="1200" cap="none" spc="0" normalizeH="0" baseline="0" noProof="0" dirty="0" err="1">
                  <a:ln>
                    <a:noFill/>
                  </a:ln>
                  <a:solidFill>
                    <a:prstClr val="black"/>
                  </a:solidFill>
                  <a:effectLst/>
                  <a:uLnTx/>
                  <a:uFillTx/>
                  <a:latin typeface="+mj-lt"/>
                  <a:ea typeface="游ゴシック" panose="020B0400000000000000" pitchFamily="50" charset="-128"/>
                  <a:cs typeface="+mn-cs"/>
                </a:rPr>
                <a:t>d</a:t>
              </a:r>
              <a:r>
                <a:rPr kumimoji="1" lang="en-US" altLang="ja-JP" sz="1800" b="0" i="0" u="none" strike="noStrike" kern="1200" cap="none" spc="0" normalizeH="0" baseline="-25000" noProof="0" dirty="0" err="1">
                  <a:ln>
                    <a:noFill/>
                  </a:ln>
                  <a:solidFill>
                    <a:prstClr val="black"/>
                  </a:solidFill>
                  <a:effectLst/>
                  <a:uLnTx/>
                  <a:uFillTx/>
                  <a:latin typeface="+mj-lt"/>
                  <a:ea typeface="游ゴシック" panose="020B0400000000000000" pitchFamily="50" charset="-128"/>
                  <a:cs typeface="+mn-cs"/>
                </a:rPr>
                <a:t>EN</a:t>
              </a:r>
              <a:endParaRPr kumimoji="1" lang="ja-JP" altLang="en-US" sz="1800" b="0" i="0" u="none" strike="noStrike" kern="1200" cap="none" spc="0" normalizeH="0" baseline="-25000" noProof="0" dirty="0">
                <a:ln>
                  <a:noFill/>
                </a:ln>
                <a:solidFill>
                  <a:prstClr val="black"/>
                </a:solidFill>
                <a:effectLst/>
                <a:uLnTx/>
                <a:uFillTx/>
                <a:latin typeface="+mj-lt"/>
                <a:ea typeface="游ゴシック" panose="020B0400000000000000" pitchFamily="50" charset="-128"/>
                <a:cs typeface="+mn-cs"/>
              </a:endParaRPr>
            </a:p>
          </p:txBody>
        </p:sp>
        <p:sp>
          <p:nvSpPr>
            <p:cNvPr id="82" name="テキスト ボックス 81">
              <a:extLst>
                <a:ext uri="{FF2B5EF4-FFF2-40B4-BE49-F238E27FC236}">
                  <a16:creationId xmlns:a16="http://schemas.microsoft.com/office/drawing/2014/main" id="{8FC85AB7-5DF2-49A4-9310-9F3FE210116B}"/>
                </a:ext>
              </a:extLst>
            </p:cNvPr>
            <p:cNvSpPr txBox="1"/>
            <p:nvPr/>
          </p:nvSpPr>
          <p:spPr>
            <a:xfrm>
              <a:off x="3779604" y="2059062"/>
              <a:ext cx="1835759"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d</a:t>
              </a:r>
              <a:r>
                <a:rPr kumimoji="1" lang="en-US" altLang="ja-JP" sz="1800" b="0" i="0" u="none" strike="noStrike" kern="1200" cap="none" spc="0" normalizeH="0" baseline="-25000" noProof="0" dirty="0">
                  <a:ln>
                    <a:noFill/>
                  </a:ln>
                  <a:solidFill>
                    <a:prstClr val="black"/>
                  </a:solidFill>
                  <a:effectLst/>
                  <a:uLnTx/>
                  <a:uFillTx/>
                  <a:latin typeface="+mj-lt"/>
                  <a:ea typeface="游ゴシック" panose="020B0400000000000000" pitchFamily="50" charset="-128"/>
                  <a:cs typeface="+mn-cs"/>
                </a:rPr>
                <a:t>i1</a:t>
              </a: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 d</a:t>
              </a:r>
              <a:r>
                <a:rPr kumimoji="1" lang="en-US" altLang="ja-JP" sz="1800" b="0" i="0" u="none" strike="noStrike" kern="1200" cap="none" spc="0" normalizeH="0" baseline="-25000" noProof="0" dirty="0">
                  <a:ln>
                    <a:noFill/>
                  </a:ln>
                  <a:solidFill>
                    <a:prstClr val="black"/>
                  </a:solidFill>
                  <a:effectLst/>
                  <a:uLnTx/>
                  <a:uFillTx/>
                  <a:latin typeface="+mj-lt"/>
                  <a:ea typeface="游ゴシック" panose="020B0400000000000000" pitchFamily="50" charset="-128"/>
                  <a:cs typeface="+mn-cs"/>
                </a:rPr>
                <a:t>i2</a:t>
              </a:r>
              <a:r>
                <a:rPr kumimoji="1" lang="ja-JP" altLang="en-US"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mj-lt"/>
                  <a:ea typeface="游ゴシック" panose="020B0400000000000000" pitchFamily="50" charset="-128"/>
                  <a:cs typeface="+mn-cs"/>
                </a:rPr>
                <a:t>d</a:t>
              </a:r>
              <a:r>
                <a:rPr kumimoji="1" lang="en-US" altLang="ja-JP" sz="1800" b="0" i="0" u="none" strike="noStrike" kern="1200" cap="none" spc="0" normalizeH="0" baseline="-25000" noProof="0" dirty="0" err="1">
                  <a:ln>
                    <a:noFill/>
                  </a:ln>
                  <a:solidFill>
                    <a:prstClr val="black"/>
                  </a:solidFill>
                  <a:effectLst/>
                  <a:uLnTx/>
                  <a:uFillTx/>
                  <a:latin typeface="+mj-lt"/>
                  <a:ea typeface="游ゴシック" panose="020B0400000000000000" pitchFamily="50" charset="-128"/>
                  <a:cs typeface="+mn-cs"/>
                </a:rPr>
                <a:t>iN</a:t>
              </a:r>
              <a:endParaRPr kumimoji="1" lang="ja-JP" altLang="en-US" sz="1800" b="0" i="0" u="none" strike="noStrike" kern="1200" cap="none" spc="0" normalizeH="0" baseline="-25000" noProof="0" dirty="0">
                <a:ln>
                  <a:noFill/>
                </a:ln>
                <a:solidFill>
                  <a:prstClr val="black"/>
                </a:solidFill>
                <a:effectLst/>
                <a:uLnTx/>
                <a:uFillTx/>
                <a:latin typeface="+mj-lt"/>
                <a:ea typeface="游ゴシック" panose="020B0400000000000000" pitchFamily="50" charset="-128"/>
                <a:cs typeface="+mn-cs"/>
              </a:endParaRPr>
            </a:p>
          </p:txBody>
        </p:sp>
        <p:cxnSp>
          <p:nvCxnSpPr>
            <p:cNvPr id="83" name="直線矢印コネクタ 82">
              <a:extLst>
                <a:ext uri="{FF2B5EF4-FFF2-40B4-BE49-F238E27FC236}">
                  <a16:creationId xmlns:a16="http://schemas.microsoft.com/office/drawing/2014/main" id="{9BE02C0E-30AF-4641-8D48-8FDF47F4B991}"/>
                </a:ext>
              </a:extLst>
            </p:cNvPr>
            <p:cNvCxnSpPr>
              <a:cxnSpLocks/>
              <a:stCxn id="72" idx="4"/>
            </p:cNvCxnSpPr>
            <p:nvPr/>
          </p:nvCxnSpPr>
          <p:spPr>
            <a:xfrm flipH="1">
              <a:off x="1912474" y="1678800"/>
              <a:ext cx="397973"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975DBD77-909D-4216-B15C-B78D6579622E}"/>
                </a:ext>
              </a:extLst>
            </p:cNvPr>
            <p:cNvCxnSpPr>
              <a:cxnSpLocks/>
              <a:stCxn id="72" idx="4"/>
            </p:cNvCxnSpPr>
            <p:nvPr/>
          </p:nvCxnSpPr>
          <p:spPr>
            <a:xfrm>
              <a:off x="2310447" y="1678800"/>
              <a:ext cx="64577"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4358E5-CD5D-480D-B2DB-3B43F8F62324}"/>
                </a:ext>
              </a:extLst>
            </p:cNvPr>
            <p:cNvCxnSpPr>
              <a:cxnSpLocks/>
              <a:stCxn id="72" idx="4"/>
            </p:cNvCxnSpPr>
            <p:nvPr/>
          </p:nvCxnSpPr>
          <p:spPr>
            <a:xfrm>
              <a:off x="2310447" y="1678800"/>
              <a:ext cx="920348"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017FCC79-6753-41F9-8B87-25B0F1BBA957}"/>
                </a:ext>
              </a:extLst>
            </p:cNvPr>
            <p:cNvCxnSpPr>
              <a:cxnSpLocks/>
              <a:stCxn id="74" idx="4"/>
            </p:cNvCxnSpPr>
            <p:nvPr/>
          </p:nvCxnSpPr>
          <p:spPr>
            <a:xfrm flipH="1">
              <a:off x="3978198" y="1678800"/>
              <a:ext cx="414188"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686DA7A0-A104-456F-B71E-BADBBF2E8A30}"/>
                </a:ext>
              </a:extLst>
            </p:cNvPr>
            <p:cNvCxnSpPr>
              <a:cxnSpLocks/>
              <a:stCxn id="74" idx="4"/>
            </p:cNvCxnSpPr>
            <p:nvPr/>
          </p:nvCxnSpPr>
          <p:spPr>
            <a:xfrm>
              <a:off x="4392386" y="1678800"/>
              <a:ext cx="43124"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69086B77-175A-4014-A88F-DAC5B57BB4CA}"/>
                </a:ext>
              </a:extLst>
            </p:cNvPr>
            <p:cNvCxnSpPr>
              <a:cxnSpLocks/>
              <a:stCxn id="74" idx="4"/>
            </p:cNvCxnSpPr>
            <p:nvPr/>
          </p:nvCxnSpPr>
          <p:spPr>
            <a:xfrm>
              <a:off x="4392386" y="1678800"/>
              <a:ext cx="920348"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1B0FB3BF-7341-44B9-9A7E-6EAF71AD93EE}"/>
                </a:ext>
              </a:extLst>
            </p:cNvPr>
            <p:cNvCxnSpPr>
              <a:cxnSpLocks/>
              <a:stCxn id="76" idx="4"/>
            </p:cNvCxnSpPr>
            <p:nvPr/>
          </p:nvCxnSpPr>
          <p:spPr>
            <a:xfrm flipH="1">
              <a:off x="6037607" y="1678800"/>
              <a:ext cx="397973" cy="380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9B17F65A-361D-4673-95D3-019351CF9EFC}"/>
                </a:ext>
              </a:extLst>
            </p:cNvPr>
            <p:cNvCxnSpPr>
              <a:cxnSpLocks/>
              <a:stCxn id="76" idx="4"/>
            </p:cNvCxnSpPr>
            <p:nvPr/>
          </p:nvCxnSpPr>
          <p:spPr>
            <a:xfrm>
              <a:off x="6435580" y="1678800"/>
              <a:ext cx="91975" cy="380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A8B798C3-D313-4D75-AD2B-6EDF547F24FF}"/>
                </a:ext>
              </a:extLst>
            </p:cNvPr>
            <p:cNvCxnSpPr>
              <a:cxnSpLocks/>
              <a:stCxn id="76" idx="4"/>
            </p:cNvCxnSpPr>
            <p:nvPr/>
          </p:nvCxnSpPr>
          <p:spPr>
            <a:xfrm>
              <a:off x="6435580" y="1678800"/>
              <a:ext cx="1009973" cy="380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72FC0A2E-05F2-46B3-BD20-460652A589EE}"/>
                </a:ext>
              </a:extLst>
            </p:cNvPr>
            <p:cNvCxnSpPr>
              <a:cxnSpLocks/>
              <a:stCxn id="73" idx="4"/>
            </p:cNvCxnSpPr>
            <p:nvPr/>
          </p:nvCxnSpPr>
          <p:spPr>
            <a:xfrm flipH="1">
              <a:off x="1912472" y="1678800"/>
              <a:ext cx="1101948"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4516D8FB-C9E9-490F-8570-332CC3161FE6}"/>
                </a:ext>
              </a:extLst>
            </p:cNvPr>
            <p:cNvCxnSpPr>
              <a:cxnSpLocks/>
              <a:stCxn id="73" idx="4"/>
            </p:cNvCxnSpPr>
            <p:nvPr/>
          </p:nvCxnSpPr>
          <p:spPr>
            <a:xfrm flipH="1">
              <a:off x="2371656" y="1678800"/>
              <a:ext cx="642764"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3AD8C0F7-72DF-4DF7-BDDF-872ED39D0421}"/>
                </a:ext>
              </a:extLst>
            </p:cNvPr>
            <p:cNvCxnSpPr>
              <a:cxnSpLocks/>
              <a:stCxn id="73" idx="4"/>
            </p:cNvCxnSpPr>
            <p:nvPr/>
          </p:nvCxnSpPr>
          <p:spPr>
            <a:xfrm>
              <a:off x="3014420" y="1678800"/>
              <a:ext cx="204846"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E093FAD6-6FD9-49EB-9A31-D10B5113676D}"/>
                </a:ext>
              </a:extLst>
            </p:cNvPr>
            <p:cNvCxnSpPr>
              <a:cxnSpLocks/>
              <a:stCxn id="75" idx="4"/>
            </p:cNvCxnSpPr>
            <p:nvPr/>
          </p:nvCxnSpPr>
          <p:spPr>
            <a:xfrm flipH="1">
              <a:off x="4002830" y="1678800"/>
              <a:ext cx="1093529"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D6ACA995-32F5-44D4-B58C-6D50A2D60F9B}"/>
                </a:ext>
              </a:extLst>
            </p:cNvPr>
            <p:cNvCxnSpPr>
              <a:cxnSpLocks/>
              <a:stCxn id="75" idx="4"/>
            </p:cNvCxnSpPr>
            <p:nvPr/>
          </p:nvCxnSpPr>
          <p:spPr>
            <a:xfrm flipH="1">
              <a:off x="4448173" y="1678800"/>
              <a:ext cx="648186"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C686BF50-AA00-469D-A7A9-55520C677D35}"/>
                </a:ext>
              </a:extLst>
            </p:cNvPr>
            <p:cNvCxnSpPr>
              <a:cxnSpLocks/>
              <a:stCxn id="75" idx="4"/>
            </p:cNvCxnSpPr>
            <p:nvPr/>
          </p:nvCxnSpPr>
          <p:spPr>
            <a:xfrm>
              <a:off x="5096359" y="1678800"/>
              <a:ext cx="216375"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E28046DE-8CEC-4D05-99E8-09960211E2F6}"/>
                </a:ext>
              </a:extLst>
            </p:cNvPr>
            <p:cNvCxnSpPr>
              <a:cxnSpLocks/>
              <a:stCxn id="77" idx="4"/>
            </p:cNvCxnSpPr>
            <p:nvPr/>
          </p:nvCxnSpPr>
          <p:spPr>
            <a:xfrm flipH="1">
              <a:off x="6037607" y="1678800"/>
              <a:ext cx="1101946"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44D2AA70-5E1C-42B8-B7FA-00F7F93CE826}"/>
                </a:ext>
              </a:extLst>
            </p:cNvPr>
            <p:cNvCxnSpPr>
              <a:cxnSpLocks/>
              <a:stCxn id="77" idx="4"/>
            </p:cNvCxnSpPr>
            <p:nvPr/>
          </p:nvCxnSpPr>
          <p:spPr>
            <a:xfrm flipH="1">
              <a:off x="6527555" y="1678800"/>
              <a:ext cx="611998"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7B8B955C-4080-409D-8C3F-CE89038E2D2B}"/>
                </a:ext>
              </a:extLst>
            </p:cNvPr>
            <p:cNvCxnSpPr>
              <a:cxnSpLocks/>
              <a:stCxn id="77" idx="4"/>
            </p:cNvCxnSpPr>
            <p:nvPr/>
          </p:nvCxnSpPr>
          <p:spPr>
            <a:xfrm>
              <a:off x="7139553" y="1678800"/>
              <a:ext cx="306000"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B499F9C6-F279-4F55-BD52-AB4ECC5BDE74}"/>
                </a:ext>
              </a:extLst>
            </p:cNvPr>
            <p:cNvSpPr txBox="1"/>
            <p:nvPr/>
          </p:nvSpPr>
          <p:spPr>
            <a:xfrm>
              <a:off x="880240" y="1918148"/>
              <a:ext cx="6719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Data</a:t>
              </a:r>
              <a:endParaRPr kumimoji="1" lang="ja-JP" altLang="en-US"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endParaRPr>
            </a:p>
          </p:txBody>
        </p:sp>
        <p:sp>
          <p:nvSpPr>
            <p:cNvPr id="102" name="テキスト ボックス 101">
              <a:extLst>
                <a:ext uri="{FF2B5EF4-FFF2-40B4-BE49-F238E27FC236}">
                  <a16:creationId xmlns:a16="http://schemas.microsoft.com/office/drawing/2014/main" id="{E64507FD-2C5B-4215-B582-B519701D4837}"/>
                </a:ext>
              </a:extLst>
            </p:cNvPr>
            <p:cNvSpPr txBox="1"/>
            <p:nvPr/>
          </p:nvSpPr>
          <p:spPr>
            <a:xfrm>
              <a:off x="856847" y="893605"/>
              <a:ext cx="126188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Parameter</a:t>
              </a:r>
              <a:endParaRPr kumimoji="1" lang="ja-JP" altLang="en-US" sz="18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endParaRPr>
            </a:p>
          </p:txBody>
        </p:sp>
      </p:grpSp>
      <p:pic>
        <p:nvPicPr>
          <p:cNvPr id="5" name="図 4">
            <a:extLst>
              <a:ext uri="{FF2B5EF4-FFF2-40B4-BE49-F238E27FC236}">
                <a16:creationId xmlns:a16="http://schemas.microsoft.com/office/drawing/2014/main" id="{7460CF79-937D-44F6-9BCD-6147A3CFC706}"/>
              </a:ext>
            </a:extLst>
          </p:cNvPr>
          <p:cNvPicPr>
            <a:picLocks noChangeAspect="1"/>
          </p:cNvPicPr>
          <p:nvPr/>
        </p:nvPicPr>
        <p:blipFill rotWithShape="1">
          <a:blip r:embed="rId3">
            <a:extLst>
              <a:ext uri="{28A0092B-C50C-407E-A947-70E740481C1C}">
                <a14:useLocalDpi xmlns:a14="http://schemas.microsoft.com/office/drawing/2010/main" val="0"/>
              </a:ext>
            </a:extLst>
          </a:blip>
          <a:srcRect l="76831" t="19595" b="60857"/>
          <a:stretch/>
        </p:blipFill>
        <p:spPr>
          <a:xfrm>
            <a:off x="5492661" y="3542327"/>
            <a:ext cx="2736000" cy="2310060"/>
          </a:xfrm>
          <a:prstGeom prst="rect">
            <a:avLst/>
          </a:prstGeom>
        </p:spPr>
      </p:pic>
      <p:pic>
        <p:nvPicPr>
          <p:cNvPr id="8" name="図 7">
            <a:extLst>
              <a:ext uri="{FF2B5EF4-FFF2-40B4-BE49-F238E27FC236}">
                <a16:creationId xmlns:a16="http://schemas.microsoft.com/office/drawing/2014/main" id="{18B19C7F-664A-4853-A793-77137D63631F}"/>
              </a:ext>
            </a:extLst>
          </p:cNvPr>
          <p:cNvPicPr>
            <a:picLocks noChangeAspect="1"/>
          </p:cNvPicPr>
          <p:nvPr/>
        </p:nvPicPr>
        <p:blipFill rotWithShape="1">
          <a:blip r:embed="rId3">
            <a:extLst>
              <a:ext uri="{28A0092B-C50C-407E-A947-70E740481C1C}">
                <a14:useLocalDpi xmlns:a14="http://schemas.microsoft.com/office/drawing/2010/main" val="0"/>
              </a:ext>
            </a:extLst>
          </a:blip>
          <a:srcRect l="27435" r="49966" b="80358"/>
          <a:stretch/>
        </p:blipFill>
        <p:spPr>
          <a:xfrm>
            <a:off x="1332343" y="3504136"/>
            <a:ext cx="2700000" cy="2348251"/>
          </a:xfrm>
          <a:prstGeom prst="rect">
            <a:avLst/>
          </a:prstGeom>
        </p:spPr>
      </p:pic>
      <p:sp>
        <p:nvSpPr>
          <p:cNvPr id="49" name="矢印: 右 48">
            <a:extLst>
              <a:ext uri="{FF2B5EF4-FFF2-40B4-BE49-F238E27FC236}">
                <a16:creationId xmlns:a16="http://schemas.microsoft.com/office/drawing/2014/main" id="{9174E46A-275E-44EC-A0A3-388340A84A46}"/>
              </a:ext>
            </a:extLst>
          </p:cNvPr>
          <p:cNvSpPr/>
          <p:nvPr/>
        </p:nvSpPr>
        <p:spPr bwMode="auto">
          <a:xfrm rot="5400000">
            <a:off x="2528271" y="2862200"/>
            <a:ext cx="419323" cy="936538"/>
          </a:xfrm>
          <a:prstGeom prst="right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50" name="矢印: 右 49">
            <a:extLst>
              <a:ext uri="{FF2B5EF4-FFF2-40B4-BE49-F238E27FC236}">
                <a16:creationId xmlns:a16="http://schemas.microsoft.com/office/drawing/2014/main" id="{8D9B9614-20A4-4E39-887E-A8B33477C293}"/>
              </a:ext>
            </a:extLst>
          </p:cNvPr>
          <p:cNvSpPr/>
          <p:nvPr/>
        </p:nvSpPr>
        <p:spPr bwMode="auto">
          <a:xfrm rot="5400000">
            <a:off x="6797137" y="2862202"/>
            <a:ext cx="419323" cy="936538"/>
          </a:xfrm>
          <a:prstGeom prst="right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107" name="テキスト ボックス 106">
            <a:extLst>
              <a:ext uri="{FF2B5EF4-FFF2-40B4-BE49-F238E27FC236}">
                <a16:creationId xmlns:a16="http://schemas.microsoft.com/office/drawing/2014/main" id="{74816FD8-9440-4636-BC31-B9AA2CD42797}"/>
              </a:ext>
            </a:extLst>
          </p:cNvPr>
          <p:cNvSpPr txBox="1"/>
          <p:nvPr/>
        </p:nvSpPr>
        <p:spPr>
          <a:xfrm>
            <a:off x="1787326" y="5852387"/>
            <a:ext cx="2025616" cy="461665"/>
          </a:xfrm>
          <a:prstGeom prst="rect">
            <a:avLst/>
          </a:prstGeom>
          <a:solidFill>
            <a:srgbClr val="FFC000">
              <a:alpha val="50000"/>
            </a:srgbClr>
          </a:solidFill>
        </p:spPr>
        <p:txBody>
          <a:bodyPr wrap="square" rtlCol="0">
            <a:spAutoFit/>
          </a:bodyPr>
          <a:lstStyle/>
          <a:p>
            <a:r>
              <a:rPr lang="en-US" altLang="ja-JP" sz="2400" dirty="0">
                <a:solidFill>
                  <a:srgbClr val="FF0000"/>
                </a:solidFill>
              </a:rPr>
              <a:t>GOOD</a:t>
            </a:r>
          </a:p>
        </p:txBody>
      </p:sp>
      <p:sp>
        <p:nvSpPr>
          <p:cNvPr id="109" name="テキスト ボックス 108">
            <a:extLst>
              <a:ext uri="{FF2B5EF4-FFF2-40B4-BE49-F238E27FC236}">
                <a16:creationId xmlns:a16="http://schemas.microsoft.com/office/drawing/2014/main" id="{334CCEBD-64A9-491E-B818-AF4735283D89}"/>
              </a:ext>
            </a:extLst>
          </p:cNvPr>
          <p:cNvSpPr txBox="1"/>
          <p:nvPr/>
        </p:nvSpPr>
        <p:spPr>
          <a:xfrm>
            <a:off x="5957271" y="5852387"/>
            <a:ext cx="2025616" cy="461665"/>
          </a:xfrm>
          <a:prstGeom prst="rect">
            <a:avLst/>
          </a:prstGeom>
          <a:solidFill>
            <a:srgbClr val="FFC000">
              <a:alpha val="50000"/>
            </a:srgbClr>
          </a:solidFill>
        </p:spPr>
        <p:txBody>
          <a:bodyPr wrap="square" rtlCol="0">
            <a:spAutoFit/>
          </a:bodyPr>
          <a:lstStyle/>
          <a:p>
            <a:r>
              <a:rPr lang="en-US" altLang="ja-JP" sz="2400" dirty="0">
                <a:solidFill>
                  <a:srgbClr val="FF0000"/>
                </a:solidFill>
              </a:rPr>
              <a:t>BAD</a:t>
            </a:r>
          </a:p>
        </p:txBody>
      </p:sp>
      <p:cxnSp>
        <p:nvCxnSpPr>
          <p:cNvPr id="10" name="直線矢印コネクタ 9">
            <a:extLst>
              <a:ext uri="{FF2B5EF4-FFF2-40B4-BE49-F238E27FC236}">
                <a16:creationId xmlns:a16="http://schemas.microsoft.com/office/drawing/2014/main" id="{1AF9E91E-2A05-46F4-B0EE-2C85D38F7935}"/>
              </a:ext>
            </a:extLst>
          </p:cNvPr>
          <p:cNvCxnSpPr>
            <a:cxnSpLocks/>
            <a:stCxn id="51" idx="1"/>
          </p:cNvCxnSpPr>
          <p:nvPr/>
        </p:nvCxnSpPr>
        <p:spPr bwMode="auto">
          <a:xfrm flipH="1">
            <a:off x="6623437" y="5008991"/>
            <a:ext cx="584713" cy="409913"/>
          </a:xfrm>
          <a:prstGeom prst="straightConnector1">
            <a:avLst/>
          </a:prstGeom>
          <a:noFill/>
          <a:ln w="38100" cap="flat" cmpd="sng" algn="ctr">
            <a:solidFill>
              <a:srgbClr val="FF0000"/>
            </a:solidFill>
            <a:prstDash val="solid"/>
            <a:round/>
            <a:headEnd type="none" w="med" len="med"/>
            <a:tailEnd type="triangle"/>
          </a:ln>
          <a:effectLst/>
        </p:spPr>
      </p:cxnSp>
      <p:sp>
        <p:nvSpPr>
          <p:cNvPr id="3" name="角丸四角形 2">
            <a:extLst>
              <a:ext uri="{FF2B5EF4-FFF2-40B4-BE49-F238E27FC236}">
                <a16:creationId xmlns:a16="http://schemas.microsoft.com/office/drawing/2014/main" id="{DC033574-A066-994A-A2C8-D83103CAF97E}"/>
              </a:ext>
            </a:extLst>
          </p:cNvPr>
          <p:cNvSpPr/>
          <p:nvPr/>
        </p:nvSpPr>
        <p:spPr bwMode="auto">
          <a:xfrm>
            <a:off x="5540061" y="961461"/>
            <a:ext cx="2801410" cy="5343086"/>
          </a:xfrm>
          <a:prstGeom prst="roundRect">
            <a:avLst/>
          </a:prstGeom>
          <a:noFill/>
          <a:ln w="19050" cap="flat" cmpd="sng" algn="ctr">
            <a:solidFill>
              <a:srgbClr val="00B05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51" name="テキスト ボックス 50">
            <a:extLst>
              <a:ext uri="{FF2B5EF4-FFF2-40B4-BE49-F238E27FC236}">
                <a16:creationId xmlns:a16="http://schemas.microsoft.com/office/drawing/2014/main" id="{08F4DC01-9E62-4609-9D1A-F06F5CD910B2}"/>
              </a:ext>
            </a:extLst>
          </p:cNvPr>
          <p:cNvSpPr txBox="1"/>
          <p:nvPr/>
        </p:nvSpPr>
        <p:spPr>
          <a:xfrm>
            <a:off x="7208150" y="4685825"/>
            <a:ext cx="1549473" cy="646331"/>
          </a:xfrm>
          <a:prstGeom prst="rect">
            <a:avLst/>
          </a:prstGeom>
          <a:solidFill>
            <a:schemeClr val="bg1"/>
          </a:solidFill>
        </p:spPr>
        <p:txBody>
          <a:bodyPr wrap="square" rtlCol="0">
            <a:spAutoFit/>
          </a:bodyPr>
          <a:lstStyle/>
          <a:p>
            <a:pPr algn="just"/>
            <a:r>
              <a:rPr lang="en-US" altLang="ja-JP" sz="1200" dirty="0">
                <a:solidFill>
                  <a:srgbClr val="FF0000"/>
                </a:solidFill>
              </a:rPr>
              <a:t>Distribution pattern differs from those for other room uses</a:t>
            </a:r>
          </a:p>
        </p:txBody>
      </p:sp>
      <p:sp>
        <p:nvSpPr>
          <p:cNvPr id="52" name="角丸四角形 51">
            <a:extLst>
              <a:ext uri="{FF2B5EF4-FFF2-40B4-BE49-F238E27FC236}">
                <a16:creationId xmlns:a16="http://schemas.microsoft.com/office/drawing/2014/main" id="{43A83A60-F1E7-844B-94FD-BA027D0CB262}"/>
              </a:ext>
            </a:extLst>
          </p:cNvPr>
          <p:cNvSpPr/>
          <p:nvPr/>
        </p:nvSpPr>
        <p:spPr bwMode="auto">
          <a:xfrm>
            <a:off x="1294380" y="970966"/>
            <a:ext cx="2801410" cy="5343086"/>
          </a:xfrm>
          <a:prstGeom prst="roundRect">
            <a:avLst/>
          </a:prstGeom>
          <a:noFill/>
          <a:ln w="19050" cap="flat" cmpd="sng" algn="ctr">
            <a:solidFill>
              <a:srgbClr val="FF9933"/>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53" name="吹き出し: 四角形 14">
            <a:extLst>
              <a:ext uri="{FF2B5EF4-FFF2-40B4-BE49-F238E27FC236}">
                <a16:creationId xmlns:a16="http://schemas.microsoft.com/office/drawing/2014/main" id="{AD153AA3-7EC3-EC3F-28F0-25E3E4F61793}"/>
              </a:ext>
            </a:extLst>
          </p:cNvPr>
          <p:cNvSpPr/>
          <p:nvPr/>
        </p:nvSpPr>
        <p:spPr bwMode="auto">
          <a:xfrm>
            <a:off x="755260" y="2970964"/>
            <a:ext cx="1296000" cy="504000"/>
          </a:xfrm>
          <a:prstGeom prst="wedgeRectCallout">
            <a:avLst>
              <a:gd name="adj1" fmla="val 26007"/>
              <a:gd name="adj2" fmla="val -101784"/>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altLang="ja-JP" b="1" dirty="0">
                <a:solidFill>
                  <a:schemeClr val="bg1"/>
                </a:solidFill>
                <a:effectLst>
                  <a:outerShdw blurRad="38100" dist="38100" dir="2700000" algn="tl">
                    <a:srgbClr val="000000">
                      <a:alpha val="43137"/>
                    </a:srgbClr>
                  </a:outerShdw>
                </a:effectLst>
              </a:rPr>
              <a:t>sufficient data</a:t>
            </a:r>
          </a:p>
        </p:txBody>
      </p:sp>
      <p:sp>
        <p:nvSpPr>
          <p:cNvPr id="54" name="吹き出し: 四角形 15">
            <a:extLst>
              <a:ext uri="{FF2B5EF4-FFF2-40B4-BE49-F238E27FC236}">
                <a16:creationId xmlns:a16="http://schemas.microsoft.com/office/drawing/2014/main" id="{3CA0AD62-7D74-28E3-B997-D9F9AC4EA012}"/>
              </a:ext>
            </a:extLst>
          </p:cNvPr>
          <p:cNvSpPr/>
          <p:nvPr/>
        </p:nvSpPr>
        <p:spPr bwMode="auto">
          <a:xfrm>
            <a:off x="7515062" y="2970964"/>
            <a:ext cx="1427197" cy="504000"/>
          </a:xfrm>
          <a:prstGeom prst="wedgeRectCallout">
            <a:avLst>
              <a:gd name="adj1" fmla="val -41235"/>
              <a:gd name="adj2" fmla="val -11095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altLang="ja-JP" b="1" dirty="0">
                <a:solidFill>
                  <a:schemeClr val="bg1"/>
                </a:solidFill>
                <a:effectLst>
                  <a:outerShdw blurRad="38100" dist="38100" dir="2700000" algn="tl">
                    <a:srgbClr val="000000">
                      <a:alpha val="43137"/>
                    </a:srgbClr>
                  </a:outerShdw>
                </a:effectLst>
              </a:rPr>
              <a:t>insufficient data</a:t>
            </a:r>
          </a:p>
        </p:txBody>
      </p:sp>
    </p:spTree>
    <p:extLst>
      <p:ext uri="{BB962C8B-B14F-4D97-AF65-F5344CB8AC3E}">
        <p14:creationId xmlns:p14="http://schemas.microsoft.com/office/powerpoint/2010/main" val="193638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8871" y="268195"/>
            <a:ext cx="8793131" cy="615950"/>
          </a:xfrm>
        </p:spPr>
        <p:txBody>
          <a:bodyPr/>
          <a:lstStyle/>
          <a:p>
            <a:r>
              <a:rPr lang="en-US" altLang="ja-JP" dirty="0"/>
              <a:t>Estimation by Hierarchical</a:t>
            </a:r>
            <a:r>
              <a:rPr lang="ja-JP" altLang="en-US" dirty="0"/>
              <a:t> </a:t>
            </a:r>
            <a:r>
              <a:rPr lang="en-US" altLang="ja-JP" dirty="0"/>
              <a:t>Bayesian method</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pSp>
        <p:nvGrpSpPr>
          <p:cNvPr id="45" name="グループ化 44">
            <a:extLst>
              <a:ext uri="{FF2B5EF4-FFF2-40B4-BE49-F238E27FC236}">
                <a16:creationId xmlns:a16="http://schemas.microsoft.com/office/drawing/2014/main" id="{DAB21CF3-D30C-4ED8-964C-FEEDBA2994CB}"/>
              </a:ext>
            </a:extLst>
          </p:cNvPr>
          <p:cNvGrpSpPr/>
          <p:nvPr/>
        </p:nvGrpSpPr>
        <p:grpSpPr>
          <a:xfrm>
            <a:off x="955438" y="917856"/>
            <a:ext cx="7233124" cy="2514095"/>
            <a:chOff x="955438" y="1880150"/>
            <a:chExt cx="7233124" cy="2514095"/>
          </a:xfrm>
        </p:grpSpPr>
        <p:grpSp>
          <p:nvGrpSpPr>
            <p:cNvPr id="46" name="グループ化 45">
              <a:extLst>
                <a:ext uri="{FF2B5EF4-FFF2-40B4-BE49-F238E27FC236}">
                  <a16:creationId xmlns:a16="http://schemas.microsoft.com/office/drawing/2014/main" id="{BFC0F352-FC5B-4122-9735-20B1B2AC5C92}"/>
                </a:ext>
              </a:extLst>
            </p:cNvPr>
            <p:cNvGrpSpPr/>
            <p:nvPr/>
          </p:nvGrpSpPr>
          <p:grpSpPr>
            <a:xfrm>
              <a:off x="955438" y="1880150"/>
              <a:ext cx="7233124" cy="2514095"/>
              <a:chOff x="880240" y="1526582"/>
              <a:chExt cx="7233124" cy="2514095"/>
            </a:xfrm>
          </p:grpSpPr>
          <p:sp>
            <p:nvSpPr>
              <p:cNvPr id="51" name="四角形: 角を丸くする 50">
                <a:extLst>
                  <a:ext uri="{FF2B5EF4-FFF2-40B4-BE49-F238E27FC236}">
                    <a16:creationId xmlns:a16="http://schemas.microsoft.com/office/drawing/2014/main" id="{4974E1F5-84AD-477E-992A-B16B39A78DC5}"/>
                  </a:ext>
                </a:extLst>
              </p:cNvPr>
              <p:cNvSpPr/>
              <p:nvPr/>
            </p:nvSpPr>
            <p:spPr>
              <a:xfrm>
                <a:off x="880240" y="1526582"/>
                <a:ext cx="7233124" cy="1715009"/>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四角形: 角を丸くする 51">
                <a:extLst>
                  <a:ext uri="{FF2B5EF4-FFF2-40B4-BE49-F238E27FC236}">
                    <a16:creationId xmlns:a16="http://schemas.microsoft.com/office/drawing/2014/main" id="{AF9751E5-93CC-4A79-98F7-60E1EA4BFDCE}"/>
                  </a:ext>
                </a:extLst>
              </p:cNvPr>
              <p:cNvSpPr/>
              <p:nvPr/>
            </p:nvSpPr>
            <p:spPr>
              <a:xfrm>
                <a:off x="880240" y="3382737"/>
                <a:ext cx="7233123" cy="65794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楕円 52">
                <a:extLst>
                  <a:ext uri="{FF2B5EF4-FFF2-40B4-BE49-F238E27FC236}">
                    <a16:creationId xmlns:a16="http://schemas.microsoft.com/office/drawing/2014/main" id="{A6DB71F4-E4B5-4412-A9EA-9C4537A08B95}"/>
                  </a:ext>
                </a:extLst>
              </p:cNvPr>
              <p:cNvSpPr/>
              <p:nvPr/>
            </p:nvSpPr>
            <p:spPr>
              <a:xfrm>
                <a:off x="3474386" y="1613523"/>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楕円 53">
                <a:extLst>
                  <a:ext uri="{FF2B5EF4-FFF2-40B4-BE49-F238E27FC236}">
                    <a16:creationId xmlns:a16="http://schemas.microsoft.com/office/drawing/2014/main" id="{43E7D52D-2D44-4205-BF36-D8B849E8D89A}"/>
                  </a:ext>
                </a:extLst>
              </p:cNvPr>
              <p:cNvSpPr/>
              <p:nvPr/>
            </p:nvSpPr>
            <p:spPr>
              <a:xfrm>
                <a:off x="5402359" y="1613523"/>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楕円 54">
                <a:extLst>
                  <a:ext uri="{FF2B5EF4-FFF2-40B4-BE49-F238E27FC236}">
                    <a16:creationId xmlns:a16="http://schemas.microsoft.com/office/drawing/2014/main" id="{4E4456E6-A68B-40F2-87B1-7EEED199C084}"/>
                  </a:ext>
                </a:extLst>
              </p:cNvPr>
              <p:cNvSpPr/>
              <p:nvPr/>
            </p:nvSpPr>
            <p:spPr>
              <a:xfrm>
                <a:off x="2004447" y="2531389"/>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_</a:t>
                </a:r>
              </a:p>
              <a:p>
                <a:pPr algn="ctr">
                  <a:lnSpc>
                    <a:spcPts val="800"/>
                  </a:lnSpc>
                  <a:defRPr/>
                </a:pPr>
                <a:r>
                  <a:rPr kumimoji="1" lang="en-US" altLang="ja-JP" sz="800" dirty="0">
                    <a:solidFill>
                      <a:prstClr val="black"/>
                    </a:solidFill>
                    <a:latin typeface="Calibri" panose="020F0502020204030204"/>
                    <a:ea typeface="游ゴシック" panose="020B0400000000000000" pitchFamily="50" charset="-128"/>
                  </a:rPr>
                  <a:t>Habitable room</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6" name="楕円 55">
                <a:extLst>
                  <a:ext uri="{FF2B5EF4-FFF2-40B4-BE49-F238E27FC236}">
                    <a16:creationId xmlns:a16="http://schemas.microsoft.com/office/drawing/2014/main" id="{3F5FA7A8-6865-4280-B9B8-6537B1ED1C19}"/>
                  </a:ext>
                </a:extLst>
              </p:cNvPr>
              <p:cNvSpPr/>
              <p:nvPr/>
            </p:nvSpPr>
            <p:spPr>
              <a:xfrm>
                <a:off x="2708420" y="2531389"/>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_</a:t>
                </a:r>
              </a:p>
              <a:p>
                <a:pPr algn="ctr">
                  <a:lnSpc>
                    <a:spcPts val="800"/>
                  </a:lnSpc>
                  <a:defRPr/>
                </a:pPr>
                <a:r>
                  <a:rPr kumimoji="1" lang="en-US" altLang="ja-JP" sz="800" dirty="0">
                    <a:solidFill>
                      <a:prstClr val="black"/>
                    </a:solidFill>
                    <a:latin typeface="Calibri" panose="020F0502020204030204"/>
                    <a:ea typeface="游ゴシック" panose="020B0400000000000000" pitchFamily="50" charset="-128"/>
                  </a:rPr>
                  <a:t>Habitable room</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楕円 56">
                <a:extLst>
                  <a:ext uri="{FF2B5EF4-FFF2-40B4-BE49-F238E27FC236}">
                    <a16:creationId xmlns:a16="http://schemas.microsoft.com/office/drawing/2014/main" id="{AB35BBC4-F450-4FA2-A3B0-874F39910BDB}"/>
                  </a:ext>
                </a:extLst>
              </p:cNvPr>
              <p:cNvSpPr/>
              <p:nvPr/>
            </p:nvSpPr>
            <p:spPr>
              <a:xfrm>
                <a:off x="4086386" y="2531389"/>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a</a:t>
                </a:r>
                <a:r>
                  <a:rPr kumimoji="1" lang="en-US" altLang="ja-JP" sz="1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_i</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8" name="楕円 57">
                <a:extLst>
                  <a:ext uri="{FF2B5EF4-FFF2-40B4-BE49-F238E27FC236}">
                    <a16:creationId xmlns:a16="http://schemas.microsoft.com/office/drawing/2014/main" id="{997CC375-C641-49F5-B99A-F72D9438671B}"/>
                  </a:ext>
                </a:extLst>
              </p:cNvPr>
              <p:cNvSpPr/>
              <p:nvPr/>
            </p:nvSpPr>
            <p:spPr>
              <a:xfrm>
                <a:off x="4790359" y="2531389"/>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b</a:t>
                </a:r>
                <a:r>
                  <a:rPr kumimoji="1" lang="en-US" altLang="ja-JP" sz="1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_i</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9" name="楕円 58">
                <a:extLst>
                  <a:ext uri="{FF2B5EF4-FFF2-40B4-BE49-F238E27FC236}">
                    <a16:creationId xmlns:a16="http://schemas.microsoft.com/office/drawing/2014/main" id="{C1755BFE-EEF5-41ED-A89B-AB10AFAD24BD}"/>
                  </a:ext>
                </a:extLst>
              </p:cNvPr>
              <p:cNvSpPr/>
              <p:nvPr/>
            </p:nvSpPr>
            <p:spPr>
              <a:xfrm>
                <a:off x="6129580" y="2531389"/>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_</a:t>
                </a:r>
              </a:p>
              <a:p>
                <a:pPr marL="0" marR="0" lvl="0" indent="0" algn="ctr" defTabSz="457200" rtl="0" eaLnBrk="1" fontAlgn="auto" latinLnBrk="0" hangingPunct="1">
                  <a:lnSpc>
                    <a:spcPts val="800"/>
                  </a:lnSpc>
                  <a:spcBef>
                    <a:spcPts val="0"/>
                  </a:spcBef>
                  <a:spcAft>
                    <a:spcPts val="0"/>
                  </a:spcAft>
                  <a:buClrTx/>
                  <a:buSzTx/>
                  <a:buFontTx/>
                  <a:buNone/>
                  <a:tabLst/>
                  <a:defRPr/>
                </a:pPr>
                <a:r>
                  <a:rPr kumimoji="1" lang="en-US" altLang="ja-JP" sz="800" dirty="0">
                    <a:solidFill>
                      <a:prstClr val="black"/>
                    </a:solidFill>
                    <a:latin typeface="Calibri" panose="020F0502020204030204"/>
                    <a:ea typeface="游ゴシック" panose="020B0400000000000000" pitchFamily="50" charset="-128"/>
                  </a:rPr>
                  <a:t>Exhibition room</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0" name="楕円 59">
                <a:extLst>
                  <a:ext uri="{FF2B5EF4-FFF2-40B4-BE49-F238E27FC236}">
                    <a16:creationId xmlns:a16="http://schemas.microsoft.com/office/drawing/2014/main" id="{9225F467-1563-431A-948D-C575C7F4F962}"/>
                  </a:ext>
                </a:extLst>
              </p:cNvPr>
              <p:cNvSpPr/>
              <p:nvPr/>
            </p:nvSpPr>
            <p:spPr>
              <a:xfrm>
                <a:off x="6833553" y="2531389"/>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_</a:t>
                </a:r>
              </a:p>
              <a:p>
                <a:pPr marL="0" marR="0" lvl="0" indent="0" algn="ctr" defTabSz="457200" rtl="0" eaLnBrk="1" fontAlgn="auto" latinLnBrk="0" hangingPunct="1">
                  <a:lnSpc>
                    <a:spcPts val="800"/>
                  </a:lnSpc>
                  <a:spcBef>
                    <a:spcPts val="0"/>
                  </a:spcBef>
                  <a:spcAft>
                    <a:spcPts val="0"/>
                  </a:spcAft>
                  <a:buClrTx/>
                  <a:buSzTx/>
                  <a:buFontTx/>
                  <a:buNone/>
                  <a:tabLst/>
                  <a:defRPr/>
                </a:pPr>
                <a:r>
                  <a:rPr kumimoji="1" lang="en-US" altLang="ja-JP" sz="800" dirty="0">
                    <a:solidFill>
                      <a:prstClr val="black"/>
                    </a:solidFill>
                    <a:latin typeface="Calibri" panose="020F0502020204030204"/>
                    <a:ea typeface="游ゴシック" panose="020B0400000000000000" pitchFamily="50" charset="-128"/>
                  </a:rPr>
                  <a:t>Exhibition room</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61" name="直線矢印コネクタ 60">
                <a:extLst>
                  <a:ext uri="{FF2B5EF4-FFF2-40B4-BE49-F238E27FC236}">
                    <a16:creationId xmlns:a16="http://schemas.microsoft.com/office/drawing/2014/main" id="{D02E46E8-E77F-4485-A0FE-988881D8E827}"/>
                  </a:ext>
                </a:extLst>
              </p:cNvPr>
              <p:cNvCxnSpPr>
                <a:stCxn id="53" idx="3"/>
                <a:endCxn id="55" idx="0"/>
              </p:cNvCxnSpPr>
              <p:nvPr/>
            </p:nvCxnSpPr>
            <p:spPr>
              <a:xfrm flipH="1">
                <a:off x="2310447" y="2135898"/>
                <a:ext cx="1253564" cy="395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33DDAB74-C83F-4A05-A93D-55D3D0BA2424}"/>
                  </a:ext>
                </a:extLst>
              </p:cNvPr>
              <p:cNvCxnSpPr>
                <a:cxnSpLocks/>
                <a:stCxn id="53" idx="5"/>
                <a:endCxn id="59" idx="1"/>
              </p:cNvCxnSpPr>
              <p:nvPr/>
            </p:nvCxnSpPr>
            <p:spPr>
              <a:xfrm>
                <a:off x="3996761" y="2135898"/>
                <a:ext cx="2222444" cy="485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639B5B18-E863-4AD4-9426-40FE2C347ED3}"/>
                  </a:ext>
                </a:extLst>
              </p:cNvPr>
              <p:cNvCxnSpPr>
                <a:cxnSpLocks/>
                <a:stCxn id="53" idx="4"/>
                <a:endCxn id="57" idx="1"/>
              </p:cNvCxnSpPr>
              <p:nvPr/>
            </p:nvCxnSpPr>
            <p:spPr>
              <a:xfrm>
                <a:off x="3780386" y="2225523"/>
                <a:ext cx="395625" cy="395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ADEC4D44-2813-4A92-AF58-513E3DDF47F9}"/>
                  </a:ext>
                </a:extLst>
              </p:cNvPr>
              <p:cNvCxnSpPr>
                <a:cxnSpLocks/>
                <a:stCxn id="54" idx="3"/>
                <a:endCxn id="56" idx="7"/>
              </p:cNvCxnSpPr>
              <p:nvPr/>
            </p:nvCxnSpPr>
            <p:spPr>
              <a:xfrm flipH="1">
                <a:off x="3230795" y="2135898"/>
                <a:ext cx="2261189" cy="48511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FB46B8BF-3589-4772-BDDD-13073042C7A0}"/>
                  </a:ext>
                </a:extLst>
              </p:cNvPr>
              <p:cNvCxnSpPr>
                <a:cxnSpLocks/>
                <a:stCxn id="54" idx="4"/>
                <a:endCxn id="58" idx="7"/>
              </p:cNvCxnSpPr>
              <p:nvPr/>
            </p:nvCxnSpPr>
            <p:spPr>
              <a:xfrm flipH="1">
                <a:off x="5312734" y="2225523"/>
                <a:ext cx="395625" cy="39549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E918DE4E-4BC7-476E-9096-B80F59AC2ED2}"/>
                  </a:ext>
                </a:extLst>
              </p:cNvPr>
              <p:cNvCxnSpPr>
                <a:cxnSpLocks/>
                <a:stCxn id="54" idx="5"/>
                <a:endCxn id="60" idx="1"/>
              </p:cNvCxnSpPr>
              <p:nvPr/>
            </p:nvCxnSpPr>
            <p:spPr>
              <a:xfrm>
                <a:off x="5924734" y="2135898"/>
                <a:ext cx="998444" cy="48511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22AE2E91-7271-4A8C-8A8B-0B12249EA1CD}"/>
                  </a:ext>
                </a:extLst>
              </p:cNvPr>
              <p:cNvSpPr/>
              <p:nvPr/>
            </p:nvSpPr>
            <p:spPr>
              <a:xfrm>
                <a:off x="2601199" y="1613523"/>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a:t>
                </a:r>
                <a:r>
                  <a:rPr kumimoji="1" lang="en-US" altLang="ja-JP" sz="1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_a</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8" name="楕円 67">
                <a:extLst>
                  <a:ext uri="{FF2B5EF4-FFF2-40B4-BE49-F238E27FC236}">
                    <a16:creationId xmlns:a16="http://schemas.microsoft.com/office/drawing/2014/main" id="{2D40DD7B-A9FD-47CB-8EA4-5D61F9604C3B}"/>
                  </a:ext>
                </a:extLst>
              </p:cNvPr>
              <p:cNvSpPr/>
              <p:nvPr/>
            </p:nvSpPr>
            <p:spPr>
              <a:xfrm>
                <a:off x="6282580" y="1613523"/>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a:t>
                </a:r>
                <a:r>
                  <a:rPr kumimoji="1" lang="en-US" altLang="ja-JP" sz="1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_b</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08" name="直線矢印コネクタ 107">
                <a:extLst>
                  <a:ext uri="{FF2B5EF4-FFF2-40B4-BE49-F238E27FC236}">
                    <a16:creationId xmlns:a16="http://schemas.microsoft.com/office/drawing/2014/main" id="{D8CB1041-96C4-4F5F-AE46-2FCBED18F3FA}"/>
                  </a:ext>
                </a:extLst>
              </p:cNvPr>
              <p:cNvCxnSpPr>
                <a:cxnSpLocks/>
                <a:stCxn id="67" idx="4"/>
                <a:endCxn id="55" idx="0"/>
              </p:cNvCxnSpPr>
              <p:nvPr/>
            </p:nvCxnSpPr>
            <p:spPr>
              <a:xfrm flipH="1">
                <a:off x="2310447" y="2225523"/>
                <a:ext cx="596752" cy="3058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a:extLst>
                  <a:ext uri="{FF2B5EF4-FFF2-40B4-BE49-F238E27FC236}">
                    <a16:creationId xmlns:a16="http://schemas.microsoft.com/office/drawing/2014/main" id="{0586CFB5-2F35-4013-835D-1E9E8B2A345E}"/>
                  </a:ext>
                </a:extLst>
              </p:cNvPr>
              <p:cNvCxnSpPr>
                <a:cxnSpLocks/>
                <a:stCxn id="68" idx="4"/>
                <a:endCxn id="60" idx="0"/>
              </p:cNvCxnSpPr>
              <p:nvPr/>
            </p:nvCxnSpPr>
            <p:spPr>
              <a:xfrm>
                <a:off x="6588580" y="2225523"/>
                <a:ext cx="550973" cy="30586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3B11A3DE-1F6B-4C73-83F4-D5DAFD6BA1DF}"/>
                  </a:ext>
                </a:extLst>
              </p:cNvPr>
              <p:cNvSpPr txBox="1"/>
              <p:nvPr/>
            </p:nvSpPr>
            <p:spPr>
              <a:xfrm>
                <a:off x="3264822" y="2675854"/>
                <a:ext cx="87716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112" name="テキスト ボックス 111">
                <a:extLst>
                  <a:ext uri="{FF2B5EF4-FFF2-40B4-BE49-F238E27FC236}">
                    <a16:creationId xmlns:a16="http://schemas.microsoft.com/office/drawing/2014/main" id="{FE66EBEA-B38B-4A07-8168-25C1F5AC315B}"/>
                  </a:ext>
                </a:extLst>
              </p:cNvPr>
              <p:cNvSpPr txBox="1"/>
              <p:nvPr/>
            </p:nvSpPr>
            <p:spPr>
              <a:xfrm>
                <a:off x="5322729" y="2675623"/>
                <a:ext cx="87716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113" name="テキスト ボックス 112">
                <a:extLst>
                  <a:ext uri="{FF2B5EF4-FFF2-40B4-BE49-F238E27FC236}">
                    <a16:creationId xmlns:a16="http://schemas.microsoft.com/office/drawing/2014/main" id="{75F69AE9-96A8-4018-8377-98A49E42EAC6}"/>
                  </a:ext>
                </a:extLst>
              </p:cNvPr>
              <p:cNvSpPr txBox="1"/>
              <p:nvPr/>
            </p:nvSpPr>
            <p:spPr>
              <a:xfrm>
                <a:off x="1612005" y="3523651"/>
                <a:ext cx="1955985"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baseline="-25000" dirty="0">
                    <a:solidFill>
                      <a:prstClr val="black"/>
                    </a:solidFill>
                    <a:latin typeface="Calibri" panose="020F0502020204030204"/>
                    <a:ea typeface="游ゴシック" panose="020B0400000000000000" pitchFamily="50" charset="-128"/>
                  </a:rPr>
                  <a:t>H</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d</a:t>
                </a:r>
                <a:r>
                  <a:rPr kumimoji="1" lang="en-US" altLang="ja-JP" baseline="-25000" dirty="0">
                    <a:solidFill>
                      <a:prstClr val="black"/>
                    </a:solidFill>
                    <a:latin typeface="Calibri" panose="020F0502020204030204"/>
                    <a:ea typeface="游ゴシック" panose="020B0400000000000000" pitchFamily="50" charset="-128"/>
                  </a:rPr>
                  <a:t>H</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baseline="-25000" dirty="0">
                    <a:solidFill>
                      <a:prstClr val="black"/>
                    </a:solidFill>
                    <a:latin typeface="Calibri" panose="020F0502020204030204"/>
                    <a:ea typeface="游ゴシック" panose="020B0400000000000000" pitchFamily="50" charset="-128"/>
                  </a:rPr>
                  <a:t>H</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N</a:t>
                </a:r>
                <a:endParaRPr kumimoji="1" lang="ja-JP" altLang="en-US"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4" name="テキスト ボックス 113">
                <a:extLst>
                  <a:ext uri="{FF2B5EF4-FFF2-40B4-BE49-F238E27FC236}">
                    <a16:creationId xmlns:a16="http://schemas.microsoft.com/office/drawing/2014/main" id="{E2C355BB-8694-4DF5-BE64-BF63F09470EC}"/>
                  </a:ext>
                </a:extLst>
              </p:cNvPr>
              <p:cNvSpPr txBox="1"/>
              <p:nvPr/>
            </p:nvSpPr>
            <p:spPr>
              <a:xfrm>
                <a:off x="5809875" y="3523651"/>
                <a:ext cx="1893467"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baseline="-25000" dirty="0">
                    <a:solidFill>
                      <a:prstClr val="black"/>
                    </a:solidFill>
                    <a:latin typeface="Calibri" panose="020F0502020204030204"/>
                    <a:ea typeface="游ゴシック" panose="020B0400000000000000" pitchFamily="50" charset="-128"/>
                  </a:rPr>
                  <a:t>E</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d</a:t>
                </a:r>
                <a:r>
                  <a:rPr kumimoji="1" lang="en-US" altLang="ja-JP" baseline="-25000" dirty="0">
                    <a:solidFill>
                      <a:prstClr val="black"/>
                    </a:solidFill>
                    <a:latin typeface="Calibri" panose="020F0502020204030204"/>
                    <a:ea typeface="游ゴシック" panose="020B0400000000000000" pitchFamily="50" charset="-128"/>
                  </a:rPr>
                  <a:t>E</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baseline="-25000" dirty="0">
                    <a:solidFill>
                      <a:prstClr val="black"/>
                    </a:solidFill>
                    <a:latin typeface="Calibri" panose="020F0502020204030204"/>
                    <a:ea typeface="游ゴシック" panose="020B0400000000000000" pitchFamily="50" charset="-128"/>
                  </a:rPr>
                  <a:t>E</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N</a:t>
                </a:r>
                <a:endParaRPr kumimoji="1" lang="ja-JP" altLang="en-US"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5" name="テキスト ボックス 114">
                <a:extLst>
                  <a:ext uri="{FF2B5EF4-FFF2-40B4-BE49-F238E27FC236}">
                    <a16:creationId xmlns:a16="http://schemas.microsoft.com/office/drawing/2014/main" id="{E1D21C44-F928-4888-B388-05505BBB4A81}"/>
                  </a:ext>
                </a:extLst>
              </p:cNvPr>
              <p:cNvSpPr txBox="1"/>
              <p:nvPr/>
            </p:nvSpPr>
            <p:spPr>
              <a:xfrm>
                <a:off x="3779604" y="3523651"/>
                <a:ext cx="1773242"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i1</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d</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i2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sz="1800" b="0" i="0" u="none" strike="noStrike" kern="1200" cap="none" spc="0" normalizeH="0" baseline="-25000" noProof="0" dirty="0" err="1">
                    <a:ln>
                      <a:noFill/>
                    </a:ln>
                    <a:solidFill>
                      <a:prstClr val="black"/>
                    </a:solidFill>
                    <a:effectLst/>
                    <a:uLnTx/>
                    <a:uFillTx/>
                    <a:latin typeface="Calibri" panose="020F0502020204030204"/>
                    <a:ea typeface="游ゴシック" panose="020B0400000000000000" pitchFamily="50" charset="-128"/>
                    <a:cs typeface="+mn-cs"/>
                  </a:rPr>
                  <a:t>iN</a:t>
                </a:r>
                <a:endParaRPr kumimoji="1" lang="ja-JP" altLang="en-US"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16" name="直線矢印コネクタ 115">
                <a:extLst>
                  <a:ext uri="{FF2B5EF4-FFF2-40B4-BE49-F238E27FC236}">
                    <a16:creationId xmlns:a16="http://schemas.microsoft.com/office/drawing/2014/main" id="{D2533CDB-65D1-4BD0-B82E-6AFC3CFCD01F}"/>
                  </a:ext>
                </a:extLst>
              </p:cNvPr>
              <p:cNvCxnSpPr>
                <a:cxnSpLocks/>
                <a:stCxn id="55" idx="4"/>
              </p:cNvCxnSpPr>
              <p:nvPr/>
            </p:nvCxnSpPr>
            <p:spPr>
              <a:xfrm flipH="1">
                <a:off x="1912474" y="3143389"/>
                <a:ext cx="397973"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CB665C34-B245-449D-897C-32433DCACFE4}"/>
                  </a:ext>
                </a:extLst>
              </p:cNvPr>
              <p:cNvCxnSpPr>
                <a:cxnSpLocks/>
                <a:stCxn id="55" idx="4"/>
              </p:cNvCxnSpPr>
              <p:nvPr/>
            </p:nvCxnSpPr>
            <p:spPr>
              <a:xfrm>
                <a:off x="2310447" y="3143389"/>
                <a:ext cx="64577"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A034F396-7F1E-44B8-A1FA-1FC65D134118}"/>
                  </a:ext>
                </a:extLst>
              </p:cNvPr>
              <p:cNvCxnSpPr>
                <a:cxnSpLocks/>
                <a:stCxn id="55" idx="4"/>
              </p:cNvCxnSpPr>
              <p:nvPr/>
            </p:nvCxnSpPr>
            <p:spPr>
              <a:xfrm>
                <a:off x="2310447" y="3143389"/>
                <a:ext cx="920348"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C1591940-7D1E-4194-B3CA-13D63B6CFD44}"/>
                  </a:ext>
                </a:extLst>
              </p:cNvPr>
              <p:cNvCxnSpPr>
                <a:cxnSpLocks/>
                <a:stCxn id="57" idx="4"/>
              </p:cNvCxnSpPr>
              <p:nvPr/>
            </p:nvCxnSpPr>
            <p:spPr>
              <a:xfrm flipH="1">
                <a:off x="3978198" y="3143389"/>
                <a:ext cx="414188"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A305A2F6-7DA8-4A1B-BDCF-CDD6553918BA}"/>
                  </a:ext>
                </a:extLst>
              </p:cNvPr>
              <p:cNvCxnSpPr>
                <a:cxnSpLocks/>
                <a:stCxn id="57" idx="4"/>
              </p:cNvCxnSpPr>
              <p:nvPr/>
            </p:nvCxnSpPr>
            <p:spPr>
              <a:xfrm>
                <a:off x="4392386" y="3143389"/>
                <a:ext cx="43124"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D1AFF2CF-8481-4CE1-9846-CEBDDF8DE7E7}"/>
                  </a:ext>
                </a:extLst>
              </p:cNvPr>
              <p:cNvCxnSpPr>
                <a:cxnSpLocks/>
                <a:stCxn id="57" idx="4"/>
              </p:cNvCxnSpPr>
              <p:nvPr/>
            </p:nvCxnSpPr>
            <p:spPr>
              <a:xfrm>
                <a:off x="4392386" y="3143389"/>
                <a:ext cx="920348"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DCF84209-1A61-44BB-981F-2533170F0DD2}"/>
                  </a:ext>
                </a:extLst>
              </p:cNvPr>
              <p:cNvCxnSpPr>
                <a:cxnSpLocks/>
                <a:stCxn id="59" idx="4"/>
              </p:cNvCxnSpPr>
              <p:nvPr/>
            </p:nvCxnSpPr>
            <p:spPr>
              <a:xfrm flipH="1">
                <a:off x="6037607" y="3143389"/>
                <a:ext cx="397973" cy="380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矢印コネクタ 122">
                <a:extLst>
                  <a:ext uri="{FF2B5EF4-FFF2-40B4-BE49-F238E27FC236}">
                    <a16:creationId xmlns:a16="http://schemas.microsoft.com/office/drawing/2014/main" id="{A16CDA16-887A-49DE-AA80-BA073FBF3D7D}"/>
                  </a:ext>
                </a:extLst>
              </p:cNvPr>
              <p:cNvCxnSpPr>
                <a:cxnSpLocks/>
                <a:stCxn id="59" idx="4"/>
              </p:cNvCxnSpPr>
              <p:nvPr/>
            </p:nvCxnSpPr>
            <p:spPr>
              <a:xfrm>
                <a:off x="6435580" y="3143389"/>
                <a:ext cx="91975" cy="380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a:extLst>
                  <a:ext uri="{FF2B5EF4-FFF2-40B4-BE49-F238E27FC236}">
                    <a16:creationId xmlns:a16="http://schemas.microsoft.com/office/drawing/2014/main" id="{2515E4F9-2C93-45D5-A434-E5075C290DC2}"/>
                  </a:ext>
                </a:extLst>
              </p:cNvPr>
              <p:cNvCxnSpPr>
                <a:cxnSpLocks/>
                <a:stCxn id="59" idx="4"/>
              </p:cNvCxnSpPr>
              <p:nvPr/>
            </p:nvCxnSpPr>
            <p:spPr>
              <a:xfrm>
                <a:off x="6435580" y="3143389"/>
                <a:ext cx="1009973" cy="380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a:extLst>
                  <a:ext uri="{FF2B5EF4-FFF2-40B4-BE49-F238E27FC236}">
                    <a16:creationId xmlns:a16="http://schemas.microsoft.com/office/drawing/2014/main" id="{886BC1DA-E0D9-4D14-9877-4DB52F55D370}"/>
                  </a:ext>
                </a:extLst>
              </p:cNvPr>
              <p:cNvCxnSpPr>
                <a:cxnSpLocks/>
                <a:stCxn id="56" idx="4"/>
              </p:cNvCxnSpPr>
              <p:nvPr/>
            </p:nvCxnSpPr>
            <p:spPr>
              <a:xfrm flipH="1">
                <a:off x="1912472" y="3143389"/>
                <a:ext cx="1101948"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a:extLst>
                  <a:ext uri="{FF2B5EF4-FFF2-40B4-BE49-F238E27FC236}">
                    <a16:creationId xmlns:a16="http://schemas.microsoft.com/office/drawing/2014/main" id="{33BF8D71-B8C3-4F01-9866-B1BC6D2D215D}"/>
                  </a:ext>
                </a:extLst>
              </p:cNvPr>
              <p:cNvCxnSpPr>
                <a:cxnSpLocks/>
                <a:stCxn id="56" idx="4"/>
              </p:cNvCxnSpPr>
              <p:nvPr/>
            </p:nvCxnSpPr>
            <p:spPr>
              <a:xfrm flipH="1">
                <a:off x="2371656" y="3143389"/>
                <a:ext cx="642764"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a:extLst>
                  <a:ext uri="{FF2B5EF4-FFF2-40B4-BE49-F238E27FC236}">
                    <a16:creationId xmlns:a16="http://schemas.microsoft.com/office/drawing/2014/main" id="{F12542C4-8235-4332-81A6-7469826FAD58}"/>
                  </a:ext>
                </a:extLst>
              </p:cNvPr>
              <p:cNvCxnSpPr>
                <a:cxnSpLocks/>
                <a:stCxn id="56" idx="4"/>
              </p:cNvCxnSpPr>
              <p:nvPr/>
            </p:nvCxnSpPr>
            <p:spPr>
              <a:xfrm>
                <a:off x="3014420" y="3143389"/>
                <a:ext cx="204846"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a:extLst>
                  <a:ext uri="{FF2B5EF4-FFF2-40B4-BE49-F238E27FC236}">
                    <a16:creationId xmlns:a16="http://schemas.microsoft.com/office/drawing/2014/main" id="{F5B9C855-8CD9-4473-AE6C-CC824DB23E36}"/>
                  </a:ext>
                </a:extLst>
              </p:cNvPr>
              <p:cNvCxnSpPr>
                <a:cxnSpLocks/>
                <a:stCxn id="58" idx="4"/>
              </p:cNvCxnSpPr>
              <p:nvPr/>
            </p:nvCxnSpPr>
            <p:spPr>
              <a:xfrm flipH="1">
                <a:off x="4002830" y="3143389"/>
                <a:ext cx="1093529"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a:extLst>
                  <a:ext uri="{FF2B5EF4-FFF2-40B4-BE49-F238E27FC236}">
                    <a16:creationId xmlns:a16="http://schemas.microsoft.com/office/drawing/2014/main" id="{DC235C75-9EA2-4516-9271-375D97168131}"/>
                  </a:ext>
                </a:extLst>
              </p:cNvPr>
              <p:cNvCxnSpPr>
                <a:cxnSpLocks/>
                <a:stCxn id="58" idx="4"/>
              </p:cNvCxnSpPr>
              <p:nvPr/>
            </p:nvCxnSpPr>
            <p:spPr>
              <a:xfrm flipH="1">
                <a:off x="4448173" y="3143389"/>
                <a:ext cx="648186"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00883E6B-A0CE-4A3B-9F34-FAAC59992062}"/>
                  </a:ext>
                </a:extLst>
              </p:cNvPr>
              <p:cNvCxnSpPr>
                <a:cxnSpLocks/>
                <a:stCxn id="58" idx="4"/>
              </p:cNvCxnSpPr>
              <p:nvPr/>
            </p:nvCxnSpPr>
            <p:spPr>
              <a:xfrm>
                <a:off x="5096359" y="3143389"/>
                <a:ext cx="216375"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FF6F2602-FF22-4771-9683-2AB5A6A13193}"/>
                  </a:ext>
                </a:extLst>
              </p:cNvPr>
              <p:cNvCxnSpPr>
                <a:cxnSpLocks/>
                <a:stCxn id="60" idx="4"/>
              </p:cNvCxnSpPr>
              <p:nvPr/>
            </p:nvCxnSpPr>
            <p:spPr>
              <a:xfrm flipH="1">
                <a:off x="6037607" y="3143389"/>
                <a:ext cx="1101946"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FE133AB8-E58F-49A2-A8FB-63A5B040888A}"/>
                  </a:ext>
                </a:extLst>
              </p:cNvPr>
              <p:cNvCxnSpPr>
                <a:cxnSpLocks/>
                <a:stCxn id="60" idx="4"/>
              </p:cNvCxnSpPr>
              <p:nvPr/>
            </p:nvCxnSpPr>
            <p:spPr>
              <a:xfrm flipH="1">
                <a:off x="6527555" y="3143389"/>
                <a:ext cx="611998"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4309586A-1268-473C-AADC-9889CEDA10D7}"/>
                  </a:ext>
                </a:extLst>
              </p:cNvPr>
              <p:cNvCxnSpPr>
                <a:cxnSpLocks/>
                <a:stCxn id="60" idx="4"/>
              </p:cNvCxnSpPr>
              <p:nvPr/>
            </p:nvCxnSpPr>
            <p:spPr>
              <a:xfrm>
                <a:off x="7139553" y="3143389"/>
                <a:ext cx="306000"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テキスト ボックス 133">
                <a:extLst>
                  <a:ext uri="{FF2B5EF4-FFF2-40B4-BE49-F238E27FC236}">
                    <a16:creationId xmlns:a16="http://schemas.microsoft.com/office/drawing/2014/main" id="{D45061F0-B13F-42A2-9AB9-EEFDBB69A953}"/>
                  </a:ext>
                </a:extLst>
              </p:cNvPr>
              <p:cNvSpPr txBox="1"/>
              <p:nvPr/>
            </p:nvSpPr>
            <p:spPr>
              <a:xfrm>
                <a:off x="880241" y="3528406"/>
                <a:ext cx="62055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Data</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5" name="テキスト ボックス 134">
                <a:extLst>
                  <a:ext uri="{FF2B5EF4-FFF2-40B4-BE49-F238E27FC236}">
                    <a16:creationId xmlns:a16="http://schemas.microsoft.com/office/drawing/2014/main" id="{F5223678-54B8-4C52-8AC2-2E41BFA37C8C}"/>
                  </a:ext>
                </a:extLst>
              </p:cNvPr>
              <p:cNvSpPr txBox="1"/>
              <p:nvPr/>
            </p:nvSpPr>
            <p:spPr>
              <a:xfrm>
                <a:off x="884859" y="1613523"/>
                <a:ext cx="1163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Parameter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cxnSp>
          <p:nvCxnSpPr>
            <p:cNvPr id="47" name="直線矢印コネクタ 46">
              <a:extLst>
                <a:ext uri="{FF2B5EF4-FFF2-40B4-BE49-F238E27FC236}">
                  <a16:creationId xmlns:a16="http://schemas.microsoft.com/office/drawing/2014/main" id="{EF04DEA8-BED2-460A-B68B-F001866CAC2F}"/>
                </a:ext>
              </a:extLst>
            </p:cNvPr>
            <p:cNvCxnSpPr>
              <a:cxnSpLocks/>
              <a:stCxn id="67" idx="4"/>
              <a:endCxn id="57" idx="1"/>
            </p:cNvCxnSpPr>
            <p:nvPr/>
          </p:nvCxnSpPr>
          <p:spPr>
            <a:xfrm>
              <a:off x="2982397" y="2579091"/>
              <a:ext cx="1268812" cy="395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7D93C7BD-796F-4AA0-AEC0-9AC1AC272BD5}"/>
                </a:ext>
              </a:extLst>
            </p:cNvPr>
            <p:cNvCxnSpPr>
              <a:cxnSpLocks/>
              <a:stCxn id="67" idx="4"/>
              <a:endCxn id="59" idx="1"/>
            </p:cNvCxnSpPr>
            <p:nvPr/>
          </p:nvCxnSpPr>
          <p:spPr>
            <a:xfrm>
              <a:off x="2982397" y="2579091"/>
              <a:ext cx="3312006" cy="395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C0B41473-6560-42D1-BD9C-67F1BA58EE5D}"/>
                </a:ext>
              </a:extLst>
            </p:cNvPr>
            <p:cNvCxnSpPr>
              <a:cxnSpLocks/>
              <a:stCxn id="68" idx="4"/>
              <a:endCxn id="58" idx="7"/>
            </p:cNvCxnSpPr>
            <p:nvPr/>
          </p:nvCxnSpPr>
          <p:spPr>
            <a:xfrm flipH="1">
              <a:off x="5387932" y="2579091"/>
              <a:ext cx="1275846" cy="39549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2D53AE65-F71F-44C0-987C-0CCB3C4A415B}"/>
                </a:ext>
              </a:extLst>
            </p:cNvPr>
            <p:cNvCxnSpPr>
              <a:cxnSpLocks/>
              <a:stCxn id="68" idx="4"/>
              <a:endCxn id="56" idx="7"/>
            </p:cNvCxnSpPr>
            <p:nvPr/>
          </p:nvCxnSpPr>
          <p:spPr>
            <a:xfrm flipH="1">
              <a:off x="3305993" y="2579091"/>
              <a:ext cx="3357785" cy="39549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40C0B53B-D069-4D43-A7D0-DC8406809329}"/>
                  </a:ext>
                </a:extLst>
              </p:cNvPr>
              <p:cNvSpPr txBox="1"/>
              <p:nvPr/>
            </p:nvSpPr>
            <p:spPr>
              <a:xfrm>
                <a:off x="1966715" y="4240172"/>
                <a:ext cx="1402755" cy="8238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400" i="1" smtClean="0">
                              <a:latin typeface="Cambria Math" panose="02040503050406030204" pitchFamily="18" charset="0"/>
                            </a:rPr>
                          </m:ctrlPr>
                        </m:dPr>
                        <m:e>
                          <m:m>
                            <m:mPr>
                              <m:mcs>
                                <m:mc>
                                  <m:mcPr>
                                    <m:count m:val="1"/>
                                    <m:mcJc m:val="center"/>
                                  </m:mcPr>
                                </m:mc>
                              </m:mcs>
                              <m:ctrlPr>
                                <a:rPr kumimoji="1" lang="en-US" altLang="ja-JP" sz="2400" i="1" smtClean="0">
                                  <a:latin typeface="Cambria Math" panose="02040503050406030204" pitchFamily="18" charset="0"/>
                                </a:rPr>
                              </m:ctrlPr>
                            </m:mPr>
                            <m:m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𝑎</m:t>
                                    </m:r>
                                  </m:e>
                                  <m:sub>
                                    <m:r>
                                      <a:rPr kumimoji="1" lang="en-US" altLang="ja-JP" sz="2400" b="0" i="1" smtClean="0">
                                        <a:latin typeface="Cambria Math" panose="02040503050406030204" pitchFamily="18" charset="0"/>
                                      </a:rPr>
                                      <m:t>𝑖</m:t>
                                    </m:r>
                                  </m:sub>
                                </m:sSub>
                                <m:r>
                                  <m:rPr>
                                    <m:brk m:alnAt="7"/>
                                  </m:rP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𝑎</m:t>
                                    </m:r>
                                  </m:e>
                                  <m:sub>
                                    <m:r>
                                      <a:rPr kumimoji="1" lang="en-US" altLang="ja-JP" sz="2400" b="0" i="1" smtClean="0">
                                        <a:latin typeface="Cambria Math" panose="02040503050406030204" pitchFamily="18" charset="0"/>
                                      </a:rPr>
                                      <m:t>𝑖𝑑</m:t>
                                    </m:r>
                                  </m:sub>
                                </m:sSub>
                              </m:e>
                            </m:mr>
                            <m:mr>
                              <m:e>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𝑏</m:t>
                                    </m:r>
                                  </m:e>
                                  <m:sub>
                                    <m:r>
                                      <a:rPr lang="en-US" altLang="ja-JP" sz="2400" i="1">
                                        <a:latin typeface="Cambria Math" panose="02040503050406030204" pitchFamily="18" charset="0"/>
                                      </a:rPr>
                                      <m:t>𝑖</m:t>
                                    </m:r>
                                  </m:sub>
                                </m:sSub>
                                <m:r>
                                  <m:rPr>
                                    <m:brk m:alnAt="7"/>
                                  </m:rPr>
                                  <a:rPr lang="en-US" altLang="ja-JP" sz="2400" i="1">
                                    <a:latin typeface="Cambria Math" panose="02040503050406030204" pitchFamily="18" charset="0"/>
                                  </a:rPr>
                                  <m:t>=</m:t>
                                </m:r>
                                <m:r>
                                  <a:rPr lang="en-US" altLang="ja-JP" sz="2400" b="0" i="1" smtClean="0">
                                    <a:latin typeface="Cambria Math" panose="02040503050406030204" pitchFamily="18" charset="0"/>
                                  </a:rPr>
                                  <m:t>𝑏</m:t>
                                </m:r>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𝑏</m:t>
                                    </m:r>
                                  </m:e>
                                  <m:sub>
                                    <m:r>
                                      <a:rPr lang="en-US" altLang="ja-JP" sz="2400" i="1">
                                        <a:latin typeface="Cambria Math" panose="02040503050406030204" pitchFamily="18" charset="0"/>
                                      </a:rPr>
                                      <m:t>𝑖𝑑</m:t>
                                    </m:r>
                                  </m:sub>
                                </m:sSub>
                              </m:e>
                            </m:mr>
                          </m:m>
                        </m:e>
                      </m:d>
                    </m:oMath>
                  </m:oMathPara>
                </a14:m>
                <a:endParaRPr kumimoji="1" lang="ja-JP" altLang="en-US" sz="2400"/>
              </a:p>
            </p:txBody>
          </p:sp>
        </mc:Choice>
        <mc:Fallback xmlns="">
          <p:sp>
            <p:nvSpPr>
              <p:cNvPr id="6" name="テキスト ボックス 5">
                <a:extLst>
                  <a:ext uri="{FF2B5EF4-FFF2-40B4-BE49-F238E27FC236}">
                    <a16:creationId xmlns:a16="http://schemas.microsoft.com/office/drawing/2014/main" id="{40C0B53B-D069-4D43-A7D0-DC8406809329}"/>
                  </a:ext>
                </a:extLst>
              </p:cNvPr>
              <p:cNvSpPr txBox="1">
                <a:spLocks noRot="1" noChangeAspect="1" noMove="1" noResize="1" noEditPoints="1" noAdjustHandles="1" noChangeArrowheads="1" noChangeShapeType="1" noTextEdit="1"/>
              </p:cNvSpPr>
              <p:nvPr/>
            </p:nvSpPr>
            <p:spPr>
              <a:xfrm>
                <a:off x="1966715" y="4240172"/>
                <a:ext cx="1402755" cy="823815"/>
              </a:xfrm>
              <a:prstGeom prst="rect">
                <a:avLst/>
              </a:prstGeom>
              <a:blipFill>
                <a:blip r:embed="rId3"/>
                <a:stretch>
                  <a:fillRect l="-126126" t="-224242" r="-13514" b="-3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74970A83-B0CD-1C4C-B20B-6A37A3047A6B}"/>
                  </a:ext>
                </a:extLst>
              </p:cNvPr>
              <p:cNvSpPr txBox="1"/>
              <p:nvPr/>
            </p:nvSpPr>
            <p:spPr>
              <a:xfrm>
                <a:off x="4703305" y="4240172"/>
                <a:ext cx="1960473"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400" i="1" smtClean="0">
                              <a:latin typeface="Cambria Math" panose="02040503050406030204" pitchFamily="18" charset="0"/>
                            </a:rPr>
                          </m:ctrlPr>
                        </m:dPr>
                        <m:e>
                          <m:m>
                            <m:mPr>
                              <m:mcs>
                                <m:mc>
                                  <m:mcPr>
                                    <m:count m:val="1"/>
                                    <m:mcJc m:val="center"/>
                                  </m:mcPr>
                                </m:mc>
                              </m:mcs>
                              <m:ctrlPr>
                                <a:rPr kumimoji="1" lang="en-US" altLang="ja-JP" sz="2400" i="1" smtClean="0">
                                  <a:latin typeface="Cambria Math" panose="02040503050406030204" pitchFamily="18" charset="0"/>
                                </a:rPr>
                              </m:ctrlPr>
                            </m:mPr>
                            <m:m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𝑎</m:t>
                                    </m:r>
                                  </m:e>
                                  <m:sub>
                                    <m:r>
                                      <a:rPr kumimoji="1" lang="en-US" altLang="ja-JP" sz="2400" b="0" i="1" smtClean="0">
                                        <a:latin typeface="Cambria Math" panose="02040503050406030204" pitchFamily="18" charset="0"/>
                                      </a:rPr>
                                      <m:t>𝑖</m:t>
                                    </m:r>
                                  </m:sub>
                                </m:sSub>
                                <m:r>
                                  <m:rPr>
                                    <m:brk m:alnAt="7"/>
                                  </m:rP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𝑁</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0,</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𝑎</m:t>
                                        </m:r>
                                      </m:sub>
                                    </m:sSub>
                                  </m:e>
                                </m:d>
                              </m:e>
                            </m:mr>
                            <m:mr>
                              <m:e>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𝑏</m:t>
                                    </m:r>
                                  </m:e>
                                  <m:sub>
                                    <m:r>
                                      <a:rPr lang="en-US" altLang="ja-JP" sz="2400" i="1">
                                        <a:latin typeface="Cambria Math" panose="02040503050406030204" pitchFamily="18" charset="0"/>
                                      </a:rPr>
                                      <m:t>𝑖</m:t>
                                    </m:r>
                                  </m:sub>
                                </m:sSub>
                                <m:r>
                                  <m:rPr>
                                    <m:brk m:alnAt="7"/>
                                  </m:rP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𝑁</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0,</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𝑏</m:t>
                                        </m:r>
                                      </m:sub>
                                    </m:sSub>
                                  </m:e>
                                </m:d>
                              </m:e>
                            </m:mr>
                          </m:m>
                        </m:e>
                      </m:d>
                    </m:oMath>
                  </m:oMathPara>
                </a14:m>
                <a:endParaRPr kumimoji="1" lang="ja-JP" altLang="en-US" sz="2400"/>
              </a:p>
            </p:txBody>
          </p:sp>
        </mc:Choice>
        <mc:Fallback xmlns="">
          <p:sp>
            <p:nvSpPr>
              <p:cNvPr id="79" name="テキスト ボックス 78">
                <a:extLst>
                  <a:ext uri="{FF2B5EF4-FFF2-40B4-BE49-F238E27FC236}">
                    <a16:creationId xmlns:a16="http://schemas.microsoft.com/office/drawing/2014/main" id="{74970A83-B0CD-1C4C-B20B-6A37A3047A6B}"/>
                  </a:ext>
                </a:extLst>
              </p:cNvPr>
              <p:cNvSpPr txBox="1">
                <a:spLocks noRot="1" noChangeAspect="1" noMove="1" noResize="1" noEditPoints="1" noAdjustHandles="1" noChangeArrowheads="1" noChangeShapeType="1" noTextEdit="1"/>
              </p:cNvSpPr>
              <p:nvPr/>
            </p:nvSpPr>
            <p:spPr>
              <a:xfrm>
                <a:off x="4703305" y="4240172"/>
                <a:ext cx="1960473" cy="823815"/>
              </a:xfrm>
              <a:prstGeom prst="rect">
                <a:avLst/>
              </a:prstGeom>
              <a:blipFill>
                <a:blip r:embed="rId4"/>
                <a:stretch>
                  <a:fillRect l="-77564" t="-224242" b="-322727"/>
                </a:stretch>
              </a:blipFill>
            </p:spPr>
            <p:txBody>
              <a:bodyPr/>
              <a:lstStyle/>
              <a:p>
                <a:r>
                  <a:rPr lang="ja-JP" altLang="en-US">
                    <a:noFill/>
                  </a:rPr>
                  <a:t> </a:t>
                </a:r>
              </a:p>
            </p:txBody>
          </p:sp>
        </mc:Fallback>
      </mc:AlternateContent>
      <p:sp>
        <p:nvSpPr>
          <p:cNvPr id="80" name="テキスト ボックス 79">
            <a:extLst>
              <a:ext uri="{FF2B5EF4-FFF2-40B4-BE49-F238E27FC236}">
                <a16:creationId xmlns:a16="http://schemas.microsoft.com/office/drawing/2014/main" id="{E784E860-CA6E-E249-9B39-60651E0CD8D4}"/>
              </a:ext>
            </a:extLst>
          </p:cNvPr>
          <p:cNvSpPr txBox="1"/>
          <p:nvPr/>
        </p:nvSpPr>
        <p:spPr>
          <a:xfrm>
            <a:off x="3005851" y="3834421"/>
            <a:ext cx="2177330" cy="369332"/>
          </a:xfrm>
          <a:prstGeom prst="rect">
            <a:avLst/>
          </a:prstGeom>
          <a:solidFill>
            <a:schemeClr val="bg1"/>
          </a:solidFill>
        </p:spPr>
        <p:txBody>
          <a:bodyPr wrap="square" rtlCol="0">
            <a:spAutoFit/>
          </a:bodyPr>
          <a:lstStyle/>
          <a:p>
            <a:pPr algn="just"/>
            <a:r>
              <a:rPr lang="en-US" altLang="ja-JP" dirty="0">
                <a:solidFill>
                  <a:srgbClr val="FF0000"/>
                </a:solidFill>
              </a:rPr>
              <a:t>Group differences</a:t>
            </a:r>
          </a:p>
        </p:txBody>
      </p:sp>
      <p:sp>
        <p:nvSpPr>
          <p:cNvPr id="81" name="テキスト ボックス 80">
            <a:extLst>
              <a:ext uri="{FF2B5EF4-FFF2-40B4-BE49-F238E27FC236}">
                <a16:creationId xmlns:a16="http://schemas.microsoft.com/office/drawing/2014/main" id="{E12F303A-1F37-884D-94A3-E321B89D62ED}"/>
              </a:ext>
            </a:extLst>
          </p:cNvPr>
          <p:cNvSpPr txBox="1"/>
          <p:nvPr/>
        </p:nvSpPr>
        <p:spPr>
          <a:xfrm>
            <a:off x="2249625" y="5063986"/>
            <a:ext cx="1803772" cy="646331"/>
          </a:xfrm>
          <a:prstGeom prst="rect">
            <a:avLst/>
          </a:prstGeom>
          <a:solidFill>
            <a:schemeClr val="bg1"/>
          </a:solidFill>
        </p:spPr>
        <p:txBody>
          <a:bodyPr wrap="square" rtlCol="0">
            <a:spAutoFit/>
          </a:bodyPr>
          <a:lstStyle/>
          <a:p>
            <a:pPr algn="just"/>
            <a:r>
              <a:rPr lang="en-US" altLang="ja-JP" dirty="0">
                <a:solidFill>
                  <a:srgbClr val="FF0000"/>
                </a:solidFill>
              </a:rPr>
              <a:t>Parameters </a:t>
            </a:r>
            <a:r>
              <a:rPr lang="en-US" altLang="ja-JP" dirty="0" err="1">
                <a:solidFill>
                  <a:srgbClr val="FF0000"/>
                </a:solidFill>
              </a:rPr>
              <a:t>a,b</a:t>
            </a:r>
            <a:r>
              <a:rPr lang="en-US" altLang="ja-JP" dirty="0">
                <a:solidFill>
                  <a:srgbClr val="FF0000"/>
                </a:solidFill>
              </a:rPr>
              <a:t> of all data</a:t>
            </a:r>
          </a:p>
        </p:txBody>
      </p:sp>
      <p:sp>
        <p:nvSpPr>
          <p:cNvPr id="8" name="円/楕円 7">
            <a:extLst>
              <a:ext uri="{FF2B5EF4-FFF2-40B4-BE49-F238E27FC236}">
                <a16:creationId xmlns:a16="http://schemas.microsoft.com/office/drawing/2014/main" id="{B5110056-04C6-7E4B-8470-E7D893255E59}"/>
              </a:ext>
            </a:extLst>
          </p:cNvPr>
          <p:cNvSpPr/>
          <p:nvPr/>
        </p:nvSpPr>
        <p:spPr bwMode="auto">
          <a:xfrm>
            <a:off x="2446855" y="4219781"/>
            <a:ext cx="336764" cy="844206"/>
          </a:xfrm>
          <a:prstGeom prst="ellipse">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82" name="円/楕円 81">
            <a:extLst>
              <a:ext uri="{FF2B5EF4-FFF2-40B4-BE49-F238E27FC236}">
                <a16:creationId xmlns:a16="http://schemas.microsoft.com/office/drawing/2014/main" id="{AB61597C-011B-F04C-93DE-7CE070E456FD}"/>
              </a:ext>
            </a:extLst>
          </p:cNvPr>
          <p:cNvSpPr/>
          <p:nvPr/>
        </p:nvSpPr>
        <p:spPr bwMode="auto">
          <a:xfrm>
            <a:off x="3055871" y="4229976"/>
            <a:ext cx="583338" cy="844206"/>
          </a:xfrm>
          <a:prstGeom prst="ellipse">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Tree>
    <p:extLst>
      <p:ext uri="{BB962C8B-B14F-4D97-AF65-F5344CB8AC3E}">
        <p14:creationId xmlns:p14="http://schemas.microsoft.com/office/powerpoint/2010/main" val="360086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0B27A2C-F9B8-4D4C-8DB3-9C0508CDA357}"/>
              </a:ext>
            </a:extLst>
          </p:cNvPr>
          <p:cNvPicPr>
            <a:picLocks noChangeAspect="1"/>
          </p:cNvPicPr>
          <p:nvPr/>
        </p:nvPicPr>
        <p:blipFill rotWithShape="1">
          <a:blip r:embed="rId3">
            <a:extLst>
              <a:ext uri="{28A0092B-C50C-407E-A947-70E740481C1C}">
                <a14:useLocalDpi xmlns:a14="http://schemas.microsoft.com/office/drawing/2010/main" val="0"/>
              </a:ext>
            </a:extLst>
          </a:blip>
          <a:srcRect l="26805" r="50000" b="80595"/>
          <a:stretch/>
        </p:blipFill>
        <p:spPr>
          <a:xfrm>
            <a:off x="1271576" y="3985652"/>
            <a:ext cx="2738981" cy="2292991"/>
          </a:xfrm>
          <a:prstGeom prst="rect">
            <a:avLst/>
          </a:prstGeom>
        </p:spPr>
      </p:pic>
      <p:pic>
        <p:nvPicPr>
          <p:cNvPr id="5" name="図 4">
            <a:extLst>
              <a:ext uri="{FF2B5EF4-FFF2-40B4-BE49-F238E27FC236}">
                <a16:creationId xmlns:a16="http://schemas.microsoft.com/office/drawing/2014/main" id="{536B403D-3E1E-4297-A400-1FA50E390B28}"/>
              </a:ext>
            </a:extLst>
          </p:cNvPr>
          <p:cNvPicPr>
            <a:picLocks noChangeAspect="1"/>
          </p:cNvPicPr>
          <p:nvPr/>
        </p:nvPicPr>
        <p:blipFill rotWithShape="1">
          <a:blip r:embed="rId3">
            <a:extLst>
              <a:ext uri="{28A0092B-C50C-407E-A947-70E740481C1C}">
                <a14:useLocalDpi xmlns:a14="http://schemas.microsoft.com/office/drawing/2010/main" val="0"/>
              </a:ext>
            </a:extLst>
          </a:blip>
          <a:srcRect l="76948" t="20037" b="60828"/>
          <a:stretch/>
        </p:blipFill>
        <p:spPr>
          <a:xfrm>
            <a:off x="5477557" y="4053938"/>
            <a:ext cx="2743118" cy="2278576"/>
          </a:xfrm>
          <a:prstGeom prst="rect">
            <a:avLst/>
          </a:prstGeom>
        </p:spPr>
      </p:pic>
      <p:sp>
        <p:nvSpPr>
          <p:cNvPr id="2" name="タイトル 1"/>
          <p:cNvSpPr>
            <a:spLocks noGrp="1"/>
          </p:cNvSpPr>
          <p:nvPr>
            <p:ph type="title"/>
          </p:nvPr>
        </p:nvSpPr>
        <p:spPr>
          <a:xfrm>
            <a:off x="288871" y="268195"/>
            <a:ext cx="8793131" cy="615950"/>
          </a:xfrm>
        </p:spPr>
        <p:txBody>
          <a:bodyPr/>
          <a:lstStyle/>
          <a:p>
            <a:r>
              <a:rPr lang="en-US" altLang="ja-JP" dirty="0"/>
              <a:t>Estimation by Hierarchical</a:t>
            </a:r>
            <a:r>
              <a:rPr lang="ja-JP" altLang="en-US" dirty="0"/>
              <a:t> </a:t>
            </a:r>
            <a:r>
              <a:rPr lang="en-US" altLang="ja-JP" dirty="0"/>
              <a:t>Bayesian method</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pSp>
        <p:nvGrpSpPr>
          <p:cNvPr id="45" name="グループ化 44">
            <a:extLst>
              <a:ext uri="{FF2B5EF4-FFF2-40B4-BE49-F238E27FC236}">
                <a16:creationId xmlns:a16="http://schemas.microsoft.com/office/drawing/2014/main" id="{DAB21CF3-D30C-4ED8-964C-FEEDBA2994CB}"/>
              </a:ext>
            </a:extLst>
          </p:cNvPr>
          <p:cNvGrpSpPr/>
          <p:nvPr/>
        </p:nvGrpSpPr>
        <p:grpSpPr>
          <a:xfrm>
            <a:off x="955438" y="917856"/>
            <a:ext cx="7233124" cy="2514095"/>
            <a:chOff x="955438" y="1880150"/>
            <a:chExt cx="7233124" cy="2514095"/>
          </a:xfrm>
        </p:grpSpPr>
        <p:grpSp>
          <p:nvGrpSpPr>
            <p:cNvPr id="46" name="グループ化 45">
              <a:extLst>
                <a:ext uri="{FF2B5EF4-FFF2-40B4-BE49-F238E27FC236}">
                  <a16:creationId xmlns:a16="http://schemas.microsoft.com/office/drawing/2014/main" id="{BFC0F352-FC5B-4122-9735-20B1B2AC5C92}"/>
                </a:ext>
              </a:extLst>
            </p:cNvPr>
            <p:cNvGrpSpPr/>
            <p:nvPr/>
          </p:nvGrpSpPr>
          <p:grpSpPr>
            <a:xfrm>
              <a:off x="955438" y="1880150"/>
              <a:ext cx="7233124" cy="2514095"/>
              <a:chOff x="880240" y="1526582"/>
              <a:chExt cx="7233124" cy="2514095"/>
            </a:xfrm>
          </p:grpSpPr>
          <p:sp>
            <p:nvSpPr>
              <p:cNvPr id="51" name="四角形: 角を丸くする 50">
                <a:extLst>
                  <a:ext uri="{FF2B5EF4-FFF2-40B4-BE49-F238E27FC236}">
                    <a16:creationId xmlns:a16="http://schemas.microsoft.com/office/drawing/2014/main" id="{4974E1F5-84AD-477E-992A-B16B39A78DC5}"/>
                  </a:ext>
                </a:extLst>
              </p:cNvPr>
              <p:cNvSpPr/>
              <p:nvPr/>
            </p:nvSpPr>
            <p:spPr>
              <a:xfrm>
                <a:off x="880240" y="1526582"/>
                <a:ext cx="7233124" cy="1715009"/>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四角形: 角を丸くする 51">
                <a:extLst>
                  <a:ext uri="{FF2B5EF4-FFF2-40B4-BE49-F238E27FC236}">
                    <a16:creationId xmlns:a16="http://schemas.microsoft.com/office/drawing/2014/main" id="{AF9751E5-93CC-4A79-98F7-60E1EA4BFDCE}"/>
                  </a:ext>
                </a:extLst>
              </p:cNvPr>
              <p:cNvSpPr/>
              <p:nvPr/>
            </p:nvSpPr>
            <p:spPr>
              <a:xfrm>
                <a:off x="880240" y="3382737"/>
                <a:ext cx="7233123" cy="65794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楕円 52">
                <a:extLst>
                  <a:ext uri="{FF2B5EF4-FFF2-40B4-BE49-F238E27FC236}">
                    <a16:creationId xmlns:a16="http://schemas.microsoft.com/office/drawing/2014/main" id="{A6DB71F4-E4B5-4412-A9EA-9C4537A08B95}"/>
                  </a:ext>
                </a:extLst>
              </p:cNvPr>
              <p:cNvSpPr/>
              <p:nvPr/>
            </p:nvSpPr>
            <p:spPr>
              <a:xfrm>
                <a:off x="3474386" y="1613523"/>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楕円 53">
                <a:extLst>
                  <a:ext uri="{FF2B5EF4-FFF2-40B4-BE49-F238E27FC236}">
                    <a16:creationId xmlns:a16="http://schemas.microsoft.com/office/drawing/2014/main" id="{43E7D52D-2D44-4205-BF36-D8B849E8D89A}"/>
                  </a:ext>
                </a:extLst>
              </p:cNvPr>
              <p:cNvSpPr/>
              <p:nvPr/>
            </p:nvSpPr>
            <p:spPr>
              <a:xfrm>
                <a:off x="5402359" y="1613523"/>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楕円 54">
                <a:extLst>
                  <a:ext uri="{FF2B5EF4-FFF2-40B4-BE49-F238E27FC236}">
                    <a16:creationId xmlns:a16="http://schemas.microsoft.com/office/drawing/2014/main" id="{4E4456E6-A68B-40F2-87B1-7EEED199C084}"/>
                  </a:ext>
                </a:extLst>
              </p:cNvPr>
              <p:cNvSpPr/>
              <p:nvPr/>
            </p:nvSpPr>
            <p:spPr>
              <a:xfrm>
                <a:off x="2004447" y="2531389"/>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_</a:t>
                </a:r>
              </a:p>
              <a:p>
                <a:pPr algn="ctr">
                  <a:lnSpc>
                    <a:spcPts val="800"/>
                  </a:lnSpc>
                  <a:defRPr/>
                </a:pPr>
                <a:r>
                  <a:rPr kumimoji="1" lang="en-US" altLang="ja-JP" sz="800" dirty="0">
                    <a:solidFill>
                      <a:prstClr val="black"/>
                    </a:solidFill>
                    <a:latin typeface="Calibri" panose="020F0502020204030204"/>
                    <a:ea typeface="游ゴシック" panose="020B0400000000000000" pitchFamily="50" charset="-128"/>
                  </a:rPr>
                  <a:t>Habitable room</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6" name="楕円 55">
                <a:extLst>
                  <a:ext uri="{FF2B5EF4-FFF2-40B4-BE49-F238E27FC236}">
                    <a16:creationId xmlns:a16="http://schemas.microsoft.com/office/drawing/2014/main" id="{3F5FA7A8-6865-4280-B9B8-6537B1ED1C19}"/>
                  </a:ext>
                </a:extLst>
              </p:cNvPr>
              <p:cNvSpPr/>
              <p:nvPr/>
            </p:nvSpPr>
            <p:spPr>
              <a:xfrm>
                <a:off x="2708420" y="2531389"/>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_</a:t>
                </a:r>
              </a:p>
              <a:p>
                <a:pPr algn="ctr">
                  <a:lnSpc>
                    <a:spcPts val="800"/>
                  </a:lnSpc>
                  <a:defRPr/>
                </a:pPr>
                <a:r>
                  <a:rPr kumimoji="1" lang="en-US" altLang="ja-JP" sz="800" dirty="0">
                    <a:solidFill>
                      <a:prstClr val="black"/>
                    </a:solidFill>
                    <a:latin typeface="Calibri" panose="020F0502020204030204"/>
                    <a:ea typeface="游ゴシック" panose="020B0400000000000000" pitchFamily="50" charset="-128"/>
                  </a:rPr>
                  <a:t>Habitable room</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楕円 56">
                <a:extLst>
                  <a:ext uri="{FF2B5EF4-FFF2-40B4-BE49-F238E27FC236}">
                    <a16:creationId xmlns:a16="http://schemas.microsoft.com/office/drawing/2014/main" id="{AB35BBC4-F450-4FA2-A3B0-874F39910BDB}"/>
                  </a:ext>
                </a:extLst>
              </p:cNvPr>
              <p:cNvSpPr/>
              <p:nvPr/>
            </p:nvSpPr>
            <p:spPr>
              <a:xfrm>
                <a:off x="4086386" y="2531389"/>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a</a:t>
                </a:r>
                <a:r>
                  <a:rPr kumimoji="1" lang="en-US" altLang="ja-JP" sz="1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_i</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8" name="楕円 57">
                <a:extLst>
                  <a:ext uri="{FF2B5EF4-FFF2-40B4-BE49-F238E27FC236}">
                    <a16:creationId xmlns:a16="http://schemas.microsoft.com/office/drawing/2014/main" id="{997CC375-C641-49F5-B99A-F72D9438671B}"/>
                  </a:ext>
                </a:extLst>
              </p:cNvPr>
              <p:cNvSpPr/>
              <p:nvPr/>
            </p:nvSpPr>
            <p:spPr>
              <a:xfrm>
                <a:off x="4790359" y="2531389"/>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b</a:t>
                </a:r>
                <a:r>
                  <a:rPr kumimoji="1" lang="en-US" altLang="ja-JP" sz="1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_i</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9" name="楕円 58">
                <a:extLst>
                  <a:ext uri="{FF2B5EF4-FFF2-40B4-BE49-F238E27FC236}">
                    <a16:creationId xmlns:a16="http://schemas.microsoft.com/office/drawing/2014/main" id="{C1755BFE-EEF5-41ED-A89B-AB10AFAD24BD}"/>
                  </a:ext>
                </a:extLst>
              </p:cNvPr>
              <p:cNvSpPr/>
              <p:nvPr/>
            </p:nvSpPr>
            <p:spPr>
              <a:xfrm>
                <a:off x="6129580" y="2531389"/>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_</a:t>
                </a:r>
              </a:p>
              <a:p>
                <a:pPr marL="0" marR="0" lvl="0" indent="0" algn="ctr" defTabSz="457200" rtl="0" eaLnBrk="1" fontAlgn="auto" latinLnBrk="0" hangingPunct="1">
                  <a:lnSpc>
                    <a:spcPts val="800"/>
                  </a:lnSpc>
                  <a:spcBef>
                    <a:spcPts val="0"/>
                  </a:spcBef>
                  <a:spcAft>
                    <a:spcPts val="0"/>
                  </a:spcAft>
                  <a:buClrTx/>
                  <a:buSzTx/>
                  <a:buFontTx/>
                  <a:buNone/>
                  <a:tabLst/>
                  <a:defRPr/>
                </a:pPr>
                <a:r>
                  <a:rPr kumimoji="1" lang="en-US" altLang="ja-JP" sz="800" dirty="0">
                    <a:solidFill>
                      <a:prstClr val="black"/>
                    </a:solidFill>
                    <a:latin typeface="Calibri" panose="020F0502020204030204"/>
                    <a:ea typeface="游ゴシック" panose="020B0400000000000000" pitchFamily="50" charset="-128"/>
                  </a:rPr>
                  <a:t>Exhibition room</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0" name="楕円 59">
                <a:extLst>
                  <a:ext uri="{FF2B5EF4-FFF2-40B4-BE49-F238E27FC236}">
                    <a16:creationId xmlns:a16="http://schemas.microsoft.com/office/drawing/2014/main" id="{9225F467-1563-431A-948D-C575C7F4F962}"/>
                  </a:ext>
                </a:extLst>
              </p:cNvPr>
              <p:cNvSpPr/>
              <p:nvPr/>
            </p:nvSpPr>
            <p:spPr>
              <a:xfrm>
                <a:off x="6833553" y="2531389"/>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_</a:t>
                </a:r>
              </a:p>
              <a:p>
                <a:pPr marL="0" marR="0" lvl="0" indent="0" algn="ctr" defTabSz="457200" rtl="0" eaLnBrk="1" fontAlgn="auto" latinLnBrk="0" hangingPunct="1">
                  <a:lnSpc>
                    <a:spcPts val="800"/>
                  </a:lnSpc>
                  <a:spcBef>
                    <a:spcPts val="0"/>
                  </a:spcBef>
                  <a:spcAft>
                    <a:spcPts val="0"/>
                  </a:spcAft>
                  <a:buClrTx/>
                  <a:buSzTx/>
                  <a:buFontTx/>
                  <a:buNone/>
                  <a:tabLst/>
                  <a:defRPr/>
                </a:pPr>
                <a:r>
                  <a:rPr kumimoji="1" lang="en-US" altLang="ja-JP" sz="800" dirty="0">
                    <a:solidFill>
                      <a:prstClr val="black"/>
                    </a:solidFill>
                    <a:latin typeface="Calibri" panose="020F0502020204030204"/>
                    <a:ea typeface="游ゴシック" panose="020B0400000000000000" pitchFamily="50" charset="-128"/>
                  </a:rPr>
                  <a:t>Exhibition room</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61" name="直線矢印コネクタ 60">
                <a:extLst>
                  <a:ext uri="{FF2B5EF4-FFF2-40B4-BE49-F238E27FC236}">
                    <a16:creationId xmlns:a16="http://schemas.microsoft.com/office/drawing/2014/main" id="{D02E46E8-E77F-4485-A0FE-988881D8E827}"/>
                  </a:ext>
                </a:extLst>
              </p:cNvPr>
              <p:cNvCxnSpPr>
                <a:stCxn id="53" idx="3"/>
                <a:endCxn id="55" idx="0"/>
              </p:cNvCxnSpPr>
              <p:nvPr/>
            </p:nvCxnSpPr>
            <p:spPr>
              <a:xfrm flipH="1">
                <a:off x="2310447" y="2135898"/>
                <a:ext cx="1253564" cy="395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33DDAB74-C83F-4A05-A93D-55D3D0BA2424}"/>
                  </a:ext>
                </a:extLst>
              </p:cNvPr>
              <p:cNvCxnSpPr>
                <a:cxnSpLocks/>
                <a:stCxn id="53" idx="5"/>
                <a:endCxn id="59" idx="1"/>
              </p:cNvCxnSpPr>
              <p:nvPr/>
            </p:nvCxnSpPr>
            <p:spPr>
              <a:xfrm>
                <a:off x="3996761" y="2135898"/>
                <a:ext cx="2222444" cy="485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639B5B18-E863-4AD4-9426-40FE2C347ED3}"/>
                  </a:ext>
                </a:extLst>
              </p:cNvPr>
              <p:cNvCxnSpPr>
                <a:cxnSpLocks/>
                <a:stCxn id="53" idx="4"/>
                <a:endCxn id="57" idx="1"/>
              </p:cNvCxnSpPr>
              <p:nvPr/>
            </p:nvCxnSpPr>
            <p:spPr>
              <a:xfrm>
                <a:off x="3780386" y="2225523"/>
                <a:ext cx="395625" cy="395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ADEC4D44-2813-4A92-AF58-513E3DDF47F9}"/>
                  </a:ext>
                </a:extLst>
              </p:cNvPr>
              <p:cNvCxnSpPr>
                <a:cxnSpLocks/>
                <a:stCxn id="54" idx="3"/>
                <a:endCxn id="56" idx="7"/>
              </p:cNvCxnSpPr>
              <p:nvPr/>
            </p:nvCxnSpPr>
            <p:spPr>
              <a:xfrm flipH="1">
                <a:off x="3230795" y="2135898"/>
                <a:ext cx="2261189" cy="48511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FB46B8BF-3589-4772-BDDD-13073042C7A0}"/>
                  </a:ext>
                </a:extLst>
              </p:cNvPr>
              <p:cNvCxnSpPr>
                <a:cxnSpLocks/>
                <a:stCxn id="54" idx="4"/>
                <a:endCxn id="58" idx="7"/>
              </p:cNvCxnSpPr>
              <p:nvPr/>
            </p:nvCxnSpPr>
            <p:spPr>
              <a:xfrm flipH="1">
                <a:off x="5312734" y="2225523"/>
                <a:ext cx="395625" cy="39549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E918DE4E-4BC7-476E-9096-B80F59AC2ED2}"/>
                  </a:ext>
                </a:extLst>
              </p:cNvPr>
              <p:cNvCxnSpPr>
                <a:cxnSpLocks/>
                <a:stCxn id="54" idx="5"/>
                <a:endCxn id="60" idx="1"/>
              </p:cNvCxnSpPr>
              <p:nvPr/>
            </p:nvCxnSpPr>
            <p:spPr>
              <a:xfrm>
                <a:off x="5924734" y="2135898"/>
                <a:ext cx="998444" cy="48511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22AE2E91-7271-4A8C-8A8B-0B12249EA1CD}"/>
                  </a:ext>
                </a:extLst>
              </p:cNvPr>
              <p:cNvSpPr/>
              <p:nvPr/>
            </p:nvSpPr>
            <p:spPr>
              <a:xfrm>
                <a:off x="2601199" y="1613523"/>
                <a:ext cx="612000" cy="61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a:t>
                </a:r>
                <a:r>
                  <a:rPr kumimoji="1" lang="en-US" altLang="ja-JP" sz="1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_a</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8" name="楕円 67">
                <a:extLst>
                  <a:ext uri="{FF2B5EF4-FFF2-40B4-BE49-F238E27FC236}">
                    <a16:creationId xmlns:a16="http://schemas.microsoft.com/office/drawing/2014/main" id="{2D40DD7B-A9FD-47CB-8EA4-5D61F9604C3B}"/>
                  </a:ext>
                </a:extLst>
              </p:cNvPr>
              <p:cNvSpPr/>
              <p:nvPr/>
            </p:nvSpPr>
            <p:spPr>
              <a:xfrm>
                <a:off x="6282580" y="1613523"/>
                <a:ext cx="612000" cy="612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a:t>
                </a:r>
                <a:r>
                  <a:rPr kumimoji="1" lang="en-US" altLang="ja-JP" sz="1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_b</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08" name="直線矢印コネクタ 107">
                <a:extLst>
                  <a:ext uri="{FF2B5EF4-FFF2-40B4-BE49-F238E27FC236}">
                    <a16:creationId xmlns:a16="http://schemas.microsoft.com/office/drawing/2014/main" id="{D8CB1041-96C4-4F5F-AE46-2FCBED18F3FA}"/>
                  </a:ext>
                </a:extLst>
              </p:cNvPr>
              <p:cNvCxnSpPr>
                <a:cxnSpLocks/>
                <a:stCxn id="67" idx="4"/>
                <a:endCxn id="55" idx="0"/>
              </p:cNvCxnSpPr>
              <p:nvPr/>
            </p:nvCxnSpPr>
            <p:spPr>
              <a:xfrm flipH="1">
                <a:off x="2310447" y="2225523"/>
                <a:ext cx="596752" cy="3058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a:extLst>
                  <a:ext uri="{FF2B5EF4-FFF2-40B4-BE49-F238E27FC236}">
                    <a16:creationId xmlns:a16="http://schemas.microsoft.com/office/drawing/2014/main" id="{0586CFB5-2F35-4013-835D-1E9E8B2A345E}"/>
                  </a:ext>
                </a:extLst>
              </p:cNvPr>
              <p:cNvCxnSpPr>
                <a:cxnSpLocks/>
                <a:stCxn id="68" idx="4"/>
                <a:endCxn id="60" idx="0"/>
              </p:cNvCxnSpPr>
              <p:nvPr/>
            </p:nvCxnSpPr>
            <p:spPr>
              <a:xfrm>
                <a:off x="6588580" y="2225523"/>
                <a:ext cx="550973" cy="30586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3B11A3DE-1F6B-4C73-83F4-D5DAFD6BA1DF}"/>
                  </a:ext>
                </a:extLst>
              </p:cNvPr>
              <p:cNvSpPr txBox="1"/>
              <p:nvPr/>
            </p:nvSpPr>
            <p:spPr>
              <a:xfrm>
                <a:off x="3264822" y="2675854"/>
                <a:ext cx="87716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112" name="テキスト ボックス 111">
                <a:extLst>
                  <a:ext uri="{FF2B5EF4-FFF2-40B4-BE49-F238E27FC236}">
                    <a16:creationId xmlns:a16="http://schemas.microsoft.com/office/drawing/2014/main" id="{FE66EBEA-B38B-4A07-8168-25C1F5AC315B}"/>
                  </a:ext>
                </a:extLst>
              </p:cNvPr>
              <p:cNvSpPr txBox="1"/>
              <p:nvPr/>
            </p:nvSpPr>
            <p:spPr>
              <a:xfrm>
                <a:off x="5322729" y="2675623"/>
                <a:ext cx="87716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113" name="テキスト ボックス 112">
                <a:extLst>
                  <a:ext uri="{FF2B5EF4-FFF2-40B4-BE49-F238E27FC236}">
                    <a16:creationId xmlns:a16="http://schemas.microsoft.com/office/drawing/2014/main" id="{75F69AE9-96A8-4018-8377-98A49E42EAC6}"/>
                  </a:ext>
                </a:extLst>
              </p:cNvPr>
              <p:cNvSpPr txBox="1"/>
              <p:nvPr/>
            </p:nvSpPr>
            <p:spPr>
              <a:xfrm>
                <a:off x="1612005" y="3523651"/>
                <a:ext cx="1955985"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baseline="-25000" dirty="0">
                    <a:solidFill>
                      <a:prstClr val="black"/>
                    </a:solidFill>
                    <a:latin typeface="Calibri" panose="020F0502020204030204"/>
                    <a:ea typeface="游ゴシック" panose="020B0400000000000000" pitchFamily="50" charset="-128"/>
                  </a:rPr>
                  <a:t>H</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d</a:t>
                </a:r>
                <a:r>
                  <a:rPr kumimoji="1" lang="en-US" altLang="ja-JP" baseline="-25000" dirty="0">
                    <a:solidFill>
                      <a:prstClr val="black"/>
                    </a:solidFill>
                    <a:latin typeface="Calibri" panose="020F0502020204030204"/>
                    <a:ea typeface="游ゴシック" panose="020B0400000000000000" pitchFamily="50" charset="-128"/>
                  </a:rPr>
                  <a:t>H</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baseline="-25000" dirty="0">
                    <a:solidFill>
                      <a:prstClr val="black"/>
                    </a:solidFill>
                    <a:latin typeface="Calibri" panose="020F0502020204030204"/>
                    <a:ea typeface="游ゴシック" panose="020B0400000000000000" pitchFamily="50" charset="-128"/>
                  </a:rPr>
                  <a:t>H</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N</a:t>
                </a:r>
                <a:endParaRPr kumimoji="1" lang="ja-JP" altLang="en-US"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4" name="テキスト ボックス 113">
                <a:extLst>
                  <a:ext uri="{FF2B5EF4-FFF2-40B4-BE49-F238E27FC236}">
                    <a16:creationId xmlns:a16="http://schemas.microsoft.com/office/drawing/2014/main" id="{E2C355BB-8694-4DF5-BE64-BF63F09470EC}"/>
                  </a:ext>
                </a:extLst>
              </p:cNvPr>
              <p:cNvSpPr txBox="1"/>
              <p:nvPr/>
            </p:nvSpPr>
            <p:spPr>
              <a:xfrm>
                <a:off x="5809875" y="3523651"/>
                <a:ext cx="1893467"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baseline="-25000" dirty="0">
                    <a:solidFill>
                      <a:prstClr val="black"/>
                    </a:solidFill>
                    <a:latin typeface="Calibri" panose="020F0502020204030204"/>
                    <a:ea typeface="游ゴシック" panose="020B0400000000000000" pitchFamily="50" charset="-128"/>
                  </a:rPr>
                  <a:t>E</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d</a:t>
                </a:r>
                <a:r>
                  <a:rPr kumimoji="1" lang="en-US" altLang="ja-JP" baseline="-25000" dirty="0">
                    <a:solidFill>
                      <a:prstClr val="black"/>
                    </a:solidFill>
                    <a:latin typeface="Calibri" panose="020F0502020204030204"/>
                    <a:ea typeface="游ゴシック" panose="020B0400000000000000" pitchFamily="50" charset="-128"/>
                  </a:rPr>
                  <a:t>E</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baseline="-25000" dirty="0">
                    <a:solidFill>
                      <a:prstClr val="black"/>
                    </a:solidFill>
                    <a:latin typeface="Calibri" panose="020F0502020204030204"/>
                    <a:ea typeface="游ゴシック" panose="020B0400000000000000" pitchFamily="50" charset="-128"/>
                  </a:rPr>
                  <a:t>E</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N</a:t>
                </a:r>
                <a:endParaRPr kumimoji="1" lang="ja-JP" altLang="en-US"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5" name="テキスト ボックス 114">
                <a:extLst>
                  <a:ext uri="{FF2B5EF4-FFF2-40B4-BE49-F238E27FC236}">
                    <a16:creationId xmlns:a16="http://schemas.microsoft.com/office/drawing/2014/main" id="{E1D21C44-F928-4888-B388-05505BBB4A81}"/>
                  </a:ext>
                </a:extLst>
              </p:cNvPr>
              <p:cNvSpPr txBox="1"/>
              <p:nvPr/>
            </p:nvSpPr>
            <p:spPr>
              <a:xfrm>
                <a:off x="3779604" y="3523651"/>
                <a:ext cx="1773242"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i1</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d</a:t>
                </a:r>
                <a:r>
                  <a:rPr kumimoji="1"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i2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a:t>
                </a:r>
                <a:r>
                  <a:rPr kumimoji="1" lang="en-US" altLang="ja-JP" sz="1800" b="0" i="0" u="none" strike="noStrike" kern="1200" cap="none" spc="0" normalizeH="0" baseline="-25000" noProof="0" dirty="0" err="1">
                    <a:ln>
                      <a:noFill/>
                    </a:ln>
                    <a:solidFill>
                      <a:prstClr val="black"/>
                    </a:solidFill>
                    <a:effectLst/>
                    <a:uLnTx/>
                    <a:uFillTx/>
                    <a:latin typeface="Calibri" panose="020F0502020204030204"/>
                    <a:ea typeface="游ゴシック" panose="020B0400000000000000" pitchFamily="50" charset="-128"/>
                    <a:cs typeface="+mn-cs"/>
                  </a:rPr>
                  <a:t>iN</a:t>
                </a:r>
                <a:endParaRPr kumimoji="1" lang="ja-JP" altLang="en-US"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16" name="直線矢印コネクタ 115">
                <a:extLst>
                  <a:ext uri="{FF2B5EF4-FFF2-40B4-BE49-F238E27FC236}">
                    <a16:creationId xmlns:a16="http://schemas.microsoft.com/office/drawing/2014/main" id="{D2533CDB-65D1-4BD0-B82E-6AFC3CFCD01F}"/>
                  </a:ext>
                </a:extLst>
              </p:cNvPr>
              <p:cNvCxnSpPr>
                <a:cxnSpLocks/>
                <a:stCxn id="55" idx="4"/>
              </p:cNvCxnSpPr>
              <p:nvPr/>
            </p:nvCxnSpPr>
            <p:spPr>
              <a:xfrm flipH="1">
                <a:off x="1912474" y="3143389"/>
                <a:ext cx="397973"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CB665C34-B245-449D-897C-32433DCACFE4}"/>
                  </a:ext>
                </a:extLst>
              </p:cNvPr>
              <p:cNvCxnSpPr>
                <a:cxnSpLocks/>
                <a:stCxn id="55" idx="4"/>
              </p:cNvCxnSpPr>
              <p:nvPr/>
            </p:nvCxnSpPr>
            <p:spPr>
              <a:xfrm>
                <a:off x="2310447" y="3143389"/>
                <a:ext cx="64577"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A034F396-7F1E-44B8-A1FA-1FC65D134118}"/>
                  </a:ext>
                </a:extLst>
              </p:cNvPr>
              <p:cNvCxnSpPr>
                <a:cxnSpLocks/>
                <a:stCxn id="55" idx="4"/>
              </p:cNvCxnSpPr>
              <p:nvPr/>
            </p:nvCxnSpPr>
            <p:spPr>
              <a:xfrm>
                <a:off x="2310447" y="3143389"/>
                <a:ext cx="920348"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C1591940-7D1E-4194-B3CA-13D63B6CFD44}"/>
                  </a:ext>
                </a:extLst>
              </p:cNvPr>
              <p:cNvCxnSpPr>
                <a:cxnSpLocks/>
                <a:stCxn id="57" idx="4"/>
              </p:cNvCxnSpPr>
              <p:nvPr/>
            </p:nvCxnSpPr>
            <p:spPr>
              <a:xfrm flipH="1">
                <a:off x="3978198" y="3143389"/>
                <a:ext cx="414188"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A305A2F6-7DA8-4A1B-BDCF-CDD6553918BA}"/>
                  </a:ext>
                </a:extLst>
              </p:cNvPr>
              <p:cNvCxnSpPr>
                <a:cxnSpLocks/>
                <a:stCxn id="57" idx="4"/>
              </p:cNvCxnSpPr>
              <p:nvPr/>
            </p:nvCxnSpPr>
            <p:spPr>
              <a:xfrm>
                <a:off x="4392386" y="3143389"/>
                <a:ext cx="43124"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D1AFF2CF-8481-4CE1-9846-CEBDDF8DE7E7}"/>
                  </a:ext>
                </a:extLst>
              </p:cNvPr>
              <p:cNvCxnSpPr>
                <a:cxnSpLocks/>
                <a:stCxn id="57" idx="4"/>
              </p:cNvCxnSpPr>
              <p:nvPr/>
            </p:nvCxnSpPr>
            <p:spPr>
              <a:xfrm>
                <a:off x="4392386" y="3143389"/>
                <a:ext cx="920348" cy="380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DCF84209-1A61-44BB-981F-2533170F0DD2}"/>
                  </a:ext>
                </a:extLst>
              </p:cNvPr>
              <p:cNvCxnSpPr>
                <a:cxnSpLocks/>
                <a:stCxn id="59" idx="4"/>
              </p:cNvCxnSpPr>
              <p:nvPr/>
            </p:nvCxnSpPr>
            <p:spPr>
              <a:xfrm flipH="1">
                <a:off x="6037607" y="3143389"/>
                <a:ext cx="397973" cy="380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矢印コネクタ 122">
                <a:extLst>
                  <a:ext uri="{FF2B5EF4-FFF2-40B4-BE49-F238E27FC236}">
                    <a16:creationId xmlns:a16="http://schemas.microsoft.com/office/drawing/2014/main" id="{A16CDA16-887A-49DE-AA80-BA073FBF3D7D}"/>
                  </a:ext>
                </a:extLst>
              </p:cNvPr>
              <p:cNvCxnSpPr>
                <a:cxnSpLocks/>
                <a:stCxn id="59" idx="4"/>
              </p:cNvCxnSpPr>
              <p:nvPr/>
            </p:nvCxnSpPr>
            <p:spPr>
              <a:xfrm>
                <a:off x="6435580" y="3143389"/>
                <a:ext cx="91975" cy="380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a:extLst>
                  <a:ext uri="{FF2B5EF4-FFF2-40B4-BE49-F238E27FC236}">
                    <a16:creationId xmlns:a16="http://schemas.microsoft.com/office/drawing/2014/main" id="{2515E4F9-2C93-45D5-A434-E5075C290DC2}"/>
                  </a:ext>
                </a:extLst>
              </p:cNvPr>
              <p:cNvCxnSpPr>
                <a:cxnSpLocks/>
                <a:stCxn id="59" idx="4"/>
              </p:cNvCxnSpPr>
              <p:nvPr/>
            </p:nvCxnSpPr>
            <p:spPr>
              <a:xfrm>
                <a:off x="6435580" y="3143389"/>
                <a:ext cx="1009973" cy="380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a:extLst>
                  <a:ext uri="{FF2B5EF4-FFF2-40B4-BE49-F238E27FC236}">
                    <a16:creationId xmlns:a16="http://schemas.microsoft.com/office/drawing/2014/main" id="{886BC1DA-E0D9-4D14-9877-4DB52F55D370}"/>
                  </a:ext>
                </a:extLst>
              </p:cNvPr>
              <p:cNvCxnSpPr>
                <a:cxnSpLocks/>
                <a:stCxn id="56" idx="4"/>
              </p:cNvCxnSpPr>
              <p:nvPr/>
            </p:nvCxnSpPr>
            <p:spPr>
              <a:xfrm flipH="1">
                <a:off x="1912472" y="3143389"/>
                <a:ext cx="1101948"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a:extLst>
                  <a:ext uri="{FF2B5EF4-FFF2-40B4-BE49-F238E27FC236}">
                    <a16:creationId xmlns:a16="http://schemas.microsoft.com/office/drawing/2014/main" id="{33BF8D71-B8C3-4F01-9866-B1BC6D2D215D}"/>
                  </a:ext>
                </a:extLst>
              </p:cNvPr>
              <p:cNvCxnSpPr>
                <a:cxnSpLocks/>
                <a:stCxn id="56" idx="4"/>
              </p:cNvCxnSpPr>
              <p:nvPr/>
            </p:nvCxnSpPr>
            <p:spPr>
              <a:xfrm flipH="1">
                <a:off x="2371656" y="3143389"/>
                <a:ext cx="642764"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a:extLst>
                  <a:ext uri="{FF2B5EF4-FFF2-40B4-BE49-F238E27FC236}">
                    <a16:creationId xmlns:a16="http://schemas.microsoft.com/office/drawing/2014/main" id="{F12542C4-8235-4332-81A6-7469826FAD58}"/>
                  </a:ext>
                </a:extLst>
              </p:cNvPr>
              <p:cNvCxnSpPr>
                <a:cxnSpLocks/>
                <a:stCxn id="56" idx="4"/>
              </p:cNvCxnSpPr>
              <p:nvPr/>
            </p:nvCxnSpPr>
            <p:spPr>
              <a:xfrm>
                <a:off x="3014420" y="3143389"/>
                <a:ext cx="204846"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a:extLst>
                  <a:ext uri="{FF2B5EF4-FFF2-40B4-BE49-F238E27FC236}">
                    <a16:creationId xmlns:a16="http://schemas.microsoft.com/office/drawing/2014/main" id="{F5B9C855-8CD9-4473-AE6C-CC824DB23E36}"/>
                  </a:ext>
                </a:extLst>
              </p:cNvPr>
              <p:cNvCxnSpPr>
                <a:cxnSpLocks/>
                <a:stCxn id="58" idx="4"/>
              </p:cNvCxnSpPr>
              <p:nvPr/>
            </p:nvCxnSpPr>
            <p:spPr>
              <a:xfrm flipH="1">
                <a:off x="4002830" y="3143389"/>
                <a:ext cx="1093529" cy="38003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a:extLst>
                  <a:ext uri="{FF2B5EF4-FFF2-40B4-BE49-F238E27FC236}">
                    <a16:creationId xmlns:a16="http://schemas.microsoft.com/office/drawing/2014/main" id="{DC235C75-9EA2-4516-9271-375D97168131}"/>
                  </a:ext>
                </a:extLst>
              </p:cNvPr>
              <p:cNvCxnSpPr>
                <a:cxnSpLocks/>
                <a:stCxn id="58" idx="4"/>
              </p:cNvCxnSpPr>
              <p:nvPr/>
            </p:nvCxnSpPr>
            <p:spPr>
              <a:xfrm flipH="1">
                <a:off x="4448173" y="3143389"/>
                <a:ext cx="648186"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00883E6B-A0CE-4A3B-9F34-FAAC59992062}"/>
                  </a:ext>
                </a:extLst>
              </p:cNvPr>
              <p:cNvCxnSpPr>
                <a:cxnSpLocks/>
                <a:stCxn id="58" idx="4"/>
              </p:cNvCxnSpPr>
              <p:nvPr/>
            </p:nvCxnSpPr>
            <p:spPr>
              <a:xfrm>
                <a:off x="5096359" y="3143389"/>
                <a:ext cx="216375"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FF6F2602-FF22-4771-9683-2AB5A6A13193}"/>
                  </a:ext>
                </a:extLst>
              </p:cNvPr>
              <p:cNvCxnSpPr>
                <a:cxnSpLocks/>
                <a:stCxn id="60" idx="4"/>
              </p:cNvCxnSpPr>
              <p:nvPr/>
            </p:nvCxnSpPr>
            <p:spPr>
              <a:xfrm flipH="1">
                <a:off x="6037607" y="3143389"/>
                <a:ext cx="1101946"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FE133AB8-E58F-49A2-A8FB-63A5B040888A}"/>
                  </a:ext>
                </a:extLst>
              </p:cNvPr>
              <p:cNvCxnSpPr>
                <a:cxnSpLocks/>
                <a:stCxn id="60" idx="4"/>
              </p:cNvCxnSpPr>
              <p:nvPr/>
            </p:nvCxnSpPr>
            <p:spPr>
              <a:xfrm flipH="1">
                <a:off x="6527555" y="3143389"/>
                <a:ext cx="611998"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4309586A-1268-473C-AADC-9889CEDA10D7}"/>
                  </a:ext>
                </a:extLst>
              </p:cNvPr>
              <p:cNvCxnSpPr>
                <a:cxnSpLocks/>
                <a:stCxn id="60" idx="4"/>
              </p:cNvCxnSpPr>
              <p:nvPr/>
            </p:nvCxnSpPr>
            <p:spPr>
              <a:xfrm>
                <a:off x="7139553" y="3143389"/>
                <a:ext cx="306000" cy="3749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テキスト ボックス 133">
                <a:extLst>
                  <a:ext uri="{FF2B5EF4-FFF2-40B4-BE49-F238E27FC236}">
                    <a16:creationId xmlns:a16="http://schemas.microsoft.com/office/drawing/2014/main" id="{D45061F0-B13F-42A2-9AB9-EEFDBB69A953}"/>
                  </a:ext>
                </a:extLst>
              </p:cNvPr>
              <p:cNvSpPr txBox="1"/>
              <p:nvPr/>
            </p:nvSpPr>
            <p:spPr>
              <a:xfrm>
                <a:off x="880241" y="3528406"/>
                <a:ext cx="62055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Data</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5" name="テキスト ボックス 134">
                <a:extLst>
                  <a:ext uri="{FF2B5EF4-FFF2-40B4-BE49-F238E27FC236}">
                    <a16:creationId xmlns:a16="http://schemas.microsoft.com/office/drawing/2014/main" id="{F5223678-54B8-4C52-8AC2-2E41BFA37C8C}"/>
                  </a:ext>
                </a:extLst>
              </p:cNvPr>
              <p:cNvSpPr txBox="1"/>
              <p:nvPr/>
            </p:nvSpPr>
            <p:spPr>
              <a:xfrm>
                <a:off x="884859" y="1613523"/>
                <a:ext cx="1163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Parameter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cxnSp>
          <p:nvCxnSpPr>
            <p:cNvPr id="47" name="直線矢印コネクタ 46">
              <a:extLst>
                <a:ext uri="{FF2B5EF4-FFF2-40B4-BE49-F238E27FC236}">
                  <a16:creationId xmlns:a16="http://schemas.microsoft.com/office/drawing/2014/main" id="{EF04DEA8-BED2-460A-B68B-F001866CAC2F}"/>
                </a:ext>
              </a:extLst>
            </p:cNvPr>
            <p:cNvCxnSpPr>
              <a:cxnSpLocks/>
              <a:stCxn id="67" idx="4"/>
              <a:endCxn id="57" idx="1"/>
            </p:cNvCxnSpPr>
            <p:nvPr/>
          </p:nvCxnSpPr>
          <p:spPr>
            <a:xfrm>
              <a:off x="2982397" y="2579091"/>
              <a:ext cx="1268812" cy="395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7D93C7BD-796F-4AA0-AEC0-9AC1AC272BD5}"/>
                </a:ext>
              </a:extLst>
            </p:cNvPr>
            <p:cNvCxnSpPr>
              <a:cxnSpLocks/>
              <a:stCxn id="67" idx="4"/>
              <a:endCxn id="59" idx="1"/>
            </p:cNvCxnSpPr>
            <p:nvPr/>
          </p:nvCxnSpPr>
          <p:spPr>
            <a:xfrm>
              <a:off x="2982397" y="2579091"/>
              <a:ext cx="3312006" cy="395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C0B41473-6560-42D1-BD9C-67F1BA58EE5D}"/>
                </a:ext>
              </a:extLst>
            </p:cNvPr>
            <p:cNvCxnSpPr>
              <a:cxnSpLocks/>
              <a:stCxn id="68" idx="4"/>
              <a:endCxn id="58" idx="7"/>
            </p:cNvCxnSpPr>
            <p:nvPr/>
          </p:nvCxnSpPr>
          <p:spPr>
            <a:xfrm flipH="1">
              <a:off x="5387932" y="2579091"/>
              <a:ext cx="1275846" cy="39549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2D53AE65-F71F-44C0-987C-0CCB3C4A415B}"/>
                </a:ext>
              </a:extLst>
            </p:cNvPr>
            <p:cNvCxnSpPr>
              <a:cxnSpLocks/>
              <a:stCxn id="68" idx="4"/>
              <a:endCxn id="56" idx="7"/>
            </p:cNvCxnSpPr>
            <p:nvPr/>
          </p:nvCxnSpPr>
          <p:spPr>
            <a:xfrm flipH="1">
              <a:off x="3305993" y="2579091"/>
              <a:ext cx="3357785" cy="39549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矢印: 右 72">
            <a:extLst>
              <a:ext uri="{FF2B5EF4-FFF2-40B4-BE49-F238E27FC236}">
                <a16:creationId xmlns:a16="http://schemas.microsoft.com/office/drawing/2014/main" id="{054D4D80-A319-4E57-BDA2-6A0F5F0D2BCE}"/>
              </a:ext>
            </a:extLst>
          </p:cNvPr>
          <p:cNvSpPr/>
          <p:nvPr/>
        </p:nvSpPr>
        <p:spPr bwMode="auto">
          <a:xfrm rot="5400000">
            <a:off x="2528271" y="3323027"/>
            <a:ext cx="419323" cy="936538"/>
          </a:xfrm>
          <a:prstGeom prst="right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74" name="矢印: 右 73">
            <a:extLst>
              <a:ext uri="{FF2B5EF4-FFF2-40B4-BE49-F238E27FC236}">
                <a16:creationId xmlns:a16="http://schemas.microsoft.com/office/drawing/2014/main" id="{58A53A50-C11F-4716-BB9F-9BAB94BE98E5}"/>
              </a:ext>
            </a:extLst>
          </p:cNvPr>
          <p:cNvSpPr/>
          <p:nvPr/>
        </p:nvSpPr>
        <p:spPr bwMode="auto">
          <a:xfrm rot="5400000">
            <a:off x="6797137" y="3323029"/>
            <a:ext cx="419323" cy="936538"/>
          </a:xfrm>
          <a:prstGeom prst="right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75" name="テキスト ボックス 74">
            <a:extLst>
              <a:ext uri="{FF2B5EF4-FFF2-40B4-BE49-F238E27FC236}">
                <a16:creationId xmlns:a16="http://schemas.microsoft.com/office/drawing/2014/main" id="{CD02067F-0C30-4BDF-90E3-235A6F1E46C1}"/>
              </a:ext>
            </a:extLst>
          </p:cNvPr>
          <p:cNvSpPr txBox="1"/>
          <p:nvPr/>
        </p:nvSpPr>
        <p:spPr>
          <a:xfrm>
            <a:off x="1787326" y="5329990"/>
            <a:ext cx="2025616" cy="461665"/>
          </a:xfrm>
          <a:prstGeom prst="rect">
            <a:avLst/>
          </a:prstGeom>
          <a:solidFill>
            <a:srgbClr val="FFC000">
              <a:alpha val="50000"/>
            </a:srgbClr>
          </a:solidFill>
        </p:spPr>
        <p:txBody>
          <a:bodyPr wrap="square" rtlCol="0">
            <a:spAutoFit/>
          </a:bodyPr>
          <a:lstStyle/>
          <a:p>
            <a:r>
              <a:rPr lang="en-US" altLang="ja-JP" sz="2400" dirty="0">
                <a:solidFill>
                  <a:srgbClr val="FF0000"/>
                </a:solidFill>
              </a:rPr>
              <a:t>GOOD</a:t>
            </a:r>
          </a:p>
        </p:txBody>
      </p:sp>
      <p:sp>
        <p:nvSpPr>
          <p:cNvPr id="76" name="テキスト ボックス 75">
            <a:extLst>
              <a:ext uri="{FF2B5EF4-FFF2-40B4-BE49-F238E27FC236}">
                <a16:creationId xmlns:a16="http://schemas.microsoft.com/office/drawing/2014/main" id="{B106D2EF-D27E-48C2-8627-94AA2BB8543F}"/>
              </a:ext>
            </a:extLst>
          </p:cNvPr>
          <p:cNvSpPr txBox="1"/>
          <p:nvPr/>
        </p:nvSpPr>
        <p:spPr>
          <a:xfrm>
            <a:off x="5957271" y="5329990"/>
            <a:ext cx="2025616" cy="461665"/>
          </a:xfrm>
          <a:prstGeom prst="rect">
            <a:avLst/>
          </a:prstGeom>
          <a:solidFill>
            <a:srgbClr val="FFC000">
              <a:alpha val="50000"/>
            </a:srgbClr>
          </a:solidFill>
        </p:spPr>
        <p:txBody>
          <a:bodyPr wrap="square" rtlCol="0">
            <a:spAutoFit/>
          </a:bodyPr>
          <a:lstStyle/>
          <a:p>
            <a:r>
              <a:rPr lang="en-US" altLang="ja-JP" sz="2400" dirty="0">
                <a:solidFill>
                  <a:srgbClr val="FF0000"/>
                </a:solidFill>
              </a:rPr>
              <a:t>GOOD</a:t>
            </a:r>
          </a:p>
        </p:txBody>
      </p:sp>
      <p:sp>
        <p:nvSpPr>
          <p:cNvPr id="77" name="テキスト ボックス 76">
            <a:extLst>
              <a:ext uri="{FF2B5EF4-FFF2-40B4-BE49-F238E27FC236}">
                <a16:creationId xmlns:a16="http://schemas.microsoft.com/office/drawing/2014/main" id="{17D3A789-4FC8-4447-9F45-35CE71735B04}"/>
              </a:ext>
            </a:extLst>
          </p:cNvPr>
          <p:cNvSpPr txBox="1"/>
          <p:nvPr/>
        </p:nvSpPr>
        <p:spPr>
          <a:xfrm>
            <a:off x="4344309" y="4779538"/>
            <a:ext cx="1161000" cy="461665"/>
          </a:xfrm>
          <a:prstGeom prst="rect">
            <a:avLst/>
          </a:prstGeom>
          <a:solidFill>
            <a:schemeClr val="bg1"/>
          </a:solidFill>
        </p:spPr>
        <p:txBody>
          <a:bodyPr wrap="square" rtlCol="0">
            <a:spAutoFit/>
          </a:bodyPr>
          <a:lstStyle/>
          <a:p>
            <a:pPr algn="just"/>
            <a:r>
              <a:rPr lang="en-US" altLang="ja-JP" sz="1200" dirty="0">
                <a:solidFill>
                  <a:srgbClr val="FF0000"/>
                </a:solidFill>
              </a:rPr>
              <a:t>Good grasp of the overall</a:t>
            </a:r>
          </a:p>
        </p:txBody>
      </p:sp>
      <p:cxnSp>
        <p:nvCxnSpPr>
          <p:cNvPr id="78" name="直線矢印コネクタ 77">
            <a:extLst>
              <a:ext uri="{FF2B5EF4-FFF2-40B4-BE49-F238E27FC236}">
                <a16:creationId xmlns:a16="http://schemas.microsoft.com/office/drawing/2014/main" id="{EE6C6D60-4E18-44B1-AEF4-DEACD4191244}"/>
              </a:ext>
            </a:extLst>
          </p:cNvPr>
          <p:cNvCxnSpPr>
            <a:cxnSpLocks/>
            <a:stCxn id="77" idx="3"/>
          </p:cNvCxnSpPr>
          <p:nvPr/>
        </p:nvCxnSpPr>
        <p:spPr bwMode="auto">
          <a:xfrm>
            <a:off x="5505309" y="5010371"/>
            <a:ext cx="451962" cy="214985"/>
          </a:xfrm>
          <a:prstGeom prst="straightConnector1">
            <a:avLst/>
          </a:prstGeom>
          <a:noFill/>
          <a:ln w="38100" cap="flat" cmpd="sng" algn="ctr">
            <a:solidFill>
              <a:srgbClr val="FF0000"/>
            </a:solidFill>
            <a:prstDash val="solid"/>
            <a:round/>
            <a:headEnd type="none" w="med" len="med"/>
            <a:tailEnd type="triangle"/>
          </a:ln>
          <a:effectLst/>
        </p:spPr>
      </p:cxnSp>
      <p:sp>
        <p:nvSpPr>
          <p:cNvPr id="71" name="角丸四角形 70">
            <a:extLst>
              <a:ext uri="{FF2B5EF4-FFF2-40B4-BE49-F238E27FC236}">
                <a16:creationId xmlns:a16="http://schemas.microsoft.com/office/drawing/2014/main" id="{BF65183D-B4B8-8048-B70A-8FA52B2DF083}"/>
              </a:ext>
            </a:extLst>
          </p:cNvPr>
          <p:cNvSpPr/>
          <p:nvPr/>
        </p:nvSpPr>
        <p:spPr bwMode="auto">
          <a:xfrm>
            <a:off x="2141327" y="961461"/>
            <a:ext cx="6200143" cy="5343086"/>
          </a:xfrm>
          <a:custGeom>
            <a:avLst/>
            <a:gdLst>
              <a:gd name="connsiteX0" fmla="*/ 0 w 2801410"/>
              <a:gd name="connsiteY0" fmla="*/ 466911 h 5343086"/>
              <a:gd name="connsiteX1" fmla="*/ 466911 w 2801410"/>
              <a:gd name="connsiteY1" fmla="*/ 0 h 5343086"/>
              <a:gd name="connsiteX2" fmla="*/ 2334499 w 2801410"/>
              <a:gd name="connsiteY2" fmla="*/ 0 h 5343086"/>
              <a:gd name="connsiteX3" fmla="*/ 2801410 w 2801410"/>
              <a:gd name="connsiteY3" fmla="*/ 466911 h 5343086"/>
              <a:gd name="connsiteX4" fmla="*/ 2801410 w 2801410"/>
              <a:gd name="connsiteY4" fmla="*/ 4876175 h 5343086"/>
              <a:gd name="connsiteX5" fmla="*/ 2334499 w 2801410"/>
              <a:gd name="connsiteY5" fmla="*/ 5343086 h 5343086"/>
              <a:gd name="connsiteX6" fmla="*/ 466911 w 2801410"/>
              <a:gd name="connsiteY6" fmla="*/ 5343086 h 5343086"/>
              <a:gd name="connsiteX7" fmla="*/ 0 w 2801410"/>
              <a:gd name="connsiteY7" fmla="*/ 4876175 h 5343086"/>
              <a:gd name="connsiteX8" fmla="*/ 0 w 2801410"/>
              <a:gd name="connsiteY8" fmla="*/ 466911 h 5343086"/>
              <a:gd name="connsiteX0" fmla="*/ 3092607 w 5894017"/>
              <a:gd name="connsiteY0" fmla="*/ 466911 h 5343086"/>
              <a:gd name="connsiteX1" fmla="*/ 14213 w 5894017"/>
              <a:gd name="connsiteY1" fmla="*/ 0 h 5343086"/>
              <a:gd name="connsiteX2" fmla="*/ 5427106 w 5894017"/>
              <a:gd name="connsiteY2" fmla="*/ 0 h 5343086"/>
              <a:gd name="connsiteX3" fmla="*/ 5894017 w 5894017"/>
              <a:gd name="connsiteY3" fmla="*/ 466911 h 5343086"/>
              <a:gd name="connsiteX4" fmla="*/ 5894017 w 5894017"/>
              <a:gd name="connsiteY4" fmla="*/ 4876175 h 5343086"/>
              <a:gd name="connsiteX5" fmla="*/ 5427106 w 5894017"/>
              <a:gd name="connsiteY5" fmla="*/ 5343086 h 5343086"/>
              <a:gd name="connsiteX6" fmla="*/ 3559518 w 5894017"/>
              <a:gd name="connsiteY6" fmla="*/ 5343086 h 5343086"/>
              <a:gd name="connsiteX7" fmla="*/ 3092607 w 5894017"/>
              <a:gd name="connsiteY7" fmla="*/ 4876175 h 5343086"/>
              <a:gd name="connsiteX8" fmla="*/ 3092607 w 5894017"/>
              <a:gd name="connsiteY8" fmla="*/ 466911 h 5343086"/>
              <a:gd name="connsiteX0" fmla="*/ 3115035 w 5916445"/>
              <a:gd name="connsiteY0" fmla="*/ 466911 h 5343086"/>
              <a:gd name="connsiteX1" fmla="*/ 3077417 w 5916445"/>
              <a:gd name="connsiteY1" fmla="*/ 434202 h 5343086"/>
              <a:gd name="connsiteX2" fmla="*/ 36641 w 5916445"/>
              <a:gd name="connsiteY2" fmla="*/ 0 h 5343086"/>
              <a:gd name="connsiteX3" fmla="*/ 5449534 w 5916445"/>
              <a:gd name="connsiteY3" fmla="*/ 0 h 5343086"/>
              <a:gd name="connsiteX4" fmla="*/ 5916445 w 5916445"/>
              <a:gd name="connsiteY4" fmla="*/ 466911 h 5343086"/>
              <a:gd name="connsiteX5" fmla="*/ 5916445 w 5916445"/>
              <a:gd name="connsiteY5" fmla="*/ 4876175 h 5343086"/>
              <a:gd name="connsiteX6" fmla="*/ 5449534 w 5916445"/>
              <a:gd name="connsiteY6" fmla="*/ 5343086 h 5343086"/>
              <a:gd name="connsiteX7" fmla="*/ 3581946 w 5916445"/>
              <a:gd name="connsiteY7" fmla="*/ 5343086 h 5343086"/>
              <a:gd name="connsiteX8" fmla="*/ 3115035 w 5916445"/>
              <a:gd name="connsiteY8" fmla="*/ 4876175 h 5343086"/>
              <a:gd name="connsiteX9" fmla="*/ 3115035 w 5916445"/>
              <a:gd name="connsiteY9" fmla="*/ 466911 h 5343086"/>
              <a:gd name="connsiteX0" fmla="*/ 3415668 w 6217078"/>
              <a:gd name="connsiteY0" fmla="*/ 466911 h 5343086"/>
              <a:gd name="connsiteX1" fmla="*/ 346092 w 6217078"/>
              <a:gd name="connsiteY1" fmla="*/ 658791 h 5343086"/>
              <a:gd name="connsiteX2" fmla="*/ 337274 w 6217078"/>
              <a:gd name="connsiteY2" fmla="*/ 0 h 5343086"/>
              <a:gd name="connsiteX3" fmla="*/ 5750167 w 6217078"/>
              <a:gd name="connsiteY3" fmla="*/ 0 h 5343086"/>
              <a:gd name="connsiteX4" fmla="*/ 6217078 w 6217078"/>
              <a:gd name="connsiteY4" fmla="*/ 466911 h 5343086"/>
              <a:gd name="connsiteX5" fmla="*/ 6217078 w 6217078"/>
              <a:gd name="connsiteY5" fmla="*/ 4876175 h 5343086"/>
              <a:gd name="connsiteX6" fmla="*/ 5750167 w 6217078"/>
              <a:gd name="connsiteY6" fmla="*/ 5343086 h 5343086"/>
              <a:gd name="connsiteX7" fmla="*/ 3882579 w 6217078"/>
              <a:gd name="connsiteY7" fmla="*/ 5343086 h 5343086"/>
              <a:gd name="connsiteX8" fmla="*/ 3415668 w 6217078"/>
              <a:gd name="connsiteY8" fmla="*/ 4876175 h 5343086"/>
              <a:gd name="connsiteX9" fmla="*/ 3415668 w 6217078"/>
              <a:gd name="connsiteY9" fmla="*/ 466911 h 5343086"/>
              <a:gd name="connsiteX0" fmla="*/ 3398733 w 6200143"/>
              <a:gd name="connsiteY0" fmla="*/ 466911 h 5343086"/>
              <a:gd name="connsiteX1" fmla="*/ 361241 w 6200143"/>
              <a:gd name="connsiteY1" fmla="*/ 690875 h 5343086"/>
              <a:gd name="connsiteX2" fmla="*/ 320339 w 6200143"/>
              <a:gd name="connsiteY2" fmla="*/ 0 h 5343086"/>
              <a:gd name="connsiteX3" fmla="*/ 5733232 w 6200143"/>
              <a:gd name="connsiteY3" fmla="*/ 0 h 5343086"/>
              <a:gd name="connsiteX4" fmla="*/ 6200143 w 6200143"/>
              <a:gd name="connsiteY4" fmla="*/ 466911 h 5343086"/>
              <a:gd name="connsiteX5" fmla="*/ 6200143 w 6200143"/>
              <a:gd name="connsiteY5" fmla="*/ 4876175 h 5343086"/>
              <a:gd name="connsiteX6" fmla="*/ 5733232 w 6200143"/>
              <a:gd name="connsiteY6" fmla="*/ 5343086 h 5343086"/>
              <a:gd name="connsiteX7" fmla="*/ 3865644 w 6200143"/>
              <a:gd name="connsiteY7" fmla="*/ 5343086 h 5343086"/>
              <a:gd name="connsiteX8" fmla="*/ 3398733 w 6200143"/>
              <a:gd name="connsiteY8" fmla="*/ 4876175 h 5343086"/>
              <a:gd name="connsiteX9" fmla="*/ 3398733 w 6200143"/>
              <a:gd name="connsiteY9" fmla="*/ 466911 h 5343086"/>
              <a:gd name="connsiteX0" fmla="*/ 3398733 w 6200143"/>
              <a:gd name="connsiteY0" fmla="*/ 466911 h 5343086"/>
              <a:gd name="connsiteX1" fmla="*/ 361241 w 6200143"/>
              <a:gd name="connsiteY1" fmla="*/ 690875 h 5343086"/>
              <a:gd name="connsiteX2" fmla="*/ 320339 w 6200143"/>
              <a:gd name="connsiteY2" fmla="*/ 0 h 5343086"/>
              <a:gd name="connsiteX3" fmla="*/ 5733232 w 6200143"/>
              <a:gd name="connsiteY3" fmla="*/ 0 h 5343086"/>
              <a:gd name="connsiteX4" fmla="*/ 6200143 w 6200143"/>
              <a:gd name="connsiteY4" fmla="*/ 466911 h 5343086"/>
              <a:gd name="connsiteX5" fmla="*/ 6200143 w 6200143"/>
              <a:gd name="connsiteY5" fmla="*/ 4876175 h 5343086"/>
              <a:gd name="connsiteX6" fmla="*/ 5733232 w 6200143"/>
              <a:gd name="connsiteY6" fmla="*/ 5343086 h 5343086"/>
              <a:gd name="connsiteX7" fmla="*/ 3865644 w 6200143"/>
              <a:gd name="connsiteY7" fmla="*/ 5343086 h 5343086"/>
              <a:gd name="connsiteX8" fmla="*/ 3398733 w 6200143"/>
              <a:gd name="connsiteY8" fmla="*/ 4876175 h 5343086"/>
              <a:gd name="connsiteX9" fmla="*/ 3398733 w 6200143"/>
              <a:gd name="connsiteY9" fmla="*/ 466911 h 5343086"/>
              <a:gd name="connsiteX0" fmla="*/ 3366649 w 6200143"/>
              <a:gd name="connsiteY0" fmla="*/ 659416 h 5343086"/>
              <a:gd name="connsiteX1" fmla="*/ 361241 w 6200143"/>
              <a:gd name="connsiteY1" fmla="*/ 690875 h 5343086"/>
              <a:gd name="connsiteX2" fmla="*/ 320339 w 6200143"/>
              <a:gd name="connsiteY2" fmla="*/ 0 h 5343086"/>
              <a:gd name="connsiteX3" fmla="*/ 5733232 w 6200143"/>
              <a:gd name="connsiteY3" fmla="*/ 0 h 5343086"/>
              <a:gd name="connsiteX4" fmla="*/ 6200143 w 6200143"/>
              <a:gd name="connsiteY4" fmla="*/ 466911 h 5343086"/>
              <a:gd name="connsiteX5" fmla="*/ 6200143 w 6200143"/>
              <a:gd name="connsiteY5" fmla="*/ 4876175 h 5343086"/>
              <a:gd name="connsiteX6" fmla="*/ 5733232 w 6200143"/>
              <a:gd name="connsiteY6" fmla="*/ 5343086 h 5343086"/>
              <a:gd name="connsiteX7" fmla="*/ 3865644 w 6200143"/>
              <a:gd name="connsiteY7" fmla="*/ 5343086 h 5343086"/>
              <a:gd name="connsiteX8" fmla="*/ 3398733 w 6200143"/>
              <a:gd name="connsiteY8" fmla="*/ 4876175 h 5343086"/>
              <a:gd name="connsiteX9" fmla="*/ 3366649 w 6200143"/>
              <a:gd name="connsiteY9" fmla="*/ 659416 h 5343086"/>
              <a:gd name="connsiteX0" fmla="*/ 3366649 w 6200143"/>
              <a:gd name="connsiteY0" fmla="*/ 659416 h 5343086"/>
              <a:gd name="connsiteX1" fmla="*/ 361241 w 6200143"/>
              <a:gd name="connsiteY1" fmla="*/ 690875 h 5343086"/>
              <a:gd name="connsiteX2" fmla="*/ 320339 w 6200143"/>
              <a:gd name="connsiteY2" fmla="*/ 0 h 5343086"/>
              <a:gd name="connsiteX3" fmla="*/ 5733232 w 6200143"/>
              <a:gd name="connsiteY3" fmla="*/ 0 h 5343086"/>
              <a:gd name="connsiteX4" fmla="*/ 6200143 w 6200143"/>
              <a:gd name="connsiteY4" fmla="*/ 466911 h 5343086"/>
              <a:gd name="connsiteX5" fmla="*/ 6200143 w 6200143"/>
              <a:gd name="connsiteY5" fmla="*/ 4876175 h 5343086"/>
              <a:gd name="connsiteX6" fmla="*/ 5733232 w 6200143"/>
              <a:gd name="connsiteY6" fmla="*/ 5343086 h 5343086"/>
              <a:gd name="connsiteX7" fmla="*/ 3865644 w 6200143"/>
              <a:gd name="connsiteY7" fmla="*/ 5343086 h 5343086"/>
              <a:gd name="connsiteX8" fmla="*/ 3398733 w 6200143"/>
              <a:gd name="connsiteY8" fmla="*/ 4876175 h 5343086"/>
              <a:gd name="connsiteX9" fmla="*/ 3366649 w 6200143"/>
              <a:gd name="connsiteY9" fmla="*/ 659416 h 534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0143" h="5343086">
                <a:moveTo>
                  <a:pt x="3366649" y="659416"/>
                </a:moveTo>
                <a:cubicBezTo>
                  <a:pt x="3280169" y="608897"/>
                  <a:pt x="874307" y="768694"/>
                  <a:pt x="361241" y="690875"/>
                </a:cubicBezTo>
                <a:cubicBezTo>
                  <a:pt x="-151825" y="613057"/>
                  <a:pt x="-75014" y="72367"/>
                  <a:pt x="320339" y="0"/>
                </a:cubicBezTo>
                <a:lnTo>
                  <a:pt x="5733232" y="0"/>
                </a:lnTo>
                <a:cubicBezTo>
                  <a:pt x="5991100" y="0"/>
                  <a:pt x="6200143" y="209043"/>
                  <a:pt x="6200143" y="466911"/>
                </a:cubicBezTo>
                <a:lnTo>
                  <a:pt x="6200143" y="4876175"/>
                </a:lnTo>
                <a:cubicBezTo>
                  <a:pt x="6200143" y="5134043"/>
                  <a:pt x="5991100" y="5343086"/>
                  <a:pt x="5733232" y="5343086"/>
                </a:cubicBezTo>
                <a:lnTo>
                  <a:pt x="3865644" y="5343086"/>
                </a:lnTo>
                <a:cubicBezTo>
                  <a:pt x="3607776" y="5343086"/>
                  <a:pt x="3398733" y="5134043"/>
                  <a:pt x="3398733" y="4876175"/>
                </a:cubicBezTo>
                <a:lnTo>
                  <a:pt x="3366649" y="659416"/>
                </a:lnTo>
                <a:close/>
              </a:path>
            </a:pathLst>
          </a:custGeom>
          <a:noFill/>
          <a:ln w="19050" cap="flat" cmpd="sng" algn="ctr">
            <a:solidFill>
              <a:srgbClr val="00B05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72" name="角丸四角形 70">
            <a:extLst>
              <a:ext uri="{FF2B5EF4-FFF2-40B4-BE49-F238E27FC236}">
                <a16:creationId xmlns:a16="http://schemas.microsoft.com/office/drawing/2014/main" id="{7B30661D-A84C-D443-B55F-1671F3E05664}"/>
              </a:ext>
            </a:extLst>
          </p:cNvPr>
          <p:cNvSpPr/>
          <p:nvPr/>
        </p:nvSpPr>
        <p:spPr bwMode="auto">
          <a:xfrm flipH="1">
            <a:off x="1274925" y="968820"/>
            <a:ext cx="6200143" cy="5343086"/>
          </a:xfrm>
          <a:custGeom>
            <a:avLst/>
            <a:gdLst>
              <a:gd name="connsiteX0" fmla="*/ 0 w 2801410"/>
              <a:gd name="connsiteY0" fmla="*/ 466911 h 5343086"/>
              <a:gd name="connsiteX1" fmla="*/ 466911 w 2801410"/>
              <a:gd name="connsiteY1" fmla="*/ 0 h 5343086"/>
              <a:gd name="connsiteX2" fmla="*/ 2334499 w 2801410"/>
              <a:gd name="connsiteY2" fmla="*/ 0 h 5343086"/>
              <a:gd name="connsiteX3" fmla="*/ 2801410 w 2801410"/>
              <a:gd name="connsiteY3" fmla="*/ 466911 h 5343086"/>
              <a:gd name="connsiteX4" fmla="*/ 2801410 w 2801410"/>
              <a:gd name="connsiteY4" fmla="*/ 4876175 h 5343086"/>
              <a:gd name="connsiteX5" fmla="*/ 2334499 w 2801410"/>
              <a:gd name="connsiteY5" fmla="*/ 5343086 h 5343086"/>
              <a:gd name="connsiteX6" fmla="*/ 466911 w 2801410"/>
              <a:gd name="connsiteY6" fmla="*/ 5343086 h 5343086"/>
              <a:gd name="connsiteX7" fmla="*/ 0 w 2801410"/>
              <a:gd name="connsiteY7" fmla="*/ 4876175 h 5343086"/>
              <a:gd name="connsiteX8" fmla="*/ 0 w 2801410"/>
              <a:gd name="connsiteY8" fmla="*/ 466911 h 5343086"/>
              <a:gd name="connsiteX0" fmla="*/ 3092607 w 5894017"/>
              <a:gd name="connsiteY0" fmla="*/ 466911 h 5343086"/>
              <a:gd name="connsiteX1" fmla="*/ 14213 w 5894017"/>
              <a:gd name="connsiteY1" fmla="*/ 0 h 5343086"/>
              <a:gd name="connsiteX2" fmla="*/ 5427106 w 5894017"/>
              <a:gd name="connsiteY2" fmla="*/ 0 h 5343086"/>
              <a:gd name="connsiteX3" fmla="*/ 5894017 w 5894017"/>
              <a:gd name="connsiteY3" fmla="*/ 466911 h 5343086"/>
              <a:gd name="connsiteX4" fmla="*/ 5894017 w 5894017"/>
              <a:gd name="connsiteY4" fmla="*/ 4876175 h 5343086"/>
              <a:gd name="connsiteX5" fmla="*/ 5427106 w 5894017"/>
              <a:gd name="connsiteY5" fmla="*/ 5343086 h 5343086"/>
              <a:gd name="connsiteX6" fmla="*/ 3559518 w 5894017"/>
              <a:gd name="connsiteY6" fmla="*/ 5343086 h 5343086"/>
              <a:gd name="connsiteX7" fmla="*/ 3092607 w 5894017"/>
              <a:gd name="connsiteY7" fmla="*/ 4876175 h 5343086"/>
              <a:gd name="connsiteX8" fmla="*/ 3092607 w 5894017"/>
              <a:gd name="connsiteY8" fmla="*/ 466911 h 5343086"/>
              <a:gd name="connsiteX0" fmla="*/ 3115035 w 5916445"/>
              <a:gd name="connsiteY0" fmla="*/ 466911 h 5343086"/>
              <a:gd name="connsiteX1" fmla="*/ 3077417 w 5916445"/>
              <a:gd name="connsiteY1" fmla="*/ 434202 h 5343086"/>
              <a:gd name="connsiteX2" fmla="*/ 36641 w 5916445"/>
              <a:gd name="connsiteY2" fmla="*/ 0 h 5343086"/>
              <a:gd name="connsiteX3" fmla="*/ 5449534 w 5916445"/>
              <a:gd name="connsiteY3" fmla="*/ 0 h 5343086"/>
              <a:gd name="connsiteX4" fmla="*/ 5916445 w 5916445"/>
              <a:gd name="connsiteY4" fmla="*/ 466911 h 5343086"/>
              <a:gd name="connsiteX5" fmla="*/ 5916445 w 5916445"/>
              <a:gd name="connsiteY5" fmla="*/ 4876175 h 5343086"/>
              <a:gd name="connsiteX6" fmla="*/ 5449534 w 5916445"/>
              <a:gd name="connsiteY6" fmla="*/ 5343086 h 5343086"/>
              <a:gd name="connsiteX7" fmla="*/ 3581946 w 5916445"/>
              <a:gd name="connsiteY7" fmla="*/ 5343086 h 5343086"/>
              <a:gd name="connsiteX8" fmla="*/ 3115035 w 5916445"/>
              <a:gd name="connsiteY8" fmla="*/ 4876175 h 5343086"/>
              <a:gd name="connsiteX9" fmla="*/ 3115035 w 5916445"/>
              <a:gd name="connsiteY9" fmla="*/ 466911 h 5343086"/>
              <a:gd name="connsiteX0" fmla="*/ 3415668 w 6217078"/>
              <a:gd name="connsiteY0" fmla="*/ 466911 h 5343086"/>
              <a:gd name="connsiteX1" fmla="*/ 346092 w 6217078"/>
              <a:gd name="connsiteY1" fmla="*/ 658791 h 5343086"/>
              <a:gd name="connsiteX2" fmla="*/ 337274 w 6217078"/>
              <a:gd name="connsiteY2" fmla="*/ 0 h 5343086"/>
              <a:gd name="connsiteX3" fmla="*/ 5750167 w 6217078"/>
              <a:gd name="connsiteY3" fmla="*/ 0 h 5343086"/>
              <a:gd name="connsiteX4" fmla="*/ 6217078 w 6217078"/>
              <a:gd name="connsiteY4" fmla="*/ 466911 h 5343086"/>
              <a:gd name="connsiteX5" fmla="*/ 6217078 w 6217078"/>
              <a:gd name="connsiteY5" fmla="*/ 4876175 h 5343086"/>
              <a:gd name="connsiteX6" fmla="*/ 5750167 w 6217078"/>
              <a:gd name="connsiteY6" fmla="*/ 5343086 h 5343086"/>
              <a:gd name="connsiteX7" fmla="*/ 3882579 w 6217078"/>
              <a:gd name="connsiteY7" fmla="*/ 5343086 h 5343086"/>
              <a:gd name="connsiteX8" fmla="*/ 3415668 w 6217078"/>
              <a:gd name="connsiteY8" fmla="*/ 4876175 h 5343086"/>
              <a:gd name="connsiteX9" fmla="*/ 3415668 w 6217078"/>
              <a:gd name="connsiteY9" fmla="*/ 466911 h 5343086"/>
              <a:gd name="connsiteX0" fmla="*/ 3398733 w 6200143"/>
              <a:gd name="connsiteY0" fmla="*/ 466911 h 5343086"/>
              <a:gd name="connsiteX1" fmla="*/ 361241 w 6200143"/>
              <a:gd name="connsiteY1" fmla="*/ 690875 h 5343086"/>
              <a:gd name="connsiteX2" fmla="*/ 320339 w 6200143"/>
              <a:gd name="connsiteY2" fmla="*/ 0 h 5343086"/>
              <a:gd name="connsiteX3" fmla="*/ 5733232 w 6200143"/>
              <a:gd name="connsiteY3" fmla="*/ 0 h 5343086"/>
              <a:gd name="connsiteX4" fmla="*/ 6200143 w 6200143"/>
              <a:gd name="connsiteY4" fmla="*/ 466911 h 5343086"/>
              <a:gd name="connsiteX5" fmla="*/ 6200143 w 6200143"/>
              <a:gd name="connsiteY5" fmla="*/ 4876175 h 5343086"/>
              <a:gd name="connsiteX6" fmla="*/ 5733232 w 6200143"/>
              <a:gd name="connsiteY6" fmla="*/ 5343086 h 5343086"/>
              <a:gd name="connsiteX7" fmla="*/ 3865644 w 6200143"/>
              <a:gd name="connsiteY7" fmla="*/ 5343086 h 5343086"/>
              <a:gd name="connsiteX8" fmla="*/ 3398733 w 6200143"/>
              <a:gd name="connsiteY8" fmla="*/ 4876175 h 5343086"/>
              <a:gd name="connsiteX9" fmla="*/ 3398733 w 6200143"/>
              <a:gd name="connsiteY9" fmla="*/ 466911 h 5343086"/>
              <a:gd name="connsiteX0" fmla="*/ 3398733 w 6200143"/>
              <a:gd name="connsiteY0" fmla="*/ 466911 h 5343086"/>
              <a:gd name="connsiteX1" fmla="*/ 361241 w 6200143"/>
              <a:gd name="connsiteY1" fmla="*/ 690875 h 5343086"/>
              <a:gd name="connsiteX2" fmla="*/ 320339 w 6200143"/>
              <a:gd name="connsiteY2" fmla="*/ 0 h 5343086"/>
              <a:gd name="connsiteX3" fmla="*/ 5733232 w 6200143"/>
              <a:gd name="connsiteY3" fmla="*/ 0 h 5343086"/>
              <a:gd name="connsiteX4" fmla="*/ 6200143 w 6200143"/>
              <a:gd name="connsiteY4" fmla="*/ 466911 h 5343086"/>
              <a:gd name="connsiteX5" fmla="*/ 6200143 w 6200143"/>
              <a:gd name="connsiteY5" fmla="*/ 4876175 h 5343086"/>
              <a:gd name="connsiteX6" fmla="*/ 5733232 w 6200143"/>
              <a:gd name="connsiteY6" fmla="*/ 5343086 h 5343086"/>
              <a:gd name="connsiteX7" fmla="*/ 3865644 w 6200143"/>
              <a:gd name="connsiteY7" fmla="*/ 5343086 h 5343086"/>
              <a:gd name="connsiteX8" fmla="*/ 3398733 w 6200143"/>
              <a:gd name="connsiteY8" fmla="*/ 4876175 h 5343086"/>
              <a:gd name="connsiteX9" fmla="*/ 3398733 w 6200143"/>
              <a:gd name="connsiteY9" fmla="*/ 466911 h 5343086"/>
              <a:gd name="connsiteX0" fmla="*/ 3366649 w 6200143"/>
              <a:gd name="connsiteY0" fmla="*/ 659416 h 5343086"/>
              <a:gd name="connsiteX1" fmla="*/ 361241 w 6200143"/>
              <a:gd name="connsiteY1" fmla="*/ 690875 h 5343086"/>
              <a:gd name="connsiteX2" fmla="*/ 320339 w 6200143"/>
              <a:gd name="connsiteY2" fmla="*/ 0 h 5343086"/>
              <a:gd name="connsiteX3" fmla="*/ 5733232 w 6200143"/>
              <a:gd name="connsiteY3" fmla="*/ 0 h 5343086"/>
              <a:gd name="connsiteX4" fmla="*/ 6200143 w 6200143"/>
              <a:gd name="connsiteY4" fmla="*/ 466911 h 5343086"/>
              <a:gd name="connsiteX5" fmla="*/ 6200143 w 6200143"/>
              <a:gd name="connsiteY5" fmla="*/ 4876175 h 5343086"/>
              <a:gd name="connsiteX6" fmla="*/ 5733232 w 6200143"/>
              <a:gd name="connsiteY6" fmla="*/ 5343086 h 5343086"/>
              <a:gd name="connsiteX7" fmla="*/ 3865644 w 6200143"/>
              <a:gd name="connsiteY7" fmla="*/ 5343086 h 5343086"/>
              <a:gd name="connsiteX8" fmla="*/ 3398733 w 6200143"/>
              <a:gd name="connsiteY8" fmla="*/ 4876175 h 5343086"/>
              <a:gd name="connsiteX9" fmla="*/ 3366649 w 6200143"/>
              <a:gd name="connsiteY9" fmla="*/ 659416 h 5343086"/>
              <a:gd name="connsiteX0" fmla="*/ 3366649 w 6200143"/>
              <a:gd name="connsiteY0" fmla="*/ 659416 h 5343086"/>
              <a:gd name="connsiteX1" fmla="*/ 361241 w 6200143"/>
              <a:gd name="connsiteY1" fmla="*/ 690875 h 5343086"/>
              <a:gd name="connsiteX2" fmla="*/ 320339 w 6200143"/>
              <a:gd name="connsiteY2" fmla="*/ 0 h 5343086"/>
              <a:gd name="connsiteX3" fmla="*/ 5733232 w 6200143"/>
              <a:gd name="connsiteY3" fmla="*/ 0 h 5343086"/>
              <a:gd name="connsiteX4" fmla="*/ 6200143 w 6200143"/>
              <a:gd name="connsiteY4" fmla="*/ 466911 h 5343086"/>
              <a:gd name="connsiteX5" fmla="*/ 6200143 w 6200143"/>
              <a:gd name="connsiteY5" fmla="*/ 4876175 h 5343086"/>
              <a:gd name="connsiteX6" fmla="*/ 5733232 w 6200143"/>
              <a:gd name="connsiteY6" fmla="*/ 5343086 h 5343086"/>
              <a:gd name="connsiteX7" fmla="*/ 3865644 w 6200143"/>
              <a:gd name="connsiteY7" fmla="*/ 5343086 h 5343086"/>
              <a:gd name="connsiteX8" fmla="*/ 3398733 w 6200143"/>
              <a:gd name="connsiteY8" fmla="*/ 4876175 h 5343086"/>
              <a:gd name="connsiteX9" fmla="*/ 3366649 w 6200143"/>
              <a:gd name="connsiteY9" fmla="*/ 659416 h 534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0143" h="5343086">
                <a:moveTo>
                  <a:pt x="3366649" y="659416"/>
                </a:moveTo>
                <a:cubicBezTo>
                  <a:pt x="3280169" y="608897"/>
                  <a:pt x="874307" y="768694"/>
                  <a:pt x="361241" y="690875"/>
                </a:cubicBezTo>
                <a:cubicBezTo>
                  <a:pt x="-151825" y="613057"/>
                  <a:pt x="-75014" y="72367"/>
                  <a:pt x="320339" y="0"/>
                </a:cubicBezTo>
                <a:lnTo>
                  <a:pt x="5733232" y="0"/>
                </a:lnTo>
                <a:cubicBezTo>
                  <a:pt x="5991100" y="0"/>
                  <a:pt x="6200143" y="209043"/>
                  <a:pt x="6200143" y="466911"/>
                </a:cubicBezTo>
                <a:lnTo>
                  <a:pt x="6200143" y="4876175"/>
                </a:lnTo>
                <a:cubicBezTo>
                  <a:pt x="6200143" y="5134043"/>
                  <a:pt x="5991100" y="5343086"/>
                  <a:pt x="5733232" y="5343086"/>
                </a:cubicBezTo>
                <a:lnTo>
                  <a:pt x="3865644" y="5343086"/>
                </a:lnTo>
                <a:cubicBezTo>
                  <a:pt x="3607776" y="5343086"/>
                  <a:pt x="3398733" y="5134043"/>
                  <a:pt x="3398733" y="4876175"/>
                </a:cubicBezTo>
                <a:lnTo>
                  <a:pt x="3366649" y="659416"/>
                </a:lnTo>
                <a:close/>
              </a:path>
            </a:pathLst>
          </a:custGeom>
          <a:noFill/>
          <a:ln w="19050" cap="flat" cmpd="sng" algn="ctr">
            <a:solidFill>
              <a:srgbClr val="FF9933"/>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79" name="吹き出し: 四角形 14">
            <a:extLst>
              <a:ext uri="{FF2B5EF4-FFF2-40B4-BE49-F238E27FC236}">
                <a16:creationId xmlns:a16="http://schemas.microsoft.com/office/drawing/2014/main" id="{AD153AA3-7EC3-EC3F-28F0-25E3E4F61793}"/>
              </a:ext>
            </a:extLst>
          </p:cNvPr>
          <p:cNvSpPr/>
          <p:nvPr/>
        </p:nvSpPr>
        <p:spPr bwMode="auto">
          <a:xfrm>
            <a:off x="525969" y="3573155"/>
            <a:ext cx="1296000" cy="504000"/>
          </a:xfrm>
          <a:prstGeom prst="wedgeRectCallout">
            <a:avLst>
              <a:gd name="adj1" fmla="val 43646"/>
              <a:gd name="adj2" fmla="val -126730"/>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altLang="ja-JP" b="1" dirty="0">
                <a:solidFill>
                  <a:schemeClr val="bg1"/>
                </a:solidFill>
                <a:effectLst>
                  <a:outerShdw blurRad="38100" dist="38100" dir="2700000" algn="tl">
                    <a:srgbClr val="000000">
                      <a:alpha val="43137"/>
                    </a:srgbClr>
                  </a:outerShdw>
                </a:effectLst>
              </a:rPr>
              <a:t>sufficient data</a:t>
            </a:r>
          </a:p>
        </p:txBody>
      </p:sp>
      <p:sp>
        <p:nvSpPr>
          <p:cNvPr id="81" name="吹き出し: 四角形 15">
            <a:extLst>
              <a:ext uri="{FF2B5EF4-FFF2-40B4-BE49-F238E27FC236}">
                <a16:creationId xmlns:a16="http://schemas.microsoft.com/office/drawing/2014/main" id="{3CA0AD62-7D74-28E3-B997-D9F9AC4EA012}"/>
              </a:ext>
            </a:extLst>
          </p:cNvPr>
          <p:cNvSpPr/>
          <p:nvPr/>
        </p:nvSpPr>
        <p:spPr bwMode="auto">
          <a:xfrm>
            <a:off x="7515062" y="3542579"/>
            <a:ext cx="1427197" cy="504000"/>
          </a:xfrm>
          <a:prstGeom prst="wedgeRectCallout">
            <a:avLst>
              <a:gd name="adj1" fmla="val -41235"/>
              <a:gd name="adj2" fmla="val -11095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altLang="ja-JP" b="1" dirty="0">
                <a:solidFill>
                  <a:schemeClr val="bg1"/>
                </a:solidFill>
                <a:effectLst>
                  <a:outerShdw blurRad="38100" dist="38100" dir="2700000" algn="tl">
                    <a:srgbClr val="000000">
                      <a:alpha val="43137"/>
                    </a:srgbClr>
                  </a:outerShdw>
                </a:effectLst>
              </a:rPr>
              <a:t>insufficient data</a:t>
            </a:r>
          </a:p>
        </p:txBody>
      </p:sp>
    </p:spTree>
    <p:extLst>
      <p:ext uri="{BB962C8B-B14F-4D97-AF65-F5344CB8AC3E}">
        <p14:creationId xmlns:p14="http://schemas.microsoft.com/office/powerpoint/2010/main" val="352579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CF81B55-0F13-4FDF-9FD2-80A0B89090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66" r="8755"/>
          <a:stretch/>
        </p:blipFill>
        <p:spPr>
          <a:xfrm>
            <a:off x="383853" y="1139427"/>
            <a:ext cx="8685452" cy="3765313"/>
          </a:xfrm>
          <a:prstGeom prst="rect">
            <a:avLst/>
          </a:prstGeom>
        </p:spPr>
      </p:pic>
      <p:sp>
        <p:nvSpPr>
          <p:cNvPr id="2" name="タイトル 1"/>
          <p:cNvSpPr>
            <a:spLocks noGrp="1"/>
          </p:cNvSpPr>
          <p:nvPr>
            <p:ph type="title"/>
          </p:nvPr>
        </p:nvSpPr>
        <p:spPr>
          <a:xfrm>
            <a:off x="276225" y="181684"/>
            <a:ext cx="8553450" cy="864962"/>
          </a:xfrm>
        </p:spPr>
        <p:txBody>
          <a:bodyPr/>
          <a:lstStyle/>
          <a:p>
            <a:r>
              <a:rPr lang="en-US" altLang="ja-JP" dirty="0"/>
              <a:t>Comparison with FGR set in the Japanese Building Code</a:t>
            </a:r>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6" name="テキスト ボックス 5">
            <a:extLst>
              <a:ext uri="{FF2B5EF4-FFF2-40B4-BE49-F238E27FC236}">
                <a16:creationId xmlns:a16="http://schemas.microsoft.com/office/drawing/2014/main" id="{C1DB9F27-807C-4359-A2E9-731800763BB5}"/>
              </a:ext>
            </a:extLst>
          </p:cNvPr>
          <p:cNvSpPr txBox="1"/>
          <p:nvPr/>
        </p:nvSpPr>
        <p:spPr>
          <a:xfrm>
            <a:off x="6288365" y="5032190"/>
            <a:ext cx="1215569" cy="276999"/>
          </a:xfrm>
          <a:prstGeom prst="rect">
            <a:avLst/>
          </a:prstGeom>
          <a:solidFill>
            <a:srgbClr val="00B050"/>
          </a:solidFill>
          <a:ln w="19050">
            <a:noFill/>
          </a:ln>
        </p:spPr>
        <p:txBody>
          <a:bodyPr wrap="square" rtlCol="0">
            <a:spAutoFit/>
          </a:bodyPr>
          <a:lstStyle/>
          <a:p>
            <a:r>
              <a:rPr lang="en-US" altLang="ja-JP" sz="1200" dirty="0">
                <a:solidFill>
                  <a:srgbClr val="FFFFFF"/>
                </a:solidFill>
                <a:latin typeface="Arial"/>
                <a:ea typeface="HG丸ｺﾞｼｯｸM-PRO" pitchFamily="50" charset="-128"/>
              </a:rPr>
              <a:t>Habitable room</a:t>
            </a:r>
          </a:p>
        </p:txBody>
      </p:sp>
      <p:sp>
        <p:nvSpPr>
          <p:cNvPr id="10" name="テキスト ボックス 9">
            <a:extLst>
              <a:ext uri="{FF2B5EF4-FFF2-40B4-BE49-F238E27FC236}">
                <a16:creationId xmlns:a16="http://schemas.microsoft.com/office/drawing/2014/main" id="{8104AD25-8D23-401B-8D4B-949B536FF8BC}"/>
              </a:ext>
            </a:extLst>
          </p:cNvPr>
          <p:cNvSpPr txBox="1"/>
          <p:nvPr/>
        </p:nvSpPr>
        <p:spPr>
          <a:xfrm>
            <a:off x="5260844" y="5032190"/>
            <a:ext cx="679907" cy="276999"/>
          </a:xfrm>
          <a:prstGeom prst="rect">
            <a:avLst/>
          </a:prstGeom>
          <a:solidFill>
            <a:srgbClr val="00B050"/>
          </a:solidFill>
          <a:ln w="19050">
            <a:noFill/>
          </a:ln>
        </p:spPr>
        <p:txBody>
          <a:bodyPr wrap="square" rtlCol="0">
            <a:spAutoFit/>
          </a:bodyPr>
          <a:lstStyle/>
          <a:p>
            <a:r>
              <a:rPr lang="en-US" altLang="ja-JP" sz="1200" dirty="0">
                <a:solidFill>
                  <a:srgbClr val="FFFFFF"/>
                </a:solidFill>
                <a:latin typeface="Arial"/>
                <a:ea typeface="HG丸ｺﾞｼｯｸM-PRO" pitchFamily="50" charset="-128"/>
              </a:rPr>
              <a:t>Office</a:t>
            </a:r>
          </a:p>
        </p:txBody>
      </p:sp>
      <p:sp>
        <p:nvSpPr>
          <p:cNvPr id="11" name="テキスト ボックス 10">
            <a:extLst>
              <a:ext uri="{FF2B5EF4-FFF2-40B4-BE49-F238E27FC236}">
                <a16:creationId xmlns:a16="http://schemas.microsoft.com/office/drawing/2014/main" id="{2C91E45C-EEC6-4C97-AEAC-1F33AA20D5B5}"/>
              </a:ext>
            </a:extLst>
          </p:cNvPr>
          <p:cNvSpPr txBox="1"/>
          <p:nvPr/>
        </p:nvSpPr>
        <p:spPr>
          <a:xfrm>
            <a:off x="577582" y="5032190"/>
            <a:ext cx="1389854" cy="276999"/>
          </a:xfrm>
          <a:prstGeom prst="rect">
            <a:avLst/>
          </a:prstGeom>
          <a:solidFill>
            <a:srgbClr val="00B050"/>
          </a:solidFill>
          <a:ln w="19050">
            <a:noFill/>
          </a:ln>
        </p:spPr>
        <p:txBody>
          <a:bodyPr wrap="square" rtlCol="0">
            <a:spAutoFit/>
          </a:bodyPr>
          <a:lstStyle/>
          <a:p>
            <a:r>
              <a:rPr lang="en-US" altLang="ja-JP" sz="1200" dirty="0">
                <a:solidFill>
                  <a:srgbClr val="FFFFFF"/>
                </a:solidFill>
                <a:latin typeface="Arial"/>
                <a:ea typeface="HG丸ｺﾞｼｯｸM-PRO" pitchFamily="50" charset="-128"/>
              </a:rPr>
              <a:t>Conference room</a:t>
            </a:r>
          </a:p>
        </p:txBody>
      </p:sp>
      <p:sp>
        <p:nvSpPr>
          <p:cNvPr id="29" name="テキスト ボックス 28">
            <a:extLst>
              <a:ext uri="{FF2B5EF4-FFF2-40B4-BE49-F238E27FC236}">
                <a16:creationId xmlns:a16="http://schemas.microsoft.com/office/drawing/2014/main" id="{14C583DD-5570-411F-8EF4-154AC1077D68}"/>
              </a:ext>
            </a:extLst>
          </p:cNvPr>
          <p:cNvSpPr txBox="1"/>
          <p:nvPr/>
        </p:nvSpPr>
        <p:spPr>
          <a:xfrm>
            <a:off x="7975410" y="5032190"/>
            <a:ext cx="784737" cy="276999"/>
          </a:xfrm>
          <a:prstGeom prst="rect">
            <a:avLst/>
          </a:prstGeom>
          <a:solidFill>
            <a:srgbClr val="00B050"/>
          </a:solidFill>
          <a:ln w="19050">
            <a:noFill/>
          </a:ln>
        </p:spPr>
        <p:txBody>
          <a:bodyPr wrap="square" rtlCol="0">
            <a:spAutoFit/>
          </a:bodyPr>
          <a:lstStyle/>
          <a:p>
            <a:r>
              <a:rPr lang="en-US" altLang="ja-JP" sz="1200" dirty="0">
                <a:solidFill>
                  <a:srgbClr val="FFFFFF"/>
                </a:solidFill>
                <a:latin typeface="Arial"/>
                <a:ea typeface="HG丸ｺﾞｼｯｸM-PRO" pitchFamily="50" charset="-128"/>
              </a:rPr>
              <a:t>Storage</a:t>
            </a:r>
          </a:p>
        </p:txBody>
      </p:sp>
      <p:cxnSp>
        <p:nvCxnSpPr>
          <p:cNvPr id="39" name="直線コネクタ 38">
            <a:extLst>
              <a:ext uri="{FF2B5EF4-FFF2-40B4-BE49-F238E27FC236}">
                <a16:creationId xmlns:a16="http://schemas.microsoft.com/office/drawing/2014/main" id="{70172BFB-2352-437B-8632-C9D0D33AD258}"/>
              </a:ext>
            </a:extLst>
          </p:cNvPr>
          <p:cNvCxnSpPr>
            <a:cxnSpLocks/>
          </p:cNvCxnSpPr>
          <p:nvPr/>
        </p:nvCxnSpPr>
        <p:spPr bwMode="auto">
          <a:xfrm flipH="1">
            <a:off x="1245919" y="4265208"/>
            <a:ext cx="865967" cy="766982"/>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3" name="直線コネクタ 82">
            <a:extLst>
              <a:ext uri="{FF2B5EF4-FFF2-40B4-BE49-F238E27FC236}">
                <a16:creationId xmlns:a16="http://schemas.microsoft.com/office/drawing/2014/main" id="{3C7115CA-6517-4BF3-971F-A893851E8EDA}"/>
              </a:ext>
            </a:extLst>
          </p:cNvPr>
          <p:cNvCxnSpPr>
            <a:cxnSpLocks/>
            <a:endCxn id="10" idx="0"/>
          </p:cNvCxnSpPr>
          <p:nvPr/>
        </p:nvCxnSpPr>
        <p:spPr bwMode="auto">
          <a:xfrm>
            <a:off x="5405294" y="4265208"/>
            <a:ext cx="195504" cy="766982"/>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6" name="直線コネクタ 85">
            <a:extLst>
              <a:ext uri="{FF2B5EF4-FFF2-40B4-BE49-F238E27FC236}">
                <a16:creationId xmlns:a16="http://schemas.microsoft.com/office/drawing/2014/main" id="{FC2F586A-9D45-4B7D-AB32-FCC5D137F221}"/>
              </a:ext>
            </a:extLst>
          </p:cNvPr>
          <p:cNvCxnSpPr>
            <a:cxnSpLocks/>
            <a:endCxn id="6" idx="0"/>
          </p:cNvCxnSpPr>
          <p:nvPr/>
        </p:nvCxnSpPr>
        <p:spPr bwMode="auto">
          <a:xfrm>
            <a:off x="6671384" y="4265208"/>
            <a:ext cx="224766" cy="766982"/>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2" name="直線コネクタ 91">
            <a:extLst>
              <a:ext uri="{FF2B5EF4-FFF2-40B4-BE49-F238E27FC236}">
                <a16:creationId xmlns:a16="http://schemas.microsoft.com/office/drawing/2014/main" id="{A42D8C50-8453-4DF4-A5F4-B41B96A3A102}"/>
              </a:ext>
            </a:extLst>
          </p:cNvPr>
          <p:cNvCxnSpPr>
            <a:cxnSpLocks/>
            <a:endCxn id="29" idx="0"/>
          </p:cNvCxnSpPr>
          <p:nvPr/>
        </p:nvCxnSpPr>
        <p:spPr bwMode="auto">
          <a:xfrm flipH="1">
            <a:off x="8367779" y="4206240"/>
            <a:ext cx="307094" cy="82595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54" name="テキスト ボックス 53">
            <a:extLst>
              <a:ext uri="{FF2B5EF4-FFF2-40B4-BE49-F238E27FC236}">
                <a16:creationId xmlns:a16="http://schemas.microsoft.com/office/drawing/2014/main" id="{F59E9372-481B-5746-3CBA-8DD496080521}"/>
              </a:ext>
            </a:extLst>
          </p:cNvPr>
          <p:cNvSpPr txBox="1"/>
          <p:nvPr/>
        </p:nvSpPr>
        <p:spPr>
          <a:xfrm>
            <a:off x="2238227" y="5032190"/>
            <a:ext cx="1312693" cy="276999"/>
          </a:xfrm>
          <a:prstGeom prst="rect">
            <a:avLst/>
          </a:prstGeom>
          <a:solidFill>
            <a:srgbClr val="00B050"/>
          </a:solidFill>
          <a:ln w="19050">
            <a:noFill/>
          </a:ln>
        </p:spPr>
        <p:txBody>
          <a:bodyPr wrap="square" rtlCol="0">
            <a:spAutoFit/>
          </a:bodyPr>
          <a:lstStyle/>
          <a:p>
            <a:r>
              <a:rPr lang="en-US" altLang="ja-JP" sz="1200" dirty="0">
                <a:solidFill>
                  <a:srgbClr val="FFFFFF"/>
                </a:solidFill>
                <a:latin typeface="Arial"/>
                <a:ea typeface="HG丸ｺﾞｼｯｸM-PRO" pitchFamily="50" charset="-128"/>
              </a:rPr>
              <a:t>Exhibition room</a:t>
            </a:r>
          </a:p>
        </p:txBody>
      </p:sp>
      <p:cxnSp>
        <p:nvCxnSpPr>
          <p:cNvPr id="55" name="直線コネクタ 54">
            <a:extLst>
              <a:ext uri="{FF2B5EF4-FFF2-40B4-BE49-F238E27FC236}">
                <a16:creationId xmlns:a16="http://schemas.microsoft.com/office/drawing/2014/main" id="{F52C61EC-514A-647C-84B3-00943A94355B}"/>
              </a:ext>
            </a:extLst>
          </p:cNvPr>
          <p:cNvCxnSpPr>
            <a:cxnSpLocks/>
            <a:endCxn id="54" idx="0"/>
          </p:cNvCxnSpPr>
          <p:nvPr/>
        </p:nvCxnSpPr>
        <p:spPr bwMode="auto">
          <a:xfrm>
            <a:off x="2734588" y="4265208"/>
            <a:ext cx="159986" cy="766982"/>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44" name="直線コネクタ 43">
            <a:extLst>
              <a:ext uri="{FF2B5EF4-FFF2-40B4-BE49-F238E27FC236}">
                <a16:creationId xmlns:a16="http://schemas.microsoft.com/office/drawing/2014/main" id="{58DD2F3E-0B29-9BFD-BCF1-5809DF02DED0}"/>
              </a:ext>
            </a:extLst>
          </p:cNvPr>
          <p:cNvCxnSpPr/>
          <p:nvPr/>
        </p:nvCxnSpPr>
        <p:spPr bwMode="auto">
          <a:xfrm>
            <a:off x="3741420" y="2941320"/>
            <a:ext cx="1044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直線コネクタ 61">
            <a:extLst>
              <a:ext uri="{FF2B5EF4-FFF2-40B4-BE49-F238E27FC236}">
                <a16:creationId xmlns:a16="http://schemas.microsoft.com/office/drawing/2014/main" id="{CF37DAE2-184E-DDFD-94A4-299D10BEBA20}"/>
              </a:ext>
            </a:extLst>
          </p:cNvPr>
          <p:cNvCxnSpPr>
            <a:cxnSpLocks/>
          </p:cNvCxnSpPr>
          <p:nvPr/>
        </p:nvCxnSpPr>
        <p:spPr bwMode="auto">
          <a:xfrm>
            <a:off x="4785420" y="2941320"/>
            <a:ext cx="675911" cy="48768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2408DFB4-96C3-2EEB-D611-28A45E32A7BC}"/>
              </a:ext>
            </a:extLst>
          </p:cNvPr>
          <p:cNvCxnSpPr>
            <a:cxnSpLocks/>
          </p:cNvCxnSpPr>
          <p:nvPr/>
        </p:nvCxnSpPr>
        <p:spPr bwMode="auto">
          <a:xfrm>
            <a:off x="3931920" y="2658358"/>
            <a:ext cx="178314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8282180F-9724-2D45-386C-B9AF60615CA9}"/>
              </a:ext>
            </a:extLst>
          </p:cNvPr>
          <p:cNvCxnSpPr>
            <a:cxnSpLocks noChangeAspect="1"/>
          </p:cNvCxnSpPr>
          <p:nvPr/>
        </p:nvCxnSpPr>
        <p:spPr bwMode="auto">
          <a:xfrm>
            <a:off x="5715060" y="2658358"/>
            <a:ext cx="648000" cy="4675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直線コネクタ 69">
            <a:extLst>
              <a:ext uri="{FF2B5EF4-FFF2-40B4-BE49-F238E27FC236}">
                <a16:creationId xmlns:a16="http://schemas.microsoft.com/office/drawing/2014/main" id="{426D44FA-2DFA-D8CB-5AF4-EB12F3F21DDA}"/>
              </a:ext>
            </a:extLst>
          </p:cNvPr>
          <p:cNvCxnSpPr>
            <a:cxnSpLocks/>
          </p:cNvCxnSpPr>
          <p:nvPr/>
        </p:nvCxnSpPr>
        <p:spPr bwMode="auto">
          <a:xfrm>
            <a:off x="4107180" y="2378975"/>
            <a:ext cx="168973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7D7B091E-D0B4-F230-4CD0-9F51A812B191}"/>
              </a:ext>
            </a:extLst>
          </p:cNvPr>
          <p:cNvCxnSpPr>
            <a:cxnSpLocks/>
          </p:cNvCxnSpPr>
          <p:nvPr/>
        </p:nvCxnSpPr>
        <p:spPr bwMode="auto">
          <a:xfrm>
            <a:off x="5796918" y="2378975"/>
            <a:ext cx="745176" cy="53765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直線コネクタ 73">
            <a:extLst>
              <a:ext uri="{FF2B5EF4-FFF2-40B4-BE49-F238E27FC236}">
                <a16:creationId xmlns:a16="http://schemas.microsoft.com/office/drawing/2014/main" id="{BBF73056-6918-5579-EBE4-E1B6137145CC}"/>
              </a:ext>
            </a:extLst>
          </p:cNvPr>
          <p:cNvCxnSpPr>
            <a:cxnSpLocks/>
          </p:cNvCxnSpPr>
          <p:nvPr/>
        </p:nvCxnSpPr>
        <p:spPr bwMode="auto">
          <a:xfrm>
            <a:off x="4274820" y="2092378"/>
            <a:ext cx="169641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直線コネクタ 74">
            <a:extLst>
              <a:ext uri="{FF2B5EF4-FFF2-40B4-BE49-F238E27FC236}">
                <a16:creationId xmlns:a16="http://schemas.microsoft.com/office/drawing/2014/main" id="{AC9EF5EF-1E13-89D6-7340-1F56FC6E2CBD}"/>
              </a:ext>
            </a:extLst>
          </p:cNvPr>
          <p:cNvCxnSpPr>
            <a:cxnSpLocks noChangeAspect="1"/>
          </p:cNvCxnSpPr>
          <p:nvPr/>
        </p:nvCxnSpPr>
        <p:spPr bwMode="auto">
          <a:xfrm>
            <a:off x="5971230" y="2092377"/>
            <a:ext cx="612000" cy="4408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3" name="楕円 62">
            <a:extLst>
              <a:ext uri="{FF2B5EF4-FFF2-40B4-BE49-F238E27FC236}">
                <a16:creationId xmlns:a16="http://schemas.microsoft.com/office/drawing/2014/main" id="{514F0FC0-D98F-4FE0-CE85-C4B0EABB2380}"/>
              </a:ext>
            </a:extLst>
          </p:cNvPr>
          <p:cNvSpPr/>
          <p:nvPr/>
        </p:nvSpPr>
        <p:spPr bwMode="auto">
          <a:xfrm rot="17970124">
            <a:off x="5268602" y="2136124"/>
            <a:ext cx="877899" cy="416865"/>
          </a:xfrm>
          <a:prstGeom prst="ellipse">
            <a:avLst/>
          </a:prstGeom>
          <a:noFill/>
          <a:ln w="9525" cap="flat" cmpd="sng" algn="ctr">
            <a:solidFill>
              <a:srgbClr val="FF99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79" name="テキスト ボックス 78">
            <a:extLst>
              <a:ext uri="{FF2B5EF4-FFF2-40B4-BE49-F238E27FC236}">
                <a16:creationId xmlns:a16="http://schemas.microsoft.com/office/drawing/2014/main" id="{DAB1F327-C2F2-B62D-4692-8D0D9BFF69F1}"/>
              </a:ext>
            </a:extLst>
          </p:cNvPr>
          <p:cNvSpPr txBox="1"/>
          <p:nvPr/>
        </p:nvSpPr>
        <p:spPr>
          <a:xfrm>
            <a:off x="5274918" y="1657151"/>
            <a:ext cx="1890387" cy="307777"/>
          </a:xfrm>
          <a:prstGeom prst="rect">
            <a:avLst/>
          </a:prstGeom>
          <a:noFill/>
        </p:spPr>
        <p:txBody>
          <a:bodyPr wrap="square" rtlCol="0">
            <a:spAutoFit/>
          </a:bodyPr>
          <a:lstStyle/>
          <a:p>
            <a:r>
              <a:rPr lang="en-US" altLang="ja-JP" sz="1400" dirty="0">
                <a:solidFill>
                  <a:srgbClr val="FF9933"/>
                </a:solidFill>
              </a:rPr>
              <a:t>FGR of interior finish</a:t>
            </a:r>
          </a:p>
        </p:txBody>
      </p:sp>
      <p:sp>
        <p:nvSpPr>
          <p:cNvPr id="82" name="テキスト ボックス 81">
            <a:extLst>
              <a:ext uri="{FF2B5EF4-FFF2-40B4-BE49-F238E27FC236}">
                <a16:creationId xmlns:a16="http://schemas.microsoft.com/office/drawing/2014/main" id="{A626AD87-C7B4-F53C-08C8-EF75FBCFAF6D}"/>
              </a:ext>
            </a:extLst>
          </p:cNvPr>
          <p:cNvSpPr txBox="1"/>
          <p:nvPr/>
        </p:nvSpPr>
        <p:spPr>
          <a:xfrm>
            <a:off x="3762481" y="2591233"/>
            <a:ext cx="2407025" cy="246221"/>
          </a:xfrm>
          <a:prstGeom prst="rect">
            <a:avLst/>
          </a:prstGeom>
          <a:noFill/>
        </p:spPr>
        <p:txBody>
          <a:bodyPr wrap="square" rtlCol="0">
            <a:spAutoFit/>
          </a:bodyPr>
          <a:lstStyle/>
          <a:p>
            <a:r>
              <a:rPr lang="en-US" altLang="ja-JP" sz="1000" dirty="0">
                <a:solidFill>
                  <a:srgbClr val="FF0000"/>
                </a:solidFill>
              </a:rPr>
              <a:t>non-combustible materials</a:t>
            </a:r>
          </a:p>
        </p:txBody>
      </p:sp>
      <p:sp>
        <p:nvSpPr>
          <p:cNvPr id="84" name="テキスト ボックス 83">
            <a:extLst>
              <a:ext uri="{FF2B5EF4-FFF2-40B4-BE49-F238E27FC236}">
                <a16:creationId xmlns:a16="http://schemas.microsoft.com/office/drawing/2014/main" id="{74ABF460-37AE-0F7B-E953-D94A41E7D9BC}"/>
              </a:ext>
            </a:extLst>
          </p:cNvPr>
          <p:cNvSpPr txBox="1"/>
          <p:nvPr/>
        </p:nvSpPr>
        <p:spPr>
          <a:xfrm>
            <a:off x="3735849" y="2320621"/>
            <a:ext cx="2407025" cy="246221"/>
          </a:xfrm>
          <a:prstGeom prst="rect">
            <a:avLst/>
          </a:prstGeom>
          <a:noFill/>
        </p:spPr>
        <p:txBody>
          <a:bodyPr wrap="square" rtlCol="0">
            <a:spAutoFit/>
          </a:bodyPr>
          <a:lstStyle/>
          <a:p>
            <a:r>
              <a:rPr lang="en-US" altLang="ja-JP" sz="1000" dirty="0">
                <a:solidFill>
                  <a:srgbClr val="FF0000"/>
                </a:solidFill>
              </a:rPr>
              <a:t>quasi-non-combustible materials</a:t>
            </a:r>
          </a:p>
        </p:txBody>
      </p:sp>
      <p:sp>
        <p:nvSpPr>
          <p:cNvPr id="85" name="テキスト ボックス 84">
            <a:extLst>
              <a:ext uri="{FF2B5EF4-FFF2-40B4-BE49-F238E27FC236}">
                <a16:creationId xmlns:a16="http://schemas.microsoft.com/office/drawing/2014/main" id="{95BCE87B-0A9E-68C5-B245-13EAB2E6CCD4}"/>
              </a:ext>
            </a:extLst>
          </p:cNvPr>
          <p:cNvSpPr txBox="1"/>
          <p:nvPr/>
        </p:nvSpPr>
        <p:spPr>
          <a:xfrm>
            <a:off x="4019007" y="2029838"/>
            <a:ext cx="2407025" cy="246221"/>
          </a:xfrm>
          <a:prstGeom prst="rect">
            <a:avLst/>
          </a:prstGeom>
          <a:noFill/>
        </p:spPr>
        <p:txBody>
          <a:bodyPr wrap="square" rtlCol="0">
            <a:spAutoFit/>
          </a:bodyPr>
          <a:lstStyle/>
          <a:p>
            <a:r>
              <a:rPr lang="en-US" altLang="ja-JP" sz="1000" dirty="0">
                <a:solidFill>
                  <a:srgbClr val="FF0000"/>
                </a:solidFill>
              </a:rPr>
              <a:t>flame-retardant materials</a:t>
            </a:r>
          </a:p>
        </p:txBody>
      </p:sp>
    </p:spTree>
    <p:extLst>
      <p:ext uri="{BB962C8B-B14F-4D97-AF65-F5344CB8AC3E}">
        <p14:creationId xmlns:p14="http://schemas.microsoft.com/office/powerpoint/2010/main" val="240827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576" y="1134717"/>
            <a:ext cx="4321175"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a:t>Box plot</a:t>
            </a:r>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pic>
        <p:nvPicPr>
          <p:cNvPr id="12" name="図 11">
            <a:extLst>
              <a:ext uri="{FF2B5EF4-FFF2-40B4-BE49-F238E27FC236}">
                <a16:creationId xmlns:a16="http://schemas.microsoft.com/office/drawing/2014/main" id="{59BB7516-FFBE-4454-A49F-08D1BEA84C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858" t="28478" r="30970" b="13560"/>
          <a:stretch/>
        </p:blipFill>
        <p:spPr>
          <a:xfrm rot="5400000">
            <a:off x="3084155" y="3820380"/>
            <a:ext cx="284046" cy="2526384"/>
          </a:xfrm>
          <a:prstGeom prst="rect">
            <a:avLst/>
          </a:prstGeom>
        </p:spPr>
      </p:pic>
      <p:cxnSp>
        <p:nvCxnSpPr>
          <p:cNvPr id="6" name="直線矢印コネクタ 5">
            <a:extLst>
              <a:ext uri="{FF2B5EF4-FFF2-40B4-BE49-F238E27FC236}">
                <a16:creationId xmlns:a16="http://schemas.microsoft.com/office/drawing/2014/main" id="{D2C38E96-8337-4F11-B881-C403DD455020}"/>
              </a:ext>
            </a:extLst>
          </p:cNvPr>
          <p:cNvCxnSpPr>
            <a:cxnSpLocks/>
          </p:cNvCxnSpPr>
          <p:nvPr/>
        </p:nvCxnSpPr>
        <p:spPr bwMode="auto">
          <a:xfrm>
            <a:off x="2547450" y="3714946"/>
            <a:ext cx="0" cy="1383688"/>
          </a:xfrm>
          <a:prstGeom prst="straightConnector1">
            <a:avLst/>
          </a:prstGeom>
          <a:noFill/>
          <a:ln w="9525" cap="flat" cmpd="sng" algn="ctr">
            <a:solidFill>
              <a:srgbClr val="FF0000"/>
            </a:solidFill>
            <a:prstDash val="solid"/>
            <a:round/>
            <a:headEnd type="none" w="med" len="med"/>
            <a:tailEnd type="triangle"/>
          </a:ln>
          <a:effectLst/>
        </p:spPr>
      </p:cxnSp>
      <p:cxnSp>
        <p:nvCxnSpPr>
          <p:cNvPr id="16" name="直線矢印コネクタ 15">
            <a:extLst>
              <a:ext uri="{FF2B5EF4-FFF2-40B4-BE49-F238E27FC236}">
                <a16:creationId xmlns:a16="http://schemas.microsoft.com/office/drawing/2014/main" id="{8A2B0155-4F30-46CD-9BF2-C0879CC48BD5}"/>
              </a:ext>
            </a:extLst>
          </p:cNvPr>
          <p:cNvCxnSpPr>
            <a:cxnSpLocks/>
          </p:cNvCxnSpPr>
          <p:nvPr/>
        </p:nvCxnSpPr>
        <p:spPr bwMode="auto">
          <a:xfrm>
            <a:off x="2209657" y="3714946"/>
            <a:ext cx="0" cy="1383688"/>
          </a:xfrm>
          <a:prstGeom prst="straightConnector1">
            <a:avLst/>
          </a:prstGeom>
          <a:noFill/>
          <a:ln w="9525" cap="flat" cmpd="sng" algn="ctr">
            <a:solidFill>
              <a:srgbClr val="FF0000"/>
            </a:solidFill>
            <a:prstDash val="solid"/>
            <a:round/>
            <a:headEnd type="none" w="med" len="med"/>
            <a:tailEnd type="triangle"/>
          </a:ln>
          <a:effectLst/>
        </p:spPr>
      </p:cxnSp>
      <p:cxnSp>
        <p:nvCxnSpPr>
          <p:cNvPr id="17" name="直線矢印コネクタ 16">
            <a:extLst>
              <a:ext uri="{FF2B5EF4-FFF2-40B4-BE49-F238E27FC236}">
                <a16:creationId xmlns:a16="http://schemas.microsoft.com/office/drawing/2014/main" id="{5ECF83BF-B9A1-42A7-A823-CC15AE1A061B}"/>
              </a:ext>
            </a:extLst>
          </p:cNvPr>
          <p:cNvCxnSpPr>
            <a:cxnSpLocks/>
          </p:cNvCxnSpPr>
          <p:nvPr/>
        </p:nvCxnSpPr>
        <p:spPr bwMode="auto">
          <a:xfrm>
            <a:off x="3133483" y="3714946"/>
            <a:ext cx="0" cy="1383688"/>
          </a:xfrm>
          <a:prstGeom prst="straightConnector1">
            <a:avLst/>
          </a:prstGeom>
          <a:noFill/>
          <a:ln w="9525" cap="flat" cmpd="sng" algn="ctr">
            <a:solidFill>
              <a:srgbClr val="FF0000"/>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4953BAED-D23D-41AA-B278-32E9FD557EB2}"/>
              </a:ext>
            </a:extLst>
          </p:cNvPr>
          <p:cNvCxnSpPr>
            <a:cxnSpLocks/>
          </p:cNvCxnSpPr>
          <p:nvPr/>
        </p:nvCxnSpPr>
        <p:spPr bwMode="auto">
          <a:xfrm>
            <a:off x="1992839" y="3714946"/>
            <a:ext cx="0" cy="1383688"/>
          </a:xfrm>
          <a:prstGeom prst="straightConnector1">
            <a:avLst/>
          </a:prstGeom>
          <a:noFill/>
          <a:ln w="9525" cap="flat" cmpd="sng" algn="ctr">
            <a:solidFill>
              <a:srgbClr val="FF0000"/>
            </a:solidFill>
            <a:prstDash val="solid"/>
            <a:round/>
            <a:headEnd type="none" w="med" len="med"/>
            <a:tailEnd type="triangle"/>
          </a:ln>
          <a:effectLst/>
        </p:spPr>
      </p:cxnSp>
      <p:cxnSp>
        <p:nvCxnSpPr>
          <p:cNvPr id="19" name="直線矢印コネクタ 18">
            <a:extLst>
              <a:ext uri="{FF2B5EF4-FFF2-40B4-BE49-F238E27FC236}">
                <a16:creationId xmlns:a16="http://schemas.microsoft.com/office/drawing/2014/main" id="{2C803254-083E-4FC3-8557-DBB358FB076E}"/>
              </a:ext>
            </a:extLst>
          </p:cNvPr>
          <p:cNvCxnSpPr>
            <a:cxnSpLocks/>
          </p:cNvCxnSpPr>
          <p:nvPr/>
        </p:nvCxnSpPr>
        <p:spPr bwMode="auto">
          <a:xfrm>
            <a:off x="4443809" y="3714946"/>
            <a:ext cx="0" cy="1383688"/>
          </a:xfrm>
          <a:prstGeom prst="straightConnector1">
            <a:avLst/>
          </a:prstGeom>
          <a:noFill/>
          <a:ln w="9525" cap="flat" cmpd="sng" algn="ctr">
            <a:solidFill>
              <a:srgbClr val="FF0000"/>
            </a:solidFill>
            <a:prstDash val="solid"/>
            <a:round/>
            <a:headEnd type="none" w="med" len="med"/>
            <a:tailEnd type="triangle"/>
          </a:ln>
          <a:effectLst/>
        </p:spPr>
      </p:cxnSp>
      <p:sp>
        <p:nvSpPr>
          <p:cNvPr id="20" name="テキスト ボックス 19">
            <a:extLst>
              <a:ext uri="{FF2B5EF4-FFF2-40B4-BE49-F238E27FC236}">
                <a16:creationId xmlns:a16="http://schemas.microsoft.com/office/drawing/2014/main" id="{106104C6-5AF4-4127-9621-3E47EAD1C34E}"/>
              </a:ext>
            </a:extLst>
          </p:cNvPr>
          <p:cNvSpPr txBox="1"/>
          <p:nvPr/>
        </p:nvSpPr>
        <p:spPr>
          <a:xfrm>
            <a:off x="1706106" y="5225595"/>
            <a:ext cx="513759" cy="307777"/>
          </a:xfrm>
          <a:prstGeom prst="rect">
            <a:avLst/>
          </a:prstGeom>
          <a:noFill/>
        </p:spPr>
        <p:txBody>
          <a:bodyPr wrap="square" rtlCol="0">
            <a:spAutoFit/>
          </a:bodyPr>
          <a:lstStyle/>
          <a:p>
            <a:r>
              <a:rPr lang="en-US" altLang="ja-JP" sz="1400" dirty="0">
                <a:solidFill>
                  <a:srgbClr val="FF0000"/>
                </a:solidFill>
              </a:rPr>
              <a:t>5%</a:t>
            </a:r>
          </a:p>
        </p:txBody>
      </p:sp>
      <p:sp>
        <p:nvSpPr>
          <p:cNvPr id="21" name="テキスト ボックス 20">
            <a:extLst>
              <a:ext uri="{FF2B5EF4-FFF2-40B4-BE49-F238E27FC236}">
                <a16:creationId xmlns:a16="http://schemas.microsoft.com/office/drawing/2014/main" id="{13CB0CA8-0612-4A77-B80A-6A6EBCDEC2CD}"/>
              </a:ext>
            </a:extLst>
          </p:cNvPr>
          <p:cNvSpPr txBox="1"/>
          <p:nvPr/>
        </p:nvSpPr>
        <p:spPr>
          <a:xfrm>
            <a:off x="1885609" y="5401071"/>
            <a:ext cx="648095" cy="307777"/>
          </a:xfrm>
          <a:prstGeom prst="rect">
            <a:avLst/>
          </a:prstGeom>
          <a:noFill/>
        </p:spPr>
        <p:txBody>
          <a:bodyPr wrap="square" rtlCol="0">
            <a:spAutoFit/>
          </a:bodyPr>
          <a:lstStyle/>
          <a:p>
            <a:r>
              <a:rPr lang="en-US" altLang="ja-JP" sz="1400" dirty="0">
                <a:solidFill>
                  <a:srgbClr val="FF0000"/>
                </a:solidFill>
              </a:rPr>
              <a:t>25%</a:t>
            </a:r>
          </a:p>
        </p:txBody>
      </p:sp>
      <p:sp>
        <p:nvSpPr>
          <p:cNvPr id="22" name="テキスト ボックス 21">
            <a:extLst>
              <a:ext uri="{FF2B5EF4-FFF2-40B4-BE49-F238E27FC236}">
                <a16:creationId xmlns:a16="http://schemas.microsoft.com/office/drawing/2014/main" id="{C3450774-01C7-4139-8934-78B1B3C0E033}"/>
              </a:ext>
            </a:extLst>
          </p:cNvPr>
          <p:cNvSpPr txBox="1"/>
          <p:nvPr/>
        </p:nvSpPr>
        <p:spPr>
          <a:xfrm>
            <a:off x="2297242" y="5225595"/>
            <a:ext cx="580145" cy="307777"/>
          </a:xfrm>
          <a:prstGeom prst="rect">
            <a:avLst/>
          </a:prstGeom>
          <a:noFill/>
        </p:spPr>
        <p:txBody>
          <a:bodyPr wrap="square" rtlCol="0">
            <a:spAutoFit/>
          </a:bodyPr>
          <a:lstStyle/>
          <a:p>
            <a:r>
              <a:rPr lang="en-US" altLang="ja-JP" sz="1400" dirty="0">
                <a:solidFill>
                  <a:srgbClr val="FF0000"/>
                </a:solidFill>
              </a:rPr>
              <a:t>50%</a:t>
            </a:r>
          </a:p>
        </p:txBody>
      </p:sp>
      <p:sp>
        <p:nvSpPr>
          <p:cNvPr id="23" name="テキスト ボックス 22">
            <a:extLst>
              <a:ext uri="{FF2B5EF4-FFF2-40B4-BE49-F238E27FC236}">
                <a16:creationId xmlns:a16="http://schemas.microsoft.com/office/drawing/2014/main" id="{300FCB83-C058-485B-AE32-011C01CD7E72}"/>
              </a:ext>
            </a:extLst>
          </p:cNvPr>
          <p:cNvSpPr txBox="1"/>
          <p:nvPr/>
        </p:nvSpPr>
        <p:spPr>
          <a:xfrm>
            <a:off x="2832411" y="5401071"/>
            <a:ext cx="648095" cy="307777"/>
          </a:xfrm>
          <a:prstGeom prst="rect">
            <a:avLst/>
          </a:prstGeom>
          <a:noFill/>
        </p:spPr>
        <p:txBody>
          <a:bodyPr wrap="square" rtlCol="0">
            <a:spAutoFit/>
          </a:bodyPr>
          <a:lstStyle/>
          <a:p>
            <a:r>
              <a:rPr lang="en-US" altLang="ja-JP" sz="1400" dirty="0">
                <a:solidFill>
                  <a:srgbClr val="FF0000"/>
                </a:solidFill>
              </a:rPr>
              <a:t>75%</a:t>
            </a:r>
          </a:p>
        </p:txBody>
      </p:sp>
      <p:sp>
        <p:nvSpPr>
          <p:cNvPr id="24" name="テキスト ボックス 23">
            <a:extLst>
              <a:ext uri="{FF2B5EF4-FFF2-40B4-BE49-F238E27FC236}">
                <a16:creationId xmlns:a16="http://schemas.microsoft.com/office/drawing/2014/main" id="{E705E9D4-7422-40C2-8EBF-E532237E779F}"/>
              </a:ext>
            </a:extLst>
          </p:cNvPr>
          <p:cNvSpPr txBox="1"/>
          <p:nvPr/>
        </p:nvSpPr>
        <p:spPr>
          <a:xfrm>
            <a:off x="4208728" y="5225595"/>
            <a:ext cx="580143" cy="307777"/>
          </a:xfrm>
          <a:prstGeom prst="rect">
            <a:avLst/>
          </a:prstGeom>
          <a:noFill/>
        </p:spPr>
        <p:txBody>
          <a:bodyPr wrap="square" rtlCol="0">
            <a:spAutoFit/>
          </a:bodyPr>
          <a:lstStyle/>
          <a:p>
            <a:r>
              <a:rPr lang="en-US" altLang="ja-JP" sz="1400" dirty="0">
                <a:solidFill>
                  <a:srgbClr val="FF0000"/>
                </a:solidFill>
              </a:rPr>
              <a:t>95%</a:t>
            </a:r>
          </a:p>
        </p:txBody>
      </p:sp>
      <p:sp>
        <p:nvSpPr>
          <p:cNvPr id="3" name="矢印: 右 2">
            <a:extLst>
              <a:ext uri="{FF2B5EF4-FFF2-40B4-BE49-F238E27FC236}">
                <a16:creationId xmlns:a16="http://schemas.microsoft.com/office/drawing/2014/main" id="{36A905E5-C816-3420-1899-B73C64903533}"/>
              </a:ext>
            </a:extLst>
          </p:cNvPr>
          <p:cNvSpPr/>
          <p:nvPr/>
        </p:nvSpPr>
        <p:spPr bwMode="auto">
          <a:xfrm>
            <a:off x="5668426" y="4864697"/>
            <a:ext cx="419323" cy="591823"/>
          </a:xfrm>
          <a:prstGeom prst="right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grpSp>
        <p:nvGrpSpPr>
          <p:cNvPr id="7" name="グループ化 6">
            <a:extLst>
              <a:ext uri="{FF2B5EF4-FFF2-40B4-BE49-F238E27FC236}">
                <a16:creationId xmlns:a16="http://schemas.microsoft.com/office/drawing/2014/main" id="{0F67774C-5063-7F45-88BE-94FA44B80244}"/>
              </a:ext>
            </a:extLst>
          </p:cNvPr>
          <p:cNvGrpSpPr/>
          <p:nvPr/>
        </p:nvGrpSpPr>
        <p:grpSpPr>
          <a:xfrm>
            <a:off x="6929067" y="3167255"/>
            <a:ext cx="1186651" cy="2944572"/>
            <a:chOff x="6929067" y="3167255"/>
            <a:chExt cx="1186651" cy="2944572"/>
          </a:xfrm>
        </p:grpSpPr>
        <p:pic>
          <p:nvPicPr>
            <p:cNvPr id="25" name="図 24">
              <a:extLst>
                <a:ext uri="{FF2B5EF4-FFF2-40B4-BE49-F238E27FC236}">
                  <a16:creationId xmlns:a16="http://schemas.microsoft.com/office/drawing/2014/main" id="{E1E5AC0D-5201-1D74-9159-80E0EDCE5E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858" t="28478" r="30970" b="13560"/>
            <a:stretch/>
          </p:blipFill>
          <p:spPr>
            <a:xfrm>
              <a:off x="6929067" y="3338689"/>
              <a:ext cx="284046" cy="2526384"/>
            </a:xfrm>
            <a:prstGeom prst="rect">
              <a:avLst/>
            </a:prstGeom>
          </p:spPr>
        </p:pic>
        <p:sp>
          <p:nvSpPr>
            <p:cNvPr id="26" name="テキスト ボックス 25">
              <a:extLst>
                <a:ext uri="{FF2B5EF4-FFF2-40B4-BE49-F238E27FC236}">
                  <a16:creationId xmlns:a16="http://schemas.microsoft.com/office/drawing/2014/main" id="{29203CBB-12A0-158C-3221-BCDC35537C09}"/>
                </a:ext>
              </a:extLst>
            </p:cNvPr>
            <p:cNvSpPr txBox="1"/>
            <p:nvPr/>
          </p:nvSpPr>
          <p:spPr>
            <a:xfrm>
              <a:off x="7130549" y="5742495"/>
              <a:ext cx="780965" cy="369332"/>
            </a:xfrm>
            <a:prstGeom prst="rect">
              <a:avLst/>
            </a:prstGeom>
            <a:noFill/>
          </p:spPr>
          <p:txBody>
            <a:bodyPr wrap="square" rtlCol="0">
              <a:spAutoFit/>
            </a:bodyPr>
            <a:lstStyle/>
            <a:p>
              <a:pPr algn="l"/>
              <a:r>
                <a:rPr lang="en-US" altLang="ja-JP" dirty="0">
                  <a:solidFill>
                    <a:srgbClr val="FF0000"/>
                  </a:solidFill>
                </a:rPr>
                <a:t>5%</a:t>
              </a:r>
            </a:p>
          </p:txBody>
        </p:sp>
        <p:sp>
          <p:nvSpPr>
            <p:cNvPr id="27" name="テキスト ボックス 26">
              <a:extLst>
                <a:ext uri="{FF2B5EF4-FFF2-40B4-BE49-F238E27FC236}">
                  <a16:creationId xmlns:a16="http://schemas.microsoft.com/office/drawing/2014/main" id="{F597C343-A409-9A74-BFE0-8F645C8CEB81}"/>
                </a:ext>
              </a:extLst>
            </p:cNvPr>
            <p:cNvSpPr txBox="1"/>
            <p:nvPr/>
          </p:nvSpPr>
          <p:spPr>
            <a:xfrm>
              <a:off x="7130549" y="5456520"/>
              <a:ext cx="985169" cy="369332"/>
            </a:xfrm>
            <a:prstGeom prst="rect">
              <a:avLst/>
            </a:prstGeom>
            <a:noFill/>
          </p:spPr>
          <p:txBody>
            <a:bodyPr wrap="square" rtlCol="0">
              <a:spAutoFit/>
            </a:bodyPr>
            <a:lstStyle/>
            <a:p>
              <a:pPr algn="l"/>
              <a:r>
                <a:rPr lang="en-US" altLang="ja-JP" dirty="0">
                  <a:solidFill>
                    <a:srgbClr val="FF0000"/>
                  </a:solidFill>
                </a:rPr>
                <a:t>25%</a:t>
              </a:r>
            </a:p>
          </p:txBody>
        </p:sp>
        <p:sp>
          <p:nvSpPr>
            <p:cNvPr id="28" name="テキスト ボックス 27">
              <a:extLst>
                <a:ext uri="{FF2B5EF4-FFF2-40B4-BE49-F238E27FC236}">
                  <a16:creationId xmlns:a16="http://schemas.microsoft.com/office/drawing/2014/main" id="{B29DDC05-5F2D-5FB4-03F3-770497A81121}"/>
                </a:ext>
              </a:extLst>
            </p:cNvPr>
            <p:cNvSpPr txBox="1"/>
            <p:nvPr/>
          </p:nvSpPr>
          <p:spPr>
            <a:xfrm>
              <a:off x="7130549" y="5059256"/>
              <a:ext cx="881878" cy="369332"/>
            </a:xfrm>
            <a:prstGeom prst="rect">
              <a:avLst/>
            </a:prstGeom>
            <a:noFill/>
          </p:spPr>
          <p:txBody>
            <a:bodyPr wrap="square" rtlCol="0">
              <a:spAutoFit/>
            </a:bodyPr>
            <a:lstStyle/>
            <a:p>
              <a:pPr algn="l"/>
              <a:r>
                <a:rPr lang="en-US" altLang="ja-JP" dirty="0">
                  <a:solidFill>
                    <a:srgbClr val="FF0000"/>
                  </a:solidFill>
                </a:rPr>
                <a:t>50%</a:t>
              </a:r>
            </a:p>
          </p:txBody>
        </p:sp>
        <p:sp>
          <p:nvSpPr>
            <p:cNvPr id="29" name="テキスト ボックス 28">
              <a:extLst>
                <a:ext uri="{FF2B5EF4-FFF2-40B4-BE49-F238E27FC236}">
                  <a16:creationId xmlns:a16="http://schemas.microsoft.com/office/drawing/2014/main" id="{9BF4D0A5-577E-6B41-8530-D71E78C9BE11}"/>
                </a:ext>
              </a:extLst>
            </p:cNvPr>
            <p:cNvSpPr txBox="1"/>
            <p:nvPr/>
          </p:nvSpPr>
          <p:spPr>
            <a:xfrm>
              <a:off x="7130549" y="4488082"/>
              <a:ext cx="985169" cy="369332"/>
            </a:xfrm>
            <a:prstGeom prst="rect">
              <a:avLst/>
            </a:prstGeom>
            <a:noFill/>
          </p:spPr>
          <p:txBody>
            <a:bodyPr wrap="square" rtlCol="0">
              <a:spAutoFit/>
            </a:bodyPr>
            <a:lstStyle/>
            <a:p>
              <a:pPr algn="l"/>
              <a:r>
                <a:rPr lang="en-US" altLang="ja-JP" dirty="0">
                  <a:solidFill>
                    <a:srgbClr val="FF0000"/>
                  </a:solidFill>
                </a:rPr>
                <a:t>75%</a:t>
              </a:r>
            </a:p>
          </p:txBody>
        </p:sp>
        <p:sp>
          <p:nvSpPr>
            <p:cNvPr id="30" name="テキスト ボックス 29">
              <a:extLst>
                <a:ext uri="{FF2B5EF4-FFF2-40B4-BE49-F238E27FC236}">
                  <a16:creationId xmlns:a16="http://schemas.microsoft.com/office/drawing/2014/main" id="{78D8835D-AB14-5D65-CBD6-92C44A3AF451}"/>
                </a:ext>
              </a:extLst>
            </p:cNvPr>
            <p:cNvSpPr txBox="1"/>
            <p:nvPr/>
          </p:nvSpPr>
          <p:spPr>
            <a:xfrm>
              <a:off x="7130549" y="3167255"/>
              <a:ext cx="881875" cy="369332"/>
            </a:xfrm>
            <a:prstGeom prst="rect">
              <a:avLst/>
            </a:prstGeom>
            <a:noFill/>
          </p:spPr>
          <p:txBody>
            <a:bodyPr wrap="square" rtlCol="0">
              <a:spAutoFit/>
            </a:bodyPr>
            <a:lstStyle/>
            <a:p>
              <a:pPr algn="l"/>
              <a:r>
                <a:rPr lang="en-US" altLang="ja-JP" dirty="0">
                  <a:solidFill>
                    <a:srgbClr val="FF0000"/>
                  </a:solidFill>
                </a:rPr>
                <a:t>95%</a:t>
              </a:r>
            </a:p>
          </p:txBody>
        </p:sp>
      </p:grpSp>
      <p:sp>
        <p:nvSpPr>
          <p:cNvPr id="5" name="右カーブ矢印 4">
            <a:extLst>
              <a:ext uri="{FF2B5EF4-FFF2-40B4-BE49-F238E27FC236}">
                <a16:creationId xmlns:a16="http://schemas.microsoft.com/office/drawing/2014/main" id="{A1053861-FFF7-3B4B-ADE9-8F000F070CC9}"/>
              </a:ext>
            </a:extLst>
          </p:cNvPr>
          <p:cNvSpPr/>
          <p:nvPr/>
        </p:nvSpPr>
        <p:spPr bwMode="auto">
          <a:xfrm>
            <a:off x="1200716" y="4857414"/>
            <a:ext cx="307612" cy="514971"/>
          </a:xfrm>
          <a:prstGeom prst="curved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31" name="右カーブ矢印 30">
            <a:extLst>
              <a:ext uri="{FF2B5EF4-FFF2-40B4-BE49-F238E27FC236}">
                <a16:creationId xmlns:a16="http://schemas.microsoft.com/office/drawing/2014/main" id="{B8E7134E-2E34-B944-8205-3F7684761F25}"/>
              </a:ext>
            </a:extLst>
          </p:cNvPr>
          <p:cNvSpPr/>
          <p:nvPr/>
        </p:nvSpPr>
        <p:spPr bwMode="auto">
          <a:xfrm rot="10800000">
            <a:off x="4743369" y="4826087"/>
            <a:ext cx="307612" cy="514971"/>
          </a:xfrm>
          <a:prstGeom prst="curved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Tree>
    <p:extLst>
      <p:ext uri="{BB962C8B-B14F-4D97-AF65-F5344CB8AC3E}">
        <p14:creationId xmlns:p14="http://schemas.microsoft.com/office/powerpoint/2010/main" val="1261184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CF81B55-0F13-4FDF-9FD2-80A0B89090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66" r="8755"/>
          <a:stretch/>
        </p:blipFill>
        <p:spPr>
          <a:xfrm>
            <a:off x="383853" y="1139427"/>
            <a:ext cx="8685452" cy="3765313"/>
          </a:xfrm>
          <a:prstGeom prst="rect">
            <a:avLst/>
          </a:prstGeom>
        </p:spPr>
      </p:pic>
      <p:sp>
        <p:nvSpPr>
          <p:cNvPr id="2" name="タイトル 1"/>
          <p:cNvSpPr>
            <a:spLocks noGrp="1"/>
          </p:cNvSpPr>
          <p:nvPr>
            <p:ph type="title"/>
          </p:nvPr>
        </p:nvSpPr>
        <p:spPr>
          <a:xfrm>
            <a:off x="276225" y="181684"/>
            <a:ext cx="8553450" cy="864962"/>
          </a:xfrm>
        </p:spPr>
        <p:txBody>
          <a:bodyPr/>
          <a:lstStyle/>
          <a:p>
            <a:r>
              <a:rPr lang="en-US" altLang="ja-JP" dirty="0"/>
              <a:t>Comparison with FGR set in the Japanese Building Code</a:t>
            </a:r>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6" name="テキスト ボックス 5">
            <a:extLst>
              <a:ext uri="{FF2B5EF4-FFF2-40B4-BE49-F238E27FC236}">
                <a16:creationId xmlns:a16="http://schemas.microsoft.com/office/drawing/2014/main" id="{C1DB9F27-807C-4359-A2E9-731800763BB5}"/>
              </a:ext>
            </a:extLst>
          </p:cNvPr>
          <p:cNvSpPr txBox="1"/>
          <p:nvPr/>
        </p:nvSpPr>
        <p:spPr>
          <a:xfrm>
            <a:off x="6288365" y="5032190"/>
            <a:ext cx="1215569" cy="276999"/>
          </a:xfrm>
          <a:prstGeom prst="rect">
            <a:avLst/>
          </a:prstGeom>
          <a:solidFill>
            <a:srgbClr val="00B050"/>
          </a:solidFill>
          <a:ln w="1905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Habitable room</a:t>
            </a:r>
          </a:p>
        </p:txBody>
      </p:sp>
      <p:sp>
        <p:nvSpPr>
          <p:cNvPr id="10" name="テキスト ボックス 9">
            <a:extLst>
              <a:ext uri="{FF2B5EF4-FFF2-40B4-BE49-F238E27FC236}">
                <a16:creationId xmlns:a16="http://schemas.microsoft.com/office/drawing/2014/main" id="{8104AD25-8D23-401B-8D4B-949B536FF8BC}"/>
              </a:ext>
            </a:extLst>
          </p:cNvPr>
          <p:cNvSpPr txBox="1"/>
          <p:nvPr/>
        </p:nvSpPr>
        <p:spPr>
          <a:xfrm>
            <a:off x="5260844" y="5032190"/>
            <a:ext cx="679907" cy="276999"/>
          </a:xfrm>
          <a:prstGeom prst="rect">
            <a:avLst/>
          </a:prstGeom>
          <a:solidFill>
            <a:srgbClr val="00B050"/>
          </a:solidFill>
          <a:ln w="1905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Office</a:t>
            </a:r>
          </a:p>
        </p:txBody>
      </p:sp>
      <p:sp>
        <p:nvSpPr>
          <p:cNvPr id="11" name="テキスト ボックス 10">
            <a:extLst>
              <a:ext uri="{FF2B5EF4-FFF2-40B4-BE49-F238E27FC236}">
                <a16:creationId xmlns:a16="http://schemas.microsoft.com/office/drawing/2014/main" id="{2C91E45C-EEC6-4C97-AEAC-1F33AA20D5B5}"/>
              </a:ext>
            </a:extLst>
          </p:cNvPr>
          <p:cNvSpPr txBox="1"/>
          <p:nvPr/>
        </p:nvSpPr>
        <p:spPr>
          <a:xfrm>
            <a:off x="577582" y="5032190"/>
            <a:ext cx="1389854" cy="276999"/>
          </a:xfrm>
          <a:prstGeom prst="rect">
            <a:avLst/>
          </a:prstGeom>
          <a:solidFill>
            <a:srgbClr val="00B050"/>
          </a:solidFill>
          <a:ln w="1905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Conference room</a:t>
            </a:r>
          </a:p>
        </p:txBody>
      </p:sp>
      <p:sp>
        <p:nvSpPr>
          <p:cNvPr id="29" name="テキスト ボックス 28">
            <a:extLst>
              <a:ext uri="{FF2B5EF4-FFF2-40B4-BE49-F238E27FC236}">
                <a16:creationId xmlns:a16="http://schemas.microsoft.com/office/drawing/2014/main" id="{14C583DD-5570-411F-8EF4-154AC1077D68}"/>
              </a:ext>
            </a:extLst>
          </p:cNvPr>
          <p:cNvSpPr txBox="1"/>
          <p:nvPr/>
        </p:nvSpPr>
        <p:spPr>
          <a:xfrm>
            <a:off x="7975410" y="5032190"/>
            <a:ext cx="784737" cy="276999"/>
          </a:xfrm>
          <a:prstGeom prst="rect">
            <a:avLst/>
          </a:prstGeom>
          <a:solidFill>
            <a:srgbClr val="00B050"/>
          </a:solidFill>
          <a:ln w="1905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Storage</a:t>
            </a:r>
          </a:p>
        </p:txBody>
      </p:sp>
      <p:cxnSp>
        <p:nvCxnSpPr>
          <p:cNvPr id="39" name="直線コネクタ 38">
            <a:extLst>
              <a:ext uri="{FF2B5EF4-FFF2-40B4-BE49-F238E27FC236}">
                <a16:creationId xmlns:a16="http://schemas.microsoft.com/office/drawing/2014/main" id="{70172BFB-2352-437B-8632-C9D0D33AD258}"/>
              </a:ext>
            </a:extLst>
          </p:cNvPr>
          <p:cNvCxnSpPr>
            <a:cxnSpLocks/>
          </p:cNvCxnSpPr>
          <p:nvPr/>
        </p:nvCxnSpPr>
        <p:spPr bwMode="auto">
          <a:xfrm flipH="1">
            <a:off x="1245919" y="4265208"/>
            <a:ext cx="865967" cy="766982"/>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3" name="直線コネクタ 82">
            <a:extLst>
              <a:ext uri="{FF2B5EF4-FFF2-40B4-BE49-F238E27FC236}">
                <a16:creationId xmlns:a16="http://schemas.microsoft.com/office/drawing/2014/main" id="{3C7115CA-6517-4BF3-971F-A893851E8EDA}"/>
              </a:ext>
            </a:extLst>
          </p:cNvPr>
          <p:cNvCxnSpPr>
            <a:cxnSpLocks/>
            <a:endCxn id="10" idx="0"/>
          </p:cNvCxnSpPr>
          <p:nvPr/>
        </p:nvCxnSpPr>
        <p:spPr bwMode="auto">
          <a:xfrm>
            <a:off x="5405294" y="4265208"/>
            <a:ext cx="195504" cy="766982"/>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6" name="直線コネクタ 85">
            <a:extLst>
              <a:ext uri="{FF2B5EF4-FFF2-40B4-BE49-F238E27FC236}">
                <a16:creationId xmlns:a16="http://schemas.microsoft.com/office/drawing/2014/main" id="{FC2F586A-9D45-4B7D-AB32-FCC5D137F221}"/>
              </a:ext>
            </a:extLst>
          </p:cNvPr>
          <p:cNvCxnSpPr>
            <a:cxnSpLocks/>
            <a:endCxn id="6" idx="0"/>
          </p:cNvCxnSpPr>
          <p:nvPr/>
        </p:nvCxnSpPr>
        <p:spPr bwMode="auto">
          <a:xfrm>
            <a:off x="6671384" y="4265208"/>
            <a:ext cx="224766" cy="766982"/>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2" name="直線コネクタ 91">
            <a:extLst>
              <a:ext uri="{FF2B5EF4-FFF2-40B4-BE49-F238E27FC236}">
                <a16:creationId xmlns:a16="http://schemas.microsoft.com/office/drawing/2014/main" id="{A42D8C50-8453-4DF4-A5F4-B41B96A3A102}"/>
              </a:ext>
            </a:extLst>
          </p:cNvPr>
          <p:cNvCxnSpPr>
            <a:cxnSpLocks/>
            <a:endCxn id="29" idx="0"/>
          </p:cNvCxnSpPr>
          <p:nvPr/>
        </p:nvCxnSpPr>
        <p:spPr bwMode="auto">
          <a:xfrm flipH="1">
            <a:off x="8367779" y="4206240"/>
            <a:ext cx="307094" cy="82595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54" name="テキスト ボックス 53">
            <a:extLst>
              <a:ext uri="{FF2B5EF4-FFF2-40B4-BE49-F238E27FC236}">
                <a16:creationId xmlns:a16="http://schemas.microsoft.com/office/drawing/2014/main" id="{F59E9372-481B-5746-3CBA-8DD496080521}"/>
              </a:ext>
            </a:extLst>
          </p:cNvPr>
          <p:cNvSpPr txBox="1"/>
          <p:nvPr/>
        </p:nvSpPr>
        <p:spPr>
          <a:xfrm>
            <a:off x="2238227" y="5032190"/>
            <a:ext cx="1312693" cy="276999"/>
          </a:xfrm>
          <a:prstGeom prst="rect">
            <a:avLst/>
          </a:prstGeom>
          <a:solidFill>
            <a:srgbClr val="00B050"/>
          </a:solidFill>
          <a:ln w="1905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Exhibition room</a:t>
            </a:r>
          </a:p>
        </p:txBody>
      </p:sp>
      <p:cxnSp>
        <p:nvCxnSpPr>
          <p:cNvPr id="55" name="直線コネクタ 54">
            <a:extLst>
              <a:ext uri="{FF2B5EF4-FFF2-40B4-BE49-F238E27FC236}">
                <a16:creationId xmlns:a16="http://schemas.microsoft.com/office/drawing/2014/main" id="{F52C61EC-514A-647C-84B3-00943A94355B}"/>
              </a:ext>
            </a:extLst>
          </p:cNvPr>
          <p:cNvCxnSpPr>
            <a:cxnSpLocks/>
            <a:endCxn id="54" idx="0"/>
          </p:cNvCxnSpPr>
          <p:nvPr/>
        </p:nvCxnSpPr>
        <p:spPr bwMode="auto">
          <a:xfrm>
            <a:off x="2734588" y="4265208"/>
            <a:ext cx="159986" cy="766982"/>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44" name="直線コネクタ 43">
            <a:extLst>
              <a:ext uri="{FF2B5EF4-FFF2-40B4-BE49-F238E27FC236}">
                <a16:creationId xmlns:a16="http://schemas.microsoft.com/office/drawing/2014/main" id="{58DD2F3E-0B29-9BFD-BCF1-5809DF02DED0}"/>
              </a:ext>
            </a:extLst>
          </p:cNvPr>
          <p:cNvCxnSpPr/>
          <p:nvPr/>
        </p:nvCxnSpPr>
        <p:spPr bwMode="auto">
          <a:xfrm>
            <a:off x="3741420" y="2941320"/>
            <a:ext cx="1044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直線コネクタ 61">
            <a:extLst>
              <a:ext uri="{FF2B5EF4-FFF2-40B4-BE49-F238E27FC236}">
                <a16:creationId xmlns:a16="http://schemas.microsoft.com/office/drawing/2014/main" id="{CF37DAE2-184E-DDFD-94A4-299D10BEBA20}"/>
              </a:ext>
            </a:extLst>
          </p:cNvPr>
          <p:cNvCxnSpPr>
            <a:cxnSpLocks/>
          </p:cNvCxnSpPr>
          <p:nvPr/>
        </p:nvCxnSpPr>
        <p:spPr bwMode="auto">
          <a:xfrm>
            <a:off x="4785420" y="2941320"/>
            <a:ext cx="748688" cy="54019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2408DFB4-96C3-2EEB-D611-28A45E32A7BC}"/>
              </a:ext>
            </a:extLst>
          </p:cNvPr>
          <p:cNvCxnSpPr>
            <a:cxnSpLocks/>
          </p:cNvCxnSpPr>
          <p:nvPr/>
        </p:nvCxnSpPr>
        <p:spPr bwMode="auto">
          <a:xfrm>
            <a:off x="3931920" y="2658358"/>
            <a:ext cx="178314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8282180F-9724-2D45-386C-B9AF60615CA9}"/>
              </a:ext>
            </a:extLst>
          </p:cNvPr>
          <p:cNvCxnSpPr>
            <a:cxnSpLocks/>
          </p:cNvCxnSpPr>
          <p:nvPr/>
        </p:nvCxnSpPr>
        <p:spPr bwMode="auto">
          <a:xfrm>
            <a:off x="5715060" y="2658358"/>
            <a:ext cx="638032" cy="46034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直線コネクタ 69">
            <a:extLst>
              <a:ext uri="{FF2B5EF4-FFF2-40B4-BE49-F238E27FC236}">
                <a16:creationId xmlns:a16="http://schemas.microsoft.com/office/drawing/2014/main" id="{426D44FA-2DFA-D8CB-5AF4-EB12F3F21DDA}"/>
              </a:ext>
            </a:extLst>
          </p:cNvPr>
          <p:cNvCxnSpPr>
            <a:cxnSpLocks/>
          </p:cNvCxnSpPr>
          <p:nvPr/>
        </p:nvCxnSpPr>
        <p:spPr bwMode="auto">
          <a:xfrm>
            <a:off x="4107180" y="2378975"/>
            <a:ext cx="168973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7D7B091E-D0B4-F230-4CD0-9F51A812B191}"/>
              </a:ext>
            </a:extLst>
          </p:cNvPr>
          <p:cNvCxnSpPr>
            <a:cxnSpLocks/>
          </p:cNvCxnSpPr>
          <p:nvPr/>
        </p:nvCxnSpPr>
        <p:spPr bwMode="auto">
          <a:xfrm>
            <a:off x="5796918" y="2378975"/>
            <a:ext cx="745176" cy="53765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直線コネクタ 73">
            <a:extLst>
              <a:ext uri="{FF2B5EF4-FFF2-40B4-BE49-F238E27FC236}">
                <a16:creationId xmlns:a16="http://schemas.microsoft.com/office/drawing/2014/main" id="{BBF73056-6918-5579-EBE4-E1B6137145CC}"/>
              </a:ext>
            </a:extLst>
          </p:cNvPr>
          <p:cNvCxnSpPr>
            <a:cxnSpLocks/>
          </p:cNvCxnSpPr>
          <p:nvPr/>
        </p:nvCxnSpPr>
        <p:spPr bwMode="auto">
          <a:xfrm>
            <a:off x="4274820" y="2092378"/>
            <a:ext cx="169641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直線コネクタ 74">
            <a:extLst>
              <a:ext uri="{FF2B5EF4-FFF2-40B4-BE49-F238E27FC236}">
                <a16:creationId xmlns:a16="http://schemas.microsoft.com/office/drawing/2014/main" id="{AC9EF5EF-1E13-89D6-7340-1F56FC6E2CBD}"/>
              </a:ext>
            </a:extLst>
          </p:cNvPr>
          <p:cNvCxnSpPr>
            <a:cxnSpLocks/>
          </p:cNvCxnSpPr>
          <p:nvPr/>
        </p:nvCxnSpPr>
        <p:spPr bwMode="auto">
          <a:xfrm>
            <a:off x="5971231" y="2092378"/>
            <a:ext cx="573859" cy="41404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テキスト ボックス 81">
            <a:extLst>
              <a:ext uri="{FF2B5EF4-FFF2-40B4-BE49-F238E27FC236}">
                <a16:creationId xmlns:a16="http://schemas.microsoft.com/office/drawing/2014/main" id="{A626AD87-C7B4-F53C-08C8-EF75FBCFAF6D}"/>
              </a:ext>
            </a:extLst>
          </p:cNvPr>
          <p:cNvSpPr txBox="1"/>
          <p:nvPr/>
        </p:nvSpPr>
        <p:spPr>
          <a:xfrm>
            <a:off x="3762481" y="2591233"/>
            <a:ext cx="2407025"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non-combustible materials</a:t>
            </a:r>
          </a:p>
        </p:txBody>
      </p:sp>
      <p:sp>
        <p:nvSpPr>
          <p:cNvPr id="84" name="テキスト ボックス 83">
            <a:extLst>
              <a:ext uri="{FF2B5EF4-FFF2-40B4-BE49-F238E27FC236}">
                <a16:creationId xmlns:a16="http://schemas.microsoft.com/office/drawing/2014/main" id="{74ABF460-37AE-0F7B-E953-D94A41E7D9BC}"/>
              </a:ext>
            </a:extLst>
          </p:cNvPr>
          <p:cNvSpPr txBox="1"/>
          <p:nvPr/>
        </p:nvSpPr>
        <p:spPr>
          <a:xfrm>
            <a:off x="3735849" y="2320621"/>
            <a:ext cx="2407025"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quasi-non-combustible materials</a:t>
            </a:r>
          </a:p>
        </p:txBody>
      </p:sp>
      <p:sp>
        <p:nvSpPr>
          <p:cNvPr id="85" name="テキスト ボックス 84">
            <a:extLst>
              <a:ext uri="{FF2B5EF4-FFF2-40B4-BE49-F238E27FC236}">
                <a16:creationId xmlns:a16="http://schemas.microsoft.com/office/drawing/2014/main" id="{95BCE87B-0A9E-68C5-B245-13EAB2E6CCD4}"/>
              </a:ext>
            </a:extLst>
          </p:cNvPr>
          <p:cNvSpPr txBox="1"/>
          <p:nvPr/>
        </p:nvSpPr>
        <p:spPr>
          <a:xfrm>
            <a:off x="4019007" y="2029838"/>
            <a:ext cx="2407025"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flame-retardant materials</a:t>
            </a:r>
          </a:p>
        </p:txBody>
      </p:sp>
      <p:sp>
        <p:nvSpPr>
          <p:cNvPr id="28" name="楕円 27">
            <a:extLst>
              <a:ext uri="{FF2B5EF4-FFF2-40B4-BE49-F238E27FC236}">
                <a16:creationId xmlns:a16="http://schemas.microsoft.com/office/drawing/2014/main" id="{FB2FDBEF-E9A8-47C1-88F8-9563BA5E597D}"/>
              </a:ext>
            </a:extLst>
          </p:cNvPr>
          <p:cNvSpPr/>
          <p:nvPr/>
        </p:nvSpPr>
        <p:spPr bwMode="auto">
          <a:xfrm>
            <a:off x="3762481" y="2195677"/>
            <a:ext cx="2402079" cy="305857"/>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cxnSp>
        <p:nvCxnSpPr>
          <p:cNvPr id="30" name="直線コネクタ 29">
            <a:extLst>
              <a:ext uri="{FF2B5EF4-FFF2-40B4-BE49-F238E27FC236}">
                <a16:creationId xmlns:a16="http://schemas.microsoft.com/office/drawing/2014/main" id="{9469ABA6-05D5-44F9-AED7-BC638CD024E3}"/>
              </a:ext>
            </a:extLst>
          </p:cNvPr>
          <p:cNvCxnSpPr/>
          <p:nvPr/>
        </p:nvCxnSpPr>
        <p:spPr bwMode="auto">
          <a:xfrm>
            <a:off x="887271" y="4184027"/>
            <a:ext cx="1365956" cy="0"/>
          </a:xfrm>
          <a:prstGeom prst="line">
            <a:avLst/>
          </a:prstGeom>
          <a:noFill/>
          <a:ln w="57150" cap="flat" cmpd="sng" algn="ctr">
            <a:solidFill>
              <a:srgbClr val="0000FF"/>
            </a:solidFill>
            <a:prstDash val="solid"/>
            <a:round/>
            <a:headEnd type="none" w="med" len="med"/>
            <a:tailEnd type="none" w="med" len="med"/>
          </a:ln>
          <a:effectLst/>
        </p:spPr>
      </p:cxnSp>
      <p:sp>
        <p:nvSpPr>
          <p:cNvPr id="31" name="フリーフォーム: 図形 30">
            <a:extLst>
              <a:ext uri="{FF2B5EF4-FFF2-40B4-BE49-F238E27FC236}">
                <a16:creationId xmlns:a16="http://schemas.microsoft.com/office/drawing/2014/main" id="{C04B31D6-492D-490F-8E29-DF27788EAE77}"/>
              </a:ext>
            </a:extLst>
          </p:cNvPr>
          <p:cNvSpPr/>
          <p:nvPr/>
        </p:nvSpPr>
        <p:spPr bwMode="auto">
          <a:xfrm>
            <a:off x="2238227" y="1801760"/>
            <a:ext cx="6722893" cy="2370667"/>
          </a:xfrm>
          <a:custGeom>
            <a:avLst/>
            <a:gdLst>
              <a:gd name="connsiteX0" fmla="*/ 0 w 6818489"/>
              <a:gd name="connsiteY0" fmla="*/ 2370667 h 2370667"/>
              <a:gd name="connsiteX1" fmla="*/ 2664177 w 6818489"/>
              <a:gd name="connsiteY1" fmla="*/ 1727200 h 2370667"/>
              <a:gd name="connsiteX2" fmla="*/ 4921955 w 6818489"/>
              <a:gd name="connsiteY2" fmla="*/ 903111 h 2370667"/>
              <a:gd name="connsiteX3" fmla="*/ 6818489 w 6818489"/>
              <a:gd name="connsiteY3" fmla="*/ 0 h 2370667"/>
            </a:gdLst>
            <a:ahLst/>
            <a:cxnLst>
              <a:cxn ang="0">
                <a:pos x="connsiteX0" y="connsiteY0"/>
              </a:cxn>
              <a:cxn ang="0">
                <a:pos x="connsiteX1" y="connsiteY1"/>
              </a:cxn>
              <a:cxn ang="0">
                <a:pos x="connsiteX2" y="connsiteY2"/>
              </a:cxn>
              <a:cxn ang="0">
                <a:pos x="connsiteX3" y="connsiteY3"/>
              </a:cxn>
            </a:cxnLst>
            <a:rect l="l" t="t" r="r" b="b"/>
            <a:pathLst>
              <a:path w="6818489" h="2370667">
                <a:moveTo>
                  <a:pt x="0" y="2370667"/>
                </a:moveTo>
                <a:cubicBezTo>
                  <a:pt x="921925" y="2171230"/>
                  <a:pt x="1843851" y="1971793"/>
                  <a:pt x="2664177" y="1727200"/>
                </a:cubicBezTo>
                <a:cubicBezTo>
                  <a:pt x="3484503" y="1482607"/>
                  <a:pt x="4229570" y="1190978"/>
                  <a:pt x="4921955" y="903111"/>
                </a:cubicBezTo>
                <a:cubicBezTo>
                  <a:pt x="5614340" y="615244"/>
                  <a:pt x="6216414" y="307622"/>
                  <a:pt x="6818489" y="0"/>
                </a:cubicBezTo>
              </a:path>
            </a:pathLst>
          </a:custGeom>
          <a:noFill/>
          <a:ln w="571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32" name="テキスト ボックス 31">
            <a:extLst>
              <a:ext uri="{FF2B5EF4-FFF2-40B4-BE49-F238E27FC236}">
                <a16:creationId xmlns:a16="http://schemas.microsoft.com/office/drawing/2014/main" id="{50C21936-2314-46B0-BB4E-1912C0710406}"/>
              </a:ext>
            </a:extLst>
          </p:cNvPr>
          <p:cNvSpPr txBox="1"/>
          <p:nvPr/>
        </p:nvSpPr>
        <p:spPr>
          <a:xfrm>
            <a:off x="601353" y="5489061"/>
            <a:ext cx="8113064" cy="707886"/>
          </a:xfrm>
          <a:prstGeom prst="rect">
            <a:avLst/>
          </a:prstGeom>
          <a:noFill/>
        </p:spPr>
        <p:txBody>
          <a:bodyPr wrap="square" rtlCol="0">
            <a:spAutoFit/>
          </a:bodyPr>
          <a:lstStyle/>
          <a:p>
            <a:pPr algn="l"/>
            <a:r>
              <a:rPr lang="en-US" altLang="ja-JP" sz="2000" dirty="0">
                <a:solidFill>
                  <a:srgbClr val="FF0000"/>
                </a:solidFill>
              </a:rPr>
              <a:t>The estimated results by use of Hierarchical Bayesian method has been successful</a:t>
            </a:r>
          </a:p>
        </p:txBody>
      </p:sp>
      <p:pic>
        <p:nvPicPr>
          <p:cNvPr id="3" name="図 2">
            <a:extLst>
              <a:ext uri="{FF2B5EF4-FFF2-40B4-BE49-F238E27FC236}">
                <a16:creationId xmlns:a16="http://schemas.microsoft.com/office/drawing/2014/main" id="{1F6EF583-9BCF-6A43-92B3-2AF87A6F4508}"/>
              </a:ext>
            </a:extLst>
          </p:cNvPr>
          <p:cNvPicPr>
            <a:picLocks noChangeAspect="1"/>
          </p:cNvPicPr>
          <p:nvPr/>
        </p:nvPicPr>
        <p:blipFill>
          <a:blip r:embed="rId4"/>
          <a:stretch>
            <a:fillRect/>
          </a:stretch>
        </p:blipFill>
        <p:spPr>
          <a:xfrm>
            <a:off x="1119195" y="1692562"/>
            <a:ext cx="680497" cy="1770754"/>
          </a:xfrm>
          <a:prstGeom prst="rect">
            <a:avLst/>
          </a:prstGeom>
          <a:ln>
            <a:solidFill>
              <a:schemeClr val="tx1"/>
            </a:solidFill>
          </a:ln>
        </p:spPr>
      </p:pic>
    </p:spTree>
    <p:extLst>
      <p:ext uri="{BB962C8B-B14F-4D97-AF65-F5344CB8AC3E}">
        <p14:creationId xmlns:p14="http://schemas.microsoft.com/office/powerpoint/2010/main" val="178108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Conclusion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E6F980-00EE-44EE-A068-21EF463D8837}" type="slidenum">
              <a:rPr lang="en-US" altLang="ja-JP" smtClean="0">
                <a:latin typeface="+mn-ea"/>
                <a:ea typeface="+mn-ea"/>
              </a:rPr>
              <a:pPr>
                <a:defRPr/>
              </a:pPr>
              <a:t>17</a:t>
            </a:fld>
            <a:endParaRPr lang="en-US" altLang="ja-JP" dirty="0">
              <a:latin typeface="+mn-ea"/>
              <a:ea typeface="+mn-ea"/>
            </a:endParaRPr>
          </a:p>
        </p:txBody>
      </p:sp>
      <p:sp>
        <p:nvSpPr>
          <p:cNvPr id="3" name="コンテンツ プレースホルダー 2"/>
          <p:cNvSpPr>
            <a:spLocks noGrp="1"/>
          </p:cNvSpPr>
          <p:nvPr>
            <p:ph idx="1"/>
          </p:nvPr>
        </p:nvSpPr>
        <p:spPr/>
        <p:txBody>
          <a:bodyPr/>
          <a:lstStyle/>
          <a:p>
            <a:pPr algn="just"/>
            <a:r>
              <a:rPr lang="en-US" altLang="ja-JP" sz="2800" dirty="0">
                <a:latin typeface="+mj-lt"/>
              </a:rPr>
              <a:t>Hierarchical Bayesian estimation could be used to estimate the distribution of FGR even in room uses with insufficient data.</a:t>
            </a:r>
          </a:p>
          <a:p>
            <a:pPr algn="just"/>
            <a:r>
              <a:rPr lang="en-US" altLang="ja-JP" sz="2800" dirty="0">
                <a:latin typeface="+mj-lt"/>
              </a:rPr>
              <a:t>Compared to the estimated distribution of FGR, it was found that the FGR set in the Japanese building code assumed a fire equivalent to the 75 percentile of actual fires.</a:t>
            </a:r>
          </a:p>
          <a:p>
            <a:pPr algn="just"/>
            <a:r>
              <a:rPr lang="en-US" altLang="ja-JP" sz="2800" dirty="0">
                <a:latin typeface="+mj-lt"/>
              </a:rPr>
              <a:t>The distributions of FGR by room uses obtained in this study are useful data that can be used in fire safety design not only in Japan but also worldwide.</a:t>
            </a:r>
          </a:p>
        </p:txBody>
      </p:sp>
    </p:spTree>
    <p:extLst>
      <p:ext uri="{BB962C8B-B14F-4D97-AF65-F5344CB8AC3E}">
        <p14:creationId xmlns:p14="http://schemas.microsoft.com/office/powerpoint/2010/main" val="264543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957CBF5-3BC2-443D-88FC-DF9AC41C34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27" r="36581"/>
          <a:stretch/>
        </p:blipFill>
        <p:spPr>
          <a:xfrm rot="5400000">
            <a:off x="1420816" y="-1420815"/>
            <a:ext cx="6302369" cy="9144001"/>
          </a:xfrm>
          <a:prstGeom prst="rect">
            <a:avLst/>
          </a:prstGeom>
        </p:spPr>
      </p:pic>
      <p:sp>
        <p:nvSpPr>
          <p:cNvPr id="2" name="タイトル 1">
            <a:extLst>
              <a:ext uri="{FF2B5EF4-FFF2-40B4-BE49-F238E27FC236}">
                <a16:creationId xmlns:a16="http://schemas.microsoft.com/office/drawing/2014/main" id="{AA1B4135-55F2-28F8-F38F-7E3C351F1E8B}"/>
              </a:ext>
            </a:extLst>
          </p:cNvPr>
          <p:cNvSpPr>
            <a:spLocks noGrp="1"/>
          </p:cNvSpPr>
          <p:nvPr>
            <p:ph type="title"/>
          </p:nvPr>
        </p:nvSpPr>
        <p:spPr>
          <a:xfrm>
            <a:off x="2027582" y="648376"/>
            <a:ext cx="5550009" cy="615950"/>
          </a:xfrm>
        </p:spPr>
        <p:txBody>
          <a:bodyPr/>
          <a:lstStyle/>
          <a:p>
            <a:pPr algn="ctr"/>
            <a:r>
              <a:rPr lang="en-US" altLang="ja-JP" sz="6600" dirty="0">
                <a:solidFill>
                  <a:schemeClr val="bg1"/>
                </a:solidFill>
              </a:rPr>
              <a:t>Mahalo</a:t>
            </a:r>
            <a:r>
              <a:rPr kumimoji="1" lang="en-US" altLang="ja-JP" sz="6600" dirty="0">
                <a:solidFill>
                  <a:schemeClr val="bg1"/>
                </a:solidFill>
              </a:rPr>
              <a:t> !</a:t>
            </a:r>
            <a:endParaRPr kumimoji="1" lang="ja-JP" altLang="en-US" sz="6600" dirty="0">
              <a:solidFill>
                <a:schemeClr val="bg1"/>
              </a:solidFill>
            </a:endParaRPr>
          </a:p>
        </p:txBody>
      </p:sp>
      <p:sp>
        <p:nvSpPr>
          <p:cNvPr id="3" name="スライド番号プレースホルダー 2">
            <a:extLst>
              <a:ext uri="{FF2B5EF4-FFF2-40B4-BE49-F238E27FC236}">
                <a16:creationId xmlns:a16="http://schemas.microsoft.com/office/drawing/2014/main" id="{A5CACFD8-9759-7628-FD03-2A3240E400DC}"/>
              </a:ext>
            </a:extLst>
          </p:cNvPr>
          <p:cNvSpPr>
            <a:spLocks noGrp="1"/>
          </p:cNvSpPr>
          <p:nvPr>
            <p:ph type="sldNum" sz="quarter" idx="10"/>
          </p:nvPr>
        </p:nvSpPr>
        <p:spPr/>
        <p:txBody>
          <a:bodyPr/>
          <a:lstStyle/>
          <a:p>
            <a:pPr>
              <a:defRPr/>
            </a:pPr>
            <a:fld id="{8D3FFCEE-E771-4CBD-988A-5CD0BF2573D1}" type="slidenum">
              <a:rPr lang="en-US" altLang="ja-JP" smtClean="0"/>
              <a:pPr>
                <a:defRPr/>
              </a:pPr>
              <a:t>18</a:t>
            </a:fld>
            <a:endParaRPr lang="en-US" altLang="ja-JP" dirty="0"/>
          </a:p>
        </p:txBody>
      </p:sp>
    </p:spTree>
    <p:extLst>
      <p:ext uri="{BB962C8B-B14F-4D97-AF65-F5344CB8AC3E}">
        <p14:creationId xmlns:p14="http://schemas.microsoft.com/office/powerpoint/2010/main" val="348451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Aims of this study</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6" name="テキスト ボックス 5"/>
          <p:cNvSpPr txBox="1"/>
          <p:nvPr/>
        </p:nvSpPr>
        <p:spPr>
          <a:xfrm>
            <a:off x="516874" y="1021091"/>
            <a:ext cx="7657494" cy="830997"/>
          </a:xfrm>
          <a:prstGeom prst="rect">
            <a:avLst/>
          </a:prstGeom>
          <a:solidFill>
            <a:srgbClr val="0000FF"/>
          </a:solidFill>
          <a:ln w="1905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To estimate the distribution of </a:t>
            </a:r>
            <a:r>
              <a:rPr kumimoji="1" lang="en-US" altLang="ja-JP" sz="2400" b="1" i="0" u="none" strike="noStrike" kern="1200" cap="none" spc="0" normalizeH="0" baseline="0" noProof="0" dirty="0">
                <a:ln>
                  <a:noFill/>
                </a:ln>
                <a:solidFill>
                  <a:srgbClr val="FF0000"/>
                </a:solidFill>
                <a:effectLst/>
                <a:uLnTx/>
                <a:uFillTx/>
                <a:latin typeface="Arial"/>
                <a:ea typeface="HG丸ｺﾞｼｯｸM-PRO" pitchFamily="50" charset="-128"/>
                <a:cs typeface="+mn-cs"/>
              </a:rPr>
              <a:t>Fire Growth Rate (FGR) </a:t>
            </a:r>
            <a:r>
              <a:rPr kumimoji="1" lang="en-US" altLang="ja-JP" sz="24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using </a:t>
            </a:r>
            <a:r>
              <a:rPr kumimoji="1" lang="en-US" altLang="ja-JP" sz="2400" b="1" i="0" u="none" strike="noStrike" kern="1200" cap="none" spc="0" normalizeH="0" baseline="0" noProof="0" dirty="0">
                <a:ln>
                  <a:noFill/>
                </a:ln>
                <a:solidFill>
                  <a:srgbClr val="FF0000"/>
                </a:solidFill>
                <a:effectLst/>
                <a:uLnTx/>
                <a:uFillTx/>
                <a:latin typeface="Arial"/>
                <a:ea typeface="HG丸ｺﾞｼｯｸM-PRO" pitchFamily="50" charset="-128"/>
                <a:cs typeface="+mn-cs"/>
              </a:rPr>
              <a:t>fire statistics </a:t>
            </a:r>
            <a:r>
              <a:rPr kumimoji="1" lang="en-US" altLang="ja-JP" sz="24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for a </a:t>
            </a:r>
            <a:r>
              <a:rPr lang="en-US" altLang="ja-JP" sz="2400" u="sng" dirty="0">
                <a:solidFill>
                  <a:srgbClr val="FFFFFF"/>
                </a:solidFill>
                <a:latin typeface="Arial"/>
                <a:ea typeface="HG丸ｺﾞｼｯｸM-PRO" pitchFamily="50" charset="-128"/>
              </a:rPr>
              <a:t>wide range of room uses</a:t>
            </a:r>
            <a:r>
              <a:rPr lang="en-US" altLang="ja-JP" sz="2400" dirty="0">
                <a:solidFill>
                  <a:srgbClr val="FFFFFF"/>
                </a:solidFill>
                <a:latin typeface="Arial"/>
                <a:ea typeface="HG丸ｺﾞｼｯｸM-PRO" pitchFamily="50" charset="-128"/>
              </a:rPr>
              <a:t>.</a:t>
            </a:r>
            <a:endParaRPr kumimoji="1" lang="en-US" altLang="ja-JP" sz="2400" b="0" i="0" u="none" strike="noStrike" kern="1200" cap="none" spc="0" normalizeH="0" baseline="0" noProof="0" dirty="0">
              <a:ln>
                <a:noFill/>
              </a:ln>
              <a:solidFill>
                <a:srgbClr val="FFFFFF"/>
              </a:solidFill>
              <a:effectLst/>
              <a:uLnTx/>
              <a:uFillTx/>
              <a:latin typeface="Arial"/>
              <a:ea typeface="HG丸ｺﾞｼｯｸM-PRO" pitchFamily="50" charset="-128"/>
              <a:cs typeface="+mn-cs"/>
            </a:endParaRPr>
          </a:p>
        </p:txBody>
      </p:sp>
      <p:sp>
        <p:nvSpPr>
          <p:cNvPr id="11" name="テキスト ボックス 10">
            <a:extLst>
              <a:ext uri="{FF2B5EF4-FFF2-40B4-BE49-F238E27FC236}">
                <a16:creationId xmlns:a16="http://schemas.microsoft.com/office/drawing/2014/main" id="{6A39E5D1-E31C-49EB-97DB-59B1222B85C4}"/>
              </a:ext>
            </a:extLst>
          </p:cNvPr>
          <p:cNvSpPr txBox="1"/>
          <p:nvPr/>
        </p:nvSpPr>
        <p:spPr>
          <a:xfrm>
            <a:off x="423382" y="1998466"/>
            <a:ext cx="8189676"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effectLst/>
                <a:uLnTx/>
                <a:uFillTx/>
                <a:latin typeface="Arial" charset="0"/>
                <a:ea typeface="ＭＳ Ｐゴシック" pitchFamily="50" charset="-128"/>
                <a:cs typeface="+mn-cs"/>
              </a:rPr>
              <a:t>In previous studies, distribution of FGR of typical room uses </a:t>
            </a:r>
            <a:r>
              <a:rPr kumimoji="1" lang="en-US" altLang="ja-JP" sz="2400" b="0" i="0" u="none" strike="noStrike" kern="1200" cap="none" spc="0" normalizeH="0" baseline="0" noProof="0" dirty="0">
                <a:ln>
                  <a:noFill/>
                </a:ln>
                <a:solidFill>
                  <a:srgbClr val="FF9900"/>
                </a:solidFill>
                <a:effectLst/>
                <a:uLnTx/>
                <a:uFillTx/>
                <a:latin typeface="Arial" charset="0"/>
                <a:ea typeface="ＭＳ Ｐゴシック" pitchFamily="50" charset="-128"/>
                <a:cs typeface="+mn-cs"/>
              </a:rPr>
              <a:t>(</a:t>
            </a:r>
            <a:r>
              <a:rPr kumimoji="1" lang="en-US" altLang="ja-JP" sz="2400" b="0" i="0" u="sng" strike="noStrike" kern="1200" cap="none" spc="0" normalizeH="0" baseline="0" noProof="0" dirty="0">
                <a:ln>
                  <a:noFill/>
                </a:ln>
                <a:solidFill>
                  <a:srgbClr val="FF9900"/>
                </a:solidFill>
                <a:effectLst/>
                <a:uLnTx/>
                <a:uFillTx/>
                <a:latin typeface="Arial" charset="0"/>
                <a:ea typeface="ＭＳ Ｐゴシック" pitchFamily="50" charset="-128"/>
                <a:cs typeface="+mn-cs"/>
              </a:rPr>
              <a:t>offices, residences, restaurants, merchandise stores</a:t>
            </a:r>
            <a:r>
              <a:rPr kumimoji="1" lang="en-US" altLang="ja-JP" sz="2400" b="0" i="0" u="none" strike="noStrike" kern="1200" cap="none" spc="0" normalizeH="0" baseline="0" noProof="0" dirty="0">
                <a:ln>
                  <a:noFill/>
                </a:ln>
                <a:solidFill>
                  <a:srgbClr val="FF9900"/>
                </a:solidFill>
                <a:effectLst/>
                <a:uLnTx/>
                <a:uFillTx/>
                <a:latin typeface="Arial" charset="0"/>
                <a:ea typeface="ＭＳ Ｐゴシック" pitchFamily="50" charset="-128"/>
                <a:cs typeface="+mn-cs"/>
              </a:rPr>
              <a:t>) </a:t>
            </a:r>
            <a:r>
              <a:rPr kumimoji="1" lang="en-US" altLang="ja-JP" sz="2400" b="0" i="0" u="none" strike="noStrike" kern="1200" cap="none" spc="0" normalizeH="0" baseline="0" noProof="0" dirty="0">
                <a:ln>
                  <a:noFill/>
                </a:ln>
                <a:effectLst/>
                <a:uLnTx/>
                <a:uFillTx/>
                <a:latin typeface="Arial" charset="0"/>
                <a:ea typeface="ＭＳ Ｐゴシック" pitchFamily="50" charset="-128"/>
                <a:cs typeface="+mn-cs"/>
              </a:rPr>
              <a:t> were estimated.</a:t>
            </a:r>
          </a:p>
        </p:txBody>
      </p:sp>
      <p:graphicFrame>
        <p:nvGraphicFramePr>
          <p:cNvPr id="12" name="グラフ 11">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886736620"/>
              </p:ext>
            </p:extLst>
          </p:nvPr>
        </p:nvGraphicFramePr>
        <p:xfrm>
          <a:off x="516874" y="3345173"/>
          <a:ext cx="4419599" cy="2849880"/>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2B2A033C-10FA-F55B-23AC-BBAC6B784044}"/>
              </a:ext>
            </a:extLst>
          </p:cNvPr>
          <p:cNvSpPr txBox="1"/>
          <p:nvPr/>
        </p:nvSpPr>
        <p:spPr>
          <a:xfrm>
            <a:off x="5037364" y="4936220"/>
            <a:ext cx="3811361" cy="954107"/>
          </a:xfrm>
          <a:prstGeom prst="rect">
            <a:avLst/>
          </a:prstGeom>
          <a:noFill/>
        </p:spPr>
        <p:txBody>
          <a:bodyPr wrap="square">
            <a:spAutoFit/>
          </a:bodyPr>
          <a:lstStyle/>
          <a:p>
            <a:pPr algn="just"/>
            <a:r>
              <a:rPr lang="en-US" altLang="ja-JP" sz="1400" dirty="0" err="1"/>
              <a:t>Deguchi</a:t>
            </a:r>
            <a:r>
              <a:rPr lang="en-US" altLang="ja-JP" sz="1400" dirty="0"/>
              <a:t>, Y.  et.al, “Statistical Estimation of the Distribution of Fire Growth Factor -Study on Risk Based Evacuation Safety Design Method-”, Fire Safety Science, 2011</a:t>
            </a:r>
            <a:endParaRPr lang="ja-JP" altLang="en-US" sz="1400" dirty="0"/>
          </a:p>
        </p:txBody>
      </p:sp>
      <p:sp>
        <p:nvSpPr>
          <p:cNvPr id="14" name="テキスト ボックス 13">
            <a:extLst>
              <a:ext uri="{FF2B5EF4-FFF2-40B4-BE49-F238E27FC236}">
                <a16:creationId xmlns:a16="http://schemas.microsoft.com/office/drawing/2014/main" id="{5A952E0A-F538-500E-C79D-0CBD0BCCDA5F}"/>
              </a:ext>
            </a:extLst>
          </p:cNvPr>
          <p:cNvSpPr txBox="1"/>
          <p:nvPr/>
        </p:nvSpPr>
        <p:spPr>
          <a:xfrm>
            <a:off x="3170786" y="3698175"/>
            <a:ext cx="944013" cy="369332"/>
          </a:xfrm>
          <a:prstGeom prst="rect">
            <a:avLst/>
          </a:prstGeom>
          <a:solidFill>
            <a:srgbClr val="0000FF"/>
          </a:solidFill>
          <a:ln w="19050">
            <a:noFill/>
          </a:ln>
        </p:spPr>
        <p:txBody>
          <a:bodyPr wrap="square" rtlCol="0">
            <a:spAutoFit/>
          </a:bodyPr>
          <a:lstStyle/>
          <a:p>
            <a:r>
              <a:rPr lang="en-US" altLang="ja-JP" dirty="0">
                <a:solidFill>
                  <a:srgbClr val="FFFFFF"/>
                </a:solidFill>
                <a:latin typeface="Arial"/>
                <a:ea typeface="HG丸ｺﾞｼｯｸM-PRO" pitchFamily="50" charset="-128"/>
              </a:rPr>
              <a:t>Office</a:t>
            </a:r>
          </a:p>
        </p:txBody>
      </p:sp>
    </p:spTree>
    <p:extLst>
      <p:ext uri="{BB962C8B-B14F-4D97-AF65-F5344CB8AC3E}">
        <p14:creationId xmlns:p14="http://schemas.microsoft.com/office/powerpoint/2010/main" val="248432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Aims of this study</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6" name="テキスト ボックス 5"/>
          <p:cNvSpPr txBox="1"/>
          <p:nvPr/>
        </p:nvSpPr>
        <p:spPr>
          <a:xfrm>
            <a:off x="516874" y="1021091"/>
            <a:ext cx="7657494" cy="830997"/>
          </a:xfrm>
          <a:prstGeom prst="rect">
            <a:avLst/>
          </a:prstGeom>
          <a:solidFill>
            <a:srgbClr val="0000FF"/>
          </a:solidFill>
          <a:ln w="1905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To estimate the distribution of </a:t>
            </a:r>
            <a:r>
              <a:rPr kumimoji="1" lang="en-US" altLang="ja-JP" sz="2400" b="1" i="0" u="none" strike="noStrike" kern="1200" cap="none" spc="0" normalizeH="0" baseline="0" noProof="0" dirty="0">
                <a:ln>
                  <a:noFill/>
                </a:ln>
                <a:solidFill>
                  <a:srgbClr val="FF0000"/>
                </a:solidFill>
                <a:effectLst/>
                <a:uLnTx/>
                <a:uFillTx/>
                <a:latin typeface="Arial"/>
                <a:ea typeface="HG丸ｺﾞｼｯｸM-PRO" pitchFamily="50" charset="-128"/>
                <a:cs typeface="+mn-cs"/>
              </a:rPr>
              <a:t>Fire Growth Rate (FGR) </a:t>
            </a:r>
            <a:r>
              <a:rPr kumimoji="1" lang="en-US" altLang="ja-JP" sz="24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using </a:t>
            </a:r>
            <a:r>
              <a:rPr kumimoji="1" lang="en-US" altLang="ja-JP" sz="2400" b="1" i="0" u="none" strike="noStrike" kern="1200" cap="none" spc="0" normalizeH="0" baseline="0" noProof="0" dirty="0">
                <a:ln>
                  <a:noFill/>
                </a:ln>
                <a:solidFill>
                  <a:srgbClr val="FF0000"/>
                </a:solidFill>
                <a:effectLst/>
                <a:uLnTx/>
                <a:uFillTx/>
                <a:latin typeface="Arial"/>
                <a:ea typeface="HG丸ｺﾞｼｯｸM-PRO" pitchFamily="50" charset="-128"/>
                <a:cs typeface="+mn-cs"/>
              </a:rPr>
              <a:t>fire statistics </a:t>
            </a:r>
            <a:r>
              <a:rPr kumimoji="1" lang="en-US" altLang="ja-JP" sz="24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for a </a:t>
            </a:r>
            <a:r>
              <a:rPr kumimoji="1" lang="en-US" altLang="ja-JP" sz="2400" b="0" i="0" u="sng" strike="noStrike" kern="1200" cap="none" spc="0" normalizeH="0" baseline="0" noProof="0" dirty="0">
                <a:ln>
                  <a:noFill/>
                </a:ln>
                <a:solidFill>
                  <a:srgbClr val="FFFFFF"/>
                </a:solidFill>
                <a:effectLst/>
                <a:uLnTx/>
                <a:uFillTx/>
                <a:latin typeface="Arial"/>
                <a:ea typeface="HG丸ｺﾞｼｯｸM-PRO" pitchFamily="50" charset="-128"/>
                <a:cs typeface="+mn-cs"/>
              </a:rPr>
              <a:t>wide range of room uses</a:t>
            </a:r>
            <a:r>
              <a:rPr kumimoji="1" lang="en-US" altLang="ja-JP" sz="2400" b="0" i="0" u="none" strike="noStrike" kern="1200" cap="none" spc="0" normalizeH="0" baseline="0" noProof="0" dirty="0">
                <a:ln>
                  <a:noFill/>
                </a:ln>
                <a:solidFill>
                  <a:srgbClr val="FFFFFF"/>
                </a:solidFill>
                <a:effectLst/>
                <a:uLnTx/>
                <a:uFillTx/>
                <a:latin typeface="Arial"/>
                <a:ea typeface="HG丸ｺﾞｼｯｸM-PRO" pitchFamily="50" charset="-128"/>
                <a:cs typeface="+mn-cs"/>
              </a:rPr>
              <a:t>.</a:t>
            </a:r>
          </a:p>
        </p:txBody>
      </p:sp>
      <p:sp>
        <p:nvSpPr>
          <p:cNvPr id="11" name="テキスト ボックス 10">
            <a:extLst>
              <a:ext uri="{FF2B5EF4-FFF2-40B4-BE49-F238E27FC236}">
                <a16:creationId xmlns:a16="http://schemas.microsoft.com/office/drawing/2014/main" id="{6A39E5D1-E31C-49EB-97DB-59B1222B85C4}"/>
              </a:ext>
            </a:extLst>
          </p:cNvPr>
          <p:cNvSpPr txBox="1"/>
          <p:nvPr/>
        </p:nvSpPr>
        <p:spPr>
          <a:xfrm>
            <a:off x="423381" y="1998466"/>
            <a:ext cx="8219173"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In previous studies, distribution of FGR of typical room uses </a:t>
            </a:r>
            <a:r>
              <a:rPr kumimoji="1" lang="en-US" altLang="ja-JP" sz="2400" b="0" i="0" u="none" strike="noStrike" kern="1200" cap="none" spc="0" normalizeH="0" baseline="0" noProof="0" dirty="0">
                <a:ln>
                  <a:noFill/>
                </a:ln>
                <a:solidFill>
                  <a:srgbClr val="FF9900"/>
                </a:solidFill>
                <a:effectLst/>
                <a:uLnTx/>
                <a:uFillTx/>
                <a:latin typeface="Arial" charset="0"/>
                <a:ea typeface="ＭＳ Ｐゴシック" pitchFamily="50" charset="-128"/>
                <a:cs typeface="+mn-cs"/>
              </a:rPr>
              <a:t>(</a:t>
            </a:r>
            <a:r>
              <a:rPr kumimoji="1" lang="en-US" altLang="ja-JP" sz="2400" b="0" i="0" u="sng" strike="noStrike" kern="1200" cap="none" spc="0" normalizeH="0" baseline="0" noProof="0" dirty="0">
                <a:ln>
                  <a:noFill/>
                </a:ln>
                <a:solidFill>
                  <a:srgbClr val="FF9900"/>
                </a:solidFill>
                <a:effectLst/>
                <a:uLnTx/>
                <a:uFillTx/>
                <a:latin typeface="Arial" charset="0"/>
                <a:ea typeface="ＭＳ Ｐゴシック" pitchFamily="50" charset="-128"/>
                <a:cs typeface="+mn-cs"/>
              </a:rPr>
              <a:t>offices, residences, restaurants, merchandise stores</a:t>
            </a:r>
            <a:r>
              <a:rPr kumimoji="1" lang="en-US" altLang="ja-JP" sz="2400" b="0" i="0" u="none" strike="noStrike" kern="1200" cap="none" spc="0" normalizeH="0" baseline="0" noProof="0" dirty="0">
                <a:ln>
                  <a:noFill/>
                </a:ln>
                <a:solidFill>
                  <a:srgbClr val="FF9900"/>
                </a:solidFill>
                <a:effectLst/>
                <a:uLnTx/>
                <a:uFillTx/>
                <a:latin typeface="Arial" charset="0"/>
                <a:ea typeface="ＭＳ Ｐゴシック"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were estimated.</a:t>
            </a:r>
          </a:p>
        </p:txBody>
      </p:sp>
      <p:sp>
        <p:nvSpPr>
          <p:cNvPr id="27" name="テキスト ボックス 26">
            <a:extLst>
              <a:ext uri="{FF2B5EF4-FFF2-40B4-BE49-F238E27FC236}">
                <a16:creationId xmlns:a16="http://schemas.microsoft.com/office/drawing/2014/main" id="{114FC31A-0B58-4FA6-86EC-D5F9725B19CD}"/>
              </a:ext>
            </a:extLst>
          </p:cNvPr>
          <p:cNvSpPr txBox="1"/>
          <p:nvPr/>
        </p:nvSpPr>
        <p:spPr>
          <a:xfrm>
            <a:off x="516874" y="3896487"/>
            <a:ext cx="7657494" cy="1200329"/>
          </a:xfrm>
          <a:prstGeom prst="rect">
            <a:avLst/>
          </a:prstGeom>
          <a:noFill/>
          <a:ln w="19050">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Arial"/>
                <a:ea typeface="HG丸ｺﾞｼｯｸM-PRO" pitchFamily="50" charset="-128"/>
                <a:cs typeface="+mn-cs"/>
              </a:rPr>
              <a:t>How to estimate the distribution of FGR which could not be estimated due to insufficient data in the previous study.</a:t>
            </a:r>
          </a:p>
        </p:txBody>
      </p:sp>
      <p:sp>
        <p:nvSpPr>
          <p:cNvPr id="29" name="テキスト ボックス 28">
            <a:extLst>
              <a:ext uri="{FF2B5EF4-FFF2-40B4-BE49-F238E27FC236}">
                <a16:creationId xmlns:a16="http://schemas.microsoft.com/office/drawing/2014/main" id="{7D109736-07FB-4D69-B31E-F5077B7CE59D}"/>
              </a:ext>
            </a:extLst>
          </p:cNvPr>
          <p:cNvSpPr txBox="1"/>
          <p:nvPr/>
        </p:nvSpPr>
        <p:spPr>
          <a:xfrm>
            <a:off x="423382" y="3550522"/>
            <a:ext cx="175522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000" dirty="0">
                <a:solidFill>
                  <a:srgbClr val="0000FF"/>
                </a:solidFill>
              </a:rPr>
              <a:t>CHALLENGE</a:t>
            </a:r>
            <a:endParaRPr kumimoji="1" lang="en-US" altLang="ja-JP" sz="2000" b="0" i="0" u="none" strike="noStrike" kern="1200" cap="none" spc="0" normalizeH="0" baseline="0" noProof="0" dirty="0">
              <a:ln>
                <a:noFill/>
              </a:ln>
              <a:solidFill>
                <a:srgbClr val="0000FF"/>
              </a:solidFill>
              <a:effectLst/>
              <a:uLnTx/>
              <a:uFillTx/>
              <a:latin typeface="Arial" charset="0"/>
              <a:ea typeface="ＭＳ Ｐゴシック" pitchFamily="50" charset="-128"/>
              <a:cs typeface="+mn-cs"/>
            </a:endParaRPr>
          </a:p>
        </p:txBody>
      </p:sp>
      <p:sp>
        <p:nvSpPr>
          <p:cNvPr id="36" name="テキスト ボックス 35">
            <a:extLst>
              <a:ext uri="{FF2B5EF4-FFF2-40B4-BE49-F238E27FC236}">
                <a16:creationId xmlns:a16="http://schemas.microsoft.com/office/drawing/2014/main" id="{AA6017F0-D5A8-40F7-A328-BCFCC2783B95}"/>
              </a:ext>
            </a:extLst>
          </p:cNvPr>
          <p:cNvSpPr txBox="1"/>
          <p:nvPr/>
        </p:nvSpPr>
        <p:spPr>
          <a:xfrm>
            <a:off x="516874" y="5606076"/>
            <a:ext cx="7657494" cy="461665"/>
          </a:xfrm>
          <a:prstGeom prst="rect">
            <a:avLst/>
          </a:prstGeom>
          <a:noFill/>
          <a:ln w="19050">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Arial"/>
                <a:ea typeface="HG丸ｺﾞｼｯｸM-PRO" pitchFamily="50" charset="-128"/>
                <a:cs typeface="+mn-cs"/>
              </a:rPr>
              <a:t>Using Hierarchical Bayesian Estimation</a:t>
            </a:r>
          </a:p>
        </p:txBody>
      </p:sp>
      <p:sp>
        <p:nvSpPr>
          <p:cNvPr id="37" name="テキスト ボックス 36">
            <a:extLst>
              <a:ext uri="{FF2B5EF4-FFF2-40B4-BE49-F238E27FC236}">
                <a16:creationId xmlns:a16="http://schemas.microsoft.com/office/drawing/2014/main" id="{07D0B9EB-29C1-467B-BBEB-893CA8E035DE}"/>
              </a:ext>
            </a:extLst>
          </p:cNvPr>
          <p:cNvSpPr txBox="1"/>
          <p:nvPr/>
        </p:nvSpPr>
        <p:spPr>
          <a:xfrm>
            <a:off x="423381" y="5216036"/>
            <a:ext cx="175522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FF"/>
                </a:solidFill>
                <a:effectLst/>
                <a:uLnTx/>
                <a:uFillTx/>
                <a:latin typeface="Arial" charset="0"/>
                <a:ea typeface="ＭＳ Ｐゴシック" pitchFamily="50" charset="-128"/>
                <a:cs typeface="+mn-cs"/>
              </a:rPr>
              <a:t>SOLUTION</a:t>
            </a:r>
          </a:p>
        </p:txBody>
      </p:sp>
      <p:sp>
        <p:nvSpPr>
          <p:cNvPr id="12" name="吹き出し: 四角形 14">
            <a:extLst>
              <a:ext uri="{FF2B5EF4-FFF2-40B4-BE49-F238E27FC236}">
                <a16:creationId xmlns:a16="http://schemas.microsoft.com/office/drawing/2014/main" id="{AD153AA3-7EC3-EC3F-28F0-25E3E4F61793}"/>
              </a:ext>
            </a:extLst>
          </p:cNvPr>
          <p:cNvSpPr/>
          <p:nvPr/>
        </p:nvSpPr>
        <p:spPr bwMode="auto">
          <a:xfrm>
            <a:off x="6878368" y="2992495"/>
            <a:ext cx="1296000" cy="504000"/>
          </a:xfrm>
          <a:prstGeom prst="wedgeRectCallout">
            <a:avLst>
              <a:gd name="adj1" fmla="val -41903"/>
              <a:gd name="adj2" fmla="val -88177"/>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altLang="ja-JP" b="1" dirty="0">
                <a:solidFill>
                  <a:schemeClr val="bg1"/>
                </a:solidFill>
                <a:effectLst>
                  <a:outerShdw blurRad="38100" dist="38100" dir="2700000" algn="tl">
                    <a:srgbClr val="000000">
                      <a:alpha val="43137"/>
                    </a:srgbClr>
                  </a:outerShdw>
                </a:effectLst>
              </a:rPr>
              <a:t>sufficient data</a:t>
            </a:r>
          </a:p>
        </p:txBody>
      </p:sp>
    </p:spTree>
    <p:extLst>
      <p:ext uri="{BB962C8B-B14F-4D97-AF65-F5344CB8AC3E}">
        <p14:creationId xmlns:p14="http://schemas.microsoft.com/office/powerpoint/2010/main" val="278106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3170537-AD7B-0944-D6EA-7F04B6FD5D07}"/>
              </a:ext>
            </a:extLst>
          </p:cNvPr>
          <p:cNvSpPr/>
          <p:nvPr/>
        </p:nvSpPr>
        <p:spPr bwMode="auto">
          <a:xfrm>
            <a:off x="2958853" y="2067662"/>
            <a:ext cx="1009780" cy="3120882"/>
          </a:xfrm>
          <a:prstGeom prst="rect">
            <a:avLst/>
          </a:prstGeom>
          <a:solidFill>
            <a:srgbClr val="FF9933">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dirty="0">
              <a:ln>
                <a:noFill/>
              </a:ln>
              <a:solidFill>
                <a:schemeClr val="tx2"/>
              </a:solidFill>
              <a:effectLst/>
              <a:latin typeface="Arial" charset="0"/>
              <a:ea typeface="ＭＳ Ｐゴシック" charset="-128"/>
            </a:endParaRPr>
          </a:p>
        </p:txBody>
      </p:sp>
      <p:sp>
        <p:nvSpPr>
          <p:cNvPr id="2" name="タイトル 1"/>
          <p:cNvSpPr>
            <a:spLocks noGrp="1"/>
          </p:cNvSpPr>
          <p:nvPr>
            <p:ph type="title"/>
          </p:nvPr>
        </p:nvSpPr>
        <p:spPr/>
        <p:txBody>
          <a:bodyPr/>
          <a:lstStyle/>
          <a:p>
            <a:r>
              <a:rPr lang="en-US" altLang="ja-JP" dirty="0"/>
              <a:t>What is the Fire Growth Rate (FGR,α)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E6F980-00EE-44EE-A068-21EF463D8837}" type="slidenum">
              <a:rPr lang="en-US" altLang="ja-JP" smtClean="0">
                <a:solidFill>
                  <a:srgbClr val="000000"/>
                </a:solidFill>
                <a:latin typeface="ＭＳ Ｐゴシック"/>
                <a:ea typeface="ＭＳ Ｐゴシック"/>
              </a:rPr>
              <a:pPr>
                <a:defRPr/>
              </a:pPr>
              <a:t>3</a:t>
            </a:fld>
            <a:endParaRPr lang="en-US" altLang="ja-JP" dirty="0">
              <a:solidFill>
                <a:srgbClr val="000000"/>
              </a:solidFill>
              <a:latin typeface="ＭＳ Ｐゴシック"/>
              <a:ea typeface="ＭＳ Ｐゴシック"/>
            </a:endParaRPr>
          </a:p>
        </p:txBody>
      </p:sp>
      <p:sp>
        <p:nvSpPr>
          <p:cNvPr id="6" name="テキスト ボックス 5"/>
          <p:cNvSpPr txBox="1"/>
          <p:nvPr/>
        </p:nvSpPr>
        <p:spPr>
          <a:xfrm>
            <a:off x="516875" y="1021091"/>
            <a:ext cx="5772892" cy="461665"/>
          </a:xfrm>
          <a:prstGeom prst="rect">
            <a:avLst/>
          </a:prstGeom>
          <a:solidFill>
            <a:srgbClr val="0000FF"/>
          </a:solidFill>
          <a:ln w="19050">
            <a:noFill/>
          </a:ln>
        </p:spPr>
        <p:txBody>
          <a:bodyPr wrap="square" rtlCol="0">
            <a:spAutoFit/>
          </a:bodyPr>
          <a:lstStyle/>
          <a:p>
            <a:r>
              <a:rPr lang="en-US" altLang="ja-JP" sz="2400" dirty="0">
                <a:solidFill>
                  <a:srgbClr val="FFFFFF"/>
                </a:solidFill>
                <a:latin typeface="Arial"/>
                <a:ea typeface="HG丸ｺﾞｼｯｸM-PRO" pitchFamily="50" charset="-128"/>
              </a:rPr>
              <a:t>FGR is a factor of fire </a:t>
            </a:r>
            <a:r>
              <a:rPr lang="en-US" altLang="ja-JP" sz="2400" dirty="0" err="1">
                <a:solidFill>
                  <a:srgbClr val="FFFFFF"/>
                </a:solidFill>
                <a:latin typeface="Arial"/>
                <a:ea typeface="HG丸ｺﾞｼｯｸM-PRO" pitchFamily="50" charset="-128"/>
              </a:rPr>
              <a:t>spreadability</a:t>
            </a:r>
            <a:endParaRPr lang="en-US" altLang="ja-JP" sz="2400" dirty="0">
              <a:solidFill>
                <a:srgbClr val="FFFFFF"/>
              </a:solidFill>
              <a:latin typeface="Arial"/>
              <a:ea typeface="HG丸ｺﾞｼｯｸM-PRO" pitchFamily="50" charset="-128"/>
            </a:endParaRP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DCDA4836-1B26-4107-950C-4AA291C6785F}"/>
                  </a:ext>
                </a:extLst>
              </p:cNvPr>
              <p:cNvSpPr txBox="1"/>
              <p:nvPr/>
            </p:nvSpPr>
            <p:spPr>
              <a:xfrm>
                <a:off x="6461039" y="1011917"/>
                <a:ext cx="1845167" cy="492443"/>
              </a:xfrm>
              <a:prstGeom prst="rect">
                <a:avLst/>
              </a:prstGeom>
              <a:solidFill>
                <a:srgbClr val="CCECFF"/>
              </a:solidFill>
            </p:spPr>
            <p:txBody>
              <a:bodyPr wrap="square" lIns="0" tIns="0" rIns="0" bIns="0" rtlCol="0">
                <a:spAutoFit/>
              </a:bodyPr>
              <a:lstStyle/>
              <a:p>
                <a:r>
                  <a:rPr kumimoji="1" lang="en-US" altLang="ja-JP" sz="3200" dirty="0"/>
                  <a:t>Q</a:t>
                </a:r>
                <a14:m>
                  <m:oMath xmlns:m="http://schemas.openxmlformats.org/officeDocument/2006/math">
                    <m:r>
                      <a:rPr kumimoji="1" lang="en-US" altLang="ja-JP" sz="3200" i="1" smtClean="0">
                        <a:latin typeface="Cambria Math" panose="02040503050406030204" pitchFamily="18" charset="0"/>
                      </a:rPr>
                      <m:t>=</m:t>
                    </m:r>
                    <m:r>
                      <a:rPr kumimoji="1" lang="ja-JP" altLang="en-US" sz="3200" i="1" smtClean="0">
                        <a:solidFill>
                          <a:srgbClr val="FF9900"/>
                        </a:solidFill>
                        <a:latin typeface="Cambria Math" panose="02040503050406030204" pitchFamily="18" charset="0"/>
                      </a:rPr>
                      <m:t>𝛼</m:t>
                    </m:r>
                    <m:r>
                      <a:rPr kumimoji="1" lang="en-US" altLang="ja-JP" sz="3200" b="0" i="1" smtClean="0">
                        <a:latin typeface="Cambria Math" panose="02040503050406030204" pitchFamily="18" charset="0"/>
                      </a:rPr>
                      <m:t> </m:t>
                    </m:r>
                    <m:sSup>
                      <m:sSupPr>
                        <m:ctrlPr>
                          <a:rPr kumimoji="1" lang="en-US" altLang="ja-JP" sz="3200" b="0" i="1" smtClean="0">
                            <a:latin typeface="Cambria Math" panose="02040503050406030204" pitchFamily="18" charset="0"/>
                          </a:rPr>
                        </m:ctrlPr>
                      </m:sSupPr>
                      <m:e>
                        <m:r>
                          <a:rPr kumimoji="1" lang="en-US" altLang="ja-JP" sz="3200" b="0" i="1" smtClean="0">
                            <a:latin typeface="Cambria Math" panose="02040503050406030204" pitchFamily="18" charset="0"/>
                          </a:rPr>
                          <m:t>𝑡</m:t>
                        </m:r>
                      </m:e>
                      <m:sup>
                        <m:r>
                          <a:rPr kumimoji="1" lang="en-US" altLang="ja-JP" sz="3200" b="0" i="1" smtClean="0">
                            <a:latin typeface="Cambria Math" panose="02040503050406030204" pitchFamily="18" charset="0"/>
                          </a:rPr>
                          <m:t>2</m:t>
                        </m:r>
                      </m:sup>
                    </m:sSup>
                  </m:oMath>
                </a14:m>
                <a:endParaRPr kumimoji="1" lang="ja-JP" altLang="en-US" sz="3200" dirty="0"/>
              </a:p>
            </p:txBody>
          </p:sp>
        </mc:Choice>
        <mc:Fallback xmlns="">
          <p:sp>
            <p:nvSpPr>
              <p:cNvPr id="12" name="テキスト ボックス 11">
                <a:extLst>
                  <a:ext uri="{FF2B5EF4-FFF2-40B4-BE49-F238E27FC236}">
                    <a16:creationId xmlns:a16="http://schemas.microsoft.com/office/drawing/2014/main" id="{DCDA4836-1B26-4107-950C-4AA291C6785F}"/>
                  </a:ext>
                </a:extLst>
              </p:cNvPr>
              <p:cNvSpPr txBox="1">
                <a:spLocks noRot="1" noChangeAspect="1" noMove="1" noResize="1" noEditPoints="1" noAdjustHandles="1" noChangeArrowheads="1" noChangeShapeType="1" noTextEdit="1"/>
              </p:cNvSpPr>
              <p:nvPr/>
            </p:nvSpPr>
            <p:spPr>
              <a:xfrm>
                <a:off x="6461039" y="1011917"/>
                <a:ext cx="1845167" cy="492443"/>
              </a:xfrm>
              <a:prstGeom prst="rect">
                <a:avLst/>
              </a:prstGeom>
              <a:blipFill>
                <a:blip r:embed="rId3"/>
                <a:stretch>
                  <a:fillRect l="-2970" t="-25926" b="-48148"/>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6A39E5D1-E31C-49EB-97DB-59B1222B85C4}"/>
              </a:ext>
            </a:extLst>
          </p:cNvPr>
          <p:cNvSpPr txBox="1"/>
          <p:nvPr/>
        </p:nvSpPr>
        <p:spPr>
          <a:xfrm>
            <a:off x="601353" y="5795041"/>
            <a:ext cx="8113064" cy="400110"/>
          </a:xfrm>
          <a:prstGeom prst="rect">
            <a:avLst/>
          </a:prstGeom>
          <a:noFill/>
        </p:spPr>
        <p:txBody>
          <a:bodyPr wrap="square" rtlCol="0">
            <a:spAutoFit/>
          </a:bodyPr>
          <a:lstStyle/>
          <a:p>
            <a:r>
              <a:rPr lang="en-US" altLang="ja-JP" sz="2000" dirty="0">
                <a:solidFill>
                  <a:srgbClr val="FF0000"/>
                </a:solidFill>
              </a:rPr>
              <a:t>FGR is one of the most important factors for fire safety design</a:t>
            </a:r>
          </a:p>
        </p:txBody>
      </p:sp>
      <p:grpSp>
        <p:nvGrpSpPr>
          <p:cNvPr id="43" name="グループ化 42">
            <a:extLst>
              <a:ext uri="{FF2B5EF4-FFF2-40B4-BE49-F238E27FC236}">
                <a16:creationId xmlns:a16="http://schemas.microsoft.com/office/drawing/2014/main" id="{73A816DD-F6EE-4311-90F3-E85FCF3D2832}"/>
              </a:ext>
            </a:extLst>
          </p:cNvPr>
          <p:cNvGrpSpPr/>
          <p:nvPr/>
        </p:nvGrpSpPr>
        <p:grpSpPr>
          <a:xfrm>
            <a:off x="1428409" y="1957675"/>
            <a:ext cx="6557211" cy="3629361"/>
            <a:chOff x="1428409" y="1957675"/>
            <a:chExt cx="6557211" cy="3629361"/>
          </a:xfrm>
        </p:grpSpPr>
        <p:cxnSp>
          <p:nvCxnSpPr>
            <p:cNvPr id="5" name="直線矢印コネクタ 4">
              <a:extLst>
                <a:ext uri="{FF2B5EF4-FFF2-40B4-BE49-F238E27FC236}">
                  <a16:creationId xmlns:a16="http://schemas.microsoft.com/office/drawing/2014/main" id="{F0A0EBD6-DC9E-4E12-8391-3331743351D7}"/>
                </a:ext>
              </a:extLst>
            </p:cNvPr>
            <p:cNvCxnSpPr>
              <a:cxnSpLocks/>
            </p:cNvCxnSpPr>
            <p:nvPr/>
          </p:nvCxnSpPr>
          <p:spPr bwMode="auto">
            <a:xfrm flipV="1">
              <a:off x="1865621" y="1957675"/>
              <a:ext cx="0" cy="3236400"/>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3D70FC7A-79D7-400D-B44B-747A1EA8DADC}"/>
                </a:ext>
              </a:extLst>
            </p:cNvPr>
            <p:cNvCxnSpPr>
              <a:cxnSpLocks/>
            </p:cNvCxnSpPr>
            <p:nvPr/>
          </p:nvCxnSpPr>
          <p:spPr bwMode="auto">
            <a:xfrm>
              <a:off x="1865620" y="5194075"/>
              <a:ext cx="6120000" cy="0"/>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A5FBF17E-A18D-4F83-9FA9-4622DA4E72EC}"/>
                </a:ext>
              </a:extLst>
            </p:cNvPr>
            <p:cNvSpPr txBox="1"/>
            <p:nvPr/>
          </p:nvSpPr>
          <p:spPr>
            <a:xfrm>
              <a:off x="4242406" y="5217704"/>
              <a:ext cx="817276" cy="369332"/>
            </a:xfrm>
            <a:prstGeom prst="rect">
              <a:avLst/>
            </a:prstGeom>
            <a:noFill/>
          </p:spPr>
          <p:txBody>
            <a:bodyPr wrap="none" rtlCol="0">
              <a:spAutoFit/>
            </a:bodyPr>
            <a:lstStyle/>
            <a:p>
              <a:r>
                <a:rPr kumimoji="1" lang="en-US" altLang="ja-JP" dirty="0"/>
                <a:t>Time </a:t>
              </a:r>
              <a:r>
                <a:rPr kumimoji="1" lang="en-US" altLang="ja-JP" i="1" dirty="0"/>
                <a:t>t</a:t>
              </a:r>
              <a:endParaRPr kumimoji="1" lang="ja-JP" altLang="en-US" i="1" dirty="0"/>
            </a:p>
          </p:txBody>
        </p:sp>
        <p:sp>
          <p:nvSpPr>
            <p:cNvPr id="19" name="テキスト ボックス 18">
              <a:extLst>
                <a:ext uri="{FF2B5EF4-FFF2-40B4-BE49-F238E27FC236}">
                  <a16:creationId xmlns:a16="http://schemas.microsoft.com/office/drawing/2014/main" id="{31B54F7C-309B-47F3-8BBD-2EDA5B6FE077}"/>
                </a:ext>
              </a:extLst>
            </p:cNvPr>
            <p:cNvSpPr txBox="1"/>
            <p:nvPr/>
          </p:nvSpPr>
          <p:spPr>
            <a:xfrm rot="16200000">
              <a:off x="148571" y="3391209"/>
              <a:ext cx="2929008" cy="369332"/>
            </a:xfrm>
            <a:prstGeom prst="rect">
              <a:avLst/>
            </a:prstGeom>
            <a:noFill/>
          </p:spPr>
          <p:txBody>
            <a:bodyPr wrap="none" rtlCol="0">
              <a:spAutoFit/>
            </a:bodyPr>
            <a:lstStyle/>
            <a:p>
              <a:r>
                <a:rPr kumimoji="1" lang="en-US" altLang="ja-JP" dirty="0"/>
                <a:t>Heat Release Rate </a:t>
              </a:r>
              <a:r>
                <a:rPr kumimoji="1" lang="en-US" altLang="ja-JP" i="1" dirty="0"/>
                <a:t>Q</a:t>
              </a:r>
              <a:r>
                <a:rPr kumimoji="1" lang="en-US" altLang="ja-JP" dirty="0"/>
                <a:t> (kW)</a:t>
              </a:r>
              <a:endParaRPr kumimoji="1" lang="ja-JP" altLang="en-US" dirty="0"/>
            </a:p>
          </p:txBody>
        </p:sp>
        <p:sp>
          <p:nvSpPr>
            <p:cNvPr id="9" name="フリーフォーム: 図形 8">
              <a:extLst>
                <a:ext uri="{FF2B5EF4-FFF2-40B4-BE49-F238E27FC236}">
                  <a16:creationId xmlns:a16="http://schemas.microsoft.com/office/drawing/2014/main" id="{23ECF2C2-11C7-4821-9616-BE936590740E}"/>
                </a:ext>
              </a:extLst>
            </p:cNvPr>
            <p:cNvSpPr/>
            <p:nvPr/>
          </p:nvSpPr>
          <p:spPr bwMode="auto">
            <a:xfrm>
              <a:off x="1908580" y="2981936"/>
              <a:ext cx="5185715" cy="2184741"/>
            </a:xfrm>
            <a:custGeom>
              <a:avLst/>
              <a:gdLst>
                <a:gd name="connsiteX0" fmla="*/ 0 w 5185715"/>
                <a:gd name="connsiteY0" fmla="*/ 2184741 h 2184741"/>
                <a:gd name="connsiteX1" fmla="*/ 55232 w 5185715"/>
                <a:gd name="connsiteY1" fmla="*/ 2172467 h 2184741"/>
                <a:gd name="connsiteX2" fmla="*/ 79779 w 5185715"/>
                <a:gd name="connsiteY2" fmla="*/ 2154056 h 2184741"/>
                <a:gd name="connsiteX3" fmla="*/ 116601 w 5185715"/>
                <a:gd name="connsiteY3" fmla="*/ 2129509 h 2184741"/>
                <a:gd name="connsiteX4" fmla="*/ 165696 w 5185715"/>
                <a:gd name="connsiteY4" fmla="*/ 2111098 h 2184741"/>
                <a:gd name="connsiteX5" fmla="*/ 190244 w 5185715"/>
                <a:gd name="connsiteY5" fmla="*/ 2098824 h 2184741"/>
                <a:gd name="connsiteX6" fmla="*/ 220928 w 5185715"/>
                <a:gd name="connsiteY6" fmla="*/ 2086550 h 2184741"/>
                <a:gd name="connsiteX7" fmla="*/ 349804 w 5185715"/>
                <a:gd name="connsiteY7" fmla="*/ 2080413 h 2184741"/>
                <a:gd name="connsiteX8" fmla="*/ 374351 w 5185715"/>
                <a:gd name="connsiteY8" fmla="*/ 2062003 h 2184741"/>
                <a:gd name="connsiteX9" fmla="*/ 380488 w 5185715"/>
                <a:gd name="connsiteY9" fmla="*/ 2037455 h 2184741"/>
                <a:gd name="connsiteX10" fmla="*/ 497089 w 5185715"/>
                <a:gd name="connsiteY10" fmla="*/ 2012907 h 2184741"/>
                <a:gd name="connsiteX11" fmla="*/ 515500 w 5185715"/>
                <a:gd name="connsiteY11" fmla="*/ 2006771 h 2184741"/>
                <a:gd name="connsiteX12" fmla="*/ 601417 w 5185715"/>
                <a:gd name="connsiteY12" fmla="*/ 1957675 h 2184741"/>
                <a:gd name="connsiteX13" fmla="*/ 803935 w 5185715"/>
                <a:gd name="connsiteY13" fmla="*/ 1963812 h 2184741"/>
                <a:gd name="connsiteX14" fmla="*/ 834620 w 5185715"/>
                <a:gd name="connsiteY14" fmla="*/ 1969949 h 2184741"/>
                <a:gd name="connsiteX15" fmla="*/ 877578 w 5185715"/>
                <a:gd name="connsiteY15" fmla="*/ 1976086 h 2184741"/>
                <a:gd name="connsiteX16" fmla="*/ 1024864 w 5185715"/>
                <a:gd name="connsiteY16" fmla="*/ 1982223 h 2184741"/>
                <a:gd name="connsiteX17" fmla="*/ 1208971 w 5185715"/>
                <a:gd name="connsiteY17" fmla="*/ 1976086 h 2184741"/>
                <a:gd name="connsiteX18" fmla="*/ 1258067 w 5185715"/>
                <a:gd name="connsiteY18" fmla="*/ 1939265 h 2184741"/>
                <a:gd name="connsiteX19" fmla="*/ 1270341 w 5185715"/>
                <a:gd name="connsiteY19" fmla="*/ 1920854 h 2184741"/>
                <a:gd name="connsiteX20" fmla="*/ 1307162 w 5185715"/>
                <a:gd name="connsiteY20" fmla="*/ 1902443 h 2184741"/>
                <a:gd name="connsiteX21" fmla="*/ 1460585 w 5185715"/>
                <a:gd name="connsiteY21" fmla="*/ 1865622 h 2184741"/>
                <a:gd name="connsiteX22" fmla="*/ 1478996 w 5185715"/>
                <a:gd name="connsiteY22" fmla="*/ 1853348 h 2184741"/>
                <a:gd name="connsiteX23" fmla="*/ 1515817 w 5185715"/>
                <a:gd name="connsiteY23" fmla="*/ 1816526 h 2184741"/>
                <a:gd name="connsiteX24" fmla="*/ 1540365 w 5185715"/>
                <a:gd name="connsiteY24" fmla="*/ 1779705 h 2184741"/>
                <a:gd name="connsiteX25" fmla="*/ 1546502 w 5185715"/>
                <a:gd name="connsiteY25" fmla="*/ 1761294 h 2184741"/>
                <a:gd name="connsiteX26" fmla="*/ 1558775 w 5185715"/>
                <a:gd name="connsiteY26" fmla="*/ 1706062 h 2184741"/>
                <a:gd name="connsiteX27" fmla="*/ 1577186 w 5185715"/>
                <a:gd name="connsiteY27" fmla="*/ 1644693 h 2184741"/>
                <a:gd name="connsiteX28" fmla="*/ 1589460 w 5185715"/>
                <a:gd name="connsiteY28" fmla="*/ 1614008 h 2184741"/>
                <a:gd name="connsiteX29" fmla="*/ 1607871 w 5185715"/>
                <a:gd name="connsiteY29" fmla="*/ 1577187 h 2184741"/>
                <a:gd name="connsiteX30" fmla="*/ 1614008 w 5185715"/>
                <a:gd name="connsiteY30" fmla="*/ 1552639 h 2184741"/>
                <a:gd name="connsiteX31" fmla="*/ 1620145 w 5185715"/>
                <a:gd name="connsiteY31" fmla="*/ 1534228 h 2184741"/>
                <a:gd name="connsiteX32" fmla="*/ 1626281 w 5185715"/>
                <a:gd name="connsiteY32" fmla="*/ 1497407 h 2184741"/>
                <a:gd name="connsiteX33" fmla="*/ 1632418 w 5185715"/>
                <a:gd name="connsiteY33" fmla="*/ 1478996 h 2184741"/>
                <a:gd name="connsiteX34" fmla="*/ 1638555 w 5185715"/>
                <a:gd name="connsiteY34" fmla="*/ 1442175 h 2184741"/>
                <a:gd name="connsiteX35" fmla="*/ 1656966 w 5185715"/>
                <a:gd name="connsiteY35" fmla="*/ 1374669 h 2184741"/>
                <a:gd name="connsiteX36" fmla="*/ 1663103 w 5185715"/>
                <a:gd name="connsiteY36" fmla="*/ 1350121 h 2184741"/>
                <a:gd name="connsiteX37" fmla="*/ 1675377 w 5185715"/>
                <a:gd name="connsiteY37" fmla="*/ 1331710 h 2184741"/>
                <a:gd name="connsiteX38" fmla="*/ 1681514 w 5185715"/>
                <a:gd name="connsiteY38" fmla="*/ 1301026 h 2184741"/>
                <a:gd name="connsiteX39" fmla="*/ 1699924 w 5185715"/>
                <a:gd name="connsiteY39" fmla="*/ 1270341 h 2184741"/>
                <a:gd name="connsiteX40" fmla="*/ 1712198 w 5185715"/>
                <a:gd name="connsiteY40" fmla="*/ 1245793 h 2184741"/>
                <a:gd name="connsiteX41" fmla="*/ 1730609 w 5185715"/>
                <a:gd name="connsiteY41" fmla="*/ 1215109 h 2184741"/>
                <a:gd name="connsiteX42" fmla="*/ 1742883 w 5185715"/>
                <a:gd name="connsiteY42" fmla="*/ 1184424 h 2184741"/>
                <a:gd name="connsiteX43" fmla="*/ 1761294 w 5185715"/>
                <a:gd name="connsiteY43" fmla="*/ 1159877 h 2184741"/>
                <a:gd name="connsiteX44" fmla="*/ 1779704 w 5185715"/>
                <a:gd name="connsiteY44" fmla="*/ 1110781 h 2184741"/>
                <a:gd name="connsiteX45" fmla="*/ 1785841 w 5185715"/>
                <a:gd name="connsiteY45" fmla="*/ 1080097 h 2184741"/>
                <a:gd name="connsiteX46" fmla="*/ 1791978 w 5185715"/>
                <a:gd name="connsiteY46" fmla="*/ 1061686 h 2184741"/>
                <a:gd name="connsiteX47" fmla="*/ 1804252 w 5185715"/>
                <a:gd name="connsiteY47" fmla="*/ 1006454 h 2184741"/>
                <a:gd name="connsiteX48" fmla="*/ 1816526 w 5185715"/>
                <a:gd name="connsiteY48" fmla="*/ 969632 h 2184741"/>
                <a:gd name="connsiteX49" fmla="*/ 1822663 w 5185715"/>
                <a:gd name="connsiteY49" fmla="*/ 895989 h 2184741"/>
                <a:gd name="connsiteX50" fmla="*/ 1834936 w 5185715"/>
                <a:gd name="connsiteY50" fmla="*/ 865305 h 2184741"/>
                <a:gd name="connsiteX51" fmla="*/ 1841073 w 5185715"/>
                <a:gd name="connsiteY51" fmla="*/ 846894 h 2184741"/>
                <a:gd name="connsiteX52" fmla="*/ 1865621 w 5185715"/>
                <a:gd name="connsiteY52" fmla="*/ 779388 h 2184741"/>
                <a:gd name="connsiteX53" fmla="*/ 1871758 w 5185715"/>
                <a:gd name="connsiteY53" fmla="*/ 754840 h 2184741"/>
                <a:gd name="connsiteX54" fmla="*/ 1877895 w 5185715"/>
                <a:gd name="connsiteY54" fmla="*/ 724156 h 2184741"/>
                <a:gd name="connsiteX55" fmla="*/ 1890169 w 5185715"/>
                <a:gd name="connsiteY55" fmla="*/ 705745 h 2184741"/>
                <a:gd name="connsiteX56" fmla="*/ 1902443 w 5185715"/>
                <a:gd name="connsiteY56" fmla="*/ 656650 h 2184741"/>
                <a:gd name="connsiteX57" fmla="*/ 1908579 w 5185715"/>
                <a:gd name="connsiteY57" fmla="*/ 632102 h 2184741"/>
                <a:gd name="connsiteX58" fmla="*/ 1914716 w 5185715"/>
                <a:gd name="connsiteY58" fmla="*/ 613691 h 2184741"/>
                <a:gd name="connsiteX59" fmla="*/ 1920853 w 5185715"/>
                <a:gd name="connsiteY59" fmla="*/ 552322 h 2184741"/>
                <a:gd name="connsiteX60" fmla="*/ 1926990 w 5185715"/>
                <a:gd name="connsiteY60" fmla="*/ 527775 h 2184741"/>
                <a:gd name="connsiteX61" fmla="*/ 1933127 w 5185715"/>
                <a:gd name="connsiteY61" fmla="*/ 484816 h 2184741"/>
                <a:gd name="connsiteX62" fmla="*/ 1939264 w 5185715"/>
                <a:gd name="connsiteY62" fmla="*/ 466405 h 2184741"/>
                <a:gd name="connsiteX63" fmla="*/ 1945401 w 5185715"/>
                <a:gd name="connsiteY63" fmla="*/ 429584 h 2184741"/>
                <a:gd name="connsiteX64" fmla="*/ 1951538 w 5185715"/>
                <a:gd name="connsiteY64" fmla="*/ 411173 h 2184741"/>
                <a:gd name="connsiteX65" fmla="*/ 1957675 w 5185715"/>
                <a:gd name="connsiteY65" fmla="*/ 380489 h 2184741"/>
                <a:gd name="connsiteX66" fmla="*/ 1963812 w 5185715"/>
                <a:gd name="connsiteY66" fmla="*/ 362078 h 2184741"/>
                <a:gd name="connsiteX67" fmla="*/ 1976085 w 5185715"/>
                <a:gd name="connsiteY67" fmla="*/ 300709 h 2184741"/>
                <a:gd name="connsiteX68" fmla="*/ 1988359 w 5185715"/>
                <a:gd name="connsiteY68" fmla="*/ 263887 h 2184741"/>
                <a:gd name="connsiteX69" fmla="*/ 1994496 w 5185715"/>
                <a:gd name="connsiteY69" fmla="*/ 245477 h 2184741"/>
                <a:gd name="connsiteX70" fmla="*/ 2000633 w 5185715"/>
                <a:gd name="connsiteY70" fmla="*/ 220929 h 2184741"/>
                <a:gd name="connsiteX71" fmla="*/ 2019044 w 5185715"/>
                <a:gd name="connsiteY71" fmla="*/ 202518 h 2184741"/>
                <a:gd name="connsiteX72" fmla="*/ 2025181 w 5185715"/>
                <a:gd name="connsiteY72" fmla="*/ 184107 h 2184741"/>
                <a:gd name="connsiteX73" fmla="*/ 2043592 w 5185715"/>
                <a:gd name="connsiteY73" fmla="*/ 147286 h 2184741"/>
                <a:gd name="connsiteX74" fmla="*/ 2055865 w 5185715"/>
                <a:gd name="connsiteY74" fmla="*/ 92054 h 2184741"/>
                <a:gd name="connsiteX75" fmla="*/ 2080413 w 5185715"/>
                <a:gd name="connsiteY75" fmla="*/ 42958 h 2184741"/>
                <a:gd name="connsiteX76" fmla="*/ 2086550 w 5185715"/>
                <a:gd name="connsiteY76" fmla="*/ 18411 h 2184741"/>
                <a:gd name="connsiteX77" fmla="*/ 2123371 w 5185715"/>
                <a:gd name="connsiteY77" fmla="*/ 0 h 2184741"/>
                <a:gd name="connsiteX78" fmla="*/ 2160193 w 5185715"/>
                <a:gd name="connsiteY78" fmla="*/ 49095 h 2184741"/>
                <a:gd name="connsiteX79" fmla="*/ 2178604 w 5185715"/>
                <a:gd name="connsiteY79" fmla="*/ 128875 h 2184741"/>
                <a:gd name="connsiteX80" fmla="*/ 2197014 w 5185715"/>
                <a:gd name="connsiteY80" fmla="*/ 214792 h 2184741"/>
                <a:gd name="connsiteX81" fmla="*/ 2215425 w 5185715"/>
                <a:gd name="connsiteY81" fmla="*/ 227066 h 2184741"/>
                <a:gd name="connsiteX82" fmla="*/ 2252247 w 5185715"/>
                <a:gd name="connsiteY82" fmla="*/ 263887 h 2184741"/>
                <a:gd name="connsiteX83" fmla="*/ 2301342 w 5185715"/>
                <a:gd name="connsiteY83" fmla="*/ 300709 h 2184741"/>
                <a:gd name="connsiteX84" fmla="*/ 2338163 w 5185715"/>
                <a:gd name="connsiteY84" fmla="*/ 337530 h 2184741"/>
                <a:gd name="connsiteX85" fmla="*/ 2381122 w 5185715"/>
                <a:gd name="connsiteY85" fmla="*/ 349804 h 2184741"/>
                <a:gd name="connsiteX86" fmla="*/ 2399532 w 5185715"/>
                <a:gd name="connsiteY86" fmla="*/ 362078 h 2184741"/>
                <a:gd name="connsiteX87" fmla="*/ 2454765 w 5185715"/>
                <a:gd name="connsiteY87" fmla="*/ 417310 h 2184741"/>
                <a:gd name="connsiteX88" fmla="*/ 2565229 w 5185715"/>
                <a:gd name="connsiteY88" fmla="*/ 441858 h 2184741"/>
                <a:gd name="connsiteX89" fmla="*/ 2632735 w 5185715"/>
                <a:gd name="connsiteY89" fmla="*/ 454132 h 2184741"/>
                <a:gd name="connsiteX90" fmla="*/ 2712515 w 5185715"/>
                <a:gd name="connsiteY90" fmla="*/ 472542 h 2184741"/>
                <a:gd name="connsiteX91" fmla="*/ 2884349 w 5185715"/>
                <a:gd name="connsiteY91" fmla="*/ 484816 h 2184741"/>
                <a:gd name="connsiteX92" fmla="*/ 2957992 w 5185715"/>
                <a:gd name="connsiteY92" fmla="*/ 503227 h 2184741"/>
                <a:gd name="connsiteX93" fmla="*/ 2988676 w 5185715"/>
                <a:gd name="connsiteY93" fmla="*/ 509364 h 2184741"/>
                <a:gd name="connsiteX94" fmla="*/ 3031634 w 5185715"/>
                <a:gd name="connsiteY94" fmla="*/ 521638 h 2184741"/>
                <a:gd name="connsiteX95" fmla="*/ 3105277 w 5185715"/>
                <a:gd name="connsiteY95" fmla="*/ 527775 h 2184741"/>
                <a:gd name="connsiteX96" fmla="*/ 3154373 w 5185715"/>
                <a:gd name="connsiteY96" fmla="*/ 533911 h 2184741"/>
                <a:gd name="connsiteX97" fmla="*/ 3221879 w 5185715"/>
                <a:gd name="connsiteY97" fmla="*/ 546185 h 2184741"/>
                <a:gd name="connsiteX98" fmla="*/ 3264837 w 5185715"/>
                <a:gd name="connsiteY98" fmla="*/ 552322 h 2184741"/>
                <a:gd name="connsiteX99" fmla="*/ 3338480 w 5185715"/>
                <a:gd name="connsiteY99" fmla="*/ 564596 h 2184741"/>
                <a:gd name="connsiteX100" fmla="*/ 3381438 w 5185715"/>
                <a:gd name="connsiteY100" fmla="*/ 570733 h 2184741"/>
                <a:gd name="connsiteX101" fmla="*/ 3479629 w 5185715"/>
                <a:gd name="connsiteY101" fmla="*/ 601418 h 2184741"/>
                <a:gd name="connsiteX102" fmla="*/ 3504177 w 5185715"/>
                <a:gd name="connsiteY102" fmla="*/ 607554 h 2184741"/>
                <a:gd name="connsiteX103" fmla="*/ 3534861 w 5185715"/>
                <a:gd name="connsiteY103" fmla="*/ 613691 h 2184741"/>
                <a:gd name="connsiteX104" fmla="*/ 3553272 w 5185715"/>
                <a:gd name="connsiteY104" fmla="*/ 619828 h 2184741"/>
                <a:gd name="connsiteX105" fmla="*/ 3602367 w 5185715"/>
                <a:gd name="connsiteY105" fmla="*/ 625965 h 2184741"/>
                <a:gd name="connsiteX106" fmla="*/ 3669873 w 5185715"/>
                <a:gd name="connsiteY106" fmla="*/ 638239 h 2184741"/>
                <a:gd name="connsiteX107" fmla="*/ 3694421 w 5185715"/>
                <a:gd name="connsiteY107" fmla="*/ 650513 h 2184741"/>
                <a:gd name="connsiteX108" fmla="*/ 3731243 w 5185715"/>
                <a:gd name="connsiteY108" fmla="*/ 656650 h 2184741"/>
                <a:gd name="connsiteX109" fmla="*/ 3774201 w 5185715"/>
                <a:gd name="connsiteY109" fmla="*/ 705745 h 2184741"/>
                <a:gd name="connsiteX110" fmla="*/ 3847844 w 5185715"/>
                <a:gd name="connsiteY110" fmla="*/ 724156 h 2184741"/>
                <a:gd name="connsiteX111" fmla="*/ 4252880 w 5185715"/>
                <a:gd name="connsiteY111" fmla="*/ 736430 h 2184741"/>
                <a:gd name="connsiteX112" fmla="*/ 4277428 w 5185715"/>
                <a:gd name="connsiteY112" fmla="*/ 742567 h 2184741"/>
                <a:gd name="connsiteX113" fmla="*/ 4320386 w 5185715"/>
                <a:gd name="connsiteY113" fmla="*/ 748703 h 2184741"/>
                <a:gd name="connsiteX114" fmla="*/ 4357208 w 5185715"/>
                <a:gd name="connsiteY114" fmla="*/ 754840 h 2184741"/>
                <a:gd name="connsiteX115" fmla="*/ 4467672 w 5185715"/>
                <a:gd name="connsiteY115" fmla="*/ 773251 h 2184741"/>
                <a:gd name="connsiteX116" fmla="*/ 4516767 w 5185715"/>
                <a:gd name="connsiteY116" fmla="*/ 785525 h 2184741"/>
                <a:gd name="connsiteX117" fmla="*/ 4553589 w 5185715"/>
                <a:gd name="connsiteY117" fmla="*/ 822346 h 2184741"/>
                <a:gd name="connsiteX118" fmla="*/ 4578136 w 5185715"/>
                <a:gd name="connsiteY118" fmla="*/ 828483 h 2184741"/>
                <a:gd name="connsiteX119" fmla="*/ 4614958 w 5185715"/>
                <a:gd name="connsiteY119" fmla="*/ 840757 h 2184741"/>
                <a:gd name="connsiteX120" fmla="*/ 4719285 w 5185715"/>
                <a:gd name="connsiteY120" fmla="*/ 853031 h 2184741"/>
                <a:gd name="connsiteX121" fmla="*/ 4737696 w 5185715"/>
                <a:gd name="connsiteY121" fmla="*/ 877579 h 2184741"/>
                <a:gd name="connsiteX122" fmla="*/ 4762244 w 5185715"/>
                <a:gd name="connsiteY122" fmla="*/ 902126 h 2184741"/>
                <a:gd name="connsiteX123" fmla="*/ 4780655 w 5185715"/>
                <a:gd name="connsiteY123" fmla="*/ 932811 h 2184741"/>
                <a:gd name="connsiteX124" fmla="*/ 4799065 w 5185715"/>
                <a:gd name="connsiteY124" fmla="*/ 951222 h 2184741"/>
                <a:gd name="connsiteX125" fmla="*/ 4835887 w 5185715"/>
                <a:gd name="connsiteY125" fmla="*/ 1012591 h 2184741"/>
                <a:gd name="connsiteX126" fmla="*/ 4848161 w 5185715"/>
                <a:gd name="connsiteY126" fmla="*/ 1031001 h 2184741"/>
                <a:gd name="connsiteX127" fmla="*/ 4854298 w 5185715"/>
                <a:gd name="connsiteY127" fmla="*/ 1049412 h 2184741"/>
                <a:gd name="connsiteX128" fmla="*/ 4884982 w 5185715"/>
                <a:gd name="connsiteY128" fmla="*/ 1092371 h 2184741"/>
                <a:gd name="connsiteX129" fmla="*/ 4891119 w 5185715"/>
                <a:gd name="connsiteY129" fmla="*/ 1110781 h 2184741"/>
                <a:gd name="connsiteX130" fmla="*/ 4934077 w 5185715"/>
                <a:gd name="connsiteY130" fmla="*/ 1166013 h 2184741"/>
                <a:gd name="connsiteX131" fmla="*/ 4952488 w 5185715"/>
                <a:gd name="connsiteY131" fmla="*/ 1190561 h 2184741"/>
                <a:gd name="connsiteX132" fmla="*/ 4977036 w 5185715"/>
                <a:gd name="connsiteY132" fmla="*/ 1227383 h 2184741"/>
                <a:gd name="connsiteX133" fmla="*/ 4995447 w 5185715"/>
                <a:gd name="connsiteY133" fmla="*/ 1264204 h 2184741"/>
                <a:gd name="connsiteX134" fmla="*/ 5001583 w 5185715"/>
                <a:gd name="connsiteY134" fmla="*/ 1282615 h 2184741"/>
                <a:gd name="connsiteX135" fmla="*/ 5026131 w 5185715"/>
                <a:gd name="connsiteY135" fmla="*/ 1325573 h 2184741"/>
                <a:gd name="connsiteX136" fmla="*/ 5050679 w 5185715"/>
                <a:gd name="connsiteY136" fmla="*/ 1380805 h 2184741"/>
                <a:gd name="connsiteX137" fmla="*/ 5062953 w 5185715"/>
                <a:gd name="connsiteY137" fmla="*/ 1417627 h 2184741"/>
                <a:gd name="connsiteX138" fmla="*/ 5081363 w 5185715"/>
                <a:gd name="connsiteY138" fmla="*/ 1454448 h 2184741"/>
                <a:gd name="connsiteX139" fmla="*/ 5087500 w 5185715"/>
                <a:gd name="connsiteY139" fmla="*/ 1478996 h 2184741"/>
                <a:gd name="connsiteX140" fmla="*/ 5099774 w 5185715"/>
                <a:gd name="connsiteY140" fmla="*/ 1503544 h 2184741"/>
                <a:gd name="connsiteX141" fmla="*/ 5105911 w 5185715"/>
                <a:gd name="connsiteY141" fmla="*/ 1528091 h 2184741"/>
                <a:gd name="connsiteX142" fmla="*/ 5118185 w 5185715"/>
                <a:gd name="connsiteY142" fmla="*/ 1558776 h 2184741"/>
                <a:gd name="connsiteX143" fmla="*/ 5130459 w 5185715"/>
                <a:gd name="connsiteY143" fmla="*/ 1595597 h 2184741"/>
                <a:gd name="connsiteX144" fmla="*/ 5142732 w 5185715"/>
                <a:gd name="connsiteY144" fmla="*/ 1693788 h 2184741"/>
                <a:gd name="connsiteX145" fmla="*/ 5148869 w 5185715"/>
                <a:gd name="connsiteY145" fmla="*/ 1730609 h 2184741"/>
                <a:gd name="connsiteX146" fmla="*/ 5161143 w 5185715"/>
                <a:gd name="connsiteY146" fmla="*/ 1884032 h 2184741"/>
                <a:gd name="connsiteX147" fmla="*/ 5167280 w 5185715"/>
                <a:gd name="connsiteY147" fmla="*/ 1933128 h 2184741"/>
                <a:gd name="connsiteX148" fmla="*/ 5173417 w 5185715"/>
                <a:gd name="connsiteY148" fmla="*/ 2000634 h 2184741"/>
                <a:gd name="connsiteX149" fmla="*/ 5179554 w 5185715"/>
                <a:gd name="connsiteY149" fmla="*/ 2031318 h 2184741"/>
                <a:gd name="connsiteX150" fmla="*/ 5185691 w 5185715"/>
                <a:gd name="connsiteY150" fmla="*/ 2098824 h 218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5185715" h="2184741">
                  <a:moveTo>
                    <a:pt x="0" y="2184741"/>
                  </a:moveTo>
                  <a:cubicBezTo>
                    <a:pt x="18411" y="2180650"/>
                    <a:pt x="37629" y="2179237"/>
                    <a:pt x="55232" y="2172467"/>
                  </a:cubicBezTo>
                  <a:cubicBezTo>
                    <a:pt x="64778" y="2168795"/>
                    <a:pt x="71400" y="2159921"/>
                    <a:pt x="79779" y="2154056"/>
                  </a:cubicBezTo>
                  <a:cubicBezTo>
                    <a:pt x="91864" y="2145597"/>
                    <a:pt x="103407" y="2136106"/>
                    <a:pt x="116601" y="2129509"/>
                  </a:cubicBezTo>
                  <a:cubicBezTo>
                    <a:pt x="184947" y="2095336"/>
                    <a:pt x="98850" y="2136166"/>
                    <a:pt x="165696" y="2111098"/>
                  </a:cubicBezTo>
                  <a:cubicBezTo>
                    <a:pt x="174262" y="2107886"/>
                    <a:pt x="181884" y="2102540"/>
                    <a:pt x="190244" y="2098824"/>
                  </a:cubicBezTo>
                  <a:cubicBezTo>
                    <a:pt x="200310" y="2094350"/>
                    <a:pt x="210700" y="2090641"/>
                    <a:pt x="220928" y="2086550"/>
                  </a:cubicBezTo>
                  <a:cubicBezTo>
                    <a:pt x="277434" y="2091259"/>
                    <a:pt x="298036" y="2100323"/>
                    <a:pt x="349804" y="2080413"/>
                  </a:cubicBezTo>
                  <a:cubicBezTo>
                    <a:pt x="359350" y="2076741"/>
                    <a:pt x="366169" y="2068140"/>
                    <a:pt x="374351" y="2062003"/>
                  </a:cubicBezTo>
                  <a:cubicBezTo>
                    <a:pt x="376397" y="2053820"/>
                    <a:pt x="373062" y="2041454"/>
                    <a:pt x="380488" y="2037455"/>
                  </a:cubicBezTo>
                  <a:cubicBezTo>
                    <a:pt x="404233" y="2024669"/>
                    <a:pt x="465628" y="2017401"/>
                    <a:pt x="497089" y="2012907"/>
                  </a:cubicBezTo>
                  <a:cubicBezTo>
                    <a:pt x="503226" y="2010862"/>
                    <a:pt x="509883" y="2009980"/>
                    <a:pt x="515500" y="2006771"/>
                  </a:cubicBezTo>
                  <a:cubicBezTo>
                    <a:pt x="608368" y="1953704"/>
                    <a:pt x="552875" y="1973856"/>
                    <a:pt x="601417" y="1957675"/>
                  </a:cubicBezTo>
                  <a:cubicBezTo>
                    <a:pt x="668923" y="1959721"/>
                    <a:pt x="736491" y="1960262"/>
                    <a:pt x="803935" y="1963812"/>
                  </a:cubicBezTo>
                  <a:cubicBezTo>
                    <a:pt x="814351" y="1964360"/>
                    <a:pt x="824331" y="1968234"/>
                    <a:pt x="834620" y="1969949"/>
                  </a:cubicBezTo>
                  <a:cubicBezTo>
                    <a:pt x="848888" y="1972327"/>
                    <a:pt x="863143" y="1975155"/>
                    <a:pt x="877578" y="1976086"/>
                  </a:cubicBezTo>
                  <a:cubicBezTo>
                    <a:pt x="926614" y="1979250"/>
                    <a:pt x="975769" y="1980177"/>
                    <a:pt x="1024864" y="1982223"/>
                  </a:cubicBezTo>
                  <a:lnTo>
                    <a:pt x="1208971" y="1976086"/>
                  </a:lnTo>
                  <a:cubicBezTo>
                    <a:pt x="1229089" y="1972380"/>
                    <a:pt x="1258067" y="1939265"/>
                    <a:pt x="1258067" y="1939265"/>
                  </a:cubicBezTo>
                  <a:cubicBezTo>
                    <a:pt x="1262158" y="1933128"/>
                    <a:pt x="1265126" y="1926070"/>
                    <a:pt x="1270341" y="1920854"/>
                  </a:cubicBezTo>
                  <a:cubicBezTo>
                    <a:pt x="1280341" y="1910854"/>
                    <a:pt x="1293851" y="1905771"/>
                    <a:pt x="1307162" y="1902443"/>
                  </a:cubicBezTo>
                  <a:cubicBezTo>
                    <a:pt x="1358185" y="1889687"/>
                    <a:pt x="1460585" y="1865622"/>
                    <a:pt x="1460585" y="1865622"/>
                  </a:cubicBezTo>
                  <a:cubicBezTo>
                    <a:pt x="1466722" y="1861531"/>
                    <a:pt x="1473781" y="1858564"/>
                    <a:pt x="1478996" y="1853348"/>
                  </a:cubicBezTo>
                  <a:cubicBezTo>
                    <a:pt x="1524668" y="1807675"/>
                    <a:pt x="1472428" y="1845452"/>
                    <a:pt x="1515817" y="1816526"/>
                  </a:cubicBezTo>
                  <a:cubicBezTo>
                    <a:pt x="1524000" y="1804252"/>
                    <a:pt x="1533201" y="1792600"/>
                    <a:pt x="1540365" y="1779705"/>
                  </a:cubicBezTo>
                  <a:cubicBezTo>
                    <a:pt x="1543507" y="1774050"/>
                    <a:pt x="1544725" y="1767514"/>
                    <a:pt x="1546502" y="1761294"/>
                  </a:cubicBezTo>
                  <a:cubicBezTo>
                    <a:pt x="1559097" y="1717207"/>
                    <a:pt x="1546124" y="1756666"/>
                    <a:pt x="1558775" y="1706062"/>
                  </a:cubicBezTo>
                  <a:cubicBezTo>
                    <a:pt x="1561316" y="1695896"/>
                    <a:pt x="1571338" y="1660286"/>
                    <a:pt x="1577186" y="1644693"/>
                  </a:cubicBezTo>
                  <a:cubicBezTo>
                    <a:pt x="1581054" y="1634378"/>
                    <a:pt x="1585592" y="1624323"/>
                    <a:pt x="1589460" y="1614008"/>
                  </a:cubicBezTo>
                  <a:cubicBezTo>
                    <a:pt x="1600349" y="1584971"/>
                    <a:pt x="1589250" y="1605117"/>
                    <a:pt x="1607871" y="1577187"/>
                  </a:cubicBezTo>
                  <a:cubicBezTo>
                    <a:pt x="1609917" y="1569004"/>
                    <a:pt x="1611691" y="1560749"/>
                    <a:pt x="1614008" y="1552639"/>
                  </a:cubicBezTo>
                  <a:cubicBezTo>
                    <a:pt x="1615785" y="1546419"/>
                    <a:pt x="1618742" y="1540543"/>
                    <a:pt x="1620145" y="1534228"/>
                  </a:cubicBezTo>
                  <a:cubicBezTo>
                    <a:pt x="1622844" y="1522081"/>
                    <a:pt x="1623582" y="1509554"/>
                    <a:pt x="1626281" y="1497407"/>
                  </a:cubicBezTo>
                  <a:cubicBezTo>
                    <a:pt x="1627684" y="1491092"/>
                    <a:pt x="1631015" y="1485311"/>
                    <a:pt x="1632418" y="1478996"/>
                  </a:cubicBezTo>
                  <a:cubicBezTo>
                    <a:pt x="1635117" y="1466849"/>
                    <a:pt x="1635948" y="1454342"/>
                    <a:pt x="1638555" y="1442175"/>
                  </a:cubicBezTo>
                  <a:cubicBezTo>
                    <a:pt x="1657311" y="1354646"/>
                    <a:pt x="1643610" y="1421413"/>
                    <a:pt x="1656966" y="1374669"/>
                  </a:cubicBezTo>
                  <a:cubicBezTo>
                    <a:pt x="1659283" y="1366559"/>
                    <a:pt x="1659780" y="1357874"/>
                    <a:pt x="1663103" y="1350121"/>
                  </a:cubicBezTo>
                  <a:cubicBezTo>
                    <a:pt x="1666008" y="1343342"/>
                    <a:pt x="1671286" y="1337847"/>
                    <a:pt x="1675377" y="1331710"/>
                  </a:cubicBezTo>
                  <a:cubicBezTo>
                    <a:pt x="1677423" y="1321482"/>
                    <a:pt x="1677640" y="1310711"/>
                    <a:pt x="1681514" y="1301026"/>
                  </a:cubicBezTo>
                  <a:cubicBezTo>
                    <a:pt x="1685944" y="1289951"/>
                    <a:pt x="1694131" y="1280768"/>
                    <a:pt x="1699924" y="1270341"/>
                  </a:cubicBezTo>
                  <a:cubicBezTo>
                    <a:pt x="1704367" y="1262344"/>
                    <a:pt x="1707755" y="1253790"/>
                    <a:pt x="1712198" y="1245793"/>
                  </a:cubicBezTo>
                  <a:cubicBezTo>
                    <a:pt x="1717991" y="1235366"/>
                    <a:pt x="1725275" y="1225778"/>
                    <a:pt x="1730609" y="1215109"/>
                  </a:cubicBezTo>
                  <a:cubicBezTo>
                    <a:pt x="1735536" y="1205256"/>
                    <a:pt x="1737533" y="1194054"/>
                    <a:pt x="1742883" y="1184424"/>
                  </a:cubicBezTo>
                  <a:cubicBezTo>
                    <a:pt x="1747850" y="1175483"/>
                    <a:pt x="1755873" y="1168550"/>
                    <a:pt x="1761294" y="1159877"/>
                  </a:cubicBezTo>
                  <a:cubicBezTo>
                    <a:pt x="1773562" y="1140247"/>
                    <a:pt x="1774830" y="1132714"/>
                    <a:pt x="1779704" y="1110781"/>
                  </a:cubicBezTo>
                  <a:cubicBezTo>
                    <a:pt x="1781967" y="1100599"/>
                    <a:pt x="1783311" y="1090216"/>
                    <a:pt x="1785841" y="1080097"/>
                  </a:cubicBezTo>
                  <a:cubicBezTo>
                    <a:pt x="1787410" y="1073821"/>
                    <a:pt x="1790409" y="1067962"/>
                    <a:pt x="1791978" y="1061686"/>
                  </a:cubicBezTo>
                  <a:cubicBezTo>
                    <a:pt x="1800739" y="1026644"/>
                    <a:pt x="1794801" y="1037956"/>
                    <a:pt x="1804252" y="1006454"/>
                  </a:cubicBezTo>
                  <a:cubicBezTo>
                    <a:pt x="1807970" y="994062"/>
                    <a:pt x="1816526" y="969632"/>
                    <a:pt x="1816526" y="969632"/>
                  </a:cubicBezTo>
                  <a:cubicBezTo>
                    <a:pt x="1818572" y="945084"/>
                    <a:pt x="1818382" y="920247"/>
                    <a:pt x="1822663" y="895989"/>
                  </a:cubicBezTo>
                  <a:cubicBezTo>
                    <a:pt x="1824577" y="885141"/>
                    <a:pt x="1831068" y="875619"/>
                    <a:pt x="1834936" y="865305"/>
                  </a:cubicBezTo>
                  <a:cubicBezTo>
                    <a:pt x="1837207" y="859248"/>
                    <a:pt x="1838802" y="852951"/>
                    <a:pt x="1841073" y="846894"/>
                  </a:cubicBezTo>
                  <a:cubicBezTo>
                    <a:pt x="1850223" y="822495"/>
                    <a:pt x="1859175" y="805171"/>
                    <a:pt x="1865621" y="779388"/>
                  </a:cubicBezTo>
                  <a:cubicBezTo>
                    <a:pt x="1867667" y="771205"/>
                    <a:pt x="1869928" y="763074"/>
                    <a:pt x="1871758" y="754840"/>
                  </a:cubicBezTo>
                  <a:cubicBezTo>
                    <a:pt x="1874021" y="744658"/>
                    <a:pt x="1874233" y="733922"/>
                    <a:pt x="1877895" y="724156"/>
                  </a:cubicBezTo>
                  <a:cubicBezTo>
                    <a:pt x="1880485" y="717250"/>
                    <a:pt x="1886078" y="711882"/>
                    <a:pt x="1890169" y="705745"/>
                  </a:cubicBezTo>
                  <a:lnTo>
                    <a:pt x="1902443" y="656650"/>
                  </a:lnTo>
                  <a:cubicBezTo>
                    <a:pt x="1904489" y="648467"/>
                    <a:pt x="1905912" y="640104"/>
                    <a:pt x="1908579" y="632102"/>
                  </a:cubicBezTo>
                  <a:lnTo>
                    <a:pt x="1914716" y="613691"/>
                  </a:lnTo>
                  <a:cubicBezTo>
                    <a:pt x="1916762" y="593235"/>
                    <a:pt x="1917946" y="572674"/>
                    <a:pt x="1920853" y="552322"/>
                  </a:cubicBezTo>
                  <a:cubicBezTo>
                    <a:pt x="1922046" y="543973"/>
                    <a:pt x="1925481" y="536073"/>
                    <a:pt x="1926990" y="527775"/>
                  </a:cubicBezTo>
                  <a:cubicBezTo>
                    <a:pt x="1929578" y="513543"/>
                    <a:pt x="1930290" y="499000"/>
                    <a:pt x="1933127" y="484816"/>
                  </a:cubicBezTo>
                  <a:cubicBezTo>
                    <a:pt x="1934396" y="478473"/>
                    <a:pt x="1937861" y="472720"/>
                    <a:pt x="1939264" y="466405"/>
                  </a:cubicBezTo>
                  <a:cubicBezTo>
                    <a:pt x="1941963" y="454258"/>
                    <a:pt x="1942702" y="441731"/>
                    <a:pt x="1945401" y="429584"/>
                  </a:cubicBezTo>
                  <a:cubicBezTo>
                    <a:pt x="1946804" y="423269"/>
                    <a:pt x="1949969" y="417449"/>
                    <a:pt x="1951538" y="411173"/>
                  </a:cubicBezTo>
                  <a:cubicBezTo>
                    <a:pt x="1954068" y="401054"/>
                    <a:pt x="1955145" y="390608"/>
                    <a:pt x="1957675" y="380489"/>
                  </a:cubicBezTo>
                  <a:cubicBezTo>
                    <a:pt x="1959244" y="374213"/>
                    <a:pt x="1962357" y="368381"/>
                    <a:pt x="1963812" y="362078"/>
                  </a:cubicBezTo>
                  <a:cubicBezTo>
                    <a:pt x="1968503" y="341751"/>
                    <a:pt x="1969488" y="320500"/>
                    <a:pt x="1976085" y="300709"/>
                  </a:cubicBezTo>
                  <a:lnTo>
                    <a:pt x="1988359" y="263887"/>
                  </a:lnTo>
                  <a:cubicBezTo>
                    <a:pt x="1990405" y="257750"/>
                    <a:pt x="1992927" y="251753"/>
                    <a:pt x="1994496" y="245477"/>
                  </a:cubicBezTo>
                  <a:cubicBezTo>
                    <a:pt x="1996542" y="237294"/>
                    <a:pt x="1996448" y="228252"/>
                    <a:pt x="2000633" y="220929"/>
                  </a:cubicBezTo>
                  <a:cubicBezTo>
                    <a:pt x="2004939" y="213393"/>
                    <a:pt x="2012907" y="208655"/>
                    <a:pt x="2019044" y="202518"/>
                  </a:cubicBezTo>
                  <a:cubicBezTo>
                    <a:pt x="2021090" y="196381"/>
                    <a:pt x="2022288" y="189893"/>
                    <a:pt x="2025181" y="184107"/>
                  </a:cubicBezTo>
                  <a:cubicBezTo>
                    <a:pt x="2040180" y="154110"/>
                    <a:pt x="2035880" y="178136"/>
                    <a:pt x="2043592" y="147286"/>
                  </a:cubicBezTo>
                  <a:cubicBezTo>
                    <a:pt x="2048459" y="127816"/>
                    <a:pt x="2049561" y="110965"/>
                    <a:pt x="2055865" y="92054"/>
                  </a:cubicBezTo>
                  <a:cubicBezTo>
                    <a:pt x="2065874" y="62027"/>
                    <a:pt x="2065379" y="65509"/>
                    <a:pt x="2080413" y="42958"/>
                  </a:cubicBezTo>
                  <a:cubicBezTo>
                    <a:pt x="2082459" y="34776"/>
                    <a:pt x="2081871" y="25429"/>
                    <a:pt x="2086550" y="18411"/>
                  </a:cubicBezTo>
                  <a:cubicBezTo>
                    <a:pt x="2093348" y="8214"/>
                    <a:pt x="2112869" y="3501"/>
                    <a:pt x="2123371" y="0"/>
                  </a:cubicBezTo>
                  <a:cubicBezTo>
                    <a:pt x="2140506" y="17135"/>
                    <a:pt x="2150662" y="24314"/>
                    <a:pt x="2160193" y="49095"/>
                  </a:cubicBezTo>
                  <a:cubicBezTo>
                    <a:pt x="2163807" y="58491"/>
                    <a:pt x="2176078" y="112454"/>
                    <a:pt x="2178604" y="128875"/>
                  </a:cubicBezTo>
                  <a:cubicBezTo>
                    <a:pt x="2179418" y="134168"/>
                    <a:pt x="2184960" y="206756"/>
                    <a:pt x="2197014" y="214792"/>
                  </a:cubicBezTo>
                  <a:cubicBezTo>
                    <a:pt x="2203151" y="218883"/>
                    <a:pt x="2209912" y="222166"/>
                    <a:pt x="2215425" y="227066"/>
                  </a:cubicBezTo>
                  <a:cubicBezTo>
                    <a:pt x="2228399" y="238598"/>
                    <a:pt x="2238361" y="253472"/>
                    <a:pt x="2252247" y="263887"/>
                  </a:cubicBezTo>
                  <a:cubicBezTo>
                    <a:pt x="2268612" y="276161"/>
                    <a:pt x="2285810" y="287396"/>
                    <a:pt x="2301342" y="300709"/>
                  </a:cubicBezTo>
                  <a:cubicBezTo>
                    <a:pt x="2314521" y="312005"/>
                    <a:pt x="2321473" y="332762"/>
                    <a:pt x="2338163" y="337530"/>
                  </a:cubicBezTo>
                  <a:lnTo>
                    <a:pt x="2381122" y="349804"/>
                  </a:lnTo>
                  <a:cubicBezTo>
                    <a:pt x="2387259" y="353895"/>
                    <a:pt x="2394095" y="357094"/>
                    <a:pt x="2399532" y="362078"/>
                  </a:cubicBezTo>
                  <a:cubicBezTo>
                    <a:pt x="2418725" y="379672"/>
                    <a:pt x="2429506" y="410995"/>
                    <a:pt x="2454765" y="417310"/>
                  </a:cubicBezTo>
                  <a:cubicBezTo>
                    <a:pt x="2511498" y="431494"/>
                    <a:pt x="2502902" y="430172"/>
                    <a:pt x="2565229" y="441858"/>
                  </a:cubicBezTo>
                  <a:cubicBezTo>
                    <a:pt x="2580205" y="444666"/>
                    <a:pt x="2616786" y="449783"/>
                    <a:pt x="2632735" y="454132"/>
                  </a:cubicBezTo>
                  <a:cubicBezTo>
                    <a:pt x="2706863" y="474348"/>
                    <a:pt x="2630382" y="460808"/>
                    <a:pt x="2712515" y="472542"/>
                  </a:cubicBezTo>
                  <a:cubicBezTo>
                    <a:pt x="2785593" y="496901"/>
                    <a:pt x="2676111" y="462304"/>
                    <a:pt x="2884349" y="484816"/>
                  </a:cubicBezTo>
                  <a:cubicBezTo>
                    <a:pt x="2909506" y="487536"/>
                    <a:pt x="2933180" y="498264"/>
                    <a:pt x="2957992" y="503227"/>
                  </a:cubicBezTo>
                  <a:cubicBezTo>
                    <a:pt x="2968220" y="505273"/>
                    <a:pt x="2978557" y="506834"/>
                    <a:pt x="2988676" y="509364"/>
                  </a:cubicBezTo>
                  <a:cubicBezTo>
                    <a:pt x="3003124" y="512976"/>
                    <a:pt x="3016924" y="519315"/>
                    <a:pt x="3031634" y="521638"/>
                  </a:cubicBezTo>
                  <a:cubicBezTo>
                    <a:pt x="3055965" y="525480"/>
                    <a:pt x="3080766" y="525324"/>
                    <a:pt x="3105277" y="527775"/>
                  </a:cubicBezTo>
                  <a:cubicBezTo>
                    <a:pt x="3121688" y="529416"/>
                    <a:pt x="3138025" y="531731"/>
                    <a:pt x="3154373" y="533911"/>
                  </a:cubicBezTo>
                  <a:cubicBezTo>
                    <a:pt x="3288608" y="551808"/>
                    <a:pt x="3134943" y="530378"/>
                    <a:pt x="3221879" y="546185"/>
                  </a:cubicBezTo>
                  <a:cubicBezTo>
                    <a:pt x="3236110" y="548773"/>
                    <a:pt x="3250549" y="550066"/>
                    <a:pt x="3264837" y="552322"/>
                  </a:cubicBezTo>
                  <a:cubicBezTo>
                    <a:pt x="3289419" y="556203"/>
                    <a:pt x="3313844" y="561076"/>
                    <a:pt x="3338480" y="564596"/>
                  </a:cubicBezTo>
                  <a:cubicBezTo>
                    <a:pt x="3352799" y="566642"/>
                    <a:pt x="3367207" y="568145"/>
                    <a:pt x="3381438" y="570733"/>
                  </a:cubicBezTo>
                  <a:cubicBezTo>
                    <a:pt x="3413974" y="576649"/>
                    <a:pt x="3450490" y="594134"/>
                    <a:pt x="3479629" y="601418"/>
                  </a:cubicBezTo>
                  <a:cubicBezTo>
                    <a:pt x="3487812" y="603463"/>
                    <a:pt x="3495943" y="605724"/>
                    <a:pt x="3504177" y="607554"/>
                  </a:cubicBezTo>
                  <a:cubicBezTo>
                    <a:pt x="3514359" y="609817"/>
                    <a:pt x="3524742" y="611161"/>
                    <a:pt x="3534861" y="613691"/>
                  </a:cubicBezTo>
                  <a:cubicBezTo>
                    <a:pt x="3541137" y="615260"/>
                    <a:pt x="3546907" y="618671"/>
                    <a:pt x="3553272" y="619828"/>
                  </a:cubicBezTo>
                  <a:cubicBezTo>
                    <a:pt x="3569498" y="622778"/>
                    <a:pt x="3586076" y="623393"/>
                    <a:pt x="3602367" y="625965"/>
                  </a:cubicBezTo>
                  <a:cubicBezTo>
                    <a:pt x="3624958" y="629532"/>
                    <a:pt x="3647371" y="634148"/>
                    <a:pt x="3669873" y="638239"/>
                  </a:cubicBezTo>
                  <a:cubicBezTo>
                    <a:pt x="3678056" y="642330"/>
                    <a:pt x="3685658" y="647884"/>
                    <a:pt x="3694421" y="650513"/>
                  </a:cubicBezTo>
                  <a:cubicBezTo>
                    <a:pt x="3706340" y="654089"/>
                    <a:pt x="3720573" y="650248"/>
                    <a:pt x="3731243" y="656650"/>
                  </a:cubicBezTo>
                  <a:cubicBezTo>
                    <a:pt x="3738526" y="661020"/>
                    <a:pt x="3761560" y="699999"/>
                    <a:pt x="3774201" y="705745"/>
                  </a:cubicBezTo>
                  <a:cubicBezTo>
                    <a:pt x="3791078" y="713417"/>
                    <a:pt x="3827131" y="717252"/>
                    <a:pt x="3847844" y="724156"/>
                  </a:cubicBezTo>
                  <a:cubicBezTo>
                    <a:pt x="3988532" y="771052"/>
                    <a:pt x="3859787" y="730190"/>
                    <a:pt x="4252880" y="736430"/>
                  </a:cubicBezTo>
                  <a:cubicBezTo>
                    <a:pt x="4261063" y="738476"/>
                    <a:pt x="4269130" y="741058"/>
                    <a:pt x="4277428" y="742567"/>
                  </a:cubicBezTo>
                  <a:cubicBezTo>
                    <a:pt x="4291659" y="745154"/>
                    <a:pt x="4306090" y="746504"/>
                    <a:pt x="4320386" y="748703"/>
                  </a:cubicBezTo>
                  <a:cubicBezTo>
                    <a:pt x="4332685" y="750595"/>
                    <a:pt x="4344934" y="752794"/>
                    <a:pt x="4357208" y="754840"/>
                  </a:cubicBezTo>
                  <a:cubicBezTo>
                    <a:pt x="4417398" y="774904"/>
                    <a:pt x="4381136" y="766040"/>
                    <a:pt x="4467672" y="773251"/>
                  </a:cubicBezTo>
                  <a:cubicBezTo>
                    <a:pt x="4469200" y="773557"/>
                    <a:pt x="4510476" y="780492"/>
                    <a:pt x="4516767" y="785525"/>
                  </a:cubicBezTo>
                  <a:cubicBezTo>
                    <a:pt x="4558292" y="818746"/>
                    <a:pt x="4490445" y="790774"/>
                    <a:pt x="4553589" y="822346"/>
                  </a:cubicBezTo>
                  <a:cubicBezTo>
                    <a:pt x="4561133" y="826118"/>
                    <a:pt x="4570058" y="826059"/>
                    <a:pt x="4578136" y="828483"/>
                  </a:cubicBezTo>
                  <a:cubicBezTo>
                    <a:pt x="4590528" y="832201"/>
                    <a:pt x="4602120" y="839152"/>
                    <a:pt x="4614958" y="840757"/>
                  </a:cubicBezTo>
                  <a:cubicBezTo>
                    <a:pt x="4682434" y="849192"/>
                    <a:pt x="4647662" y="845073"/>
                    <a:pt x="4719285" y="853031"/>
                  </a:cubicBezTo>
                  <a:cubicBezTo>
                    <a:pt x="4725422" y="861214"/>
                    <a:pt x="4730961" y="869881"/>
                    <a:pt x="4737696" y="877579"/>
                  </a:cubicBezTo>
                  <a:cubicBezTo>
                    <a:pt x="4745316" y="886288"/>
                    <a:pt x="4755140" y="892992"/>
                    <a:pt x="4762244" y="902126"/>
                  </a:cubicBezTo>
                  <a:cubicBezTo>
                    <a:pt x="4769567" y="911541"/>
                    <a:pt x="4773498" y="923268"/>
                    <a:pt x="4780655" y="932811"/>
                  </a:cubicBezTo>
                  <a:cubicBezTo>
                    <a:pt x="4785862" y="939754"/>
                    <a:pt x="4793737" y="944371"/>
                    <a:pt x="4799065" y="951222"/>
                  </a:cubicBezTo>
                  <a:cubicBezTo>
                    <a:pt x="4831406" y="992803"/>
                    <a:pt x="4815330" y="976618"/>
                    <a:pt x="4835887" y="1012591"/>
                  </a:cubicBezTo>
                  <a:cubicBezTo>
                    <a:pt x="4839546" y="1018995"/>
                    <a:pt x="4844070" y="1024864"/>
                    <a:pt x="4848161" y="1031001"/>
                  </a:cubicBezTo>
                  <a:cubicBezTo>
                    <a:pt x="4850207" y="1037138"/>
                    <a:pt x="4851089" y="1043795"/>
                    <a:pt x="4854298" y="1049412"/>
                  </a:cubicBezTo>
                  <a:cubicBezTo>
                    <a:pt x="4865415" y="1068868"/>
                    <a:pt x="4875485" y="1073377"/>
                    <a:pt x="4884982" y="1092371"/>
                  </a:cubicBezTo>
                  <a:cubicBezTo>
                    <a:pt x="4887875" y="1098157"/>
                    <a:pt x="4887531" y="1105399"/>
                    <a:pt x="4891119" y="1110781"/>
                  </a:cubicBezTo>
                  <a:cubicBezTo>
                    <a:pt x="4904057" y="1130187"/>
                    <a:pt x="4919856" y="1147526"/>
                    <a:pt x="4934077" y="1166013"/>
                  </a:cubicBezTo>
                  <a:cubicBezTo>
                    <a:pt x="4940313" y="1174120"/>
                    <a:pt x="4946814" y="1182051"/>
                    <a:pt x="4952488" y="1190561"/>
                  </a:cubicBezTo>
                  <a:cubicBezTo>
                    <a:pt x="4960671" y="1202835"/>
                    <a:pt x="4972371" y="1213389"/>
                    <a:pt x="4977036" y="1227383"/>
                  </a:cubicBezTo>
                  <a:cubicBezTo>
                    <a:pt x="4985506" y="1252790"/>
                    <a:pt x="4979585" y="1240411"/>
                    <a:pt x="4995447" y="1264204"/>
                  </a:cubicBezTo>
                  <a:cubicBezTo>
                    <a:pt x="4997492" y="1270341"/>
                    <a:pt x="4998690" y="1276829"/>
                    <a:pt x="5001583" y="1282615"/>
                  </a:cubicBezTo>
                  <a:cubicBezTo>
                    <a:pt x="5023729" y="1326909"/>
                    <a:pt x="5004608" y="1271767"/>
                    <a:pt x="5026131" y="1325573"/>
                  </a:cubicBezTo>
                  <a:cubicBezTo>
                    <a:pt x="5048041" y="1380347"/>
                    <a:pt x="5027065" y="1345385"/>
                    <a:pt x="5050679" y="1380805"/>
                  </a:cubicBezTo>
                  <a:cubicBezTo>
                    <a:pt x="5054770" y="1393079"/>
                    <a:pt x="5057167" y="1406055"/>
                    <a:pt x="5062953" y="1417627"/>
                  </a:cubicBezTo>
                  <a:cubicBezTo>
                    <a:pt x="5069090" y="1429901"/>
                    <a:pt x="5076267" y="1441707"/>
                    <a:pt x="5081363" y="1454448"/>
                  </a:cubicBezTo>
                  <a:cubicBezTo>
                    <a:pt x="5084495" y="1462279"/>
                    <a:pt x="5084538" y="1471099"/>
                    <a:pt x="5087500" y="1478996"/>
                  </a:cubicBezTo>
                  <a:cubicBezTo>
                    <a:pt x="5090712" y="1487562"/>
                    <a:pt x="5096562" y="1494978"/>
                    <a:pt x="5099774" y="1503544"/>
                  </a:cubicBezTo>
                  <a:cubicBezTo>
                    <a:pt x="5102735" y="1511441"/>
                    <a:pt x="5103244" y="1520090"/>
                    <a:pt x="5105911" y="1528091"/>
                  </a:cubicBezTo>
                  <a:cubicBezTo>
                    <a:pt x="5109395" y="1538542"/>
                    <a:pt x="5114420" y="1548423"/>
                    <a:pt x="5118185" y="1558776"/>
                  </a:cubicBezTo>
                  <a:cubicBezTo>
                    <a:pt x="5122606" y="1570935"/>
                    <a:pt x="5130459" y="1595597"/>
                    <a:pt x="5130459" y="1595597"/>
                  </a:cubicBezTo>
                  <a:cubicBezTo>
                    <a:pt x="5134550" y="1628327"/>
                    <a:pt x="5137309" y="1661252"/>
                    <a:pt x="5142732" y="1693788"/>
                  </a:cubicBezTo>
                  <a:cubicBezTo>
                    <a:pt x="5144778" y="1706062"/>
                    <a:pt x="5147326" y="1718262"/>
                    <a:pt x="5148869" y="1730609"/>
                  </a:cubicBezTo>
                  <a:cubicBezTo>
                    <a:pt x="5157827" y="1802273"/>
                    <a:pt x="5153996" y="1801840"/>
                    <a:pt x="5161143" y="1884032"/>
                  </a:cubicBezTo>
                  <a:cubicBezTo>
                    <a:pt x="5162572" y="1900463"/>
                    <a:pt x="5165553" y="1916726"/>
                    <a:pt x="5167280" y="1933128"/>
                  </a:cubicBezTo>
                  <a:cubicBezTo>
                    <a:pt x="5169645" y="1955599"/>
                    <a:pt x="5170614" y="1978214"/>
                    <a:pt x="5173417" y="2000634"/>
                  </a:cubicBezTo>
                  <a:cubicBezTo>
                    <a:pt x="5174711" y="2010984"/>
                    <a:pt x="5177968" y="2021009"/>
                    <a:pt x="5179554" y="2031318"/>
                  </a:cubicBezTo>
                  <a:cubicBezTo>
                    <a:pt x="5186452" y="2076155"/>
                    <a:pt x="5185691" y="2067771"/>
                    <a:pt x="5185691" y="209882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20" name="テキスト ボックス 19">
              <a:extLst>
                <a:ext uri="{FF2B5EF4-FFF2-40B4-BE49-F238E27FC236}">
                  <a16:creationId xmlns:a16="http://schemas.microsoft.com/office/drawing/2014/main" id="{952D1015-4F59-4525-8983-5F399E06DF9A}"/>
                </a:ext>
              </a:extLst>
            </p:cNvPr>
            <p:cNvSpPr txBox="1"/>
            <p:nvPr/>
          </p:nvSpPr>
          <p:spPr>
            <a:xfrm>
              <a:off x="2089139" y="4505660"/>
              <a:ext cx="761747" cy="307777"/>
            </a:xfrm>
            <a:prstGeom prst="rect">
              <a:avLst/>
            </a:prstGeom>
            <a:noFill/>
          </p:spPr>
          <p:txBody>
            <a:bodyPr wrap="none" rtlCol="0">
              <a:spAutoFit/>
            </a:bodyPr>
            <a:lstStyle/>
            <a:p>
              <a:r>
                <a:rPr kumimoji="1" lang="en-US" altLang="ja-JP" sz="1400" dirty="0"/>
                <a:t>Ignition</a:t>
              </a:r>
              <a:endParaRPr kumimoji="1" lang="ja-JP" altLang="en-US" sz="1400" dirty="0"/>
            </a:p>
          </p:txBody>
        </p:sp>
        <p:cxnSp>
          <p:nvCxnSpPr>
            <p:cNvPr id="15" name="直線矢印コネクタ 14">
              <a:extLst>
                <a:ext uri="{FF2B5EF4-FFF2-40B4-BE49-F238E27FC236}">
                  <a16:creationId xmlns:a16="http://schemas.microsoft.com/office/drawing/2014/main" id="{106ADFEB-2E69-4B75-9E60-4DE723719584}"/>
                </a:ext>
              </a:extLst>
            </p:cNvPr>
            <p:cNvCxnSpPr>
              <a:cxnSpLocks/>
              <a:endCxn id="9" idx="0"/>
            </p:cNvCxnSpPr>
            <p:nvPr/>
          </p:nvCxnSpPr>
          <p:spPr bwMode="auto">
            <a:xfrm flipH="1">
              <a:off x="1908580" y="4794473"/>
              <a:ext cx="194407" cy="37220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A84C77E7-1181-4258-8294-F54983607CBE}"/>
                </a:ext>
              </a:extLst>
            </p:cNvPr>
            <p:cNvSpPr txBox="1"/>
            <p:nvPr/>
          </p:nvSpPr>
          <p:spPr>
            <a:xfrm>
              <a:off x="3076933" y="2044512"/>
              <a:ext cx="761747" cy="307777"/>
            </a:xfrm>
            <a:prstGeom prst="rect">
              <a:avLst/>
            </a:prstGeom>
            <a:noFill/>
          </p:spPr>
          <p:txBody>
            <a:bodyPr wrap="none" rtlCol="0">
              <a:spAutoFit/>
            </a:bodyPr>
            <a:lstStyle/>
            <a:p>
              <a:r>
                <a:rPr kumimoji="1" lang="en-US" altLang="ja-JP" sz="1400" dirty="0"/>
                <a:t>Growth</a:t>
              </a:r>
              <a:endParaRPr kumimoji="1" lang="ja-JP" altLang="en-US" sz="1400" dirty="0"/>
            </a:p>
          </p:txBody>
        </p:sp>
        <p:sp>
          <p:nvSpPr>
            <p:cNvPr id="25" name="テキスト ボックス 24">
              <a:extLst>
                <a:ext uri="{FF2B5EF4-FFF2-40B4-BE49-F238E27FC236}">
                  <a16:creationId xmlns:a16="http://schemas.microsoft.com/office/drawing/2014/main" id="{D2979B16-1D65-4849-9278-A49DF6589EEA}"/>
                </a:ext>
              </a:extLst>
            </p:cNvPr>
            <p:cNvSpPr txBox="1"/>
            <p:nvPr/>
          </p:nvSpPr>
          <p:spPr>
            <a:xfrm>
              <a:off x="4402771" y="2044512"/>
              <a:ext cx="1736373" cy="307777"/>
            </a:xfrm>
            <a:prstGeom prst="rect">
              <a:avLst/>
            </a:prstGeom>
            <a:noFill/>
          </p:spPr>
          <p:txBody>
            <a:bodyPr wrap="none" rtlCol="0">
              <a:spAutoFit/>
            </a:bodyPr>
            <a:lstStyle/>
            <a:p>
              <a:r>
                <a:rPr kumimoji="1" lang="en-US" altLang="ja-JP" sz="1400" dirty="0"/>
                <a:t>Fully developed fire</a:t>
              </a:r>
              <a:endParaRPr kumimoji="1" lang="ja-JP" altLang="en-US" sz="1400" dirty="0"/>
            </a:p>
          </p:txBody>
        </p:sp>
        <p:cxnSp>
          <p:nvCxnSpPr>
            <p:cNvPr id="28" name="直線コネクタ 27">
              <a:extLst>
                <a:ext uri="{FF2B5EF4-FFF2-40B4-BE49-F238E27FC236}">
                  <a16:creationId xmlns:a16="http://schemas.microsoft.com/office/drawing/2014/main" id="{3C043D99-1ECF-4F35-A44A-892B35C5FDA8}"/>
                </a:ext>
              </a:extLst>
            </p:cNvPr>
            <p:cNvCxnSpPr>
              <a:cxnSpLocks/>
            </p:cNvCxnSpPr>
            <p:nvPr/>
          </p:nvCxnSpPr>
          <p:spPr bwMode="auto">
            <a:xfrm>
              <a:off x="3982106" y="2044782"/>
              <a:ext cx="0" cy="252000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DC731554-6B6F-4E89-8432-B7A27F365EBD}"/>
                </a:ext>
              </a:extLst>
            </p:cNvPr>
            <p:cNvCxnSpPr>
              <a:cxnSpLocks/>
            </p:cNvCxnSpPr>
            <p:nvPr/>
          </p:nvCxnSpPr>
          <p:spPr bwMode="auto">
            <a:xfrm>
              <a:off x="6591559" y="2044512"/>
              <a:ext cx="0" cy="252000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2933C96A-A885-4724-B861-6703709D5D73}"/>
                </a:ext>
              </a:extLst>
            </p:cNvPr>
            <p:cNvSpPr txBox="1"/>
            <p:nvPr/>
          </p:nvSpPr>
          <p:spPr>
            <a:xfrm>
              <a:off x="6869120" y="2044512"/>
              <a:ext cx="692818" cy="307777"/>
            </a:xfrm>
            <a:prstGeom prst="rect">
              <a:avLst/>
            </a:prstGeom>
            <a:noFill/>
          </p:spPr>
          <p:txBody>
            <a:bodyPr wrap="none" rtlCol="0">
              <a:spAutoFit/>
            </a:bodyPr>
            <a:lstStyle/>
            <a:p>
              <a:r>
                <a:rPr kumimoji="1" lang="en-US" altLang="ja-JP" sz="1400" dirty="0"/>
                <a:t>Decay</a:t>
              </a:r>
              <a:endParaRPr kumimoji="1" lang="ja-JP" altLang="en-US" sz="1400" dirty="0"/>
            </a:p>
          </p:txBody>
        </p:sp>
        <p:cxnSp>
          <p:nvCxnSpPr>
            <p:cNvPr id="32" name="直線コネクタ 31">
              <a:extLst>
                <a:ext uri="{FF2B5EF4-FFF2-40B4-BE49-F238E27FC236}">
                  <a16:creationId xmlns:a16="http://schemas.microsoft.com/office/drawing/2014/main" id="{C12343B5-86BF-4ED9-BF3A-641B06EB4A61}"/>
                </a:ext>
              </a:extLst>
            </p:cNvPr>
            <p:cNvCxnSpPr>
              <a:cxnSpLocks/>
            </p:cNvCxnSpPr>
            <p:nvPr/>
          </p:nvCxnSpPr>
          <p:spPr bwMode="auto">
            <a:xfrm>
              <a:off x="2938606" y="2044512"/>
              <a:ext cx="0" cy="252000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E6B70C67-DEA0-416F-B715-D240EB9186D8}"/>
                </a:ext>
              </a:extLst>
            </p:cNvPr>
            <p:cNvSpPr txBox="1"/>
            <p:nvPr/>
          </p:nvSpPr>
          <p:spPr>
            <a:xfrm>
              <a:off x="1868491" y="2044512"/>
              <a:ext cx="1090362" cy="307777"/>
            </a:xfrm>
            <a:prstGeom prst="rect">
              <a:avLst/>
            </a:prstGeom>
            <a:noFill/>
          </p:spPr>
          <p:txBody>
            <a:bodyPr wrap="none" rtlCol="0">
              <a:spAutoFit/>
            </a:bodyPr>
            <a:lstStyle/>
            <a:p>
              <a:r>
                <a:rPr kumimoji="1" lang="en-US" altLang="ja-JP" sz="1400" dirty="0"/>
                <a:t>Smoldering</a:t>
              </a:r>
              <a:endParaRPr kumimoji="1" lang="ja-JP" altLang="en-US" sz="1400" dirty="0"/>
            </a:p>
          </p:txBody>
        </p:sp>
        <p:sp>
          <p:nvSpPr>
            <p:cNvPr id="34" name="テキスト ボックス 33">
              <a:extLst>
                <a:ext uri="{FF2B5EF4-FFF2-40B4-BE49-F238E27FC236}">
                  <a16:creationId xmlns:a16="http://schemas.microsoft.com/office/drawing/2014/main" id="{1653FB4C-01E8-4432-85AE-AAF35B41802C}"/>
                </a:ext>
              </a:extLst>
            </p:cNvPr>
            <p:cNvSpPr txBox="1"/>
            <p:nvPr/>
          </p:nvSpPr>
          <p:spPr>
            <a:xfrm>
              <a:off x="4191758" y="2499028"/>
              <a:ext cx="970137" cy="307777"/>
            </a:xfrm>
            <a:prstGeom prst="rect">
              <a:avLst/>
            </a:prstGeom>
            <a:noFill/>
          </p:spPr>
          <p:txBody>
            <a:bodyPr wrap="none" rtlCol="0">
              <a:spAutoFit/>
            </a:bodyPr>
            <a:lstStyle/>
            <a:p>
              <a:r>
                <a:rPr kumimoji="1" lang="en-US" altLang="ja-JP" sz="1400" dirty="0"/>
                <a:t>Flashover</a:t>
              </a:r>
              <a:endParaRPr kumimoji="1" lang="ja-JP" altLang="en-US" sz="1400" dirty="0"/>
            </a:p>
          </p:txBody>
        </p:sp>
        <p:cxnSp>
          <p:nvCxnSpPr>
            <p:cNvPr id="35" name="直線矢印コネクタ 34">
              <a:extLst>
                <a:ext uri="{FF2B5EF4-FFF2-40B4-BE49-F238E27FC236}">
                  <a16:creationId xmlns:a16="http://schemas.microsoft.com/office/drawing/2014/main" id="{9B9789E6-4EA7-46B4-9D5C-2FEA2EB53138}"/>
                </a:ext>
              </a:extLst>
            </p:cNvPr>
            <p:cNvCxnSpPr>
              <a:cxnSpLocks/>
            </p:cNvCxnSpPr>
            <p:nvPr/>
          </p:nvCxnSpPr>
          <p:spPr bwMode="auto">
            <a:xfrm flipH="1">
              <a:off x="4010567" y="2710164"/>
              <a:ext cx="204238" cy="23871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pic>
          <p:nvPicPr>
            <p:cNvPr id="40" name="図 39">
              <a:extLst>
                <a:ext uri="{FF2B5EF4-FFF2-40B4-BE49-F238E27FC236}">
                  <a16:creationId xmlns:a16="http://schemas.microsoft.com/office/drawing/2014/main" id="{3BF9B982-DDE1-4074-97F7-E89BE58E05A7}"/>
                </a:ext>
              </a:extLst>
            </p:cNvPr>
            <p:cNvPicPr>
              <a:picLocks noChangeAspect="1"/>
            </p:cNvPicPr>
            <p:nvPr/>
          </p:nvPicPr>
          <p:blipFill rotWithShape="1">
            <a:blip r:embed="rId4"/>
            <a:srcRect l="57960" t="11994" r="20936" b="63639"/>
            <a:stretch/>
          </p:blipFill>
          <p:spPr>
            <a:xfrm>
              <a:off x="4656713" y="3856376"/>
              <a:ext cx="1374669" cy="961725"/>
            </a:xfrm>
            <a:prstGeom prst="rect">
              <a:avLst/>
            </a:prstGeom>
          </p:spPr>
        </p:pic>
        <p:pic>
          <p:nvPicPr>
            <p:cNvPr id="39" name="図 38">
              <a:extLst>
                <a:ext uri="{FF2B5EF4-FFF2-40B4-BE49-F238E27FC236}">
                  <a16:creationId xmlns:a16="http://schemas.microsoft.com/office/drawing/2014/main" id="{8BEE141C-2BD0-4268-A63D-664B0A957AC8}"/>
                </a:ext>
              </a:extLst>
            </p:cNvPr>
            <p:cNvPicPr>
              <a:picLocks noChangeAspect="1"/>
            </p:cNvPicPr>
            <p:nvPr/>
          </p:nvPicPr>
          <p:blipFill rotWithShape="1">
            <a:blip r:embed="rId4"/>
            <a:srcRect l="14133" t="42580" r="67246" b="35962"/>
            <a:stretch/>
          </p:blipFill>
          <p:spPr>
            <a:xfrm>
              <a:off x="2471166" y="3158081"/>
              <a:ext cx="1213015" cy="846895"/>
            </a:xfrm>
            <a:prstGeom prst="rect">
              <a:avLst/>
            </a:prstGeom>
          </p:spPr>
        </p:pic>
        <p:sp>
          <p:nvSpPr>
            <p:cNvPr id="41" name="矢印: 折線 40">
              <a:extLst>
                <a:ext uri="{FF2B5EF4-FFF2-40B4-BE49-F238E27FC236}">
                  <a16:creationId xmlns:a16="http://schemas.microsoft.com/office/drawing/2014/main" id="{8105DA4F-BBC7-447E-BA17-863E65B6202B}"/>
                </a:ext>
              </a:extLst>
            </p:cNvPr>
            <p:cNvSpPr/>
            <p:nvPr/>
          </p:nvSpPr>
          <p:spPr bwMode="auto">
            <a:xfrm rot="16813552" flipV="1">
              <a:off x="3163361" y="4085830"/>
              <a:ext cx="899704" cy="767773"/>
            </a:xfrm>
            <a:prstGeom prst="bentArrow">
              <a:avLst>
                <a:gd name="adj1" fmla="val 28419"/>
                <a:gd name="adj2" fmla="val 38761"/>
                <a:gd name="adj3" fmla="val 25000"/>
                <a:gd name="adj4" fmla="val 63290"/>
              </a:avLst>
            </a:prstGeom>
            <a:solidFill>
              <a:srgbClr val="FF9900">
                <a:alpha val="50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dirty="0">
                <a:ln>
                  <a:noFill/>
                </a:ln>
                <a:solidFill>
                  <a:schemeClr val="tx2"/>
                </a:solidFill>
                <a:effectLst/>
                <a:latin typeface="Arial" charset="0"/>
                <a:ea typeface="ＭＳ Ｐゴシック" charset="-128"/>
              </a:endParaRPr>
            </a:p>
          </p:txBody>
        </p:sp>
      </p:grpSp>
    </p:spTree>
    <p:extLst>
      <p:ext uri="{BB962C8B-B14F-4D97-AF65-F5344CB8AC3E}">
        <p14:creationId xmlns:p14="http://schemas.microsoft.com/office/powerpoint/2010/main" val="79489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矢印: 下 11">
            <a:extLst>
              <a:ext uri="{FF2B5EF4-FFF2-40B4-BE49-F238E27FC236}">
                <a16:creationId xmlns:a16="http://schemas.microsoft.com/office/drawing/2014/main" id="{433A1B82-F961-4A08-8419-CBCC9EB4E3CC}"/>
              </a:ext>
            </a:extLst>
          </p:cNvPr>
          <p:cNvSpPr/>
          <p:nvPr/>
        </p:nvSpPr>
        <p:spPr bwMode="auto">
          <a:xfrm>
            <a:off x="2057396" y="2872003"/>
            <a:ext cx="4493217" cy="2888560"/>
          </a:xfrm>
          <a:prstGeom prst="downArrow">
            <a:avLst/>
          </a:prstGeom>
          <a:solidFill>
            <a:schemeClr val="bg1">
              <a:lumMod val="95000"/>
              <a:alpha val="50000"/>
            </a:schemeClr>
          </a:solidFill>
          <a:ln w="19050" cap="flat" cmpd="sng" algn="ctr">
            <a:solidFill>
              <a:schemeClr val="bg1">
                <a:lumMod val="6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1" u="none" strike="noStrike" kern="1200" cap="none" spc="0" normalizeH="0" baseline="0" noProof="0">
              <a:ln>
                <a:noFill/>
              </a:ln>
              <a:solidFill>
                <a:srgbClr val="FFFFFF"/>
              </a:solidFill>
              <a:effectLst/>
              <a:uLnTx/>
              <a:uFillTx/>
              <a:latin typeface="Arial" charset="0"/>
              <a:ea typeface="ＭＳ Ｐゴシック" charset="-128"/>
              <a:cs typeface="+mn-cs"/>
            </a:endParaRPr>
          </a:p>
        </p:txBody>
      </p:sp>
      <p:sp>
        <p:nvSpPr>
          <p:cNvPr id="2" name="タイトル 1"/>
          <p:cNvSpPr>
            <a:spLocks noGrp="1"/>
          </p:cNvSpPr>
          <p:nvPr>
            <p:ph type="title"/>
          </p:nvPr>
        </p:nvSpPr>
        <p:spPr/>
        <p:txBody>
          <a:bodyPr/>
          <a:lstStyle/>
          <a:p>
            <a:r>
              <a:rPr lang="en-US" altLang="ja-JP" dirty="0"/>
              <a:t>About Fire statistical data</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E6F980-00EE-44EE-A068-21EF463D8837}" type="slidenum">
              <a:rPr lang="en-US" altLang="ja-JP" smtClean="0">
                <a:latin typeface="+mn-ea"/>
                <a:ea typeface="+mn-ea"/>
              </a:rPr>
              <a:pPr>
                <a:defRPr/>
              </a:pPr>
              <a:t>4</a:t>
            </a:fld>
            <a:endParaRPr lang="en-US" altLang="ja-JP" dirty="0">
              <a:latin typeface="+mn-ea"/>
              <a:ea typeface="+mn-ea"/>
            </a:endParaRPr>
          </a:p>
        </p:txBody>
      </p:sp>
      <p:sp>
        <p:nvSpPr>
          <p:cNvPr id="6" name="テキスト ボックス 5"/>
          <p:cNvSpPr txBox="1"/>
          <p:nvPr/>
        </p:nvSpPr>
        <p:spPr>
          <a:xfrm>
            <a:off x="591864" y="1045108"/>
            <a:ext cx="7866335" cy="461665"/>
          </a:xfrm>
          <a:prstGeom prst="rect">
            <a:avLst/>
          </a:prstGeom>
          <a:solidFill>
            <a:srgbClr val="0000FF"/>
          </a:solidFill>
          <a:ln w="19050">
            <a:noFill/>
          </a:ln>
        </p:spPr>
        <p:txBody>
          <a:bodyPr wrap="square" rtlCol="0">
            <a:spAutoFit/>
          </a:bodyPr>
          <a:lstStyle/>
          <a:p>
            <a:pPr algn="l"/>
            <a:r>
              <a:rPr lang="en-US" altLang="ja-JP" sz="2400" dirty="0">
                <a:solidFill>
                  <a:schemeClr val="bg1"/>
                </a:solidFill>
                <a:latin typeface="+mj-lt"/>
                <a:ea typeface="HG丸ｺﾞｼｯｸM-PRO" pitchFamily="50" charset="-128"/>
              </a:rPr>
              <a:t>National Fire Statistics</a:t>
            </a:r>
          </a:p>
        </p:txBody>
      </p:sp>
      <p:sp>
        <p:nvSpPr>
          <p:cNvPr id="3" name="吹き出し: 四角形 2">
            <a:extLst>
              <a:ext uri="{FF2B5EF4-FFF2-40B4-BE49-F238E27FC236}">
                <a16:creationId xmlns:a16="http://schemas.microsoft.com/office/drawing/2014/main" id="{3A0F5495-D04F-418F-92E6-D9D873C859BB}"/>
              </a:ext>
            </a:extLst>
          </p:cNvPr>
          <p:cNvSpPr/>
          <p:nvPr/>
        </p:nvSpPr>
        <p:spPr bwMode="auto">
          <a:xfrm>
            <a:off x="591864" y="1506775"/>
            <a:ext cx="7866335" cy="753100"/>
          </a:xfrm>
          <a:prstGeom prst="wedgeRectCallout">
            <a:avLst>
              <a:gd name="adj1" fmla="val 45986"/>
              <a:gd name="adj2" fmla="val 23390"/>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1" lang="en-US" altLang="ja-JP" sz="2000" b="0" u="none" strike="noStrike" cap="none" normalizeH="0" baseline="0" dirty="0">
                <a:ln>
                  <a:noFill/>
                </a:ln>
                <a:effectLst/>
                <a:latin typeface="+mj-lt"/>
                <a:ea typeface="+mj-ea"/>
              </a:rPr>
              <a:t>All fire incidents which occur are reported to fire stations in Japan and are recorded by the National Fire Defense Agency</a:t>
            </a:r>
            <a:endParaRPr lang="en-US" altLang="ja-JP" sz="2000" i="1" dirty="0">
              <a:latin typeface="+mj-lt"/>
              <a:ea typeface="+mj-ea"/>
            </a:endParaRPr>
          </a:p>
        </p:txBody>
      </p:sp>
      <p:sp>
        <p:nvSpPr>
          <p:cNvPr id="11" name="テキスト ボックス 10">
            <a:extLst>
              <a:ext uri="{FF2B5EF4-FFF2-40B4-BE49-F238E27FC236}">
                <a16:creationId xmlns:a16="http://schemas.microsoft.com/office/drawing/2014/main" id="{F628451D-1969-48F3-9364-EFDEEAF43ECB}"/>
              </a:ext>
            </a:extLst>
          </p:cNvPr>
          <p:cNvSpPr txBox="1"/>
          <p:nvPr/>
        </p:nvSpPr>
        <p:spPr>
          <a:xfrm>
            <a:off x="591864" y="2404144"/>
            <a:ext cx="8113064" cy="37856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000" u="sng" dirty="0"/>
              <a:t>Screening conditions (following previous study)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effectLst/>
                <a:uLnTx/>
                <a:uFillTx/>
                <a:latin typeface="Arial" charset="0"/>
                <a:ea typeface="ＭＳ Ｐゴシック" pitchFamily="50" charset="-128"/>
                <a:cs typeface="+mn-cs"/>
              </a:rPr>
              <a:t>Time period: FY1995-2018</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ja-JP" sz="2000" dirty="0"/>
              <a:t>Fire classification: Building fires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effectLst/>
                <a:uLnTx/>
                <a:uFillTx/>
                <a:latin typeface="Arial" charset="0"/>
                <a:ea typeface="ＭＳ Ｐゴシック" pitchFamily="50" charset="-128"/>
                <a:cs typeface="+mn-cs"/>
              </a:rPr>
              <a:t>Explosions</a:t>
            </a:r>
            <a:r>
              <a:rPr lang="en-US" altLang="ja-JP" sz="2000" dirty="0"/>
              <a:t>: No explosive fires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effectLst/>
                <a:uLnTx/>
                <a:uFillTx/>
                <a:latin typeface="Arial" charset="0"/>
                <a:ea typeface="ＭＳ Ｐゴシック" pitchFamily="50" charset="-128"/>
                <a:cs typeface="+mn-cs"/>
              </a:rPr>
              <a:t>Burnt</a:t>
            </a:r>
            <a:r>
              <a:rPr lang="en-US" altLang="ja-JP" sz="2000" dirty="0"/>
              <a:t> floor area: At least 1 m</a:t>
            </a:r>
            <a:r>
              <a:rPr lang="en-US" altLang="ja-JP" sz="2000" baseline="30000" dirty="0"/>
              <a:t>2</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effectLst/>
                <a:uLnTx/>
                <a:uFillTx/>
                <a:latin typeface="Arial" charset="0"/>
                <a:ea typeface="ＭＳ Ｐゴシック" pitchFamily="50" charset="-128"/>
                <a:cs typeface="+mn-cs"/>
              </a:rPr>
              <a:t>First-aid firefighting: None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ja-JP" sz="2000" dirty="0"/>
              <a:t>Time from start of water spraying to extinguishment: 60 min or less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ja-JP" sz="2000" dirty="0"/>
              <a:t>Time from fire occurrence to start of water spraying: 20 min or less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effectLst/>
                <a:uLnTx/>
                <a:uFillTx/>
                <a:latin typeface="Arial" charset="0"/>
                <a:ea typeface="ＭＳ Ｐゴシック" pitchFamily="50" charset="-128"/>
                <a:cs typeface="+mn-cs"/>
              </a:rPr>
              <a:t>Locations of fire occurrence: 41 use</a:t>
            </a:r>
            <a:r>
              <a:rPr lang="en-US" altLang="ja-JP" sz="2000" dirty="0"/>
              <a: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000" b="0" i="0" u="none" strike="noStrike" kern="1200" cap="none" spc="0" normalizeH="0" baseline="0" noProof="0" dirty="0" err="1">
                <a:ln>
                  <a:noFill/>
                </a:ln>
                <a:effectLst/>
                <a:uLnTx/>
                <a:uFillTx/>
                <a:latin typeface="Arial" charset="0"/>
                <a:ea typeface="ＭＳ Ｐゴシック" pitchFamily="50" charset="-128"/>
                <a:cs typeface="+mn-cs"/>
              </a:rPr>
              <a:t>Dat</a:t>
            </a:r>
            <a:r>
              <a:rPr lang="en-US" altLang="ja-JP" sz="2000" dirty="0"/>
              <a:t>a with estimated FGR of 1 kW/s</a:t>
            </a:r>
            <a:r>
              <a:rPr lang="en-US" altLang="ja-JP" sz="2000" baseline="30000" dirty="0"/>
              <a:t>2</a:t>
            </a:r>
            <a:r>
              <a:rPr lang="en-US" altLang="ja-JP" sz="2000" dirty="0"/>
              <a:t> or over were excluded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2000" b="0" i="0" u="none" strike="noStrike" kern="1200" cap="none" spc="0" normalizeH="0" baseline="0" noProof="0" dirty="0">
              <a:ln>
                <a:noFill/>
              </a:ln>
              <a:effectLst/>
              <a:uLnTx/>
              <a:uFillTx/>
              <a:latin typeface="Arial" charset="0"/>
              <a:ea typeface="ＭＳ Ｐゴシック" pitchFamily="50" charset="-128"/>
              <a:cs typeface="+mn-cs"/>
            </a:endParaRPr>
          </a:p>
          <a:p>
            <a:pPr marR="0" lvl="0" defTabSz="914400" rtl="0" eaLnBrk="1" fontAlgn="base" latinLnBrk="0" hangingPunct="1">
              <a:lnSpc>
                <a:spcPct val="100000"/>
              </a:lnSpc>
              <a:spcBef>
                <a:spcPct val="0"/>
              </a:spcBef>
              <a:spcAft>
                <a:spcPct val="0"/>
              </a:spcAft>
              <a:buClrTx/>
              <a:buSzTx/>
              <a:tabLst/>
              <a:defRPr/>
            </a:pPr>
            <a:r>
              <a:rPr lang="en-US" altLang="ja-JP" sz="2000" b="1" dirty="0">
                <a:solidFill>
                  <a:srgbClr val="FF9933"/>
                </a:solidFill>
              </a:rPr>
              <a:t>28,702 incidents </a:t>
            </a:r>
            <a:r>
              <a:rPr lang="en-US" altLang="ja-JP" sz="2000" dirty="0"/>
              <a:t>were extracted</a:t>
            </a:r>
            <a:endParaRPr kumimoji="1" lang="en-US" altLang="ja-JP" sz="2000" b="0" i="0" u="none" strike="noStrike" kern="1200" cap="none" spc="0" normalizeH="0" baseline="0" noProof="0" dirty="0">
              <a:ln>
                <a:noFill/>
              </a:ln>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64543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224" y="258763"/>
            <a:ext cx="9161452" cy="615950"/>
          </a:xfrm>
        </p:spPr>
        <p:txBody>
          <a:bodyPr/>
          <a:lstStyle/>
          <a:p>
            <a:r>
              <a:rPr lang="en-US" altLang="ja-JP" dirty="0"/>
              <a:t>Method of Handling of the Fire Statistics</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pSp>
        <p:nvGrpSpPr>
          <p:cNvPr id="88" name="グループ化 87">
            <a:extLst>
              <a:ext uri="{FF2B5EF4-FFF2-40B4-BE49-F238E27FC236}">
                <a16:creationId xmlns:a16="http://schemas.microsoft.com/office/drawing/2014/main" id="{E98B5BA8-4185-456E-A8A1-0A2B8332BFF9}"/>
              </a:ext>
            </a:extLst>
          </p:cNvPr>
          <p:cNvGrpSpPr/>
          <p:nvPr/>
        </p:nvGrpSpPr>
        <p:grpSpPr>
          <a:xfrm>
            <a:off x="834644" y="1000126"/>
            <a:ext cx="7355827" cy="4331566"/>
            <a:chOff x="834644" y="1000126"/>
            <a:chExt cx="7355827" cy="4331566"/>
          </a:xfrm>
        </p:grpSpPr>
        <p:sp>
          <p:nvSpPr>
            <p:cNvPr id="7" name="正方形/長方形 6">
              <a:extLst>
                <a:ext uri="{FF2B5EF4-FFF2-40B4-BE49-F238E27FC236}">
                  <a16:creationId xmlns:a16="http://schemas.microsoft.com/office/drawing/2014/main" id="{675B579E-7C20-4AB7-8B6C-4889FE016113}"/>
                </a:ext>
              </a:extLst>
            </p:cNvPr>
            <p:cNvSpPr/>
            <p:nvPr/>
          </p:nvSpPr>
          <p:spPr bwMode="auto">
            <a:xfrm>
              <a:off x="1343041" y="1067469"/>
              <a:ext cx="6690203" cy="2804279"/>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grpSp>
          <p:nvGrpSpPr>
            <p:cNvPr id="3" name="Group 4">
              <a:extLst>
                <a:ext uri="{FF2B5EF4-FFF2-40B4-BE49-F238E27FC236}">
                  <a16:creationId xmlns:a16="http://schemas.microsoft.com/office/drawing/2014/main" id="{AA4A0DE4-A27C-4B50-B175-E1F0C48380DF}"/>
                </a:ext>
              </a:extLst>
            </p:cNvPr>
            <p:cNvGrpSpPr>
              <a:grpSpLocks noChangeAspect="1"/>
            </p:cNvGrpSpPr>
            <p:nvPr/>
          </p:nvGrpSpPr>
          <p:grpSpPr bwMode="auto">
            <a:xfrm>
              <a:off x="966788" y="1000126"/>
              <a:ext cx="7135813" cy="3927475"/>
              <a:chOff x="609" y="630"/>
              <a:chExt cx="4495" cy="2474"/>
            </a:xfrm>
          </p:grpSpPr>
          <p:sp>
            <p:nvSpPr>
              <p:cNvPr id="9" name="Freeform 5">
                <a:extLst>
                  <a:ext uri="{FF2B5EF4-FFF2-40B4-BE49-F238E27FC236}">
                    <a16:creationId xmlns:a16="http://schemas.microsoft.com/office/drawing/2014/main" id="{2EBE8773-BAE9-4F81-B57C-C06FAF6BEC6C}"/>
                  </a:ext>
                </a:extLst>
              </p:cNvPr>
              <p:cNvSpPr>
                <a:spLocks noEditPoints="1"/>
              </p:cNvSpPr>
              <p:nvPr/>
            </p:nvSpPr>
            <p:spPr bwMode="auto">
              <a:xfrm>
                <a:off x="669" y="2407"/>
                <a:ext cx="4435" cy="90"/>
              </a:xfrm>
              <a:custGeom>
                <a:avLst/>
                <a:gdLst>
                  <a:gd name="T0" fmla="*/ 0 w 14571"/>
                  <a:gd name="T1" fmla="*/ 113 h 297"/>
                  <a:gd name="T2" fmla="*/ 14508 w 14571"/>
                  <a:gd name="T3" fmla="*/ 116 h 297"/>
                  <a:gd name="T4" fmla="*/ 14508 w 14571"/>
                  <a:gd name="T5" fmla="*/ 180 h 297"/>
                  <a:gd name="T6" fmla="*/ 0 w 14571"/>
                  <a:gd name="T7" fmla="*/ 177 h 297"/>
                  <a:gd name="T8" fmla="*/ 0 w 14571"/>
                  <a:gd name="T9" fmla="*/ 113 h 297"/>
                  <a:gd name="T10" fmla="*/ 14332 w 14571"/>
                  <a:gd name="T11" fmla="*/ 8 h 297"/>
                  <a:gd name="T12" fmla="*/ 14571 w 14571"/>
                  <a:gd name="T13" fmla="*/ 148 h 297"/>
                  <a:gd name="T14" fmla="*/ 14332 w 14571"/>
                  <a:gd name="T15" fmla="*/ 288 h 297"/>
                  <a:gd name="T16" fmla="*/ 14288 w 14571"/>
                  <a:gd name="T17" fmla="*/ 276 h 297"/>
                  <a:gd name="T18" fmla="*/ 14300 w 14571"/>
                  <a:gd name="T19" fmla="*/ 232 h 297"/>
                  <a:gd name="T20" fmla="*/ 14492 w 14571"/>
                  <a:gd name="T21" fmla="*/ 120 h 297"/>
                  <a:gd name="T22" fmla="*/ 14492 w 14571"/>
                  <a:gd name="T23" fmla="*/ 176 h 297"/>
                  <a:gd name="T24" fmla="*/ 14300 w 14571"/>
                  <a:gd name="T25" fmla="*/ 64 h 297"/>
                  <a:gd name="T26" fmla="*/ 14288 w 14571"/>
                  <a:gd name="T27" fmla="*/ 20 h 297"/>
                  <a:gd name="T28" fmla="*/ 14332 w 14571"/>
                  <a:gd name="T29" fmla="*/ 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71" h="297">
                    <a:moveTo>
                      <a:pt x="0" y="113"/>
                    </a:moveTo>
                    <a:lnTo>
                      <a:pt x="14508" y="116"/>
                    </a:lnTo>
                    <a:lnTo>
                      <a:pt x="14508" y="180"/>
                    </a:lnTo>
                    <a:lnTo>
                      <a:pt x="0" y="177"/>
                    </a:lnTo>
                    <a:lnTo>
                      <a:pt x="0" y="113"/>
                    </a:lnTo>
                    <a:close/>
                    <a:moveTo>
                      <a:pt x="14332" y="8"/>
                    </a:moveTo>
                    <a:lnTo>
                      <a:pt x="14571" y="148"/>
                    </a:lnTo>
                    <a:lnTo>
                      <a:pt x="14332" y="288"/>
                    </a:lnTo>
                    <a:cubicBezTo>
                      <a:pt x="14317" y="297"/>
                      <a:pt x="14297" y="291"/>
                      <a:pt x="14288" y="276"/>
                    </a:cubicBezTo>
                    <a:cubicBezTo>
                      <a:pt x="14279" y="261"/>
                      <a:pt x="14284" y="241"/>
                      <a:pt x="14300" y="232"/>
                    </a:cubicBezTo>
                    <a:lnTo>
                      <a:pt x="14492" y="120"/>
                    </a:lnTo>
                    <a:lnTo>
                      <a:pt x="14492" y="176"/>
                    </a:lnTo>
                    <a:lnTo>
                      <a:pt x="14300" y="64"/>
                    </a:lnTo>
                    <a:cubicBezTo>
                      <a:pt x="14284" y="55"/>
                      <a:pt x="14279" y="35"/>
                      <a:pt x="14288" y="20"/>
                    </a:cubicBezTo>
                    <a:cubicBezTo>
                      <a:pt x="14297" y="5"/>
                      <a:pt x="14317" y="0"/>
                      <a:pt x="14332" y="8"/>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6">
                <a:extLst>
                  <a:ext uri="{FF2B5EF4-FFF2-40B4-BE49-F238E27FC236}">
                    <a16:creationId xmlns:a16="http://schemas.microsoft.com/office/drawing/2014/main" id="{EBC61DDF-0C91-4E33-A3C6-DBF6A64DB4D1}"/>
                  </a:ext>
                </a:extLst>
              </p:cNvPr>
              <p:cNvSpPr>
                <a:spLocks noEditPoints="1"/>
              </p:cNvSpPr>
              <p:nvPr/>
            </p:nvSpPr>
            <p:spPr bwMode="auto">
              <a:xfrm>
                <a:off x="804" y="641"/>
                <a:ext cx="90" cy="1919"/>
              </a:xfrm>
              <a:custGeom>
                <a:avLst/>
                <a:gdLst>
                  <a:gd name="T0" fmla="*/ 116 w 297"/>
                  <a:gd name="T1" fmla="*/ 6294 h 6294"/>
                  <a:gd name="T2" fmla="*/ 116 w 297"/>
                  <a:gd name="T3" fmla="*/ 64 h 6294"/>
                  <a:gd name="T4" fmla="*/ 180 w 297"/>
                  <a:gd name="T5" fmla="*/ 64 h 6294"/>
                  <a:gd name="T6" fmla="*/ 180 w 297"/>
                  <a:gd name="T7" fmla="*/ 6294 h 6294"/>
                  <a:gd name="T8" fmla="*/ 116 w 297"/>
                  <a:gd name="T9" fmla="*/ 6294 h 6294"/>
                  <a:gd name="T10" fmla="*/ 9 w 297"/>
                  <a:gd name="T11" fmla="*/ 240 h 6294"/>
                  <a:gd name="T12" fmla="*/ 148 w 297"/>
                  <a:gd name="T13" fmla="*/ 0 h 6294"/>
                  <a:gd name="T14" fmla="*/ 288 w 297"/>
                  <a:gd name="T15" fmla="*/ 240 h 6294"/>
                  <a:gd name="T16" fmla="*/ 277 w 297"/>
                  <a:gd name="T17" fmla="*/ 283 h 6294"/>
                  <a:gd name="T18" fmla="*/ 233 w 297"/>
                  <a:gd name="T19" fmla="*/ 272 h 6294"/>
                  <a:gd name="T20" fmla="*/ 121 w 297"/>
                  <a:gd name="T21" fmla="*/ 80 h 6294"/>
                  <a:gd name="T22" fmla="*/ 176 w 297"/>
                  <a:gd name="T23" fmla="*/ 80 h 6294"/>
                  <a:gd name="T24" fmla="*/ 64 w 297"/>
                  <a:gd name="T25" fmla="*/ 272 h 6294"/>
                  <a:gd name="T26" fmla="*/ 20 w 297"/>
                  <a:gd name="T27" fmla="*/ 283 h 6294"/>
                  <a:gd name="T28" fmla="*/ 9 w 297"/>
                  <a:gd name="T29" fmla="*/ 240 h 6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7" h="6294">
                    <a:moveTo>
                      <a:pt x="116" y="6294"/>
                    </a:moveTo>
                    <a:lnTo>
                      <a:pt x="116" y="64"/>
                    </a:lnTo>
                    <a:lnTo>
                      <a:pt x="180" y="64"/>
                    </a:lnTo>
                    <a:lnTo>
                      <a:pt x="180" y="6294"/>
                    </a:lnTo>
                    <a:lnTo>
                      <a:pt x="116" y="6294"/>
                    </a:lnTo>
                    <a:close/>
                    <a:moveTo>
                      <a:pt x="9" y="240"/>
                    </a:moveTo>
                    <a:lnTo>
                      <a:pt x="148" y="0"/>
                    </a:lnTo>
                    <a:lnTo>
                      <a:pt x="288" y="240"/>
                    </a:lnTo>
                    <a:cubicBezTo>
                      <a:pt x="297" y="255"/>
                      <a:pt x="292" y="275"/>
                      <a:pt x="277" y="283"/>
                    </a:cubicBezTo>
                    <a:cubicBezTo>
                      <a:pt x="261" y="292"/>
                      <a:pt x="242" y="287"/>
                      <a:pt x="233" y="272"/>
                    </a:cubicBezTo>
                    <a:lnTo>
                      <a:pt x="121" y="80"/>
                    </a:lnTo>
                    <a:lnTo>
                      <a:pt x="176" y="80"/>
                    </a:lnTo>
                    <a:lnTo>
                      <a:pt x="64" y="272"/>
                    </a:lnTo>
                    <a:cubicBezTo>
                      <a:pt x="55" y="287"/>
                      <a:pt x="36" y="292"/>
                      <a:pt x="20" y="283"/>
                    </a:cubicBezTo>
                    <a:cubicBezTo>
                      <a:pt x="5" y="275"/>
                      <a:pt x="0" y="255"/>
                      <a:pt x="9" y="24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Rectangle 14">
                <a:extLst>
                  <a:ext uri="{FF2B5EF4-FFF2-40B4-BE49-F238E27FC236}">
                    <a16:creationId xmlns:a16="http://schemas.microsoft.com/office/drawing/2014/main" id="{5D2FCDB2-A665-4798-8A2B-079EE78C4DA0}"/>
                  </a:ext>
                </a:extLst>
              </p:cNvPr>
              <p:cNvSpPr>
                <a:spLocks noChangeArrowheads="1"/>
              </p:cNvSpPr>
              <p:nvPr/>
            </p:nvSpPr>
            <p:spPr bwMode="auto">
              <a:xfrm>
                <a:off x="609" y="92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 name="Freeform 15">
                <a:extLst>
                  <a:ext uri="{FF2B5EF4-FFF2-40B4-BE49-F238E27FC236}">
                    <a16:creationId xmlns:a16="http://schemas.microsoft.com/office/drawing/2014/main" id="{8C6EDCD9-B184-4D75-8172-5C01AFD88660}"/>
                  </a:ext>
                </a:extLst>
              </p:cNvPr>
              <p:cNvSpPr>
                <a:spLocks/>
              </p:cNvSpPr>
              <p:nvPr/>
            </p:nvSpPr>
            <p:spPr bwMode="auto">
              <a:xfrm>
                <a:off x="4270" y="2321"/>
                <a:ext cx="41" cy="235"/>
              </a:xfrm>
              <a:custGeom>
                <a:avLst/>
                <a:gdLst>
                  <a:gd name="T0" fmla="*/ 96 w 136"/>
                  <a:gd name="T1" fmla="*/ 9 h 771"/>
                  <a:gd name="T2" fmla="*/ 63 w 136"/>
                  <a:gd name="T3" fmla="*/ 55 h 771"/>
                  <a:gd name="T4" fmla="*/ 64 w 136"/>
                  <a:gd name="T5" fmla="*/ 54 h 771"/>
                  <a:gd name="T6" fmla="*/ 40 w 136"/>
                  <a:gd name="T7" fmla="*/ 105 h 771"/>
                  <a:gd name="T8" fmla="*/ 40 w 136"/>
                  <a:gd name="T9" fmla="*/ 104 h 771"/>
                  <a:gd name="T10" fmla="*/ 24 w 136"/>
                  <a:gd name="T11" fmla="*/ 158 h 771"/>
                  <a:gd name="T12" fmla="*/ 16 w 136"/>
                  <a:gd name="T13" fmla="*/ 211 h 771"/>
                  <a:gd name="T14" fmla="*/ 16 w 136"/>
                  <a:gd name="T15" fmla="*/ 209 h 771"/>
                  <a:gd name="T16" fmla="*/ 18 w 136"/>
                  <a:gd name="T17" fmla="*/ 261 h 771"/>
                  <a:gd name="T18" fmla="*/ 18 w 136"/>
                  <a:gd name="T19" fmla="*/ 260 h 771"/>
                  <a:gd name="T20" fmla="*/ 28 w 136"/>
                  <a:gd name="T21" fmla="*/ 309 h 771"/>
                  <a:gd name="T22" fmla="*/ 28 w 136"/>
                  <a:gd name="T23" fmla="*/ 307 h 771"/>
                  <a:gd name="T24" fmla="*/ 48 w 136"/>
                  <a:gd name="T25" fmla="*/ 349 h 771"/>
                  <a:gd name="T26" fmla="*/ 47 w 136"/>
                  <a:gd name="T27" fmla="*/ 347 h 771"/>
                  <a:gd name="T28" fmla="*/ 75 w 136"/>
                  <a:gd name="T29" fmla="*/ 380 h 771"/>
                  <a:gd name="T30" fmla="*/ 104 w 136"/>
                  <a:gd name="T31" fmla="*/ 414 h 771"/>
                  <a:gd name="T32" fmla="*/ 105 w 136"/>
                  <a:gd name="T33" fmla="*/ 416 h 771"/>
                  <a:gd name="T34" fmla="*/ 124 w 136"/>
                  <a:gd name="T35" fmla="*/ 458 h 771"/>
                  <a:gd name="T36" fmla="*/ 124 w 136"/>
                  <a:gd name="T37" fmla="*/ 460 h 771"/>
                  <a:gd name="T38" fmla="*/ 135 w 136"/>
                  <a:gd name="T39" fmla="*/ 508 h 771"/>
                  <a:gd name="T40" fmla="*/ 135 w 136"/>
                  <a:gd name="T41" fmla="*/ 509 h 771"/>
                  <a:gd name="T42" fmla="*/ 136 w 136"/>
                  <a:gd name="T43" fmla="*/ 561 h 771"/>
                  <a:gd name="T44" fmla="*/ 136 w 136"/>
                  <a:gd name="T45" fmla="*/ 562 h 771"/>
                  <a:gd name="T46" fmla="*/ 129 w 136"/>
                  <a:gd name="T47" fmla="*/ 616 h 771"/>
                  <a:gd name="T48" fmla="*/ 129 w 136"/>
                  <a:gd name="T49" fmla="*/ 618 h 771"/>
                  <a:gd name="T50" fmla="*/ 113 w 136"/>
                  <a:gd name="T51" fmla="*/ 672 h 771"/>
                  <a:gd name="T52" fmla="*/ 113 w 136"/>
                  <a:gd name="T53" fmla="*/ 673 h 771"/>
                  <a:gd name="T54" fmla="*/ 89 w 136"/>
                  <a:gd name="T55" fmla="*/ 724 h 771"/>
                  <a:gd name="T56" fmla="*/ 88 w 136"/>
                  <a:gd name="T57" fmla="*/ 725 h 771"/>
                  <a:gd name="T58" fmla="*/ 55 w 136"/>
                  <a:gd name="T59" fmla="*/ 771 h 771"/>
                  <a:gd name="T60" fmla="*/ 42 w 136"/>
                  <a:gd name="T61" fmla="*/ 762 h 771"/>
                  <a:gd name="T62" fmla="*/ 75 w 136"/>
                  <a:gd name="T63" fmla="*/ 716 h 771"/>
                  <a:gd name="T64" fmla="*/ 74 w 136"/>
                  <a:gd name="T65" fmla="*/ 717 h 771"/>
                  <a:gd name="T66" fmla="*/ 98 w 136"/>
                  <a:gd name="T67" fmla="*/ 666 h 771"/>
                  <a:gd name="T68" fmla="*/ 98 w 136"/>
                  <a:gd name="T69" fmla="*/ 667 h 771"/>
                  <a:gd name="T70" fmla="*/ 114 w 136"/>
                  <a:gd name="T71" fmla="*/ 613 h 771"/>
                  <a:gd name="T72" fmla="*/ 114 w 136"/>
                  <a:gd name="T73" fmla="*/ 614 h 771"/>
                  <a:gd name="T74" fmla="*/ 121 w 136"/>
                  <a:gd name="T75" fmla="*/ 560 h 771"/>
                  <a:gd name="T76" fmla="*/ 120 w 136"/>
                  <a:gd name="T77" fmla="*/ 562 h 771"/>
                  <a:gd name="T78" fmla="*/ 119 w 136"/>
                  <a:gd name="T79" fmla="*/ 510 h 771"/>
                  <a:gd name="T80" fmla="*/ 120 w 136"/>
                  <a:gd name="T81" fmla="*/ 511 h 771"/>
                  <a:gd name="T82" fmla="*/ 109 w 136"/>
                  <a:gd name="T83" fmla="*/ 463 h 771"/>
                  <a:gd name="T84" fmla="*/ 109 w 136"/>
                  <a:gd name="T85" fmla="*/ 465 h 771"/>
                  <a:gd name="T86" fmla="*/ 90 w 136"/>
                  <a:gd name="T87" fmla="*/ 423 h 771"/>
                  <a:gd name="T88" fmla="*/ 91 w 136"/>
                  <a:gd name="T89" fmla="*/ 425 h 771"/>
                  <a:gd name="T90" fmla="*/ 62 w 136"/>
                  <a:gd name="T91" fmla="*/ 391 h 771"/>
                  <a:gd name="T92" fmla="*/ 34 w 136"/>
                  <a:gd name="T93" fmla="*/ 358 h 771"/>
                  <a:gd name="T94" fmla="*/ 33 w 136"/>
                  <a:gd name="T95" fmla="*/ 356 h 771"/>
                  <a:gd name="T96" fmla="*/ 13 w 136"/>
                  <a:gd name="T97" fmla="*/ 314 h 771"/>
                  <a:gd name="T98" fmla="*/ 13 w 136"/>
                  <a:gd name="T99" fmla="*/ 312 h 771"/>
                  <a:gd name="T100" fmla="*/ 3 w 136"/>
                  <a:gd name="T101" fmla="*/ 263 h 771"/>
                  <a:gd name="T102" fmla="*/ 2 w 136"/>
                  <a:gd name="T103" fmla="*/ 262 h 771"/>
                  <a:gd name="T104" fmla="*/ 0 w 136"/>
                  <a:gd name="T105" fmla="*/ 210 h 771"/>
                  <a:gd name="T106" fmla="*/ 1 w 136"/>
                  <a:gd name="T107" fmla="*/ 208 h 771"/>
                  <a:gd name="T108" fmla="*/ 9 w 136"/>
                  <a:gd name="T109" fmla="*/ 153 h 771"/>
                  <a:gd name="T110" fmla="*/ 25 w 136"/>
                  <a:gd name="T111" fmla="*/ 99 h 771"/>
                  <a:gd name="T112" fmla="*/ 25 w 136"/>
                  <a:gd name="T113" fmla="*/ 98 h 771"/>
                  <a:gd name="T114" fmla="*/ 49 w 136"/>
                  <a:gd name="T115" fmla="*/ 47 h 771"/>
                  <a:gd name="T116" fmla="*/ 50 w 136"/>
                  <a:gd name="T117" fmla="*/ 46 h 771"/>
                  <a:gd name="T118" fmla="*/ 83 w 136"/>
                  <a:gd name="T119" fmla="*/ 0 h 771"/>
                  <a:gd name="T120" fmla="*/ 96 w 136"/>
                  <a:gd name="T121" fmla="*/ 9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771">
                    <a:moveTo>
                      <a:pt x="96" y="9"/>
                    </a:moveTo>
                    <a:lnTo>
                      <a:pt x="63" y="55"/>
                    </a:lnTo>
                    <a:lnTo>
                      <a:pt x="64" y="54"/>
                    </a:lnTo>
                    <a:lnTo>
                      <a:pt x="40" y="105"/>
                    </a:lnTo>
                    <a:lnTo>
                      <a:pt x="40" y="104"/>
                    </a:lnTo>
                    <a:lnTo>
                      <a:pt x="24" y="158"/>
                    </a:lnTo>
                    <a:lnTo>
                      <a:pt x="16" y="211"/>
                    </a:lnTo>
                    <a:lnTo>
                      <a:pt x="16" y="209"/>
                    </a:lnTo>
                    <a:lnTo>
                      <a:pt x="18" y="261"/>
                    </a:lnTo>
                    <a:lnTo>
                      <a:pt x="18" y="260"/>
                    </a:lnTo>
                    <a:lnTo>
                      <a:pt x="28" y="309"/>
                    </a:lnTo>
                    <a:lnTo>
                      <a:pt x="28" y="307"/>
                    </a:lnTo>
                    <a:lnTo>
                      <a:pt x="48" y="349"/>
                    </a:lnTo>
                    <a:lnTo>
                      <a:pt x="47" y="347"/>
                    </a:lnTo>
                    <a:lnTo>
                      <a:pt x="75" y="380"/>
                    </a:lnTo>
                    <a:lnTo>
                      <a:pt x="104" y="414"/>
                    </a:lnTo>
                    <a:cubicBezTo>
                      <a:pt x="104" y="415"/>
                      <a:pt x="104" y="415"/>
                      <a:pt x="105" y="416"/>
                    </a:cubicBezTo>
                    <a:lnTo>
                      <a:pt x="124" y="458"/>
                    </a:lnTo>
                    <a:cubicBezTo>
                      <a:pt x="124" y="459"/>
                      <a:pt x="124" y="459"/>
                      <a:pt x="124" y="460"/>
                    </a:cubicBezTo>
                    <a:lnTo>
                      <a:pt x="135" y="508"/>
                    </a:lnTo>
                    <a:cubicBezTo>
                      <a:pt x="135" y="508"/>
                      <a:pt x="135" y="509"/>
                      <a:pt x="135" y="509"/>
                    </a:cubicBezTo>
                    <a:lnTo>
                      <a:pt x="136" y="561"/>
                    </a:lnTo>
                    <a:cubicBezTo>
                      <a:pt x="136" y="562"/>
                      <a:pt x="136" y="562"/>
                      <a:pt x="136" y="562"/>
                    </a:cubicBezTo>
                    <a:lnTo>
                      <a:pt x="129" y="616"/>
                    </a:lnTo>
                    <a:cubicBezTo>
                      <a:pt x="129" y="617"/>
                      <a:pt x="129" y="617"/>
                      <a:pt x="129" y="618"/>
                    </a:cubicBezTo>
                    <a:lnTo>
                      <a:pt x="113" y="672"/>
                    </a:lnTo>
                    <a:cubicBezTo>
                      <a:pt x="113" y="672"/>
                      <a:pt x="113" y="673"/>
                      <a:pt x="113" y="673"/>
                    </a:cubicBezTo>
                    <a:lnTo>
                      <a:pt x="89" y="724"/>
                    </a:lnTo>
                    <a:cubicBezTo>
                      <a:pt x="89" y="724"/>
                      <a:pt x="88" y="725"/>
                      <a:pt x="88" y="725"/>
                    </a:cubicBezTo>
                    <a:lnTo>
                      <a:pt x="55" y="771"/>
                    </a:lnTo>
                    <a:lnTo>
                      <a:pt x="42" y="762"/>
                    </a:lnTo>
                    <a:lnTo>
                      <a:pt x="75" y="716"/>
                    </a:lnTo>
                    <a:lnTo>
                      <a:pt x="74" y="717"/>
                    </a:lnTo>
                    <a:lnTo>
                      <a:pt x="98" y="666"/>
                    </a:lnTo>
                    <a:lnTo>
                      <a:pt x="98" y="667"/>
                    </a:lnTo>
                    <a:lnTo>
                      <a:pt x="114" y="613"/>
                    </a:lnTo>
                    <a:lnTo>
                      <a:pt x="114" y="614"/>
                    </a:lnTo>
                    <a:lnTo>
                      <a:pt x="121" y="560"/>
                    </a:lnTo>
                    <a:lnTo>
                      <a:pt x="120" y="562"/>
                    </a:lnTo>
                    <a:lnTo>
                      <a:pt x="119" y="510"/>
                    </a:lnTo>
                    <a:lnTo>
                      <a:pt x="120" y="511"/>
                    </a:lnTo>
                    <a:lnTo>
                      <a:pt x="109" y="463"/>
                    </a:lnTo>
                    <a:lnTo>
                      <a:pt x="109" y="465"/>
                    </a:lnTo>
                    <a:lnTo>
                      <a:pt x="90" y="423"/>
                    </a:lnTo>
                    <a:lnTo>
                      <a:pt x="91" y="425"/>
                    </a:lnTo>
                    <a:lnTo>
                      <a:pt x="62" y="391"/>
                    </a:lnTo>
                    <a:lnTo>
                      <a:pt x="34" y="358"/>
                    </a:lnTo>
                    <a:cubicBezTo>
                      <a:pt x="34" y="357"/>
                      <a:pt x="34" y="357"/>
                      <a:pt x="33" y="356"/>
                    </a:cubicBezTo>
                    <a:lnTo>
                      <a:pt x="13" y="314"/>
                    </a:lnTo>
                    <a:cubicBezTo>
                      <a:pt x="13" y="313"/>
                      <a:pt x="13" y="313"/>
                      <a:pt x="13" y="312"/>
                    </a:cubicBezTo>
                    <a:lnTo>
                      <a:pt x="3" y="263"/>
                    </a:lnTo>
                    <a:cubicBezTo>
                      <a:pt x="3" y="263"/>
                      <a:pt x="2" y="262"/>
                      <a:pt x="2" y="262"/>
                    </a:cubicBezTo>
                    <a:lnTo>
                      <a:pt x="0" y="210"/>
                    </a:lnTo>
                    <a:cubicBezTo>
                      <a:pt x="0" y="209"/>
                      <a:pt x="0" y="209"/>
                      <a:pt x="1" y="208"/>
                    </a:cubicBezTo>
                    <a:lnTo>
                      <a:pt x="9" y="153"/>
                    </a:lnTo>
                    <a:lnTo>
                      <a:pt x="25" y="99"/>
                    </a:lnTo>
                    <a:cubicBezTo>
                      <a:pt x="25" y="99"/>
                      <a:pt x="25" y="98"/>
                      <a:pt x="25" y="98"/>
                    </a:cubicBezTo>
                    <a:lnTo>
                      <a:pt x="49" y="47"/>
                    </a:lnTo>
                    <a:cubicBezTo>
                      <a:pt x="49" y="47"/>
                      <a:pt x="50" y="46"/>
                      <a:pt x="50" y="46"/>
                    </a:cubicBezTo>
                    <a:lnTo>
                      <a:pt x="83" y="0"/>
                    </a:lnTo>
                    <a:lnTo>
                      <a:pt x="96" y="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6">
                <a:extLst>
                  <a:ext uri="{FF2B5EF4-FFF2-40B4-BE49-F238E27FC236}">
                    <a16:creationId xmlns:a16="http://schemas.microsoft.com/office/drawing/2014/main" id="{E150B205-B306-4EC9-B759-8781240039B0}"/>
                  </a:ext>
                </a:extLst>
              </p:cNvPr>
              <p:cNvSpPr>
                <a:spLocks/>
              </p:cNvSpPr>
              <p:nvPr/>
            </p:nvSpPr>
            <p:spPr bwMode="auto">
              <a:xfrm>
                <a:off x="4261" y="2321"/>
                <a:ext cx="41" cy="235"/>
              </a:xfrm>
              <a:custGeom>
                <a:avLst/>
                <a:gdLst>
                  <a:gd name="T0" fmla="*/ 95 w 136"/>
                  <a:gd name="T1" fmla="*/ 9 h 771"/>
                  <a:gd name="T2" fmla="*/ 62 w 136"/>
                  <a:gd name="T3" fmla="*/ 55 h 771"/>
                  <a:gd name="T4" fmla="*/ 63 w 136"/>
                  <a:gd name="T5" fmla="*/ 54 h 771"/>
                  <a:gd name="T6" fmla="*/ 39 w 136"/>
                  <a:gd name="T7" fmla="*/ 105 h 771"/>
                  <a:gd name="T8" fmla="*/ 39 w 136"/>
                  <a:gd name="T9" fmla="*/ 104 h 771"/>
                  <a:gd name="T10" fmla="*/ 23 w 136"/>
                  <a:gd name="T11" fmla="*/ 158 h 771"/>
                  <a:gd name="T12" fmla="*/ 23 w 136"/>
                  <a:gd name="T13" fmla="*/ 156 h 771"/>
                  <a:gd name="T14" fmla="*/ 16 w 136"/>
                  <a:gd name="T15" fmla="*/ 210 h 771"/>
                  <a:gd name="T16" fmla="*/ 16 w 136"/>
                  <a:gd name="T17" fmla="*/ 209 h 771"/>
                  <a:gd name="T18" fmla="*/ 17 w 136"/>
                  <a:gd name="T19" fmla="*/ 261 h 771"/>
                  <a:gd name="T20" fmla="*/ 17 w 136"/>
                  <a:gd name="T21" fmla="*/ 260 h 771"/>
                  <a:gd name="T22" fmla="*/ 28 w 136"/>
                  <a:gd name="T23" fmla="*/ 308 h 771"/>
                  <a:gd name="T24" fmla="*/ 28 w 136"/>
                  <a:gd name="T25" fmla="*/ 306 h 771"/>
                  <a:gd name="T26" fmla="*/ 47 w 136"/>
                  <a:gd name="T27" fmla="*/ 348 h 771"/>
                  <a:gd name="T28" fmla="*/ 46 w 136"/>
                  <a:gd name="T29" fmla="*/ 346 h 771"/>
                  <a:gd name="T30" fmla="*/ 75 w 136"/>
                  <a:gd name="T31" fmla="*/ 380 h 771"/>
                  <a:gd name="T32" fmla="*/ 103 w 136"/>
                  <a:gd name="T33" fmla="*/ 413 h 771"/>
                  <a:gd name="T34" fmla="*/ 104 w 136"/>
                  <a:gd name="T35" fmla="*/ 415 h 771"/>
                  <a:gd name="T36" fmla="*/ 124 w 136"/>
                  <a:gd name="T37" fmla="*/ 457 h 771"/>
                  <a:gd name="T38" fmla="*/ 124 w 136"/>
                  <a:gd name="T39" fmla="*/ 459 h 771"/>
                  <a:gd name="T40" fmla="*/ 134 w 136"/>
                  <a:gd name="T41" fmla="*/ 508 h 771"/>
                  <a:gd name="T42" fmla="*/ 134 w 136"/>
                  <a:gd name="T43" fmla="*/ 509 h 771"/>
                  <a:gd name="T44" fmla="*/ 136 w 136"/>
                  <a:gd name="T45" fmla="*/ 561 h 771"/>
                  <a:gd name="T46" fmla="*/ 136 w 136"/>
                  <a:gd name="T47" fmla="*/ 563 h 771"/>
                  <a:gd name="T48" fmla="*/ 128 w 136"/>
                  <a:gd name="T49" fmla="*/ 617 h 771"/>
                  <a:gd name="T50" fmla="*/ 112 w 136"/>
                  <a:gd name="T51" fmla="*/ 672 h 771"/>
                  <a:gd name="T52" fmla="*/ 112 w 136"/>
                  <a:gd name="T53" fmla="*/ 673 h 771"/>
                  <a:gd name="T54" fmla="*/ 88 w 136"/>
                  <a:gd name="T55" fmla="*/ 724 h 771"/>
                  <a:gd name="T56" fmla="*/ 87 w 136"/>
                  <a:gd name="T57" fmla="*/ 725 h 771"/>
                  <a:gd name="T58" fmla="*/ 54 w 136"/>
                  <a:gd name="T59" fmla="*/ 771 h 771"/>
                  <a:gd name="T60" fmla="*/ 41 w 136"/>
                  <a:gd name="T61" fmla="*/ 762 h 771"/>
                  <a:gd name="T62" fmla="*/ 74 w 136"/>
                  <a:gd name="T63" fmla="*/ 716 h 771"/>
                  <a:gd name="T64" fmla="*/ 73 w 136"/>
                  <a:gd name="T65" fmla="*/ 717 h 771"/>
                  <a:gd name="T66" fmla="*/ 97 w 136"/>
                  <a:gd name="T67" fmla="*/ 666 h 771"/>
                  <a:gd name="T68" fmla="*/ 97 w 136"/>
                  <a:gd name="T69" fmla="*/ 667 h 771"/>
                  <a:gd name="T70" fmla="*/ 113 w 136"/>
                  <a:gd name="T71" fmla="*/ 614 h 771"/>
                  <a:gd name="T72" fmla="*/ 121 w 136"/>
                  <a:gd name="T73" fmla="*/ 560 h 771"/>
                  <a:gd name="T74" fmla="*/ 120 w 136"/>
                  <a:gd name="T75" fmla="*/ 562 h 771"/>
                  <a:gd name="T76" fmla="*/ 118 w 136"/>
                  <a:gd name="T77" fmla="*/ 510 h 771"/>
                  <a:gd name="T78" fmla="*/ 119 w 136"/>
                  <a:gd name="T79" fmla="*/ 511 h 771"/>
                  <a:gd name="T80" fmla="*/ 109 w 136"/>
                  <a:gd name="T81" fmla="*/ 462 h 771"/>
                  <a:gd name="T82" fmla="*/ 109 w 136"/>
                  <a:gd name="T83" fmla="*/ 464 h 771"/>
                  <a:gd name="T84" fmla="*/ 89 w 136"/>
                  <a:gd name="T85" fmla="*/ 422 h 771"/>
                  <a:gd name="T86" fmla="*/ 90 w 136"/>
                  <a:gd name="T87" fmla="*/ 424 h 771"/>
                  <a:gd name="T88" fmla="*/ 62 w 136"/>
                  <a:gd name="T89" fmla="*/ 391 h 771"/>
                  <a:gd name="T90" fmla="*/ 33 w 136"/>
                  <a:gd name="T91" fmla="*/ 357 h 771"/>
                  <a:gd name="T92" fmla="*/ 32 w 136"/>
                  <a:gd name="T93" fmla="*/ 355 h 771"/>
                  <a:gd name="T94" fmla="*/ 13 w 136"/>
                  <a:gd name="T95" fmla="*/ 313 h 771"/>
                  <a:gd name="T96" fmla="*/ 13 w 136"/>
                  <a:gd name="T97" fmla="*/ 311 h 771"/>
                  <a:gd name="T98" fmla="*/ 2 w 136"/>
                  <a:gd name="T99" fmla="*/ 263 h 771"/>
                  <a:gd name="T100" fmla="*/ 1 w 136"/>
                  <a:gd name="T101" fmla="*/ 262 h 771"/>
                  <a:gd name="T102" fmla="*/ 0 w 136"/>
                  <a:gd name="T103" fmla="*/ 210 h 771"/>
                  <a:gd name="T104" fmla="*/ 1 w 136"/>
                  <a:gd name="T105" fmla="*/ 208 h 771"/>
                  <a:gd name="T106" fmla="*/ 8 w 136"/>
                  <a:gd name="T107" fmla="*/ 154 h 771"/>
                  <a:gd name="T108" fmla="*/ 8 w 136"/>
                  <a:gd name="T109" fmla="*/ 153 h 771"/>
                  <a:gd name="T110" fmla="*/ 24 w 136"/>
                  <a:gd name="T111" fmla="*/ 99 h 771"/>
                  <a:gd name="T112" fmla="*/ 24 w 136"/>
                  <a:gd name="T113" fmla="*/ 98 h 771"/>
                  <a:gd name="T114" fmla="*/ 48 w 136"/>
                  <a:gd name="T115" fmla="*/ 47 h 771"/>
                  <a:gd name="T116" fmla="*/ 49 w 136"/>
                  <a:gd name="T117" fmla="*/ 46 h 771"/>
                  <a:gd name="T118" fmla="*/ 82 w 136"/>
                  <a:gd name="T119" fmla="*/ 0 h 771"/>
                  <a:gd name="T120" fmla="*/ 95 w 136"/>
                  <a:gd name="T121" fmla="*/ 9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771">
                    <a:moveTo>
                      <a:pt x="95" y="9"/>
                    </a:moveTo>
                    <a:lnTo>
                      <a:pt x="62" y="55"/>
                    </a:lnTo>
                    <a:lnTo>
                      <a:pt x="63" y="54"/>
                    </a:lnTo>
                    <a:lnTo>
                      <a:pt x="39" y="105"/>
                    </a:lnTo>
                    <a:lnTo>
                      <a:pt x="39" y="104"/>
                    </a:lnTo>
                    <a:lnTo>
                      <a:pt x="23" y="158"/>
                    </a:lnTo>
                    <a:lnTo>
                      <a:pt x="23" y="156"/>
                    </a:lnTo>
                    <a:lnTo>
                      <a:pt x="16" y="210"/>
                    </a:lnTo>
                    <a:lnTo>
                      <a:pt x="16" y="209"/>
                    </a:lnTo>
                    <a:lnTo>
                      <a:pt x="17" y="261"/>
                    </a:lnTo>
                    <a:lnTo>
                      <a:pt x="17" y="260"/>
                    </a:lnTo>
                    <a:lnTo>
                      <a:pt x="28" y="308"/>
                    </a:lnTo>
                    <a:lnTo>
                      <a:pt x="28" y="306"/>
                    </a:lnTo>
                    <a:lnTo>
                      <a:pt x="47" y="348"/>
                    </a:lnTo>
                    <a:lnTo>
                      <a:pt x="46" y="346"/>
                    </a:lnTo>
                    <a:lnTo>
                      <a:pt x="75" y="380"/>
                    </a:lnTo>
                    <a:lnTo>
                      <a:pt x="103" y="413"/>
                    </a:lnTo>
                    <a:cubicBezTo>
                      <a:pt x="103" y="414"/>
                      <a:pt x="103" y="414"/>
                      <a:pt x="104" y="415"/>
                    </a:cubicBezTo>
                    <a:lnTo>
                      <a:pt x="124" y="457"/>
                    </a:lnTo>
                    <a:cubicBezTo>
                      <a:pt x="124" y="458"/>
                      <a:pt x="124" y="458"/>
                      <a:pt x="124" y="459"/>
                    </a:cubicBezTo>
                    <a:lnTo>
                      <a:pt x="134" y="508"/>
                    </a:lnTo>
                    <a:cubicBezTo>
                      <a:pt x="134" y="508"/>
                      <a:pt x="134" y="509"/>
                      <a:pt x="134" y="509"/>
                    </a:cubicBezTo>
                    <a:lnTo>
                      <a:pt x="136" y="561"/>
                    </a:lnTo>
                    <a:cubicBezTo>
                      <a:pt x="136" y="562"/>
                      <a:pt x="136" y="562"/>
                      <a:pt x="136" y="563"/>
                    </a:cubicBezTo>
                    <a:lnTo>
                      <a:pt x="128" y="617"/>
                    </a:lnTo>
                    <a:lnTo>
                      <a:pt x="112" y="672"/>
                    </a:lnTo>
                    <a:cubicBezTo>
                      <a:pt x="112" y="672"/>
                      <a:pt x="112" y="673"/>
                      <a:pt x="112" y="673"/>
                    </a:cubicBezTo>
                    <a:lnTo>
                      <a:pt x="88" y="724"/>
                    </a:lnTo>
                    <a:cubicBezTo>
                      <a:pt x="88" y="724"/>
                      <a:pt x="87" y="725"/>
                      <a:pt x="87" y="725"/>
                    </a:cubicBezTo>
                    <a:lnTo>
                      <a:pt x="54" y="771"/>
                    </a:lnTo>
                    <a:lnTo>
                      <a:pt x="41" y="762"/>
                    </a:lnTo>
                    <a:lnTo>
                      <a:pt x="74" y="716"/>
                    </a:lnTo>
                    <a:lnTo>
                      <a:pt x="73" y="717"/>
                    </a:lnTo>
                    <a:lnTo>
                      <a:pt x="97" y="666"/>
                    </a:lnTo>
                    <a:lnTo>
                      <a:pt x="97" y="667"/>
                    </a:lnTo>
                    <a:lnTo>
                      <a:pt x="113" y="614"/>
                    </a:lnTo>
                    <a:lnTo>
                      <a:pt x="121" y="560"/>
                    </a:lnTo>
                    <a:lnTo>
                      <a:pt x="120" y="562"/>
                    </a:lnTo>
                    <a:lnTo>
                      <a:pt x="118" y="510"/>
                    </a:lnTo>
                    <a:lnTo>
                      <a:pt x="119" y="511"/>
                    </a:lnTo>
                    <a:lnTo>
                      <a:pt x="109" y="462"/>
                    </a:lnTo>
                    <a:lnTo>
                      <a:pt x="109" y="464"/>
                    </a:lnTo>
                    <a:lnTo>
                      <a:pt x="89" y="422"/>
                    </a:lnTo>
                    <a:lnTo>
                      <a:pt x="90" y="424"/>
                    </a:lnTo>
                    <a:lnTo>
                      <a:pt x="62" y="391"/>
                    </a:lnTo>
                    <a:lnTo>
                      <a:pt x="33" y="357"/>
                    </a:lnTo>
                    <a:cubicBezTo>
                      <a:pt x="33" y="356"/>
                      <a:pt x="32" y="355"/>
                      <a:pt x="32" y="355"/>
                    </a:cubicBezTo>
                    <a:lnTo>
                      <a:pt x="13" y="313"/>
                    </a:lnTo>
                    <a:cubicBezTo>
                      <a:pt x="13" y="312"/>
                      <a:pt x="13" y="312"/>
                      <a:pt x="13" y="311"/>
                    </a:cubicBezTo>
                    <a:lnTo>
                      <a:pt x="2" y="263"/>
                    </a:lnTo>
                    <a:cubicBezTo>
                      <a:pt x="2" y="263"/>
                      <a:pt x="1" y="262"/>
                      <a:pt x="1" y="262"/>
                    </a:cubicBezTo>
                    <a:lnTo>
                      <a:pt x="0" y="210"/>
                    </a:lnTo>
                    <a:cubicBezTo>
                      <a:pt x="0" y="209"/>
                      <a:pt x="0" y="209"/>
                      <a:pt x="1" y="208"/>
                    </a:cubicBezTo>
                    <a:lnTo>
                      <a:pt x="8" y="154"/>
                    </a:lnTo>
                    <a:cubicBezTo>
                      <a:pt x="8" y="154"/>
                      <a:pt x="8" y="154"/>
                      <a:pt x="8" y="153"/>
                    </a:cubicBezTo>
                    <a:lnTo>
                      <a:pt x="24" y="99"/>
                    </a:lnTo>
                    <a:cubicBezTo>
                      <a:pt x="24" y="99"/>
                      <a:pt x="24" y="98"/>
                      <a:pt x="24" y="98"/>
                    </a:cubicBezTo>
                    <a:lnTo>
                      <a:pt x="48" y="47"/>
                    </a:lnTo>
                    <a:cubicBezTo>
                      <a:pt x="48" y="47"/>
                      <a:pt x="49" y="46"/>
                      <a:pt x="49" y="46"/>
                    </a:cubicBezTo>
                    <a:lnTo>
                      <a:pt x="82" y="0"/>
                    </a:lnTo>
                    <a:lnTo>
                      <a:pt x="95" y="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2">
                <a:extLst>
                  <a:ext uri="{FF2B5EF4-FFF2-40B4-BE49-F238E27FC236}">
                    <a16:creationId xmlns:a16="http://schemas.microsoft.com/office/drawing/2014/main" id="{CA29B818-2C0B-497D-AA4F-DC4FF9330837}"/>
                  </a:ext>
                </a:extLst>
              </p:cNvPr>
              <p:cNvSpPr>
                <a:spLocks noEditPoints="1"/>
              </p:cNvSpPr>
              <p:nvPr/>
            </p:nvSpPr>
            <p:spPr bwMode="auto">
              <a:xfrm>
                <a:off x="2666" y="745"/>
                <a:ext cx="5" cy="2344"/>
              </a:xfrm>
              <a:custGeom>
                <a:avLst/>
                <a:gdLst>
                  <a:gd name="T0" fmla="*/ 0 w 5"/>
                  <a:gd name="T1" fmla="*/ 2309 h 2344"/>
                  <a:gd name="T2" fmla="*/ 0 w 5"/>
                  <a:gd name="T3" fmla="*/ 2255 h 2344"/>
                  <a:gd name="T4" fmla="*/ 5 w 5"/>
                  <a:gd name="T5" fmla="*/ 2221 h 2344"/>
                  <a:gd name="T6" fmla="*/ 5 w 5"/>
                  <a:gd name="T7" fmla="*/ 2207 h 2344"/>
                  <a:gd name="T8" fmla="*/ 0 w 5"/>
                  <a:gd name="T9" fmla="*/ 2173 h 2344"/>
                  <a:gd name="T10" fmla="*/ 0 w 5"/>
                  <a:gd name="T11" fmla="*/ 2104 h 2344"/>
                  <a:gd name="T12" fmla="*/ 0 w 5"/>
                  <a:gd name="T13" fmla="*/ 2051 h 2344"/>
                  <a:gd name="T14" fmla="*/ 5 w 5"/>
                  <a:gd name="T15" fmla="*/ 2016 h 2344"/>
                  <a:gd name="T16" fmla="*/ 5 w 5"/>
                  <a:gd name="T17" fmla="*/ 2001 h 2344"/>
                  <a:gd name="T18" fmla="*/ 0 w 5"/>
                  <a:gd name="T19" fmla="*/ 1967 h 2344"/>
                  <a:gd name="T20" fmla="*/ 0 w 5"/>
                  <a:gd name="T21" fmla="*/ 1899 h 2344"/>
                  <a:gd name="T22" fmla="*/ 0 w 5"/>
                  <a:gd name="T23" fmla="*/ 1845 h 2344"/>
                  <a:gd name="T24" fmla="*/ 5 w 5"/>
                  <a:gd name="T25" fmla="*/ 1811 h 2344"/>
                  <a:gd name="T26" fmla="*/ 5 w 5"/>
                  <a:gd name="T27" fmla="*/ 1797 h 2344"/>
                  <a:gd name="T28" fmla="*/ 0 w 5"/>
                  <a:gd name="T29" fmla="*/ 1762 h 2344"/>
                  <a:gd name="T30" fmla="*/ 0 w 5"/>
                  <a:gd name="T31" fmla="*/ 1694 h 2344"/>
                  <a:gd name="T32" fmla="*/ 0 w 5"/>
                  <a:gd name="T33" fmla="*/ 1640 h 2344"/>
                  <a:gd name="T34" fmla="*/ 5 w 5"/>
                  <a:gd name="T35" fmla="*/ 1606 h 2344"/>
                  <a:gd name="T36" fmla="*/ 5 w 5"/>
                  <a:gd name="T37" fmla="*/ 1591 h 2344"/>
                  <a:gd name="T38" fmla="*/ 0 w 5"/>
                  <a:gd name="T39" fmla="*/ 1557 h 2344"/>
                  <a:gd name="T40" fmla="*/ 0 w 5"/>
                  <a:gd name="T41" fmla="*/ 1489 h 2344"/>
                  <a:gd name="T42" fmla="*/ 0 w 5"/>
                  <a:gd name="T43" fmla="*/ 1435 h 2344"/>
                  <a:gd name="T44" fmla="*/ 5 w 5"/>
                  <a:gd name="T45" fmla="*/ 1401 h 2344"/>
                  <a:gd name="T46" fmla="*/ 5 w 5"/>
                  <a:gd name="T47" fmla="*/ 1386 h 2344"/>
                  <a:gd name="T48" fmla="*/ 0 w 5"/>
                  <a:gd name="T49" fmla="*/ 1352 h 2344"/>
                  <a:gd name="T50" fmla="*/ 0 w 5"/>
                  <a:gd name="T51" fmla="*/ 1284 h 2344"/>
                  <a:gd name="T52" fmla="*/ 0 w 5"/>
                  <a:gd name="T53" fmla="*/ 1230 h 2344"/>
                  <a:gd name="T54" fmla="*/ 5 w 5"/>
                  <a:gd name="T55" fmla="*/ 1196 h 2344"/>
                  <a:gd name="T56" fmla="*/ 5 w 5"/>
                  <a:gd name="T57" fmla="*/ 1181 h 2344"/>
                  <a:gd name="T58" fmla="*/ 0 w 5"/>
                  <a:gd name="T59" fmla="*/ 1147 h 2344"/>
                  <a:gd name="T60" fmla="*/ 0 w 5"/>
                  <a:gd name="T61" fmla="*/ 1079 h 2344"/>
                  <a:gd name="T62" fmla="*/ 0 w 5"/>
                  <a:gd name="T63" fmla="*/ 1025 h 2344"/>
                  <a:gd name="T64" fmla="*/ 5 w 5"/>
                  <a:gd name="T65" fmla="*/ 991 h 2344"/>
                  <a:gd name="T66" fmla="*/ 5 w 5"/>
                  <a:gd name="T67" fmla="*/ 976 h 2344"/>
                  <a:gd name="T68" fmla="*/ 0 w 5"/>
                  <a:gd name="T69" fmla="*/ 942 h 2344"/>
                  <a:gd name="T70" fmla="*/ 0 w 5"/>
                  <a:gd name="T71" fmla="*/ 874 h 2344"/>
                  <a:gd name="T72" fmla="*/ 0 w 5"/>
                  <a:gd name="T73" fmla="*/ 820 h 2344"/>
                  <a:gd name="T74" fmla="*/ 5 w 5"/>
                  <a:gd name="T75" fmla="*/ 786 h 2344"/>
                  <a:gd name="T76" fmla="*/ 5 w 5"/>
                  <a:gd name="T77" fmla="*/ 771 h 2344"/>
                  <a:gd name="T78" fmla="*/ 0 w 5"/>
                  <a:gd name="T79" fmla="*/ 737 h 2344"/>
                  <a:gd name="T80" fmla="*/ 0 w 5"/>
                  <a:gd name="T81" fmla="*/ 669 h 2344"/>
                  <a:gd name="T82" fmla="*/ 0 w 5"/>
                  <a:gd name="T83" fmla="*/ 615 h 2344"/>
                  <a:gd name="T84" fmla="*/ 5 w 5"/>
                  <a:gd name="T85" fmla="*/ 581 h 2344"/>
                  <a:gd name="T86" fmla="*/ 5 w 5"/>
                  <a:gd name="T87" fmla="*/ 566 h 2344"/>
                  <a:gd name="T88" fmla="*/ 0 w 5"/>
                  <a:gd name="T89" fmla="*/ 532 h 2344"/>
                  <a:gd name="T90" fmla="*/ 0 w 5"/>
                  <a:gd name="T91" fmla="*/ 463 h 2344"/>
                  <a:gd name="T92" fmla="*/ 0 w 5"/>
                  <a:gd name="T93" fmla="*/ 410 h 2344"/>
                  <a:gd name="T94" fmla="*/ 5 w 5"/>
                  <a:gd name="T95" fmla="*/ 376 h 2344"/>
                  <a:gd name="T96" fmla="*/ 5 w 5"/>
                  <a:gd name="T97" fmla="*/ 361 h 2344"/>
                  <a:gd name="T98" fmla="*/ 0 w 5"/>
                  <a:gd name="T99" fmla="*/ 327 h 2344"/>
                  <a:gd name="T100" fmla="*/ 0 w 5"/>
                  <a:gd name="T101" fmla="*/ 258 h 2344"/>
                  <a:gd name="T102" fmla="*/ 0 w 5"/>
                  <a:gd name="T103" fmla="*/ 205 h 2344"/>
                  <a:gd name="T104" fmla="*/ 5 w 5"/>
                  <a:gd name="T105" fmla="*/ 170 h 2344"/>
                  <a:gd name="T106" fmla="*/ 5 w 5"/>
                  <a:gd name="T107" fmla="*/ 156 h 2344"/>
                  <a:gd name="T108" fmla="*/ 0 w 5"/>
                  <a:gd name="T109" fmla="*/ 122 h 2344"/>
                  <a:gd name="T110" fmla="*/ 0 w 5"/>
                  <a:gd name="T111" fmla="*/ 53 h 2344"/>
                  <a:gd name="T112" fmla="*/ 0 w 5"/>
                  <a:gd name="T113" fmla="*/ 0 h 2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 h="2344">
                    <a:moveTo>
                      <a:pt x="0" y="2344"/>
                    </a:moveTo>
                    <a:lnTo>
                      <a:pt x="0" y="2324"/>
                    </a:lnTo>
                    <a:lnTo>
                      <a:pt x="5" y="2324"/>
                    </a:lnTo>
                    <a:lnTo>
                      <a:pt x="5" y="2344"/>
                    </a:lnTo>
                    <a:lnTo>
                      <a:pt x="0" y="2344"/>
                    </a:lnTo>
                    <a:close/>
                    <a:moveTo>
                      <a:pt x="0" y="2309"/>
                    </a:moveTo>
                    <a:lnTo>
                      <a:pt x="0" y="2290"/>
                    </a:lnTo>
                    <a:lnTo>
                      <a:pt x="5" y="2290"/>
                    </a:lnTo>
                    <a:lnTo>
                      <a:pt x="5" y="2309"/>
                    </a:lnTo>
                    <a:lnTo>
                      <a:pt x="0" y="2309"/>
                    </a:lnTo>
                    <a:close/>
                    <a:moveTo>
                      <a:pt x="0" y="2275"/>
                    </a:moveTo>
                    <a:lnTo>
                      <a:pt x="0" y="2255"/>
                    </a:lnTo>
                    <a:lnTo>
                      <a:pt x="5" y="2255"/>
                    </a:lnTo>
                    <a:lnTo>
                      <a:pt x="5" y="2275"/>
                    </a:lnTo>
                    <a:lnTo>
                      <a:pt x="0" y="2275"/>
                    </a:lnTo>
                    <a:close/>
                    <a:moveTo>
                      <a:pt x="0" y="2241"/>
                    </a:moveTo>
                    <a:lnTo>
                      <a:pt x="0" y="2221"/>
                    </a:lnTo>
                    <a:lnTo>
                      <a:pt x="5" y="2221"/>
                    </a:lnTo>
                    <a:lnTo>
                      <a:pt x="5" y="2241"/>
                    </a:lnTo>
                    <a:lnTo>
                      <a:pt x="0" y="2241"/>
                    </a:lnTo>
                    <a:close/>
                    <a:moveTo>
                      <a:pt x="0" y="2207"/>
                    </a:moveTo>
                    <a:lnTo>
                      <a:pt x="0" y="2187"/>
                    </a:lnTo>
                    <a:lnTo>
                      <a:pt x="5" y="2187"/>
                    </a:lnTo>
                    <a:lnTo>
                      <a:pt x="5" y="2207"/>
                    </a:lnTo>
                    <a:lnTo>
                      <a:pt x="0" y="2207"/>
                    </a:lnTo>
                    <a:close/>
                    <a:moveTo>
                      <a:pt x="0" y="2173"/>
                    </a:moveTo>
                    <a:lnTo>
                      <a:pt x="0" y="2153"/>
                    </a:lnTo>
                    <a:lnTo>
                      <a:pt x="5" y="2153"/>
                    </a:lnTo>
                    <a:lnTo>
                      <a:pt x="5" y="2173"/>
                    </a:lnTo>
                    <a:lnTo>
                      <a:pt x="0" y="2173"/>
                    </a:lnTo>
                    <a:close/>
                    <a:moveTo>
                      <a:pt x="0" y="2138"/>
                    </a:moveTo>
                    <a:lnTo>
                      <a:pt x="0" y="2119"/>
                    </a:lnTo>
                    <a:lnTo>
                      <a:pt x="5" y="2119"/>
                    </a:lnTo>
                    <a:lnTo>
                      <a:pt x="5" y="2138"/>
                    </a:lnTo>
                    <a:lnTo>
                      <a:pt x="0" y="2138"/>
                    </a:lnTo>
                    <a:close/>
                    <a:moveTo>
                      <a:pt x="0" y="2104"/>
                    </a:moveTo>
                    <a:lnTo>
                      <a:pt x="0" y="2085"/>
                    </a:lnTo>
                    <a:lnTo>
                      <a:pt x="5" y="2085"/>
                    </a:lnTo>
                    <a:lnTo>
                      <a:pt x="5" y="2104"/>
                    </a:lnTo>
                    <a:lnTo>
                      <a:pt x="0" y="2104"/>
                    </a:lnTo>
                    <a:close/>
                    <a:moveTo>
                      <a:pt x="0" y="2070"/>
                    </a:moveTo>
                    <a:lnTo>
                      <a:pt x="0" y="2051"/>
                    </a:lnTo>
                    <a:lnTo>
                      <a:pt x="5" y="2051"/>
                    </a:lnTo>
                    <a:lnTo>
                      <a:pt x="5" y="2070"/>
                    </a:lnTo>
                    <a:lnTo>
                      <a:pt x="0" y="2070"/>
                    </a:lnTo>
                    <a:close/>
                    <a:moveTo>
                      <a:pt x="0" y="2036"/>
                    </a:moveTo>
                    <a:lnTo>
                      <a:pt x="0" y="2016"/>
                    </a:lnTo>
                    <a:lnTo>
                      <a:pt x="5" y="2016"/>
                    </a:lnTo>
                    <a:lnTo>
                      <a:pt x="5" y="2036"/>
                    </a:lnTo>
                    <a:lnTo>
                      <a:pt x="0" y="2036"/>
                    </a:lnTo>
                    <a:close/>
                    <a:moveTo>
                      <a:pt x="0" y="2001"/>
                    </a:moveTo>
                    <a:lnTo>
                      <a:pt x="0" y="1982"/>
                    </a:lnTo>
                    <a:lnTo>
                      <a:pt x="5" y="1982"/>
                    </a:lnTo>
                    <a:lnTo>
                      <a:pt x="5" y="2001"/>
                    </a:lnTo>
                    <a:lnTo>
                      <a:pt x="0" y="2001"/>
                    </a:lnTo>
                    <a:close/>
                    <a:moveTo>
                      <a:pt x="0" y="1967"/>
                    </a:moveTo>
                    <a:lnTo>
                      <a:pt x="0" y="1948"/>
                    </a:lnTo>
                    <a:lnTo>
                      <a:pt x="5" y="1948"/>
                    </a:lnTo>
                    <a:lnTo>
                      <a:pt x="5" y="1967"/>
                    </a:lnTo>
                    <a:lnTo>
                      <a:pt x="0" y="1967"/>
                    </a:lnTo>
                    <a:close/>
                    <a:moveTo>
                      <a:pt x="0" y="1933"/>
                    </a:moveTo>
                    <a:lnTo>
                      <a:pt x="0" y="1914"/>
                    </a:lnTo>
                    <a:lnTo>
                      <a:pt x="5" y="1914"/>
                    </a:lnTo>
                    <a:lnTo>
                      <a:pt x="5" y="1933"/>
                    </a:lnTo>
                    <a:lnTo>
                      <a:pt x="0" y="1933"/>
                    </a:lnTo>
                    <a:close/>
                    <a:moveTo>
                      <a:pt x="0" y="1899"/>
                    </a:moveTo>
                    <a:lnTo>
                      <a:pt x="0" y="1880"/>
                    </a:lnTo>
                    <a:lnTo>
                      <a:pt x="5" y="1880"/>
                    </a:lnTo>
                    <a:lnTo>
                      <a:pt x="5" y="1899"/>
                    </a:lnTo>
                    <a:lnTo>
                      <a:pt x="0" y="1899"/>
                    </a:lnTo>
                    <a:close/>
                    <a:moveTo>
                      <a:pt x="0" y="1865"/>
                    </a:moveTo>
                    <a:lnTo>
                      <a:pt x="0" y="1845"/>
                    </a:lnTo>
                    <a:lnTo>
                      <a:pt x="5" y="1845"/>
                    </a:lnTo>
                    <a:lnTo>
                      <a:pt x="5" y="1865"/>
                    </a:lnTo>
                    <a:lnTo>
                      <a:pt x="0" y="1865"/>
                    </a:lnTo>
                    <a:close/>
                    <a:moveTo>
                      <a:pt x="0" y="1831"/>
                    </a:moveTo>
                    <a:lnTo>
                      <a:pt x="0" y="1811"/>
                    </a:lnTo>
                    <a:lnTo>
                      <a:pt x="5" y="1811"/>
                    </a:lnTo>
                    <a:lnTo>
                      <a:pt x="5" y="1831"/>
                    </a:lnTo>
                    <a:lnTo>
                      <a:pt x="0" y="1831"/>
                    </a:lnTo>
                    <a:close/>
                    <a:moveTo>
                      <a:pt x="0" y="1797"/>
                    </a:moveTo>
                    <a:lnTo>
                      <a:pt x="0" y="1777"/>
                    </a:lnTo>
                    <a:lnTo>
                      <a:pt x="5" y="1777"/>
                    </a:lnTo>
                    <a:lnTo>
                      <a:pt x="5" y="1797"/>
                    </a:lnTo>
                    <a:lnTo>
                      <a:pt x="0" y="1797"/>
                    </a:lnTo>
                    <a:close/>
                    <a:moveTo>
                      <a:pt x="0" y="1762"/>
                    </a:moveTo>
                    <a:lnTo>
                      <a:pt x="0" y="1743"/>
                    </a:lnTo>
                    <a:lnTo>
                      <a:pt x="5" y="1743"/>
                    </a:lnTo>
                    <a:lnTo>
                      <a:pt x="5" y="1762"/>
                    </a:lnTo>
                    <a:lnTo>
                      <a:pt x="0" y="1762"/>
                    </a:lnTo>
                    <a:close/>
                    <a:moveTo>
                      <a:pt x="0" y="1728"/>
                    </a:moveTo>
                    <a:lnTo>
                      <a:pt x="0" y="1709"/>
                    </a:lnTo>
                    <a:lnTo>
                      <a:pt x="5" y="1709"/>
                    </a:lnTo>
                    <a:lnTo>
                      <a:pt x="5" y="1728"/>
                    </a:lnTo>
                    <a:lnTo>
                      <a:pt x="0" y="1728"/>
                    </a:lnTo>
                    <a:close/>
                    <a:moveTo>
                      <a:pt x="0" y="1694"/>
                    </a:moveTo>
                    <a:lnTo>
                      <a:pt x="0" y="1674"/>
                    </a:lnTo>
                    <a:lnTo>
                      <a:pt x="5" y="1674"/>
                    </a:lnTo>
                    <a:lnTo>
                      <a:pt x="5" y="1694"/>
                    </a:lnTo>
                    <a:lnTo>
                      <a:pt x="0" y="1694"/>
                    </a:lnTo>
                    <a:close/>
                    <a:moveTo>
                      <a:pt x="0" y="1660"/>
                    </a:moveTo>
                    <a:lnTo>
                      <a:pt x="0" y="1640"/>
                    </a:lnTo>
                    <a:lnTo>
                      <a:pt x="5" y="1640"/>
                    </a:lnTo>
                    <a:lnTo>
                      <a:pt x="5" y="1660"/>
                    </a:lnTo>
                    <a:lnTo>
                      <a:pt x="0" y="1660"/>
                    </a:lnTo>
                    <a:close/>
                    <a:moveTo>
                      <a:pt x="0" y="1626"/>
                    </a:moveTo>
                    <a:lnTo>
                      <a:pt x="0" y="1606"/>
                    </a:lnTo>
                    <a:lnTo>
                      <a:pt x="5" y="1606"/>
                    </a:lnTo>
                    <a:lnTo>
                      <a:pt x="5" y="1626"/>
                    </a:lnTo>
                    <a:lnTo>
                      <a:pt x="0" y="1626"/>
                    </a:lnTo>
                    <a:close/>
                    <a:moveTo>
                      <a:pt x="0" y="1591"/>
                    </a:moveTo>
                    <a:lnTo>
                      <a:pt x="0" y="1572"/>
                    </a:lnTo>
                    <a:lnTo>
                      <a:pt x="5" y="1572"/>
                    </a:lnTo>
                    <a:lnTo>
                      <a:pt x="5" y="1591"/>
                    </a:lnTo>
                    <a:lnTo>
                      <a:pt x="0" y="1591"/>
                    </a:lnTo>
                    <a:close/>
                    <a:moveTo>
                      <a:pt x="0" y="1557"/>
                    </a:moveTo>
                    <a:lnTo>
                      <a:pt x="0" y="1538"/>
                    </a:lnTo>
                    <a:lnTo>
                      <a:pt x="5" y="1538"/>
                    </a:lnTo>
                    <a:lnTo>
                      <a:pt x="5" y="1557"/>
                    </a:lnTo>
                    <a:lnTo>
                      <a:pt x="0" y="1557"/>
                    </a:lnTo>
                    <a:close/>
                    <a:moveTo>
                      <a:pt x="0" y="1523"/>
                    </a:moveTo>
                    <a:lnTo>
                      <a:pt x="0" y="1504"/>
                    </a:lnTo>
                    <a:lnTo>
                      <a:pt x="5" y="1504"/>
                    </a:lnTo>
                    <a:lnTo>
                      <a:pt x="5" y="1523"/>
                    </a:lnTo>
                    <a:lnTo>
                      <a:pt x="0" y="1523"/>
                    </a:lnTo>
                    <a:close/>
                    <a:moveTo>
                      <a:pt x="0" y="1489"/>
                    </a:moveTo>
                    <a:lnTo>
                      <a:pt x="0" y="1469"/>
                    </a:lnTo>
                    <a:lnTo>
                      <a:pt x="5" y="1469"/>
                    </a:lnTo>
                    <a:lnTo>
                      <a:pt x="5" y="1489"/>
                    </a:lnTo>
                    <a:lnTo>
                      <a:pt x="0" y="1489"/>
                    </a:lnTo>
                    <a:close/>
                    <a:moveTo>
                      <a:pt x="0" y="1455"/>
                    </a:moveTo>
                    <a:lnTo>
                      <a:pt x="0" y="1435"/>
                    </a:lnTo>
                    <a:lnTo>
                      <a:pt x="5" y="1435"/>
                    </a:lnTo>
                    <a:lnTo>
                      <a:pt x="5" y="1455"/>
                    </a:lnTo>
                    <a:lnTo>
                      <a:pt x="0" y="1455"/>
                    </a:lnTo>
                    <a:close/>
                    <a:moveTo>
                      <a:pt x="0" y="1421"/>
                    </a:moveTo>
                    <a:lnTo>
                      <a:pt x="0" y="1401"/>
                    </a:lnTo>
                    <a:lnTo>
                      <a:pt x="5" y="1401"/>
                    </a:lnTo>
                    <a:lnTo>
                      <a:pt x="5" y="1421"/>
                    </a:lnTo>
                    <a:lnTo>
                      <a:pt x="0" y="1421"/>
                    </a:lnTo>
                    <a:close/>
                    <a:moveTo>
                      <a:pt x="0" y="1386"/>
                    </a:moveTo>
                    <a:lnTo>
                      <a:pt x="0" y="1367"/>
                    </a:lnTo>
                    <a:lnTo>
                      <a:pt x="5" y="1367"/>
                    </a:lnTo>
                    <a:lnTo>
                      <a:pt x="5" y="1386"/>
                    </a:lnTo>
                    <a:lnTo>
                      <a:pt x="0" y="1386"/>
                    </a:lnTo>
                    <a:close/>
                    <a:moveTo>
                      <a:pt x="0" y="1352"/>
                    </a:moveTo>
                    <a:lnTo>
                      <a:pt x="0" y="1333"/>
                    </a:lnTo>
                    <a:lnTo>
                      <a:pt x="5" y="1333"/>
                    </a:lnTo>
                    <a:lnTo>
                      <a:pt x="5" y="1352"/>
                    </a:lnTo>
                    <a:lnTo>
                      <a:pt x="0" y="1352"/>
                    </a:lnTo>
                    <a:close/>
                    <a:moveTo>
                      <a:pt x="0" y="1318"/>
                    </a:moveTo>
                    <a:lnTo>
                      <a:pt x="0" y="1298"/>
                    </a:lnTo>
                    <a:lnTo>
                      <a:pt x="5" y="1298"/>
                    </a:lnTo>
                    <a:lnTo>
                      <a:pt x="5" y="1318"/>
                    </a:lnTo>
                    <a:lnTo>
                      <a:pt x="0" y="1318"/>
                    </a:lnTo>
                    <a:close/>
                    <a:moveTo>
                      <a:pt x="0" y="1284"/>
                    </a:moveTo>
                    <a:lnTo>
                      <a:pt x="0" y="1264"/>
                    </a:lnTo>
                    <a:lnTo>
                      <a:pt x="5" y="1264"/>
                    </a:lnTo>
                    <a:lnTo>
                      <a:pt x="5" y="1284"/>
                    </a:lnTo>
                    <a:lnTo>
                      <a:pt x="0" y="1284"/>
                    </a:lnTo>
                    <a:close/>
                    <a:moveTo>
                      <a:pt x="0" y="1250"/>
                    </a:moveTo>
                    <a:lnTo>
                      <a:pt x="0" y="1230"/>
                    </a:lnTo>
                    <a:lnTo>
                      <a:pt x="5" y="1230"/>
                    </a:lnTo>
                    <a:lnTo>
                      <a:pt x="5" y="1250"/>
                    </a:lnTo>
                    <a:lnTo>
                      <a:pt x="0" y="1250"/>
                    </a:lnTo>
                    <a:close/>
                    <a:moveTo>
                      <a:pt x="0" y="1216"/>
                    </a:moveTo>
                    <a:lnTo>
                      <a:pt x="0" y="1196"/>
                    </a:lnTo>
                    <a:lnTo>
                      <a:pt x="5" y="1196"/>
                    </a:lnTo>
                    <a:lnTo>
                      <a:pt x="5" y="1216"/>
                    </a:lnTo>
                    <a:lnTo>
                      <a:pt x="0" y="1216"/>
                    </a:lnTo>
                    <a:close/>
                    <a:moveTo>
                      <a:pt x="0" y="1181"/>
                    </a:moveTo>
                    <a:lnTo>
                      <a:pt x="0" y="1162"/>
                    </a:lnTo>
                    <a:lnTo>
                      <a:pt x="5" y="1162"/>
                    </a:lnTo>
                    <a:lnTo>
                      <a:pt x="5" y="1181"/>
                    </a:lnTo>
                    <a:lnTo>
                      <a:pt x="0" y="1181"/>
                    </a:lnTo>
                    <a:close/>
                    <a:moveTo>
                      <a:pt x="0" y="1147"/>
                    </a:moveTo>
                    <a:lnTo>
                      <a:pt x="0" y="1128"/>
                    </a:lnTo>
                    <a:lnTo>
                      <a:pt x="5" y="1128"/>
                    </a:lnTo>
                    <a:lnTo>
                      <a:pt x="5" y="1147"/>
                    </a:lnTo>
                    <a:lnTo>
                      <a:pt x="0" y="1147"/>
                    </a:lnTo>
                    <a:close/>
                    <a:moveTo>
                      <a:pt x="0" y="1113"/>
                    </a:moveTo>
                    <a:lnTo>
                      <a:pt x="0" y="1093"/>
                    </a:lnTo>
                    <a:lnTo>
                      <a:pt x="5" y="1093"/>
                    </a:lnTo>
                    <a:lnTo>
                      <a:pt x="5" y="1113"/>
                    </a:lnTo>
                    <a:lnTo>
                      <a:pt x="0" y="1113"/>
                    </a:lnTo>
                    <a:close/>
                    <a:moveTo>
                      <a:pt x="0" y="1079"/>
                    </a:moveTo>
                    <a:lnTo>
                      <a:pt x="0" y="1059"/>
                    </a:lnTo>
                    <a:lnTo>
                      <a:pt x="5" y="1059"/>
                    </a:lnTo>
                    <a:lnTo>
                      <a:pt x="5" y="1079"/>
                    </a:lnTo>
                    <a:lnTo>
                      <a:pt x="0" y="1079"/>
                    </a:lnTo>
                    <a:close/>
                    <a:moveTo>
                      <a:pt x="0" y="1044"/>
                    </a:moveTo>
                    <a:lnTo>
                      <a:pt x="0" y="1025"/>
                    </a:lnTo>
                    <a:lnTo>
                      <a:pt x="5" y="1025"/>
                    </a:lnTo>
                    <a:lnTo>
                      <a:pt x="5" y="1044"/>
                    </a:lnTo>
                    <a:lnTo>
                      <a:pt x="0" y="1044"/>
                    </a:lnTo>
                    <a:close/>
                    <a:moveTo>
                      <a:pt x="0" y="1010"/>
                    </a:moveTo>
                    <a:lnTo>
                      <a:pt x="0" y="991"/>
                    </a:lnTo>
                    <a:lnTo>
                      <a:pt x="5" y="991"/>
                    </a:lnTo>
                    <a:lnTo>
                      <a:pt x="5" y="1010"/>
                    </a:lnTo>
                    <a:lnTo>
                      <a:pt x="0" y="1010"/>
                    </a:lnTo>
                    <a:close/>
                    <a:moveTo>
                      <a:pt x="0" y="976"/>
                    </a:moveTo>
                    <a:lnTo>
                      <a:pt x="0" y="957"/>
                    </a:lnTo>
                    <a:lnTo>
                      <a:pt x="5" y="957"/>
                    </a:lnTo>
                    <a:lnTo>
                      <a:pt x="5" y="976"/>
                    </a:lnTo>
                    <a:lnTo>
                      <a:pt x="0" y="976"/>
                    </a:lnTo>
                    <a:close/>
                    <a:moveTo>
                      <a:pt x="0" y="942"/>
                    </a:moveTo>
                    <a:lnTo>
                      <a:pt x="0" y="923"/>
                    </a:lnTo>
                    <a:lnTo>
                      <a:pt x="5" y="923"/>
                    </a:lnTo>
                    <a:lnTo>
                      <a:pt x="5" y="942"/>
                    </a:lnTo>
                    <a:lnTo>
                      <a:pt x="0" y="942"/>
                    </a:lnTo>
                    <a:close/>
                    <a:moveTo>
                      <a:pt x="0" y="908"/>
                    </a:moveTo>
                    <a:lnTo>
                      <a:pt x="0" y="888"/>
                    </a:lnTo>
                    <a:lnTo>
                      <a:pt x="5" y="888"/>
                    </a:lnTo>
                    <a:lnTo>
                      <a:pt x="5" y="908"/>
                    </a:lnTo>
                    <a:lnTo>
                      <a:pt x="0" y="908"/>
                    </a:lnTo>
                    <a:close/>
                    <a:moveTo>
                      <a:pt x="0" y="874"/>
                    </a:moveTo>
                    <a:lnTo>
                      <a:pt x="0" y="854"/>
                    </a:lnTo>
                    <a:lnTo>
                      <a:pt x="5" y="854"/>
                    </a:lnTo>
                    <a:lnTo>
                      <a:pt x="5" y="874"/>
                    </a:lnTo>
                    <a:lnTo>
                      <a:pt x="0" y="874"/>
                    </a:lnTo>
                    <a:close/>
                    <a:moveTo>
                      <a:pt x="0" y="840"/>
                    </a:moveTo>
                    <a:lnTo>
                      <a:pt x="0" y="820"/>
                    </a:lnTo>
                    <a:lnTo>
                      <a:pt x="5" y="820"/>
                    </a:lnTo>
                    <a:lnTo>
                      <a:pt x="5" y="840"/>
                    </a:lnTo>
                    <a:lnTo>
                      <a:pt x="0" y="840"/>
                    </a:lnTo>
                    <a:close/>
                    <a:moveTo>
                      <a:pt x="0" y="805"/>
                    </a:moveTo>
                    <a:lnTo>
                      <a:pt x="0" y="786"/>
                    </a:lnTo>
                    <a:lnTo>
                      <a:pt x="5" y="786"/>
                    </a:lnTo>
                    <a:lnTo>
                      <a:pt x="5" y="805"/>
                    </a:lnTo>
                    <a:lnTo>
                      <a:pt x="0" y="805"/>
                    </a:lnTo>
                    <a:close/>
                    <a:moveTo>
                      <a:pt x="0" y="771"/>
                    </a:moveTo>
                    <a:lnTo>
                      <a:pt x="0" y="751"/>
                    </a:lnTo>
                    <a:lnTo>
                      <a:pt x="5" y="751"/>
                    </a:lnTo>
                    <a:lnTo>
                      <a:pt x="5" y="771"/>
                    </a:lnTo>
                    <a:lnTo>
                      <a:pt x="0" y="771"/>
                    </a:lnTo>
                    <a:close/>
                    <a:moveTo>
                      <a:pt x="0" y="737"/>
                    </a:moveTo>
                    <a:lnTo>
                      <a:pt x="0" y="717"/>
                    </a:lnTo>
                    <a:lnTo>
                      <a:pt x="5" y="717"/>
                    </a:lnTo>
                    <a:lnTo>
                      <a:pt x="5" y="737"/>
                    </a:lnTo>
                    <a:lnTo>
                      <a:pt x="0" y="737"/>
                    </a:lnTo>
                    <a:close/>
                    <a:moveTo>
                      <a:pt x="0" y="703"/>
                    </a:moveTo>
                    <a:lnTo>
                      <a:pt x="0" y="683"/>
                    </a:lnTo>
                    <a:lnTo>
                      <a:pt x="5" y="683"/>
                    </a:lnTo>
                    <a:lnTo>
                      <a:pt x="5" y="703"/>
                    </a:lnTo>
                    <a:lnTo>
                      <a:pt x="0" y="703"/>
                    </a:lnTo>
                    <a:close/>
                    <a:moveTo>
                      <a:pt x="0" y="669"/>
                    </a:moveTo>
                    <a:lnTo>
                      <a:pt x="0" y="649"/>
                    </a:lnTo>
                    <a:lnTo>
                      <a:pt x="5" y="649"/>
                    </a:lnTo>
                    <a:lnTo>
                      <a:pt x="5" y="669"/>
                    </a:lnTo>
                    <a:lnTo>
                      <a:pt x="0" y="669"/>
                    </a:lnTo>
                    <a:close/>
                    <a:moveTo>
                      <a:pt x="0" y="634"/>
                    </a:moveTo>
                    <a:lnTo>
                      <a:pt x="0" y="615"/>
                    </a:lnTo>
                    <a:lnTo>
                      <a:pt x="5" y="615"/>
                    </a:lnTo>
                    <a:lnTo>
                      <a:pt x="5" y="634"/>
                    </a:lnTo>
                    <a:lnTo>
                      <a:pt x="0" y="634"/>
                    </a:lnTo>
                    <a:close/>
                    <a:moveTo>
                      <a:pt x="0" y="600"/>
                    </a:moveTo>
                    <a:lnTo>
                      <a:pt x="0" y="581"/>
                    </a:lnTo>
                    <a:lnTo>
                      <a:pt x="5" y="581"/>
                    </a:lnTo>
                    <a:lnTo>
                      <a:pt x="5" y="600"/>
                    </a:lnTo>
                    <a:lnTo>
                      <a:pt x="0" y="600"/>
                    </a:lnTo>
                    <a:close/>
                    <a:moveTo>
                      <a:pt x="0" y="566"/>
                    </a:moveTo>
                    <a:lnTo>
                      <a:pt x="0" y="547"/>
                    </a:lnTo>
                    <a:lnTo>
                      <a:pt x="5" y="547"/>
                    </a:lnTo>
                    <a:lnTo>
                      <a:pt x="5" y="566"/>
                    </a:lnTo>
                    <a:lnTo>
                      <a:pt x="0" y="566"/>
                    </a:lnTo>
                    <a:close/>
                    <a:moveTo>
                      <a:pt x="0" y="532"/>
                    </a:moveTo>
                    <a:lnTo>
                      <a:pt x="0" y="512"/>
                    </a:lnTo>
                    <a:lnTo>
                      <a:pt x="5" y="512"/>
                    </a:lnTo>
                    <a:lnTo>
                      <a:pt x="5" y="532"/>
                    </a:lnTo>
                    <a:lnTo>
                      <a:pt x="0" y="532"/>
                    </a:lnTo>
                    <a:close/>
                    <a:moveTo>
                      <a:pt x="0" y="498"/>
                    </a:moveTo>
                    <a:lnTo>
                      <a:pt x="0" y="478"/>
                    </a:lnTo>
                    <a:lnTo>
                      <a:pt x="5" y="478"/>
                    </a:lnTo>
                    <a:lnTo>
                      <a:pt x="5" y="498"/>
                    </a:lnTo>
                    <a:lnTo>
                      <a:pt x="0" y="498"/>
                    </a:lnTo>
                    <a:close/>
                    <a:moveTo>
                      <a:pt x="0" y="463"/>
                    </a:moveTo>
                    <a:lnTo>
                      <a:pt x="0" y="444"/>
                    </a:lnTo>
                    <a:lnTo>
                      <a:pt x="5" y="444"/>
                    </a:lnTo>
                    <a:lnTo>
                      <a:pt x="5" y="463"/>
                    </a:lnTo>
                    <a:lnTo>
                      <a:pt x="0" y="463"/>
                    </a:lnTo>
                    <a:close/>
                    <a:moveTo>
                      <a:pt x="0" y="429"/>
                    </a:moveTo>
                    <a:lnTo>
                      <a:pt x="0" y="410"/>
                    </a:lnTo>
                    <a:lnTo>
                      <a:pt x="5" y="410"/>
                    </a:lnTo>
                    <a:lnTo>
                      <a:pt x="5" y="429"/>
                    </a:lnTo>
                    <a:lnTo>
                      <a:pt x="0" y="429"/>
                    </a:lnTo>
                    <a:close/>
                    <a:moveTo>
                      <a:pt x="0" y="395"/>
                    </a:moveTo>
                    <a:lnTo>
                      <a:pt x="0" y="376"/>
                    </a:lnTo>
                    <a:lnTo>
                      <a:pt x="5" y="376"/>
                    </a:lnTo>
                    <a:lnTo>
                      <a:pt x="5" y="395"/>
                    </a:lnTo>
                    <a:lnTo>
                      <a:pt x="0" y="395"/>
                    </a:lnTo>
                    <a:close/>
                    <a:moveTo>
                      <a:pt x="0" y="361"/>
                    </a:moveTo>
                    <a:lnTo>
                      <a:pt x="0" y="341"/>
                    </a:lnTo>
                    <a:lnTo>
                      <a:pt x="5" y="341"/>
                    </a:lnTo>
                    <a:lnTo>
                      <a:pt x="5" y="361"/>
                    </a:lnTo>
                    <a:lnTo>
                      <a:pt x="0" y="361"/>
                    </a:lnTo>
                    <a:close/>
                    <a:moveTo>
                      <a:pt x="0" y="327"/>
                    </a:moveTo>
                    <a:lnTo>
                      <a:pt x="0" y="307"/>
                    </a:lnTo>
                    <a:lnTo>
                      <a:pt x="5" y="307"/>
                    </a:lnTo>
                    <a:lnTo>
                      <a:pt x="5" y="327"/>
                    </a:lnTo>
                    <a:lnTo>
                      <a:pt x="0" y="327"/>
                    </a:lnTo>
                    <a:close/>
                    <a:moveTo>
                      <a:pt x="0" y="293"/>
                    </a:moveTo>
                    <a:lnTo>
                      <a:pt x="0" y="273"/>
                    </a:lnTo>
                    <a:lnTo>
                      <a:pt x="5" y="273"/>
                    </a:lnTo>
                    <a:lnTo>
                      <a:pt x="5" y="293"/>
                    </a:lnTo>
                    <a:lnTo>
                      <a:pt x="0" y="293"/>
                    </a:lnTo>
                    <a:close/>
                    <a:moveTo>
                      <a:pt x="0" y="258"/>
                    </a:moveTo>
                    <a:lnTo>
                      <a:pt x="0" y="239"/>
                    </a:lnTo>
                    <a:lnTo>
                      <a:pt x="5" y="239"/>
                    </a:lnTo>
                    <a:lnTo>
                      <a:pt x="5" y="258"/>
                    </a:lnTo>
                    <a:lnTo>
                      <a:pt x="0" y="258"/>
                    </a:lnTo>
                    <a:close/>
                    <a:moveTo>
                      <a:pt x="0" y="224"/>
                    </a:moveTo>
                    <a:lnTo>
                      <a:pt x="0" y="205"/>
                    </a:lnTo>
                    <a:lnTo>
                      <a:pt x="5" y="205"/>
                    </a:lnTo>
                    <a:lnTo>
                      <a:pt x="5" y="224"/>
                    </a:lnTo>
                    <a:lnTo>
                      <a:pt x="0" y="224"/>
                    </a:lnTo>
                    <a:close/>
                    <a:moveTo>
                      <a:pt x="0" y="190"/>
                    </a:moveTo>
                    <a:lnTo>
                      <a:pt x="0" y="170"/>
                    </a:lnTo>
                    <a:lnTo>
                      <a:pt x="5" y="170"/>
                    </a:lnTo>
                    <a:lnTo>
                      <a:pt x="5" y="190"/>
                    </a:lnTo>
                    <a:lnTo>
                      <a:pt x="0" y="190"/>
                    </a:lnTo>
                    <a:close/>
                    <a:moveTo>
                      <a:pt x="0" y="156"/>
                    </a:moveTo>
                    <a:lnTo>
                      <a:pt x="0" y="136"/>
                    </a:lnTo>
                    <a:lnTo>
                      <a:pt x="5" y="136"/>
                    </a:lnTo>
                    <a:lnTo>
                      <a:pt x="5" y="156"/>
                    </a:lnTo>
                    <a:lnTo>
                      <a:pt x="0" y="156"/>
                    </a:lnTo>
                    <a:close/>
                    <a:moveTo>
                      <a:pt x="0" y="122"/>
                    </a:moveTo>
                    <a:lnTo>
                      <a:pt x="0" y="102"/>
                    </a:lnTo>
                    <a:lnTo>
                      <a:pt x="5" y="102"/>
                    </a:lnTo>
                    <a:lnTo>
                      <a:pt x="5" y="122"/>
                    </a:lnTo>
                    <a:lnTo>
                      <a:pt x="0" y="122"/>
                    </a:lnTo>
                    <a:close/>
                    <a:moveTo>
                      <a:pt x="0" y="87"/>
                    </a:moveTo>
                    <a:lnTo>
                      <a:pt x="0" y="68"/>
                    </a:lnTo>
                    <a:lnTo>
                      <a:pt x="5" y="68"/>
                    </a:lnTo>
                    <a:lnTo>
                      <a:pt x="5" y="87"/>
                    </a:lnTo>
                    <a:lnTo>
                      <a:pt x="0" y="87"/>
                    </a:lnTo>
                    <a:close/>
                    <a:moveTo>
                      <a:pt x="0" y="53"/>
                    </a:moveTo>
                    <a:lnTo>
                      <a:pt x="0" y="34"/>
                    </a:lnTo>
                    <a:lnTo>
                      <a:pt x="5" y="34"/>
                    </a:lnTo>
                    <a:lnTo>
                      <a:pt x="5" y="53"/>
                    </a:lnTo>
                    <a:lnTo>
                      <a:pt x="0" y="53"/>
                    </a:lnTo>
                    <a:close/>
                    <a:moveTo>
                      <a:pt x="0" y="19"/>
                    </a:moveTo>
                    <a:lnTo>
                      <a:pt x="0" y="0"/>
                    </a:lnTo>
                    <a:lnTo>
                      <a:pt x="5" y="0"/>
                    </a:lnTo>
                    <a:lnTo>
                      <a:pt x="5" y="19"/>
                    </a:lnTo>
                    <a:lnTo>
                      <a:pt x="0" y="1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3">
                <a:extLst>
                  <a:ext uri="{FF2B5EF4-FFF2-40B4-BE49-F238E27FC236}">
                    <a16:creationId xmlns:a16="http://schemas.microsoft.com/office/drawing/2014/main" id="{2D661AA7-0E62-48D5-B558-9DACA82177B8}"/>
                  </a:ext>
                </a:extLst>
              </p:cNvPr>
              <p:cNvSpPr>
                <a:spLocks noEditPoints="1"/>
              </p:cNvSpPr>
              <p:nvPr/>
            </p:nvSpPr>
            <p:spPr bwMode="auto">
              <a:xfrm>
                <a:off x="3844" y="727"/>
                <a:ext cx="11" cy="1684"/>
              </a:xfrm>
              <a:custGeom>
                <a:avLst/>
                <a:gdLst>
                  <a:gd name="T0" fmla="*/ 5 w 11"/>
                  <a:gd name="T1" fmla="*/ 1684 h 1684"/>
                  <a:gd name="T2" fmla="*/ 6 w 11"/>
                  <a:gd name="T3" fmla="*/ 1631 h 1684"/>
                  <a:gd name="T4" fmla="*/ 1 w 11"/>
                  <a:gd name="T5" fmla="*/ 1596 h 1684"/>
                  <a:gd name="T6" fmla="*/ 1 w 11"/>
                  <a:gd name="T7" fmla="*/ 1582 h 1684"/>
                  <a:gd name="T8" fmla="*/ 1 w 11"/>
                  <a:gd name="T9" fmla="*/ 1582 h 1684"/>
                  <a:gd name="T10" fmla="*/ 6 w 11"/>
                  <a:gd name="T11" fmla="*/ 1548 h 1684"/>
                  <a:gd name="T12" fmla="*/ 6 w 11"/>
                  <a:gd name="T13" fmla="*/ 1494 h 1684"/>
                  <a:gd name="T14" fmla="*/ 1 w 11"/>
                  <a:gd name="T15" fmla="*/ 1460 h 1684"/>
                  <a:gd name="T16" fmla="*/ 1 w 11"/>
                  <a:gd name="T17" fmla="*/ 1445 h 1684"/>
                  <a:gd name="T18" fmla="*/ 1 w 11"/>
                  <a:gd name="T19" fmla="*/ 1445 h 1684"/>
                  <a:gd name="T20" fmla="*/ 6 w 11"/>
                  <a:gd name="T21" fmla="*/ 1411 h 1684"/>
                  <a:gd name="T22" fmla="*/ 6 w 11"/>
                  <a:gd name="T23" fmla="*/ 1357 h 1684"/>
                  <a:gd name="T24" fmla="*/ 2 w 11"/>
                  <a:gd name="T25" fmla="*/ 1323 h 1684"/>
                  <a:gd name="T26" fmla="*/ 2 w 11"/>
                  <a:gd name="T27" fmla="*/ 1309 h 1684"/>
                  <a:gd name="T28" fmla="*/ 2 w 11"/>
                  <a:gd name="T29" fmla="*/ 1309 h 1684"/>
                  <a:gd name="T30" fmla="*/ 7 w 11"/>
                  <a:gd name="T31" fmla="*/ 1274 h 1684"/>
                  <a:gd name="T32" fmla="*/ 7 w 11"/>
                  <a:gd name="T33" fmla="*/ 1220 h 1684"/>
                  <a:gd name="T34" fmla="*/ 2 w 11"/>
                  <a:gd name="T35" fmla="*/ 1186 h 1684"/>
                  <a:gd name="T36" fmla="*/ 2 w 11"/>
                  <a:gd name="T37" fmla="*/ 1172 h 1684"/>
                  <a:gd name="T38" fmla="*/ 2 w 11"/>
                  <a:gd name="T39" fmla="*/ 1172 h 1684"/>
                  <a:gd name="T40" fmla="*/ 7 w 11"/>
                  <a:gd name="T41" fmla="*/ 1137 h 1684"/>
                  <a:gd name="T42" fmla="*/ 7 w 11"/>
                  <a:gd name="T43" fmla="*/ 1084 h 1684"/>
                  <a:gd name="T44" fmla="*/ 2 w 11"/>
                  <a:gd name="T45" fmla="*/ 1050 h 1684"/>
                  <a:gd name="T46" fmla="*/ 3 w 11"/>
                  <a:gd name="T47" fmla="*/ 1035 h 1684"/>
                  <a:gd name="T48" fmla="*/ 3 w 11"/>
                  <a:gd name="T49" fmla="*/ 1035 h 1684"/>
                  <a:gd name="T50" fmla="*/ 8 w 11"/>
                  <a:gd name="T51" fmla="*/ 1001 h 1684"/>
                  <a:gd name="T52" fmla="*/ 8 w 11"/>
                  <a:gd name="T53" fmla="*/ 947 h 1684"/>
                  <a:gd name="T54" fmla="*/ 3 w 11"/>
                  <a:gd name="T55" fmla="*/ 913 h 1684"/>
                  <a:gd name="T56" fmla="*/ 3 w 11"/>
                  <a:gd name="T57" fmla="*/ 898 h 1684"/>
                  <a:gd name="T58" fmla="*/ 3 w 11"/>
                  <a:gd name="T59" fmla="*/ 898 h 1684"/>
                  <a:gd name="T60" fmla="*/ 8 w 11"/>
                  <a:gd name="T61" fmla="*/ 864 h 1684"/>
                  <a:gd name="T62" fmla="*/ 8 w 11"/>
                  <a:gd name="T63" fmla="*/ 810 h 1684"/>
                  <a:gd name="T64" fmla="*/ 4 w 11"/>
                  <a:gd name="T65" fmla="*/ 776 h 1684"/>
                  <a:gd name="T66" fmla="*/ 4 w 11"/>
                  <a:gd name="T67" fmla="*/ 762 h 1684"/>
                  <a:gd name="T68" fmla="*/ 4 w 11"/>
                  <a:gd name="T69" fmla="*/ 762 h 1684"/>
                  <a:gd name="T70" fmla="*/ 9 w 11"/>
                  <a:gd name="T71" fmla="*/ 727 h 1684"/>
                  <a:gd name="T72" fmla="*/ 9 w 11"/>
                  <a:gd name="T73" fmla="*/ 674 h 1684"/>
                  <a:gd name="T74" fmla="*/ 4 w 11"/>
                  <a:gd name="T75" fmla="*/ 639 h 1684"/>
                  <a:gd name="T76" fmla="*/ 4 w 11"/>
                  <a:gd name="T77" fmla="*/ 625 h 1684"/>
                  <a:gd name="T78" fmla="*/ 4 w 11"/>
                  <a:gd name="T79" fmla="*/ 625 h 1684"/>
                  <a:gd name="T80" fmla="*/ 9 w 11"/>
                  <a:gd name="T81" fmla="*/ 591 h 1684"/>
                  <a:gd name="T82" fmla="*/ 9 w 11"/>
                  <a:gd name="T83" fmla="*/ 537 h 1684"/>
                  <a:gd name="T84" fmla="*/ 5 w 11"/>
                  <a:gd name="T85" fmla="*/ 503 h 1684"/>
                  <a:gd name="T86" fmla="*/ 5 w 11"/>
                  <a:gd name="T87" fmla="*/ 488 h 1684"/>
                  <a:gd name="T88" fmla="*/ 5 w 11"/>
                  <a:gd name="T89" fmla="*/ 488 h 1684"/>
                  <a:gd name="T90" fmla="*/ 9 w 11"/>
                  <a:gd name="T91" fmla="*/ 454 h 1684"/>
                  <a:gd name="T92" fmla="*/ 10 w 11"/>
                  <a:gd name="T93" fmla="*/ 400 h 1684"/>
                  <a:gd name="T94" fmla="*/ 5 w 11"/>
                  <a:gd name="T95" fmla="*/ 366 h 1684"/>
                  <a:gd name="T96" fmla="*/ 5 w 11"/>
                  <a:gd name="T97" fmla="*/ 351 h 1684"/>
                  <a:gd name="T98" fmla="*/ 5 w 11"/>
                  <a:gd name="T99" fmla="*/ 351 h 1684"/>
                  <a:gd name="T100" fmla="*/ 10 w 11"/>
                  <a:gd name="T101" fmla="*/ 317 h 1684"/>
                  <a:gd name="T102" fmla="*/ 10 w 11"/>
                  <a:gd name="T103" fmla="*/ 263 h 1684"/>
                  <a:gd name="T104" fmla="*/ 6 w 11"/>
                  <a:gd name="T105" fmla="*/ 229 h 1684"/>
                  <a:gd name="T106" fmla="*/ 6 w 11"/>
                  <a:gd name="T107" fmla="*/ 215 h 1684"/>
                  <a:gd name="T108" fmla="*/ 6 w 11"/>
                  <a:gd name="T109" fmla="*/ 215 h 1684"/>
                  <a:gd name="T110" fmla="*/ 10 w 11"/>
                  <a:gd name="T111" fmla="*/ 180 h 1684"/>
                  <a:gd name="T112" fmla="*/ 11 w 11"/>
                  <a:gd name="T113" fmla="*/ 127 h 1684"/>
                  <a:gd name="T114" fmla="*/ 6 w 11"/>
                  <a:gd name="T115" fmla="*/ 93 h 1684"/>
                  <a:gd name="T116" fmla="*/ 6 w 11"/>
                  <a:gd name="T117" fmla="*/ 78 h 1684"/>
                  <a:gd name="T118" fmla="*/ 6 w 11"/>
                  <a:gd name="T119" fmla="*/ 78 h 1684"/>
                  <a:gd name="T120" fmla="*/ 11 w 11"/>
                  <a:gd name="T121" fmla="*/ 44 h 1684"/>
                  <a:gd name="T122" fmla="*/ 11 w 11"/>
                  <a:gd name="T123" fmla="*/ 0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 h="1684">
                    <a:moveTo>
                      <a:pt x="0" y="1684"/>
                    </a:moveTo>
                    <a:lnTo>
                      <a:pt x="1" y="1665"/>
                    </a:lnTo>
                    <a:lnTo>
                      <a:pt x="6" y="1665"/>
                    </a:lnTo>
                    <a:lnTo>
                      <a:pt x="5" y="1684"/>
                    </a:lnTo>
                    <a:lnTo>
                      <a:pt x="0" y="1684"/>
                    </a:lnTo>
                    <a:close/>
                    <a:moveTo>
                      <a:pt x="1" y="1650"/>
                    </a:moveTo>
                    <a:lnTo>
                      <a:pt x="1" y="1631"/>
                    </a:lnTo>
                    <a:lnTo>
                      <a:pt x="6" y="1631"/>
                    </a:lnTo>
                    <a:lnTo>
                      <a:pt x="6" y="1650"/>
                    </a:lnTo>
                    <a:lnTo>
                      <a:pt x="1" y="1650"/>
                    </a:lnTo>
                    <a:close/>
                    <a:moveTo>
                      <a:pt x="1" y="1616"/>
                    </a:moveTo>
                    <a:lnTo>
                      <a:pt x="1" y="1596"/>
                    </a:lnTo>
                    <a:lnTo>
                      <a:pt x="6" y="1597"/>
                    </a:lnTo>
                    <a:lnTo>
                      <a:pt x="6" y="1616"/>
                    </a:lnTo>
                    <a:lnTo>
                      <a:pt x="1" y="1616"/>
                    </a:lnTo>
                    <a:close/>
                    <a:moveTo>
                      <a:pt x="1" y="1582"/>
                    </a:moveTo>
                    <a:lnTo>
                      <a:pt x="1" y="1562"/>
                    </a:lnTo>
                    <a:lnTo>
                      <a:pt x="6" y="1562"/>
                    </a:lnTo>
                    <a:lnTo>
                      <a:pt x="6" y="1582"/>
                    </a:lnTo>
                    <a:lnTo>
                      <a:pt x="1" y="1582"/>
                    </a:lnTo>
                    <a:close/>
                    <a:moveTo>
                      <a:pt x="1" y="1548"/>
                    </a:moveTo>
                    <a:lnTo>
                      <a:pt x="1" y="1528"/>
                    </a:lnTo>
                    <a:lnTo>
                      <a:pt x="6" y="1528"/>
                    </a:lnTo>
                    <a:lnTo>
                      <a:pt x="6" y="1548"/>
                    </a:lnTo>
                    <a:lnTo>
                      <a:pt x="1" y="1548"/>
                    </a:lnTo>
                    <a:close/>
                    <a:moveTo>
                      <a:pt x="1" y="1513"/>
                    </a:moveTo>
                    <a:lnTo>
                      <a:pt x="1" y="1494"/>
                    </a:lnTo>
                    <a:lnTo>
                      <a:pt x="6" y="1494"/>
                    </a:lnTo>
                    <a:lnTo>
                      <a:pt x="6" y="1513"/>
                    </a:lnTo>
                    <a:lnTo>
                      <a:pt x="1" y="1513"/>
                    </a:lnTo>
                    <a:close/>
                    <a:moveTo>
                      <a:pt x="1" y="1479"/>
                    </a:moveTo>
                    <a:lnTo>
                      <a:pt x="1" y="1460"/>
                    </a:lnTo>
                    <a:lnTo>
                      <a:pt x="6" y="1460"/>
                    </a:lnTo>
                    <a:lnTo>
                      <a:pt x="6" y="1479"/>
                    </a:lnTo>
                    <a:lnTo>
                      <a:pt x="1" y="1479"/>
                    </a:lnTo>
                    <a:close/>
                    <a:moveTo>
                      <a:pt x="1" y="1445"/>
                    </a:moveTo>
                    <a:lnTo>
                      <a:pt x="1" y="1426"/>
                    </a:lnTo>
                    <a:lnTo>
                      <a:pt x="6" y="1426"/>
                    </a:lnTo>
                    <a:lnTo>
                      <a:pt x="6" y="1445"/>
                    </a:lnTo>
                    <a:lnTo>
                      <a:pt x="1" y="1445"/>
                    </a:lnTo>
                    <a:close/>
                    <a:moveTo>
                      <a:pt x="1" y="1411"/>
                    </a:moveTo>
                    <a:lnTo>
                      <a:pt x="2" y="1391"/>
                    </a:lnTo>
                    <a:lnTo>
                      <a:pt x="6" y="1391"/>
                    </a:lnTo>
                    <a:lnTo>
                      <a:pt x="6" y="1411"/>
                    </a:lnTo>
                    <a:lnTo>
                      <a:pt x="1" y="1411"/>
                    </a:lnTo>
                    <a:close/>
                    <a:moveTo>
                      <a:pt x="2" y="1377"/>
                    </a:moveTo>
                    <a:lnTo>
                      <a:pt x="2" y="1357"/>
                    </a:lnTo>
                    <a:lnTo>
                      <a:pt x="6" y="1357"/>
                    </a:lnTo>
                    <a:lnTo>
                      <a:pt x="6" y="1377"/>
                    </a:lnTo>
                    <a:lnTo>
                      <a:pt x="2" y="1377"/>
                    </a:lnTo>
                    <a:close/>
                    <a:moveTo>
                      <a:pt x="2" y="1343"/>
                    </a:moveTo>
                    <a:lnTo>
                      <a:pt x="2" y="1323"/>
                    </a:lnTo>
                    <a:lnTo>
                      <a:pt x="6" y="1323"/>
                    </a:lnTo>
                    <a:lnTo>
                      <a:pt x="6" y="1343"/>
                    </a:lnTo>
                    <a:lnTo>
                      <a:pt x="2" y="1343"/>
                    </a:lnTo>
                    <a:close/>
                    <a:moveTo>
                      <a:pt x="2" y="1309"/>
                    </a:moveTo>
                    <a:lnTo>
                      <a:pt x="2" y="1289"/>
                    </a:lnTo>
                    <a:lnTo>
                      <a:pt x="7" y="1289"/>
                    </a:lnTo>
                    <a:lnTo>
                      <a:pt x="7" y="1309"/>
                    </a:lnTo>
                    <a:lnTo>
                      <a:pt x="2" y="1309"/>
                    </a:lnTo>
                    <a:close/>
                    <a:moveTo>
                      <a:pt x="2" y="1274"/>
                    </a:moveTo>
                    <a:lnTo>
                      <a:pt x="2" y="1255"/>
                    </a:lnTo>
                    <a:lnTo>
                      <a:pt x="7" y="1255"/>
                    </a:lnTo>
                    <a:lnTo>
                      <a:pt x="7" y="1274"/>
                    </a:lnTo>
                    <a:lnTo>
                      <a:pt x="2" y="1274"/>
                    </a:lnTo>
                    <a:close/>
                    <a:moveTo>
                      <a:pt x="2" y="1240"/>
                    </a:moveTo>
                    <a:lnTo>
                      <a:pt x="2" y="1220"/>
                    </a:lnTo>
                    <a:lnTo>
                      <a:pt x="7" y="1220"/>
                    </a:lnTo>
                    <a:lnTo>
                      <a:pt x="7" y="1240"/>
                    </a:lnTo>
                    <a:lnTo>
                      <a:pt x="2" y="1240"/>
                    </a:lnTo>
                    <a:close/>
                    <a:moveTo>
                      <a:pt x="2" y="1206"/>
                    </a:moveTo>
                    <a:lnTo>
                      <a:pt x="2" y="1186"/>
                    </a:lnTo>
                    <a:lnTo>
                      <a:pt x="7" y="1186"/>
                    </a:lnTo>
                    <a:lnTo>
                      <a:pt x="7" y="1206"/>
                    </a:lnTo>
                    <a:lnTo>
                      <a:pt x="2" y="1206"/>
                    </a:lnTo>
                    <a:close/>
                    <a:moveTo>
                      <a:pt x="2" y="1172"/>
                    </a:moveTo>
                    <a:lnTo>
                      <a:pt x="2" y="1152"/>
                    </a:lnTo>
                    <a:lnTo>
                      <a:pt x="7" y="1152"/>
                    </a:lnTo>
                    <a:lnTo>
                      <a:pt x="7" y="1172"/>
                    </a:lnTo>
                    <a:lnTo>
                      <a:pt x="2" y="1172"/>
                    </a:lnTo>
                    <a:close/>
                    <a:moveTo>
                      <a:pt x="2" y="1137"/>
                    </a:moveTo>
                    <a:lnTo>
                      <a:pt x="2" y="1118"/>
                    </a:lnTo>
                    <a:lnTo>
                      <a:pt x="7" y="1118"/>
                    </a:lnTo>
                    <a:lnTo>
                      <a:pt x="7" y="1137"/>
                    </a:lnTo>
                    <a:lnTo>
                      <a:pt x="2" y="1137"/>
                    </a:lnTo>
                    <a:close/>
                    <a:moveTo>
                      <a:pt x="2" y="1103"/>
                    </a:moveTo>
                    <a:lnTo>
                      <a:pt x="2" y="1084"/>
                    </a:lnTo>
                    <a:lnTo>
                      <a:pt x="7" y="1084"/>
                    </a:lnTo>
                    <a:lnTo>
                      <a:pt x="7" y="1103"/>
                    </a:lnTo>
                    <a:lnTo>
                      <a:pt x="2" y="1103"/>
                    </a:lnTo>
                    <a:close/>
                    <a:moveTo>
                      <a:pt x="2" y="1069"/>
                    </a:moveTo>
                    <a:lnTo>
                      <a:pt x="2" y="1050"/>
                    </a:lnTo>
                    <a:lnTo>
                      <a:pt x="7" y="1050"/>
                    </a:lnTo>
                    <a:lnTo>
                      <a:pt x="7" y="1069"/>
                    </a:lnTo>
                    <a:lnTo>
                      <a:pt x="2" y="1069"/>
                    </a:lnTo>
                    <a:close/>
                    <a:moveTo>
                      <a:pt x="3" y="1035"/>
                    </a:moveTo>
                    <a:lnTo>
                      <a:pt x="3" y="1016"/>
                    </a:lnTo>
                    <a:lnTo>
                      <a:pt x="8" y="1016"/>
                    </a:lnTo>
                    <a:lnTo>
                      <a:pt x="8" y="1035"/>
                    </a:lnTo>
                    <a:lnTo>
                      <a:pt x="3" y="1035"/>
                    </a:lnTo>
                    <a:close/>
                    <a:moveTo>
                      <a:pt x="3" y="1001"/>
                    </a:moveTo>
                    <a:lnTo>
                      <a:pt x="3" y="981"/>
                    </a:lnTo>
                    <a:lnTo>
                      <a:pt x="8" y="981"/>
                    </a:lnTo>
                    <a:lnTo>
                      <a:pt x="8" y="1001"/>
                    </a:lnTo>
                    <a:lnTo>
                      <a:pt x="3" y="1001"/>
                    </a:lnTo>
                    <a:close/>
                    <a:moveTo>
                      <a:pt x="3" y="966"/>
                    </a:moveTo>
                    <a:lnTo>
                      <a:pt x="3" y="947"/>
                    </a:lnTo>
                    <a:lnTo>
                      <a:pt x="8" y="947"/>
                    </a:lnTo>
                    <a:lnTo>
                      <a:pt x="8" y="966"/>
                    </a:lnTo>
                    <a:lnTo>
                      <a:pt x="3" y="966"/>
                    </a:lnTo>
                    <a:close/>
                    <a:moveTo>
                      <a:pt x="3" y="932"/>
                    </a:moveTo>
                    <a:lnTo>
                      <a:pt x="3" y="913"/>
                    </a:lnTo>
                    <a:lnTo>
                      <a:pt x="8" y="913"/>
                    </a:lnTo>
                    <a:lnTo>
                      <a:pt x="8" y="932"/>
                    </a:lnTo>
                    <a:lnTo>
                      <a:pt x="3" y="932"/>
                    </a:lnTo>
                    <a:close/>
                    <a:moveTo>
                      <a:pt x="3" y="898"/>
                    </a:moveTo>
                    <a:lnTo>
                      <a:pt x="3" y="879"/>
                    </a:lnTo>
                    <a:lnTo>
                      <a:pt x="8" y="879"/>
                    </a:lnTo>
                    <a:lnTo>
                      <a:pt x="8" y="898"/>
                    </a:lnTo>
                    <a:lnTo>
                      <a:pt x="3" y="898"/>
                    </a:lnTo>
                    <a:close/>
                    <a:moveTo>
                      <a:pt x="3" y="864"/>
                    </a:moveTo>
                    <a:lnTo>
                      <a:pt x="3" y="844"/>
                    </a:lnTo>
                    <a:lnTo>
                      <a:pt x="8" y="844"/>
                    </a:lnTo>
                    <a:lnTo>
                      <a:pt x="8" y="864"/>
                    </a:lnTo>
                    <a:lnTo>
                      <a:pt x="3" y="864"/>
                    </a:lnTo>
                    <a:close/>
                    <a:moveTo>
                      <a:pt x="3" y="830"/>
                    </a:moveTo>
                    <a:lnTo>
                      <a:pt x="3" y="810"/>
                    </a:lnTo>
                    <a:lnTo>
                      <a:pt x="8" y="810"/>
                    </a:lnTo>
                    <a:lnTo>
                      <a:pt x="8" y="830"/>
                    </a:lnTo>
                    <a:lnTo>
                      <a:pt x="3" y="830"/>
                    </a:lnTo>
                    <a:close/>
                    <a:moveTo>
                      <a:pt x="3" y="796"/>
                    </a:moveTo>
                    <a:lnTo>
                      <a:pt x="4" y="776"/>
                    </a:lnTo>
                    <a:lnTo>
                      <a:pt x="9" y="776"/>
                    </a:lnTo>
                    <a:lnTo>
                      <a:pt x="8" y="796"/>
                    </a:lnTo>
                    <a:lnTo>
                      <a:pt x="3" y="796"/>
                    </a:lnTo>
                    <a:close/>
                    <a:moveTo>
                      <a:pt x="4" y="762"/>
                    </a:moveTo>
                    <a:lnTo>
                      <a:pt x="4" y="742"/>
                    </a:lnTo>
                    <a:lnTo>
                      <a:pt x="9" y="742"/>
                    </a:lnTo>
                    <a:lnTo>
                      <a:pt x="9" y="762"/>
                    </a:lnTo>
                    <a:lnTo>
                      <a:pt x="4" y="762"/>
                    </a:lnTo>
                    <a:close/>
                    <a:moveTo>
                      <a:pt x="4" y="727"/>
                    </a:moveTo>
                    <a:lnTo>
                      <a:pt x="4" y="708"/>
                    </a:lnTo>
                    <a:lnTo>
                      <a:pt x="9" y="708"/>
                    </a:lnTo>
                    <a:lnTo>
                      <a:pt x="9" y="727"/>
                    </a:lnTo>
                    <a:lnTo>
                      <a:pt x="4" y="727"/>
                    </a:lnTo>
                    <a:close/>
                    <a:moveTo>
                      <a:pt x="4" y="693"/>
                    </a:moveTo>
                    <a:lnTo>
                      <a:pt x="4" y="673"/>
                    </a:lnTo>
                    <a:lnTo>
                      <a:pt x="9" y="674"/>
                    </a:lnTo>
                    <a:lnTo>
                      <a:pt x="9" y="693"/>
                    </a:lnTo>
                    <a:lnTo>
                      <a:pt x="4" y="693"/>
                    </a:lnTo>
                    <a:close/>
                    <a:moveTo>
                      <a:pt x="4" y="659"/>
                    </a:moveTo>
                    <a:lnTo>
                      <a:pt x="4" y="639"/>
                    </a:lnTo>
                    <a:lnTo>
                      <a:pt x="9" y="639"/>
                    </a:lnTo>
                    <a:lnTo>
                      <a:pt x="9" y="659"/>
                    </a:lnTo>
                    <a:lnTo>
                      <a:pt x="4" y="659"/>
                    </a:lnTo>
                    <a:close/>
                    <a:moveTo>
                      <a:pt x="4" y="625"/>
                    </a:moveTo>
                    <a:lnTo>
                      <a:pt x="4" y="605"/>
                    </a:lnTo>
                    <a:lnTo>
                      <a:pt x="9" y="605"/>
                    </a:lnTo>
                    <a:lnTo>
                      <a:pt x="9" y="625"/>
                    </a:lnTo>
                    <a:lnTo>
                      <a:pt x="4" y="625"/>
                    </a:lnTo>
                    <a:close/>
                    <a:moveTo>
                      <a:pt x="4" y="591"/>
                    </a:moveTo>
                    <a:lnTo>
                      <a:pt x="4" y="571"/>
                    </a:lnTo>
                    <a:lnTo>
                      <a:pt x="9" y="571"/>
                    </a:lnTo>
                    <a:lnTo>
                      <a:pt x="9" y="591"/>
                    </a:lnTo>
                    <a:lnTo>
                      <a:pt x="4" y="591"/>
                    </a:lnTo>
                    <a:close/>
                    <a:moveTo>
                      <a:pt x="4" y="556"/>
                    </a:moveTo>
                    <a:lnTo>
                      <a:pt x="4" y="537"/>
                    </a:lnTo>
                    <a:lnTo>
                      <a:pt x="9" y="537"/>
                    </a:lnTo>
                    <a:lnTo>
                      <a:pt x="9" y="556"/>
                    </a:lnTo>
                    <a:lnTo>
                      <a:pt x="4" y="556"/>
                    </a:lnTo>
                    <a:close/>
                    <a:moveTo>
                      <a:pt x="4" y="522"/>
                    </a:moveTo>
                    <a:lnTo>
                      <a:pt x="5" y="503"/>
                    </a:lnTo>
                    <a:lnTo>
                      <a:pt x="9" y="503"/>
                    </a:lnTo>
                    <a:lnTo>
                      <a:pt x="9" y="522"/>
                    </a:lnTo>
                    <a:lnTo>
                      <a:pt x="4" y="522"/>
                    </a:lnTo>
                    <a:close/>
                    <a:moveTo>
                      <a:pt x="5" y="488"/>
                    </a:moveTo>
                    <a:lnTo>
                      <a:pt x="5" y="469"/>
                    </a:lnTo>
                    <a:lnTo>
                      <a:pt x="9" y="469"/>
                    </a:lnTo>
                    <a:lnTo>
                      <a:pt x="9" y="488"/>
                    </a:lnTo>
                    <a:lnTo>
                      <a:pt x="5" y="488"/>
                    </a:lnTo>
                    <a:close/>
                    <a:moveTo>
                      <a:pt x="5" y="454"/>
                    </a:moveTo>
                    <a:lnTo>
                      <a:pt x="5" y="434"/>
                    </a:lnTo>
                    <a:lnTo>
                      <a:pt x="9" y="434"/>
                    </a:lnTo>
                    <a:lnTo>
                      <a:pt x="9" y="454"/>
                    </a:lnTo>
                    <a:lnTo>
                      <a:pt x="5" y="454"/>
                    </a:lnTo>
                    <a:close/>
                    <a:moveTo>
                      <a:pt x="5" y="420"/>
                    </a:moveTo>
                    <a:lnTo>
                      <a:pt x="5" y="400"/>
                    </a:lnTo>
                    <a:lnTo>
                      <a:pt x="10" y="400"/>
                    </a:lnTo>
                    <a:lnTo>
                      <a:pt x="9" y="420"/>
                    </a:lnTo>
                    <a:lnTo>
                      <a:pt x="5" y="420"/>
                    </a:lnTo>
                    <a:close/>
                    <a:moveTo>
                      <a:pt x="5" y="386"/>
                    </a:moveTo>
                    <a:lnTo>
                      <a:pt x="5" y="366"/>
                    </a:lnTo>
                    <a:lnTo>
                      <a:pt x="10" y="366"/>
                    </a:lnTo>
                    <a:lnTo>
                      <a:pt x="10" y="386"/>
                    </a:lnTo>
                    <a:lnTo>
                      <a:pt x="5" y="386"/>
                    </a:lnTo>
                    <a:close/>
                    <a:moveTo>
                      <a:pt x="5" y="351"/>
                    </a:moveTo>
                    <a:lnTo>
                      <a:pt x="5" y="332"/>
                    </a:lnTo>
                    <a:lnTo>
                      <a:pt x="10" y="332"/>
                    </a:lnTo>
                    <a:lnTo>
                      <a:pt x="10" y="351"/>
                    </a:lnTo>
                    <a:lnTo>
                      <a:pt x="5" y="351"/>
                    </a:lnTo>
                    <a:close/>
                    <a:moveTo>
                      <a:pt x="5" y="317"/>
                    </a:moveTo>
                    <a:lnTo>
                      <a:pt x="5" y="298"/>
                    </a:lnTo>
                    <a:lnTo>
                      <a:pt x="10" y="298"/>
                    </a:lnTo>
                    <a:lnTo>
                      <a:pt x="10" y="317"/>
                    </a:lnTo>
                    <a:lnTo>
                      <a:pt x="5" y="317"/>
                    </a:lnTo>
                    <a:close/>
                    <a:moveTo>
                      <a:pt x="5" y="283"/>
                    </a:moveTo>
                    <a:lnTo>
                      <a:pt x="5" y="263"/>
                    </a:lnTo>
                    <a:lnTo>
                      <a:pt x="10" y="263"/>
                    </a:lnTo>
                    <a:lnTo>
                      <a:pt x="10" y="283"/>
                    </a:lnTo>
                    <a:lnTo>
                      <a:pt x="5" y="283"/>
                    </a:lnTo>
                    <a:close/>
                    <a:moveTo>
                      <a:pt x="5" y="249"/>
                    </a:moveTo>
                    <a:lnTo>
                      <a:pt x="6" y="229"/>
                    </a:lnTo>
                    <a:lnTo>
                      <a:pt x="10" y="229"/>
                    </a:lnTo>
                    <a:lnTo>
                      <a:pt x="10" y="249"/>
                    </a:lnTo>
                    <a:lnTo>
                      <a:pt x="5" y="249"/>
                    </a:lnTo>
                    <a:close/>
                    <a:moveTo>
                      <a:pt x="6" y="215"/>
                    </a:moveTo>
                    <a:lnTo>
                      <a:pt x="6" y="195"/>
                    </a:lnTo>
                    <a:lnTo>
                      <a:pt x="10" y="195"/>
                    </a:lnTo>
                    <a:lnTo>
                      <a:pt x="10" y="215"/>
                    </a:lnTo>
                    <a:lnTo>
                      <a:pt x="6" y="215"/>
                    </a:lnTo>
                    <a:close/>
                    <a:moveTo>
                      <a:pt x="6" y="180"/>
                    </a:moveTo>
                    <a:lnTo>
                      <a:pt x="6" y="161"/>
                    </a:lnTo>
                    <a:lnTo>
                      <a:pt x="10" y="161"/>
                    </a:lnTo>
                    <a:lnTo>
                      <a:pt x="10" y="180"/>
                    </a:lnTo>
                    <a:lnTo>
                      <a:pt x="6" y="180"/>
                    </a:lnTo>
                    <a:close/>
                    <a:moveTo>
                      <a:pt x="6" y="146"/>
                    </a:moveTo>
                    <a:lnTo>
                      <a:pt x="6" y="127"/>
                    </a:lnTo>
                    <a:lnTo>
                      <a:pt x="11" y="127"/>
                    </a:lnTo>
                    <a:lnTo>
                      <a:pt x="11" y="146"/>
                    </a:lnTo>
                    <a:lnTo>
                      <a:pt x="6" y="146"/>
                    </a:lnTo>
                    <a:close/>
                    <a:moveTo>
                      <a:pt x="6" y="112"/>
                    </a:moveTo>
                    <a:lnTo>
                      <a:pt x="6" y="93"/>
                    </a:lnTo>
                    <a:lnTo>
                      <a:pt x="11" y="93"/>
                    </a:lnTo>
                    <a:lnTo>
                      <a:pt x="11" y="112"/>
                    </a:lnTo>
                    <a:lnTo>
                      <a:pt x="6" y="112"/>
                    </a:lnTo>
                    <a:close/>
                    <a:moveTo>
                      <a:pt x="6" y="78"/>
                    </a:moveTo>
                    <a:lnTo>
                      <a:pt x="6" y="58"/>
                    </a:lnTo>
                    <a:lnTo>
                      <a:pt x="11" y="58"/>
                    </a:lnTo>
                    <a:lnTo>
                      <a:pt x="11" y="78"/>
                    </a:lnTo>
                    <a:lnTo>
                      <a:pt x="6" y="78"/>
                    </a:lnTo>
                    <a:close/>
                    <a:moveTo>
                      <a:pt x="6" y="44"/>
                    </a:moveTo>
                    <a:lnTo>
                      <a:pt x="6" y="24"/>
                    </a:lnTo>
                    <a:lnTo>
                      <a:pt x="11" y="24"/>
                    </a:lnTo>
                    <a:lnTo>
                      <a:pt x="11" y="44"/>
                    </a:lnTo>
                    <a:lnTo>
                      <a:pt x="6" y="44"/>
                    </a:lnTo>
                    <a:close/>
                    <a:moveTo>
                      <a:pt x="6" y="9"/>
                    </a:moveTo>
                    <a:lnTo>
                      <a:pt x="6" y="0"/>
                    </a:lnTo>
                    <a:lnTo>
                      <a:pt x="11" y="0"/>
                    </a:lnTo>
                    <a:lnTo>
                      <a:pt x="11" y="9"/>
                    </a:lnTo>
                    <a:lnTo>
                      <a:pt x="6" y="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4">
                <a:extLst>
                  <a:ext uri="{FF2B5EF4-FFF2-40B4-BE49-F238E27FC236}">
                    <a16:creationId xmlns:a16="http://schemas.microsoft.com/office/drawing/2014/main" id="{4785556C-0F5C-4B93-AC6F-802E4DB8C9B1}"/>
                  </a:ext>
                </a:extLst>
              </p:cNvPr>
              <p:cNvSpPr>
                <a:spLocks noEditPoints="1"/>
              </p:cNvSpPr>
              <p:nvPr/>
            </p:nvSpPr>
            <p:spPr bwMode="auto">
              <a:xfrm>
                <a:off x="4390" y="732"/>
                <a:ext cx="10" cy="1678"/>
              </a:xfrm>
              <a:custGeom>
                <a:avLst/>
                <a:gdLst>
                  <a:gd name="T0" fmla="*/ 5 w 10"/>
                  <a:gd name="T1" fmla="*/ 1678 h 1678"/>
                  <a:gd name="T2" fmla="*/ 5 w 10"/>
                  <a:gd name="T3" fmla="*/ 1624 h 1678"/>
                  <a:gd name="T4" fmla="*/ 0 w 10"/>
                  <a:gd name="T5" fmla="*/ 1590 h 1678"/>
                  <a:gd name="T6" fmla="*/ 0 w 10"/>
                  <a:gd name="T7" fmla="*/ 1575 h 1678"/>
                  <a:gd name="T8" fmla="*/ 0 w 10"/>
                  <a:gd name="T9" fmla="*/ 1575 h 1678"/>
                  <a:gd name="T10" fmla="*/ 5 w 10"/>
                  <a:gd name="T11" fmla="*/ 1541 h 1678"/>
                  <a:gd name="T12" fmla="*/ 6 w 10"/>
                  <a:gd name="T13" fmla="*/ 1487 h 1678"/>
                  <a:gd name="T14" fmla="*/ 1 w 10"/>
                  <a:gd name="T15" fmla="*/ 1453 h 1678"/>
                  <a:gd name="T16" fmla="*/ 1 w 10"/>
                  <a:gd name="T17" fmla="*/ 1439 h 1678"/>
                  <a:gd name="T18" fmla="*/ 1 w 10"/>
                  <a:gd name="T19" fmla="*/ 1439 h 1678"/>
                  <a:gd name="T20" fmla="*/ 6 w 10"/>
                  <a:gd name="T21" fmla="*/ 1404 h 1678"/>
                  <a:gd name="T22" fmla="*/ 6 w 10"/>
                  <a:gd name="T23" fmla="*/ 1350 h 1678"/>
                  <a:gd name="T24" fmla="*/ 1 w 10"/>
                  <a:gd name="T25" fmla="*/ 1316 h 1678"/>
                  <a:gd name="T26" fmla="*/ 1 w 10"/>
                  <a:gd name="T27" fmla="*/ 1302 h 1678"/>
                  <a:gd name="T28" fmla="*/ 1 w 10"/>
                  <a:gd name="T29" fmla="*/ 1302 h 1678"/>
                  <a:gd name="T30" fmla="*/ 6 w 10"/>
                  <a:gd name="T31" fmla="*/ 1268 h 1678"/>
                  <a:gd name="T32" fmla="*/ 7 w 10"/>
                  <a:gd name="T33" fmla="*/ 1214 h 1678"/>
                  <a:gd name="T34" fmla="*/ 2 w 10"/>
                  <a:gd name="T35" fmla="*/ 1180 h 1678"/>
                  <a:gd name="T36" fmla="*/ 2 w 10"/>
                  <a:gd name="T37" fmla="*/ 1165 h 1678"/>
                  <a:gd name="T38" fmla="*/ 2 w 10"/>
                  <a:gd name="T39" fmla="*/ 1165 h 1678"/>
                  <a:gd name="T40" fmla="*/ 7 w 10"/>
                  <a:gd name="T41" fmla="*/ 1131 h 1678"/>
                  <a:gd name="T42" fmla="*/ 7 w 10"/>
                  <a:gd name="T43" fmla="*/ 1077 h 1678"/>
                  <a:gd name="T44" fmla="*/ 2 w 10"/>
                  <a:gd name="T45" fmla="*/ 1043 h 1678"/>
                  <a:gd name="T46" fmla="*/ 2 w 10"/>
                  <a:gd name="T47" fmla="*/ 1028 h 1678"/>
                  <a:gd name="T48" fmla="*/ 2 w 10"/>
                  <a:gd name="T49" fmla="*/ 1028 h 1678"/>
                  <a:gd name="T50" fmla="*/ 7 w 10"/>
                  <a:gd name="T51" fmla="*/ 994 h 1678"/>
                  <a:gd name="T52" fmla="*/ 7 w 10"/>
                  <a:gd name="T53" fmla="*/ 940 h 1678"/>
                  <a:gd name="T54" fmla="*/ 3 w 10"/>
                  <a:gd name="T55" fmla="*/ 906 h 1678"/>
                  <a:gd name="T56" fmla="*/ 3 w 10"/>
                  <a:gd name="T57" fmla="*/ 892 h 1678"/>
                  <a:gd name="T58" fmla="*/ 3 w 10"/>
                  <a:gd name="T59" fmla="*/ 892 h 1678"/>
                  <a:gd name="T60" fmla="*/ 8 w 10"/>
                  <a:gd name="T61" fmla="*/ 857 h 1678"/>
                  <a:gd name="T62" fmla="*/ 8 w 10"/>
                  <a:gd name="T63" fmla="*/ 804 h 1678"/>
                  <a:gd name="T64" fmla="*/ 3 w 10"/>
                  <a:gd name="T65" fmla="*/ 769 h 1678"/>
                  <a:gd name="T66" fmla="*/ 3 w 10"/>
                  <a:gd name="T67" fmla="*/ 755 h 1678"/>
                  <a:gd name="T68" fmla="*/ 3 w 10"/>
                  <a:gd name="T69" fmla="*/ 755 h 1678"/>
                  <a:gd name="T70" fmla="*/ 8 w 10"/>
                  <a:gd name="T71" fmla="*/ 721 h 1678"/>
                  <a:gd name="T72" fmla="*/ 8 w 10"/>
                  <a:gd name="T73" fmla="*/ 667 h 1678"/>
                  <a:gd name="T74" fmla="*/ 3 w 10"/>
                  <a:gd name="T75" fmla="*/ 633 h 1678"/>
                  <a:gd name="T76" fmla="*/ 3 w 10"/>
                  <a:gd name="T77" fmla="*/ 618 h 1678"/>
                  <a:gd name="T78" fmla="*/ 3 w 10"/>
                  <a:gd name="T79" fmla="*/ 618 h 1678"/>
                  <a:gd name="T80" fmla="*/ 9 w 10"/>
                  <a:gd name="T81" fmla="*/ 584 h 1678"/>
                  <a:gd name="T82" fmla="*/ 9 w 10"/>
                  <a:gd name="T83" fmla="*/ 530 h 1678"/>
                  <a:gd name="T84" fmla="*/ 4 w 10"/>
                  <a:gd name="T85" fmla="*/ 496 h 1678"/>
                  <a:gd name="T86" fmla="*/ 4 w 10"/>
                  <a:gd name="T87" fmla="*/ 482 h 1678"/>
                  <a:gd name="T88" fmla="*/ 4 w 10"/>
                  <a:gd name="T89" fmla="*/ 482 h 1678"/>
                  <a:gd name="T90" fmla="*/ 9 w 10"/>
                  <a:gd name="T91" fmla="*/ 447 h 1678"/>
                  <a:gd name="T92" fmla="*/ 9 w 10"/>
                  <a:gd name="T93" fmla="*/ 393 h 1678"/>
                  <a:gd name="T94" fmla="*/ 4 w 10"/>
                  <a:gd name="T95" fmla="*/ 359 h 1678"/>
                  <a:gd name="T96" fmla="*/ 4 w 10"/>
                  <a:gd name="T97" fmla="*/ 345 h 1678"/>
                  <a:gd name="T98" fmla="*/ 4 w 10"/>
                  <a:gd name="T99" fmla="*/ 345 h 1678"/>
                  <a:gd name="T100" fmla="*/ 10 w 10"/>
                  <a:gd name="T101" fmla="*/ 311 h 1678"/>
                  <a:gd name="T102" fmla="*/ 10 w 10"/>
                  <a:gd name="T103" fmla="*/ 257 h 1678"/>
                  <a:gd name="T104" fmla="*/ 5 w 10"/>
                  <a:gd name="T105" fmla="*/ 223 h 1678"/>
                  <a:gd name="T106" fmla="*/ 5 w 10"/>
                  <a:gd name="T107" fmla="*/ 208 h 1678"/>
                  <a:gd name="T108" fmla="*/ 5 w 10"/>
                  <a:gd name="T109" fmla="*/ 208 h 1678"/>
                  <a:gd name="T110" fmla="*/ 10 w 10"/>
                  <a:gd name="T111" fmla="*/ 174 h 1678"/>
                  <a:gd name="T112" fmla="*/ 10 w 10"/>
                  <a:gd name="T113" fmla="*/ 120 h 1678"/>
                  <a:gd name="T114" fmla="*/ 5 w 10"/>
                  <a:gd name="T115" fmla="*/ 86 h 1678"/>
                  <a:gd name="T116" fmla="*/ 5 w 10"/>
                  <a:gd name="T117" fmla="*/ 71 h 1678"/>
                  <a:gd name="T118" fmla="*/ 5 w 10"/>
                  <a:gd name="T119" fmla="*/ 71 h 1678"/>
                  <a:gd name="T120" fmla="*/ 10 w 10"/>
                  <a:gd name="T121" fmla="*/ 37 h 1678"/>
                  <a:gd name="T122" fmla="*/ 10 w 10"/>
                  <a:gd name="T123" fmla="*/ 0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 h="1678">
                    <a:moveTo>
                      <a:pt x="0" y="1678"/>
                    </a:moveTo>
                    <a:lnTo>
                      <a:pt x="0" y="1658"/>
                    </a:lnTo>
                    <a:lnTo>
                      <a:pt x="5" y="1658"/>
                    </a:lnTo>
                    <a:lnTo>
                      <a:pt x="5" y="1678"/>
                    </a:lnTo>
                    <a:lnTo>
                      <a:pt x="0" y="1678"/>
                    </a:lnTo>
                    <a:close/>
                    <a:moveTo>
                      <a:pt x="0" y="1643"/>
                    </a:moveTo>
                    <a:lnTo>
                      <a:pt x="0" y="1624"/>
                    </a:lnTo>
                    <a:lnTo>
                      <a:pt x="5" y="1624"/>
                    </a:lnTo>
                    <a:lnTo>
                      <a:pt x="5" y="1643"/>
                    </a:lnTo>
                    <a:lnTo>
                      <a:pt x="0" y="1643"/>
                    </a:lnTo>
                    <a:close/>
                    <a:moveTo>
                      <a:pt x="0" y="1609"/>
                    </a:moveTo>
                    <a:lnTo>
                      <a:pt x="0" y="1590"/>
                    </a:lnTo>
                    <a:lnTo>
                      <a:pt x="5" y="1590"/>
                    </a:lnTo>
                    <a:lnTo>
                      <a:pt x="5" y="1609"/>
                    </a:lnTo>
                    <a:lnTo>
                      <a:pt x="0" y="1609"/>
                    </a:lnTo>
                    <a:close/>
                    <a:moveTo>
                      <a:pt x="0" y="1575"/>
                    </a:moveTo>
                    <a:lnTo>
                      <a:pt x="0" y="1556"/>
                    </a:lnTo>
                    <a:lnTo>
                      <a:pt x="5" y="1556"/>
                    </a:lnTo>
                    <a:lnTo>
                      <a:pt x="5" y="1575"/>
                    </a:lnTo>
                    <a:lnTo>
                      <a:pt x="0" y="1575"/>
                    </a:lnTo>
                    <a:close/>
                    <a:moveTo>
                      <a:pt x="0" y="1541"/>
                    </a:moveTo>
                    <a:lnTo>
                      <a:pt x="0" y="1521"/>
                    </a:lnTo>
                    <a:lnTo>
                      <a:pt x="5" y="1521"/>
                    </a:lnTo>
                    <a:lnTo>
                      <a:pt x="5" y="1541"/>
                    </a:lnTo>
                    <a:lnTo>
                      <a:pt x="0" y="1541"/>
                    </a:lnTo>
                    <a:close/>
                    <a:moveTo>
                      <a:pt x="0" y="1507"/>
                    </a:moveTo>
                    <a:lnTo>
                      <a:pt x="1" y="1487"/>
                    </a:lnTo>
                    <a:lnTo>
                      <a:pt x="6" y="1487"/>
                    </a:lnTo>
                    <a:lnTo>
                      <a:pt x="5" y="1507"/>
                    </a:lnTo>
                    <a:lnTo>
                      <a:pt x="0" y="1507"/>
                    </a:lnTo>
                    <a:close/>
                    <a:moveTo>
                      <a:pt x="1" y="1473"/>
                    </a:moveTo>
                    <a:lnTo>
                      <a:pt x="1" y="1453"/>
                    </a:lnTo>
                    <a:lnTo>
                      <a:pt x="6" y="1453"/>
                    </a:lnTo>
                    <a:lnTo>
                      <a:pt x="6" y="1473"/>
                    </a:lnTo>
                    <a:lnTo>
                      <a:pt x="1" y="1473"/>
                    </a:lnTo>
                    <a:close/>
                    <a:moveTo>
                      <a:pt x="1" y="1439"/>
                    </a:moveTo>
                    <a:lnTo>
                      <a:pt x="1" y="1419"/>
                    </a:lnTo>
                    <a:lnTo>
                      <a:pt x="6" y="1419"/>
                    </a:lnTo>
                    <a:lnTo>
                      <a:pt x="6" y="1439"/>
                    </a:lnTo>
                    <a:lnTo>
                      <a:pt x="1" y="1439"/>
                    </a:lnTo>
                    <a:close/>
                    <a:moveTo>
                      <a:pt x="1" y="1404"/>
                    </a:moveTo>
                    <a:lnTo>
                      <a:pt x="1" y="1385"/>
                    </a:lnTo>
                    <a:lnTo>
                      <a:pt x="6" y="1385"/>
                    </a:lnTo>
                    <a:lnTo>
                      <a:pt x="6" y="1404"/>
                    </a:lnTo>
                    <a:lnTo>
                      <a:pt x="1" y="1404"/>
                    </a:lnTo>
                    <a:close/>
                    <a:moveTo>
                      <a:pt x="1" y="1370"/>
                    </a:moveTo>
                    <a:lnTo>
                      <a:pt x="1" y="1350"/>
                    </a:lnTo>
                    <a:lnTo>
                      <a:pt x="6" y="1350"/>
                    </a:lnTo>
                    <a:lnTo>
                      <a:pt x="6" y="1370"/>
                    </a:lnTo>
                    <a:lnTo>
                      <a:pt x="1" y="1370"/>
                    </a:lnTo>
                    <a:close/>
                    <a:moveTo>
                      <a:pt x="1" y="1336"/>
                    </a:moveTo>
                    <a:lnTo>
                      <a:pt x="1" y="1316"/>
                    </a:lnTo>
                    <a:lnTo>
                      <a:pt x="6" y="1316"/>
                    </a:lnTo>
                    <a:lnTo>
                      <a:pt x="6" y="1336"/>
                    </a:lnTo>
                    <a:lnTo>
                      <a:pt x="1" y="1336"/>
                    </a:lnTo>
                    <a:close/>
                    <a:moveTo>
                      <a:pt x="1" y="1302"/>
                    </a:moveTo>
                    <a:lnTo>
                      <a:pt x="1" y="1282"/>
                    </a:lnTo>
                    <a:lnTo>
                      <a:pt x="6" y="1282"/>
                    </a:lnTo>
                    <a:lnTo>
                      <a:pt x="6" y="1302"/>
                    </a:lnTo>
                    <a:lnTo>
                      <a:pt x="1" y="1302"/>
                    </a:lnTo>
                    <a:close/>
                    <a:moveTo>
                      <a:pt x="1" y="1268"/>
                    </a:moveTo>
                    <a:lnTo>
                      <a:pt x="1" y="1248"/>
                    </a:lnTo>
                    <a:lnTo>
                      <a:pt x="6" y="1248"/>
                    </a:lnTo>
                    <a:lnTo>
                      <a:pt x="6" y="1268"/>
                    </a:lnTo>
                    <a:lnTo>
                      <a:pt x="1" y="1268"/>
                    </a:lnTo>
                    <a:close/>
                    <a:moveTo>
                      <a:pt x="1" y="1233"/>
                    </a:moveTo>
                    <a:lnTo>
                      <a:pt x="2" y="1214"/>
                    </a:lnTo>
                    <a:lnTo>
                      <a:pt x="7" y="1214"/>
                    </a:lnTo>
                    <a:lnTo>
                      <a:pt x="6" y="1233"/>
                    </a:lnTo>
                    <a:lnTo>
                      <a:pt x="1" y="1233"/>
                    </a:lnTo>
                    <a:close/>
                    <a:moveTo>
                      <a:pt x="2" y="1199"/>
                    </a:moveTo>
                    <a:lnTo>
                      <a:pt x="2" y="1180"/>
                    </a:lnTo>
                    <a:lnTo>
                      <a:pt x="7" y="1180"/>
                    </a:lnTo>
                    <a:lnTo>
                      <a:pt x="7" y="1199"/>
                    </a:lnTo>
                    <a:lnTo>
                      <a:pt x="2" y="1199"/>
                    </a:lnTo>
                    <a:close/>
                    <a:moveTo>
                      <a:pt x="2" y="1165"/>
                    </a:moveTo>
                    <a:lnTo>
                      <a:pt x="2" y="1146"/>
                    </a:lnTo>
                    <a:lnTo>
                      <a:pt x="7" y="1146"/>
                    </a:lnTo>
                    <a:lnTo>
                      <a:pt x="7" y="1165"/>
                    </a:lnTo>
                    <a:lnTo>
                      <a:pt x="2" y="1165"/>
                    </a:lnTo>
                    <a:close/>
                    <a:moveTo>
                      <a:pt x="2" y="1131"/>
                    </a:moveTo>
                    <a:lnTo>
                      <a:pt x="2" y="1111"/>
                    </a:lnTo>
                    <a:lnTo>
                      <a:pt x="7" y="1111"/>
                    </a:lnTo>
                    <a:lnTo>
                      <a:pt x="7" y="1131"/>
                    </a:lnTo>
                    <a:lnTo>
                      <a:pt x="2" y="1131"/>
                    </a:lnTo>
                    <a:close/>
                    <a:moveTo>
                      <a:pt x="2" y="1097"/>
                    </a:moveTo>
                    <a:lnTo>
                      <a:pt x="2" y="1077"/>
                    </a:lnTo>
                    <a:lnTo>
                      <a:pt x="7" y="1077"/>
                    </a:lnTo>
                    <a:lnTo>
                      <a:pt x="7" y="1097"/>
                    </a:lnTo>
                    <a:lnTo>
                      <a:pt x="2" y="1097"/>
                    </a:lnTo>
                    <a:close/>
                    <a:moveTo>
                      <a:pt x="2" y="1062"/>
                    </a:moveTo>
                    <a:lnTo>
                      <a:pt x="2" y="1043"/>
                    </a:lnTo>
                    <a:lnTo>
                      <a:pt x="7" y="1043"/>
                    </a:lnTo>
                    <a:lnTo>
                      <a:pt x="7" y="1062"/>
                    </a:lnTo>
                    <a:lnTo>
                      <a:pt x="2" y="1062"/>
                    </a:lnTo>
                    <a:close/>
                    <a:moveTo>
                      <a:pt x="2" y="1028"/>
                    </a:moveTo>
                    <a:lnTo>
                      <a:pt x="2" y="1009"/>
                    </a:lnTo>
                    <a:lnTo>
                      <a:pt x="7" y="1009"/>
                    </a:lnTo>
                    <a:lnTo>
                      <a:pt x="7" y="1028"/>
                    </a:lnTo>
                    <a:lnTo>
                      <a:pt x="2" y="1028"/>
                    </a:lnTo>
                    <a:close/>
                    <a:moveTo>
                      <a:pt x="2" y="994"/>
                    </a:moveTo>
                    <a:lnTo>
                      <a:pt x="2" y="975"/>
                    </a:lnTo>
                    <a:lnTo>
                      <a:pt x="7" y="975"/>
                    </a:lnTo>
                    <a:lnTo>
                      <a:pt x="7" y="994"/>
                    </a:lnTo>
                    <a:lnTo>
                      <a:pt x="2" y="994"/>
                    </a:lnTo>
                    <a:close/>
                    <a:moveTo>
                      <a:pt x="2" y="960"/>
                    </a:moveTo>
                    <a:lnTo>
                      <a:pt x="3" y="940"/>
                    </a:lnTo>
                    <a:lnTo>
                      <a:pt x="7" y="940"/>
                    </a:lnTo>
                    <a:lnTo>
                      <a:pt x="7" y="960"/>
                    </a:lnTo>
                    <a:lnTo>
                      <a:pt x="2" y="960"/>
                    </a:lnTo>
                    <a:close/>
                    <a:moveTo>
                      <a:pt x="3" y="926"/>
                    </a:moveTo>
                    <a:lnTo>
                      <a:pt x="3" y="906"/>
                    </a:lnTo>
                    <a:lnTo>
                      <a:pt x="7" y="906"/>
                    </a:lnTo>
                    <a:lnTo>
                      <a:pt x="7" y="926"/>
                    </a:lnTo>
                    <a:lnTo>
                      <a:pt x="3" y="926"/>
                    </a:lnTo>
                    <a:close/>
                    <a:moveTo>
                      <a:pt x="3" y="892"/>
                    </a:moveTo>
                    <a:lnTo>
                      <a:pt x="3" y="872"/>
                    </a:lnTo>
                    <a:lnTo>
                      <a:pt x="7" y="872"/>
                    </a:lnTo>
                    <a:lnTo>
                      <a:pt x="7" y="892"/>
                    </a:lnTo>
                    <a:lnTo>
                      <a:pt x="3" y="892"/>
                    </a:lnTo>
                    <a:close/>
                    <a:moveTo>
                      <a:pt x="3" y="857"/>
                    </a:moveTo>
                    <a:lnTo>
                      <a:pt x="3" y="838"/>
                    </a:lnTo>
                    <a:lnTo>
                      <a:pt x="8" y="838"/>
                    </a:lnTo>
                    <a:lnTo>
                      <a:pt x="8" y="857"/>
                    </a:lnTo>
                    <a:lnTo>
                      <a:pt x="3" y="857"/>
                    </a:lnTo>
                    <a:close/>
                    <a:moveTo>
                      <a:pt x="3" y="823"/>
                    </a:moveTo>
                    <a:lnTo>
                      <a:pt x="3" y="804"/>
                    </a:lnTo>
                    <a:lnTo>
                      <a:pt x="8" y="804"/>
                    </a:lnTo>
                    <a:lnTo>
                      <a:pt x="8" y="823"/>
                    </a:lnTo>
                    <a:lnTo>
                      <a:pt x="3" y="823"/>
                    </a:lnTo>
                    <a:close/>
                    <a:moveTo>
                      <a:pt x="3" y="789"/>
                    </a:moveTo>
                    <a:lnTo>
                      <a:pt x="3" y="769"/>
                    </a:lnTo>
                    <a:lnTo>
                      <a:pt x="8" y="770"/>
                    </a:lnTo>
                    <a:lnTo>
                      <a:pt x="8" y="789"/>
                    </a:lnTo>
                    <a:lnTo>
                      <a:pt x="3" y="789"/>
                    </a:lnTo>
                    <a:close/>
                    <a:moveTo>
                      <a:pt x="3" y="755"/>
                    </a:moveTo>
                    <a:lnTo>
                      <a:pt x="3" y="735"/>
                    </a:lnTo>
                    <a:lnTo>
                      <a:pt x="8" y="735"/>
                    </a:lnTo>
                    <a:lnTo>
                      <a:pt x="8" y="755"/>
                    </a:lnTo>
                    <a:lnTo>
                      <a:pt x="3" y="755"/>
                    </a:lnTo>
                    <a:close/>
                    <a:moveTo>
                      <a:pt x="3" y="721"/>
                    </a:moveTo>
                    <a:lnTo>
                      <a:pt x="3" y="701"/>
                    </a:lnTo>
                    <a:lnTo>
                      <a:pt x="8" y="701"/>
                    </a:lnTo>
                    <a:lnTo>
                      <a:pt x="8" y="721"/>
                    </a:lnTo>
                    <a:lnTo>
                      <a:pt x="3" y="721"/>
                    </a:lnTo>
                    <a:close/>
                    <a:moveTo>
                      <a:pt x="3" y="686"/>
                    </a:moveTo>
                    <a:lnTo>
                      <a:pt x="3" y="667"/>
                    </a:lnTo>
                    <a:lnTo>
                      <a:pt x="8" y="667"/>
                    </a:lnTo>
                    <a:lnTo>
                      <a:pt x="8" y="686"/>
                    </a:lnTo>
                    <a:lnTo>
                      <a:pt x="3" y="686"/>
                    </a:lnTo>
                    <a:close/>
                    <a:moveTo>
                      <a:pt x="3" y="652"/>
                    </a:moveTo>
                    <a:lnTo>
                      <a:pt x="3" y="633"/>
                    </a:lnTo>
                    <a:lnTo>
                      <a:pt x="8" y="633"/>
                    </a:lnTo>
                    <a:lnTo>
                      <a:pt x="8" y="652"/>
                    </a:lnTo>
                    <a:lnTo>
                      <a:pt x="3" y="652"/>
                    </a:lnTo>
                    <a:close/>
                    <a:moveTo>
                      <a:pt x="3" y="618"/>
                    </a:moveTo>
                    <a:lnTo>
                      <a:pt x="3" y="599"/>
                    </a:lnTo>
                    <a:lnTo>
                      <a:pt x="8" y="599"/>
                    </a:lnTo>
                    <a:lnTo>
                      <a:pt x="8" y="618"/>
                    </a:lnTo>
                    <a:lnTo>
                      <a:pt x="3" y="618"/>
                    </a:lnTo>
                    <a:close/>
                    <a:moveTo>
                      <a:pt x="4" y="584"/>
                    </a:moveTo>
                    <a:lnTo>
                      <a:pt x="4" y="564"/>
                    </a:lnTo>
                    <a:lnTo>
                      <a:pt x="9" y="564"/>
                    </a:lnTo>
                    <a:lnTo>
                      <a:pt x="9" y="584"/>
                    </a:lnTo>
                    <a:lnTo>
                      <a:pt x="4" y="584"/>
                    </a:lnTo>
                    <a:close/>
                    <a:moveTo>
                      <a:pt x="4" y="550"/>
                    </a:moveTo>
                    <a:lnTo>
                      <a:pt x="4" y="530"/>
                    </a:lnTo>
                    <a:lnTo>
                      <a:pt x="9" y="530"/>
                    </a:lnTo>
                    <a:lnTo>
                      <a:pt x="9" y="550"/>
                    </a:lnTo>
                    <a:lnTo>
                      <a:pt x="4" y="550"/>
                    </a:lnTo>
                    <a:close/>
                    <a:moveTo>
                      <a:pt x="4" y="516"/>
                    </a:moveTo>
                    <a:lnTo>
                      <a:pt x="4" y="496"/>
                    </a:lnTo>
                    <a:lnTo>
                      <a:pt x="9" y="496"/>
                    </a:lnTo>
                    <a:lnTo>
                      <a:pt x="9" y="516"/>
                    </a:lnTo>
                    <a:lnTo>
                      <a:pt x="4" y="516"/>
                    </a:lnTo>
                    <a:close/>
                    <a:moveTo>
                      <a:pt x="4" y="482"/>
                    </a:moveTo>
                    <a:lnTo>
                      <a:pt x="4" y="462"/>
                    </a:lnTo>
                    <a:lnTo>
                      <a:pt x="9" y="462"/>
                    </a:lnTo>
                    <a:lnTo>
                      <a:pt x="9" y="482"/>
                    </a:lnTo>
                    <a:lnTo>
                      <a:pt x="4" y="482"/>
                    </a:lnTo>
                    <a:close/>
                    <a:moveTo>
                      <a:pt x="4" y="447"/>
                    </a:moveTo>
                    <a:lnTo>
                      <a:pt x="4" y="428"/>
                    </a:lnTo>
                    <a:lnTo>
                      <a:pt x="9" y="428"/>
                    </a:lnTo>
                    <a:lnTo>
                      <a:pt x="9" y="447"/>
                    </a:lnTo>
                    <a:lnTo>
                      <a:pt x="4" y="447"/>
                    </a:lnTo>
                    <a:close/>
                    <a:moveTo>
                      <a:pt x="4" y="413"/>
                    </a:moveTo>
                    <a:lnTo>
                      <a:pt x="4" y="393"/>
                    </a:lnTo>
                    <a:lnTo>
                      <a:pt x="9" y="393"/>
                    </a:lnTo>
                    <a:lnTo>
                      <a:pt x="9" y="413"/>
                    </a:lnTo>
                    <a:lnTo>
                      <a:pt x="4" y="413"/>
                    </a:lnTo>
                    <a:close/>
                    <a:moveTo>
                      <a:pt x="4" y="379"/>
                    </a:moveTo>
                    <a:lnTo>
                      <a:pt x="4" y="359"/>
                    </a:lnTo>
                    <a:lnTo>
                      <a:pt x="9" y="359"/>
                    </a:lnTo>
                    <a:lnTo>
                      <a:pt x="9" y="379"/>
                    </a:lnTo>
                    <a:lnTo>
                      <a:pt x="4" y="379"/>
                    </a:lnTo>
                    <a:close/>
                    <a:moveTo>
                      <a:pt x="4" y="345"/>
                    </a:moveTo>
                    <a:lnTo>
                      <a:pt x="4" y="325"/>
                    </a:lnTo>
                    <a:lnTo>
                      <a:pt x="10" y="325"/>
                    </a:lnTo>
                    <a:lnTo>
                      <a:pt x="9" y="345"/>
                    </a:lnTo>
                    <a:lnTo>
                      <a:pt x="4" y="345"/>
                    </a:lnTo>
                    <a:close/>
                    <a:moveTo>
                      <a:pt x="5" y="311"/>
                    </a:moveTo>
                    <a:lnTo>
                      <a:pt x="5" y="291"/>
                    </a:lnTo>
                    <a:lnTo>
                      <a:pt x="10" y="291"/>
                    </a:lnTo>
                    <a:lnTo>
                      <a:pt x="10" y="311"/>
                    </a:lnTo>
                    <a:lnTo>
                      <a:pt x="5" y="311"/>
                    </a:lnTo>
                    <a:close/>
                    <a:moveTo>
                      <a:pt x="5" y="276"/>
                    </a:moveTo>
                    <a:lnTo>
                      <a:pt x="5" y="257"/>
                    </a:lnTo>
                    <a:lnTo>
                      <a:pt x="10" y="257"/>
                    </a:lnTo>
                    <a:lnTo>
                      <a:pt x="10" y="276"/>
                    </a:lnTo>
                    <a:lnTo>
                      <a:pt x="5" y="276"/>
                    </a:lnTo>
                    <a:close/>
                    <a:moveTo>
                      <a:pt x="5" y="242"/>
                    </a:moveTo>
                    <a:lnTo>
                      <a:pt x="5" y="223"/>
                    </a:lnTo>
                    <a:lnTo>
                      <a:pt x="10" y="223"/>
                    </a:lnTo>
                    <a:lnTo>
                      <a:pt x="10" y="242"/>
                    </a:lnTo>
                    <a:lnTo>
                      <a:pt x="5" y="242"/>
                    </a:lnTo>
                    <a:close/>
                    <a:moveTo>
                      <a:pt x="5" y="208"/>
                    </a:moveTo>
                    <a:lnTo>
                      <a:pt x="5" y="189"/>
                    </a:lnTo>
                    <a:lnTo>
                      <a:pt x="10" y="189"/>
                    </a:lnTo>
                    <a:lnTo>
                      <a:pt x="10" y="208"/>
                    </a:lnTo>
                    <a:lnTo>
                      <a:pt x="5" y="208"/>
                    </a:lnTo>
                    <a:close/>
                    <a:moveTo>
                      <a:pt x="5" y="174"/>
                    </a:moveTo>
                    <a:lnTo>
                      <a:pt x="5" y="154"/>
                    </a:lnTo>
                    <a:lnTo>
                      <a:pt x="10" y="154"/>
                    </a:lnTo>
                    <a:lnTo>
                      <a:pt x="10" y="174"/>
                    </a:lnTo>
                    <a:lnTo>
                      <a:pt x="5" y="174"/>
                    </a:lnTo>
                    <a:close/>
                    <a:moveTo>
                      <a:pt x="5" y="139"/>
                    </a:moveTo>
                    <a:lnTo>
                      <a:pt x="5" y="120"/>
                    </a:lnTo>
                    <a:lnTo>
                      <a:pt x="10" y="120"/>
                    </a:lnTo>
                    <a:lnTo>
                      <a:pt x="10" y="139"/>
                    </a:lnTo>
                    <a:lnTo>
                      <a:pt x="5" y="139"/>
                    </a:lnTo>
                    <a:close/>
                    <a:moveTo>
                      <a:pt x="5" y="105"/>
                    </a:moveTo>
                    <a:lnTo>
                      <a:pt x="5" y="86"/>
                    </a:lnTo>
                    <a:lnTo>
                      <a:pt x="10" y="86"/>
                    </a:lnTo>
                    <a:lnTo>
                      <a:pt x="10" y="105"/>
                    </a:lnTo>
                    <a:lnTo>
                      <a:pt x="5" y="105"/>
                    </a:lnTo>
                    <a:close/>
                    <a:moveTo>
                      <a:pt x="5" y="71"/>
                    </a:moveTo>
                    <a:lnTo>
                      <a:pt x="6" y="52"/>
                    </a:lnTo>
                    <a:lnTo>
                      <a:pt x="10" y="52"/>
                    </a:lnTo>
                    <a:lnTo>
                      <a:pt x="10" y="71"/>
                    </a:lnTo>
                    <a:lnTo>
                      <a:pt x="5" y="71"/>
                    </a:lnTo>
                    <a:close/>
                    <a:moveTo>
                      <a:pt x="6" y="37"/>
                    </a:moveTo>
                    <a:lnTo>
                      <a:pt x="6" y="18"/>
                    </a:lnTo>
                    <a:lnTo>
                      <a:pt x="10" y="18"/>
                    </a:lnTo>
                    <a:lnTo>
                      <a:pt x="10" y="37"/>
                    </a:lnTo>
                    <a:lnTo>
                      <a:pt x="6" y="37"/>
                    </a:lnTo>
                    <a:close/>
                    <a:moveTo>
                      <a:pt x="6" y="3"/>
                    </a:moveTo>
                    <a:lnTo>
                      <a:pt x="6" y="0"/>
                    </a:lnTo>
                    <a:lnTo>
                      <a:pt x="10" y="0"/>
                    </a:lnTo>
                    <a:lnTo>
                      <a:pt x="10" y="3"/>
                    </a:lnTo>
                    <a:lnTo>
                      <a:pt x="6" y="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25">
                <a:extLst>
                  <a:ext uri="{FF2B5EF4-FFF2-40B4-BE49-F238E27FC236}">
                    <a16:creationId xmlns:a16="http://schemas.microsoft.com/office/drawing/2014/main" id="{F66F3712-1666-4BCE-B140-63A7F051780D}"/>
                  </a:ext>
                </a:extLst>
              </p:cNvPr>
              <p:cNvSpPr>
                <a:spLocks noEditPoints="1"/>
              </p:cNvSpPr>
              <p:nvPr/>
            </p:nvSpPr>
            <p:spPr bwMode="auto">
              <a:xfrm>
                <a:off x="2665" y="830"/>
                <a:ext cx="1169" cy="280"/>
              </a:xfrm>
              <a:custGeom>
                <a:avLst/>
                <a:gdLst>
                  <a:gd name="T0" fmla="*/ 38 w 1169"/>
                  <a:gd name="T1" fmla="*/ 261 h 280"/>
                  <a:gd name="T2" fmla="*/ 2 w 1169"/>
                  <a:gd name="T3" fmla="*/ 280 h 280"/>
                  <a:gd name="T4" fmla="*/ 66 w 1169"/>
                  <a:gd name="T5" fmla="*/ 255 h 280"/>
                  <a:gd name="T6" fmla="*/ 106 w 1169"/>
                  <a:gd name="T7" fmla="*/ 255 h 280"/>
                  <a:gd name="T8" fmla="*/ 66 w 1169"/>
                  <a:gd name="T9" fmla="*/ 255 h 280"/>
                  <a:gd name="T10" fmla="*/ 171 w 1169"/>
                  <a:gd name="T11" fmla="*/ 230 h 280"/>
                  <a:gd name="T12" fmla="*/ 135 w 1169"/>
                  <a:gd name="T13" fmla="*/ 249 h 280"/>
                  <a:gd name="T14" fmla="*/ 199 w 1169"/>
                  <a:gd name="T15" fmla="*/ 224 h 280"/>
                  <a:gd name="T16" fmla="*/ 239 w 1169"/>
                  <a:gd name="T17" fmla="*/ 225 h 280"/>
                  <a:gd name="T18" fmla="*/ 199 w 1169"/>
                  <a:gd name="T19" fmla="*/ 224 h 280"/>
                  <a:gd name="T20" fmla="*/ 304 w 1169"/>
                  <a:gd name="T21" fmla="*/ 200 h 280"/>
                  <a:gd name="T22" fmla="*/ 268 w 1169"/>
                  <a:gd name="T23" fmla="*/ 218 h 280"/>
                  <a:gd name="T24" fmla="*/ 332 w 1169"/>
                  <a:gd name="T25" fmla="*/ 193 h 280"/>
                  <a:gd name="T26" fmla="*/ 372 w 1169"/>
                  <a:gd name="T27" fmla="*/ 194 h 280"/>
                  <a:gd name="T28" fmla="*/ 332 w 1169"/>
                  <a:gd name="T29" fmla="*/ 193 h 280"/>
                  <a:gd name="T30" fmla="*/ 436 w 1169"/>
                  <a:gd name="T31" fmla="*/ 169 h 280"/>
                  <a:gd name="T32" fmla="*/ 401 w 1169"/>
                  <a:gd name="T33" fmla="*/ 188 h 280"/>
                  <a:gd name="T34" fmla="*/ 465 w 1169"/>
                  <a:gd name="T35" fmla="*/ 163 h 280"/>
                  <a:gd name="T36" fmla="*/ 505 w 1169"/>
                  <a:gd name="T37" fmla="*/ 163 h 280"/>
                  <a:gd name="T38" fmla="*/ 465 w 1169"/>
                  <a:gd name="T39" fmla="*/ 163 h 280"/>
                  <a:gd name="T40" fmla="*/ 569 w 1169"/>
                  <a:gd name="T41" fmla="*/ 138 h 280"/>
                  <a:gd name="T42" fmla="*/ 533 w 1169"/>
                  <a:gd name="T43" fmla="*/ 157 h 280"/>
                  <a:gd name="T44" fmla="*/ 598 w 1169"/>
                  <a:gd name="T45" fmla="*/ 132 h 280"/>
                  <a:gd name="T46" fmla="*/ 638 w 1169"/>
                  <a:gd name="T47" fmla="*/ 133 h 280"/>
                  <a:gd name="T48" fmla="*/ 598 w 1169"/>
                  <a:gd name="T49" fmla="*/ 132 h 280"/>
                  <a:gd name="T50" fmla="*/ 702 w 1169"/>
                  <a:gd name="T51" fmla="*/ 108 h 280"/>
                  <a:gd name="T52" fmla="*/ 666 w 1169"/>
                  <a:gd name="T53" fmla="*/ 126 h 280"/>
                  <a:gd name="T54" fmla="*/ 731 w 1169"/>
                  <a:gd name="T55" fmla="*/ 101 h 280"/>
                  <a:gd name="T56" fmla="*/ 771 w 1169"/>
                  <a:gd name="T57" fmla="*/ 102 h 280"/>
                  <a:gd name="T58" fmla="*/ 731 w 1169"/>
                  <a:gd name="T59" fmla="*/ 101 h 280"/>
                  <a:gd name="T60" fmla="*/ 835 w 1169"/>
                  <a:gd name="T61" fmla="*/ 77 h 280"/>
                  <a:gd name="T62" fmla="*/ 799 w 1169"/>
                  <a:gd name="T63" fmla="*/ 95 h 280"/>
                  <a:gd name="T64" fmla="*/ 863 w 1169"/>
                  <a:gd name="T65" fmla="*/ 70 h 280"/>
                  <a:gd name="T66" fmla="*/ 904 w 1169"/>
                  <a:gd name="T67" fmla="*/ 71 h 280"/>
                  <a:gd name="T68" fmla="*/ 863 w 1169"/>
                  <a:gd name="T69" fmla="*/ 70 h 280"/>
                  <a:gd name="T70" fmla="*/ 968 w 1169"/>
                  <a:gd name="T71" fmla="*/ 46 h 280"/>
                  <a:gd name="T72" fmla="*/ 932 w 1169"/>
                  <a:gd name="T73" fmla="*/ 65 h 280"/>
                  <a:gd name="T74" fmla="*/ 996 w 1169"/>
                  <a:gd name="T75" fmla="*/ 40 h 280"/>
                  <a:gd name="T76" fmla="*/ 1037 w 1169"/>
                  <a:gd name="T77" fmla="*/ 41 h 280"/>
                  <a:gd name="T78" fmla="*/ 996 w 1169"/>
                  <a:gd name="T79" fmla="*/ 40 h 280"/>
                  <a:gd name="T80" fmla="*/ 1101 w 1169"/>
                  <a:gd name="T81" fmla="*/ 16 h 280"/>
                  <a:gd name="T82" fmla="*/ 1065 w 1169"/>
                  <a:gd name="T83" fmla="*/ 34 h 280"/>
                  <a:gd name="T84" fmla="*/ 1129 w 1169"/>
                  <a:gd name="T85" fmla="*/ 9 h 280"/>
                  <a:gd name="T86" fmla="*/ 1169 w 1169"/>
                  <a:gd name="T87" fmla="*/ 10 h 280"/>
                  <a:gd name="T88" fmla="*/ 1129 w 1169"/>
                  <a:gd name="T89" fmla="*/ 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9" h="280">
                    <a:moveTo>
                      <a:pt x="0" y="270"/>
                    </a:moveTo>
                    <a:lnTo>
                      <a:pt x="38" y="261"/>
                    </a:lnTo>
                    <a:lnTo>
                      <a:pt x="40" y="271"/>
                    </a:lnTo>
                    <a:lnTo>
                      <a:pt x="2" y="280"/>
                    </a:lnTo>
                    <a:lnTo>
                      <a:pt x="0" y="270"/>
                    </a:lnTo>
                    <a:close/>
                    <a:moveTo>
                      <a:pt x="66" y="255"/>
                    </a:moveTo>
                    <a:lnTo>
                      <a:pt x="104" y="246"/>
                    </a:lnTo>
                    <a:lnTo>
                      <a:pt x="106" y="255"/>
                    </a:lnTo>
                    <a:lnTo>
                      <a:pt x="68" y="264"/>
                    </a:lnTo>
                    <a:lnTo>
                      <a:pt x="66" y="255"/>
                    </a:lnTo>
                    <a:close/>
                    <a:moveTo>
                      <a:pt x="133" y="239"/>
                    </a:moveTo>
                    <a:lnTo>
                      <a:pt x="171" y="230"/>
                    </a:lnTo>
                    <a:lnTo>
                      <a:pt x="173" y="240"/>
                    </a:lnTo>
                    <a:lnTo>
                      <a:pt x="135" y="249"/>
                    </a:lnTo>
                    <a:lnTo>
                      <a:pt x="133" y="239"/>
                    </a:lnTo>
                    <a:close/>
                    <a:moveTo>
                      <a:pt x="199" y="224"/>
                    </a:moveTo>
                    <a:lnTo>
                      <a:pt x="237" y="215"/>
                    </a:lnTo>
                    <a:lnTo>
                      <a:pt x="239" y="225"/>
                    </a:lnTo>
                    <a:lnTo>
                      <a:pt x="201" y="234"/>
                    </a:lnTo>
                    <a:lnTo>
                      <a:pt x="199" y="224"/>
                    </a:lnTo>
                    <a:close/>
                    <a:moveTo>
                      <a:pt x="266" y="209"/>
                    </a:moveTo>
                    <a:lnTo>
                      <a:pt x="304" y="200"/>
                    </a:lnTo>
                    <a:lnTo>
                      <a:pt x="306" y="209"/>
                    </a:lnTo>
                    <a:lnTo>
                      <a:pt x="268" y="218"/>
                    </a:lnTo>
                    <a:lnTo>
                      <a:pt x="266" y="209"/>
                    </a:lnTo>
                    <a:close/>
                    <a:moveTo>
                      <a:pt x="332" y="193"/>
                    </a:moveTo>
                    <a:lnTo>
                      <a:pt x="370" y="184"/>
                    </a:lnTo>
                    <a:lnTo>
                      <a:pt x="372" y="194"/>
                    </a:lnTo>
                    <a:lnTo>
                      <a:pt x="334" y="203"/>
                    </a:lnTo>
                    <a:lnTo>
                      <a:pt x="332" y="193"/>
                    </a:lnTo>
                    <a:close/>
                    <a:moveTo>
                      <a:pt x="398" y="178"/>
                    </a:moveTo>
                    <a:lnTo>
                      <a:pt x="436" y="169"/>
                    </a:lnTo>
                    <a:lnTo>
                      <a:pt x="438" y="179"/>
                    </a:lnTo>
                    <a:lnTo>
                      <a:pt x="401" y="188"/>
                    </a:lnTo>
                    <a:lnTo>
                      <a:pt x="398" y="178"/>
                    </a:lnTo>
                    <a:close/>
                    <a:moveTo>
                      <a:pt x="465" y="163"/>
                    </a:moveTo>
                    <a:lnTo>
                      <a:pt x="503" y="154"/>
                    </a:lnTo>
                    <a:lnTo>
                      <a:pt x="505" y="163"/>
                    </a:lnTo>
                    <a:lnTo>
                      <a:pt x="467" y="172"/>
                    </a:lnTo>
                    <a:lnTo>
                      <a:pt x="465" y="163"/>
                    </a:lnTo>
                    <a:close/>
                    <a:moveTo>
                      <a:pt x="531" y="147"/>
                    </a:moveTo>
                    <a:lnTo>
                      <a:pt x="569" y="138"/>
                    </a:lnTo>
                    <a:lnTo>
                      <a:pt x="571" y="148"/>
                    </a:lnTo>
                    <a:lnTo>
                      <a:pt x="533" y="157"/>
                    </a:lnTo>
                    <a:lnTo>
                      <a:pt x="531" y="147"/>
                    </a:lnTo>
                    <a:close/>
                    <a:moveTo>
                      <a:pt x="598" y="132"/>
                    </a:moveTo>
                    <a:lnTo>
                      <a:pt x="636" y="123"/>
                    </a:lnTo>
                    <a:lnTo>
                      <a:pt x="638" y="133"/>
                    </a:lnTo>
                    <a:lnTo>
                      <a:pt x="600" y="141"/>
                    </a:lnTo>
                    <a:lnTo>
                      <a:pt x="598" y="132"/>
                    </a:lnTo>
                    <a:close/>
                    <a:moveTo>
                      <a:pt x="664" y="116"/>
                    </a:moveTo>
                    <a:lnTo>
                      <a:pt x="702" y="108"/>
                    </a:lnTo>
                    <a:lnTo>
                      <a:pt x="704" y="117"/>
                    </a:lnTo>
                    <a:lnTo>
                      <a:pt x="666" y="126"/>
                    </a:lnTo>
                    <a:lnTo>
                      <a:pt x="664" y="116"/>
                    </a:lnTo>
                    <a:close/>
                    <a:moveTo>
                      <a:pt x="731" y="101"/>
                    </a:moveTo>
                    <a:lnTo>
                      <a:pt x="768" y="92"/>
                    </a:lnTo>
                    <a:lnTo>
                      <a:pt x="771" y="102"/>
                    </a:lnTo>
                    <a:lnTo>
                      <a:pt x="733" y="111"/>
                    </a:lnTo>
                    <a:lnTo>
                      <a:pt x="731" y="101"/>
                    </a:lnTo>
                    <a:close/>
                    <a:moveTo>
                      <a:pt x="797" y="86"/>
                    </a:moveTo>
                    <a:lnTo>
                      <a:pt x="835" y="77"/>
                    </a:lnTo>
                    <a:lnTo>
                      <a:pt x="837" y="87"/>
                    </a:lnTo>
                    <a:lnTo>
                      <a:pt x="799" y="95"/>
                    </a:lnTo>
                    <a:lnTo>
                      <a:pt x="797" y="86"/>
                    </a:lnTo>
                    <a:close/>
                    <a:moveTo>
                      <a:pt x="863" y="70"/>
                    </a:moveTo>
                    <a:lnTo>
                      <a:pt x="901" y="62"/>
                    </a:lnTo>
                    <a:lnTo>
                      <a:pt x="904" y="71"/>
                    </a:lnTo>
                    <a:lnTo>
                      <a:pt x="866" y="80"/>
                    </a:lnTo>
                    <a:lnTo>
                      <a:pt x="863" y="70"/>
                    </a:lnTo>
                    <a:close/>
                    <a:moveTo>
                      <a:pt x="930" y="55"/>
                    </a:moveTo>
                    <a:lnTo>
                      <a:pt x="968" y="46"/>
                    </a:lnTo>
                    <a:lnTo>
                      <a:pt x="970" y="56"/>
                    </a:lnTo>
                    <a:lnTo>
                      <a:pt x="932" y="65"/>
                    </a:lnTo>
                    <a:lnTo>
                      <a:pt x="930" y="55"/>
                    </a:lnTo>
                    <a:close/>
                    <a:moveTo>
                      <a:pt x="996" y="40"/>
                    </a:moveTo>
                    <a:lnTo>
                      <a:pt x="1034" y="31"/>
                    </a:lnTo>
                    <a:lnTo>
                      <a:pt x="1037" y="41"/>
                    </a:lnTo>
                    <a:lnTo>
                      <a:pt x="999" y="49"/>
                    </a:lnTo>
                    <a:lnTo>
                      <a:pt x="996" y="40"/>
                    </a:lnTo>
                    <a:close/>
                    <a:moveTo>
                      <a:pt x="1063" y="24"/>
                    </a:moveTo>
                    <a:lnTo>
                      <a:pt x="1101" y="16"/>
                    </a:lnTo>
                    <a:lnTo>
                      <a:pt x="1103" y="25"/>
                    </a:lnTo>
                    <a:lnTo>
                      <a:pt x="1065" y="34"/>
                    </a:lnTo>
                    <a:lnTo>
                      <a:pt x="1063" y="24"/>
                    </a:lnTo>
                    <a:close/>
                    <a:moveTo>
                      <a:pt x="1129" y="9"/>
                    </a:moveTo>
                    <a:lnTo>
                      <a:pt x="1167" y="0"/>
                    </a:lnTo>
                    <a:lnTo>
                      <a:pt x="1169" y="10"/>
                    </a:lnTo>
                    <a:lnTo>
                      <a:pt x="1132" y="19"/>
                    </a:lnTo>
                    <a:lnTo>
                      <a:pt x="1129" y="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6">
                <a:extLst>
                  <a:ext uri="{FF2B5EF4-FFF2-40B4-BE49-F238E27FC236}">
                    <a16:creationId xmlns:a16="http://schemas.microsoft.com/office/drawing/2014/main" id="{5518C01B-05DD-4FC0-9EF7-E9C57D267D89}"/>
                  </a:ext>
                </a:extLst>
              </p:cNvPr>
              <p:cNvSpPr>
                <a:spLocks noEditPoints="1"/>
              </p:cNvSpPr>
              <p:nvPr/>
            </p:nvSpPr>
            <p:spPr bwMode="auto">
              <a:xfrm>
                <a:off x="3849" y="827"/>
                <a:ext cx="516" cy="9"/>
              </a:xfrm>
              <a:custGeom>
                <a:avLst/>
                <a:gdLst>
                  <a:gd name="T0" fmla="*/ 0 w 516"/>
                  <a:gd name="T1" fmla="*/ 0 h 9"/>
                  <a:gd name="T2" fmla="*/ 39 w 516"/>
                  <a:gd name="T3" fmla="*/ 0 h 9"/>
                  <a:gd name="T4" fmla="*/ 39 w 516"/>
                  <a:gd name="T5" fmla="*/ 9 h 9"/>
                  <a:gd name="T6" fmla="*/ 0 w 516"/>
                  <a:gd name="T7" fmla="*/ 9 h 9"/>
                  <a:gd name="T8" fmla="*/ 0 w 516"/>
                  <a:gd name="T9" fmla="*/ 0 h 9"/>
                  <a:gd name="T10" fmla="*/ 68 w 516"/>
                  <a:gd name="T11" fmla="*/ 0 h 9"/>
                  <a:gd name="T12" fmla="*/ 107 w 516"/>
                  <a:gd name="T13" fmla="*/ 0 h 9"/>
                  <a:gd name="T14" fmla="*/ 107 w 516"/>
                  <a:gd name="T15" fmla="*/ 9 h 9"/>
                  <a:gd name="T16" fmla="*/ 68 w 516"/>
                  <a:gd name="T17" fmla="*/ 9 h 9"/>
                  <a:gd name="T18" fmla="*/ 68 w 516"/>
                  <a:gd name="T19" fmla="*/ 0 h 9"/>
                  <a:gd name="T20" fmla="*/ 137 w 516"/>
                  <a:gd name="T21" fmla="*/ 0 h 9"/>
                  <a:gd name="T22" fmla="*/ 176 w 516"/>
                  <a:gd name="T23" fmla="*/ 0 h 9"/>
                  <a:gd name="T24" fmla="*/ 176 w 516"/>
                  <a:gd name="T25" fmla="*/ 9 h 9"/>
                  <a:gd name="T26" fmla="*/ 137 w 516"/>
                  <a:gd name="T27" fmla="*/ 9 h 9"/>
                  <a:gd name="T28" fmla="*/ 137 w 516"/>
                  <a:gd name="T29" fmla="*/ 0 h 9"/>
                  <a:gd name="T30" fmla="*/ 205 w 516"/>
                  <a:gd name="T31" fmla="*/ 0 h 9"/>
                  <a:gd name="T32" fmla="*/ 244 w 516"/>
                  <a:gd name="T33" fmla="*/ 0 h 9"/>
                  <a:gd name="T34" fmla="*/ 244 w 516"/>
                  <a:gd name="T35" fmla="*/ 9 h 9"/>
                  <a:gd name="T36" fmla="*/ 205 w 516"/>
                  <a:gd name="T37" fmla="*/ 9 h 9"/>
                  <a:gd name="T38" fmla="*/ 205 w 516"/>
                  <a:gd name="T39" fmla="*/ 0 h 9"/>
                  <a:gd name="T40" fmla="*/ 273 w 516"/>
                  <a:gd name="T41" fmla="*/ 0 h 9"/>
                  <a:gd name="T42" fmla="*/ 312 w 516"/>
                  <a:gd name="T43" fmla="*/ 0 h 9"/>
                  <a:gd name="T44" fmla="*/ 312 w 516"/>
                  <a:gd name="T45" fmla="*/ 9 h 9"/>
                  <a:gd name="T46" fmla="*/ 273 w 516"/>
                  <a:gd name="T47" fmla="*/ 9 h 9"/>
                  <a:gd name="T48" fmla="*/ 273 w 516"/>
                  <a:gd name="T49" fmla="*/ 0 h 9"/>
                  <a:gd name="T50" fmla="*/ 341 w 516"/>
                  <a:gd name="T51" fmla="*/ 0 h 9"/>
                  <a:gd name="T52" fmla="*/ 380 w 516"/>
                  <a:gd name="T53" fmla="*/ 0 h 9"/>
                  <a:gd name="T54" fmla="*/ 380 w 516"/>
                  <a:gd name="T55" fmla="*/ 9 h 9"/>
                  <a:gd name="T56" fmla="*/ 341 w 516"/>
                  <a:gd name="T57" fmla="*/ 9 h 9"/>
                  <a:gd name="T58" fmla="*/ 341 w 516"/>
                  <a:gd name="T59" fmla="*/ 0 h 9"/>
                  <a:gd name="T60" fmla="*/ 409 w 516"/>
                  <a:gd name="T61" fmla="*/ 0 h 9"/>
                  <a:gd name="T62" fmla="*/ 448 w 516"/>
                  <a:gd name="T63" fmla="*/ 0 h 9"/>
                  <a:gd name="T64" fmla="*/ 448 w 516"/>
                  <a:gd name="T65" fmla="*/ 9 h 9"/>
                  <a:gd name="T66" fmla="*/ 409 w 516"/>
                  <a:gd name="T67" fmla="*/ 9 h 9"/>
                  <a:gd name="T68" fmla="*/ 409 w 516"/>
                  <a:gd name="T69" fmla="*/ 0 h 9"/>
                  <a:gd name="T70" fmla="*/ 478 w 516"/>
                  <a:gd name="T71" fmla="*/ 0 h 9"/>
                  <a:gd name="T72" fmla="*/ 516 w 516"/>
                  <a:gd name="T73" fmla="*/ 0 h 9"/>
                  <a:gd name="T74" fmla="*/ 516 w 516"/>
                  <a:gd name="T75" fmla="*/ 9 h 9"/>
                  <a:gd name="T76" fmla="*/ 478 w 516"/>
                  <a:gd name="T77" fmla="*/ 9 h 9"/>
                  <a:gd name="T78" fmla="*/ 478 w 516"/>
                  <a:gd name="T7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6" h="9">
                    <a:moveTo>
                      <a:pt x="0" y="0"/>
                    </a:moveTo>
                    <a:lnTo>
                      <a:pt x="39" y="0"/>
                    </a:lnTo>
                    <a:lnTo>
                      <a:pt x="39" y="9"/>
                    </a:lnTo>
                    <a:lnTo>
                      <a:pt x="0" y="9"/>
                    </a:lnTo>
                    <a:lnTo>
                      <a:pt x="0" y="0"/>
                    </a:lnTo>
                    <a:close/>
                    <a:moveTo>
                      <a:pt x="68" y="0"/>
                    </a:moveTo>
                    <a:lnTo>
                      <a:pt x="107" y="0"/>
                    </a:lnTo>
                    <a:lnTo>
                      <a:pt x="107" y="9"/>
                    </a:lnTo>
                    <a:lnTo>
                      <a:pt x="68" y="9"/>
                    </a:lnTo>
                    <a:lnTo>
                      <a:pt x="68" y="0"/>
                    </a:lnTo>
                    <a:close/>
                    <a:moveTo>
                      <a:pt x="137" y="0"/>
                    </a:moveTo>
                    <a:lnTo>
                      <a:pt x="176" y="0"/>
                    </a:lnTo>
                    <a:lnTo>
                      <a:pt x="176" y="9"/>
                    </a:lnTo>
                    <a:lnTo>
                      <a:pt x="137" y="9"/>
                    </a:lnTo>
                    <a:lnTo>
                      <a:pt x="137" y="0"/>
                    </a:lnTo>
                    <a:close/>
                    <a:moveTo>
                      <a:pt x="205" y="0"/>
                    </a:moveTo>
                    <a:lnTo>
                      <a:pt x="244" y="0"/>
                    </a:lnTo>
                    <a:lnTo>
                      <a:pt x="244" y="9"/>
                    </a:lnTo>
                    <a:lnTo>
                      <a:pt x="205" y="9"/>
                    </a:lnTo>
                    <a:lnTo>
                      <a:pt x="205" y="0"/>
                    </a:lnTo>
                    <a:close/>
                    <a:moveTo>
                      <a:pt x="273" y="0"/>
                    </a:moveTo>
                    <a:lnTo>
                      <a:pt x="312" y="0"/>
                    </a:lnTo>
                    <a:lnTo>
                      <a:pt x="312" y="9"/>
                    </a:lnTo>
                    <a:lnTo>
                      <a:pt x="273" y="9"/>
                    </a:lnTo>
                    <a:lnTo>
                      <a:pt x="273" y="0"/>
                    </a:lnTo>
                    <a:close/>
                    <a:moveTo>
                      <a:pt x="341" y="0"/>
                    </a:moveTo>
                    <a:lnTo>
                      <a:pt x="380" y="0"/>
                    </a:lnTo>
                    <a:lnTo>
                      <a:pt x="380" y="9"/>
                    </a:lnTo>
                    <a:lnTo>
                      <a:pt x="341" y="9"/>
                    </a:lnTo>
                    <a:lnTo>
                      <a:pt x="341" y="0"/>
                    </a:lnTo>
                    <a:close/>
                    <a:moveTo>
                      <a:pt x="409" y="0"/>
                    </a:moveTo>
                    <a:lnTo>
                      <a:pt x="448" y="0"/>
                    </a:lnTo>
                    <a:lnTo>
                      <a:pt x="448" y="9"/>
                    </a:lnTo>
                    <a:lnTo>
                      <a:pt x="409" y="9"/>
                    </a:lnTo>
                    <a:lnTo>
                      <a:pt x="409" y="0"/>
                    </a:lnTo>
                    <a:close/>
                    <a:moveTo>
                      <a:pt x="478" y="0"/>
                    </a:moveTo>
                    <a:lnTo>
                      <a:pt x="516" y="0"/>
                    </a:lnTo>
                    <a:lnTo>
                      <a:pt x="516" y="9"/>
                    </a:lnTo>
                    <a:lnTo>
                      <a:pt x="478" y="9"/>
                    </a:lnTo>
                    <a:lnTo>
                      <a:pt x="478"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7">
                <a:extLst>
                  <a:ext uri="{FF2B5EF4-FFF2-40B4-BE49-F238E27FC236}">
                    <a16:creationId xmlns:a16="http://schemas.microsoft.com/office/drawing/2014/main" id="{88B53970-B8A8-494A-8879-897E56DFF760}"/>
                  </a:ext>
                </a:extLst>
              </p:cNvPr>
              <p:cNvSpPr>
                <a:spLocks noEditPoints="1"/>
              </p:cNvSpPr>
              <p:nvPr/>
            </p:nvSpPr>
            <p:spPr bwMode="auto">
              <a:xfrm>
                <a:off x="863" y="832"/>
                <a:ext cx="3534" cy="4"/>
              </a:xfrm>
              <a:custGeom>
                <a:avLst/>
                <a:gdLst>
                  <a:gd name="T0" fmla="*/ 3500 w 3534"/>
                  <a:gd name="T1" fmla="*/ 0 h 4"/>
                  <a:gd name="T2" fmla="*/ 3412 w 3534"/>
                  <a:gd name="T3" fmla="*/ 0 h 4"/>
                  <a:gd name="T4" fmla="*/ 3344 w 3534"/>
                  <a:gd name="T5" fmla="*/ 4 h 4"/>
                  <a:gd name="T6" fmla="*/ 3295 w 3534"/>
                  <a:gd name="T7" fmla="*/ 4 h 4"/>
                  <a:gd name="T8" fmla="*/ 3261 w 3534"/>
                  <a:gd name="T9" fmla="*/ 4 h 4"/>
                  <a:gd name="T10" fmla="*/ 3193 w 3534"/>
                  <a:gd name="T11" fmla="*/ 0 h 4"/>
                  <a:gd name="T12" fmla="*/ 3105 w 3534"/>
                  <a:gd name="T13" fmla="*/ 0 h 4"/>
                  <a:gd name="T14" fmla="*/ 3037 w 3534"/>
                  <a:gd name="T15" fmla="*/ 4 h 4"/>
                  <a:gd name="T16" fmla="*/ 2988 w 3534"/>
                  <a:gd name="T17" fmla="*/ 4 h 4"/>
                  <a:gd name="T18" fmla="*/ 2954 w 3534"/>
                  <a:gd name="T19" fmla="*/ 4 h 4"/>
                  <a:gd name="T20" fmla="*/ 2886 w 3534"/>
                  <a:gd name="T21" fmla="*/ 0 h 4"/>
                  <a:gd name="T22" fmla="*/ 2798 w 3534"/>
                  <a:gd name="T23" fmla="*/ 0 h 4"/>
                  <a:gd name="T24" fmla="*/ 2730 w 3534"/>
                  <a:gd name="T25" fmla="*/ 4 h 4"/>
                  <a:gd name="T26" fmla="*/ 2681 w 3534"/>
                  <a:gd name="T27" fmla="*/ 4 h 4"/>
                  <a:gd name="T28" fmla="*/ 2647 w 3534"/>
                  <a:gd name="T29" fmla="*/ 4 h 4"/>
                  <a:gd name="T30" fmla="*/ 2579 w 3534"/>
                  <a:gd name="T31" fmla="*/ 0 h 4"/>
                  <a:gd name="T32" fmla="*/ 2491 w 3534"/>
                  <a:gd name="T33" fmla="*/ 0 h 4"/>
                  <a:gd name="T34" fmla="*/ 2423 w 3534"/>
                  <a:gd name="T35" fmla="*/ 4 h 4"/>
                  <a:gd name="T36" fmla="*/ 2374 w 3534"/>
                  <a:gd name="T37" fmla="*/ 4 h 4"/>
                  <a:gd name="T38" fmla="*/ 2340 w 3534"/>
                  <a:gd name="T39" fmla="*/ 4 h 4"/>
                  <a:gd name="T40" fmla="*/ 2271 w 3534"/>
                  <a:gd name="T41" fmla="*/ 0 h 4"/>
                  <a:gd name="T42" fmla="*/ 2184 w 3534"/>
                  <a:gd name="T43" fmla="*/ 0 h 4"/>
                  <a:gd name="T44" fmla="*/ 2116 w 3534"/>
                  <a:gd name="T45" fmla="*/ 4 h 4"/>
                  <a:gd name="T46" fmla="*/ 2067 w 3534"/>
                  <a:gd name="T47" fmla="*/ 4 h 4"/>
                  <a:gd name="T48" fmla="*/ 2033 w 3534"/>
                  <a:gd name="T49" fmla="*/ 4 h 4"/>
                  <a:gd name="T50" fmla="*/ 1964 w 3534"/>
                  <a:gd name="T51" fmla="*/ 0 h 4"/>
                  <a:gd name="T52" fmla="*/ 1877 w 3534"/>
                  <a:gd name="T53" fmla="*/ 0 h 4"/>
                  <a:gd name="T54" fmla="*/ 1808 w 3534"/>
                  <a:gd name="T55" fmla="*/ 4 h 4"/>
                  <a:gd name="T56" fmla="*/ 1760 w 3534"/>
                  <a:gd name="T57" fmla="*/ 4 h 4"/>
                  <a:gd name="T58" fmla="*/ 1725 w 3534"/>
                  <a:gd name="T59" fmla="*/ 4 h 4"/>
                  <a:gd name="T60" fmla="*/ 1657 w 3534"/>
                  <a:gd name="T61" fmla="*/ 0 h 4"/>
                  <a:gd name="T62" fmla="*/ 1570 w 3534"/>
                  <a:gd name="T63" fmla="*/ 0 h 4"/>
                  <a:gd name="T64" fmla="*/ 1501 w 3534"/>
                  <a:gd name="T65" fmla="*/ 4 h 4"/>
                  <a:gd name="T66" fmla="*/ 1453 w 3534"/>
                  <a:gd name="T67" fmla="*/ 4 h 4"/>
                  <a:gd name="T68" fmla="*/ 1418 w 3534"/>
                  <a:gd name="T69" fmla="*/ 4 h 4"/>
                  <a:gd name="T70" fmla="*/ 1350 w 3534"/>
                  <a:gd name="T71" fmla="*/ 0 h 4"/>
                  <a:gd name="T72" fmla="*/ 1262 w 3534"/>
                  <a:gd name="T73" fmla="*/ 0 h 4"/>
                  <a:gd name="T74" fmla="*/ 1194 w 3534"/>
                  <a:gd name="T75" fmla="*/ 4 h 4"/>
                  <a:gd name="T76" fmla="*/ 1146 w 3534"/>
                  <a:gd name="T77" fmla="*/ 4 h 4"/>
                  <a:gd name="T78" fmla="*/ 1111 w 3534"/>
                  <a:gd name="T79" fmla="*/ 4 h 4"/>
                  <a:gd name="T80" fmla="*/ 1043 w 3534"/>
                  <a:gd name="T81" fmla="*/ 0 h 4"/>
                  <a:gd name="T82" fmla="*/ 955 w 3534"/>
                  <a:gd name="T83" fmla="*/ 0 h 4"/>
                  <a:gd name="T84" fmla="*/ 887 w 3534"/>
                  <a:gd name="T85" fmla="*/ 4 h 4"/>
                  <a:gd name="T86" fmla="*/ 838 w 3534"/>
                  <a:gd name="T87" fmla="*/ 4 h 4"/>
                  <a:gd name="T88" fmla="*/ 804 w 3534"/>
                  <a:gd name="T89" fmla="*/ 4 h 4"/>
                  <a:gd name="T90" fmla="*/ 736 w 3534"/>
                  <a:gd name="T91" fmla="*/ 0 h 4"/>
                  <a:gd name="T92" fmla="*/ 648 w 3534"/>
                  <a:gd name="T93" fmla="*/ 0 h 4"/>
                  <a:gd name="T94" fmla="*/ 580 w 3534"/>
                  <a:gd name="T95" fmla="*/ 4 h 4"/>
                  <a:gd name="T96" fmla="*/ 531 w 3534"/>
                  <a:gd name="T97" fmla="*/ 4 h 4"/>
                  <a:gd name="T98" fmla="*/ 497 w 3534"/>
                  <a:gd name="T99" fmla="*/ 4 h 4"/>
                  <a:gd name="T100" fmla="*/ 429 w 3534"/>
                  <a:gd name="T101" fmla="*/ 0 h 4"/>
                  <a:gd name="T102" fmla="*/ 341 w 3534"/>
                  <a:gd name="T103" fmla="*/ 0 h 4"/>
                  <a:gd name="T104" fmla="*/ 273 w 3534"/>
                  <a:gd name="T105" fmla="*/ 4 h 4"/>
                  <a:gd name="T106" fmla="*/ 224 w 3534"/>
                  <a:gd name="T107" fmla="*/ 4 h 4"/>
                  <a:gd name="T108" fmla="*/ 190 w 3534"/>
                  <a:gd name="T109" fmla="*/ 4 h 4"/>
                  <a:gd name="T110" fmla="*/ 122 w 3534"/>
                  <a:gd name="T111" fmla="*/ 0 h 4"/>
                  <a:gd name="T112" fmla="*/ 34 w 3534"/>
                  <a:gd name="T11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34" h="4">
                    <a:moveTo>
                      <a:pt x="3534" y="4"/>
                    </a:moveTo>
                    <a:lnTo>
                      <a:pt x="3515" y="4"/>
                    </a:lnTo>
                    <a:lnTo>
                      <a:pt x="3515" y="0"/>
                    </a:lnTo>
                    <a:lnTo>
                      <a:pt x="3534" y="0"/>
                    </a:lnTo>
                    <a:lnTo>
                      <a:pt x="3534" y="4"/>
                    </a:lnTo>
                    <a:close/>
                    <a:moveTo>
                      <a:pt x="3500" y="4"/>
                    </a:moveTo>
                    <a:lnTo>
                      <a:pt x="3481" y="4"/>
                    </a:lnTo>
                    <a:lnTo>
                      <a:pt x="3481" y="0"/>
                    </a:lnTo>
                    <a:lnTo>
                      <a:pt x="3500" y="0"/>
                    </a:lnTo>
                    <a:lnTo>
                      <a:pt x="3500" y="4"/>
                    </a:lnTo>
                    <a:close/>
                    <a:moveTo>
                      <a:pt x="3466" y="4"/>
                    </a:moveTo>
                    <a:lnTo>
                      <a:pt x="3446" y="4"/>
                    </a:lnTo>
                    <a:lnTo>
                      <a:pt x="3446" y="0"/>
                    </a:lnTo>
                    <a:lnTo>
                      <a:pt x="3466" y="0"/>
                    </a:lnTo>
                    <a:lnTo>
                      <a:pt x="3466" y="4"/>
                    </a:lnTo>
                    <a:close/>
                    <a:moveTo>
                      <a:pt x="3432" y="4"/>
                    </a:moveTo>
                    <a:lnTo>
                      <a:pt x="3412" y="4"/>
                    </a:lnTo>
                    <a:lnTo>
                      <a:pt x="3412" y="0"/>
                    </a:lnTo>
                    <a:lnTo>
                      <a:pt x="3432" y="0"/>
                    </a:lnTo>
                    <a:lnTo>
                      <a:pt x="3432" y="4"/>
                    </a:lnTo>
                    <a:close/>
                    <a:moveTo>
                      <a:pt x="3398" y="4"/>
                    </a:moveTo>
                    <a:lnTo>
                      <a:pt x="3378" y="4"/>
                    </a:lnTo>
                    <a:lnTo>
                      <a:pt x="3378" y="0"/>
                    </a:lnTo>
                    <a:lnTo>
                      <a:pt x="3398" y="0"/>
                    </a:lnTo>
                    <a:lnTo>
                      <a:pt x="3398" y="4"/>
                    </a:lnTo>
                    <a:close/>
                    <a:moveTo>
                      <a:pt x="3364" y="4"/>
                    </a:moveTo>
                    <a:lnTo>
                      <a:pt x="3344" y="4"/>
                    </a:lnTo>
                    <a:lnTo>
                      <a:pt x="3344" y="0"/>
                    </a:lnTo>
                    <a:lnTo>
                      <a:pt x="3364" y="0"/>
                    </a:lnTo>
                    <a:lnTo>
                      <a:pt x="3364" y="4"/>
                    </a:lnTo>
                    <a:close/>
                    <a:moveTo>
                      <a:pt x="3330" y="4"/>
                    </a:moveTo>
                    <a:lnTo>
                      <a:pt x="3310" y="4"/>
                    </a:lnTo>
                    <a:lnTo>
                      <a:pt x="3310" y="0"/>
                    </a:lnTo>
                    <a:lnTo>
                      <a:pt x="3330" y="0"/>
                    </a:lnTo>
                    <a:lnTo>
                      <a:pt x="3330" y="4"/>
                    </a:lnTo>
                    <a:close/>
                    <a:moveTo>
                      <a:pt x="3295" y="4"/>
                    </a:moveTo>
                    <a:lnTo>
                      <a:pt x="3276" y="4"/>
                    </a:lnTo>
                    <a:lnTo>
                      <a:pt x="3276" y="0"/>
                    </a:lnTo>
                    <a:lnTo>
                      <a:pt x="3295" y="0"/>
                    </a:lnTo>
                    <a:lnTo>
                      <a:pt x="3295" y="4"/>
                    </a:lnTo>
                    <a:close/>
                    <a:moveTo>
                      <a:pt x="3261" y="4"/>
                    </a:moveTo>
                    <a:lnTo>
                      <a:pt x="3242" y="4"/>
                    </a:lnTo>
                    <a:lnTo>
                      <a:pt x="3242" y="0"/>
                    </a:lnTo>
                    <a:lnTo>
                      <a:pt x="3261" y="0"/>
                    </a:lnTo>
                    <a:lnTo>
                      <a:pt x="3261" y="4"/>
                    </a:lnTo>
                    <a:close/>
                    <a:moveTo>
                      <a:pt x="3227" y="4"/>
                    </a:moveTo>
                    <a:lnTo>
                      <a:pt x="3208" y="4"/>
                    </a:lnTo>
                    <a:lnTo>
                      <a:pt x="3208" y="0"/>
                    </a:lnTo>
                    <a:lnTo>
                      <a:pt x="3227" y="0"/>
                    </a:lnTo>
                    <a:lnTo>
                      <a:pt x="3227" y="4"/>
                    </a:lnTo>
                    <a:close/>
                    <a:moveTo>
                      <a:pt x="3193" y="4"/>
                    </a:moveTo>
                    <a:lnTo>
                      <a:pt x="3173" y="4"/>
                    </a:lnTo>
                    <a:lnTo>
                      <a:pt x="3173" y="0"/>
                    </a:lnTo>
                    <a:lnTo>
                      <a:pt x="3193" y="0"/>
                    </a:lnTo>
                    <a:lnTo>
                      <a:pt x="3193" y="4"/>
                    </a:lnTo>
                    <a:close/>
                    <a:moveTo>
                      <a:pt x="3159" y="4"/>
                    </a:moveTo>
                    <a:lnTo>
                      <a:pt x="3139" y="4"/>
                    </a:lnTo>
                    <a:lnTo>
                      <a:pt x="3139" y="0"/>
                    </a:lnTo>
                    <a:lnTo>
                      <a:pt x="3159" y="0"/>
                    </a:lnTo>
                    <a:lnTo>
                      <a:pt x="3159" y="4"/>
                    </a:lnTo>
                    <a:close/>
                    <a:moveTo>
                      <a:pt x="3125" y="4"/>
                    </a:moveTo>
                    <a:lnTo>
                      <a:pt x="3105" y="4"/>
                    </a:lnTo>
                    <a:lnTo>
                      <a:pt x="3105" y="0"/>
                    </a:lnTo>
                    <a:lnTo>
                      <a:pt x="3125" y="0"/>
                    </a:lnTo>
                    <a:lnTo>
                      <a:pt x="3125" y="4"/>
                    </a:lnTo>
                    <a:close/>
                    <a:moveTo>
                      <a:pt x="3091" y="4"/>
                    </a:moveTo>
                    <a:lnTo>
                      <a:pt x="3071" y="4"/>
                    </a:lnTo>
                    <a:lnTo>
                      <a:pt x="3071" y="0"/>
                    </a:lnTo>
                    <a:lnTo>
                      <a:pt x="3091" y="0"/>
                    </a:lnTo>
                    <a:lnTo>
                      <a:pt x="3091" y="4"/>
                    </a:lnTo>
                    <a:close/>
                    <a:moveTo>
                      <a:pt x="3057" y="4"/>
                    </a:moveTo>
                    <a:lnTo>
                      <a:pt x="3037" y="4"/>
                    </a:lnTo>
                    <a:lnTo>
                      <a:pt x="3037" y="0"/>
                    </a:lnTo>
                    <a:lnTo>
                      <a:pt x="3057" y="0"/>
                    </a:lnTo>
                    <a:lnTo>
                      <a:pt x="3057" y="4"/>
                    </a:lnTo>
                    <a:close/>
                    <a:moveTo>
                      <a:pt x="3022" y="4"/>
                    </a:moveTo>
                    <a:lnTo>
                      <a:pt x="3003" y="4"/>
                    </a:lnTo>
                    <a:lnTo>
                      <a:pt x="3003" y="0"/>
                    </a:lnTo>
                    <a:lnTo>
                      <a:pt x="3022" y="0"/>
                    </a:lnTo>
                    <a:lnTo>
                      <a:pt x="3022" y="4"/>
                    </a:lnTo>
                    <a:close/>
                    <a:moveTo>
                      <a:pt x="2988" y="4"/>
                    </a:moveTo>
                    <a:lnTo>
                      <a:pt x="2969" y="4"/>
                    </a:lnTo>
                    <a:lnTo>
                      <a:pt x="2969" y="0"/>
                    </a:lnTo>
                    <a:lnTo>
                      <a:pt x="2988" y="0"/>
                    </a:lnTo>
                    <a:lnTo>
                      <a:pt x="2988" y="4"/>
                    </a:lnTo>
                    <a:close/>
                    <a:moveTo>
                      <a:pt x="2954" y="4"/>
                    </a:moveTo>
                    <a:lnTo>
                      <a:pt x="2934" y="4"/>
                    </a:lnTo>
                    <a:lnTo>
                      <a:pt x="2934" y="0"/>
                    </a:lnTo>
                    <a:lnTo>
                      <a:pt x="2954" y="0"/>
                    </a:lnTo>
                    <a:lnTo>
                      <a:pt x="2954" y="4"/>
                    </a:lnTo>
                    <a:close/>
                    <a:moveTo>
                      <a:pt x="2920" y="4"/>
                    </a:moveTo>
                    <a:lnTo>
                      <a:pt x="2900" y="4"/>
                    </a:lnTo>
                    <a:lnTo>
                      <a:pt x="2900" y="0"/>
                    </a:lnTo>
                    <a:lnTo>
                      <a:pt x="2920" y="0"/>
                    </a:lnTo>
                    <a:lnTo>
                      <a:pt x="2920" y="4"/>
                    </a:lnTo>
                    <a:close/>
                    <a:moveTo>
                      <a:pt x="2886" y="4"/>
                    </a:moveTo>
                    <a:lnTo>
                      <a:pt x="2866" y="4"/>
                    </a:lnTo>
                    <a:lnTo>
                      <a:pt x="2866" y="0"/>
                    </a:lnTo>
                    <a:lnTo>
                      <a:pt x="2886" y="0"/>
                    </a:lnTo>
                    <a:lnTo>
                      <a:pt x="2886" y="4"/>
                    </a:lnTo>
                    <a:close/>
                    <a:moveTo>
                      <a:pt x="2852" y="4"/>
                    </a:moveTo>
                    <a:lnTo>
                      <a:pt x="2832" y="4"/>
                    </a:lnTo>
                    <a:lnTo>
                      <a:pt x="2832" y="0"/>
                    </a:lnTo>
                    <a:lnTo>
                      <a:pt x="2852" y="0"/>
                    </a:lnTo>
                    <a:lnTo>
                      <a:pt x="2852" y="4"/>
                    </a:lnTo>
                    <a:close/>
                    <a:moveTo>
                      <a:pt x="2818" y="4"/>
                    </a:moveTo>
                    <a:lnTo>
                      <a:pt x="2798" y="4"/>
                    </a:lnTo>
                    <a:lnTo>
                      <a:pt x="2798" y="0"/>
                    </a:lnTo>
                    <a:lnTo>
                      <a:pt x="2818" y="0"/>
                    </a:lnTo>
                    <a:lnTo>
                      <a:pt x="2818" y="4"/>
                    </a:lnTo>
                    <a:close/>
                    <a:moveTo>
                      <a:pt x="2783" y="4"/>
                    </a:moveTo>
                    <a:lnTo>
                      <a:pt x="2764" y="4"/>
                    </a:lnTo>
                    <a:lnTo>
                      <a:pt x="2764" y="0"/>
                    </a:lnTo>
                    <a:lnTo>
                      <a:pt x="2783" y="0"/>
                    </a:lnTo>
                    <a:lnTo>
                      <a:pt x="2783" y="4"/>
                    </a:lnTo>
                    <a:close/>
                    <a:moveTo>
                      <a:pt x="2749" y="4"/>
                    </a:moveTo>
                    <a:lnTo>
                      <a:pt x="2730" y="4"/>
                    </a:lnTo>
                    <a:lnTo>
                      <a:pt x="2730" y="0"/>
                    </a:lnTo>
                    <a:lnTo>
                      <a:pt x="2749" y="0"/>
                    </a:lnTo>
                    <a:lnTo>
                      <a:pt x="2749" y="4"/>
                    </a:lnTo>
                    <a:close/>
                    <a:moveTo>
                      <a:pt x="2715" y="4"/>
                    </a:moveTo>
                    <a:lnTo>
                      <a:pt x="2696" y="4"/>
                    </a:lnTo>
                    <a:lnTo>
                      <a:pt x="2696" y="0"/>
                    </a:lnTo>
                    <a:lnTo>
                      <a:pt x="2715" y="0"/>
                    </a:lnTo>
                    <a:lnTo>
                      <a:pt x="2715" y="4"/>
                    </a:lnTo>
                    <a:close/>
                    <a:moveTo>
                      <a:pt x="2681" y="4"/>
                    </a:moveTo>
                    <a:lnTo>
                      <a:pt x="2662" y="4"/>
                    </a:lnTo>
                    <a:lnTo>
                      <a:pt x="2662" y="0"/>
                    </a:lnTo>
                    <a:lnTo>
                      <a:pt x="2681" y="0"/>
                    </a:lnTo>
                    <a:lnTo>
                      <a:pt x="2681" y="4"/>
                    </a:lnTo>
                    <a:close/>
                    <a:moveTo>
                      <a:pt x="2647" y="4"/>
                    </a:moveTo>
                    <a:lnTo>
                      <a:pt x="2627" y="4"/>
                    </a:lnTo>
                    <a:lnTo>
                      <a:pt x="2627" y="0"/>
                    </a:lnTo>
                    <a:lnTo>
                      <a:pt x="2647" y="0"/>
                    </a:lnTo>
                    <a:lnTo>
                      <a:pt x="2647" y="4"/>
                    </a:lnTo>
                    <a:close/>
                    <a:moveTo>
                      <a:pt x="2613" y="4"/>
                    </a:moveTo>
                    <a:lnTo>
                      <a:pt x="2593" y="4"/>
                    </a:lnTo>
                    <a:lnTo>
                      <a:pt x="2593" y="0"/>
                    </a:lnTo>
                    <a:lnTo>
                      <a:pt x="2613" y="0"/>
                    </a:lnTo>
                    <a:lnTo>
                      <a:pt x="2613" y="4"/>
                    </a:lnTo>
                    <a:close/>
                    <a:moveTo>
                      <a:pt x="2579" y="4"/>
                    </a:moveTo>
                    <a:lnTo>
                      <a:pt x="2559" y="4"/>
                    </a:lnTo>
                    <a:lnTo>
                      <a:pt x="2559" y="0"/>
                    </a:lnTo>
                    <a:lnTo>
                      <a:pt x="2579" y="0"/>
                    </a:lnTo>
                    <a:lnTo>
                      <a:pt x="2579" y="4"/>
                    </a:lnTo>
                    <a:close/>
                    <a:moveTo>
                      <a:pt x="2545" y="4"/>
                    </a:moveTo>
                    <a:lnTo>
                      <a:pt x="2525" y="4"/>
                    </a:lnTo>
                    <a:lnTo>
                      <a:pt x="2525" y="0"/>
                    </a:lnTo>
                    <a:lnTo>
                      <a:pt x="2545" y="0"/>
                    </a:lnTo>
                    <a:lnTo>
                      <a:pt x="2545" y="4"/>
                    </a:lnTo>
                    <a:close/>
                    <a:moveTo>
                      <a:pt x="2510" y="4"/>
                    </a:moveTo>
                    <a:lnTo>
                      <a:pt x="2491" y="4"/>
                    </a:lnTo>
                    <a:lnTo>
                      <a:pt x="2491" y="0"/>
                    </a:lnTo>
                    <a:lnTo>
                      <a:pt x="2510" y="0"/>
                    </a:lnTo>
                    <a:lnTo>
                      <a:pt x="2510" y="4"/>
                    </a:lnTo>
                    <a:close/>
                    <a:moveTo>
                      <a:pt x="2476" y="4"/>
                    </a:moveTo>
                    <a:lnTo>
                      <a:pt x="2457" y="4"/>
                    </a:lnTo>
                    <a:lnTo>
                      <a:pt x="2457" y="0"/>
                    </a:lnTo>
                    <a:lnTo>
                      <a:pt x="2476" y="0"/>
                    </a:lnTo>
                    <a:lnTo>
                      <a:pt x="2476" y="4"/>
                    </a:lnTo>
                    <a:close/>
                    <a:moveTo>
                      <a:pt x="2442" y="4"/>
                    </a:moveTo>
                    <a:lnTo>
                      <a:pt x="2423" y="4"/>
                    </a:lnTo>
                    <a:lnTo>
                      <a:pt x="2423" y="0"/>
                    </a:lnTo>
                    <a:lnTo>
                      <a:pt x="2442" y="0"/>
                    </a:lnTo>
                    <a:lnTo>
                      <a:pt x="2442" y="4"/>
                    </a:lnTo>
                    <a:close/>
                    <a:moveTo>
                      <a:pt x="2408" y="4"/>
                    </a:moveTo>
                    <a:lnTo>
                      <a:pt x="2389" y="4"/>
                    </a:lnTo>
                    <a:lnTo>
                      <a:pt x="2389" y="0"/>
                    </a:lnTo>
                    <a:lnTo>
                      <a:pt x="2408" y="0"/>
                    </a:lnTo>
                    <a:lnTo>
                      <a:pt x="2408" y="4"/>
                    </a:lnTo>
                    <a:close/>
                    <a:moveTo>
                      <a:pt x="2374" y="4"/>
                    </a:moveTo>
                    <a:lnTo>
                      <a:pt x="2355" y="4"/>
                    </a:lnTo>
                    <a:lnTo>
                      <a:pt x="2355" y="0"/>
                    </a:lnTo>
                    <a:lnTo>
                      <a:pt x="2374" y="0"/>
                    </a:lnTo>
                    <a:lnTo>
                      <a:pt x="2374" y="4"/>
                    </a:lnTo>
                    <a:close/>
                    <a:moveTo>
                      <a:pt x="2340" y="4"/>
                    </a:moveTo>
                    <a:lnTo>
                      <a:pt x="2320" y="4"/>
                    </a:lnTo>
                    <a:lnTo>
                      <a:pt x="2320" y="0"/>
                    </a:lnTo>
                    <a:lnTo>
                      <a:pt x="2340" y="0"/>
                    </a:lnTo>
                    <a:lnTo>
                      <a:pt x="2340" y="4"/>
                    </a:lnTo>
                    <a:close/>
                    <a:moveTo>
                      <a:pt x="2306" y="4"/>
                    </a:moveTo>
                    <a:lnTo>
                      <a:pt x="2286" y="4"/>
                    </a:lnTo>
                    <a:lnTo>
                      <a:pt x="2286" y="0"/>
                    </a:lnTo>
                    <a:lnTo>
                      <a:pt x="2306" y="0"/>
                    </a:lnTo>
                    <a:lnTo>
                      <a:pt x="2306" y="4"/>
                    </a:lnTo>
                    <a:close/>
                    <a:moveTo>
                      <a:pt x="2271" y="4"/>
                    </a:moveTo>
                    <a:lnTo>
                      <a:pt x="2252" y="4"/>
                    </a:lnTo>
                    <a:lnTo>
                      <a:pt x="2252" y="0"/>
                    </a:lnTo>
                    <a:lnTo>
                      <a:pt x="2271" y="0"/>
                    </a:lnTo>
                    <a:lnTo>
                      <a:pt x="2271" y="4"/>
                    </a:lnTo>
                    <a:close/>
                    <a:moveTo>
                      <a:pt x="2237" y="4"/>
                    </a:moveTo>
                    <a:lnTo>
                      <a:pt x="2218" y="4"/>
                    </a:lnTo>
                    <a:lnTo>
                      <a:pt x="2218" y="0"/>
                    </a:lnTo>
                    <a:lnTo>
                      <a:pt x="2237" y="0"/>
                    </a:lnTo>
                    <a:lnTo>
                      <a:pt x="2237" y="4"/>
                    </a:lnTo>
                    <a:close/>
                    <a:moveTo>
                      <a:pt x="2203" y="4"/>
                    </a:moveTo>
                    <a:lnTo>
                      <a:pt x="2184" y="4"/>
                    </a:lnTo>
                    <a:lnTo>
                      <a:pt x="2184" y="0"/>
                    </a:lnTo>
                    <a:lnTo>
                      <a:pt x="2203" y="0"/>
                    </a:lnTo>
                    <a:lnTo>
                      <a:pt x="2203" y="4"/>
                    </a:lnTo>
                    <a:close/>
                    <a:moveTo>
                      <a:pt x="2169" y="4"/>
                    </a:moveTo>
                    <a:lnTo>
                      <a:pt x="2150" y="4"/>
                    </a:lnTo>
                    <a:lnTo>
                      <a:pt x="2150" y="0"/>
                    </a:lnTo>
                    <a:lnTo>
                      <a:pt x="2169" y="0"/>
                    </a:lnTo>
                    <a:lnTo>
                      <a:pt x="2169" y="4"/>
                    </a:lnTo>
                    <a:close/>
                    <a:moveTo>
                      <a:pt x="2135" y="4"/>
                    </a:moveTo>
                    <a:lnTo>
                      <a:pt x="2116" y="4"/>
                    </a:lnTo>
                    <a:lnTo>
                      <a:pt x="2116" y="0"/>
                    </a:lnTo>
                    <a:lnTo>
                      <a:pt x="2135" y="0"/>
                    </a:lnTo>
                    <a:lnTo>
                      <a:pt x="2135" y="4"/>
                    </a:lnTo>
                    <a:close/>
                    <a:moveTo>
                      <a:pt x="2101" y="4"/>
                    </a:moveTo>
                    <a:lnTo>
                      <a:pt x="2082" y="4"/>
                    </a:lnTo>
                    <a:lnTo>
                      <a:pt x="2082" y="0"/>
                    </a:lnTo>
                    <a:lnTo>
                      <a:pt x="2101" y="0"/>
                    </a:lnTo>
                    <a:lnTo>
                      <a:pt x="2101" y="4"/>
                    </a:lnTo>
                    <a:close/>
                    <a:moveTo>
                      <a:pt x="2067" y="4"/>
                    </a:moveTo>
                    <a:lnTo>
                      <a:pt x="2047" y="4"/>
                    </a:lnTo>
                    <a:lnTo>
                      <a:pt x="2047" y="0"/>
                    </a:lnTo>
                    <a:lnTo>
                      <a:pt x="2067" y="0"/>
                    </a:lnTo>
                    <a:lnTo>
                      <a:pt x="2067" y="4"/>
                    </a:lnTo>
                    <a:close/>
                    <a:moveTo>
                      <a:pt x="2033" y="4"/>
                    </a:moveTo>
                    <a:lnTo>
                      <a:pt x="2013" y="4"/>
                    </a:lnTo>
                    <a:lnTo>
                      <a:pt x="2013" y="0"/>
                    </a:lnTo>
                    <a:lnTo>
                      <a:pt x="2033" y="0"/>
                    </a:lnTo>
                    <a:lnTo>
                      <a:pt x="2033" y="4"/>
                    </a:lnTo>
                    <a:close/>
                    <a:moveTo>
                      <a:pt x="1998" y="4"/>
                    </a:moveTo>
                    <a:lnTo>
                      <a:pt x="1979" y="4"/>
                    </a:lnTo>
                    <a:lnTo>
                      <a:pt x="1979" y="0"/>
                    </a:lnTo>
                    <a:lnTo>
                      <a:pt x="1998" y="0"/>
                    </a:lnTo>
                    <a:lnTo>
                      <a:pt x="1998" y="4"/>
                    </a:lnTo>
                    <a:close/>
                    <a:moveTo>
                      <a:pt x="1964" y="4"/>
                    </a:moveTo>
                    <a:lnTo>
                      <a:pt x="1945" y="4"/>
                    </a:lnTo>
                    <a:lnTo>
                      <a:pt x="1945" y="0"/>
                    </a:lnTo>
                    <a:lnTo>
                      <a:pt x="1964" y="0"/>
                    </a:lnTo>
                    <a:lnTo>
                      <a:pt x="1964" y="4"/>
                    </a:lnTo>
                    <a:close/>
                    <a:moveTo>
                      <a:pt x="1930" y="4"/>
                    </a:moveTo>
                    <a:lnTo>
                      <a:pt x="1911" y="4"/>
                    </a:lnTo>
                    <a:lnTo>
                      <a:pt x="1911" y="0"/>
                    </a:lnTo>
                    <a:lnTo>
                      <a:pt x="1930" y="0"/>
                    </a:lnTo>
                    <a:lnTo>
                      <a:pt x="1930" y="4"/>
                    </a:lnTo>
                    <a:close/>
                    <a:moveTo>
                      <a:pt x="1896" y="4"/>
                    </a:moveTo>
                    <a:lnTo>
                      <a:pt x="1877" y="4"/>
                    </a:lnTo>
                    <a:lnTo>
                      <a:pt x="1877" y="0"/>
                    </a:lnTo>
                    <a:lnTo>
                      <a:pt x="1896" y="0"/>
                    </a:lnTo>
                    <a:lnTo>
                      <a:pt x="1896" y="4"/>
                    </a:lnTo>
                    <a:close/>
                    <a:moveTo>
                      <a:pt x="1862" y="4"/>
                    </a:moveTo>
                    <a:lnTo>
                      <a:pt x="1843" y="4"/>
                    </a:lnTo>
                    <a:lnTo>
                      <a:pt x="1843" y="0"/>
                    </a:lnTo>
                    <a:lnTo>
                      <a:pt x="1862" y="0"/>
                    </a:lnTo>
                    <a:lnTo>
                      <a:pt x="1862" y="4"/>
                    </a:lnTo>
                    <a:close/>
                    <a:moveTo>
                      <a:pt x="1828" y="4"/>
                    </a:moveTo>
                    <a:lnTo>
                      <a:pt x="1808" y="4"/>
                    </a:lnTo>
                    <a:lnTo>
                      <a:pt x="1808" y="0"/>
                    </a:lnTo>
                    <a:lnTo>
                      <a:pt x="1828" y="0"/>
                    </a:lnTo>
                    <a:lnTo>
                      <a:pt x="1828" y="4"/>
                    </a:lnTo>
                    <a:close/>
                    <a:moveTo>
                      <a:pt x="1794" y="4"/>
                    </a:moveTo>
                    <a:lnTo>
                      <a:pt x="1774" y="4"/>
                    </a:lnTo>
                    <a:lnTo>
                      <a:pt x="1774" y="0"/>
                    </a:lnTo>
                    <a:lnTo>
                      <a:pt x="1794" y="0"/>
                    </a:lnTo>
                    <a:lnTo>
                      <a:pt x="1794" y="4"/>
                    </a:lnTo>
                    <a:close/>
                    <a:moveTo>
                      <a:pt x="1760" y="4"/>
                    </a:moveTo>
                    <a:lnTo>
                      <a:pt x="1740" y="4"/>
                    </a:lnTo>
                    <a:lnTo>
                      <a:pt x="1740" y="0"/>
                    </a:lnTo>
                    <a:lnTo>
                      <a:pt x="1760" y="0"/>
                    </a:lnTo>
                    <a:lnTo>
                      <a:pt x="1760" y="4"/>
                    </a:lnTo>
                    <a:close/>
                    <a:moveTo>
                      <a:pt x="1725" y="4"/>
                    </a:moveTo>
                    <a:lnTo>
                      <a:pt x="1706" y="4"/>
                    </a:lnTo>
                    <a:lnTo>
                      <a:pt x="1706" y="0"/>
                    </a:lnTo>
                    <a:lnTo>
                      <a:pt x="1725" y="0"/>
                    </a:lnTo>
                    <a:lnTo>
                      <a:pt x="1725" y="4"/>
                    </a:lnTo>
                    <a:close/>
                    <a:moveTo>
                      <a:pt x="1691" y="4"/>
                    </a:moveTo>
                    <a:lnTo>
                      <a:pt x="1672" y="4"/>
                    </a:lnTo>
                    <a:lnTo>
                      <a:pt x="1672" y="0"/>
                    </a:lnTo>
                    <a:lnTo>
                      <a:pt x="1691" y="0"/>
                    </a:lnTo>
                    <a:lnTo>
                      <a:pt x="1691" y="4"/>
                    </a:lnTo>
                    <a:close/>
                    <a:moveTo>
                      <a:pt x="1657" y="4"/>
                    </a:moveTo>
                    <a:lnTo>
                      <a:pt x="1638" y="4"/>
                    </a:lnTo>
                    <a:lnTo>
                      <a:pt x="1638" y="0"/>
                    </a:lnTo>
                    <a:lnTo>
                      <a:pt x="1657" y="0"/>
                    </a:lnTo>
                    <a:lnTo>
                      <a:pt x="1657" y="4"/>
                    </a:lnTo>
                    <a:close/>
                    <a:moveTo>
                      <a:pt x="1623" y="4"/>
                    </a:moveTo>
                    <a:lnTo>
                      <a:pt x="1604" y="4"/>
                    </a:lnTo>
                    <a:lnTo>
                      <a:pt x="1604" y="0"/>
                    </a:lnTo>
                    <a:lnTo>
                      <a:pt x="1623" y="0"/>
                    </a:lnTo>
                    <a:lnTo>
                      <a:pt x="1623" y="4"/>
                    </a:lnTo>
                    <a:close/>
                    <a:moveTo>
                      <a:pt x="1589" y="4"/>
                    </a:moveTo>
                    <a:lnTo>
                      <a:pt x="1570" y="4"/>
                    </a:lnTo>
                    <a:lnTo>
                      <a:pt x="1570" y="0"/>
                    </a:lnTo>
                    <a:lnTo>
                      <a:pt x="1589" y="0"/>
                    </a:lnTo>
                    <a:lnTo>
                      <a:pt x="1589" y="4"/>
                    </a:lnTo>
                    <a:close/>
                    <a:moveTo>
                      <a:pt x="1555" y="4"/>
                    </a:moveTo>
                    <a:lnTo>
                      <a:pt x="1535" y="4"/>
                    </a:lnTo>
                    <a:lnTo>
                      <a:pt x="1535" y="0"/>
                    </a:lnTo>
                    <a:lnTo>
                      <a:pt x="1555" y="0"/>
                    </a:lnTo>
                    <a:lnTo>
                      <a:pt x="1555" y="4"/>
                    </a:lnTo>
                    <a:close/>
                    <a:moveTo>
                      <a:pt x="1521" y="4"/>
                    </a:moveTo>
                    <a:lnTo>
                      <a:pt x="1501" y="4"/>
                    </a:lnTo>
                    <a:lnTo>
                      <a:pt x="1501" y="0"/>
                    </a:lnTo>
                    <a:lnTo>
                      <a:pt x="1521" y="0"/>
                    </a:lnTo>
                    <a:lnTo>
                      <a:pt x="1521" y="4"/>
                    </a:lnTo>
                    <a:close/>
                    <a:moveTo>
                      <a:pt x="1487" y="4"/>
                    </a:moveTo>
                    <a:lnTo>
                      <a:pt x="1467" y="4"/>
                    </a:lnTo>
                    <a:lnTo>
                      <a:pt x="1467" y="0"/>
                    </a:lnTo>
                    <a:lnTo>
                      <a:pt x="1487" y="0"/>
                    </a:lnTo>
                    <a:lnTo>
                      <a:pt x="1487" y="4"/>
                    </a:lnTo>
                    <a:close/>
                    <a:moveTo>
                      <a:pt x="1453" y="4"/>
                    </a:moveTo>
                    <a:lnTo>
                      <a:pt x="1433" y="4"/>
                    </a:lnTo>
                    <a:lnTo>
                      <a:pt x="1433" y="0"/>
                    </a:lnTo>
                    <a:lnTo>
                      <a:pt x="1453" y="0"/>
                    </a:lnTo>
                    <a:lnTo>
                      <a:pt x="1453" y="4"/>
                    </a:lnTo>
                    <a:close/>
                    <a:moveTo>
                      <a:pt x="1418" y="4"/>
                    </a:moveTo>
                    <a:lnTo>
                      <a:pt x="1399" y="4"/>
                    </a:lnTo>
                    <a:lnTo>
                      <a:pt x="1399" y="0"/>
                    </a:lnTo>
                    <a:lnTo>
                      <a:pt x="1418" y="0"/>
                    </a:lnTo>
                    <a:lnTo>
                      <a:pt x="1418" y="4"/>
                    </a:lnTo>
                    <a:close/>
                    <a:moveTo>
                      <a:pt x="1384" y="4"/>
                    </a:moveTo>
                    <a:lnTo>
                      <a:pt x="1365" y="4"/>
                    </a:lnTo>
                    <a:lnTo>
                      <a:pt x="1365" y="0"/>
                    </a:lnTo>
                    <a:lnTo>
                      <a:pt x="1384" y="0"/>
                    </a:lnTo>
                    <a:lnTo>
                      <a:pt x="1384" y="4"/>
                    </a:lnTo>
                    <a:close/>
                    <a:moveTo>
                      <a:pt x="1350" y="4"/>
                    </a:moveTo>
                    <a:lnTo>
                      <a:pt x="1331" y="4"/>
                    </a:lnTo>
                    <a:lnTo>
                      <a:pt x="1331" y="0"/>
                    </a:lnTo>
                    <a:lnTo>
                      <a:pt x="1350" y="0"/>
                    </a:lnTo>
                    <a:lnTo>
                      <a:pt x="1350" y="4"/>
                    </a:lnTo>
                    <a:close/>
                    <a:moveTo>
                      <a:pt x="1316" y="4"/>
                    </a:moveTo>
                    <a:lnTo>
                      <a:pt x="1296" y="4"/>
                    </a:lnTo>
                    <a:lnTo>
                      <a:pt x="1296" y="0"/>
                    </a:lnTo>
                    <a:lnTo>
                      <a:pt x="1316" y="0"/>
                    </a:lnTo>
                    <a:lnTo>
                      <a:pt x="1316" y="4"/>
                    </a:lnTo>
                    <a:close/>
                    <a:moveTo>
                      <a:pt x="1282" y="4"/>
                    </a:moveTo>
                    <a:lnTo>
                      <a:pt x="1262" y="4"/>
                    </a:lnTo>
                    <a:lnTo>
                      <a:pt x="1262" y="0"/>
                    </a:lnTo>
                    <a:lnTo>
                      <a:pt x="1282" y="0"/>
                    </a:lnTo>
                    <a:lnTo>
                      <a:pt x="1282" y="4"/>
                    </a:lnTo>
                    <a:close/>
                    <a:moveTo>
                      <a:pt x="1248" y="4"/>
                    </a:moveTo>
                    <a:lnTo>
                      <a:pt x="1228" y="4"/>
                    </a:lnTo>
                    <a:lnTo>
                      <a:pt x="1228" y="0"/>
                    </a:lnTo>
                    <a:lnTo>
                      <a:pt x="1248" y="0"/>
                    </a:lnTo>
                    <a:lnTo>
                      <a:pt x="1248" y="4"/>
                    </a:lnTo>
                    <a:close/>
                    <a:moveTo>
                      <a:pt x="1214" y="4"/>
                    </a:moveTo>
                    <a:lnTo>
                      <a:pt x="1194" y="4"/>
                    </a:lnTo>
                    <a:lnTo>
                      <a:pt x="1194" y="0"/>
                    </a:lnTo>
                    <a:lnTo>
                      <a:pt x="1214" y="0"/>
                    </a:lnTo>
                    <a:lnTo>
                      <a:pt x="1214" y="4"/>
                    </a:lnTo>
                    <a:close/>
                    <a:moveTo>
                      <a:pt x="1180" y="4"/>
                    </a:moveTo>
                    <a:lnTo>
                      <a:pt x="1160" y="4"/>
                    </a:lnTo>
                    <a:lnTo>
                      <a:pt x="1160" y="0"/>
                    </a:lnTo>
                    <a:lnTo>
                      <a:pt x="1180" y="0"/>
                    </a:lnTo>
                    <a:lnTo>
                      <a:pt x="1180" y="4"/>
                    </a:lnTo>
                    <a:close/>
                    <a:moveTo>
                      <a:pt x="1146" y="4"/>
                    </a:moveTo>
                    <a:lnTo>
                      <a:pt x="1126" y="4"/>
                    </a:lnTo>
                    <a:lnTo>
                      <a:pt x="1126" y="0"/>
                    </a:lnTo>
                    <a:lnTo>
                      <a:pt x="1146" y="0"/>
                    </a:lnTo>
                    <a:lnTo>
                      <a:pt x="1146" y="4"/>
                    </a:lnTo>
                    <a:close/>
                    <a:moveTo>
                      <a:pt x="1111" y="4"/>
                    </a:moveTo>
                    <a:lnTo>
                      <a:pt x="1092" y="4"/>
                    </a:lnTo>
                    <a:lnTo>
                      <a:pt x="1092" y="0"/>
                    </a:lnTo>
                    <a:lnTo>
                      <a:pt x="1111" y="0"/>
                    </a:lnTo>
                    <a:lnTo>
                      <a:pt x="1111" y="4"/>
                    </a:lnTo>
                    <a:close/>
                    <a:moveTo>
                      <a:pt x="1077" y="4"/>
                    </a:moveTo>
                    <a:lnTo>
                      <a:pt x="1058" y="4"/>
                    </a:lnTo>
                    <a:lnTo>
                      <a:pt x="1058" y="0"/>
                    </a:lnTo>
                    <a:lnTo>
                      <a:pt x="1077" y="0"/>
                    </a:lnTo>
                    <a:lnTo>
                      <a:pt x="1077" y="4"/>
                    </a:lnTo>
                    <a:close/>
                    <a:moveTo>
                      <a:pt x="1043" y="4"/>
                    </a:moveTo>
                    <a:lnTo>
                      <a:pt x="1023" y="4"/>
                    </a:lnTo>
                    <a:lnTo>
                      <a:pt x="1023" y="0"/>
                    </a:lnTo>
                    <a:lnTo>
                      <a:pt x="1043" y="0"/>
                    </a:lnTo>
                    <a:lnTo>
                      <a:pt x="1043" y="4"/>
                    </a:lnTo>
                    <a:close/>
                    <a:moveTo>
                      <a:pt x="1009" y="4"/>
                    </a:moveTo>
                    <a:lnTo>
                      <a:pt x="989" y="4"/>
                    </a:lnTo>
                    <a:lnTo>
                      <a:pt x="989" y="0"/>
                    </a:lnTo>
                    <a:lnTo>
                      <a:pt x="1009" y="0"/>
                    </a:lnTo>
                    <a:lnTo>
                      <a:pt x="1009" y="4"/>
                    </a:lnTo>
                    <a:close/>
                    <a:moveTo>
                      <a:pt x="975" y="4"/>
                    </a:moveTo>
                    <a:lnTo>
                      <a:pt x="955" y="4"/>
                    </a:lnTo>
                    <a:lnTo>
                      <a:pt x="955" y="0"/>
                    </a:lnTo>
                    <a:lnTo>
                      <a:pt x="975" y="0"/>
                    </a:lnTo>
                    <a:lnTo>
                      <a:pt x="975" y="4"/>
                    </a:lnTo>
                    <a:close/>
                    <a:moveTo>
                      <a:pt x="941" y="4"/>
                    </a:moveTo>
                    <a:lnTo>
                      <a:pt x="921" y="4"/>
                    </a:lnTo>
                    <a:lnTo>
                      <a:pt x="921" y="0"/>
                    </a:lnTo>
                    <a:lnTo>
                      <a:pt x="941" y="0"/>
                    </a:lnTo>
                    <a:lnTo>
                      <a:pt x="941" y="4"/>
                    </a:lnTo>
                    <a:close/>
                    <a:moveTo>
                      <a:pt x="907" y="4"/>
                    </a:moveTo>
                    <a:lnTo>
                      <a:pt x="887" y="4"/>
                    </a:lnTo>
                    <a:lnTo>
                      <a:pt x="887" y="0"/>
                    </a:lnTo>
                    <a:lnTo>
                      <a:pt x="907" y="0"/>
                    </a:lnTo>
                    <a:lnTo>
                      <a:pt x="907" y="4"/>
                    </a:lnTo>
                    <a:close/>
                    <a:moveTo>
                      <a:pt x="872" y="4"/>
                    </a:moveTo>
                    <a:lnTo>
                      <a:pt x="853" y="4"/>
                    </a:lnTo>
                    <a:lnTo>
                      <a:pt x="853" y="0"/>
                    </a:lnTo>
                    <a:lnTo>
                      <a:pt x="872" y="0"/>
                    </a:lnTo>
                    <a:lnTo>
                      <a:pt x="872" y="4"/>
                    </a:lnTo>
                    <a:close/>
                    <a:moveTo>
                      <a:pt x="838" y="4"/>
                    </a:moveTo>
                    <a:lnTo>
                      <a:pt x="819" y="4"/>
                    </a:lnTo>
                    <a:lnTo>
                      <a:pt x="819" y="0"/>
                    </a:lnTo>
                    <a:lnTo>
                      <a:pt x="838" y="0"/>
                    </a:lnTo>
                    <a:lnTo>
                      <a:pt x="838" y="4"/>
                    </a:lnTo>
                    <a:close/>
                    <a:moveTo>
                      <a:pt x="804" y="4"/>
                    </a:moveTo>
                    <a:lnTo>
                      <a:pt x="784" y="4"/>
                    </a:lnTo>
                    <a:lnTo>
                      <a:pt x="784" y="0"/>
                    </a:lnTo>
                    <a:lnTo>
                      <a:pt x="804" y="0"/>
                    </a:lnTo>
                    <a:lnTo>
                      <a:pt x="804" y="4"/>
                    </a:lnTo>
                    <a:close/>
                    <a:moveTo>
                      <a:pt x="770" y="4"/>
                    </a:moveTo>
                    <a:lnTo>
                      <a:pt x="750" y="4"/>
                    </a:lnTo>
                    <a:lnTo>
                      <a:pt x="750" y="0"/>
                    </a:lnTo>
                    <a:lnTo>
                      <a:pt x="770" y="0"/>
                    </a:lnTo>
                    <a:lnTo>
                      <a:pt x="770" y="4"/>
                    </a:lnTo>
                    <a:close/>
                    <a:moveTo>
                      <a:pt x="736" y="4"/>
                    </a:moveTo>
                    <a:lnTo>
                      <a:pt x="716" y="4"/>
                    </a:lnTo>
                    <a:lnTo>
                      <a:pt x="716" y="0"/>
                    </a:lnTo>
                    <a:lnTo>
                      <a:pt x="736" y="0"/>
                    </a:lnTo>
                    <a:lnTo>
                      <a:pt x="736" y="4"/>
                    </a:lnTo>
                    <a:close/>
                    <a:moveTo>
                      <a:pt x="702" y="4"/>
                    </a:moveTo>
                    <a:lnTo>
                      <a:pt x="682" y="4"/>
                    </a:lnTo>
                    <a:lnTo>
                      <a:pt x="682" y="0"/>
                    </a:lnTo>
                    <a:lnTo>
                      <a:pt x="702" y="0"/>
                    </a:lnTo>
                    <a:lnTo>
                      <a:pt x="702" y="4"/>
                    </a:lnTo>
                    <a:close/>
                    <a:moveTo>
                      <a:pt x="668" y="4"/>
                    </a:moveTo>
                    <a:lnTo>
                      <a:pt x="648" y="4"/>
                    </a:lnTo>
                    <a:lnTo>
                      <a:pt x="648" y="0"/>
                    </a:lnTo>
                    <a:lnTo>
                      <a:pt x="668" y="0"/>
                    </a:lnTo>
                    <a:lnTo>
                      <a:pt x="668" y="4"/>
                    </a:lnTo>
                    <a:close/>
                    <a:moveTo>
                      <a:pt x="634" y="4"/>
                    </a:moveTo>
                    <a:lnTo>
                      <a:pt x="614" y="4"/>
                    </a:lnTo>
                    <a:lnTo>
                      <a:pt x="614" y="0"/>
                    </a:lnTo>
                    <a:lnTo>
                      <a:pt x="634" y="0"/>
                    </a:lnTo>
                    <a:lnTo>
                      <a:pt x="634" y="4"/>
                    </a:lnTo>
                    <a:close/>
                    <a:moveTo>
                      <a:pt x="599" y="4"/>
                    </a:moveTo>
                    <a:lnTo>
                      <a:pt x="580" y="4"/>
                    </a:lnTo>
                    <a:lnTo>
                      <a:pt x="580" y="0"/>
                    </a:lnTo>
                    <a:lnTo>
                      <a:pt x="599" y="0"/>
                    </a:lnTo>
                    <a:lnTo>
                      <a:pt x="599" y="4"/>
                    </a:lnTo>
                    <a:close/>
                    <a:moveTo>
                      <a:pt x="565" y="4"/>
                    </a:moveTo>
                    <a:lnTo>
                      <a:pt x="546" y="4"/>
                    </a:lnTo>
                    <a:lnTo>
                      <a:pt x="546" y="0"/>
                    </a:lnTo>
                    <a:lnTo>
                      <a:pt x="565" y="0"/>
                    </a:lnTo>
                    <a:lnTo>
                      <a:pt x="565" y="4"/>
                    </a:lnTo>
                    <a:close/>
                    <a:moveTo>
                      <a:pt x="531" y="4"/>
                    </a:moveTo>
                    <a:lnTo>
                      <a:pt x="511" y="4"/>
                    </a:lnTo>
                    <a:lnTo>
                      <a:pt x="511" y="0"/>
                    </a:lnTo>
                    <a:lnTo>
                      <a:pt x="531" y="0"/>
                    </a:lnTo>
                    <a:lnTo>
                      <a:pt x="531" y="4"/>
                    </a:lnTo>
                    <a:close/>
                    <a:moveTo>
                      <a:pt x="497" y="4"/>
                    </a:moveTo>
                    <a:lnTo>
                      <a:pt x="477" y="4"/>
                    </a:lnTo>
                    <a:lnTo>
                      <a:pt x="477" y="0"/>
                    </a:lnTo>
                    <a:lnTo>
                      <a:pt x="497" y="0"/>
                    </a:lnTo>
                    <a:lnTo>
                      <a:pt x="497" y="4"/>
                    </a:lnTo>
                    <a:close/>
                    <a:moveTo>
                      <a:pt x="463" y="4"/>
                    </a:moveTo>
                    <a:lnTo>
                      <a:pt x="443" y="4"/>
                    </a:lnTo>
                    <a:lnTo>
                      <a:pt x="443" y="0"/>
                    </a:lnTo>
                    <a:lnTo>
                      <a:pt x="463" y="0"/>
                    </a:lnTo>
                    <a:lnTo>
                      <a:pt x="463" y="4"/>
                    </a:lnTo>
                    <a:close/>
                    <a:moveTo>
                      <a:pt x="429" y="4"/>
                    </a:moveTo>
                    <a:lnTo>
                      <a:pt x="409" y="4"/>
                    </a:lnTo>
                    <a:lnTo>
                      <a:pt x="409" y="0"/>
                    </a:lnTo>
                    <a:lnTo>
                      <a:pt x="429" y="0"/>
                    </a:lnTo>
                    <a:lnTo>
                      <a:pt x="429" y="4"/>
                    </a:lnTo>
                    <a:close/>
                    <a:moveTo>
                      <a:pt x="395" y="4"/>
                    </a:moveTo>
                    <a:lnTo>
                      <a:pt x="375" y="4"/>
                    </a:lnTo>
                    <a:lnTo>
                      <a:pt x="375" y="0"/>
                    </a:lnTo>
                    <a:lnTo>
                      <a:pt x="395" y="0"/>
                    </a:lnTo>
                    <a:lnTo>
                      <a:pt x="395" y="4"/>
                    </a:lnTo>
                    <a:close/>
                    <a:moveTo>
                      <a:pt x="360" y="4"/>
                    </a:moveTo>
                    <a:lnTo>
                      <a:pt x="341" y="4"/>
                    </a:lnTo>
                    <a:lnTo>
                      <a:pt x="341" y="0"/>
                    </a:lnTo>
                    <a:lnTo>
                      <a:pt x="360" y="0"/>
                    </a:lnTo>
                    <a:lnTo>
                      <a:pt x="360" y="4"/>
                    </a:lnTo>
                    <a:close/>
                    <a:moveTo>
                      <a:pt x="326" y="4"/>
                    </a:moveTo>
                    <a:lnTo>
                      <a:pt x="307" y="4"/>
                    </a:lnTo>
                    <a:lnTo>
                      <a:pt x="307" y="0"/>
                    </a:lnTo>
                    <a:lnTo>
                      <a:pt x="326" y="0"/>
                    </a:lnTo>
                    <a:lnTo>
                      <a:pt x="326" y="4"/>
                    </a:lnTo>
                    <a:close/>
                    <a:moveTo>
                      <a:pt x="292" y="4"/>
                    </a:moveTo>
                    <a:lnTo>
                      <a:pt x="273" y="4"/>
                    </a:lnTo>
                    <a:lnTo>
                      <a:pt x="273" y="0"/>
                    </a:lnTo>
                    <a:lnTo>
                      <a:pt x="292" y="0"/>
                    </a:lnTo>
                    <a:lnTo>
                      <a:pt x="292" y="4"/>
                    </a:lnTo>
                    <a:close/>
                    <a:moveTo>
                      <a:pt x="258" y="4"/>
                    </a:moveTo>
                    <a:lnTo>
                      <a:pt x="239" y="4"/>
                    </a:lnTo>
                    <a:lnTo>
                      <a:pt x="239" y="0"/>
                    </a:lnTo>
                    <a:lnTo>
                      <a:pt x="258" y="0"/>
                    </a:lnTo>
                    <a:lnTo>
                      <a:pt x="258" y="4"/>
                    </a:lnTo>
                    <a:close/>
                    <a:moveTo>
                      <a:pt x="224" y="4"/>
                    </a:moveTo>
                    <a:lnTo>
                      <a:pt x="204" y="4"/>
                    </a:lnTo>
                    <a:lnTo>
                      <a:pt x="204" y="0"/>
                    </a:lnTo>
                    <a:lnTo>
                      <a:pt x="224" y="0"/>
                    </a:lnTo>
                    <a:lnTo>
                      <a:pt x="224" y="4"/>
                    </a:lnTo>
                    <a:close/>
                    <a:moveTo>
                      <a:pt x="190" y="4"/>
                    </a:moveTo>
                    <a:lnTo>
                      <a:pt x="170" y="4"/>
                    </a:lnTo>
                    <a:lnTo>
                      <a:pt x="170" y="0"/>
                    </a:lnTo>
                    <a:lnTo>
                      <a:pt x="190" y="0"/>
                    </a:lnTo>
                    <a:lnTo>
                      <a:pt x="190" y="4"/>
                    </a:lnTo>
                    <a:close/>
                    <a:moveTo>
                      <a:pt x="156" y="4"/>
                    </a:moveTo>
                    <a:lnTo>
                      <a:pt x="136" y="4"/>
                    </a:lnTo>
                    <a:lnTo>
                      <a:pt x="136" y="0"/>
                    </a:lnTo>
                    <a:lnTo>
                      <a:pt x="156" y="0"/>
                    </a:lnTo>
                    <a:lnTo>
                      <a:pt x="156" y="4"/>
                    </a:lnTo>
                    <a:close/>
                    <a:moveTo>
                      <a:pt x="122" y="4"/>
                    </a:moveTo>
                    <a:lnTo>
                      <a:pt x="102" y="4"/>
                    </a:lnTo>
                    <a:lnTo>
                      <a:pt x="102" y="0"/>
                    </a:lnTo>
                    <a:lnTo>
                      <a:pt x="122" y="0"/>
                    </a:lnTo>
                    <a:lnTo>
                      <a:pt x="122" y="4"/>
                    </a:lnTo>
                    <a:close/>
                    <a:moveTo>
                      <a:pt x="87" y="4"/>
                    </a:moveTo>
                    <a:lnTo>
                      <a:pt x="68" y="4"/>
                    </a:lnTo>
                    <a:lnTo>
                      <a:pt x="68" y="0"/>
                    </a:lnTo>
                    <a:lnTo>
                      <a:pt x="87" y="0"/>
                    </a:lnTo>
                    <a:lnTo>
                      <a:pt x="87" y="4"/>
                    </a:lnTo>
                    <a:close/>
                    <a:moveTo>
                      <a:pt x="53" y="4"/>
                    </a:moveTo>
                    <a:lnTo>
                      <a:pt x="34" y="4"/>
                    </a:lnTo>
                    <a:lnTo>
                      <a:pt x="34" y="0"/>
                    </a:lnTo>
                    <a:lnTo>
                      <a:pt x="53" y="0"/>
                    </a:lnTo>
                    <a:lnTo>
                      <a:pt x="53" y="4"/>
                    </a:lnTo>
                    <a:close/>
                    <a:moveTo>
                      <a:pt x="19" y="4"/>
                    </a:moveTo>
                    <a:lnTo>
                      <a:pt x="0" y="4"/>
                    </a:lnTo>
                    <a:lnTo>
                      <a:pt x="0" y="0"/>
                    </a:lnTo>
                    <a:lnTo>
                      <a:pt x="19" y="0"/>
                    </a:lnTo>
                    <a:lnTo>
                      <a:pt x="19" y="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Rectangle 28">
                <a:extLst>
                  <a:ext uri="{FF2B5EF4-FFF2-40B4-BE49-F238E27FC236}">
                    <a16:creationId xmlns:a16="http://schemas.microsoft.com/office/drawing/2014/main" id="{FD0AB647-DDA9-4206-AD58-C5001EC9BBAF}"/>
                  </a:ext>
                </a:extLst>
              </p:cNvPr>
              <p:cNvSpPr>
                <a:spLocks noChangeArrowheads="1"/>
              </p:cNvSpPr>
              <p:nvPr/>
            </p:nvSpPr>
            <p:spPr bwMode="auto">
              <a:xfrm>
                <a:off x="674" y="742"/>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1" u="none" strike="noStrike" cap="none" normalizeH="0" baseline="0" dirty="0">
                    <a:ln>
                      <a:noFill/>
                    </a:ln>
                    <a:solidFill>
                      <a:srgbClr val="FF0000"/>
                    </a:solidFill>
                    <a:effectLst/>
                    <a:latin typeface="+mj-lt"/>
                  </a:rPr>
                  <a:t>A</a:t>
                </a:r>
                <a:endParaRPr kumimoji="0" lang="ja-JP" altLang="ja-JP" sz="1800" b="1" i="0" u="none" strike="noStrike" cap="none" normalizeH="0" baseline="0" dirty="0">
                  <a:ln>
                    <a:noFill/>
                  </a:ln>
                  <a:solidFill>
                    <a:srgbClr val="FF0000"/>
                  </a:solidFill>
                  <a:effectLst/>
                  <a:latin typeface="+mj-lt"/>
                </a:endParaRPr>
              </a:p>
            </p:txBody>
          </p:sp>
          <p:sp>
            <p:nvSpPr>
              <p:cNvPr id="33" name="Rectangle 29">
                <a:extLst>
                  <a:ext uri="{FF2B5EF4-FFF2-40B4-BE49-F238E27FC236}">
                    <a16:creationId xmlns:a16="http://schemas.microsoft.com/office/drawing/2014/main" id="{5E21C7EB-C3C2-4ADE-A9A4-81F894313332}"/>
                  </a:ext>
                </a:extLst>
              </p:cNvPr>
              <p:cNvSpPr>
                <a:spLocks noChangeArrowheads="1"/>
              </p:cNvSpPr>
              <p:nvPr/>
            </p:nvSpPr>
            <p:spPr bwMode="auto">
              <a:xfrm>
                <a:off x="776" y="825"/>
                <a:ext cx="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1" u="none" strike="noStrike" cap="none" normalizeH="0" baseline="0" dirty="0">
                    <a:ln>
                      <a:noFill/>
                    </a:ln>
                    <a:solidFill>
                      <a:srgbClr val="FF0000"/>
                    </a:solidFill>
                    <a:effectLst/>
                    <a:latin typeface="Arial" panose="020B0604020202020204" pitchFamily="34" charset="0"/>
                  </a:rPr>
                  <a:t>f</a:t>
                </a:r>
                <a:endParaRPr kumimoji="0" lang="ja-JP" altLang="ja-JP" sz="1800" b="1" i="0" u="none" strike="noStrike" cap="none" normalizeH="0" baseline="0" dirty="0">
                  <a:ln>
                    <a:noFill/>
                  </a:ln>
                  <a:solidFill>
                    <a:srgbClr val="FF0000"/>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65B10C55-1E15-483D-83B7-BAA2D3020122}"/>
                  </a:ext>
                </a:extLst>
              </p:cNvPr>
              <p:cNvSpPr>
                <a:spLocks noChangeArrowheads="1"/>
              </p:cNvSpPr>
              <p:nvPr/>
            </p:nvSpPr>
            <p:spPr bwMode="auto">
              <a:xfrm>
                <a:off x="2747" y="1391"/>
                <a:ext cx="18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j-lt"/>
                  </a:rPr>
                  <a:t>Image of real fire behavior</a:t>
                </a:r>
                <a:endParaRPr kumimoji="0" lang="ja-JP" altLang="ja-JP" sz="1800" b="0" i="0" u="none" strike="noStrike" cap="none" normalizeH="0" baseline="0" dirty="0">
                  <a:ln>
                    <a:noFill/>
                  </a:ln>
                  <a:solidFill>
                    <a:schemeClr val="tx1"/>
                  </a:solidFill>
                  <a:effectLst/>
                  <a:latin typeface="+mj-lt"/>
                </a:endParaRPr>
              </a:p>
            </p:txBody>
          </p:sp>
          <p:sp>
            <p:nvSpPr>
              <p:cNvPr id="35" name="Freeform 31">
                <a:extLst>
                  <a:ext uri="{FF2B5EF4-FFF2-40B4-BE49-F238E27FC236}">
                    <a16:creationId xmlns:a16="http://schemas.microsoft.com/office/drawing/2014/main" id="{9DD0E676-2D32-40E9-9B4C-7BADD25846C8}"/>
                  </a:ext>
                </a:extLst>
              </p:cNvPr>
              <p:cNvSpPr>
                <a:spLocks noEditPoints="1"/>
              </p:cNvSpPr>
              <p:nvPr/>
            </p:nvSpPr>
            <p:spPr bwMode="auto">
              <a:xfrm>
                <a:off x="1029" y="2512"/>
                <a:ext cx="5" cy="582"/>
              </a:xfrm>
              <a:custGeom>
                <a:avLst/>
                <a:gdLst>
                  <a:gd name="T0" fmla="*/ 0 w 5"/>
                  <a:gd name="T1" fmla="*/ 563 h 582"/>
                  <a:gd name="T2" fmla="*/ 5 w 5"/>
                  <a:gd name="T3" fmla="*/ 582 h 582"/>
                  <a:gd name="T4" fmla="*/ 0 w 5"/>
                  <a:gd name="T5" fmla="*/ 548 h 582"/>
                  <a:gd name="T6" fmla="*/ 5 w 5"/>
                  <a:gd name="T7" fmla="*/ 529 h 582"/>
                  <a:gd name="T8" fmla="*/ 0 w 5"/>
                  <a:gd name="T9" fmla="*/ 548 h 582"/>
                  <a:gd name="T10" fmla="*/ 0 w 5"/>
                  <a:gd name="T11" fmla="*/ 495 h 582"/>
                  <a:gd name="T12" fmla="*/ 5 w 5"/>
                  <a:gd name="T13" fmla="*/ 514 h 582"/>
                  <a:gd name="T14" fmla="*/ 0 w 5"/>
                  <a:gd name="T15" fmla="*/ 480 h 582"/>
                  <a:gd name="T16" fmla="*/ 5 w 5"/>
                  <a:gd name="T17" fmla="*/ 460 h 582"/>
                  <a:gd name="T18" fmla="*/ 0 w 5"/>
                  <a:gd name="T19" fmla="*/ 480 h 582"/>
                  <a:gd name="T20" fmla="*/ 0 w 5"/>
                  <a:gd name="T21" fmla="*/ 426 h 582"/>
                  <a:gd name="T22" fmla="*/ 5 w 5"/>
                  <a:gd name="T23" fmla="*/ 445 h 582"/>
                  <a:gd name="T24" fmla="*/ 0 w 5"/>
                  <a:gd name="T25" fmla="*/ 411 h 582"/>
                  <a:gd name="T26" fmla="*/ 5 w 5"/>
                  <a:gd name="T27" fmla="*/ 392 h 582"/>
                  <a:gd name="T28" fmla="*/ 0 w 5"/>
                  <a:gd name="T29" fmla="*/ 411 h 582"/>
                  <a:gd name="T30" fmla="*/ 0 w 5"/>
                  <a:gd name="T31" fmla="*/ 358 h 582"/>
                  <a:gd name="T32" fmla="*/ 5 w 5"/>
                  <a:gd name="T33" fmla="*/ 377 h 582"/>
                  <a:gd name="T34" fmla="*/ 0 w 5"/>
                  <a:gd name="T35" fmla="*/ 343 h 582"/>
                  <a:gd name="T36" fmla="*/ 5 w 5"/>
                  <a:gd name="T37" fmla="*/ 324 h 582"/>
                  <a:gd name="T38" fmla="*/ 0 w 5"/>
                  <a:gd name="T39" fmla="*/ 343 h 582"/>
                  <a:gd name="T40" fmla="*/ 0 w 5"/>
                  <a:gd name="T41" fmla="*/ 289 h 582"/>
                  <a:gd name="T42" fmla="*/ 5 w 5"/>
                  <a:gd name="T43" fmla="*/ 309 h 582"/>
                  <a:gd name="T44" fmla="*/ 0 w 5"/>
                  <a:gd name="T45" fmla="*/ 275 h 582"/>
                  <a:gd name="T46" fmla="*/ 5 w 5"/>
                  <a:gd name="T47" fmla="*/ 255 h 582"/>
                  <a:gd name="T48" fmla="*/ 0 w 5"/>
                  <a:gd name="T49" fmla="*/ 275 h 582"/>
                  <a:gd name="T50" fmla="*/ 0 w 5"/>
                  <a:gd name="T51" fmla="*/ 221 h 582"/>
                  <a:gd name="T52" fmla="*/ 5 w 5"/>
                  <a:gd name="T53" fmla="*/ 241 h 582"/>
                  <a:gd name="T54" fmla="*/ 0 w 5"/>
                  <a:gd name="T55" fmla="*/ 206 h 582"/>
                  <a:gd name="T56" fmla="*/ 5 w 5"/>
                  <a:gd name="T57" fmla="*/ 187 h 582"/>
                  <a:gd name="T58" fmla="*/ 0 w 5"/>
                  <a:gd name="T59" fmla="*/ 206 h 582"/>
                  <a:gd name="T60" fmla="*/ 0 w 5"/>
                  <a:gd name="T61" fmla="*/ 152 h 582"/>
                  <a:gd name="T62" fmla="*/ 5 w 5"/>
                  <a:gd name="T63" fmla="*/ 172 h 582"/>
                  <a:gd name="T64" fmla="*/ 0 w 5"/>
                  <a:gd name="T65" fmla="*/ 138 h 582"/>
                  <a:gd name="T66" fmla="*/ 5 w 5"/>
                  <a:gd name="T67" fmla="*/ 118 h 582"/>
                  <a:gd name="T68" fmla="*/ 0 w 5"/>
                  <a:gd name="T69" fmla="*/ 138 h 582"/>
                  <a:gd name="T70" fmla="*/ 0 w 5"/>
                  <a:gd name="T71" fmla="*/ 84 h 582"/>
                  <a:gd name="T72" fmla="*/ 5 w 5"/>
                  <a:gd name="T73" fmla="*/ 104 h 582"/>
                  <a:gd name="T74" fmla="*/ 0 w 5"/>
                  <a:gd name="T75" fmla="*/ 70 h 582"/>
                  <a:gd name="T76" fmla="*/ 5 w 5"/>
                  <a:gd name="T77" fmla="*/ 50 h 582"/>
                  <a:gd name="T78" fmla="*/ 0 w 5"/>
                  <a:gd name="T79" fmla="*/ 70 h 582"/>
                  <a:gd name="T80" fmla="*/ 0 w 5"/>
                  <a:gd name="T81" fmla="*/ 16 h 582"/>
                  <a:gd name="T82" fmla="*/ 5 w 5"/>
                  <a:gd name="T83" fmla="*/ 35 h 582"/>
                  <a:gd name="T84" fmla="*/ 0 w 5"/>
                  <a:gd name="T85" fmla="*/ 1 h 582"/>
                  <a:gd name="T86" fmla="*/ 5 w 5"/>
                  <a:gd name="T87" fmla="*/ 0 h 582"/>
                  <a:gd name="T88" fmla="*/ 0 w 5"/>
                  <a:gd name="T89" fmla="*/ 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582">
                    <a:moveTo>
                      <a:pt x="0" y="582"/>
                    </a:moveTo>
                    <a:lnTo>
                      <a:pt x="0" y="563"/>
                    </a:lnTo>
                    <a:lnTo>
                      <a:pt x="5" y="563"/>
                    </a:lnTo>
                    <a:lnTo>
                      <a:pt x="5" y="582"/>
                    </a:lnTo>
                    <a:lnTo>
                      <a:pt x="0" y="582"/>
                    </a:lnTo>
                    <a:close/>
                    <a:moveTo>
                      <a:pt x="0" y="548"/>
                    </a:moveTo>
                    <a:lnTo>
                      <a:pt x="0" y="529"/>
                    </a:lnTo>
                    <a:lnTo>
                      <a:pt x="5" y="529"/>
                    </a:lnTo>
                    <a:lnTo>
                      <a:pt x="5" y="548"/>
                    </a:lnTo>
                    <a:lnTo>
                      <a:pt x="0" y="548"/>
                    </a:lnTo>
                    <a:close/>
                    <a:moveTo>
                      <a:pt x="0" y="514"/>
                    </a:moveTo>
                    <a:lnTo>
                      <a:pt x="0" y="495"/>
                    </a:lnTo>
                    <a:lnTo>
                      <a:pt x="5" y="495"/>
                    </a:lnTo>
                    <a:lnTo>
                      <a:pt x="5" y="514"/>
                    </a:lnTo>
                    <a:lnTo>
                      <a:pt x="0" y="514"/>
                    </a:lnTo>
                    <a:close/>
                    <a:moveTo>
                      <a:pt x="0" y="480"/>
                    </a:moveTo>
                    <a:lnTo>
                      <a:pt x="0" y="460"/>
                    </a:lnTo>
                    <a:lnTo>
                      <a:pt x="5" y="460"/>
                    </a:lnTo>
                    <a:lnTo>
                      <a:pt x="5" y="480"/>
                    </a:lnTo>
                    <a:lnTo>
                      <a:pt x="0" y="480"/>
                    </a:lnTo>
                    <a:close/>
                    <a:moveTo>
                      <a:pt x="0" y="445"/>
                    </a:moveTo>
                    <a:lnTo>
                      <a:pt x="0" y="426"/>
                    </a:lnTo>
                    <a:lnTo>
                      <a:pt x="5" y="426"/>
                    </a:lnTo>
                    <a:lnTo>
                      <a:pt x="5" y="445"/>
                    </a:lnTo>
                    <a:lnTo>
                      <a:pt x="0" y="445"/>
                    </a:lnTo>
                    <a:close/>
                    <a:moveTo>
                      <a:pt x="0" y="411"/>
                    </a:moveTo>
                    <a:lnTo>
                      <a:pt x="0" y="392"/>
                    </a:lnTo>
                    <a:lnTo>
                      <a:pt x="5" y="392"/>
                    </a:lnTo>
                    <a:lnTo>
                      <a:pt x="5" y="411"/>
                    </a:lnTo>
                    <a:lnTo>
                      <a:pt x="0" y="411"/>
                    </a:lnTo>
                    <a:close/>
                    <a:moveTo>
                      <a:pt x="0" y="377"/>
                    </a:moveTo>
                    <a:lnTo>
                      <a:pt x="0" y="358"/>
                    </a:lnTo>
                    <a:lnTo>
                      <a:pt x="5" y="358"/>
                    </a:lnTo>
                    <a:lnTo>
                      <a:pt x="5" y="377"/>
                    </a:lnTo>
                    <a:lnTo>
                      <a:pt x="0" y="377"/>
                    </a:lnTo>
                    <a:close/>
                    <a:moveTo>
                      <a:pt x="0" y="343"/>
                    </a:moveTo>
                    <a:lnTo>
                      <a:pt x="0" y="324"/>
                    </a:lnTo>
                    <a:lnTo>
                      <a:pt x="5" y="324"/>
                    </a:lnTo>
                    <a:lnTo>
                      <a:pt x="5" y="343"/>
                    </a:lnTo>
                    <a:lnTo>
                      <a:pt x="0" y="343"/>
                    </a:lnTo>
                    <a:close/>
                    <a:moveTo>
                      <a:pt x="0" y="309"/>
                    </a:moveTo>
                    <a:lnTo>
                      <a:pt x="0" y="289"/>
                    </a:lnTo>
                    <a:lnTo>
                      <a:pt x="5" y="289"/>
                    </a:lnTo>
                    <a:lnTo>
                      <a:pt x="5" y="309"/>
                    </a:lnTo>
                    <a:lnTo>
                      <a:pt x="0" y="309"/>
                    </a:lnTo>
                    <a:close/>
                    <a:moveTo>
                      <a:pt x="0" y="275"/>
                    </a:moveTo>
                    <a:lnTo>
                      <a:pt x="0" y="255"/>
                    </a:lnTo>
                    <a:lnTo>
                      <a:pt x="5" y="255"/>
                    </a:lnTo>
                    <a:lnTo>
                      <a:pt x="5" y="275"/>
                    </a:lnTo>
                    <a:lnTo>
                      <a:pt x="0" y="275"/>
                    </a:lnTo>
                    <a:close/>
                    <a:moveTo>
                      <a:pt x="0" y="241"/>
                    </a:moveTo>
                    <a:lnTo>
                      <a:pt x="0" y="221"/>
                    </a:lnTo>
                    <a:lnTo>
                      <a:pt x="5" y="221"/>
                    </a:lnTo>
                    <a:lnTo>
                      <a:pt x="5" y="241"/>
                    </a:lnTo>
                    <a:lnTo>
                      <a:pt x="0" y="241"/>
                    </a:lnTo>
                    <a:close/>
                    <a:moveTo>
                      <a:pt x="0" y="206"/>
                    </a:moveTo>
                    <a:lnTo>
                      <a:pt x="0" y="187"/>
                    </a:lnTo>
                    <a:lnTo>
                      <a:pt x="5" y="187"/>
                    </a:lnTo>
                    <a:lnTo>
                      <a:pt x="5" y="206"/>
                    </a:lnTo>
                    <a:lnTo>
                      <a:pt x="0" y="206"/>
                    </a:lnTo>
                    <a:close/>
                    <a:moveTo>
                      <a:pt x="0" y="172"/>
                    </a:moveTo>
                    <a:lnTo>
                      <a:pt x="0" y="152"/>
                    </a:lnTo>
                    <a:lnTo>
                      <a:pt x="5" y="152"/>
                    </a:lnTo>
                    <a:lnTo>
                      <a:pt x="5" y="172"/>
                    </a:lnTo>
                    <a:lnTo>
                      <a:pt x="0" y="172"/>
                    </a:lnTo>
                    <a:close/>
                    <a:moveTo>
                      <a:pt x="0" y="138"/>
                    </a:moveTo>
                    <a:lnTo>
                      <a:pt x="0" y="118"/>
                    </a:lnTo>
                    <a:lnTo>
                      <a:pt x="5" y="118"/>
                    </a:lnTo>
                    <a:lnTo>
                      <a:pt x="5" y="138"/>
                    </a:lnTo>
                    <a:lnTo>
                      <a:pt x="0" y="138"/>
                    </a:lnTo>
                    <a:close/>
                    <a:moveTo>
                      <a:pt x="0" y="104"/>
                    </a:moveTo>
                    <a:lnTo>
                      <a:pt x="0" y="84"/>
                    </a:lnTo>
                    <a:lnTo>
                      <a:pt x="5" y="84"/>
                    </a:lnTo>
                    <a:lnTo>
                      <a:pt x="5" y="104"/>
                    </a:lnTo>
                    <a:lnTo>
                      <a:pt x="0" y="104"/>
                    </a:lnTo>
                    <a:close/>
                    <a:moveTo>
                      <a:pt x="0" y="70"/>
                    </a:moveTo>
                    <a:lnTo>
                      <a:pt x="0" y="50"/>
                    </a:lnTo>
                    <a:lnTo>
                      <a:pt x="5" y="50"/>
                    </a:lnTo>
                    <a:lnTo>
                      <a:pt x="5" y="70"/>
                    </a:lnTo>
                    <a:lnTo>
                      <a:pt x="0" y="70"/>
                    </a:lnTo>
                    <a:close/>
                    <a:moveTo>
                      <a:pt x="0" y="35"/>
                    </a:moveTo>
                    <a:lnTo>
                      <a:pt x="0" y="16"/>
                    </a:lnTo>
                    <a:lnTo>
                      <a:pt x="5" y="16"/>
                    </a:lnTo>
                    <a:lnTo>
                      <a:pt x="5" y="35"/>
                    </a:lnTo>
                    <a:lnTo>
                      <a:pt x="0" y="35"/>
                    </a:lnTo>
                    <a:close/>
                    <a:moveTo>
                      <a:pt x="0" y="1"/>
                    </a:moveTo>
                    <a:lnTo>
                      <a:pt x="0" y="0"/>
                    </a:lnTo>
                    <a:lnTo>
                      <a:pt x="5" y="0"/>
                    </a:lnTo>
                    <a:lnTo>
                      <a:pt x="5" y="1"/>
                    </a:lnTo>
                    <a:lnTo>
                      <a:pt x="0" y="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32">
                <a:extLst>
                  <a:ext uri="{FF2B5EF4-FFF2-40B4-BE49-F238E27FC236}">
                    <a16:creationId xmlns:a16="http://schemas.microsoft.com/office/drawing/2014/main" id="{9E7DE73B-542F-4101-96EE-3D076CCE1DD5}"/>
                  </a:ext>
                </a:extLst>
              </p:cNvPr>
              <p:cNvSpPr>
                <a:spLocks noEditPoints="1"/>
              </p:cNvSpPr>
              <p:nvPr/>
            </p:nvSpPr>
            <p:spPr bwMode="auto">
              <a:xfrm>
                <a:off x="1032" y="3053"/>
                <a:ext cx="1636" cy="51"/>
              </a:xfrm>
              <a:custGeom>
                <a:avLst/>
                <a:gdLst>
                  <a:gd name="T0" fmla="*/ 16 w 5377"/>
                  <a:gd name="T1" fmla="*/ 75 h 167"/>
                  <a:gd name="T2" fmla="*/ 5361 w 5377"/>
                  <a:gd name="T3" fmla="*/ 75 h 167"/>
                  <a:gd name="T4" fmla="*/ 5361 w 5377"/>
                  <a:gd name="T5" fmla="*/ 91 h 167"/>
                  <a:gd name="T6" fmla="*/ 16 w 5377"/>
                  <a:gd name="T7" fmla="*/ 91 h 167"/>
                  <a:gd name="T8" fmla="*/ 16 w 5377"/>
                  <a:gd name="T9" fmla="*/ 75 h 167"/>
                  <a:gd name="T10" fmla="*/ 140 w 5377"/>
                  <a:gd name="T11" fmla="*/ 165 h 167"/>
                  <a:gd name="T12" fmla="*/ 0 w 5377"/>
                  <a:gd name="T13" fmla="*/ 83 h 167"/>
                  <a:gd name="T14" fmla="*/ 140 w 5377"/>
                  <a:gd name="T15" fmla="*/ 2 h 167"/>
                  <a:gd name="T16" fmla="*/ 151 w 5377"/>
                  <a:gd name="T17" fmla="*/ 5 h 167"/>
                  <a:gd name="T18" fmla="*/ 148 w 5377"/>
                  <a:gd name="T19" fmla="*/ 16 h 167"/>
                  <a:gd name="T20" fmla="*/ 20 w 5377"/>
                  <a:gd name="T21" fmla="*/ 90 h 167"/>
                  <a:gd name="T22" fmla="*/ 20 w 5377"/>
                  <a:gd name="T23" fmla="*/ 77 h 167"/>
                  <a:gd name="T24" fmla="*/ 148 w 5377"/>
                  <a:gd name="T25" fmla="*/ 151 h 167"/>
                  <a:gd name="T26" fmla="*/ 151 w 5377"/>
                  <a:gd name="T27" fmla="*/ 162 h 167"/>
                  <a:gd name="T28" fmla="*/ 140 w 5377"/>
                  <a:gd name="T29" fmla="*/ 165 h 167"/>
                  <a:gd name="T30" fmla="*/ 5237 w 5377"/>
                  <a:gd name="T31" fmla="*/ 2 h 167"/>
                  <a:gd name="T32" fmla="*/ 5377 w 5377"/>
                  <a:gd name="T33" fmla="*/ 83 h 167"/>
                  <a:gd name="T34" fmla="*/ 5237 w 5377"/>
                  <a:gd name="T35" fmla="*/ 165 h 167"/>
                  <a:gd name="T36" fmla="*/ 5226 w 5377"/>
                  <a:gd name="T37" fmla="*/ 162 h 167"/>
                  <a:gd name="T38" fmla="*/ 5228 w 5377"/>
                  <a:gd name="T39" fmla="*/ 151 h 167"/>
                  <a:gd name="T40" fmla="*/ 5357 w 5377"/>
                  <a:gd name="T41" fmla="*/ 77 h 167"/>
                  <a:gd name="T42" fmla="*/ 5357 w 5377"/>
                  <a:gd name="T43" fmla="*/ 90 h 167"/>
                  <a:gd name="T44" fmla="*/ 5228 w 5377"/>
                  <a:gd name="T45" fmla="*/ 16 h 167"/>
                  <a:gd name="T46" fmla="*/ 5226 w 5377"/>
                  <a:gd name="T47" fmla="*/ 5 h 167"/>
                  <a:gd name="T48" fmla="*/ 5237 w 5377"/>
                  <a:gd name="T49"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77" h="167">
                    <a:moveTo>
                      <a:pt x="16" y="75"/>
                    </a:moveTo>
                    <a:lnTo>
                      <a:pt x="5361" y="75"/>
                    </a:lnTo>
                    <a:lnTo>
                      <a:pt x="5361" y="91"/>
                    </a:lnTo>
                    <a:lnTo>
                      <a:pt x="16" y="91"/>
                    </a:lnTo>
                    <a:lnTo>
                      <a:pt x="16" y="75"/>
                    </a:lnTo>
                    <a:close/>
                    <a:moveTo>
                      <a:pt x="140" y="165"/>
                    </a:moveTo>
                    <a:lnTo>
                      <a:pt x="0" y="83"/>
                    </a:lnTo>
                    <a:lnTo>
                      <a:pt x="140" y="2"/>
                    </a:lnTo>
                    <a:cubicBezTo>
                      <a:pt x="144" y="0"/>
                      <a:pt x="149" y="1"/>
                      <a:pt x="151" y="5"/>
                    </a:cubicBezTo>
                    <a:cubicBezTo>
                      <a:pt x="154" y="9"/>
                      <a:pt x="152" y="13"/>
                      <a:pt x="148" y="16"/>
                    </a:cubicBezTo>
                    <a:lnTo>
                      <a:pt x="20" y="90"/>
                    </a:lnTo>
                    <a:lnTo>
                      <a:pt x="20" y="77"/>
                    </a:lnTo>
                    <a:lnTo>
                      <a:pt x="148" y="151"/>
                    </a:lnTo>
                    <a:cubicBezTo>
                      <a:pt x="152" y="154"/>
                      <a:pt x="154" y="158"/>
                      <a:pt x="151" y="162"/>
                    </a:cubicBezTo>
                    <a:cubicBezTo>
                      <a:pt x="149" y="166"/>
                      <a:pt x="144" y="167"/>
                      <a:pt x="140" y="165"/>
                    </a:cubicBezTo>
                    <a:close/>
                    <a:moveTo>
                      <a:pt x="5237" y="2"/>
                    </a:moveTo>
                    <a:lnTo>
                      <a:pt x="5377" y="83"/>
                    </a:lnTo>
                    <a:lnTo>
                      <a:pt x="5237" y="165"/>
                    </a:lnTo>
                    <a:cubicBezTo>
                      <a:pt x="5233" y="167"/>
                      <a:pt x="5228" y="166"/>
                      <a:pt x="5226" y="162"/>
                    </a:cubicBezTo>
                    <a:cubicBezTo>
                      <a:pt x="5223" y="158"/>
                      <a:pt x="5225" y="154"/>
                      <a:pt x="5228" y="151"/>
                    </a:cubicBezTo>
                    <a:lnTo>
                      <a:pt x="5357" y="77"/>
                    </a:lnTo>
                    <a:lnTo>
                      <a:pt x="5357" y="90"/>
                    </a:lnTo>
                    <a:lnTo>
                      <a:pt x="5228" y="16"/>
                    </a:lnTo>
                    <a:cubicBezTo>
                      <a:pt x="5225" y="13"/>
                      <a:pt x="5223" y="9"/>
                      <a:pt x="5226" y="5"/>
                    </a:cubicBezTo>
                    <a:cubicBezTo>
                      <a:pt x="5228" y="1"/>
                      <a:pt x="5233" y="0"/>
                      <a:pt x="5237" y="2"/>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Rectangle 33">
                <a:extLst>
                  <a:ext uri="{FF2B5EF4-FFF2-40B4-BE49-F238E27FC236}">
                    <a16:creationId xmlns:a16="http://schemas.microsoft.com/office/drawing/2014/main" id="{208395CD-D0E7-45CE-8750-53C41A571D3D}"/>
                  </a:ext>
                </a:extLst>
              </p:cNvPr>
              <p:cNvSpPr>
                <a:spLocks noChangeArrowheads="1"/>
              </p:cNvSpPr>
              <p:nvPr/>
            </p:nvSpPr>
            <p:spPr bwMode="auto">
              <a:xfrm>
                <a:off x="1807" y="2895"/>
                <a:ext cx="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1" u="none" strike="noStrike" cap="none" normalizeH="0" baseline="0" dirty="0">
                    <a:ln>
                      <a:noFill/>
                    </a:ln>
                    <a:solidFill>
                      <a:srgbClr val="000000"/>
                    </a:solidFill>
                    <a:effectLst/>
                    <a:latin typeface="+mj-lt"/>
                  </a:rPr>
                  <a:t>t</a:t>
                </a:r>
                <a:endParaRPr kumimoji="0" lang="ja-JP" altLang="ja-JP" sz="1800" b="0" i="0" u="none" strike="noStrike" cap="none" normalizeH="0" baseline="0" dirty="0">
                  <a:ln>
                    <a:noFill/>
                  </a:ln>
                  <a:solidFill>
                    <a:schemeClr val="tx1"/>
                  </a:solidFill>
                  <a:effectLst/>
                  <a:latin typeface="+mj-lt"/>
                </a:endParaRPr>
              </a:p>
            </p:txBody>
          </p:sp>
          <p:sp>
            <p:nvSpPr>
              <p:cNvPr id="38" name="Freeform 34">
                <a:extLst>
                  <a:ext uri="{FF2B5EF4-FFF2-40B4-BE49-F238E27FC236}">
                    <a16:creationId xmlns:a16="http://schemas.microsoft.com/office/drawing/2014/main" id="{5D002AC7-4DE4-433C-B752-F74DB124CEB1}"/>
                  </a:ext>
                </a:extLst>
              </p:cNvPr>
              <p:cNvSpPr>
                <a:spLocks noEditPoints="1"/>
              </p:cNvSpPr>
              <p:nvPr/>
            </p:nvSpPr>
            <p:spPr bwMode="auto">
              <a:xfrm>
                <a:off x="839" y="1091"/>
                <a:ext cx="1841" cy="1370"/>
              </a:xfrm>
              <a:custGeom>
                <a:avLst/>
                <a:gdLst>
                  <a:gd name="T0" fmla="*/ 1 w 1841"/>
                  <a:gd name="T1" fmla="*/ 1370 h 1370"/>
                  <a:gd name="T2" fmla="*/ 108 w 1841"/>
                  <a:gd name="T3" fmla="*/ 1364 h 1370"/>
                  <a:gd name="T4" fmla="*/ 175 w 1841"/>
                  <a:gd name="T5" fmla="*/ 1350 h 1370"/>
                  <a:gd name="T6" fmla="*/ 204 w 1841"/>
                  <a:gd name="T7" fmla="*/ 1348 h 1370"/>
                  <a:gd name="T8" fmla="*/ 204 w 1841"/>
                  <a:gd name="T9" fmla="*/ 1348 h 1370"/>
                  <a:gd name="T10" fmla="*/ 273 w 1841"/>
                  <a:gd name="T11" fmla="*/ 1352 h 1370"/>
                  <a:gd name="T12" fmla="*/ 378 w 1841"/>
                  <a:gd name="T13" fmla="*/ 1329 h 1370"/>
                  <a:gd name="T14" fmla="*/ 340 w 1841"/>
                  <a:gd name="T15" fmla="*/ 1334 h 1370"/>
                  <a:gd name="T16" fmla="*/ 447 w 1841"/>
                  <a:gd name="T17" fmla="*/ 1328 h 1370"/>
                  <a:gd name="T18" fmla="*/ 474 w 1841"/>
                  <a:gd name="T19" fmla="*/ 1312 h 1370"/>
                  <a:gd name="T20" fmla="*/ 474 w 1841"/>
                  <a:gd name="T21" fmla="*/ 1312 h 1370"/>
                  <a:gd name="T22" fmla="*/ 543 w 1841"/>
                  <a:gd name="T23" fmla="*/ 1307 h 1370"/>
                  <a:gd name="T24" fmla="*/ 643 w 1841"/>
                  <a:gd name="T25" fmla="*/ 1268 h 1370"/>
                  <a:gd name="T26" fmla="*/ 606 w 1841"/>
                  <a:gd name="T27" fmla="*/ 1280 h 1370"/>
                  <a:gd name="T28" fmla="*/ 710 w 1841"/>
                  <a:gd name="T29" fmla="*/ 1255 h 1370"/>
                  <a:gd name="T30" fmla="*/ 734 w 1841"/>
                  <a:gd name="T31" fmla="*/ 1236 h 1370"/>
                  <a:gd name="T32" fmla="*/ 734 w 1841"/>
                  <a:gd name="T33" fmla="*/ 1236 h 1370"/>
                  <a:gd name="T34" fmla="*/ 801 w 1841"/>
                  <a:gd name="T35" fmla="*/ 1220 h 1370"/>
                  <a:gd name="T36" fmla="*/ 896 w 1841"/>
                  <a:gd name="T37" fmla="*/ 1168 h 1370"/>
                  <a:gd name="T38" fmla="*/ 861 w 1841"/>
                  <a:gd name="T39" fmla="*/ 1184 h 1370"/>
                  <a:gd name="T40" fmla="*/ 962 w 1841"/>
                  <a:gd name="T41" fmla="*/ 1148 h 1370"/>
                  <a:gd name="T42" fmla="*/ 984 w 1841"/>
                  <a:gd name="T43" fmla="*/ 1126 h 1370"/>
                  <a:gd name="T44" fmla="*/ 984 w 1841"/>
                  <a:gd name="T45" fmla="*/ 1126 h 1370"/>
                  <a:gd name="T46" fmla="*/ 1049 w 1841"/>
                  <a:gd name="T47" fmla="*/ 1103 h 1370"/>
                  <a:gd name="T48" fmla="*/ 1135 w 1841"/>
                  <a:gd name="T49" fmla="*/ 1039 h 1370"/>
                  <a:gd name="T50" fmla="*/ 1102 w 1841"/>
                  <a:gd name="T51" fmla="*/ 1059 h 1370"/>
                  <a:gd name="T52" fmla="*/ 1197 w 1841"/>
                  <a:gd name="T53" fmla="*/ 1008 h 1370"/>
                  <a:gd name="T54" fmla="*/ 1214 w 1841"/>
                  <a:gd name="T55" fmla="*/ 983 h 1370"/>
                  <a:gd name="T56" fmla="*/ 1214 w 1841"/>
                  <a:gd name="T57" fmla="*/ 983 h 1370"/>
                  <a:gd name="T58" fmla="*/ 1303 w 1841"/>
                  <a:gd name="T59" fmla="*/ 922 h 1370"/>
                  <a:gd name="T60" fmla="*/ 1317 w 1841"/>
                  <a:gd name="T61" fmla="*/ 895 h 1370"/>
                  <a:gd name="T62" fmla="*/ 1332 w 1841"/>
                  <a:gd name="T63" fmla="*/ 894 h 1370"/>
                  <a:gd name="T64" fmla="*/ 1380 w 1841"/>
                  <a:gd name="T65" fmla="*/ 828 h 1370"/>
                  <a:gd name="T66" fmla="*/ 1372 w 1841"/>
                  <a:gd name="T67" fmla="*/ 852 h 1370"/>
                  <a:gd name="T68" fmla="*/ 1430 w 1841"/>
                  <a:gd name="T69" fmla="*/ 762 h 1370"/>
                  <a:gd name="T70" fmla="*/ 1408 w 1841"/>
                  <a:gd name="T71" fmla="*/ 793 h 1370"/>
                  <a:gd name="T72" fmla="*/ 1455 w 1841"/>
                  <a:gd name="T73" fmla="*/ 743 h 1370"/>
                  <a:gd name="T74" fmla="*/ 1513 w 1841"/>
                  <a:gd name="T75" fmla="*/ 653 h 1370"/>
                  <a:gd name="T76" fmla="*/ 1539 w 1841"/>
                  <a:gd name="T77" fmla="*/ 589 h 1370"/>
                  <a:gd name="T78" fmla="*/ 1554 w 1841"/>
                  <a:gd name="T79" fmla="*/ 564 h 1370"/>
                  <a:gd name="T80" fmla="*/ 1563 w 1841"/>
                  <a:gd name="T81" fmla="*/ 568 h 1370"/>
                  <a:gd name="T82" fmla="*/ 1594 w 1841"/>
                  <a:gd name="T83" fmla="*/ 493 h 1370"/>
                  <a:gd name="T84" fmla="*/ 1596 w 1841"/>
                  <a:gd name="T85" fmla="*/ 509 h 1370"/>
                  <a:gd name="T86" fmla="*/ 1638 w 1841"/>
                  <a:gd name="T87" fmla="*/ 410 h 1370"/>
                  <a:gd name="T88" fmla="*/ 1620 w 1841"/>
                  <a:gd name="T89" fmla="*/ 444 h 1370"/>
                  <a:gd name="T90" fmla="*/ 1678 w 1841"/>
                  <a:gd name="T91" fmla="*/ 354 h 1370"/>
                  <a:gd name="T92" fmla="*/ 1682 w 1841"/>
                  <a:gd name="T93" fmla="*/ 323 h 1370"/>
                  <a:gd name="T94" fmla="*/ 1682 w 1841"/>
                  <a:gd name="T95" fmla="*/ 323 h 1370"/>
                  <a:gd name="T96" fmla="*/ 1722 w 1841"/>
                  <a:gd name="T97" fmla="*/ 266 h 1370"/>
                  <a:gd name="T98" fmla="*/ 1769 w 1841"/>
                  <a:gd name="T99" fmla="*/ 170 h 1370"/>
                  <a:gd name="T100" fmla="*/ 1774 w 1841"/>
                  <a:gd name="T101" fmla="*/ 136 h 1370"/>
                  <a:gd name="T102" fmla="*/ 1794 w 1841"/>
                  <a:gd name="T103" fmla="*/ 115 h 1370"/>
                  <a:gd name="T104" fmla="*/ 1801 w 1841"/>
                  <a:gd name="T105" fmla="*/ 77 h 1370"/>
                  <a:gd name="T106" fmla="*/ 1826 w 1841"/>
                  <a:gd name="T107" fmla="*/ 46 h 1370"/>
                  <a:gd name="T108" fmla="*/ 1801 w 1841"/>
                  <a:gd name="T109" fmla="*/ 77 h 1370"/>
                  <a:gd name="T110" fmla="*/ 1841 w 1841"/>
                  <a:gd name="T111" fmla="*/ 13 h 1370"/>
                  <a:gd name="T112" fmla="*/ 1833 w 1841"/>
                  <a:gd name="T113" fmla="*/ 15 h 1370"/>
                  <a:gd name="T114" fmla="*/ 1833 w 1841"/>
                  <a:gd name="T115" fmla="*/ 1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41" h="1370">
                    <a:moveTo>
                      <a:pt x="0" y="1360"/>
                    </a:moveTo>
                    <a:lnTo>
                      <a:pt x="39" y="1358"/>
                    </a:lnTo>
                    <a:lnTo>
                      <a:pt x="40" y="1368"/>
                    </a:lnTo>
                    <a:lnTo>
                      <a:pt x="1" y="1370"/>
                    </a:lnTo>
                    <a:lnTo>
                      <a:pt x="0" y="1360"/>
                    </a:lnTo>
                    <a:close/>
                    <a:moveTo>
                      <a:pt x="68" y="1356"/>
                    </a:moveTo>
                    <a:lnTo>
                      <a:pt x="107" y="1354"/>
                    </a:lnTo>
                    <a:lnTo>
                      <a:pt x="108" y="1364"/>
                    </a:lnTo>
                    <a:lnTo>
                      <a:pt x="69" y="1366"/>
                    </a:lnTo>
                    <a:lnTo>
                      <a:pt x="68" y="1356"/>
                    </a:lnTo>
                    <a:close/>
                    <a:moveTo>
                      <a:pt x="136" y="1352"/>
                    </a:moveTo>
                    <a:lnTo>
                      <a:pt x="175" y="1350"/>
                    </a:lnTo>
                    <a:lnTo>
                      <a:pt x="176" y="1360"/>
                    </a:lnTo>
                    <a:lnTo>
                      <a:pt x="137" y="1362"/>
                    </a:lnTo>
                    <a:lnTo>
                      <a:pt x="136" y="1352"/>
                    </a:lnTo>
                    <a:close/>
                    <a:moveTo>
                      <a:pt x="204" y="1348"/>
                    </a:moveTo>
                    <a:lnTo>
                      <a:pt x="243" y="1345"/>
                    </a:lnTo>
                    <a:lnTo>
                      <a:pt x="244" y="1354"/>
                    </a:lnTo>
                    <a:lnTo>
                      <a:pt x="205" y="1357"/>
                    </a:lnTo>
                    <a:lnTo>
                      <a:pt x="204" y="1348"/>
                    </a:lnTo>
                    <a:close/>
                    <a:moveTo>
                      <a:pt x="272" y="1342"/>
                    </a:moveTo>
                    <a:lnTo>
                      <a:pt x="311" y="1337"/>
                    </a:lnTo>
                    <a:lnTo>
                      <a:pt x="312" y="1347"/>
                    </a:lnTo>
                    <a:lnTo>
                      <a:pt x="273" y="1352"/>
                    </a:lnTo>
                    <a:lnTo>
                      <a:pt x="272" y="1342"/>
                    </a:lnTo>
                    <a:close/>
                    <a:moveTo>
                      <a:pt x="340" y="1334"/>
                    </a:moveTo>
                    <a:lnTo>
                      <a:pt x="350" y="1333"/>
                    </a:lnTo>
                    <a:lnTo>
                      <a:pt x="378" y="1329"/>
                    </a:lnTo>
                    <a:lnTo>
                      <a:pt x="380" y="1338"/>
                    </a:lnTo>
                    <a:lnTo>
                      <a:pt x="351" y="1343"/>
                    </a:lnTo>
                    <a:lnTo>
                      <a:pt x="341" y="1344"/>
                    </a:lnTo>
                    <a:lnTo>
                      <a:pt x="340" y="1334"/>
                    </a:lnTo>
                    <a:close/>
                    <a:moveTo>
                      <a:pt x="407" y="1324"/>
                    </a:moveTo>
                    <a:lnTo>
                      <a:pt x="437" y="1320"/>
                    </a:lnTo>
                    <a:lnTo>
                      <a:pt x="445" y="1318"/>
                    </a:lnTo>
                    <a:lnTo>
                      <a:pt x="447" y="1328"/>
                    </a:lnTo>
                    <a:lnTo>
                      <a:pt x="438" y="1330"/>
                    </a:lnTo>
                    <a:lnTo>
                      <a:pt x="409" y="1334"/>
                    </a:lnTo>
                    <a:lnTo>
                      <a:pt x="407" y="1324"/>
                    </a:lnTo>
                    <a:close/>
                    <a:moveTo>
                      <a:pt x="474" y="1312"/>
                    </a:moveTo>
                    <a:lnTo>
                      <a:pt x="512" y="1305"/>
                    </a:lnTo>
                    <a:lnTo>
                      <a:pt x="514" y="1314"/>
                    </a:lnTo>
                    <a:lnTo>
                      <a:pt x="476" y="1322"/>
                    </a:lnTo>
                    <a:lnTo>
                      <a:pt x="474" y="1312"/>
                    </a:lnTo>
                    <a:close/>
                    <a:moveTo>
                      <a:pt x="540" y="1298"/>
                    </a:moveTo>
                    <a:lnTo>
                      <a:pt x="578" y="1288"/>
                    </a:lnTo>
                    <a:lnTo>
                      <a:pt x="581" y="1298"/>
                    </a:lnTo>
                    <a:lnTo>
                      <a:pt x="543" y="1307"/>
                    </a:lnTo>
                    <a:lnTo>
                      <a:pt x="540" y="1298"/>
                    </a:lnTo>
                    <a:close/>
                    <a:moveTo>
                      <a:pt x="606" y="1280"/>
                    </a:moveTo>
                    <a:lnTo>
                      <a:pt x="609" y="1280"/>
                    </a:lnTo>
                    <a:lnTo>
                      <a:pt x="643" y="1268"/>
                    </a:lnTo>
                    <a:lnTo>
                      <a:pt x="646" y="1278"/>
                    </a:lnTo>
                    <a:lnTo>
                      <a:pt x="611" y="1289"/>
                    </a:lnTo>
                    <a:lnTo>
                      <a:pt x="609" y="1290"/>
                    </a:lnTo>
                    <a:lnTo>
                      <a:pt x="606" y="1280"/>
                    </a:lnTo>
                    <a:close/>
                    <a:moveTo>
                      <a:pt x="671" y="1259"/>
                    </a:moveTo>
                    <a:lnTo>
                      <a:pt x="694" y="1251"/>
                    </a:lnTo>
                    <a:lnTo>
                      <a:pt x="707" y="1246"/>
                    </a:lnTo>
                    <a:lnTo>
                      <a:pt x="710" y="1255"/>
                    </a:lnTo>
                    <a:lnTo>
                      <a:pt x="697" y="1261"/>
                    </a:lnTo>
                    <a:lnTo>
                      <a:pt x="674" y="1268"/>
                    </a:lnTo>
                    <a:lnTo>
                      <a:pt x="671" y="1259"/>
                    </a:lnTo>
                    <a:close/>
                    <a:moveTo>
                      <a:pt x="734" y="1236"/>
                    </a:moveTo>
                    <a:lnTo>
                      <a:pt x="771" y="1221"/>
                    </a:lnTo>
                    <a:lnTo>
                      <a:pt x="774" y="1230"/>
                    </a:lnTo>
                    <a:lnTo>
                      <a:pt x="738" y="1245"/>
                    </a:lnTo>
                    <a:lnTo>
                      <a:pt x="734" y="1236"/>
                    </a:lnTo>
                    <a:close/>
                    <a:moveTo>
                      <a:pt x="798" y="1210"/>
                    </a:moveTo>
                    <a:lnTo>
                      <a:pt x="833" y="1195"/>
                    </a:lnTo>
                    <a:lnTo>
                      <a:pt x="837" y="1205"/>
                    </a:lnTo>
                    <a:lnTo>
                      <a:pt x="801" y="1220"/>
                    </a:lnTo>
                    <a:lnTo>
                      <a:pt x="798" y="1210"/>
                    </a:lnTo>
                    <a:close/>
                    <a:moveTo>
                      <a:pt x="861" y="1184"/>
                    </a:moveTo>
                    <a:lnTo>
                      <a:pt x="867" y="1181"/>
                    </a:lnTo>
                    <a:lnTo>
                      <a:pt x="896" y="1168"/>
                    </a:lnTo>
                    <a:lnTo>
                      <a:pt x="900" y="1177"/>
                    </a:lnTo>
                    <a:lnTo>
                      <a:pt x="871" y="1190"/>
                    </a:lnTo>
                    <a:lnTo>
                      <a:pt x="864" y="1193"/>
                    </a:lnTo>
                    <a:lnTo>
                      <a:pt x="861" y="1184"/>
                    </a:lnTo>
                    <a:close/>
                    <a:moveTo>
                      <a:pt x="922" y="1156"/>
                    </a:moveTo>
                    <a:lnTo>
                      <a:pt x="955" y="1141"/>
                    </a:lnTo>
                    <a:lnTo>
                      <a:pt x="958" y="1140"/>
                    </a:lnTo>
                    <a:lnTo>
                      <a:pt x="962" y="1148"/>
                    </a:lnTo>
                    <a:lnTo>
                      <a:pt x="959" y="1150"/>
                    </a:lnTo>
                    <a:lnTo>
                      <a:pt x="927" y="1165"/>
                    </a:lnTo>
                    <a:lnTo>
                      <a:pt x="922" y="1156"/>
                    </a:lnTo>
                    <a:close/>
                    <a:moveTo>
                      <a:pt x="984" y="1126"/>
                    </a:moveTo>
                    <a:lnTo>
                      <a:pt x="1018" y="1108"/>
                    </a:lnTo>
                    <a:lnTo>
                      <a:pt x="1022" y="1117"/>
                    </a:lnTo>
                    <a:lnTo>
                      <a:pt x="988" y="1135"/>
                    </a:lnTo>
                    <a:lnTo>
                      <a:pt x="984" y="1126"/>
                    </a:lnTo>
                    <a:close/>
                    <a:moveTo>
                      <a:pt x="1043" y="1095"/>
                    </a:moveTo>
                    <a:lnTo>
                      <a:pt x="1077" y="1074"/>
                    </a:lnTo>
                    <a:lnTo>
                      <a:pt x="1082" y="1083"/>
                    </a:lnTo>
                    <a:lnTo>
                      <a:pt x="1049" y="1103"/>
                    </a:lnTo>
                    <a:lnTo>
                      <a:pt x="1043" y="1095"/>
                    </a:lnTo>
                    <a:close/>
                    <a:moveTo>
                      <a:pt x="1102" y="1059"/>
                    </a:moveTo>
                    <a:lnTo>
                      <a:pt x="1127" y="1045"/>
                    </a:lnTo>
                    <a:lnTo>
                      <a:pt x="1135" y="1039"/>
                    </a:lnTo>
                    <a:lnTo>
                      <a:pt x="1141" y="1047"/>
                    </a:lnTo>
                    <a:lnTo>
                      <a:pt x="1132" y="1053"/>
                    </a:lnTo>
                    <a:lnTo>
                      <a:pt x="1107" y="1068"/>
                    </a:lnTo>
                    <a:lnTo>
                      <a:pt x="1102" y="1059"/>
                    </a:lnTo>
                    <a:close/>
                    <a:moveTo>
                      <a:pt x="1159" y="1023"/>
                    </a:moveTo>
                    <a:lnTo>
                      <a:pt x="1169" y="1016"/>
                    </a:lnTo>
                    <a:lnTo>
                      <a:pt x="1191" y="1000"/>
                    </a:lnTo>
                    <a:lnTo>
                      <a:pt x="1197" y="1008"/>
                    </a:lnTo>
                    <a:lnTo>
                      <a:pt x="1174" y="1025"/>
                    </a:lnTo>
                    <a:lnTo>
                      <a:pt x="1165" y="1031"/>
                    </a:lnTo>
                    <a:lnTo>
                      <a:pt x="1159" y="1023"/>
                    </a:lnTo>
                    <a:close/>
                    <a:moveTo>
                      <a:pt x="1214" y="983"/>
                    </a:moveTo>
                    <a:lnTo>
                      <a:pt x="1245" y="959"/>
                    </a:lnTo>
                    <a:lnTo>
                      <a:pt x="1251" y="967"/>
                    </a:lnTo>
                    <a:lnTo>
                      <a:pt x="1220" y="991"/>
                    </a:lnTo>
                    <a:lnTo>
                      <a:pt x="1214" y="983"/>
                    </a:lnTo>
                    <a:close/>
                    <a:moveTo>
                      <a:pt x="1267" y="940"/>
                    </a:moveTo>
                    <a:lnTo>
                      <a:pt x="1288" y="922"/>
                    </a:lnTo>
                    <a:lnTo>
                      <a:pt x="1296" y="915"/>
                    </a:lnTo>
                    <a:lnTo>
                      <a:pt x="1303" y="922"/>
                    </a:lnTo>
                    <a:lnTo>
                      <a:pt x="1295" y="930"/>
                    </a:lnTo>
                    <a:lnTo>
                      <a:pt x="1273" y="948"/>
                    </a:lnTo>
                    <a:lnTo>
                      <a:pt x="1267" y="940"/>
                    </a:lnTo>
                    <a:close/>
                    <a:moveTo>
                      <a:pt x="1317" y="895"/>
                    </a:moveTo>
                    <a:lnTo>
                      <a:pt x="1325" y="887"/>
                    </a:lnTo>
                    <a:lnTo>
                      <a:pt x="1345" y="867"/>
                    </a:lnTo>
                    <a:lnTo>
                      <a:pt x="1352" y="873"/>
                    </a:lnTo>
                    <a:lnTo>
                      <a:pt x="1332" y="894"/>
                    </a:lnTo>
                    <a:lnTo>
                      <a:pt x="1324" y="902"/>
                    </a:lnTo>
                    <a:lnTo>
                      <a:pt x="1317" y="895"/>
                    </a:lnTo>
                    <a:close/>
                    <a:moveTo>
                      <a:pt x="1365" y="846"/>
                    </a:moveTo>
                    <a:lnTo>
                      <a:pt x="1380" y="828"/>
                    </a:lnTo>
                    <a:lnTo>
                      <a:pt x="1390" y="816"/>
                    </a:lnTo>
                    <a:lnTo>
                      <a:pt x="1397" y="822"/>
                    </a:lnTo>
                    <a:lnTo>
                      <a:pt x="1387" y="835"/>
                    </a:lnTo>
                    <a:lnTo>
                      <a:pt x="1372" y="852"/>
                    </a:lnTo>
                    <a:lnTo>
                      <a:pt x="1365" y="846"/>
                    </a:lnTo>
                    <a:close/>
                    <a:moveTo>
                      <a:pt x="1408" y="793"/>
                    </a:moveTo>
                    <a:lnTo>
                      <a:pt x="1417" y="781"/>
                    </a:lnTo>
                    <a:lnTo>
                      <a:pt x="1430" y="762"/>
                    </a:lnTo>
                    <a:lnTo>
                      <a:pt x="1438" y="768"/>
                    </a:lnTo>
                    <a:lnTo>
                      <a:pt x="1425" y="787"/>
                    </a:lnTo>
                    <a:lnTo>
                      <a:pt x="1415" y="799"/>
                    </a:lnTo>
                    <a:lnTo>
                      <a:pt x="1408" y="793"/>
                    </a:lnTo>
                    <a:close/>
                    <a:moveTo>
                      <a:pt x="1447" y="738"/>
                    </a:moveTo>
                    <a:lnTo>
                      <a:pt x="1468" y="705"/>
                    </a:lnTo>
                    <a:lnTo>
                      <a:pt x="1477" y="711"/>
                    </a:lnTo>
                    <a:lnTo>
                      <a:pt x="1455" y="743"/>
                    </a:lnTo>
                    <a:lnTo>
                      <a:pt x="1447" y="738"/>
                    </a:lnTo>
                    <a:close/>
                    <a:moveTo>
                      <a:pt x="1484" y="681"/>
                    </a:moveTo>
                    <a:lnTo>
                      <a:pt x="1505" y="648"/>
                    </a:lnTo>
                    <a:lnTo>
                      <a:pt x="1513" y="653"/>
                    </a:lnTo>
                    <a:lnTo>
                      <a:pt x="1492" y="686"/>
                    </a:lnTo>
                    <a:lnTo>
                      <a:pt x="1484" y="681"/>
                    </a:lnTo>
                    <a:close/>
                    <a:moveTo>
                      <a:pt x="1520" y="623"/>
                    </a:moveTo>
                    <a:lnTo>
                      <a:pt x="1539" y="589"/>
                    </a:lnTo>
                    <a:lnTo>
                      <a:pt x="1548" y="594"/>
                    </a:lnTo>
                    <a:lnTo>
                      <a:pt x="1528" y="628"/>
                    </a:lnTo>
                    <a:lnTo>
                      <a:pt x="1520" y="623"/>
                    </a:lnTo>
                    <a:close/>
                    <a:moveTo>
                      <a:pt x="1554" y="564"/>
                    </a:moveTo>
                    <a:lnTo>
                      <a:pt x="1555" y="563"/>
                    </a:lnTo>
                    <a:lnTo>
                      <a:pt x="1573" y="530"/>
                    </a:lnTo>
                    <a:lnTo>
                      <a:pt x="1582" y="534"/>
                    </a:lnTo>
                    <a:lnTo>
                      <a:pt x="1563" y="568"/>
                    </a:lnTo>
                    <a:lnTo>
                      <a:pt x="1562" y="569"/>
                    </a:lnTo>
                    <a:lnTo>
                      <a:pt x="1554" y="564"/>
                    </a:lnTo>
                    <a:close/>
                    <a:moveTo>
                      <a:pt x="1587" y="504"/>
                    </a:moveTo>
                    <a:lnTo>
                      <a:pt x="1594" y="493"/>
                    </a:lnTo>
                    <a:lnTo>
                      <a:pt x="1606" y="470"/>
                    </a:lnTo>
                    <a:lnTo>
                      <a:pt x="1614" y="475"/>
                    </a:lnTo>
                    <a:lnTo>
                      <a:pt x="1602" y="497"/>
                    </a:lnTo>
                    <a:lnTo>
                      <a:pt x="1596" y="509"/>
                    </a:lnTo>
                    <a:lnTo>
                      <a:pt x="1587" y="504"/>
                    </a:lnTo>
                    <a:close/>
                    <a:moveTo>
                      <a:pt x="1620" y="444"/>
                    </a:moveTo>
                    <a:lnTo>
                      <a:pt x="1632" y="422"/>
                    </a:lnTo>
                    <a:lnTo>
                      <a:pt x="1638" y="410"/>
                    </a:lnTo>
                    <a:lnTo>
                      <a:pt x="1647" y="414"/>
                    </a:lnTo>
                    <a:lnTo>
                      <a:pt x="1640" y="426"/>
                    </a:lnTo>
                    <a:lnTo>
                      <a:pt x="1628" y="449"/>
                    </a:lnTo>
                    <a:lnTo>
                      <a:pt x="1620" y="444"/>
                    </a:lnTo>
                    <a:close/>
                    <a:moveTo>
                      <a:pt x="1651" y="384"/>
                    </a:moveTo>
                    <a:lnTo>
                      <a:pt x="1668" y="352"/>
                    </a:lnTo>
                    <a:lnTo>
                      <a:pt x="1669" y="349"/>
                    </a:lnTo>
                    <a:lnTo>
                      <a:pt x="1678" y="354"/>
                    </a:lnTo>
                    <a:lnTo>
                      <a:pt x="1677" y="356"/>
                    </a:lnTo>
                    <a:lnTo>
                      <a:pt x="1660" y="388"/>
                    </a:lnTo>
                    <a:lnTo>
                      <a:pt x="1651" y="384"/>
                    </a:lnTo>
                    <a:close/>
                    <a:moveTo>
                      <a:pt x="1682" y="323"/>
                    </a:moveTo>
                    <a:lnTo>
                      <a:pt x="1700" y="288"/>
                    </a:lnTo>
                    <a:lnTo>
                      <a:pt x="1709" y="293"/>
                    </a:lnTo>
                    <a:lnTo>
                      <a:pt x="1691" y="327"/>
                    </a:lnTo>
                    <a:lnTo>
                      <a:pt x="1682" y="323"/>
                    </a:lnTo>
                    <a:close/>
                    <a:moveTo>
                      <a:pt x="1713" y="262"/>
                    </a:moveTo>
                    <a:lnTo>
                      <a:pt x="1730" y="227"/>
                    </a:lnTo>
                    <a:lnTo>
                      <a:pt x="1739" y="231"/>
                    </a:lnTo>
                    <a:lnTo>
                      <a:pt x="1722" y="266"/>
                    </a:lnTo>
                    <a:lnTo>
                      <a:pt x="1713" y="262"/>
                    </a:lnTo>
                    <a:close/>
                    <a:moveTo>
                      <a:pt x="1743" y="201"/>
                    </a:moveTo>
                    <a:lnTo>
                      <a:pt x="1760" y="166"/>
                    </a:lnTo>
                    <a:lnTo>
                      <a:pt x="1769" y="170"/>
                    </a:lnTo>
                    <a:lnTo>
                      <a:pt x="1752" y="205"/>
                    </a:lnTo>
                    <a:lnTo>
                      <a:pt x="1743" y="201"/>
                    </a:lnTo>
                    <a:close/>
                    <a:moveTo>
                      <a:pt x="1772" y="139"/>
                    </a:moveTo>
                    <a:lnTo>
                      <a:pt x="1774" y="136"/>
                    </a:lnTo>
                    <a:lnTo>
                      <a:pt x="1785" y="111"/>
                    </a:lnTo>
                    <a:lnTo>
                      <a:pt x="1789" y="104"/>
                    </a:lnTo>
                    <a:lnTo>
                      <a:pt x="1797" y="108"/>
                    </a:lnTo>
                    <a:lnTo>
                      <a:pt x="1794" y="115"/>
                    </a:lnTo>
                    <a:lnTo>
                      <a:pt x="1783" y="140"/>
                    </a:lnTo>
                    <a:lnTo>
                      <a:pt x="1781" y="143"/>
                    </a:lnTo>
                    <a:lnTo>
                      <a:pt x="1772" y="139"/>
                    </a:lnTo>
                    <a:close/>
                    <a:moveTo>
                      <a:pt x="1801" y="77"/>
                    </a:moveTo>
                    <a:lnTo>
                      <a:pt x="1805" y="69"/>
                    </a:lnTo>
                    <a:lnTo>
                      <a:pt x="1813" y="52"/>
                    </a:lnTo>
                    <a:lnTo>
                      <a:pt x="1817" y="42"/>
                    </a:lnTo>
                    <a:lnTo>
                      <a:pt x="1826" y="46"/>
                    </a:lnTo>
                    <a:lnTo>
                      <a:pt x="1822" y="55"/>
                    </a:lnTo>
                    <a:lnTo>
                      <a:pt x="1814" y="73"/>
                    </a:lnTo>
                    <a:lnTo>
                      <a:pt x="1810" y="81"/>
                    </a:lnTo>
                    <a:lnTo>
                      <a:pt x="1801" y="77"/>
                    </a:lnTo>
                    <a:close/>
                    <a:moveTo>
                      <a:pt x="1829" y="15"/>
                    </a:moveTo>
                    <a:lnTo>
                      <a:pt x="1831" y="11"/>
                    </a:lnTo>
                    <a:lnTo>
                      <a:pt x="1832" y="9"/>
                    </a:lnTo>
                    <a:lnTo>
                      <a:pt x="1841" y="13"/>
                    </a:lnTo>
                    <a:lnTo>
                      <a:pt x="1840" y="15"/>
                    </a:lnTo>
                    <a:lnTo>
                      <a:pt x="1838" y="19"/>
                    </a:lnTo>
                    <a:lnTo>
                      <a:pt x="1829" y="15"/>
                    </a:lnTo>
                    <a:close/>
                    <a:moveTo>
                      <a:pt x="1833" y="15"/>
                    </a:moveTo>
                    <a:lnTo>
                      <a:pt x="1825" y="8"/>
                    </a:lnTo>
                    <a:lnTo>
                      <a:pt x="1832" y="0"/>
                    </a:lnTo>
                    <a:lnTo>
                      <a:pt x="1840" y="7"/>
                    </a:lnTo>
                    <a:lnTo>
                      <a:pt x="1833" y="1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5">
                <a:extLst>
                  <a:ext uri="{FF2B5EF4-FFF2-40B4-BE49-F238E27FC236}">
                    <a16:creationId xmlns:a16="http://schemas.microsoft.com/office/drawing/2014/main" id="{CBFF89AA-55E3-488B-AD00-5EBEB2A8621C}"/>
                  </a:ext>
                </a:extLst>
              </p:cNvPr>
              <p:cNvSpPr>
                <a:spLocks/>
              </p:cNvSpPr>
              <p:nvPr/>
            </p:nvSpPr>
            <p:spPr bwMode="auto">
              <a:xfrm>
                <a:off x="1021" y="822"/>
                <a:ext cx="1659" cy="1653"/>
              </a:xfrm>
              <a:custGeom>
                <a:avLst/>
                <a:gdLst>
                  <a:gd name="T0" fmla="*/ 52 w 1659"/>
                  <a:gd name="T1" fmla="*/ 1624 h 1653"/>
                  <a:gd name="T2" fmla="*/ 142 w 1659"/>
                  <a:gd name="T3" fmla="*/ 1614 h 1653"/>
                  <a:gd name="T4" fmla="*/ 224 w 1659"/>
                  <a:gd name="T5" fmla="*/ 1597 h 1653"/>
                  <a:gd name="T6" fmla="*/ 315 w 1659"/>
                  <a:gd name="T7" fmla="*/ 1568 h 1653"/>
                  <a:gd name="T8" fmla="*/ 369 w 1659"/>
                  <a:gd name="T9" fmla="*/ 1546 h 1653"/>
                  <a:gd name="T10" fmla="*/ 430 w 1659"/>
                  <a:gd name="T11" fmla="*/ 1519 h 1653"/>
                  <a:gd name="T12" fmla="*/ 567 w 1659"/>
                  <a:gd name="T13" fmla="*/ 1453 h 1653"/>
                  <a:gd name="T14" fmla="*/ 713 w 1659"/>
                  <a:gd name="T15" fmla="*/ 1373 h 1653"/>
                  <a:gd name="T16" fmla="*/ 851 w 1659"/>
                  <a:gd name="T17" fmla="*/ 1284 h 1653"/>
                  <a:gd name="T18" fmla="*/ 912 w 1659"/>
                  <a:gd name="T19" fmla="*/ 1238 h 1653"/>
                  <a:gd name="T20" fmla="*/ 1021 w 1659"/>
                  <a:gd name="T21" fmla="*/ 1138 h 1653"/>
                  <a:gd name="T22" fmla="*/ 1118 w 1659"/>
                  <a:gd name="T23" fmla="*/ 1028 h 1653"/>
                  <a:gd name="T24" fmla="*/ 1207 w 1659"/>
                  <a:gd name="T25" fmla="*/ 912 h 1653"/>
                  <a:gd name="T26" fmla="*/ 1329 w 1659"/>
                  <a:gd name="T27" fmla="*/ 726 h 1653"/>
                  <a:gd name="T28" fmla="*/ 1405 w 1659"/>
                  <a:gd name="T29" fmla="*/ 585 h 1653"/>
                  <a:gd name="T30" fmla="*/ 1473 w 1659"/>
                  <a:gd name="T31" fmla="*/ 442 h 1653"/>
                  <a:gd name="T32" fmla="*/ 1517 w 1659"/>
                  <a:gd name="T33" fmla="*/ 342 h 1653"/>
                  <a:gd name="T34" fmla="*/ 1542 w 1659"/>
                  <a:gd name="T35" fmla="*/ 284 h 1653"/>
                  <a:gd name="T36" fmla="*/ 1573 w 1659"/>
                  <a:gd name="T37" fmla="*/ 211 h 1653"/>
                  <a:gd name="T38" fmla="*/ 1602 w 1659"/>
                  <a:gd name="T39" fmla="*/ 134 h 1653"/>
                  <a:gd name="T40" fmla="*/ 1619 w 1659"/>
                  <a:gd name="T41" fmla="*/ 74 h 1653"/>
                  <a:gd name="T42" fmla="*/ 1631 w 1659"/>
                  <a:gd name="T43" fmla="*/ 23 h 1653"/>
                  <a:gd name="T44" fmla="*/ 1659 w 1659"/>
                  <a:gd name="T45" fmla="*/ 5 h 1653"/>
                  <a:gd name="T46" fmla="*/ 1649 w 1659"/>
                  <a:gd name="T47" fmla="*/ 53 h 1653"/>
                  <a:gd name="T48" fmla="*/ 1635 w 1659"/>
                  <a:gd name="T49" fmla="*/ 109 h 1653"/>
                  <a:gd name="T50" fmla="*/ 1612 w 1659"/>
                  <a:gd name="T51" fmla="*/ 179 h 1653"/>
                  <a:gd name="T52" fmla="*/ 1576 w 1659"/>
                  <a:gd name="T53" fmla="*/ 267 h 1653"/>
                  <a:gd name="T54" fmla="*/ 1552 w 1659"/>
                  <a:gd name="T55" fmla="*/ 322 h 1653"/>
                  <a:gd name="T56" fmla="*/ 1525 w 1659"/>
                  <a:gd name="T57" fmla="*/ 384 h 1653"/>
                  <a:gd name="T58" fmla="*/ 1462 w 1659"/>
                  <a:gd name="T59" fmla="*/ 524 h 1653"/>
                  <a:gd name="T60" fmla="*/ 1389 w 1659"/>
                  <a:gd name="T61" fmla="*/ 669 h 1653"/>
                  <a:gd name="T62" fmla="*/ 1310 w 1659"/>
                  <a:gd name="T63" fmla="*/ 804 h 1653"/>
                  <a:gd name="T64" fmla="*/ 1183 w 1659"/>
                  <a:gd name="T65" fmla="*/ 986 h 1653"/>
                  <a:gd name="T66" fmla="*/ 1088 w 1659"/>
                  <a:gd name="T67" fmla="*/ 1101 h 1653"/>
                  <a:gd name="T68" fmla="*/ 984 w 1659"/>
                  <a:gd name="T69" fmla="*/ 1208 h 1653"/>
                  <a:gd name="T70" fmla="*/ 897 w 1659"/>
                  <a:gd name="T71" fmla="*/ 1281 h 1653"/>
                  <a:gd name="T72" fmla="*/ 797 w 1659"/>
                  <a:gd name="T73" fmla="*/ 1351 h 1653"/>
                  <a:gd name="T74" fmla="*/ 651 w 1659"/>
                  <a:gd name="T75" fmla="*/ 1436 h 1653"/>
                  <a:gd name="T76" fmla="*/ 507 w 1659"/>
                  <a:gd name="T77" fmla="*/ 1510 h 1653"/>
                  <a:gd name="T78" fmla="*/ 408 w 1659"/>
                  <a:gd name="T79" fmla="*/ 1556 h 1653"/>
                  <a:gd name="T80" fmla="*/ 350 w 1659"/>
                  <a:gd name="T81" fmla="*/ 1580 h 1653"/>
                  <a:gd name="T82" fmla="*/ 275 w 1659"/>
                  <a:gd name="T83" fmla="*/ 1608 h 1653"/>
                  <a:gd name="T84" fmla="*/ 187 w 1659"/>
                  <a:gd name="T85" fmla="*/ 1631 h 1653"/>
                  <a:gd name="T86" fmla="*/ 101 w 1659"/>
                  <a:gd name="T87" fmla="*/ 1643 h 1653"/>
                  <a:gd name="T88" fmla="*/ 2 w 1659"/>
                  <a:gd name="T89" fmla="*/ 1653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9" h="1653">
                    <a:moveTo>
                      <a:pt x="0" y="1629"/>
                    </a:moveTo>
                    <a:lnTo>
                      <a:pt x="52" y="1624"/>
                    </a:lnTo>
                    <a:lnTo>
                      <a:pt x="98" y="1619"/>
                    </a:lnTo>
                    <a:lnTo>
                      <a:pt x="142" y="1614"/>
                    </a:lnTo>
                    <a:lnTo>
                      <a:pt x="183" y="1606"/>
                    </a:lnTo>
                    <a:lnTo>
                      <a:pt x="224" y="1597"/>
                    </a:lnTo>
                    <a:lnTo>
                      <a:pt x="268" y="1584"/>
                    </a:lnTo>
                    <a:lnTo>
                      <a:pt x="315" y="1568"/>
                    </a:lnTo>
                    <a:lnTo>
                      <a:pt x="341" y="1557"/>
                    </a:lnTo>
                    <a:lnTo>
                      <a:pt x="369" y="1546"/>
                    </a:lnTo>
                    <a:lnTo>
                      <a:pt x="398" y="1533"/>
                    </a:lnTo>
                    <a:lnTo>
                      <a:pt x="430" y="1519"/>
                    </a:lnTo>
                    <a:lnTo>
                      <a:pt x="497" y="1488"/>
                    </a:lnTo>
                    <a:lnTo>
                      <a:pt x="567" y="1453"/>
                    </a:lnTo>
                    <a:lnTo>
                      <a:pt x="640" y="1414"/>
                    </a:lnTo>
                    <a:lnTo>
                      <a:pt x="713" y="1373"/>
                    </a:lnTo>
                    <a:lnTo>
                      <a:pt x="784" y="1330"/>
                    </a:lnTo>
                    <a:lnTo>
                      <a:pt x="851" y="1284"/>
                    </a:lnTo>
                    <a:lnTo>
                      <a:pt x="882" y="1261"/>
                    </a:lnTo>
                    <a:lnTo>
                      <a:pt x="912" y="1238"/>
                    </a:lnTo>
                    <a:lnTo>
                      <a:pt x="968" y="1189"/>
                    </a:lnTo>
                    <a:lnTo>
                      <a:pt x="1021" y="1138"/>
                    </a:lnTo>
                    <a:lnTo>
                      <a:pt x="1070" y="1084"/>
                    </a:lnTo>
                    <a:lnTo>
                      <a:pt x="1118" y="1028"/>
                    </a:lnTo>
                    <a:lnTo>
                      <a:pt x="1163" y="971"/>
                    </a:lnTo>
                    <a:lnTo>
                      <a:pt x="1207" y="912"/>
                    </a:lnTo>
                    <a:lnTo>
                      <a:pt x="1290" y="791"/>
                    </a:lnTo>
                    <a:lnTo>
                      <a:pt x="1329" y="726"/>
                    </a:lnTo>
                    <a:lnTo>
                      <a:pt x="1368" y="657"/>
                    </a:lnTo>
                    <a:lnTo>
                      <a:pt x="1405" y="585"/>
                    </a:lnTo>
                    <a:lnTo>
                      <a:pt x="1440" y="513"/>
                    </a:lnTo>
                    <a:lnTo>
                      <a:pt x="1473" y="442"/>
                    </a:lnTo>
                    <a:lnTo>
                      <a:pt x="1503" y="374"/>
                    </a:lnTo>
                    <a:lnTo>
                      <a:pt x="1517" y="342"/>
                    </a:lnTo>
                    <a:lnTo>
                      <a:pt x="1530" y="312"/>
                    </a:lnTo>
                    <a:lnTo>
                      <a:pt x="1542" y="284"/>
                    </a:lnTo>
                    <a:lnTo>
                      <a:pt x="1554" y="258"/>
                    </a:lnTo>
                    <a:lnTo>
                      <a:pt x="1573" y="211"/>
                    </a:lnTo>
                    <a:lnTo>
                      <a:pt x="1589" y="171"/>
                    </a:lnTo>
                    <a:lnTo>
                      <a:pt x="1602" y="134"/>
                    </a:lnTo>
                    <a:lnTo>
                      <a:pt x="1612" y="102"/>
                    </a:lnTo>
                    <a:lnTo>
                      <a:pt x="1619" y="74"/>
                    </a:lnTo>
                    <a:lnTo>
                      <a:pt x="1626" y="47"/>
                    </a:lnTo>
                    <a:lnTo>
                      <a:pt x="1631" y="23"/>
                    </a:lnTo>
                    <a:lnTo>
                      <a:pt x="1635" y="0"/>
                    </a:lnTo>
                    <a:lnTo>
                      <a:pt x="1659" y="5"/>
                    </a:lnTo>
                    <a:lnTo>
                      <a:pt x="1655" y="28"/>
                    </a:lnTo>
                    <a:lnTo>
                      <a:pt x="1649" y="53"/>
                    </a:lnTo>
                    <a:lnTo>
                      <a:pt x="1643" y="80"/>
                    </a:lnTo>
                    <a:lnTo>
                      <a:pt x="1635" y="109"/>
                    </a:lnTo>
                    <a:lnTo>
                      <a:pt x="1625" y="142"/>
                    </a:lnTo>
                    <a:lnTo>
                      <a:pt x="1612" y="179"/>
                    </a:lnTo>
                    <a:lnTo>
                      <a:pt x="1596" y="221"/>
                    </a:lnTo>
                    <a:lnTo>
                      <a:pt x="1576" y="267"/>
                    </a:lnTo>
                    <a:lnTo>
                      <a:pt x="1565" y="294"/>
                    </a:lnTo>
                    <a:lnTo>
                      <a:pt x="1552" y="322"/>
                    </a:lnTo>
                    <a:lnTo>
                      <a:pt x="1539" y="352"/>
                    </a:lnTo>
                    <a:lnTo>
                      <a:pt x="1525" y="384"/>
                    </a:lnTo>
                    <a:lnTo>
                      <a:pt x="1495" y="452"/>
                    </a:lnTo>
                    <a:lnTo>
                      <a:pt x="1462" y="524"/>
                    </a:lnTo>
                    <a:lnTo>
                      <a:pt x="1426" y="597"/>
                    </a:lnTo>
                    <a:lnTo>
                      <a:pt x="1389" y="669"/>
                    </a:lnTo>
                    <a:lnTo>
                      <a:pt x="1350" y="739"/>
                    </a:lnTo>
                    <a:lnTo>
                      <a:pt x="1310" y="804"/>
                    </a:lnTo>
                    <a:lnTo>
                      <a:pt x="1227" y="926"/>
                    </a:lnTo>
                    <a:lnTo>
                      <a:pt x="1183" y="986"/>
                    </a:lnTo>
                    <a:lnTo>
                      <a:pt x="1137" y="1045"/>
                    </a:lnTo>
                    <a:lnTo>
                      <a:pt x="1088" y="1101"/>
                    </a:lnTo>
                    <a:lnTo>
                      <a:pt x="1037" y="1156"/>
                    </a:lnTo>
                    <a:lnTo>
                      <a:pt x="984" y="1208"/>
                    </a:lnTo>
                    <a:lnTo>
                      <a:pt x="927" y="1257"/>
                    </a:lnTo>
                    <a:lnTo>
                      <a:pt x="897" y="1281"/>
                    </a:lnTo>
                    <a:lnTo>
                      <a:pt x="865" y="1305"/>
                    </a:lnTo>
                    <a:lnTo>
                      <a:pt x="797" y="1351"/>
                    </a:lnTo>
                    <a:lnTo>
                      <a:pt x="725" y="1394"/>
                    </a:lnTo>
                    <a:lnTo>
                      <a:pt x="651" y="1436"/>
                    </a:lnTo>
                    <a:lnTo>
                      <a:pt x="578" y="1474"/>
                    </a:lnTo>
                    <a:lnTo>
                      <a:pt x="507" y="1510"/>
                    </a:lnTo>
                    <a:lnTo>
                      <a:pt x="440" y="1541"/>
                    </a:lnTo>
                    <a:lnTo>
                      <a:pt x="408" y="1556"/>
                    </a:lnTo>
                    <a:lnTo>
                      <a:pt x="378" y="1568"/>
                    </a:lnTo>
                    <a:lnTo>
                      <a:pt x="350" y="1580"/>
                    </a:lnTo>
                    <a:lnTo>
                      <a:pt x="324" y="1591"/>
                    </a:lnTo>
                    <a:lnTo>
                      <a:pt x="275" y="1608"/>
                    </a:lnTo>
                    <a:lnTo>
                      <a:pt x="230" y="1621"/>
                    </a:lnTo>
                    <a:lnTo>
                      <a:pt x="187" y="1631"/>
                    </a:lnTo>
                    <a:lnTo>
                      <a:pt x="145" y="1638"/>
                    </a:lnTo>
                    <a:lnTo>
                      <a:pt x="101" y="1643"/>
                    </a:lnTo>
                    <a:lnTo>
                      <a:pt x="54" y="1648"/>
                    </a:lnTo>
                    <a:lnTo>
                      <a:pt x="2" y="1653"/>
                    </a:lnTo>
                    <a:lnTo>
                      <a:pt x="0" y="1629"/>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36">
                <a:extLst>
                  <a:ext uri="{FF2B5EF4-FFF2-40B4-BE49-F238E27FC236}">
                    <a16:creationId xmlns:a16="http://schemas.microsoft.com/office/drawing/2014/main" id="{51014B13-79DB-4832-9985-9D8981E3CAA9}"/>
                  </a:ext>
                </a:extLst>
              </p:cNvPr>
              <p:cNvSpPr>
                <a:spLocks/>
              </p:cNvSpPr>
              <p:nvPr/>
            </p:nvSpPr>
            <p:spPr bwMode="auto">
              <a:xfrm>
                <a:off x="2644" y="1083"/>
                <a:ext cx="58" cy="53"/>
              </a:xfrm>
              <a:custGeom>
                <a:avLst/>
                <a:gdLst>
                  <a:gd name="T0" fmla="*/ 0 w 192"/>
                  <a:gd name="T1" fmla="*/ 88 h 176"/>
                  <a:gd name="T2" fmla="*/ 96 w 192"/>
                  <a:gd name="T3" fmla="*/ 0 h 176"/>
                  <a:gd name="T4" fmla="*/ 96 w 192"/>
                  <a:gd name="T5" fmla="*/ 0 h 176"/>
                  <a:gd name="T6" fmla="*/ 96 w 192"/>
                  <a:gd name="T7" fmla="*/ 0 h 176"/>
                  <a:gd name="T8" fmla="*/ 192 w 192"/>
                  <a:gd name="T9" fmla="*/ 88 h 176"/>
                  <a:gd name="T10" fmla="*/ 192 w 192"/>
                  <a:gd name="T11" fmla="*/ 88 h 176"/>
                  <a:gd name="T12" fmla="*/ 192 w 192"/>
                  <a:gd name="T13" fmla="*/ 88 h 176"/>
                  <a:gd name="T14" fmla="*/ 96 w 192"/>
                  <a:gd name="T15" fmla="*/ 176 h 176"/>
                  <a:gd name="T16" fmla="*/ 96 w 192"/>
                  <a:gd name="T17" fmla="*/ 176 h 176"/>
                  <a:gd name="T18" fmla="*/ 96 w 192"/>
                  <a:gd name="T19" fmla="*/ 176 h 176"/>
                  <a:gd name="T20" fmla="*/ 0 w 192"/>
                  <a:gd name="T21" fmla="*/ 88 h 176"/>
                  <a:gd name="T22" fmla="*/ 0 w 192"/>
                  <a:gd name="T23"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76">
                    <a:moveTo>
                      <a:pt x="0" y="88"/>
                    </a:moveTo>
                    <a:cubicBezTo>
                      <a:pt x="0" y="40"/>
                      <a:pt x="43" y="0"/>
                      <a:pt x="96" y="0"/>
                    </a:cubicBezTo>
                    <a:cubicBezTo>
                      <a:pt x="96" y="0"/>
                      <a:pt x="96" y="0"/>
                      <a:pt x="96" y="0"/>
                    </a:cubicBezTo>
                    <a:lnTo>
                      <a:pt x="96" y="0"/>
                    </a:lnTo>
                    <a:cubicBezTo>
                      <a:pt x="149" y="0"/>
                      <a:pt x="192" y="40"/>
                      <a:pt x="192" y="88"/>
                    </a:cubicBezTo>
                    <a:cubicBezTo>
                      <a:pt x="192" y="88"/>
                      <a:pt x="192" y="88"/>
                      <a:pt x="192" y="88"/>
                    </a:cubicBezTo>
                    <a:lnTo>
                      <a:pt x="192" y="88"/>
                    </a:lnTo>
                    <a:cubicBezTo>
                      <a:pt x="192" y="137"/>
                      <a:pt x="149" y="176"/>
                      <a:pt x="96" y="176"/>
                    </a:cubicBezTo>
                    <a:cubicBezTo>
                      <a:pt x="96" y="176"/>
                      <a:pt x="96" y="176"/>
                      <a:pt x="96" y="176"/>
                    </a:cubicBezTo>
                    <a:lnTo>
                      <a:pt x="96" y="176"/>
                    </a:lnTo>
                    <a:cubicBezTo>
                      <a:pt x="43" y="176"/>
                      <a:pt x="0" y="137"/>
                      <a:pt x="0" y="88"/>
                    </a:cubicBezTo>
                    <a:cubicBezTo>
                      <a:pt x="0" y="88"/>
                      <a:pt x="0" y="88"/>
                      <a:pt x="0" y="8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37">
                <a:extLst>
                  <a:ext uri="{FF2B5EF4-FFF2-40B4-BE49-F238E27FC236}">
                    <a16:creationId xmlns:a16="http://schemas.microsoft.com/office/drawing/2014/main" id="{57C4C3FD-D7D0-487E-8CCC-AB377145EC7D}"/>
                  </a:ext>
                </a:extLst>
              </p:cNvPr>
              <p:cNvSpPr>
                <a:spLocks noEditPoints="1"/>
              </p:cNvSpPr>
              <p:nvPr/>
            </p:nvSpPr>
            <p:spPr bwMode="auto">
              <a:xfrm>
                <a:off x="2636" y="1075"/>
                <a:ext cx="74" cy="69"/>
              </a:xfrm>
              <a:custGeom>
                <a:avLst/>
                <a:gdLst>
                  <a:gd name="T0" fmla="*/ 1 w 241"/>
                  <a:gd name="T1" fmla="*/ 107 h 225"/>
                  <a:gd name="T2" fmla="*/ 13 w 241"/>
                  <a:gd name="T3" fmla="*/ 65 h 225"/>
                  <a:gd name="T4" fmla="*/ 40 w 241"/>
                  <a:gd name="T5" fmla="*/ 30 h 225"/>
                  <a:gd name="T6" fmla="*/ 79 w 241"/>
                  <a:gd name="T7" fmla="*/ 8 h 225"/>
                  <a:gd name="T8" fmla="*/ 125 w 241"/>
                  <a:gd name="T9" fmla="*/ 1 h 225"/>
                  <a:gd name="T10" fmla="*/ 170 w 241"/>
                  <a:gd name="T11" fmla="*/ 11 h 225"/>
                  <a:gd name="T12" fmla="*/ 208 w 241"/>
                  <a:gd name="T13" fmla="*/ 37 h 225"/>
                  <a:gd name="T14" fmla="*/ 232 w 241"/>
                  <a:gd name="T15" fmla="*/ 73 h 225"/>
                  <a:gd name="T16" fmla="*/ 240 w 241"/>
                  <a:gd name="T17" fmla="*/ 118 h 225"/>
                  <a:gd name="T18" fmla="*/ 228 w 241"/>
                  <a:gd name="T19" fmla="*/ 160 h 225"/>
                  <a:gd name="T20" fmla="*/ 201 w 241"/>
                  <a:gd name="T21" fmla="*/ 195 h 225"/>
                  <a:gd name="T22" fmla="*/ 162 w 241"/>
                  <a:gd name="T23" fmla="*/ 217 h 225"/>
                  <a:gd name="T24" fmla="*/ 116 w 241"/>
                  <a:gd name="T25" fmla="*/ 224 h 225"/>
                  <a:gd name="T26" fmla="*/ 71 w 241"/>
                  <a:gd name="T27" fmla="*/ 214 h 225"/>
                  <a:gd name="T28" fmla="*/ 33 w 241"/>
                  <a:gd name="T29" fmla="*/ 188 h 225"/>
                  <a:gd name="T30" fmla="*/ 9 w 241"/>
                  <a:gd name="T31" fmla="*/ 152 h 225"/>
                  <a:gd name="T32" fmla="*/ 56 w 241"/>
                  <a:gd name="T33" fmla="*/ 141 h 225"/>
                  <a:gd name="T34" fmla="*/ 72 w 241"/>
                  <a:gd name="T35" fmla="*/ 161 h 225"/>
                  <a:gd name="T36" fmla="*/ 96 w 241"/>
                  <a:gd name="T37" fmla="*/ 173 h 225"/>
                  <a:gd name="T38" fmla="*/ 125 w 241"/>
                  <a:gd name="T39" fmla="*/ 177 h 225"/>
                  <a:gd name="T40" fmla="*/ 153 w 241"/>
                  <a:gd name="T41" fmla="*/ 170 h 225"/>
                  <a:gd name="T42" fmla="*/ 176 w 241"/>
                  <a:gd name="T43" fmla="*/ 154 h 225"/>
                  <a:gd name="T44" fmla="*/ 189 w 241"/>
                  <a:gd name="T45" fmla="*/ 133 h 225"/>
                  <a:gd name="T46" fmla="*/ 193 w 241"/>
                  <a:gd name="T47" fmla="*/ 107 h 225"/>
                  <a:gd name="T48" fmla="*/ 185 w 241"/>
                  <a:gd name="T49" fmla="*/ 84 h 225"/>
                  <a:gd name="T50" fmla="*/ 169 w 241"/>
                  <a:gd name="T51" fmla="*/ 64 h 225"/>
                  <a:gd name="T52" fmla="*/ 145 w 241"/>
                  <a:gd name="T53" fmla="*/ 52 h 225"/>
                  <a:gd name="T54" fmla="*/ 116 w 241"/>
                  <a:gd name="T55" fmla="*/ 48 h 225"/>
                  <a:gd name="T56" fmla="*/ 88 w 241"/>
                  <a:gd name="T57" fmla="*/ 55 h 225"/>
                  <a:gd name="T58" fmla="*/ 65 w 241"/>
                  <a:gd name="T59" fmla="*/ 71 h 225"/>
                  <a:gd name="T60" fmla="*/ 52 w 241"/>
                  <a:gd name="T61" fmla="*/ 92 h 225"/>
                  <a:gd name="T62" fmla="*/ 48 w 241"/>
                  <a:gd name="T63" fmla="*/ 118 h 225"/>
                  <a:gd name="T64" fmla="*/ 56 w 241"/>
                  <a:gd name="T65" fmla="*/ 14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225">
                    <a:moveTo>
                      <a:pt x="1" y="118"/>
                    </a:moveTo>
                    <a:cubicBezTo>
                      <a:pt x="0" y="114"/>
                      <a:pt x="0" y="111"/>
                      <a:pt x="1" y="107"/>
                    </a:cubicBezTo>
                    <a:lnTo>
                      <a:pt x="9" y="73"/>
                    </a:lnTo>
                    <a:cubicBezTo>
                      <a:pt x="10" y="70"/>
                      <a:pt x="11" y="67"/>
                      <a:pt x="13" y="65"/>
                    </a:cubicBezTo>
                    <a:lnTo>
                      <a:pt x="33" y="37"/>
                    </a:lnTo>
                    <a:cubicBezTo>
                      <a:pt x="35" y="34"/>
                      <a:pt x="37" y="32"/>
                      <a:pt x="40" y="30"/>
                    </a:cubicBezTo>
                    <a:lnTo>
                      <a:pt x="71" y="11"/>
                    </a:lnTo>
                    <a:cubicBezTo>
                      <a:pt x="73" y="9"/>
                      <a:pt x="76" y="8"/>
                      <a:pt x="79" y="8"/>
                    </a:cubicBezTo>
                    <a:lnTo>
                      <a:pt x="116" y="1"/>
                    </a:lnTo>
                    <a:cubicBezTo>
                      <a:pt x="119" y="0"/>
                      <a:pt x="122" y="0"/>
                      <a:pt x="125" y="1"/>
                    </a:cubicBezTo>
                    <a:lnTo>
                      <a:pt x="162" y="8"/>
                    </a:lnTo>
                    <a:cubicBezTo>
                      <a:pt x="165" y="8"/>
                      <a:pt x="168" y="9"/>
                      <a:pt x="170" y="11"/>
                    </a:cubicBezTo>
                    <a:lnTo>
                      <a:pt x="201" y="30"/>
                    </a:lnTo>
                    <a:cubicBezTo>
                      <a:pt x="204" y="32"/>
                      <a:pt x="206" y="34"/>
                      <a:pt x="208" y="37"/>
                    </a:cubicBezTo>
                    <a:lnTo>
                      <a:pt x="228" y="65"/>
                    </a:lnTo>
                    <a:cubicBezTo>
                      <a:pt x="230" y="67"/>
                      <a:pt x="231" y="70"/>
                      <a:pt x="232" y="73"/>
                    </a:cubicBezTo>
                    <a:lnTo>
                      <a:pt x="240" y="107"/>
                    </a:lnTo>
                    <a:cubicBezTo>
                      <a:pt x="241" y="111"/>
                      <a:pt x="241" y="114"/>
                      <a:pt x="240" y="118"/>
                    </a:cubicBezTo>
                    <a:lnTo>
                      <a:pt x="232" y="152"/>
                    </a:lnTo>
                    <a:cubicBezTo>
                      <a:pt x="231" y="155"/>
                      <a:pt x="230" y="158"/>
                      <a:pt x="228" y="160"/>
                    </a:cubicBezTo>
                    <a:lnTo>
                      <a:pt x="208" y="188"/>
                    </a:lnTo>
                    <a:cubicBezTo>
                      <a:pt x="206" y="191"/>
                      <a:pt x="204" y="193"/>
                      <a:pt x="201" y="195"/>
                    </a:cubicBezTo>
                    <a:lnTo>
                      <a:pt x="170" y="214"/>
                    </a:lnTo>
                    <a:cubicBezTo>
                      <a:pt x="168" y="215"/>
                      <a:pt x="165" y="217"/>
                      <a:pt x="162" y="217"/>
                    </a:cubicBezTo>
                    <a:lnTo>
                      <a:pt x="125" y="224"/>
                    </a:lnTo>
                    <a:cubicBezTo>
                      <a:pt x="122" y="225"/>
                      <a:pt x="119" y="225"/>
                      <a:pt x="116" y="224"/>
                    </a:cubicBezTo>
                    <a:lnTo>
                      <a:pt x="79" y="217"/>
                    </a:lnTo>
                    <a:cubicBezTo>
                      <a:pt x="76" y="217"/>
                      <a:pt x="73" y="215"/>
                      <a:pt x="71" y="214"/>
                    </a:cubicBezTo>
                    <a:lnTo>
                      <a:pt x="40" y="195"/>
                    </a:lnTo>
                    <a:cubicBezTo>
                      <a:pt x="37" y="193"/>
                      <a:pt x="35" y="191"/>
                      <a:pt x="33" y="188"/>
                    </a:cubicBezTo>
                    <a:lnTo>
                      <a:pt x="13" y="160"/>
                    </a:lnTo>
                    <a:cubicBezTo>
                      <a:pt x="11" y="158"/>
                      <a:pt x="10" y="155"/>
                      <a:pt x="9" y="152"/>
                    </a:cubicBezTo>
                    <a:lnTo>
                      <a:pt x="1" y="118"/>
                    </a:lnTo>
                    <a:close/>
                    <a:moveTo>
                      <a:pt x="56" y="141"/>
                    </a:moveTo>
                    <a:lnTo>
                      <a:pt x="52" y="133"/>
                    </a:lnTo>
                    <a:lnTo>
                      <a:pt x="72" y="161"/>
                    </a:lnTo>
                    <a:lnTo>
                      <a:pt x="65" y="154"/>
                    </a:lnTo>
                    <a:lnTo>
                      <a:pt x="96" y="173"/>
                    </a:lnTo>
                    <a:lnTo>
                      <a:pt x="88" y="170"/>
                    </a:lnTo>
                    <a:lnTo>
                      <a:pt x="125" y="177"/>
                    </a:lnTo>
                    <a:lnTo>
                      <a:pt x="116" y="177"/>
                    </a:lnTo>
                    <a:lnTo>
                      <a:pt x="153" y="170"/>
                    </a:lnTo>
                    <a:lnTo>
                      <a:pt x="145" y="173"/>
                    </a:lnTo>
                    <a:lnTo>
                      <a:pt x="176" y="154"/>
                    </a:lnTo>
                    <a:lnTo>
                      <a:pt x="169" y="161"/>
                    </a:lnTo>
                    <a:lnTo>
                      <a:pt x="189" y="133"/>
                    </a:lnTo>
                    <a:lnTo>
                      <a:pt x="185" y="141"/>
                    </a:lnTo>
                    <a:lnTo>
                      <a:pt x="193" y="107"/>
                    </a:lnTo>
                    <a:lnTo>
                      <a:pt x="193" y="118"/>
                    </a:lnTo>
                    <a:lnTo>
                      <a:pt x="185" y="84"/>
                    </a:lnTo>
                    <a:lnTo>
                      <a:pt x="189" y="92"/>
                    </a:lnTo>
                    <a:lnTo>
                      <a:pt x="169" y="64"/>
                    </a:lnTo>
                    <a:lnTo>
                      <a:pt x="176" y="71"/>
                    </a:lnTo>
                    <a:lnTo>
                      <a:pt x="145" y="52"/>
                    </a:lnTo>
                    <a:lnTo>
                      <a:pt x="153" y="55"/>
                    </a:lnTo>
                    <a:lnTo>
                      <a:pt x="116" y="48"/>
                    </a:lnTo>
                    <a:lnTo>
                      <a:pt x="125" y="48"/>
                    </a:lnTo>
                    <a:lnTo>
                      <a:pt x="88" y="55"/>
                    </a:lnTo>
                    <a:lnTo>
                      <a:pt x="96" y="52"/>
                    </a:lnTo>
                    <a:lnTo>
                      <a:pt x="65" y="71"/>
                    </a:lnTo>
                    <a:lnTo>
                      <a:pt x="72" y="64"/>
                    </a:lnTo>
                    <a:lnTo>
                      <a:pt x="52" y="92"/>
                    </a:lnTo>
                    <a:lnTo>
                      <a:pt x="56" y="84"/>
                    </a:lnTo>
                    <a:lnTo>
                      <a:pt x="48" y="118"/>
                    </a:lnTo>
                    <a:lnTo>
                      <a:pt x="48" y="107"/>
                    </a:lnTo>
                    <a:lnTo>
                      <a:pt x="56" y="14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38">
                <a:extLst>
                  <a:ext uri="{FF2B5EF4-FFF2-40B4-BE49-F238E27FC236}">
                    <a16:creationId xmlns:a16="http://schemas.microsoft.com/office/drawing/2014/main" id="{A560DBDF-EE93-420F-AAF8-C73FAB6CFDEC}"/>
                  </a:ext>
                </a:extLst>
              </p:cNvPr>
              <p:cNvSpPr>
                <a:spLocks/>
              </p:cNvSpPr>
              <p:nvPr/>
            </p:nvSpPr>
            <p:spPr bwMode="auto">
              <a:xfrm>
                <a:off x="2649" y="800"/>
                <a:ext cx="53" cy="53"/>
              </a:xfrm>
              <a:custGeom>
                <a:avLst/>
                <a:gdLst>
                  <a:gd name="T0" fmla="*/ 0 w 176"/>
                  <a:gd name="T1" fmla="*/ 88 h 176"/>
                  <a:gd name="T2" fmla="*/ 88 w 176"/>
                  <a:gd name="T3" fmla="*/ 0 h 176"/>
                  <a:gd name="T4" fmla="*/ 88 w 176"/>
                  <a:gd name="T5" fmla="*/ 0 h 176"/>
                  <a:gd name="T6" fmla="*/ 88 w 176"/>
                  <a:gd name="T7" fmla="*/ 0 h 176"/>
                  <a:gd name="T8" fmla="*/ 176 w 176"/>
                  <a:gd name="T9" fmla="*/ 88 h 176"/>
                  <a:gd name="T10" fmla="*/ 176 w 176"/>
                  <a:gd name="T11" fmla="*/ 88 h 176"/>
                  <a:gd name="T12" fmla="*/ 176 w 176"/>
                  <a:gd name="T13" fmla="*/ 88 h 176"/>
                  <a:gd name="T14" fmla="*/ 88 w 176"/>
                  <a:gd name="T15" fmla="*/ 176 h 176"/>
                  <a:gd name="T16" fmla="*/ 88 w 176"/>
                  <a:gd name="T17" fmla="*/ 176 h 176"/>
                  <a:gd name="T18" fmla="*/ 88 w 176"/>
                  <a:gd name="T19" fmla="*/ 176 h 176"/>
                  <a:gd name="T20" fmla="*/ 0 w 176"/>
                  <a:gd name="T21" fmla="*/ 88 h 176"/>
                  <a:gd name="T22" fmla="*/ 0 w 176"/>
                  <a:gd name="T23"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76">
                    <a:moveTo>
                      <a:pt x="0" y="88"/>
                    </a:moveTo>
                    <a:cubicBezTo>
                      <a:pt x="0" y="40"/>
                      <a:pt x="40" y="0"/>
                      <a:pt x="88" y="0"/>
                    </a:cubicBezTo>
                    <a:cubicBezTo>
                      <a:pt x="88" y="0"/>
                      <a:pt x="88" y="0"/>
                      <a:pt x="88" y="0"/>
                    </a:cubicBezTo>
                    <a:lnTo>
                      <a:pt x="88" y="0"/>
                    </a:lnTo>
                    <a:cubicBezTo>
                      <a:pt x="137" y="0"/>
                      <a:pt x="176" y="40"/>
                      <a:pt x="176" y="88"/>
                    </a:cubicBezTo>
                    <a:cubicBezTo>
                      <a:pt x="176" y="88"/>
                      <a:pt x="176" y="88"/>
                      <a:pt x="176" y="88"/>
                    </a:cubicBezTo>
                    <a:lnTo>
                      <a:pt x="176" y="88"/>
                    </a:lnTo>
                    <a:cubicBezTo>
                      <a:pt x="176" y="137"/>
                      <a:pt x="137" y="176"/>
                      <a:pt x="88" y="176"/>
                    </a:cubicBezTo>
                    <a:cubicBezTo>
                      <a:pt x="88" y="176"/>
                      <a:pt x="88" y="176"/>
                      <a:pt x="88" y="176"/>
                    </a:cubicBezTo>
                    <a:lnTo>
                      <a:pt x="88" y="176"/>
                    </a:lnTo>
                    <a:cubicBezTo>
                      <a:pt x="40" y="176"/>
                      <a:pt x="0" y="137"/>
                      <a:pt x="0" y="88"/>
                    </a:cubicBezTo>
                    <a:cubicBezTo>
                      <a:pt x="0" y="88"/>
                      <a:pt x="0" y="88"/>
                      <a:pt x="0" y="8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39">
                <a:extLst>
                  <a:ext uri="{FF2B5EF4-FFF2-40B4-BE49-F238E27FC236}">
                    <a16:creationId xmlns:a16="http://schemas.microsoft.com/office/drawing/2014/main" id="{85BBCAB0-FF68-452B-866B-184066D1D8B9}"/>
                  </a:ext>
                </a:extLst>
              </p:cNvPr>
              <p:cNvSpPr>
                <a:spLocks noEditPoints="1"/>
              </p:cNvSpPr>
              <p:nvPr/>
            </p:nvSpPr>
            <p:spPr bwMode="auto">
              <a:xfrm>
                <a:off x="2641" y="792"/>
                <a:ext cx="69" cy="69"/>
              </a:xfrm>
              <a:custGeom>
                <a:avLst/>
                <a:gdLst>
                  <a:gd name="T0" fmla="*/ 1 w 225"/>
                  <a:gd name="T1" fmla="*/ 108 h 225"/>
                  <a:gd name="T2" fmla="*/ 12 w 225"/>
                  <a:gd name="T3" fmla="*/ 65 h 225"/>
                  <a:gd name="T4" fmla="*/ 37 w 225"/>
                  <a:gd name="T5" fmla="*/ 31 h 225"/>
                  <a:gd name="T6" fmla="*/ 74 w 225"/>
                  <a:gd name="T7" fmla="*/ 8 h 225"/>
                  <a:gd name="T8" fmla="*/ 117 w 225"/>
                  <a:gd name="T9" fmla="*/ 1 h 225"/>
                  <a:gd name="T10" fmla="*/ 160 w 225"/>
                  <a:gd name="T11" fmla="*/ 12 h 225"/>
                  <a:gd name="T12" fmla="*/ 194 w 225"/>
                  <a:gd name="T13" fmla="*/ 37 h 225"/>
                  <a:gd name="T14" fmla="*/ 217 w 225"/>
                  <a:gd name="T15" fmla="*/ 74 h 225"/>
                  <a:gd name="T16" fmla="*/ 224 w 225"/>
                  <a:gd name="T17" fmla="*/ 117 h 225"/>
                  <a:gd name="T18" fmla="*/ 213 w 225"/>
                  <a:gd name="T19" fmla="*/ 160 h 225"/>
                  <a:gd name="T20" fmla="*/ 188 w 225"/>
                  <a:gd name="T21" fmla="*/ 194 h 225"/>
                  <a:gd name="T22" fmla="*/ 151 w 225"/>
                  <a:gd name="T23" fmla="*/ 217 h 225"/>
                  <a:gd name="T24" fmla="*/ 108 w 225"/>
                  <a:gd name="T25" fmla="*/ 224 h 225"/>
                  <a:gd name="T26" fmla="*/ 65 w 225"/>
                  <a:gd name="T27" fmla="*/ 213 h 225"/>
                  <a:gd name="T28" fmla="*/ 31 w 225"/>
                  <a:gd name="T29" fmla="*/ 188 h 225"/>
                  <a:gd name="T30" fmla="*/ 8 w 225"/>
                  <a:gd name="T31" fmla="*/ 151 h 225"/>
                  <a:gd name="T32" fmla="*/ 55 w 225"/>
                  <a:gd name="T33" fmla="*/ 142 h 225"/>
                  <a:gd name="T34" fmla="*/ 70 w 225"/>
                  <a:gd name="T35" fmla="*/ 161 h 225"/>
                  <a:gd name="T36" fmla="*/ 92 w 225"/>
                  <a:gd name="T37" fmla="*/ 174 h 225"/>
                  <a:gd name="T38" fmla="*/ 117 w 225"/>
                  <a:gd name="T39" fmla="*/ 177 h 225"/>
                  <a:gd name="T40" fmla="*/ 142 w 225"/>
                  <a:gd name="T41" fmla="*/ 170 h 225"/>
                  <a:gd name="T42" fmla="*/ 161 w 225"/>
                  <a:gd name="T43" fmla="*/ 155 h 225"/>
                  <a:gd name="T44" fmla="*/ 174 w 225"/>
                  <a:gd name="T45" fmla="*/ 133 h 225"/>
                  <a:gd name="T46" fmla="*/ 177 w 225"/>
                  <a:gd name="T47" fmla="*/ 108 h 225"/>
                  <a:gd name="T48" fmla="*/ 170 w 225"/>
                  <a:gd name="T49" fmla="*/ 83 h 225"/>
                  <a:gd name="T50" fmla="*/ 155 w 225"/>
                  <a:gd name="T51" fmla="*/ 64 h 225"/>
                  <a:gd name="T52" fmla="*/ 133 w 225"/>
                  <a:gd name="T53" fmla="*/ 51 h 225"/>
                  <a:gd name="T54" fmla="*/ 108 w 225"/>
                  <a:gd name="T55" fmla="*/ 48 h 225"/>
                  <a:gd name="T56" fmla="*/ 83 w 225"/>
                  <a:gd name="T57" fmla="*/ 55 h 225"/>
                  <a:gd name="T58" fmla="*/ 64 w 225"/>
                  <a:gd name="T59" fmla="*/ 70 h 225"/>
                  <a:gd name="T60" fmla="*/ 51 w 225"/>
                  <a:gd name="T61" fmla="*/ 92 h 225"/>
                  <a:gd name="T62" fmla="*/ 48 w 225"/>
                  <a:gd name="T63" fmla="*/ 117 h 225"/>
                  <a:gd name="T64" fmla="*/ 55 w 225"/>
                  <a:gd name="T65" fmla="*/ 14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225">
                    <a:moveTo>
                      <a:pt x="1" y="117"/>
                    </a:moveTo>
                    <a:cubicBezTo>
                      <a:pt x="0" y="114"/>
                      <a:pt x="0" y="111"/>
                      <a:pt x="1" y="108"/>
                    </a:cubicBezTo>
                    <a:lnTo>
                      <a:pt x="8" y="74"/>
                    </a:lnTo>
                    <a:cubicBezTo>
                      <a:pt x="9" y="71"/>
                      <a:pt x="10" y="68"/>
                      <a:pt x="12" y="65"/>
                    </a:cubicBezTo>
                    <a:lnTo>
                      <a:pt x="31" y="37"/>
                    </a:lnTo>
                    <a:cubicBezTo>
                      <a:pt x="32" y="34"/>
                      <a:pt x="34" y="32"/>
                      <a:pt x="37" y="31"/>
                    </a:cubicBezTo>
                    <a:lnTo>
                      <a:pt x="65" y="12"/>
                    </a:lnTo>
                    <a:cubicBezTo>
                      <a:pt x="68" y="10"/>
                      <a:pt x="71" y="9"/>
                      <a:pt x="74" y="8"/>
                    </a:cubicBezTo>
                    <a:lnTo>
                      <a:pt x="108" y="1"/>
                    </a:lnTo>
                    <a:cubicBezTo>
                      <a:pt x="111" y="0"/>
                      <a:pt x="114" y="0"/>
                      <a:pt x="117" y="1"/>
                    </a:cubicBezTo>
                    <a:lnTo>
                      <a:pt x="151" y="8"/>
                    </a:lnTo>
                    <a:cubicBezTo>
                      <a:pt x="154" y="9"/>
                      <a:pt x="157" y="10"/>
                      <a:pt x="160" y="12"/>
                    </a:cubicBezTo>
                    <a:lnTo>
                      <a:pt x="188" y="31"/>
                    </a:lnTo>
                    <a:cubicBezTo>
                      <a:pt x="190" y="32"/>
                      <a:pt x="193" y="34"/>
                      <a:pt x="194" y="37"/>
                    </a:cubicBezTo>
                    <a:lnTo>
                      <a:pt x="213" y="65"/>
                    </a:lnTo>
                    <a:cubicBezTo>
                      <a:pt x="215" y="68"/>
                      <a:pt x="216" y="71"/>
                      <a:pt x="217" y="74"/>
                    </a:cubicBezTo>
                    <a:lnTo>
                      <a:pt x="224" y="108"/>
                    </a:lnTo>
                    <a:cubicBezTo>
                      <a:pt x="225" y="111"/>
                      <a:pt x="225" y="114"/>
                      <a:pt x="224" y="117"/>
                    </a:cubicBezTo>
                    <a:lnTo>
                      <a:pt x="217" y="151"/>
                    </a:lnTo>
                    <a:cubicBezTo>
                      <a:pt x="216" y="154"/>
                      <a:pt x="215" y="157"/>
                      <a:pt x="213" y="160"/>
                    </a:cubicBezTo>
                    <a:lnTo>
                      <a:pt x="194" y="188"/>
                    </a:lnTo>
                    <a:cubicBezTo>
                      <a:pt x="193" y="190"/>
                      <a:pt x="190" y="193"/>
                      <a:pt x="188" y="194"/>
                    </a:cubicBezTo>
                    <a:lnTo>
                      <a:pt x="160" y="213"/>
                    </a:lnTo>
                    <a:cubicBezTo>
                      <a:pt x="157" y="215"/>
                      <a:pt x="154" y="216"/>
                      <a:pt x="151" y="217"/>
                    </a:cubicBezTo>
                    <a:lnTo>
                      <a:pt x="117" y="224"/>
                    </a:lnTo>
                    <a:cubicBezTo>
                      <a:pt x="114" y="225"/>
                      <a:pt x="111" y="225"/>
                      <a:pt x="108" y="224"/>
                    </a:cubicBezTo>
                    <a:lnTo>
                      <a:pt x="74" y="217"/>
                    </a:lnTo>
                    <a:cubicBezTo>
                      <a:pt x="71" y="216"/>
                      <a:pt x="68" y="215"/>
                      <a:pt x="65" y="213"/>
                    </a:cubicBezTo>
                    <a:lnTo>
                      <a:pt x="37" y="194"/>
                    </a:lnTo>
                    <a:cubicBezTo>
                      <a:pt x="34" y="193"/>
                      <a:pt x="32" y="190"/>
                      <a:pt x="31" y="188"/>
                    </a:cubicBezTo>
                    <a:lnTo>
                      <a:pt x="12" y="160"/>
                    </a:lnTo>
                    <a:cubicBezTo>
                      <a:pt x="10" y="157"/>
                      <a:pt x="9" y="154"/>
                      <a:pt x="8" y="151"/>
                    </a:cubicBezTo>
                    <a:lnTo>
                      <a:pt x="1" y="117"/>
                    </a:lnTo>
                    <a:close/>
                    <a:moveTo>
                      <a:pt x="55" y="142"/>
                    </a:moveTo>
                    <a:lnTo>
                      <a:pt x="51" y="133"/>
                    </a:lnTo>
                    <a:lnTo>
                      <a:pt x="70" y="161"/>
                    </a:lnTo>
                    <a:lnTo>
                      <a:pt x="64" y="155"/>
                    </a:lnTo>
                    <a:lnTo>
                      <a:pt x="92" y="174"/>
                    </a:lnTo>
                    <a:lnTo>
                      <a:pt x="83" y="170"/>
                    </a:lnTo>
                    <a:lnTo>
                      <a:pt x="117" y="177"/>
                    </a:lnTo>
                    <a:lnTo>
                      <a:pt x="108" y="177"/>
                    </a:lnTo>
                    <a:lnTo>
                      <a:pt x="142" y="170"/>
                    </a:lnTo>
                    <a:lnTo>
                      <a:pt x="133" y="174"/>
                    </a:lnTo>
                    <a:lnTo>
                      <a:pt x="161" y="155"/>
                    </a:lnTo>
                    <a:lnTo>
                      <a:pt x="155" y="161"/>
                    </a:lnTo>
                    <a:lnTo>
                      <a:pt x="174" y="133"/>
                    </a:lnTo>
                    <a:lnTo>
                      <a:pt x="170" y="142"/>
                    </a:lnTo>
                    <a:lnTo>
                      <a:pt x="177" y="108"/>
                    </a:lnTo>
                    <a:lnTo>
                      <a:pt x="177" y="117"/>
                    </a:lnTo>
                    <a:lnTo>
                      <a:pt x="170" y="83"/>
                    </a:lnTo>
                    <a:lnTo>
                      <a:pt x="174" y="92"/>
                    </a:lnTo>
                    <a:lnTo>
                      <a:pt x="155" y="64"/>
                    </a:lnTo>
                    <a:lnTo>
                      <a:pt x="161" y="70"/>
                    </a:lnTo>
                    <a:lnTo>
                      <a:pt x="133" y="51"/>
                    </a:lnTo>
                    <a:lnTo>
                      <a:pt x="142" y="55"/>
                    </a:lnTo>
                    <a:lnTo>
                      <a:pt x="108" y="48"/>
                    </a:lnTo>
                    <a:lnTo>
                      <a:pt x="117" y="48"/>
                    </a:lnTo>
                    <a:lnTo>
                      <a:pt x="83" y="55"/>
                    </a:lnTo>
                    <a:lnTo>
                      <a:pt x="92" y="51"/>
                    </a:lnTo>
                    <a:lnTo>
                      <a:pt x="64" y="70"/>
                    </a:lnTo>
                    <a:lnTo>
                      <a:pt x="70" y="64"/>
                    </a:lnTo>
                    <a:lnTo>
                      <a:pt x="51" y="92"/>
                    </a:lnTo>
                    <a:lnTo>
                      <a:pt x="55" y="83"/>
                    </a:lnTo>
                    <a:lnTo>
                      <a:pt x="48" y="117"/>
                    </a:lnTo>
                    <a:lnTo>
                      <a:pt x="48" y="108"/>
                    </a:lnTo>
                    <a:lnTo>
                      <a:pt x="55" y="14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Rectangle 40">
                <a:extLst>
                  <a:ext uri="{FF2B5EF4-FFF2-40B4-BE49-F238E27FC236}">
                    <a16:creationId xmlns:a16="http://schemas.microsoft.com/office/drawing/2014/main" id="{08E097CB-D282-4926-AA40-B2371690BC0C}"/>
                  </a:ext>
                </a:extLst>
              </p:cNvPr>
              <p:cNvSpPr>
                <a:spLocks noChangeArrowheads="1"/>
              </p:cNvSpPr>
              <p:nvPr/>
            </p:nvSpPr>
            <p:spPr bwMode="auto">
              <a:xfrm>
                <a:off x="873" y="2234"/>
                <a:ext cx="20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300" b="0" i="0" u="none" strike="noStrike" cap="none" normalizeH="0" baseline="0" dirty="0">
                    <a:ln>
                      <a:noFill/>
                    </a:ln>
                    <a:solidFill>
                      <a:srgbClr val="000000"/>
                    </a:solidFill>
                    <a:effectLst/>
                    <a:latin typeface="Arial" panose="020B0604020202020204" pitchFamily="34" charset="0"/>
                  </a:rPr>
                  <a:t>A</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9557794E-3A19-45DE-A44E-B9F9BF2A4A5D}"/>
                  </a:ext>
                </a:extLst>
              </p:cNvPr>
              <p:cNvSpPr>
                <a:spLocks noChangeArrowheads="1"/>
              </p:cNvSpPr>
              <p:nvPr/>
            </p:nvSpPr>
            <p:spPr bwMode="auto">
              <a:xfrm>
                <a:off x="2682" y="889"/>
                <a:ext cx="219"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300" b="0" i="0" u="none" strike="noStrike" cap="none" normalizeH="0" baseline="0">
                    <a:ln>
                      <a:noFill/>
                    </a:ln>
                    <a:solidFill>
                      <a:srgbClr val="000000"/>
                    </a:solidFill>
                    <a:effectLst/>
                    <a:latin typeface="Arial" panose="020B0604020202020204" pitchFamily="34" charset="0"/>
                  </a:rPr>
                  <a:t>D</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300FB592-08EC-477B-AABE-B5E1A72AE30B}"/>
                  </a:ext>
                </a:extLst>
              </p:cNvPr>
              <p:cNvSpPr>
                <a:spLocks noChangeArrowheads="1"/>
              </p:cNvSpPr>
              <p:nvPr/>
            </p:nvSpPr>
            <p:spPr bwMode="auto">
              <a:xfrm>
                <a:off x="1036" y="2233"/>
                <a:ext cx="219"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300" b="0" i="0" u="none" strike="noStrike" cap="none" normalizeH="0" baseline="0">
                    <a:ln>
                      <a:noFill/>
                    </a:ln>
                    <a:solidFill>
                      <a:srgbClr val="000000"/>
                    </a:solidFill>
                    <a:effectLst/>
                    <a:latin typeface="Arial" panose="020B0604020202020204" pitchFamily="34" charset="0"/>
                  </a:rPr>
                  <a:t>C</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4F808696-0172-450F-AC24-EC97DF33EC2A}"/>
                  </a:ext>
                </a:extLst>
              </p:cNvPr>
              <p:cNvSpPr>
                <a:spLocks noChangeArrowheads="1"/>
              </p:cNvSpPr>
              <p:nvPr/>
            </p:nvSpPr>
            <p:spPr bwMode="auto">
              <a:xfrm>
                <a:off x="4425" y="631"/>
                <a:ext cx="19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300" b="0" i="0" u="none" strike="noStrike" cap="none" normalizeH="0" baseline="0">
                    <a:ln>
                      <a:noFill/>
                    </a:ln>
                    <a:solidFill>
                      <a:srgbClr val="000000"/>
                    </a:solidFill>
                    <a:effectLst/>
                    <a:latin typeface="Arial" panose="020B0604020202020204" pitchFamily="34" charset="0"/>
                  </a:rPr>
                  <a:t>F</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Freeform 44">
                <a:extLst>
                  <a:ext uri="{FF2B5EF4-FFF2-40B4-BE49-F238E27FC236}">
                    <a16:creationId xmlns:a16="http://schemas.microsoft.com/office/drawing/2014/main" id="{AA66DA02-5AD6-46B1-A33B-F1760CD1E1BC}"/>
                  </a:ext>
                </a:extLst>
              </p:cNvPr>
              <p:cNvSpPr>
                <a:spLocks/>
              </p:cNvSpPr>
              <p:nvPr/>
            </p:nvSpPr>
            <p:spPr bwMode="auto">
              <a:xfrm>
                <a:off x="4358" y="790"/>
                <a:ext cx="78" cy="78"/>
              </a:xfrm>
              <a:custGeom>
                <a:avLst/>
                <a:gdLst>
                  <a:gd name="T0" fmla="*/ 0 w 78"/>
                  <a:gd name="T1" fmla="*/ 30 h 78"/>
                  <a:gd name="T2" fmla="*/ 30 w 78"/>
                  <a:gd name="T3" fmla="*/ 30 h 78"/>
                  <a:gd name="T4" fmla="*/ 39 w 78"/>
                  <a:gd name="T5" fmla="*/ 0 h 78"/>
                  <a:gd name="T6" fmla="*/ 49 w 78"/>
                  <a:gd name="T7" fmla="*/ 30 h 78"/>
                  <a:gd name="T8" fmla="*/ 78 w 78"/>
                  <a:gd name="T9" fmla="*/ 30 h 78"/>
                  <a:gd name="T10" fmla="*/ 54 w 78"/>
                  <a:gd name="T11" fmla="*/ 49 h 78"/>
                  <a:gd name="T12" fmla="*/ 63 w 78"/>
                  <a:gd name="T13" fmla="*/ 78 h 78"/>
                  <a:gd name="T14" fmla="*/ 39 w 78"/>
                  <a:gd name="T15" fmla="*/ 60 h 78"/>
                  <a:gd name="T16" fmla="*/ 15 w 78"/>
                  <a:gd name="T17" fmla="*/ 78 h 78"/>
                  <a:gd name="T18" fmla="*/ 25 w 78"/>
                  <a:gd name="T19" fmla="*/ 49 h 78"/>
                  <a:gd name="T20" fmla="*/ 0 w 78"/>
                  <a:gd name="T21"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8">
                    <a:moveTo>
                      <a:pt x="0" y="30"/>
                    </a:moveTo>
                    <a:lnTo>
                      <a:pt x="30" y="30"/>
                    </a:lnTo>
                    <a:lnTo>
                      <a:pt x="39" y="0"/>
                    </a:lnTo>
                    <a:lnTo>
                      <a:pt x="49" y="30"/>
                    </a:lnTo>
                    <a:lnTo>
                      <a:pt x="78" y="30"/>
                    </a:lnTo>
                    <a:lnTo>
                      <a:pt x="54" y="49"/>
                    </a:lnTo>
                    <a:lnTo>
                      <a:pt x="63" y="78"/>
                    </a:lnTo>
                    <a:lnTo>
                      <a:pt x="39" y="60"/>
                    </a:lnTo>
                    <a:lnTo>
                      <a:pt x="15" y="78"/>
                    </a:lnTo>
                    <a:lnTo>
                      <a:pt x="25" y="49"/>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45">
                <a:extLst>
                  <a:ext uri="{FF2B5EF4-FFF2-40B4-BE49-F238E27FC236}">
                    <a16:creationId xmlns:a16="http://schemas.microsoft.com/office/drawing/2014/main" id="{1FB19213-804B-48C5-AA0F-D7156AEB6DD4}"/>
                  </a:ext>
                </a:extLst>
              </p:cNvPr>
              <p:cNvSpPr>
                <a:spLocks noEditPoints="1"/>
              </p:cNvSpPr>
              <p:nvPr/>
            </p:nvSpPr>
            <p:spPr bwMode="auto">
              <a:xfrm>
                <a:off x="4337" y="765"/>
                <a:ext cx="121" cy="123"/>
              </a:xfrm>
              <a:custGeom>
                <a:avLst/>
                <a:gdLst>
                  <a:gd name="T0" fmla="*/ 0 w 121"/>
                  <a:gd name="T1" fmla="*/ 48 h 123"/>
                  <a:gd name="T2" fmla="*/ 51 w 121"/>
                  <a:gd name="T3" fmla="*/ 48 h 123"/>
                  <a:gd name="T4" fmla="*/ 44 w 121"/>
                  <a:gd name="T5" fmla="*/ 53 h 123"/>
                  <a:gd name="T6" fmla="*/ 60 w 121"/>
                  <a:gd name="T7" fmla="*/ 0 h 123"/>
                  <a:gd name="T8" fmla="*/ 77 w 121"/>
                  <a:gd name="T9" fmla="*/ 53 h 123"/>
                  <a:gd name="T10" fmla="*/ 70 w 121"/>
                  <a:gd name="T11" fmla="*/ 48 h 123"/>
                  <a:gd name="T12" fmla="*/ 121 w 121"/>
                  <a:gd name="T13" fmla="*/ 48 h 123"/>
                  <a:gd name="T14" fmla="*/ 80 w 121"/>
                  <a:gd name="T15" fmla="*/ 79 h 123"/>
                  <a:gd name="T16" fmla="*/ 82 w 121"/>
                  <a:gd name="T17" fmla="*/ 71 h 123"/>
                  <a:gd name="T18" fmla="*/ 98 w 121"/>
                  <a:gd name="T19" fmla="*/ 123 h 123"/>
                  <a:gd name="T20" fmla="*/ 56 w 121"/>
                  <a:gd name="T21" fmla="*/ 91 h 123"/>
                  <a:gd name="T22" fmla="*/ 65 w 121"/>
                  <a:gd name="T23" fmla="*/ 91 h 123"/>
                  <a:gd name="T24" fmla="*/ 22 w 121"/>
                  <a:gd name="T25" fmla="*/ 123 h 123"/>
                  <a:gd name="T26" fmla="*/ 39 w 121"/>
                  <a:gd name="T27" fmla="*/ 71 h 123"/>
                  <a:gd name="T28" fmla="*/ 41 w 121"/>
                  <a:gd name="T29" fmla="*/ 79 h 123"/>
                  <a:gd name="T30" fmla="*/ 0 w 121"/>
                  <a:gd name="T31" fmla="*/ 48 h 123"/>
                  <a:gd name="T32" fmla="*/ 54 w 121"/>
                  <a:gd name="T33" fmla="*/ 71 h 123"/>
                  <a:gd name="T34" fmla="*/ 43 w 121"/>
                  <a:gd name="T35" fmla="*/ 106 h 123"/>
                  <a:gd name="T36" fmla="*/ 32 w 121"/>
                  <a:gd name="T37" fmla="*/ 97 h 123"/>
                  <a:gd name="T38" fmla="*/ 60 w 121"/>
                  <a:gd name="T39" fmla="*/ 76 h 123"/>
                  <a:gd name="T40" fmla="*/ 89 w 121"/>
                  <a:gd name="T41" fmla="*/ 97 h 123"/>
                  <a:gd name="T42" fmla="*/ 77 w 121"/>
                  <a:gd name="T43" fmla="*/ 106 h 123"/>
                  <a:gd name="T44" fmla="*/ 67 w 121"/>
                  <a:gd name="T45" fmla="*/ 71 h 123"/>
                  <a:gd name="T46" fmla="*/ 95 w 121"/>
                  <a:gd name="T47" fmla="*/ 49 h 123"/>
                  <a:gd name="T48" fmla="*/ 99 w 121"/>
                  <a:gd name="T49" fmla="*/ 62 h 123"/>
                  <a:gd name="T50" fmla="*/ 64 w 121"/>
                  <a:gd name="T51" fmla="*/ 62 h 123"/>
                  <a:gd name="T52" fmla="*/ 53 w 121"/>
                  <a:gd name="T53" fmla="*/ 27 h 123"/>
                  <a:gd name="T54" fmla="*/ 67 w 121"/>
                  <a:gd name="T55" fmla="*/ 27 h 123"/>
                  <a:gd name="T56" fmla="*/ 56 w 121"/>
                  <a:gd name="T57" fmla="*/ 62 h 123"/>
                  <a:gd name="T58" fmla="*/ 21 w 121"/>
                  <a:gd name="T59" fmla="*/ 62 h 123"/>
                  <a:gd name="T60" fmla="*/ 26 w 121"/>
                  <a:gd name="T61" fmla="*/ 49 h 123"/>
                  <a:gd name="T62" fmla="*/ 54 w 121"/>
                  <a:gd name="T63"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3">
                    <a:moveTo>
                      <a:pt x="0" y="48"/>
                    </a:moveTo>
                    <a:lnTo>
                      <a:pt x="51" y="48"/>
                    </a:lnTo>
                    <a:lnTo>
                      <a:pt x="44" y="53"/>
                    </a:lnTo>
                    <a:lnTo>
                      <a:pt x="60" y="0"/>
                    </a:lnTo>
                    <a:lnTo>
                      <a:pt x="77" y="53"/>
                    </a:lnTo>
                    <a:lnTo>
                      <a:pt x="70" y="48"/>
                    </a:lnTo>
                    <a:lnTo>
                      <a:pt x="121" y="48"/>
                    </a:lnTo>
                    <a:lnTo>
                      <a:pt x="80" y="79"/>
                    </a:lnTo>
                    <a:lnTo>
                      <a:pt x="82" y="71"/>
                    </a:lnTo>
                    <a:lnTo>
                      <a:pt x="98" y="123"/>
                    </a:lnTo>
                    <a:lnTo>
                      <a:pt x="56" y="91"/>
                    </a:lnTo>
                    <a:lnTo>
                      <a:pt x="65" y="91"/>
                    </a:lnTo>
                    <a:lnTo>
                      <a:pt x="22" y="123"/>
                    </a:lnTo>
                    <a:lnTo>
                      <a:pt x="39" y="71"/>
                    </a:lnTo>
                    <a:lnTo>
                      <a:pt x="41" y="79"/>
                    </a:lnTo>
                    <a:lnTo>
                      <a:pt x="0" y="48"/>
                    </a:lnTo>
                    <a:close/>
                    <a:moveTo>
                      <a:pt x="54" y="71"/>
                    </a:moveTo>
                    <a:lnTo>
                      <a:pt x="43" y="106"/>
                    </a:lnTo>
                    <a:lnTo>
                      <a:pt x="32" y="97"/>
                    </a:lnTo>
                    <a:lnTo>
                      <a:pt x="60" y="76"/>
                    </a:lnTo>
                    <a:lnTo>
                      <a:pt x="89" y="97"/>
                    </a:lnTo>
                    <a:lnTo>
                      <a:pt x="77" y="106"/>
                    </a:lnTo>
                    <a:lnTo>
                      <a:pt x="67" y="71"/>
                    </a:lnTo>
                    <a:lnTo>
                      <a:pt x="95" y="49"/>
                    </a:lnTo>
                    <a:lnTo>
                      <a:pt x="99" y="62"/>
                    </a:lnTo>
                    <a:lnTo>
                      <a:pt x="64" y="62"/>
                    </a:lnTo>
                    <a:lnTo>
                      <a:pt x="53" y="27"/>
                    </a:lnTo>
                    <a:lnTo>
                      <a:pt x="67" y="27"/>
                    </a:lnTo>
                    <a:lnTo>
                      <a:pt x="56" y="62"/>
                    </a:lnTo>
                    <a:lnTo>
                      <a:pt x="21" y="62"/>
                    </a:lnTo>
                    <a:lnTo>
                      <a:pt x="26" y="49"/>
                    </a:lnTo>
                    <a:lnTo>
                      <a:pt x="54" y="7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46">
                <a:extLst>
                  <a:ext uri="{FF2B5EF4-FFF2-40B4-BE49-F238E27FC236}">
                    <a16:creationId xmlns:a16="http://schemas.microsoft.com/office/drawing/2014/main" id="{CB46A7CB-6999-4425-96A3-479AE7B6A42F}"/>
                  </a:ext>
                </a:extLst>
              </p:cNvPr>
              <p:cNvSpPr>
                <a:spLocks/>
              </p:cNvSpPr>
              <p:nvPr/>
            </p:nvSpPr>
            <p:spPr bwMode="auto">
              <a:xfrm>
                <a:off x="3813" y="2410"/>
                <a:ext cx="78" cy="78"/>
              </a:xfrm>
              <a:custGeom>
                <a:avLst/>
                <a:gdLst>
                  <a:gd name="T0" fmla="*/ 0 w 78"/>
                  <a:gd name="T1" fmla="*/ 29 h 78"/>
                  <a:gd name="T2" fmla="*/ 30 w 78"/>
                  <a:gd name="T3" fmla="*/ 29 h 78"/>
                  <a:gd name="T4" fmla="*/ 39 w 78"/>
                  <a:gd name="T5" fmla="*/ 0 h 78"/>
                  <a:gd name="T6" fmla="*/ 48 w 78"/>
                  <a:gd name="T7" fmla="*/ 29 h 78"/>
                  <a:gd name="T8" fmla="*/ 78 w 78"/>
                  <a:gd name="T9" fmla="*/ 29 h 78"/>
                  <a:gd name="T10" fmla="*/ 54 w 78"/>
                  <a:gd name="T11" fmla="*/ 48 h 78"/>
                  <a:gd name="T12" fmla="*/ 63 w 78"/>
                  <a:gd name="T13" fmla="*/ 78 h 78"/>
                  <a:gd name="T14" fmla="*/ 39 w 78"/>
                  <a:gd name="T15" fmla="*/ 59 h 78"/>
                  <a:gd name="T16" fmla="*/ 15 w 78"/>
                  <a:gd name="T17" fmla="*/ 78 h 78"/>
                  <a:gd name="T18" fmla="*/ 24 w 78"/>
                  <a:gd name="T19" fmla="*/ 48 h 78"/>
                  <a:gd name="T20" fmla="*/ 0 w 78"/>
                  <a:gd name="T21"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8">
                    <a:moveTo>
                      <a:pt x="0" y="29"/>
                    </a:moveTo>
                    <a:lnTo>
                      <a:pt x="30" y="29"/>
                    </a:lnTo>
                    <a:lnTo>
                      <a:pt x="39" y="0"/>
                    </a:lnTo>
                    <a:lnTo>
                      <a:pt x="48" y="29"/>
                    </a:lnTo>
                    <a:lnTo>
                      <a:pt x="78" y="29"/>
                    </a:lnTo>
                    <a:lnTo>
                      <a:pt x="54" y="48"/>
                    </a:lnTo>
                    <a:lnTo>
                      <a:pt x="63" y="78"/>
                    </a:lnTo>
                    <a:lnTo>
                      <a:pt x="39" y="59"/>
                    </a:lnTo>
                    <a:lnTo>
                      <a:pt x="15" y="78"/>
                    </a:lnTo>
                    <a:lnTo>
                      <a:pt x="24" y="48"/>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47">
                <a:extLst>
                  <a:ext uri="{FF2B5EF4-FFF2-40B4-BE49-F238E27FC236}">
                    <a16:creationId xmlns:a16="http://schemas.microsoft.com/office/drawing/2014/main" id="{8CA061F8-61BD-4D30-8BD1-E4C7EC07C671}"/>
                  </a:ext>
                </a:extLst>
              </p:cNvPr>
              <p:cNvSpPr>
                <a:spLocks noEditPoints="1"/>
              </p:cNvSpPr>
              <p:nvPr/>
            </p:nvSpPr>
            <p:spPr bwMode="auto">
              <a:xfrm>
                <a:off x="3791" y="2385"/>
                <a:ext cx="121" cy="122"/>
              </a:xfrm>
              <a:custGeom>
                <a:avLst/>
                <a:gdLst>
                  <a:gd name="T0" fmla="*/ 0 w 121"/>
                  <a:gd name="T1" fmla="*/ 47 h 122"/>
                  <a:gd name="T2" fmla="*/ 52 w 121"/>
                  <a:gd name="T3" fmla="*/ 47 h 122"/>
                  <a:gd name="T4" fmla="*/ 45 w 121"/>
                  <a:gd name="T5" fmla="*/ 52 h 122"/>
                  <a:gd name="T6" fmla="*/ 61 w 121"/>
                  <a:gd name="T7" fmla="*/ 0 h 122"/>
                  <a:gd name="T8" fmla="*/ 77 w 121"/>
                  <a:gd name="T9" fmla="*/ 52 h 122"/>
                  <a:gd name="T10" fmla="*/ 70 w 121"/>
                  <a:gd name="T11" fmla="*/ 47 h 122"/>
                  <a:gd name="T12" fmla="*/ 121 w 121"/>
                  <a:gd name="T13" fmla="*/ 47 h 122"/>
                  <a:gd name="T14" fmla="*/ 80 w 121"/>
                  <a:gd name="T15" fmla="*/ 79 h 122"/>
                  <a:gd name="T16" fmla="*/ 83 w 121"/>
                  <a:gd name="T17" fmla="*/ 71 h 122"/>
                  <a:gd name="T18" fmla="*/ 99 w 121"/>
                  <a:gd name="T19" fmla="*/ 122 h 122"/>
                  <a:gd name="T20" fmla="*/ 56 w 121"/>
                  <a:gd name="T21" fmla="*/ 90 h 122"/>
                  <a:gd name="T22" fmla="*/ 65 w 121"/>
                  <a:gd name="T23" fmla="*/ 90 h 122"/>
                  <a:gd name="T24" fmla="*/ 23 w 121"/>
                  <a:gd name="T25" fmla="*/ 122 h 122"/>
                  <a:gd name="T26" fmla="*/ 39 w 121"/>
                  <a:gd name="T27" fmla="*/ 71 h 122"/>
                  <a:gd name="T28" fmla="*/ 41 w 121"/>
                  <a:gd name="T29" fmla="*/ 79 h 122"/>
                  <a:gd name="T30" fmla="*/ 0 w 121"/>
                  <a:gd name="T31" fmla="*/ 47 h 122"/>
                  <a:gd name="T32" fmla="*/ 54 w 121"/>
                  <a:gd name="T33" fmla="*/ 70 h 122"/>
                  <a:gd name="T34" fmla="*/ 44 w 121"/>
                  <a:gd name="T35" fmla="*/ 105 h 122"/>
                  <a:gd name="T36" fmla="*/ 32 w 121"/>
                  <a:gd name="T37" fmla="*/ 97 h 122"/>
                  <a:gd name="T38" fmla="*/ 61 w 121"/>
                  <a:gd name="T39" fmla="*/ 75 h 122"/>
                  <a:gd name="T40" fmla="*/ 89 w 121"/>
                  <a:gd name="T41" fmla="*/ 97 h 122"/>
                  <a:gd name="T42" fmla="*/ 78 w 121"/>
                  <a:gd name="T43" fmla="*/ 105 h 122"/>
                  <a:gd name="T44" fmla="*/ 67 w 121"/>
                  <a:gd name="T45" fmla="*/ 70 h 122"/>
                  <a:gd name="T46" fmla="*/ 95 w 121"/>
                  <a:gd name="T47" fmla="*/ 49 h 122"/>
                  <a:gd name="T48" fmla="*/ 100 w 121"/>
                  <a:gd name="T49" fmla="*/ 62 h 122"/>
                  <a:gd name="T50" fmla="*/ 65 w 121"/>
                  <a:gd name="T51" fmla="*/ 62 h 122"/>
                  <a:gd name="T52" fmla="*/ 54 w 121"/>
                  <a:gd name="T53" fmla="*/ 27 h 122"/>
                  <a:gd name="T54" fmla="*/ 68 w 121"/>
                  <a:gd name="T55" fmla="*/ 27 h 122"/>
                  <a:gd name="T56" fmla="*/ 57 w 121"/>
                  <a:gd name="T57" fmla="*/ 62 h 122"/>
                  <a:gd name="T58" fmla="*/ 22 w 121"/>
                  <a:gd name="T59" fmla="*/ 62 h 122"/>
                  <a:gd name="T60" fmla="*/ 26 w 121"/>
                  <a:gd name="T61" fmla="*/ 49 h 122"/>
                  <a:gd name="T62" fmla="*/ 54 w 121"/>
                  <a:gd name="T63" fmla="*/ 7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2">
                    <a:moveTo>
                      <a:pt x="0" y="47"/>
                    </a:moveTo>
                    <a:lnTo>
                      <a:pt x="52" y="47"/>
                    </a:lnTo>
                    <a:lnTo>
                      <a:pt x="45" y="52"/>
                    </a:lnTo>
                    <a:lnTo>
                      <a:pt x="61" y="0"/>
                    </a:lnTo>
                    <a:lnTo>
                      <a:pt x="77" y="52"/>
                    </a:lnTo>
                    <a:lnTo>
                      <a:pt x="70" y="47"/>
                    </a:lnTo>
                    <a:lnTo>
                      <a:pt x="121" y="47"/>
                    </a:lnTo>
                    <a:lnTo>
                      <a:pt x="80" y="79"/>
                    </a:lnTo>
                    <a:lnTo>
                      <a:pt x="83" y="71"/>
                    </a:lnTo>
                    <a:lnTo>
                      <a:pt x="99" y="122"/>
                    </a:lnTo>
                    <a:lnTo>
                      <a:pt x="56" y="90"/>
                    </a:lnTo>
                    <a:lnTo>
                      <a:pt x="65" y="90"/>
                    </a:lnTo>
                    <a:lnTo>
                      <a:pt x="23" y="122"/>
                    </a:lnTo>
                    <a:lnTo>
                      <a:pt x="39" y="71"/>
                    </a:lnTo>
                    <a:lnTo>
                      <a:pt x="41" y="79"/>
                    </a:lnTo>
                    <a:lnTo>
                      <a:pt x="0" y="47"/>
                    </a:lnTo>
                    <a:close/>
                    <a:moveTo>
                      <a:pt x="54" y="70"/>
                    </a:moveTo>
                    <a:lnTo>
                      <a:pt x="44" y="105"/>
                    </a:lnTo>
                    <a:lnTo>
                      <a:pt x="32" y="97"/>
                    </a:lnTo>
                    <a:lnTo>
                      <a:pt x="61" y="75"/>
                    </a:lnTo>
                    <a:lnTo>
                      <a:pt x="89" y="97"/>
                    </a:lnTo>
                    <a:lnTo>
                      <a:pt x="78" y="105"/>
                    </a:lnTo>
                    <a:lnTo>
                      <a:pt x="67" y="70"/>
                    </a:lnTo>
                    <a:lnTo>
                      <a:pt x="95" y="49"/>
                    </a:lnTo>
                    <a:lnTo>
                      <a:pt x="100" y="62"/>
                    </a:lnTo>
                    <a:lnTo>
                      <a:pt x="65" y="62"/>
                    </a:lnTo>
                    <a:lnTo>
                      <a:pt x="54" y="27"/>
                    </a:lnTo>
                    <a:lnTo>
                      <a:pt x="68" y="27"/>
                    </a:lnTo>
                    <a:lnTo>
                      <a:pt x="57" y="62"/>
                    </a:lnTo>
                    <a:lnTo>
                      <a:pt x="22" y="62"/>
                    </a:lnTo>
                    <a:lnTo>
                      <a:pt x="26" y="49"/>
                    </a:lnTo>
                    <a:lnTo>
                      <a:pt x="54" y="7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48">
                <a:extLst>
                  <a:ext uri="{FF2B5EF4-FFF2-40B4-BE49-F238E27FC236}">
                    <a16:creationId xmlns:a16="http://schemas.microsoft.com/office/drawing/2014/main" id="{54515741-A691-484A-BC57-0E6F61DB2EB7}"/>
                  </a:ext>
                </a:extLst>
              </p:cNvPr>
              <p:cNvSpPr>
                <a:spLocks/>
              </p:cNvSpPr>
              <p:nvPr/>
            </p:nvSpPr>
            <p:spPr bwMode="auto">
              <a:xfrm>
                <a:off x="4358" y="2410"/>
                <a:ext cx="78" cy="78"/>
              </a:xfrm>
              <a:custGeom>
                <a:avLst/>
                <a:gdLst>
                  <a:gd name="T0" fmla="*/ 0 w 78"/>
                  <a:gd name="T1" fmla="*/ 29 h 78"/>
                  <a:gd name="T2" fmla="*/ 30 w 78"/>
                  <a:gd name="T3" fmla="*/ 29 h 78"/>
                  <a:gd name="T4" fmla="*/ 39 w 78"/>
                  <a:gd name="T5" fmla="*/ 0 h 78"/>
                  <a:gd name="T6" fmla="*/ 49 w 78"/>
                  <a:gd name="T7" fmla="*/ 29 h 78"/>
                  <a:gd name="T8" fmla="*/ 78 w 78"/>
                  <a:gd name="T9" fmla="*/ 29 h 78"/>
                  <a:gd name="T10" fmla="*/ 54 w 78"/>
                  <a:gd name="T11" fmla="*/ 48 h 78"/>
                  <a:gd name="T12" fmla="*/ 63 w 78"/>
                  <a:gd name="T13" fmla="*/ 78 h 78"/>
                  <a:gd name="T14" fmla="*/ 39 w 78"/>
                  <a:gd name="T15" fmla="*/ 59 h 78"/>
                  <a:gd name="T16" fmla="*/ 15 w 78"/>
                  <a:gd name="T17" fmla="*/ 78 h 78"/>
                  <a:gd name="T18" fmla="*/ 25 w 78"/>
                  <a:gd name="T19" fmla="*/ 48 h 78"/>
                  <a:gd name="T20" fmla="*/ 0 w 78"/>
                  <a:gd name="T21"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8">
                    <a:moveTo>
                      <a:pt x="0" y="29"/>
                    </a:moveTo>
                    <a:lnTo>
                      <a:pt x="30" y="29"/>
                    </a:lnTo>
                    <a:lnTo>
                      <a:pt x="39" y="0"/>
                    </a:lnTo>
                    <a:lnTo>
                      <a:pt x="49" y="29"/>
                    </a:lnTo>
                    <a:lnTo>
                      <a:pt x="78" y="29"/>
                    </a:lnTo>
                    <a:lnTo>
                      <a:pt x="54" y="48"/>
                    </a:lnTo>
                    <a:lnTo>
                      <a:pt x="63" y="78"/>
                    </a:lnTo>
                    <a:lnTo>
                      <a:pt x="39" y="59"/>
                    </a:lnTo>
                    <a:lnTo>
                      <a:pt x="15" y="78"/>
                    </a:lnTo>
                    <a:lnTo>
                      <a:pt x="25" y="48"/>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9">
                <a:extLst>
                  <a:ext uri="{FF2B5EF4-FFF2-40B4-BE49-F238E27FC236}">
                    <a16:creationId xmlns:a16="http://schemas.microsoft.com/office/drawing/2014/main" id="{800CC4C4-CA1D-4139-8CCB-BD6626505999}"/>
                  </a:ext>
                </a:extLst>
              </p:cNvPr>
              <p:cNvSpPr>
                <a:spLocks noEditPoints="1"/>
              </p:cNvSpPr>
              <p:nvPr/>
            </p:nvSpPr>
            <p:spPr bwMode="auto">
              <a:xfrm>
                <a:off x="4337" y="2385"/>
                <a:ext cx="121" cy="122"/>
              </a:xfrm>
              <a:custGeom>
                <a:avLst/>
                <a:gdLst>
                  <a:gd name="T0" fmla="*/ 0 w 121"/>
                  <a:gd name="T1" fmla="*/ 47 h 122"/>
                  <a:gd name="T2" fmla="*/ 51 w 121"/>
                  <a:gd name="T3" fmla="*/ 47 h 122"/>
                  <a:gd name="T4" fmla="*/ 44 w 121"/>
                  <a:gd name="T5" fmla="*/ 52 h 122"/>
                  <a:gd name="T6" fmla="*/ 60 w 121"/>
                  <a:gd name="T7" fmla="*/ 0 h 122"/>
                  <a:gd name="T8" fmla="*/ 77 w 121"/>
                  <a:gd name="T9" fmla="*/ 52 h 122"/>
                  <a:gd name="T10" fmla="*/ 70 w 121"/>
                  <a:gd name="T11" fmla="*/ 47 h 122"/>
                  <a:gd name="T12" fmla="*/ 121 w 121"/>
                  <a:gd name="T13" fmla="*/ 47 h 122"/>
                  <a:gd name="T14" fmla="*/ 80 w 121"/>
                  <a:gd name="T15" fmla="*/ 79 h 122"/>
                  <a:gd name="T16" fmla="*/ 82 w 121"/>
                  <a:gd name="T17" fmla="*/ 71 h 122"/>
                  <a:gd name="T18" fmla="*/ 98 w 121"/>
                  <a:gd name="T19" fmla="*/ 122 h 122"/>
                  <a:gd name="T20" fmla="*/ 56 w 121"/>
                  <a:gd name="T21" fmla="*/ 90 h 122"/>
                  <a:gd name="T22" fmla="*/ 65 w 121"/>
                  <a:gd name="T23" fmla="*/ 90 h 122"/>
                  <a:gd name="T24" fmla="*/ 22 w 121"/>
                  <a:gd name="T25" fmla="*/ 122 h 122"/>
                  <a:gd name="T26" fmla="*/ 39 w 121"/>
                  <a:gd name="T27" fmla="*/ 71 h 122"/>
                  <a:gd name="T28" fmla="*/ 41 w 121"/>
                  <a:gd name="T29" fmla="*/ 79 h 122"/>
                  <a:gd name="T30" fmla="*/ 0 w 121"/>
                  <a:gd name="T31" fmla="*/ 47 h 122"/>
                  <a:gd name="T32" fmla="*/ 54 w 121"/>
                  <a:gd name="T33" fmla="*/ 70 h 122"/>
                  <a:gd name="T34" fmla="*/ 43 w 121"/>
                  <a:gd name="T35" fmla="*/ 105 h 122"/>
                  <a:gd name="T36" fmla="*/ 32 w 121"/>
                  <a:gd name="T37" fmla="*/ 97 h 122"/>
                  <a:gd name="T38" fmla="*/ 60 w 121"/>
                  <a:gd name="T39" fmla="*/ 75 h 122"/>
                  <a:gd name="T40" fmla="*/ 89 w 121"/>
                  <a:gd name="T41" fmla="*/ 97 h 122"/>
                  <a:gd name="T42" fmla="*/ 77 w 121"/>
                  <a:gd name="T43" fmla="*/ 105 h 122"/>
                  <a:gd name="T44" fmla="*/ 67 w 121"/>
                  <a:gd name="T45" fmla="*/ 70 h 122"/>
                  <a:gd name="T46" fmla="*/ 95 w 121"/>
                  <a:gd name="T47" fmla="*/ 49 h 122"/>
                  <a:gd name="T48" fmla="*/ 99 w 121"/>
                  <a:gd name="T49" fmla="*/ 62 h 122"/>
                  <a:gd name="T50" fmla="*/ 64 w 121"/>
                  <a:gd name="T51" fmla="*/ 62 h 122"/>
                  <a:gd name="T52" fmla="*/ 53 w 121"/>
                  <a:gd name="T53" fmla="*/ 27 h 122"/>
                  <a:gd name="T54" fmla="*/ 67 w 121"/>
                  <a:gd name="T55" fmla="*/ 27 h 122"/>
                  <a:gd name="T56" fmla="*/ 56 w 121"/>
                  <a:gd name="T57" fmla="*/ 62 h 122"/>
                  <a:gd name="T58" fmla="*/ 21 w 121"/>
                  <a:gd name="T59" fmla="*/ 62 h 122"/>
                  <a:gd name="T60" fmla="*/ 26 w 121"/>
                  <a:gd name="T61" fmla="*/ 49 h 122"/>
                  <a:gd name="T62" fmla="*/ 54 w 121"/>
                  <a:gd name="T63" fmla="*/ 7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2">
                    <a:moveTo>
                      <a:pt x="0" y="47"/>
                    </a:moveTo>
                    <a:lnTo>
                      <a:pt x="51" y="47"/>
                    </a:lnTo>
                    <a:lnTo>
                      <a:pt x="44" y="52"/>
                    </a:lnTo>
                    <a:lnTo>
                      <a:pt x="60" y="0"/>
                    </a:lnTo>
                    <a:lnTo>
                      <a:pt x="77" y="52"/>
                    </a:lnTo>
                    <a:lnTo>
                      <a:pt x="70" y="47"/>
                    </a:lnTo>
                    <a:lnTo>
                      <a:pt x="121" y="47"/>
                    </a:lnTo>
                    <a:lnTo>
                      <a:pt x="80" y="79"/>
                    </a:lnTo>
                    <a:lnTo>
                      <a:pt x="82" y="71"/>
                    </a:lnTo>
                    <a:lnTo>
                      <a:pt x="98" y="122"/>
                    </a:lnTo>
                    <a:lnTo>
                      <a:pt x="56" y="90"/>
                    </a:lnTo>
                    <a:lnTo>
                      <a:pt x="65" y="90"/>
                    </a:lnTo>
                    <a:lnTo>
                      <a:pt x="22" y="122"/>
                    </a:lnTo>
                    <a:lnTo>
                      <a:pt x="39" y="71"/>
                    </a:lnTo>
                    <a:lnTo>
                      <a:pt x="41" y="79"/>
                    </a:lnTo>
                    <a:lnTo>
                      <a:pt x="0" y="47"/>
                    </a:lnTo>
                    <a:close/>
                    <a:moveTo>
                      <a:pt x="54" y="70"/>
                    </a:moveTo>
                    <a:lnTo>
                      <a:pt x="43" y="105"/>
                    </a:lnTo>
                    <a:lnTo>
                      <a:pt x="32" y="97"/>
                    </a:lnTo>
                    <a:lnTo>
                      <a:pt x="60" y="75"/>
                    </a:lnTo>
                    <a:lnTo>
                      <a:pt x="89" y="97"/>
                    </a:lnTo>
                    <a:lnTo>
                      <a:pt x="77" y="105"/>
                    </a:lnTo>
                    <a:lnTo>
                      <a:pt x="67" y="70"/>
                    </a:lnTo>
                    <a:lnTo>
                      <a:pt x="95" y="49"/>
                    </a:lnTo>
                    <a:lnTo>
                      <a:pt x="99" y="62"/>
                    </a:lnTo>
                    <a:lnTo>
                      <a:pt x="64" y="62"/>
                    </a:lnTo>
                    <a:lnTo>
                      <a:pt x="53" y="27"/>
                    </a:lnTo>
                    <a:lnTo>
                      <a:pt x="67" y="27"/>
                    </a:lnTo>
                    <a:lnTo>
                      <a:pt x="56" y="62"/>
                    </a:lnTo>
                    <a:lnTo>
                      <a:pt x="21" y="62"/>
                    </a:lnTo>
                    <a:lnTo>
                      <a:pt x="26" y="49"/>
                    </a:lnTo>
                    <a:lnTo>
                      <a:pt x="54" y="7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50">
                <a:extLst>
                  <a:ext uri="{FF2B5EF4-FFF2-40B4-BE49-F238E27FC236}">
                    <a16:creationId xmlns:a16="http://schemas.microsoft.com/office/drawing/2014/main" id="{444FF188-55F4-4AF5-A2CA-FABE10E625D2}"/>
                  </a:ext>
                </a:extLst>
              </p:cNvPr>
              <p:cNvSpPr>
                <a:spLocks/>
              </p:cNvSpPr>
              <p:nvPr/>
            </p:nvSpPr>
            <p:spPr bwMode="auto">
              <a:xfrm>
                <a:off x="2629" y="2410"/>
                <a:ext cx="78" cy="78"/>
              </a:xfrm>
              <a:custGeom>
                <a:avLst/>
                <a:gdLst>
                  <a:gd name="T0" fmla="*/ 0 w 78"/>
                  <a:gd name="T1" fmla="*/ 29 h 78"/>
                  <a:gd name="T2" fmla="*/ 30 w 78"/>
                  <a:gd name="T3" fmla="*/ 29 h 78"/>
                  <a:gd name="T4" fmla="*/ 39 w 78"/>
                  <a:gd name="T5" fmla="*/ 0 h 78"/>
                  <a:gd name="T6" fmla="*/ 49 w 78"/>
                  <a:gd name="T7" fmla="*/ 29 h 78"/>
                  <a:gd name="T8" fmla="*/ 78 w 78"/>
                  <a:gd name="T9" fmla="*/ 29 h 78"/>
                  <a:gd name="T10" fmla="*/ 54 w 78"/>
                  <a:gd name="T11" fmla="*/ 48 h 78"/>
                  <a:gd name="T12" fmla="*/ 64 w 78"/>
                  <a:gd name="T13" fmla="*/ 78 h 78"/>
                  <a:gd name="T14" fmla="*/ 39 w 78"/>
                  <a:gd name="T15" fmla="*/ 59 h 78"/>
                  <a:gd name="T16" fmla="*/ 15 w 78"/>
                  <a:gd name="T17" fmla="*/ 78 h 78"/>
                  <a:gd name="T18" fmla="*/ 25 w 78"/>
                  <a:gd name="T19" fmla="*/ 48 h 78"/>
                  <a:gd name="T20" fmla="*/ 0 w 78"/>
                  <a:gd name="T21"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8">
                    <a:moveTo>
                      <a:pt x="0" y="29"/>
                    </a:moveTo>
                    <a:lnTo>
                      <a:pt x="30" y="29"/>
                    </a:lnTo>
                    <a:lnTo>
                      <a:pt x="39" y="0"/>
                    </a:lnTo>
                    <a:lnTo>
                      <a:pt x="49" y="29"/>
                    </a:lnTo>
                    <a:lnTo>
                      <a:pt x="78" y="29"/>
                    </a:lnTo>
                    <a:lnTo>
                      <a:pt x="54" y="48"/>
                    </a:lnTo>
                    <a:lnTo>
                      <a:pt x="64" y="78"/>
                    </a:lnTo>
                    <a:lnTo>
                      <a:pt x="39" y="59"/>
                    </a:lnTo>
                    <a:lnTo>
                      <a:pt x="15" y="78"/>
                    </a:lnTo>
                    <a:lnTo>
                      <a:pt x="25" y="48"/>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51">
                <a:extLst>
                  <a:ext uri="{FF2B5EF4-FFF2-40B4-BE49-F238E27FC236}">
                    <a16:creationId xmlns:a16="http://schemas.microsoft.com/office/drawing/2014/main" id="{38CA38A2-37C2-46E5-BC9B-D6ADD068C36E}"/>
                  </a:ext>
                </a:extLst>
              </p:cNvPr>
              <p:cNvSpPr>
                <a:spLocks noEditPoints="1"/>
              </p:cNvSpPr>
              <p:nvPr/>
            </p:nvSpPr>
            <p:spPr bwMode="auto">
              <a:xfrm>
                <a:off x="2608" y="2385"/>
                <a:ext cx="121" cy="122"/>
              </a:xfrm>
              <a:custGeom>
                <a:avLst/>
                <a:gdLst>
                  <a:gd name="T0" fmla="*/ 0 w 121"/>
                  <a:gd name="T1" fmla="*/ 47 h 122"/>
                  <a:gd name="T2" fmla="*/ 51 w 121"/>
                  <a:gd name="T3" fmla="*/ 47 h 122"/>
                  <a:gd name="T4" fmla="*/ 44 w 121"/>
                  <a:gd name="T5" fmla="*/ 52 h 122"/>
                  <a:gd name="T6" fmla="*/ 60 w 121"/>
                  <a:gd name="T7" fmla="*/ 0 h 122"/>
                  <a:gd name="T8" fmla="*/ 77 w 121"/>
                  <a:gd name="T9" fmla="*/ 52 h 122"/>
                  <a:gd name="T10" fmla="*/ 70 w 121"/>
                  <a:gd name="T11" fmla="*/ 47 h 122"/>
                  <a:gd name="T12" fmla="*/ 121 w 121"/>
                  <a:gd name="T13" fmla="*/ 47 h 122"/>
                  <a:gd name="T14" fmla="*/ 80 w 121"/>
                  <a:gd name="T15" fmla="*/ 79 h 122"/>
                  <a:gd name="T16" fmla="*/ 82 w 121"/>
                  <a:gd name="T17" fmla="*/ 71 h 122"/>
                  <a:gd name="T18" fmla="*/ 98 w 121"/>
                  <a:gd name="T19" fmla="*/ 122 h 122"/>
                  <a:gd name="T20" fmla="*/ 56 w 121"/>
                  <a:gd name="T21" fmla="*/ 90 h 122"/>
                  <a:gd name="T22" fmla="*/ 65 w 121"/>
                  <a:gd name="T23" fmla="*/ 90 h 122"/>
                  <a:gd name="T24" fmla="*/ 22 w 121"/>
                  <a:gd name="T25" fmla="*/ 122 h 122"/>
                  <a:gd name="T26" fmla="*/ 39 w 121"/>
                  <a:gd name="T27" fmla="*/ 71 h 122"/>
                  <a:gd name="T28" fmla="*/ 41 w 121"/>
                  <a:gd name="T29" fmla="*/ 79 h 122"/>
                  <a:gd name="T30" fmla="*/ 0 w 121"/>
                  <a:gd name="T31" fmla="*/ 47 h 122"/>
                  <a:gd name="T32" fmla="*/ 54 w 121"/>
                  <a:gd name="T33" fmla="*/ 70 h 122"/>
                  <a:gd name="T34" fmla="*/ 43 w 121"/>
                  <a:gd name="T35" fmla="*/ 105 h 122"/>
                  <a:gd name="T36" fmla="*/ 32 w 121"/>
                  <a:gd name="T37" fmla="*/ 97 h 122"/>
                  <a:gd name="T38" fmla="*/ 60 w 121"/>
                  <a:gd name="T39" fmla="*/ 75 h 122"/>
                  <a:gd name="T40" fmla="*/ 89 w 121"/>
                  <a:gd name="T41" fmla="*/ 97 h 122"/>
                  <a:gd name="T42" fmla="*/ 77 w 121"/>
                  <a:gd name="T43" fmla="*/ 105 h 122"/>
                  <a:gd name="T44" fmla="*/ 67 w 121"/>
                  <a:gd name="T45" fmla="*/ 70 h 122"/>
                  <a:gd name="T46" fmla="*/ 95 w 121"/>
                  <a:gd name="T47" fmla="*/ 49 h 122"/>
                  <a:gd name="T48" fmla="*/ 99 w 121"/>
                  <a:gd name="T49" fmla="*/ 62 h 122"/>
                  <a:gd name="T50" fmla="*/ 64 w 121"/>
                  <a:gd name="T51" fmla="*/ 62 h 122"/>
                  <a:gd name="T52" fmla="*/ 53 w 121"/>
                  <a:gd name="T53" fmla="*/ 27 h 122"/>
                  <a:gd name="T54" fmla="*/ 67 w 121"/>
                  <a:gd name="T55" fmla="*/ 27 h 122"/>
                  <a:gd name="T56" fmla="*/ 56 w 121"/>
                  <a:gd name="T57" fmla="*/ 62 h 122"/>
                  <a:gd name="T58" fmla="*/ 21 w 121"/>
                  <a:gd name="T59" fmla="*/ 62 h 122"/>
                  <a:gd name="T60" fmla="*/ 26 w 121"/>
                  <a:gd name="T61" fmla="*/ 49 h 122"/>
                  <a:gd name="T62" fmla="*/ 54 w 121"/>
                  <a:gd name="T63" fmla="*/ 7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2">
                    <a:moveTo>
                      <a:pt x="0" y="47"/>
                    </a:moveTo>
                    <a:lnTo>
                      <a:pt x="51" y="47"/>
                    </a:lnTo>
                    <a:lnTo>
                      <a:pt x="44" y="52"/>
                    </a:lnTo>
                    <a:lnTo>
                      <a:pt x="60" y="0"/>
                    </a:lnTo>
                    <a:lnTo>
                      <a:pt x="77" y="52"/>
                    </a:lnTo>
                    <a:lnTo>
                      <a:pt x="70" y="47"/>
                    </a:lnTo>
                    <a:lnTo>
                      <a:pt x="121" y="47"/>
                    </a:lnTo>
                    <a:lnTo>
                      <a:pt x="80" y="79"/>
                    </a:lnTo>
                    <a:lnTo>
                      <a:pt x="82" y="71"/>
                    </a:lnTo>
                    <a:lnTo>
                      <a:pt x="98" y="122"/>
                    </a:lnTo>
                    <a:lnTo>
                      <a:pt x="56" y="90"/>
                    </a:lnTo>
                    <a:lnTo>
                      <a:pt x="65" y="90"/>
                    </a:lnTo>
                    <a:lnTo>
                      <a:pt x="22" y="122"/>
                    </a:lnTo>
                    <a:lnTo>
                      <a:pt x="39" y="71"/>
                    </a:lnTo>
                    <a:lnTo>
                      <a:pt x="41" y="79"/>
                    </a:lnTo>
                    <a:lnTo>
                      <a:pt x="0" y="47"/>
                    </a:lnTo>
                    <a:close/>
                    <a:moveTo>
                      <a:pt x="54" y="70"/>
                    </a:moveTo>
                    <a:lnTo>
                      <a:pt x="43" y="105"/>
                    </a:lnTo>
                    <a:lnTo>
                      <a:pt x="32" y="97"/>
                    </a:lnTo>
                    <a:lnTo>
                      <a:pt x="60" y="75"/>
                    </a:lnTo>
                    <a:lnTo>
                      <a:pt x="89" y="97"/>
                    </a:lnTo>
                    <a:lnTo>
                      <a:pt x="77" y="105"/>
                    </a:lnTo>
                    <a:lnTo>
                      <a:pt x="67" y="70"/>
                    </a:lnTo>
                    <a:lnTo>
                      <a:pt x="95" y="49"/>
                    </a:lnTo>
                    <a:lnTo>
                      <a:pt x="99" y="62"/>
                    </a:lnTo>
                    <a:lnTo>
                      <a:pt x="64" y="62"/>
                    </a:lnTo>
                    <a:lnTo>
                      <a:pt x="53" y="27"/>
                    </a:lnTo>
                    <a:lnTo>
                      <a:pt x="67" y="27"/>
                    </a:lnTo>
                    <a:lnTo>
                      <a:pt x="56" y="62"/>
                    </a:lnTo>
                    <a:lnTo>
                      <a:pt x="21" y="62"/>
                    </a:lnTo>
                    <a:lnTo>
                      <a:pt x="26" y="49"/>
                    </a:lnTo>
                    <a:lnTo>
                      <a:pt x="54" y="7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55">
                <a:extLst>
                  <a:ext uri="{FF2B5EF4-FFF2-40B4-BE49-F238E27FC236}">
                    <a16:creationId xmlns:a16="http://schemas.microsoft.com/office/drawing/2014/main" id="{F3FCC825-E4EA-4136-827A-3E049A2B61F4}"/>
                  </a:ext>
                </a:extLst>
              </p:cNvPr>
              <p:cNvSpPr>
                <a:spLocks/>
              </p:cNvSpPr>
              <p:nvPr/>
            </p:nvSpPr>
            <p:spPr bwMode="auto">
              <a:xfrm>
                <a:off x="1947" y="2410"/>
                <a:ext cx="78" cy="78"/>
              </a:xfrm>
              <a:custGeom>
                <a:avLst/>
                <a:gdLst>
                  <a:gd name="T0" fmla="*/ 0 w 78"/>
                  <a:gd name="T1" fmla="*/ 29 h 78"/>
                  <a:gd name="T2" fmla="*/ 30 w 78"/>
                  <a:gd name="T3" fmla="*/ 29 h 78"/>
                  <a:gd name="T4" fmla="*/ 39 w 78"/>
                  <a:gd name="T5" fmla="*/ 0 h 78"/>
                  <a:gd name="T6" fmla="*/ 49 w 78"/>
                  <a:gd name="T7" fmla="*/ 29 h 78"/>
                  <a:gd name="T8" fmla="*/ 78 w 78"/>
                  <a:gd name="T9" fmla="*/ 29 h 78"/>
                  <a:gd name="T10" fmla="*/ 54 w 78"/>
                  <a:gd name="T11" fmla="*/ 48 h 78"/>
                  <a:gd name="T12" fmla="*/ 64 w 78"/>
                  <a:gd name="T13" fmla="*/ 78 h 78"/>
                  <a:gd name="T14" fmla="*/ 39 w 78"/>
                  <a:gd name="T15" fmla="*/ 59 h 78"/>
                  <a:gd name="T16" fmla="*/ 15 w 78"/>
                  <a:gd name="T17" fmla="*/ 78 h 78"/>
                  <a:gd name="T18" fmla="*/ 25 w 78"/>
                  <a:gd name="T19" fmla="*/ 48 h 78"/>
                  <a:gd name="T20" fmla="*/ 0 w 78"/>
                  <a:gd name="T21"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8">
                    <a:moveTo>
                      <a:pt x="0" y="29"/>
                    </a:moveTo>
                    <a:lnTo>
                      <a:pt x="30" y="29"/>
                    </a:lnTo>
                    <a:lnTo>
                      <a:pt x="39" y="0"/>
                    </a:lnTo>
                    <a:lnTo>
                      <a:pt x="49" y="29"/>
                    </a:lnTo>
                    <a:lnTo>
                      <a:pt x="78" y="29"/>
                    </a:lnTo>
                    <a:lnTo>
                      <a:pt x="54" y="48"/>
                    </a:lnTo>
                    <a:lnTo>
                      <a:pt x="64" y="78"/>
                    </a:lnTo>
                    <a:lnTo>
                      <a:pt x="39" y="59"/>
                    </a:lnTo>
                    <a:lnTo>
                      <a:pt x="15" y="78"/>
                    </a:lnTo>
                    <a:lnTo>
                      <a:pt x="25" y="48"/>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56">
                <a:extLst>
                  <a:ext uri="{FF2B5EF4-FFF2-40B4-BE49-F238E27FC236}">
                    <a16:creationId xmlns:a16="http://schemas.microsoft.com/office/drawing/2014/main" id="{035DAFB3-C995-4335-83D6-A2FA681EB245}"/>
                  </a:ext>
                </a:extLst>
              </p:cNvPr>
              <p:cNvSpPr>
                <a:spLocks noEditPoints="1"/>
              </p:cNvSpPr>
              <p:nvPr/>
            </p:nvSpPr>
            <p:spPr bwMode="auto">
              <a:xfrm>
                <a:off x="1926" y="2385"/>
                <a:ext cx="121" cy="122"/>
              </a:xfrm>
              <a:custGeom>
                <a:avLst/>
                <a:gdLst>
                  <a:gd name="T0" fmla="*/ 0 w 121"/>
                  <a:gd name="T1" fmla="*/ 47 h 122"/>
                  <a:gd name="T2" fmla="*/ 51 w 121"/>
                  <a:gd name="T3" fmla="*/ 47 h 122"/>
                  <a:gd name="T4" fmla="*/ 44 w 121"/>
                  <a:gd name="T5" fmla="*/ 52 h 122"/>
                  <a:gd name="T6" fmla="*/ 60 w 121"/>
                  <a:gd name="T7" fmla="*/ 0 h 122"/>
                  <a:gd name="T8" fmla="*/ 77 w 121"/>
                  <a:gd name="T9" fmla="*/ 52 h 122"/>
                  <a:gd name="T10" fmla="*/ 70 w 121"/>
                  <a:gd name="T11" fmla="*/ 47 h 122"/>
                  <a:gd name="T12" fmla="*/ 121 w 121"/>
                  <a:gd name="T13" fmla="*/ 47 h 122"/>
                  <a:gd name="T14" fmla="*/ 80 w 121"/>
                  <a:gd name="T15" fmla="*/ 79 h 122"/>
                  <a:gd name="T16" fmla="*/ 82 w 121"/>
                  <a:gd name="T17" fmla="*/ 71 h 122"/>
                  <a:gd name="T18" fmla="*/ 98 w 121"/>
                  <a:gd name="T19" fmla="*/ 122 h 122"/>
                  <a:gd name="T20" fmla="*/ 56 w 121"/>
                  <a:gd name="T21" fmla="*/ 90 h 122"/>
                  <a:gd name="T22" fmla="*/ 65 w 121"/>
                  <a:gd name="T23" fmla="*/ 90 h 122"/>
                  <a:gd name="T24" fmla="*/ 23 w 121"/>
                  <a:gd name="T25" fmla="*/ 122 h 122"/>
                  <a:gd name="T26" fmla="*/ 39 w 121"/>
                  <a:gd name="T27" fmla="*/ 71 h 122"/>
                  <a:gd name="T28" fmla="*/ 41 w 121"/>
                  <a:gd name="T29" fmla="*/ 79 h 122"/>
                  <a:gd name="T30" fmla="*/ 0 w 121"/>
                  <a:gd name="T31" fmla="*/ 47 h 122"/>
                  <a:gd name="T32" fmla="*/ 54 w 121"/>
                  <a:gd name="T33" fmla="*/ 70 h 122"/>
                  <a:gd name="T34" fmla="*/ 43 w 121"/>
                  <a:gd name="T35" fmla="*/ 105 h 122"/>
                  <a:gd name="T36" fmla="*/ 32 w 121"/>
                  <a:gd name="T37" fmla="*/ 97 h 122"/>
                  <a:gd name="T38" fmla="*/ 60 w 121"/>
                  <a:gd name="T39" fmla="*/ 75 h 122"/>
                  <a:gd name="T40" fmla="*/ 89 w 121"/>
                  <a:gd name="T41" fmla="*/ 97 h 122"/>
                  <a:gd name="T42" fmla="*/ 78 w 121"/>
                  <a:gd name="T43" fmla="*/ 105 h 122"/>
                  <a:gd name="T44" fmla="*/ 67 w 121"/>
                  <a:gd name="T45" fmla="*/ 70 h 122"/>
                  <a:gd name="T46" fmla="*/ 95 w 121"/>
                  <a:gd name="T47" fmla="*/ 49 h 122"/>
                  <a:gd name="T48" fmla="*/ 99 w 121"/>
                  <a:gd name="T49" fmla="*/ 62 h 122"/>
                  <a:gd name="T50" fmla="*/ 64 w 121"/>
                  <a:gd name="T51" fmla="*/ 62 h 122"/>
                  <a:gd name="T52" fmla="*/ 54 w 121"/>
                  <a:gd name="T53" fmla="*/ 27 h 122"/>
                  <a:gd name="T54" fmla="*/ 67 w 121"/>
                  <a:gd name="T55" fmla="*/ 27 h 122"/>
                  <a:gd name="T56" fmla="*/ 57 w 121"/>
                  <a:gd name="T57" fmla="*/ 62 h 122"/>
                  <a:gd name="T58" fmla="*/ 21 w 121"/>
                  <a:gd name="T59" fmla="*/ 62 h 122"/>
                  <a:gd name="T60" fmla="*/ 26 w 121"/>
                  <a:gd name="T61" fmla="*/ 49 h 122"/>
                  <a:gd name="T62" fmla="*/ 54 w 121"/>
                  <a:gd name="T63" fmla="*/ 7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2">
                    <a:moveTo>
                      <a:pt x="0" y="47"/>
                    </a:moveTo>
                    <a:lnTo>
                      <a:pt x="51" y="47"/>
                    </a:lnTo>
                    <a:lnTo>
                      <a:pt x="44" y="52"/>
                    </a:lnTo>
                    <a:lnTo>
                      <a:pt x="60" y="0"/>
                    </a:lnTo>
                    <a:lnTo>
                      <a:pt x="77" y="52"/>
                    </a:lnTo>
                    <a:lnTo>
                      <a:pt x="70" y="47"/>
                    </a:lnTo>
                    <a:lnTo>
                      <a:pt x="121" y="47"/>
                    </a:lnTo>
                    <a:lnTo>
                      <a:pt x="80" y="79"/>
                    </a:lnTo>
                    <a:lnTo>
                      <a:pt x="82" y="71"/>
                    </a:lnTo>
                    <a:lnTo>
                      <a:pt x="98" y="122"/>
                    </a:lnTo>
                    <a:lnTo>
                      <a:pt x="56" y="90"/>
                    </a:lnTo>
                    <a:lnTo>
                      <a:pt x="65" y="90"/>
                    </a:lnTo>
                    <a:lnTo>
                      <a:pt x="23" y="122"/>
                    </a:lnTo>
                    <a:lnTo>
                      <a:pt x="39" y="71"/>
                    </a:lnTo>
                    <a:lnTo>
                      <a:pt x="41" y="79"/>
                    </a:lnTo>
                    <a:lnTo>
                      <a:pt x="0" y="47"/>
                    </a:lnTo>
                    <a:close/>
                    <a:moveTo>
                      <a:pt x="54" y="70"/>
                    </a:moveTo>
                    <a:lnTo>
                      <a:pt x="43" y="105"/>
                    </a:lnTo>
                    <a:lnTo>
                      <a:pt x="32" y="97"/>
                    </a:lnTo>
                    <a:lnTo>
                      <a:pt x="60" y="75"/>
                    </a:lnTo>
                    <a:lnTo>
                      <a:pt x="89" y="97"/>
                    </a:lnTo>
                    <a:lnTo>
                      <a:pt x="78" y="105"/>
                    </a:lnTo>
                    <a:lnTo>
                      <a:pt x="67" y="70"/>
                    </a:lnTo>
                    <a:lnTo>
                      <a:pt x="95" y="49"/>
                    </a:lnTo>
                    <a:lnTo>
                      <a:pt x="99" y="62"/>
                    </a:lnTo>
                    <a:lnTo>
                      <a:pt x="64" y="62"/>
                    </a:lnTo>
                    <a:lnTo>
                      <a:pt x="54" y="27"/>
                    </a:lnTo>
                    <a:lnTo>
                      <a:pt x="67" y="27"/>
                    </a:lnTo>
                    <a:lnTo>
                      <a:pt x="57" y="62"/>
                    </a:lnTo>
                    <a:lnTo>
                      <a:pt x="21" y="62"/>
                    </a:lnTo>
                    <a:lnTo>
                      <a:pt x="26" y="49"/>
                    </a:lnTo>
                    <a:lnTo>
                      <a:pt x="54" y="7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57">
                <a:extLst>
                  <a:ext uri="{FF2B5EF4-FFF2-40B4-BE49-F238E27FC236}">
                    <a16:creationId xmlns:a16="http://schemas.microsoft.com/office/drawing/2014/main" id="{750EC1CA-825F-42EF-8834-ACCFCDA8D2D4}"/>
                  </a:ext>
                </a:extLst>
              </p:cNvPr>
              <p:cNvSpPr>
                <a:spLocks/>
              </p:cNvSpPr>
              <p:nvPr/>
            </p:nvSpPr>
            <p:spPr bwMode="auto">
              <a:xfrm>
                <a:off x="1002" y="2410"/>
                <a:ext cx="78" cy="78"/>
              </a:xfrm>
              <a:custGeom>
                <a:avLst/>
                <a:gdLst>
                  <a:gd name="T0" fmla="*/ 0 w 78"/>
                  <a:gd name="T1" fmla="*/ 29 h 78"/>
                  <a:gd name="T2" fmla="*/ 30 w 78"/>
                  <a:gd name="T3" fmla="*/ 29 h 78"/>
                  <a:gd name="T4" fmla="*/ 39 w 78"/>
                  <a:gd name="T5" fmla="*/ 0 h 78"/>
                  <a:gd name="T6" fmla="*/ 49 w 78"/>
                  <a:gd name="T7" fmla="*/ 29 h 78"/>
                  <a:gd name="T8" fmla="*/ 78 w 78"/>
                  <a:gd name="T9" fmla="*/ 29 h 78"/>
                  <a:gd name="T10" fmla="*/ 54 w 78"/>
                  <a:gd name="T11" fmla="*/ 48 h 78"/>
                  <a:gd name="T12" fmla="*/ 64 w 78"/>
                  <a:gd name="T13" fmla="*/ 78 h 78"/>
                  <a:gd name="T14" fmla="*/ 39 w 78"/>
                  <a:gd name="T15" fmla="*/ 59 h 78"/>
                  <a:gd name="T16" fmla="*/ 15 w 78"/>
                  <a:gd name="T17" fmla="*/ 78 h 78"/>
                  <a:gd name="T18" fmla="*/ 25 w 78"/>
                  <a:gd name="T19" fmla="*/ 48 h 78"/>
                  <a:gd name="T20" fmla="*/ 0 w 78"/>
                  <a:gd name="T21"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8">
                    <a:moveTo>
                      <a:pt x="0" y="29"/>
                    </a:moveTo>
                    <a:lnTo>
                      <a:pt x="30" y="29"/>
                    </a:lnTo>
                    <a:lnTo>
                      <a:pt x="39" y="0"/>
                    </a:lnTo>
                    <a:lnTo>
                      <a:pt x="49" y="29"/>
                    </a:lnTo>
                    <a:lnTo>
                      <a:pt x="78" y="29"/>
                    </a:lnTo>
                    <a:lnTo>
                      <a:pt x="54" y="48"/>
                    </a:lnTo>
                    <a:lnTo>
                      <a:pt x="64" y="78"/>
                    </a:lnTo>
                    <a:lnTo>
                      <a:pt x="39" y="59"/>
                    </a:lnTo>
                    <a:lnTo>
                      <a:pt x="15" y="78"/>
                    </a:lnTo>
                    <a:lnTo>
                      <a:pt x="25" y="48"/>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8">
                <a:extLst>
                  <a:ext uri="{FF2B5EF4-FFF2-40B4-BE49-F238E27FC236}">
                    <a16:creationId xmlns:a16="http://schemas.microsoft.com/office/drawing/2014/main" id="{DB1D6CC6-15ED-417B-830C-25F8AC235C5A}"/>
                  </a:ext>
                </a:extLst>
              </p:cNvPr>
              <p:cNvSpPr>
                <a:spLocks noEditPoints="1"/>
              </p:cNvSpPr>
              <p:nvPr/>
            </p:nvSpPr>
            <p:spPr bwMode="auto">
              <a:xfrm>
                <a:off x="981" y="2385"/>
                <a:ext cx="121" cy="122"/>
              </a:xfrm>
              <a:custGeom>
                <a:avLst/>
                <a:gdLst>
                  <a:gd name="T0" fmla="*/ 0 w 121"/>
                  <a:gd name="T1" fmla="*/ 47 h 122"/>
                  <a:gd name="T2" fmla="*/ 51 w 121"/>
                  <a:gd name="T3" fmla="*/ 47 h 122"/>
                  <a:gd name="T4" fmla="*/ 44 w 121"/>
                  <a:gd name="T5" fmla="*/ 52 h 122"/>
                  <a:gd name="T6" fmla="*/ 60 w 121"/>
                  <a:gd name="T7" fmla="*/ 0 h 122"/>
                  <a:gd name="T8" fmla="*/ 77 w 121"/>
                  <a:gd name="T9" fmla="*/ 52 h 122"/>
                  <a:gd name="T10" fmla="*/ 70 w 121"/>
                  <a:gd name="T11" fmla="*/ 47 h 122"/>
                  <a:gd name="T12" fmla="*/ 121 w 121"/>
                  <a:gd name="T13" fmla="*/ 47 h 122"/>
                  <a:gd name="T14" fmla="*/ 80 w 121"/>
                  <a:gd name="T15" fmla="*/ 79 h 122"/>
                  <a:gd name="T16" fmla="*/ 82 w 121"/>
                  <a:gd name="T17" fmla="*/ 71 h 122"/>
                  <a:gd name="T18" fmla="*/ 98 w 121"/>
                  <a:gd name="T19" fmla="*/ 122 h 122"/>
                  <a:gd name="T20" fmla="*/ 56 w 121"/>
                  <a:gd name="T21" fmla="*/ 90 h 122"/>
                  <a:gd name="T22" fmla="*/ 65 w 121"/>
                  <a:gd name="T23" fmla="*/ 90 h 122"/>
                  <a:gd name="T24" fmla="*/ 23 w 121"/>
                  <a:gd name="T25" fmla="*/ 122 h 122"/>
                  <a:gd name="T26" fmla="*/ 39 w 121"/>
                  <a:gd name="T27" fmla="*/ 71 h 122"/>
                  <a:gd name="T28" fmla="*/ 41 w 121"/>
                  <a:gd name="T29" fmla="*/ 79 h 122"/>
                  <a:gd name="T30" fmla="*/ 0 w 121"/>
                  <a:gd name="T31" fmla="*/ 47 h 122"/>
                  <a:gd name="T32" fmla="*/ 54 w 121"/>
                  <a:gd name="T33" fmla="*/ 70 h 122"/>
                  <a:gd name="T34" fmla="*/ 43 w 121"/>
                  <a:gd name="T35" fmla="*/ 105 h 122"/>
                  <a:gd name="T36" fmla="*/ 32 w 121"/>
                  <a:gd name="T37" fmla="*/ 97 h 122"/>
                  <a:gd name="T38" fmla="*/ 60 w 121"/>
                  <a:gd name="T39" fmla="*/ 75 h 122"/>
                  <a:gd name="T40" fmla="*/ 89 w 121"/>
                  <a:gd name="T41" fmla="*/ 97 h 122"/>
                  <a:gd name="T42" fmla="*/ 78 w 121"/>
                  <a:gd name="T43" fmla="*/ 105 h 122"/>
                  <a:gd name="T44" fmla="*/ 67 w 121"/>
                  <a:gd name="T45" fmla="*/ 70 h 122"/>
                  <a:gd name="T46" fmla="*/ 95 w 121"/>
                  <a:gd name="T47" fmla="*/ 49 h 122"/>
                  <a:gd name="T48" fmla="*/ 99 w 121"/>
                  <a:gd name="T49" fmla="*/ 62 h 122"/>
                  <a:gd name="T50" fmla="*/ 64 w 121"/>
                  <a:gd name="T51" fmla="*/ 62 h 122"/>
                  <a:gd name="T52" fmla="*/ 54 w 121"/>
                  <a:gd name="T53" fmla="*/ 27 h 122"/>
                  <a:gd name="T54" fmla="*/ 67 w 121"/>
                  <a:gd name="T55" fmla="*/ 27 h 122"/>
                  <a:gd name="T56" fmla="*/ 57 w 121"/>
                  <a:gd name="T57" fmla="*/ 62 h 122"/>
                  <a:gd name="T58" fmla="*/ 21 w 121"/>
                  <a:gd name="T59" fmla="*/ 62 h 122"/>
                  <a:gd name="T60" fmla="*/ 26 w 121"/>
                  <a:gd name="T61" fmla="*/ 49 h 122"/>
                  <a:gd name="T62" fmla="*/ 54 w 121"/>
                  <a:gd name="T63" fmla="*/ 7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2">
                    <a:moveTo>
                      <a:pt x="0" y="47"/>
                    </a:moveTo>
                    <a:lnTo>
                      <a:pt x="51" y="47"/>
                    </a:lnTo>
                    <a:lnTo>
                      <a:pt x="44" y="52"/>
                    </a:lnTo>
                    <a:lnTo>
                      <a:pt x="60" y="0"/>
                    </a:lnTo>
                    <a:lnTo>
                      <a:pt x="77" y="52"/>
                    </a:lnTo>
                    <a:lnTo>
                      <a:pt x="70" y="47"/>
                    </a:lnTo>
                    <a:lnTo>
                      <a:pt x="121" y="47"/>
                    </a:lnTo>
                    <a:lnTo>
                      <a:pt x="80" y="79"/>
                    </a:lnTo>
                    <a:lnTo>
                      <a:pt x="82" y="71"/>
                    </a:lnTo>
                    <a:lnTo>
                      <a:pt x="98" y="122"/>
                    </a:lnTo>
                    <a:lnTo>
                      <a:pt x="56" y="90"/>
                    </a:lnTo>
                    <a:lnTo>
                      <a:pt x="65" y="90"/>
                    </a:lnTo>
                    <a:lnTo>
                      <a:pt x="23" y="122"/>
                    </a:lnTo>
                    <a:lnTo>
                      <a:pt x="39" y="71"/>
                    </a:lnTo>
                    <a:lnTo>
                      <a:pt x="41" y="79"/>
                    </a:lnTo>
                    <a:lnTo>
                      <a:pt x="0" y="47"/>
                    </a:lnTo>
                    <a:close/>
                    <a:moveTo>
                      <a:pt x="54" y="70"/>
                    </a:moveTo>
                    <a:lnTo>
                      <a:pt x="43" y="105"/>
                    </a:lnTo>
                    <a:lnTo>
                      <a:pt x="32" y="97"/>
                    </a:lnTo>
                    <a:lnTo>
                      <a:pt x="60" y="75"/>
                    </a:lnTo>
                    <a:lnTo>
                      <a:pt x="89" y="97"/>
                    </a:lnTo>
                    <a:lnTo>
                      <a:pt x="78" y="105"/>
                    </a:lnTo>
                    <a:lnTo>
                      <a:pt x="67" y="70"/>
                    </a:lnTo>
                    <a:lnTo>
                      <a:pt x="95" y="49"/>
                    </a:lnTo>
                    <a:lnTo>
                      <a:pt x="99" y="62"/>
                    </a:lnTo>
                    <a:lnTo>
                      <a:pt x="64" y="62"/>
                    </a:lnTo>
                    <a:lnTo>
                      <a:pt x="54" y="27"/>
                    </a:lnTo>
                    <a:lnTo>
                      <a:pt x="67" y="27"/>
                    </a:lnTo>
                    <a:lnTo>
                      <a:pt x="57" y="62"/>
                    </a:lnTo>
                    <a:lnTo>
                      <a:pt x="21" y="62"/>
                    </a:lnTo>
                    <a:lnTo>
                      <a:pt x="26" y="49"/>
                    </a:lnTo>
                    <a:lnTo>
                      <a:pt x="54" y="7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62">
                <a:extLst>
                  <a:ext uri="{FF2B5EF4-FFF2-40B4-BE49-F238E27FC236}">
                    <a16:creationId xmlns:a16="http://schemas.microsoft.com/office/drawing/2014/main" id="{86C44E91-0B4C-4F48-966F-2A35435270F1}"/>
                  </a:ext>
                </a:extLst>
              </p:cNvPr>
              <p:cNvSpPr>
                <a:spLocks/>
              </p:cNvSpPr>
              <p:nvPr/>
            </p:nvSpPr>
            <p:spPr bwMode="auto">
              <a:xfrm>
                <a:off x="827" y="2439"/>
                <a:ext cx="59" cy="54"/>
              </a:xfrm>
              <a:custGeom>
                <a:avLst/>
                <a:gdLst>
                  <a:gd name="T0" fmla="*/ 0 w 192"/>
                  <a:gd name="T1" fmla="*/ 88 h 176"/>
                  <a:gd name="T2" fmla="*/ 96 w 192"/>
                  <a:gd name="T3" fmla="*/ 0 h 176"/>
                  <a:gd name="T4" fmla="*/ 96 w 192"/>
                  <a:gd name="T5" fmla="*/ 0 h 176"/>
                  <a:gd name="T6" fmla="*/ 96 w 192"/>
                  <a:gd name="T7" fmla="*/ 0 h 176"/>
                  <a:gd name="T8" fmla="*/ 192 w 192"/>
                  <a:gd name="T9" fmla="*/ 88 h 176"/>
                  <a:gd name="T10" fmla="*/ 192 w 192"/>
                  <a:gd name="T11" fmla="*/ 88 h 176"/>
                  <a:gd name="T12" fmla="*/ 192 w 192"/>
                  <a:gd name="T13" fmla="*/ 88 h 176"/>
                  <a:gd name="T14" fmla="*/ 96 w 192"/>
                  <a:gd name="T15" fmla="*/ 176 h 176"/>
                  <a:gd name="T16" fmla="*/ 96 w 192"/>
                  <a:gd name="T17" fmla="*/ 176 h 176"/>
                  <a:gd name="T18" fmla="*/ 96 w 192"/>
                  <a:gd name="T19" fmla="*/ 176 h 176"/>
                  <a:gd name="T20" fmla="*/ 0 w 192"/>
                  <a:gd name="T21" fmla="*/ 88 h 176"/>
                  <a:gd name="T22" fmla="*/ 0 w 192"/>
                  <a:gd name="T23"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76">
                    <a:moveTo>
                      <a:pt x="0" y="88"/>
                    </a:moveTo>
                    <a:cubicBezTo>
                      <a:pt x="0" y="40"/>
                      <a:pt x="43" y="0"/>
                      <a:pt x="96" y="0"/>
                    </a:cubicBezTo>
                    <a:cubicBezTo>
                      <a:pt x="96" y="0"/>
                      <a:pt x="96" y="0"/>
                      <a:pt x="96" y="0"/>
                    </a:cubicBezTo>
                    <a:lnTo>
                      <a:pt x="96" y="0"/>
                    </a:lnTo>
                    <a:cubicBezTo>
                      <a:pt x="149" y="0"/>
                      <a:pt x="192" y="40"/>
                      <a:pt x="192" y="88"/>
                    </a:cubicBezTo>
                    <a:cubicBezTo>
                      <a:pt x="192" y="88"/>
                      <a:pt x="192" y="88"/>
                      <a:pt x="192" y="88"/>
                    </a:cubicBezTo>
                    <a:lnTo>
                      <a:pt x="192" y="88"/>
                    </a:lnTo>
                    <a:cubicBezTo>
                      <a:pt x="192" y="137"/>
                      <a:pt x="149" y="176"/>
                      <a:pt x="96" y="176"/>
                    </a:cubicBezTo>
                    <a:cubicBezTo>
                      <a:pt x="96" y="176"/>
                      <a:pt x="96" y="176"/>
                      <a:pt x="96" y="176"/>
                    </a:cubicBezTo>
                    <a:lnTo>
                      <a:pt x="96" y="176"/>
                    </a:lnTo>
                    <a:cubicBezTo>
                      <a:pt x="43" y="176"/>
                      <a:pt x="0" y="137"/>
                      <a:pt x="0" y="88"/>
                    </a:cubicBezTo>
                    <a:cubicBezTo>
                      <a:pt x="0" y="88"/>
                      <a:pt x="0" y="88"/>
                      <a:pt x="0" y="8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63">
                <a:extLst>
                  <a:ext uri="{FF2B5EF4-FFF2-40B4-BE49-F238E27FC236}">
                    <a16:creationId xmlns:a16="http://schemas.microsoft.com/office/drawing/2014/main" id="{C1125997-E1E4-4DD4-84F6-0B8DF38D2129}"/>
                  </a:ext>
                </a:extLst>
              </p:cNvPr>
              <p:cNvSpPr>
                <a:spLocks noEditPoints="1"/>
              </p:cNvSpPr>
              <p:nvPr/>
            </p:nvSpPr>
            <p:spPr bwMode="auto">
              <a:xfrm>
                <a:off x="820" y="2432"/>
                <a:ext cx="73" cy="68"/>
              </a:xfrm>
              <a:custGeom>
                <a:avLst/>
                <a:gdLst>
                  <a:gd name="T0" fmla="*/ 1 w 241"/>
                  <a:gd name="T1" fmla="*/ 107 h 225"/>
                  <a:gd name="T2" fmla="*/ 13 w 241"/>
                  <a:gd name="T3" fmla="*/ 65 h 225"/>
                  <a:gd name="T4" fmla="*/ 40 w 241"/>
                  <a:gd name="T5" fmla="*/ 30 h 225"/>
                  <a:gd name="T6" fmla="*/ 79 w 241"/>
                  <a:gd name="T7" fmla="*/ 8 h 225"/>
                  <a:gd name="T8" fmla="*/ 125 w 241"/>
                  <a:gd name="T9" fmla="*/ 1 h 225"/>
                  <a:gd name="T10" fmla="*/ 170 w 241"/>
                  <a:gd name="T11" fmla="*/ 11 h 225"/>
                  <a:gd name="T12" fmla="*/ 208 w 241"/>
                  <a:gd name="T13" fmla="*/ 37 h 225"/>
                  <a:gd name="T14" fmla="*/ 232 w 241"/>
                  <a:gd name="T15" fmla="*/ 73 h 225"/>
                  <a:gd name="T16" fmla="*/ 240 w 241"/>
                  <a:gd name="T17" fmla="*/ 118 h 225"/>
                  <a:gd name="T18" fmla="*/ 228 w 241"/>
                  <a:gd name="T19" fmla="*/ 160 h 225"/>
                  <a:gd name="T20" fmla="*/ 201 w 241"/>
                  <a:gd name="T21" fmla="*/ 195 h 225"/>
                  <a:gd name="T22" fmla="*/ 162 w 241"/>
                  <a:gd name="T23" fmla="*/ 217 h 225"/>
                  <a:gd name="T24" fmla="*/ 116 w 241"/>
                  <a:gd name="T25" fmla="*/ 224 h 225"/>
                  <a:gd name="T26" fmla="*/ 71 w 241"/>
                  <a:gd name="T27" fmla="*/ 214 h 225"/>
                  <a:gd name="T28" fmla="*/ 33 w 241"/>
                  <a:gd name="T29" fmla="*/ 188 h 225"/>
                  <a:gd name="T30" fmla="*/ 9 w 241"/>
                  <a:gd name="T31" fmla="*/ 152 h 225"/>
                  <a:gd name="T32" fmla="*/ 56 w 241"/>
                  <a:gd name="T33" fmla="*/ 141 h 225"/>
                  <a:gd name="T34" fmla="*/ 72 w 241"/>
                  <a:gd name="T35" fmla="*/ 161 h 225"/>
                  <a:gd name="T36" fmla="*/ 96 w 241"/>
                  <a:gd name="T37" fmla="*/ 173 h 225"/>
                  <a:gd name="T38" fmla="*/ 125 w 241"/>
                  <a:gd name="T39" fmla="*/ 177 h 225"/>
                  <a:gd name="T40" fmla="*/ 153 w 241"/>
                  <a:gd name="T41" fmla="*/ 170 h 225"/>
                  <a:gd name="T42" fmla="*/ 176 w 241"/>
                  <a:gd name="T43" fmla="*/ 154 h 225"/>
                  <a:gd name="T44" fmla="*/ 189 w 241"/>
                  <a:gd name="T45" fmla="*/ 133 h 225"/>
                  <a:gd name="T46" fmla="*/ 193 w 241"/>
                  <a:gd name="T47" fmla="*/ 107 h 225"/>
                  <a:gd name="T48" fmla="*/ 185 w 241"/>
                  <a:gd name="T49" fmla="*/ 84 h 225"/>
                  <a:gd name="T50" fmla="*/ 169 w 241"/>
                  <a:gd name="T51" fmla="*/ 64 h 225"/>
                  <a:gd name="T52" fmla="*/ 145 w 241"/>
                  <a:gd name="T53" fmla="*/ 52 h 225"/>
                  <a:gd name="T54" fmla="*/ 116 w 241"/>
                  <a:gd name="T55" fmla="*/ 48 h 225"/>
                  <a:gd name="T56" fmla="*/ 88 w 241"/>
                  <a:gd name="T57" fmla="*/ 55 h 225"/>
                  <a:gd name="T58" fmla="*/ 65 w 241"/>
                  <a:gd name="T59" fmla="*/ 71 h 225"/>
                  <a:gd name="T60" fmla="*/ 52 w 241"/>
                  <a:gd name="T61" fmla="*/ 92 h 225"/>
                  <a:gd name="T62" fmla="*/ 48 w 241"/>
                  <a:gd name="T63" fmla="*/ 118 h 225"/>
                  <a:gd name="T64" fmla="*/ 56 w 241"/>
                  <a:gd name="T65" fmla="*/ 14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225">
                    <a:moveTo>
                      <a:pt x="1" y="118"/>
                    </a:moveTo>
                    <a:cubicBezTo>
                      <a:pt x="0" y="114"/>
                      <a:pt x="0" y="111"/>
                      <a:pt x="1" y="107"/>
                    </a:cubicBezTo>
                    <a:lnTo>
                      <a:pt x="9" y="73"/>
                    </a:lnTo>
                    <a:cubicBezTo>
                      <a:pt x="10" y="70"/>
                      <a:pt x="11" y="67"/>
                      <a:pt x="13" y="65"/>
                    </a:cubicBezTo>
                    <a:lnTo>
                      <a:pt x="33" y="37"/>
                    </a:lnTo>
                    <a:cubicBezTo>
                      <a:pt x="35" y="34"/>
                      <a:pt x="37" y="32"/>
                      <a:pt x="40" y="30"/>
                    </a:cubicBezTo>
                    <a:lnTo>
                      <a:pt x="71" y="11"/>
                    </a:lnTo>
                    <a:cubicBezTo>
                      <a:pt x="73" y="9"/>
                      <a:pt x="76" y="8"/>
                      <a:pt x="79" y="8"/>
                    </a:cubicBezTo>
                    <a:lnTo>
                      <a:pt x="116" y="1"/>
                    </a:lnTo>
                    <a:cubicBezTo>
                      <a:pt x="119" y="0"/>
                      <a:pt x="122" y="0"/>
                      <a:pt x="125" y="1"/>
                    </a:cubicBezTo>
                    <a:lnTo>
                      <a:pt x="162" y="8"/>
                    </a:lnTo>
                    <a:cubicBezTo>
                      <a:pt x="165" y="8"/>
                      <a:pt x="168" y="9"/>
                      <a:pt x="170" y="11"/>
                    </a:cubicBezTo>
                    <a:lnTo>
                      <a:pt x="201" y="30"/>
                    </a:lnTo>
                    <a:cubicBezTo>
                      <a:pt x="204" y="32"/>
                      <a:pt x="206" y="34"/>
                      <a:pt x="208" y="37"/>
                    </a:cubicBezTo>
                    <a:lnTo>
                      <a:pt x="228" y="65"/>
                    </a:lnTo>
                    <a:cubicBezTo>
                      <a:pt x="230" y="67"/>
                      <a:pt x="231" y="70"/>
                      <a:pt x="232" y="73"/>
                    </a:cubicBezTo>
                    <a:lnTo>
                      <a:pt x="240" y="107"/>
                    </a:lnTo>
                    <a:cubicBezTo>
                      <a:pt x="241" y="111"/>
                      <a:pt x="241" y="114"/>
                      <a:pt x="240" y="118"/>
                    </a:cubicBezTo>
                    <a:lnTo>
                      <a:pt x="232" y="152"/>
                    </a:lnTo>
                    <a:cubicBezTo>
                      <a:pt x="231" y="155"/>
                      <a:pt x="230" y="158"/>
                      <a:pt x="228" y="160"/>
                    </a:cubicBezTo>
                    <a:lnTo>
                      <a:pt x="208" y="188"/>
                    </a:lnTo>
                    <a:cubicBezTo>
                      <a:pt x="206" y="191"/>
                      <a:pt x="204" y="193"/>
                      <a:pt x="201" y="195"/>
                    </a:cubicBezTo>
                    <a:lnTo>
                      <a:pt x="170" y="214"/>
                    </a:lnTo>
                    <a:cubicBezTo>
                      <a:pt x="168" y="215"/>
                      <a:pt x="165" y="217"/>
                      <a:pt x="162" y="217"/>
                    </a:cubicBezTo>
                    <a:lnTo>
                      <a:pt x="125" y="224"/>
                    </a:lnTo>
                    <a:cubicBezTo>
                      <a:pt x="122" y="225"/>
                      <a:pt x="119" y="225"/>
                      <a:pt x="116" y="224"/>
                    </a:cubicBezTo>
                    <a:lnTo>
                      <a:pt x="79" y="217"/>
                    </a:lnTo>
                    <a:cubicBezTo>
                      <a:pt x="76" y="217"/>
                      <a:pt x="73" y="215"/>
                      <a:pt x="71" y="214"/>
                    </a:cubicBezTo>
                    <a:lnTo>
                      <a:pt x="40" y="195"/>
                    </a:lnTo>
                    <a:cubicBezTo>
                      <a:pt x="37" y="193"/>
                      <a:pt x="35" y="191"/>
                      <a:pt x="33" y="188"/>
                    </a:cubicBezTo>
                    <a:lnTo>
                      <a:pt x="13" y="160"/>
                    </a:lnTo>
                    <a:cubicBezTo>
                      <a:pt x="11" y="158"/>
                      <a:pt x="10" y="155"/>
                      <a:pt x="9" y="152"/>
                    </a:cubicBezTo>
                    <a:lnTo>
                      <a:pt x="1" y="118"/>
                    </a:lnTo>
                    <a:close/>
                    <a:moveTo>
                      <a:pt x="56" y="141"/>
                    </a:moveTo>
                    <a:lnTo>
                      <a:pt x="52" y="133"/>
                    </a:lnTo>
                    <a:lnTo>
                      <a:pt x="72" y="161"/>
                    </a:lnTo>
                    <a:lnTo>
                      <a:pt x="65" y="154"/>
                    </a:lnTo>
                    <a:lnTo>
                      <a:pt x="96" y="173"/>
                    </a:lnTo>
                    <a:lnTo>
                      <a:pt x="88" y="170"/>
                    </a:lnTo>
                    <a:lnTo>
                      <a:pt x="125" y="177"/>
                    </a:lnTo>
                    <a:lnTo>
                      <a:pt x="116" y="177"/>
                    </a:lnTo>
                    <a:lnTo>
                      <a:pt x="153" y="170"/>
                    </a:lnTo>
                    <a:lnTo>
                      <a:pt x="145" y="173"/>
                    </a:lnTo>
                    <a:lnTo>
                      <a:pt x="176" y="154"/>
                    </a:lnTo>
                    <a:lnTo>
                      <a:pt x="169" y="161"/>
                    </a:lnTo>
                    <a:lnTo>
                      <a:pt x="189" y="133"/>
                    </a:lnTo>
                    <a:lnTo>
                      <a:pt x="185" y="141"/>
                    </a:lnTo>
                    <a:lnTo>
                      <a:pt x="193" y="107"/>
                    </a:lnTo>
                    <a:lnTo>
                      <a:pt x="193" y="118"/>
                    </a:lnTo>
                    <a:lnTo>
                      <a:pt x="185" y="84"/>
                    </a:lnTo>
                    <a:lnTo>
                      <a:pt x="189" y="92"/>
                    </a:lnTo>
                    <a:lnTo>
                      <a:pt x="169" y="64"/>
                    </a:lnTo>
                    <a:lnTo>
                      <a:pt x="176" y="71"/>
                    </a:lnTo>
                    <a:lnTo>
                      <a:pt x="145" y="52"/>
                    </a:lnTo>
                    <a:lnTo>
                      <a:pt x="153" y="55"/>
                    </a:lnTo>
                    <a:lnTo>
                      <a:pt x="116" y="48"/>
                    </a:lnTo>
                    <a:lnTo>
                      <a:pt x="125" y="48"/>
                    </a:lnTo>
                    <a:lnTo>
                      <a:pt x="88" y="55"/>
                    </a:lnTo>
                    <a:lnTo>
                      <a:pt x="96" y="52"/>
                    </a:lnTo>
                    <a:lnTo>
                      <a:pt x="65" y="71"/>
                    </a:lnTo>
                    <a:lnTo>
                      <a:pt x="72" y="64"/>
                    </a:lnTo>
                    <a:lnTo>
                      <a:pt x="52" y="92"/>
                    </a:lnTo>
                    <a:lnTo>
                      <a:pt x="56" y="84"/>
                    </a:lnTo>
                    <a:lnTo>
                      <a:pt x="48" y="118"/>
                    </a:lnTo>
                    <a:lnTo>
                      <a:pt x="48" y="107"/>
                    </a:lnTo>
                    <a:lnTo>
                      <a:pt x="56" y="14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64">
                <a:extLst>
                  <a:ext uri="{FF2B5EF4-FFF2-40B4-BE49-F238E27FC236}">
                    <a16:creationId xmlns:a16="http://schemas.microsoft.com/office/drawing/2014/main" id="{BED5DA98-0835-4783-BBE4-4501489EB78E}"/>
                  </a:ext>
                </a:extLst>
              </p:cNvPr>
              <p:cNvSpPr>
                <a:spLocks/>
              </p:cNvSpPr>
              <p:nvPr/>
            </p:nvSpPr>
            <p:spPr bwMode="auto">
              <a:xfrm>
                <a:off x="2545" y="1369"/>
                <a:ext cx="211" cy="127"/>
              </a:xfrm>
              <a:custGeom>
                <a:avLst/>
                <a:gdLst>
                  <a:gd name="T0" fmla="*/ 208 w 211"/>
                  <a:gd name="T1" fmla="*/ 127 h 127"/>
                  <a:gd name="T2" fmla="*/ 0 w 211"/>
                  <a:gd name="T3" fmla="*/ 4 h 127"/>
                  <a:gd name="T4" fmla="*/ 3 w 211"/>
                  <a:gd name="T5" fmla="*/ 0 h 127"/>
                  <a:gd name="T6" fmla="*/ 211 w 211"/>
                  <a:gd name="T7" fmla="*/ 123 h 127"/>
                  <a:gd name="T8" fmla="*/ 208 w 211"/>
                  <a:gd name="T9" fmla="*/ 127 h 127"/>
                </a:gdLst>
                <a:ahLst/>
                <a:cxnLst>
                  <a:cxn ang="0">
                    <a:pos x="T0" y="T1"/>
                  </a:cxn>
                  <a:cxn ang="0">
                    <a:pos x="T2" y="T3"/>
                  </a:cxn>
                  <a:cxn ang="0">
                    <a:pos x="T4" y="T5"/>
                  </a:cxn>
                  <a:cxn ang="0">
                    <a:pos x="T6" y="T7"/>
                  </a:cxn>
                  <a:cxn ang="0">
                    <a:pos x="T8" y="T9"/>
                  </a:cxn>
                </a:cxnLst>
                <a:rect l="0" t="0" r="r" b="b"/>
                <a:pathLst>
                  <a:path w="211" h="127">
                    <a:moveTo>
                      <a:pt x="208" y="127"/>
                    </a:moveTo>
                    <a:lnTo>
                      <a:pt x="0" y="4"/>
                    </a:lnTo>
                    <a:lnTo>
                      <a:pt x="3" y="0"/>
                    </a:lnTo>
                    <a:lnTo>
                      <a:pt x="211" y="123"/>
                    </a:lnTo>
                    <a:lnTo>
                      <a:pt x="208" y="12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2" name="Rectangle 67">
                <a:extLst>
                  <a:ext uri="{FF2B5EF4-FFF2-40B4-BE49-F238E27FC236}">
                    <a16:creationId xmlns:a16="http://schemas.microsoft.com/office/drawing/2014/main" id="{0D0D7707-98E7-450D-A2D6-ED4DBAFDDDC6}"/>
                  </a:ext>
                </a:extLst>
              </p:cNvPr>
              <p:cNvSpPr>
                <a:spLocks noChangeArrowheads="1"/>
              </p:cNvSpPr>
              <p:nvPr/>
            </p:nvSpPr>
            <p:spPr bwMode="auto">
              <a:xfrm>
                <a:off x="2712" y="2236"/>
                <a:ext cx="2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300" b="0" i="0" u="none" strike="noStrike" cap="none" normalizeH="0" baseline="0" dirty="0">
                    <a:ln>
                      <a:noFill/>
                    </a:ln>
                    <a:solidFill>
                      <a:srgbClr val="000000"/>
                    </a:solidFill>
                    <a:effectLst/>
                    <a:latin typeface="Arial" panose="020B0604020202020204" pitchFamily="34" charset="0"/>
                  </a:rPr>
                  <a:t>B</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3" name="Rectangle 68">
                <a:extLst>
                  <a:ext uri="{FF2B5EF4-FFF2-40B4-BE49-F238E27FC236}">
                    <a16:creationId xmlns:a16="http://schemas.microsoft.com/office/drawing/2014/main" id="{11CFEBAE-83A2-4F1D-8471-C5C64BBB0369}"/>
                  </a:ext>
                </a:extLst>
              </p:cNvPr>
              <p:cNvSpPr>
                <a:spLocks noChangeArrowheads="1"/>
              </p:cNvSpPr>
              <p:nvPr/>
            </p:nvSpPr>
            <p:spPr bwMode="auto">
              <a:xfrm>
                <a:off x="2694" y="630"/>
                <a:ext cx="20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300" b="0" i="0" u="none" strike="noStrike" cap="none" normalizeH="0" baseline="0">
                    <a:ln>
                      <a:noFill/>
                    </a:ln>
                    <a:solidFill>
                      <a:srgbClr val="000000"/>
                    </a:solidFill>
                    <a:effectLst/>
                    <a:latin typeface="Arial" panose="020B0604020202020204" pitchFamily="34" charset="0"/>
                  </a:rPr>
                  <a:t>E</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4" name="Rectangle 69">
                <a:extLst>
                  <a:ext uri="{FF2B5EF4-FFF2-40B4-BE49-F238E27FC236}">
                    <a16:creationId xmlns:a16="http://schemas.microsoft.com/office/drawing/2014/main" id="{6B3C1761-018C-4858-B394-DA090116EFD3}"/>
                  </a:ext>
                </a:extLst>
              </p:cNvPr>
              <p:cNvSpPr>
                <a:spLocks noChangeArrowheads="1"/>
              </p:cNvSpPr>
              <p:nvPr/>
            </p:nvSpPr>
            <p:spPr bwMode="auto">
              <a:xfrm>
                <a:off x="2427" y="1854"/>
                <a:ext cx="15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FF0000"/>
                    </a:solidFill>
                    <a:effectLst/>
                    <a:latin typeface="+mj-lt"/>
                  </a:rPr>
                  <a:t>assumed fire behavior</a:t>
                </a:r>
                <a:endParaRPr kumimoji="0" lang="ja-JP" altLang="ja-JP" sz="1800" b="0" i="0" u="none" strike="noStrike" cap="none" normalizeH="0" baseline="0" dirty="0">
                  <a:ln>
                    <a:noFill/>
                  </a:ln>
                  <a:solidFill>
                    <a:schemeClr val="tx1"/>
                  </a:solidFill>
                  <a:effectLst/>
                  <a:latin typeface="+mj-lt"/>
                </a:endParaRPr>
              </a:p>
            </p:txBody>
          </p:sp>
          <p:sp>
            <p:nvSpPr>
              <p:cNvPr id="75" name="Freeform 70">
                <a:extLst>
                  <a:ext uri="{FF2B5EF4-FFF2-40B4-BE49-F238E27FC236}">
                    <a16:creationId xmlns:a16="http://schemas.microsoft.com/office/drawing/2014/main" id="{38AC923B-E71E-4D83-99F4-B122119ADBF9}"/>
                  </a:ext>
                </a:extLst>
              </p:cNvPr>
              <p:cNvSpPr>
                <a:spLocks/>
              </p:cNvSpPr>
              <p:nvPr/>
            </p:nvSpPr>
            <p:spPr bwMode="auto">
              <a:xfrm>
                <a:off x="2214" y="1778"/>
                <a:ext cx="212" cy="154"/>
              </a:xfrm>
              <a:custGeom>
                <a:avLst/>
                <a:gdLst>
                  <a:gd name="T0" fmla="*/ 209 w 212"/>
                  <a:gd name="T1" fmla="*/ 154 h 154"/>
                  <a:gd name="T2" fmla="*/ 0 w 212"/>
                  <a:gd name="T3" fmla="*/ 4 h 154"/>
                  <a:gd name="T4" fmla="*/ 3 w 212"/>
                  <a:gd name="T5" fmla="*/ 0 h 154"/>
                  <a:gd name="T6" fmla="*/ 212 w 212"/>
                  <a:gd name="T7" fmla="*/ 150 h 154"/>
                  <a:gd name="T8" fmla="*/ 209 w 212"/>
                  <a:gd name="T9" fmla="*/ 154 h 154"/>
                </a:gdLst>
                <a:ahLst/>
                <a:cxnLst>
                  <a:cxn ang="0">
                    <a:pos x="T0" y="T1"/>
                  </a:cxn>
                  <a:cxn ang="0">
                    <a:pos x="T2" y="T3"/>
                  </a:cxn>
                  <a:cxn ang="0">
                    <a:pos x="T4" y="T5"/>
                  </a:cxn>
                  <a:cxn ang="0">
                    <a:pos x="T6" y="T7"/>
                  </a:cxn>
                  <a:cxn ang="0">
                    <a:pos x="T8" y="T9"/>
                  </a:cxn>
                </a:cxnLst>
                <a:rect l="0" t="0" r="r" b="b"/>
                <a:pathLst>
                  <a:path w="212" h="154">
                    <a:moveTo>
                      <a:pt x="209" y="154"/>
                    </a:moveTo>
                    <a:lnTo>
                      <a:pt x="0" y="4"/>
                    </a:lnTo>
                    <a:lnTo>
                      <a:pt x="3" y="0"/>
                    </a:lnTo>
                    <a:lnTo>
                      <a:pt x="212" y="150"/>
                    </a:lnTo>
                    <a:lnTo>
                      <a:pt x="209" y="15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Rectangle 71">
                <a:extLst>
                  <a:ext uri="{FF2B5EF4-FFF2-40B4-BE49-F238E27FC236}">
                    <a16:creationId xmlns:a16="http://schemas.microsoft.com/office/drawing/2014/main" id="{7781F213-DE33-4D32-9CBA-B5C4BDADFBBD}"/>
                  </a:ext>
                </a:extLst>
              </p:cNvPr>
              <p:cNvSpPr>
                <a:spLocks noChangeArrowheads="1"/>
              </p:cNvSpPr>
              <p:nvPr/>
            </p:nvSpPr>
            <p:spPr bwMode="auto">
              <a:xfrm>
                <a:off x="2730" y="2445"/>
                <a:ext cx="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1" u="none" strike="noStrike" cap="none" normalizeH="0" baseline="0" dirty="0">
                    <a:ln>
                      <a:noFill/>
                    </a:ln>
                    <a:solidFill>
                      <a:srgbClr val="FF0000"/>
                    </a:solidFill>
                    <a:effectLst/>
                    <a:latin typeface="Arial" panose="020B0604020202020204" pitchFamily="34" charset="0"/>
                  </a:rPr>
                  <a:t>t</a:t>
                </a:r>
                <a:endParaRPr kumimoji="0" lang="ja-JP" altLang="ja-JP" sz="1800" b="1" i="0" u="none" strike="noStrike" cap="none" normalizeH="0" baseline="0" dirty="0">
                  <a:ln>
                    <a:noFill/>
                  </a:ln>
                  <a:solidFill>
                    <a:srgbClr val="FF0000"/>
                  </a:solidFill>
                  <a:effectLst/>
                  <a:latin typeface="Arial" panose="020B0604020202020204" pitchFamily="34" charset="0"/>
                </a:endParaRPr>
              </a:p>
            </p:txBody>
          </p:sp>
          <p:sp>
            <p:nvSpPr>
              <p:cNvPr id="77" name="Rectangle 72">
                <a:extLst>
                  <a:ext uri="{FF2B5EF4-FFF2-40B4-BE49-F238E27FC236}">
                    <a16:creationId xmlns:a16="http://schemas.microsoft.com/office/drawing/2014/main" id="{589C654E-3A29-4C53-A8F5-A898846C9731}"/>
                  </a:ext>
                </a:extLst>
              </p:cNvPr>
              <p:cNvSpPr>
                <a:spLocks noChangeArrowheads="1"/>
              </p:cNvSpPr>
              <p:nvPr/>
            </p:nvSpPr>
            <p:spPr bwMode="auto">
              <a:xfrm>
                <a:off x="2773" y="2529"/>
                <a:ext cx="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1" u="none" strike="noStrike" cap="none" normalizeH="0" baseline="0" dirty="0">
                    <a:ln>
                      <a:noFill/>
                    </a:ln>
                    <a:solidFill>
                      <a:srgbClr val="FF0000"/>
                    </a:solidFill>
                    <a:effectLst/>
                    <a:latin typeface="Arial" panose="020B0604020202020204" pitchFamily="34" charset="0"/>
                  </a:rPr>
                  <a:t>f</a:t>
                </a:r>
                <a:endParaRPr kumimoji="0" lang="ja-JP" altLang="ja-JP" sz="1800" b="1" i="0" u="none" strike="noStrike" cap="none" normalizeH="0" baseline="0" dirty="0">
                  <a:ln>
                    <a:noFill/>
                  </a:ln>
                  <a:solidFill>
                    <a:srgbClr val="FF0000"/>
                  </a:solidFill>
                  <a:effectLst/>
                  <a:latin typeface="Arial" panose="020B0604020202020204" pitchFamily="34" charset="0"/>
                </a:endParaRPr>
              </a:p>
            </p:txBody>
          </p:sp>
          <p:sp>
            <p:nvSpPr>
              <p:cNvPr id="78" name="Rectangle 73">
                <a:extLst>
                  <a:ext uri="{FF2B5EF4-FFF2-40B4-BE49-F238E27FC236}">
                    <a16:creationId xmlns:a16="http://schemas.microsoft.com/office/drawing/2014/main" id="{2683F78E-D8FB-4F3B-B903-417A8E87BC46}"/>
                  </a:ext>
                </a:extLst>
              </p:cNvPr>
              <p:cNvSpPr>
                <a:spLocks noChangeArrowheads="1"/>
              </p:cNvSpPr>
              <p:nvPr/>
            </p:nvSpPr>
            <p:spPr bwMode="auto">
              <a:xfrm>
                <a:off x="1087" y="2432"/>
                <a:ext cx="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1" u="none" strike="noStrike" cap="none" normalizeH="0" baseline="0" dirty="0">
                    <a:ln>
                      <a:noFill/>
                    </a:ln>
                    <a:solidFill>
                      <a:srgbClr val="FF0000"/>
                    </a:solidFill>
                    <a:effectLst/>
                    <a:latin typeface="Arial" panose="020B0604020202020204" pitchFamily="34" charset="0"/>
                  </a:rPr>
                  <a:t>t</a:t>
                </a:r>
                <a:endParaRPr kumimoji="0" lang="ja-JP" altLang="ja-JP" sz="1800" b="1" i="0" u="none" strike="noStrike" cap="none" normalizeH="0" baseline="0" dirty="0">
                  <a:ln>
                    <a:noFill/>
                  </a:ln>
                  <a:solidFill>
                    <a:srgbClr val="FF0000"/>
                  </a:solidFill>
                  <a:effectLst/>
                  <a:latin typeface="Arial" panose="020B0604020202020204" pitchFamily="34" charset="0"/>
                </a:endParaRPr>
              </a:p>
            </p:txBody>
          </p:sp>
          <p:sp>
            <p:nvSpPr>
              <p:cNvPr id="79" name="Rectangle 74">
                <a:extLst>
                  <a:ext uri="{FF2B5EF4-FFF2-40B4-BE49-F238E27FC236}">
                    <a16:creationId xmlns:a16="http://schemas.microsoft.com/office/drawing/2014/main" id="{89C277C6-9B25-4293-906E-BB3EB5A0D888}"/>
                  </a:ext>
                </a:extLst>
              </p:cNvPr>
              <p:cNvSpPr>
                <a:spLocks noChangeArrowheads="1"/>
              </p:cNvSpPr>
              <p:nvPr/>
            </p:nvSpPr>
            <p:spPr bwMode="auto">
              <a:xfrm>
                <a:off x="1130" y="2516"/>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1" u="none" strike="noStrike" cap="none" normalizeH="0" baseline="0" dirty="0">
                    <a:ln>
                      <a:noFill/>
                    </a:ln>
                    <a:solidFill>
                      <a:srgbClr val="FF0000"/>
                    </a:solidFill>
                    <a:effectLst/>
                    <a:latin typeface="Arial" panose="020B0604020202020204" pitchFamily="34" charset="0"/>
                  </a:rPr>
                  <a:t>s</a:t>
                </a:r>
                <a:endParaRPr kumimoji="0" lang="ja-JP" altLang="ja-JP" sz="1800" b="0" i="0" u="none" strike="noStrike" cap="none" normalizeH="0" baseline="0" dirty="0">
                  <a:ln>
                    <a:noFill/>
                  </a:ln>
                  <a:solidFill>
                    <a:srgbClr val="FF0000"/>
                  </a:solidFill>
                  <a:effectLst/>
                  <a:latin typeface="Arial" panose="020B0604020202020204" pitchFamily="34" charset="0"/>
                </a:endParaRPr>
              </a:p>
            </p:txBody>
          </p:sp>
        </p:grpSp>
        <p:sp>
          <p:nvSpPr>
            <p:cNvPr id="80" name="テキスト ボックス 79">
              <a:extLst>
                <a:ext uri="{FF2B5EF4-FFF2-40B4-BE49-F238E27FC236}">
                  <a16:creationId xmlns:a16="http://schemas.microsoft.com/office/drawing/2014/main" id="{94B4D9B2-21CE-4113-9DC1-21164EF45B14}"/>
                </a:ext>
              </a:extLst>
            </p:cNvPr>
            <p:cNvSpPr txBox="1"/>
            <p:nvPr/>
          </p:nvSpPr>
          <p:spPr>
            <a:xfrm rot="16200000">
              <a:off x="58674" y="2421780"/>
              <a:ext cx="1997791" cy="369332"/>
            </a:xfrm>
            <a:prstGeom prst="rect">
              <a:avLst/>
            </a:prstGeom>
            <a:noFill/>
          </p:spPr>
          <p:txBody>
            <a:bodyPr wrap="none" rtlCol="0">
              <a:spAutoFit/>
            </a:bodyPr>
            <a:lstStyle/>
            <a:p>
              <a:r>
                <a:rPr kumimoji="1" lang="en-US" altLang="ja-JP" dirty="0"/>
                <a:t>Burnt Area A</a:t>
              </a:r>
              <a:r>
                <a:rPr kumimoji="1" lang="en-US" altLang="ja-JP" baseline="-25000" dirty="0"/>
                <a:t>f </a:t>
              </a:r>
              <a:r>
                <a:rPr kumimoji="1" lang="en-US" altLang="ja-JP" dirty="0"/>
                <a:t>(m</a:t>
              </a:r>
              <a:r>
                <a:rPr kumimoji="1" lang="en-US" altLang="ja-JP" baseline="30000" dirty="0"/>
                <a:t>2</a:t>
              </a:r>
              <a:r>
                <a:rPr kumimoji="1" lang="en-US" altLang="ja-JP" dirty="0"/>
                <a:t>)</a:t>
              </a:r>
              <a:endParaRPr kumimoji="1" lang="ja-JP" altLang="en-US" dirty="0"/>
            </a:p>
          </p:txBody>
        </p:sp>
        <p:sp>
          <p:nvSpPr>
            <p:cNvPr id="81" name="テキスト ボックス 80">
              <a:extLst>
                <a:ext uri="{FF2B5EF4-FFF2-40B4-BE49-F238E27FC236}">
                  <a16:creationId xmlns:a16="http://schemas.microsoft.com/office/drawing/2014/main" id="{41143BB6-20BD-4C2D-981C-D2323D2E308D}"/>
                </a:ext>
              </a:extLst>
            </p:cNvPr>
            <p:cNvSpPr txBox="1"/>
            <p:nvPr/>
          </p:nvSpPr>
          <p:spPr>
            <a:xfrm>
              <a:off x="3832191" y="4962360"/>
              <a:ext cx="1343060" cy="369332"/>
            </a:xfrm>
            <a:prstGeom prst="rect">
              <a:avLst/>
            </a:prstGeom>
            <a:noFill/>
          </p:spPr>
          <p:txBody>
            <a:bodyPr wrap="none" rtlCol="0">
              <a:spAutoFit/>
            </a:bodyPr>
            <a:lstStyle/>
            <a:p>
              <a:r>
                <a:rPr kumimoji="1" lang="en-US" altLang="ja-JP" dirty="0"/>
                <a:t>Time (min.)</a:t>
              </a:r>
              <a:endParaRPr kumimoji="1" lang="ja-JP" altLang="en-US" dirty="0"/>
            </a:p>
          </p:txBody>
        </p:sp>
        <p:sp>
          <p:nvSpPr>
            <p:cNvPr id="82" name="テキスト ボックス 81">
              <a:extLst>
                <a:ext uri="{FF2B5EF4-FFF2-40B4-BE49-F238E27FC236}">
                  <a16:creationId xmlns:a16="http://schemas.microsoft.com/office/drawing/2014/main" id="{E36E9EB7-4691-42D0-BF98-D95181C78BC1}"/>
                </a:ext>
              </a:extLst>
            </p:cNvPr>
            <p:cNvSpPr txBox="1"/>
            <p:nvPr/>
          </p:nvSpPr>
          <p:spPr>
            <a:xfrm>
              <a:off x="834644" y="4102356"/>
              <a:ext cx="900033" cy="502702"/>
            </a:xfrm>
            <a:prstGeom prst="rect">
              <a:avLst/>
            </a:prstGeom>
            <a:noFill/>
          </p:spPr>
          <p:txBody>
            <a:bodyPr wrap="square" rtlCol="0">
              <a:spAutoFit/>
            </a:bodyPr>
            <a:lstStyle/>
            <a:p>
              <a:pPr algn="l">
                <a:lnSpc>
                  <a:spcPts val="1600"/>
                </a:lnSpc>
              </a:pPr>
              <a:r>
                <a:rPr lang="en-US" altLang="ja-JP" sz="1600" dirty="0"/>
                <a:t>i</a:t>
              </a:r>
              <a:r>
                <a:rPr kumimoji="1" lang="en-US" altLang="ja-JP" sz="1600" dirty="0"/>
                <a:t>gnition </a:t>
              </a:r>
            </a:p>
            <a:p>
              <a:pPr algn="l">
                <a:lnSpc>
                  <a:spcPts val="1600"/>
                </a:lnSpc>
              </a:pPr>
              <a:r>
                <a:rPr kumimoji="1" lang="en-US" altLang="ja-JP" sz="1600" dirty="0"/>
                <a:t>time</a:t>
              </a:r>
              <a:endParaRPr kumimoji="1" lang="ja-JP" altLang="en-US" sz="1600" dirty="0"/>
            </a:p>
          </p:txBody>
        </p:sp>
        <p:sp>
          <p:nvSpPr>
            <p:cNvPr id="83" name="テキスト ボックス 82">
              <a:extLst>
                <a:ext uri="{FF2B5EF4-FFF2-40B4-BE49-F238E27FC236}">
                  <a16:creationId xmlns:a16="http://schemas.microsoft.com/office/drawing/2014/main" id="{E7D1C543-E7DC-46DC-96C0-02BABA826692}"/>
                </a:ext>
              </a:extLst>
            </p:cNvPr>
            <p:cNvSpPr txBox="1"/>
            <p:nvPr/>
          </p:nvSpPr>
          <p:spPr>
            <a:xfrm>
              <a:off x="1642286" y="4094542"/>
              <a:ext cx="1153239" cy="707886"/>
            </a:xfrm>
            <a:prstGeom prst="rect">
              <a:avLst/>
            </a:prstGeom>
            <a:noFill/>
          </p:spPr>
          <p:txBody>
            <a:bodyPr wrap="square" rtlCol="0">
              <a:spAutoFit/>
            </a:bodyPr>
            <a:lstStyle/>
            <a:p>
              <a:pPr algn="l">
                <a:lnSpc>
                  <a:spcPts val="1600"/>
                </a:lnSpc>
              </a:pPr>
              <a:r>
                <a:rPr lang="en-US" altLang="ja-JP" sz="1600" dirty="0">
                  <a:solidFill>
                    <a:srgbClr val="FF0000"/>
                  </a:solidFill>
                </a:rPr>
                <a:t>e</a:t>
              </a:r>
              <a:r>
                <a:rPr kumimoji="1" lang="en-US" altLang="ja-JP" sz="1600" dirty="0">
                  <a:solidFill>
                    <a:srgbClr val="FF0000"/>
                  </a:solidFill>
                </a:rPr>
                <a:t>stimated</a:t>
              </a:r>
            </a:p>
            <a:p>
              <a:pPr algn="l">
                <a:lnSpc>
                  <a:spcPts val="1600"/>
                </a:lnSpc>
              </a:pPr>
              <a:r>
                <a:rPr lang="en-US" altLang="ja-JP" sz="1600" dirty="0">
                  <a:solidFill>
                    <a:srgbClr val="FF0000"/>
                  </a:solidFill>
                </a:rPr>
                <a:t>i</a:t>
              </a:r>
              <a:r>
                <a:rPr kumimoji="1" lang="en-US" altLang="ja-JP" sz="1600" dirty="0">
                  <a:solidFill>
                    <a:srgbClr val="FF0000"/>
                  </a:solidFill>
                </a:rPr>
                <a:t>gnition</a:t>
              </a:r>
            </a:p>
            <a:p>
              <a:pPr algn="l">
                <a:lnSpc>
                  <a:spcPts val="1600"/>
                </a:lnSpc>
              </a:pPr>
              <a:r>
                <a:rPr kumimoji="1" lang="en-US" altLang="ja-JP" sz="1600" dirty="0">
                  <a:solidFill>
                    <a:srgbClr val="FF0000"/>
                  </a:solidFill>
                </a:rPr>
                <a:t>time</a:t>
              </a:r>
              <a:endParaRPr kumimoji="1" lang="ja-JP" altLang="en-US" sz="1600" dirty="0">
                <a:solidFill>
                  <a:srgbClr val="FF0000"/>
                </a:solidFill>
              </a:endParaRPr>
            </a:p>
          </p:txBody>
        </p:sp>
        <p:sp>
          <p:nvSpPr>
            <p:cNvPr id="84" name="テキスト ボックス 83">
              <a:extLst>
                <a:ext uri="{FF2B5EF4-FFF2-40B4-BE49-F238E27FC236}">
                  <a16:creationId xmlns:a16="http://schemas.microsoft.com/office/drawing/2014/main" id="{6F2A08D2-ACE4-4359-A2C7-790389B5627A}"/>
                </a:ext>
              </a:extLst>
            </p:cNvPr>
            <p:cNvSpPr txBox="1"/>
            <p:nvPr/>
          </p:nvSpPr>
          <p:spPr>
            <a:xfrm>
              <a:off x="2917906" y="4094369"/>
              <a:ext cx="1153239" cy="502702"/>
            </a:xfrm>
            <a:prstGeom prst="rect">
              <a:avLst/>
            </a:prstGeom>
            <a:noFill/>
          </p:spPr>
          <p:txBody>
            <a:bodyPr wrap="square" rtlCol="0">
              <a:spAutoFit/>
            </a:bodyPr>
            <a:lstStyle/>
            <a:p>
              <a:pPr algn="l">
                <a:lnSpc>
                  <a:spcPts val="1600"/>
                </a:lnSpc>
              </a:pPr>
              <a:r>
                <a:rPr lang="en-US" altLang="ja-JP" sz="1600" dirty="0"/>
                <a:t>first call</a:t>
              </a:r>
            </a:p>
            <a:p>
              <a:pPr algn="l">
                <a:lnSpc>
                  <a:spcPts val="1600"/>
                </a:lnSpc>
              </a:pPr>
              <a:r>
                <a:rPr kumimoji="1" lang="en-US" altLang="ja-JP" sz="1600" dirty="0"/>
                <a:t>time</a:t>
              </a:r>
              <a:endParaRPr kumimoji="1" lang="ja-JP" altLang="en-US" sz="1600" dirty="0"/>
            </a:p>
          </p:txBody>
        </p:sp>
        <p:sp>
          <p:nvSpPr>
            <p:cNvPr id="85" name="テキスト ボックス 84">
              <a:extLst>
                <a:ext uri="{FF2B5EF4-FFF2-40B4-BE49-F238E27FC236}">
                  <a16:creationId xmlns:a16="http://schemas.microsoft.com/office/drawing/2014/main" id="{22E9A899-FF64-48D6-857D-70A5208A34CF}"/>
                </a:ext>
              </a:extLst>
            </p:cNvPr>
            <p:cNvSpPr txBox="1"/>
            <p:nvPr/>
          </p:nvSpPr>
          <p:spPr>
            <a:xfrm>
              <a:off x="4278297" y="4099462"/>
              <a:ext cx="1437228" cy="502702"/>
            </a:xfrm>
            <a:prstGeom prst="rect">
              <a:avLst/>
            </a:prstGeom>
            <a:noFill/>
          </p:spPr>
          <p:txBody>
            <a:bodyPr wrap="square" rtlCol="0">
              <a:spAutoFit/>
            </a:bodyPr>
            <a:lstStyle/>
            <a:p>
              <a:pPr algn="l">
                <a:lnSpc>
                  <a:spcPts val="1600"/>
                </a:lnSpc>
              </a:pPr>
              <a:r>
                <a:rPr lang="en-US" altLang="ja-JP" sz="1600" dirty="0">
                  <a:solidFill>
                    <a:srgbClr val="FF0000"/>
                  </a:solidFill>
                </a:rPr>
                <a:t>start of water</a:t>
              </a:r>
            </a:p>
            <a:p>
              <a:pPr algn="l">
                <a:lnSpc>
                  <a:spcPts val="1600"/>
                </a:lnSpc>
              </a:pPr>
              <a:r>
                <a:rPr lang="en-US" altLang="ja-JP" sz="1600" dirty="0">
                  <a:solidFill>
                    <a:srgbClr val="FF0000"/>
                  </a:solidFill>
                </a:rPr>
                <a:t>spraying time</a:t>
              </a:r>
              <a:endParaRPr kumimoji="1" lang="ja-JP" altLang="en-US" sz="1600" dirty="0">
                <a:solidFill>
                  <a:srgbClr val="FF0000"/>
                </a:solidFill>
              </a:endParaRPr>
            </a:p>
          </p:txBody>
        </p:sp>
        <p:sp>
          <p:nvSpPr>
            <p:cNvPr id="86" name="テキスト ボックス 85">
              <a:extLst>
                <a:ext uri="{FF2B5EF4-FFF2-40B4-BE49-F238E27FC236}">
                  <a16:creationId xmlns:a16="http://schemas.microsoft.com/office/drawing/2014/main" id="{4E92C917-8E66-44F2-9466-9E814099D4EB}"/>
                </a:ext>
              </a:extLst>
            </p:cNvPr>
            <p:cNvSpPr txBox="1"/>
            <p:nvPr/>
          </p:nvSpPr>
          <p:spPr>
            <a:xfrm>
              <a:off x="5878063" y="4095394"/>
              <a:ext cx="1153239" cy="707886"/>
            </a:xfrm>
            <a:prstGeom prst="rect">
              <a:avLst/>
            </a:prstGeom>
            <a:noFill/>
          </p:spPr>
          <p:txBody>
            <a:bodyPr wrap="square" rtlCol="0">
              <a:spAutoFit/>
            </a:bodyPr>
            <a:lstStyle/>
            <a:p>
              <a:pPr algn="l">
                <a:lnSpc>
                  <a:spcPts val="1600"/>
                </a:lnSpc>
              </a:pPr>
              <a:r>
                <a:rPr lang="en-US" altLang="ja-JP" sz="1600" dirty="0"/>
                <a:t>under</a:t>
              </a:r>
            </a:p>
            <a:p>
              <a:pPr algn="l">
                <a:lnSpc>
                  <a:spcPts val="1600"/>
                </a:lnSpc>
              </a:pPr>
              <a:r>
                <a:rPr kumimoji="1" lang="en-US" altLang="ja-JP" sz="1600" dirty="0"/>
                <a:t>controlled</a:t>
              </a:r>
            </a:p>
            <a:p>
              <a:pPr algn="l">
                <a:lnSpc>
                  <a:spcPts val="1600"/>
                </a:lnSpc>
              </a:pPr>
              <a:r>
                <a:rPr kumimoji="1" lang="en-US" altLang="ja-JP" sz="1600" dirty="0"/>
                <a:t>time</a:t>
              </a:r>
              <a:endParaRPr kumimoji="1" lang="ja-JP" altLang="en-US" sz="1600" dirty="0"/>
            </a:p>
          </p:txBody>
        </p:sp>
        <p:sp>
          <p:nvSpPr>
            <p:cNvPr id="87" name="テキスト ボックス 86">
              <a:extLst>
                <a:ext uri="{FF2B5EF4-FFF2-40B4-BE49-F238E27FC236}">
                  <a16:creationId xmlns:a16="http://schemas.microsoft.com/office/drawing/2014/main" id="{C94F9171-5F03-4239-B417-F763D713F038}"/>
                </a:ext>
              </a:extLst>
            </p:cNvPr>
            <p:cNvSpPr txBox="1"/>
            <p:nvPr/>
          </p:nvSpPr>
          <p:spPr>
            <a:xfrm>
              <a:off x="6847411" y="4058584"/>
              <a:ext cx="1343060" cy="707886"/>
            </a:xfrm>
            <a:prstGeom prst="rect">
              <a:avLst/>
            </a:prstGeom>
            <a:noFill/>
          </p:spPr>
          <p:txBody>
            <a:bodyPr wrap="square" rtlCol="0">
              <a:spAutoFit/>
            </a:bodyPr>
            <a:lstStyle/>
            <a:p>
              <a:pPr algn="l">
                <a:lnSpc>
                  <a:spcPts val="1600"/>
                </a:lnSpc>
              </a:pPr>
              <a:r>
                <a:rPr lang="en-US" altLang="ja-JP" sz="1600" dirty="0"/>
                <a:t>completely</a:t>
              </a:r>
            </a:p>
            <a:p>
              <a:pPr algn="l">
                <a:lnSpc>
                  <a:spcPts val="1600"/>
                </a:lnSpc>
              </a:pPr>
              <a:r>
                <a:rPr kumimoji="1" lang="en-US" altLang="ja-JP" sz="1600" dirty="0"/>
                <a:t>extinguished</a:t>
              </a:r>
            </a:p>
            <a:p>
              <a:pPr algn="l">
                <a:lnSpc>
                  <a:spcPts val="1600"/>
                </a:lnSpc>
              </a:pPr>
              <a:r>
                <a:rPr kumimoji="1" lang="en-US" altLang="ja-JP" sz="1600" dirty="0"/>
                <a:t>time</a:t>
              </a:r>
              <a:endParaRPr kumimoji="1" lang="ja-JP" altLang="en-US" sz="1600" dirty="0"/>
            </a:p>
          </p:txBody>
        </p:sp>
      </p:grpSp>
      <mc:AlternateContent xmlns:mc="http://schemas.openxmlformats.org/markup-compatibility/2006">
        <mc:Choice xmlns:a14="http://schemas.microsoft.com/office/drawing/2010/main" Requires="a14">
          <p:sp>
            <p:nvSpPr>
              <p:cNvPr id="90" name="テキスト ボックス 89">
                <a:extLst>
                  <a:ext uri="{FF2B5EF4-FFF2-40B4-BE49-F238E27FC236}">
                    <a16:creationId xmlns:a16="http://schemas.microsoft.com/office/drawing/2014/main" id="{F619AC99-D060-41D8-B496-7E8085D83DA3}"/>
                  </a:ext>
                </a:extLst>
              </p:cNvPr>
              <p:cNvSpPr txBox="1"/>
              <p:nvPr/>
            </p:nvSpPr>
            <p:spPr>
              <a:xfrm>
                <a:off x="462018" y="5440829"/>
                <a:ext cx="3703346" cy="6281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𝐹𝐺𝑅</m:t>
                      </m:r>
                      <m:d>
                        <m:dPr>
                          <m:ctrlPr>
                            <a:rPr kumimoji="1" lang="en-US" altLang="ja-JP" b="0" i="1" smtClean="0">
                              <a:latin typeface="Cambria Math" panose="02040503050406030204" pitchFamily="18" charset="0"/>
                            </a:rPr>
                          </m:ctrlPr>
                        </m:dPr>
                        <m:e>
                          <m:r>
                            <a:rPr kumimoji="1" lang="ja-JP" altLang="en-US" b="0" i="1" smtClean="0">
                              <a:latin typeface="Cambria Math" panose="02040503050406030204" pitchFamily="18" charset="0"/>
                            </a:rPr>
                            <m:t>𝛼</m:t>
                          </m:r>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𝑄</m:t>
                              </m:r>
                            </m:e>
                            <m:sub>
                              <m:r>
                                <a:rPr kumimoji="1" lang="en-US" altLang="ja-JP" b="0" i="1" smtClean="0">
                                  <a:latin typeface="Cambria Math" panose="02040503050406030204" pitchFamily="18" charset="0"/>
                                </a:rPr>
                                <m:t>𝑓</m:t>
                              </m:r>
                            </m:sub>
                          </m:sSub>
                        </m:num>
                        <m:den>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𝑡</m:t>
                              </m:r>
                            </m:e>
                            <m:sup>
                              <m:r>
                                <a:rPr kumimoji="1" lang="en-US" altLang="ja-JP" b="0" i="1" smtClean="0">
                                  <a:latin typeface="Cambria Math" panose="02040503050406030204" pitchFamily="18" charset="0"/>
                                </a:rPr>
                                <m:t>2</m:t>
                              </m:r>
                            </m:sup>
                          </m:sSup>
                        </m:den>
                      </m:f>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𝑞</m:t>
                          </m:r>
                        </m:e>
                        <m:sup>
                          <m:r>
                            <a:rPr kumimoji="1" lang="en-US" altLang="ja-JP" b="0" i="1" smtClean="0">
                              <a:latin typeface="Cambria Math" panose="02040503050406030204" pitchFamily="18" charset="0"/>
                            </a:rPr>
                            <m:t>"</m:t>
                          </m:r>
                        </m:sup>
                      </m:sSup>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𝑓</m:t>
                              </m:r>
                            </m:sub>
                          </m:sSub>
                        </m:num>
                        <m:den>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kumimoji="1" lang="en-US" altLang="ja-JP" b="0" i="1" smtClean="0">
                                      <a:latin typeface="Cambria Math" panose="02040503050406030204" pitchFamily="18" charset="0"/>
                                    </a:rPr>
                                    <m:t>𝑓</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kumimoji="1" lang="en-US" altLang="ja-JP" b="0" i="1" smtClean="0">
                                      <a:latin typeface="Cambria Math" panose="02040503050406030204" pitchFamily="18" charset="0"/>
                                    </a:rPr>
                                    <m:t>𝑠</m:t>
                                  </m:r>
                                </m:sub>
                              </m:sSub>
                            </m:e>
                          </m:d>
                        </m:den>
                      </m:f>
                    </m:oMath>
                  </m:oMathPara>
                </a14:m>
                <a:endParaRPr kumimoji="1" lang="ja-JP" altLang="en-US" dirty="0"/>
              </a:p>
            </p:txBody>
          </p:sp>
        </mc:Choice>
        <mc:Fallback>
          <p:sp>
            <p:nvSpPr>
              <p:cNvPr id="90" name="テキスト ボックス 89">
                <a:extLst>
                  <a:ext uri="{FF2B5EF4-FFF2-40B4-BE49-F238E27FC236}">
                    <a16:creationId xmlns:a16="http://schemas.microsoft.com/office/drawing/2014/main" id="{F619AC99-D060-41D8-B496-7E8085D83DA3}"/>
                  </a:ext>
                </a:extLst>
              </p:cNvPr>
              <p:cNvSpPr txBox="1">
                <a:spLocks noRot="1" noChangeAspect="1" noMove="1" noResize="1" noEditPoints="1" noAdjustHandles="1" noChangeArrowheads="1" noChangeShapeType="1" noTextEdit="1"/>
              </p:cNvSpPr>
              <p:nvPr/>
            </p:nvSpPr>
            <p:spPr>
              <a:xfrm>
                <a:off x="462018" y="5440829"/>
                <a:ext cx="3703346" cy="62818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1" name="テキスト ボックス 90">
                <a:extLst>
                  <a:ext uri="{FF2B5EF4-FFF2-40B4-BE49-F238E27FC236}">
                    <a16:creationId xmlns:a16="http://schemas.microsoft.com/office/drawing/2014/main" id="{AD4A27AC-51DE-41B8-AFC2-B0F753A49380}"/>
                  </a:ext>
                </a:extLst>
              </p:cNvPr>
              <p:cNvSpPr txBox="1"/>
              <p:nvPr/>
            </p:nvSpPr>
            <p:spPr>
              <a:xfrm>
                <a:off x="4085816" y="5402093"/>
                <a:ext cx="4504239" cy="5624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𝑞</m:t>
                          </m:r>
                        </m:e>
                        <m:sup>
                          <m:r>
                            <a:rPr kumimoji="1" lang="en-US" altLang="ja-JP" b="0" i="1" smtClean="0">
                              <a:latin typeface="Cambria Math" panose="02040503050406030204" pitchFamily="18" charset="0"/>
                            </a:rPr>
                            <m:t>"</m:t>
                          </m:r>
                        </m:sup>
                      </m:sSup>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𝑞</m:t>
                          </m:r>
                        </m:e>
                        <m:sub>
                          <m:r>
                            <a:rPr kumimoji="1" lang="en-US" altLang="ja-JP" b="0" i="1" smtClean="0">
                              <a:latin typeface="Cambria Math" panose="02040503050406030204" pitchFamily="18" charset="0"/>
                            </a:rPr>
                            <m:t>𝑠</m:t>
                          </m:r>
                        </m:sub>
                        <m:sup>
                          <m:r>
                            <a:rPr kumimoji="1" lang="en-US" altLang="ja-JP" b="0" i="1" smtClean="0">
                              <a:latin typeface="Cambria Math" panose="02040503050406030204" pitchFamily="18" charset="0"/>
                            </a:rPr>
                            <m:t>"</m:t>
                          </m:r>
                        </m:sup>
                      </m:sSubSup>
                      <m:r>
                        <a:rPr kumimoji="1" lang="en-US" altLang="ja-JP" b="0" i="1" smtClean="0">
                          <a:latin typeface="Cambria Math" panose="02040503050406030204" pitchFamily="18" charset="0"/>
                          <a:ea typeface="Cambria Math" panose="02040503050406030204" pitchFamily="18" charset="0"/>
                        </a:rPr>
                        <m:t>×</m:t>
                      </m:r>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𝐴</m:t>
                          </m:r>
                        </m:e>
                        <m:sub>
                          <m:r>
                            <a:rPr kumimoji="1" lang="en-US" altLang="ja-JP" b="0" i="1" smtClean="0">
                              <a:latin typeface="Cambria Math" panose="02040503050406030204" pitchFamily="18" charset="0"/>
                              <a:ea typeface="Cambria Math" panose="02040503050406030204" pitchFamily="18" charset="0"/>
                            </a:rPr>
                            <m:t>𝑓𝑢𝑒𝑙</m:t>
                          </m:r>
                        </m:sub>
                      </m:sSub>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rPr>
                        <m:t>130</m:t>
                      </m:r>
                      <m:r>
                        <a:rPr kumimoji="1" lang="en-US" altLang="ja-JP" b="0" i="1" smtClean="0">
                          <a:latin typeface="Cambria Math" panose="02040503050406030204" pitchFamily="18" charset="0"/>
                          <a:ea typeface="Cambria Math" panose="02040503050406030204" pitchFamily="18" charset="0"/>
                        </a:rPr>
                        <m:t>×0.54</m:t>
                      </m:r>
                      <m:sSup>
                        <m:sSupPr>
                          <m:ctrlPr>
                            <a:rPr kumimoji="1" lang="en-US" altLang="ja-JP" b="0" i="1" smtClean="0">
                              <a:latin typeface="Cambria Math" panose="02040503050406030204" pitchFamily="18" charset="0"/>
                              <a:ea typeface="Cambria Math" panose="02040503050406030204" pitchFamily="18" charset="0"/>
                            </a:rPr>
                          </m:ctrlPr>
                        </m:sSupPr>
                        <m:e>
                          <m:d>
                            <m:dPr>
                              <m:ctrlPr>
                                <a:rPr lang="en-US" altLang="ja-JP" i="1">
                                  <a:latin typeface="Cambria Math" panose="02040503050406030204" pitchFamily="18" charset="0"/>
                                  <a:ea typeface="Cambria Math" panose="02040503050406030204" pitchFamily="18" charset="0"/>
                                </a:rPr>
                              </m:ctrlPr>
                            </m:dPr>
                            <m:e>
                              <m:f>
                                <m:fPr>
                                  <m:ctrlPr>
                                    <a:rPr lang="en-US" altLang="ja-JP" i="1">
                                      <a:latin typeface="Cambria Math" panose="02040503050406030204" pitchFamily="18" charset="0"/>
                                      <a:ea typeface="Cambria Math" panose="02040503050406030204" pitchFamily="18" charset="0"/>
                                    </a:rPr>
                                  </m:ctrlPr>
                                </m:fPr>
                                <m:num>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𝑞</m:t>
                                      </m:r>
                                    </m:e>
                                    <m:sub>
                                      <m:r>
                                        <a:rPr lang="en-US" altLang="ja-JP" i="1">
                                          <a:latin typeface="Cambria Math" panose="02040503050406030204" pitchFamily="18" charset="0"/>
                                          <a:ea typeface="Cambria Math" panose="02040503050406030204" pitchFamily="18" charset="0"/>
                                        </a:rPr>
                                        <m:t>𝑙</m:t>
                                      </m:r>
                                    </m:sub>
                                  </m:sSub>
                                </m:num>
                                <m:den>
                                  <m:r>
                                    <a:rPr lang="en-US" altLang="ja-JP" i="1">
                                      <a:latin typeface="Cambria Math" panose="02040503050406030204" pitchFamily="18" charset="0"/>
                                      <a:ea typeface="Cambria Math" panose="02040503050406030204" pitchFamily="18" charset="0"/>
                                    </a:rPr>
                                    <m:t>16</m:t>
                                  </m:r>
                                </m:den>
                              </m:f>
                            </m:e>
                          </m:d>
                        </m:e>
                        <m:sup>
                          <m:f>
                            <m:fPr>
                              <m:type m:val="lin"/>
                              <m:ctrlPr>
                                <a:rPr kumimoji="1" lang="en-US" altLang="ja-JP" b="0" i="1" smtClean="0">
                                  <a:latin typeface="Cambria Math" panose="02040503050406030204" pitchFamily="18" charset="0"/>
                                  <a:ea typeface="Cambria Math" panose="02040503050406030204" pitchFamily="18" charset="0"/>
                                </a:rPr>
                              </m:ctrlPr>
                            </m:fPr>
                            <m:num>
                              <m:r>
                                <a:rPr kumimoji="1" lang="en-US" altLang="ja-JP" b="0" i="1" smtClean="0">
                                  <a:latin typeface="Cambria Math" panose="02040503050406030204" pitchFamily="18" charset="0"/>
                                  <a:ea typeface="Cambria Math" panose="02040503050406030204" pitchFamily="18" charset="0"/>
                                </a:rPr>
                                <m:t>1</m:t>
                              </m:r>
                            </m:num>
                            <m:den>
                              <m:r>
                                <a:rPr kumimoji="1" lang="en-US" altLang="ja-JP" b="0" i="1" smtClean="0">
                                  <a:latin typeface="Cambria Math" panose="02040503050406030204" pitchFamily="18" charset="0"/>
                                  <a:ea typeface="Cambria Math" panose="02040503050406030204" pitchFamily="18" charset="0"/>
                                </a:rPr>
                                <m:t>3</m:t>
                              </m:r>
                            </m:den>
                          </m:f>
                        </m:sup>
                      </m:sSup>
                    </m:oMath>
                  </m:oMathPara>
                </a14:m>
                <a:endParaRPr kumimoji="1" lang="ja-JP" altLang="en-US" dirty="0"/>
              </a:p>
            </p:txBody>
          </p:sp>
        </mc:Choice>
        <mc:Fallback xmlns="">
          <p:sp>
            <p:nvSpPr>
              <p:cNvPr id="91" name="テキスト ボックス 90">
                <a:extLst>
                  <a:ext uri="{FF2B5EF4-FFF2-40B4-BE49-F238E27FC236}">
                    <a16:creationId xmlns:a16="http://schemas.microsoft.com/office/drawing/2014/main" id="{AD4A27AC-51DE-41B8-AFC2-B0F753A49380}"/>
                  </a:ext>
                </a:extLst>
              </p:cNvPr>
              <p:cNvSpPr txBox="1">
                <a:spLocks noRot="1" noChangeAspect="1" noMove="1" noResize="1" noEditPoints="1" noAdjustHandles="1" noChangeArrowheads="1" noChangeShapeType="1" noTextEdit="1"/>
              </p:cNvSpPr>
              <p:nvPr/>
            </p:nvSpPr>
            <p:spPr>
              <a:xfrm>
                <a:off x="4085816" y="5402093"/>
                <a:ext cx="4504239" cy="562462"/>
              </a:xfrm>
              <a:prstGeom prst="rect">
                <a:avLst/>
              </a:prstGeom>
              <a:blipFill>
                <a:blip r:embed="rId4"/>
                <a:stretch>
                  <a:fillRect/>
                </a:stretch>
              </a:blipFill>
            </p:spPr>
            <p:txBody>
              <a:bodyPr/>
              <a:lstStyle/>
              <a:p>
                <a:r>
                  <a:rPr lang="ja-JP" altLang="en-US">
                    <a:noFill/>
                  </a:rPr>
                  <a:t> </a:t>
                </a:r>
              </a:p>
            </p:txBody>
          </p:sp>
        </mc:Fallback>
      </mc:AlternateContent>
      <p:sp>
        <p:nvSpPr>
          <p:cNvPr id="5" name="楕円 4"/>
          <p:cNvSpPr/>
          <p:nvPr/>
        </p:nvSpPr>
        <p:spPr bwMode="auto">
          <a:xfrm>
            <a:off x="959163" y="1123675"/>
            <a:ext cx="468000" cy="468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70" name="楕円 69"/>
          <p:cNvSpPr/>
          <p:nvPr/>
        </p:nvSpPr>
        <p:spPr bwMode="auto">
          <a:xfrm>
            <a:off x="1581149" y="3790996"/>
            <a:ext cx="468000" cy="468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71" name="楕円 70"/>
          <p:cNvSpPr/>
          <p:nvPr/>
        </p:nvSpPr>
        <p:spPr bwMode="auto">
          <a:xfrm>
            <a:off x="4207669" y="3790505"/>
            <a:ext cx="468000" cy="468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89" name="Rectangle 40">
            <a:extLst>
              <a:ext uri="{FF2B5EF4-FFF2-40B4-BE49-F238E27FC236}">
                <a16:creationId xmlns:a16="http://schemas.microsoft.com/office/drawing/2014/main" id="{B81C1DEE-06D2-B606-99A7-876D5591D57B}"/>
              </a:ext>
            </a:extLst>
          </p:cNvPr>
          <p:cNvSpPr>
            <a:spLocks noChangeArrowheads="1"/>
          </p:cNvSpPr>
          <p:nvPr/>
        </p:nvSpPr>
        <p:spPr bwMode="auto">
          <a:xfrm>
            <a:off x="1482726" y="3119411"/>
            <a:ext cx="72295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300" b="1" i="0" u="none" strike="noStrike" cap="none" normalizeH="0" baseline="0" dirty="0">
                <a:ln>
                  <a:noFill/>
                </a:ln>
                <a:solidFill>
                  <a:srgbClr val="FF9933"/>
                </a:solidFill>
                <a:effectLst/>
              </a:rPr>
              <a:t>A</a:t>
            </a:r>
            <a:r>
              <a:rPr kumimoji="0" lang="ja-JP" altLang="en-US" sz="2300" b="1" dirty="0">
                <a:solidFill>
                  <a:srgbClr val="FF9933"/>
                </a:solidFill>
              </a:rPr>
              <a:t>≒</a:t>
            </a:r>
            <a:r>
              <a:rPr kumimoji="0" lang="en-US" altLang="ja-JP" sz="2300" b="1" dirty="0">
                <a:solidFill>
                  <a:srgbClr val="FF9933"/>
                </a:solidFill>
              </a:rPr>
              <a:t>C</a:t>
            </a:r>
            <a:endParaRPr kumimoji="0" lang="ja-JP" altLang="ja-JP" sz="1800" b="1" i="0" u="none" strike="noStrike" cap="none" normalizeH="0" baseline="0" dirty="0">
              <a:ln>
                <a:noFill/>
              </a:ln>
              <a:solidFill>
                <a:srgbClr val="FF9933"/>
              </a:solidFill>
              <a:effectLst/>
            </a:endParaRPr>
          </a:p>
        </p:txBody>
      </p:sp>
      <p:sp>
        <p:nvSpPr>
          <p:cNvPr id="92" name="Rectangle 40">
            <a:extLst>
              <a:ext uri="{FF2B5EF4-FFF2-40B4-BE49-F238E27FC236}">
                <a16:creationId xmlns:a16="http://schemas.microsoft.com/office/drawing/2014/main" id="{A455B287-13FE-90C2-9BFA-E37D9CD5F639}"/>
              </a:ext>
            </a:extLst>
          </p:cNvPr>
          <p:cNvSpPr>
            <a:spLocks noChangeArrowheads="1"/>
          </p:cNvSpPr>
          <p:nvPr/>
        </p:nvSpPr>
        <p:spPr bwMode="auto">
          <a:xfrm>
            <a:off x="4900378" y="865420"/>
            <a:ext cx="67165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300" b="1" dirty="0">
                <a:solidFill>
                  <a:srgbClr val="FF9933"/>
                </a:solidFill>
              </a:rPr>
              <a:t>E</a:t>
            </a:r>
            <a:r>
              <a:rPr kumimoji="0" lang="ja-JP" altLang="en-US" sz="2300" b="1" dirty="0">
                <a:solidFill>
                  <a:srgbClr val="FF9933"/>
                </a:solidFill>
              </a:rPr>
              <a:t>≒</a:t>
            </a:r>
            <a:r>
              <a:rPr kumimoji="0" lang="en-US" altLang="ja-JP" sz="2300" b="1" dirty="0">
                <a:solidFill>
                  <a:srgbClr val="FF9933"/>
                </a:solidFill>
              </a:rPr>
              <a:t>F</a:t>
            </a:r>
            <a:endParaRPr kumimoji="0" lang="ja-JP" altLang="ja-JP" sz="1800" b="1" i="0" u="none" strike="noStrike" cap="none" normalizeH="0" baseline="0" dirty="0">
              <a:ln>
                <a:noFill/>
              </a:ln>
              <a:solidFill>
                <a:srgbClr val="FF9933"/>
              </a:solidFill>
              <a:effectLst/>
            </a:endParaRPr>
          </a:p>
        </p:txBody>
      </p:sp>
      <p:sp>
        <p:nvSpPr>
          <p:cNvPr id="93" name="楕円 92">
            <a:extLst>
              <a:ext uri="{FF2B5EF4-FFF2-40B4-BE49-F238E27FC236}">
                <a16:creationId xmlns:a16="http://schemas.microsoft.com/office/drawing/2014/main" id="{42797164-321D-6047-4C49-E923E117FF81}"/>
              </a:ext>
            </a:extLst>
          </p:cNvPr>
          <p:cNvSpPr/>
          <p:nvPr/>
        </p:nvSpPr>
        <p:spPr bwMode="auto">
          <a:xfrm>
            <a:off x="2995195" y="5342252"/>
            <a:ext cx="468000" cy="468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94" name="楕円 93">
            <a:extLst>
              <a:ext uri="{FF2B5EF4-FFF2-40B4-BE49-F238E27FC236}">
                <a16:creationId xmlns:a16="http://schemas.microsoft.com/office/drawing/2014/main" id="{7CF8B400-4CFA-BDF2-84DB-195AC44AEA73}"/>
              </a:ext>
            </a:extLst>
          </p:cNvPr>
          <p:cNvSpPr/>
          <p:nvPr/>
        </p:nvSpPr>
        <p:spPr bwMode="auto">
          <a:xfrm>
            <a:off x="2761195" y="5753242"/>
            <a:ext cx="468000" cy="468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95" name="楕円 94">
            <a:extLst>
              <a:ext uri="{FF2B5EF4-FFF2-40B4-BE49-F238E27FC236}">
                <a16:creationId xmlns:a16="http://schemas.microsoft.com/office/drawing/2014/main" id="{CE504BB9-3AE2-0EE1-3FA0-E60D750D4512}"/>
              </a:ext>
            </a:extLst>
          </p:cNvPr>
          <p:cNvSpPr/>
          <p:nvPr/>
        </p:nvSpPr>
        <p:spPr bwMode="auto">
          <a:xfrm>
            <a:off x="3249614" y="5749004"/>
            <a:ext cx="468000" cy="468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Tree>
    <p:extLst>
      <p:ext uri="{BB962C8B-B14F-4D97-AF65-F5344CB8AC3E}">
        <p14:creationId xmlns:p14="http://schemas.microsoft.com/office/powerpoint/2010/main" val="234866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5275" y="213609"/>
            <a:ext cx="8553450" cy="615950"/>
          </a:xfrm>
        </p:spPr>
        <p:txBody>
          <a:bodyPr/>
          <a:lstStyle/>
          <a:p>
            <a:r>
              <a:rPr lang="en-US" altLang="ja-JP" dirty="0"/>
              <a:t>Definition of FGR in the Japanese Building Code</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9" name="コンテンツ プレースホルダー 2">
            <a:extLst>
              <a:ext uri="{FF2B5EF4-FFF2-40B4-BE49-F238E27FC236}">
                <a16:creationId xmlns:a16="http://schemas.microsoft.com/office/drawing/2014/main" id="{7B1B8209-B6CB-ED15-F1A2-D0A82B5970C8}"/>
              </a:ext>
            </a:extLst>
          </p:cNvPr>
          <p:cNvSpPr>
            <a:spLocks noGrp="1"/>
          </p:cNvSpPr>
          <p:nvPr>
            <p:ph idx="1"/>
          </p:nvPr>
        </p:nvSpPr>
        <p:spPr>
          <a:xfrm>
            <a:off x="295275" y="1371600"/>
            <a:ext cx="8372864" cy="1250302"/>
          </a:xfrm>
          <a:ln>
            <a:solidFill>
              <a:srgbClr val="0000FF"/>
            </a:solidFill>
          </a:ln>
        </p:spPr>
        <p:txBody>
          <a:bodyPr/>
          <a:lstStyle/>
          <a:p>
            <a:pPr marL="0" indent="0" algn="just">
              <a:buNone/>
            </a:pPr>
            <a:r>
              <a:rPr lang="en-US" altLang="ja-JP" sz="2400" dirty="0">
                <a:latin typeface="+mj-lt"/>
              </a:rPr>
              <a:t>In the Japanese building code, FGR is calculated using  the heat of combustible per unit floor area (</a:t>
            </a:r>
            <a:r>
              <a:rPr lang="en-US" altLang="ja-JP" sz="2400" i="1" dirty="0" err="1">
                <a:latin typeface="+mj-lt"/>
              </a:rPr>
              <a:t>q</a:t>
            </a:r>
            <a:r>
              <a:rPr lang="en-US" altLang="ja-JP" sz="2400" baseline="-25000" dirty="0" err="1">
                <a:latin typeface="+mj-lt"/>
              </a:rPr>
              <a:t>l</a:t>
            </a:r>
            <a:r>
              <a:rPr lang="en-US" altLang="ja-JP" sz="2400" dirty="0">
                <a:latin typeface="+mj-lt"/>
              </a:rPr>
              <a:t>), that is set for each of the </a:t>
            </a:r>
            <a:r>
              <a:rPr lang="en-US" altLang="ja-JP" sz="2400" dirty="0">
                <a:solidFill>
                  <a:srgbClr val="FF9933"/>
                </a:solidFill>
                <a:latin typeface="+mj-lt"/>
              </a:rPr>
              <a:t>22 types </a:t>
            </a:r>
            <a:r>
              <a:rPr lang="en-US" altLang="ja-JP" sz="2400" dirty="0">
                <a:latin typeface="+mj-lt"/>
              </a:rPr>
              <a:t>of room uses</a:t>
            </a:r>
          </a:p>
        </p:txBody>
      </p:sp>
      <p:pic>
        <p:nvPicPr>
          <p:cNvPr id="26" name="図 25">
            <a:extLst>
              <a:ext uri="{FF2B5EF4-FFF2-40B4-BE49-F238E27FC236}">
                <a16:creationId xmlns:a16="http://schemas.microsoft.com/office/drawing/2014/main" id="{3C0BBC6D-A890-7CDB-DAB5-4839B7A417B7}"/>
              </a:ext>
            </a:extLst>
          </p:cNvPr>
          <p:cNvPicPr>
            <a:picLocks noChangeAspect="1"/>
          </p:cNvPicPr>
          <p:nvPr/>
        </p:nvPicPr>
        <p:blipFill rotWithShape="1">
          <a:blip r:embed="rId3"/>
          <a:srcRect b="4044"/>
          <a:stretch/>
        </p:blipFill>
        <p:spPr>
          <a:xfrm>
            <a:off x="145305" y="2962736"/>
            <a:ext cx="5555700" cy="3198636"/>
          </a:xfrm>
          <a:prstGeom prst="rect">
            <a:avLst/>
          </a:prstGeom>
        </p:spPr>
      </p:pic>
      <p:pic>
        <p:nvPicPr>
          <p:cNvPr id="27" name="図 26">
            <a:extLst>
              <a:ext uri="{FF2B5EF4-FFF2-40B4-BE49-F238E27FC236}">
                <a16:creationId xmlns:a16="http://schemas.microsoft.com/office/drawing/2014/main" id="{772D0AC6-032D-5BC6-779A-6F33D1BE3EF6}"/>
              </a:ext>
            </a:extLst>
          </p:cNvPr>
          <p:cNvPicPr>
            <a:picLocks noChangeAspect="1"/>
          </p:cNvPicPr>
          <p:nvPr/>
        </p:nvPicPr>
        <p:blipFill>
          <a:blip r:embed="rId4"/>
          <a:stretch>
            <a:fillRect/>
          </a:stretch>
        </p:blipFill>
        <p:spPr>
          <a:xfrm>
            <a:off x="1326792" y="3275911"/>
            <a:ext cx="3030606" cy="679822"/>
          </a:xfrm>
          <a:prstGeom prst="rect">
            <a:avLst/>
          </a:prstGeom>
          <a:ln>
            <a:solidFill>
              <a:srgbClr val="FF0000"/>
            </a:solidFill>
          </a:ln>
        </p:spPr>
      </p:pic>
      <p:pic>
        <p:nvPicPr>
          <p:cNvPr id="28" name="図 27">
            <a:extLst>
              <a:ext uri="{FF2B5EF4-FFF2-40B4-BE49-F238E27FC236}">
                <a16:creationId xmlns:a16="http://schemas.microsoft.com/office/drawing/2014/main" id="{11444595-DF99-731C-CA4B-2E5A9ABFC3BE}"/>
              </a:ext>
            </a:extLst>
          </p:cNvPr>
          <p:cNvPicPr>
            <a:picLocks noChangeAspect="1"/>
          </p:cNvPicPr>
          <p:nvPr/>
        </p:nvPicPr>
        <p:blipFill>
          <a:blip r:embed="rId5"/>
          <a:stretch>
            <a:fillRect/>
          </a:stretch>
        </p:blipFill>
        <p:spPr>
          <a:xfrm>
            <a:off x="5846848" y="2824522"/>
            <a:ext cx="2821291" cy="1581316"/>
          </a:xfrm>
          <a:prstGeom prst="rect">
            <a:avLst/>
          </a:prstGeom>
        </p:spPr>
      </p:pic>
      <p:pic>
        <p:nvPicPr>
          <p:cNvPr id="29" name="図 28">
            <a:extLst>
              <a:ext uri="{FF2B5EF4-FFF2-40B4-BE49-F238E27FC236}">
                <a16:creationId xmlns:a16="http://schemas.microsoft.com/office/drawing/2014/main" id="{7FC594D5-2ABE-7035-CC95-2F1FFE2E5011}"/>
              </a:ext>
            </a:extLst>
          </p:cNvPr>
          <p:cNvPicPr>
            <a:picLocks noChangeAspect="1"/>
          </p:cNvPicPr>
          <p:nvPr/>
        </p:nvPicPr>
        <p:blipFill>
          <a:blip r:embed="rId6"/>
          <a:stretch>
            <a:fillRect/>
          </a:stretch>
        </p:blipFill>
        <p:spPr>
          <a:xfrm>
            <a:off x="5846848" y="4678680"/>
            <a:ext cx="2821291" cy="1634902"/>
          </a:xfrm>
          <a:prstGeom prst="rect">
            <a:avLst/>
          </a:prstGeom>
        </p:spPr>
      </p:pic>
      <p:sp>
        <p:nvSpPr>
          <p:cNvPr id="30" name="テキスト ボックス 29">
            <a:extLst>
              <a:ext uri="{FF2B5EF4-FFF2-40B4-BE49-F238E27FC236}">
                <a16:creationId xmlns:a16="http://schemas.microsoft.com/office/drawing/2014/main" id="{37683279-86B3-AADC-AB1E-3F3FDF8EF400}"/>
              </a:ext>
            </a:extLst>
          </p:cNvPr>
          <p:cNvSpPr txBox="1"/>
          <p:nvPr/>
        </p:nvSpPr>
        <p:spPr>
          <a:xfrm>
            <a:off x="5846848" y="5710860"/>
            <a:ext cx="2821291" cy="646331"/>
          </a:xfrm>
          <a:prstGeom prst="rect">
            <a:avLst/>
          </a:prstGeom>
          <a:noFill/>
        </p:spPr>
        <p:txBody>
          <a:bodyPr wrap="square" rtlCol="0">
            <a:spAutoFit/>
          </a:bodyPr>
          <a:lstStyle/>
          <a:p>
            <a:r>
              <a:rPr lang="en-US" altLang="ja-JP" dirty="0">
                <a:solidFill>
                  <a:schemeClr val="bg1">
                    <a:lumMod val="95000"/>
                  </a:schemeClr>
                </a:solidFill>
                <a:effectLst>
                  <a:outerShdw blurRad="38100" dist="38100" dir="2700000" algn="tl">
                    <a:srgbClr val="000000">
                      <a:alpha val="43137"/>
                    </a:srgbClr>
                  </a:outerShdw>
                </a:effectLst>
                <a:latin typeface="+mj-lt"/>
              </a:rPr>
              <a:t>Storage</a:t>
            </a:r>
          </a:p>
          <a:p>
            <a:r>
              <a:rPr lang="ja-JP" altLang="en-US" dirty="0">
                <a:solidFill>
                  <a:schemeClr val="bg1">
                    <a:lumMod val="95000"/>
                  </a:schemeClr>
                </a:solidFill>
                <a:effectLst>
                  <a:outerShdw blurRad="38100" dist="38100" dir="2700000" algn="tl">
                    <a:srgbClr val="000000">
                      <a:alpha val="43137"/>
                    </a:srgbClr>
                  </a:outerShdw>
                </a:effectLst>
                <a:latin typeface="+mj-lt"/>
              </a:rPr>
              <a:t>（</a:t>
            </a:r>
            <a:r>
              <a:rPr lang="en-US" altLang="ja-JP" dirty="0" err="1">
                <a:solidFill>
                  <a:schemeClr val="bg1">
                    <a:lumMod val="95000"/>
                  </a:schemeClr>
                </a:solidFill>
                <a:effectLst>
                  <a:outerShdw blurRad="38100" dist="38100" dir="2700000" algn="tl">
                    <a:srgbClr val="000000">
                      <a:alpha val="43137"/>
                    </a:srgbClr>
                  </a:outerShdw>
                </a:effectLst>
                <a:latin typeface="+mj-lt"/>
              </a:rPr>
              <a:t>q</a:t>
            </a:r>
            <a:r>
              <a:rPr lang="en-US" altLang="ja-JP" baseline="-25000" dirty="0" err="1">
                <a:solidFill>
                  <a:schemeClr val="bg1">
                    <a:lumMod val="95000"/>
                  </a:schemeClr>
                </a:solidFill>
                <a:effectLst>
                  <a:outerShdw blurRad="38100" dist="38100" dir="2700000" algn="tl">
                    <a:srgbClr val="000000">
                      <a:alpha val="43137"/>
                    </a:srgbClr>
                  </a:outerShdw>
                </a:effectLst>
                <a:latin typeface="+mj-lt"/>
              </a:rPr>
              <a:t>l</a:t>
            </a:r>
            <a:r>
              <a:rPr lang="en-US" altLang="ja-JP" dirty="0">
                <a:solidFill>
                  <a:schemeClr val="bg1">
                    <a:lumMod val="95000"/>
                  </a:schemeClr>
                </a:solidFill>
                <a:effectLst>
                  <a:outerShdw blurRad="38100" dist="38100" dir="2700000" algn="tl">
                    <a:srgbClr val="000000">
                      <a:alpha val="43137"/>
                    </a:srgbClr>
                  </a:outerShdw>
                </a:effectLst>
                <a:latin typeface="+mj-lt"/>
              </a:rPr>
              <a:t>=2,000MJ/m</a:t>
            </a:r>
            <a:r>
              <a:rPr lang="en-US" altLang="ja-JP" baseline="30000" dirty="0">
                <a:solidFill>
                  <a:schemeClr val="bg1">
                    <a:lumMod val="95000"/>
                  </a:schemeClr>
                </a:solidFill>
                <a:effectLst>
                  <a:outerShdw blurRad="38100" dist="38100" dir="2700000" algn="tl">
                    <a:srgbClr val="000000">
                      <a:alpha val="43137"/>
                    </a:srgbClr>
                  </a:outerShdw>
                </a:effectLst>
                <a:latin typeface="+mj-lt"/>
              </a:rPr>
              <a:t>2</a:t>
            </a:r>
            <a:r>
              <a:rPr lang="ja-JP" altLang="en-US" dirty="0">
                <a:solidFill>
                  <a:schemeClr val="bg1">
                    <a:lumMod val="95000"/>
                  </a:schemeClr>
                </a:solidFill>
                <a:effectLst>
                  <a:outerShdw blurRad="38100" dist="38100" dir="2700000" algn="tl">
                    <a:srgbClr val="000000">
                      <a:alpha val="43137"/>
                    </a:srgbClr>
                  </a:outerShdw>
                </a:effectLst>
                <a:latin typeface="+mj-lt"/>
              </a:rPr>
              <a:t>）</a:t>
            </a:r>
            <a:endParaRPr kumimoji="1" lang="ja-JP" altLang="en-US" dirty="0">
              <a:solidFill>
                <a:schemeClr val="bg1">
                  <a:lumMod val="95000"/>
                </a:schemeClr>
              </a:solidFill>
              <a:effectLst>
                <a:outerShdw blurRad="38100" dist="38100" dir="2700000" algn="tl">
                  <a:srgbClr val="000000">
                    <a:alpha val="43137"/>
                  </a:srgbClr>
                </a:outerShdw>
              </a:effectLst>
              <a:latin typeface="+mj-lt"/>
            </a:endParaRPr>
          </a:p>
        </p:txBody>
      </p:sp>
      <p:sp>
        <p:nvSpPr>
          <p:cNvPr id="31" name="テキスト ボックス 30">
            <a:extLst>
              <a:ext uri="{FF2B5EF4-FFF2-40B4-BE49-F238E27FC236}">
                <a16:creationId xmlns:a16="http://schemas.microsoft.com/office/drawing/2014/main" id="{922B6E3A-CD22-DBC7-009E-59F4510F75F1}"/>
              </a:ext>
            </a:extLst>
          </p:cNvPr>
          <p:cNvSpPr txBox="1"/>
          <p:nvPr/>
        </p:nvSpPr>
        <p:spPr>
          <a:xfrm>
            <a:off x="5846847" y="3743883"/>
            <a:ext cx="2821291" cy="646331"/>
          </a:xfrm>
          <a:prstGeom prst="rect">
            <a:avLst/>
          </a:prstGeom>
          <a:noFill/>
        </p:spPr>
        <p:txBody>
          <a:bodyPr wrap="square" rtlCol="0">
            <a:spAutoFit/>
          </a:bodyPr>
          <a:lstStyle/>
          <a:p>
            <a:r>
              <a:rPr lang="en-US" altLang="ja-JP" dirty="0">
                <a:solidFill>
                  <a:schemeClr val="bg1">
                    <a:lumMod val="95000"/>
                  </a:schemeClr>
                </a:solidFill>
                <a:effectLst>
                  <a:outerShdw blurRad="38100" dist="38100" dir="2700000" algn="tl">
                    <a:srgbClr val="000000">
                      <a:alpha val="43137"/>
                    </a:srgbClr>
                  </a:outerShdw>
                </a:effectLst>
                <a:latin typeface="+mj-lt"/>
              </a:rPr>
              <a:t>Conference room</a:t>
            </a:r>
          </a:p>
          <a:p>
            <a:r>
              <a:rPr lang="ja-JP" altLang="en-US" dirty="0">
                <a:solidFill>
                  <a:schemeClr val="bg1">
                    <a:lumMod val="95000"/>
                  </a:schemeClr>
                </a:solidFill>
                <a:effectLst>
                  <a:outerShdw blurRad="38100" dist="38100" dir="2700000" algn="tl">
                    <a:srgbClr val="000000">
                      <a:alpha val="43137"/>
                    </a:srgbClr>
                  </a:outerShdw>
                </a:effectLst>
                <a:latin typeface="+mj-lt"/>
              </a:rPr>
              <a:t>（</a:t>
            </a:r>
            <a:r>
              <a:rPr lang="en-US" altLang="ja-JP" dirty="0" err="1">
                <a:solidFill>
                  <a:schemeClr val="bg1">
                    <a:lumMod val="95000"/>
                  </a:schemeClr>
                </a:solidFill>
                <a:effectLst>
                  <a:outerShdw blurRad="38100" dist="38100" dir="2700000" algn="tl">
                    <a:srgbClr val="000000">
                      <a:alpha val="43137"/>
                    </a:srgbClr>
                  </a:outerShdw>
                </a:effectLst>
                <a:latin typeface="+mj-lt"/>
              </a:rPr>
              <a:t>q</a:t>
            </a:r>
            <a:r>
              <a:rPr lang="en-US" altLang="ja-JP" baseline="-25000" dirty="0" err="1">
                <a:solidFill>
                  <a:schemeClr val="bg1">
                    <a:lumMod val="95000"/>
                  </a:schemeClr>
                </a:solidFill>
                <a:effectLst>
                  <a:outerShdw blurRad="38100" dist="38100" dir="2700000" algn="tl">
                    <a:srgbClr val="000000">
                      <a:alpha val="43137"/>
                    </a:srgbClr>
                  </a:outerShdw>
                </a:effectLst>
                <a:latin typeface="+mj-lt"/>
              </a:rPr>
              <a:t>l</a:t>
            </a:r>
            <a:r>
              <a:rPr lang="en-US" altLang="ja-JP" dirty="0">
                <a:solidFill>
                  <a:schemeClr val="bg1">
                    <a:lumMod val="95000"/>
                  </a:schemeClr>
                </a:solidFill>
                <a:effectLst>
                  <a:outerShdw blurRad="38100" dist="38100" dir="2700000" algn="tl">
                    <a:srgbClr val="000000">
                      <a:alpha val="43137"/>
                    </a:srgbClr>
                  </a:outerShdw>
                </a:effectLst>
                <a:latin typeface="+mj-lt"/>
              </a:rPr>
              <a:t>=160MJ/m</a:t>
            </a:r>
            <a:r>
              <a:rPr lang="en-US" altLang="ja-JP" baseline="30000" dirty="0">
                <a:solidFill>
                  <a:schemeClr val="bg1">
                    <a:lumMod val="95000"/>
                  </a:schemeClr>
                </a:solidFill>
                <a:effectLst>
                  <a:outerShdw blurRad="38100" dist="38100" dir="2700000" algn="tl">
                    <a:srgbClr val="000000">
                      <a:alpha val="43137"/>
                    </a:srgbClr>
                  </a:outerShdw>
                </a:effectLst>
                <a:latin typeface="+mj-lt"/>
              </a:rPr>
              <a:t>2</a:t>
            </a:r>
            <a:r>
              <a:rPr lang="ja-JP" altLang="en-US" dirty="0">
                <a:solidFill>
                  <a:schemeClr val="bg1">
                    <a:lumMod val="95000"/>
                  </a:schemeClr>
                </a:solidFill>
                <a:effectLst>
                  <a:outerShdw blurRad="38100" dist="38100" dir="2700000" algn="tl">
                    <a:srgbClr val="000000">
                      <a:alpha val="43137"/>
                    </a:srgbClr>
                  </a:outerShdw>
                </a:effectLst>
                <a:latin typeface="+mj-lt"/>
              </a:rPr>
              <a:t>）</a:t>
            </a:r>
            <a:endParaRPr kumimoji="1" lang="ja-JP" altLang="en-US" dirty="0">
              <a:solidFill>
                <a:schemeClr val="bg1">
                  <a:lumMod val="95000"/>
                </a:schemeClr>
              </a:solidFill>
              <a:effectLst>
                <a:outerShdw blurRad="38100" dist="38100" dir="2700000" algn="tl">
                  <a:srgbClr val="000000">
                    <a:alpha val="43137"/>
                  </a:srgbClr>
                </a:outerShdw>
              </a:effectLst>
              <a:latin typeface="+mj-lt"/>
            </a:endParaRPr>
          </a:p>
        </p:txBody>
      </p:sp>
      <p:sp>
        <p:nvSpPr>
          <p:cNvPr id="11" name="テキスト ボックス 10">
            <a:extLst>
              <a:ext uri="{FF2B5EF4-FFF2-40B4-BE49-F238E27FC236}">
                <a16:creationId xmlns:a16="http://schemas.microsoft.com/office/drawing/2014/main" id="{18388E7F-DF72-CCDD-1D58-AF303190BBC9}"/>
              </a:ext>
            </a:extLst>
          </p:cNvPr>
          <p:cNvSpPr txBox="1"/>
          <p:nvPr/>
        </p:nvSpPr>
        <p:spPr>
          <a:xfrm>
            <a:off x="997494" y="5792040"/>
            <a:ext cx="4599318" cy="369332"/>
          </a:xfrm>
          <a:prstGeom prst="rect">
            <a:avLst/>
          </a:prstGeom>
          <a:solidFill>
            <a:schemeClr val="bg1"/>
          </a:solidFill>
        </p:spPr>
        <p:txBody>
          <a:bodyPr wrap="square">
            <a:spAutoFit/>
          </a:bodyPr>
          <a:lstStyle/>
          <a:p>
            <a:pPr algn="just"/>
            <a:r>
              <a:rPr lang="en-US" altLang="ja-JP" dirty="0">
                <a:latin typeface="Arial" panose="020B0604020202020204" pitchFamily="34" charset="0"/>
                <a:cs typeface="Arial" panose="020B0604020202020204" pitchFamily="34" charset="0"/>
              </a:rPr>
              <a:t>Heat of combustible per unit floor area (</a:t>
            </a:r>
            <a:r>
              <a:rPr lang="en-US" altLang="ja-JP" i="1" dirty="0" err="1">
                <a:latin typeface="Arial" panose="020B0604020202020204" pitchFamily="34" charset="0"/>
                <a:cs typeface="Arial" panose="020B0604020202020204" pitchFamily="34" charset="0"/>
              </a:rPr>
              <a:t>q</a:t>
            </a:r>
            <a:r>
              <a:rPr lang="en-US" altLang="ja-JP" baseline="-25000" dirty="0" err="1">
                <a:latin typeface="Arial" panose="020B0604020202020204" pitchFamily="34" charset="0"/>
                <a:cs typeface="Arial" panose="020B0604020202020204" pitchFamily="34" charset="0"/>
              </a:rPr>
              <a:t>l</a:t>
            </a:r>
            <a:r>
              <a:rPr lang="en-US" altLang="ja-JP" dirty="0">
                <a:latin typeface="Arial" panose="020B0604020202020204" pitchFamily="34" charset="0"/>
                <a:cs typeface="Arial" panose="020B0604020202020204" pitchFamily="34" charset="0"/>
              </a:rPr>
              <a:t>)</a:t>
            </a:r>
            <a:endParaRPr lang="ja-JP" altLang="en-US" dirty="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BBA9ED2F-1791-2B15-B6DF-F36D3CE3FD3C}"/>
              </a:ext>
            </a:extLst>
          </p:cNvPr>
          <p:cNvSpPr txBox="1"/>
          <p:nvPr/>
        </p:nvSpPr>
        <p:spPr>
          <a:xfrm rot="16200000">
            <a:off x="-1096174" y="4051433"/>
            <a:ext cx="3198636" cy="369332"/>
          </a:xfrm>
          <a:prstGeom prst="rect">
            <a:avLst/>
          </a:prstGeom>
          <a:solidFill>
            <a:schemeClr val="bg1"/>
          </a:solidFill>
        </p:spPr>
        <p:txBody>
          <a:bodyPr wrap="square">
            <a:spAutoFit/>
          </a:bodyPr>
          <a:lstStyle/>
          <a:p>
            <a:pPr algn="just"/>
            <a:r>
              <a:rPr lang="en-US" altLang="ja-JP" dirty="0">
                <a:latin typeface="Arial" panose="020B0604020202020204" pitchFamily="34" charset="0"/>
                <a:cs typeface="Arial" panose="020B0604020202020204" pitchFamily="34" charset="0"/>
              </a:rPr>
              <a:t>Fire Growth Rate α (kW/s</a:t>
            </a:r>
            <a:r>
              <a:rPr lang="en-US" altLang="ja-JP" baseline="30000" dirty="0">
                <a:latin typeface="Arial" panose="020B0604020202020204" pitchFamily="34" charset="0"/>
                <a:cs typeface="Arial" panose="020B0604020202020204" pitchFamily="34" charset="0"/>
              </a:rPr>
              <a:t>2</a:t>
            </a:r>
            <a:r>
              <a:rPr lang="en-US" altLang="ja-JP" dirty="0">
                <a:latin typeface="Arial" panose="020B0604020202020204" pitchFamily="34" charset="0"/>
                <a:cs typeface="Arial" panose="020B0604020202020204" pitchFamily="34" charset="0"/>
              </a:rPr>
              <a:t>)</a:t>
            </a:r>
            <a:endParaRPr lang="ja-JP" altLang="en-US" dirty="0">
              <a:latin typeface="Arial" panose="020B0604020202020204" pitchFamily="34" charset="0"/>
              <a:cs typeface="Arial" panose="020B0604020202020204" pitchFamily="34" charset="0"/>
            </a:endParaRPr>
          </a:p>
        </p:txBody>
      </p:sp>
      <p:sp>
        <p:nvSpPr>
          <p:cNvPr id="3" name="楕円 2">
            <a:extLst>
              <a:ext uri="{FF2B5EF4-FFF2-40B4-BE49-F238E27FC236}">
                <a16:creationId xmlns:a16="http://schemas.microsoft.com/office/drawing/2014/main" id="{FA976639-EA8E-5FA5-76CC-105A375545D8}"/>
              </a:ext>
            </a:extLst>
          </p:cNvPr>
          <p:cNvSpPr/>
          <p:nvPr/>
        </p:nvSpPr>
        <p:spPr bwMode="auto">
          <a:xfrm>
            <a:off x="1681314" y="5165058"/>
            <a:ext cx="180000" cy="180000"/>
          </a:xfrm>
          <a:prstGeom prst="ellipse">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cxnSp>
        <p:nvCxnSpPr>
          <p:cNvPr id="6" name="直線矢印コネクタ 5">
            <a:extLst>
              <a:ext uri="{FF2B5EF4-FFF2-40B4-BE49-F238E27FC236}">
                <a16:creationId xmlns:a16="http://schemas.microsoft.com/office/drawing/2014/main" id="{B0B26702-10A9-CDF3-7FE2-6C38806F6531}"/>
              </a:ext>
            </a:extLst>
          </p:cNvPr>
          <p:cNvCxnSpPr>
            <a:cxnSpLocks/>
            <a:stCxn id="31" idx="1"/>
          </p:cNvCxnSpPr>
          <p:nvPr/>
        </p:nvCxnSpPr>
        <p:spPr bwMode="auto">
          <a:xfrm flipH="1">
            <a:off x="1861314" y="4067049"/>
            <a:ext cx="3985533" cy="1188009"/>
          </a:xfrm>
          <a:prstGeom prst="straightConnector1">
            <a:avLst/>
          </a:prstGeom>
          <a:noFill/>
          <a:ln w="28575" cap="flat" cmpd="sng" algn="ctr">
            <a:solidFill>
              <a:srgbClr val="FF9933"/>
            </a:solidFill>
            <a:prstDash val="solid"/>
            <a:round/>
            <a:headEnd type="none" w="med" len="med"/>
            <a:tailEnd type="arrow" w="lg" len="lg"/>
          </a:ln>
          <a:effectLst/>
        </p:spPr>
      </p:cxnSp>
    </p:spTree>
    <p:extLst>
      <p:ext uri="{BB962C8B-B14F-4D97-AF65-F5344CB8AC3E}">
        <p14:creationId xmlns:p14="http://schemas.microsoft.com/office/powerpoint/2010/main" val="31977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5275" y="213609"/>
            <a:ext cx="8372864" cy="615950"/>
          </a:xfrm>
        </p:spPr>
        <p:txBody>
          <a:bodyPr/>
          <a:lstStyle/>
          <a:p>
            <a:r>
              <a:rPr lang="en-US" altLang="ja-JP" dirty="0"/>
              <a:t>Statistical Data Classified for Each Room Use</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aphicFrame>
        <p:nvGraphicFramePr>
          <p:cNvPr id="5" name="表 6">
            <a:extLst>
              <a:ext uri="{FF2B5EF4-FFF2-40B4-BE49-F238E27FC236}">
                <a16:creationId xmlns:a16="http://schemas.microsoft.com/office/drawing/2014/main" id="{1D1698A9-8E2F-5FA1-C1C8-756575DB5AB1}"/>
              </a:ext>
            </a:extLst>
          </p:cNvPr>
          <p:cNvGraphicFramePr>
            <a:graphicFrameLocks noGrp="1"/>
          </p:cNvGraphicFramePr>
          <p:nvPr>
            <p:extLst>
              <p:ext uri="{D42A27DB-BD31-4B8C-83A1-F6EECF244321}">
                <p14:modId xmlns:p14="http://schemas.microsoft.com/office/powerpoint/2010/main" val="77439136"/>
              </p:ext>
            </p:extLst>
          </p:nvPr>
        </p:nvGraphicFramePr>
        <p:xfrm>
          <a:off x="295275" y="1536959"/>
          <a:ext cx="8372864" cy="4084320"/>
        </p:xfrm>
        <a:graphic>
          <a:graphicData uri="http://schemas.openxmlformats.org/drawingml/2006/table">
            <a:tbl>
              <a:tblPr firstRow="1" bandRow="1">
                <a:tableStyleId>{7E9639D4-E3E2-4D34-9284-5A2195B3D0D7}</a:tableStyleId>
              </a:tblPr>
              <a:tblGrid>
                <a:gridCol w="611746">
                  <a:extLst>
                    <a:ext uri="{9D8B030D-6E8A-4147-A177-3AD203B41FA5}">
                      <a16:colId xmlns:a16="http://schemas.microsoft.com/office/drawing/2014/main" val="3468984393"/>
                    </a:ext>
                  </a:extLst>
                </a:gridCol>
                <a:gridCol w="4075526">
                  <a:extLst>
                    <a:ext uri="{9D8B030D-6E8A-4147-A177-3AD203B41FA5}">
                      <a16:colId xmlns:a16="http://schemas.microsoft.com/office/drawing/2014/main" val="2187984545"/>
                    </a:ext>
                  </a:extLst>
                </a:gridCol>
                <a:gridCol w="1592376">
                  <a:extLst>
                    <a:ext uri="{9D8B030D-6E8A-4147-A177-3AD203B41FA5}">
                      <a16:colId xmlns:a16="http://schemas.microsoft.com/office/drawing/2014/main" val="2029372327"/>
                    </a:ext>
                  </a:extLst>
                </a:gridCol>
                <a:gridCol w="2093216">
                  <a:extLst>
                    <a:ext uri="{9D8B030D-6E8A-4147-A177-3AD203B41FA5}">
                      <a16:colId xmlns:a16="http://schemas.microsoft.com/office/drawing/2014/main" val="3506764965"/>
                    </a:ext>
                  </a:extLst>
                </a:gridCol>
              </a:tblGrid>
              <a:tr h="370840">
                <a:tc>
                  <a:txBody>
                    <a:bodyPr/>
                    <a:lstStyle/>
                    <a:p>
                      <a:pPr algn="ctr"/>
                      <a:r>
                        <a:rPr kumimoji="1" lang="en-US" altLang="ja-JP" sz="2000" dirty="0">
                          <a:latin typeface="+mj-lt"/>
                        </a:rPr>
                        <a:t>id</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mj-lt"/>
                        </a:rPr>
                        <a:t>Types of room use</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err="1">
                          <a:latin typeface="+mj-lt"/>
                        </a:rPr>
                        <a:t>q</a:t>
                      </a:r>
                      <a:r>
                        <a:rPr kumimoji="1" lang="en-US" altLang="ja-JP" sz="2000" baseline="-25000" dirty="0" err="1">
                          <a:latin typeface="+mj-lt"/>
                        </a:rPr>
                        <a:t>l</a:t>
                      </a:r>
                      <a:r>
                        <a:rPr kumimoji="1" lang="en-US" altLang="ja-JP" sz="2000" dirty="0">
                          <a:latin typeface="+mj-lt"/>
                        </a:rPr>
                        <a:t> (MJ/m</a:t>
                      </a:r>
                      <a:r>
                        <a:rPr kumimoji="1" lang="en-US" altLang="ja-JP" sz="2000" baseline="30000" dirty="0">
                          <a:latin typeface="+mj-lt"/>
                        </a:rPr>
                        <a:t>2</a:t>
                      </a:r>
                      <a:r>
                        <a:rPr kumimoji="1" lang="en-US" altLang="ja-JP" sz="2000" dirty="0">
                          <a:latin typeface="+mj-lt"/>
                        </a:rPr>
                        <a:t>)</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mj-lt"/>
                        </a:rPr>
                        <a:t>Number of Data</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9843825"/>
                  </a:ext>
                </a:extLst>
              </a:tr>
              <a:tr h="370840">
                <a:tc>
                  <a:txBody>
                    <a:bodyPr/>
                    <a:lstStyle/>
                    <a:p>
                      <a:pPr algn="ctr"/>
                      <a:r>
                        <a:rPr kumimoji="1" lang="en-US" altLang="ja-JP" sz="2000" dirty="0">
                          <a:latin typeface="+mj-lt"/>
                        </a:rPr>
                        <a:t>1</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000" dirty="0">
                          <a:solidFill>
                            <a:srgbClr val="FF0000"/>
                          </a:solidFill>
                          <a:latin typeface="+mj-lt"/>
                        </a:rPr>
                        <a:t>Habitable room </a:t>
                      </a:r>
                      <a:r>
                        <a:rPr kumimoji="1" lang="en-US" altLang="ja-JP" sz="2000" dirty="0">
                          <a:latin typeface="+mj-lt"/>
                        </a:rPr>
                        <a:t>in a dwelling</a:t>
                      </a:r>
                      <a:endParaRPr kumimoji="1" lang="ja-JP" altLang="en-US" sz="2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mj-lt"/>
                        </a:rPr>
                        <a:t>720</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mj-lt"/>
                        </a:rPr>
                        <a:t>18,002</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311400"/>
                  </a:ext>
                </a:extLst>
              </a:tr>
              <a:tr h="0">
                <a:tc>
                  <a:txBody>
                    <a:bodyPr/>
                    <a:lstStyle/>
                    <a:p>
                      <a:pPr algn="ctr"/>
                      <a:r>
                        <a:rPr kumimoji="1" lang="ja-JP" altLang="en-US" sz="2000" dirty="0">
                          <a:latin typeface="+mj-lt"/>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solidFill>
                          <a:latin typeface="+mn-lt"/>
                          <a:ea typeface="+mn-ea"/>
                          <a:cs typeface="+mn-cs"/>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solidFill>
                          <a:latin typeface="+mn-lt"/>
                          <a:ea typeface="+mn-ea"/>
                          <a:cs typeface="+mn-cs"/>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56452345"/>
                  </a:ext>
                </a:extLst>
              </a:tr>
              <a:tr h="370840">
                <a:tc>
                  <a:txBody>
                    <a:bodyPr/>
                    <a:lstStyle/>
                    <a:p>
                      <a:pPr algn="ctr"/>
                      <a:r>
                        <a:rPr kumimoji="1" lang="en-US" altLang="ja-JP" sz="2000" dirty="0">
                          <a:latin typeface="+mj-lt"/>
                        </a:rPr>
                        <a:t>4</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000" dirty="0">
                          <a:latin typeface="+mj-lt"/>
                        </a:rPr>
                        <a:t>Conference room or room similar thereto</a:t>
                      </a:r>
                      <a:endParaRPr kumimoji="1" lang="ja-JP" altLang="en-US" sz="2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mj-lt"/>
                        </a:rPr>
                        <a:t>160</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mj-lt"/>
                        </a:rPr>
                        <a:t>91</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6425751"/>
                  </a:ext>
                </a:extLst>
              </a:tr>
              <a:tr h="0">
                <a:tc>
                  <a:txBody>
                    <a:bodyPr/>
                    <a:lstStyle/>
                    <a:p>
                      <a:pPr algn="ctr"/>
                      <a:r>
                        <a:rPr kumimoji="1" lang="ja-JP" altLang="en-US" sz="2000" dirty="0">
                          <a:latin typeface="+mj-lt"/>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solidFill>
                          <a:latin typeface="+mn-lt"/>
                          <a:ea typeface="+mn-ea"/>
                          <a:cs typeface="+mn-cs"/>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solidFill>
                          <a:latin typeface="+mn-lt"/>
                          <a:ea typeface="+mn-ea"/>
                          <a:cs typeface="+mn-cs"/>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94540046"/>
                  </a:ext>
                </a:extLst>
              </a:tr>
              <a:tr h="370840">
                <a:tc>
                  <a:txBody>
                    <a:bodyPr/>
                    <a:lstStyle/>
                    <a:p>
                      <a:pPr algn="ctr"/>
                      <a:r>
                        <a:rPr kumimoji="1" lang="en-US" altLang="ja-JP" sz="2000" dirty="0">
                          <a:latin typeface="+mj-lt"/>
                        </a:rPr>
                        <a:t>6</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000" dirty="0">
                          <a:solidFill>
                            <a:srgbClr val="FF0000"/>
                          </a:solidFill>
                          <a:latin typeface="+mj-lt"/>
                        </a:rPr>
                        <a:t>Exhibition room </a:t>
                      </a:r>
                      <a:r>
                        <a:rPr kumimoji="1" lang="en-US" altLang="ja-JP" sz="2000" dirty="0">
                          <a:latin typeface="+mj-lt"/>
                        </a:rPr>
                        <a:t>in a museum or art gallery or other similar thereto</a:t>
                      </a:r>
                      <a:endParaRPr kumimoji="1" lang="ja-JP" altLang="en-US" sz="2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mj-lt"/>
                        </a:rPr>
                        <a:t>80</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mj-lt"/>
                        </a:rPr>
                        <a:t>6</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504099"/>
                  </a:ext>
                </a:extLst>
              </a:tr>
              <a:tr h="0">
                <a:tc>
                  <a:txBody>
                    <a:bodyPr/>
                    <a:lstStyle/>
                    <a:p>
                      <a:pPr algn="ctr"/>
                      <a:r>
                        <a:rPr kumimoji="1" lang="ja-JP" altLang="en-US" sz="2000" dirty="0">
                          <a:latin typeface="+mj-lt"/>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solidFill>
                          <a:latin typeface="+mn-lt"/>
                          <a:ea typeface="+mn-ea"/>
                          <a:cs typeface="+mn-cs"/>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solidFill>
                          <a:latin typeface="+mn-lt"/>
                          <a:ea typeface="+mn-ea"/>
                          <a:cs typeface="+mn-cs"/>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30588106"/>
                  </a:ext>
                </a:extLst>
              </a:tr>
              <a:tr h="370840">
                <a:tc>
                  <a:txBody>
                    <a:bodyPr/>
                    <a:lstStyle/>
                    <a:p>
                      <a:pPr algn="ctr"/>
                      <a:r>
                        <a:rPr kumimoji="1" lang="en-US" altLang="ja-JP" sz="2000" dirty="0">
                          <a:latin typeface="+mj-lt"/>
                        </a:rPr>
                        <a:t>19</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000" dirty="0">
                          <a:latin typeface="+mj-lt"/>
                        </a:rPr>
                        <a:t>Storage or other room used to store goods</a:t>
                      </a:r>
                      <a:endParaRPr kumimoji="1" lang="ja-JP" altLang="en-US" sz="2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mj-lt"/>
                        </a:rPr>
                        <a:t>2000</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mj-lt"/>
                        </a:rPr>
                        <a:t>4,315</a:t>
                      </a:r>
                      <a:endParaRPr kumimoji="1" lang="ja-JP" altLang="en-US" sz="2000" dirty="0">
                        <a:latin typeface="+mj-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7880130"/>
                  </a:ext>
                </a:extLst>
              </a:tr>
            </a:tbl>
          </a:graphicData>
        </a:graphic>
      </p:graphicFrame>
      <p:sp>
        <p:nvSpPr>
          <p:cNvPr id="12" name="テキスト ボックス 11">
            <a:extLst>
              <a:ext uri="{FF2B5EF4-FFF2-40B4-BE49-F238E27FC236}">
                <a16:creationId xmlns:a16="http://schemas.microsoft.com/office/drawing/2014/main" id="{D65FC27F-260A-1AD4-60F4-075900116DCA}"/>
              </a:ext>
            </a:extLst>
          </p:cNvPr>
          <p:cNvSpPr txBox="1"/>
          <p:nvPr/>
        </p:nvSpPr>
        <p:spPr>
          <a:xfrm>
            <a:off x="6783356" y="5710531"/>
            <a:ext cx="1688840" cy="369332"/>
          </a:xfrm>
          <a:prstGeom prst="rect">
            <a:avLst/>
          </a:prstGeom>
          <a:noFill/>
        </p:spPr>
        <p:txBody>
          <a:bodyPr wrap="square">
            <a:spAutoFit/>
          </a:bodyPr>
          <a:lstStyle/>
          <a:p>
            <a:pPr marR="0" lvl="0" defTabSz="914400" rtl="0" eaLnBrk="1" fontAlgn="base" latinLnBrk="0" hangingPunct="1">
              <a:lnSpc>
                <a:spcPct val="100000"/>
              </a:lnSpc>
              <a:spcBef>
                <a:spcPct val="0"/>
              </a:spcBef>
              <a:spcAft>
                <a:spcPct val="0"/>
              </a:spcAft>
              <a:buClrTx/>
              <a:buSzTx/>
              <a:tabLst/>
              <a:defRPr/>
            </a:pPr>
            <a:r>
              <a:rPr lang="en-US" altLang="ja-JP" b="1" dirty="0">
                <a:solidFill>
                  <a:srgbClr val="FF9933"/>
                </a:solidFill>
              </a:rPr>
              <a:t>Total</a:t>
            </a:r>
            <a:r>
              <a:rPr lang="ja-JP" altLang="en-US" b="1" dirty="0">
                <a:solidFill>
                  <a:srgbClr val="FF9933"/>
                </a:solidFill>
              </a:rPr>
              <a:t> </a:t>
            </a:r>
            <a:r>
              <a:rPr lang="en-US" altLang="ja-JP" sz="1800" b="1" dirty="0">
                <a:solidFill>
                  <a:srgbClr val="FF9933"/>
                </a:solidFill>
              </a:rPr>
              <a:t>28,702</a:t>
            </a:r>
            <a:endParaRPr kumimoji="1" lang="en-US" altLang="ja-JP" sz="1800" b="0" i="0" u="none" strike="noStrike" kern="1200" cap="none" spc="0" normalizeH="0" baseline="0" noProof="0" dirty="0">
              <a:ln>
                <a:noFill/>
              </a:ln>
              <a:effectLst/>
              <a:uLnTx/>
              <a:uFillTx/>
              <a:latin typeface="Arial" charset="0"/>
              <a:ea typeface="ＭＳ Ｐゴシック" pitchFamily="50" charset="-128"/>
              <a:cs typeface="+mn-cs"/>
            </a:endParaRPr>
          </a:p>
        </p:txBody>
      </p:sp>
      <p:sp>
        <p:nvSpPr>
          <p:cNvPr id="15" name="吹き出し: 四角形 14">
            <a:extLst>
              <a:ext uri="{FF2B5EF4-FFF2-40B4-BE49-F238E27FC236}">
                <a16:creationId xmlns:a16="http://schemas.microsoft.com/office/drawing/2014/main" id="{AD153AA3-7EC3-EC3F-28F0-25E3E4F61793}"/>
              </a:ext>
            </a:extLst>
          </p:cNvPr>
          <p:cNvSpPr/>
          <p:nvPr/>
        </p:nvSpPr>
        <p:spPr bwMode="auto">
          <a:xfrm>
            <a:off x="7646669" y="2398352"/>
            <a:ext cx="1296000" cy="504000"/>
          </a:xfrm>
          <a:prstGeom prst="wedgeRectCallout">
            <a:avLst>
              <a:gd name="adj1" fmla="val -27792"/>
              <a:gd name="adj2" fmla="val -81373"/>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altLang="ja-JP" b="1" dirty="0">
                <a:solidFill>
                  <a:schemeClr val="bg1"/>
                </a:solidFill>
                <a:effectLst>
                  <a:outerShdw blurRad="38100" dist="38100" dir="2700000" algn="tl">
                    <a:srgbClr val="000000">
                      <a:alpha val="43137"/>
                    </a:srgbClr>
                  </a:outerShdw>
                </a:effectLst>
              </a:rPr>
              <a:t>sufficient data</a:t>
            </a:r>
          </a:p>
        </p:txBody>
      </p:sp>
      <p:sp>
        <p:nvSpPr>
          <p:cNvPr id="16" name="吹き出し: 四角形 15">
            <a:extLst>
              <a:ext uri="{FF2B5EF4-FFF2-40B4-BE49-F238E27FC236}">
                <a16:creationId xmlns:a16="http://schemas.microsoft.com/office/drawing/2014/main" id="{3CA0AD62-7D74-28E3-B997-D9F9AC4EA012}"/>
              </a:ext>
            </a:extLst>
          </p:cNvPr>
          <p:cNvSpPr/>
          <p:nvPr/>
        </p:nvSpPr>
        <p:spPr bwMode="auto">
          <a:xfrm>
            <a:off x="7646669" y="4595841"/>
            <a:ext cx="1427197" cy="504000"/>
          </a:xfrm>
          <a:prstGeom prst="wedgeRectCallout">
            <a:avLst>
              <a:gd name="adj1" fmla="val -41235"/>
              <a:gd name="adj2" fmla="val -11095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altLang="ja-JP" b="1" dirty="0">
                <a:solidFill>
                  <a:schemeClr val="bg1"/>
                </a:solidFill>
                <a:effectLst>
                  <a:outerShdw blurRad="38100" dist="38100" dir="2700000" algn="tl">
                    <a:srgbClr val="000000">
                      <a:alpha val="43137"/>
                    </a:srgbClr>
                  </a:outerShdw>
                </a:effectLst>
              </a:rPr>
              <a:t>insufficient data</a:t>
            </a:r>
          </a:p>
        </p:txBody>
      </p:sp>
      <p:sp>
        <p:nvSpPr>
          <p:cNvPr id="3" name="楕円 2">
            <a:extLst>
              <a:ext uri="{FF2B5EF4-FFF2-40B4-BE49-F238E27FC236}">
                <a16:creationId xmlns:a16="http://schemas.microsoft.com/office/drawing/2014/main" id="{63BDCEA8-E2CB-402C-F5FE-90870955EC78}"/>
              </a:ext>
            </a:extLst>
          </p:cNvPr>
          <p:cNvSpPr/>
          <p:nvPr/>
        </p:nvSpPr>
        <p:spPr bwMode="auto">
          <a:xfrm>
            <a:off x="7059178" y="1873807"/>
            <a:ext cx="1137196" cy="52454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10" name="楕円 9">
            <a:extLst>
              <a:ext uri="{FF2B5EF4-FFF2-40B4-BE49-F238E27FC236}">
                <a16:creationId xmlns:a16="http://schemas.microsoft.com/office/drawing/2014/main" id="{B5A42441-CF61-C03E-8860-D3194ECD4711}"/>
              </a:ext>
            </a:extLst>
          </p:cNvPr>
          <p:cNvSpPr/>
          <p:nvPr/>
        </p:nvSpPr>
        <p:spPr bwMode="auto">
          <a:xfrm>
            <a:off x="7059178" y="3933536"/>
            <a:ext cx="1137196" cy="52454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Tree>
    <p:extLst>
      <p:ext uri="{BB962C8B-B14F-4D97-AF65-F5344CB8AC3E}">
        <p14:creationId xmlns:p14="http://schemas.microsoft.com/office/powerpoint/2010/main" val="263578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41258A0B-196E-4265-8C9E-A9E299E5920F}"/>
              </a:ext>
            </a:extLst>
          </p:cNvPr>
          <p:cNvPicPr>
            <a:picLocks noChangeAspect="1"/>
          </p:cNvPicPr>
          <p:nvPr/>
        </p:nvPicPr>
        <p:blipFill rotWithShape="1">
          <a:blip r:embed="rId3">
            <a:extLst>
              <a:ext uri="{28A0092B-C50C-407E-A947-70E740481C1C}">
                <a14:useLocalDpi xmlns:a14="http://schemas.microsoft.com/office/drawing/2010/main" val="0"/>
              </a:ext>
            </a:extLst>
          </a:blip>
          <a:srcRect l="1971" r="79368" b="75703"/>
          <a:stretch/>
        </p:blipFill>
        <p:spPr>
          <a:xfrm>
            <a:off x="396697" y="1521924"/>
            <a:ext cx="3232027" cy="2545448"/>
          </a:xfrm>
          <a:prstGeom prst="rect">
            <a:avLst/>
          </a:prstGeom>
        </p:spPr>
      </p:pic>
      <p:sp>
        <p:nvSpPr>
          <p:cNvPr id="2" name="タイトル 1"/>
          <p:cNvSpPr>
            <a:spLocks noGrp="1"/>
          </p:cNvSpPr>
          <p:nvPr>
            <p:ph type="title"/>
          </p:nvPr>
        </p:nvSpPr>
        <p:spPr/>
        <p:txBody>
          <a:bodyPr/>
          <a:lstStyle/>
          <a:p>
            <a:r>
              <a:rPr lang="en-US" altLang="ja-JP" dirty="0"/>
              <a:t>Decision of probability distribution model</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E6F980-00EE-44EE-A068-21EF463D8837}" type="slidenum">
              <a:rPr kumimoji="0" lang="en-US" altLang="ja-JP" sz="12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6" name="テキスト ボックス 5">
            <a:extLst>
              <a:ext uri="{FF2B5EF4-FFF2-40B4-BE49-F238E27FC236}">
                <a16:creationId xmlns:a16="http://schemas.microsoft.com/office/drawing/2014/main" id="{B6709093-8EBC-46DE-91F4-A728C6E5C5A1}"/>
              </a:ext>
            </a:extLst>
          </p:cNvPr>
          <p:cNvSpPr txBox="1"/>
          <p:nvPr/>
        </p:nvSpPr>
        <p:spPr>
          <a:xfrm>
            <a:off x="396697" y="1089067"/>
            <a:ext cx="8128038" cy="461665"/>
          </a:xfrm>
          <a:prstGeom prst="rect">
            <a:avLst/>
          </a:prstGeom>
          <a:solidFill>
            <a:srgbClr val="0000FF"/>
          </a:solidFill>
          <a:ln w="19050">
            <a:noFill/>
          </a:ln>
        </p:spPr>
        <p:txBody>
          <a:bodyPr wrap="square" rtlCol="0">
            <a:spAutoFit/>
          </a:bodyPr>
          <a:lstStyle/>
          <a:p>
            <a:r>
              <a:rPr lang="en-US" altLang="ja-JP" sz="2400" b="1" dirty="0">
                <a:solidFill>
                  <a:schemeClr val="bg1"/>
                </a:solidFill>
                <a:latin typeface="+mj-lt"/>
                <a:ea typeface="HG丸ｺﾞｼｯｸM-PRO" pitchFamily="50" charset="-128"/>
              </a:rPr>
              <a:t>Gamma distribution had the best degree of conformity</a:t>
            </a:r>
          </a:p>
        </p:txBody>
      </p:sp>
      <p:pic>
        <p:nvPicPr>
          <p:cNvPr id="9" name="図 8">
            <a:extLst>
              <a:ext uri="{FF2B5EF4-FFF2-40B4-BE49-F238E27FC236}">
                <a16:creationId xmlns:a16="http://schemas.microsoft.com/office/drawing/2014/main" id="{BC5B283A-5F8D-4FC1-944B-1D6B94080355}"/>
              </a:ext>
            </a:extLst>
          </p:cNvPr>
          <p:cNvPicPr>
            <a:picLocks noChangeAspect="1"/>
          </p:cNvPicPr>
          <p:nvPr/>
        </p:nvPicPr>
        <p:blipFill>
          <a:blip r:embed="rId4"/>
          <a:stretch>
            <a:fillRect/>
          </a:stretch>
        </p:blipFill>
        <p:spPr>
          <a:xfrm>
            <a:off x="3824003" y="2002923"/>
            <a:ext cx="4908565" cy="681296"/>
          </a:xfrm>
          <a:prstGeom prst="rect">
            <a:avLst/>
          </a:prstGeom>
        </p:spPr>
      </p:pic>
      <p:sp>
        <p:nvSpPr>
          <p:cNvPr id="10" name="テキスト ボックス 9">
            <a:extLst>
              <a:ext uri="{FF2B5EF4-FFF2-40B4-BE49-F238E27FC236}">
                <a16:creationId xmlns:a16="http://schemas.microsoft.com/office/drawing/2014/main" id="{2EB5F751-E546-0D1D-25D5-B2144CA0D074}"/>
              </a:ext>
            </a:extLst>
          </p:cNvPr>
          <p:cNvSpPr txBox="1"/>
          <p:nvPr/>
        </p:nvSpPr>
        <p:spPr>
          <a:xfrm>
            <a:off x="3628724" y="3912910"/>
            <a:ext cx="5371841" cy="400110"/>
          </a:xfrm>
          <a:prstGeom prst="rect">
            <a:avLst/>
          </a:prstGeom>
          <a:noFill/>
        </p:spPr>
        <p:txBody>
          <a:bodyPr wrap="square" rtlCol="0">
            <a:spAutoFit/>
          </a:bodyPr>
          <a:lstStyle/>
          <a:p>
            <a:pPr algn="just"/>
            <a:r>
              <a:rPr lang="en-US" altLang="ja-JP" sz="2000" dirty="0">
                <a:solidFill>
                  <a:srgbClr val="0000FF"/>
                </a:solidFill>
              </a:rPr>
              <a:t>Estimate two parameters, a and b,  by MCMC</a:t>
            </a:r>
          </a:p>
        </p:txBody>
      </p:sp>
      <p:sp>
        <p:nvSpPr>
          <p:cNvPr id="11" name="テキスト ボックス 10">
            <a:extLst>
              <a:ext uri="{FF2B5EF4-FFF2-40B4-BE49-F238E27FC236}">
                <a16:creationId xmlns:a16="http://schemas.microsoft.com/office/drawing/2014/main" id="{90E0D6A6-60CE-7BEA-1310-89D0C9A43406}"/>
              </a:ext>
            </a:extLst>
          </p:cNvPr>
          <p:cNvSpPr txBox="1"/>
          <p:nvPr/>
        </p:nvSpPr>
        <p:spPr>
          <a:xfrm>
            <a:off x="4552950" y="2676063"/>
            <a:ext cx="2625473"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000" i="1" dirty="0"/>
              <a:t>a</a:t>
            </a:r>
            <a:r>
              <a:rPr lang="en-US" altLang="ja-JP" sz="2000" dirty="0"/>
              <a:t> : shape parameter</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000" i="1" dirty="0"/>
              <a:t>b</a:t>
            </a:r>
            <a:r>
              <a:rPr lang="en-US" altLang="ja-JP" sz="2000" dirty="0"/>
              <a:t> : scale parameter</a:t>
            </a:r>
            <a:endParaRPr kumimoji="1" lang="en-US" altLang="ja-JP" sz="2000" b="0" i="0" u="none" strike="noStrike" kern="1200" cap="none" spc="0" normalizeH="0" baseline="0" noProof="0" dirty="0">
              <a:ln>
                <a:noFill/>
              </a:ln>
              <a:effectLst/>
              <a:uLnTx/>
              <a:uFillTx/>
              <a:latin typeface="Arial" charset="0"/>
              <a:ea typeface="ＭＳ Ｐゴシック" pitchFamily="50" charset="-128"/>
              <a:cs typeface="+mn-cs"/>
            </a:endParaRPr>
          </a:p>
        </p:txBody>
      </p:sp>
      <p:pic>
        <p:nvPicPr>
          <p:cNvPr id="5" name="図 4">
            <a:extLst>
              <a:ext uri="{FF2B5EF4-FFF2-40B4-BE49-F238E27FC236}">
                <a16:creationId xmlns:a16="http://schemas.microsoft.com/office/drawing/2014/main" id="{5FF99763-3DB0-40C1-BEB5-394D92672265}"/>
              </a:ext>
            </a:extLst>
          </p:cNvPr>
          <p:cNvPicPr>
            <a:picLocks noChangeAspect="1"/>
          </p:cNvPicPr>
          <p:nvPr/>
        </p:nvPicPr>
        <p:blipFill rotWithShape="1">
          <a:blip r:embed="rId5"/>
          <a:srcRect l="40631" t="32335" r="2422" b="26928"/>
          <a:stretch/>
        </p:blipFill>
        <p:spPr>
          <a:xfrm>
            <a:off x="3333465" y="4389346"/>
            <a:ext cx="5579344" cy="1670710"/>
          </a:xfrm>
          <a:prstGeom prst="rect">
            <a:avLst/>
          </a:prstGeom>
        </p:spPr>
      </p:pic>
      <p:sp>
        <p:nvSpPr>
          <p:cNvPr id="7" name="正方形/長方形 6">
            <a:extLst>
              <a:ext uri="{FF2B5EF4-FFF2-40B4-BE49-F238E27FC236}">
                <a16:creationId xmlns:a16="http://schemas.microsoft.com/office/drawing/2014/main" id="{DA80CA72-5F23-4DFA-95AD-244557CCE7A4}"/>
              </a:ext>
            </a:extLst>
          </p:cNvPr>
          <p:cNvSpPr/>
          <p:nvPr/>
        </p:nvSpPr>
        <p:spPr bwMode="auto">
          <a:xfrm>
            <a:off x="3230746" y="4332234"/>
            <a:ext cx="5784783" cy="1784934"/>
          </a:xfrm>
          <a:prstGeom prst="rect">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13" name="左大かっこ 12">
            <a:extLst>
              <a:ext uri="{FF2B5EF4-FFF2-40B4-BE49-F238E27FC236}">
                <a16:creationId xmlns:a16="http://schemas.microsoft.com/office/drawing/2014/main" id="{83F03C98-701F-4A7C-B130-99D2ABC44C6F}"/>
              </a:ext>
            </a:extLst>
          </p:cNvPr>
          <p:cNvSpPr/>
          <p:nvPr/>
        </p:nvSpPr>
        <p:spPr bwMode="auto">
          <a:xfrm>
            <a:off x="4514449" y="2726365"/>
            <a:ext cx="115303" cy="681296"/>
          </a:xfrm>
          <a:prstGeom prst="leftBracket">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15" name="矢印: 右 14">
            <a:extLst>
              <a:ext uri="{FF2B5EF4-FFF2-40B4-BE49-F238E27FC236}">
                <a16:creationId xmlns:a16="http://schemas.microsoft.com/office/drawing/2014/main" id="{3692BC6E-C4C9-4A3D-BA49-E60F06454D25}"/>
              </a:ext>
            </a:extLst>
          </p:cNvPr>
          <p:cNvSpPr/>
          <p:nvPr/>
        </p:nvSpPr>
        <p:spPr bwMode="auto">
          <a:xfrm rot="5400000">
            <a:off x="6059122" y="3234979"/>
            <a:ext cx="419323" cy="936538"/>
          </a:xfrm>
          <a:prstGeom prst="right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14" name="正方形/長方形 13">
            <a:extLst>
              <a:ext uri="{FF2B5EF4-FFF2-40B4-BE49-F238E27FC236}">
                <a16:creationId xmlns:a16="http://schemas.microsoft.com/office/drawing/2014/main" id="{CBF02B5A-EDD1-47FF-A616-DA631633A94D}"/>
              </a:ext>
            </a:extLst>
          </p:cNvPr>
          <p:cNvSpPr/>
          <p:nvPr/>
        </p:nvSpPr>
        <p:spPr bwMode="auto">
          <a:xfrm>
            <a:off x="1167747" y="1974216"/>
            <a:ext cx="1979863" cy="461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2"/>
              </a:solidFill>
              <a:effectLst/>
              <a:latin typeface="Arial" charset="0"/>
              <a:ea typeface="ＭＳ Ｐゴシック" charset="-128"/>
            </a:endParaRPr>
          </a:p>
        </p:txBody>
      </p:sp>
      <p:sp>
        <p:nvSpPr>
          <p:cNvPr id="16" name="テキスト ボックス 15">
            <a:extLst>
              <a:ext uri="{FF2B5EF4-FFF2-40B4-BE49-F238E27FC236}">
                <a16:creationId xmlns:a16="http://schemas.microsoft.com/office/drawing/2014/main" id="{F656435E-92E4-095F-2518-DC4CF4E8173E}"/>
              </a:ext>
            </a:extLst>
          </p:cNvPr>
          <p:cNvSpPr txBox="1"/>
          <p:nvPr/>
        </p:nvSpPr>
        <p:spPr>
          <a:xfrm>
            <a:off x="1026804" y="3942596"/>
            <a:ext cx="2498681" cy="307777"/>
          </a:xfrm>
          <a:prstGeom prst="rect">
            <a:avLst/>
          </a:prstGeom>
          <a:noFill/>
        </p:spPr>
        <p:txBody>
          <a:bodyPr wrap="square">
            <a:spAutoFit/>
          </a:bodyPr>
          <a:lstStyle/>
          <a:p>
            <a:pPr algn="just"/>
            <a:r>
              <a:rPr lang="en-US" altLang="ja-JP" sz="1400" dirty="0">
                <a:latin typeface="Arial" panose="020B0604020202020204" pitchFamily="34" charset="0"/>
                <a:cs typeface="Arial" panose="020B0604020202020204" pitchFamily="34" charset="0"/>
              </a:rPr>
              <a:t>Fire Growth Rate (kW/s</a:t>
            </a:r>
            <a:r>
              <a:rPr lang="en-US" altLang="ja-JP" sz="1400" baseline="30000" dirty="0">
                <a:latin typeface="Arial" panose="020B0604020202020204" pitchFamily="34" charset="0"/>
                <a:cs typeface="Arial" panose="020B0604020202020204" pitchFamily="34" charset="0"/>
              </a:rPr>
              <a:t>2</a:t>
            </a:r>
            <a:r>
              <a:rPr lang="en-US" altLang="ja-JP" sz="1400" dirty="0">
                <a:latin typeface="Arial" panose="020B0604020202020204" pitchFamily="34" charset="0"/>
                <a:cs typeface="Arial" panose="020B0604020202020204" pitchFamily="34" charset="0"/>
              </a:rPr>
              <a:t>)</a:t>
            </a:r>
            <a:endParaRPr lang="ja-JP" altLang="en-US" sz="1400" dirty="0">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FE8EAE1B-8B1B-C469-A935-22FCA1950FBB}"/>
              </a:ext>
            </a:extLst>
          </p:cNvPr>
          <p:cNvSpPr txBox="1"/>
          <p:nvPr/>
        </p:nvSpPr>
        <p:spPr>
          <a:xfrm rot="16200000">
            <a:off x="-520562" y="2696476"/>
            <a:ext cx="1751737" cy="307777"/>
          </a:xfrm>
          <a:prstGeom prst="rect">
            <a:avLst/>
          </a:prstGeom>
          <a:noFill/>
        </p:spPr>
        <p:txBody>
          <a:bodyPr wrap="square">
            <a:spAutoFit/>
          </a:bodyPr>
          <a:lstStyle/>
          <a:p>
            <a:pPr algn="just"/>
            <a:r>
              <a:rPr lang="en-US" altLang="ja-JP" sz="1400" dirty="0">
                <a:latin typeface="Arial" panose="020B0604020202020204" pitchFamily="34" charset="0"/>
                <a:cs typeface="Arial" panose="020B0604020202020204" pitchFamily="34" charset="0"/>
              </a:rPr>
              <a:t>Relative Frequency</a:t>
            </a:r>
            <a:endParaRPr lang="ja-JP" altLang="en-US" sz="1400" dirty="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CD570E86-14A2-5E40-A19E-753C0BE9E2ED}"/>
              </a:ext>
            </a:extLst>
          </p:cNvPr>
          <p:cNvSpPr txBox="1"/>
          <p:nvPr/>
        </p:nvSpPr>
        <p:spPr>
          <a:xfrm>
            <a:off x="4345650" y="6080175"/>
            <a:ext cx="4808456" cy="338554"/>
          </a:xfrm>
          <a:prstGeom prst="rect">
            <a:avLst/>
          </a:prstGeom>
          <a:noFill/>
        </p:spPr>
        <p:txBody>
          <a:bodyPr wrap="square" rtlCol="0">
            <a:spAutoFit/>
          </a:bodyPr>
          <a:lstStyle/>
          <a:p>
            <a:pPr algn="just"/>
            <a:r>
              <a:rPr lang="en-US" altLang="ja-JP" sz="1600" dirty="0"/>
              <a:t>※</a:t>
            </a:r>
            <a:r>
              <a:rPr lang="en-US" altLang="ja-JP" sz="1600" dirty="0">
                <a:solidFill>
                  <a:srgbClr val="0000FF"/>
                </a:solidFill>
              </a:rPr>
              <a:t>MCMC</a:t>
            </a:r>
            <a:r>
              <a:rPr lang="ja-JP" altLang="en-US" sz="1600"/>
              <a:t>（</a:t>
            </a:r>
            <a:r>
              <a:rPr lang="en-US" altLang="ja-JP" sz="1600" dirty="0">
                <a:solidFill>
                  <a:srgbClr val="0000FF"/>
                </a:solidFill>
              </a:rPr>
              <a:t>M</a:t>
            </a:r>
            <a:r>
              <a:rPr lang="en-US" altLang="ja-JP" sz="1600" dirty="0"/>
              <a:t>arkov</a:t>
            </a:r>
            <a:r>
              <a:rPr lang="en-US" altLang="ja-JP" sz="1600" dirty="0">
                <a:solidFill>
                  <a:srgbClr val="0000FF"/>
                </a:solidFill>
              </a:rPr>
              <a:t> C</a:t>
            </a:r>
            <a:r>
              <a:rPr lang="en-US" altLang="ja-JP" sz="1600" dirty="0"/>
              <a:t>hain</a:t>
            </a:r>
            <a:r>
              <a:rPr lang="en-US" altLang="ja-JP" sz="1600" dirty="0">
                <a:solidFill>
                  <a:srgbClr val="0000FF"/>
                </a:solidFill>
              </a:rPr>
              <a:t> M</a:t>
            </a:r>
            <a:r>
              <a:rPr lang="en-US" altLang="ja-JP" sz="1600" dirty="0"/>
              <a:t>onte</a:t>
            </a:r>
            <a:r>
              <a:rPr lang="en-US" altLang="ja-JP" sz="1600" dirty="0">
                <a:solidFill>
                  <a:srgbClr val="0000FF"/>
                </a:solidFill>
              </a:rPr>
              <a:t> C</a:t>
            </a:r>
            <a:r>
              <a:rPr lang="en-US" altLang="ja-JP" sz="1600" dirty="0"/>
              <a:t>arlo</a:t>
            </a:r>
            <a:r>
              <a:rPr lang="en-US" altLang="ja-JP" sz="1600" dirty="0">
                <a:solidFill>
                  <a:srgbClr val="0000FF"/>
                </a:solidFill>
              </a:rPr>
              <a:t> </a:t>
            </a:r>
            <a:r>
              <a:rPr lang="en-US" altLang="ja-JP" sz="1600" dirty="0"/>
              <a:t>methods</a:t>
            </a:r>
            <a:r>
              <a:rPr lang="ja-JP" altLang="en-US" sz="1600"/>
              <a:t>）</a:t>
            </a:r>
            <a:endParaRPr lang="en-US" altLang="ja-JP" sz="1600" dirty="0"/>
          </a:p>
        </p:txBody>
      </p:sp>
    </p:spTree>
    <p:extLst>
      <p:ext uri="{BB962C8B-B14F-4D97-AF65-F5344CB8AC3E}">
        <p14:creationId xmlns:p14="http://schemas.microsoft.com/office/powerpoint/2010/main" val="1088320930"/>
      </p:ext>
    </p:extLst>
  </p:cSld>
  <p:clrMapOvr>
    <a:masterClrMapping/>
  </p:clrMapOvr>
</p:sld>
</file>

<file path=ppt/theme/theme1.xml><?xml version="1.0" encoding="utf-8"?>
<a:theme xmlns:a="http://schemas.openxmlformats.org/drawingml/2006/main" name="1_Edge">
  <a:themeElements>
    <a:clrScheme name="ユーザー定義 3">
      <a:dk1>
        <a:srgbClr val="000000"/>
      </a:dk1>
      <a:lt1>
        <a:srgbClr val="FFFFFF"/>
      </a:lt1>
      <a:dk2>
        <a:srgbClr val="FFFFFF"/>
      </a:dk2>
      <a:lt2>
        <a:srgbClr val="FFFFFF"/>
      </a:lt2>
      <a:accent1>
        <a:srgbClr val="990000"/>
      </a:accent1>
      <a:accent2>
        <a:srgbClr val="990000"/>
      </a:accent2>
      <a:accent3>
        <a:srgbClr val="00CC00"/>
      </a:accent3>
      <a:accent4>
        <a:srgbClr val="000000"/>
      </a:accent4>
      <a:accent5>
        <a:srgbClr val="E2CAAA"/>
      </a:accent5>
      <a:accent6>
        <a:srgbClr val="35742A"/>
      </a:accent6>
      <a:hlink>
        <a:srgbClr val="996600"/>
      </a:hlink>
      <a:folHlink>
        <a:srgbClr val="AFBF39"/>
      </a:folHlink>
    </a:clrScheme>
    <a:fontScheme name="田中定義">
      <a:majorFont>
        <a:latin typeface="Arial"/>
        <a:ea typeface="HG丸ｺﾞｼｯｸM-PRO"/>
        <a:cs typeface=""/>
      </a:majorFont>
      <a:minorFont>
        <a:latin typeface="Cambria Math"/>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1800" b="0" i="1" u="none" strike="noStrike" cap="none" normalizeH="0" baseline="0" smtClean="0">
            <a:ln>
              <a:noFill/>
            </a:ln>
            <a:solidFill>
              <a:schemeClr val="tx2"/>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1800" b="0" i="1" u="none" strike="noStrike" cap="none" normalizeH="0" baseline="0" smtClean="0">
            <a:ln>
              <a:noFill/>
            </a:ln>
            <a:solidFill>
              <a:schemeClr val="tx2"/>
            </a:solidFill>
            <a:effectLst/>
            <a:latin typeface="Arial" charset="0"/>
            <a:ea typeface="ＭＳ Ｐゴシック" charset="-128"/>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学フロ</Template>
  <TotalTime>32391</TotalTime>
  <Words>2653</Words>
  <Application>Microsoft Office PowerPoint</Application>
  <PresentationFormat>画面に合わせる (4:3)</PresentationFormat>
  <Paragraphs>429</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19</vt:i4>
      </vt:variant>
    </vt:vector>
  </HeadingPairs>
  <TitlesOfParts>
    <vt:vector size="29" baseType="lpstr">
      <vt:lpstr>Arial Unicode MS</vt:lpstr>
      <vt:lpstr>HG丸ｺﾞｼｯｸM-PRO</vt:lpstr>
      <vt:lpstr>ＭＳ Ｐゴシック</vt:lpstr>
      <vt:lpstr>Arial</vt:lpstr>
      <vt:lpstr>Calibri</vt:lpstr>
      <vt:lpstr>Cambria Math</vt:lpstr>
      <vt:lpstr>Garamond</vt:lpstr>
      <vt:lpstr>Wingdings</vt:lpstr>
      <vt:lpstr>1_Edge</vt:lpstr>
      <vt:lpstr>デザインの設定</vt:lpstr>
      <vt:lpstr>HIERARCHICAL BAYESIAN ESTIMATION OF FIRE GROWTH RATE FOR VARIOUS BUILDING USAGES BASED ON THE FIRE INCIDENTS REPORT</vt:lpstr>
      <vt:lpstr>Aims of this study</vt:lpstr>
      <vt:lpstr>Aims of this study</vt:lpstr>
      <vt:lpstr>What is the Fire Growth Rate (FGR,α) ?</vt:lpstr>
      <vt:lpstr>About Fire statistical data</vt:lpstr>
      <vt:lpstr>Method of Handling of the Fire Statistics</vt:lpstr>
      <vt:lpstr>Definition of FGR in the Japanese Building Code</vt:lpstr>
      <vt:lpstr>Statistical Data Classified for Each Room Use</vt:lpstr>
      <vt:lpstr>Decision of probability distribution model</vt:lpstr>
      <vt:lpstr>Calculation Algorithm</vt:lpstr>
      <vt:lpstr>Results of the estimation</vt:lpstr>
      <vt:lpstr>Estimation by Bayesian method</vt:lpstr>
      <vt:lpstr>Estimation by Hierarchical Bayesian method</vt:lpstr>
      <vt:lpstr>Estimation by Hierarchical Bayesian method</vt:lpstr>
      <vt:lpstr>Comparison with FGR set in the Japanese Building Code</vt:lpstr>
      <vt:lpstr>Box plot</vt:lpstr>
      <vt:lpstr>Comparison with FGR set in the Japanese Building Code</vt:lpstr>
      <vt:lpstr>Conclusion</vt:lpstr>
      <vt:lpstr>Mahalo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高層密集市街地における建物群の形態が 歩行者レベルの風通しと気温に及ぼす影響</dc:title>
  <dc:creator>0600454</dc:creator>
  <cp:lastModifiedBy>deguchi.yoshikazu@gmail.com</cp:lastModifiedBy>
  <cp:revision>1189</cp:revision>
  <cp:lastPrinted>2021-05-24T07:12:56Z</cp:lastPrinted>
  <dcterms:modified xsi:type="dcterms:W3CDTF">2022-06-22T23:23:33Z</dcterms:modified>
</cp:coreProperties>
</file>