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78" r:id="rId4"/>
    <p:sldId id="259" r:id="rId5"/>
    <p:sldId id="260" r:id="rId6"/>
    <p:sldId id="261" r:id="rId7"/>
    <p:sldId id="281" r:id="rId8"/>
    <p:sldId id="265" r:id="rId9"/>
    <p:sldId id="282" r:id="rId10"/>
    <p:sldId id="272" r:id="rId11"/>
    <p:sldId id="263" r:id="rId12"/>
    <p:sldId id="266" r:id="rId13"/>
    <p:sldId id="285" r:id="rId14"/>
    <p:sldId id="268" r:id="rId15"/>
    <p:sldId id="270" r:id="rId16"/>
    <p:sldId id="271" r:id="rId17"/>
    <p:sldId id="273" r:id="rId18"/>
    <p:sldId id="284" r:id="rId19"/>
    <p:sldId id="274" r:id="rId20"/>
    <p:sldId id="279" r:id="rId21"/>
    <p:sldId id="287" r:id="rId22"/>
    <p:sldId id="280" r:id="rId23"/>
    <p:sldId id="277" r:id="rId24"/>
    <p:sldId id="290" r:id="rId25"/>
    <p:sldId id="292" r:id="rId26"/>
    <p:sldId id="288" r:id="rId27"/>
    <p:sldId id="289" r:id="rId28"/>
    <p:sldId id="258" r:id="rId29"/>
    <p:sldId id="291" r:id="rId30"/>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86" y="1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v>CDF</c:v>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84E-4909-971A-952BA173E6F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84E-4909-971A-952BA173E6F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84E-4909-971A-952BA173E6F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A84E-4909-971A-952BA173E6F3}"/>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A84E-4909-971A-952BA173E6F3}"/>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A84E-4909-971A-952BA173E6F3}"/>
              </c:ext>
            </c:extLst>
          </c:dPt>
          <c:dLbls>
            <c:dLbl>
              <c:idx val="3"/>
              <c:layout/>
              <c:spPr>
                <a:noFill/>
                <a:ln>
                  <a:noFill/>
                </a:ln>
                <a:effectLst/>
              </c:spPr>
              <c:txPr>
                <a:bodyPr rot="0" spcFirstLastPara="1" vertOverflow="ellipsis" vert="horz" wrap="square" lIns="38100" tIns="19050" rIns="38100" bIns="19050" anchor="ctr" anchorCtr="1">
                  <a:no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0"/>
              <c:showBubbleSize val="0"/>
              <c:extLst>
                <c:ext xmlns:c15="http://schemas.microsoft.com/office/drawing/2012/chart" uri="{CE6537A1-D6FC-4f65-9D91-7224C49458BB}">
                  <c15:layout>
                    <c:manualLayout>
                      <c:w val="0.23878894031543993"/>
                      <c:h val="0.21657320872274144"/>
                    </c:manualLayout>
                  </c15:layout>
                </c:ext>
                <c:ext xmlns:c16="http://schemas.microsoft.com/office/drawing/2014/chart" uri="{C3380CC4-5D6E-409C-BE32-E72D297353CC}">
                  <c16:uniqueId val="{00000007-A84E-4909-971A-952BA173E6F3}"/>
                </c:ext>
              </c:extLst>
            </c:dLbl>
            <c:dLbl>
              <c:idx val="5"/>
              <c:layout>
                <c:manualLayout>
                  <c:x val="0.11111111111111101"/>
                  <c:y val="9.2592592592592535E-3"/>
                </c:manualLayout>
              </c:layout>
              <c:dLblPos val="bestFit"/>
              <c:showLegendKey val="0"/>
              <c:showVal val="0"/>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A84E-4909-971A-952BA173E6F3}"/>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Sheet1!$AA$2:$AA$7</c:f>
              <c:strCache>
                <c:ptCount val="6"/>
                <c:pt idx="0">
                  <c:v>LOCA, inj failure</c:v>
                </c:pt>
                <c:pt idx="1">
                  <c:v>LOCA, recirc failure</c:v>
                </c:pt>
                <c:pt idx="2">
                  <c:v>SGTR</c:v>
                </c:pt>
                <c:pt idx="3">
                  <c:v>Transient, w/o 2nd cooling, no F&amp;B</c:v>
                </c:pt>
                <c:pt idx="4">
                  <c:v>ATWS</c:v>
                </c:pt>
                <c:pt idx="5">
                  <c:v>Residual</c:v>
                </c:pt>
              </c:strCache>
            </c:strRef>
          </c:cat>
          <c:val>
            <c:numRef>
              <c:f>Sheet1!$AB$2:$AB$7</c:f>
              <c:numCache>
                <c:formatCode>0.00E+00</c:formatCode>
                <c:ptCount val="6"/>
                <c:pt idx="0">
                  <c:v>0.55066905365121255</c:v>
                </c:pt>
                <c:pt idx="1">
                  <c:v>0.13382416136453903</c:v>
                </c:pt>
                <c:pt idx="2">
                  <c:v>0.12817150337667579</c:v>
                </c:pt>
                <c:pt idx="3">
                  <c:v>0.16890672100377563</c:v>
                </c:pt>
                <c:pt idx="4">
                  <c:v>1.0803660788170348E-2</c:v>
                </c:pt>
                <c:pt idx="5">
                  <c:v>7.6248998156266332E-3</c:v>
                </c:pt>
              </c:numCache>
            </c:numRef>
          </c:val>
          <c:extLst>
            <c:ext xmlns:c16="http://schemas.microsoft.com/office/drawing/2014/chart" uri="{C3380CC4-5D6E-409C-BE32-E72D297353CC}">
              <c16:uniqueId val="{0000000C-A84E-4909-971A-952BA173E6F3}"/>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35C-4C4B-AB16-267582B945F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35C-4C4B-AB16-267582B945FC}"/>
              </c:ext>
            </c:extLst>
          </c:dPt>
          <c:dPt>
            <c:idx val="2"/>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5-635C-4C4B-AB16-267582B945F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35C-4C4B-AB16-267582B945FC}"/>
              </c:ext>
            </c:extLst>
          </c:dPt>
          <c:dPt>
            <c:idx val="4"/>
            <c:bubble3D val="0"/>
            <c:spPr>
              <a:solidFill>
                <a:schemeClr val="accent4"/>
              </a:solidFill>
              <a:ln w="19050">
                <a:solidFill>
                  <a:schemeClr val="lt1"/>
                </a:solidFill>
              </a:ln>
              <a:effectLst/>
            </c:spPr>
            <c:extLst>
              <c:ext xmlns:c16="http://schemas.microsoft.com/office/drawing/2014/chart" uri="{C3380CC4-5D6E-409C-BE32-E72D297353CC}">
                <c16:uniqueId val="{00000009-635C-4C4B-AB16-267582B945F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635C-4C4B-AB16-267582B945FC}"/>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635C-4C4B-AB16-267582B945FC}"/>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635C-4C4B-AB16-267582B945FC}"/>
              </c:ext>
            </c:extLst>
          </c:dPt>
          <c:dLbls>
            <c:dLbl>
              <c:idx val="4"/>
              <c:layout>
                <c:manualLayout>
                  <c:x val="-2.6867889205751155E-2"/>
                  <c:y val="3.1568459602926993E-2"/>
                </c:manualLayout>
              </c:layout>
              <c:dLblPos val="bestFit"/>
              <c:showLegendKey val="0"/>
              <c:showVal val="0"/>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635C-4C4B-AB16-267582B945FC}"/>
                </c:ext>
              </c:extLst>
            </c:dLbl>
            <c:dLbl>
              <c:idx val="6"/>
              <c:delete val="1"/>
              <c:extLst>
                <c:ext xmlns:c15="http://schemas.microsoft.com/office/drawing/2012/chart" uri="{CE6537A1-D6FC-4f65-9D91-7224C49458BB}"/>
                <c:ext xmlns:c16="http://schemas.microsoft.com/office/drawing/2014/chart" uri="{C3380CC4-5D6E-409C-BE32-E72D297353CC}">
                  <c16:uniqueId val="{0000000D-635C-4C4B-AB16-267582B945FC}"/>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Sheet1!$N$6:$N$13</c:f>
              <c:strCache>
                <c:ptCount val="8"/>
                <c:pt idx="0">
                  <c:v>LOCA, inj failure</c:v>
                </c:pt>
                <c:pt idx="1">
                  <c:v>LOCA, rec failure</c:v>
                </c:pt>
                <c:pt idx="2">
                  <c:v>SGTR</c:v>
                </c:pt>
                <c:pt idx="3">
                  <c:v>Trans, no 2nd cooling, no F&amp;B inj</c:v>
                </c:pt>
                <c:pt idx="4">
                  <c:v>Trans, no 2nd cooling, no F&amp;B rec</c:v>
                </c:pt>
                <c:pt idx="5">
                  <c:v>ATWS</c:v>
                </c:pt>
                <c:pt idx="6">
                  <c:v>Residual</c:v>
                </c:pt>
                <c:pt idx="7">
                  <c:v>Residual</c:v>
                </c:pt>
              </c:strCache>
            </c:strRef>
          </c:cat>
          <c:val>
            <c:numRef>
              <c:f>Sheet1!$O$6:$O$13</c:f>
              <c:numCache>
                <c:formatCode>General</c:formatCode>
                <c:ptCount val="8"/>
                <c:pt idx="0">
                  <c:v>0.19542999999999999</c:v>
                </c:pt>
                <c:pt idx="1">
                  <c:v>0.27589000000000002</c:v>
                </c:pt>
                <c:pt idx="2">
                  <c:v>0.13669000000000001</c:v>
                </c:pt>
                <c:pt idx="3">
                  <c:v>0.29103000000000001</c:v>
                </c:pt>
                <c:pt idx="4">
                  <c:v>4.4729999999999999E-2</c:v>
                </c:pt>
                <c:pt idx="5">
                  <c:v>1.349E-2</c:v>
                </c:pt>
                <c:pt idx="6">
                  <c:v>3.8730000000000001E-2</c:v>
                </c:pt>
                <c:pt idx="7">
                  <c:v>4.0200000000000001E-3</c:v>
                </c:pt>
              </c:numCache>
            </c:numRef>
          </c:val>
          <c:extLst>
            <c:ext xmlns:c16="http://schemas.microsoft.com/office/drawing/2014/chart" uri="{C3380CC4-5D6E-409C-BE32-E72D297353CC}">
              <c16:uniqueId val="{00000010-635C-4C4B-AB16-267582B945F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v>CDF</c:v>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D89-40BB-B846-E6AC4EE3FD6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D89-40BB-B846-E6AC4EE3FD6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D89-40BB-B846-E6AC4EE3FD6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D89-40BB-B846-E6AC4EE3FD6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FD89-40BB-B846-E6AC4EE3FD6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FD89-40BB-B846-E6AC4EE3FD6B}"/>
              </c:ext>
            </c:extLst>
          </c:dPt>
          <c:dLbls>
            <c:dLbl>
              <c:idx val="3"/>
              <c:layout>
                <c:manualLayout>
                  <c:x val="1.0523783751277887E-2"/>
                  <c:y val="0"/>
                </c:manualLayout>
              </c:layout>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0.33877563293042273"/>
                      <c:h val="0.28832323232323231"/>
                    </c:manualLayout>
                  </c15:layout>
                </c:ext>
                <c:ext xmlns:c16="http://schemas.microsoft.com/office/drawing/2014/chart" uri="{C3380CC4-5D6E-409C-BE32-E72D297353CC}">
                  <c16:uniqueId val="{00000007-FD89-40BB-B846-E6AC4EE3FD6B}"/>
                </c:ext>
              </c:extLst>
            </c:dLbl>
            <c:dLbl>
              <c:idx val="5"/>
              <c:layout>
                <c:manualLayout>
                  <c:x val="0.11111111111111101"/>
                  <c:y val="9.2592592592592535E-3"/>
                </c:manualLayout>
              </c:layout>
              <c:dLblPos val="bestFit"/>
              <c:showLegendKey val="0"/>
              <c:showVal val="0"/>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FD89-40BB-B846-E6AC4EE3FD6B}"/>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Sheet1!$AA$2:$AA$7</c:f>
              <c:strCache>
                <c:ptCount val="6"/>
                <c:pt idx="0">
                  <c:v>LOCA, inj failure</c:v>
                </c:pt>
                <c:pt idx="1">
                  <c:v>LOCA, recirc failure</c:v>
                </c:pt>
                <c:pt idx="2">
                  <c:v>SGTR</c:v>
                </c:pt>
                <c:pt idx="3">
                  <c:v>Transient, w/o 2nd cooling, no F&amp;B</c:v>
                </c:pt>
                <c:pt idx="4">
                  <c:v>ATWS</c:v>
                </c:pt>
                <c:pt idx="5">
                  <c:v>Residual</c:v>
                </c:pt>
              </c:strCache>
            </c:strRef>
          </c:cat>
          <c:val>
            <c:numRef>
              <c:f>Sheet1!$AB$2:$AB$7</c:f>
              <c:numCache>
                <c:formatCode>0.00E+00</c:formatCode>
                <c:ptCount val="6"/>
                <c:pt idx="0">
                  <c:v>0.55066905365121255</c:v>
                </c:pt>
                <c:pt idx="1">
                  <c:v>0.13382416136453903</c:v>
                </c:pt>
                <c:pt idx="2">
                  <c:v>0.12817150337667579</c:v>
                </c:pt>
                <c:pt idx="3">
                  <c:v>0.16890672100377563</c:v>
                </c:pt>
                <c:pt idx="4">
                  <c:v>1.0803660788170348E-2</c:v>
                </c:pt>
                <c:pt idx="5">
                  <c:v>7.6248998156266332E-3</c:v>
                </c:pt>
              </c:numCache>
            </c:numRef>
          </c:val>
          <c:extLst>
            <c:ext xmlns:c16="http://schemas.microsoft.com/office/drawing/2014/chart" uri="{C3380CC4-5D6E-409C-BE32-E72D297353CC}">
              <c16:uniqueId val="{0000000C-FD89-40BB-B846-E6AC4EE3FD6B}"/>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5" tIns="47113" rIns="94225" bIns="47113" rtlCol="0"/>
          <a:lstStyle>
            <a:lvl1pPr algn="l">
              <a:defRPr sz="13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5" tIns="47113" rIns="94225" bIns="47113" rtlCol="0"/>
          <a:lstStyle>
            <a:lvl1pPr algn="r">
              <a:defRPr sz="1300"/>
            </a:lvl1pPr>
          </a:lstStyle>
          <a:p>
            <a:fld id="{BDC4A806-5603-404E-BD87-EBA99A189BB1}" type="datetimeFigureOut">
              <a:rPr lang="en-US" smtClean="0"/>
              <a:t>6/22/2022</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5" tIns="47113" rIns="94225" bIns="47113" rtlCol="0" anchor="ctr"/>
          <a:lstStyle/>
          <a:p>
            <a:endParaRPr lang="en-US"/>
          </a:p>
        </p:txBody>
      </p:sp>
      <p:sp>
        <p:nvSpPr>
          <p:cNvPr id="5" name="Notes Placeholder 4"/>
          <p:cNvSpPr>
            <a:spLocks noGrp="1"/>
          </p:cNvSpPr>
          <p:nvPr>
            <p:ph type="body" sz="quarter" idx="3"/>
          </p:nvPr>
        </p:nvSpPr>
        <p:spPr>
          <a:xfrm>
            <a:off x="710248" y="4518203"/>
            <a:ext cx="5681980" cy="3696713"/>
          </a:xfrm>
          <a:prstGeom prst="rect">
            <a:avLst/>
          </a:prstGeom>
        </p:spPr>
        <p:txBody>
          <a:bodyPr vert="horz" lIns="94225" tIns="47113" rIns="94225" bIns="47113"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71053"/>
          </a:xfrm>
          <a:prstGeom prst="rect">
            <a:avLst/>
          </a:prstGeom>
        </p:spPr>
        <p:txBody>
          <a:bodyPr vert="horz" lIns="94225" tIns="47113" rIns="94225" bIns="47113" rtlCol="0" anchor="b"/>
          <a:lstStyle>
            <a:lvl1pPr algn="l">
              <a:defRPr sz="13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5" tIns="47113" rIns="94225" bIns="47113" rtlCol="0" anchor="b"/>
          <a:lstStyle>
            <a:lvl1pPr algn="r">
              <a:defRPr sz="1300"/>
            </a:lvl1pPr>
          </a:lstStyle>
          <a:p>
            <a:fld id="{CD23C6F2-F5C9-4B3E-B468-71626E3B20B1}" type="slidenum">
              <a:rPr lang="en-US" smtClean="0"/>
              <a:t>‹#›</a:t>
            </a:fld>
            <a:endParaRPr lang="en-US"/>
          </a:p>
        </p:txBody>
      </p:sp>
    </p:spTree>
    <p:extLst>
      <p:ext uri="{BB962C8B-B14F-4D97-AF65-F5344CB8AC3E}">
        <p14:creationId xmlns:p14="http://schemas.microsoft.com/office/powerpoint/2010/main" val="196955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65581" indent="-294454">
              <a:defRPr sz="2400">
                <a:solidFill>
                  <a:schemeClr val="tx1"/>
                </a:solidFill>
                <a:latin typeface="Times New Roman" panose="02020603050405020304" pitchFamily="18" charset="0"/>
              </a:defRPr>
            </a:lvl2pPr>
            <a:lvl3pPr marL="1177817" indent="-235563">
              <a:defRPr sz="2400">
                <a:solidFill>
                  <a:schemeClr val="tx1"/>
                </a:solidFill>
                <a:latin typeface="Times New Roman" panose="02020603050405020304" pitchFamily="18" charset="0"/>
              </a:defRPr>
            </a:lvl3pPr>
            <a:lvl4pPr marL="1648943" indent="-235563">
              <a:defRPr sz="2400">
                <a:solidFill>
                  <a:schemeClr val="tx1"/>
                </a:solidFill>
                <a:latin typeface="Times New Roman" panose="02020603050405020304" pitchFamily="18" charset="0"/>
              </a:defRPr>
            </a:lvl4pPr>
            <a:lvl5pPr marL="2120071" indent="-235563">
              <a:defRPr sz="2400">
                <a:solidFill>
                  <a:schemeClr val="tx1"/>
                </a:solidFill>
                <a:latin typeface="Times New Roman" panose="02020603050405020304" pitchFamily="18" charset="0"/>
              </a:defRPr>
            </a:lvl5pPr>
            <a:lvl6pPr marL="2591198" indent="-235563" eaLnBrk="0" fontAlgn="base" hangingPunct="0">
              <a:spcBef>
                <a:spcPct val="0"/>
              </a:spcBef>
              <a:spcAft>
                <a:spcPct val="0"/>
              </a:spcAft>
              <a:defRPr sz="2400">
                <a:solidFill>
                  <a:schemeClr val="tx1"/>
                </a:solidFill>
                <a:latin typeface="Times New Roman" panose="02020603050405020304" pitchFamily="18" charset="0"/>
              </a:defRPr>
            </a:lvl6pPr>
            <a:lvl7pPr marL="3062324" indent="-235563" eaLnBrk="0" fontAlgn="base" hangingPunct="0">
              <a:spcBef>
                <a:spcPct val="0"/>
              </a:spcBef>
              <a:spcAft>
                <a:spcPct val="0"/>
              </a:spcAft>
              <a:defRPr sz="2400">
                <a:solidFill>
                  <a:schemeClr val="tx1"/>
                </a:solidFill>
                <a:latin typeface="Times New Roman" panose="02020603050405020304" pitchFamily="18" charset="0"/>
              </a:defRPr>
            </a:lvl7pPr>
            <a:lvl8pPr marL="3533451" indent="-235563" eaLnBrk="0" fontAlgn="base" hangingPunct="0">
              <a:spcBef>
                <a:spcPct val="0"/>
              </a:spcBef>
              <a:spcAft>
                <a:spcPct val="0"/>
              </a:spcAft>
              <a:defRPr sz="2400">
                <a:solidFill>
                  <a:schemeClr val="tx1"/>
                </a:solidFill>
                <a:latin typeface="Times New Roman" panose="02020603050405020304" pitchFamily="18" charset="0"/>
              </a:defRPr>
            </a:lvl8pPr>
            <a:lvl9pPr marL="4004578" indent="-235563" eaLnBrk="0" fontAlgn="base" hangingPunct="0">
              <a:spcBef>
                <a:spcPct val="0"/>
              </a:spcBef>
              <a:spcAft>
                <a:spcPct val="0"/>
              </a:spcAft>
              <a:defRPr sz="2400">
                <a:solidFill>
                  <a:schemeClr val="tx1"/>
                </a:solidFill>
                <a:latin typeface="Times New Roman" panose="02020603050405020304" pitchFamily="18" charset="0"/>
              </a:defRPr>
            </a:lvl9pPr>
          </a:lstStyle>
          <a:p>
            <a:fld id="{58FEF05D-E22B-47D7-B194-149B764ECD02}" type="slidenum">
              <a:rPr lang="en-US" altLang="en-US" sz="1300"/>
              <a:pPr/>
              <a:t>14</a:t>
            </a:fld>
            <a:endParaRPr lang="en-US" altLang="en-US" sz="1300"/>
          </a:p>
        </p:txBody>
      </p:sp>
      <p:sp>
        <p:nvSpPr>
          <p:cNvPr id="21507" name="Rectangle 2"/>
          <p:cNvSpPr>
            <a:spLocks noChangeArrowheads="1"/>
          </p:cNvSpPr>
          <p:nvPr/>
        </p:nvSpPr>
        <p:spPr bwMode="auto">
          <a:xfrm>
            <a:off x="4024736" y="1"/>
            <a:ext cx="3077739" cy="4482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225" tIns="47113" rIns="94225" bIns="47113"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1508" name="Rectangle 3"/>
          <p:cNvSpPr>
            <a:spLocks noChangeArrowheads="1"/>
          </p:cNvSpPr>
          <p:nvPr/>
        </p:nvSpPr>
        <p:spPr bwMode="auto">
          <a:xfrm>
            <a:off x="4024736" y="8544164"/>
            <a:ext cx="3077739" cy="449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772" tIns="44587" rIns="90772" bIns="44587" anchor="b"/>
          <a:lstStyle>
            <a:lvl1pPr defTabSz="889000">
              <a:defRPr sz="2400">
                <a:solidFill>
                  <a:schemeClr val="tx1"/>
                </a:solidFill>
                <a:latin typeface="Times New Roman" panose="02020603050405020304" pitchFamily="18" charset="0"/>
              </a:defRPr>
            </a:lvl1pPr>
            <a:lvl2pPr marL="742950" indent="-285750" defTabSz="889000">
              <a:defRPr sz="2400">
                <a:solidFill>
                  <a:schemeClr val="tx1"/>
                </a:solidFill>
                <a:latin typeface="Times New Roman" panose="02020603050405020304" pitchFamily="18" charset="0"/>
              </a:defRPr>
            </a:lvl2pPr>
            <a:lvl3pPr marL="1143000" indent="-228600" defTabSz="889000">
              <a:defRPr sz="2400">
                <a:solidFill>
                  <a:schemeClr val="tx1"/>
                </a:solidFill>
                <a:latin typeface="Times New Roman" panose="02020603050405020304" pitchFamily="18" charset="0"/>
              </a:defRPr>
            </a:lvl3pPr>
            <a:lvl4pPr marL="1600200" indent="-228600" defTabSz="889000">
              <a:defRPr sz="2400">
                <a:solidFill>
                  <a:schemeClr val="tx1"/>
                </a:solidFill>
                <a:latin typeface="Times New Roman" panose="02020603050405020304" pitchFamily="18" charset="0"/>
              </a:defRPr>
            </a:lvl4pPr>
            <a:lvl5pPr marL="2057400" indent="-228600" defTabSz="889000">
              <a:defRPr sz="2400">
                <a:solidFill>
                  <a:schemeClr val="tx1"/>
                </a:solidFill>
                <a:latin typeface="Times New Roman" panose="02020603050405020304" pitchFamily="18" charset="0"/>
              </a:defRPr>
            </a:lvl5pPr>
            <a:lvl6pPr marL="2514600" indent="-228600" defTabSz="889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889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889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8890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300"/>
              <a:t>4</a:t>
            </a:r>
          </a:p>
        </p:txBody>
      </p:sp>
      <p:sp>
        <p:nvSpPr>
          <p:cNvPr id="21509" name="Rectangle 4"/>
          <p:cNvSpPr>
            <a:spLocks noChangeArrowheads="1"/>
          </p:cNvSpPr>
          <p:nvPr/>
        </p:nvSpPr>
        <p:spPr bwMode="auto">
          <a:xfrm>
            <a:off x="0" y="8544164"/>
            <a:ext cx="3077739" cy="449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225" tIns="47113" rIns="94225" bIns="47113"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1510" name="Rectangle 5"/>
          <p:cNvSpPr>
            <a:spLocks noChangeArrowheads="1"/>
          </p:cNvSpPr>
          <p:nvPr/>
        </p:nvSpPr>
        <p:spPr bwMode="auto">
          <a:xfrm>
            <a:off x="0" y="1"/>
            <a:ext cx="3077739" cy="4482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225" tIns="47113" rIns="94225" bIns="47113"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1511" name="Rectangle 6"/>
          <p:cNvSpPr>
            <a:spLocks noGrp="1" noRot="1" noChangeAspect="1" noChangeArrowheads="1" noTextEdit="1"/>
          </p:cNvSpPr>
          <p:nvPr>
            <p:ph type="sldImg"/>
          </p:nvPr>
        </p:nvSpPr>
        <p:spPr>
          <a:xfrm>
            <a:off x="166688" y="455613"/>
            <a:ext cx="6773862" cy="3811587"/>
          </a:xfrm>
          <a:ln w="12700" cap="flat"/>
        </p:spPr>
      </p:sp>
      <p:sp>
        <p:nvSpPr>
          <p:cNvPr id="21512" name="Rectangle 7"/>
          <p:cNvSpPr>
            <a:spLocks noGrp="1" noChangeArrowheads="1"/>
          </p:cNvSpPr>
          <p:nvPr>
            <p:ph type="body" idx="1"/>
          </p:nvPr>
        </p:nvSpPr>
        <p:spPr>
          <a:xfrm>
            <a:off x="948643" y="4272083"/>
            <a:ext cx="5205193" cy="4045520"/>
          </a:xfrm>
          <a:noFill/>
          <a:extLst>
            <a:ext uri="{91240B29-F687-4F45-9708-019B960494DF}">
              <a14:hiddenLine xmlns:a14="http://schemas.microsoft.com/office/drawing/2010/main" w="12700">
                <a:solidFill>
                  <a:schemeClr val="tx1"/>
                </a:solidFill>
                <a:miter lim="800000"/>
                <a:headEnd/>
                <a:tailEnd/>
              </a14:hiddenLine>
            </a:ext>
          </a:extLst>
        </p:spPr>
        <p:txBody>
          <a:bodyPr lIns="90772" tIns="44587" rIns="90772" bIns="44587"/>
          <a:lstStyle/>
          <a:p>
            <a:endParaRPr lang="en-US" altLang="en-US" smtClean="0"/>
          </a:p>
        </p:txBody>
      </p:sp>
    </p:spTree>
    <p:extLst>
      <p:ext uri="{BB962C8B-B14F-4D97-AF65-F5344CB8AC3E}">
        <p14:creationId xmlns:p14="http://schemas.microsoft.com/office/powerpoint/2010/main" val="181793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56FC69-D4DA-488A-BD76-211AB78A4D6A}"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24260-523C-40D4-91D4-EB9AEF93EB9E}" type="slidenum">
              <a:rPr lang="en-US" smtClean="0"/>
              <a:t>‹#›</a:t>
            </a:fld>
            <a:endParaRPr lang="en-US"/>
          </a:p>
        </p:txBody>
      </p:sp>
    </p:spTree>
    <p:extLst>
      <p:ext uri="{BB962C8B-B14F-4D97-AF65-F5344CB8AC3E}">
        <p14:creationId xmlns:p14="http://schemas.microsoft.com/office/powerpoint/2010/main" val="694121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56FC69-D4DA-488A-BD76-211AB78A4D6A}"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24260-523C-40D4-91D4-EB9AEF93EB9E}" type="slidenum">
              <a:rPr lang="en-US" smtClean="0"/>
              <a:t>‹#›</a:t>
            </a:fld>
            <a:endParaRPr lang="en-US"/>
          </a:p>
        </p:txBody>
      </p:sp>
    </p:spTree>
    <p:extLst>
      <p:ext uri="{BB962C8B-B14F-4D97-AF65-F5344CB8AC3E}">
        <p14:creationId xmlns:p14="http://schemas.microsoft.com/office/powerpoint/2010/main" val="2889194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56FC69-D4DA-488A-BD76-211AB78A4D6A}"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24260-523C-40D4-91D4-EB9AEF93EB9E}" type="slidenum">
              <a:rPr lang="en-US" smtClean="0"/>
              <a:t>‹#›</a:t>
            </a:fld>
            <a:endParaRPr lang="en-US"/>
          </a:p>
        </p:txBody>
      </p:sp>
    </p:spTree>
    <p:extLst>
      <p:ext uri="{BB962C8B-B14F-4D97-AF65-F5344CB8AC3E}">
        <p14:creationId xmlns:p14="http://schemas.microsoft.com/office/powerpoint/2010/main" val="1714011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56FC69-D4DA-488A-BD76-211AB78A4D6A}"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24260-523C-40D4-91D4-EB9AEF93EB9E}" type="slidenum">
              <a:rPr lang="en-US" smtClean="0"/>
              <a:t>‹#›</a:t>
            </a:fld>
            <a:endParaRPr lang="en-US"/>
          </a:p>
        </p:txBody>
      </p:sp>
    </p:spTree>
    <p:extLst>
      <p:ext uri="{BB962C8B-B14F-4D97-AF65-F5344CB8AC3E}">
        <p14:creationId xmlns:p14="http://schemas.microsoft.com/office/powerpoint/2010/main" val="4200587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F56FC69-D4DA-488A-BD76-211AB78A4D6A}"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24260-523C-40D4-91D4-EB9AEF93EB9E}" type="slidenum">
              <a:rPr lang="en-US" smtClean="0"/>
              <a:t>‹#›</a:t>
            </a:fld>
            <a:endParaRPr lang="en-US"/>
          </a:p>
        </p:txBody>
      </p:sp>
    </p:spTree>
    <p:extLst>
      <p:ext uri="{BB962C8B-B14F-4D97-AF65-F5344CB8AC3E}">
        <p14:creationId xmlns:p14="http://schemas.microsoft.com/office/powerpoint/2010/main" val="1787706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56FC69-D4DA-488A-BD76-211AB78A4D6A}"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24260-523C-40D4-91D4-EB9AEF93EB9E}" type="slidenum">
              <a:rPr lang="en-US" smtClean="0"/>
              <a:t>‹#›</a:t>
            </a:fld>
            <a:endParaRPr lang="en-US"/>
          </a:p>
        </p:txBody>
      </p:sp>
    </p:spTree>
    <p:extLst>
      <p:ext uri="{BB962C8B-B14F-4D97-AF65-F5344CB8AC3E}">
        <p14:creationId xmlns:p14="http://schemas.microsoft.com/office/powerpoint/2010/main" val="2594677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56FC69-D4DA-488A-BD76-211AB78A4D6A}" type="datetimeFigureOut">
              <a:rPr lang="en-US" smtClean="0"/>
              <a:t>6/22/2022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824260-523C-40D4-91D4-EB9AEF93EB9E}" type="slidenum">
              <a:rPr lang="en-US" smtClean="0"/>
              <a:t>‹#›</a:t>
            </a:fld>
            <a:endParaRPr lang="en-US"/>
          </a:p>
        </p:txBody>
      </p:sp>
    </p:spTree>
    <p:extLst>
      <p:ext uri="{BB962C8B-B14F-4D97-AF65-F5344CB8AC3E}">
        <p14:creationId xmlns:p14="http://schemas.microsoft.com/office/powerpoint/2010/main" val="3561663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56FC69-D4DA-488A-BD76-211AB78A4D6A}" type="datetimeFigureOut">
              <a:rPr lang="en-US" smtClean="0"/>
              <a:t>6/22/2022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824260-523C-40D4-91D4-EB9AEF93EB9E}" type="slidenum">
              <a:rPr lang="en-US" smtClean="0"/>
              <a:t>‹#›</a:t>
            </a:fld>
            <a:endParaRPr lang="en-US"/>
          </a:p>
        </p:txBody>
      </p:sp>
    </p:spTree>
    <p:extLst>
      <p:ext uri="{BB962C8B-B14F-4D97-AF65-F5344CB8AC3E}">
        <p14:creationId xmlns:p14="http://schemas.microsoft.com/office/powerpoint/2010/main" val="505212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56FC69-D4DA-488A-BD76-211AB78A4D6A}" type="datetimeFigureOut">
              <a:rPr lang="en-US" smtClean="0"/>
              <a:t>6/22/2022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824260-523C-40D4-91D4-EB9AEF93EB9E}" type="slidenum">
              <a:rPr lang="en-US" smtClean="0"/>
              <a:t>‹#›</a:t>
            </a:fld>
            <a:endParaRPr lang="en-US"/>
          </a:p>
        </p:txBody>
      </p:sp>
    </p:spTree>
    <p:extLst>
      <p:ext uri="{BB962C8B-B14F-4D97-AF65-F5344CB8AC3E}">
        <p14:creationId xmlns:p14="http://schemas.microsoft.com/office/powerpoint/2010/main" val="4230020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F56FC69-D4DA-488A-BD76-211AB78A4D6A}"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24260-523C-40D4-91D4-EB9AEF93EB9E}" type="slidenum">
              <a:rPr lang="en-US" smtClean="0"/>
              <a:t>‹#›</a:t>
            </a:fld>
            <a:endParaRPr lang="en-US"/>
          </a:p>
        </p:txBody>
      </p:sp>
    </p:spTree>
    <p:extLst>
      <p:ext uri="{BB962C8B-B14F-4D97-AF65-F5344CB8AC3E}">
        <p14:creationId xmlns:p14="http://schemas.microsoft.com/office/powerpoint/2010/main" val="3170590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F56FC69-D4DA-488A-BD76-211AB78A4D6A}"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24260-523C-40D4-91D4-EB9AEF93EB9E}" type="slidenum">
              <a:rPr lang="en-US" smtClean="0"/>
              <a:t>‹#›</a:t>
            </a:fld>
            <a:endParaRPr lang="en-US"/>
          </a:p>
        </p:txBody>
      </p:sp>
    </p:spTree>
    <p:extLst>
      <p:ext uri="{BB962C8B-B14F-4D97-AF65-F5344CB8AC3E}">
        <p14:creationId xmlns:p14="http://schemas.microsoft.com/office/powerpoint/2010/main" val="2939755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37000">
              <a:schemeClr val="accent1">
                <a:lumMod val="45000"/>
                <a:lumOff val="55000"/>
              </a:schemeClr>
            </a:gs>
            <a:gs pos="71000">
              <a:schemeClr val="accent1">
                <a:lumMod val="45000"/>
                <a:lumOff val="55000"/>
              </a:schemeClr>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56FC69-D4DA-488A-BD76-211AB78A4D6A}" type="datetimeFigureOut">
              <a:rPr lang="en-US" smtClean="0"/>
              <a:t>6/22/2022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24260-523C-40D4-91D4-EB9AEF93EB9E}" type="slidenum">
              <a:rPr lang="en-US" smtClean="0"/>
              <a:t>‹#›</a:t>
            </a:fld>
            <a:endParaRPr lang="en-US"/>
          </a:p>
        </p:txBody>
      </p:sp>
    </p:spTree>
    <p:extLst>
      <p:ext uri="{BB962C8B-B14F-4D97-AF65-F5344CB8AC3E}">
        <p14:creationId xmlns:p14="http://schemas.microsoft.com/office/powerpoint/2010/main" val="3915560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6512">
              <a:srgbClr val="4685C0"/>
            </a:gs>
            <a:gs pos="0">
              <a:schemeClr val="accent1">
                <a:lumMod val="75000"/>
              </a:schemeClr>
            </a:gs>
            <a:gs pos="37000">
              <a:schemeClr val="accent1">
                <a:lumMod val="45000"/>
                <a:lumOff val="55000"/>
              </a:schemeClr>
            </a:gs>
            <a:gs pos="59000">
              <a:schemeClr val="accent1">
                <a:lumMod val="45000"/>
                <a:lumOff val="55000"/>
              </a:schemeClr>
            </a:gs>
            <a:gs pos="81000">
              <a:schemeClr val="bg1"/>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4000" dirty="0"/>
              <a:t>Categorization and Classification of SSCs for a Current Generation Nuclear Power Plant Using a RIPB Advanced Reactor Standard</a:t>
            </a:r>
          </a:p>
        </p:txBody>
      </p:sp>
      <p:sp>
        <p:nvSpPr>
          <p:cNvPr id="3" name="Subtitle 2"/>
          <p:cNvSpPr>
            <a:spLocks noGrp="1"/>
          </p:cNvSpPr>
          <p:nvPr>
            <p:ph type="subTitle" idx="1"/>
          </p:nvPr>
        </p:nvSpPr>
        <p:spPr/>
        <p:txBody>
          <a:bodyPr>
            <a:normAutofit fontScale="77500" lnSpcReduction="20000"/>
          </a:bodyPr>
          <a:lstStyle/>
          <a:p>
            <a:endParaRPr lang="en-US" dirty="0" smtClean="0"/>
          </a:p>
          <a:p>
            <a:r>
              <a:rPr lang="en-US" sz="3600" i="1" dirty="0" smtClean="0"/>
              <a:t>PSAM 16</a:t>
            </a:r>
          </a:p>
          <a:p>
            <a:r>
              <a:rPr lang="en-US" sz="3600" i="1" dirty="0" smtClean="0"/>
              <a:t>June, 2022</a:t>
            </a:r>
          </a:p>
          <a:p>
            <a:r>
              <a:rPr lang="en-US" sz="3600" i="1" dirty="0" smtClean="0"/>
              <a:t>Honolulu, Hawaii</a:t>
            </a:r>
            <a:endParaRPr lang="en-US" sz="3600" i="1" dirty="0"/>
          </a:p>
        </p:txBody>
      </p:sp>
      <p:graphicFrame>
        <p:nvGraphicFramePr>
          <p:cNvPr id="4" name="Object 3"/>
          <p:cNvGraphicFramePr>
            <a:graphicFrameLocks noChangeAspect="1"/>
          </p:cNvGraphicFramePr>
          <p:nvPr>
            <p:extLst>
              <p:ext uri="{D42A27DB-BD31-4B8C-83A1-F6EECF244321}">
                <p14:modId xmlns:p14="http://schemas.microsoft.com/office/powerpoint/2010/main" val="2453766987"/>
              </p:ext>
            </p:extLst>
          </p:nvPr>
        </p:nvGraphicFramePr>
        <p:xfrm>
          <a:off x="7524750" y="5659063"/>
          <a:ext cx="1353972" cy="681411"/>
        </p:xfrm>
        <a:graphic>
          <a:graphicData uri="http://schemas.openxmlformats.org/presentationml/2006/ole">
            <mc:AlternateContent xmlns:mc="http://schemas.openxmlformats.org/markup-compatibility/2006">
              <mc:Choice xmlns:v="urn:schemas-microsoft-com:vml" Requires="v">
                <p:oleObj spid="_x0000_s3122" name="Picture" r:id="rId3" imgW="770760" imgH="312480" progId="Word.Picture.8">
                  <p:embed/>
                </p:oleObj>
              </mc:Choice>
              <mc:Fallback>
                <p:oleObj name="Picture" r:id="rId3" imgW="770760" imgH="312480" progId="Word.Picture.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24750" y="5659063"/>
                        <a:ext cx="1353972" cy="681411"/>
                      </a:xfrm>
                      <a:prstGeom prst="rect">
                        <a:avLst/>
                      </a:prstGeom>
                      <a:noFill/>
                      <a:ln>
                        <a:noFill/>
                      </a:ln>
                      <a:effectLst/>
                    </p:spPr>
                  </p:pic>
                </p:oleObj>
              </mc:Fallback>
            </mc:AlternateContent>
          </a:graphicData>
        </a:graphic>
      </p:graphicFrame>
      <p:sp>
        <p:nvSpPr>
          <p:cNvPr id="5" name="Text Box 3"/>
          <p:cNvSpPr txBox="1">
            <a:spLocks noChangeArrowheads="1"/>
          </p:cNvSpPr>
          <p:nvPr/>
        </p:nvSpPr>
        <p:spPr bwMode="auto">
          <a:xfrm>
            <a:off x="8793163" y="6057445"/>
            <a:ext cx="2496934" cy="566057"/>
          </a:xfrm>
          <a:prstGeom prst="rect">
            <a:avLst/>
          </a:prstGeom>
          <a:noFill/>
          <a:ln>
            <a:noFill/>
          </a:ln>
          <a:extLst>
            <a:ext uri="{909E8E84-426E-40DD-AFC4-6F175D3DCCD1}">
              <a14:hiddenFill xmlns:a14="http://schemas.microsoft.com/office/drawing/2010/main">
                <a:gradFill rotWithShape="0">
                  <a:gsLst>
                    <a:gs pos="0">
                      <a:srgbClr val="FFFF99"/>
                    </a:gs>
                    <a:gs pos="100000">
                      <a:srgbClr val="FFFF00"/>
                    </a:gs>
                  </a:gsLst>
                  <a:lin ang="5400000" scaled="1"/>
                </a:gra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0" i="0" u="none" strike="noStrike" cap="none" normalizeH="0" baseline="0" dirty="0" smtClean="0">
                <a:ln>
                  <a:noFill/>
                </a:ln>
                <a:solidFill>
                  <a:schemeClr val="tx1"/>
                </a:solidFill>
                <a:effectLst/>
                <a:latin typeface="Calibri" panose="020F0502020204030204" pitchFamily="34" charset="0"/>
              </a:rPr>
              <a:t>Applied Reliability Engineering, </a:t>
            </a:r>
            <a:r>
              <a:rPr kumimoji="0" lang="en-US" altLang="en-US" sz="1200" b="0" i="0" u="none" strike="noStrike" cap="none" normalizeH="0" baseline="0" dirty="0" err="1" smtClean="0">
                <a:ln>
                  <a:noFill/>
                </a:ln>
                <a:solidFill>
                  <a:schemeClr val="tx1"/>
                </a:solidFill>
                <a:effectLst/>
                <a:latin typeface="Calibri" panose="020F0502020204030204" pitchFamily="34" charset="0"/>
              </a:rPr>
              <a:t>Inc</a:t>
            </a:r>
            <a:endParaRPr kumimoji="0" lang="en-US" altLang="en-US" sz="1200" b="0" i="0" u="none" strike="noStrike" cap="none" normalizeH="0" baseline="0" dirty="0" smtClean="0">
              <a:ln>
                <a:noFill/>
              </a:ln>
              <a:solidFill>
                <a:schemeClr val="tx1"/>
              </a:solidFill>
              <a:effectLst/>
              <a:latin typeface="Arial" panose="020B0604020202020204" pitchFamily="34" charset="0"/>
            </a:endParaRPr>
          </a:p>
        </p:txBody>
      </p:sp>
      <p:sp>
        <p:nvSpPr>
          <p:cNvPr id="6" name="TextBox 5"/>
          <p:cNvSpPr txBox="1"/>
          <p:nvPr/>
        </p:nvSpPr>
        <p:spPr>
          <a:xfrm>
            <a:off x="1238250" y="5680984"/>
            <a:ext cx="4181475" cy="923330"/>
          </a:xfrm>
          <a:prstGeom prst="rect">
            <a:avLst/>
          </a:prstGeom>
          <a:noFill/>
        </p:spPr>
        <p:txBody>
          <a:bodyPr wrap="square" rtlCol="0">
            <a:spAutoFit/>
          </a:bodyPr>
          <a:lstStyle/>
          <a:p>
            <a:pPr>
              <a:buFontTx/>
              <a:buNone/>
            </a:pPr>
            <a:r>
              <a:rPr lang="en-US" altLang="en-US" b="1" i="1" dirty="0"/>
              <a:t>Dave Blanchard</a:t>
            </a:r>
          </a:p>
          <a:p>
            <a:pPr>
              <a:buFontTx/>
              <a:buNone/>
            </a:pPr>
            <a:r>
              <a:rPr lang="en-US" altLang="en-US" b="1" i="1" dirty="0" smtClean="0"/>
              <a:t>dblanchard@ar-eng.com</a:t>
            </a:r>
            <a:endParaRPr lang="en-US" altLang="en-US" b="1" i="1" dirty="0"/>
          </a:p>
          <a:p>
            <a:endParaRPr lang="en-US" dirty="0"/>
          </a:p>
        </p:txBody>
      </p:sp>
    </p:spTree>
    <p:extLst>
      <p:ext uri="{BB962C8B-B14F-4D97-AF65-F5344CB8AC3E}">
        <p14:creationId xmlns:p14="http://schemas.microsoft.com/office/powerpoint/2010/main" val="41552616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Top Level Criteria &amp;</a:t>
            </a:r>
            <a:br>
              <a:rPr lang="en-US" dirty="0" smtClean="0"/>
            </a:br>
            <a:r>
              <a:rPr lang="en-US" dirty="0" smtClean="0"/>
              <a:t>Definition </a:t>
            </a:r>
            <a:r>
              <a:rPr lang="en-US" dirty="0"/>
              <a:t>of Plant Capability Defense in Depth and Risk Significance</a:t>
            </a:r>
          </a:p>
        </p:txBody>
      </p:sp>
      <p:sp>
        <p:nvSpPr>
          <p:cNvPr id="3" name="Content Placeholder 2"/>
          <p:cNvSpPr>
            <a:spLocks noGrp="1"/>
          </p:cNvSpPr>
          <p:nvPr>
            <p:ph idx="1"/>
          </p:nvPr>
        </p:nvSpPr>
        <p:spPr>
          <a:xfrm>
            <a:off x="838200" y="2270468"/>
            <a:ext cx="10515600" cy="4351338"/>
          </a:xfrm>
        </p:spPr>
        <p:txBody>
          <a:bodyPr>
            <a:normAutofit fontScale="92500" lnSpcReduction="20000"/>
          </a:bodyPr>
          <a:lstStyle/>
          <a:p>
            <a:r>
              <a:rPr lang="en-US" dirty="0" smtClean="0"/>
              <a:t>Select a high level measure that reflects effective protection of public health &amp; safety (e.g.,):</a:t>
            </a:r>
          </a:p>
          <a:p>
            <a:pPr lvl="1"/>
            <a:r>
              <a:rPr lang="en-US" dirty="0" smtClean="0"/>
              <a:t>One or more of the three basic safety functions</a:t>
            </a:r>
          </a:p>
          <a:p>
            <a:pPr lvl="2"/>
            <a:r>
              <a:rPr lang="en-US" dirty="0" smtClean="0"/>
              <a:t>Primary system integrity</a:t>
            </a:r>
          </a:p>
          <a:p>
            <a:pPr lvl="2"/>
            <a:r>
              <a:rPr lang="en-US" b="1" dirty="0" smtClean="0"/>
              <a:t>Shutdown reactor and maintain safe shutdown</a:t>
            </a:r>
          </a:p>
          <a:p>
            <a:pPr lvl="2"/>
            <a:r>
              <a:rPr lang="en-US" dirty="0" smtClean="0"/>
              <a:t>Limit releases</a:t>
            </a:r>
          </a:p>
          <a:p>
            <a:pPr lvl="1"/>
            <a:r>
              <a:rPr lang="en-US" dirty="0" smtClean="0"/>
              <a:t>Frequency-consequence curve</a:t>
            </a:r>
          </a:p>
          <a:p>
            <a:r>
              <a:rPr lang="en-US" dirty="0" smtClean="0"/>
              <a:t>Plant Capability Defense in Depth </a:t>
            </a:r>
          </a:p>
          <a:p>
            <a:pPr lvl="1"/>
            <a:r>
              <a:rPr lang="en-US" dirty="0" smtClean="0"/>
              <a:t>Identify SSCs necessary to meet deterministic criteria of ANS/ANSI 58.14</a:t>
            </a:r>
          </a:p>
          <a:p>
            <a:pPr lvl="1"/>
            <a:r>
              <a:rPr lang="en-US" dirty="0" smtClean="0"/>
              <a:t>Add SSCs useful in meeting (and providing margin on) risk significance criteria</a:t>
            </a:r>
          </a:p>
          <a:p>
            <a:r>
              <a:rPr lang="en-US" dirty="0" smtClean="0"/>
              <a:t>Risk significance</a:t>
            </a:r>
          </a:p>
          <a:p>
            <a:pPr lvl="1"/>
            <a:r>
              <a:rPr lang="en-US" dirty="0"/>
              <a:t>Identify SSCs necessary to </a:t>
            </a:r>
            <a:r>
              <a:rPr lang="en-US" dirty="0" smtClean="0"/>
              <a:t>meet risk criteria for selected metric(s)</a:t>
            </a:r>
            <a:endParaRPr lang="en-US" dirty="0"/>
          </a:p>
          <a:p>
            <a:pPr lvl="1"/>
            <a:r>
              <a:rPr lang="en-US" dirty="0"/>
              <a:t>Add SSCs useful in meeting (and providing margin on) risk significance criteria</a:t>
            </a:r>
          </a:p>
          <a:p>
            <a:pPr lvl="1"/>
            <a:endParaRPr lang="en-US" dirty="0" smtClean="0"/>
          </a:p>
        </p:txBody>
      </p:sp>
      <p:sp>
        <p:nvSpPr>
          <p:cNvPr id="4" name="TextBox 3"/>
          <p:cNvSpPr txBox="1"/>
          <p:nvPr/>
        </p:nvSpPr>
        <p:spPr>
          <a:xfrm>
            <a:off x="7515225" y="3071454"/>
            <a:ext cx="3467100" cy="1200329"/>
          </a:xfrm>
          <a:prstGeom prst="rect">
            <a:avLst/>
          </a:prstGeom>
          <a:noFill/>
        </p:spPr>
        <p:txBody>
          <a:bodyPr wrap="square" rtlCol="0">
            <a:spAutoFit/>
          </a:bodyPr>
          <a:lstStyle/>
          <a:p>
            <a:r>
              <a:rPr lang="en-US" dirty="0" smtClean="0"/>
              <a:t>ANS/ANSI 30.3 gives the designer the flexibility of identifying the specific metrics to be used to define safety</a:t>
            </a:r>
            <a:endParaRPr lang="en-US" dirty="0"/>
          </a:p>
        </p:txBody>
      </p:sp>
      <p:sp>
        <p:nvSpPr>
          <p:cNvPr id="6" name="TextBox 5"/>
          <p:cNvSpPr txBox="1"/>
          <p:nvPr/>
        </p:nvSpPr>
        <p:spPr>
          <a:xfrm>
            <a:off x="6881812" y="3009900"/>
            <a:ext cx="523875" cy="1323439"/>
          </a:xfrm>
          <a:prstGeom prst="rect">
            <a:avLst/>
          </a:prstGeom>
          <a:noFill/>
        </p:spPr>
        <p:txBody>
          <a:bodyPr wrap="square" rtlCol="0">
            <a:spAutoFit/>
          </a:bodyPr>
          <a:lstStyle/>
          <a:p>
            <a:r>
              <a:rPr lang="en-US" sz="8000" dirty="0" smtClean="0"/>
              <a:t>}</a:t>
            </a:r>
            <a:endParaRPr lang="en-US" sz="8000" dirty="0"/>
          </a:p>
        </p:txBody>
      </p:sp>
    </p:spTree>
    <p:extLst>
      <p:ext uri="{BB962C8B-B14F-4D97-AF65-F5344CB8AC3E}">
        <p14:creationId xmlns:p14="http://schemas.microsoft.com/office/powerpoint/2010/main" val="23444489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075" y="222250"/>
            <a:ext cx="10515600" cy="1325563"/>
          </a:xfrm>
        </p:spPr>
        <p:txBody>
          <a:bodyPr/>
          <a:lstStyle/>
          <a:p>
            <a:r>
              <a:rPr lang="en-US" dirty="0" smtClean="0"/>
              <a:t>Current Generation PWR Characteristics</a:t>
            </a:r>
            <a:endParaRPr lang="en-US" dirty="0"/>
          </a:p>
        </p:txBody>
      </p:sp>
      <p:sp>
        <p:nvSpPr>
          <p:cNvPr id="4" name="TextBox 3"/>
          <p:cNvSpPr txBox="1"/>
          <p:nvPr/>
        </p:nvSpPr>
        <p:spPr>
          <a:xfrm>
            <a:off x="6791325" y="1357313"/>
            <a:ext cx="4152900" cy="5139869"/>
          </a:xfrm>
          <a:prstGeom prst="rect">
            <a:avLst/>
          </a:prstGeom>
          <a:noFill/>
        </p:spPr>
        <p:txBody>
          <a:bodyPr wrap="square" rtlCol="0">
            <a:spAutoFit/>
          </a:bodyPr>
          <a:lstStyle/>
          <a:p>
            <a:r>
              <a:rPr lang="en-US" dirty="0" smtClean="0"/>
              <a:t>Began operation early 1970s</a:t>
            </a:r>
          </a:p>
          <a:p>
            <a:endParaRPr lang="en-US" dirty="0"/>
          </a:p>
          <a:p>
            <a:r>
              <a:rPr lang="en-US" dirty="0" smtClean="0"/>
              <a:t>3 train AFW</a:t>
            </a:r>
          </a:p>
          <a:p>
            <a:r>
              <a:rPr lang="en-US" dirty="0" smtClean="0"/>
              <a:t>2 train HPSI/LPSI</a:t>
            </a:r>
          </a:p>
          <a:p>
            <a:r>
              <a:rPr lang="en-US" dirty="0" smtClean="0"/>
              <a:t>2 division Emergency AC</a:t>
            </a:r>
          </a:p>
          <a:p>
            <a:endParaRPr lang="en-US" dirty="0"/>
          </a:p>
          <a:p>
            <a:r>
              <a:rPr lang="en-US" dirty="0" smtClean="0"/>
              <a:t>Internal fire, flood and external event related SSCs are credited in the internal events PRA</a:t>
            </a:r>
          </a:p>
          <a:p>
            <a:endParaRPr lang="en-US" sz="1000" dirty="0"/>
          </a:p>
          <a:p>
            <a:endParaRPr lang="en-US" sz="1000" dirty="0" smtClean="0"/>
          </a:p>
          <a:p>
            <a:r>
              <a:rPr lang="en-US" u="sng" dirty="0" smtClean="0"/>
              <a:t>Application of ANS/ANSI 30.3:</a:t>
            </a:r>
          </a:p>
          <a:p>
            <a:endParaRPr lang="en-US" sz="1000" dirty="0"/>
          </a:p>
          <a:p>
            <a:r>
              <a:rPr lang="en-US" dirty="0" smtClean="0"/>
              <a:t>Use Core Damage Frequency for internal events PRA as surrogate for Shutdown reactor and maintain safe shutdown safety function</a:t>
            </a:r>
          </a:p>
          <a:p>
            <a:endParaRPr lang="en-US" sz="1000" dirty="0"/>
          </a:p>
          <a:p>
            <a:r>
              <a:rPr lang="en-US" dirty="0" smtClean="0"/>
              <a:t>Quantitative safety goal as criterion for this safety function (1E-4/</a:t>
            </a:r>
            <a:r>
              <a:rPr lang="en-US" dirty="0" err="1" smtClean="0"/>
              <a:t>yr</a:t>
            </a:r>
            <a:r>
              <a:rPr lang="en-US" dirty="0" smtClean="0"/>
              <a:t>)</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38211790"/>
              </p:ext>
            </p:extLst>
          </p:nvPr>
        </p:nvGraphicFramePr>
        <p:xfrm>
          <a:off x="419100" y="1690689"/>
          <a:ext cx="6134099" cy="45196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
          <p:cNvSpPr txBox="1"/>
          <p:nvPr/>
        </p:nvSpPr>
        <p:spPr>
          <a:xfrm>
            <a:off x="2228848" y="6068545"/>
            <a:ext cx="3171829" cy="42863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smtClean="0"/>
              <a:t>Baseline CDF = 6E-6/</a:t>
            </a:r>
            <a:r>
              <a:rPr lang="en-US" sz="2000" dirty="0" err="1" smtClean="0"/>
              <a:t>yr</a:t>
            </a:r>
            <a:endParaRPr lang="en-US" sz="2000" dirty="0"/>
          </a:p>
        </p:txBody>
      </p:sp>
    </p:spTree>
    <p:extLst>
      <p:ext uri="{BB962C8B-B14F-4D97-AF65-F5344CB8AC3E}">
        <p14:creationId xmlns:p14="http://schemas.microsoft.com/office/powerpoint/2010/main" val="3450933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Classification</a:t>
            </a:r>
            <a:br>
              <a:rPr lang="en-US" dirty="0" smtClean="0"/>
            </a:br>
            <a:r>
              <a:rPr lang="en-US" dirty="0" smtClean="0"/>
              <a:t>Implement ANS/ANSI 58.14 deterministic criteria using the PRA logic models</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pPr marL="0" indent="0">
              <a:buNone/>
            </a:pPr>
            <a:r>
              <a:rPr lang="en-US" b="1" i="1" dirty="0" smtClean="0"/>
              <a:t>Relied upon</a:t>
            </a:r>
          </a:p>
          <a:p>
            <a:endParaRPr lang="en-US" dirty="0" smtClean="0"/>
          </a:p>
          <a:p>
            <a:pPr marL="457200" lvl="1" indent="0">
              <a:buNone/>
            </a:pPr>
            <a:r>
              <a:rPr lang="en-US" dirty="0" smtClean="0"/>
              <a:t>“…SSCs </a:t>
            </a:r>
            <a:r>
              <a:rPr lang="en-US" dirty="0"/>
              <a:t>that are </a:t>
            </a:r>
            <a:r>
              <a:rPr lang="en-US" b="1" dirty="0" smtClean="0"/>
              <a:t>necessary and </a:t>
            </a:r>
            <a:r>
              <a:rPr lang="en-US" b="1" dirty="0"/>
              <a:t>sufficient (i.e., the minimal subset </a:t>
            </a:r>
            <a:r>
              <a:rPr lang="en-US" b="1" dirty="0" smtClean="0"/>
              <a:t>of SSCs</a:t>
            </a:r>
            <a:r>
              <a:rPr lang="en-US" dirty="0"/>
              <a:t>) to assure each of the three basic </a:t>
            </a:r>
            <a:r>
              <a:rPr lang="en-US" b="1" dirty="0" smtClean="0"/>
              <a:t>safety-related</a:t>
            </a:r>
            <a:r>
              <a:rPr lang="en-US" dirty="0" smtClean="0"/>
              <a:t> </a:t>
            </a:r>
            <a:r>
              <a:rPr lang="en-US" dirty="0"/>
              <a:t>functions in the presence of a </a:t>
            </a:r>
            <a:r>
              <a:rPr lang="en-US" dirty="0" smtClean="0"/>
              <a:t>postulated </a:t>
            </a:r>
            <a:r>
              <a:rPr lang="en-US" dirty="0"/>
              <a:t>single </a:t>
            </a:r>
            <a:r>
              <a:rPr lang="en-US" dirty="0" smtClean="0"/>
              <a:t>failure…”</a:t>
            </a:r>
            <a:endParaRPr lang="en-US" dirty="0"/>
          </a:p>
          <a:p>
            <a:endParaRPr lang="en-US" dirty="0" smtClean="0"/>
          </a:p>
          <a:p>
            <a:pPr marL="0" indent="0">
              <a:buNone/>
            </a:pPr>
            <a:r>
              <a:rPr lang="en-US" dirty="0" smtClean="0"/>
              <a:t>SSCs that are candidates for classification as Safety Related can be identified directly from the fault trees and cut sets of the PRA. </a:t>
            </a:r>
            <a:endParaRPr lang="en-US" dirty="0"/>
          </a:p>
          <a:p>
            <a:endParaRPr lang="en-US" dirty="0" smtClean="0"/>
          </a:p>
          <a:p>
            <a:pPr marL="0" indent="0">
              <a:buNone/>
            </a:pPr>
            <a:r>
              <a:rPr lang="en-US" dirty="0" smtClean="0"/>
              <a:t>In this presentation, the definition of ‘relied upon’ was implemented using the PRA by applying a method known as </a:t>
            </a:r>
            <a:r>
              <a:rPr lang="en-US" b="1" dirty="0" smtClean="0"/>
              <a:t>Top Event Prevention Analysis</a:t>
            </a:r>
            <a:r>
              <a:rPr lang="en-US" dirty="0" smtClean="0"/>
              <a:t>. </a:t>
            </a:r>
            <a:endParaRPr lang="en-US" dirty="0"/>
          </a:p>
        </p:txBody>
      </p:sp>
    </p:spTree>
    <p:extLst>
      <p:ext uri="{BB962C8B-B14F-4D97-AF65-F5344CB8AC3E}">
        <p14:creationId xmlns:p14="http://schemas.microsoft.com/office/powerpoint/2010/main" val="37551602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425" y="231775"/>
            <a:ext cx="10515600" cy="1325563"/>
          </a:xfrm>
        </p:spPr>
        <p:txBody>
          <a:bodyPr/>
          <a:lstStyle/>
          <a:p>
            <a:r>
              <a:rPr lang="en-US" dirty="0" smtClean="0"/>
              <a:t>Top Event Prevention </a:t>
            </a:r>
            <a:r>
              <a:rPr lang="en-US" dirty="0" smtClean="0"/>
              <a:t>Analysis</a:t>
            </a:r>
            <a:br>
              <a:rPr lang="en-US" dirty="0" smtClean="0"/>
            </a:br>
            <a:r>
              <a:rPr lang="en-US" dirty="0" smtClean="0"/>
              <a:t>Concepts and Definitions</a:t>
            </a:r>
            <a:endParaRPr lang="en-US" dirty="0"/>
          </a:p>
        </p:txBody>
      </p:sp>
      <p:sp>
        <p:nvSpPr>
          <p:cNvPr id="3" name="TextBox 2"/>
          <p:cNvSpPr txBox="1"/>
          <p:nvPr/>
        </p:nvSpPr>
        <p:spPr>
          <a:xfrm>
            <a:off x="1600200" y="1647825"/>
            <a:ext cx="3895725" cy="6555641"/>
          </a:xfrm>
          <a:prstGeom prst="rect">
            <a:avLst/>
          </a:prstGeom>
          <a:noFill/>
        </p:spPr>
        <p:txBody>
          <a:bodyPr wrap="square" rtlCol="0">
            <a:spAutoFit/>
          </a:bodyPr>
          <a:lstStyle/>
          <a:p>
            <a:r>
              <a:rPr lang="en-US" sz="2400" dirty="0" smtClean="0"/>
              <a:t>Prevention Analysis</a:t>
            </a:r>
          </a:p>
          <a:p>
            <a:endParaRPr lang="en-US" dirty="0"/>
          </a:p>
          <a:p>
            <a:r>
              <a:rPr lang="en-US" dirty="0"/>
              <a:t>Top of fault tree or any Boolean </a:t>
            </a:r>
            <a:r>
              <a:rPr lang="en-US" dirty="0" smtClean="0"/>
              <a:t>expression</a:t>
            </a:r>
          </a:p>
          <a:p>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dirty="0"/>
              <a:t>Combination of events that will prevent the occurrence of the Top </a:t>
            </a:r>
            <a:r>
              <a:rPr lang="en-US" dirty="0" smtClean="0"/>
              <a:t>Event</a:t>
            </a:r>
          </a:p>
          <a:p>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dirty="0"/>
              <a:t>Desired number of events in each cut set that,  if prevented, will preclude the occurrence of the Top </a:t>
            </a:r>
            <a:r>
              <a:rPr lang="en-US" dirty="0" smtClean="0"/>
              <a:t>Event</a:t>
            </a:r>
          </a:p>
          <a:p>
            <a:endParaRPr lang="en-US" dirty="0"/>
          </a:p>
          <a:p>
            <a:r>
              <a:rPr lang="en-US" dirty="0"/>
              <a:t>Basic events that are to be credited toward the prevention of the Top </a:t>
            </a:r>
            <a:r>
              <a:rPr lang="en-US" dirty="0" smtClean="0"/>
              <a:t>Event</a:t>
            </a:r>
          </a:p>
          <a:p>
            <a:endParaRPr lang="en-US" dirty="0"/>
          </a:p>
          <a:p>
            <a:r>
              <a:rPr lang="en-US" dirty="0"/>
              <a:t>Basic events that are not credited toward the prevention of the Top Event</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a:p>
            <a:endParaRPr lang="en-US" dirty="0"/>
          </a:p>
          <a:p>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smtClean="0"/>
          </a:p>
          <a:p>
            <a:endParaRPr lang="en-US" dirty="0"/>
          </a:p>
        </p:txBody>
      </p:sp>
      <p:sp>
        <p:nvSpPr>
          <p:cNvPr id="5" name="TextBox 4"/>
          <p:cNvSpPr txBox="1"/>
          <p:nvPr/>
        </p:nvSpPr>
        <p:spPr>
          <a:xfrm>
            <a:off x="361950" y="2286000"/>
            <a:ext cx="1238250" cy="4247317"/>
          </a:xfrm>
          <a:prstGeom prst="rect">
            <a:avLst/>
          </a:prstGeom>
          <a:noFill/>
        </p:spPr>
        <p:txBody>
          <a:bodyPr wrap="square" rtlCol="0">
            <a:spAutoFit/>
          </a:bodyPr>
          <a:lstStyle/>
          <a:p>
            <a:r>
              <a:rPr lang="en-US" dirty="0" smtClean="0"/>
              <a:t>Top Event</a:t>
            </a:r>
          </a:p>
          <a:p>
            <a:endParaRPr lang="en-US" dirty="0" smtClean="0"/>
          </a:p>
          <a:p>
            <a:endParaRPr lang="en-US" dirty="0"/>
          </a:p>
          <a:p>
            <a:r>
              <a:rPr lang="en-US" dirty="0" smtClean="0"/>
              <a:t>Prevention Sets</a:t>
            </a:r>
          </a:p>
          <a:p>
            <a:endParaRPr lang="en-US" dirty="0"/>
          </a:p>
          <a:p>
            <a:r>
              <a:rPr lang="en-US" dirty="0" smtClean="0"/>
              <a:t>Prevention Level</a:t>
            </a:r>
          </a:p>
          <a:p>
            <a:endParaRPr lang="en-US" dirty="0"/>
          </a:p>
          <a:p>
            <a:endParaRPr lang="en-US" dirty="0" smtClean="0"/>
          </a:p>
          <a:p>
            <a:r>
              <a:rPr lang="en-US" dirty="0" smtClean="0"/>
              <a:t>Credited Events</a:t>
            </a:r>
          </a:p>
          <a:p>
            <a:endParaRPr lang="en-US" dirty="0"/>
          </a:p>
          <a:p>
            <a:r>
              <a:rPr lang="en-US" dirty="0" smtClean="0"/>
              <a:t>Excluded Events</a:t>
            </a:r>
            <a:endParaRPr lang="en-US" dirty="0"/>
          </a:p>
        </p:txBody>
      </p:sp>
      <p:sp>
        <p:nvSpPr>
          <p:cNvPr id="7" name="TextBox 6"/>
          <p:cNvSpPr txBox="1"/>
          <p:nvPr/>
        </p:nvSpPr>
        <p:spPr>
          <a:xfrm>
            <a:off x="5991225" y="1647825"/>
            <a:ext cx="4124325" cy="4971104"/>
          </a:xfrm>
          <a:prstGeom prst="rect">
            <a:avLst/>
          </a:prstGeom>
          <a:noFill/>
        </p:spPr>
        <p:txBody>
          <a:bodyPr wrap="square" rtlCol="0">
            <a:spAutoFit/>
          </a:bodyPr>
          <a:lstStyle/>
          <a:p>
            <a:r>
              <a:rPr lang="en-US" sz="2400" dirty="0" smtClean="0"/>
              <a:t>Fault Tree Analysis</a:t>
            </a:r>
          </a:p>
          <a:p>
            <a:endParaRPr lang="en-US" dirty="0"/>
          </a:p>
          <a:p>
            <a:r>
              <a:rPr lang="en-US" dirty="0"/>
              <a:t>Top of fault tree or any Boolean </a:t>
            </a:r>
            <a:r>
              <a:rPr lang="en-US" dirty="0" smtClean="0"/>
              <a:t>expression</a:t>
            </a:r>
          </a:p>
          <a:p>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pPr>
            <a:r>
              <a:rPr lang="en-US" dirty="0"/>
              <a:t>Combination of events that will result in the failure represented by the Top Event</a:t>
            </a:r>
          </a:p>
          <a:p>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pPr>
            <a:r>
              <a:rPr lang="en-US" dirty="0"/>
              <a:t>Desired probability or order which makes each </a:t>
            </a:r>
            <a:r>
              <a:rPr lang="en-US" dirty="0" err="1"/>
              <a:t>cutset</a:t>
            </a:r>
            <a:r>
              <a:rPr lang="en-US" dirty="0"/>
              <a:t> insignificant</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a:p>
            <a:endParaRPr lang="en-US" dirty="0"/>
          </a:p>
          <a:p>
            <a:endParaRPr lang="en-US" dirty="0"/>
          </a:p>
          <a:p>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smtClean="0"/>
          </a:p>
          <a:p>
            <a:endParaRPr lang="en-US" dirty="0"/>
          </a:p>
        </p:txBody>
      </p:sp>
      <p:sp>
        <p:nvSpPr>
          <p:cNvPr id="9" name="TextBox 8"/>
          <p:cNvSpPr txBox="1"/>
          <p:nvPr/>
        </p:nvSpPr>
        <p:spPr>
          <a:xfrm>
            <a:off x="10401300" y="2286000"/>
            <a:ext cx="1238250" cy="2862322"/>
          </a:xfrm>
          <a:prstGeom prst="rect">
            <a:avLst/>
          </a:prstGeom>
          <a:noFill/>
        </p:spPr>
        <p:txBody>
          <a:bodyPr wrap="square" rtlCol="0">
            <a:spAutoFit/>
          </a:bodyPr>
          <a:lstStyle/>
          <a:p>
            <a:r>
              <a:rPr lang="en-US" dirty="0" smtClean="0"/>
              <a:t>Top Event</a:t>
            </a:r>
          </a:p>
          <a:p>
            <a:endParaRPr lang="en-US" dirty="0" smtClean="0"/>
          </a:p>
          <a:p>
            <a:endParaRPr lang="en-US" dirty="0"/>
          </a:p>
          <a:p>
            <a:r>
              <a:rPr lang="en-US" dirty="0" smtClean="0"/>
              <a:t>Cut Sets</a:t>
            </a:r>
          </a:p>
          <a:p>
            <a:endParaRPr lang="en-US" dirty="0" smtClean="0"/>
          </a:p>
          <a:p>
            <a:endParaRPr lang="en-US" dirty="0"/>
          </a:p>
          <a:p>
            <a:r>
              <a:rPr lang="en-US" dirty="0" smtClean="0"/>
              <a:t>Truncation Level</a:t>
            </a:r>
          </a:p>
          <a:p>
            <a:endParaRPr lang="en-US" dirty="0"/>
          </a:p>
          <a:p>
            <a:endParaRPr lang="en-US" dirty="0" smtClean="0"/>
          </a:p>
        </p:txBody>
      </p:sp>
    </p:spTree>
    <p:extLst>
      <p:ext uri="{BB962C8B-B14F-4D97-AF65-F5344CB8AC3E}">
        <p14:creationId xmlns:p14="http://schemas.microsoft.com/office/powerpoint/2010/main" val="35503539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F132B6B-7D7B-42C5-9744-E818C3662477}" type="slidenum">
              <a:rPr lang="en-US" altLang="en-US" sz="1400"/>
              <a:pPr>
                <a:spcBef>
                  <a:spcPct val="0"/>
                </a:spcBef>
                <a:buFontTx/>
                <a:buNone/>
              </a:pPr>
              <a:t>14</a:t>
            </a:fld>
            <a:endParaRPr lang="en-US" altLang="en-US" sz="1400"/>
          </a:p>
        </p:txBody>
      </p:sp>
      <p:sp>
        <p:nvSpPr>
          <p:cNvPr id="6147" name="Rectangle 2"/>
          <p:cNvSpPr>
            <a:spLocks noChangeArrowheads="1"/>
          </p:cNvSpPr>
          <p:nvPr/>
        </p:nvSpPr>
        <p:spPr bwMode="auto">
          <a:xfrm>
            <a:off x="2216151" y="6388100"/>
            <a:ext cx="1871663"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148" name="Rectangle 3"/>
          <p:cNvSpPr>
            <a:spLocks noGrp="1" noChangeArrowheads="1"/>
          </p:cNvSpPr>
          <p:nvPr>
            <p:ph type="title"/>
          </p:nvPr>
        </p:nvSpPr>
        <p:spPr>
          <a:xfrm>
            <a:off x="1081091" y="219075"/>
            <a:ext cx="8286750" cy="884238"/>
          </a:xfrm>
          <a:noFill/>
          <a:extLst>
            <a:ext uri="{91240B29-F687-4F45-9708-019B960494DF}">
              <a14:hiddenLine xmlns:a14="http://schemas.microsoft.com/office/drawing/2010/main" w="12700">
                <a:solidFill>
                  <a:schemeClr val="tx1"/>
                </a:solidFill>
                <a:miter lim="800000"/>
                <a:headEnd/>
                <a:tailEnd/>
              </a14:hiddenLine>
            </a:ext>
          </a:extLst>
        </p:spPr>
        <p:txBody>
          <a:bodyPr vert="horz" lIns="81204" tIns="39889" rIns="81204" bIns="39889" rtlCol="0" anchor="ctr">
            <a:normAutofit fontScale="90000"/>
          </a:bodyPr>
          <a:lstStyle/>
          <a:p>
            <a:r>
              <a:rPr lang="en-US" altLang="en-US" sz="3200" dirty="0">
                <a:latin typeface="Arial" panose="020B0604020202020204" pitchFamily="34" charset="0"/>
              </a:rPr>
              <a:t>Top Event Prevention </a:t>
            </a:r>
            <a:r>
              <a:rPr lang="en-US" altLang="en-US" sz="3200" dirty="0" smtClean="0">
                <a:latin typeface="Arial" panose="020B0604020202020204" pitchFamily="34" charset="0"/>
              </a:rPr>
              <a:t>Analysis: Simple </a:t>
            </a:r>
            <a:r>
              <a:rPr lang="en-US" altLang="en-US" sz="3200" dirty="0">
                <a:latin typeface="Arial" panose="020B0604020202020204" pitchFamily="34" charset="0"/>
              </a:rPr>
              <a:t>Example</a:t>
            </a:r>
          </a:p>
        </p:txBody>
      </p:sp>
      <p:sp>
        <p:nvSpPr>
          <p:cNvPr id="6149" name="Rectangle 4"/>
          <p:cNvSpPr>
            <a:spLocks noChangeArrowheads="1"/>
          </p:cNvSpPr>
          <p:nvPr/>
        </p:nvSpPr>
        <p:spPr bwMode="auto">
          <a:xfrm>
            <a:off x="7611271" y="5129216"/>
            <a:ext cx="2352675" cy="1266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b="1" dirty="0">
                <a:solidFill>
                  <a:srgbClr val="000000"/>
                </a:solidFill>
              </a:rPr>
              <a:t>Minimal </a:t>
            </a:r>
            <a:r>
              <a:rPr lang="en-US" altLang="en-US" sz="1600" b="1" dirty="0" smtClean="0">
                <a:solidFill>
                  <a:srgbClr val="000000"/>
                </a:solidFill>
              </a:rPr>
              <a:t>Level 2 Prevention </a:t>
            </a:r>
            <a:r>
              <a:rPr lang="en-US" altLang="en-US" sz="1600" b="1" dirty="0">
                <a:solidFill>
                  <a:srgbClr val="000000"/>
                </a:solidFill>
              </a:rPr>
              <a:t>Sets</a:t>
            </a:r>
          </a:p>
          <a:p>
            <a:pPr>
              <a:spcBef>
                <a:spcPct val="0"/>
              </a:spcBef>
              <a:buFontTx/>
              <a:buNone/>
            </a:pPr>
            <a:r>
              <a:rPr lang="en-US" altLang="en-US" sz="1100" b="1" dirty="0">
                <a:solidFill>
                  <a:srgbClr val="000000"/>
                </a:solidFill>
              </a:rPr>
              <a:t> </a:t>
            </a:r>
          </a:p>
          <a:p>
            <a:pPr>
              <a:spcBef>
                <a:spcPct val="0"/>
              </a:spcBef>
              <a:buFontTx/>
              <a:buNone/>
            </a:pPr>
            <a:r>
              <a:rPr lang="en-US" altLang="en-US" sz="1100" b="1" dirty="0">
                <a:solidFill>
                  <a:srgbClr val="000000"/>
                </a:solidFill>
              </a:rPr>
              <a:t>           </a:t>
            </a:r>
            <a:r>
              <a:rPr lang="en-US" altLang="en-US" sz="1100" dirty="0">
                <a:solidFill>
                  <a:srgbClr val="000000"/>
                </a:solidFill>
                <a:latin typeface="Arial" panose="020B0604020202020204" pitchFamily="34" charset="0"/>
              </a:rPr>
              <a:t> </a:t>
            </a:r>
            <a:r>
              <a:rPr lang="en-US" altLang="en-US" sz="1100" dirty="0" smtClean="0">
                <a:solidFill>
                  <a:srgbClr val="000000"/>
                </a:solidFill>
                <a:latin typeface="Arial" panose="020B0604020202020204" pitchFamily="34" charset="0"/>
              </a:rPr>
              <a:t> </a:t>
            </a:r>
            <a:r>
              <a:rPr lang="en-US" altLang="en-US" sz="1600" dirty="0" smtClean="0">
                <a:solidFill>
                  <a:srgbClr val="000000"/>
                </a:solidFill>
                <a:latin typeface="Arial" panose="020B0604020202020204" pitchFamily="34" charset="0"/>
              </a:rPr>
              <a:t>N </a:t>
            </a:r>
            <a:r>
              <a:rPr lang="en-US" altLang="en-US" sz="1600" dirty="0">
                <a:solidFill>
                  <a:srgbClr val="000000"/>
                </a:solidFill>
                <a:latin typeface="Arial" panose="020B0604020202020204" pitchFamily="34" charset="0"/>
              </a:rPr>
              <a:t>* A * C</a:t>
            </a:r>
            <a:r>
              <a:rPr lang="en-US" altLang="en-US" sz="1600" baseline="-25000" dirty="0">
                <a:solidFill>
                  <a:srgbClr val="000000"/>
                </a:solidFill>
                <a:latin typeface="Arial" panose="020B0604020202020204" pitchFamily="34" charset="0"/>
              </a:rPr>
              <a:t>1</a:t>
            </a:r>
            <a:r>
              <a:rPr lang="en-US" altLang="en-US" sz="1600" dirty="0">
                <a:solidFill>
                  <a:srgbClr val="000000"/>
                </a:solidFill>
                <a:latin typeface="Arial" panose="020B0604020202020204" pitchFamily="34" charset="0"/>
              </a:rPr>
              <a:t> +</a:t>
            </a:r>
          </a:p>
          <a:p>
            <a:pPr>
              <a:spcBef>
                <a:spcPct val="0"/>
              </a:spcBef>
              <a:buFontTx/>
              <a:buNone/>
            </a:pPr>
            <a:r>
              <a:rPr lang="en-US" altLang="en-US" sz="1600" dirty="0">
                <a:solidFill>
                  <a:srgbClr val="000000"/>
                </a:solidFill>
                <a:latin typeface="Arial" panose="020B0604020202020204" pitchFamily="34" charset="0"/>
              </a:rPr>
              <a:t>       </a:t>
            </a:r>
            <a:r>
              <a:rPr lang="en-US" altLang="en-US" sz="1600" dirty="0" smtClean="0">
                <a:solidFill>
                  <a:srgbClr val="000000"/>
                </a:solidFill>
                <a:latin typeface="Arial" panose="020B0604020202020204" pitchFamily="34" charset="0"/>
              </a:rPr>
              <a:t> N </a:t>
            </a:r>
            <a:r>
              <a:rPr lang="en-US" altLang="en-US" sz="1600" dirty="0">
                <a:solidFill>
                  <a:srgbClr val="000000"/>
                </a:solidFill>
                <a:latin typeface="Arial" panose="020B0604020202020204" pitchFamily="34" charset="0"/>
              </a:rPr>
              <a:t>* A * C</a:t>
            </a:r>
            <a:r>
              <a:rPr lang="en-US" altLang="en-US" sz="1600" baseline="-25000" dirty="0">
                <a:solidFill>
                  <a:srgbClr val="000000"/>
                </a:solidFill>
                <a:latin typeface="Arial" panose="020B0604020202020204" pitchFamily="34" charset="0"/>
              </a:rPr>
              <a:t>2</a:t>
            </a:r>
            <a:r>
              <a:rPr lang="en-US" altLang="en-US" sz="1600" dirty="0">
                <a:solidFill>
                  <a:srgbClr val="000000"/>
                </a:solidFill>
                <a:latin typeface="Arial" panose="020B0604020202020204" pitchFamily="34" charset="0"/>
              </a:rPr>
              <a:t> * SW +</a:t>
            </a:r>
          </a:p>
          <a:p>
            <a:pPr>
              <a:spcBef>
                <a:spcPct val="0"/>
              </a:spcBef>
              <a:buFontTx/>
              <a:buNone/>
            </a:pPr>
            <a:r>
              <a:rPr lang="en-US" altLang="en-US" sz="1600" dirty="0">
                <a:solidFill>
                  <a:srgbClr val="000000"/>
                </a:solidFill>
                <a:latin typeface="Arial" panose="020B0604020202020204" pitchFamily="34" charset="0"/>
              </a:rPr>
              <a:t>       </a:t>
            </a:r>
            <a:r>
              <a:rPr lang="en-US" altLang="en-US" sz="1600" dirty="0" smtClean="0">
                <a:solidFill>
                  <a:srgbClr val="000000"/>
                </a:solidFill>
                <a:latin typeface="Arial" panose="020B0604020202020204" pitchFamily="34" charset="0"/>
              </a:rPr>
              <a:t> N </a:t>
            </a:r>
            <a:r>
              <a:rPr lang="en-US" altLang="en-US" sz="1600" dirty="0">
                <a:solidFill>
                  <a:srgbClr val="000000"/>
                </a:solidFill>
                <a:latin typeface="Arial" panose="020B0604020202020204" pitchFamily="34" charset="0"/>
              </a:rPr>
              <a:t>* A * C</a:t>
            </a:r>
            <a:r>
              <a:rPr lang="en-US" altLang="en-US" sz="1600" baseline="-25000" dirty="0">
                <a:solidFill>
                  <a:srgbClr val="000000"/>
                </a:solidFill>
                <a:latin typeface="Arial" panose="020B0604020202020204" pitchFamily="34" charset="0"/>
              </a:rPr>
              <a:t>3</a:t>
            </a:r>
            <a:r>
              <a:rPr lang="en-US" altLang="en-US" sz="1600" dirty="0">
                <a:solidFill>
                  <a:srgbClr val="000000"/>
                </a:solidFill>
                <a:latin typeface="Arial" panose="020B0604020202020204" pitchFamily="34" charset="0"/>
              </a:rPr>
              <a:t> * SW.</a:t>
            </a:r>
          </a:p>
        </p:txBody>
      </p:sp>
      <p:sp>
        <p:nvSpPr>
          <p:cNvPr id="6150" name="Rectangle 5"/>
          <p:cNvSpPr>
            <a:spLocks noChangeArrowheads="1"/>
          </p:cNvSpPr>
          <p:nvPr/>
        </p:nvSpPr>
        <p:spPr bwMode="auto">
          <a:xfrm>
            <a:off x="2623346" y="5238752"/>
            <a:ext cx="1914525" cy="1130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146050" indent="-42863"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600" b="1" dirty="0">
                <a:solidFill>
                  <a:srgbClr val="000000"/>
                </a:solidFill>
              </a:rPr>
              <a:t>            Top Event</a:t>
            </a:r>
          </a:p>
          <a:p>
            <a:pPr>
              <a:spcBef>
                <a:spcPct val="0"/>
              </a:spcBef>
              <a:buFontTx/>
              <a:buNone/>
            </a:pPr>
            <a:endParaRPr lang="en-US" altLang="en-US" sz="1100" b="1" dirty="0">
              <a:solidFill>
                <a:srgbClr val="000000"/>
              </a:solidFill>
            </a:endParaRPr>
          </a:p>
          <a:p>
            <a:pPr lvl="1">
              <a:spcBef>
                <a:spcPct val="0"/>
              </a:spcBef>
              <a:buFontTx/>
              <a:buNone/>
            </a:pPr>
            <a:r>
              <a:rPr lang="en-US" altLang="en-US" sz="1600" dirty="0">
                <a:solidFill>
                  <a:srgbClr val="000000"/>
                </a:solidFill>
                <a:latin typeface="Arial" panose="020B0604020202020204" pitchFamily="34" charset="0"/>
              </a:rPr>
              <a:t> N * A +</a:t>
            </a:r>
          </a:p>
          <a:p>
            <a:pPr lvl="1">
              <a:spcBef>
                <a:spcPct val="0"/>
              </a:spcBef>
              <a:buFontTx/>
              <a:buNone/>
            </a:pPr>
            <a:r>
              <a:rPr lang="en-US" altLang="en-US" sz="1600" dirty="0">
                <a:solidFill>
                  <a:srgbClr val="000000"/>
                </a:solidFill>
                <a:latin typeface="Arial" panose="020B0604020202020204" pitchFamily="34" charset="0"/>
              </a:rPr>
              <a:t> N * C</a:t>
            </a:r>
            <a:r>
              <a:rPr lang="en-US" altLang="en-US" sz="1600" baseline="-25000" dirty="0">
                <a:solidFill>
                  <a:srgbClr val="000000"/>
                </a:solidFill>
                <a:latin typeface="Arial" panose="020B0604020202020204" pitchFamily="34" charset="0"/>
              </a:rPr>
              <a:t>1</a:t>
            </a:r>
            <a:r>
              <a:rPr lang="en-US" altLang="en-US" sz="1600" dirty="0">
                <a:solidFill>
                  <a:srgbClr val="000000"/>
                </a:solidFill>
                <a:latin typeface="Arial" panose="020B0604020202020204" pitchFamily="34" charset="0"/>
              </a:rPr>
              <a:t> * SW +</a:t>
            </a:r>
          </a:p>
          <a:p>
            <a:pPr>
              <a:spcBef>
                <a:spcPct val="0"/>
              </a:spcBef>
              <a:buFontTx/>
              <a:buNone/>
            </a:pPr>
            <a:r>
              <a:rPr lang="en-US" altLang="en-US" sz="1600" dirty="0">
                <a:solidFill>
                  <a:srgbClr val="000000"/>
                </a:solidFill>
                <a:latin typeface="Arial" panose="020B0604020202020204" pitchFamily="34" charset="0"/>
              </a:rPr>
              <a:t>   </a:t>
            </a:r>
            <a:r>
              <a:rPr lang="en-US" altLang="en-US" sz="1600" dirty="0" smtClean="0">
                <a:solidFill>
                  <a:srgbClr val="000000"/>
                </a:solidFill>
                <a:latin typeface="Arial" panose="020B0604020202020204" pitchFamily="34" charset="0"/>
              </a:rPr>
              <a:t>N </a:t>
            </a:r>
            <a:r>
              <a:rPr lang="en-US" altLang="en-US" sz="1600" dirty="0">
                <a:solidFill>
                  <a:srgbClr val="000000"/>
                </a:solidFill>
                <a:latin typeface="Arial" panose="020B0604020202020204" pitchFamily="34" charset="0"/>
              </a:rPr>
              <a:t>* C</a:t>
            </a:r>
            <a:r>
              <a:rPr lang="en-US" altLang="en-US" sz="1600" baseline="-25000" dirty="0">
                <a:solidFill>
                  <a:srgbClr val="000000"/>
                </a:solidFill>
                <a:latin typeface="Arial" panose="020B0604020202020204" pitchFamily="34" charset="0"/>
              </a:rPr>
              <a:t>1</a:t>
            </a:r>
            <a:r>
              <a:rPr lang="en-US" altLang="en-US" sz="1600" dirty="0">
                <a:solidFill>
                  <a:srgbClr val="000000"/>
                </a:solidFill>
                <a:latin typeface="Arial" panose="020B0604020202020204" pitchFamily="34" charset="0"/>
              </a:rPr>
              <a:t> * C</a:t>
            </a:r>
            <a:r>
              <a:rPr lang="en-US" altLang="en-US" sz="1600" baseline="-25000" dirty="0">
                <a:solidFill>
                  <a:srgbClr val="000000"/>
                </a:solidFill>
                <a:latin typeface="Arial" panose="020B0604020202020204" pitchFamily="34" charset="0"/>
              </a:rPr>
              <a:t>2</a:t>
            </a:r>
            <a:r>
              <a:rPr lang="en-US" altLang="en-US" sz="1600" dirty="0">
                <a:solidFill>
                  <a:srgbClr val="000000"/>
                </a:solidFill>
                <a:latin typeface="Arial" panose="020B0604020202020204" pitchFamily="34" charset="0"/>
              </a:rPr>
              <a:t> * C</a:t>
            </a:r>
            <a:r>
              <a:rPr lang="en-US" altLang="en-US" sz="1600" baseline="-25000" dirty="0">
                <a:solidFill>
                  <a:srgbClr val="000000"/>
                </a:solidFill>
                <a:latin typeface="Arial" panose="020B0604020202020204" pitchFamily="34" charset="0"/>
              </a:rPr>
              <a:t>3</a:t>
            </a:r>
            <a:r>
              <a:rPr lang="en-US" altLang="en-US" sz="1600" dirty="0">
                <a:solidFill>
                  <a:srgbClr val="000000"/>
                </a:solidFill>
                <a:latin typeface="Arial" panose="020B0604020202020204" pitchFamily="34" charset="0"/>
              </a:rPr>
              <a:t>.</a:t>
            </a:r>
          </a:p>
        </p:txBody>
      </p:sp>
      <p:sp>
        <p:nvSpPr>
          <p:cNvPr id="6151" name="AutoShape 6"/>
          <p:cNvSpPr>
            <a:spLocks noChangeArrowheads="1"/>
          </p:cNvSpPr>
          <p:nvPr/>
        </p:nvSpPr>
        <p:spPr bwMode="auto">
          <a:xfrm>
            <a:off x="2291558" y="1066011"/>
            <a:ext cx="1573213" cy="382588"/>
          </a:xfrm>
          <a:prstGeom prst="roundRect">
            <a:avLst>
              <a:gd name="adj" fmla="val 16657"/>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152" name="Line 7"/>
          <p:cNvSpPr>
            <a:spLocks noChangeShapeType="1"/>
          </p:cNvSpPr>
          <p:nvPr/>
        </p:nvSpPr>
        <p:spPr bwMode="auto">
          <a:xfrm>
            <a:off x="3091657" y="1667675"/>
            <a:ext cx="0" cy="793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153" name="Rectangle 8"/>
          <p:cNvSpPr>
            <a:spLocks noChangeArrowheads="1"/>
          </p:cNvSpPr>
          <p:nvPr/>
        </p:nvSpPr>
        <p:spPr bwMode="auto">
          <a:xfrm>
            <a:off x="2604295" y="1167611"/>
            <a:ext cx="1054100" cy="446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100">
                <a:solidFill>
                  <a:srgbClr val="000000"/>
                </a:solidFill>
              </a:rPr>
              <a:t>Top Event</a:t>
            </a:r>
          </a:p>
        </p:txBody>
      </p:sp>
      <p:sp>
        <p:nvSpPr>
          <p:cNvPr id="6154" name="Line 9"/>
          <p:cNvSpPr>
            <a:spLocks noChangeShapeType="1"/>
          </p:cNvSpPr>
          <p:nvPr/>
        </p:nvSpPr>
        <p:spPr bwMode="auto">
          <a:xfrm>
            <a:off x="2120107" y="1761336"/>
            <a:ext cx="1512888" cy="158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grpSp>
        <p:nvGrpSpPr>
          <p:cNvPr id="6155" name="Group 10"/>
          <p:cNvGrpSpPr>
            <a:grpSpLocks/>
          </p:cNvGrpSpPr>
          <p:nvPr/>
        </p:nvGrpSpPr>
        <p:grpSpPr bwMode="auto">
          <a:xfrm>
            <a:off x="2944020" y="1448600"/>
            <a:ext cx="284162" cy="206375"/>
            <a:chOff x="1215" y="1549"/>
            <a:chExt cx="197" cy="147"/>
          </a:xfrm>
        </p:grpSpPr>
        <p:sp>
          <p:nvSpPr>
            <p:cNvPr id="6341" name="Freeform 11"/>
            <p:cNvSpPr>
              <a:spLocks/>
            </p:cNvSpPr>
            <p:nvPr/>
          </p:nvSpPr>
          <p:spPr bwMode="auto">
            <a:xfrm>
              <a:off x="1218" y="1549"/>
              <a:ext cx="187" cy="146"/>
            </a:xfrm>
            <a:custGeom>
              <a:avLst/>
              <a:gdLst>
                <a:gd name="T0" fmla="*/ 186 w 187"/>
                <a:gd name="T1" fmla="*/ 141 h 146"/>
                <a:gd name="T2" fmla="*/ 183 w 187"/>
                <a:gd name="T3" fmla="*/ 109 h 146"/>
                <a:gd name="T4" fmla="*/ 176 w 187"/>
                <a:gd name="T5" fmla="*/ 79 h 146"/>
                <a:gd name="T6" fmla="*/ 166 w 187"/>
                <a:gd name="T7" fmla="*/ 56 h 146"/>
                <a:gd name="T8" fmla="*/ 156 w 187"/>
                <a:gd name="T9" fmla="*/ 35 h 146"/>
                <a:gd name="T10" fmla="*/ 142 w 187"/>
                <a:gd name="T11" fmla="*/ 20 h 146"/>
                <a:gd name="T12" fmla="*/ 126 w 187"/>
                <a:gd name="T13" fmla="*/ 9 h 146"/>
                <a:gd name="T14" fmla="*/ 110 w 187"/>
                <a:gd name="T15" fmla="*/ 3 h 146"/>
                <a:gd name="T16" fmla="*/ 95 w 187"/>
                <a:gd name="T17" fmla="*/ 0 h 146"/>
                <a:gd name="T18" fmla="*/ 78 w 187"/>
                <a:gd name="T19" fmla="*/ 4 h 146"/>
                <a:gd name="T20" fmla="*/ 62 w 187"/>
                <a:gd name="T21" fmla="*/ 10 h 146"/>
                <a:gd name="T22" fmla="*/ 47 w 187"/>
                <a:gd name="T23" fmla="*/ 23 h 146"/>
                <a:gd name="T24" fmla="*/ 34 w 187"/>
                <a:gd name="T25" fmla="*/ 37 h 146"/>
                <a:gd name="T26" fmla="*/ 21 w 187"/>
                <a:gd name="T27" fmla="*/ 58 h 146"/>
                <a:gd name="T28" fmla="*/ 11 w 187"/>
                <a:gd name="T29" fmla="*/ 83 h 146"/>
                <a:gd name="T30" fmla="*/ 4 w 187"/>
                <a:gd name="T31" fmla="*/ 113 h 146"/>
                <a:gd name="T32" fmla="*/ 0 w 187"/>
                <a:gd name="T33" fmla="*/ 145 h 14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87" h="146">
                  <a:moveTo>
                    <a:pt x="186" y="141"/>
                  </a:moveTo>
                  <a:lnTo>
                    <a:pt x="183" y="109"/>
                  </a:lnTo>
                  <a:lnTo>
                    <a:pt x="176" y="79"/>
                  </a:lnTo>
                  <a:lnTo>
                    <a:pt x="166" y="56"/>
                  </a:lnTo>
                  <a:lnTo>
                    <a:pt x="156" y="35"/>
                  </a:lnTo>
                  <a:lnTo>
                    <a:pt x="142" y="20"/>
                  </a:lnTo>
                  <a:lnTo>
                    <a:pt x="126" y="9"/>
                  </a:lnTo>
                  <a:lnTo>
                    <a:pt x="110" y="3"/>
                  </a:lnTo>
                  <a:lnTo>
                    <a:pt x="95" y="0"/>
                  </a:lnTo>
                  <a:lnTo>
                    <a:pt x="78" y="4"/>
                  </a:lnTo>
                  <a:lnTo>
                    <a:pt x="62" y="10"/>
                  </a:lnTo>
                  <a:lnTo>
                    <a:pt x="47" y="23"/>
                  </a:lnTo>
                  <a:lnTo>
                    <a:pt x="34" y="37"/>
                  </a:lnTo>
                  <a:lnTo>
                    <a:pt x="21" y="58"/>
                  </a:lnTo>
                  <a:lnTo>
                    <a:pt x="11" y="83"/>
                  </a:lnTo>
                  <a:lnTo>
                    <a:pt x="4" y="113"/>
                  </a:lnTo>
                  <a:lnTo>
                    <a:pt x="0" y="145"/>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42" name="Line 12"/>
            <p:cNvSpPr>
              <a:spLocks noChangeShapeType="1"/>
            </p:cNvSpPr>
            <p:nvPr/>
          </p:nvSpPr>
          <p:spPr bwMode="auto">
            <a:xfrm flipH="1">
              <a:off x="1215" y="1696"/>
              <a:ext cx="197"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grpSp>
      <p:grpSp>
        <p:nvGrpSpPr>
          <p:cNvPr id="6156" name="Group 13"/>
          <p:cNvGrpSpPr>
            <a:grpSpLocks/>
          </p:cNvGrpSpPr>
          <p:nvPr/>
        </p:nvGrpSpPr>
        <p:grpSpPr bwMode="auto">
          <a:xfrm>
            <a:off x="5796758" y="1142211"/>
            <a:ext cx="3757613" cy="2916238"/>
            <a:chOff x="2807" y="1259"/>
            <a:chExt cx="2367" cy="1837"/>
          </a:xfrm>
        </p:grpSpPr>
        <p:sp>
          <p:nvSpPr>
            <p:cNvPr id="6249" name="Oval 14"/>
            <p:cNvSpPr>
              <a:spLocks noChangeArrowheads="1"/>
            </p:cNvSpPr>
            <p:nvPr/>
          </p:nvSpPr>
          <p:spPr bwMode="auto">
            <a:xfrm>
              <a:off x="2984" y="2064"/>
              <a:ext cx="161" cy="152"/>
            </a:xfrm>
            <a:prstGeom prst="ellipse">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250" name="Freeform 15"/>
            <p:cNvSpPr>
              <a:spLocks/>
            </p:cNvSpPr>
            <p:nvPr/>
          </p:nvSpPr>
          <p:spPr bwMode="auto">
            <a:xfrm>
              <a:off x="3012" y="2087"/>
              <a:ext cx="58" cy="63"/>
            </a:xfrm>
            <a:custGeom>
              <a:avLst/>
              <a:gdLst>
                <a:gd name="T0" fmla="*/ 0 w 64"/>
                <a:gd name="T1" fmla="*/ 0 h 72"/>
                <a:gd name="T2" fmla="*/ 1 w 64"/>
                <a:gd name="T3" fmla="*/ 4 h 72"/>
                <a:gd name="T4" fmla="*/ 3 w 64"/>
                <a:gd name="T5" fmla="*/ 9 h 72"/>
                <a:gd name="T6" fmla="*/ 5 w 64"/>
                <a:gd name="T7" fmla="*/ 12 h 72"/>
                <a:gd name="T8" fmla="*/ 5 w 64"/>
                <a:gd name="T9" fmla="*/ 16 h 72"/>
                <a:gd name="T10" fmla="*/ 5 w 64"/>
                <a:gd name="T11" fmla="*/ 19 h 72"/>
                <a:gd name="T12" fmla="*/ 9 w 64"/>
                <a:gd name="T13" fmla="*/ 21 h 72"/>
                <a:gd name="T14" fmla="*/ 11 w 64"/>
                <a:gd name="T15" fmla="*/ 24 h 72"/>
                <a:gd name="T16" fmla="*/ 13 w 64"/>
                <a:gd name="T17" fmla="*/ 25 h 72"/>
                <a:gd name="T18" fmla="*/ 15 w 64"/>
                <a:gd name="T19" fmla="*/ 27 h 72"/>
                <a:gd name="T20" fmla="*/ 17 w 64"/>
                <a:gd name="T21" fmla="*/ 27 h 72"/>
                <a:gd name="T22" fmla="*/ 19 w 64"/>
                <a:gd name="T23" fmla="*/ 28 h 72"/>
                <a:gd name="T24" fmla="*/ 22 w 64"/>
                <a:gd name="T25" fmla="*/ 28 h 72"/>
                <a:gd name="T26" fmla="*/ 24 w 64"/>
                <a:gd name="T27" fmla="*/ 27 h 72"/>
                <a:gd name="T28" fmla="*/ 27 w 64"/>
                <a:gd name="T29" fmla="*/ 27 h 72"/>
                <a:gd name="T30" fmla="*/ 29 w 64"/>
                <a:gd name="T31" fmla="*/ 26 h 72"/>
                <a:gd name="T32" fmla="*/ 32 w 64"/>
                <a:gd name="T33" fmla="*/ 24 h 7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4" h="72">
                  <a:moveTo>
                    <a:pt x="0" y="0"/>
                  </a:moveTo>
                  <a:lnTo>
                    <a:pt x="1" y="11"/>
                  </a:lnTo>
                  <a:lnTo>
                    <a:pt x="3" y="22"/>
                  </a:lnTo>
                  <a:lnTo>
                    <a:pt x="5" y="31"/>
                  </a:lnTo>
                  <a:lnTo>
                    <a:pt x="9" y="39"/>
                  </a:lnTo>
                  <a:lnTo>
                    <a:pt x="12" y="47"/>
                  </a:lnTo>
                  <a:lnTo>
                    <a:pt x="16" y="53"/>
                  </a:lnTo>
                  <a:lnTo>
                    <a:pt x="20" y="59"/>
                  </a:lnTo>
                  <a:lnTo>
                    <a:pt x="25" y="63"/>
                  </a:lnTo>
                  <a:lnTo>
                    <a:pt x="29" y="67"/>
                  </a:lnTo>
                  <a:lnTo>
                    <a:pt x="34" y="69"/>
                  </a:lnTo>
                  <a:lnTo>
                    <a:pt x="38" y="71"/>
                  </a:lnTo>
                  <a:lnTo>
                    <a:pt x="43" y="71"/>
                  </a:lnTo>
                  <a:lnTo>
                    <a:pt x="47" y="70"/>
                  </a:lnTo>
                  <a:lnTo>
                    <a:pt x="53" y="68"/>
                  </a:lnTo>
                  <a:lnTo>
                    <a:pt x="57" y="65"/>
                  </a:lnTo>
                  <a:lnTo>
                    <a:pt x="63" y="59"/>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51" name="Oval 16"/>
            <p:cNvSpPr>
              <a:spLocks noChangeArrowheads="1"/>
            </p:cNvSpPr>
            <p:nvPr/>
          </p:nvSpPr>
          <p:spPr bwMode="auto">
            <a:xfrm>
              <a:off x="3062" y="2133"/>
              <a:ext cx="6" cy="15"/>
            </a:xfrm>
            <a:prstGeom prst="ellipse">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252" name="Freeform 17"/>
            <p:cNvSpPr>
              <a:spLocks/>
            </p:cNvSpPr>
            <p:nvPr/>
          </p:nvSpPr>
          <p:spPr bwMode="auto">
            <a:xfrm>
              <a:off x="3049" y="2067"/>
              <a:ext cx="26" cy="73"/>
            </a:xfrm>
            <a:custGeom>
              <a:avLst/>
              <a:gdLst>
                <a:gd name="T0" fmla="*/ 13 w 29"/>
                <a:gd name="T1" fmla="*/ 0 h 82"/>
                <a:gd name="T2" fmla="*/ 10 w 29"/>
                <a:gd name="T3" fmla="*/ 4 h 82"/>
                <a:gd name="T4" fmla="*/ 8 w 29"/>
                <a:gd name="T5" fmla="*/ 4 h 82"/>
                <a:gd name="T6" fmla="*/ 4 w 29"/>
                <a:gd name="T7" fmla="*/ 6 h 82"/>
                <a:gd name="T8" fmla="*/ 4 w 29"/>
                <a:gd name="T9" fmla="*/ 9 h 82"/>
                <a:gd name="T10" fmla="*/ 4 w 29"/>
                <a:gd name="T11" fmla="*/ 11 h 82"/>
                <a:gd name="T12" fmla="*/ 2 w 29"/>
                <a:gd name="T13" fmla="*/ 13 h 82"/>
                <a:gd name="T14" fmla="*/ 0 w 29"/>
                <a:gd name="T15" fmla="*/ 16 h 82"/>
                <a:gd name="T16" fmla="*/ 0 w 29"/>
                <a:gd name="T17" fmla="*/ 18 h 82"/>
                <a:gd name="T18" fmla="*/ 0 w 29"/>
                <a:gd name="T19" fmla="*/ 20 h 82"/>
                <a:gd name="T20" fmla="*/ 0 w 29"/>
                <a:gd name="T21" fmla="*/ 22 h 82"/>
                <a:gd name="T22" fmla="*/ 1 w 29"/>
                <a:gd name="T23" fmla="*/ 25 h 82"/>
                <a:gd name="T24" fmla="*/ 4 w 29"/>
                <a:gd name="T25" fmla="*/ 28 h 82"/>
                <a:gd name="T26" fmla="*/ 4 w 29"/>
                <a:gd name="T27" fmla="*/ 30 h 82"/>
                <a:gd name="T28" fmla="*/ 4 w 29"/>
                <a:gd name="T29" fmla="*/ 33 h 82"/>
                <a:gd name="T30" fmla="*/ 7 w 29"/>
                <a:gd name="T31" fmla="*/ 34 h 82"/>
                <a:gd name="T32" fmla="*/ 10 w 29"/>
                <a:gd name="T33" fmla="*/ 36 h 8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 h="82">
                  <a:moveTo>
                    <a:pt x="28" y="0"/>
                  </a:moveTo>
                  <a:lnTo>
                    <a:pt x="21" y="5"/>
                  </a:lnTo>
                  <a:lnTo>
                    <a:pt x="16" y="9"/>
                  </a:lnTo>
                  <a:lnTo>
                    <a:pt x="11" y="14"/>
                  </a:lnTo>
                  <a:lnTo>
                    <a:pt x="8" y="19"/>
                  </a:lnTo>
                  <a:lnTo>
                    <a:pt x="4" y="24"/>
                  </a:lnTo>
                  <a:lnTo>
                    <a:pt x="2" y="30"/>
                  </a:lnTo>
                  <a:lnTo>
                    <a:pt x="0" y="35"/>
                  </a:lnTo>
                  <a:lnTo>
                    <a:pt x="0" y="40"/>
                  </a:lnTo>
                  <a:lnTo>
                    <a:pt x="0" y="46"/>
                  </a:lnTo>
                  <a:lnTo>
                    <a:pt x="0" y="51"/>
                  </a:lnTo>
                  <a:lnTo>
                    <a:pt x="1" y="57"/>
                  </a:lnTo>
                  <a:lnTo>
                    <a:pt x="4" y="63"/>
                  </a:lnTo>
                  <a:lnTo>
                    <a:pt x="6" y="69"/>
                  </a:lnTo>
                  <a:lnTo>
                    <a:pt x="10" y="73"/>
                  </a:lnTo>
                  <a:lnTo>
                    <a:pt x="15" y="77"/>
                  </a:lnTo>
                  <a:lnTo>
                    <a:pt x="21" y="81"/>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53" name="Freeform 18"/>
            <p:cNvSpPr>
              <a:spLocks/>
            </p:cNvSpPr>
            <p:nvPr/>
          </p:nvSpPr>
          <p:spPr bwMode="auto">
            <a:xfrm>
              <a:off x="3059" y="2123"/>
              <a:ext cx="72" cy="51"/>
            </a:xfrm>
            <a:custGeom>
              <a:avLst/>
              <a:gdLst>
                <a:gd name="T0" fmla="*/ 41 w 79"/>
                <a:gd name="T1" fmla="*/ 23 h 58"/>
                <a:gd name="T2" fmla="*/ 38 w 79"/>
                <a:gd name="T3" fmla="*/ 19 h 58"/>
                <a:gd name="T4" fmla="*/ 36 w 79"/>
                <a:gd name="T5" fmla="*/ 15 h 58"/>
                <a:gd name="T6" fmla="*/ 34 w 79"/>
                <a:gd name="T7" fmla="*/ 11 h 58"/>
                <a:gd name="T8" fmla="*/ 32 w 79"/>
                <a:gd name="T9" fmla="*/ 8 h 58"/>
                <a:gd name="T10" fmla="*/ 29 w 79"/>
                <a:gd name="T11" fmla="*/ 5 h 58"/>
                <a:gd name="T12" fmla="*/ 26 w 79"/>
                <a:gd name="T13" fmla="*/ 4 h 58"/>
                <a:gd name="T14" fmla="*/ 24 w 79"/>
                <a:gd name="T15" fmla="*/ 3 h 58"/>
                <a:gd name="T16" fmla="*/ 22 w 79"/>
                <a:gd name="T17" fmla="*/ 0 h 58"/>
                <a:gd name="T18" fmla="*/ 18 w 79"/>
                <a:gd name="T19" fmla="*/ 0 h 58"/>
                <a:gd name="T20" fmla="*/ 15 w 79"/>
                <a:gd name="T21" fmla="*/ 0 h 58"/>
                <a:gd name="T22" fmla="*/ 13 w 79"/>
                <a:gd name="T23" fmla="*/ 3 h 58"/>
                <a:gd name="T24" fmla="*/ 10 w 79"/>
                <a:gd name="T25" fmla="*/ 4 h 58"/>
                <a:gd name="T26" fmla="*/ 6 w 79"/>
                <a:gd name="T27" fmla="*/ 4 h 58"/>
                <a:gd name="T28" fmla="*/ 5 w 79"/>
                <a:gd name="T29" fmla="*/ 7 h 58"/>
                <a:gd name="T30" fmla="*/ 3 w 79"/>
                <a:gd name="T31" fmla="*/ 11 h 58"/>
                <a:gd name="T32" fmla="*/ 0 w 79"/>
                <a:gd name="T33" fmla="*/ 14 h 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9" h="58">
                  <a:moveTo>
                    <a:pt x="78" y="57"/>
                  </a:moveTo>
                  <a:lnTo>
                    <a:pt x="74" y="47"/>
                  </a:lnTo>
                  <a:lnTo>
                    <a:pt x="70" y="36"/>
                  </a:lnTo>
                  <a:lnTo>
                    <a:pt x="65" y="27"/>
                  </a:lnTo>
                  <a:lnTo>
                    <a:pt x="61" y="18"/>
                  </a:lnTo>
                  <a:lnTo>
                    <a:pt x="56" y="12"/>
                  </a:lnTo>
                  <a:lnTo>
                    <a:pt x="51" y="7"/>
                  </a:lnTo>
                  <a:lnTo>
                    <a:pt x="45" y="3"/>
                  </a:lnTo>
                  <a:lnTo>
                    <a:pt x="41" y="0"/>
                  </a:lnTo>
                  <a:lnTo>
                    <a:pt x="35" y="0"/>
                  </a:lnTo>
                  <a:lnTo>
                    <a:pt x="29" y="0"/>
                  </a:lnTo>
                  <a:lnTo>
                    <a:pt x="24" y="3"/>
                  </a:lnTo>
                  <a:lnTo>
                    <a:pt x="18" y="6"/>
                  </a:lnTo>
                  <a:lnTo>
                    <a:pt x="13" y="11"/>
                  </a:lnTo>
                  <a:lnTo>
                    <a:pt x="8" y="17"/>
                  </a:lnTo>
                  <a:lnTo>
                    <a:pt x="3" y="26"/>
                  </a:lnTo>
                  <a:lnTo>
                    <a:pt x="0" y="35"/>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54" name="Freeform 19"/>
            <p:cNvSpPr>
              <a:spLocks/>
            </p:cNvSpPr>
            <p:nvPr/>
          </p:nvSpPr>
          <p:spPr bwMode="auto">
            <a:xfrm>
              <a:off x="3021" y="2139"/>
              <a:ext cx="48" cy="67"/>
            </a:xfrm>
            <a:custGeom>
              <a:avLst/>
              <a:gdLst>
                <a:gd name="T0" fmla="*/ 0 w 53"/>
                <a:gd name="T1" fmla="*/ 30 h 76"/>
                <a:gd name="T2" fmla="*/ 3 w 53"/>
                <a:gd name="T3" fmla="*/ 31 h 76"/>
                <a:gd name="T4" fmla="*/ 5 w 53"/>
                <a:gd name="T5" fmla="*/ 31 h 76"/>
                <a:gd name="T6" fmla="*/ 6 w 53"/>
                <a:gd name="T7" fmla="*/ 30 h 76"/>
                <a:gd name="T8" fmla="*/ 10 w 53"/>
                <a:gd name="T9" fmla="*/ 30 h 76"/>
                <a:gd name="T10" fmla="*/ 11 w 53"/>
                <a:gd name="T11" fmla="*/ 29 h 76"/>
                <a:gd name="T12" fmla="*/ 13 w 53"/>
                <a:gd name="T13" fmla="*/ 27 h 76"/>
                <a:gd name="T14" fmla="*/ 15 w 53"/>
                <a:gd name="T15" fmla="*/ 26 h 76"/>
                <a:gd name="T16" fmla="*/ 18 w 53"/>
                <a:gd name="T17" fmla="*/ 23 h 76"/>
                <a:gd name="T18" fmla="*/ 19 w 53"/>
                <a:gd name="T19" fmla="*/ 22 h 76"/>
                <a:gd name="T20" fmla="*/ 21 w 53"/>
                <a:gd name="T21" fmla="*/ 19 h 76"/>
                <a:gd name="T22" fmla="*/ 22 w 53"/>
                <a:gd name="T23" fmla="*/ 17 h 76"/>
                <a:gd name="T24" fmla="*/ 24 w 53"/>
                <a:gd name="T25" fmla="*/ 13 h 76"/>
                <a:gd name="T26" fmla="*/ 24 w 53"/>
                <a:gd name="T27" fmla="*/ 10 h 76"/>
                <a:gd name="T28" fmla="*/ 25 w 53"/>
                <a:gd name="T29" fmla="*/ 7 h 76"/>
                <a:gd name="T30" fmla="*/ 25 w 53"/>
                <a:gd name="T31" fmla="*/ 4 h 76"/>
                <a:gd name="T32" fmla="*/ 26 w 53"/>
                <a:gd name="T33" fmla="*/ 0 h 7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3" h="76">
                  <a:moveTo>
                    <a:pt x="0" y="73"/>
                  </a:moveTo>
                  <a:lnTo>
                    <a:pt x="3" y="75"/>
                  </a:lnTo>
                  <a:lnTo>
                    <a:pt x="9" y="75"/>
                  </a:lnTo>
                  <a:lnTo>
                    <a:pt x="13" y="74"/>
                  </a:lnTo>
                  <a:lnTo>
                    <a:pt x="19" y="72"/>
                  </a:lnTo>
                  <a:lnTo>
                    <a:pt x="22" y="70"/>
                  </a:lnTo>
                  <a:lnTo>
                    <a:pt x="27" y="66"/>
                  </a:lnTo>
                  <a:lnTo>
                    <a:pt x="31" y="62"/>
                  </a:lnTo>
                  <a:lnTo>
                    <a:pt x="35" y="57"/>
                  </a:lnTo>
                  <a:lnTo>
                    <a:pt x="38" y="52"/>
                  </a:lnTo>
                  <a:lnTo>
                    <a:pt x="42" y="46"/>
                  </a:lnTo>
                  <a:lnTo>
                    <a:pt x="43" y="40"/>
                  </a:lnTo>
                  <a:lnTo>
                    <a:pt x="47" y="32"/>
                  </a:lnTo>
                  <a:lnTo>
                    <a:pt x="49" y="25"/>
                  </a:lnTo>
                  <a:lnTo>
                    <a:pt x="50" y="17"/>
                  </a:lnTo>
                  <a:lnTo>
                    <a:pt x="51" y="9"/>
                  </a:lnTo>
                  <a:lnTo>
                    <a:pt x="52" y="0"/>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55" name="Freeform 20"/>
            <p:cNvSpPr>
              <a:spLocks/>
            </p:cNvSpPr>
            <p:nvPr/>
          </p:nvSpPr>
          <p:spPr bwMode="auto">
            <a:xfrm>
              <a:off x="2986" y="2139"/>
              <a:ext cx="84" cy="29"/>
            </a:xfrm>
            <a:custGeom>
              <a:avLst/>
              <a:gdLst>
                <a:gd name="T0" fmla="*/ 0 w 92"/>
                <a:gd name="T1" fmla="*/ 4 h 33"/>
                <a:gd name="T2" fmla="*/ 4 w 92"/>
                <a:gd name="T3" fmla="*/ 6 h 33"/>
                <a:gd name="T4" fmla="*/ 5 w 92"/>
                <a:gd name="T5" fmla="*/ 9 h 33"/>
                <a:gd name="T6" fmla="*/ 8 w 92"/>
                <a:gd name="T7" fmla="*/ 10 h 33"/>
                <a:gd name="T8" fmla="*/ 12 w 92"/>
                <a:gd name="T9" fmla="*/ 11 h 33"/>
                <a:gd name="T10" fmla="*/ 15 w 92"/>
                <a:gd name="T11" fmla="*/ 12 h 33"/>
                <a:gd name="T12" fmla="*/ 17 w 92"/>
                <a:gd name="T13" fmla="*/ 13 h 33"/>
                <a:gd name="T14" fmla="*/ 21 w 92"/>
                <a:gd name="T15" fmla="*/ 13 h 33"/>
                <a:gd name="T16" fmla="*/ 25 w 92"/>
                <a:gd name="T17" fmla="*/ 13 h 33"/>
                <a:gd name="T18" fmla="*/ 27 w 92"/>
                <a:gd name="T19" fmla="*/ 13 h 33"/>
                <a:gd name="T20" fmla="*/ 31 w 92"/>
                <a:gd name="T21" fmla="*/ 12 h 33"/>
                <a:gd name="T22" fmla="*/ 34 w 92"/>
                <a:gd name="T23" fmla="*/ 11 h 33"/>
                <a:gd name="T24" fmla="*/ 37 w 92"/>
                <a:gd name="T25" fmla="*/ 10 h 33"/>
                <a:gd name="T26" fmla="*/ 39 w 92"/>
                <a:gd name="T27" fmla="*/ 9 h 33"/>
                <a:gd name="T28" fmla="*/ 43 w 92"/>
                <a:gd name="T29" fmla="*/ 6 h 33"/>
                <a:gd name="T30" fmla="*/ 45 w 92"/>
                <a:gd name="T31" fmla="*/ 4 h 33"/>
                <a:gd name="T32" fmla="*/ 48 w 92"/>
                <a:gd name="T33" fmla="*/ 0 h 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2" h="33">
                  <a:moveTo>
                    <a:pt x="0" y="7"/>
                  </a:moveTo>
                  <a:lnTo>
                    <a:pt x="4" y="14"/>
                  </a:lnTo>
                  <a:lnTo>
                    <a:pt x="10" y="20"/>
                  </a:lnTo>
                  <a:lnTo>
                    <a:pt x="15" y="24"/>
                  </a:lnTo>
                  <a:lnTo>
                    <a:pt x="21" y="27"/>
                  </a:lnTo>
                  <a:lnTo>
                    <a:pt x="27" y="30"/>
                  </a:lnTo>
                  <a:lnTo>
                    <a:pt x="33" y="32"/>
                  </a:lnTo>
                  <a:lnTo>
                    <a:pt x="39" y="32"/>
                  </a:lnTo>
                  <a:lnTo>
                    <a:pt x="47" y="32"/>
                  </a:lnTo>
                  <a:lnTo>
                    <a:pt x="52" y="32"/>
                  </a:lnTo>
                  <a:lnTo>
                    <a:pt x="58" y="30"/>
                  </a:lnTo>
                  <a:lnTo>
                    <a:pt x="63" y="27"/>
                  </a:lnTo>
                  <a:lnTo>
                    <a:pt x="70" y="24"/>
                  </a:lnTo>
                  <a:lnTo>
                    <a:pt x="75" y="20"/>
                  </a:lnTo>
                  <a:lnTo>
                    <a:pt x="81" y="14"/>
                  </a:lnTo>
                  <a:lnTo>
                    <a:pt x="85" y="8"/>
                  </a:lnTo>
                  <a:lnTo>
                    <a:pt x="91" y="0"/>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56" name="Freeform 21"/>
            <p:cNvSpPr>
              <a:spLocks/>
            </p:cNvSpPr>
            <p:nvPr/>
          </p:nvSpPr>
          <p:spPr bwMode="auto">
            <a:xfrm>
              <a:off x="3066" y="2135"/>
              <a:ext cx="25" cy="77"/>
            </a:xfrm>
            <a:custGeom>
              <a:avLst/>
              <a:gdLst>
                <a:gd name="T0" fmla="*/ 11 w 27"/>
                <a:gd name="T1" fmla="*/ 36 h 87"/>
                <a:gd name="T2" fmla="*/ 13 w 27"/>
                <a:gd name="T3" fmla="*/ 35 h 87"/>
                <a:gd name="T4" fmla="*/ 14 w 27"/>
                <a:gd name="T5" fmla="*/ 32 h 87"/>
                <a:gd name="T6" fmla="*/ 14 w 27"/>
                <a:gd name="T7" fmla="*/ 30 h 87"/>
                <a:gd name="T8" fmla="*/ 15 w 27"/>
                <a:gd name="T9" fmla="*/ 27 h 87"/>
                <a:gd name="T10" fmla="*/ 15 w 27"/>
                <a:gd name="T11" fmla="*/ 25 h 87"/>
                <a:gd name="T12" fmla="*/ 16 w 27"/>
                <a:gd name="T13" fmla="*/ 23 h 87"/>
                <a:gd name="T14" fmla="*/ 15 w 27"/>
                <a:gd name="T15" fmla="*/ 20 h 87"/>
                <a:gd name="T16" fmla="*/ 15 w 27"/>
                <a:gd name="T17" fmla="*/ 17 h 87"/>
                <a:gd name="T18" fmla="*/ 14 w 27"/>
                <a:gd name="T19" fmla="*/ 15 h 87"/>
                <a:gd name="T20" fmla="*/ 13 w 27"/>
                <a:gd name="T21" fmla="*/ 12 h 87"/>
                <a:gd name="T22" fmla="*/ 11 w 27"/>
                <a:gd name="T23" fmla="*/ 10 h 87"/>
                <a:gd name="T24" fmla="*/ 9 w 27"/>
                <a:gd name="T25" fmla="*/ 8 h 87"/>
                <a:gd name="T26" fmla="*/ 6 w 27"/>
                <a:gd name="T27" fmla="*/ 6 h 87"/>
                <a:gd name="T28" fmla="*/ 6 w 27"/>
                <a:gd name="T29" fmla="*/ 4 h 87"/>
                <a:gd name="T30" fmla="*/ 3 w 27"/>
                <a:gd name="T31" fmla="*/ 4 h 87"/>
                <a:gd name="T32" fmla="*/ 0 w 27"/>
                <a:gd name="T33" fmla="*/ 0 h 8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7" h="87">
                  <a:moveTo>
                    <a:pt x="18" y="86"/>
                  </a:moveTo>
                  <a:lnTo>
                    <a:pt x="20" y="81"/>
                  </a:lnTo>
                  <a:lnTo>
                    <a:pt x="23" y="76"/>
                  </a:lnTo>
                  <a:lnTo>
                    <a:pt x="23" y="70"/>
                  </a:lnTo>
                  <a:lnTo>
                    <a:pt x="25" y="64"/>
                  </a:lnTo>
                  <a:lnTo>
                    <a:pt x="25" y="59"/>
                  </a:lnTo>
                  <a:lnTo>
                    <a:pt x="26" y="53"/>
                  </a:lnTo>
                  <a:lnTo>
                    <a:pt x="25" y="48"/>
                  </a:lnTo>
                  <a:lnTo>
                    <a:pt x="25" y="40"/>
                  </a:lnTo>
                  <a:lnTo>
                    <a:pt x="23" y="34"/>
                  </a:lnTo>
                  <a:lnTo>
                    <a:pt x="21" y="29"/>
                  </a:lnTo>
                  <a:lnTo>
                    <a:pt x="18" y="23"/>
                  </a:lnTo>
                  <a:lnTo>
                    <a:pt x="16" y="18"/>
                  </a:lnTo>
                  <a:lnTo>
                    <a:pt x="12" y="14"/>
                  </a:lnTo>
                  <a:lnTo>
                    <a:pt x="9" y="8"/>
                  </a:lnTo>
                  <a:lnTo>
                    <a:pt x="3" y="4"/>
                  </a:lnTo>
                  <a:lnTo>
                    <a:pt x="0" y="0"/>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57" name="Freeform 22"/>
            <p:cNvSpPr>
              <a:spLocks/>
            </p:cNvSpPr>
            <p:nvPr/>
          </p:nvSpPr>
          <p:spPr bwMode="auto">
            <a:xfrm>
              <a:off x="3066" y="2095"/>
              <a:ext cx="65" cy="41"/>
            </a:xfrm>
            <a:custGeom>
              <a:avLst/>
              <a:gdLst>
                <a:gd name="T0" fmla="*/ 38 w 71"/>
                <a:gd name="T1" fmla="*/ 3 h 47"/>
                <a:gd name="T2" fmla="*/ 35 w 71"/>
                <a:gd name="T3" fmla="*/ 3 h 47"/>
                <a:gd name="T4" fmla="*/ 32 w 71"/>
                <a:gd name="T5" fmla="*/ 3 h 47"/>
                <a:gd name="T6" fmla="*/ 29 w 71"/>
                <a:gd name="T7" fmla="*/ 2 h 47"/>
                <a:gd name="T8" fmla="*/ 27 w 71"/>
                <a:gd name="T9" fmla="*/ 0 h 47"/>
                <a:gd name="T10" fmla="*/ 23 w 71"/>
                <a:gd name="T11" fmla="*/ 0 h 47"/>
                <a:gd name="T12" fmla="*/ 21 w 71"/>
                <a:gd name="T13" fmla="*/ 0 h 47"/>
                <a:gd name="T14" fmla="*/ 17 w 71"/>
                <a:gd name="T15" fmla="*/ 2 h 47"/>
                <a:gd name="T16" fmla="*/ 16 w 71"/>
                <a:gd name="T17" fmla="*/ 3 h 47"/>
                <a:gd name="T18" fmla="*/ 13 w 71"/>
                <a:gd name="T19" fmla="*/ 3 h 47"/>
                <a:gd name="T20" fmla="*/ 11 w 71"/>
                <a:gd name="T21" fmla="*/ 4 h 47"/>
                <a:gd name="T22" fmla="*/ 8 w 71"/>
                <a:gd name="T23" fmla="*/ 6 h 47"/>
                <a:gd name="T24" fmla="*/ 5 w 71"/>
                <a:gd name="T25" fmla="*/ 8 h 47"/>
                <a:gd name="T26" fmla="*/ 5 w 71"/>
                <a:gd name="T27" fmla="*/ 10 h 47"/>
                <a:gd name="T28" fmla="*/ 4 w 71"/>
                <a:gd name="T29" fmla="*/ 12 h 47"/>
                <a:gd name="T30" fmla="*/ 2 w 71"/>
                <a:gd name="T31" fmla="*/ 15 h 47"/>
                <a:gd name="T32" fmla="*/ 0 w 71"/>
                <a:gd name="T33" fmla="*/ 18 h 4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1" h="47">
                  <a:moveTo>
                    <a:pt x="70" y="9"/>
                  </a:moveTo>
                  <a:lnTo>
                    <a:pt x="64" y="7"/>
                  </a:lnTo>
                  <a:lnTo>
                    <a:pt x="59" y="4"/>
                  </a:lnTo>
                  <a:lnTo>
                    <a:pt x="53" y="2"/>
                  </a:lnTo>
                  <a:lnTo>
                    <a:pt x="49" y="0"/>
                  </a:lnTo>
                  <a:lnTo>
                    <a:pt x="43" y="0"/>
                  </a:lnTo>
                  <a:lnTo>
                    <a:pt x="39" y="0"/>
                  </a:lnTo>
                  <a:lnTo>
                    <a:pt x="33" y="2"/>
                  </a:lnTo>
                  <a:lnTo>
                    <a:pt x="29" y="3"/>
                  </a:lnTo>
                  <a:lnTo>
                    <a:pt x="23" y="7"/>
                  </a:lnTo>
                  <a:lnTo>
                    <a:pt x="19" y="11"/>
                  </a:lnTo>
                  <a:lnTo>
                    <a:pt x="15" y="16"/>
                  </a:lnTo>
                  <a:lnTo>
                    <a:pt x="11" y="20"/>
                  </a:lnTo>
                  <a:lnTo>
                    <a:pt x="7" y="26"/>
                  </a:lnTo>
                  <a:lnTo>
                    <a:pt x="4" y="32"/>
                  </a:lnTo>
                  <a:lnTo>
                    <a:pt x="2" y="39"/>
                  </a:lnTo>
                  <a:lnTo>
                    <a:pt x="0" y="46"/>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58" name="Line 23"/>
            <p:cNvSpPr>
              <a:spLocks noChangeShapeType="1"/>
            </p:cNvSpPr>
            <p:nvPr/>
          </p:nvSpPr>
          <p:spPr bwMode="auto">
            <a:xfrm>
              <a:off x="3093" y="2069"/>
              <a:ext cx="6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59" name="Line 24"/>
            <p:cNvSpPr>
              <a:spLocks noChangeShapeType="1"/>
            </p:cNvSpPr>
            <p:nvPr/>
          </p:nvSpPr>
          <p:spPr bwMode="auto">
            <a:xfrm>
              <a:off x="3168" y="2078"/>
              <a:ext cx="0" cy="2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60" name="Line 25"/>
            <p:cNvSpPr>
              <a:spLocks noChangeShapeType="1"/>
            </p:cNvSpPr>
            <p:nvPr/>
          </p:nvSpPr>
          <p:spPr bwMode="auto">
            <a:xfrm>
              <a:off x="3147" y="2111"/>
              <a:ext cx="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61" name="Oval 26"/>
            <p:cNvSpPr>
              <a:spLocks noChangeArrowheads="1"/>
            </p:cNvSpPr>
            <p:nvPr/>
          </p:nvSpPr>
          <p:spPr bwMode="auto">
            <a:xfrm>
              <a:off x="2977" y="2534"/>
              <a:ext cx="163" cy="152"/>
            </a:xfrm>
            <a:prstGeom prst="ellipse">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262" name="Freeform 27"/>
            <p:cNvSpPr>
              <a:spLocks/>
            </p:cNvSpPr>
            <p:nvPr/>
          </p:nvSpPr>
          <p:spPr bwMode="auto">
            <a:xfrm>
              <a:off x="3006" y="2557"/>
              <a:ext cx="58" cy="63"/>
            </a:xfrm>
            <a:custGeom>
              <a:avLst/>
              <a:gdLst>
                <a:gd name="T0" fmla="*/ 0 w 64"/>
                <a:gd name="T1" fmla="*/ 0 h 71"/>
                <a:gd name="T2" fmla="*/ 1 w 64"/>
                <a:gd name="T3" fmla="*/ 4 h 71"/>
                <a:gd name="T4" fmla="*/ 3 w 64"/>
                <a:gd name="T5" fmla="*/ 10 h 71"/>
                <a:gd name="T6" fmla="*/ 5 w 64"/>
                <a:gd name="T7" fmla="*/ 14 h 71"/>
                <a:gd name="T8" fmla="*/ 5 w 64"/>
                <a:gd name="T9" fmla="*/ 17 h 71"/>
                <a:gd name="T10" fmla="*/ 5 w 64"/>
                <a:gd name="T11" fmla="*/ 20 h 71"/>
                <a:gd name="T12" fmla="*/ 9 w 64"/>
                <a:gd name="T13" fmla="*/ 22 h 71"/>
                <a:gd name="T14" fmla="*/ 10 w 64"/>
                <a:gd name="T15" fmla="*/ 25 h 71"/>
                <a:gd name="T16" fmla="*/ 13 w 64"/>
                <a:gd name="T17" fmla="*/ 27 h 71"/>
                <a:gd name="T18" fmla="*/ 15 w 64"/>
                <a:gd name="T19" fmla="*/ 28 h 71"/>
                <a:gd name="T20" fmla="*/ 17 w 64"/>
                <a:gd name="T21" fmla="*/ 29 h 71"/>
                <a:gd name="T22" fmla="*/ 19 w 64"/>
                <a:gd name="T23" fmla="*/ 30 h 71"/>
                <a:gd name="T24" fmla="*/ 22 w 64"/>
                <a:gd name="T25" fmla="*/ 30 h 71"/>
                <a:gd name="T26" fmla="*/ 24 w 64"/>
                <a:gd name="T27" fmla="*/ 30 h 71"/>
                <a:gd name="T28" fmla="*/ 27 w 64"/>
                <a:gd name="T29" fmla="*/ 28 h 71"/>
                <a:gd name="T30" fmla="*/ 29 w 64"/>
                <a:gd name="T31" fmla="*/ 28 h 71"/>
                <a:gd name="T32" fmla="*/ 32 w 64"/>
                <a:gd name="T33" fmla="*/ 25 h 7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4" h="71">
                  <a:moveTo>
                    <a:pt x="0" y="0"/>
                  </a:moveTo>
                  <a:lnTo>
                    <a:pt x="1" y="11"/>
                  </a:lnTo>
                  <a:lnTo>
                    <a:pt x="3" y="21"/>
                  </a:lnTo>
                  <a:lnTo>
                    <a:pt x="5" y="31"/>
                  </a:lnTo>
                  <a:lnTo>
                    <a:pt x="9" y="38"/>
                  </a:lnTo>
                  <a:lnTo>
                    <a:pt x="12" y="46"/>
                  </a:lnTo>
                  <a:lnTo>
                    <a:pt x="16" y="52"/>
                  </a:lnTo>
                  <a:lnTo>
                    <a:pt x="19" y="58"/>
                  </a:lnTo>
                  <a:lnTo>
                    <a:pt x="25" y="62"/>
                  </a:lnTo>
                  <a:lnTo>
                    <a:pt x="29" y="66"/>
                  </a:lnTo>
                  <a:lnTo>
                    <a:pt x="34" y="68"/>
                  </a:lnTo>
                  <a:lnTo>
                    <a:pt x="38" y="70"/>
                  </a:lnTo>
                  <a:lnTo>
                    <a:pt x="43" y="70"/>
                  </a:lnTo>
                  <a:lnTo>
                    <a:pt x="47" y="69"/>
                  </a:lnTo>
                  <a:lnTo>
                    <a:pt x="53" y="66"/>
                  </a:lnTo>
                  <a:lnTo>
                    <a:pt x="57" y="63"/>
                  </a:lnTo>
                  <a:lnTo>
                    <a:pt x="63" y="58"/>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63" name="Oval 28"/>
            <p:cNvSpPr>
              <a:spLocks noChangeArrowheads="1"/>
            </p:cNvSpPr>
            <p:nvPr/>
          </p:nvSpPr>
          <p:spPr bwMode="auto">
            <a:xfrm>
              <a:off x="3057" y="2604"/>
              <a:ext cx="6" cy="13"/>
            </a:xfrm>
            <a:prstGeom prst="ellipse">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264" name="Freeform 29"/>
            <p:cNvSpPr>
              <a:spLocks/>
            </p:cNvSpPr>
            <p:nvPr/>
          </p:nvSpPr>
          <p:spPr bwMode="auto">
            <a:xfrm>
              <a:off x="3043" y="2537"/>
              <a:ext cx="27" cy="73"/>
            </a:xfrm>
            <a:custGeom>
              <a:avLst/>
              <a:gdLst>
                <a:gd name="T0" fmla="*/ 14 w 30"/>
                <a:gd name="T1" fmla="*/ 0 h 83"/>
                <a:gd name="T2" fmla="*/ 11 w 30"/>
                <a:gd name="T3" fmla="*/ 4 h 83"/>
                <a:gd name="T4" fmla="*/ 8 w 30"/>
                <a:gd name="T5" fmla="*/ 4 h 83"/>
                <a:gd name="T6" fmla="*/ 5 w 30"/>
                <a:gd name="T7" fmla="*/ 6 h 83"/>
                <a:gd name="T8" fmla="*/ 5 w 30"/>
                <a:gd name="T9" fmla="*/ 8 h 83"/>
                <a:gd name="T10" fmla="*/ 5 w 30"/>
                <a:gd name="T11" fmla="*/ 10 h 83"/>
                <a:gd name="T12" fmla="*/ 3 w 30"/>
                <a:gd name="T13" fmla="*/ 12 h 83"/>
                <a:gd name="T14" fmla="*/ 1 w 30"/>
                <a:gd name="T15" fmla="*/ 15 h 83"/>
                <a:gd name="T16" fmla="*/ 1 w 30"/>
                <a:gd name="T17" fmla="*/ 17 h 83"/>
                <a:gd name="T18" fmla="*/ 0 w 30"/>
                <a:gd name="T19" fmla="*/ 18 h 83"/>
                <a:gd name="T20" fmla="*/ 1 w 30"/>
                <a:gd name="T21" fmla="*/ 21 h 83"/>
                <a:gd name="T22" fmla="*/ 2 w 30"/>
                <a:gd name="T23" fmla="*/ 23 h 83"/>
                <a:gd name="T24" fmla="*/ 5 w 30"/>
                <a:gd name="T25" fmla="*/ 26 h 83"/>
                <a:gd name="T26" fmla="*/ 5 w 30"/>
                <a:gd name="T27" fmla="*/ 28 h 83"/>
                <a:gd name="T28" fmla="*/ 5 w 30"/>
                <a:gd name="T29" fmla="*/ 29 h 83"/>
                <a:gd name="T30" fmla="*/ 8 w 30"/>
                <a:gd name="T31" fmla="*/ 32 h 83"/>
                <a:gd name="T32" fmla="*/ 11 w 30"/>
                <a:gd name="T33" fmla="*/ 33 h 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0" h="83">
                  <a:moveTo>
                    <a:pt x="29" y="0"/>
                  </a:moveTo>
                  <a:lnTo>
                    <a:pt x="22" y="6"/>
                  </a:lnTo>
                  <a:lnTo>
                    <a:pt x="16" y="9"/>
                  </a:lnTo>
                  <a:lnTo>
                    <a:pt x="12" y="15"/>
                  </a:lnTo>
                  <a:lnTo>
                    <a:pt x="8" y="19"/>
                  </a:lnTo>
                  <a:lnTo>
                    <a:pt x="5" y="25"/>
                  </a:lnTo>
                  <a:lnTo>
                    <a:pt x="3" y="30"/>
                  </a:lnTo>
                  <a:lnTo>
                    <a:pt x="1" y="36"/>
                  </a:lnTo>
                  <a:lnTo>
                    <a:pt x="1" y="41"/>
                  </a:lnTo>
                  <a:lnTo>
                    <a:pt x="0" y="46"/>
                  </a:lnTo>
                  <a:lnTo>
                    <a:pt x="1" y="52"/>
                  </a:lnTo>
                  <a:lnTo>
                    <a:pt x="2" y="57"/>
                  </a:lnTo>
                  <a:lnTo>
                    <a:pt x="5" y="63"/>
                  </a:lnTo>
                  <a:lnTo>
                    <a:pt x="7" y="69"/>
                  </a:lnTo>
                  <a:lnTo>
                    <a:pt x="11" y="73"/>
                  </a:lnTo>
                  <a:lnTo>
                    <a:pt x="16" y="78"/>
                  </a:lnTo>
                  <a:lnTo>
                    <a:pt x="21" y="82"/>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65" name="Freeform 30"/>
            <p:cNvSpPr>
              <a:spLocks/>
            </p:cNvSpPr>
            <p:nvPr/>
          </p:nvSpPr>
          <p:spPr bwMode="auto">
            <a:xfrm>
              <a:off x="3053" y="2591"/>
              <a:ext cx="73" cy="53"/>
            </a:xfrm>
            <a:custGeom>
              <a:avLst/>
              <a:gdLst>
                <a:gd name="T0" fmla="*/ 39 w 81"/>
                <a:gd name="T1" fmla="*/ 25 h 60"/>
                <a:gd name="T2" fmla="*/ 37 w 81"/>
                <a:gd name="T3" fmla="*/ 20 h 60"/>
                <a:gd name="T4" fmla="*/ 34 w 81"/>
                <a:gd name="T5" fmla="*/ 16 h 60"/>
                <a:gd name="T6" fmla="*/ 32 w 81"/>
                <a:gd name="T7" fmla="*/ 11 h 60"/>
                <a:gd name="T8" fmla="*/ 30 w 81"/>
                <a:gd name="T9" fmla="*/ 8 h 60"/>
                <a:gd name="T10" fmla="*/ 27 w 81"/>
                <a:gd name="T11" fmla="*/ 5 h 60"/>
                <a:gd name="T12" fmla="*/ 24 w 81"/>
                <a:gd name="T13" fmla="*/ 4 h 60"/>
                <a:gd name="T14" fmla="*/ 22 w 81"/>
                <a:gd name="T15" fmla="*/ 3 h 60"/>
                <a:gd name="T16" fmla="*/ 20 w 81"/>
                <a:gd name="T17" fmla="*/ 1 h 60"/>
                <a:gd name="T18" fmla="*/ 17 w 81"/>
                <a:gd name="T19" fmla="*/ 0 h 60"/>
                <a:gd name="T20" fmla="*/ 14 w 81"/>
                <a:gd name="T21" fmla="*/ 1 h 60"/>
                <a:gd name="T22" fmla="*/ 12 w 81"/>
                <a:gd name="T23" fmla="*/ 3 h 60"/>
                <a:gd name="T24" fmla="*/ 10 w 81"/>
                <a:gd name="T25" fmla="*/ 4 h 60"/>
                <a:gd name="T26" fmla="*/ 7 w 81"/>
                <a:gd name="T27" fmla="*/ 4 h 60"/>
                <a:gd name="T28" fmla="*/ 5 w 81"/>
                <a:gd name="T29" fmla="*/ 7 h 60"/>
                <a:gd name="T30" fmla="*/ 4 w 81"/>
                <a:gd name="T31" fmla="*/ 10 h 60"/>
                <a:gd name="T32" fmla="*/ 0 w 81"/>
                <a:gd name="T33" fmla="*/ 15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1" h="60">
                  <a:moveTo>
                    <a:pt x="80" y="59"/>
                  </a:moveTo>
                  <a:lnTo>
                    <a:pt x="75" y="47"/>
                  </a:lnTo>
                  <a:lnTo>
                    <a:pt x="71" y="37"/>
                  </a:lnTo>
                  <a:lnTo>
                    <a:pt x="65" y="28"/>
                  </a:lnTo>
                  <a:lnTo>
                    <a:pt x="62" y="19"/>
                  </a:lnTo>
                  <a:lnTo>
                    <a:pt x="56" y="13"/>
                  </a:lnTo>
                  <a:lnTo>
                    <a:pt x="51" y="7"/>
                  </a:lnTo>
                  <a:lnTo>
                    <a:pt x="45" y="3"/>
                  </a:lnTo>
                  <a:lnTo>
                    <a:pt x="41" y="1"/>
                  </a:lnTo>
                  <a:lnTo>
                    <a:pt x="35" y="0"/>
                  </a:lnTo>
                  <a:lnTo>
                    <a:pt x="30" y="1"/>
                  </a:lnTo>
                  <a:lnTo>
                    <a:pt x="24" y="3"/>
                  </a:lnTo>
                  <a:lnTo>
                    <a:pt x="19" y="5"/>
                  </a:lnTo>
                  <a:lnTo>
                    <a:pt x="14" y="11"/>
                  </a:lnTo>
                  <a:lnTo>
                    <a:pt x="8" y="17"/>
                  </a:lnTo>
                  <a:lnTo>
                    <a:pt x="4" y="25"/>
                  </a:lnTo>
                  <a:lnTo>
                    <a:pt x="0" y="34"/>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66" name="Freeform 31"/>
            <p:cNvSpPr>
              <a:spLocks/>
            </p:cNvSpPr>
            <p:nvPr/>
          </p:nvSpPr>
          <p:spPr bwMode="auto">
            <a:xfrm>
              <a:off x="3014" y="2610"/>
              <a:ext cx="49" cy="64"/>
            </a:xfrm>
            <a:custGeom>
              <a:avLst/>
              <a:gdLst>
                <a:gd name="T0" fmla="*/ 0 w 53"/>
                <a:gd name="T1" fmla="*/ 27 h 73"/>
                <a:gd name="T2" fmla="*/ 4 w 53"/>
                <a:gd name="T3" fmla="*/ 28 h 73"/>
                <a:gd name="T4" fmla="*/ 6 w 53"/>
                <a:gd name="T5" fmla="*/ 28 h 73"/>
                <a:gd name="T6" fmla="*/ 7 w 53"/>
                <a:gd name="T7" fmla="*/ 28 h 73"/>
                <a:gd name="T8" fmla="*/ 12 w 53"/>
                <a:gd name="T9" fmla="*/ 27 h 73"/>
                <a:gd name="T10" fmla="*/ 14 w 53"/>
                <a:gd name="T11" fmla="*/ 27 h 73"/>
                <a:gd name="T12" fmla="*/ 16 w 53"/>
                <a:gd name="T13" fmla="*/ 25 h 73"/>
                <a:gd name="T14" fmla="*/ 18 w 53"/>
                <a:gd name="T15" fmla="*/ 24 h 73"/>
                <a:gd name="T16" fmla="*/ 21 w 53"/>
                <a:gd name="T17" fmla="*/ 22 h 73"/>
                <a:gd name="T18" fmla="*/ 23 w 53"/>
                <a:gd name="T19" fmla="*/ 20 h 73"/>
                <a:gd name="T20" fmla="*/ 25 w 53"/>
                <a:gd name="T21" fmla="*/ 18 h 73"/>
                <a:gd name="T22" fmla="*/ 26 w 53"/>
                <a:gd name="T23" fmla="*/ 16 h 73"/>
                <a:gd name="T24" fmla="*/ 27 w 53"/>
                <a:gd name="T25" fmla="*/ 12 h 73"/>
                <a:gd name="T26" fmla="*/ 29 w 53"/>
                <a:gd name="T27" fmla="*/ 10 h 73"/>
                <a:gd name="T28" fmla="*/ 29 w 53"/>
                <a:gd name="T29" fmla="*/ 7 h 73"/>
                <a:gd name="T30" fmla="*/ 29 w 53"/>
                <a:gd name="T31" fmla="*/ 4 h 73"/>
                <a:gd name="T32" fmla="*/ 30 w 53"/>
                <a:gd name="T33" fmla="*/ 0 h 7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3" h="73">
                  <a:moveTo>
                    <a:pt x="0" y="70"/>
                  </a:moveTo>
                  <a:lnTo>
                    <a:pt x="4" y="72"/>
                  </a:lnTo>
                  <a:lnTo>
                    <a:pt x="10" y="72"/>
                  </a:lnTo>
                  <a:lnTo>
                    <a:pt x="14" y="72"/>
                  </a:lnTo>
                  <a:lnTo>
                    <a:pt x="19" y="70"/>
                  </a:lnTo>
                  <a:lnTo>
                    <a:pt x="23" y="68"/>
                  </a:lnTo>
                  <a:lnTo>
                    <a:pt x="28" y="64"/>
                  </a:lnTo>
                  <a:lnTo>
                    <a:pt x="31" y="60"/>
                  </a:lnTo>
                  <a:lnTo>
                    <a:pt x="36" y="55"/>
                  </a:lnTo>
                  <a:lnTo>
                    <a:pt x="39" y="51"/>
                  </a:lnTo>
                  <a:lnTo>
                    <a:pt x="42" y="45"/>
                  </a:lnTo>
                  <a:lnTo>
                    <a:pt x="44" y="39"/>
                  </a:lnTo>
                  <a:lnTo>
                    <a:pt x="47" y="31"/>
                  </a:lnTo>
                  <a:lnTo>
                    <a:pt x="49" y="24"/>
                  </a:lnTo>
                  <a:lnTo>
                    <a:pt x="50" y="17"/>
                  </a:lnTo>
                  <a:lnTo>
                    <a:pt x="51" y="10"/>
                  </a:lnTo>
                  <a:lnTo>
                    <a:pt x="52" y="0"/>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67" name="Freeform 32"/>
            <p:cNvSpPr>
              <a:spLocks/>
            </p:cNvSpPr>
            <p:nvPr/>
          </p:nvSpPr>
          <p:spPr bwMode="auto">
            <a:xfrm>
              <a:off x="2980" y="2606"/>
              <a:ext cx="84" cy="33"/>
            </a:xfrm>
            <a:custGeom>
              <a:avLst/>
              <a:gdLst>
                <a:gd name="T0" fmla="*/ 0 w 93"/>
                <a:gd name="T1" fmla="*/ 4 h 37"/>
                <a:gd name="T2" fmla="*/ 5 w 93"/>
                <a:gd name="T3" fmla="*/ 7 h 37"/>
                <a:gd name="T4" fmla="*/ 5 w 93"/>
                <a:gd name="T5" fmla="*/ 10 h 37"/>
                <a:gd name="T6" fmla="*/ 8 w 93"/>
                <a:gd name="T7" fmla="*/ 12 h 37"/>
                <a:gd name="T8" fmla="*/ 11 w 93"/>
                <a:gd name="T9" fmla="*/ 13 h 37"/>
                <a:gd name="T10" fmla="*/ 14 w 93"/>
                <a:gd name="T11" fmla="*/ 15 h 37"/>
                <a:gd name="T12" fmla="*/ 17 w 93"/>
                <a:gd name="T13" fmla="*/ 16 h 37"/>
                <a:gd name="T14" fmla="*/ 20 w 93"/>
                <a:gd name="T15" fmla="*/ 17 h 37"/>
                <a:gd name="T16" fmla="*/ 23 w 93"/>
                <a:gd name="T17" fmla="*/ 16 h 37"/>
                <a:gd name="T18" fmla="*/ 27 w 93"/>
                <a:gd name="T19" fmla="*/ 16 h 37"/>
                <a:gd name="T20" fmla="*/ 29 w 93"/>
                <a:gd name="T21" fmla="*/ 15 h 37"/>
                <a:gd name="T22" fmla="*/ 32 w 93"/>
                <a:gd name="T23" fmla="*/ 13 h 37"/>
                <a:gd name="T24" fmla="*/ 35 w 93"/>
                <a:gd name="T25" fmla="*/ 12 h 37"/>
                <a:gd name="T26" fmla="*/ 38 w 93"/>
                <a:gd name="T27" fmla="*/ 10 h 37"/>
                <a:gd name="T28" fmla="*/ 41 w 93"/>
                <a:gd name="T29" fmla="*/ 7 h 37"/>
                <a:gd name="T30" fmla="*/ 42 w 93"/>
                <a:gd name="T31" fmla="*/ 4 h 37"/>
                <a:gd name="T32" fmla="*/ 45 w 93"/>
                <a:gd name="T33" fmla="*/ 0 h 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3" h="37">
                  <a:moveTo>
                    <a:pt x="0" y="8"/>
                  </a:moveTo>
                  <a:lnTo>
                    <a:pt x="5" y="16"/>
                  </a:lnTo>
                  <a:lnTo>
                    <a:pt x="10" y="22"/>
                  </a:lnTo>
                  <a:lnTo>
                    <a:pt x="16" y="26"/>
                  </a:lnTo>
                  <a:lnTo>
                    <a:pt x="22" y="30"/>
                  </a:lnTo>
                  <a:lnTo>
                    <a:pt x="28" y="33"/>
                  </a:lnTo>
                  <a:lnTo>
                    <a:pt x="35" y="35"/>
                  </a:lnTo>
                  <a:lnTo>
                    <a:pt x="40" y="36"/>
                  </a:lnTo>
                  <a:lnTo>
                    <a:pt x="48" y="35"/>
                  </a:lnTo>
                  <a:lnTo>
                    <a:pt x="54" y="35"/>
                  </a:lnTo>
                  <a:lnTo>
                    <a:pt x="59" y="33"/>
                  </a:lnTo>
                  <a:lnTo>
                    <a:pt x="65" y="30"/>
                  </a:lnTo>
                  <a:lnTo>
                    <a:pt x="72" y="26"/>
                  </a:lnTo>
                  <a:lnTo>
                    <a:pt x="76" y="21"/>
                  </a:lnTo>
                  <a:lnTo>
                    <a:pt x="82" y="15"/>
                  </a:lnTo>
                  <a:lnTo>
                    <a:pt x="86" y="8"/>
                  </a:lnTo>
                  <a:lnTo>
                    <a:pt x="92" y="0"/>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68" name="Freeform 33"/>
            <p:cNvSpPr>
              <a:spLocks/>
            </p:cNvSpPr>
            <p:nvPr/>
          </p:nvSpPr>
          <p:spPr bwMode="auto">
            <a:xfrm>
              <a:off x="3060" y="2605"/>
              <a:ext cx="25" cy="77"/>
            </a:xfrm>
            <a:custGeom>
              <a:avLst/>
              <a:gdLst>
                <a:gd name="T0" fmla="*/ 9 w 28"/>
                <a:gd name="T1" fmla="*/ 36 h 87"/>
                <a:gd name="T2" fmla="*/ 10 w 28"/>
                <a:gd name="T3" fmla="*/ 35 h 87"/>
                <a:gd name="T4" fmla="*/ 11 w 28"/>
                <a:gd name="T5" fmla="*/ 31 h 87"/>
                <a:gd name="T6" fmla="*/ 11 w 28"/>
                <a:gd name="T7" fmla="*/ 30 h 87"/>
                <a:gd name="T8" fmla="*/ 12 w 28"/>
                <a:gd name="T9" fmla="*/ 27 h 87"/>
                <a:gd name="T10" fmla="*/ 12 w 28"/>
                <a:gd name="T11" fmla="*/ 25 h 87"/>
                <a:gd name="T12" fmla="*/ 12 w 28"/>
                <a:gd name="T13" fmla="*/ 23 h 87"/>
                <a:gd name="T14" fmla="*/ 12 w 28"/>
                <a:gd name="T15" fmla="*/ 20 h 87"/>
                <a:gd name="T16" fmla="*/ 12 w 28"/>
                <a:gd name="T17" fmla="*/ 17 h 87"/>
                <a:gd name="T18" fmla="*/ 11 w 28"/>
                <a:gd name="T19" fmla="*/ 15 h 87"/>
                <a:gd name="T20" fmla="*/ 10 w 28"/>
                <a:gd name="T21" fmla="*/ 12 h 87"/>
                <a:gd name="T22" fmla="*/ 9 w 28"/>
                <a:gd name="T23" fmla="*/ 10 h 87"/>
                <a:gd name="T24" fmla="*/ 8 w 28"/>
                <a:gd name="T25" fmla="*/ 8 h 87"/>
                <a:gd name="T26" fmla="*/ 5 w 28"/>
                <a:gd name="T27" fmla="*/ 6 h 87"/>
                <a:gd name="T28" fmla="*/ 4 w 28"/>
                <a:gd name="T29" fmla="*/ 4 h 87"/>
                <a:gd name="T30" fmla="*/ 4 w 28"/>
                <a:gd name="T31" fmla="*/ 4 h 87"/>
                <a:gd name="T32" fmla="*/ 0 w 28"/>
                <a:gd name="T33" fmla="*/ 0 h 8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8" h="87">
                  <a:moveTo>
                    <a:pt x="18" y="86"/>
                  </a:moveTo>
                  <a:lnTo>
                    <a:pt x="20" y="81"/>
                  </a:lnTo>
                  <a:lnTo>
                    <a:pt x="23" y="75"/>
                  </a:lnTo>
                  <a:lnTo>
                    <a:pt x="24" y="70"/>
                  </a:lnTo>
                  <a:lnTo>
                    <a:pt x="26" y="64"/>
                  </a:lnTo>
                  <a:lnTo>
                    <a:pt x="26" y="59"/>
                  </a:lnTo>
                  <a:lnTo>
                    <a:pt x="27" y="53"/>
                  </a:lnTo>
                  <a:lnTo>
                    <a:pt x="26" y="47"/>
                  </a:lnTo>
                  <a:lnTo>
                    <a:pt x="26" y="40"/>
                  </a:lnTo>
                  <a:lnTo>
                    <a:pt x="23" y="34"/>
                  </a:lnTo>
                  <a:lnTo>
                    <a:pt x="21" y="29"/>
                  </a:lnTo>
                  <a:lnTo>
                    <a:pt x="18" y="23"/>
                  </a:lnTo>
                  <a:lnTo>
                    <a:pt x="16" y="17"/>
                  </a:lnTo>
                  <a:lnTo>
                    <a:pt x="12" y="14"/>
                  </a:lnTo>
                  <a:lnTo>
                    <a:pt x="8" y="8"/>
                  </a:lnTo>
                  <a:lnTo>
                    <a:pt x="4" y="5"/>
                  </a:lnTo>
                  <a:lnTo>
                    <a:pt x="0" y="0"/>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69" name="Freeform 34"/>
            <p:cNvSpPr>
              <a:spLocks/>
            </p:cNvSpPr>
            <p:nvPr/>
          </p:nvSpPr>
          <p:spPr bwMode="auto">
            <a:xfrm>
              <a:off x="3062" y="2563"/>
              <a:ext cx="62" cy="43"/>
            </a:xfrm>
            <a:custGeom>
              <a:avLst/>
              <a:gdLst>
                <a:gd name="T0" fmla="*/ 32 w 69"/>
                <a:gd name="T1" fmla="*/ 4 h 49"/>
                <a:gd name="T2" fmla="*/ 30 w 69"/>
                <a:gd name="T3" fmla="*/ 4 h 49"/>
                <a:gd name="T4" fmla="*/ 27 w 69"/>
                <a:gd name="T5" fmla="*/ 4 h 49"/>
                <a:gd name="T6" fmla="*/ 25 w 69"/>
                <a:gd name="T7" fmla="*/ 2 h 49"/>
                <a:gd name="T8" fmla="*/ 22 w 69"/>
                <a:gd name="T9" fmla="*/ 0 h 49"/>
                <a:gd name="T10" fmla="*/ 20 w 69"/>
                <a:gd name="T11" fmla="*/ 1 h 49"/>
                <a:gd name="T12" fmla="*/ 17 w 69"/>
                <a:gd name="T13" fmla="*/ 1 h 49"/>
                <a:gd name="T14" fmla="*/ 14 w 69"/>
                <a:gd name="T15" fmla="*/ 3 h 49"/>
                <a:gd name="T16" fmla="*/ 13 w 69"/>
                <a:gd name="T17" fmla="*/ 4 h 49"/>
                <a:gd name="T18" fmla="*/ 11 w 69"/>
                <a:gd name="T19" fmla="*/ 4 h 49"/>
                <a:gd name="T20" fmla="*/ 9 w 69"/>
                <a:gd name="T21" fmla="*/ 5 h 49"/>
                <a:gd name="T22" fmla="*/ 7 w 69"/>
                <a:gd name="T23" fmla="*/ 7 h 49"/>
                <a:gd name="T24" fmla="*/ 4 w 69"/>
                <a:gd name="T25" fmla="*/ 9 h 49"/>
                <a:gd name="T26" fmla="*/ 4 w 69"/>
                <a:gd name="T27" fmla="*/ 11 h 49"/>
                <a:gd name="T28" fmla="*/ 4 w 69"/>
                <a:gd name="T29" fmla="*/ 14 h 49"/>
                <a:gd name="T30" fmla="*/ 1 w 69"/>
                <a:gd name="T31" fmla="*/ 17 h 49"/>
                <a:gd name="T32" fmla="*/ 0 w 69"/>
                <a:gd name="T33" fmla="*/ 19 h 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9" h="49">
                  <a:moveTo>
                    <a:pt x="68" y="9"/>
                  </a:moveTo>
                  <a:lnTo>
                    <a:pt x="63" y="7"/>
                  </a:lnTo>
                  <a:lnTo>
                    <a:pt x="57" y="4"/>
                  </a:lnTo>
                  <a:lnTo>
                    <a:pt x="52" y="2"/>
                  </a:lnTo>
                  <a:lnTo>
                    <a:pt x="47" y="0"/>
                  </a:lnTo>
                  <a:lnTo>
                    <a:pt x="42" y="1"/>
                  </a:lnTo>
                  <a:lnTo>
                    <a:pt x="36" y="1"/>
                  </a:lnTo>
                  <a:lnTo>
                    <a:pt x="31" y="3"/>
                  </a:lnTo>
                  <a:lnTo>
                    <a:pt x="27" y="4"/>
                  </a:lnTo>
                  <a:lnTo>
                    <a:pt x="22" y="8"/>
                  </a:lnTo>
                  <a:lnTo>
                    <a:pt x="18" y="12"/>
                  </a:lnTo>
                  <a:lnTo>
                    <a:pt x="14" y="17"/>
                  </a:lnTo>
                  <a:lnTo>
                    <a:pt x="10" y="21"/>
                  </a:lnTo>
                  <a:lnTo>
                    <a:pt x="6" y="28"/>
                  </a:lnTo>
                  <a:lnTo>
                    <a:pt x="4" y="34"/>
                  </a:lnTo>
                  <a:lnTo>
                    <a:pt x="1" y="41"/>
                  </a:lnTo>
                  <a:lnTo>
                    <a:pt x="0" y="48"/>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70" name="Line 35"/>
            <p:cNvSpPr>
              <a:spLocks noChangeShapeType="1"/>
            </p:cNvSpPr>
            <p:nvPr/>
          </p:nvSpPr>
          <p:spPr bwMode="auto">
            <a:xfrm>
              <a:off x="3087" y="2537"/>
              <a:ext cx="69"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71" name="Line 36"/>
            <p:cNvSpPr>
              <a:spLocks noChangeShapeType="1"/>
            </p:cNvSpPr>
            <p:nvPr/>
          </p:nvSpPr>
          <p:spPr bwMode="auto">
            <a:xfrm>
              <a:off x="3163" y="2549"/>
              <a:ext cx="0" cy="2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72" name="Line 37"/>
            <p:cNvSpPr>
              <a:spLocks noChangeShapeType="1"/>
            </p:cNvSpPr>
            <p:nvPr/>
          </p:nvSpPr>
          <p:spPr bwMode="auto">
            <a:xfrm>
              <a:off x="3141" y="2579"/>
              <a:ext cx="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73" name="Oval 38"/>
            <p:cNvSpPr>
              <a:spLocks noChangeArrowheads="1"/>
            </p:cNvSpPr>
            <p:nvPr/>
          </p:nvSpPr>
          <p:spPr bwMode="auto">
            <a:xfrm>
              <a:off x="2977" y="2297"/>
              <a:ext cx="163" cy="156"/>
            </a:xfrm>
            <a:prstGeom prst="ellipse">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274" name="Freeform 39"/>
            <p:cNvSpPr>
              <a:spLocks/>
            </p:cNvSpPr>
            <p:nvPr/>
          </p:nvSpPr>
          <p:spPr bwMode="auto">
            <a:xfrm>
              <a:off x="3006" y="2323"/>
              <a:ext cx="58" cy="64"/>
            </a:xfrm>
            <a:custGeom>
              <a:avLst/>
              <a:gdLst>
                <a:gd name="T0" fmla="*/ 0 w 64"/>
                <a:gd name="T1" fmla="*/ 0 h 72"/>
                <a:gd name="T2" fmla="*/ 1 w 64"/>
                <a:gd name="T3" fmla="*/ 4 h 72"/>
                <a:gd name="T4" fmla="*/ 3 w 64"/>
                <a:gd name="T5" fmla="*/ 10 h 72"/>
                <a:gd name="T6" fmla="*/ 5 w 64"/>
                <a:gd name="T7" fmla="*/ 14 h 72"/>
                <a:gd name="T8" fmla="*/ 5 w 64"/>
                <a:gd name="T9" fmla="*/ 17 h 72"/>
                <a:gd name="T10" fmla="*/ 5 w 64"/>
                <a:gd name="T11" fmla="*/ 20 h 72"/>
                <a:gd name="T12" fmla="*/ 9 w 64"/>
                <a:gd name="T13" fmla="*/ 23 h 72"/>
                <a:gd name="T14" fmla="*/ 10 w 64"/>
                <a:gd name="T15" fmla="*/ 25 h 72"/>
                <a:gd name="T16" fmla="*/ 13 w 64"/>
                <a:gd name="T17" fmla="*/ 28 h 72"/>
                <a:gd name="T18" fmla="*/ 14 w 64"/>
                <a:gd name="T19" fmla="*/ 29 h 72"/>
                <a:gd name="T20" fmla="*/ 16 w 64"/>
                <a:gd name="T21" fmla="*/ 30 h 72"/>
                <a:gd name="T22" fmla="*/ 19 w 64"/>
                <a:gd name="T23" fmla="*/ 31 h 72"/>
                <a:gd name="T24" fmla="*/ 22 w 64"/>
                <a:gd name="T25" fmla="*/ 31 h 72"/>
                <a:gd name="T26" fmla="*/ 24 w 64"/>
                <a:gd name="T27" fmla="*/ 30 h 72"/>
                <a:gd name="T28" fmla="*/ 26 w 64"/>
                <a:gd name="T29" fmla="*/ 29 h 72"/>
                <a:gd name="T30" fmla="*/ 29 w 64"/>
                <a:gd name="T31" fmla="*/ 28 h 72"/>
                <a:gd name="T32" fmla="*/ 32 w 64"/>
                <a:gd name="T33" fmla="*/ 25 h 7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4" h="72">
                  <a:moveTo>
                    <a:pt x="0" y="0"/>
                  </a:moveTo>
                  <a:lnTo>
                    <a:pt x="1" y="11"/>
                  </a:lnTo>
                  <a:lnTo>
                    <a:pt x="3" y="21"/>
                  </a:lnTo>
                  <a:lnTo>
                    <a:pt x="5" y="31"/>
                  </a:lnTo>
                  <a:lnTo>
                    <a:pt x="9" y="38"/>
                  </a:lnTo>
                  <a:lnTo>
                    <a:pt x="12" y="46"/>
                  </a:lnTo>
                  <a:lnTo>
                    <a:pt x="16" y="53"/>
                  </a:lnTo>
                  <a:lnTo>
                    <a:pt x="19" y="59"/>
                  </a:lnTo>
                  <a:lnTo>
                    <a:pt x="25" y="62"/>
                  </a:lnTo>
                  <a:lnTo>
                    <a:pt x="28" y="67"/>
                  </a:lnTo>
                  <a:lnTo>
                    <a:pt x="33" y="69"/>
                  </a:lnTo>
                  <a:lnTo>
                    <a:pt x="37" y="71"/>
                  </a:lnTo>
                  <a:lnTo>
                    <a:pt x="43" y="70"/>
                  </a:lnTo>
                  <a:lnTo>
                    <a:pt x="47" y="69"/>
                  </a:lnTo>
                  <a:lnTo>
                    <a:pt x="52" y="67"/>
                  </a:lnTo>
                  <a:lnTo>
                    <a:pt x="57" y="64"/>
                  </a:lnTo>
                  <a:lnTo>
                    <a:pt x="63" y="57"/>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75" name="Oval 40"/>
            <p:cNvSpPr>
              <a:spLocks noChangeArrowheads="1"/>
            </p:cNvSpPr>
            <p:nvPr/>
          </p:nvSpPr>
          <p:spPr bwMode="auto">
            <a:xfrm>
              <a:off x="3055" y="2367"/>
              <a:ext cx="7" cy="15"/>
            </a:xfrm>
            <a:prstGeom prst="ellipse">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276" name="Freeform 41"/>
            <p:cNvSpPr>
              <a:spLocks/>
            </p:cNvSpPr>
            <p:nvPr/>
          </p:nvSpPr>
          <p:spPr bwMode="auto">
            <a:xfrm>
              <a:off x="3043" y="2305"/>
              <a:ext cx="26" cy="71"/>
            </a:xfrm>
            <a:custGeom>
              <a:avLst/>
              <a:gdLst>
                <a:gd name="T0" fmla="*/ 13 w 29"/>
                <a:gd name="T1" fmla="*/ 0 h 81"/>
                <a:gd name="T2" fmla="*/ 10 w 29"/>
                <a:gd name="T3" fmla="*/ 4 h 81"/>
                <a:gd name="T4" fmla="*/ 8 w 29"/>
                <a:gd name="T5" fmla="*/ 4 h 81"/>
                <a:gd name="T6" fmla="*/ 4 w 29"/>
                <a:gd name="T7" fmla="*/ 6 h 81"/>
                <a:gd name="T8" fmla="*/ 4 w 29"/>
                <a:gd name="T9" fmla="*/ 8 h 81"/>
                <a:gd name="T10" fmla="*/ 4 w 29"/>
                <a:gd name="T11" fmla="*/ 10 h 81"/>
                <a:gd name="T12" fmla="*/ 3 w 29"/>
                <a:gd name="T13" fmla="*/ 11 h 81"/>
                <a:gd name="T14" fmla="*/ 1 w 29"/>
                <a:gd name="T15" fmla="*/ 14 h 81"/>
                <a:gd name="T16" fmla="*/ 1 w 29"/>
                <a:gd name="T17" fmla="*/ 16 h 81"/>
                <a:gd name="T18" fmla="*/ 0 w 29"/>
                <a:gd name="T19" fmla="*/ 18 h 81"/>
                <a:gd name="T20" fmla="*/ 1 w 29"/>
                <a:gd name="T21" fmla="*/ 20 h 81"/>
                <a:gd name="T22" fmla="*/ 2 w 29"/>
                <a:gd name="T23" fmla="*/ 22 h 81"/>
                <a:gd name="T24" fmla="*/ 4 w 29"/>
                <a:gd name="T25" fmla="*/ 24 h 81"/>
                <a:gd name="T26" fmla="*/ 4 w 29"/>
                <a:gd name="T27" fmla="*/ 26 h 81"/>
                <a:gd name="T28" fmla="*/ 4 w 29"/>
                <a:gd name="T29" fmla="*/ 28 h 81"/>
                <a:gd name="T30" fmla="*/ 8 w 29"/>
                <a:gd name="T31" fmla="*/ 31 h 81"/>
                <a:gd name="T32" fmla="*/ 10 w 29"/>
                <a:gd name="T33" fmla="*/ 31 h 8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 h="81">
                  <a:moveTo>
                    <a:pt x="28" y="0"/>
                  </a:moveTo>
                  <a:lnTo>
                    <a:pt x="21" y="5"/>
                  </a:lnTo>
                  <a:lnTo>
                    <a:pt x="16" y="8"/>
                  </a:lnTo>
                  <a:lnTo>
                    <a:pt x="11" y="14"/>
                  </a:lnTo>
                  <a:lnTo>
                    <a:pt x="8" y="18"/>
                  </a:lnTo>
                  <a:lnTo>
                    <a:pt x="5" y="24"/>
                  </a:lnTo>
                  <a:lnTo>
                    <a:pt x="3" y="29"/>
                  </a:lnTo>
                  <a:lnTo>
                    <a:pt x="1" y="35"/>
                  </a:lnTo>
                  <a:lnTo>
                    <a:pt x="1" y="39"/>
                  </a:lnTo>
                  <a:lnTo>
                    <a:pt x="0" y="45"/>
                  </a:lnTo>
                  <a:lnTo>
                    <a:pt x="1" y="50"/>
                  </a:lnTo>
                  <a:lnTo>
                    <a:pt x="2" y="56"/>
                  </a:lnTo>
                  <a:lnTo>
                    <a:pt x="5" y="61"/>
                  </a:lnTo>
                  <a:lnTo>
                    <a:pt x="7" y="66"/>
                  </a:lnTo>
                  <a:lnTo>
                    <a:pt x="11" y="72"/>
                  </a:lnTo>
                  <a:lnTo>
                    <a:pt x="16" y="76"/>
                  </a:lnTo>
                  <a:lnTo>
                    <a:pt x="21" y="80"/>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77" name="Freeform 42"/>
            <p:cNvSpPr>
              <a:spLocks/>
            </p:cNvSpPr>
            <p:nvPr/>
          </p:nvSpPr>
          <p:spPr bwMode="auto">
            <a:xfrm>
              <a:off x="3052" y="2358"/>
              <a:ext cx="74" cy="52"/>
            </a:xfrm>
            <a:custGeom>
              <a:avLst/>
              <a:gdLst>
                <a:gd name="T0" fmla="*/ 40 w 82"/>
                <a:gd name="T1" fmla="*/ 27 h 58"/>
                <a:gd name="T2" fmla="*/ 38 w 82"/>
                <a:gd name="T3" fmla="*/ 22 h 58"/>
                <a:gd name="T4" fmla="*/ 35 w 82"/>
                <a:gd name="T5" fmla="*/ 17 h 58"/>
                <a:gd name="T6" fmla="*/ 32 w 82"/>
                <a:gd name="T7" fmla="*/ 13 h 58"/>
                <a:gd name="T8" fmla="*/ 31 w 82"/>
                <a:gd name="T9" fmla="*/ 9 h 58"/>
                <a:gd name="T10" fmla="*/ 28 w 82"/>
                <a:gd name="T11" fmla="*/ 5 h 58"/>
                <a:gd name="T12" fmla="*/ 25 w 82"/>
                <a:gd name="T13" fmla="*/ 4 h 58"/>
                <a:gd name="T14" fmla="*/ 23 w 82"/>
                <a:gd name="T15" fmla="*/ 3 h 58"/>
                <a:gd name="T16" fmla="*/ 21 w 82"/>
                <a:gd name="T17" fmla="*/ 0 h 58"/>
                <a:gd name="T18" fmla="*/ 17 w 82"/>
                <a:gd name="T19" fmla="*/ 0 h 58"/>
                <a:gd name="T20" fmla="*/ 15 w 82"/>
                <a:gd name="T21" fmla="*/ 1 h 58"/>
                <a:gd name="T22" fmla="*/ 13 w 82"/>
                <a:gd name="T23" fmla="*/ 3 h 58"/>
                <a:gd name="T24" fmla="*/ 10 w 82"/>
                <a:gd name="T25" fmla="*/ 4 h 58"/>
                <a:gd name="T26" fmla="*/ 7 w 82"/>
                <a:gd name="T27" fmla="*/ 4 h 58"/>
                <a:gd name="T28" fmla="*/ 5 w 82"/>
                <a:gd name="T29" fmla="*/ 8 h 58"/>
                <a:gd name="T30" fmla="*/ 4 w 82"/>
                <a:gd name="T31" fmla="*/ 12 h 58"/>
                <a:gd name="T32" fmla="*/ 0 w 82"/>
                <a:gd name="T33" fmla="*/ 16 h 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2" h="58">
                  <a:moveTo>
                    <a:pt x="81" y="57"/>
                  </a:moveTo>
                  <a:lnTo>
                    <a:pt x="76" y="47"/>
                  </a:lnTo>
                  <a:lnTo>
                    <a:pt x="72" y="36"/>
                  </a:lnTo>
                  <a:lnTo>
                    <a:pt x="66" y="27"/>
                  </a:lnTo>
                  <a:lnTo>
                    <a:pt x="63" y="19"/>
                  </a:lnTo>
                  <a:lnTo>
                    <a:pt x="57" y="12"/>
                  </a:lnTo>
                  <a:lnTo>
                    <a:pt x="52" y="7"/>
                  </a:lnTo>
                  <a:lnTo>
                    <a:pt x="46" y="3"/>
                  </a:lnTo>
                  <a:lnTo>
                    <a:pt x="42" y="0"/>
                  </a:lnTo>
                  <a:lnTo>
                    <a:pt x="36" y="0"/>
                  </a:lnTo>
                  <a:lnTo>
                    <a:pt x="31" y="1"/>
                  </a:lnTo>
                  <a:lnTo>
                    <a:pt x="25" y="3"/>
                  </a:lnTo>
                  <a:lnTo>
                    <a:pt x="19" y="5"/>
                  </a:lnTo>
                  <a:lnTo>
                    <a:pt x="14" y="11"/>
                  </a:lnTo>
                  <a:lnTo>
                    <a:pt x="9" y="17"/>
                  </a:lnTo>
                  <a:lnTo>
                    <a:pt x="4" y="26"/>
                  </a:lnTo>
                  <a:lnTo>
                    <a:pt x="0" y="35"/>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78" name="Freeform 43"/>
            <p:cNvSpPr>
              <a:spLocks/>
            </p:cNvSpPr>
            <p:nvPr/>
          </p:nvSpPr>
          <p:spPr bwMode="auto">
            <a:xfrm>
              <a:off x="3014" y="2375"/>
              <a:ext cx="49" cy="65"/>
            </a:xfrm>
            <a:custGeom>
              <a:avLst/>
              <a:gdLst>
                <a:gd name="T0" fmla="*/ 0 w 53"/>
                <a:gd name="T1" fmla="*/ 28 h 74"/>
                <a:gd name="T2" fmla="*/ 4 w 53"/>
                <a:gd name="T3" fmla="*/ 29 h 74"/>
                <a:gd name="T4" fmla="*/ 6 w 53"/>
                <a:gd name="T5" fmla="*/ 29 h 74"/>
                <a:gd name="T6" fmla="*/ 7 w 53"/>
                <a:gd name="T7" fmla="*/ 29 h 74"/>
                <a:gd name="T8" fmla="*/ 12 w 53"/>
                <a:gd name="T9" fmla="*/ 28 h 74"/>
                <a:gd name="T10" fmla="*/ 14 w 53"/>
                <a:gd name="T11" fmla="*/ 28 h 74"/>
                <a:gd name="T12" fmla="*/ 16 w 53"/>
                <a:gd name="T13" fmla="*/ 26 h 74"/>
                <a:gd name="T14" fmla="*/ 18 w 53"/>
                <a:gd name="T15" fmla="*/ 25 h 74"/>
                <a:gd name="T16" fmla="*/ 21 w 53"/>
                <a:gd name="T17" fmla="*/ 22 h 74"/>
                <a:gd name="T18" fmla="*/ 23 w 53"/>
                <a:gd name="T19" fmla="*/ 21 h 74"/>
                <a:gd name="T20" fmla="*/ 25 w 53"/>
                <a:gd name="T21" fmla="*/ 18 h 74"/>
                <a:gd name="T22" fmla="*/ 26 w 53"/>
                <a:gd name="T23" fmla="*/ 16 h 74"/>
                <a:gd name="T24" fmla="*/ 27 w 53"/>
                <a:gd name="T25" fmla="*/ 13 h 74"/>
                <a:gd name="T26" fmla="*/ 29 w 53"/>
                <a:gd name="T27" fmla="*/ 10 h 74"/>
                <a:gd name="T28" fmla="*/ 29 w 53"/>
                <a:gd name="T29" fmla="*/ 8 h 74"/>
                <a:gd name="T30" fmla="*/ 29 w 53"/>
                <a:gd name="T31" fmla="*/ 4 h 74"/>
                <a:gd name="T32" fmla="*/ 30 w 53"/>
                <a:gd name="T33" fmla="*/ 0 h 7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3" h="74">
                  <a:moveTo>
                    <a:pt x="0" y="71"/>
                  </a:moveTo>
                  <a:lnTo>
                    <a:pt x="4" y="73"/>
                  </a:lnTo>
                  <a:lnTo>
                    <a:pt x="10" y="73"/>
                  </a:lnTo>
                  <a:lnTo>
                    <a:pt x="14" y="72"/>
                  </a:lnTo>
                  <a:lnTo>
                    <a:pt x="19" y="70"/>
                  </a:lnTo>
                  <a:lnTo>
                    <a:pt x="23" y="68"/>
                  </a:lnTo>
                  <a:lnTo>
                    <a:pt x="28" y="65"/>
                  </a:lnTo>
                  <a:lnTo>
                    <a:pt x="31" y="61"/>
                  </a:lnTo>
                  <a:lnTo>
                    <a:pt x="36" y="56"/>
                  </a:lnTo>
                  <a:lnTo>
                    <a:pt x="39" y="52"/>
                  </a:lnTo>
                  <a:lnTo>
                    <a:pt x="42" y="46"/>
                  </a:lnTo>
                  <a:lnTo>
                    <a:pt x="44" y="40"/>
                  </a:lnTo>
                  <a:lnTo>
                    <a:pt x="47" y="33"/>
                  </a:lnTo>
                  <a:lnTo>
                    <a:pt x="49" y="25"/>
                  </a:lnTo>
                  <a:lnTo>
                    <a:pt x="50" y="18"/>
                  </a:lnTo>
                  <a:lnTo>
                    <a:pt x="51" y="10"/>
                  </a:lnTo>
                  <a:lnTo>
                    <a:pt x="52" y="0"/>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79" name="Freeform 44"/>
            <p:cNvSpPr>
              <a:spLocks/>
            </p:cNvSpPr>
            <p:nvPr/>
          </p:nvSpPr>
          <p:spPr bwMode="auto">
            <a:xfrm>
              <a:off x="2980" y="2373"/>
              <a:ext cx="83" cy="32"/>
            </a:xfrm>
            <a:custGeom>
              <a:avLst/>
              <a:gdLst>
                <a:gd name="T0" fmla="*/ 0 w 91"/>
                <a:gd name="T1" fmla="*/ 4 h 36"/>
                <a:gd name="T2" fmla="*/ 5 w 91"/>
                <a:gd name="T3" fmla="*/ 7 h 36"/>
                <a:gd name="T4" fmla="*/ 5 w 91"/>
                <a:gd name="T5" fmla="*/ 10 h 36"/>
                <a:gd name="T6" fmla="*/ 9 w 91"/>
                <a:gd name="T7" fmla="*/ 11 h 36"/>
                <a:gd name="T8" fmla="*/ 12 w 91"/>
                <a:gd name="T9" fmla="*/ 12 h 36"/>
                <a:gd name="T10" fmla="*/ 15 w 91"/>
                <a:gd name="T11" fmla="*/ 14 h 36"/>
                <a:gd name="T12" fmla="*/ 18 w 91"/>
                <a:gd name="T13" fmla="*/ 15 h 36"/>
                <a:gd name="T14" fmla="*/ 21 w 91"/>
                <a:gd name="T15" fmla="*/ 16 h 36"/>
                <a:gd name="T16" fmla="*/ 25 w 91"/>
                <a:gd name="T17" fmla="*/ 15 h 36"/>
                <a:gd name="T18" fmla="*/ 27 w 91"/>
                <a:gd name="T19" fmla="*/ 15 h 36"/>
                <a:gd name="T20" fmla="*/ 30 w 91"/>
                <a:gd name="T21" fmla="*/ 14 h 36"/>
                <a:gd name="T22" fmla="*/ 33 w 91"/>
                <a:gd name="T23" fmla="*/ 12 h 36"/>
                <a:gd name="T24" fmla="*/ 36 w 91"/>
                <a:gd name="T25" fmla="*/ 11 h 36"/>
                <a:gd name="T26" fmla="*/ 39 w 91"/>
                <a:gd name="T27" fmla="*/ 10 h 36"/>
                <a:gd name="T28" fmla="*/ 43 w 91"/>
                <a:gd name="T29" fmla="*/ 7 h 36"/>
                <a:gd name="T30" fmla="*/ 45 w 91"/>
                <a:gd name="T31" fmla="*/ 4 h 36"/>
                <a:gd name="T32" fmla="*/ 47 w 91"/>
                <a:gd name="T33" fmla="*/ 0 h 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1" h="36">
                  <a:moveTo>
                    <a:pt x="0" y="8"/>
                  </a:moveTo>
                  <a:lnTo>
                    <a:pt x="5" y="16"/>
                  </a:lnTo>
                  <a:lnTo>
                    <a:pt x="10" y="22"/>
                  </a:lnTo>
                  <a:lnTo>
                    <a:pt x="16" y="26"/>
                  </a:lnTo>
                  <a:lnTo>
                    <a:pt x="22" y="29"/>
                  </a:lnTo>
                  <a:lnTo>
                    <a:pt x="27" y="32"/>
                  </a:lnTo>
                  <a:lnTo>
                    <a:pt x="34" y="34"/>
                  </a:lnTo>
                  <a:lnTo>
                    <a:pt x="39" y="35"/>
                  </a:lnTo>
                  <a:lnTo>
                    <a:pt x="47" y="34"/>
                  </a:lnTo>
                  <a:lnTo>
                    <a:pt x="52" y="34"/>
                  </a:lnTo>
                  <a:lnTo>
                    <a:pt x="58" y="32"/>
                  </a:lnTo>
                  <a:lnTo>
                    <a:pt x="64" y="29"/>
                  </a:lnTo>
                  <a:lnTo>
                    <a:pt x="70" y="25"/>
                  </a:lnTo>
                  <a:lnTo>
                    <a:pt x="75" y="21"/>
                  </a:lnTo>
                  <a:lnTo>
                    <a:pt x="80" y="15"/>
                  </a:lnTo>
                  <a:lnTo>
                    <a:pt x="85" y="8"/>
                  </a:lnTo>
                  <a:lnTo>
                    <a:pt x="90" y="0"/>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80" name="Freeform 45"/>
            <p:cNvSpPr>
              <a:spLocks/>
            </p:cNvSpPr>
            <p:nvPr/>
          </p:nvSpPr>
          <p:spPr bwMode="auto">
            <a:xfrm>
              <a:off x="3059" y="2369"/>
              <a:ext cx="25" cy="78"/>
            </a:xfrm>
            <a:custGeom>
              <a:avLst/>
              <a:gdLst>
                <a:gd name="T0" fmla="*/ 9 w 28"/>
                <a:gd name="T1" fmla="*/ 37 h 88"/>
                <a:gd name="T2" fmla="*/ 10 w 28"/>
                <a:gd name="T3" fmla="*/ 36 h 88"/>
                <a:gd name="T4" fmla="*/ 11 w 28"/>
                <a:gd name="T5" fmla="*/ 34 h 88"/>
                <a:gd name="T6" fmla="*/ 12 w 28"/>
                <a:gd name="T7" fmla="*/ 31 h 88"/>
                <a:gd name="T8" fmla="*/ 12 w 28"/>
                <a:gd name="T9" fmla="*/ 28 h 88"/>
                <a:gd name="T10" fmla="*/ 12 w 28"/>
                <a:gd name="T11" fmla="*/ 27 h 88"/>
                <a:gd name="T12" fmla="*/ 12 w 28"/>
                <a:gd name="T13" fmla="*/ 24 h 88"/>
                <a:gd name="T14" fmla="*/ 12 w 28"/>
                <a:gd name="T15" fmla="*/ 21 h 88"/>
                <a:gd name="T16" fmla="*/ 12 w 28"/>
                <a:gd name="T17" fmla="*/ 18 h 88"/>
                <a:gd name="T18" fmla="*/ 11 w 28"/>
                <a:gd name="T19" fmla="*/ 16 h 88"/>
                <a:gd name="T20" fmla="*/ 10 w 28"/>
                <a:gd name="T21" fmla="*/ 13 h 88"/>
                <a:gd name="T22" fmla="*/ 9 w 28"/>
                <a:gd name="T23" fmla="*/ 11 h 88"/>
                <a:gd name="T24" fmla="*/ 8 w 28"/>
                <a:gd name="T25" fmla="*/ 9 h 88"/>
                <a:gd name="T26" fmla="*/ 6 w 28"/>
                <a:gd name="T27" fmla="*/ 7 h 88"/>
                <a:gd name="T28" fmla="*/ 4 w 28"/>
                <a:gd name="T29" fmla="*/ 4 h 88"/>
                <a:gd name="T30" fmla="*/ 4 w 28"/>
                <a:gd name="T31" fmla="*/ 4 h 88"/>
                <a:gd name="T32" fmla="*/ 0 w 28"/>
                <a:gd name="T33" fmla="*/ 0 h 8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8" h="88">
                  <a:moveTo>
                    <a:pt x="18" y="87"/>
                  </a:moveTo>
                  <a:lnTo>
                    <a:pt x="20" y="83"/>
                  </a:lnTo>
                  <a:lnTo>
                    <a:pt x="23" y="78"/>
                  </a:lnTo>
                  <a:lnTo>
                    <a:pt x="25" y="72"/>
                  </a:lnTo>
                  <a:lnTo>
                    <a:pt x="27" y="67"/>
                  </a:lnTo>
                  <a:lnTo>
                    <a:pt x="27" y="61"/>
                  </a:lnTo>
                  <a:lnTo>
                    <a:pt x="27" y="55"/>
                  </a:lnTo>
                  <a:lnTo>
                    <a:pt x="26" y="49"/>
                  </a:lnTo>
                  <a:lnTo>
                    <a:pt x="26" y="41"/>
                  </a:lnTo>
                  <a:lnTo>
                    <a:pt x="23" y="36"/>
                  </a:lnTo>
                  <a:lnTo>
                    <a:pt x="21" y="30"/>
                  </a:lnTo>
                  <a:lnTo>
                    <a:pt x="18" y="25"/>
                  </a:lnTo>
                  <a:lnTo>
                    <a:pt x="17" y="19"/>
                  </a:lnTo>
                  <a:lnTo>
                    <a:pt x="13" y="15"/>
                  </a:lnTo>
                  <a:lnTo>
                    <a:pt x="9" y="9"/>
                  </a:lnTo>
                  <a:lnTo>
                    <a:pt x="4" y="5"/>
                  </a:lnTo>
                  <a:lnTo>
                    <a:pt x="0" y="0"/>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81" name="Freeform 46"/>
            <p:cNvSpPr>
              <a:spLocks/>
            </p:cNvSpPr>
            <p:nvPr/>
          </p:nvSpPr>
          <p:spPr bwMode="auto">
            <a:xfrm>
              <a:off x="3060" y="2329"/>
              <a:ext cx="64" cy="41"/>
            </a:xfrm>
            <a:custGeom>
              <a:avLst/>
              <a:gdLst>
                <a:gd name="T0" fmla="*/ 33 w 71"/>
                <a:gd name="T1" fmla="*/ 4 h 46"/>
                <a:gd name="T2" fmla="*/ 32 w 71"/>
                <a:gd name="T3" fmla="*/ 4 h 46"/>
                <a:gd name="T4" fmla="*/ 29 w 71"/>
                <a:gd name="T5" fmla="*/ 3 h 46"/>
                <a:gd name="T6" fmla="*/ 26 w 71"/>
                <a:gd name="T7" fmla="*/ 2 h 46"/>
                <a:gd name="T8" fmla="*/ 23 w 71"/>
                <a:gd name="T9" fmla="*/ 0 h 46"/>
                <a:gd name="T10" fmla="*/ 21 w 71"/>
                <a:gd name="T11" fmla="*/ 0 h 46"/>
                <a:gd name="T12" fmla="*/ 19 w 71"/>
                <a:gd name="T13" fmla="*/ 0 h 46"/>
                <a:gd name="T14" fmla="*/ 16 w 71"/>
                <a:gd name="T15" fmla="*/ 2 h 46"/>
                <a:gd name="T16" fmla="*/ 14 w 71"/>
                <a:gd name="T17" fmla="*/ 4 h 46"/>
                <a:gd name="T18" fmla="*/ 12 w 71"/>
                <a:gd name="T19" fmla="*/ 4 h 46"/>
                <a:gd name="T20" fmla="*/ 10 w 71"/>
                <a:gd name="T21" fmla="*/ 4 h 46"/>
                <a:gd name="T22" fmla="*/ 8 w 71"/>
                <a:gd name="T23" fmla="*/ 7 h 46"/>
                <a:gd name="T24" fmla="*/ 5 w 71"/>
                <a:gd name="T25" fmla="*/ 9 h 46"/>
                <a:gd name="T26" fmla="*/ 5 w 71"/>
                <a:gd name="T27" fmla="*/ 12 h 46"/>
                <a:gd name="T28" fmla="*/ 4 w 71"/>
                <a:gd name="T29" fmla="*/ 15 h 46"/>
                <a:gd name="T30" fmla="*/ 2 w 71"/>
                <a:gd name="T31" fmla="*/ 18 h 46"/>
                <a:gd name="T32" fmla="*/ 0 w 71"/>
                <a:gd name="T33" fmla="*/ 21 h 4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1" h="46">
                  <a:moveTo>
                    <a:pt x="70" y="8"/>
                  </a:moveTo>
                  <a:lnTo>
                    <a:pt x="65" y="6"/>
                  </a:lnTo>
                  <a:lnTo>
                    <a:pt x="59" y="3"/>
                  </a:lnTo>
                  <a:lnTo>
                    <a:pt x="54" y="2"/>
                  </a:lnTo>
                  <a:lnTo>
                    <a:pt x="49" y="0"/>
                  </a:lnTo>
                  <a:lnTo>
                    <a:pt x="44" y="0"/>
                  </a:lnTo>
                  <a:lnTo>
                    <a:pt x="38" y="0"/>
                  </a:lnTo>
                  <a:lnTo>
                    <a:pt x="33" y="2"/>
                  </a:lnTo>
                  <a:lnTo>
                    <a:pt x="29" y="4"/>
                  </a:lnTo>
                  <a:lnTo>
                    <a:pt x="24" y="7"/>
                  </a:lnTo>
                  <a:lnTo>
                    <a:pt x="19" y="11"/>
                  </a:lnTo>
                  <a:lnTo>
                    <a:pt x="15" y="16"/>
                  </a:lnTo>
                  <a:lnTo>
                    <a:pt x="11" y="20"/>
                  </a:lnTo>
                  <a:lnTo>
                    <a:pt x="7" y="26"/>
                  </a:lnTo>
                  <a:lnTo>
                    <a:pt x="4" y="32"/>
                  </a:lnTo>
                  <a:lnTo>
                    <a:pt x="2" y="39"/>
                  </a:lnTo>
                  <a:lnTo>
                    <a:pt x="0" y="45"/>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82" name="Line 47"/>
            <p:cNvSpPr>
              <a:spLocks noChangeShapeType="1"/>
            </p:cNvSpPr>
            <p:nvPr/>
          </p:nvSpPr>
          <p:spPr bwMode="auto">
            <a:xfrm>
              <a:off x="3087" y="2305"/>
              <a:ext cx="67"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83" name="Line 48"/>
            <p:cNvSpPr>
              <a:spLocks noChangeShapeType="1"/>
            </p:cNvSpPr>
            <p:nvPr/>
          </p:nvSpPr>
          <p:spPr bwMode="auto">
            <a:xfrm>
              <a:off x="3163" y="2313"/>
              <a:ext cx="0" cy="2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84" name="Line 49"/>
            <p:cNvSpPr>
              <a:spLocks noChangeShapeType="1"/>
            </p:cNvSpPr>
            <p:nvPr/>
          </p:nvSpPr>
          <p:spPr bwMode="auto">
            <a:xfrm>
              <a:off x="3139" y="2345"/>
              <a:ext cx="1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85" name="AutoShape 50"/>
            <p:cNvSpPr>
              <a:spLocks noChangeArrowheads="1"/>
            </p:cNvSpPr>
            <p:nvPr/>
          </p:nvSpPr>
          <p:spPr bwMode="auto">
            <a:xfrm>
              <a:off x="3318" y="2247"/>
              <a:ext cx="146" cy="206"/>
            </a:xfrm>
            <a:prstGeom prst="roundRect">
              <a:avLst>
                <a:gd name="adj" fmla="val 15333"/>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286" name="AutoShape 51"/>
            <p:cNvSpPr>
              <a:spLocks noChangeArrowheads="1"/>
            </p:cNvSpPr>
            <p:nvPr/>
          </p:nvSpPr>
          <p:spPr bwMode="auto">
            <a:xfrm>
              <a:off x="3324" y="2496"/>
              <a:ext cx="145" cy="206"/>
            </a:xfrm>
            <a:prstGeom prst="roundRect">
              <a:avLst>
                <a:gd name="adj" fmla="val 15338"/>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287" name="Line 52"/>
            <p:cNvSpPr>
              <a:spLocks noChangeShapeType="1"/>
            </p:cNvSpPr>
            <p:nvPr/>
          </p:nvSpPr>
          <p:spPr bwMode="auto">
            <a:xfrm>
              <a:off x="3179" y="2084"/>
              <a:ext cx="127"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88" name="Line 53"/>
            <p:cNvSpPr>
              <a:spLocks noChangeShapeType="1"/>
            </p:cNvSpPr>
            <p:nvPr/>
          </p:nvSpPr>
          <p:spPr bwMode="auto">
            <a:xfrm>
              <a:off x="3171" y="2321"/>
              <a:ext cx="14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89" name="Line 54"/>
            <p:cNvSpPr>
              <a:spLocks noChangeShapeType="1"/>
            </p:cNvSpPr>
            <p:nvPr/>
          </p:nvSpPr>
          <p:spPr bwMode="auto">
            <a:xfrm>
              <a:off x="3171" y="2555"/>
              <a:ext cx="14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90" name="Line 55"/>
            <p:cNvSpPr>
              <a:spLocks noChangeShapeType="1"/>
            </p:cNvSpPr>
            <p:nvPr/>
          </p:nvSpPr>
          <p:spPr bwMode="auto">
            <a:xfrm>
              <a:off x="3471" y="2317"/>
              <a:ext cx="1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91" name="Line 56"/>
            <p:cNvSpPr>
              <a:spLocks noChangeShapeType="1"/>
            </p:cNvSpPr>
            <p:nvPr/>
          </p:nvSpPr>
          <p:spPr bwMode="auto">
            <a:xfrm>
              <a:off x="3474" y="2553"/>
              <a:ext cx="1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92" name="Line 57"/>
            <p:cNvSpPr>
              <a:spLocks noChangeShapeType="1"/>
            </p:cNvSpPr>
            <p:nvPr/>
          </p:nvSpPr>
          <p:spPr bwMode="auto">
            <a:xfrm>
              <a:off x="3474" y="2084"/>
              <a:ext cx="1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93" name="Line 58"/>
            <p:cNvSpPr>
              <a:spLocks noChangeShapeType="1"/>
            </p:cNvSpPr>
            <p:nvPr/>
          </p:nvSpPr>
          <p:spPr bwMode="auto">
            <a:xfrm>
              <a:off x="3581" y="2089"/>
              <a:ext cx="0" cy="45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94" name="AutoShape 59" descr="25%"/>
            <p:cNvSpPr>
              <a:spLocks noChangeArrowheads="1"/>
            </p:cNvSpPr>
            <p:nvPr/>
          </p:nvSpPr>
          <p:spPr bwMode="auto">
            <a:xfrm>
              <a:off x="4090" y="2213"/>
              <a:ext cx="146" cy="205"/>
            </a:xfrm>
            <a:prstGeom prst="roundRect">
              <a:avLst>
                <a:gd name="adj" fmla="val 15338"/>
              </a:avLst>
            </a:prstGeom>
            <a:pattFill prst="pct25">
              <a:fgClr>
                <a:srgbClr val="000000"/>
              </a:fgClr>
              <a:bgClr>
                <a:srgbClr val="FFFFFF"/>
              </a:bgClr>
            </a:patt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295" name="AutoShape 60" descr="25%"/>
            <p:cNvSpPr>
              <a:spLocks noChangeArrowheads="1"/>
            </p:cNvSpPr>
            <p:nvPr/>
          </p:nvSpPr>
          <p:spPr bwMode="auto">
            <a:xfrm>
              <a:off x="3686" y="2207"/>
              <a:ext cx="146" cy="206"/>
            </a:xfrm>
            <a:prstGeom prst="roundRect">
              <a:avLst>
                <a:gd name="adj" fmla="val 15333"/>
              </a:avLst>
            </a:prstGeom>
            <a:pattFill prst="pct25">
              <a:fgClr>
                <a:srgbClr val="000000"/>
              </a:fgClr>
              <a:bgClr>
                <a:srgbClr val="FFFFFF"/>
              </a:bgClr>
            </a:patt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296" name="AutoShape 61"/>
            <p:cNvSpPr>
              <a:spLocks noChangeArrowheads="1"/>
            </p:cNvSpPr>
            <p:nvPr/>
          </p:nvSpPr>
          <p:spPr bwMode="auto">
            <a:xfrm>
              <a:off x="3896" y="2267"/>
              <a:ext cx="140" cy="108"/>
            </a:xfrm>
            <a:prstGeom prst="roundRect">
              <a:avLst>
                <a:gd name="adj" fmla="val 16657"/>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297" name="Line 62"/>
            <p:cNvSpPr>
              <a:spLocks noChangeShapeType="1"/>
            </p:cNvSpPr>
            <p:nvPr/>
          </p:nvSpPr>
          <p:spPr bwMode="auto">
            <a:xfrm>
              <a:off x="3590" y="2313"/>
              <a:ext cx="8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98" name="Line 63"/>
            <p:cNvSpPr>
              <a:spLocks noChangeShapeType="1"/>
            </p:cNvSpPr>
            <p:nvPr/>
          </p:nvSpPr>
          <p:spPr bwMode="auto">
            <a:xfrm>
              <a:off x="3840" y="2313"/>
              <a:ext cx="47"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99" name="Line 64"/>
            <p:cNvSpPr>
              <a:spLocks noChangeShapeType="1"/>
            </p:cNvSpPr>
            <p:nvPr/>
          </p:nvSpPr>
          <p:spPr bwMode="auto">
            <a:xfrm>
              <a:off x="4043" y="2315"/>
              <a:ext cx="4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00" name="Line 65"/>
            <p:cNvSpPr>
              <a:spLocks noChangeShapeType="1"/>
            </p:cNvSpPr>
            <p:nvPr/>
          </p:nvSpPr>
          <p:spPr bwMode="auto">
            <a:xfrm>
              <a:off x="4910" y="2319"/>
              <a:ext cx="264"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01" name="Freeform 66"/>
            <p:cNvSpPr>
              <a:spLocks/>
            </p:cNvSpPr>
            <p:nvPr/>
          </p:nvSpPr>
          <p:spPr bwMode="auto">
            <a:xfrm>
              <a:off x="4434" y="1302"/>
              <a:ext cx="93" cy="49"/>
            </a:xfrm>
            <a:custGeom>
              <a:avLst/>
              <a:gdLst>
                <a:gd name="T0" fmla="*/ 53 w 102"/>
                <a:gd name="T1" fmla="*/ 23 h 55"/>
                <a:gd name="T2" fmla="*/ 52 w 102"/>
                <a:gd name="T3" fmla="*/ 18 h 55"/>
                <a:gd name="T4" fmla="*/ 50 w 102"/>
                <a:gd name="T5" fmla="*/ 13 h 55"/>
                <a:gd name="T6" fmla="*/ 47 w 102"/>
                <a:gd name="T7" fmla="*/ 10 h 55"/>
                <a:gd name="T8" fmla="*/ 44 w 102"/>
                <a:gd name="T9" fmla="*/ 6 h 55"/>
                <a:gd name="T10" fmla="*/ 39 w 102"/>
                <a:gd name="T11" fmla="*/ 4 h 55"/>
                <a:gd name="T12" fmla="*/ 36 w 102"/>
                <a:gd name="T13" fmla="*/ 4 h 55"/>
                <a:gd name="T14" fmla="*/ 31 w 102"/>
                <a:gd name="T15" fmla="*/ 1 h 55"/>
                <a:gd name="T16" fmla="*/ 27 w 102"/>
                <a:gd name="T17" fmla="*/ 0 h 55"/>
                <a:gd name="T18" fmla="*/ 23 w 102"/>
                <a:gd name="T19" fmla="*/ 1 h 55"/>
                <a:gd name="T20" fmla="*/ 18 w 102"/>
                <a:gd name="T21" fmla="*/ 4 h 55"/>
                <a:gd name="T22" fmla="*/ 14 w 102"/>
                <a:gd name="T23" fmla="*/ 4 h 55"/>
                <a:gd name="T24" fmla="*/ 10 w 102"/>
                <a:gd name="T25" fmla="*/ 6 h 55"/>
                <a:gd name="T26" fmla="*/ 5 w 102"/>
                <a:gd name="T27" fmla="*/ 10 h 55"/>
                <a:gd name="T28" fmla="*/ 5 w 102"/>
                <a:gd name="T29" fmla="*/ 14 h 55"/>
                <a:gd name="T30" fmla="*/ 1 w 102"/>
                <a:gd name="T31" fmla="*/ 18 h 55"/>
                <a:gd name="T32" fmla="*/ 0 w 102"/>
                <a:gd name="T33" fmla="*/ 24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02" h="55">
                  <a:moveTo>
                    <a:pt x="101" y="53"/>
                  </a:moveTo>
                  <a:lnTo>
                    <a:pt x="99" y="41"/>
                  </a:lnTo>
                  <a:lnTo>
                    <a:pt x="95" y="30"/>
                  </a:lnTo>
                  <a:lnTo>
                    <a:pt x="89" y="21"/>
                  </a:lnTo>
                  <a:lnTo>
                    <a:pt x="84" y="13"/>
                  </a:lnTo>
                  <a:lnTo>
                    <a:pt x="76" y="8"/>
                  </a:lnTo>
                  <a:lnTo>
                    <a:pt x="69" y="4"/>
                  </a:lnTo>
                  <a:lnTo>
                    <a:pt x="59" y="1"/>
                  </a:lnTo>
                  <a:lnTo>
                    <a:pt x="52" y="0"/>
                  </a:lnTo>
                  <a:lnTo>
                    <a:pt x="43" y="1"/>
                  </a:lnTo>
                  <a:lnTo>
                    <a:pt x="34" y="4"/>
                  </a:lnTo>
                  <a:lnTo>
                    <a:pt x="25" y="9"/>
                  </a:lnTo>
                  <a:lnTo>
                    <a:pt x="18" y="14"/>
                  </a:lnTo>
                  <a:lnTo>
                    <a:pt x="11" y="22"/>
                  </a:lnTo>
                  <a:lnTo>
                    <a:pt x="6" y="31"/>
                  </a:lnTo>
                  <a:lnTo>
                    <a:pt x="1" y="42"/>
                  </a:lnTo>
                  <a:lnTo>
                    <a:pt x="0" y="54"/>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02" name="Line 67"/>
            <p:cNvSpPr>
              <a:spLocks noChangeShapeType="1"/>
            </p:cNvSpPr>
            <p:nvPr/>
          </p:nvSpPr>
          <p:spPr bwMode="auto">
            <a:xfrm flipH="1">
              <a:off x="4430" y="1350"/>
              <a:ext cx="10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03" name="Freeform 68" descr="50%"/>
            <p:cNvSpPr>
              <a:spLocks/>
            </p:cNvSpPr>
            <p:nvPr/>
          </p:nvSpPr>
          <p:spPr bwMode="auto">
            <a:xfrm>
              <a:off x="4399" y="1403"/>
              <a:ext cx="81" cy="88"/>
            </a:xfrm>
            <a:custGeom>
              <a:avLst/>
              <a:gdLst>
                <a:gd name="T0" fmla="*/ 0 w 89"/>
                <a:gd name="T1" fmla="*/ 0 h 100"/>
                <a:gd name="T2" fmla="*/ 0 w 89"/>
                <a:gd name="T3" fmla="*/ 41 h 100"/>
                <a:gd name="T4" fmla="*/ 46 w 89"/>
                <a:gd name="T5" fmla="*/ 20 h 100"/>
                <a:gd name="T6" fmla="*/ 4 w 89"/>
                <a:gd name="T7" fmla="*/ 4 h 100"/>
                <a:gd name="T8" fmla="*/ 0 w 89"/>
                <a:gd name="T9" fmla="*/ 0 h 1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9" h="100">
                  <a:moveTo>
                    <a:pt x="0" y="0"/>
                  </a:moveTo>
                  <a:lnTo>
                    <a:pt x="0" y="99"/>
                  </a:lnTo>
                  <a:lnTo>
                    <a:pt x="88" y="50"/>
                  </a:lnTo>
                  <a:lnTo>
                    <a:pt x="4" y="4"/>
                  </a:lnTo>
                  <a:lnTo>
                    <a:pt x="0" y="0"/>
                  </a:lnTo>
                </a:path>
              </a:pathLst>
            </a:custGeom>
            <a:pattFill prst="pct50">
              <a:fgClr>
                <a:srgbClr val="000000"/>
              </a:fgClr>
              <a:bgClr>
                <a:srgbClr val="FFFFFF"/>
              </a:bgClr>
            </a:patt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04" name="Freeform 69" descr="50%"/>
            <p:cNvSpPr>
              <a:spLocks/>
            </p:cNvSpPr>
            <p:nvPr/>
          </p:nvSpPr>
          <p:spPr bwMode="auto">
            <a:xfrm>
              <a:off x="4480" y="1401"/>
              <a:ext cx="76" cy="87"/>
            </a:xfrm>
            <a:custGeom>
              <a:avLst/>
              <a:gdLst>
                <a:gd name="T0" fmla="*/ 45 w 83"/>
                <a:gd name="T1" fmla="*/ 40 h 99"/>
                <a:gd name="T2" fmla="*/ 45 w 83"/>
                <a:gd name="T3" fmla="*/ 0 h 99"/>
                <a:gd name="T4" fmla="*/ 0 w 83"/>
                <a:gd name="T5" fmla="*/ 21 h 99"/>
                <a:gd name="T6" fmla="*/ 41 w 83"/>
                <a:gd name="T7" fmla="*/ 38 h 99"/>
                <a:gd name="T8" fmla="*/ 45 w 83"/>
                <a:gd name="T9" fmla="*/ 40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 h="99">
                  <a:moveTo>
                    <a:pt x="82" y="98"/>
                  </a:moveTo>
                  <a:lnTo>
                    <a:pt x="82" y="0"/>
                  </a:lnTo>
                  <a:lnTo>
                    <a:pt x="0" y="52"/>
                  </a:lnTo>
                  <a:lnTo>
                    <a:pt x="76" y="95"/>
                  </a:lnTo>
                  <a:lnTo>
                    <a:pt x="82" y="98"/>
                  </a:lnTo>
                </a:path>
              </a:pathLst>
            </a:custGeom>
            <a:pattFill prst="pct50">
              <a:fgClr>
                <a:srgbClr val="000000"/>
              </a:fgClr>
              <a:bgClr>
                <a:srgbClr val="FFFFFF"/>
              </a:bgClr>
            </a:patt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05" name="Line 70"/>
            <p:cNvSpPr>
              <a:spLocks noChangeShapeType="1"/>
            </p:cNvSpPr>
            <p:nvPr/>
          </p:nvSpPr>
          <p:spPr bwMode="auto">
            <a:xfrm flipV="1">
              <a:off x="4479" y="1348"/>
              <a:ext cx="0" cy="99"/>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06" name="Line 71"/>
            <p:cNvSpPr>
              <a:spLocks noChangeShapeType="1"/>
            </p:cNvSpPr>
            <p:nvPr/>
          </p:nvSpPr>
          <p:spPr bwMode="auto">
            <a:xfrm>
              <a:off x="5015" y="1459"/>
              <a:ext cx="0" cy="847"/>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07" name="Line 72"/>
            <p:cNvSpPr>
              <a:spLocks noChangeShapeType="1"/>
            </p:cNvSpPr>
            <p:nvPr/>
          </p:nvSpPr>
          <p:spPr bwMode="auto">
            <a:xfrm>
              <a:off x="4565" y="1447"/>
              <a:ext cx="451"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08" name="AutoShape 73"/>
            <p:cNvSpPr>
              <a:spLocks noChangeArrowheads="1"/>
            </p:cNvSpPr>
            <p:nvPr/>
          </p:nvSpPr>
          <p:spPr bwMode="auto">
            <a:xfrm>
              <a:off x="3894" y="1507"/>
              <a:ext cx="112" cy="179"/>
            </a:xfrm>
            <a:prstGeom prst="roundRect">
              <a:avLst>
                <a:gd name="adj" fmla="val 15560"/>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309" name="AutoShape 74"/>
            <p:cNvSpPr>
              <a:spLocks noChangeArrowheads="1"/>
            </p:cNvSpPr>
            <p:nvPr/>
          </p:nvSpPr>
          <p:spPr bwMode="auto">
            <a:xfrm>
              <a:off x="4204" y="1505"/>
              <a:ext cx="108" cy="181"/>
            </a:xfrm>
            <a:prstGeom prst="roundRect">
              <a:avLst>
                <a:gd name="adj" fmla="val 15569"/>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310" name="AutoShape 75"/>
            <p:cNvSpPr>
              <a:spLocks noChangeArrowheads="1"/>
            </p:cNvSpPr>
            <p:nvPr/>
          </p:nvSpPr>
          <p:spPr bwMode="auto">
            <a:xfrm>
              <a:off x="3748" y="1507"/>
              <a:ext cx="109" cy="180"/>
            </a:xfrm>
            <a:prstGeom prst="roundRect">
              <a:avLst>
                <a:gd name="adj" fmla="val 15569"/>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311" name="AutoShape 76"/>
            <p:cNvSpPr>
              <a:spLocks noChangeArrowheads="1"/>
            </p:cNvSpPr>
            <p:nvPr/>
          </p:nvSpPr>
          <p:spPr bwMode="auto">
            <a:xfrm>
              <a:off x="4048" y="1505"/>
              <a:ext cx="111" cy="182"/>
            </a:xfrm>
            <a:prstGeom prst="roundRect">
              <a:avLst>
                <a:gd name="adj" fmla="val 15560"/>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312" name="AutoShape 77"/>
            <p:cNvSpPr>
              <a:spLocks noChangeArrowheads="1"/>
            </p:cNvSpPr>
            <p:nvPr/>
          </p:nvSpPr>
          <p:spPr bwMode="auto">
            <a:xfrm>
              <a:off x="3318" y="2012"/>
              <a:ext cx="146" cy="205"/>
            </a:xfrm>
            <a:prstGeom prst="roundRect">
              <a:avLst>
                <a:gd name="adj" fmla="val 15333"/>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313" name="Line 78"/>
            <p:cNvSpPr>
              <a:spLocks noChangeShapeType="1"/>
            </p:cNvSpPr>
            <p:nvPr/>
          </p:nvSpPr>
          <p:spPr bwMode="auto">
            <a:xfrm>
              <a:off x="3796" y="1454"/>
              <a:ext cx="0" cy="4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14" name="Line 79"/>
            <p:cNvSpPr>
              <a:spLocks noChangeShapeType="1"/>
            </p:cNvSpPr>
            <p:nvPr/>
          </p:nvSpPr>
          <p:spPr bwMode="auto">
            <a:xfrm>
              <a:off x="3951" y="1456"/>
              <a:ext cx="0" cy="4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15" name="Line 80"/>
            <p:cNvSpPr>
              <a:spLocks noChangeShapeType="1"/>
            </p:cNvSpPr>
            <p:nvPr/>
          </p:nvSpPr>
          <p:spPr bwMode="auto">
            <a:xfrm>
              <a:off x="4102" y="1456"/>
              <a:ext cx="0" cy="3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16" name="Line 81"/>
            <p:cNvSpPr>
              <a:spLocks noChangeShapeType="1"/>
            </p:cNvSpPr>
            <p:nvPr/>
          </p:nvSpPr>
          <p:spPr bwMode="auto">
            <a:xfrm>
              <a:off x="4253" y="1456"/>
              <a:ext cx="0" cy="39"/>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17" name="Line 82"/>
            <p:cNvSpPr>
              <a:spLocks noChangeShapeType="1"/>
            </p:cNvSpPr>
            <p:nvPr/>
          </p:nvSpPr>
          <p:spPr bwMode="auto">
            <a:xfrm flipV="1">
              <a:off x="4478" y="1259"/>
              <a:ext cx="0" cy="4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18" name="Line 83"/>
            <p:cNvSpPr>
              <a:spLocks noChangeShapeType="1"/>
            </p:cNvSpPr>
            <p:nvPr/>
          </p:nvSpPr>
          <p:spPr bwMode="auto">
            <a:xfrm>
              <a:off x="4487" y="1265"/>
              <a:ext cx="151"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19" name="Line 84"/>
            <p:cNvSpPr>
              <a:spLocks noChangeShapeType="1"/>
            </p:cNvSpPr>
            <p:nvPr/>
          </p:nvSpPr>
          <p:spPr bwMode="auto">
            <a:xfrm>
              <a:off x="4646" y="1274"/>
              <a:ext cx="0" cy="16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20" name="Rectangle 85"/>
            <p:cNvSpPr>
              <a:spLocks noChangeArrowheads="1"/>
            </p:cNvSpPr>
            <p:nvPr/>
          </p:nvSpPr>
          <p:spPr bwMode="auto">
            <a:xfrm>
              <a:off x="2807" y="2717"/>
              <a:ext cx="704" cy="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a:solidFill>
                    <a:srgbClr val="000000"/>
                  </a:solidFill>
                </a:rPr>
                <a:t>Compressors</a:t>
              </a:r>
            </a:p>
          </p:txBody>
        </p:sp>
        <p:sp>
          <p:nvSpPr>
            <p:cNvPr id="6321" name="Rectangle 86"/>
            <p:cNvSpPr>
              <a:spLocks noChangeArrowheads="1"/>
            </p:cNvSpPr>
            <p:nvPr/>
          </p:nvSpPr>
          <p:spPr bwMode="auto">
            <a:xfrm>
              <a:off x="3253" y="2724"/>
              <a:ext cx="526" cy="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900">
                  <a:solidFill>
                    <a:srgbClr val="000000"/>
                  </a:solidFill>
                </a:rPr>
                <a:t>     Air</a:t>
              </a:r>
            </a:p>
            <a:p>
              <a:pPr>
                <a:spcBef>
                  <a:spcPct val="0"/>
                </a:spcBef>
                <a:buFontTx/>
                <a:buNone/>
              </a:pPr>
              <a:r>
                <a:rPr lang="en-US" altLang="en-US" sz="900">
                  <a:solidFill>
                    <a:srgbClr val="000000"/>
                  </a:solidFill>
                </a:rPr>
                <a:t>Receivers</a:t>
              </a:r>
            </a:p>
          </p:txBody>
        </p:sp>
        <p:sp>
          <p:nvSpPr>
            <p:cNvPr id="6322" name="Rectangle 87"/>
            <p:cNvSpPr>
              <a:spLocks noChangeArrowheads="1"/>
            </p:cNvSpPr>
            <p:nvPr/>
          </p:nvSpPr>
          <p:spPr bwMode="auto">
            <a:xfrm>
              <a:off x="3804" y="2384"/>
              <a:ext cx="327" cy="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900">
                <a:solidFill>
                  <a:srgbClr val="000000"/>
                </a:solidFill>
              </a:endParaRPr>
            </a:p>
            <a:p>
              <a:pPr>
                <a:spcBef>
                  <a:spcPct val="0"/>
                </a:spcBef>
                <a:buFontTx/>
                <a:buNone/>
              </a:pPr>
              <a:r>
                <a:rPr lang="en-US" altLang="en-US" sz="900">
                  <a:solidFill>
                    <a:srgbClr val="000000"/>
                  </a:solidFill>
                </a:rPr>
                <a:t>Air Dryer</a:t>
              </a:r>
            </a:p>
          </p:txBody>
        </p:sp>
        <p:sp>
          <p:nvSpPr>
            <p:cNvPr id="6323" name="Rectangle 88"/>
            <p:cNvSpPr>
              <a:spLocks noChangeArrowheads="1"/>
            </p:cNvSpPr>
            <p:nvPr/>
          </p:nvSpPr>
          <p:spPr bwMode="auto">
            <a:xfrm>
              <a:off x="3891" y="1713"/>
              <a:ext cx="115" cy="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N</a:t>
              </a:r>
            </a:p>
          </p:txBody>
        </p:sp>
        <p:sp>
          <p:nvSpPr>
            <p:cNvPr id="6324" name="Rectangle 89"/>
            <p:cNvSpPr>
              <a:spLocks noChangeArrowheads="1"/>
            </p:cNvSpPr>
            <p:nvPr/>
          </p:nvSpPr>
          <p:spPr bwMode="auto">
            <a:xfrm>
              <a:off x="3950" y="1737"/>
              <a:ext cx="74" cy="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700">
                  <a:solidFill>
                    <a:srgbClr val="000000"/>
                  </a:solidFill>
                </a:rPr>
                <a:t>2</a:t>
              </a:r>
            </a:p>
          </p:txBody>
        </p:sp>
        <p:sp>
          <p:nvSpPr>
            <p:cNvPr id="6325" name="Line 90"/>
            <p:cNvSpPr>
              <a:spLocks noChangeShapeType="1"/>
            </p:cNvSpPr>
            <p:nvPr/>
          </p:nvSpPr>
          <p:spPr bwMode="auto">
            <a:xfrm>
              <a:off x="4244" y="2313"/>
              <a:ext cx="251"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26" name="Line 91"/>
            <p:cNvSpPr>
              <a:spLocks noChangeShapeType="1"/>
            </p:cNvSpPr>
            <p:nvPr/>
          </p:nvSpPr>
          <p:spPr bwMode="auto">
            <a:xfrm flipV="1">
              <a:off x="4770" y="2269"/>
              <a:ext cx="0" cy="1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27" name="Line 92"/>
            <p:cNvSpPr>
              <a:spLocks noChangeShapeType="1"/>
            </p:cNvSpPr>
            <p:nvPr/>
          </p:nvSpPr>
          <p:spPr bwMode="auto">
            <a:xfrm>
              <a:off x="4780" y="2284"/>
              <a:ext cx="110" cy="6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28" name="Line 93"/>
            <p:cNvSpPr>
              <a:spLocks noChangeShapeType="1"/>
            </p:cNvSpPr>
            <p:nvPr/>
          </p:nvSpPr>
          <p:spPr bwMode="auto">
            <a:xfrm flipV="1">
              <a:off x="4898" y="2267"/>
              <a:ext cx="0" cy="9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29" name="Freeform 94"/>
            <p:cNvSpPr>
              <a:spLocks/>
            </p:cNvSpPr>
            <p:nvPr/>
          </p:nvSpPr>
          <p:spPr bwMode="auto">
            <a:xfrm>
              <a:off x="4540" y="2175"/>
              <a:ext cx="92" cy="49"/>
            </a:xfrm>
            <a:custGeom>
              <a:avLst/>
              <a:gdLst>
                <a:gd name="T0" fmla="*/ 52 w 101"/>
                <a:gd name="T1" fmla="*/ 22 h 56"/>
                <a:gd name="T2" fmla="*/ 51 w 101"/>
                <a:gd name="T3" fmla="*/ 17 h 56"/>
                <a:gd name="T4" fmla="*/ 50 w 101"/>
                <a:gd name="T5" fmla="*/ 12 h 56"/>
                <a:gd name="T6" fmla="*/ 46 w 101"/>
                <a:gd name="T7" fmla="*/ 9 h 56"/>
                <a:gd name="T8" fmla="*/ 44 w 101"/>
                <a:gd name="T9" fmla="*/ 6 h 56"/>
                <a:gd name="T10" fmla="*/ 39 w 101"/>
                <a:gd name="T11" fmla="*/ 4 h 56"/>
                <a:gd name="T12" fmla="*/ 35 w 101"/>
                <a:gd name="T13" fmla="*/ 4 h 56"/>
                <a:gd name="T14" fmla="*/ 31 w 101"/>
                <a:gd name="T15" fmla="*/ 1 h 56"/>
                <a:gd name="T16" fmla="*/ 27 w 101"/>
                <a:gd name="T17" fmla="*/ 0 h 56"/>
                <a:gd name="T18" fmla="*/ 22 w 101"/>
                <a:gd name="T19" fmla="*/ 1 h 56"/>
                <a:gd name="T20" fmla="*/ 18 w 101"/>
                <a:gd name="T21" fmla="*/ 4 h 56"/>
                <a:gd name="T22" fmla="*/ 13 w 101"/>
                <a:gd name="T23" fmla="*/ 4 h 56"/>
                <a:gd name="T24" fmla="*/ 10 w 101"/>
                <a:gd name="T25" fmla="*/ 6 h 56"/>
                <a:gd name="T26" fmla="*/ 5 w 101"/>
                <a:gd name="T27" fmla="*/ 10 h 56"/>
                <a:gd name="T28" fmla="*/ 5 w 101"/>
                <a:gd name="T29" fmla="*/ 12 h 56"/>
                <a:gd name="T30" fmla="*/ 1 w 101"/>
                <a:gd name="T31" fmla="*/ 17 h 56"/>
                <a:gd name="T32" fmla="*/ 0 w 101"/>
                <a:gd name="T33" fmla="*/ 22 h 5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01" h="56">
                  <a:moveTo>
                    <a:pt x="100" y="54"/>
                  </a:moveTo>
                  <a:lnTo>
                    <a:pt x="98" y="43"/>
                  </a:lnTo>
                  <a:lnTo>
                    <a:pt x="95" y="31"/>
                  </a:lnTo>
                  <a:lnTo>
                    <a:pt x="89" y="22"/>
                  </a:lnTo>
                  <a:lnTo>
                    <a:pt x="84" y="14"/>
                  </a:lnTo>
                  <a:lnTo>
                    <a:pt x="76" y="9"/>
                  </a:lnTo>
                  <a:lnTo>
                    <a:pt x="68" y="4"/>
                  </a:lnTo>
                  <a:lnTo>
                    <a:pt x="59" y="1"/>
                  </a:lnTo>
                  <a:lnTo>
                    <a:pt x="52" y="0"/>
                  </a:lnTo>
                  <a:lnTo>
                    <a:pt x="42" y="1"/>
                  </a:lnTo>
                  <a:lnTo>
                    <a:pt x="34" y="4"/>
                  </a:lnTo>
                  <a:lnTo>
                    <a:pt x="25" y="9"/>
                  </a:lnTo>
                  <a:lnTo>
                    <a:pt x="18" y="15"/>
                  </a:lnTo>
                  <a:lnTo>
                    <a:pt x="10" y="23"/>
                  </a:lnTo>
                  <a:lnTo>
                    <a:pt x="6" y="31"/>
                  </a:lnTo>
                  <a:lnTo>
                    <a:pt x="1" y="43"/>
                  </a:lnTo>
                  <a:lnTo>
                    <a:pt x="0" y="55"/>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30" name="Line 95"/>
            <p:cNvSpPr>
              <a:spLocks noChangeShapeType="1"/>
            </p:cNvSpPr>
            <p:nvPr/>
          </p:nvSpPr>
          <p:spPr bwMode="auto">
            <a:xfrm flipH="1">
              <a:off x="4536" y="2223"/>
              <a:ext cx="102"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31" name="Freeform 96" descr="50%"/>
            <p:cNvSpPr>
              <a:spLocks/>
            </p:cNvSpPr>
            <p:nvPr/>
          </p:nvSpPr>
          <p:spPr bwMode="auto">
            <a:xfrm>
              <a:off x="4504" y="2276"/>
              <a:ext cx="81" cy="89"/>
            </a:xfrm>
            <a:custGeom>
              <a:avLst/>
              <a:gdLst>
                <a:gd name="T0" fmla="*/ 0 w 89"/>
                <a:gd name="T1" fmla="*/ 0 h 101"/>
                <a:gd name="T2" fmla="*/ 0 w 89"/>
                <a:gd name="T3" fmla="*/ 42 h 101"/>
                <a:gd name="T4" fmla="*/ 46 w 89"/>
                <a:gd name="T5" fmla="*/ 20 h 101"/>
                <a:gd name="T6" fmla="*/ 5 w 89"/>
                <a:gd name="T7" fmla="*/ 3 h 101"/>
                <a:gd name="T8" fmla="*/ 0 w 89"/>
                <a:gd name="T9" fmla="*/ 0 h 10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9" h="101">
                  <a:moveTo>
                    <a:pt x="0" y="0"/>
                  </a:moveTo>
                  <a:lnTo>
                    <a:pt x="0" y="100"/>
                  </a:lnTo>
                  <a:lnTo>
                    <a:pt x="88" y="48"/>
                  </a:lnTo>
                  <a:lnTo>
                    <a:pt x="5" y="3"/>
                  </a:lnTo>
                  <a:lnTo>
                    <a:pt x="0" y="0"/>
                  </a:lnTo>
                </a:path>
              </a:pathLst>
            </a:custGeom>
            <a:pattFill prst="pct50">
              <a:fgClr>
                <a:srgbClr val="000000"/>
              </a:fgClr>
              <a:bgClr>
                <a:srgbClr val="FFFFFF"/>
              </a:bgClr>
            </a:patt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32" name="Freeform 97" descr="50%"/>
            <p:cNvSpPr>
              <a:spLocks/>
            </p:cNvSpPr>
            <p:nvPr/>
          </p:nvSpPr>
          <p:spPr bwMode="auto">
            <a:xfrm>
              <a:off x="4587" y="2275"/>
              <a:ext cx="73" cy="88"/>
            </a:xfrm>
            <a:custGeom>
              <a:avLst/>
              <a:gdLst>
                <a:gd name="T0" fmla="*/ 39 w 81"/>
                <a:gd name="T1" fmla="*/ 42 h 99"/>
                <a:gd name="T2" fmla="*/ 39 w 81"/>
                <a:gd name="T3" fmla="*/ 0 h 99"/>
                <a:gd name="T4" fmla="*/ 0 w 81"/>
                <a:gd name="T5" fmla="*/ 22 h 99"/>
                <a:gd name="T6" fmla="*/ 37 w 81"/>
                <a:gd name="T7" fmla="*/ 42 h 99"/>
                <a:gd name="T8" fmla="*/ 39 w 81"/>
                <a:gd name="T9" fmla="*/ 42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1" h="99">
                  <a:moveTo>
                    <a:pt x="80" y="98"/>
                  </a:moveTo>
                  <a:lnTo>
                    <a:pt x="80" y="0"/>
                  </a:lnTo>
                  <a:lnTo>
                    <a:pt x="0" y="49"/>
                  </a:lnTo>
                  <a:lnTo>
                    <a:pt x="76" y="95"/>
                  </a:lnTo>
                  <a:lnTo>
                    <a:pt x="80" y="98"/>
                  </a:lnTo>
                </a:path>
              </a:pathLst>
            </a:custGeom>
            <a:pattFill prst="pct50">
              <a:fgClr>
                <a:srgbClr val="000000"/>
              </a:fgClr>
              <a:bgClr>
                <a:srgbClr val="FFFFFF"/>
              </a:bgClr>
            </a:patt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33" name="Line 98"/>
            <p:cNvSpPr>
              <a:spLocks noChangeShapeType="1"/>
            </p:cNvSpPr>
            <p:nvPr/>
          </p:nvSpPr>
          <p:spPr bwMode="auto">
            <a:xfrm flipV="1">
              <a:off x="4584" y="2222"/>
              <a:ext cx="0" cy="9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34" name="Line 99"/>
            <p:cNvSpPr>
              <a:spLocks noChangeShapeType="1"/>
            </p:cNvSpPr>
            <p:nvPr/>
          </p:nvSpPr>
          <p:spPr bwMode="auto">
            <a:xfrm>
              <a:off x="4669" y="2313"/>
              <a:ext cx="91"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35" name="Oval 100"/>
            <p:cNvSpPr>
              <a:spLocks noChangeArrowheads="1"/>
            </p:cNvSpPr>
            <p:nvPr/>
          </p:nvSpPr>
          <p:spPr bwMode="auto">
            <a:xfrm>
              <a:off x="4782" y="2277"/>
              <a:ext cx="40" cy="35"/>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336" name="Line 101"/>
            <p:cNvSpPr>
              <a:spLocks noChangeShapeType="1"/>
            </p:cNvSpPr>
            <p:nvPr/>
          </p:nvSpPr>
          <p:spPr bwMode="auto">
            <a:xfrm>
              <a:off x="3807" y="1443"/>
              <a:ext cx="58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337" name="Rectangle 102"/>
            <p:cNvSpPr>
              <a:spLocks noChangeArrowheads="1"/>
            </p:cNvSpPr>
            <p:nvPr/>
          </p:nvSpPr>
          <p:spPr bwMode="auto">
            <a:xfrm>
              <a:off x="2861" y="2329"/>
              <a:ext cx="96" cy="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C</a:t>
              </a:r>
              <a:r>
                <a:rPr lang="en-US" altLang="en-US" sz="1000" baseline="-25000">
                  <a:solidFill>
                    <a:srgbClr val="000000"/>
                  </a:solidFill>
                  <a:latin typeface="Arial" panose="020B0604020202020204" pitchFamily="34" charset="0"/>
                </a:rPr>
                <a:t>2</a:t>
              </a:r>
              <a:endParaRPr lang="en-US" altLang="en-US" sz="1000">
                <a:solidFill>
                  <a:srgbClr val="000000"/>
                </a:solidFill>
                <a:latin typeface="Arial" panose="020B0604020202020204" pitchFamily="34" charset="0"/>
              </a:endParaRPr>
            </a:p>
          </p:txBody>
        </p:sp>
        <p:sp>
          <p:nvSpPr>
            <p:cNvPr id="6338" name="Rectangle 103"/>
            <p:cNvSpPr>
              <a:spLocks noChangeArrowheads="1"/>
            </p:cNvSpPr>
            <p:nvPr/>
          </p:nvSpPr>
          <p:spPr bwMode="auto">
            <a:xfrm>
              <a:off x="2866" y="2560"/>
              <a:ext cx="96" cy="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C</a:t>
              </a:r>
              <a:r>
                <a:rPr lang="en-US" altLang="en-US" sz="1000" baseline="-25000">
                  <a:solidFill>
                    <a:srgbClr val="000000"/>
                  </a:solidFill>
                  <a:latin typeface="Arial" panose="020B0604020202020204" pitchFamily="34" charset="0"/>
                </a:rPr>
                <a:t>3</a:t>
              </a:r>
              <a:endParaRPr lang="en-US" altLang="en-US" sz="1000">
                <a:solidFill>
                  <a:srgbClr val="000000"/>
                </a:solidFill>
                <a:latin typeface="Arial" panose="020B0604020202020204" pitchFamily="34" charset="0"/>
              </a:endParaRPr>
            </a:p>
          </p:txBody>
        </p:sp>
        <p:sp>
          <p:nvSpPr>
            <p:cNvPr id="6339" name="Rectangle 104"/>
            <p:cNvSpPr>
              <a:spLocks noChangeArrowheads="1"/>
            </p:cNvSpPr>
            <p:nvPr/>
          </p:nvSpPr>
          <p:spPr bwMode="auto">
            <a:xfrm>
              <a:off x="4284" y="2454"/>
              <a:ext cx="89" cy="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A</a:t>
              </a:r>
            </a:p>
          </p:txBody>
        </p:sp>
        <p:sp>
          <p:nvSpPr>
            <p:cNvPr id="6340" name="Rectangle 105"/>
            <p:cNvSpPr>
              <a:spLocks noChangeArrowheads="1"/>
            </p:cNvSpPr>
            <p:nvPr/>
          </p:nvSpPr>
          <p:spPr bwMode="auto">
            <a:xfrm>
              <a:off x="2858" y="2095"/>
              <a:ext cx="89" cy="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latin typeface="Arial" panose="020B0604020202020204" pitchFamily="34" charset="0"/>
                </a:rPr>
                <a:t>C</a:t>
              </a:r>
              <a:r>
                <a:rPr lang="en-US" altLang="en-US" sz="1000" baseline="-25000">
                  <a:solidFill>
                    <a:srgbClr val="000000"/>
                  </a:solidFill>
                  <a:latin typeface="Arial" panose="020B0604020202020204" pitchFamily="34" charset="0"/>
                </a:rPr>
                <a:t>1</a:t>
              </a:r>
            </a:p>
          </p:txBody>
        </p:sp>
      </p:grpSp>
      <p:sp>
        <p:nvSpPr>
          <p:cNvPr id="6157" name="Rectangle 106"/>
          <p:cNvSpPr>
            <a:spLocks noChangeArrowheads="1"/>
          </p:cNvSpPr>
          <p:nvPr/>
        </p:nvSpPr>
        <p:spPr bwMode="auto">
          <a:xfrm>
            <a:off x="4978004" y="4382298"/>
            <a:ext cx="2257426"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600" dirty="0" err="1">
                <a:solidFill>
                  <a:srgbClr val="000000"/>
                </a:solidFill>
              </a:rPr>
              <a:t>Fussell-Vesely</a:t>
            </a:r>
            <a:endParaRPr lang="en-US" altLang="en-US" sz="1600" dirty="0">
              <a:solidFill>
                <a:srgbClr val="000000"/>
              </a:solidFill>
            </a:endParaRPr>
          </a:p>
          <a:p>
            <a:pPr>
              <a:spcBef>
                <a:spcPct val="0"/>
              </a:spcBef>
              <a:buFontTx/>
              <a:buNone/>
            </a:pPr>
            <a:r>
              <a:rPr lang="en-US" altLang="en-US" sz="1600" dirty="0">
                <a:solidFill>
                  <a:srgbClr val="000000"/>
                </a:solidFill>
              </a:rPr>
              <a:t>Risk Achievement Worth</a:t>
            </a:r>
          </a:p>
        </p:txBody>
      </p:sp>
      <p:sp>
        <p:nvSpPr>
          <p:cNvPr id="6158" name="AutoShape 107"/>
          <p:cNvSpPr>
            <a:spLocks noChangeArrowheads="1"/>
          </p:cNvSpPr>
          <p:nvPr/>
        </p:nvSpPr>
        <p:spPr bwMode="auto">
          <a:xfrm>
            <a:off x="7268769" y="4188622"/>
            <a:ext cx="2876550" cy="711200"/>
          </a:xfrm>
          <a:prstGeom prst="roundRect">
            <a:avLst>
              <a:gd name="adj" fmla="val 1665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1600"/>
          </a:p>
        </p:txBody>
      </p:sp>
      <p:sp>
        <p:nvSpPr>
          <p:cNvPr id="6159" name="Rectangle 108"/>
          <p:cNvSpPr>
            <a:spLocks noChangeArrowheads="1"/>
          </p:cNvSpPr>
          <p:nvPr/>
        </p:nvSpPr>
        <p:spPr bwMode="auto">
          <a:xfrm>
            <a:off x="7290994" y="4209261"/>
            <a:ext cx="558800" cy="173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5088" indent="-65088"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rgbClr val="000000"/>
                </a:solidFill>
              </a:rPr>
              <a:t>N</a:t>
            </a:r>
          </a:p>
        </p:txBody>
      </p:sp>
      <p:sp>
        <p:nvSpPr>
          <p:cNvPr id="6160" name="Rectangle 109"/>
          <p:cNvSpPr>
            <a:spLocks noChangeArrowheads="1"/>
          </p:cNvSpPr>
          <p:nvPr/>
        </p:nvSpPr>
        <p:spPr bwMode="auto">
          <a:xfrm>
            <a:off x="7865669" y="4209261"/>
            <a:ext cx="558800" cy="173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5088" indent="-65088"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rgbClr val="000000"/>
                </a:solidFill>
              </a:rPr>
              <a:t>A</a:t>
            </a:r>
          </a:p>
        </p:txBody>
      </p:sp>
      <p:sp>
        <p:nvSpPr>
          <p:cNvPr id="6161" name="Rectangle 110"/>
          <p:cNvSpPr>
            <a:spLocks noChangeArrowheads="1"/>
          </p:cNvSpPr>
          <p:nvPr/>
        </p:nvSpPr>
        <p:spPr bwMode="auto">
          <a:xfrm>
            <a:off x="8441931" y="4209261"/>
            <a:ext cx="558800" cy="173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5088" indent="-65088"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rgbClr val="000000"/>
                </a:solidFill>
              </a:rPr>
              <a:t>C</a:t>
            </a:r>
            <a:r>
              <a:rPr lang="en-US" altLang="en-US" sz="1600" baseline="-25000">
                <a:solidFill>
                  <a:srgbClr val="000000"/>
                </a:solidFill>
              </a:rPr>
              <a:t>1</a:t>
            </a:r>
            <a:endParaRPr lang="en-US" altLang="en-US" sz="1600">
              <a:solidFill>
                <a:srgbClr val="000000"/>
              </a:solidFill>
            </a:endParaRPr>
          </a:p>
        </p:txBody>
      </p:sp>
      <p:sp>
        <p:nvSpPr>
          <p:cNvPr id="6162" name="Rectangle 111"/>
          <p:cNvSpPr>
            <a:spLocks noChangeArrowheads="1"/>
          </p:cNvSpPr>
          <p:nvPr/>
        </p:nvSpPr>
        <p:spPr bwMode="auto">
          <a:xfrm>
            <a:off x="9016606" y="4209261"/>
            <a:ext cx="560388" cy="173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5088" indent="-65088"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rgbClr val="000000"/>
                </a:solidFill>
              </a:rPr>
              <a:t>C</a:t>
            </a:r>
            <a:r>
              <a:rPr lang="en-US" altLang="en-US" sz="1600" baseline="-25000">
                <a:solidFill>
                  <a:srgbClr val="000000"/>
                </a:solidFill>
              </a:rPr>
              <a:t>2</a:t>
            </a:r>
            <a:endParaRPr lang="en-US" altLang="en-US" sz="1600">
              <a:solidFill>
                <a:srgbClr val="000000"/>
              </a:solidFill>
            </a:endParaRPr>
          </a:p>
        </p:txBody>
      </p:sp>
      <p:sp>
        <p:nvSpPr>
          <p:cNvPr id="6163" name="Rectangle 112"/>
          <p:cNvSpPr>
            <a:spLocks noChangeArrowheads="1"/>
          </p:cNvSpPr>
          <p:nvPr/>
        </p:nvSpPr>
        <p:spPr bwMode="auto">
          <a:xfrm>
            <a:off x="9594457" y="4209261"/>
            <a:ext cx="555625" cy="173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5088" indent="-65088"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rgbClr val="000000"/>
                </a:solidFill>
              </a:rPr>
              <a:t>C</a:t>
            </a:r>
            <a:r>
              <a:rPr lang="en-US" altLang="en-US" sz="1600" baseline="-25000">
                <a:solidFill>
                  <a:srgbClr val="000000"/>
                </a:solidFill>
              </a:rPr>
              <a:t>3</a:t>
            </a:r>
            <a:endParaRPr lang="en-US" altLang="en-US" sz="1600">
              <a:solidFill>
                <a:srgbClr val="000000"/>
              </a:solidFill>
            </a:endParaRPr>
          </a:p>
        </p:txBody>
      </p:sp>
      <p:sp>
        <p:nvSpPr>
          <p:cNvPr id="6164" name="Rectangle 113"/>
          <p:cNvSpPr>
            <a:spLocks noChangeArrowheads="1"/>
          </p:cNvSpPr>
          <p:nvPr/>
        </p:nvSpPr>
        <p:spPr bwMode="auto">
          <a:xfrm>
            <a:off x="7290994" y="4425161"/>
            <a:ext cx="5588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5088" indent="-65088"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rgbClr val="000000"/>
                </a:solidFill>
              </a:rPr>
              <a:t>1.0</a:t>
            </a:r>
          </a:p>
        </p:txBody>
      </p:sp>
      <p:sp>
        <p:nvSpPr>
          <p:cNvPr id="6165" name="Rectangle 114"/>
          <p:cNvSpPr>
            <a:spLocks noChangeArrowheads="1"/>
          </p:cNvSpPr>
          <p:nvPr/>
        </p:nvSpPr>
        <p:spPr bwMode="auto">
          <a:xfrm>
            <a:off x="7865669" y="4425161"/>
            <a:ext cx="5588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5088" indent="-65088"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rgbClr val="000000"/>
                </a:solidFill>
              </a:rPr>
              <a:t>~1.0</a:t>
            </a:r>
          </a:p>
        </p:txBody>
      </p:sp>
      <p:sp>
        <p:nvSpPr>
          <p:cNvPr id="6166" name="Rectangle 115"/>
          <p:cNvSpPr>
            <a:spLocks noChangeArrowheads="1"/>
          </p:cNvSpPr>
          <p:nvPr/>
        </p:nvSpPr>
        <p:spPr bwMode="auto">
          <a:xfrm>
            <a:off x="8441931" y="4425161"/>
            <a:ext cx="5588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5088" indent="-65088"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rgbClr val="000000"/>
                </a:solidFill>
              </a:rPr>
              <a:t>10</a:t>
            </a:r>
            <a:r>
              <a:rPr lang="en-US" altLang="en-US" sz="1600" baseline="30000">
                <a:solidFill>
                  <a:srgbClr val="000000"/>
                </a:solidFill>
              </a:rPr>
              <a:t>-3</a:t>
            </a:r>
          </a:p>
        </p:txBody>
      </p:sp>
      <p:sp>
        <p:nvSpPr>
          <p:cNvPr id="6167" name="Rectangle 116"/>
          <p:cNvSpPr>
            <a:spLocks noChangeArrowheads="1"/>
          </p:cNvSpPr>
          <p:nvPr/>
        </p:nvSpPr>
        <p:spPr bwMode="auto">
          <a:xfrm>
            <a:off x="9016606" y="4425161"/>
            <a:ext cx="560388"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5088" indent="-65088"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rgbClr val="000000"/>
                </a:solidFill>
              </a:rPr>
              <a:t>10</a:t>
            </a:r>
            <a:r>
              <a:rPr lang="en-US" altLang="en-US" sz="1600" baseline="30000">
                <a:solidFill>
                  <a:srgbClr val="000000"/>
                </a:solidFill>
              </a:rPr>
              <a:t>-3</a:t>
            </a:r>
          </a:p>
        </p:txBody>
      </p:sp>
      <p:sp>
        <p:nvSpPr>
          <p:cNvPr id="6168" name="Rectangle 117"/>
          <p:cNvSpPr>
            <a:spLocks noChangeArrowheads="1"/>
          </p:cNvSpPr>
          <p:nvPr/>
        </p:nvSpPr>
        <p:spPr bwMode="auto">
          <a:xfrm>
            <a:off x="9594457" y="4425161"/>
            <a:ext cx="555625"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5088" indent="-65088"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rgbClr val="000000"/>
                </a:solidFill>
              </a:rPr>
              <a:t>10</a:t>
            </a:r>
            <a:r>
              <a:rPr lang="en-US" altLang="en-US" sz="1600" baseline="30000">
                <a:solidFill>
                  <a:srgbClr val="000000"/>
                </a:solidFill>
              </a:rPr>
              <a:t>-3</a:t>
            </a:r>
          </a:p>
        </p:txBody>
      </p:sp>
      <p:sp>
        <p:nvSpPr>
          <p:cNvPr id="6169" name="Rectangle 118"/>
          <p:cNvSpPr>
            <a:spLocks noChangeArrowheads="1"/>
          </p:cNvSpPr>
          <p:nvPr/>
        </p:nvSpPr>
        <p:spPr bwMode="auto">
          <a:xfrm>
            <a:off x="7292581" y="4668048"/>
            <a:ext cx="558800" cy="17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5088" indent="-65088"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rgbClr val="000000"/>
                </a:solidFill>
              </a:rPr>
              <a:t>10</a:t>
            </a:r>
            <a:r>
              <a:rPr lang="en-US" altLang="en-US" sz="1600" baseline="30000">
                <a:solidFill>
                  <a:srgbClr val="000000"/>
                </a:solidFill>
              </a:rPr>
              <a:t>4</a:t>
            </a:r>
          </a:p>
        </p:txBody>
      </p:sp>
      <p:sp>
        <p:nvSpPr>
          <p:cNvPr id="6170" name="Rectangle 119"/>
          <p:cNvSpPr>
            <a:spLocks noChangeArrowheads="1"/>
          </p:cNvSpPr>
          <p:nvPr/>
        </p:nvSpPr>
        <p:spPr bwMode="auto">
          <a:xfrm>
            <a:off x="7902181" y="4668048"/>
            <a:ext cx="558800" cy="17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5088" indent="-65088"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rgbClr val="000000"/>
                </a:solidFill>
              </a:rPr>
              <a:t>10</a:t>
            </a:r>
            <a:r>
              <a:rPr lang="en-US" altLang="en-US" sz="1600" baseline="30000">
                <a:solidFill>
                  <a:srgbClr val="000000"/>
                </a:solidFill>
              </a:rPr>
              <a:t>3</a:t>
            </a:r>
          </a:p>
        </p:txBody>
      </p:sp>
      <p:sp>
        <p:nvSpPr>
          <p:cNvPr id="6171" name="Rectangle 120"/>
          <p:cNvSpPr>
            <a:spLocks noChangeArrowheads="1"/>
          </p:cNvSpPr>
          <p:nvPr/>
        </p:nvSpPr>
        <p:spPr bwMode="auto">
          <a:xfrm>
            <a:off x="8435581" y="4668048"/>
            <a:ext cx="558800" cy="17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5088" indent="-65088"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rgbClr val="000000"/>
                </a:solidFill>
              </a:rPr>
              <a:t>1.2</a:t>
            </a:r>
          </a:p>
        </p:txBody>
      </p:sp>
      <p:sp>
        <p:nvSpPr>
          <p:cNvPr id="6172" name="Rectangle 121"/>
          <p:cNvSpPr>
            <a:spLocks noChangeArrowheads="1"/>
          </p:cNvSpPr>
          <p:nvPr/>
        </p:nvSpPr>
        <p:spPr bwMode="auto">
          <a:xfrm>
            <a:off x="8968981" y="4668048"/>
            <a:ext cx="560388" cy="17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5088" indent="-65088"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rgbClr val="000000"/>
                </a:solidFill>
              </a:rPr>
              <a:t>1.1</a:t>
            </a:r>
          </a:p>
        </p:txBody>
      </p:sp>
      <p:sp>
        <p:nvSpPr>
          <p:cNvPr id="6173" name="Rectangle 122"/>
          <p:cNvSpPr>
            <a:spLocks noChangeArrowheads="1"/>
          </p:cNvSpPr>
          <p:nvPr/>
        </p:nvSpPr>
        <p:spPr bwMode="auto">
          <a:xfrm>
            <a:off x="9578582" y="4668048"/>
            <a:ext cx="555625" cy="17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5088" indent="-65088"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rgbClr val="000000"/>
                </a:solidFill>
              </a:rPr>
              <a:t>1.1</a:t>
            </a:r>
          </a:p>
        </p:txBody>
      </p:sp>
      <p:sp>
        <p:nvSpPr>
          <p:cNvPr id="6174" name="AutoShape 123"/>
          <p:cNvSpPr>
            <a:spLocks noChangeArrowheads="1"/>
          </p:cNvSpPr>
          <p:nvPr/>
        </p:nvSpPr>
        <p:spPr bwMode="auto">
          <a:xfrm>
            <a:off x="1877220" y="1918500"/>
            <a:ext cx="487362" cy="257175"/>
          </a:xfrm>
          <a:prstGeom prst="roundRect">
            <a:avLst>
              <a:gd name="adj" fmla="val 16657"/>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175" name="Line 124"/>
          <p:cNvSpPr>
            <a:spLocks noChangeShapeType="1"/>
          </p:cNvSpPr>
          <p:nvPr/>
        </p:nvSpPr>
        <p:spPr bwMode="auto">
          <a:xfrm>
            <a:off x="2105820" y="1775624"/>
            <a:ext cx="0" cy="13176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176" name="Oval 125"/>
          <p:cNvSpPr>
            <a:spLocks noChangeArrowheads="1"/>
          </p:cNvSpPr>
          <p:nvPr/>
        </p:nvSpPr>
        <p:spPr bwMode="auto">
          <a:xfrm>
            <a:off x="2032796" y="2169324"/>
            <a:ext cx="168275" cy="152400"/>
          </a:xfrm>
          <a:prstGeom prst="ellipse">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177" name="Rectangle 126"/>
          <p:cNvSpPr>
            <a:spLocks noChangeArrowheads="1"/>
          </p:cNvSpPr>
          <p:nvPr/>
        </p:nvSpPr>
        <p:spPr bwMode="auto">
          <a:xfrm>
            <a:off x="2042321" y="1950250"/>
            <a:ext cx="211137"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100">
                <a:solidFill>
                  <a:srgbClr val="000000"/>
                </a:solidFill>
              </a:rPr>
              <a:t>N</a:t>
            </a:r>
          </a:p>
        </p:txBody>
      </p:sp>
      <p:sp>
        <p:nvSpPr>
          <p:cNvPr id="6178" name="Rectangle 127"/>
          <p:cNvSpPr>
            <a:spLocks noChangeArrowheads="1"/>
          </p:cNvSpPr>
          <p:nvPr/>
        </p:nvSpPr>
        <p:spPr bwMode="auto">
          <a:xfrm>
            <a:off x="2340771" y="2194725"/>
            <a:ext cx="1793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700">
                <a:solidFill>
                  <a:srgbClr val="000000"/>
                </a:solidFill>
                <a:latin typeface="Arial" panose="020B0604020202020204" pitchFamily="34" charset="0"/>
              </a:rPr>
              <a:t>-4</a:t>
            </a:r>
          </a:p>
        </p:txBody>
      </p:sp>
      <p:sp>
        <p:nvSpPr>
          <p:cNvPr id="6179" name="Rectangle 128"/>
          <p:cNvSpPr>
            <a:spLocks noChangeArrowheads="1"/>
          </p:cNvSpPr>
          <p:nvPr/>
        </p:nvSpPr>
        <p:spPr bwMode="auto">
          <a:xfrm>
            <a:off x="2194720" y="2229649"/>
            <a:ext cx="31115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100">
                <a:solidFill>
                  <a:srgbClr val="000000"/>
                </a:solidFill>
                <a:latin typeface="Arial" panose="020B0604020202020204" pitchFamily="34" charset="0"/>
              </a:rPr>
              <a:t>10</a:t>
            </a:r>
          </a:p>
        </p:txBody>
      </p:sp>
      <p:sp>
        <p:nvSpPr>
          <p:cNvPr id="6180" name="Rectangle 129"/>
          <p:cNvSpPr>
            <a:spLocks noChangeArrowheads="1"/>
          </p:cNvSpPr>
          <p:nvPr/>
        </p:nvSpPr>
        <p:spPr bwMode="auto">
          <a:xfrm>
            <a:off x="3093246" y="2721775"/>
            <a:ext cx="1793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700">
                <a:solidFill>
                  <a:srgbClr val="000000"/>
                </a:solidFill>
                <a:latin typeface="Arial" panose="020B0604020202020204" pitchFamily="34" charset="0"/>
              </a:rPr>
              <a:t>-3</a:t>
            </a:r>
          </a:p>
        </p:txBody>
      </p:sp>
      <p:sp>
        <p:nvSpPr>
          <p:cNvPr id="6181" name="Rectangle 130"/>
          <p:cNvSpPr>
            <a:spLocks noChangeArrowheads="1"/>
          </p:cNvSpPr>
          <p:nvPr/>
        </p:nvSpPr>
        <p:spPr bwMode="auto">
          <a:xfrm>
            <a:off x="2929732" y="2748762"/>
            <a:ext cx="3111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100">
                <a:solidFill>
                  <a:srgbClr val="000000"/>
                </a:solidFill>
                <a:latin typeface="Arial" panose="020B0604020202020204" pitchFamily="34" charset="0"/>
              </a:rPr>
              <a:t>10</a:t>
            </a:r>
          </a:p>
        </p:txBody>
      </p:sp>
      <p:sp>
        <p:nvSpPr>
          <p:cNvPr id="6182" name="Rectangle 131"/>
          <p:cNvSpPr>
            <a:spLocks noChangeArrowheads="1"/>
          </p:cNvSpPr>
          <p:nvPr/>
        </p:nvSpPr>
        <p:spPr bwMode="auto">
          <a:xfrm>
            <a:off x="3709196" y="3445675"/>
            <a:ext cx="1793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700">
                <a:solidFill>
                  <a:srgbClr val="000000"/>
                </a:solidFill>
                <a:latin typeface="Arial" panose="020B0604020202020204" pitchFamily="34" charset="0"/>
              </a:rPr>
              <a:t>-2</a:t>
            </a:r>
          </a:p>
        </p:txBody>
      </p:sp>
      <p:sp>
        <p:nvSpPr>
          <p:cNvPr id="6183" name="Rectangle 132"/>
          <p:cNvSpPr>
            <a:spLocks noChangeArrowheads="1"/>
          </p:cNvSpPr>
          <p:nvPr/>
        </p:nvSpPr>
        <p:spPr bwMode="auto">
          <a:xfrm>
            <a:off x="3559970" y="3456787"/>
            <a:ext cx="3111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100">
                <a:solidFill>
                  <a:srgbClr val="000000"/>
                </a:solidFill>
                <a:latin typeface="Arial" panose="020B0604020202020204" pitchFamily="34" charset="0"/>
              </a:rPr>
              <a:t>10</a:t>
            </a:r>
          </a:p>
        </p:txBody>
      </p:sp>
      <p:sp>
        <p:nvSpPr>
          <p:cNvPr id="6184" name="AutoShape 133"/>
          <p:cNvSpPr>
            <a:spLocks noChangeArrowheads="1"/>
          </p:cNvSpPr>
          <p:nvPr/>
        </p:nvSpPr>
        <p:spPr bwMode="auto">
          <a:xfrm>
            <a:off x="2607471" y="2478886"/>
            <a:ext cx="454025" cy="211138"/>
          </a:xfrm>
          <a:prstGeom prst="roundRect">
            <a:avLst>
              <a:gd name="adj" fmla="val 16657"/>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185" name="Line 134"/>
          <p:cNvSpPr>
            <a:spLocks noChangeShapeType="1"/>
          </p:cNvSpPr>
          <p:nvPr/>
        </p:nvSpPr>
        <p:spPr bwMode="auto">
          <a:xfrm>
            <a:off x="2836070" y="2339186"/>
            <a:ext cx="0" cy="12858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186" name="Oval 135"/>
          <p:cNvSpPr>
            <a:spLocks noChangeArrowheads="1"/>
          </p:cNvSpPr>
          <p:nvPr/>
        </p:nvSpPr>
        <p:spPr bwMode="auto">
          <a:xfrm>
            <a:off x="2755107" y="2691612"/>
            <a:ext cx="165100" cy="150813"/>
          </a:xfrm>
          <a:prstGeom prst="ellipse">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187" name="Rectangle 136"/>
          <p:cNvSpPr>
            <a:spLocks noChangeArrowheads="1"/>
          </p:cNvSpPr>
          <p:nvPr/>
        </p:nvSpPr>
        <p:spPr bwMode="auto">
          <a:xfrm>
            <a:off x="2766220" y="2493175"/>
            <a:ext cx="214312"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100">
                <a:solidFill>
                  <a:srgbClr val="000000"/>
                </a:solidFill>
              </a:rPr>
              <a:t>A</a:t>
            </a:r>
          </a:p>
        </p:txBody>
      </p:sp>
      <p:sp>
        <p:nvSpPr>
          <p:cNvPr id="6188" name="Line 137"/>
          <p:cNvSpPr>
            <a:spLocks noChangeShapeType="1"/>
          </p:cNvSpPr>
          <p:nvPr/>
        </p:nvSpPr>
        <p:spPr bwMode="auto">
          <a:xfrm>
            <a:off x="3640932" y="2201074"/>
            <a:ext cx="0" cy="1000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189" name="AutoShape 138"/>
          <p:cNvSpPr>
            <a:spLocks noChangeArrowheads="1"/>
          </p:cNvSpPr>
          <p:nvPr/>
        </p:nvSpPr>
        <p:spPr bwMode="auto">
          <a:xfrm>
            <a:off x="3418682" y="1908974"/>
            <a:ext cx="444500" cy="177800"/>
          </a:xfrm>
          <a:prstGeom prst="roundRect">
            <a:avLst>
              <a:gd name="adj" fmla="val 16657"/>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190" name="Freeform 139"/>
          <p:cNvSpPr>
            <a:spLocks/>
          </p:cNvSpPr>
          <p:nvPr/>
        </p:nvSpPr>
        <p:spPr bwMode="auto">
          <a:xfrm>
            <a:off x="3548857" y="2183611"/>
            <a:ext cx="196850" cy="57150"/>
          </a:xfrm>
          <a:custGeom>
            <a:avLst/>
            <a:gdLst>
              <a:gd name="T0" fmla="*/ 2147483647 w 137"/>
              <a:gd name="T1" fmla="*/ 2147483647 h 40"/>
              <a:gd name="T2" fmla="*/ 2147483647 w 137"/>
              <a:gd name="T3" fmla="*/ 2147483647 h 40"/>
              <a:gd name="T4" fmla="*/ 2147483647 w 137"/>
              <a:gd name="T5" fmla="*/ 2147483647 h 40"/>
              <a:gd name="T6" fmla="*/ 2147483647 w 137"/>
              <a:gd name="T7" fmla="*/ 2147483647 h 40"/>
              <a:gd name="T8" fmla="*/ 2147483647 w 137"/>
              <a:gd name="T9" fmla="*/ 2147483647 h 40"/>
              <a:gd name="T10" fmla="*/ 2147483647 w 137"/>
              <a:gd name="T11" fmla="*/ 2147483647 h 40"/>
              <a:gd name="T12" fmla="*/ 2147483647 w 137"/>
              <a:gd name="T13" fmla="*/ 2147483647 h 40"/>
              <a:gd name="T14" fmla="*/ 2147483647 w 137"/>
              <a:gd name="T15" fmla="*/ 2147483647 h 40"/>
              <a:gd name="T16" fmla="*/ 2147483647 w 137"/>
              <a:gd name="T17" fmla="*/ 0 h 40"/>
              <a:gd name="T18" fmla="*/ 2147483647 w 137"/>
              <a:gd name="T19" fmla="*/ 2147483647 h 40"/>
              <a:gd name="T20" fmla="*/ 2147483647 w 137"/>
              <a:gd name="T21" fmla="*/ 2147483647 h 40"/>
              <a:gd name="T22" fmla="*/ 2147483647 w 137"/>
              <a:gd name="T23" fmla="*/ 2147483647 h 40"/>
              <a:gd name="T24" fmla="*/ 2147483647 w 137"/>
              <a:gd name="T25" fmla="*/ 2147483647 h 40"/>
              <a:gd name="T26" fmla="*/ 2147483647 w 137"/>
              <a:gd name="T27" fmla="*/ 2147483647 h 40"/>
              <a:gd name="T28" fmla="*/ 2147483647 w 137"/>
              <a:gd name="T29" fmla="*/ 2147483647 h 40"/>
              <a:gd name="T30" fmla="*/ 2147483647 w 137"/>
              <a:gd name="T31" fmla="*/ 2147483647 h 40"/>
              <a:gd name="T32" fmla="*/ 0 w 137"/>
              <a:gd name="T33" fmla="*/ 2147483647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37" h="40">
                <a:moveTo>
                  <a:pt x="136" y="37"/>
                </a:moveTo>
                <a:lnTo>
                  <a:pt x="132" y="29"/>
                </a:lnTo>
                <a:lnTo>
                  <a:pt x="127" y="22"/>
                </a:lnTo>
                <a:lnTo>
                  <a:pt x="120" y="16"/>
                </a:lnTo>
                <a:lnTo>
                  <a:pt x="112" y="10"/>
                </a:lnTo>
                <a:lnTo>
                  <a:pt x="102" y="7"/>
                </a:lnTo>
                <a:lnTo>
                  <a:pt x="92" y="4"/>
                </a:lnTo>
                <a:lnTo>
                  <a:pt x="80" y="2"/>
                </a:lnTo>
                <a:lnTo>
                  <a:pt x="69" y="0"/>
                </a:lnTo>
                <a:lnTo>
                  <a:pt x="56" y="2"/>
                </a:lnTo>
                <a:lnTo>
                  <a:pt x="44" y="4"/>
                </a:lnTo>
                <a:lnTo>
                  <a:pt x="33" y="8"/>
                </a:lnTo>
                <a:lnTo>
                  <a:pt x="24" y="11"/>
                </a:lnTo>
                <a:lnTo>
                  <a:pt x="14" y="17"/>
                </a:lnTo>
                <a:lnTo>
                  <a:pt x="8" y="24"/>
                </a:lnTo>
                <a:lnTo>
                  <a:pt x="2" y="31"/>
                </a:lnTo>
                <a:lnTo>
                  <a:pt x="0" y="39"/>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191" name="Freeform 140"/>
          <p:cNvSpPr>
            <a:spLocks/>
          </p:cNvSpPr>
          <p:nvPr/>
        </p:nvSpPr>
        <p:spPr bwMode="auto">
          <a:xfrm>
            <a:off x="3544095" y="2083600"/>
            <a:ext cx="201612" cy="153987"/>
          </a:xfrm>
          <a:custGeom>
            <a:avLst/>
            <a:gdLst>
              <a:gd name="T0" fmla="*/ 2147483647 w 140"/>
              <a:gd name="T1" fmla="*/ 2147483647 h 110"/>
              <a:gd name="T2" fmla="*/ 2147483647 w 140"/>
              <a:gd name="T3" fmla="*/ 2147483647 h 110"/>
              <a:gd name="T4" fmla="*/ 2147483647 w 140"/>
              <a:gd name="T5" fmla="*/ 2147483647 h 110"/>
              <a:gd name="T6" fmla="*/ 2147483647 w 140"/>
              <a:gd name="T7" fmla="*/ 2147483647 h 110"/>
              <a:gd name="T8" fmla="*/ 2147483647 w 140"/>
              <a:gd name="T9" fmla="*/ 2147483647 h 110"/>
              <a:gd name="T10" fmla="*/ 2147483647 w 140"/>
              <a:gd name="T11" fmla="*/ 2147483647 h 110"/>
              <a:gd name="T12" fmla="*/ 2147483647 w 140"/>
              <a:gd name="T13" fmla="*/ 2147483647 h 110"/>
              <a:gd name="T14" fmla="*/ 2147483647 w 140"/>
              <a:gd name="T15" fmla="*/ 2147483647 h 110"/>
              <a:gd name="T16" fmla="*/ 2147483647 w 140"/>
              <a:gd name="T17" fmla="*/ 0 h 110"/>
              <a:gd name="T18" fmla="*/ 2147483647 w 140"/>
              <a:gd name="T19" fmla="*/ 2147483647 h 110"/>
              <a:gd name="T20" fmla="*/ 2147483647 w 140"/>
              <a:gd name="T21" fmla="*/ 2147483647 h 110"/>
              <a:gd name="T22" fmla="*/ 2147483647 w 140"/>
              <a:gd name="T23" fmla="*/ 2147483647 h 110"/>
              <a:gd name="T24" fmla="*/ 2147483647 w 140"/>
              <a:gd name="T25" fmla="*/ 2147483647 h 110"/>
              <a:gd name="T26" fmla="*/ 2147483647 w 140"/>
              <a:gd name="T27" fmla="*/ 2147483647 h 110"/>
              <a:gd name="T28" fmla="*/ 2147483647 w 140"/>
              <a:gd name="T29" fmla="*/ 2147483647 h 110"/>
              <a:gd name="T30" fmla="*/ 2147483647 w 140"/>
              <a:gd name="T31" fmla="*/ 2147483647 h 110"/>
              <a:gd name="T32" fmla="*/ 0 w 140"/>
              <a:gd name="T33" fmla="*/ 2147483647 h 11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0" h="110">
                <a:moveTo>
                  <a:pt x="139" y="107"/>
                </a:moveTo>
                <a:lnTo>
                  <a:pt x="137" y="82"/>
                </a:lnTo>
                <a:lnTo>
                  <a:pt x="132" y="61"/>
                </a:lnTo>
                <a:lnTo>
                  <a:pt x="125" y="42"/>
                </a:lnTo>
                <a:lnTo>
                  <a:pt x="117" y="27"/>
                </a:lnTo>
                <a:lnTo>
                  <a:pt x="106" y="16"/>
                </a:lnTo>
                <a:lnTo>
                  <a:pt x="95" y="7"/>
                </a:lnTo>
                <a:lnTo>
                  <a:pt x="83" y="2"/>
                </a:lnTo>
                <a:lnTo>
                  <a:pt x="72" y="0"/>
                </a:lnTo>
                <a:lnTo>
                  <a:pt x="59" y="2"/>
                </a:lnTo>
                <a:lnTo>
                  <a:pt x="47" y="8"/>
                </a:lnTo>
                <a:lnTo>
                  <a:pt x="36" y="16"/>
                </a:lnTo>
                <a:lnTo>
                  <a:pt x="26" y="28"/>
                </a:lnTo>
                <a:lnTo>
                  <a:pt x="16" y="43"/>
                </a:lnTo>
                <a:lnTo>
                  <a:pt x="9" y="62"/>
                </a:lnTo>
                <a:lnTo>
                  <a:pt x="3" y="84"/>
                </a:lnTo>
                <a:lnTo>
                  <a:pt x="0" y="109"/>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192" name="Line 141"/>
          <p:cNvSpPr>
            <a:spLocks noChangeShapeType="1"/>
          </p:cNvSpPr>
          <p:nvPr/>
        </p:nvSpPr>
        <p:spPr bwMode="auto">
          <a:xfrm>
            <a:off x="3645695" y="1788325"/>
            <a:ext cx="0" cy="109537"/>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193" name="Line 142"/>
          <p:cNvSpPr>
            <a:spLocks noChangeShapeType="1"/>
          </p:cNvSpPr>
          <p:nvPr/>
        </p:nvSpPr>
        <p:spPr bwMode="auto">
          <a:xfrm>
            <a:off x="2845595" y="2315374"/>
            <a:ext cx="1331912"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194" name="AutoShape 143"/>
          <p:cNvSpPr>
            <a:spLocks noChangeArrowheads="1"/>
          </p:cNvSpPr>
          <p:nvPr/>
        </p:nvSpPr>
        <p:spPr bwMode="auto">
          <a:xfrm>
            <a:off x="3939383" y="2483650"/>
            <a:ext cx="493713" cy="206375"/>
          </a:xfrm>
          <a:prstGeom prst="roundRect">
            <a:avLst>
              <a:gd name="adj" fmla="val 16657"/>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195" name="Freeform 144"/>
          <p:cNvSpPr>
            <a:spLocks/>
          </p:cNvSpPr>
          <p:nvPr/>
        </p:nvSpPr>
        <p:spPr bwMode="auto">
          <a:xfrm>
            <a:off x="4050508" y="2693199"/>
            <a:ext cx="269875" cy="203200"/>
          </a:xfrm>
          <a:custGeom>
            <a:avLst/>
            <a:gdLst>
              <a:gd name="T0" fmla="*/ 2147483647 w 187"/>
              <a:gd name="T1" fmla="*/ 2147483647 h 146"/>
              <a:gd name="T2" fmla="*/ 2147483647 w 187"/>
              <a:gd name="T3" fmla="*/ 2147483647 h 146"/>
              <a:gd name="T4" fmla="*/ 2147483647 w 187"/>
              <a:gd name="T5" fmla="*/ 2147483647 h 146"/>
              <a:gd name="T6" fmla="*/ 2147483647 w 187"/>
              <a:gd name="T7" fmla="*/ 2147483647 h 146"/>
              <a:gd name="T8" fmla="*/ 2147483647 w 187"/>
              <a:gd name="T9" fmla="*/ 2147483647 h 146"/>
              <a:gd name="T10" fmla="*/ 2147483647 w 187"/>
              <a:gd name="T11" fmla="*/ 2147483647 h 146"/>
              <a:gd name="T12" fmla="*/ 2147483647 w 187"/>
              <a:gd name="T13" fmla="*/ 2147483647 h 146"/>
              <a:gd name="T14" fmla="*/ 2147483647 w 187"/>
              <a:gd name="T15" fmla="*/ 2147483647 h 146"/>
              <a:gd name="T16" fmla="*/ 2147483647 w 187"/>
              <a:gd name="T17" fmla="*/ 0 h 146"/>
              <a:gd name="T18" fmla="*/ 2147483647 w 187"/>
              <a:gd name="T19" fmla="*/ 2147483647 h 146"/>
              <a:gd name="T20" fmla="*/ 2147483647 w 187"/>
              <a:gd name="T21" fmla="*/ 2147483647 h 146"/>
              <a:gd name="T22" fmla="*/ 2147483647 w 187"/>
              <a:gd name="T23" fmla="*/ 2147483647 h 146"/>
              <a:gd name="T24" fmla="*/ 2147483647 w 187"/>
              <a:gd name="T25" fmla="*/ 2147483647 h 146"/>
              <a:gd name="T26" fmla="*/ 2147483647 w 187"/>
              <a:gd name="T27" fmla="*/ 2147483647 h 146"/>
              <a:gd name="T28" fmla="*/ 2147483647 w 187"/>
              <a:gd name="T29" fmla="*/ 2147483647 h 146"/>
              <a:gd name="T30" fmla="*/ 2147483647 w 187"/>
              <a:gd name="T31" fmla="*/ 2147483647 h 146"/>
              <a:gd name="T32" fmla="*/ 0 w 187"/>
              <a:gd name="T33" fmla="*/ 2147483647 h 14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87" h="146">
                <a:moveTo>
                  <a:pt x="186" y="142"/>
                </a:moveTo>
                <a:lnTo>
                  <a:pt x="182" y="109"/>
                </a:lnTo>
                <a:lnTo>
                  <a:pt x="175" y="80"/>
                </a:lnTo>
                <a:lnTo>
                  <a:pt x="165" y="56"/>
                </a:lnTo>
                <a:lnTo>
                  <a:pt x="154" y="36"/>
                </a:lnTo>
                <a:lnTo>
                  <a:pt x="140" y="21"/>
                </a:lnTo>
                <a:lnTo>
                  <a:pt x="125" y="9"/>
                </a:lnTo>
                <a:lnTo>
                  <a:pt x="109" y="3"/>
                </a:lnTo>
                <a:lnTo>
                  <a:pt x="94" y="0"/>
                </a:lnTo>
                <a:lnTo>
                  <a:pt x="77" y="4"/>
                </a:lnTo>
                <a:lnTo>
                  <a:pt x="61" y="10"/>
                </a:lnTo>
                <a:lnTo>
                  <a:pt x="46" y="23"/>
                </a:lnTo>
                <a:lnTo>
                  <a:pt x="32" y="37"/>
                </a:lnTo>
                <a:lnTo>
                  <a:pt x="20" y="58"/>
                </a:lnTo>
                <a:lnTo>
                  <a:pt x="10" y="83"/>
                </a:lnTo>
                <a:lnTo>
                  <a:pt x="3" y="113"/>
                </a:lnTo>
                <a:lnTo>
                  <a:pt x="0" y="145"/>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196" name="Line 145"/>
          <p:cNvSpPr>
            <a:spLocks noChangeShapeType="1"/>
          </p:cNvSpPr>
          <p:nvPr/>
        </p:nvSpPr>
        <p:spPr bwMode="auto">
          <a:xfrm flipH="1">
            <a:off x="4045745" y="2899574"/>
            <a:ext cx="28575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197" name="Line 146"/>
          <p:cNvSpPr>
            <a:spLocks noChangeShapeType="1"/>
          </p:cNvSpPr>
          <p:nvPr/>
        </p:nvSpPr>
        <p:spPr bwMode="auto">
          <a:xfrm>
            <a:off x="4188620" y="2918624"/>
            <a:ext cx="0" cy="28575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198" name="Line 147"/>
          <p:cNvSpPr>
            <a:spLocks noChangeShapeType="1"/>
          </p:cNvSpPr>
          <p:nvPr/>
        </p:nvSpPr>
        <p:spPr bwMode="auto">
          <a:xfrm>
            <a:off x="4199732" y="2324900"/>
            <a:ext cx="0" cy="1428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199" name="Line 148"/>
          <p:cNvSpPr>
            <a:spLocks noChangeShapeType="1"/>
          </p:cNvSpPr>
          <p:nvPr/>
        </p:nvSpPr>
        <p:spPr bwMode="auto">
          <a:xfrm>
            <a:off x="3502821" y="3023399"/>
            <a:ext cx="1322387"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00" name="AutoShape 149"/>
          <p:cNvSpPr>
            <a:spLocks noChangeArrowheads="1"/>
          </p:cNvSpPr>
          <p:nvPr/>
        </p:nvSpPr>
        <p:spPr bwMode="auto">
          <a:xfrm>
            <a:off x="3283746" y="3218662"/>
            <a:ext cx="439737" cy="225425"/>
          </a:xfrm>
          <a:prstGeom prst="roundRect">
            <a:avLst>
              <a:gd name="adj" fmla="val 16657"/>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201" name="Line 150"/>
          <p:cNvSpPr>
            <a:spLocks noChangeShapeType="1"/>
          </p:cNvSpPr>
          <p:nvPr/>
        </p:nvSpPr>
        <p:spPr bwMode="auto">
          <a:xfrm>
            <a:off x="3483770" y="3034511"/>
            <a:ext cx="0" cy="17938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02" name="Rectangle 151"/>
          <p:cNvSpPr>
            <a:spLocks noChangeArrowheads="1"/>
          </p:cNvSpPr>
          <p:nvPr/>
        </p:nvSpPr>
        <p:spPr bwMode="auto">
          <a:xfrm>
            <a:off x="3434558" y="3252000"/>
            <a:ext cx="200025"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100">
                <a:solidFill>
                  <a:srgbClr val="000000"/>
                </a:solidFill>
              </a:rPr>
              <a:t>C</a:t>
            </a:r>
            <a:r>
              <a:rPr lang="en-US" altLang="en-US" sz="1100" baseline="-25000">
                <a:solidFill>
                  <a:srgbClr val="000000"/>
                </a:solidFill>
              </a:rPr>
              <a:t>1</a:t>
            </a:r>
            <a:endParaRPr lang="en-US" altLang="en-US" sz="1100">
              <a:solidFill>
                <a:srgbClr val="000000"/>
              </a:solidFill>
            </a:endParaRPr>
          </a:p>
        </p:txBody>
      </p:sp>
      <p:sp>
        <p:nvSpPr>
          <p:cNvPr id="6203" name="AutoShape 152"/>
          <p:cNvSpPr>
            <a:spLocks noChangeArrowheads="1"/>
          </p:cNvSpPr>
          <p:nvPr/>
        </p:nvSpPr>
        <p:spPr bwMode="auto">
          <a:xfrm>
            <a:off x="4637882" y="3207550"/>
            <a:ext cx="425450" cy="236537"/>
          </a:xfrm>
          <a:prstGeom prst="roundRect">
            <a:avLst>
              <a:gd name="adj" fmla="val 16657"/>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204" name="Line 153"/>
          <p:cNvSpPr>
            <a:spLocks noChangeShapeType="1"/>
          </p:cNvSpPr>
          <p:nvPr/>
        </p:nvSpPr>
        <p:spPr bwMode="auto">
          <a:xfrm>
            <a:off x="4836320" y="3037686"/>
            <a:ext cx="0" cy="15875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05" name="AutoShape 154"/>
          <p:cNvSpPr>
            <a:spLocks noChangeArrowheads="1"/>
          </p:cNvSpPr>
          <p:nvPr/>
        </p:nvSpPr>
        <p:spPr bwMode="auto">
          <a:xfrm>
            <a:off x="3971132" y="3215486"/>
            <a:ext cx="431800" cy="230188"/>
          </a:xfrm>
          <a:prstGeom prst="roundRect">
            <a:avLst>
              <a:gd name="adj" fmla="val 16657"/>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206" name="Rectangle 155"/>
          <p:cNvSpPr>
            <a:spLocks noChangeArrowheads="1"/>
          </p:cNvSpPr>
          <p:nvPr/>
        </p:nvSpPr>
        <p:spPr bwMode="auto">
          <a:xfrm>
            <a:off x="4120358" y="3247237"/>
            <a:ext cx="200025"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100">
                <a:solidFill>
                  <a:srgbClr val="000000"/>
                </a:solidFill>
              </a:rPr>
              <a:t>C</a:t>
            </a:r>
            <a:r>
              <a:rPr lang="en-US" altLang="en-US" sz="1100" baseline="-25000">
                <a:solidFill>
                  <a:srgbClr val="000000"/>
                </a:solidFill>
              </a:rPr>
              <a:t>2</a:t>
            </a:r>
            <a:endParaRPr lang="en-US" altLang="en-US" sz="1100">
              <a:solidFill>
                <a:srgbClr val="000000"/>
              </a:solidFill>
            </a:endParaRPr>
          </a:p>
        </p:txBody>
      </p:sp>
      <p:sp>
        <p:nvSpPr>
          <p:cNvPr id="6207" name="Rectangle 156"/>
          <p:cNvSpPr>
            <a:spLocks noChangeArrowheads="1"/>
          </p:cNvSpPr>
          <p:nvPr/>
        </p:nvSpPr>
        <p:spPr bwMode="auto">
          <a:xfrm>
            <a:off x="4348958" y="3656812"/>
            <a:ext cx="214313"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100">
                <a:solidFill>
                  <a:srgbClr val="000000"/>
                </a:solidFill>
              </a:rPr>
              <a:t>C</a:t>
            </a:r>
            <a:r>
              <a:rPr lang="en-US" altLang="en-US" sz="1100" baseline="-25000">
                <a:solidFill>
                  <a:srgbClr val="000000"/>
                </a:solidFill>
              </a:rPr>
              <a:t>2</a:t>
            </a:r>
            <a:endParaRPr lang="en-US" altLang="en-US" sz="1100">
              <a:solidFill>
                <a:srgbClr val="000000"/>
              </a:solidFill>
            </a:endParaRPr>
          </a:p>
        </p:txBody>
      </p:sp>
      <p:sp>
        <p:nvSpPr>
          <p:cNvPr id="6208" name="Oval 157"/>
          <p:cNvSpPr>
            <a:spLocks noChangeArrowheads="1"/>
          </p:cNvSpPr>
          <p:nvPr/>
        </p:nvSpPr>
        <p:spPr bwMode="auto">
          <a:xfrm>
            <a:off x="3429796" y="3437737"/>
            <a:ext cx="136525" cy="111125"/>
          </a:xfrm>
          <a:prstGeom prst="ellipse">
            <a:avLst/>
          </a:pr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6209" name="Rectangle 158"/>
          <p:cNvSpPr>
            <a:spLocks noChangeArrowheads="1"/>
          </p:cNvSpPr>
          <p:nvPr/>
        </p:nvSpPr>
        <p:spPr bwMode="auto">
          <a:xfrm>
            <a:off x="4044157" y="3656812"/>
            <a:ext cx="1793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700">
                <a:solidFill>
                  <a:srgbClr val="000000"/>
                </a:solidFill>
                <a:latin typeface="Arial" panose="020B0604020202020204" pitchFamily="34" charset="0"/>
              </a:rPr>
              <a:t>-2</a:t>
            </a:r>
          </a:p>
        </p:txBody>
      </p:sp>
      <p:sp>
        <p:nvSpPr>
          <p:cNvPr id="6210" name="Rectangle 159"/>
          <p:cNvSpPr>
            <a:spLocks noChangeArrowheads="1"/>
          </p:cNvSpPr>
          <p:nvPr/>
        </p:nvSpPr>
        <p:spPr bwMode="auto">
          <a:xfrm>
            <a:off x="3891757" y="3656812"/>
            <a:ext cx="312738"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100">
                <a:solidFill>
                  <a:srgbClr val="000000"/>
                </a:solidFill>
                <a:latin typeface="Arial" panose="020B0604020202020204" pitchFamily="34" charset="0"/>
              </a:rPr>
              <a:t>10</a:t>
            </a:r>
          </a:p>
        </p:txBody>
      </p:sp>
      <p:sp>
        <p:nvSpPr>
          <p:cNvPr id="6211" name="Rectangle 160"/>
          <p:cNvSpPr>
            <a:spLocks noChangeArrowheads="1"/>
          </p:cNvSpPr>
          <p:nvPr/>
        </p:nvSpPr>
        <p:spPr bwMode="auto">
          <a:xfrm>
            <a:off x="2570560" y="4147348"/>
            <a:ext cx="2140743" cy="92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600" dirty="0">
                <a:solidFill>
                  <a:srgbClr val="000000"/>
                </a:solidFill>
              </a:rPr>
              <a:t>10         N * A</a:t>
            </a:r>
          </a:p>
          <a:p>
            <a:pPr>
              <a:spcBef>
                <a:spcPct val="0"/>
              </a:spcBef>
              <a:buFontTx/>
              <a:buNone/>
            </a:pPr>
            <a:r>
              <a:rPr lang="en-US" altLang="en-US" sz="1600" dirty="0">
                <a:solidFill>
                  <a:srgbClr val="000000"/>
                </a:solidFill>
              </a:rPr>
              <a:t>10	 </a:t>
            </a:r>
            <a:r>
              <a:rPr lang="en-US" altLang="en-US" sz="1600" dirty="0" smtClean="0">
                <a:solidFill>
                  <a:srgbClr val="000000"/>
                </a:solidFill>
              </a:rPr>
              <a:t>    N </a:t>
            </a:r>
            <a:r>
              <a:rPr lang="en-US" altLang="en-US" sz="1600" dirty="0">
                <a:solidFill>
                  <a:srgbClr val="000000"/>
                </a:solidFill>
              </a:rPr>
              <a:t>* C</a:t>
            </a:r>
            <a:r>
              <a:rPr lang="en-US" altLang="en-US" sz="1600" baseline="-25000" dirty="0">
                <a:solidFill>
                  <a:srgbClr val="000000"/>
                </a:solidFill>
              </a:rPr>
              <a:t>1</a:t>
            </a:r>
            <a:r>
              <a:rPr lang="en-US" altLang="en-US" sz="1600" dirty="0">
                <a:solidFill>
                  <a:srgbClr val="000000"/>
                </a:solidFill>
              </a:rPr>
              <a:t> * SW</a:t>
            </a:r>
          </a:p>
          <a:p>
            <a:pPr>
              <a:spcBef>
                <a:spcPct val="0"/>
              </a:spcBef>
              <a:buFontTx/>
              <a:buNone/>
            </a:pPr>
            <a:r>
              <a:rPr lang="en-US" altLang="en-US" sz="1600" dirty="0">
                <a:solidFill>
                  <a:srgbClr val="000000"/>
                </a:solidFill>
              </a:rPr>
              <a:t>10         N * C</a:t>
            </a:r>
            <a:r>
              <a:rPr lang="en-US" altLang="en-US" sz="1600" baseline="-25000" dirty="0">
                <a:solidFill>
                  <a:srgbClr val="000000"/>
                </a:solidFill>
              </a:rPr>
              <a:t>1</a:t>
            </a:r>
            <a:r>
              <a:rPr lang="en-US" altLang="en-US" sz="1600" dirty="0">
                <a:solidFill>
                  <a:srgbClr val="000000"/>
                </a:solidFill>
              </a:rPr>
              <a:t> * C</a:t>
            </a:r>
            <a:r>
              <a:rPr lang="en-US" altLang="en-US" sz="1600" baseline="-25000" dirty="0">
                <a:solidFill>
                  <a:srgbClr val="000000"/>
                </a:solidFill>
              </a:rPr>
              <a:t>2</a:t>
            </a:r>
            <a:r>
              <a:rPr lang="en-US" altLang="en-US" sz="1600" dirty="0">
                <a:solidFill>
                  <a:srgbClr val="000000"/>
                </a:solidFill>
              </a:rPr>
              <a:t> * C</a:t>
            </a:r>
            <a:r>
              <a:rPr lang="en-US" altLang="en-US" sz="1600" baseline="-25000" dirty="0">
                <a:solidFill>
                  <a:srgbClr val="000000"/>
                </a:solidFill>
              </a:rPr>
              <a:t>3</a:t>
            </a:r>
            <a:endParaRPr lang="en-US" altLang="en-US" sz="1600" dirty="0">
              <a:solidFill>
                <a:srgbClr val="000000"/>
              </a:solidFill>
            </a:endParaRPr>
          </a:p>
        </p:txBody>
      </p:sp>
      <p:sp>
        <p:nvSpPr>
          <p:cNvPr id="6212" name="Rectangle 161"/>
          <p:cNvSpPr>
            <a:spLocks noChangeArrowheads="1"/>
          </p:cNvSpPr>
          <p:nvPr/>
        </p:nvSpPr>
        <p:spPr bwMode="auto">
          <a:xfrm>
            <a:off x="2794399" y="4639473"/>
            <a:ext cx="424094"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700" dirty="0">
                <a:solidFill>
                  <a:srgbClr val="000000"/>
                </a:solidFill>
              </a:rPr>
              <a:t>-10</a:t>
            </a:r>
          </a:p>
        </p:txBody>
      </p:sp>
      <p:sp>
        <p:nvSpPr>
          <p:cNvPr id="6213" name="Rectangle 162"/>
          <p:cNvSpPr>
            <a:spLocks noChangeArrowheads="1"/>
          </p:cNvSpPr>
          <p:nvPr/>
        </p:nvSpPr>
        <p:spPr bwMode="auto">
          <a:xfrm>
            <a:off x="2810272" y="4167191"/>
            <a:ext cx="283855" cy="19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700" dirty="0">
                <a:solidFill>
                  <a:srgbClr val="000000"/>
                </a:solidFill>
              </a:rPr>
              <a:t>-7</a:t>
            </a:r>
          </a:p>
        </p:txBody>
      </p:sp>
      <p:sp>
        <p:nvSpPr>
          <p:cNvPr id="6214" name="Rectangle 163"/>
          <p:cNvSpPr>
            <a:spLocks noChangeArrowheads="1"/>
          </p:cNvSpPr>
          <p:nvPr/>
        </p:nvSpPr>
        <p:spPr bwMode="auto">
          <a:xfrm>
            <a:off x="5218909" y="5078417"/>
            <a:ext cx="2481262" cy="1437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600" b="1" dirty="0">
                <a:solidFill>
                  <a:srgbClr val="000000"/>
                </a:solidFill>
              </a:rPr>
              <a:t>Prevention Sets</a:t>
            </a:r>
          </a:p>
          <a:p>
            <a:pPr>
              <a:spcBef>
                <a:spcPct val="0"/>
              </a:spcBef>
              <a:buFontTx/>
              <a:buNone/>
            </a:pPr>
            <a:r>
              <a:rPr lang="en-US" altLang="en-US" sz="1600" b="1" dirty="0">
                <a:solidFill>
                  <a:srgbClr val="000000"/>
                </a:solidFill>
              </a:rPr>
              <a:t>       Level 2</a:t>
            </a:r>
          </a:p>
          <a:p>
            <a:pPr>
              <a:spcBef>
                <a:spcPct val="45000"/>
              </a:spcBef>
              <a:buFontTx/>
              <a:buNone/>
            </a:pPr>
            <a:r>
              <a:rPr lang="en-US" altLang="en-US" sz="1600" dirty="0">
                <a:solidFill>
                  <a:srgbClr val="000000"/>
                </a:solidFill>
                <a:latin typeface="Arial" panose="020B0604020202020204" pitchFamily="34" charset="0"/>
              </a:rPr>
              <a:t>(N*A) *</a:t>
            </a:r>
          </a:p>
          <a:p>
            <a:pPr>
              <a:spcBef>
                <a:spcPct val="0"/>
              </a:spcBef>
              <a:buFontTx/>
              <a:buNone/>
            </a:pPr>
            <a:r>
              <a:rPr lang="en-US" altLang="en-US" sz="1600" dirty="0">
                <a:solidFill>
                  <a:srgbClr val="000000"/>
                </a:solidFill>
                <a:latin typeface="Arial" panose="020B0604020202020204" pitchFamily="34" charset="0"/>
              </a:rPr>
              <a:t>(N*C</a:t>
            </a:r>
            <a:r>
              <a:rPr lang="en-US" altLang="en-US" sz="1600" baseline="-25000" dirty="0">
                <a:solidFill>
                  <a:srgbClr val="000000"/>
                </a:solidFill>
                <a:latin typeface="Arial" panose="020B0604020202020204" pitchFamily="34" charset="0"/>
              </a:rPr>
              <a:t>1</a:t>
            </a:r>
            <a:r>
              <a:rPr lang="en-US" altLang="en-US" sz="1600" dirty="0">
                <a:solidFill>
                  <a:srgbClr val="000000"/>
                </a:solidFill>
                <a:latin typeface="Arial" panose="020B0604020202020204" pitchFamily="34" charset="0"/>
              </a:rPr>
              <a:t> + N*SW + C</a:t>
            </a:r>
            <a:r>
              <a:rPr lang="en-US" altLang="en-US" sz="1600" baseline="-25000" dirty="0">
                <a:solidFill>
                  <a:srgbClr val="000000"/>
                </a:solidFill>
                <a:latin typeface="Arial" panose="020B0604020202020204" pitchFamily="34" charset="0"/>
              </a:rPr>
              <a:t>1</a:t>
            </a:r>
            <a:r>
              <a:rPr lang="en-US" altLang="en-US" sz="1600" dirty="0">
                <a:solidFill>
                  <a:srgbClr val="000000"/>
                </a:solidFill>
                <a:latin typeface="Arial" panose="020B0604020202020204" pitchFamily="34" charset="0"/>
              </a:rPr>
              <a:t>*SW ) *</a:t>
            </a:r>
          </a:p>
          <a:p>
            <a:pPr>
              <a:spcBef>
                <a:spcPct val="0"/>
              </a:spcBef>
              <a:buFontTx/>
              <a:buNone/>
            </a:pPr>
            <a:r>
              <a:rPr lang="en-US" altLang="en-US" sz="1600" dirty="0">
                <a:solidFill>
                  <a:srgbClr val="000000"/>
                </a:solidFill>
                <a:latin typeface="Arial" panose="020B0604020202020204" pitchFamily="34" charset="0"/>
              </a:rPr>
              <a:t>(N*C</a:t>
            </a:r>
            <a:r>
              <a:rPr lang="en-US" altLang="en-US" sz="1600" baseline="-25000" dirty="0">
                <a:solidFill>
                  <a:srgbClr val="000000"/>
                </a:solidFill>
                <a:latin typeface="Arial" panose="020B0604020202020204" pitchFamily="34" charset="0"/>
              </a:rPr>
              <a:t>1</a:t>
            </a:r>
            <a:r>
              <a:rPr lang="en-US" altLang="en-US" sz="1600" dirty="0">
                <a:solidFill>
                  <a:srgbClr val="000000"/>
                </a:solidFill>
                <a:latin typeface="Arial" panose="020B0604020202020204" pitchFamily="34" charset="0"/>
              </a:rPr>
              <a:t> + N*C</a:t>
            </a:r>
            <a:r>
              <a:rPr lang="en-US" altLang="en-US" sz="1600" baseline="-25000" dirty="0">
                <a:solidFill>
                  <a:srgbClr val="000000"/>
                </a:solidFill>
                <a:latin typeface="Arial" panose="020B0604020202020204" pitchFamily="34" charset="0"/>
              </a:rPr>
              <a:t>2</a:t>
            </a:r>
            <a:r>
              <a:rPr lang="en-US" altLang="en-US" sz="1600" dirty="0">
                <a:solidFill>
                  <a:srgbClr val="000000"/>
                </a:solidFill>
                <a:latin typeface="Arial" panose="020B0604020202020204" pitchFamily="34" charset="0"/>
              </a:rPr>
              <a:t> + N*C</a:t>
            </a:r>
            <a:r>
              <a:rPr lang="en-US" altLang="en-US" sz="1600" baseline="-25000" dirty="0">
                <a:solidFill>
                  <a:srgbClr val="000000"/>
                </a:solidFill>
                <a:latin typeface="Arial" panose="020B0604020202020204" pitchFamily="34" charset="0"/>
              </a:rPr>
              <a:t>3</a:t>
            </a:r>
            <a:r>
              <a:rPr lang="en-US" altLang="en-US" sz="1600" dirty="0">
                <a:solidFill>
                  <a:srgbClr val="000000"/>
                </a:solidFill>
                <a:latin typeface="Arial" panose="020B0604020202020204" pitchFamily="34" charset="0"/>
              </a:rPr>
              <a:t> +</a:t>
            </a:r>
          </a:p>
          <a:p>
            <a:pPr>
              <a:spcBef>
                <a:spcPct val="0"/>
              </a:spcBef>
              <a:buFontTx/>
              <a:buNone/>
            </a:pPr>
            <a:r>
              <a:rPr lang="en-US" altLang="en-US" sz="1600" dirty="0">
                <a:solidFill>
                  <a:srgbClr val="000000"/>
                </a:solidFill>
                <a:latin typeface="Arial" panose="020B0604020202020204" pitchFamily="34" charset="0"/>
              </a:rPr>
              <a:t> C</a:t>
            </a:r>
            <a:r>
              <a:rPr lang="en-US" altLang="en-US" sz="1600" baseline="-25000" dirty="0">
                <a:solidFill>
                  <a:srgbClr val="000000"/>
                </a:solidFill>
                <a:latin typeface="Arial" panose="020B0604020202020204" pitchFamily="34" charset="0"/>
              </a:rPr>
              <a:t>1</a:t>
            </a:r>
            <a:r>
              <a:rPr lang="en-US" altLang="en-US" sz="1600" dirty="0">
                <a:solidFill>
                  <a:srgbClr val="000000"/>
                </a:solidFill>
                <a:latin typeface="Arial" panose="020B0604020202020204" pitchFamily="34" charset="0"/>
              </a:rPr>
              <a:t>*C</a:t>
            </a:r>
            <a:r>
              <a:rPr lang="en-US" altLang="en-US" sz="1600" baseline="-25000" dirty="0">
                <a:solidFill>
                  <a:srgbClr val="000000"/>
                </a:solidFill>
                <a:latin typeface="Arial" panose="020B0604020202020204" pitchFamily="34" charset="0"/>
              </a:rPr>
              <a:t>2</a:t>
            </a:r>
            <a:r>
              <a:rPr lang="en-US" altLang="en-US" sz="1600" dirty="0">
                <a:solidFill>
                  <a:srgbClr val="000000"/>
                </a:solidFill>
                <a:latin typeface="Arial" panose="020B0604020202020204" pitchFamily="34" charset="0"/>
              </a:rPr>
              <a:t> + C</a:t>
            </a:r>
            <a:r>
              <a:rPr lang="en-US" altLang="en-US" sz="1600" baseline="-25000" dirty="0">
                <a:solidFill>
                  <a:srgbClr val="000000"/>
                </a:solidFill>
                <a:latin typeface="Arial" panose="020B0604020202020204" pitchFamily="34" charset="0"/>
              </a:rPr>
              <a:t>1</a:t>
            </a:r>
            <a:r>
              <a:rPr lang="en-US" altLang="en-US" sz="1600" dirty="0">
                <a:solidFill>
                  <a:srgbClr val="000000"/>
                </a:solidFill>
                <a:latin typeface="Arial" panose="020B0604020202020204" pitchFamily="34" charset="0"/>
              </a:rPr>
              <a:t>*C</a:t>
            </a:r>
            <a:r>
              <a:rPr lang="en-US" altLang="en-US" sz="1600" baseline="-25000" dirty="0">
                <a:solidFill>
                  <a:srgbClr val="000000"/>
                </a:solidFill>
                <a:latin typeface="Arial" panose="020B0604020202020204" pitchFamily="34" charset="0"/>
              </a:rPr>
              <a:t>3</a:t>
            </a:r>
            <a:r>
              <a:rPr lang="en-US" altLang="en-US" sz="1600" dirty="0">
                <a:solidFill>
                  <a:srgbClr val="000000"/>
                </a:solidFill>
                <a:latin typeface="Arial" panose="020B0604020202020204" pitchFamily="34" charset="0"/>
              </a:rPr>
              <a:t> + C</a:t>
            </a:r>
            <a:r>
              <a:rPr lang="en-US" altLang="en-US" sz="1600" baseline="-25000" dirty="0">
                <a:solidFill>
                  <a:srgbClr val="000000"/>
                </a:solidFill>
                <a:latin typeface="Arial" panose="020B0604020202020204" pitchFamily="34" charset="0"/>
              </a:rPr>
              <a:t>2</a:t>
            </a:r>
            <a:r>
              <a:rPr lang="en-US" altLang="en-US" sz="1600" dirty="0">
                <a:solidFill>
                  <a:srgbClr val="000000"/>
                </a:solidFill>
                <a:latin typeface="Arial" panose="020B0604020202020204" pitchFamily="34" charset="0"/>
              </a:rPr>
              <a:t>*C</a:t>
            </a:r>
            <a:r>
              <a:rPr lang="en-US" altLang="en-US" sz="1600" baseline="-25000" dirty="0">
                <a:solidFill>
                  <a:srgbClr val="000000"/>
                </a:solidFill>
                <a:latin typeface="Arial" panose="020B0604020202020204" pitchFamily="34" charset="0"/>
              </a:rPr>
              <a:t>3</a:t>
            </a:r>
            <a:r>
              <a:rPr lang="en-US" altLang="en-US" sz="1600" dirty="0">
                <a:solidFill>
                  <a:srgbClr val="000000"/>
                </a:solidFill>
                <a:latin typeface="Arial" panose="020B0604020202020204" pitchFamily="34" charset="0"/>
              </a:rPr>
              <a:t> </a:t>
            </a:r>
            <a:r>
              <a:rPr lang="en-US" altLang="en-US" sz="1600" dirty="0">
                <a:solidFill>
                  <a:srgbClr val="000000"/>
                </a:solidFill>
              </a:rPr>
              <a:t>).</a:t>
            </a:r>
          </a:p>
        </p:txBody>
      </p:sp>
      <p:grpSp>
        <p:nvGrpSpPr>
          <p:cNvPr id="6216" name="Group 166"/>
          <p:cNvGrpSpPr>
            <a:grpSpLocks/>
          </p:cNvGrpSpPr>
          <p:nvPr/>
        </p:nvGrpSpPr>
        <p:grpSpPr bwMode="auto">
          <a:xfrm>
            <a:off x="4120358" y="3444087"/>
            <a:ext cx="201613" cy="157163"/>
            <a:chOff x="1728" y="2496"/>
            <a:chExt cx="127" cy="99"/>
          </a:xfrm>
        </p:grpSpPr>
        <p:sp>
          <p:nvSpPr>
            <p:cNvPr id="6247" name="Freeform 167"/>
            <p:cNvSpPr>
              <a:spLocks/>
            </p:cNvSpPr>
            <p:nvPr/>
          </p:nvSpPr>
          <p:spPr bwMode="auto">
            <a:xfrm>
              <a:off x="1731" y="2559"/>
              <a:ext cx="124" cy="36"/>
            </a:xfrm>
            <a:custGeom>
              <a:avLst/>
              <a:gdLst>
                <a:gd name="T0" fmla="*/ 67 w 137"/>
                <a:gd name="T1" fmla="*/ 18 h 40"/>
                <a:gd name="T2" fmla="*/ 66 w 137"/>
                <a:gd name="T3" fmla="*/ 14 h 40"/>
                <a:gd name="T4" fmla="*/ 63 w 137"/>
                <a:gd name="T5" fmla="*/ 11 h 40"/>
                <a:gd name="T6" fmla="*/ 60 w 137"/>
                <a:gd name="T7" fmla="*/ 8 h 40"/>
                <a:gd name="T8" fmla="*/ 55 w 137"/>
                <a:gd name="T9" fmla="*/ 5 h 40"/>
                <a:gd name="T10" fmla="*/ 51 w 137"/>
                <a:gd name="T11" fmla="*/ 5 h 40"/>
                <a:gd name="T12" fmla="*/ 46 w 137"/>
                <a:gd name="T13" fmla="*/ 4 h 40"/>
                <a:gd name="T14" fmla="*/ 39 w 137"/>
                <a:gd name="T15" fmla="*/ 2 h 40"/>
                <a:gd name="T16" fmla="*/ 34 w 137"/>
                <a:gd name="T17" fmla="*/ 0 h 40"/>
                <a:gd name="T18" fmla="*/ 28 w 137"/>
                <a:gd name="T19" fmla="*/ 2 h 40"/>
                <a:gd name="T20" fmla="*/ 22 w 137"/>
                <a:gd name="T21" fmla="*/ 4 h 40"/>
                <a:gd name="T22" fmla="*/ 16 w 137"/>
                <a:gd name="T23" fmla="*/ 5 h 40"/>
                <a:gd name="T24" fmla="*/ 12 w 137"/>
                <a:gd name="T25" fmla="*/ 5 h 40"/>
                <a:gd name="T26" fmla="*/ 7 w 137"/>
                <a:gd name="T27" fmla="*/ 9 h 40"/>
                <a:gd name="T28" fmla="*/ 5 w 137"/>
                <a:gd name="T29" fmla="*/ 12 h 40"/>
                <a:gd name="T30" fmla="*/ 2 w 137"/>
                <a:gd name="T31" fmla="*/ 15 h 40"/>
                <a:gd name="T32" fmla="*/ 0 w 137"/>
                <a:gd name="T33" fmla="*/ 19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37" h="40">
                  <a:moveTo>
                    <a:pt x="136" y="37"/>
                  </a:moveTo>
                  <a:lnTo>
                    <a:pt x="132" y="29"/>
                  </a:lnTo>
                  <a:lnTo>
                    <a:pt x="127" y="22"/>
                  </a:lnTo>
                  <a:lnTo>
                    <a:pt x="120" y="16"/>
                  </a:lnTo>
                  <a:lnTo>
                    <a:pt x="112" y="10"/>
                  </a:lnTo>
                  <a:lnTo>
                    <a:pt x="102" y="7"/>
                  </a:lnTo>
                  <a:lnTo>
                    <a:pt x="92" y="4"/>
                  </a:lnTo>
                  <a:lnTo>
                    <a:pt x="80" y="2"/>
                  </a:lnTo>
                  <a:lnTo>
                    <a:pt x="69" y="0"/>
                  </a:lnTo>
                  <a:lnTo>
                    <a:pt x="56" y="2"/>
                  </a:lnTo>
                  <a:lnTo>
                    <a:pt x="44" y="4"/>
                  </a:lnTo>
                  <a:lnTo>
                    <a:pt x="33" y="8"/>
                  </a:lnTo>
                  <a:lnTo>
                    <a:pt x="24" y="11"/>
                  </a:lnTo>
                  <a:lnTo>
                    <a:pt x="14" y="17"/>
                  </a:lnTo>
                  <a:lnTo>
                    <a:pt x="8" y="24"/>
                  </a:lnTo>
                  <a:lnTo>
                    <a:pt x="2" y="31"/>
                  </a:lnTo>
                  <a:lnTo>
                    <a:pt x="0" y="39"/>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48" name="Freeform 168"/>
            <p:cNvSpPr>
              <a:spLocks/>
            </p:cNvSpPr>
            <p:nvPr/>
          </p:nvSpPr>
          <p:spPr bwMode="auto">
            <a:xfrm>
              <a:off x="1728" y="2496"/>
              <a:ext cx="127" cy="97"/>
            </a:xfrm>
            <a:custGeom>
              <a:avLst/>
              <a:gdLst>
                <a:gd name="T0" fmla="*/ 69 w 140"/>
                <a:gd name="T1" fmla="*/ 43 h 110"/>
                <a:gd name="T2" fmla="*/ 69 w 140"/>
                <a:gd name="T3" fmla="*/ 34 h 110"/>
                <a:gd name="T4" fmla="*/ 67 w 140"/>
                <a:gd name="T5" fmla="*/ 26 h 110"/>
                <a:gd name="T6" fmla="*/ 63 w 140"/>
                <a:gd name="T7" fmla="*/ 18 h 110"/>
                <a:gd name="T8" fmla="*/ 59 w 140"/>
                <a:gd name="T9" fmla="*/ 11 h 110"/>
                <a:gd name="T10" fmla="*/ 54 w 140"/>
                <a:gd name="T11" fmla="*/ 7 h 110"/>
                <a:gd name="T12" fmla="*/ 48 w 140"/>
                <a:gd name="T13" fmla="*/ 4 h 110"/>
                <a:gd name="T14" fmla="*/ 42 w 140"/>
                <a:gd name="T15" fmla="*/ 2 h 110"/>
                <a:gd name="T16" fmla="*/ 36 w 140"/>
                <a:gd name="T17" fmla="*/ 0 h 110"/>
                <a:gd name="T18" fmla="*/ 30 w 140"/>
                <a:gd name="T19" fmla="*/ 2 h 110"/>
                <a:gd name="T20" fmla="*/ 24 w 140"/>
                <a:gd name="T21" fmla="*/ 4 h 110"/>
                <a:gd name="T22" fmla="*/ 18 w 140"/>
                <a:gd name="T23" fmla="*/ 7 h 110"/>
                <a:gd name="T24" fmla="*/ 14 w 140"/>
                <a:gd name="T25" fmla="*/ 11 h 110"/>
                <a:gd name="T26" fmla="*/ 9 w 140"/>
                <a:gd name="T27" fmla="*/ 18 h 110"/>
                <a:gd name="T28" fmla="*/ 5 w 140"/>
                <a:gd name="T29" fmla="*/ 26 h 110"/>
                <a:gd name="T30" fmla="*/ 3 w 140"/>
                <a:gd name="T31" fmla="*/ 34 h 110"/>
                <a:gd name="T32" fmla="*/ 0 w 140"/>
                <a:gd name="T33" fmla="*/ 45 h 11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0" h="110">
                  <a:moveTo>
                    <a:pt x="139" y="107"/>
                  </a:moveTo>
                  <a:lnTo>
                    <a:pt x="137" y="82"/>
                  </a:lnTo>
                  <a:lnTo>
                    <a:pt x="132" y="61"/>
                  </a:lnTo>
                  <a:lnTo>
                    <a:pt x="125" y="42"/>
                  </a:lnTo>
                  <a:lnTo>
                    <a:pt x="117" y="27"/>
                  </a:lnTo>
                  <a:lnTo>
                    <a:pt x="106" y="16"/>
                  </a:lnTo>
                  <a:lnTo>
                    <a:pt x="95" y="7"/>
                  </a:lnTo>
                  <a:lnTo>
                    <a:pt x="83" y="2"/>
                  </a:lnTo>
                  <a:lnTo>
                    <a:pt x="72" y="0"/>
                  </a:lnTo>
                  <a:lnTo>
                    <a:pt x="59" y="2"/>
                  </a:lnTo>
                  <a:lnTo>
                    <a:pt x="47" y="8"/>
                  </a:lnTo>
                  <a:lnTo>
                    <a:pt x="36" y="16"/>
                  </a:lnTo>
                  <a:lnTo>
                    <a:pt x="26" y="28"/>
                  </a:lnTo>
                  <a:lnTo>
                    <a:pt x="16" y="43"/>
                  </a:lnTo>
                  <a:lnTo>
                    <a:pt x="9" y="62"/>
                  </a:lnTo>
                  <a:lnTo>
                    <a:pt x="3" y="84"/>
                  </a:lnTo>
                  <a:lnTo>
                    <a:pt x="0" y="109"/>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grpSp>
      <p:sp>
        <p:nvSpPr>
          <p:cNvPr id="6217" name="Freeform 169"/>
          <p:cNvSpPr>
            <a:spLocks/>
          </p:cNvSpPr>
          <p:nvPr/>
        </p:nvSpPr>
        <p:spPr bwMode="auto">
          <a:xfrm>
            <a:off x="4729957" y="3536161"/>
            <a:ext cx="196850" cy="57150"/>
          </a:xfrm>
          <a:custGeom>
            <a:avLst/>
            <a:gdLst>
              <a:gd name="T0" fmla="*/ 2147483647 w 137"/>
              <a:gd name="T1" fmla="*/ 2147483647 h 40"/>
              <a:gd name="T2" fmla="*/ 2147483647 w 137"/>
              <a:gd name="T3" fmla="*/ 2147483647 h 40"/>
              <a:gd name="T4" fmla="*/ 2147483647 w 137"/>
              <a:gd name="T5" fmla="*/ 2147483647 h 40"/>
              <a:gd name="T6" fmla="*/ 2147483647 w 137"/>
              <a:gd name="T7" fmla="*/ 2147483647 h 40"/>
              <a:gd name="T8" fmla="*/ 2147483647 w 137"/>
              <a:gd name="T9" fmla="*/ 2147483647 h 40"/>
              <a:gd name="T10" fmla="*/ 2147483647 w 137"/>
              <a:gd name="T11" fmla="*/ 2147483647 h 40"/>
              <a:gd name="T12" fmla="*/ 2147483647 w 137"/>
              <a:gd name="T13" fmla="*/ 2147483647 h 40"/>
              <a:gd name="T14" fmla="*/ 2147483647 w 137"/>
              <a:gd name="T15" fmla="*/ 2147483647 h 40"/>
              <a:gd name="T16" fmla="*/ 2147483647 w 137"/>
              <a:gd name="T17" fmla="*/ 0 h 40"/>
              <a:gd name="T18" fmla="*/ 2147483647 w 137"/>
              <a:gd name="T19" fmla="*/ 2147483647 h 40"/>
              <a:gd name="T20" fmla="*/ 2147483647 w 137"/>
              <a:gd name="T21" fmla="*/ 2147483647 h 40"/>
              <a:gd name="T22" fmla="*/ 2147483647 w 137"/>
              <a:gd name="T23" fmla="*/ 2147483647 h 40"/>
              <a:gd name="T24" fmla="*/ 2147483647 w 137"/>
              <a:gd name="T25" fmla="*/ 2147483647 h 40"/>
              <a:gd name="T26" fmla="*/ 2147483647 w 137"/>
              <a:gd name="T27" fmla="*/ 2147483647 h 40"/>
              <a:gd name="T28" fmla="*/ 2147483647 w 137"/>
              <a:gd name="T29" fmla="*/ 2147483647 h 40"/>
              <a:gd name="T30" fmla="*/ 2147483647 w 137"/>
              <a:gd name="T31" fmla="*/ 2147483647 h 40"/>
              <a:gd name="T32" fmla="*/ 0 w 137"/>
              <a:gd name="T33" fmla="*/ 2147483647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37" h="40">
                <a:moveTo>
                  <a:pt x="136" y="37"/>
                </a:moveTo>
                <a:lnTo>
                  <a:pt x="132" y="29"/>
                </a:lnTo>
                <a:lnTo>
                  <a:pt x="127" y="22"/>
                </a:lnTo>
                <a:lnTo>
                  <a:pt x="120" y="16"/>
                </a:lnTo>
                <a:lnTo>
                  <a:pt x="112" y="10"/>
                </a:lnTo>
                <a:lnTo>
                  <a:pt x="102" y="7"/>
                </a:lnTo>
                <a:lnTo>
                  <a:pt x="92" y="4"/>
                </a:lnTo>
                <a:lnTo>
                  <a:pt x="80" y="2"/>
                </a:lnTo>
                <a:lnTo>
                  <a:pt x="69" y="0"/>
                </a:lnTo>
                <a:lnTo>
                  <a:pt x="56" y="2"/>
                </a:lnTo>
                <a:lnTo>
                  <a:pt x="44" y="4"/>
                </a:lnTo>
                <a:lnTo>
                  <a:pt x="33" y="8"/>
                </a:lnTo>
                <a:lnTo>
                  <a:pt x="24" y="11"/>
                </a:lnTo>
                <a:lnTo>
                  <a:pt x="14" y="17"/>
                </a:lnTo>
                <a:lnTo>
                  <a:pt x="8" y="24"/>
                </a:lnTo>
                <a:lnTo>
                  <a:pt x="2" y="31"/>
                </a:lnTo>
                <a:lnTo>
                  <a:pt x="0" y="39"/>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18" name="Freeform 170"/>
          <p:cNvSpPr>
            <a:spLocks/>
          </p:cNvSpPr>
          <p:nvPr/>
        </p:nvSpPr>
        <p:spPr bwMode="auto">
          <a:xfrm>
            <a:off x="4725195" y="3444086"/>
            <a:ext cx="201612" cy="153988"/>
          </a:xfrm>
          <a:custGeom>
            <a:avLst/>
            <a:gdLst>
              <a:gd name="T0" fmla="*/ 2147483647 w 140"/>
              <a:gd name="T1" fmla="*/ 2147483647 h 110"/>
              <a:gd name="T2" fmla="*/ 2147483647 w 140"/>
              <a:gd name="T3" fmla="*/ 2147483647 h 110"/>
              <a:gd name="T4" fmla="*/ 2147483647 w 140"/>
              <a:gd name="T5" fmla="*/ 2147483647 h 110"/>
              <a:gd name="T6" fmla="*/ 2147483647 w 140"/>
              <a:gd name="T7" fmla="*/ 2147483647 h 110"/>
              <a:gd name="T8" fmla="*/ 2147483647 w 140"/>
              <a:gd name="T9" fmla="*/ 2147483647 h 110"/>
              <a:gd name="T10" fmla="*/ 2147483647 w 140"/>
              <a:gd name="T11" fmla="*/ 2147483647 h 110"/>
              <a:gd name="T12" fmla="*/ 2147483647 w 140"/>
              <a:gd name="T13" fmla="*/ 2147483647 h 110"/>
              <a:gd name="T14" fmla="*/ 2147483647 w 140"/>
              <a:gd name="T15" fmla="*/ 2147483647 h 110"/>
              <a:gd name="T16" fmla="*/ 2147483647 w 140"/>
              <a:gd name="T17" fmla="*/ 0 h 110"/>
              <a:gd name="T18" fmla="*/ 2147483647 w 140"/>
              <a:gd name="T19" fmla="*/ 2147483647 h 110"/>
              <a:gd name="T20" fmla="*/ 2147483647 w 140"/>
              <a:gd name="T21" fmla="*/ 2147483647 h 110"/>
              <a:gd name="T22" fmla="*/ 2147483647 w 140"/>
              <a:gd name="T23" fmla="*/ 2147483647 h 110"/>
              <a:gd name="T24" fmla="*/ 2147483647 w 140"/>
              <a:gd name="T25" fmla="*/ 2147483647 h 110"/>
              <a:gd name="T26" fmla="*/ 2147483647 w 140"/>
              <a:gd name="T27" fmla="*/ 2147483647 h 110"/>
              <a:gd name="T28" fmla="*/ 2147483647 w 140"/>
              <a:gd name="T29" fmla="*/ 2147483647 h 110"/>
              <a:gd name="T30" fmla="*/ 2147483647 w 140"/>
              <a:gd name="T31" fmla="*/ 2147483647 h 110"/>
              <a:gd name="T32" fmla="*/ 0 w 140"/>
              <a:gd name="T33" fmla="*/ 2147483647 h 11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0" h="110">
                <a:moveTo>
                  <a:pt x="139" y="107"/>
                </a:moveTo>
                <a:lnTo>
                  <a:pt x="137" y="82"/>
                </a:lnTo>
                <a:lnTo>
                  <a:pt x="132" y="61"/>
                </a:lnTo>
                <a:lnTo>
                  <a:pt x="125" y="42"/>
                </a:lnTo>
                <a:lnTo>
                  <a:pt x="117" y="27"/>
                </a:lnTo>
                <a:lnTo>
                  <a:pt x="106" y="16"/>
                </a:lnTo>
                <a:lnTo>
                  <a:pt x="95" y="7"/>
                </a:lnTo>
                <a:lnTo>
                  <a:pt x="83" y="2"/>
                </a:lnTo>
                <a:lnTo>
                  <a:pt x="72" y="0"/>
                </a:lnTo>
                <a:lnTo>
                  <a:pt x="59" y="2"/>
                </a:lnTo>
                <a:lnTo>
                  <a:pt x="47" y="8"/>
                </a:lnTo>
                <a:lnTo>
                  <a:pt x="36" y="16"/>
                </a:lnTo>
                <a:lnTo>
                  <a:pt x="26" y="28"/>
                </a:lnTo>
                <a:lnTo>
                  <a:pt x="16" y="43"/>
                </a:lnTo>
                <a:lnTo>
                  <a:pt x="9" y="62"/>
                </a:lnTo>
                <a:lnTo>
                  <a:pt x="3" y="84"/>
                </a:lnTo>
                <a:lnTo>
                  <a:pt x="0" y="109"/>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endParaRPr lang="en-US"/>
          </a:p>
        </p:txBody>
      </p:sp>
      <p:sp>
        <p:nvSpPr>
          <p:cNvPr id="6219" name="Line 171"/>
          <p:cNvSpPr>
            <a:spLocks noChangeShapeType="1"/>
          </p:cNvSpPr>
          <p:nvPr/>
        </p:nvSpPr>
        <p:spPr bwMode="auto">
          <a:xfrm>
            <a:off x="4196557" y="3580612"/>
            <a:ext cx="0" cy="320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20" name="Line 172"/>
          <p:cNvSpPr>
            <a:spLocks noChangeShapeType="1"/>
          </p:cNvSpPr>
          <p:nvPr/>
        </p:nvSpPr>
        <p:spPr bwMode="auto">
          <a:xfrm>
            <a:off x="4196557" y="3580612"/>
            <a:ext cx="0" cy="320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21" name="Line 173"/>
          <p:cNvSpPr>
            <a:spLocks noChangeShapeType="1"/>
          </p:cNvSpPr>
          <p:nvPr/>
        </p:nvSpPr>
        <p:spPr bwMode="auto">
          <a:xfrm>
            <a:off x="4196557" y="3733011"/>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22" name="Line 174"/>
          <p:cNvSpPr>
            <a:spLocks noChangeShapeType="1"/>
          </p:cNvSpPr>
          <p:nvPr/>
        </p:nvSpPr>
        <p:spPr bwMode="auto">
          <a:xfrm>
            <a:off x="4196557" y="3885411"/>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23" name="Line 175"/>
          <p:cNvSpPr>
            <a:spLocks noChangeShapeType="1"/>
          </p:cNvSpPr>
          <p:nvPr/>
        </p:nvSpPr>
        <p:spPr bwMode="auto">
          <a:xfrm>
            <a:off x="4806157" y="3733011"/>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24" name="Line 176"/>
          <p:cNvSpPr>
            <a:spLocks noChangeShapeType="1"/>
          </p:cNvSpPr>
          <p:nvPr/>
        </p:nvSpPr>
        <p:spPr bwMode="auto">
          <a:xfrm>
            <a:off x="4806157" y="3885411"/>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25" name="Rectangle 177"/>
          <p:cNvSpPr>
            <a:spLocks noChangeArrowheads="1"/>
          </p:cNvSpPr>
          <p:nvPr/>
        </p:nvSpPr>
        <p:spPr bwMode="auto">
          <a:xfrm>
            <a:off x="4348957" y="3885412"/>
            <a:ext cx="304800"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100">
                <a:solidFill>
                  <a:srgbClr val="000000"/>
                </a:solidFill>
              </a:rPr>
              <a:t>SW</a:t>
            </a:r>
          </a:p>
        </p:txBody>
      </p:sp>
      <p:sp>
        <p:nvSpPr>
          <p:cNvPr id="6226" name="Rectangle 178"/>
          <p:cNvSpPr>
            <a:spLocks noChangeArrowheads="1"/>
          </p:cNvSpPr>
          <p:nvPr/>
        </p:nvSpPr>
        <p:spPr bwMode="auto">
          <a:xfrm>
            <a:off x="4044157" y="3885412"/>
            <a:ext cx="1793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700">
                <a:solidFill>
                  <a:srgbClr val="000000"/>
                </a:solidFill>
                <a:latin typeface="Arial" panose="020B0604020202020204" pitchFamily="34" charset="0"/>
              </a:rPr>
              <a:t>-4</a:t>
            </a:r>
          </a:p>
        </p:txBody>
      </p:sp>
      <p:sp>
        <p:nvSpPr>
          <p:cNvPr id="6227" name="Rectangle 179"/>
          <p:cNvSpPr>
            <a:spLocks noChangeArrowheads="1"/>
          </p:cNvSpPr>
          <p:nvPr/>
        </p:nvSpPr>
        <p:spPr bwMode="auto">
          <a:xfrm>
            <a:off x="3891757" y="3885412"/>
            <a:ext cx="312738"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100">
                <a:solidFill>
                  <a:srgbClr val="000000"/>
                </a:solidFill>
                <a:latin typeface="Arial" panose="020B0604020202020204" pitchFamily="34" charset="0"/>
              </a:rPr>
              <a:t>10</a:t>
            </a:r>
          </a:p>
        </p:txBody>
      </p:sp>
      <p:sp>
        <p:nvSpPr>
          <p:cNvPr id="6228" name="Line 180"/>
          <p:cNvSpPr>
            <a:spLocks noChangeShapeType="1"/>
          </p:cNvSpPr>
          <p:nvPr/>
        </p:nvSpPr>
        <p:spPr bwMode="auto">
          <a:xfrm>
            <a:off x="4806157" y="3580612"/>
            <a:ext cx="0" cy="320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29" name="Rectangle 181"/>
          <p:cNvSpPr>
            <a:spLocks noChangeArrowheads="1"/>
          </p:cNvSpPr>
          <p:nvPr/>
        </p:nvSpPr>
        <p:spPr bwMode="auto">
          <a:xfrm>
            <a:off x="4958558" y="3656812"/>
            <a:ext cx="214313"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100">
                <a:solidFill>
                  <a:srgbClr val="000000"/>
                </a:solidFill>
              </a:rPr>
              <a:t>C</a:t>
            </a:r>
            <a:r>
              <a:rPr lang="en-US" altLang="en-US" sz="1100" baseline="-25000">
                <a:solidFill>
                  <a:srgbClr val="000000"/>
                </a:solidFill>
              </a:rPr>
              <a:t>3</a:t>
            </a:r>
            <a:endParaRPr lang="en-US" altLang="en-US" sz="1100">
              <a:solidFill>
                <a:srgbClr val="000000"/>
              </a:solidFill>
            </a:endParaRPr>
          </a:p>
        </p:txBody>
      </p:sp>
      <p:sp>
        <p:nvSpPr>
          <p:cNvPr id="6230" name="Rectangle 182"/>
          <p:cNvSpPr>
            <a:spLocks noChangeArrowheads="1"/>
          </p:cNvSpPr>
          <p:nvPr/>
        </p:nvSpPr>
        <p:spPr bwMode="auto">
          <a:xfrm>
            <a:off x="4958557" y="3885412"/>
            <a:ext cx="304800"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100">
                <a:solidFill>
                  <a:srgbClr val="000000"/>
                </a:solidFill>
              </a:rPr>
              <a:t>SW</a:t>
            </a:r>
          </a:p>
        </p:txBody>
      </p:sp>
      <p:sp>
        <p:nvSpPr>
          <p:cNvPr id="6231" name="Rectangle 183"/>
          <p:cNvSpPr>
            <a:spLocks noChangeArrowheads="1"/>
          </p:cNvSpPr>
          <p:nvPr/>
        </p:nvSpPr>
        <p:spPr bwMode="auto">
          <a:xfrm>
            <a:off x="5339557" y="3656812"/>
            <a:ext cx="1793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700">
                <a:solidFill>
                  <a:srgbClr val="000000"/>
                </a:solidFill>
                <a:latin typeface="Arial" panose="020B0604020202020204" pitchFamily="34" charset="0"/>
              </a:rPr>
              <a:t>-2</a:t>
            </a:r>
          </a:p>
        </p:txBody>
      </p:sp>
      <p:sp>
        <p:nvSpPr>
          <p:cNvPr id="6232" name="Rectangle 184"/>
          <p:cNvSpPr>
            <a:spLocks noChangeArrowheads="1"/>
          </p:cNvSpPr>
          <p:nvPr/>
        </p:nvSpPr>
        <p:spPr bwMode="auto">
          <a:xfrm>
            <a:off x="5187157" y="3656812"/>
            <a:ext cx="312738"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100">
                <a:solidFill>
                  <a:srgbClr val="000000"/>
                </a:solidFill>
                <a:latin typeface="Arial" panose="020B0604020202020204" pitchFamily="34" charset="0"/>
              </a:rPr>
              <a:t>10</a:t>
            </a:r>
          </a:p>
        </p:txBody>
      </p:sp>
      <p:sp>
        <p:nvSpPr>
          <p:cNvPr id="6233" name="Rectangle 185"/>
          <p:cNvSpPr>
            <a:spLocks noChangeArrowheads="1"/>
          </p:cNvSpPr>
          <p:nvPr/>
        </p:nvSpPr>
        <p:spPr bwMode="auto">
          <a:xfrm>
            <a:off x="5339557" y="3885412"/>
            <a:ext cx="1793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700">
                <a:solidFill>
                  <a:srgbClr val="000000"/>
                </a:solidFill>
                <a:latin typeface="Arial" panose="020B0604020202020204" pitchFamily="34" charset="0"/>
              </a:rPr>
              <a:t>-4</a:t>
            </a:r>
          </a:p>
        </p:txBody>
      </p:sp>
      <p:sp>
        <p:nvSpPr>
          <p:cNvPr id="6234" name="Rectangle 186"/>
          <p:cNvSpPr>
            <a:spLocks noChangeArrowheads="1"/>
          </p:cNvSpPr>
          <p:nvPr/>
        </p:nvSpPr>
        <p:spPr bwMode="auto">
          <a:xfrm>
            <a:off x="5187157" y="3885412"/>
            <a:ext cx="312738"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100">
                <a:solidFill>
                  <a:srgbClr val="000000"/>
                </a:solidFill>
                <a:latin typeface="Arial" panose="020B0604020202020204" pitchFamily="34" charset="0"/>
              </a:rPr>
              <a:t>10</a:t>
            </a:r>
          </a:p>
        </p:txBody>
      </p:sp>
      <p:sp>
        <p:nvSpPr>
          <p:cNvPr id="6235" name="Line 187"/>
          <p:cNvSpPr>
            <a:spLocks noChangeShapeType="1"/>
          </p:cNvSpPr>
          <p:nvPr/>
        </p:nvSpPr>
        <p:spPr bwMode="auto">
          <a:xfrm>
            <a:off x="5644357" y="2056611"/>
            <a:ext cx="0" cy="1066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36" name="Line 188"/>
          <p:cNvSpPr>
            <a:spLocks noChangeShapeType="1"/>
          </p:cNvSpPr>
          <p:nvPr/>
        </p:nvSpPr>
        <p:spPr bwMode="auto">
          <a:xfrm>
            <a:off x="5644357" y="3123411"/>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37" name="Line 189"/>
          <p:cNvSpPr>
            <a:spLocks noChangeShapeType="1"/>
          </p:cNvSpPr>
          <p:nvPr/>
        </p:nvSpPr>
        <p:spPr bwMode="auto">
          <a:xfrm>
            <a:off x="6177757" y="3123411"/>
            <a:ext cx="0" cy="76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38" name="Line 190"/>
          <p:cNvSpPr>
            <a:spLocks noChangeShapeType="1"/>
          </p:cNvSpPr>
          <p:nvPr/>
        </p:nvSpPr>
        <p:spPr bwMode="auto">
          <a:xfrm>
            <a:off x="5644357" y="2742411"/>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39" name="Line 191"/>
          <p:cNvSpPr>
            <a:spLocks noChangeShapeType="1"/>
          </p:cNvSpPr>
          <p:nvPr/>
        </p:nvSpPr>
        <p:spPr bwMode="auto">
          <a:xfrm>
            <a:off x="6177757" y="2742411"/>
            <a:ext cx="0" cy="76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0" name="Rectangle 192"/>
          <p:cNvSpPr>
            <a:spLocks noChangeArrowheads="1"/>
          </p:cNvSpPr>
          <p:nvPr/>
        </p:nvSpPr>
        <p:spPr bwMode="auto">
          <a:xfrm>
            <a:off x="5568157" y="1751812"/>
            <a:ext cx="304800"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100">
                <a:solidFill>
                  <a:srgbClr val="000000"/>
                </a:solidFill>
              </a:rPr>
              <a:t>SW</a:t>
            </a:r>
          </a:p>
        </p:txBody>
      </p:sp>
      <p:sp>
        <p:nvSpPr>
          <p:cNvPr id="6241" name="Line 193"/>
          <p:cNvSpPr>
            <a:spLocks noChangeShapeType="1"/>
          </p:cNvSpPr>
          <p:nvPr/>
        </p:nvSpPr>
        <p:spPr bwMode="auto">
          <a:xfrm>
            <a:off x="5644357" y="1904211"/>
            <a:ext cx="0" cy="381000"/>
          </a:xfrm>
          <a:prstGeom prst="line">
            <a:avLst/>
          </a:prstGeom>
          <a:noFill/>
          <a:ln w="9525">
            <a:solidFill>
              <a:schemeClr val="tx1"/>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2" name="Rectangle 194"/>
          <p:cNvSpPr>
            <a:spLocks noChangeArrowheads="1"/>
          </p:cNvSpPr>
          <p:nvPr/>
        </p:nvSpPr>
        <p:spPr bwMode="auto">
          <a:xfrm>
            <a:off x="4785521" y="3252000"/>
            <a:ext cx="200025"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100">
                <a:solidFill>
                  <a:srgbClr val="000000"/>
                </a:solidFill>
              </a:rPr>
              <a:t>C</a:t>
            </a:r>
            <a:r>
              <a:rPr lang="en-US" altLang="en-US" sz="1100" baseline="-25000">
                <a:solidFill>
                  <a:srgbClr val="000000"/>
                </a:solidFill>
              </a:rPr>
              <a:t>3</a:t>
            </a:r>
            <a:endParaRPr lang="en-US" altLang="en-US" sz="1100">
              <a:solidFill>
                <a:srgbClr val="000000"/>
              </a:solidFill>
            </a:endParaRPr>
          </a:p>
        </p:txBody>
      </p:sp>
      <p:sp>
        <p:nvSpPr>
          <p:cNvPr id="6243" name="Rectangle 195"/>
          <p:cNvSpPr>
            <a:spLocks noChangeArrowheads="1"/>
          </p:cNvSpPr>
          <p:nvPr/>
        </p:nvSpPr>
        <p:spPr bwMode="auto">
          <a:xfrm>
            <a:off x="2793604" y="4408492"/>
            <a:ext cx="283855" cy="19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700" dirty="0">
                <a:solidFill>
                  <a:srgbClr val="000000"/>
                </a:solidFill>
              </a:rPr>
              <a:t>-10</a:t>
            </a:r>
          </a:p>
        </p:txBody>
      </p:sp>
      <p:sp>
        <p:nvSpPr>
          <p:cNvPr id="6244" name="Rectangle 196"/>
          <p:cNvSpPr>
            <a:spLocks noChangeArrowheads="1"/>
          </p:cNvSpPr>
          <p:nvPr/>
        </p:nvSpPr>
        <p:spPr bwMode="auto">
          <a:xfrm>
            <a:off x="10188182" y="4210847"/>
            <a:ext cx="555625" cy="173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5088" indent="-65088"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rgbClr val="000000"/>
                </a:solidFill>
              </a:rPr>
              <a:t>SW</a:t>
            </a:r>
          </a:p>
        </p:txBody>
      </p:sp>
      <p:sp>
        <p:nvSpPr>
          <p:cNvPr id="6245" name="Rectangle 197"/>
          <p:cNvSpPr>
            <a:spLocks noChangeArrowheads="1"/>
          </p:cNvSpPr>
          <p:nvPr/>
        </p:nvSpPr>
        <p:spPr bwMode="auto">
          <a:xfrm>
            <a:off x="10188182" y="4426748"/>
            <a:ext cx="555625"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5088" indent="-65088"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rgbClr val="000000"/>
                </a:solidFill>
              </a:rPr>
              <a:t>10</a:t>
            </a:r>
            <a:r>
              <a:rPr lang="en-US" altLang="en-US" sz="1600" baseline="30000">
                <a:solidFill>
                  <a:srgbClr val="000000"/>
                </a:solidFill>
              </a:rPr>
              <a:t>-3</a:t>
            </a:r>
          </a:p>
        </p:txBody>
      </p:sp>
      <p:sp>
        <p:nvSpPr>
          <p:cNvPr id="6246" name="Rectangle 198"/>
          <p:cNvSpPr>
            <a:spLocks noChangeArrowheads="1"/>
          </p:cNvSpPr>
          <p:nvPr/>
        </p:nvSpPr>
        <p:spPr bwMode="auto">
          <a:xfrm>
            <a:off x="10172307" y="4669636"/>
            <a:ext cx="555625" cy="17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5088" indent="-65088" defTabSz="409575">
              <a:spcBef>
                <a:spcPct val="20000"/>
              </a:spcBef>
              <a:buChar char="•"/>
              <a:defRPr sz="3200">
                <a:solidFill>
                  <a:schemeClr val="tx1"/>
                </a:solidFill>
                <a:latin typeface="Times New Roman" panose="02020603050405020304" pitchFamily="18" charset="0"/>
              </a:defRPr>
            </a:lvl1pPr>
            <a:lvl2pPr marL="742950" indent="-285750" defTabSz="409575">
              <a:spcBef>
                <a:spcPct val="20000"/>
              </a:spcBef>
              <a:buChar char="–"/>
              <a:defRPr sz="2800">
                <a:solidFill>
                  <a:schemeClr val="tx1"/>
                </a:solidFill>
                <a:latin typeface="Times New Roman" panose="02020603050405020304" pitchFamily="18" charset="0"/>
              </a:defRPr>
            </a:lvl2pPr>
            <a:lvl3pPr marL="1143000" indent="-228600" defTabSz="409575">
              <a:spcBef>
                <a:spcPct val="20000"/>
              </a:spcBef>
              <a:buChar char="•"/>
              <a:defRPr sz="2400">
                <a:solidFill>
                  <a:schemeClr val="tx1"/>
                </a:solidFill>
                <a:latin typeface="Times New Roman" panose="02020603050405020304" pitchFamily="18" charset="0"/>
              </a:defRPr>
            </a:lvl3pPr>
            <a:lvl4pPr marL="1600200" indent="-228600" defTabSz="409575">
              <a:spcBef>
                <a:spcPct val="20000"/>
              </a:spcBef>
              <a:buChar char="–"/>
              <a:defRPr sz="2000">
                <a:solidFill>
                  <a:schemeClr val="tx1"/>
                </a:solidFill>
                <a:latin typeface="Times New Roman" panose="02020603050405020304" pitchFamily="18" charset="0"/>
              </a:defRPr>
            </a:lvl4pPr>
            <a:lvl5pPr marL="2057400" indent="-228600" defTabSz="409575">
              <a:spcBef>
                <a:spcPct val="20000"/>
              </a:spcBef>
              <a:buChar char="»"/>
              <a:defRPr sz="2000">
                <a:solidFill>
                  <a:schemeClr val="tx1"/>
                </a:solidFill>
                <a:latin typeface="Times New Roman" panose="02020603050405020304" pitchFamily="18" charset="0"/>
              </a:defRPr>
            </a:lvl5pPr>
            <a:lvl6pPr marL="25146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defTabSz="409575"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rgbClr val="000000"/>
                </a:solidFill>
              </a:rPr>
              <a:t>10</a:t>
            </a:r>
          </a:p>
        </p:txBody>
      </p:sp>
      <p:sp>
        <p:nvSpPr>
          <p:cNvPr id="2" name="TextBox 1"/>
          <p:cNvSpPr txBox="1"/>
          <p:nvPr/>
        </p:nvSpPr>
        <p:spPr>
          <a:xfrm>
            <a:off x="645716" y="4338532"/>
            <a:ext cx="1533525" cy="646331"/>
          </a:xfrm>
          <a:prstGeom prst="rect">
            <a:avLst/>
          </a:prstGeom>
          <a:noFill/>
        </p:spPr>
        <p:txBody>
          <a:bodyPr wrap="square" rtlCol="0">
            <a:spAutoFit/>
          </a:bodyPr>
          <a:lstStyle/>
          <a:p>
            <a:r>
              <a:rPr lang="en-US" dirty="0" smtClean="0"/>
              <a:t>Importance measures</a:t>
            </a:r>
            <a:endParaRPr lang="en-US" dirty="0"/>
          </a:p>
        </p:txBody>
      </p:sp>
      <p:sp>
        <p:nvSpPr>
          <p:cNvPr id="199" name="TextBox 198"/>
          <p:cNvSpPr txBox="1"/>
          <p:nvPr/>
        </p:nvSpPr>
        <p:spPr>
          <a:xfrm>
            <a:off x="692946" y="5680760"/>
            <a:ext cx="1533525" cy="646331"/>
          </a:xfrm>
          <a:prstGeom prst="rect">
            <a:avLst/>
          </a:prstGeom>
          <a:noFill/>
        </p:spPr>
        <p:txBody>
          <a:bodyPr wrap="square" rtlCol="0">
            <a:spAutoFit/>
          </a:bodyPr>
          <a:lstStyle/>
          <a:p>
            <a:r>
              <a:rPr lang="en-US" dirty="0" smtClean="0"/>
              <a:t>Prevention analysis</a:t>
            </a:r>
            <a:endParaRPr lang="en-US" dirty="0"/>
          </a:p>
        </p:txBody>
      </p:sp>
    </p:spTree>
    <p:extLst>
      <p:ext uri="{BB962C8B-B14F-4D97-AF65-F5344CB8AC3E}">
        <p14:creationId xmlns:p14="http://schemas.microsoft.com/office/powerpoint/2010/main" val="2067523031"/>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AC61EE7-0C8B-4346-8733-960EFFA756C8}" type="slidenum">
              <a:rPr lang="en-US" altLang="en-US" sz="1400"/>
              <a:pPr>
                <a:spcBef>
                  <a:spcPct val="0"/>
                </a:spcBef>
                <a:buFontTx/>
                <a:buNone/>
              </a:pPr>
              <a:t>15</a:t>
            </a:fld>
            <a:endParaRPr lang="en-US" altLang="en-US" sz="1400"/>
          </a:p>
        </p:txBody>
      </p:sp>
      <p:sp>
        <p:nvSpPr>
          <p:cNvPr id="8195" name="Rectangle 2"/>
          <p:cNvSpPr>
            <a:spLocks noGrp="1" noChangeArrowheads="1"/>
          </p:cNvSpPr>
          <p:nvPr>
            <p:ph type="title"/>
          </p:nvPr>
        </p:nvSpPr>
        <p:spPr>
          <a:xfrm>
            <a:off x="695325" y="381000"/>
            <a:ext cx="10944225" cy="1143000"/>
          </a:xfrm>
        </p:spPr>
        <p:txBody>
          <a:bodyPr>
            <a:normAutofit/>
          </a:bodyPr>
          <a:lstStyle/>
          <a:p>
            <a:r>
              <a:rPr lang="en-US" sz="3200" dirty="0" smtClean="0"/>
              <a:t>Classification (1</a:t>
            </a:r>
            <a:r>
              <a:rPr lang="en-US" sz="3200" baseline="30000" dirty="0" smtClean="0"/>
              <a:t>st</a:t>
            </a:r>
            <a:r>
              <a:rPr lang="en-US" sz="3200" dirty="0" smtClean="0"/>
              <a:t> iteration)</a:t>
            </a:r>
            <a:r>
              <a:rPr lang="en-US" sz="3200" dirty="0"/>
              <a:t/>
            </a:r>
            <a:br>
              <a:rPr lang="en-US" sz="3200" dirty="0"/>
            </a:br>
            <a:r>
              <a:rPr lang="en-US" sz="3200" dirty="0" smtClean="0"/>
              <a:t>Application </a:t>
            </a:r>
            <a:r>
              <a:rPr lang="en-US" sz="3200" dirty="0"/>
              <a:t>of ANS/ANSI 58.14 deterministic </a:t>
            </a:r>
            <a:r>
              <a:rPr lang="en-US" sz="3200" dirty="0" smtClean="0"/>
              <a:t>criteria</a:t>
            </a:r>
            <a:endParaRPr lang="en-US" altLang="en-US" sz="3200" dirty="0">
              <a:latin typeface="Arial" panose="020B0604020202020204" pitchFamily="34" charset="0"/>
            </a:endParaRPr>
          </a:p>
        </p:txBody>
      </p:sp>
      <p:sp>
        <p:nvSpPr>
          <p:cNvPr id="8196" name="Rectangle 3"/>
          <p:cNvSpPr>
            <a:spLocks noGrp="1" noChangeArrowheads="1"/>
          </p:cNvSpPr>
          <p:nvPr>
            <p:ph type="body" idx="1"/>
          </p:nvPr>
        </p:nvSpPr>
        <p:spPr>
          <a:xfrm>
            <a:off x="838200" y="1447800"/>
            <a:ext cx="10515600" cy="5410199"/>
          </a:xfrm>
        </p:spPr>
        <p:txBody>
          <a:bodyPr>
            <a:noAutofit/>
          </a:bodyPr>
          <a:lstStyle/>
          <a:p>
            <a:r>
              <a:rPr lang="en-US" altLang="en-US" sz="1800" dirty="0" smtClean="0"/>
              <a:t>Build </a:t>
            </a:r>
            <a:r>
              <a:rPr lang="en-US" altLang="en-US" sz="1800" dirty="0"/>
              <a:t>and solve model for core </a:t>
            </a:r>
            <a:r>
              <a:rPr lang="en-US" altLang="en-US" sz="1800" dirty="0" smtClean="0"/>
              <a:t>damage</a:t>
            </a:r>
          </a:p>
          <a:p>
            <a:pPr lvl="1"/>
            <a:r>
              <a:rPr lang="en-US" altLang="en-US" sz="1800" dirty="0" smtClean="0"/>
              <a:t>&gt;600,000 cut sets (modularization, truncation 1E-14/</a:t>
            </a:r>
            <a:r>
              <a:rPr lang="en-US" altLang="en-US" sz="1800" dirty="0" err="1" smtClean="0"/>
              <a:t>yr</a:t>
            </a:r>
            <a:r>
              <a:rPr lang="en-US" altLang="en-US" sz="1800" dirty="0" smtClean="0"/>
              <a:t>)</a:t>
            </a:r>
            <a:endParaRPr lang="en-US" altLang="en-US" sz="1800" dirty="0"/>
          </a:p>
          <a:p>
            <a:r>
              <a:rPr lang="en-US" altLang="en-US" sz="1800" dirty="0"/>
              <a:t>Define Prevention Level (</a:t>
            </a:r>
            <a:r>
              <a:rPr lang="en-US" altLang="en-US" sz="1800" dirty="0" smtClean="0"/>
              <a:t>deterministic)</a:t>
            </a:r>
          </a:p>
          <a:p>
            <a:pPr lvl="1"/>
            <a:r>
              <a:rPr lang="en-US" altLang="en-US" sz="1800" dirty="0" smtClean="0"/>
              <a:t>Level 2 prevention (to meet the definition for ‘relied upon’ in ANS/ANSI 58.14)</a:t>
            </a:r>
            <a:r>
              <a:rPr lang="en-US" altLang="en-US" sz="1800" dirty="0"/>
              <a:t>	</a:t>
            </a:r>
          </a:p>
          <a:p>
            <a:r>
              <a:rPr lang="en-US" altLang="en-US" sz="1800" dirty="0"/>
              <a:t>For each cut set, generate expression that represents prevention by selected </a:t>
            </a:r>
            <a:r>
              <a:rPr lang="en-US" altLang="en-US" sz="1800" dirty="0" smtClean="0"/>
              <a:t>criteria</a:t>
            </a:r>
          </a:p>
          <a:p>
            <a:pPr lvl="1"/>
            <a:r>
              <a:rPr lang="en-US" altLang="en-US" sz="1800" dirty="0" smtClean="0"/>
              <a:t>Credited events</a:t>
            </a:r>
          </a:p>
          <a:p>
            <a:pPr lvl="1"/>
            <a:r>
              <a:rPr lang="en-US" altLang="en-US" sz="1800" dirty="0" smtClean="0"/>
              <a:t>Excluded events – Examples</a:t>
            </a:r>
          </a:p>
          <a:p>
            <a:pPr marL="457200" lvl="1" indent="0">
              <a:buNone/>
            </a:pPr>
            <a:r>
              <a:rPr lang="en-US" altLang="en-US" sz="1800" dirty="0"/>
              <a:t>	</a:t>
            </a:r>
            <a:r>
              <a:rPr lang="en-US" altLang="en-US" sz="1800" dirty="0" smtClean="0"/>
              <a:t>		Initiating Events</a:t>
            </a:r>
          </a:p>
          <a:p>
            <a:pPr marL="457200" lvl="1" indent="0">
              <a:buNone/>
            </a:pPr>
            <a:r>
              <a:rPr lang="en-US" altLang="en-US" sz="1800" dirty="0"/>
              <a:t>	</a:t>
            </a:r>
            <a:r>
              <a:rPr lang="en-US" altLang="en-US" sz="1800" dirty="0" smtClean="0"/>
              <a:t>		SSCs with marginal reliability (e.g., RVs challenged to relieve water)</a:t>
            </a:r>
          </a:p>
          <a:p>
            <a:pPr marL="457200" lvl="1" indent="0">
              <a:buNone/>
            </a:pPr>
            <a:r>
              <a:rPr lang="en-US" altLang="en-US" sz="1800" dirty="0"/>
              <a:t>	</a:t>
            </a:r>
            <a:r>
              <a:rPr lang="en-US" altLang="en-US" sz="1800" dirty="0" smtClean="0"/>
              <a:t>		Selected </a:t>
            </a:r>
            <a:r>
              <a:rPr lang="en-US" altLang="en-US" sz="1800" dirty="0"/>
              <a:t>Operator </a:t>
            </a:r>
            <a:r>
              <a:rPr lang="en-US" altLang="en-US" sz="1800" dirty="0" smtClean="0"/>
              <a:t>actions</a:t>
            </a:r>
          </a:p>
          <a:p>
            <a:pPr marL="457200" lvl="1" indent="0">
              <a:buNone/>
            </a:pPr>
            <a:r>
              <a:rPr lang="en-US" altLang="en-US" sz="1800" dirty="0"/>
              <a:t>	</a:t>
            </a:r>
            <a:r>
              <a:rPr lang="en-US" altLang="en-US" sz="1800" dirty="0" smtClean="0"/>
              <a:t>			short </a:t>
            </a:r>
            <a:r>
              <a:rPr lang="en-US" altLang="en-US" sz="1800" dirty="0"/>
              <a:t>time frames/high </a:t>
            </a:r>
            <a:r>
              <a:rPr lang="en-US" altLang="en-US" sz="1800" dirty="0" smtClean="0"/>
              <a:t>stress</a:t>
            </a:r>
          </a:p>
          <a:p>
            <a:pPr marL="457200" lvl="1" indent="0">
              <a:buNone/>
            </a:pPr>
            <a:r>
              <a:rPr lang="en-US" altLang="en-US" sz="1800" dirty="0"/>
              <a:t>	</a:t>
            </a:r>
            <a:r>
              <a:rPr lang="en-US" altLang="en-US" sz="1800" dirty="0" smtClean="0"/>
              <a:t>			moderate to high conditional actions </a:t>
            </a:r>
            <a:endParaRPr lang="en-US" altLang="en-US" sz="1800" dirty="0"/>
          </a:p>
          <a:p>
            <a:r>
              <a:rPr lang="en-US" altLang="en-US" sz="1800" dirty="0"/>
              <a:t>Form Boolean product</a:t>
            </a:r>
          </a:p>
          <a:p>
            <a:pPr lvl="1"/>
            <a:r>
              <a:rPr lang="en-US" altLang="en-US" sz="1800" dirty="0"/>
              <a:t>Expand</a:t>
            </a:r>
          </a:p>
          <a:p>
            <a:pPr lvl="1"/>
            <a:r>
              <a:rPr lang="en-US" altLang="en-US" sz="1800" dirty="0"/>
              <a:t>Simplify	</a:t>
            </a:r>
            <a:r>
              <a:rPr lang="en-US" altLang="en-US" sz="1800" dirty="0" smtClean="0"/>
              <a:t>(&gt;1E9 prevention sets)</a:t>
            </a:r>
          </a:p>
          <a:p>
            <a:pPr marL="457200" lvl="1" indent="0">
              <a:buNone/>
            </a:pPr>
            <a:r>
              <a:rPr lang="en-US" altLang="en-US" sz="1800" dirty="0" smtClean="0"/>
              <a:t>		(up to 770 basic events in length)</a:t>
            </a:r>
            <a:endParaRPr lang="en-US" altLang="en-US" sz="1800" dirty="0"/>
          </a:p>
        </p:txBody>
      </p:sp>
    </p:spTree>
    <p:extLst>
      <p:ext uri="{BB962C8B-B14F-4D97-AF65-F5344CB8AC3E}">
        <p14:creationId xmlns:p14="http://schemas.microsoft.com/office/powerpoint/2010/main" val="572589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0669" y="174625"/>
            <a:ext cx="10896600" cy="1325563"/>
          </a:xfrm>
        </p:spPr>
        <p:txBody>
          <a:bodyPr>
            <a:normAutofit fontScale="90000"/>
          </a:bodyPr>
          <a:lstStyle/>
          <a:p>
            <a:r>
              <a:rPr lang="en-US" sz="3200" dirty="0" smtClean="0"/>
              <a:t>Classification (1</a:t>
            </a:r>
            <a:r>
              <a:rPr lang="en-US" sz="3200" baseline="30000" dirty="0" smtClean="0"/>
              <a:t>st</a:t>
            </a:r>
            <a:r>
              <a:rPr lang="en-US" sz="3200" dirty="0" smtClean="0"/>
              <a:t> iteration)</a:t>
            </a:r>
            <a:r>
              <a:rPr lang="en-US" sz="3200" dirty="0"/>
              <a:t/>
            </a:r>
            <a:br>
              <a:rPr lang="en-US" sz="3200" dirty="0"/>
            </a:br>
            <a:r>
              <a:rPr lang="en-US" sz="3200" dirty="0"/>
              <a:t>Application of ANS/ANSI 58.14 deterministic </a:t>
            </a:r>
            <a:r>
              <a:rPr lang="en-US" sz="3200" dirty="0" smtClean="0"/>
              <a:t>criteria – Example </a:t>
            </a:r>
            <a:r>
              <a:rPr lang="en-US" sz="3200" dirty="0"/>
              <a:t>Results</a:t>
            </a:r>
            <a:endParaRPr lang="en-US" sz="3200" dirty="0"/>
          </a:p>
        </p:txBody>
      </p:sp>
      <p:sp>
        <p:nvSpPr>
          <p:cNvPr id="3" name="Content Placeholder 2"/>
          <p:cNvSpPr>
            <a:spLocks noGrp="1"/>
          </p:cNvSpPr>
          <p:nvPr>
            <p:ph idx="1"/>
          </p:nvPr>
        </p:nvSpPr>
        <p:spPr>
          <a:xfrm>
            <a:off x="942975" y="1500188"/>
            <a:ext cx="4437888" cy="4351338"/>
          </a:xfrm>
        </p:spPr>
        <p:txBody>
          <a:bodyPr>
            <a:normAutofit fontScale="85000" lnSpcReduction="20000"/>
          </a:bodyPr>
          <a:lstStyle/>
          <a:p>
            <a:pPr marL="0" indent="0">
              <a:buNone/>
            </a:pPr>
            <a:r>
              <a:rPr lang="en-US" sz="2600" dirty="0" smtClean="0"/>
              <a:t>Example candidates for classification as Safety Related</a:t>
            </a:r>
          </a:p>
          <a:p>
            <a:r>
              <a:rPr lang="en-US" sz="2600" dirty="0" smtClean="0"/>
              <a:t>AFW</a:t>
            </a:r>
          </a:p>
          <a:p>
            <a:pPr lvl="1">
              <a:spcBef>
                <a:spcPts val="0"/>
              </a:spcBef>
            </a:pPr>
            <a:r>
              <a:rPr lang="en-US" sz="2300" dirty="0" smtClean="0"/>
              <a:t>3 trains needed to meet single failure criterio</a:t>
            </a:r>
            <a:r>
              <a:rPr lang="en-US" sz="2300" dirty="0"/>
              <a:t>n</a:t>
            </a:r>
            <a:endParaRPr lang="en-US" sz="2300" dirty="0" smtClean="0"/>
          </a:p>
          <a:p>
            <a:r>
              <a:rPr lang="en-US" sz="2600" dirty="0" smtClean="0"/>
              <a:t>HPSI/LPSI</a:t>
            </a:r>
          </a:p>
          <a:p>
            <a:pPr lvl="1">
              <a:spcBef>
                <a:spcPts val="0"/>
              </a:spcBef>
            </a:pPr>
            <a:r>
              <a:rPr lang="en-US" sz="2300" dirty="0" smtClean="0"/>
              <a:t>2 trains</a:t>
            </a:r>
          </a:p>
          <a:p>
            <a:pPr lvl="1">
              <a:spcBef>
                <a:spcPts val="0"/>
              </a:spcBef>
            </a:pPr>
            <a:r>
              <a:rPr lang="en-US" sz="2300" dirty="0" err="1" smtClean="0"/>
              <a:t>incl</a:t>
            </a:r>
            <a:r>
              <a:rPr lang="en-US" sz="2300" dirty="0" smtClean="0"/>
              <a:t> op actions to align </a:t>
            </a:r>
            <a:r>
              <a:rPr lang="en-US" sz="2300" dirty="0" err="1" smtClean="0"/>
              <a:t>recirc</a:t>
            </a:r>
            <a:endParaRPr lang="en-US" sz="2300" dirty="0" smtClean="0"/>
          </a:p>
          <a:p>
            <a:r>
              <a:rPr lang="en-US" sz="2600" dirty="0" smtClean="0"/>
              <a:t>AC power/DC power</a:t>
            </a:r>
          </a:p>
          <a:p>
            <a:pPr lvl="1">
              <a:spcBef>
                <a:spcPts val="0"/>
              </a:spcBef>
            </a:pPr>
            <a:r>
              <a:rPr lang="en-US" sz="2300" dirty="0" smtClean="0"/>
              <a:t>Both emergency diesels</a:t>
            </a:r>
          </a:p>
          <a:p>
            <a:pPr lvl="1">
              <a:spcBef>
                <a:spcPts val="0"/>
              </a:spcBef>
            </a:pPr>
            <a:r>
              <a:rPr lang="en-US" sz="2300" dirty="0" smtClean="0"/>
              <a:t>Offsite power</a:t>
            </a:r>
          </a:p>
          <a:p>
            <a:pPr lvl="1">
              <a:spcBef>
                <a:spcPts val="0"/>
              </a:spcBef>
            </a:pPr>
            <a:r>
              <a:rPr lang="en-US" sz="2300" dirty="0" smtClean="0"/>
              <a:t>One division of DC</a:t>
            </a:r>
          </a:p>
          <a:p>
            <a:r>
              <a:rPr lang="en-US" sz="2600" dirty="0" smtClean="0"/>
              <a:t>Instrument air</a:t>
            </a:r>
          </a:p>
          <a:p>
            <a:pPr lvl="1">
              <a:spcBef>
                <a:spcPts val="0"/>
              </a:spcBef>
            </a:pPr>
            <a:r>
              <a:rPr lang="en-US" sz="2300" dirty="0" smtClean="0"/>
              <a:t>SGTR needs isolation of affected SG which requires instrument air</a:t>
            </a:r>
            <a:endParaRPr lang="en-US" sz="2300" dirty="0"/>
          </a:p>
        </p:txBody>
      </p:sp>
      <p:sp>
        <p:nvSpPr>
          <p:cNvPr id="4" name="Content Placeholder 2"/>
          <p:cNvSpPr txBox="1">
            <a:spLocks/>
          </p:cNvSpPr>
          <p:nvPr/>
        </p:nvSpPr>
        <p:spPr>
          <a:xfrm>
            <a:off x="6477000" y="1376363"/>
            <a:ext cx="4437888" cy="39557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200" dirty="0" smtClean="0"/>
              <a:t>Example candidates for classification as non Safety Related</a:t>
            </a:r>
          </a:p>
          <a:p>
            <a:r>
              <a:rPr lang="en-US" sz="2200" dirty="0" smtClean="0"/>
              <a:t>BOP SSCs</a:t>
            </a:r>
          </a:p>
          <a:p>
            <a:r>
              <a:rPr lang="en-US" sz="2200" dirty="0" smtClean="0"/>
              <a:t>AC power/DC power</a:t>
            </a:r>
          </a:p>
          <a:p>
            <a:pPr lvl="1">
              <a:spcBef>
                <a:spcPts val="0"/>
              </a:spcBef>
            </a:pPr>
            <a:r>
              <a:rPr lang="en-US" sz="2000" dirty="0" smtClean="0"/>
              <a:t>Switchyard components</a:t>
            </a:r>
          </a:p>
          <a:p>
            <a:pPr lvl="1">
              <a:spcBef>
                <a:spcPts val="0"/>
              </a:spcBef>
            </a:pPr>
            <a:r>
              <a:rPr lang="en-US" sz="2000" dirty="0" smtClean="0"/>
              <a:t>Selected 2400v, 480v buses</a:t>
            </a:r>
          </a:p>
          <a:p>
            <a:pPr lvl="1">
              <a:spcBef>
                <a:spcPts val="0"/>
              </a:spcBef>
            </a:pPr>
            <a:r>
              <a:rPr lang="en-US" sz="2000" dirty="0" smtClean="0"/>
              <a:t>One division of DC</a:t>
            </a:r>
          </a:p>
          <a:p>
            <a:r>
              <a:rPr lang="en-US" sz="2200" dirty="0" smtClean="0"/>
              <a:t>Main steam line isolation</a:t>
            </a:r>
          </a:p>
          <a:p>
            <a:r>
              <a:rPr lang="en-US" sz="2200" dirty="0" smtClean="0"/>
              <a:t>Feed &amp; Bleed support</a:t>
            </a:r>
          </a:p>
          <a:p>
            <a:pPr lvl="1">
              <a:spcBef>
                <a:spcPts val="0"/>
              </a:spcBef>
            </a:pPr>
            <a:r>
              <a:rPr lang="en-US" sz="2000" dirty="0" smtClean="0"/>
              <a:t>PORVs</a:t>
            </a:r>
          </a:p>
          <a:p>
            <a:pPr lvl="1">
              <a:spcBef>
                <a:spcPts val="0"/>
              </a:spcBef>
            </a:pPr>
            <a:r>
              <a:rPr lang="en-US" sz="2000" dirty="0" err="1" smtClean="0"/>
              <a:t>Incl</a:t>
            </a:r>
            <a:r>
              <a:rPr lang="en-US" sz="2000" dirty="0" smtClean="0"/>
              <a:t> op action to initiate F&amp;B</a:t>
            </a:r>
          </a:p>
          <a:p>
            <a:r>
              <a:rPr lang="en-US" sz="2200" dirty="0" smtClean="0"/>
              <a:t>Special events</a:t>
            </a:r>
          </a:p>
          <a:p>
            <a:pPr lvl="1">
              <a:spcBef>
                <a:spcPts val="0"/>
              </a:spcBef>
            </a:pPr>
            <a:r>
              <a:rPr lang="en-US" sz="2000" dirty="0" smtClean="0"/>
              <a:t>Blackout EDG</a:t>
            </a:r>
          </a:p>
          <a:p>
            <a:pPr lvl="1">
              <a:spcBef>
                <a:spcPts val="0"/>
              </a:spcBef>
            </a:pPr>
            <a:r>
              <a:rPr lang="en-US" sz="2000" dirty="0" smtClean="0"/>
              <a:t>App R, NFPA-805 equipment (e.g., hot shutdown panel)</a:t>
            </a:r>
          </a:p>
          <a:p>
            <a:pPr lvl="1">
              <a:spcBef>
                <a:spcPts val="0"/>
              </a:spcBef>
            </a:pPr>
            <a:r>
              <a:rPr lang="en-US" sz="2000" dirty="0" smtClean="0"/>
              <a:t>FLEX equipment</a:t>
            </a:r>
          </a:p>
        </p:txBody>
      </p:sp>
    </p:spTree>
    <p:extLst>
      <p:ext uri="{BB962C8B-B14F-4D97-AF65-F5344CB8AC3E}">
        <p14:creationId xmlns:p14="http://schemas.microsoft.com/office/powerpoint/2010/main" val="4190136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76000"/>
              </a:schemeClr>
            </a:gs>
            <a:gs pos="37000">
              <a:schemeClr val="accent1">
                <a:lumMod val="45000"/>
                <a:lumOff val="55000"/>
              </a:schemeClr>
            </a:gs>
            <a:gs pos="71000">
              <a:schemeClr val="accent1">
                <a:lumMod val="45000"/>
                <a:lumOff val="55000"/>
              </a:schemeClr>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900" dirty="0" smtClean="0"/>
              <a:t>Categorization (1</a:t>
            </a:r>
            <a:r>
              <a:rPr lang="en-US" sz="2900" baseline="30000" dirty="0" smtClean="0"/>
              <a:t>st</a:t>
            </a:r>
            <a:r>
              <a:rPr lang="en-US" sz="2900" dirty="0" smtClean="0"/>
              <a:t> iteration)</a:t>
            </a:r>
            <a:br>
              <a:rPr lang="en-US" sz="2900" dirty="0" smtClean="0"/>
            </a:br>
            <a:r>
              <a:rPr lang="en-US" sz="2900" dirty="0" smtClean="0"/>
              <a:t>Testing the effectiveness of deterministically selected SSCs on risk</a:t>
            </a:r>
            <a:endParaRPr lang="en-US" sz="2900" dirty="0"/>
          </a:p>
        </p:txBody>
      </p:sp>
      <p:sp>
        <p:nvSpPr>
          <p:cNvPr id="3" name="Content Placeholder 2"/>
          <p:cNvSpPr>
            <a:spLocks noGrp="1"/>
          </p:cNvSpPr>
          <p:nvPr>
            <p:ph idx="1"/>
          </p:nvPr>
        </p:nvSpPr>
        <p:spPr/>
        <p:txBody>
          <a:bodyPr>
            <a:normAutofit lnSpcReduction="10000"/>
          </a:bodyPr>
          <a:lstStyle/>
          <a:p>
            <a:r>
              <a:rPr lang="en-US" dirty="0" smtClean="0"/>
              <a:t>Set all events that are not selected using the deterministic criteria to True.</a:t>
            </a:r>
          </a:p>
          <a:p>
            <a:r>
              <a:rPr lang="en-US" dirty="0" smtClean="0"/>
              <a:t>CDF rises multiple orders of magnitude</a:t>
            </a:r>
          </a:p>
          <a:p>
            <a:pPr lvl="1"/>
            <a:r>
              <a:rPr lang="en-US" dirty="0" smtClean="0"/>
              <a:t>99% if the increase comes from the highest frequency initiating events</a:t>
            </a:r>
          </a:p>
          <a:p>
            <a:pPr lvl="2"/>
            <a:r>
              <a:rPr lang="en-US" dirty="0" smtClean="0"/>
              <a:t>Manual shutdown</a:t>
            </a:r>
          </a:p>
          <a:p>
            <a:pPr lvl="2"/>
            <a:r>
              <a:rPr lang="en-US" dirty="0" smtClean="0"/>
              <a:t>Turbine trip</a:t>
            </a:r>
          </a:p>
          <a:p>
            <a:pPr lvl="2"/>
            <a:r>
              <a:rPr lang="en-US" dirty="0" smtClean="0"/>
              <a:t>Very small LOCA</a:t>
            </a:r>
          </a:p>
          <a:p>
            <a:pPr lvl="2"/>
            <a:r>
              <a:rPr lang="en-US" dirty="0" smtClean="0"/>
              <a:t>Loss of </a:t>
            </a:r>
            <a:r>
              <a:rPr lang="en-US" dirty="0" err="1" smtClean="0"/>
              <a:t>feedwater</a:t>
            </a:r>
            <a:endParaRPr lang="en-US" dirty="0" smtClean="0"/>
          </a:p>
          <a:p>
            <a:pPr lvl="2"/>
            <a:r>
              <a:rPr lang="en-US" dirty="0" smtClean="0"/>
              <a:t>Loss of main condenser</a:t>
            </a:r>
          </a:p>
          <a:p>
            <a:pPr lvl="2"/>
            <a:r>
              <a:rPr lang="en-US" dirty="0" smtClean="0"/>
              <a:t>Loss of offsite power</a:t>
            </a:r>
          </a:p>
          <a:p>
            <a:r>
              <a:rPr lang="en-US" dirty="0" smtClean="0"/>
              <a:t>Revise the deterministic criteria to require three failures for the above high frequency events  </a:t>
            </a:r>
            <a:r>
              <a:rPr lang="en-US" dirty="0"/>
              <a:t>(Level 3 prevention)</a:t>
            </a:r>
          </a:p>
        </p:txBody>
      </p:sp>
    </p:spTree>
    <p:extLst>
      <p:ext uri="{BB962C8B-B14F-4D97-AF65-F5344CB8AC3E}">
        <p14:creationId xmlns:p14="http://schemas.microsoft.com/office/powerpoint/2010/main" val="11755930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AC61EE7-0C8B-4346-8733-960EFFA756C8}" type="slidenum">
              <a:rPr lang="en-US" altLang="en-US" sz="1400"/>
              <a:pPr>
                <a:spcBef>
                  <a:spcPct val="0"/>
                </a:spcBef>
                <a:buFontTx/>
                <a:buNone/>
              </a:pPr>
              <a:t>18</a:t>
            </a:fld>
            <a:endParaRPr lang="en-US" altLang="en-US" sz="1400"/>
          </a:p>
        </p:txBody>
      </p:sp>
      <p:sp>
        <p:nvSpPr>
          <p:cNvPr id="8195" name="Rectangle 2"/>
          <p:cNvSpPr>
            <a:spLocks noGrp="1" noChangeArrowheads="1"/>
          </p:cNvSpPr>
          <p:nvPr>
            <p:ph type="title"/>
          </p:nvPr>
        </p:nvSpPr>
        <p:spPr>
          <a:xfrm>
            <a:off x="695325" y="381000"/>
            <a:ext cx="10658475" cy="1143000"/>
          </a:xfrm>
        </p:spPr>
        <p:txBody>
          <a:bodyPr>
            <a:normAutofit/>
          </a:bodyPr>
          <a:lstStyle/>
          <a:p>
            <a:r>
              <a:rPr lang="en-US" sz="3200" dirty="0" smtClean="0"/>
              <a:t>Classification (2</a:t>
            </a:r>
            <a:r>
              <a:rPr lang="en-US" sz="3200" baseline="30000" dirty="0" smtClean="0"/>
              <a:t>nd</a:t>
            </a:r>
            <a:r>
              <a:rPr lang="en-US" sz="3200" dirty="0" smtClean="0"/>
              <a:t> iteration)</a:t>
            </a:r>
            <a:r>
              <a:rPr lang="en-US" sz="3200" dirty="0"/>
              <a:t/>
            </a:r>
            <a:br>
              <a:rPr lang="en-US" sz="3200" dirty="0"/>
            </a:br>
            <a:r>
              <a:rPr lang="en-US" sz="3200" dirty="0"/>
              <a:t>Application of ANS/ANSI 58.14 deterministic </a:t>
            </a:r>
            <a:r>
              <a:rPr lang="en-US" sz="3200" dirty="0" smtClean="0"/>
              <a:t>criteria</a:t>
            </a:r>
            <a:endParaRPr lang="en-US" altLang="en-US" sz="3200" dirty="0">
              <a:latin typeface="Arial" panose="020B0604020202020204" pitchFamily="34" charset="0"/>
            </a:endParaRPr>
          </a:p>
        </p:txBody>
      </p:sp>
      <p:sp>
        <p:nvSpPr>
          <p:cNvPr id="8196" name="Rectangle 3"/>
          <p:cNvSpPr>
            <a:spLocks noGrp="1" noChangeArrowheads="1"/>
          </p:cNvSpPr>
          <p:nvPr>
            <p:ph type="body" idx="1"/>
          </p:nvPr>
        </p:nvSpPr>
        <p:spPr>
          <a:xfrm>
            <a:off x="838200" y="1447800"/>
            <a:ext cx="10515600" cy="5410199"/>
          </a:xfrm>
        </p:spPr>
        <p:txBody>
          <a:bodyPr>
            <a:noAutofit/>
          </a:bodyPr>
          <a:lstStyle/>
          <a:p>
            <a:r>
              <a:rPr lang="en-US" altLang="en-US" sz="2200" dirty="0" smtClean="0"/>
              <a:t>Build </a:t>
            </a:r>
            <a:r>
              <a:rPr lang="en-US" altLang="en-US" sz="2200" dirty="0"/>
              <a:t>and solve model for core </a:t>
            </a:r>
            <a:r>
              <a:rPr lang="en-US" altLang="en-US" sz="2200" dirty="0" smtClean="0"/>
              <a:t>damage</a:t>
            </a:r>
          </a:p>
          <a:p>
            <a:pPr lvl="1"/>
            <a:r>
              <a:rPr lang="en-US" altLang="en-US" sz="2200" dirty="0" smtClean="0"/>
              <a:t>&gt;600,000 cut sets (modularization, truncation 1E-14/</a:t>
            </a:r>
            <a:r>
              <a:rPr lang="en-US" altLang="en-US" sz="2200" dirty="0" err="1" smtClean="0"/>
              <a:t>yr</a:t>
            </a:r>
            <a:r>
              <a:rPr lang="en-US" altLang="en-US" sz="2200" dirty="0" smtClean="0"/>
              <a:t>) – same as 1</a:t>
            </a:r>
            <a:r>
              <a:rPr lang="en-US" altLang="en-US" sz="2200" baseline="30000" dirty="0" smtClean="0"/>
              <a:t>st</a:t>
            </a:r>
            <a:r>
              <a:rPr lang="en-US" altLang="en-US" sz="2200" dirty="0" smtClean="0"/>
              <a:t> iteration</a:t>
            </a:r>
            <a:endParaRPr lang="en-US" altLang="en-US" sz="2200" dirty="0"/>
          </a:p>
          <a:p>
            <a:r>
              <a:rPr lang="en-US" altLang="en-US" sz="2200" dirty="0"/>
              <a:t>Define Prevention Level (</a:t>
            </a:r>
            <a:r>
              <a:rPr lang="en-US" altLang="en-US" sz="2200" dirty="0" smtClean="0"/>
              <a:t>deterministic)</a:t>
            </a:r>
          </a:p>
          <a:p>
            <a:pPr lvl="1"/>
            <a:r>
              <a:rPr lang="en-US" altLang="en-US" sz="2200" dirty="0"/>
              <a:t>Level 3 prevention for high frequency initiating events (exceeds 58.14 criterion</a:t>
            </a:r>
            <a:r>
              <a:rPr lang="en-US" altLang="en-US" sz="2200" dirty="0" smtClean="0"/>
              <a:t>)</a:t>
            </a:r>
          </a:p>
          <a:p>
            <a:pPr lvl="1"/>
            <a:r>
              <a:rPr lang="en-US" altLang="en-US" sz="2200" dirty="0" smtClean="0"/>
              <a:t>Level 2 prevention (to meet the definition for ‘relied upon’ in ANS/ANSI 58.14)</a:t>
            </a:r>
            <a:r>
              <a:rPr lang="en-US" altLang="en-US" sz="2200" dirty="0"/>
              <a:t>	</a:t>
            </a:r>
          </a:p>
          <a:p>
            <a:r>
              <a:rPr lang="en-US" altLang="en-US" sz="2200" dirty="0"/>
              <a:t>For each cut set, generate expression that represents prevention by selected </a:t>
            </a:r>
            <a:r>
              <a:rPr lang="en-US" altLang="en-US" sz="2200" dirty="0" smtClean="0"/>
              <a:t>criteria</a:t>
            </a:r>
          </a:p>
          <a:p>
            <a:pPr lvl="1"/>
            <a:r>
              <a:rPr lang="en-US" altLang="en-US" sz="2200" dirty="0" smtClean="0"/>
              <a:t>Credited events</a:t>
            </a:r>
          </a:p>
          <a:p>
            <a:pPr lvl="1"/>
            <a:r>
              <a:rPr lang="en-US" altLang="en-US" sz="2200" dirty="0" smtClean="0"/>
              <a:t>Excluded events – same as 1</a:t>
            </a:r>
            <a:r>
              <a:rPr lang="en-US" altLang="en-US" sz="2200" baseline="30000" dirty="0" smtClean="0"/>
              <a:t>st</a:t>
            </a:r>
            <a:r>
              <a:rPr lang="en-US" altLang="en-US" sz="2200" dirty="0" smtClean="0"/>
              <a:t> iteration</a:t>
            </a:r>
          </a:p>
          <a:p>
            <a:r>
              <a:rPr lang="en-US" altLang="en-US" sz="2200" dirty="0" smtClean="0"/>
              <a:t>Form </a:t>
            </a:r>
            <a:r>
              <a:rPr lang="en-US" altLang="en-US" sz="2200" dirty="0"/>
              <a:t>Boolean product</a:t>
            </a:r>
          </a:p>
          <a:p>
            <a:pPr lvl="1"/>
            <a:r>
              <a:rPr lang="en-US" altLang="en-US" sz="2200" dirty="0"/>
              <a:t>Expand</a:t>
            </a:r>
          </a:p>
          <a:p>
            <a:pPr lvl="1"/>
            <a:r>
              <a:rPr lang="en-US" altLang="en-US" sz="2200" dirty="0"/>
              <a:t>Simplify	</a:t>
            </a:r>
            <a:r>
              <a:rPr lang="en-US" altLang="en-US" sz="2200" dirty="0" smtClean="0"/>
              <a:t>(~7E6 prevention sets)</a:t>
            </a:r>
          </a:p>
          <a:p>
            <a:pPr marL="457200" lvl="1" indent="0">
              <a:buNone/>
            </a:pPr>
            <a:r>
              <a:rPr lang="en-US" altLang="en-US" sz="2200" dirty="0" smtClean="0"/>
              <a:t>		(up to 870 basic events in length)</a:t>
            </a:r>
            <a:endParaRPr lang="en-US" altLang="en-US" sz="2200" dirty="0"/>
          </a:p>
        </p:txBody>
      </p:sp>
    </p:spTree>
    <p:extLst>
      <p:ext uri="{BB962C8B-B14F-4D97-AF65-F5344CB8AC3E}">
        <p14:creationId xmlns:p14="http://schemas.microsoft.com/office/powerpoint/2010/main" val="40064331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smtClean="0"/>
              <a:t>Categorization (2</a:t>
            </a:r>
            <a:r>
              <a:rPr lang="en-US" sz="3000" baseline="30000" dirty="0" smtClean="0"/>
              <a:t>nd</a:t>
            </a:r>
            <a:r>
              <a:rPr lang="en-US" sz="3000" dirty="0" smtClean="0"/>
              <a:t> iteration)</a:t>
            </a:r>
            <a:br>
              <a:rPr lang="en-US" sz="3000" dirty="0" smtClean="0"/>
            </a:br>
            <a:r>
              <a:rPr lang="en-US" sz="3000" dirty="0" smtClean="0"/>
              <a:t>Testing the effectiveness of deterministically selected SSCs on risk</a:t>
            </a:r>
            <a:endParaRPr lang="en-US" sz="3000" dirty="0"/>
          </a:p>
        </p:txBody>
      </p:sp>
      <p:sp>
        <p:nvSpPr>
          <p:cNvPr id="3" name="Content Placeholder 2"/>
          <p:cNvSpPr>
            <a:spLocks noGrp="1"/>
          </p:cNvSpPr>
          <p:nvPr>
            <p:ph idx="1"/>
          </p:nvPr>
        </p:nvSpPr>
        <p:spPr/>
        <p:txBody>
          <a:bodyPr>
            <a:normAutofit/>
          </a:bodyPr>
          <a:lstStyle/>
          <a:p>
            <a:r>
              <a:rPr lang="en-US" dirty="0" smtClean="0"/>
              <a:t>Set all events that are not selected using the revised deterministic criteria to True.</a:t>
            </a:r>
          </a:p>
          <a:p>
            <a:r>
              <a:rPr lang="en-US" dirty="0" smtClean="0"/>
              <a:t>CDF is slightly greater than risk criterion (1E-4/</a:t>
            </a:r>
            <a:r>
              <a:rPr lang="en-US" dirty="0" err="1" smtClean="0"/>
              <a:t>yr</a:t>
            </a:r>
            <a:r>
              <a:rPr lang="en-US" dirty="0" smtClean="0"/>
              <a:t>)</a:t>
            </a:r>
          </a:p>
          <a:p>
            <a:r>
              <a:rPr lang="en-US" dirty="0" smtClean="0"/>
              <a:t>Identify SSCs dominating the residual risk increase using importance measure (e.g., </a:t>
            </a:r>
            <a:r>
              <a:rPr lang="en-US" dirty="0" err="1" smtClean="0"/>
              <a:t>Fussell-Vesely</a:t>
            </a:r>
            <a:r>
              <a:rPr lang="en-US" dirty="0" smtClean="0"/>
              <a:t>)</a:t>
            </a:r>
          </a:p>
          <a:p>
            <a:pPr lvl="1"/>
            <a:r>
              <a:rPr lang="en-US" dirty="0" smtClean="0"/>
              <a:t>~2 dozen basic event (or modules) identified that return the CDF to within the risk criterion with margin</a:t>
            </a:r>
          </a:p>
          <a:p>
            <a:pPr lvl="2"/>
            <a:r>
              <a:rPr lang="en-US" dirty="0" smtClean="0"/>
              <a:t>A number of operator recovery actions (e.g., alignment of blackout diesel)</a:t>
            </a:r>
          </a:p>
          <a:p>
            <a:pPr lvl="2"/>
            <a:r>
              <a:rPr lang="en-US" dirty="0" smtClean="0"/>
              <a:t>Charging components affecting makeup and pressurizer level control</a:t>
            </a:r>
          </a:p>
          <a:p>
            <a:pPr lvl="2"/>
            <a:r>
              <a:rPr lang="en-US" dirty="0" smtClean="0"/>
              <a:t>Additional instrument air trains </a:t>
            </a:r>
          </a:p>
          <a:p>
            <a:pPr lvl="1"/>
            <a:endParaRPr lang="en-US" dirty="0" smtClean="0"/>
          </a:p>
        </p:txBody>
      </p:sp>
    </p:spTree>
    <p:extLst>
      <p:ext uri="{BB962C8B-B14F-4D97-AF65-F5344CB8AC3E}">
        <p14:creationId xmlns:p14="http://schemas.microsoft.com/office/powerpoint/2010/main" val="41113068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Categorization and Classification of SSCs for a Current Generation Nuclear Power Plant Using a RIPB Advanced Reactor Standard</a:t>
            </a:r>
            <a:endParaRPr lang="en-US" dirty="0"/>
          </a:p>
        </p:txBody>
      </p:sp>
      <p:sp>
        <p:nvSpPr>
          <p:cNvPr id="3" name="Content Placeholder 2"/>
          <p:cNvSpPr>
            <a:spLocks noGrp="1"/>
          </p:cNvSpPr>
          <p:nvPr>
            <p:ph idx="1"/>
          </p:nvPr>
        </p:nvSpPr>
        <p:spPr>
          <a:xfrm>
            <a:off x="838200" y="2359151"/>
            <a:ext cx="10814222" cy="4325854"/>
          </a:xfrm>
        </p:spPr>
        <p:txBody>
          <a:bodyPr>
            <a:normAutofit/>
          </a:bodyPr>
          <a:lstStyle/>
          <a:p>
            <a:r>
              <a:rPr lang="en-US" dirty="0" smtClean="0"/>
              <a:t>Motivation for this evaluation</a:t>
            </a:r>
          </a:p>
          <a:p>
            <a:pPr lvl="1"/>
            <a:r>
              <a:rPr lang="en-US" dirty="0" smtClean="0"/>
              <a:t>ANS/ANSI 30.3</a:t>
            </a:r>
            <a:r>
              <a:rPr lang="en-US" baseline="30000" dirty="0" smtClean="0"/>
              <a:t>*</a:t>
            </a:r>
            <a:r>
              <a:rPr lang="en-US" dirty="0" smtClean="0"/>
              <a:t> is a recently completed RIPB advanced light water reactor design standard that has received public review and comment, was recently balloted and approved and is expected to be published in 2022.</a:t>
            </a:r>
          </a:p>
          <a:p>
            <a:pPr lvl="1"/>
            <a:r>
              <a:rPr lang="en-US" dirty="0" smtClean="0"/>
              <a:t>During its development, its guidance was tested as one means of ensuring its ability to be implemented.</a:t>
            </a:r>
          </a:p>
          <a:p>
            <a:pPr lvl="1"/>
            <a:r>
              <a:rPr lang="en-US" dirty="0"/>
              <a:t>A</a:t>
            </a:r>
            <a:r>
              <a:rPr lang="en-US" dirty="0" smtClean="0"/>
              <a:t> current generation plant PRA was used as a part of this testing to address what might have been classified as Safety Related had insights from the PRA been available at the time that it was licensed.</a:t>
            </a:r>
          </a:p>
          <a:p>
            <a:pPr lvl="1"/>
            <a:endParaRPr lang="en-US" dirty="0" smtClean="0"/>
          </a:p>
          <a:p>
            <a:pPr marL="0" indent="0">
              <a:buNone/>
            </a:pPr>
            <a:r>
              <a:rPr lang="en-US" baseline="30000" dirty="0" smtClean="0"/>
              <a:t>*</a:t>
            </a:r>
            <a:r>
              <a:rPr lang="en-US" sz="2400" dirty="0" smtClean="0"/>
              <a:t>ANS/ANSI 30.3-202x, </a:t>
            </a:r>
            <a:r>
              <a:rPr lang="en-US" sz="2400" i="1" dirty="0" smtClean="0"/>
              <a:t>‘</a:t>
            </a:r>
            <a:r>
              <a:rPr lang="en-US" sz="2400" i="1" dirty="0"/>
              <a:t>Light Water Reactor Risk-Informed Performance-Based Design’</a:t>
            </a:r>
          </a:p>
          <a:p>
            <a:pPr marL="0" indent="0">
              <a:buNone/>
            </a:pPr>
            <a:endParaRPr lang="en-US" dirty="0"/>
          </a:p>
        </p:txBody>
      </p:sp>
    </p:spTree>
    <p:extLst>
      <p:ext uri="{BB962C8B-B14F-4D97-AF65-F5344CB8AC3E}">
        <p14:creationId xmlns:p14="http://schemas.microsoft.com/office/powerpoint/2010/main" val="7104795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Selected examples of application of blending  deterministic and risk criteria to the PRA</a:t>
            </a:r>
            <a:endParaRPr lang="en-US" sz="3600" dirty="0"/>
          </a:p>
        </p:txBody>
      </p:sp>
      <p:sp>
        <p:nvSpPr>
          <p:cNvPr id="3" name="Content Placeholder 2"/>
          <p:cNvSpPr>
            <a:spLocks noGrp="1"/>
          </p:cNvSpPr>
          <p:nvPr>
            <p:ph idx="1"/>
          </p:nvPr>
        </p:nvSpPr>
        <p:spPr>
          <a:xfrm>
            <a:off x="647700" y="2705098"/>
            <a:ext cx="3495675" cy="5167311"/>
          </a:xfrm>
        </p:spPr>
        <p:txBody>
          <a:bodyPr>
            <a:noAutofit/>
          </a:bodyPr>
          <a:lstStyle/>
          <a:p>
            <a:r>
              <a:rPr lang="en-US" sz="2000" dirty="0" smtClean="0"/>
              <a:t>AFW</a:t>
            </a:r>
          </a:p>
          <a:p>
            <a:pPr lvl="1"/>
            <a:r>
              <a:rPr lang="en-US" sz="2000" dirty="0" smtClean="0"/>
              <a:t>3 trains needed</a:t>
            </a:r>
          </a:p>
          <a:p>
            <a:r>
              <a:rPr lang="en-US" sz="2000" dirty="0" smtClean="0"/>
              <a:t>HPSI/LPSI</a:t>
            </a:r>
          </a:p>
          <a:p>
            <a:pPr lvl="1"/>
            <a:r>
              <a:rPr lang="en-US" sz="2000" dirty="0" smtClean="0"/>
              <a:t>2 trains</a:t>
            </a:r>
          </a:p>
          <a:p>
            <a:pPr lvl="1"/>
            <a:r>
              <a:rPr lang="en-US" sz="2000" dirty="0" err="1" smtClean="0"/>
              <a:t>incl</a:t>
            </a:r>
            <a:r>
              <a:rPr lang="en-US" sz="2000" dirty="0" smtClean="0"/>
              <a:t> op actions to align </a:t>
            </a:r>
            <a:r>
              <a:rPr lang="en-US" sz="2000" dirty="0" err="1" smtClean="0"/>
              <a:t>recirc</a:t>
            </a:r>
            <a:endParaRPr lang="en-US" sz="2000" dirty="0" smtClean="0"/>
          </a:p>
          <a:p>
            <a:r>
              <a:rPr lang="en-US" sz="2000" dirty="0"/>
              <a:t>AC </a:t>
            </a:r>
            <a:r>
              <a:rPr lang="en-US" sz="2000" dirty="0" smtClean="0"/>
              <a:t>power/DC power</a:t>
            </a:r>
            <a:endParaRPr lang="en-US" sz="2000" dirty="0"/>
          </a:p>
          <a:p>
            <a:pPr lvl="1"/>
            <a:r>
              <a:rPr lang="en-US" sz="2000" dirty="0"/>
              <a:t>Both emergency diesels</a:t>
            </a:r>
          </a:p>
          <a:p>
            <a:pPr lvl="1"/>
            <a:r>
              <a:rPr lang="en-US" sz="2000" dirty="0" err="1"/>
              <a:t>Swyd</a:t>
            </a:r>
            <a:r>
              <a:rPr lang="en-US" sz="2000" dirty="0"/>
              <a:t> comp supporting emergency </a:t>
            </a:r>
            <a:r>
              <a:rPr lang="en-US" sz="2000" dirty="0" smtClean="0"/>
              <a:t>buses</a:t>
            </a:r>
          </a:p>
          <a:p>
            <a:pPr lvl="1"/>
            <a:r>
              <a:rPr lang="en-US" sz="2000" dirty="0" smtClean="0"/>
              <a:t>Blackout diesel</a:t>
            </a:r>
          </a:p>
          <a:p>
            <a:pPr lvl="1"/>
            <a:r>
              <a:rPr lang="en-US" sz="2000" dirty="0" smtClean="0"/>
              <a:t>Both DC divisions</a:t>
            </a:r>
          </a:p>
        </p:txBody>
      </p:sp>
      <p:sp>
        <p:nvSpPr>
          <p:cNvPr id="4" name="Content Placeholder 2"/>
          <p:cNvSpPr txBox="1">
            <a:spLocks/>
          </p:cNvSpPr>
          <p:nvPr/>
        </p:nvSpPr>
        <p:spPr>
          <a:xfrm>
            <a:off x="7044690" y="1806575"/>
            <a:ext cx="443788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Example candidates for classification as non Safety Related</a:t>
            </a:r>
          </a:p>
          <a:p>
            <a:pPr marL="0" indent="0">
              <a:buFont typeface="Arial" panose="020B0604020202020204" pitchFamily="34" charset="0"/>
              <a:buNone/>
            </a:pPr>
            <a:endParaRPr lang="en-US" sz="2000" dirty="0" smtClean="0"/>
          </a:p>
          <a:p>
            <a:r>
              <a:rPr lang="en-US" sz="2000" dirty="0" smtClean="0"/>
              <a:t>BOP SSCs</a:t>
            </a:r>
          </a:p>
          <a:p>
            <a:r>
              <a:rPr lang="en-US" sz="2000" dirty="0" smtClean="0"/>
              <a:t>Main steam line isolation</a:t>
            </a:r>
          </a:p>
          <a:p>
            <a:r>
              <a:rPr lang="en-US" sz="2000" dirty="0" smtClean="0"/>
              <a:t>Special events</a:t>
            </a:r>
          </a:p>
          <a:p>
            <a:pPr lvl="1"/>
            <a:r>
              <a:rPr lang="en-US" sz="2000" dirty="0"/>
              <a:t>App R, NFPA-805 equipment </a:t>
            </a:r>
            <a:endParaRPr lang="en-US" sz="2000" dirty="0" smtClean="0"/>
          </a:p>
          <a:p>
            <a:pPr marL="457200" lvl="1" indent="0">
              <a:buNone/>
            </a:pPr>
            <a:r>
              <a:rPr lang="en-US" sz="2000" dirty="0"/>
              <a:t> </a:t>
            </a:r>
            <a:r>
              <a:rPr lang="en-US" sz="2000" dirty="0" smtClean="0"/>
              <a:t>  (</a:t>
            </a:r>
            <a:r>
              <a:rPr lang="en-US" sz="2000" dirty="0"/>
              <a:t>e.g., hot shutdown panel)</a:t>
            </a:r>
          </a:p>
          <a:p>
            <a:pPr lvl="1"/>
            <a:r>
              <a:rPr lang="en-US" sz="2000" dirty="0" smtClean="0"/>
              <a:t>FLEX equipment</a:t>
            </a:r>
          </a:p>
        </p:txBody>
      </p:sp>
      <p:sp>
        <p:nvSpPr>
          <p:cNvPr id="5" name="Content Placeholder 2"/>
          <p:cNvSpPr txBox="1">
            <a:spLocks/>
          </p:cNvSpPr>
          <p:nvPr/>
        </p:nvSpPr>
        <p:spPr>
          <a:xfrm>
            <a:off x="3835717" y="2846474"/>
            <a:ext cx="3282316" cy="51673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smtClean="0"/>
              <a:t>Instrument air</a:t>
            </a:r>
          </a:p>
          <a:p>
            <a:pPr lvl="1"/>
            <a:r>
              <a:rPr lang="en-US" sz="2000" dirty="0" smtClean="0"/>
              <a:t>SGTR needs isolation of affected SG</a:t>
            </a:r>
          </a:p>
          <a:p>
            <a:pPr lvl="1"/>
            <a:r>
              <a:rPr lang="en-US" sz="2000" dirty="0" smtClean="0"/>
              <a:t>Backup to SR pneumatic supplies for ECCS valves</a:t>
            </a:r>
          </a:p>
          <a:p>
            <a:r>
              <a:rPr lang="en-US" sz="2000" dirty="0" smtClean="0"/>
              <a:t>Feed &amp; Bleed support</a:t>
            </a:r>
          </a:p>
          <a:p>
            <a:pPr lvl="1"/>
            <a:r>
              <a:rPr lang="en-US" sz="2000" dirty="0" smtClean="0"/>
              <a:t>PORVs</a:t>
            </a:r>
          </a:p>
          <a:p>
            <a:pPr lvl="1"/>
            <a:r>
              <a:rPr lang="en-US" sz="2000" dirty="0" err="1" smtClean="0"/>
              <a:t>Incl</a:t>
            </a:r>
            <a:r>
              <a:rPr lang="en-US" sz="2000" dirty="0" smtClean="0"/>
              <a:t> op action initiate F&amp;B</a:t>
            </a:r>
          </a:p>
          <a:p>
            <a:pPr lvl="1"/>
            <a:endParaRPr lang="en-US" sz="1800" dirty="0"/>
          </a:p>
        </p:txBody>
      </p:sp>
      <p:sp>
        <p:nvSpPr>
          <p:cNvPr id="6" name="TextBox 5"/>
          <p:cNvSpPr txBox="1"/>
          <p:nvPr/>
        </p:nvSpPr>
        <p:spPr>
          <a:xfrm>
            <a:off x="647700" y="1806575"/>
            <a:ext cx="6124575" cy="1015663"/>
          </a:xfrm>
          <a:prstGeom prst="rect">
            <a:avLst/>
          </a:prstGeom>
          <a:noFill/>
        </p:spPr>
        <p:txBody>
          <a:bodyPr wrap="square" rtlCol="0">
            <a:spAutoFit/>
          </a:bodyPr>
          <a:lstStyle/>
          <a:p>
            <a:r>
              <a:rPr lang="en-US" sz="2000" dirty="0"/>
              <a:t>Example candidates for classification as Safety Related or non Safety </a:t>
            </a:r>
            <a:r>
              <a:rPr lang="en-US" sz="2000" dirty="0" smtClean="0"/>
              <a:t>Related </a:t>
            </a:r>
            <a:r>
              <a:rPr lang="en-US" sz="2000" dirty="0"/>
              <a:t>with special treatment </a:t>
            </a:r>
            <a:r>
              <a:rPr lang="en-US" sz="2000" dirty="0" smtClean="0"/>
              <a:t>requirements</a:t>
            </a:r>
            <a:endParaRPr lang="en-US" sz="2000" dirty="0"/>
          </a:p>
          <a:p>
            <a:endParaRPr lang="en-US" sz="2000" dirty="0"/>
          </a:p>
        </p:txBody>
      </p:sp>
    </p:spTree>
    <p:extLst>
      <p:ext uri="{BB962C8B-B14F-4D97-AF65-F5344CB8AC3E}">
        <p14:creationId xmlns:p14="http://schemas.microsoft.com/office/powerpoint/2010/main" val="9186858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122915"/>
            <a:ext cx="10515600" cy="1325563"/>
          </a:xfrm>
        </p:spPr>
        <p:txBody>
          <a:bodyPr/>
          <a:lstStyle/>
          <a:p>
            <a:r>
              <a:rPr lang="en-US" dirty="0" smtClean="0"/>
              <a:t>ANS/ANSI 30.3 Sensitivity Study Results</a:t>
            </a:r>
            <a:endParaRPr lang="en-US" dirty="0"/>
          </a:p>
        </p:txBody>
      </p:sp>
      <p:sp>
        <p:nvSpPr>
          <p:cNvPr id="6" name="TextBox 5"/>
          <p:cNvSpPr txBox="1"/>
          <p:nvPr/>
        </p:nvSpPr>
        <p:spPr>
          <a:xfrm>
            <a:off x="1389888" y="5523845"/>
            <a:ext cx="3913632" cy="646331"/>
          </a:xfrm>
          <a:prstGeom prst="rect">
            <a:avLst/>
          </a:prstGeom>
          <a:noFill/>
        </p:spPr>
        <p:txBody>
          <a:bodyPr wrap="square" rtlCol="0">
            <a:spAutoFit/>
          </a:bodyPr>
          <a:lstStyle/>
          <a:p>
            <a:r>
              <a:rPr lang="en-US" dirty="0" smtClean="0"/>
              <a:t>Baseline CDF crediting all SSCs modeled in the PRA - 6E-6/</a:t>
            </a:r>
            <a:r>
              <a:rPr lang="en-US" dirty="0" err="1" smtClean="0"/>
              <a:t>yr</a:t>
            </a:r>
            <a:endParaRPr lang="en-US" dirty="0"/>
          </a:p>
        </p:txBody>
      </p:sp>
      <p:sp>
        <p:nvSpPr>
          <p:cNvPr id="7" name="TextBox 6"/>
          <p:cNvSpPr txBox="1"/>
          <p:nvPr/>
        </p:nvSpPr>
        <p:spPr>
          <a:xfrm>
            <a:off x="6425184" y="5621381"/>
            <a:ext cx="3913632" cy="646331"/>
          </a:xfrm>
          <a:prstGeom prst="rect">
            <a:avLst/>
          </a:prstGeom>
          <a:noFill/>
        </p:spPr>
        <p:txBody>
          <a:bodyPr wrap="square" rtlCol="0">
            <a:spAutoFit/>
          </a:bodyPr>
          <a:lstStyle/>
          <a:p>
            <a:r>
              <a:rPr lang="en-US" dirty="0" smtClean="0"/>
              <a:t>CDF crediting only SSC candidates for classification as SR or NSRST - 3E-5/</a:t>
            </a:r>
            <a:r>
              <a:rPr lang="en-US" dirty="0" err="1" smtClean="0"/>
              <a:t>yr</a:t>
            </a:r>
            <a:endParaRPr lang="en-US" dirty="0"/>
          </a:p>
        </p:txBody>
      </p:sp>
      <p:graphicFrame>
        <p:nvGraphicFramePr>
          <p:cNvPr id="8" name="Chart 7"/>
          <p:cNvGraphicFramePr>
            <a:graphicFrameLocks/>
          </p:cNvGraphicFramePr>
          <p:nvPr>
            <p:extLst>
              <p:ext uri="{D42A27DB-BD31-4B8C-83A1-F6EECF244321}">
                <p14:modId xmlns:p14="http://schemas.microsoft.com/office/powerpoint/2010/main" val="578892456"/>
              </p:ext>
            </p:extLst>
          </p:nvPr>
        </p:nvGraphicFramePr>
        <p:xfrm>
          <a:off x="4684394" y="1283315"/>
          <a:ext cx="7221855" cy="424053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extLst>
              <p:ext uri="{D42A27DB-BD31-4B8C-83A1-F6EECF244321}">
                <p14:modId xmlns:p14="http://schemas.microsoft.com/office/powerpoint/2010/main" val="1867813168"/>
              </p:ext>
            </p:extLst>
          </p:nvPr>
        </p:nvGraphicFramePr>
        <p:xfrm>
          <a:off x="1079754" y="2209801"/>
          <a:ext cx="4223766" cy="3143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76411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ANS/ANSI 30.3 Sensitivity Study Results</a:t>
            </a:r>
            <a:endParaRPr lang="en-US" dirty="0"/>
          </a:p>
        </p:txBody>
      </p:sp>
      <p:sp>
        <p:nvSpPr>
          <p:cNvPr id="3" name="TextBox 2"/>
          <p:cNvSpPr txBox="1"/>
          <p:nvPr/>
        </p:nvSpPr>
        <p:spPr>
          <a:xfrm>
            <a:off x="691896" y="1335024"/>
            <a:ext cx="10222992" cy="5262979"/>
          </a:xfrm>
          <a:prstGeom prst="rect">
            <a:avLst/>
          </a:prstGeom>
          <a:noFill/>
        </p:spPr>
        <p:txBody>
          <a:bodyPr wrap="square" rtlCol="0">
            <a:spAutoFit/>
          </a:bodyPr>
          <a:lstStyle/>
          <a:p>
            <a:r>
              <a:rPr lang="en-US" sz="2800" dirty="0" smtClean="0"/>
              <a:t>Why is a factor of 5 increase acceptable when crediting only SSCs that are SR or NSRST?</a:t>
            </a:r>
          </a:p>
          <a:p>
            <a:pPr lvl="1"/>
            <a:endParaRPr lang="en-US" sz="2800" dirty="0" smtClean="0"/>
          </a:p>
          <a:p>
            <a:pPr lvl="1"/>
            <a:r>
              <a:rPr lang="en-US" sz="2800" dirty="0"/>
              <a:t>M</a:t>
            </a:r>
            <a:r>
              <a:rPr lang="en-US" sz="2800" dirty="0" smtClean="0"/>
              <a:t>argin remains on the risk criteria in which other events (e.g., earthquakes, internal fires and floods) can be accommodated.</a:t>
            </a:r>
          </a:p>
          <a:p>
            <a:pPr lvl="1"/>
            <a:endParaRPr lang="en-US" sz="2800" dirty="0" smtClean="0"/>
          </a:p>
          <a:p>
            <a:pPr lvl="1"/>
            <a:r>
              <a:rPr lang="en-US" sz="2800" dirty="0" smtClean="0"/>
              <a:t>Risk informed guidance, such as NEI 00-04, suggests that common cause events having a Risk Achievement Worth less than 20 need not be considered risk significant.   In this evaluation, multiple entire systems collectively are assumed not to perform their functions resulting in a factor of three less than the CCF risk significance guidance of NEI 00-04.</a:t>
            </a:r>
            <a:endParaRPr lang="en-US" sz="2800" dirty="0"/>
          </a:p>
        </p:txBody>
      </p:sp>
    </p:spTree>
    <p:extLst>
      <p:ext uri="{BB962C8B-B14F-4D97-AF65-F5344CB8AC3E}">
        <p14:creationId xmlns:p14="http://schemas.microsoft.com/office/powerpoint/2010/main" val="40265985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3000" dirty="0"/>
              <a:t>ANS/ANSI </a:t>
            </a:r>
            <a:r>
              <a:rPr lang="en-US" sz="3000" dirty="0" smtClean="0"/>
              <a:t>30.3 provides practical </a:t>
            </a:r>
            <a:r>
              <a:rPr lang="en-US" sz="3000" dirty="0" smtClean="0"/>
              <a:t>and flexible guidance </a:t>
            </a:r>
            <a:r>
              <a:rPr lang="en-US" sz="3000" dirty="0" smtClean="0"/>
              <a:t>in the classification and categorization of </a:t>
            </a:r>
            <a:r>
              <a:rPr lang="en-US" sz="3000" dirty="0" smtClean="0"/>
              <a:t>SSCs that is performance based.</a:t>
            </a:r>
            <a:endParaRPr lang="en-US" sz="3000" dirty="0" smtClean="0"/>
          </a:p>
          <a:p>
            <a:pPr marL="0" indent="0">
              <a:buNone/>
            </a:pPr>
            <a:r>
              <a:rPr lang="en-US" sz="3000" dirty="0"/>
              <a:t>T</a:t>
            </a:r>
            <a:r>
              <a:rPr lang="en-US" sz="3000" dirty="0" smtClean="0"/>
              <a:t>he logic models of the PRA can be used</a:t>
            </a:r>
            <a:endParaRPr lang="en-US" sz="3000" dirty="0"/>
          </a:p>
          <a:p>
            <a:r>
              <a:rPr lang="en-US" sz="3000" dirty="0" smtClean="0"/>
              <a:t>Deterministically to identify a subset of SSCs that meet the deterministic defense in depth criterion of ANS/ANSI 58.14, e.g.,</a:t>
            </a:r>
          </a:p>
          <a:p>
            <a:pPr lvl="1"/>
            <a:r>
              <a:rPr lang="en-US" sz="2600" dirty="0" smtClean="0"/>
              <a:t>Identify a minimal set of SSCs that should be candidates for classification as Safety Related</a:t>
            </a:r>
          </a:p>
          <a:p>
            <a:r>
              <a:rPr lang="en-US" sz="3000" dirty="0" smtClean="0"/>
              <a:t>Probabilistically to identify those SSCs collectively effective in managing safety, e.g.,</a:t>
            </a:r>
          </a:p>
          <a:p>
            <a:pPr lvl="1"/>
            <a:r>
              <a:rPr lang="en-US" sz="2600" dirty="0" smtClean="0"/>
              <a:t>Provide </a:t>
            </a:r>
            <a:r>
              <a:rPr lang="en-US" sz="2600" dirty="0"/>
              <a:t>margin on </a:t>
            </a:r>
            <a:r>
              <a:rPr lang="en-US" sz="2600" dirty="0" smtClean="0"/>
              <a:t>meeting established risk criteria</a:t>
            </a:r>
          </a:p>
          <a:p>
            <a:pPr lvl="1"/>
            <a:r>
              <a:rPr lang="en-US" sz="2600" dirty="0" smtClean="0"/>
              <a:t>Identify additional </a:t>
            </a:r>
            <a:r>
              <a:rPr lang="en-US" sz="2600" dirty="0"/>
              <a:t>SSCs that may be candidates for classification as non Safety Related but require attention with special treatment or in a reliability assurance </a:t>
            </a:r>
            <a:r>
              <a:rPr lang="en-US" sz="2600" dirty="0" smtClean="0"/>
              <a:t>program </a:t>
            </a:r>
          </a:p>
          <a:p>
            <a:pPr marL="457200" lvl="1" indent="0">
              <a:buNone/>
            </a:pPr>
            <a:endParaRPr lang="en-US" dirty="0"/>
          </a:p>
        </p:txBody>
      </p:sp>
    </p:spTree>
    <p:extLst>
      <p:ext uri="{BB962C8B-B14F-4D97-AF65-F5344CB8AC3E}">
        <p14:creationId xmlns:p14="http://schemas.microsoft.com/office/powerpoint/2010/main" val="24834615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Categorization and Classification of SSCs for a Current Generation Nuclear Power Plant Using a RIPB Advanced Reactor Standard</a:t>
            </a:r>
            <a:endParaRPr lang="en-US" dirty="0"/>
          </a:p>
        </p:txBody>
      </p:sp>
      <p:sp>
        <p:nvSpPr>
          <p:cNvPr id="3" name="Content Placeholder 2"/>
          <p:cNvSpPr>
            <a:spLocks noGrp="1"/>
          </p:cNvSpPr>
          <p:nvPr>
            <p:ph idx="1"/>
          </p:nvPr>
        </p:nvSpPr>
        <p:spPr>
          <a:xfrm>
            <a:off x="838200" y="2359151"/>
            <a:ext cx="10814222" cy="4325854"/>
          </a:xfrm>
        </p:spPr>
        <p:txBody>
          <a:bodyPr>
            <a:normAutofit/>
          </a:bodyPr>
          <a:lstStyle/>
          <a:p>
            <a:pPr marL="0" indent="0">
              <a:buNone/>
            </a:pPr>
            <a:r>
              <a:rPr lang="en-US" sz="3600" dirty="0" smtClean="0"/>
              <a:t>Next steps…</a:t>
            </a:r>
            <a:endParaRPr lang="en-US" sz="3600" dirty="0"/>
          </a:p>
        </p:txBody>
      </p:sp>
    </p:spTree>
    <p:extLst>
      <p:ext uri="{BB962C8B-B14F-4D97-AF65-F5344CB8AC3E}">
        <p14:creationId xmlns:p14="http://schemas.microsoft.com/office/powerpoint/2010/main" val="4071039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a:xfrm>
            <a:off x="838200" y="2359151"/>
            <a:ext cx="10814222" cy="4325854"/>
          </a:xfrm>
        </p:spPr>
        <p:txBody>
          <a:bodyPr>
            <a:normAutofit/>
          </a:bodyPr>
          <a:lstStyle/>
          <a:p>
            <a:pPr marL="0" indent="0">
              <a:buNone/>
            </a:pPr>
            <a:r>
              <a:rPr lang="en-US" sz="3600" dirty="0" smtClean="0"/>
              <a:t>Backup slides…</a:t>
            </a:r>
            <a:endParaRPr lang="en-US" sz="3600" dirty="0"/>
          </a:p>
        </p:txBody>
      </p:sp>
    </p:spTree>
    <p:extLst>
      <p:ext uri="{BB962C8B-B14F-4D97-AF65-F5344CB8AC3E}">
        <p14:creationId xmlns:p14="http://schemas.microsoft.com/office/powerpoint/2010/main" val="4267959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Risk-Informed Performance-Based</a:t>
            </a:r>
            <a:br>
              <a:rPr lang="en-US" dirty="0" smtClean="0"/>
            </a:br>
            <a:r>
              <a:rPr lang="en-US" sz="3600" dirty="0" smtClean="0"/>
              <a:t>(from SRM to SECY 98-144)</a:t>
            </a:r>
            <a:endParaRPr lang="en-US" sz="3600" dirty="0"/>
          </a:p>
        </p:txBody>
      </p:sp>
      <p:sp>
        <p:nvSpPr>
          <p:cNvPr id="3" name="Content Placeholder 2"/>
          <p:cNvSpPr>
            <a:spLocks noGrp="1"/>
          </p:cNvSpPr>
          <p:nvPr>
            <p:ph idx="1"/>
          </p:nvPr>
        </p:nvSpPr>
        <p:spPr/>
        <p:txBody>
          <a:bodyPr>
            <a:normAutofit lnSpcReduction="10000"/>
          </a:bodyPr>
          <a:lstStyle/>
          <a:p>
            <a:r>
              <a:rPr lang="en-US" dirty="0" smtClean="0"/>
              <a:t>A risk-informed approach</a:t>
            </a:r>
            <a:r>
              <a:rPr lang="en-US" dirty="0"/>
              <a:t> </a:t>
            </a:r>
            <a:r>
              <a:rPr lang="en-US" dirty="0" smtClean="0"/>
              <a:t>enhances </a:t>
            </a:r>
            <a:r>
              <a:rPr lang="en-US" dirty="0"/>
              <a:t>the deterministic approach by:</a:t>
            </a:r>
          </a:p>
          <a:p>
            <a:pPr lvl="1"/>
            <a:r>
              <a:rPr lang="en-US" dirty="0"/>
              <a:t>allowing explicit consideration of a broader set of potential challenges to safety, </a:t>
            </a:r>
          </a:p>
          <a:p>
            <a:pPr lvl="1"/>
            <a:r>
              <a:rPr lang="en-US" dirty="0"/>
              <a:t>providing a logical means for prioritizing these challenges based on risk significance, operating experience, and/or engineering judgment, </a:t>
            </a:r>
          </a:p>
          <a:p>
            <a:pPr lvl="1"/>
            <a:r>
              <a:rPr lang="en-US" dirty="0"/>
              <a:t>facilitating consideration of a broader set of resources to defend against these challenges, </a:t>
            </a:r>
          </a:p>
          <a:p>
            <a:pPr lvl="1"/>
            <a:r>
              <a:rPr lang="en-US" dirty="0"/>
              <a:t>explicitly identifying and quantifying sources of uncertainty in the analysis (although such analyses do not necessarily reflect all important sources of uncertainty), and</a:t>
            </a:r>
          </a:p>
          <a:p>
            <a:pPr lvl="1"/>
            <a:r>
              <a:rPr lang="en-US" dirty="0"/>
              <a:t>leading to better decision-making by providing a means to test the sensitivity of the results to key assumptions.</a:t>
            </a:r>
          </a:p>
          <a:p>
            <a:pPr marL="0" indent="0">
              <a:buNone/>
            </a:pPr>
            <a:endParaRPr lang="en-US" dirty="0"/>
          </a:p>
        </p:txBody>
      </p:sp>
    </p:spTree>
    <p:extLst>
      <p:ext uri="{BB962C8B-B14F-4D97-AF65-F5344CB8AC3E}">
        <p14:creationId xmlns:p14="http://schemas.microsoft.com/office/powerpoint/2010/main" val="12199479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Risk-Informed Performance-Based</a:t>
            </a:r>
            <a:br>
              <a:rPr lang="en-US" dirty="0" smtClean="0"/>
            </a:br>
            <a:r>
              <a:rPr lang="en-US" sz="3600" dirty="0" smtClean="0"/>
              <a:t>(from SRM to SECY 98-144)</a:t>
            </a:r>
            <a:endParaRPr lang="en-US" sz="3600" dirty="0"/>
          </a:p>
        </p:txBody>
      </p:sp>
      <p:sp>
        <p:nvSpPr>
          <p:cNvPr id="3" name="Content Placeholder 2"/>
          <p:cNvSpPr>
            <a:spLocks noGrp="1"/>
          </p:cNvSpPr>
          <p:nvPr>
            <p:ph idx="1"/>
          </p:nvPr>
        </p:nvSpPr>
        <p:spPr/>
        <p:txBody>
          <a:bodyPr>
            <a:normAutofit fontScale="92500" lnSpcReduction="10000"/>
          </a:bodyPr>
          <a:lstStyle/>
          <a:p>
            <a:r>
              <a:rPr lang="en-US" dirty="0" smtClean="0"/>
              <a:t>A performance </a:t>
            </a:r>
            <a:r>
              <a:rPr lang="en-US" dirty="0"/>
              <a:t>based </a:t>
            </a:r>
            <a:r>
              <a:rPr lang="en-US" dirty="0" smtClean="0"/>
              <a:t>approach relies </a:t>
            </a:r>
            <a:r>
              <a:rPr lang="en-US" dirty="0"/>
              <a:t>upon:</a:t>
            </a:r>
          </a:p>
          <a:p>
            <a:pPr lvl="1"/>
            <a:r>
              <a:rPr lang="en-US" dirty="0" smtClean="0"/>
              <a:t>measurable </a:t>
            </a:r>
            <a:r>
              <a:rPr lang="en-US" dirty="0"/>
              <a:t>(or calculable) outcomes (i.e., performance results) to be met, but provides more flexibility to the licensee as to the means of meeting those outcomes. </a:t>
            </a:r>
          </a:p>
          <a:p>
            <a:pPr lvl="1"/>
            <a:r>
              <a:rPr lang="en-US" dirty="0" smtClean="0"/>
              <a:t>establishes </a:t>
            </a:r>
            <a:r>
              <a:rPr lang="en-US" dirty="0"/>
              <a:t>performance and results as the primary basis for regulatory decision-making, and</a:t>
            </a:r>
          </a:p>
          <a:p>
            <a:pPr lvl="1"/>
            <a:r>
              <a:rPr lang="en-US" dirty="0" smtClean="0"/>
              <a:t>incorporates </a:t>
            </a:r>
            <a:r>
              <a:rPr lang="en-US" dirty="0"/>
              <a:t>the following attributes: </a:t>
            </a:r>
          </a:p>
          <a:p>
            <a:pPr lvl="2"/>
            <a:r>
              <a:rPr lang="en-US" dirty="0" smtClean="0"/>
              <a:t>measurable </a:t>
            </a:r>
            <a:r>
              <a:rPr lang="en-US" dirty="0"/>
              <a:t>(or calculable) parameters (i.e., direct measurement of the physical parameter of interest or of related parameters that can be used to calculate the </a:t>
            </a:r>
            <a:r>
              <a:rPr lang="en-US" dirty="0" smtClean="0"/>
              <a:t>parameter </a:t>
            </a:r>
            <a:r>
              <a:rPr lang="en-US" dirty="0"/>
              <a:t>of interest) exist to monitor system, including facility and licensee , performance, </a:t>
            </a:r>
          </a:p>
          <a:p>
            <a:pPr lvl="2"/>
            <a:r>
              <a:rPr lang="en-US" dirty="0" smtClean="0"/>
              <a:t>objective </a:t>
            </a:r>
            <a:r>
              <a:rPr lang="en-US" dirty="0"/>
              <a:t>criteria to assess performance are established based on risk insights, deterministic analyses and/or performance history, </a:t>
            </a:r>
          </a:p>
          <a:p>
            <a:pPr lvl="2"/>
            <a:r>
              <a:rPr lang="en-US" dirty="0" smtClean="0"/>
              <a:t>licensees </a:t>
            </a:r>
            <a:r>
              <a:rPr lang="en-US" dirty="0"/>
              <a:t>have flexibility to determine how to meet the established performance criteria in ways that will encourage and reward improved outcomes; and </a:t>
            </a:r>
          </a:p>
          <a:p>
            <a:pPr lvl="2"/>
            <a:r>
              <a:rPr lang="en-US" dirty="0" smtClean="0"/>
              <a:t>a </a:t>
            </a:r>
            <a:r>
              <a:rPr lang="en-US" dirty="0"/>
              <a:t>framework exists in which the failure to meet a performance criterion, while undesirable, will not in and of itself constitute or result in an immediate safety concern.</a:t>
            </a:r>
          </a:p>
          <a:p>
            <a:pPr marL="0" indent="0">
              <a:buNone/>
            </a:pPr>
            <a:endParaRPr lang="en-US" dirty="0"/>
          </a:p>
        </p:txBody>
      </p:sp>
    </p:spTree>
    <p:extLst>
      <p:ext uri="{BB962C8B-B14F-4D97-AF65-F5344CB8AC3E}">
        <p14:creationId xmlns:p14="http://schemas.microsoft.com/office/powerpoint/2010/main" val="5476196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RIPB Categorization and Classification References</a:t>
            </a:r>
            <a:endParaRPr lang="en-US" dirty="0"/>
          </a:p>
        </p:txBody>
      </p:sp>
      <p:sp>
        <p:nvSpPr>
          <p:cNvPr id="3" name="Content Placeholder 2"/>
          <p:cNvSpPr>
            <a:spLocks noGrp="1"/>
          </p:cNvSpPr>
          <p:nvPr>
            <p:ph idx="1"/>
          </p:nvPr>
        </p:nvSpPr>
        <p:spPr>
          <a:xfrm>
            <a:off x="838200" y="1690688"/>
            <a:ext cx="10515600" cy="5032375"/>
          </a:xfrm>
        </p:spPr>
        <p:txBody>
          <a:bodyPr>
            <a:normAutofit fontScale="92500" lnSpcReduction="20000"/>
          </a:bodyPr>
          <a:lstStyle/>
          <a:p>
            <a:pPr marL="0" indent="0">
              <a:buNone/>
            </a:pPr>
            <a:r>
              <a:rPr lang="en-US" u="sng" dirty="0" smtClean="0"/>
              <a:t>Standards</a:t>
            </a:r>
          </a:p>
          <a:p>
            <a:pPr marL="0" indent="0">
              <a:buNone/>
            </a:pPr>
            <a:r>
              <a:rPr lang="en-US" dirty="0" smtClean="0"/>
              <a:t>ANS/ANSI 30.3 </a:t>
            </a:r>
            <a:r>
              <a:rPr lang="en-US" i="1" dirty="0"/>
              <a:t>‘Light Water Reactor Risk-Informed Performance-Based Design’</a:t>
            </a:r>
          </a:p>
          <a:p>
            <a:pPr marL="0" indent="0">
              <a:buNone/>
            </a:pPr>
            <a:r>
              <a:rPr lang="en-US" dirty="0" smtClean="0"/>
              <a:t>ANS/ANSI </a:t>
            </a:r>
            <a:r>
              <a:rPr lang="en-US" dirty="0"/>
              <a:t>58.14 ‘</a:t>
            </a:r>
            <a:r>
              <a:rPr lang="en-US" i="1" dirty="0"/>
              <a:t>Safety and pressure integrity classification criteria for light water reactors’</a:t>
            </a:r>
          </a:p>
          <a:p>
            <a:pPr marL="0" indent="0">
              <a:buNone/>
            </a:pPr>
            <a:r>
              <a:rPr lang="en-US" dirty="0" smtClean="0"/>
              <a:t>ANS/ANSI 53.1 </a:t>
            </a:r>
            <a:r>
              <a:rPr lang="en-US" i="1" dirty="0" smtClean="0"/>
              <a:t>‘nuclear </a:t>
            </a:r>
            <a:r>
              <a:rPr lang="en-US" i="1" dirty="0"/>
              <a:t>safety design process </a:t>
            </a:r>
            <a:r>
              <a:rPr lang="en-US" i="1" dirty="0" smtClean="0"/>
              <a:t>for modular </a:t>
            </a:r>
            <a:r>
              <a:rPr lang="en-US" i="1" dirty="0"/>
              <a:t>helium-cooled reactor </a:t>
            </a:r>
            <a:r>
              <a:rPr lang="en-US" i="1" dirty="0" smtClean="0"/>
              <a:t>plants’</a:t>
            </a:r>
          </a:p>
          <a:p>
            <a:pPr marL="0" indent="0">
              <a:buNone/>
            </a:pPr>
            <a:r>
              <a:rPr lang="en-US" dirty="0" smtClean="0"/>
              <a:t>ANS/ANSI </a:t>
            </a:r>
            <a:r>
              <a:rPr lang="en-US" dirty="0"/>
              <a:t>54.1 </a:t>
            </a:r>
            <a:r>
              <a:rPr lang="en-US" i="1" dirty="0" smtClean="0"/>
              <a:t>‘Nuclear </a:t>
            </a:r>
            <a:r>
              <a:rPr lang="en-US" i="1" dirty="0"/>
              <a:t>Safety Criteria and Design Process for Sodium Fast Reactor Nuclear Power </a:t>
            </a:r>
            <a:r>
              <a:rPr lang="en-US" i="1" dirty="0" smtClean="0"/>
              <a:t>Plants’</a:t>
            </a:r>
          </a:p>
          <a:p>
            <a:pPr marL="0" indent="0">
              <a:buNone/>
            </a:pPr>
            <a:endParaRPr lang="en-US" dirty="0" smtClean="0"/>
          </a:p>
          <a:p>
            <a:pPr marL="0" indent="0">
              <a:buNone/>
            </a:pPr>
            <a:r>
              <a:rPr lang="en-US" u="sng" dirty="0" smtClean="0"/>
              <a:t>Methods</a:t>
            </a:r>
          </a:p>
          <a:p>
            <a:pPr marL="0" indent="0">
              <a:buNone/>
            </a:pPr>
            <a:r>
              <a:rPr lang="en-US" dirty="0" smtClean="0"/>
              <a:t>NEI 18-04 </a:t>
            </a:r>
            <a:r>
              <a:rPr lang="en-US" i="1" dirty="0" smtClean="0"/>
              <a:t>‘Risk-Informed </a:t>
            </a:r>
            <a:r>
              <a:rPr lang="en-US" i="1" dirty="0"/>
              <a:t>Performance-Based Technology Inclusive Guidance for Non-Light Water Reactor Licensing Basis </a:t>
            </a:r>
            <a:r>
              <a:rPr lang="en-US" i="1" dirty="0" smtClean="0"/>
              <a:t>Development’</a:t>
            </a:r>
            <a:endParaRPr lang="en-US" u="sng" dirty="0" smtClean="0"/>
          </a:p>
          <a:p>
            <a:pPr marL="0" indent="0">
              <a:buNone/>
            </a:pPr>
            <a:r>
              <a:rPr lang="en-US" dirty="0" smtClean="0"/>
              <a:t>NEI 00-04 </a:t>
            </a:r>
            <a:r>
              <a:rPr lang="en-US" i="1" dirty="0" smtClean="0"/>
              <a:t>‘10 </a:t>
            </a:r>
            <a:r>
              <a:rPr lang="en-US" i="1" dirty="0"/>
              <a:t>CFR </a:t>
            </a:r>
            <a:r>
              <a:rPr lang="en-US" i="1" dirty="0" smtClean="0"/>
              <a:t>50.69 SSC </a:t>
            </a:r>
            <a:r>
              <a:rPr lang="en-US" i="1" dirty="0"/>
              <a:t>Categorization </a:t>
            </a:r>
            <a:r>
              <a:rPr lang="en-US" i="1" dirty="0" smtClean="0"/>
              <a:t>Guideline’</a:t>
            </a:r>
            <a:endParaRPr lang="en-US" dirty="0"/>
          </a:p>
          <a:p>
            <a:pPr marL="0" indent="0">
              <a:buNone/>
            </a:pPr>
            <a:endParaRPr lang="en-US" i="1" dirty="0" smtClean="0"/>
          </a:p>
        </p:txBody>
      </p:sp>
    </p:spTree>
    <p:extLst>
      <p:ext uri="{BB962C8B-B14F-4D97-AF65-F5344CB8AC3E}">
        <p14:creationId xmlns:p14="http://schemas.microsoft.com/office/powerpoint/2010/main" val="5132088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RIPB Categorization and Classification References</a:t>
            </a:r>
            <a:endParaRPr lang="en-US" dirty="0"/>
          </a:p>
        </p:txBody>
      </p:sp>
      <p:sp>
        <p:nvSpPr>
          <p:cNvPr id="3" name="Content Placeholder 2"/>
          <p:cNvSpPr>
            <a:spLocks noGrp="1"/>
          </p:cNvSpPr>
          <p:nvPr>
            <p:ph idx="1"/>
          </p:nvPr>
        </p:nvSpPr>
        <p:spPr>
          <a:xfrm>
            <a:off x="838199" y="1825624"/>
            <a:ext cx="10677525" cy="5032375"/>
          </a:xfrm>
        </p:spPr>
        <p:txBody>
          <a:bodyPr>
            <a:normAutofit fontScale="92500" lnSpcReduction="10000"/>
          </a:bodyPr>
          <a:lstStyle/>
          <a:p>
            <a:pPr marL="0" indent="0">
              <a:buNone/>
            </a:pPr>
            <a:r>
              <a:rPr lang="en-US" u="sng" dirty="0" smtClean="0"/>
              <a:t>Top Event Prevention Analysis</a:t>
            </a:r>
            <a:endParaRPr lang="en-US" u="sng" dirty="0" smtClean="0"/>
          </a:p>
          <a:p>
            <a:pPr marL="0" indent="0">
              <a:buNone/>
            </a:pPr>
            <a:r>
              <a:rPr lang="en-US" sz="2600" i="1" dirty="0" smtClean="0"/>
              <a:t>‘</a:t>
            </a:r>
            <a:r>
              <a:rPr lang="en-US" sz="2600" i="1" dirty="0" smtClean="0"/>
              <a:t>Top </a:t>
            </a:r>
            <a:r>
              <a:rPr lang="en-US" sz="2600" i="1" dirty="0"/>
              <a:t>Event Prevention in Complex </a:t>
            </a:r>
            <a:r>
              <a:rPr lang="en-US" sz="2600" i="1" dirty="0" smtClean="0"/>
              <a:t>Systems’, </a:t>
            </a:r>
            <a:r>
              <a:rPr lang="en-US" sz="2600" i="1" dirty="0"/>
              <a:t>Proceedings of the 1995 Joint ASME/JSME Pressure Vessels and Piping Conference, June </a:t>
            </a:r>
            <a:r>
              <a:rPr lang="en-US" sz="2600" i="1" dirty="0" smtClean="0"/>
              <a:t>1995</a:t>
            </a:r>
          </a:p>
          <a:p>
            <a:pPr marL="0" indent="0">
              <a:buNone/>
            </a:pPr>
            <a:r>
              <a:rPr lang="en-US" sz="2600" i="1" dirty="0" smtClean="0"/>
              <a:t>‘Top </a:t>
            </a:r>
            <a:r>
              <a:rPr lang="en-US" sz="2600" i="1" dirty="0"/>
              <a:t>Event Prevention Analysis, A Deterministic Use of </a:t>
            </a:r>
            <a:r>
              <a:rPr lang="en-US" sz="2600" i="1" dirty="0" smtClean="0"/>
              <a:t>PRA’</a:t>
            </a:r>
            <a:r>
              <a:rPr lang="en-US" sz="2600" dirty="0" smtClean="0"/>
              <a:t>, Proceedings </a:t>
            </a:r>
            <a:r>
              <a:rPr lang="en-US" sz="2600" dirty="0"/>
              <a:t>of the International KNS/ANS Topical Meeting on PSA, 1995</a:t>
            </a:r>
            <a:r>
              <a:rPr lang="en-US" sz="2600" dirty="0" smtClean="0"/>
              <a:t>.</a:t>
            </a:r>
          </a:p>
          <a:p>
            <a:pPr marL="0" indent="0">
              <a:buNone/>
            </a:pPr>
            <a:r>
              <a:rPr lang="en-US" sz="2600" i="1" dirty="0" smtClean="0"/>
              <a:t>‘Risk-Informed </a:t>
            </a:r>
            <a:r>
              <a:rPr lang="en-US" sz="2600" i="1" dirty="0"/>
              <a:t>Physical Security; Dynamic Allocation of </a:t>
            </a:r>
            <a:r>
              <a:rPr lang="en-US" sz="2600" i="1" dirty="0" smtClean="0"/>
              <a:t>Resources’</a:t>
            </a:r>
            <a:r>
              <a:rPr lang="en-US" sz="2600" dirty="0" smtClean="0"/>
              <a:t>, </a:t>
            </a:r>
            <a:r>
              <a:rPr lang="en-US" sz="2600" dirty="0"/>
              <a:t>Proceedings of PSA '05, Sep 2005</a:t>
            </a:r>
            <a:endParaRPr lang="en-US" sz="2600" dirty="0" smtClean="0"/>
          </a:p>
          <a:p>
            <a:pPr marL="0" indent="0">
              <a:buNone/>
            </a:pPr>
            <a:r>
              <a:rPr lang="en-US" sz="2600" dirty="0"/>
              <a:t>EPRI 1019183</a:t>
            </a:r>
            <a:r>
              <a:rPr lang="en-US" sz="2600" i="1" dirty="0"/>
              <a:t> ‘Effects of Digital I&amp;C Defense-in-Depth and Diversity on Risk in Nuclear Power Plants</a:t>
            </a:r>
            <a:r>
              <a:rPr lang="en-US" sz="2600" i="1" dirty="0" smtClean="0"/>
              <a:t>’, December 2009.</a:t>
            </a:r>
            <a:endParaRPr lang="en-US" sz="2600" i="1" dirty="0"/>
          </a:p>
          <a:p>
            <a:pPr marL="0" indent="0">
              <a:buNone/>
            </a:pPr>
            <a:r>
              <a:rPr lang="en-US" sz="2600" dirty="0" smtClean="0"/>
              <a:t>‘</a:t>
            </a:r>
            <a:r>
              <a:rPr lang="en-US" sz="2600" i="1" dirty="0" smtClean="0"/>
              <a:t>Risk </a:t>
            </a:r>
            <a:r>
              <a:rPr lang="en-US" sz="2600" i="1" dirty="0"/>
              <a:t>Informed Safety Margin Characterization Case Study: Selection of Electrical Equipment To Be Subjected to Environmental </a:t>
            </a:r>
            <a:r>
              <a:rPr lang="en-US" sz="2600" i="1" dirty="0" smtClean="0"/>
              <a:t>Qualification’</a:t>
            </a:r>
            <a:r>
              <a:rPr lang="en-US" sz="2600" dirty="0" smtClean="0"/>
              <a:t>, </a:t>
            </a:r>
            <a:r>
              <a:rPr lang="en-US" sz="2600" dirty="0"/>
              <a:t>INL/EXT-11-23479 Rev. 1, April </a:t>
            </a:r>
            <a:r>
              <a:rPr lang="en-US" sz="2600" dirty="0" smtClean="0"/>
              <a:t>2012</a:t>
            </a:r>
          </a:p>
          <a:p>
            <a:pPr marL="0" indent="0">
              <a:buNone/>
            </a:pPr>
            <a:r>
              <a:rPr lang="en-US" sz="2600" i="1" dirty="0" smtClean="0"/>
              <a:t>‘HAZCADS – Hazard Analysis and Consequence Analysis of Digital Systems’, </a:t>
            </a:r>
            <a:r>
              <a:rPr lang="en-US" sz="2600" dirty="0"/>
              <a:t>EPRI </a:t>
            </a:r>
            <a:r>
              <a:rPr lang="en-US" sz="2600" dirty="0" smtClean="0"/>
              <a:t>3002012755, December 2018</a:t>
            </a:r>
            <a:endParaRPr lang="en-US" sz="2600" i="1" dirty="0" smtClean="0"/>
          </a:p>
        </p:txBody>
      </p:sp>
    </p:spTree>
    <p:extLst>
      <p:ext uri="{BB962C8B-B14F-4D97-AF65-F5344CB8AC3E}">
        <p14:creationId xmlns:p14="http://schemas.microsoft.com/office/powerpoint/2010/main" val="39977154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Categorization and Classification of SSCs for a Current Generation Nuclear Power Plant Using a RIPB Advanced Reactor Standard</a:t>
            </a:r>
            <a:endParaRPr lang="en-US" dirty="0"/>
          </a:p>
        </p:txBody>
      </p:sp>
      <p:sp>
        <p:nvSpPr>
          <p:cNvPr id="3" name="Content Placeholder 2"/>
          <p:cNvSpPr>
            <a:spLocks noGrp="1"/>
          </p:cNvSpPr>
          <p:nvPr>
            <p:ph idx="1"/>
          </p:nvPr>
        </p:nvSpPr>
        <p:spPr>
          <a:xfrm>
            <a:off x="838200" y="2383409"/>
            <a:ext cx="10515600" cy="4351338"/>
          </a:xfrm>
        </p:spPr>
        <p:txBody>
          <a:bodyPr>
            <a:normAutofit lnSpcReduction="10000"/>
          </a:bodyPr>
          <a:lstStyle/>
          <a:p>
            <a:pPr marL="0" indent="0">
              <a:buNone/>
            </a:pPr>
            <a:r>
              <a:rPr lang="en-US" u="sng" dirty="0" smtClean="0"/>
              <a:t>Outline</a:t>
            </a:r>
          </a:p>
          <a:p>
            <a:r>
              <a:rPr lang="en-US" dirty="0" smtClean="0"/>
              <a:t>ANS/ANSI 30.3-202x </a:t>
            </a:r>
          </a:p>
          <a:p>
            <a:pPr marL="0" indent="0">
              <a:buNone/>
            </a:pPr>
            <a:r>
              <a:rPr lang="en-US" dirty="0" smtClean="0"/>
              <a:t>    </a:t>
            </a:r>
            <a:r>
              <a:rPr lang="en-US" i="1" dirty="0" smtClean="0"/>
              <a:t>‘Light Water Reactor Risk-Informed Performance-Based Design’</a:t>
            </a:r>
          </a:p>
          <a:p>
            <a:r>
              <a:rPr lang="en-US" dirty="0" smtClean="0"/>
              <a:t>Top Level Criteria &amp; Definition </a:t>
            </a:r>
            <a:r>
              <a:rPr lang="en-US" dirty="0"/>
              <a:t>of Plant Capability Defense in Depth and Risk </a:t>
            </a:r>
            <a:r>
              <a:rPr lang="en-US" dirty="0" smtClean="0"/>
              <a:t>Significance</a:t>
            </a:r>
          </a:p>
          <a:p>
            <a:r>
              <a:rPr lang="en-US" dirty="0" smtClean="0"/>
              <a:t>Description of PWR reviewed against ANS/ANSI 30.3</a:t>
            </a:r>
          </a:p>
          <a:p>
            <a:r>
              <a:rPr lang="en-US" dirty="0" smtClean="0"/>
              <a:t>Classification </a:t>
            </a:r>
            <a:r>
              <a:rPr lang="en-US" dirty="0" smtClean="0"/>
              <a:t>results (deterministic)</a:t>
            </a:r>
            <a:endParaRPr lang="en-US" dirty="0" smtClean="0"/>
          </a:p>
          <a:p>
            <a:r>
              <a:rPr lang="en-US" dirty="0" smtClean="0"/>
              <a:t>Categorization </a:t>
            </a:r>
            <a:r>
              <a:rPr lang="en-US" dirty="0" smtClean="0"/>
              <a:t>results (probabilistic)</a:t>
            </a:r>
            <a:endParaRPr lang="en-US" dirty="0" smtClean="0"/>
          </a:p>
          <a:p>
            <a:r>
              <a:rPr lang="en-US" dirty="0" smtClean="0"/>
              <a:t>Summary</a:t>
            </a:r>
            <a:endParaRPr lang="en-US" dirty="0"/>
          </a:p>
        </p:txBody>
      </p:sp>
    </p:spTree>
    <p:extLst>
      <p:ext uri="{BB962C8B-B14F-4D97-AF65-F5344CB8AC3E}">
        <p14:creationId xmlns:p14="http://schemas.microsoft.com/office/powerpoint/2010/main" val="993280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ANSI/ANS 30.3 – Table of Contents</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US" dirty="0" smtClean="0"/>
              <a:t>Purpose and scope</a:t>
            </a:r>
          </a:p>
          <a:p>
            <a:pPr marL="514350" indent="-514350">
              <a:buFont typeface="+mj-lt"/>
              <a:buAutoNum type="arabicPeriod"/>
            </a:pPr>
            <a:r>
              <a:rPr lang="en-US" dirty="0" smtClean="0"/>
              <a:t>Acronyms and Definitions</a:t>
            </a:r>
          </a:p>
          <a:p>
            <a:pPr marL="514350" indent="-514350">
              <a:buFont typeface="+mj-lt"/>
              <a:buAutoNum type="arabicPeriod"/>
            </a:pPr>
            <a:r>
              <a:rPr lang="en-US" dirty="0" smtClean="0"/>
              <a:t>Nuclear Reactor Design Process</a:t>
            </a:r>
          </a:p>
          <a:p>
            <a:pPr marL="514350" indent="-514350">
              <a:buFont typeface="+mj-lt"/>
              <a:buAutoNum type="arabicPeriod"/>
            </a:pPr>
            <a:r>
              <a:rPr lang="en-US" dirty="0" smtClean="0"/>
              <a:t>Safety Requirements and Functions</a:t>
            </a:r>
          </a:p>
          <a:p>
            <a:pPr marL="514350" indent="-514350">
              <a:buFont typeface="+mj-lt"/>
              <a:buAutoNum type="arabicPeriod"/>
            </a:pPr>
            <a:r>
              <a:rPr lang="en-US" b="1" dirty="0" smtClean="0"/>
              <a:t>Licensing Basis Event Identification</a:t>
            </a:r>
          </a:p>
          <a:p>
            <a:pPr marL="514350" indent="-514350">
              <a:buFont typeface="+mj-lt"/>
              <a:buAutoNum type="arabicPeriod"/>
            </a:pPr>
            <a:r>
              <a:rPr lang="en-US" dirty="0" smtClean="0"/>
              <a:t>Design Basis Safety Analysis</a:t>
            </a:r>
          </a:p>
          <a:p>
            <a:pPr marL="514350" indent="-514350">
              <a:buFont typeface="+mj-lt"/>
              <a:buAutoNum type="arabicPeriod"/>
            </a:pPr>
            <a:r>
              <a:rPr lang="en-US" dirty="0" smtClean="0"/>
              <a:t>Probabilistic Risk Assessment</a:t>
            </a:r>
          </a:p>
          <a:p>
            <a:pPr marL="514350" indent="-514350">
              <a:buFont typeface="+mj-lt"/>
              <a:buAutoNum type="arabicPeriod"/>
            </a:pPr>
            <a:r>
              <a:rPr lang="en-US" dirty="0" smtClean="0"/>
              <a:t>Severe Accident Considerations</a:t>
            </a:r>
          </a:p>
          <a:p>
            <a:pPr marL="514350" indent="-514350">
              <a:buFont typeface="+mj-lt"/>
              <a:buAutoNum type="arabicPeriod"/>
            </a:pPr>
            <a:r>
              <a:rPr lang="en-US" b="1" dirty="0" smtClean="0"/>
              <a:t>Classification and Categorization of Systems, Structures and Components</a:t>
            </a:r>
          </a:p>
          <a:p>
            <a:pPr marL="514350" indent="-514350">
              <a:buFont typeface="+mj-lt"/>
              <a:buAutoNum type="arabicPeriod"/>
            </a:pPr>
            <a:r>
              <a:rPr lang="en-US" dirty="0" smtClean="0"/>
              <a:t>Systematic Defense-in-Depth</a:t>
            </a:r>
          </a:p>
          <a:p>
            <a:pPr marL="514350" indent="-514350">
              <a:buFont typeface="+mj-lt"/>
              <a:buAutoNum type="arabicPeriod"/>
            </a:pPr>
            <a:r>
              <a:rPr lang="en-US" b="1" dirty="0" smtClean="0"/>
              <a:t>Performance Based </a:t>
            </a:r>
            <a:r>
              <a:rPr lang="en-US" b="1" dirty="0" err="1" smtClean="0"/>
              <a:t>Decisionmaking</a:t>
            </a:r>
            <a:endParaRPr lang="en-US" b="1" dirty="0" smtClean="0"/>
          </a:p>
          <a:p>
            <a:pPr marL="514350" indent="-514350">
              <a:buFont typeface="+mj-lt"/>
              <a:buAutoNum type="arabicPeriod"/>
            </a:pPr>
            <a:r>
              <a:rPr lang="en-US" dirty="0" smtClean="0"/>
              <a:t>References</a:t>
            </a:r>
          </a:p>
        </p:txBody>
      </p:sp>
    </p:spTree>
    <p:extLst>
      <p:ext uri="{BB962C8B-B14F-4D97-AF65-F5344CB8AC3E}">
        <p14:creationId xmlns:p14="http://schemas.microsoft.com/office/powerpoint/2010/main" val="2617340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ANS/ANSI 30.3 – Licensing Basis Event Identification</a:t>
            </a:r>
            <a:endParaRPr lang="en-US" dirty="0"/>
          </a:p>
        </p:txBody>
      </p:sp>
      <p:sp>
        <p:nvSpPr>
          <p:cNvPr id="3" name="Content Placeholder 2"/>
          <p:cNvSpPr>
            <a:spLocks noGrp="1"/>
          </p:cNvSpPr>
          <p:nvPr>
            <p:ph idx="1"/>
          </p:nvPr>
        </p:nvSpPr>
        <p:spPr/>
        <p:txBody>
          <a:bodyPr/>
          <a:lstStyle/>
          <a:p>
            <a:pPr marL="0" indent="0">
              <a:buNone/>
            </a:pPr>
            <a:r>
              <a:rPr lang="en-US" dirty="0" smtClean="0"/>
              <a:t>ANS/ANSI 30.3 provides flexibility in the development of licensing basis events</a:t>
            </a:r>
          </a:p>
          <a:p>
            <a:r>
              <a:rPr lang="en-US" dirty="0" smtClean="0"/>
              <a:t>Acceptable approaches encompass the following spectrum:</a:t>
            </a:r>
          </a:p>
          <a:p>
            <a:pPr lvl="1"/>
            <a:r>
              <a:rPr lang="en-US" dirty="0" smtClean="0"/>
              <a:t>Traditional deterministic approach supplemented by information from the PRA</a:t>
            </a:r>
          </a:p>
          <a:p>
            <a:pPr marL="914400" lvl="2" indent="0">
              <a:buNone/>
            </a:pPr>
            <a:endParaRPr lang="en-US" sz="1100" dirty="0"/>
          </a:p>
          <a:p>
            <a:pPr marL="914400" lvl="2" indent="0">
              <a:buNone/>
            </a:pPr>
            <a:r>
              <a:rPr lang="en-US" sz="2400" dirty="0" smtClean="0"/>
              <a:t>Blend of deterministic/probabilistic methods in between </a:t>
            </a:r>
          </a:p>
          <a:p>
            <a:pPr lvl="1"/>
            <a:endParaRPr lang="en-US" dirty="0"/>
          </a:p>
          <a:p>
            <a:pPr lvl="1"/>
            <a:r>
              <a:rPr lang="en-US" b="1" dirty="0" smtClean="0"/>
              <a:t>Beginning with the accident sequences of the PRA, identifying those most important to risk and adjusting them to reflect deterministic defense-in-depth considerations</a:t>
            </a:r>
          </a:p>
          <a:p>
            <a:endParaRPr lang="en-US" dirty="0"/>
          </a:p>
        </p:txBody>
      </p:sp>
      <p:cxnSp>
        <p:nvCxnSpPr>
          <p:cNvPr id="5" name="Straight Arrow Connector 4"/>
          <p:cNvCxnSpPr/>
          <p:nvPr/>
        </p:nvCxnSpPr>
        <p:spPr>
          <a:xfrm flipV="1">
            <a:off x="5781675" y="3609975"/>
            <a:ext cx="0" cy="4572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5781675" y="4457700"/>
            <a:ext cx="0" cy="457200"/>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8477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ANS/ANSI 30.3 – Classification</a:t>
            </a:r>
            <a:endParaRPr lang="en-US" dirty="0"/>
          </a:p>
        </p:txBody>
      </p:sp>
      <p:sp>
        <p:nvSpPr>
          <p:cNvPr id="3" name="Content Placeholder 2"/>
          <p:cNvSpPr>
            <a:spLocks noGrp="1"/>
          </p:cNvSpPr>
          <p:nvPr>
            <p:ph idx="1"/>
          </p:nvPr>
        </p:nvSpPr>
        <p:spPr>
          <a:xfrm>
            <a:off x="323335" y="2192338"/>
            <a:ext cx="10515600" cy="4351338"/>
          </a:xfrm>
        </p:spPr>
        <p:txBody>
          <a:bodyPr/>
          <a:lstStyle/>
          <a:p>
            <a:pPr marL="0" indent="0">
              <a:buNone/>
            </a:pPr>
            <a:r>
              <a:rPr lang="en-US" dirty="0" smtClean="0"/>
              <a:t>Classification is deterministic in ANS/ANSI 30.3</a:t>
            </a:r>
          </a:p>
          <a:p>
            <a:pPr lvl="1"/>
            <a:r>
              <a:rPr lang="en-US" dirty="0" smtClean="0"/>
              <a:t>Objective is to place SSCs into three classes</a:t>
            </a:r>
          </a:p>
          <a:p>
            <a:pPr lvl="2"/>
            <a:r>
              <a:rPr lang="en-US" dirty="0" smtClean="0"/>
              <a:t>Safety related</a:t>
            </a:r>
          </a:p>
          <a:p>
            <a:pPr lvl="2"/>
            <a:r>
              <a:rPr lang="en-US" dirty="0" smtClean="0"/>
              <a:t>Non safety related (with special treatment requirements)</a:t>
            </a:r>
          </a:p>
          <a:p>
            <a:pPr lvl="2"/>
            <a:r>
              <a:rPr lang="en-US" dirty="0" smtClean="0"/>
              <a:t>Non safety (no special treatment requirements)</a:t>
            </a:r>
          </a:p>
          <a:p>
            <a:pPr lvl="1"/>
            <a:r>
              <a:rPr lang="en-US" dirty="0" smtClean="0"/>
              <a:t>Endorses classification guidance of ANS/ANSI 58.14-2011</a:t>
            </a:r>
          </a:p>
          <a:p>
            <a:pPr marL="457200" lvl="1" indent="0">
              <a:buNone/>
            </a:pPr>
            <a:r>
              <a:rPr lang="en-US" dirty="0" smtClean="0"/>
              <a:t>   </a:t>
            </a:r>
            <a:r>
              <a:rPr lang="en-US" i="1" dirty="0" smtClean="0"/>
              <a:t>‘Safety and pressure integrity classification criteria for light water reactors’</a:t>
            </a:r>
          </a:p>
          <a:p>
            <a:pPr marL="457200" lvl="1" indent="0">
              <a:buNone/>
            </a:pPr>
            <a:endParaRPr lang="en-US" dirty="0" smtClean="0"/>
          </a:p>
          <a:p>
            <a:pPr marL="2628900" lvl="1" indent="-2171700">
              <a:buNone/>
              <a:tabLst>
                <a:tab pos="1371600" algn="l"/>
              </a:tabLst>
            </a:pPr>
            <a:r>
              <a:rPr lang="en-US" i="1" dirty="0"/>
              <a:t>	</a:t>
            </a:r>
            <a:r>
              <a:rPr lang="en-US" sz="2200" i="1" dirty="0" smtClean="0"/>
              <a:t>Note:  ANS/ANSI 58.14 is a deterministic standard that </a:t>
            </a:r>
          </a:p>
          <a:p>
            <a:pPr marL="2628900" lvl="1" indent="-2171700">
              <a:buNone/>
              <a:tabLst>
                <a:tab pos="1371600" algn="l"/>
              </a:tabLst>
            </a:pPr>
            <a:r>
              <a:rPr lang="en-US" sz="2200" i="1" dirty="0"/>
              <a:t>	 </a:t>
            </a:r>
            <a:r>
              <a:rPr lang="en-US" sz="2200" i="1" dirty="0" smtClean="0"/>
              <a:t>          was not developed to be RIPB</a:t>
            </a:r>
          </a:p>
          <a:p>
            <a:pPr marL="457200" lvl="1" indent="0">
              <a:buNone/>
            </a:pPr>
            <a:r>
              <a:rPr lang="en-US" sz="2200" i="1" dirty="0"/>
              <a:t>	</a:t>
            </a:r>
            <a:r>
              <a:rPr lang="en-US" sz="2200" i="1" dirty="0" smtClean="0"/>
              <a:t>	 (However, see footnote on bottom of next slide)</a:t>
            </a:r>
            <a:endParaRPr lang="en-US" sz="2200" dirty="0" smtClean="0"/>
          </a:p>
          <a:p>
            <a:pPr lvl="2"/>
            <a:endParaRPr lang="en-US" dirty="0" smtClean="0"/>
          </a:p>
        </p:txBody>
      </p:sp>
      <p:grpSp>
        <p:nvGrpSpPr>
          <p:cNvPr id="18" name="Group 17"/>
          <p:cNvGrpSpPr/>
          <p:nvPr/>
        </p:nvGrpSpPr>
        <p:grpSpPr>
          <a:xfrm>
            <a:off x="7974742" y="1015057"/>
            <a:ext cx="3994903" cy="3202834"/>
            <a:chOff x="7974742" y="1015057"/>
            <a:chExt cx="3994903" cy="3202834"/>
          </a:xfrm>
        </p:grpSpPr>
        <p:sp>
          <p:nvSpPr>
            <p:cNvPr id="4" name="Rectangle 3"/>
            <p:cNvSpPr/>
            <p:nvPr/>
          </p:nvSpPr>
          <p:spPr>
            <a:xfrm>
              <a:off x="7974742" y="1015057"/>
              <a:ext cx="2981325" cy="2543175"/>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a:stCxn id="4" idx="0"/>
            </p:cNvCxnSpPr>
            <p:nvPr/>
          </p:nvCxnSpPr>
          <p:spPr>
            <a:xfrm>
              <a:off x="9465405" y="1015057"/>
              <a:ext cx="12228" cy="256840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4" idx="1"/>
              <a:endCxn id="4" idx="3"/>
            </p:cNvCxnSpPr>
            <p:nvPr/>
          </p:nvCxnSpPr>
          <p:spPr>
            <a:xfrm>
              <a:off x="7974742" y="2286645"/>
              <a:ext cx="2981325"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8414951" y="3694671"/>
              <a:ext cx="642552" cy="523220"/>
            </a:xfrm>
            <a:prstGeom prst="rect">
              <a:avLst/>
            </a:prstGeom>
            <a:noFill/>
          </p:spPr>
          <p:txBody>
            <a:bodyPr wrap="square" rtlCol="0">
              <a:spAutoFit/>
            </a:bodyPr>
            <a:lstStyle/>
            <a:p>
              <a:r>
                <a:rPr lang="en-US" sz="2800" dirty="0" smtClean="0"/>
                <a:t>SR</a:t>
              </a:r>
              <a:endParaRPr lang="en-US" sz="2800" dirty="0"/>
            </a:p>
          </p:txBody>
        </p:sp>
        <p:sp>
          <p:nvSpPr>
            <p:cNvPr id="12" name="TextBox 11"/>
            <p:cNvSpPr txBox="1"/>
            <p:nvPr/>
          </p:nvSpPr>
          <p:spPr>
            <a:xfrm>
              <a:off x="9765957" y="3693169"/>
              <a:ext cx="836140" cy="523220"/>
            </a:xfrm>
            <a:prstGeom prst="rect">
              <a:avLst/>
            </a:prstGeom>
            <a:noFill/>
          </p:spPr>
          <p:txBody>
            <a:bodyPr wrap="square" rtlCol="0">
              <a:spAutoFit/>
            </a:bodyPr>
            <a:lstStyle/>
            <a:p>
              <a:r>
                <a:rPr lang="en-US" sz="2800" dirty="0" smtClean="0"/>
                <a:t>NSR</a:t>
              </a:r>
              <a:endParaRPr lang="en-US" sz="2800" dirty="0"/>
            </a:p>
          </p:txBody>
        </p:sp>
        <p:sp>
          <p:nvSpPr>
            <p:cNvPr id="14" name="TextBox 13"/>
            <p:cNvSpPr txBox="1"/>
            <p:nvPr/>
          </p:nvSpPr>
          <p:spPr>
            <a:xfrm>
              <a:off x="11057689" y="2456417"/>
              <a:ext cx="911956" cy="954107"/>
            </a:xfrm>
            <a:prstGeom prst="rect">
              <a:avLst/>
            </a:prstGeom>
            <a:noFill/>
          </p:spPr>
          <p:txBody>
            <a:bodyPr wrap="square" rtlCol="0">
              <a:spAutoFit/>
            </a:bodyPr>
            <a:lstStyle/>
            <a:p>
              <a:r>
                <a:rPr lang="en-US" sz="2800" dirty="0" smtClean="0"/>
                <a:t>Lo Risk</a:t>
              </a:r>
              <a:endParaRPr lang="en-US" sz="2800" dirty="0"/>
            </a:p>
          </p:txBody>
        </p:sp>
        <p:sp>
          <p:nvSpPr>
            <p:cNvPr id="17" name="TextBox 16"/>
            <p:cNvSpPr txBox="1"/>
            <p:nvPr/>
          </p:nvSpPr>
          <p:spPr>
            <a:xfrm>
              <a:off x="11057689" y="1177221"/>
              <a:ext cx="911956" cy="954107"/>
            </a:xfrm>
            <a:prstGeom prst="rect">
              <a:avLst/>
            </a:prstGeom>
            <a:noFill/>
          </p:spPr>
          <p:txBody>
            <a:bodyPr wrap="square" rtlCol="0">
              <a:spAutoFit/>
            </a:bodyPr>
            <a:lstStyle/>
            <a:p>
              <a:r>
                <a:rPr lang="en-US" sz="2800" dirty="0" smtClean="0"/>
                <a:t>Hi Risk</a:t>
              </a:r>
              <a:endParaRPr lang="en-US" sz="2800" dirty="0"/>
            </a:p>
          </p:txBody>
        </p:sp>
      </p:grpSp>
    </p:spTree>
    <p:extLst>
      <p:ext uri="{BB962C8B-B14F-4D97-AF65-F5344CB8AC3E}">
        <p14:creationId xmlns:p14="http://schemas.microsoft.com/office/powerpoint/2010/main" val="2135305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ANS/ANSI 30.3</a:t>
            </a:r>
            <a:endParaRPr lang="en-US" dirty="0"/>
          </a:p>
        </p:txBody>
      </p:sp>
      <p:sp>
        <p:nvSpPr>
          <p:cNvPr id="3" name="Content Placeholder 2"/>
          <p:cNvSpPr>
            <a:spLocks noGrp="1"/>
          </p:cNvSpPr>
          <p:nvPr>
            <p:ph idx="1"/>
          </p:nvPr>
        </p:nvSpPr>
        <p:spPr/>
        <p:txBody>
          <a:bodyPr/>
          <a:lstStyle/>
          <a:p>
            <a:pPr marL="0" indent="0">
              <a:buNone/>
            </a:pPr>
            <a:r>
              <a:rPr lang="en-US" dirty="0" smtClean="0"/>
              <a:t>SSC classification guidance of ANS/ANSI 58.14-2011</a:t>
            </a:r>
          </a:p>
          <a:p>
            <a:pPr lvl="2"/>
            <a:endParaRPr lang="en-US" dirty="0" smtClean="0"/>
          </a:p>
        </p:txBody>
      </p:sp>
      <p:sp>
        <p:nvSpPr>
          <p:cNvPr id="4" name="Rectangle 3"/>
          <p:cNvSpPr/>
          <p:nvPr/>
        </p:nvSpPr>
        <p:spPr>
          <a:xfrm>
            <a:off x="343280" y="2460942"/>
            <a:ext cx="6096000" cy="2616101"/>
          </a:xfrm>
          <a:prstGeom prst="rect">
            <a:avLst/>
          </a:prstGeom>
        </p:spPr>
        <p:txBody>
          <a:bodyPr>
            <a:spAutoFit/>
          </a:bodyPr>
          <a:lstStyle/>
          <a:p>
            <a:pPr lvl="1"/>
            <a:r>
              <a:rPr lang="en-US" sz="2400" b="1" i="1" dirty="0" smtClean="0"/>
              <a:t>Safety Related</a:t>
            </a:r>
          </a:p>
          <a:p>
            <a:pPr lvl="2"/>
            <a:r>
              <a:rPr lang="en-US" sz="2000" dirty="0" smtClean="0"/>
              <a:t>Applies to a function, SSC, or</a:t>
            </a:r>
            <a:br>
              <a:rPr lang="en-US" sz="2000" dirty="0" smtClean="0"/>
            </a:br>
            <a:r>
              <a:rPr lang="en-US" sz="2000" dirty="0" smtClean="0"/>
              <a:t>part that is </a:t>
            </a:r>
            <a:r>
              <a:rPr lang="en-US" sz="2000" b="1" i="1" dirty="0" smtClean="0"/>
              <a:t>relied upon </a:t>
            </a:r>
            <a:r>
              <a:rPr lang="en-US" sz="2000" dirty="0" smtClean="0"/>
              <a:t>during or following a</a:t>
            </a:r>
            <a:br>
              <a:rPr lang="en-US" sz="2000" dirty="0" smtClean="0"/>
            </a:br>
            <a:r>
              <a:rPr lang="en-US" sz="2000" dirty="0" smtClean="0"/>
              <a:t>DBE to ensure any of the three functions</a:t>
            </a:r>
          </a:p>
          <a:p>
            <a:pPr lvl="3"/>
            <a:r>
              <a:rPr lang="en-US" sz="2000" dirty="0" smtClean="0"/>
              <a:t>Primary system integrity</a:t>
            </a:r>
          </a:p>
          <a:p>
            <a:pPr lvl="3"/>
            <a:r>
              <a:rPr lang="en-US" sz="2000" dirty="0" smtClean="0"/>
              <a:t>Shutdown the reactor and maintain safe shutdown</a:t>
            </a:r>
          </a:p>
          <a:p>
            <a:pPr lvl="3"/>
            <a:r>
              <a:rPr lang="en-US" sz="2000" dirty="0" smtClean="0"/>
              <a:t>Limit releases</a:t>
            </a:r>
            <a:endParaRPr lang="en-US" sz="2000" dirty="0"/>
          </a:p>
        </p:txBody>
      </p:sp>
      <p:sp>
        <p:nvSpPr>
          <p:cNvPr id="6" name="Content Placeholder 2"/>
          <p:cNvSpPr txBox="1">
            <a:spLocks/>
          </p:cNvSpPr>
          <p:nvPr/>
        </p:nvSpPr>
        <p:spPr>
          <a:xfrm>
            <a:off x="5679948" y="2460942"/>
            <a:ext cx="606437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n-US" b="1" i="1" dirty="0" smtClean="0"/>
              <a:t>Relied upon*</a:t>
            </a:r>
          </a:p>
          <a:p>
            <a:pPr lvl="2">
              <a:tabLst>
                <a:tab pos="4629150" algn="l"/>
              </a:tabLst>
            </a:pPr>
            <a:r>
              <a:rPr lang="en-US" dirty="0" smtClean="0"/>
              <a:t>for DBEs: the SSCs that are necessary and</a:t>
            </a:r>
            <a:br>
              <a:rPr lang="en-US" dirty="0" smtClean="0"/>
            </a:br>
            <a:r>
              <a:rPr lang="en-US" dirty="0" smtClean="0"/>
              <a:t>sufficient (i.e., the minimal subset of SSCs) to assure each of the three basic </a:t>
            </a:r>
            <a:r>
              <a:rPr lang="en-US" b="1" i="1" dirty="0" smtClean="0"/>
              <a:t>safety-related</a:t>
            </a:r>
            <a:r>
              <a:rPr lang="en-US" dirty="0" smtClean="0"/>
              <a:t> functions in the presence of a postulated single failure plus any other coincident</a:t>
            </a:r>
            <a:br>
              <a:rPr lang="en-US" dirty="0" smtClean="0"/>
            </a:br>
            <a:r>
              <a:rPr lang="en-US" dirty="0" smtClean="0"/>
              <a:t>occurrence assumed in the safety analysis;</a:t>
            </a:r>
          </a:p>
          <a:p>
            <a:pPr lvl="2"/>
            <a:r>
              <a:rPr lang="en-US" dirty="0" smtClean="0"/>
              <a:t>for special events: the SSCs that are </a:t>
            </a:r>
            <a:r>
              <a:rPr lang="en-US" dirty="0" err="1" smtClean="0"/>
              <a:t>nec</a:t>
            </a:r>
            <a:r>
              <a:rPr lang="en-US" dirty="0" smtClean="0"/>
              <a:t>-</a:t>
            </a:r>
            <a:br>
              <a:rPr lang="en-US" dirty="0" smtClean="0"/>
            </a:br>
            <a:r>
              <a:rPr lang="en-US" dirty="0" err="1" smtClean="0"/>
              <a:t>essary</a:t>
            </a:r>
            <a:r>
              <a:rPr lang="en-US" dirty="0" smtClean="0"/>
              <a:t> and sufficient (i.e., the minimal sub-</a:t>
            </a:r>
            <a:br>
              <a:rPr lang="en-US" dirty="0" smtClean="0"/>
            </a:br>
            <a:r>
              <a:rPr lang="en-US" dirty="0" smtClean="0"/>
              <a:t>set of SSCs) to assure required functions in</a:t>
            </a:r>
            <a:br>
              <a:rPr lang="en-US" dirty="0" smtClean="0"/>
            </a:br>
            <a:r>
              <a:rPr lang="en-US" dirty="0" smtClean="0"/>
              <a:t>the presence of postulated failures (e.g., common cause) related to the specific special event.</a:t>
            </a:r>
            <a:endParaRPr lang="en-US" dirty="0"/>
          </a:p>
        </p:txBody>
      </p:sp>
      <p:sp>
        <p:nvSpPr>
          <p:cNvPr id="5" name="TextBox 4"/>
          <p:cNvSpPr txBox="1"/>
          <p:nvPr/>
        </p:nvSpPr>
        <p:spPr>
          <a:xfrm>
            <a:off x="1014793" y="5567988"/>
            <a:ext cx="4752975" cy="923330"/>
          </a:xfrm>
          <a:prstGeom prst="rect">
            <a:avLst/>
          </a:prstGeom>
          <a:noFill/>
        </p:spPr>
        <p:txBody>
          <a:bodyPr wrap="square" rtlCol="0">
            <a:spAutoFit/>
          </a:bodyPr>
          <a:lstStyle/>
          <a:p>
            <a:r>
              <a:rPr lang="en-US" dirty="0" smtClean="0"/>
              <a:t>*The definition of ‘relied upon’ allows the use of fault tree analysis methods to identify SSCs that are candidates for classification as SR.</a:t>
            </a:r>
            <a:endParaRPr lang="en-US" dirty="0"/>
          </a:p>
        </p:txBody>
      </p:sp>
    </p:spTree>
    <p:extLst>
      <p:ext uri="{BB962C8B-B14F-4D97-AF65-F5344CB8AC3E}">
        <p14:creationId xmlns:p14="http://schemas.microsoft.com/office/powerpoint/2010/main" val="24431438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ANS/ANSI 30.3 - Categorization</a:t>
            </a:r>
            <a:endParaRPr lang="en-US" dirty="0"/>
          </a:p>
        </p:txBody>
      </p:sp>
      <p:sp>
        <p:nvSpPr>
          <p:cNvPr id="3" name="Content Placeholder 2"/>
          <p:cNvSpPr>
            <a:spLocks noGrp="1"/>
          </p:cNvSpPr>
          <p:nvPr>
            <p:ph idx="1"/>
          </p:nvPr>
        </p:nvSpPr>
        <p:spPr>
          <a:xfrm>
            <a:off x="440467" y="2781944"/>
            <a:ext cx="10515600" cy="4351338"/>
          </a:xfrm>
        </p:spPr>
        <p:txBody>
          <a:bodyPr>
            <a:normAutofit/>
          </a:bodyPr>
          <a:lstStyle/>
          <a:p>
            <a:pPr marL="0" indent="0">
              <a:spcBef>
                <a:spcPts val="0"/>
              </a:spcBef>
              <a:buNone/>
            </a:pPr>
            <a:r>
              <a:rPr lang="en-US" sz="3300" dirty="0" smtClean="0"/>
              <a:t>Categorization brings in risk metrics </a:t>
            </a:r>
          </a:p>
          <a:p>
            <a:pPr marL="0" indent="0">
              <a:spcBef>
                <a:spcPts val="0"/>
              </a:spcBef>
              <a:buNone/>
            </a:pPr>
            <a:r>
              <a:rPr lang="en-US" sz="3300" dirty="0"/>
              <a:t>a</a:t>
            </a:r>
            <a:r>
              <a:rPr lang="en-US" sz="3300" dirty="0" smtClean="0"/>
              <a:t>nd </a:t>
            </a:r>
            <a:r>
              <a:rPr lang="en-US" sz="3300" dirty="0" smtClean="0"/>
              <a:t>applies performance based criteria</a:t>
            </a:r>
          </a:p>
          <a:p>
            <a:pPr lvl="1"/>
            <a:r>
              <a:rPr lang="en-US" dirty="0" smtClean="0"/>
              <a:t>No specific thresholds are endorsed for high and low risk significance</a:t>
            </a:r>
          </a:p>
          <a:p>
            <a:pPr lvl="1"/>
            <a:r>
              <a:rPr lang="en-US" dirty="0" smtClean="0"/>
              <a:t>The designer is allowed flexibility in defining what is meant by ‘risk significant’</a:t>
            </a:r>
          </a:p>
          <a:p>
            <a:pPr lvl="1"/>
            <a:r>
              <a:rPr lang="en-US" dirty="0" smtClean="0"/>
              <a:t>A final sensitivity study is used as a basis to demonstrate the effectiveness of the selected SSCs in managing risk</a:t>
            </a:r>
          </a:p>
          <a:p>
            <a:pPr lvl="2"/>
            <a:r>
              <a:rPr lang="en-US" dirty="0" smtClean="0"/>
              <a:t>The selected SSCs consist of those identified as </a:t>
            </a:r>
            <a:r>
              <a:rPr lang="en-US" dirty="0" smtClean="0"/>
              <a:t>SR and NSRST </a:t>
            </a:r>
            <a:r>
              <a:rPr lang="en-US" dirty="0" smtClean="0"/>
              <a:t>during classification and risk significant as a part of </a:t>
            </a:r>
            <a:r>
              <a:rPr lang="en-US" dirty="0" smtClean="0"/>
              <a:t>categorization</a:t>
            </a:r>
          </a:p>
          <a:p>
            <a:pPr marL="1371600" lvl="3" indent="0">
              <a:buNone/>
            </a:pPr>
            <a:endParaRPr lang="en-US" dirty="0" smtClean="0"/>
          </a:p>
        </p:txBody>
      </p:sp>
      <p:grpSp>
        <p:nvGrpSpPr>
          <p:cNvPr id="5" name="Group 4"/>
          <p:cNvGrpSpPr/>
          <p:nvPr/>
        </p:nvGrpSpPr>
        <p:grpSpPr>
          <a:xfrm>
            <a:off x="8085953" y="545500"/>
            <a:ext cx="3994903" cy="3202834"/>
            <a:chOff x="7974742" y="1015057"/>
            <a:chExt cx="3994903" cy="3202834"/>
          </a:xfrm>
        </p:grpSpPr>
        <p:sp>
          <p:nvSpPr>
            <p:cNvPr id="6" name="Rectangle 5"/>
            <p:cNvSpPr/>
            <p:nvPr/>
          </p:nvSpPr>
          <p:spPr>
            <a:xfrm>
              <a:off x="7974742" y="1015057"/>
              <a:ext cx="2981325" cy="2543175"/>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6" idx="0"/>
            </p:cNvCxnSpPr>
            <p:nvPr/>
          </p:nvCxnSpPr>
          <p:spPr>
            <a:xfrm>
              <a:off x="9465405" y="1015057"/>
              <a:ext cx="12228" cy="256840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6" idx="1"/>
              <a:endCxn id="6" idx="3"/>
            </p:cNvCxnSpPr>
            <p:nvPr/>
          </p:nvCxnSpPr>
          <p:spPr>
            <a:xfrm>
              <a:off x="7974742" y="2286645"/>
              <a:ext cx="2981325"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8414951" y="3694671"/>
              <a:ext cx="642552" cy="523220"/>
            </a:xfrm>
            <a:prstGeom prst="rect">
              <a:avLst/>
            </a:prstGeom>
            <a:noFill/>
          </p:spPr>
          <p:txBody>
            <a:bodyPr wrap="square" rtlCol="0">
              <a:spAutoFit/>
            </a:bodyPr>
            <a:lstStyle/>
            <a:p>
              <a:r>
                <a:rPr lang="en-US" sz="2800" dirty="0" smtClean="0"/>
                <a:t>SR</a:t>
              </a:r>
              <a:endParaRPr lang="en-US" sz="2800" dirty="0"/>
            </a:p>
          </p:txBody>
        </p:sp>
        <p:sp>
          <p:nvSpPr>
            <p:cNvPr id="10" name="TextBox 9"/>
            <p:cNvSpPr txBox="1"/>
            <p:nvPr/>
          </p:nvSpPr>
          <p:spPr>
            <a:xfrm>
              <a:off x="9765957" y="3693169"/>
              <a:ext cx="836140" cy="523220"/>
            </a:xfrm>
            <a:prstGeom prst="rect">
              <a:avLst/>
            </a:prstGeom>
            <a:noFill/>
          </p:spPr>
          <p:txBody>
            <a:bodyPr wrap="square" rtlCol="0">
              <a:spAutoFit/>
            </a:bodyPr>
            <a:lstStyle/>
            <a:p>
              <a:r>
                <a:rPr lang="en-US" sz="2800" dirty="0" smtClean="0"/>
                <a:t>NSR</a:t>
              </a:r>
              <a:endParaRPr lang="en-US" sz="2800" dirty="0"/>
            </a:p>
          </p:txBody>
        </p:sp>
        <p:sp>
          <p:nvSpPr>
            <p:cNvPr id="11" name="TextBox 10"/>
            <p:cNvSpPr txBox="1"/>
            <p:nvPr/>
          </p:nvSpPr>
          <p:spPr>
            <a:xfrm>
              <a:off x="11057689" y="2456417"/>
              <a:ext cx="911956" cy="954107"/>
            </a:xfrm>
            <a:prstGeom prst="rect">
              <a:avLst/>
            </a:prstGeom>
            <a:noFill/>
          </p:spPr>
          <p:txBody>
            <a:bodyPr wrap="square" rtlCol="0">
              <a:spAutoFit/>
            </a:bodyPr>
            <a:lstStyle/>
            <a:p>
              <a:r>
                <a:rPr lang="en-US" sz="2800" dirty="0" smtClean="0"/>
                <a:t>Lo Risk</a:t>
              </a:r>
              <a:endParaRPr lang="en-US" sz="2800" dirty="0"/>
            </a:p>
          </p:txBody>
        </p:sp>
        <p:sp>
          <p:nvSpPr>
            <p:cNvPr id="12" name="TextBox 11"/>
            <p:cNvSpPr txBox="1"/>
            <p:nvPr/>
          </p:nvSpPr>
          <p:spPr>
            <a:xfrm>
              <a:off x="11057689" y="1177221"/>
              <a:ext cx="911956" cy="954107"/>
            </a:xfrm>
            <a:prstGeom prst="rect">
              <a:avLst/>
            </a:prstGeom>
            <a:noFill/>
          </p:spPr>
          <p:txBody>
            <a:bodyPr wrap="square" rtlCol="0">
              <a:spAutoFit/>
            </a:bodyPr>
            <a:lstStyle/>
            <a:p>
              <a:r>
                <a:rPr lang="en-US" sz="2800" dirty="0" smtClean="0"/>
                <a:t>Hi Risk</a:t>
              </a:r>
              <a:endParaRPr lang="en-US" sz="2800" dirty="0"/>
            </a:p>
          </p:txBody>
        </p:sp>
      </p:grpSp>
    </p:spTree>
    <p:extLst>
      <p:ext uri="{BB962C8B-B14F-4D97-AF65-F5344CB8AC3E}">
        <p14:creationId xmlns:p14="http://schemas.microsoft.com/office/powerpoint/2010/main" val="2530160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ANS/ANSI 30.3 - Categorization</a:t>
            </a:r>
            <a:endParaRPr lang="en-US" dirty="0"/>
          </a:p>
        </p:txBody>
      </p:sp>
      <p:sp>
        <p:nvSpPr>
          <p:cNvPr id="3" name="Content Placeholder 2"/>
          <p:cNvSpPr>
            <a:spLocks noGrp="1"/>
          </p:cNvSpPr>
          <p:nvPr>
            <p:ph idx="1"/>
          </p:nvPr>
        </p:nvSpPr>
        <p:spPr>
          <a:xfrm>
            <a:off x="619382" y="1615301"/>
            <a:ext cx="10515600" cy="4909323"/>
          </a:xfrm>
        </p:spPr>
        <p:txBody>
          <a:bodyPr>
            <a:normAutofit fontScale="77500" lnSpcReduction="20000"/>
          </a:bodyPr>
          <a:lstStyle/>
          <a:p>
            <a:pPr marL="0" indent="0">
              <a:buNone/>
            </a:pPr>
            <a:r>
              <a:rPr lang="en-US" sz="3600" dirty="0" smtClean="0"/>
              <a:t>Characteristics of the </a:t>
            </a:r>
            <a:r>
              <a:rPr lang="en-US" sz="3600" dirty="0" smtClean="0"/>
              <a:t>risk </a:t>
            </a:r>
            <a:r>
              <a:rPr lang="en-US" sz="3600" dirty="0" smtClean="0"/>
              <a:t>significance sensitivity study</a:t>
            </a:r>
          </a:p>
          <a:p>
            <a:pPr marL="0" indent="0">
              <a:buNone/>
            </a:pPr>
            <a:endParaRPr lang="en-US" sz="3000" dirty="0" smtClean="0"/>
          </a:p>
          <a:p>
            <a:pPr lvl="1"/>
            <a:r>
              <a:rPr lang="en-US" sz="3100" dirty="0"/>
              <a:t>The analysis shall use conservative failure assumptions for SSCs </a:t>
            </a:r>
            <a:r>
              <a:rPr lang="en-US" sz="3100" dirty="0" smtClean="0"/>
              <a:t>categorized as not safety significant. </a:t>
            </a:r>
            <a:r>
              <a:rPr lang="en-US" sz="3100" dirty="0"/>
              <a:t>Such conservative assumptions may range across the following spectrum:</a:t>
            </a:r>
          </a:p>
          <a:p>
            <a:pPr lvl="2"/>
            <a:r>
              <a:rPr lang="en-US" sz="2800" dirty="0"/>
              <a:t>No preventive or </a:t>
            </a:r>
            <a:r>
              <a:rPr lang="en-US" sz="2800" dirty="0" err="1"/>
              <a:t>mitigative</a:t>
            </a:r>
            <a:r>
              <a:rPr lang="en-US" sz="2800" dirty="0"/>
              <a:t> credit is taken for SSCs that are not </a:t>
            </a:r>
            <a:r>
              <a:rPr lang="en-US" sz="2800" dirty="0" smtClean="0"/>
              <a:t>risk </a:t>
            </a:r>
            <a:r>
              <a:rPr lang="en-US" sz="2800" dirty="0" smtClean="0"/>
              <a:t>significant </a:t>
            </a:r>
            <a:r>
              <a:rPr lang="en-US" sz="2800" dirty="0"/>
              <a:t>(e.g., these SSCs are assumed failed).</a:t>
            </a:r>
          </a:p>
          <a:p>
            <a:pPr lvl="2"/>
            <a:r>
              <a:rPr lang="en-US" sz="2800" dirty="0"/>
              <a:t>Failure probabilities are assigned to SSCs that are not </a:t>
            </a:r>
            <a:r>
              <a:rPr lang="en-US" sz="2800" dirty="0" smtClean="0"/>
              <a:t>risk </a:t>
            </a:r>
            <a:r>
              <a:rPr lang="en-US" sz="2800" dirty="0"/>
              <a:t>significant for which their performance shall  be monitored in a reliability assurance program and corrective actions taken if the performance criteria are not met. </a:t>
            </a:r>
          </a:p>
          <a:p>
            <a:pPr lvl="1"/>
            <a:r>
              <a:rPr lang="en-US" sz="3100" dirty="0"/>
              <a:t>An engineering rationale for the risk significance categorization of each SSC shall be developed and documented</a:t>
            </a:r>
            <a:r>
              <a:rPr lang="en-US" sz="3100" dirty="0" smtClean="0"/>
              <a:t>.</a:t>
            </a:r>
          </a:p>
          <a:p>
            <a:pPr lvl="1"/>
            <a:r>
              <a:rPr lang="en-US" sz="3100" dirty="0"/>
              <a:t>The designer is allowed to raise or lower initial classification and categorization results based on the outcome of the final sensitivity analysis accompanied by development of an engineering rationale justifying the change</a:t>
            </a:r>
            <a:r>
              <a:rPr lang="en-US" sz="3100" dirty="0" smtClean="0"/>
              <a:t>.</a:t>
            </a:r>
            <a:endParaRPr lang="en-US" sz="3100" dirty="0"/>
          </a:p>
          <a:p>
            <a:pPr lvl="3"/>
            <a:endParaRPr lang="en-US" dirty="0" smtClean="0"/>
          </a:p>
        </p:txBody>
      </p:sp>
    </p:spTree>
    <p:extLst>
      <p:ext uri="{BB962C8B-B14F-4D97-AF65-F5344CB8AC3E}">
        <p14:creationId xmlns:p14="http://schemas.microsoft.com/office/powerpoint/2010/main" val="3897362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13113</TotalTime>
  <Words>2476</Words>
  <Application>Microsoft Office PowerPoint</Application>
  <PresentationFormat>Widescreen</PresentationFormat>
  <Paragraphs>424</Paragraphs>
  <Slides>29</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5" baseType="lpstr">
      <vt:lpstr>Arial</vt:lpstr>
      <vt:lpstr>Calibri</vt:lpstr>
      <vt:lpstr>Calibri Light</vt:lpstr>
      <vt:lpstr>Times New Roman</vt:lpstr>
      <vt:lpstr>Office Theme</vt:lpstr>
      <vt:lpstr>Picture</vt:lpstr>
      <vt:lpstr>Categorization and Classification of SSCs for a Current Generation Nuclear Power Plant Using a RIPB Advanced Reactor Standard</vt:lpstr>
      <vt:lpstr>Categorization and Classification of SSCs for a Current Generation Nuclear Power Plant Using a RIPB Advanced Reactor Standard</vt:lpstr>
      <vt:lpstr>Categorization and Classification of SSCs for a Current Generation Nuclear Power Plant Using a RIPB Advanced Reactor Standard</vt:lpstr>
      <vt:lpstr>ANSI/ANS 30.3 – Table of Contents</vt:lpstr>
      <vt:lpstr>ANS/ANSI 30.3 – Licensing Basis Event Identification</vt:lpstr>
      <vt:lpstr>ANS/ANSI 30.3 – Classification</vt:lpstr>
      <vt:lpstr>ANS/ANSI 30.3</vt:lpstr>
      <vt:lpstr>ANS/ANSI 30.3 - Categorization</vt:lpstr>
      <vt:lpstr>ANS/ANSI 30.3 - Categorization</vt:lpstr>
      <vt:lpstr>Top Level Criteria &amp; Definition of Plant Capability Defense in Depth and Risk Significance</vt:lpstr>
      <vt:lpstr>Current Generation PWR Characteristics</vt:lpstr>
      <vt:lpstr>Classification Implement ANS/ANSI 58.14 deterministic criteria using the PRA logic models</vt:lpstr>
      <vt:lpstr>Top Event Prevention Analysis Concepts and Definitions</vt:lpstr>
      <vt:lpstr>Top Event Prevention Analysis: Simple Example</vt:lpstr>
      <vt:lpstr>Classification (1st iteration) Application of ANS/ANSI 58.14 deterministic criteria</vt:lpstr>
      <vt:lpstr>Classification (1st iteration) Application of ANS/ANSI 58.14 deterministic criteria – Example Results</vt:lpstr>
      <vt:lpstr>Categorization (1st iteration) Testing the effectiveness of deterministically selected SSCs on risk</vt:lpstr>
      <vt:lpstr>Classification (2nd iteration) Application of ANS/ANSI 58.14 deterministic criteria</vt:lpstr>
      <vt:lpstr>Categorization (2nd iteration) Testing the effectiveness of deterministically selected SSCs on risk</vt:lpstr>
      <vt:lpstr>Selected examples of application of blending  deterministic and risk criteria to the PRA</vt:lpstr>
      <vt:lpstr>ANS/ANSI 30.3 Sensitivity Study Results</vt:lpstr>
      <vt:lpstr>ANS/ANSI 30.3 Sensitivity Study Results</vt:lpstr>
      <vt:lpstr>Summary</vt:lpstr>
      <vt:lpstr>Categorization and Classification of SSCs for a Current Generation Nuclear Power Plant Using a RIPB Advanced Reactor Standard</vt:lpstr>
      <vt:lpstr>PowerPoint Presentation</vt:lpstr>
      <vt:lpstr>Risk-Informed Performance-Based (from SRM to SECY 98-144)</vt:lpstr>
      <vt:lpstr>Risk-Informed Performance-Based (from SRM to SECY 98-144)</vt:lpstr>
      <vt:lpstr>RIPB Categorization and Classification References</vt:lpstr>
      <vt:lpstr>RIPB Categorization and Classification 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dpb</dc:creator>
  <cp:lastModifiedBy>dpb</cp:lastModifiedBy>
  <cp:revision>141</cp:revision>
  <cp:lastPrinted>2022-06-22T15:19:16Z</cp:lastPrinted>
  <dcterms:created xsi:type="dcterms:W3CDTF">2022-06-02T17:35:06Z</dcterms:created>
  <dcterms:modified xsi:type="dcterms:W3CDTF">2022-06-23T22:12:39Z</dcterms:modified>
</cp:coreProperties>
</file>