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9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94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60D"/>
    <a:srgbClr val="00519E"/>
    <a:srgbClr val="9FE6FF"/>
    <a:srgbClr val="FF0000"/>
    <a:srgbClr val="3E444C"/>
    <a:srgbClr val="1F2226"/>
    <a:srgbClr val="ECEDED"/>
    <a:srgbClr val="7DA6CF"/>
    <a:srgbClr val="00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0" autoAdjust="0"/>
    <p:restoredTop sz="55044" autoAdjust="0"/>
  </p:normalViewPr>
  <p:slideViewPr>
    <p:cSldViewPr snapToGrid="0">
      <p:cViewPr varScale="1">
        <p:scale>
          <a:sx n="58" d="100"/>
          <a:sy n="58" d="100"/>
        </p:scale>
        <p:origin x="2131" y="58"/>
      </p:cViewPr>
      <p:guideLst>
        <p:guide pos="29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3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68313" y="243069"/>
            <a:ext cx="5903912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en-US" b="1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3506" y="8777812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D8FDBB94-A463-4AEB-9D58-B8A94B0A1274}" type="datetime1">
              <a:rPr lang="de-DE" sz="800" smtClean="0"/>
              <a:t>04.07.2022</a:t>
            </a:fld>
            <a:endParaRPr lang="en-US" sz="8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68313" y="8777813"/>
            <a:ext cx="45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r>
              <a:rPr lang="en-US" sz="800"/>
              <a:t>Universität Stuttgart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270195" y="8777813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EE9A79A6-2547-4C8F-B0ED-316280A1A122}" type="slidenum">
              <a:rPr lang="en-US" sz="800" smtClean="0"/>
              <a:pPr algn="l"/>
              <a:t>‹Nr.›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61533372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401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47680" y="256832"/>
            <a:ext cx="6113274" cy="47505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r>
              <a:rPr lang="en-US"/>
              <a:t>Titel der Präsentation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295600" y="8776800"/>
            <a:ext cx="648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fld id="{72E38C0F-D820-4E6E-ADB3-B32613585B7D}" type="datetime1">
              <a:rPr lang="de-DE" smtClean="0"/>
              <a:t>04.07.2022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" y="1020763"/>
            <a:ext cx="6792913" cy="38211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47992" y="5016760"/>
            <a:ext cx="6112961" cy="364597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23850" y="8776800"/>
            <a:ext cx="464415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/>
            </a:lvl1pPr>
          </a:lstStyle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120175" y="8776800"/>
            <a:ext cx="36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/>
            </a:lvl1pPr>
          </a:lstStyle>
          <a:p>
            <a:fld id="{05DD1DF0-DD4E-4B0C-B0FD-D16D9D2A975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570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80975" indent="-180975" algn="l" defTabSz="713232" rtl="0" eaLnBrk="1" latinLnBrk="0" hangingPunct="1">
      <a:lnSpc>
        <a:spcPct val="120000"/>
      </a:lnSpc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38163" indent="-179388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9138" indent="-180975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6938" indent="-177800" algn="l" defTabSz="713232" rtl="0" eaLnBrk="1" latinLnBrk="0" hangingPunct="1">
      <a:lnSpc>
        <a:spcPct val="120000"/>
      </a:lnSpc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408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Titel der Präsentation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2E38C0F-D820-4E6E-ADB3-B32613585B7D}" type="datetime1">
              <a:rPr lang="de-DE" smtClean="0"/>
              <a:t>04.07.2022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Universität Stuttgart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D1DF0-DD4E-4B0C-B0FD-D16D9D2A975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Institute Bild im Kre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94958B-96B0-482F-9CDD-2894CA0BA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E9C39E4-13B3-44F8-B92B-E1DEC19232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816000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spcBef>
                <a:spcPts val="0"/>
              </a:spcBef>
            </a:pPr>
            <a:r>
              <a:rPr lang="de-DE" dirty="0"/>
              <a:t>Institute of </a:t>
            </a:r>
            <a:r>
              <a:rPr lang="de-DE" dirty="0" err="1"/>
              <a:t>Machine</a:t>
            </a:r>
            <a:r>
              <a:rPr lang="de-DE" dirty="0"/>
              <a:t> Components</a:t>
            </a:r>
          </a:p>
          <a:p>
            <a:pPr>
              <a:spcBef>
                <a:spcPts val="0"/>
              </a:spcBef>
            </a:pPr>
            <a:r>
              <a:rPr lang="de-DE" dirty="0" err="1"/>
              <a:t>Reliability</a:t>
            </a:r>
            <a:r>
              <a:rPr lang="de-DE" dirty="0"/>
              <a:t> Department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266841"/>
            <a:ext cx="9144000" cy="330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8207" y="1456566"/>
            <a:ext cx="4534828" cy="244137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176212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360359" indent="0">
              <a:buFontTx/>
              <a:buNone/>
              <a:defRPr sz="2800" b="1">
                <a:solidFill>
                  <a:schemeClr val="bg1"/>
                </a:solidFill>
              </a:defRPr>
            </a:lvl3pPr>
            <a:lvl4pPr marL="536570" indent="0">
              <a:buFontTx/>
              <a:buNone/>
              <a:defRPr sz="2800" b="1">
                <a:solidFill>
                  <a:schemeClr val="bg1"/>
                </a:solidFill>
              </a:defRPr>
            </a:lvl4pPr>
            <a:lvl5pPr marL="720718" indent="0">
              <a:buFontTx/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Barrierefreier  Titel – Text durch Klicken </a:t>
            </a:r>
            <a:br>
              <a:rPr lang="de-DE" dirty="0"/>
            </a:br>
            <a:r>
              <a:rPr lang="de-DE" dirty="0"/>
              <a:t>hinzufügen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88941" y="3982997"/>
            <a:ext cx="4535487" cy="58864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E4F7A711-2DC3-438B-A0AC-CD198DE6C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0018" y="698873"/>
            <a:ext cx="3816000" cy="38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EC12CD6-625A-484B-8CE2-61B28D7AAA42}"/>
              </a:ext>
            </a:extLst>
          </p:cNvPr>
          <p:cNvGrpSpPr/>
          <p:nvPr userDrawn="1"/>
        </p:nvGrpSpPr>
        <p:grpSpPr>
          <a:xfrm>
            <a:off x="7985800" y="4594623"/>
            <a:ext cx="1266377" cy="565885"/>
            <a:chOff x="7891920" y="5257068"/>
            <a:chExt cx="951876" cy="425349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CCE5443-75FA-4159-AF94-4257BB0EC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797" b="37720"/>
            <a:stretch/>
          </p:blipFill>
          <p:spPr>
            <a:xfrm>
              <a:off x="8034728" y="5257068"/>
              <a:ext cx="613731" cy="287786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BA585481-F917-4236-A119-BFEA4E030E85}"/>
                </a:ext>
              </a:extLst>
            </p:cNvPr>
            <p:cNvSpPr txBox="1"/>
            <p:nvPr/>
          </p:nvSpPr>
          <p:spPr>
            <a:xfrm>
              <a:off x="7891920" y="5537021"/>
              <a:ext cx="951876" cy="145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800" dirty="0">
                  <a:solidFill>
                    <a:schemeClr val="accent2"/>
                  </a:solidFill>
                </a:rPr>
                <a:t>UNI STUTTGART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F1D7440-88DB-4F84-A4E6-84D45A8DE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1" y="4612287"/>
            <a:ext cx="1272046" cy="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6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80E903D-6891-4B4C-972E-C7B41586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</p:spPr>
        <p:txBody>
          <a:bodyPr/>
          <a:lstStyle>
            <a:lvl1pPr>
              <a:lnSpc>
                <a:spcPct val="60000"/>
              </a:lnSpc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546519"/>
            <a:ext cx="8244200" cy="248603"/>
          </a:xfrm>
        </p:spPr>
        <p:txBody>
          <a:bodyPr lIns="0" tIns="0" rIns="0" bIns="0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860" y="4876199"/>
            <a:ext cx="223200" cy="123111"/>
          </a:xfrm>
        </p:spPr>
        <p:txBody>
          <a:bodyPr/>
          <a:lstStyle/>
          <a:p>
            <a:fld id="{9E82CC3C-1DC0-4FDA-9590-6CC506AB67F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7D7462-5B08-44CD-B2A4-BE4984CF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725" y="4876200"/>
            <a:ext cx="6063501" cy="1231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10.08.2021 | University of Stuttgart | Institute of </a:t>
            </a:r>
            <a:r>
              <a:rPr lang="de-DE" dirty="0" err="1"/>
              <a:t>Machine</a:t>
            </a:r>
            <a:r>
              <a:rPr lang="de-DE" dirty="0"/>
              <a:t> Components | </a:t>
            </a:r>
            <a:r>
              <a:rPr lang="de-DE" dirty="0" err="1"/>
              <a:t>Reliability</a:t>
            </a:r>
            <a:r>
              <a:rPr lang="de-DE" dirty="0"/>
              <a:t> Department | Max Mustermann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F90E352-119E-4365-8931-7E0E7C2F2239}"/>
              </a:ext>
            </a:extLst>
          </p:cNvPr>
          <p:cNvGrpSpPr/>
          <p:nvPr userDrawn="1"/>
        </p:nvGrpSpPr>
        <p:grpSpPr>
          <a:xfrm>
            <a:off x="7985800" y="4594623"/>
            <a:ext cx="1266377" cy="565885"/>
            <a:chOff x="7891920" y="5257068"/>
            <a:chExt cx="951876" cy="425349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7B8966E-6AB0-44F6-A670-A7EF83678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797" b="37720"/>
            <a:stretch/>
          </p:blipFill>
          <p:spPr>
            <a:xfrm>
              <a:off x="8034728" y="5257068"/>
              <a:ext cx="613731" cy="287786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FF7C9ED-ACE0-40E0-8AFD-606AF32295CF}"/>
                </a:ext>
              </a:extLst>
            </p:cNvPr>
            <p:cNvSpPr txBox="1"/>
            <p:nvPr/>
          </p:nvSpPr>
          <p:spPr>
            <a:xfrm>
              <a:off x="7891920" y="5537021"/>
              <a:ext cx="951876" cy="145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800" dirty="0">
                  <a:solidFill>
                    <a:schemeClr val="accent2"/>
                  </a:solidFill>
                </a:rPr>
                <a:t>UNI STUTTGART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8FF1F4D7-ED1E-40AC-BDCA-88C8DAE57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1" y="4612287"/>
            <a:ext cx="1272046" cy="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5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528E02D-BC42-44C2-A3F5-5404CBC83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0" y="268958"/>
            <a:ext cx="2136071" cy="431998"/>
          </a:xfrm>
          <a:prstGeom prst="rect">
            <a:avLst/>
          </a:prstGeom>
        </p:spPr>
      </p:pic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CCC87B1C-0FE3-4333-ACA0-A95E335661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454" y="593154"/>
            <a:ext cx="3721957" cy="435081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spcBef>
                <a:spcPts val="0"/>
              </a:spcBef>
            </a:pPr>
            <a:r>
              <a:rPr lang="de-DE" dirty="0"/>
              <a:t>Institute of </a:t>
            </a:r>
            <a:r>
              <a:rPr lang="de-DE" dirty="0" err="1"/>
              <a:t>Machine</a:t>
            </a:r>
            <a:r>
              <a:rPr lang="de-DE" dirty="0"/>
              <a:t> Components</a:t>
            </a:r>
          </a:p>
          <a:p>
            <a:pPr>
              <a:spcBef>
                <a:spcPts val="0"/>
              </a:spcBef>
            </a:pPr>
            <a:r>
              <a:rPr lang="de-DE" dirty="0" err="1"/>
              <a:t>Reliability</a:t>
            </a:r>
            <a:r>
              <a:rPr lang="de-DE" dirty="0"/>
              <a:t> Department</a:t>
            </a:r>
          </a:p>
        </p:txBody>
      </p:sp>
      <p:sp>
        <p:nvSpPr>
          <p:cNvPr id="16" name="Textfeld"/>
          <p:cNvSpPr txBox="1"/>
          <p:nvPr userDrawn="1"/>
        </p:nvSpPr>
        <p:spPr>
          <a:xfrm>
            <a:off x="396000" y="1360800"/>
            <a:ext cx="2160000" cy="291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685800">
              <a:lnSpc>
                <a:spcPct val="12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49263" indent="-27305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2pPr>
            <a:lvl3pPr marL="715963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3pPr>
            <a:lvl4pPr marL="987425" indent="-271463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4pPr>
            <a:lvl5pPr marL="1254125" indent="-266700" defTabSz="685800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lvl="0">
              <a:spcBef>
                <a:spcPts val="200"/>
              </a:spcBef>
              <a:spcAft>
                <a:spcPts val="0"/>
              </a:spcAft>
              <a:tabLst>
                <a:tab pos="541332" algn="l"/>
              </a:tabLst>
            </a:pPr>
            <a:r>
              <a:rPr lang="de-DE" sz="2000" b="1" dirty="0" err="1">
                <a:solidFill>
                  <a:schemeClr val="tx1"/>
                </a:solidFill>
              </a:rPr>
              <a:t>Thank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you</a:t>
            </a:r>
            <a:r>
              <a:rPr lang="de-DE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6" name="Bildplatzhalt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400" y="1911600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tIns="0"/>
          <a:lstStyle>
            <a:lvl1pPr marL="0" indent="0" algn="ctr">
              <a:buNone/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74400" y="2093040"/>
            <a:ext cx="3290054" cy="1944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0" name="E-Mail">
            <a:extLst>
              <a:ext uri="{FF2B5EF4-FFF2-40B4-BE49-F238E27FC236}">
                <a16:creationId xmlns:a16="http://schemas.microsoft.com/office/drawing/2014/main" id="{E7E6997E-5F67-46CA-A462-F65B568669D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74399" y="2571750"/>
            <a:ext cx="542646" cy="216482"/>
          </a:xfrm>
        </p:spPr>
        <p:txBody>
          <a:bodyPr/>
          <a:lstStyle>
            <a:lvl1pPr>
              <a:buFontTx/>
              <a:buNone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de-DE"/>
              <a:t>e-mail</a:t>
            </a:r>
            <a:endParaRPr lang="de-DE" dirty="0"/>
          </a:p>
        </p:txBody>
      </p:sp>
      <p:sp>
        <p:nvSpPr>
          <p:cNvPr id="28" name="Email Adresse">
            <a:extLst>
              <a:ext uri="{FF2B5EF4-FFF2-40B4-BE49-F238E27FC236}">
                <a16:creationId xmlns:a16="http://schemas.microsoft.com/office/drawing/2014/main" id="{E81B73EB-A4EC-4386-B739-946B398204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7045" y="2571750"/>
            <a:ext cx="2747409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29" name="Telefonnummer">
            <a:extLst>
              <a:ext uri="{FF2B5EF4-FFF2-40B4-BE49-F238E27FC236}">
                <a16:creationId xmlns:a16="http://schemas.microsoft.com/office/drawing/2014/main" id="{2DA4082A-C3C6-4B7E-8520-071491A1C1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4399" y="2803118"/>
            <a:ext cx="1778834" cy="245786"/>
          </a:xfrm>
        </p:spPr>
        <p:txBody>
          <a:bodyPr/>
          <a:lstStyle>
            <a:lvl1pPr marL="0" indent="0" defTabSz="536575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phone	+</a:t>
            </a:r>
            <a:r>
              <a:rPr lang="de-DE" dirty="0"/>
              <a:t>49 (0) 711 685-</a:t>
            </a:r>
          </a:p>
        </p:txBody>
      </p:sp>
      <p:sp>
        <p:nvSpPr>
          <p:cNvPr id="31" name="www">
            <a:extLst>
              <a:ext uri="{FF2B5EF4-FFF2-40B4-BE49-F238E27FC236}">
                <a16:creationId xmlns:a16="http://schemas.microsoft.com/office/drawing/2014/main" id="{AEC2B0E7-03E5-45D0-9BAE-82EB0C828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74400" y="3063790"/>
            <a:ext cx="364806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www.</a:t>
            </a:r>
          </a:p>
        </p:txBody>
      </p:sp>
      <p:sp>
        <p:nvSpPr>
          <p:cNvPr id="32" name="Webadresse">
            <a:extLst>
              <a:ext uri="{FF2B5EF4-FFF2-40B4-BE49-F238E27FC236}">
                <a16:creationId xmlns:a16="http://schemas.microsoft.com/office/drawing/2014/main" id="{0E21CC8E-1A45-40C8-9B74-7890EB0C93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9207" y="3063790"/>
            <a:ext cx="1838323" cy="238329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enter address</a:t>
            </a:r>
            <a:endParaRPr lang="de-DE" dirty="0"/>
          </a:p>
        </p:txBody>
      </p:sp>
      <p:sp>
        <p:nvSpPr>
          <p:cNvPr id="33" name="Universität Stuttgart">
            <a:extLst>
              <a:ext uri="{FF2B5EF4-FFF2-40B4-BE49-F238E27FC236}">
                <a16:creationId xmlns:a16="http://schemas.microsoft.com/office/drawing/2014/main" id="{CF7259B9-9504-46FB-B370-AC2773C729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4399" y="3508234"/>
            <a:ext cx="2500012" cy="218691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571454" rtl="0" eaLnBrk="1" latinLnBrk="0" hangingPunct="1">
              <a:lnSpc>
                <a:spcPct val="120000"/>
              </a:lnSpc>
              <a:spcBef>
                <a:spcPts val="625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tabLst>
                <a:tab pos="541338" algn="l"/>
              </a:tabLst>
            </a:pPr>
            <a:r>
              <a:rPr lang="de-DE"/>
              <a:t>University of </a:t>
            </a:r>
            <a:r>
              <a:rPr lang="de-DE" dirty="0"/>
              <a:t>Stuttgart</a:t>
            </a:r>
          </a:p>
        </p:txBody>
      </p:sp>
      <p:sp>
        <p:nvSpPr>
          <p:cNvPr id="34" name="Abteilung Institut">
            <a:extLst>
              <a:ext uri="{FF2B5EF4-FFF2-40B4-BE49-F238E27FC236}">
                <a16:creationId xmlns:a16="http://schemas.microsoft.com/office/drawing/2014/main" id="{059F4093-CD26-4895-85F3-B29428C74E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74399" y="3747179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Department or institute name</a:t>
            </a:r>
            <a:endParaRPr lang="de-DE" dirty="0"/>
          </a:p>
        </p:txBody>
      </p:sp>
      <p:sp>
        <p:nvSpPr>
          <p:cNvPr id="35" name="Adressfeld">
            <a:extLst>
              <a:ext uri="{FF2B5EF4-FFF2-40B4-BE49-F238E27FC236}">
                <a16:creationId xmlns:a16="http://schemas.microsoft.com/office/drawing/2014/main" id="{944C83B1-3AA3-4602-A9BD-2CABB5B04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74399" y="3983433"/>
            <a:ext cx="3290054" cy="21600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Address</a:t>
            </a:r>
            <a:endParaRPr lang="de-DE" dirty="0"/>
          </a:p>
        </p:txBody>
      </p:sp>
      <p:sp>
        <p:nvSpPr>
          <p:cNvPr id="30" name="Durchwahl">
            <a:extLst>
              <a:ext uri="{FF2B5EF4-FFF2-40B4-BE49-F238E27FC236}">
                <a16:creationId xmlns:a16="http://schemas.microsoft.com/office/drawing/2014/main" id="{1A7ADEF9-373D-4153-9017-F39E9F0E08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19426" y="2803118"/>
            <a:ext cx="649267" cy="245786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###-##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95C4CE-A07A-4413-994E-07F7D6DDA3AD}"/>
              </a:ext>
            </a:extLst>
          </p:cNvPr>
          <p:cNvGrpSpPr/>
          <p:nvPr userDrawn="1"/>
        </p:nvGrpSpPr>
        <p:grpSpPr>
          <a:xfrm>
            <a:off x="7985800" y="4594623"/>
            <a:ext cx="1266377" cy="565885"/>
            <a:chOff x="7891920" y="5257068"/>
            <a:chExt cx="951876" cy="425349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FB04CE79-369F-43DA-95B7-E69B8E795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797" b="37720"/>
            <a:stretch/>
          </p:blipFill>
          <p:spPr>
            <a:xfrm>
              <a:off x="8034728" y="5257068"/>
              <a:ext cx="613731" cy="287786"/>
            </a:xfrm>
            <a:prstGeom prst="rect">
              <a:avLst/>
            </a:prstGeom>
          </p:spPr>
        </p:pic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603B9A2-00BA-4BE4-BCE6-F24BC9C07408}"/>
                </a:ext>
              </a:extLst>
            </p:cNvPr>
            <p:cNvSpPr txBox="1"/>
            <p:nvPr/>
          </p:nvSpPr>
          <p:spPr>
            <a:xfrm>
              <a:off x="7891920" y="5537021"/>
              <a:ext cx="951876" cy="1453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de-DE" sz="800" dirty="0">
                  <a:solidFill>
                    <a:schemeClr val="accent2"/>
                  </a:solidFill>
                </a:rPr>
                <a:t>UNI STUTTGART</a:t>
              </a:r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23CF82C1-49F1-4E13-BC27-74C0032C79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81" y="4612287"/>
            <a:ext cx="1272046" cy="4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9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6" y="951549"/>
            <a:ext cx="8243887" cy="375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725" y="4876200"/>
            <a:ext cx="6063501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10.08.2021 | Universität Stuttgart | Institut für Maschinenelemente | Forschungsbereich Zuverlässigkeitstechnik | Max Mustermann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9000" y="4876200"/>
            <a:ext cx="2232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82CC3C-1DC0-4FDA-9590-6CC506AB67F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466727" y="356400"/>
            <a:ext cx="8245475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7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2" r:id="rId2"/>
    <p:sldLayoutId id="2147483714" r:id="rId3"/>
  </p:sldLayoutIdLst>
  <p:hf hdr="0"/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0" indent="-184148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0" indent="-176212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18" indent="-184148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29" indent="-176212" algn="l" defTabSz="685793" rtl="0" eaLnBrk="1" latinLnBrk="0" hangingPunct="1">
        <a:lnSpc>
          <a:spcPct val="120000"/>
        </a:lnSpc>
        <a:spcBef>
          <a:spcPts val="376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9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orient="horz" pos="2967" userDrawn="1">
          <p15:clr>
            <a:srgbClr val="F26B43"/>
          </p15:clr>
        </p15:guide>
        <p15:guide id="4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FCA9A40-E650-46B6-84D8-E509BD423C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454" y="593154"/>
            <a:ext cx="3733846" cy="4350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Institut für Maschinenelemente</a:t>
            </a:r>
          </a:p>
          <a:p>
            <a:pPr>
              <a:spcBef>
                <a:spcPts val="0"/>
              </a:spcBef>
            </a:pPr>
            <a:r>
              <a:rPr lang="de-DE" dirty="0"/>
              <a:t>Forschungsbereich Zuverlässigkeitstechnik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C1B267A-5730-49F6-8575-B4C7CF28B6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8941" y="1028235"/>
            <a:ext cx="4534828" cy="2441376"/>
          </a:xfrm>
        </p:spPr>
        <p:txBody>
          <a:bodyPr anchor="ctr"/>
          <a:lstStyle/>
          <a:p>
            <a:pPr algn="ctr"/>
            <a:r>
              <a:rPr lang="de-DE" dirty="0"/>
              <a:t>Risk-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Reliability</a:t>
            </a:r>
            <a:r>
              <a:rPr lang="de-DE" dirty="0"/>
              <a:t> Demonstration Test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Making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Uncertainty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6B2807-D680-4DD4-8B39-7686D15C95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9009" y="4150658"/>
            <a:ext cx="4535487" cy="588645"/>
          </a:xfrm>
        </p:spPr>
        <p:txBody>
          <a:bodyPr/>
          <a:lstStyle/>
          <a:p>
            <a:r>
              <a:rPr lang="de-DE" dirty="0"/>
              <a:t>Dr.-Ing. Martin Dazer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1233234-CCEC-4C59-92DB-75323D817941}"/>
              </a:ext>
            </a:extLst>
          </p:cNvPr>
          <p:cNvSpPr/>
          <p:nvPr/>
        </p:nvSpPr>
        <p:spPr>
          <a:xfrm>
            <a:off x="106987" y="3415039"/>
            <a:ext cx="5198651" cy="52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Probabilistic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Safety</a:t>
            </a:r>
            <a:r>
              <a:rPr lang="de-DE" b="1" dirty="0">
                <a:solidFill>
                  <a:schemeClr val="bg1"/>
                </a:solidFill>
              </a:rPr>
              <a:t> Assessment and Management Conference (PSAM 16)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EABF3397-DD27-443C-B6F6-3A27FC8123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2050" r="22050"/>
          <a:stretch>
            <a:fillRect/>
          </a:stretch>
        </p:blipFill>
        <p:spPr>
          <a:xfrm>
            <a:off x="5060018" y="698873"/>
            <a:ext cx="3816000" cy="3816000"/>
          </a:xfrm>
        </p:spPr>
      </p:pic>
    </p:spTree>
    <p:extLst>
      <p:ext uri="{BB962C8B-B14F-4D97-AF65-F5344CB8AC3E}">
        <p14:creationId xmlns:p14="http://schemas.microsoft.com/office/powerpoint/2010/main" val="364246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81F02D0C-B583-4675-A587-3815C47E0E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Institute of </a:t>
            </a:r>
            <a:r>
              <a:rPr lang="de-DE" dirty="0" err="1"/>
              <a:t>Machine</a:t>
            </a:r>
            <a:r>
              <a:rPr lang="de-DE" dirty="0"/>
              <a:t> Components</a:t>
            </a:r>
          </a:p>
          <a:p>
            <a:pPr>
              <a:spcBef>
                <a:spcPts val="0"/>
              </a:spcBef>
            </a:pPr>
            <a:r>
              <a:rPr lang="de-DE" dirty="0" err="1"/>
              <a:t>Reliability</a:t>
            </a:r>
            <a:r>
              <a:rPr lang="de-DE" dirty="0"/>
              <a:t> Department</a:t>
            </a:r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16888421-F02B-4501-8C46-959538C32E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Dr.-Ing. Martin Dazer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3887DF-256E-4EB1-9637-C453BB23EDF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 err="1"/>
              <a:t>e-mail</a:t>
            </a:r>
            <a:endParaRPr lang="de-DE" dirty="0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A156B9C9-1D84-428B-BC5F-FD55D91FF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dazer@ima.uni-stuttgart.de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9DA49C-1585-4479-9F3E-7FB02E4EDA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/>
              <a:t>phone	+</a:t>
            </a:r>
            <a:r>
              <a:rPr lang="de-DE" dirty="0"/>
              <a:t>49 (0</a:t>
            </a:r>
            <a:r>
              <a:rPr lang="de-DE"/>
              <a:t>) 711 685-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8B1C363-44FD-431F-B8BD-4EE1903B8D0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www.</a:t>
            </a:r>
          </a:p>
          <a:p>
            <a:pPr>
              <a:spcBef>
                <a:spcPts val="0"/>
              </a:spcBef>
            </a:pPr>
            <a:r>
              <a:rPr lang="de-DE" dirty="0"/>
              <a:t>www.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6C84553-6588-42E9-8154-D82B1B2E02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ima.uni-stuttgart.de</a:t>
            </a:r>
          </a:p>
          <a:p>
            <a:pPr>
              <a:spcBef>
                <a:spcPts val="0"/>
              </a:spcBef>
            </a:pPr>
            <a:r>
              <a:rPr lang="de-DE" dirty="0"/>
              <a:t>reltest-solutions.com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5A5BE9A-B71F-4974-A514-C5F94688F1F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66164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1616123F-9D48-430D-94ED-8249A6D540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938" r="9938"/>
          <a:stretch>
            <a:fillRect/>
          </a:stretch>
        </p:blipFill>
        <p:spPr/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A6D9BB3-8B41-40BB-9B28-A9FAB307B362}"/>
              </a:ext>
            </a:extLst>
          </p:cNvPr>
          <p:cNvSpPr txBox="1">
            <a:spLocks/>
          </p:cNvSpPr>
          <p:nvPr/>
        </p:nvSpPr>
        <p:spPr>
          <a:xfrm>
            <a:off x="2174399" y="3735675"/>
            <a:ext cx="2147834" cy="2164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48" indent="-171448" algn="l" defTabSz="685793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Tx/>
              <a:buNone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0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0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18" indent="-184148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de-D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29" indent="-176212" algn="l" defTabSz="685793" rtl="0" eaLnBrk="1" latinLnBrk="0" hangingPunct="1">
              <a:lnSpc>
                <a:spcPct val="120000"/>
              </a:lnSpc>
              <a:spcBef>
                <a:spcPts val="376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6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dirty="0"/>
              <a:t>Pfaffenwaldring 9</a:t>
            </a:r>
          </a:p>
          <a:p>
            <a:pPr>
              <a:lnSpc>
                <a:spcPct val="100000"/>
              </a:lnSpc>
            </a:pPr>
            <a:r>
              <a:rPr lang="de-DE" dirty="0"/>
              <a:t>70569 Stuttgart</a:t>
            </a:r>
          </a:p>
          <a:p>
            <a:pPr>
              <a:lnSpc>
                <a:spcPct val="100000"/>
              </a:lnSpc>
            </a:pPr>
            <a:r>
              <a:rPr lang="de-DE" dirty="0"/>
              <a:t>Germany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173AA8F-F97E-4E12-855B-1BB049C17926}"/>
              </a:ext>
            </a:extLst>
          </p:cNvPr>
          <p:cNvGrpSpPr/>
          <p:nvPr/>
        </p:nvGrpSpPr>
        <p:grpSpPr>
          <a:xfrm>
            <a:off x="5464454" y="1782539"/>
            <a:ext cx="2364260" cy="1794422"/>
            <a:chOff x="5648891" y="1967033"/>
            <a:chExt cx="2364260" cy="179442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4EBB076-6485-49F2-ACCF-3C878C7EF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937" y="1967033"/>
              <a:ext cx="1672169" cy="1672169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6C41672-60E8-4CF4-A129-6747D897ABA4}"/>
                </a:ext>
              </a:extLst>
            </p:cNvPr>
            <p:cNvSpPr txBox="1"/>
            <p:nvPr/>
          </p:nvSpPr>
          <p:spPr>
            <a:xfrm>
              <a:off x="5648891" y="3493176"/>
              <a:ext cx="2364260" cy="268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750"/>
                </a:spcBef>
                <a:buClr>
                  <a:schemeClr val="accent1"/>
                </a:buClr>
              </a:pPr>
              <a:r>
                <a:rPr lang="de-DE" sz="1600" dirty="0"/>
                <a:t>„Find </a:t>
              </a:r>
              <a:r>
                <a:rPr lang="de-DE" sz="1600" dirty="0" err="1"/>
                <a:t>us</a:t>
              </a:r>
              <a:r>
                <a:rPr lang="de-DE" sz="1600" dirty="0"/>
                <a:t> on LinkedIn“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868773"/>
      </p:ext>
    </p:extLst>
  </p:cSld>
  <p:clrMapOvr>
    <a:masterClrMapping/>
  </p:clrMapOvr>
</p:sld>
</file>

<file path=ppt/theme/theme1.xml><?xml version="1.0" encoding="utf-8"?>
<a:theme xmlns:a="http://schemas.openxmlformats.org/drawingml/2006/main" name="Uni_Stuttgart">
  <a:themeElements>
    <a:clrScheme name="UNI COLOUR">
      <a:dk1>
        <a:srgbClr val="3E444C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519E"/>
      </a:accent2>
      <a:accent3>
        <a:srgbClr val="3E444C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3E444C"/>
      </a:folHlink>
    </a:clrScheme>
    <a:fontScheme name="Universitaet_Stuttgart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179388" indent="-179388">
          <a:lnSpc>
            <a:spcPct val="120000"/>
          </a:lnSpc>
          <a:spcBef>
            <a:spcPts val="750"/>
          </a:spcBef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i Master E_16zu9 Institute.potx" id="{6CDF2315-C708-4FBF-BC80-F8F2067B9D83}" vid="{71825ADE-911E-4FBB-B59F-E287B15BB884}"/>
    </a:ext>
  </a:extLst>
</a:theme>
</file>

<file path=ppt/theme/theme2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versität Stuttgart Version 2">
      <a:dk1>
        <a:srgbClr val="323232"/>
      </a:dk1>
      <a:lt1>
        <a:sysClr val="window" lastClr="FFFFFF"/>
      </a:lt1>
      <a:dk2>
        <a:srgbClr val="000000"/>
      </a:dk2>
      <a:lt2>
        <a:srgbClr val="9F9998"/>
      </a:lt2>
      <a:accent1>
        <a:srgbClr val="00BEFF"/>
      </a:accent1>
      <a:accent2>
        <a:srgbClr val="004191"/>
      </a:accent2>
      <a:accent3>
        <a:srgbClr val="323232"/>
      </a:accent3>
      <a:accent4>
        <a:srgbClr val="7DC6EA"/>
      </a:accent4>
      <a:accent5>
        <a:srgbClr val="9F9998"/>
      </a:accent5>
      <a:accent6>
        <a:srgbClr val="FFD500"/>
      </a:accent6>
      <a:hlink>
        <a:srgbClr val="00BEFF"/>
      </a:hlink>
      <a:folHlink>
        <a:srgbClr val="524D4D"/>
      </a:folHlink>
    </a:clrScheme>
    <a:fontScheme name="Universität Stuttg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0162D0E5DC344FB05D4E74DD19231A" ma:contentTypeVersion="7" ma:contentTypeDescription="Ein neues Dokument erstellen." ma:contentTypeScope="" ma:versionID="f8bb36fc66ce6b804f5db893c394b684">
  <xsd:schema xmlns:xsd="http://www.w3.org/2001/XMLSchema" xmlns:xs="http://www.w3.org/2001/XMLSchema" xmlns:p="http://schemas.microsoft.com/office/2006/metadata/properties" xmlns:ns2="04e5eab2-e4a5-411c-9a0e-773e5ab197c9" targetNamespace="http://schemas.microsoft.com/office/2006/metadata/properties" ma:root="true" ma:fieldsID="19ea5e5c6cc3a1ee7e5a4ebb0f1e5d6d" ns2:_="">
    <xsd:import namespace="04e5eab2-e4a5-411c-9a0e-773e5ab19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eab2-e4a5-411c-9a0e-773e5ab197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E0915-73C7-4A93-8554-DEB65C551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e5eab2-e4a5-411c-9a0e-773e5ab19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2AD2F7-8AC3-4AC4-974D-48A38084ADE1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4e5eab2-e4a5-411c-9a0e-773e5ab197c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3F4DB1-AF2C-4277-B954-4EB40ACFC4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Bildschirmpräsentation (16:9)</PresentationFormat>
  <Paragraphs>24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4" baseType="lpstr">
      <vt:lpstr>Arial</vt:lpstr>
      <vt:lpstr>Uni_Stuttgart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2016-11-21T05:24:26Z</dcterms:created>
  <dcterms:modified xsi:type="dcterms:W3CDTF">2022-07-04T20:20:17Z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0x0101002E0162D0E5DC344FB05D4E74DD19231A</vt:lpwstr>
  </property>
</Properties>
</file>